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13" r:id="rId4"/>
  </p:sldMasterIdLst>
  <p:notesMasterIdLst>
    <p:notesMasterId r:id="rId72"/>
  </p:notesMasterIdLst>
  <p:handoutMasterIdLst>
    <p:handoutMasterId r:id="rId73"/>
  </p:handoutMasterIdLst>
  <p:sldIdLst>
    <p:sldId id="327" r:id="rId5"/>
    <p:sldId id="328" r:id="rId6"/>
    <p:sldId id="446" r:id="rId7"/>
    <p:sldId id="329" r:id="rId8"/>
    <p:sldId id="330" r:id="rId9"/>
    <p:sldId id="578" r:id="rId10"/>
    <p:sldId id="331" r:id="rId11"/>
    <p:sldId id="574" r:id="rId12"/>
    <p:sldId id="333" r:id="rId13"/>
    <p:sldId id="486" r:id="rId14"/>
    <p:sldId id="575" r:id="rId15"/>
    <p:sldId id="583" r:id="rId16"/>
    <p:sldId id="584" r:id="rId17"/>
    <p:sldId id="336" r:id="rId18"/>
    <p:sldId id="541" r:id="rId19"/>
    <p:sldId id="542" r:id="rId20"/>
    <p:sldId id="448" r:id="rId21"/>
    <p:sldId id="435" r:id="rId22"/>
    <p:sldId id="534" r:id="rId23"/>
    <p:sldId id="437" r:id="rId24"/>
    <p:sldId id="543" r:id="rId25"/>
    <p:sldId id="544" r:id="rId26"/>
    <p:sldId id="545" r:id="rId27"/>
    <p:sldId id="546" r:id="rId28"/>
    <p:sldId id="547" r:id="rId29"/>
    <p:sldId id="548" r:id="rId30"/>
    <p:sldId id="438" r:id="rId31"/>
    <p:sldId id="549" r:id="rId32"/>
    <p:sldId id="550" r:id="rId33"/>
    <p:sldId id="551" r:id="rId34"/>
    <p:sldId id="552" r:id="rId35"/>
    <p:sldId id="439" r:id="rId36"/>
    <p:sldId id="553" r:id="rId37"/>
    <p:sldId id="554" r:id="rId38"/>
    <p:sldId id="555" r:id="rId39"/>
    <p:sldId id="556" r:id="rId40"/>
    <p:sldId id="557" r:id="rId41"/>
    <p:sldId id="558" r:id="rId42"/>
    <p:sldId id="559" r:id="rId43"/>
    <p:sldId id="440" r:id="rId44"/>
    <p:sldId id="560" r:id="rId45"/>
    <p:sldId id="561" r:id="rId46"/>
    <p:sldId id="535" r:id="rId47"/>
    <p:sldId id="441" r:id="rId48"/>
    <p:sldId id="562" r:id="rId49"/>
    <p:sldId id="563" r:id="rId50"/>
    <p:sldId id="564" r:id="rId51"/>
    <p:sldId id="565" r:id="rId52"/>
    <p:sldId id="566" r:id="rId53"/>
    <p:sldId id="442" r:id="rId54"/>
    <p:sldId id="567" r:id="rId55"/>
    <p:sldId id="568" r:id="rId56"/>
    <p:sldId id="569" r:id="rId57"/>
    <p:sldId id="570" r:id="rId58"/>
    <p:sldId id="443" r:id="rId59"/>
    <p:sldId id="571" r:id="rId60"/>
    <p:sldId id="572" r:id="rId61"/>
    <p:sldId id="573" r:id="rId62"/>
    <p:sldId id="403" r:id="rId63"/>
    <p:sldId id="582" r:id="rId64"/>
    <p:sldId id="585" r:id="rId65"/>
    <p:sldId id="576" r:id="rId66"/>
    <p:sldId id="586" r:id="rId67"/>
    <p:sldId id="581" r:id="rId68"/>
    <p:sldId id="407" r:id="rId69"/>
    <p:sldId id="408" r:id="rId70"/>
    <p:sldId id="409" r:id="rId71"/>
  </p:sldIdLst>
  <p:sldSz cx="9144000" cy="5143500" type="screen16x9"/>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7"/>
            <p14:sldId id="328"/>
            <p14:sldId id="446"/>
            <p14:sldId id="329"/>
            <p14:sldId id="330"/>
            <p14:sldId id="578"/>
            <p14:sldId id="331"/>
            <p14:sldId id="574"/>
            <p14:sldId id="333"/>
            <p14:sldId id="486"/>
            <p14:sldId id="575"/>
            <p14:sldId id="583"/>
            <p14:sldId id="584"/>
            <p14:sldId id="336"/>
            <p14:sldId id="541"/>
            <p14:sldId id="542"/>
            <p14:sldId id="448"/>
            <p14:sldId id="435"/>
            <p14:sldId id="534"/>
            <p14:sldId id="437"/>
            <p14:sldId id="543"/>
            <p14:sldId id="544"/>
            <p14:sldId id="545"/>
            <p14:sldId id="546"/>
            <p14:sldId id="547"/>
            <p14:sldId id="548"/>
            <p14:sldId id="438"/>
            <p14:sldId id="549"/>
            <p14:sldId id="550"/>
            <p14:sldId id="551"/>
            <p14:sldId id="552"/>
            <p14:sldId id="439"/>
            <p14:sldId id="553"/>
            <p14:sldId id="554"/>
            <p14:sldId id="555"/>
            <p14:sldId id="556"/>
            <p14:sldId id="557"/>
            <p14:sldId id="558"/>
            <p14:sldId id="559"/>
            <p14:sldId id="440"/>
            <p14:sldId id="560"/>
            <p14:sldId id="561"/>
            <p14:sldId id="535"/>
            <p14:sldId id="441"/>
            <p14:sldId id="562"/>
            <p14:sldId id="563"/>
            <p14:sldId id="564"/>
            <p14:sldId id="565"/>
            <p14:sldId id="566"/>
            <p14:sldId id="442"/>
            <p14:sldId id="567"/>
            <p14:sldId id="568"/>
            <p14:sldId id="569"/>
            <p14:sldId id="570"/>
            <p14:sldId id="443"/>
            <p14:sldId id="571"/>
            <p14:sldId id="572"/>
            <p14:sldId id="573"/>
            <p14:sldId id="403"/>
            <p14:sldId id="582"/>
            <p14:sldId id="585"/>
            <p14:sldId id="576"/>
            <p14:sldId id="586"/>
            <p14:sldId id="581"/>
            <p14:sldId id="407"/>
            <p14:sldId id="408"/>
            <p14:sldId id="40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30E"/>
    <a:srgbClr val="4040AD"/>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343" autoAdjust="0"/>
  </p:normalViewPr>
  <p:slideViewPr>
    <p:cSldViewPr showGuides="1">
      <p:cViewPr varScale="1">
        <p:scale>
          <a:sx n="97" d="100"/>
          <a:sy n="97" d="100"/>
        </p:scale>
        <p:origin x="546"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hyperlink" Target="https://www.horizon-europe.gouv.fr/le-partenariat-europe-s-rail-31102" TargetMode="External"/><Relationship Id="rId3" Type="http://schemas.openxmlformats.org/officeDocument/2006/relationships/hyperlink" Target="https://www.horizon-europe.gouv.fr/le-partenariat-clean-energy-transition-30809" TargetMode="External"/><Relationship Id="rId7" Type="http://schemas.openxmlformats.org/officeDocument/2006/relationships/hyperlink" Target="https://www.horizon-europe.gouv.fr/le-partenariat-clean-aviation-31099"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towards-zero-emission-road-transport-31096"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built4people-30952"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driving-urban-transitions-sustainable-future-31111" TargetMode="External"/><Relationship Id="rId9" Type="http://schemas.openxmlformats.org/officeDocument/2006/relationships/hyperlink" Target="https://www.horizon-europe.gouv.fr/le-partenariat-sur-les-batteries-batt4eu-30827"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horizon-europe.gouv.fr/le-partenariat-towards-zero-emission-road-transport-31096" TargetMode="External"/><Relationship Id="rId3" Type="http://schemas.openxmlformats.org/officeDocument/2006/relationships/hyperlink" Target="https://www.horizon-europe.gouv.fr/le-partenariat-clean-aviation-31099" TargetMode="External"/><Relationship Id="rId7" Type="http://schemas.openxmlformats.org/officeDocument/2006/relationships/hyperlink" Target="https://www.horizon-europe.gouv.fr/le-partenariat-built4people-30952"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driving-urban-transitions-sustainable-future-31111"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clean-energy-transition-30809"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europe-s-rail-31102" TargetMode="External"/><Relationship Id="rId9" Type="http://schemas.openxmlformats.org/officeDocument/2006/relationships/hyperlink" Target="https://www.horizon-europe.gouv.fr/le-partenariat-sur-les-batteries-batt4eu-30827"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DEDF9-57FC-4057-918C-C88624E7D094}"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fr-FR"/>
        </a:p>
      </dgm:t>
    </dgm:pt>
    <dgm:pt modelId="{F7593485-EEEB-4B98-B63A-6DEF20D7E35C}">
      <dgm:prSet phldrT="[Texte]"/>
      <dgm:spPr/>
      <dgm:t>
        <a:bodyPr/>
        <a:lstStyle/>
        <a:p>
          <a:r>
            <a:rPr lang="fr-FR" b="1" dirty="0" smtClean="0"/>
            <a:t>Partenariats institutionnalisés</a:t>
          </a:r>
          <a:endParaRPr lang="fr-FR" dirty="0"/>
        </a:p>
      </dgm:t>
    </dgm:pt>
    <dgm:pt modelId="{8F319C1B-9D69-4DC6-B099-B81A7A9286BC}" type="parTrans" cxnId="{507307A3-D512-4263-9B0B-9427A860CD4A}">
      <dgm:prSet/>
      <dgm:spPr/>
      <dgm:t>
        <a:bodyPr/>
        <a:lstStyle/>
        <a:p>
          <a:endParaRPr lang="fr-FR"/>
        </a:p>
      </dgm:t>
    </dgm:pt>
    <dgm:pt modelId="{F0AEB25F-B541-44BA-863F-F437748D5330}" type="sibTrans" cxnId="{507307A3-D512-4263-9B0B-9427A860CD4A}">
      <dgm:prSet/>
      <dgm:spPr/>
      <dgm:t>
        <a:bodyPr/>
        <a:lstStyle/>
        <a:p>
          <a:endParaRPr lang="fr-FR"/>
        </a:p>
      </dgm:t>
    </dgm:pt>
    <dgm:pt modelId="{CF8A98EE-BED8-4E4E-A209-BE2B6CC29C4D}">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1"/>
            </a:rPr>
            <a:t>Clean Hydrogen</a:t>
          </a:r>
          <a:endParaRPr lang="fr-FR" b="0" u="sng" dirty="0"/>
        </a:p>
      </dgm:t>
    </dgm:pt>
    <dgm:pt modelId="{B67675A7-4A58-41E8-94C4-60689A4BEF8E}" type="parTrans" cxnId="{44BBC9E2-A31F-4F92-B10E-E86AC2483291}">
      <dgm:prSet/>
      <dgm:spPr/>
      <dgm:t>
        <a:bodyPr/>
        <a:lstStyle/>
        <a:p>
          <a:endParaRPr lang="fr-FR"/>
        </a:p>
      </dgm:t>
    </dgm:pt>
    <dgm:pt modelId="{F49E805F-6AB5-4041-A602-F4DC6CB81803}" type="sibTrans" cxnId="{44BBC9E2-A31F-4F92-B10E-E86AC2483291}">
      <dgm:prSet/>
      <dgm:spPr/>
      <dgm:t>
        <a:bodyPr/>
        <a:lstStyle/>
        <a:p>
          <a:endParaRPr lang="fr-FR"/>
        </a:p>
      </dgm:t>
    </dgm:pt>
    <dgm:pt modelId="{2A8891CC-8267-4444-B8C1-2F89FA14C68A}">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2"/>
            </a:rPr>
            <a:t>Integrated Air Traffic Management</a:t>
          </a:r>
          <a:endParaRPr lang="fr-FR" b="0" u="sng" dirty="0"/>
        </a:p>
      </dgm:t>
    </dgm:pt>
    <dgm:pt modelId="{C7713AD6-3E56-4A15-A223-4062ADA08F1A}" type="parTrans" cxnId="{AA2A01E3-5C15-4575-A1A0-E1369969B1CD}">
      <dgm:prSet/>
      <dgm:spPr/>
      <dgm:t>
        <a:bodyPr/>
        <a:lstStyle/>
        <a:p>
          <a:endParaRPr lang="fr-FR"/>
        </a:p>
      </dgm:t>
    </dgm:pt>
    <dgm:pt modelId="{58814C6E-A2FE-4959-B08C-E61F1CBA9F5D}" type="sibTrans" cxnId="{AA2A01E3-5C15-4575-A1A0-E1369969B1CD}">
      <dgm:prSet/>
      <dgm:spPr/>
      <dgm:t>
        <a:bodyPr/>
        <a:lstStyle/>
        <a:p>
          <a:endParaRPr lang="fr-FR"/>
        </a:p>
      </dgm:t>
    </dgm:pt>
    <dgm:pt modelId="{CF709FDC-EB88-4EAC-A440-05DC16119AFE}">
      <dgm:prSet phldrT="[Texte]"/>
      <dgm:spPr/>
      <dgm:t>
        <a:bodyPr/>
        <a:lstStyle/>
        <a:p>
          <a:r>
            <a:rPr lang="fr-FR" b="1" dirty="0" smtClean="0"/>
            <a:t>Partenariats cofinancés</a:t>
          </a:r>
          <a:endParaRPr lang="fr-FR" dirty="0"/>
        </a:p>
      </dgm:t>
    </dgm:pt>
    <dgm:pt modelId="{6A132548-81FF-4A03-A76D-1AC785996416}" type="parTrans" cxnId="{571E752B-D475-4009-81F6-C9CDC9361067}">
      <dgm:prSet/>
      <dgm:spPr/>
      <dgm:t>
        <a:bodyPr/>
        <a:lstStyle/>
        <a:p>
          <a:endParaRPr lang="fr-FR"/>
        </a:p>
      </dgm:t>
    </dgm:pt>
    <dgm:pt modelId="{1E77B10A-240E-43F1-A096-474E869772B9}" type="sibTrans" cxnId="{571E752B-D475-4009-81F6-C9CDC9361067}">
      <dgm:prSet/>
      <dgm:spPr/>
      <dgm:t>
        <a:bodyPr/>
        <a:lstStyle/>
        <a:p>
          <a:endParaRPr lang="fr-FR"/>
        </a:p>
      </dgm:t>
    </dgm:pt>
    <dgm:pt modelId="{6C75034F-CE22-413E-9F43-33DF56E0D471}">
      <dgm:prSet phldrT="[Texte]"/>
      <dgm:spPr/>
      <dgm:t>
        <a:bodyPr anchor="ctr"/>
        <a:lstStyle/>
        <a:p>
          <a:pPr>
            <a:lnSpc>
              <a:spcPct val="100000"/>
            </a:lnSpc>
            <a:spcAft>
              <a:spcPts val="1200"/>
            </a:spcAft>
          </a:pPr>
          <a:r>
            <a:rPr lang="fr-FR" b="0" dirty="0" smtClean="0">
              <a:hlinkClick xmlns:r="http://schemas.openxmlformats.org/officeDocument/2006/relationships" r:id="rId3"/>
            </a:rPr>
            <a:t>Clean </a:t>
          </a:r>
          <a:r>
            <a:rPr lang="fr-FR" b="0" dirty="0" err="1" smtClean="0">
              <a:hlinkClick xmlns:r="http://schemas.openxmlformats.org/officeDocument/2006/relationships" r:id="rId3"/>
            </a:rPr>
            <a:t>Energy</a:t>
          </a:r>
          <a:r>
            <a:rPr lang="fr-FR" b="0" dirty="0" smtClean="0">
              <a:hlinkClick xmlns:r="http://schemas.openxmlformats.org/officeDocument/2006/relationships" r:id="rId3"/>
            </a:rPr>
            <a:t> Transition (CETP)</a:t>
          </a:r>
          <a:endParaRPr lang="fr-FR" b="0" dirty="0"/>
        </a:p>
      </dgm:t>
    </dgm:pt>
    <dgm:pt modelId="{DF81E199-0FA0-4174-B5D3-42F3DA0F9BB2}" type="parTrans" cxnId="{B40A0872-29E4-4B63-A04D-B0589BFF72A8}">
      <dgm:prSet/>
      <dgm:spPr/>
      <dgm:t>
        <a:bodyPr/>
        <a:lstStyle/>
        <a:p>
          <a:endParaRPr lang="fr-FR"/>
        </a:p>
      </dgm:t>
    </dgm:pt>
    <dgm:pt modelId="{B374518B-1B2D-4FC9-907A-225D7D636348}" type="sibTrans" cxnId="{B40A0872-29E4-4B63-A04D-B0589BFF72A8}">
      <dgm:prSet/>
      <dgm:spPr/>
      <dgm:t>
        <a:bodyPr/>
        <a:lstStyle/>
        <a:p>
          <a:endParaRPr lang="fr-FR"/>
        </a:p>
      </dgm:t>
    </dgm:pt>
    <dgm:pt modelId="{CE90F20C-EEA5-4898-8C94-AB17C2A0AA9B}">
      <dgm:prSet phldrT="[Texte]"/>
      <dgm:spPr/>
      <dgm:t>
        <a:bodyPr anchor="ctr"/>
        <a:lstStyle/>
        <a:p>
          <a:pPr>
            <a:lnSpc>
              <a:spcPct val="100000"/>
            </a:lnSpc>
            <a:spcAft>
              <a:spcPts val="1200"/>
            </a:spcAft>
          </a:pPr>
          <a:r>
            <a:rPr lang="en-US" b="0" dirty="0" smtClean="0">
              <a:hlinkClick xmlns:r="http://schemas.openxmlformats.org/officeDocument/2006/relationships" r:id="rId4"/>
            </a:rPr>
            <a:t>Driving urban transitions to a sustainable future (DUT)</a:t>
          </a:r>
          <a:endParaRPr lang="fr-FR" b="0" dirty="0"/>
        </a:p>
      </dgm:t>
    </dgm:pt>
    <dgm:pt modelId="{CF0D2A9C-08A9-43EA-8984-DA8BABDE338B}" type="parTrans" cxnId="{E04119B9-45DB-408D-A5E6-788454C53FC7}">
      <dgm:prSet/>
      <dgm:spPr/>
      <dgm:t>
        <a:bodyPr/>
        <a:lstStyle/>
        <a:p>
          <a:endParaRPr lang="fr-FR"/>
        </a:p>
      </dgm:t>
    </dgm:pt>
    <dgm:pt modelId="{BEB460AC-77FF-4317-88BD-A9E20263744D}" type="sibTrans" cxnId="{E04119B9-45DB-408D-A5E6-788454C53FC7}">
      <dgm:prSet/>
      <dgm:spPr/>
      <dgm:t>
        <a:bodyPr/>
        <a:lstStyle/>
        <a:p>
          <a:endParaRPr lang="fr-FR"/>
        </a:p>
      </dgm:t>
    </dgm:pt>
    <dgm:pt modelId="{023007F1-EB3C-4C90-9097-28DB90ECA75C}">
      <dgm:prSet phldrT="[Texte]"/>
      <dgm:spPr/>
      <dgm:t>
        <a:bodyPr/>
        <a:lstStyle/>
        <a:p>
          <a:r>
            <a:rPr lang="fr-FR" b="1" dirty="0" smtClean="0"/>
            <a:t>Partenariats </a:t>
          </a:r>
          <a:r>
            <a:rPr lang="fr-FR" b="1" dirty="0" err="1" smtClean="0"/>
            <a:t>co</a:t>
          </a:r>
          <a:r>
            <a:rPr lang="fr-FR" b="1" dirty="0" smtClean="0"/>
            <a:t>-programmés</a:t>
          </a:r>
          <a:endParaRPr lang="fr-FR" dirty="0"/>
        </a:p>
      </dgm:t>
    </dgm:pt>
    <dgm:pt modelId="{0628AF48-8C72-40AC-A364-7D5EF7688569}" type="parTrans" cxnId="{995109A5-06AC-423A-9D9D-DDC0B53A7491}">
      <dgm:prSet/>
      <dgm:spPr/>
      <dgm:t>
        <a:bodyPr/>
        <a:lstStyle/>
        <a:p>
          <a:endParaRPr lang="fr-FR"/>
        </a:p>
      </dgm:t>
    </dgm:pt>
    <dgm:pt modelId="{9B4DB798-A18F-444C-B1B9-F8779BADA7B1}" type="sibTrans" cxnId="{995109A5-06AC-423A-9D9D-DDC0B53A7491}">
      <dgm:prSet/>
      <dgm:spPr/>
      <dgm:t>
        <a:bodyPr/>
        <a:lstStyle/>
        <a:p>
          <a:endParaRPr lang="fr-FR"/>
        </a:p>
      </dgm:t>
    </dgm:pt>
    <dgm:pt modelId="{66189120-ADA8-4B4C-BFF2-9F361CBD3DBD}">
      <dgm:prSet phldrT="[Texte]"/>
      <dgm:spPr/>
      <dgm:t>
        <a:bodyPr/>
        <a:lstStyle/>
        <a:p>
          <a:pPr algn="l">
            <a:spcAft>
              <a:spcPts val="600"/>
            </a:spcAft>
          </a:pPr>
          <a:r>
            <a:rPr lang="en-US" b="0" dirty="0" smtClean="0">
              <a:hlinkClick xmlns:r="http://schemas.openxmlformats.org/officeDocument/2006/relationships" r:id="rId5"/>
            </a:rPr>
            <a:t>People-centric sustainable built environment (Built4People)</a:t>
          </a:r>
          <a:endParaRPr lang="fr-FR" b="0" dirty="0"/>
        </a:p>
      </dgm:t>
    </dgm:pt>
    <dgm:pt modelId="{431AC315-16C2-4E4C-AD17-83C353F8DB85}" type="parTrans" cxnId="{098E33B9-BA32-4909-8038-54B9DC60C1B7}">
      <dgm:prSet/>
      <dgm:spPr/>
      <dgm:t>
        <a:bodyPr/>
        <a:lstStyle/>
        <a:p>
          <a:endParaRPr lang="fr-FR"/>
        </a:p>
      </dgm:t>
    </dgm:pt>
    <dgm:pt modelId="{8C90767C-2C70-4684-B7DC-0AF195CC3358}" type="sibTrans" cxnId="{098E33B9-BA32-4909-8038-54B9DC60C1B7}">
      <dgm:prSet/>
      <dgm:spPr/>
      <dgm:t>
        <a:bodyPr/>
        <a:lstStyle/>
        <a:p>
          <a:endParaRPr lang="fr-FR"/>
        </a:p>
      </dgm:t>
    </dgm:pt>
    <dgm:pt modelId="{7B82FFC7-5079-4B09-96C5-87BA5D051E81}">
      <dgm:prSet phldrT="[Texte]"/>
      <dgm:spPr/>
      <dgm:t>
        <a:bodyPr/>
        <a:lstStyle/>
        <a:p>
          <a:pPr algn="l">
            <a:spcAft>
              <a:spcPts val="600"/>
            </a:spcAft>
          </a:pPr>
          <a:r>
            <a:rPr lang="en-US" b="0" dirty="0" smtClean="0">
              <a:hlinkClick xmlns:r="http://schemas.openxmlformats.org/officeDocument/2006/relationships" r:id="rId6"/>
            </a:rPr>
            <a:t>Towards zero-emission road transport (2ZERO)</a:t>
          </a:r>
          <a:endParaRPr lang="fr-FR" b="0" dirty="0"/>
        </a:p>
      </dgm:t>
    </dgm:pt>
    <dgm:pt modelId="{841F667F-7DD6-4E07-9561-6902B3F1D41E}" type="parTrans" cxnId="{3FA202F4-F215-4552-A411-656D7A16A01D}">
      <dgm:prSet/>
      <dgm:spPr/>
      <dgm:t>
        <a:bodyPr/>
        <a:lstStyle/>
        <a:p>
          <a:endParaRPr lang="fr-FR"/>
        </a:p>
      </dgm:t>
    </dgm:pt>
    <dgm:pt modelId="{2075E612-00EE-4FED-87A7-97EBD686AA04}" type="sibTrans" cxnId="{3FA202F4-F215-4552-A411-656D7A16A01D}">
      <dgm:prSet/>
      <dgm:spPr/>
      <dgm:t>
        <a:bodyPr/>
        <a:lstStyle/>
        <a:p>
          <a:endParaRPr lang="fr-FR"/>
        </a:p>
      </dgm:t>
    </dgm:pt>
    <dgm:pt modelId="{AED40EC1-BC22-4AEC-8160-35BA32C0DBBE}">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7"/>
            </a:rPr>
            <a:t>Clean Aviation</a:t>
          </a:r>
          <a:endParaRPr lang="fr-FR" b="0" u="sng" dirty="0"/>
        </a:p>
      </dgm:t>
    </dgm:pt>
    <dgm:pt modelId="{EFB9250F-19D4-47B4-ADD1-9233DCCDC044}" type="parTrans" cxnId="{58CDCAD1-1B2C-4EC7-B458-16A026F19273}">
      <dgm:prSet/>
      <dgm:spPr/>
      <dgm:t>
        <a:bodyPr/>
        <a:lstStyle/>
        <a:p>
          <a:endParaRPr lang="fr-FR"/>
        </a:p>
      </dgm:t>
    </dgm:pt>
    <dgm:pt modelId="{5A4FC1E4-7F5B-4C30-934C-595B3E060126}" type="sibTrans" cxnId="{58CDCAD1-1B2C-4EC7-B458-16A026F19273}">
      <dgm:prSet/>
      <dgm:spPr/>
      <dgm:t>
        <a:bodyPr/>
        <a:lstStyle/>
        <a:p>
          <a:endParaRPr lang="fr-FR"/>
        </a:p>
      </dgm:t>
    </dgm:pt>
    <dgm:pt modelId="{7A78E553-2A29-47BD-B18E-513797593C66}">
      <dgm:prSet phldrT="[Texte]"/>
      <dgm:spPr/>
      <dgm:t>
        <a:bodyPr anchor="ctr"/>
        <a:lstStyle/>
        <a:p>
          <a:pPr>
            <a:lnSpc>
              <a:spcPct val="100000"/>
            </a:lnSpc>
            <a:spcBef>
              <a:spcPts val="0"/>
            </a:spcBef>
            <a:spcAft>
              <a:spcPts val="1200"/>
            </a:spcAft>
          </a:pPr>
          <a:r>
            <a:rPr lang="fr-FR" b="0" u="sng" dirty="0" err="1" smtClean="0">
              <a:hlinkClick xmlns:r="http://schemas.openxmlformats.org/officeDocument/2006/relationships" r:id="rId8"/>
            </a:rPr>
            <a:t>Transforming</a:t>
          </a:r>
          <a:r>
            <a:rPr lang="fr-FR" b="0" u="sng" dirty="0" smtClean="0">
              <a:hlinkClick xmlns:r="http://schemas.openxmlformats.org/officeDocument/2006/relationships" r:id="rId8"/>
            </a:rPr>
            <a:t> </a:t>
          </a:r>
          <a:r>
            <a:rPr lang="fr-FR" b="0" u="sng" dirty="0" err="1" smtClean="0">
              <a:hlinkClick xmlns:r="http://schemas.openxmlformats.org/officeDocument/2006/relationships" r:id="rId8"/>
            </a:rPr>
            <a:t>Europe's</a:t>
          </a:r>
          <a:r>
            <a:rPr lang="fr-FR" b="0" u="sng" dirty="0" smtClean="0">
              <a:hlinkClick xmlns:r="http://schemas.openxmlformats.org/officeDocument/2006/relationships" r:id="rId8"/>
            </a:rPr>
            <a:t> rail system</a:t>
          </a:r>
          <a:endParaRPr lang="fr-FR" b="0" u="sng" dirty="0"/>
        </a:p>
      </dgm:t>
    </dgm:pt>
    <dgm:pt modelId="{78142F59-3438-4A5F-97B8-B61A0D157214}" type="parTrans" cxnId="{80BEFDFD-3868-4FCE-8BA6-FD87E66826F0}">
      <dgm:prSet/>
      <dgm:spPr/>
      <dgm:t>
        <a:bodyPr/>
        <a:lstStyle/>
        <a:p>
          <a:endParaRPr lang="fr-FR"/>
        </a:p>
      </dgm:t>
    </dgm:pt>
    <dgm:pt modelId="{39D4A500-3D3D-44B1-ACAA-E89A6B42215D}" type="sibTrans" cxnId="{80BEFDFD-3868-4FCE-8BA6-FD87E66826F0}">
      <dgm:prSet/>
      <dgm:spPr/>
      <dgm:t>
        <a:bodyPr/>
        <a:lstStyle/>
        <a:p>
          <a:endParaRPr lang="fr-FR"/>
        </a:p>
      </dgm:t>
    </dgm:pt>
    <dgm:pt modelId="{838CB0FA-1E7B-4DC0-A9EA-C07AF9D658F0}">
      <dgm:prSet phldrT="[Texte]"/>
      <dgm:spPr/>
      <dgm:t>
        <a:bodyPr/>
        <a:lstStyle/>
        <a:p>
          <a:pPr algn="l">
            <a:spcAft>
              <a:spcPts val="600"/>
            </a:spcAft>
          </a:pPr>
          <a:r>
            <a:rPr lang="en-US" b="0" dirty="0" smtClean="0">
              <a:hlinkClick xmlns:r="http://schemas.openxmlformats.org/officeDocument/2006/relationships" r:id="rId9"/>
            </a:rPr>
            <a:t>Batteries: Towards a competitive European industrial battery value chain for stationary applications and e-mobility</a:t>
          </a:r>
          <a:endParaRPr lang="fr-FR" b="0" dirty="0"/>
        </a:p>
      </dgm:t>
    </dgm:pt>
    <dgm:pt modelId="{568D2648-D201-4A10-91E5-FB9101C2C6BA}" type="parTrans" cxnId="{925572DE-A6CC-4225-839D-B3FF43ABB4D1}">
      <dgm:prSet/>
      <dgm:spPr/>
      <dgm:t>
        <a:bodyPr/>
        <a:lstStyle/>
        <a:p>
          <a:endParaRPr lang="fr-FR"/>
        </a:p>
      </dgm:t>
    </dgm:pt>
    <dgm:pt modelId="{A6B07EDC-3334-4D2E-8BCA-65BB5E36C37B}" type="sibTrans" cxnId="{925572DE-A6CC-4225-839D-B3FF43ABB4D1}">
      <dgm:prSet/>
      <dgm:spPr/>
      <dgm:t>
        <a:bodyPr/>
        <a:lstStyle/>
        <a:p>
          <a:endParaRPr lang="fr-FR"/>
        </a:p>
      </dgm:t>
    </dgm:pt>
    <dgm:pt modelId="{85E825AE-1D32-46D2-A6EA-F39ED5667AD1}">
      <dgm:prSet phldrT="[Texte]"/>
      <dgm:spPr/>
      <dgm:t>
        <a:bodyPr/>
        <a:lstStyle/>
        <a:p>
          <a:pPr algn="l">
            <a:spcAft>
              <a:spcPts val="600"/>
            </a:spcAft>
          </a:pPr>
          <a:r>
            <a:rPr lang="fr-FR" b="0" dirty="0" err="1" smtClean="0">
              <a:hlinkClick xmlns:r="http://schemas.openxmlformats.org/officeDocument/2006/relationships" r:id="rId10"/>
            </a:rPr>
            <a:t>Zero-emission</a:t>
          </a:r>
          <a:r>
            <a:rPr lang="fr-FR" b="0" dirty="0" smtClean="0">
              <a:hlinkClick xmlns:r="http://schemas.openxmlformats.org/officeDocument/2006/relationships" r:id="rId10"/>
            </a:rPr>
            <a:t> </a:t>
          </a:r>
          <a:r>
            <a:rPr lang="fr-FR" b="0" dirty="0" err="1" smtClean="0">
              <a:hlinkClick xmlns:r="http://schemas.openxmlformats.org/officeDocument/2006/relationships" r:id="rId10"/>
            </a:rPr>
            <a:t>waterborne</a:t>
          </a:r>
          <a:r>
            <a:rPr lang="fr-FR" b="0" dirty="0" smtClean="0">
              <a:hlinkClick xmlns:r="http://schemas.openxmlformats.org/officeDocument/2006/relationships" r:id="rId10"/>
            </a:rPr>
            <a:t> transport</a:t>
          </a:r>
          <a:endParaRPr lang="fr-FR" b="0" dirty="0"/>
        </a:p>
      </dgm:t>
    </dgm:pt>
    <dgm:pt modelId="{04CD4DB1-39B0-4880-BBEF-F9605ECBDFE6}" type="parTrans" cxnId="{A6F7817E-33B3-462B-A02B-1258DF746E15}">
      <dgm:prSet/>
      <dgm:spPr/>
      <dgm:t>
        <a:bodyPr/>
        <a:lstStyle/>
        <a:p>
          <a:endParaRPr lang="fr-FR"/>
        </a:p>
      </dgm:t>
    </dgm:pt>
    <dgm:pt modelId="{B0E50580-D074-44B4-B511-D5959C5A59B0}" type="sibTrans" cxnId="{A6F7817E-33B3-462B-A02B-1258DF746E15}">
      <dgm:prSet/>
      <dgm:spPr/>
      <dgm:t>
        <a:bodyPr/>
        <a:lstStyle/>
        <a:p>
          <a:endParaRPr lang="fr-FR"/>
        </a:p>
      </dgm:t>
    </dgm:pt>
    <dgm:pt modelId="{9E03ADE6-E67E-4E78-A3F3-6E13DA5B0E09}">
      <dgm:prSet phldrT="[Texte]"/>
      <dgm:spPr/>
      <dgm:t>
        <a:bodyPr/>
        <a:lstStyle/>
        <a:p>
          <a:pPr algn="l">
            <a:spcAft>
              <a:spcPts val="600"/>
            </a:spcAft>
          </a:pPr>
          <a:r>
            <a:rPr lang="en-US" b="0" dirty="0" smtClean="0">
              <a:hlinkClick xmlns:r="http://schemas.openxmlformats.org/officeDocument/2006/relationships" r:id="rId11"/>
            </a:rPr>
            <a:t>Connected, Cooperative and Automated Mobility (CCAM)</a:t>
          </a:r>
          <a:endParaRPr lang="fr-FR" b="0" dirty="0"/>
        </a:p>
      </dgm:t>
    </dgm:pt>
    <dgm:pt modelId="{DCA4F0E1-BFF5-44FB-A0C5-C79ACE297243}" type="parTrans" cxnId="{7715D423-2C00-4516-A842-9D5CBB422691}">
      <dgm:prSet/>
      <dgm:spPr/>
      <dgm:t>
        <a:bodyPr/>
        <a:lstStyle/>
        <a:p>
          <a:endParaRPr lang="fr-FR"/>
        </a:p>
      </dgm:t>
    </dgm:pt>
    <dgm:pt modelId="{1E1954C4-4B6B-432C-B152-2576938C9C8B}" type="sibTrans" cxnId="{7715D423-2C00-4516-A842-9D5CBB422691}">
      <dgm:prSet/>
      <dgm:spPr/>
      <dgm:t>
        <a:bodyPr/>
        <a:lstStyle/>
        <a:p>
          <a:endParaRPr lang="fr-FR"/>
        </a:p>
      </dgm:t>
    </dgm:pt>
    <dgm:pt modelId="{FF44C230-1932-4787-A060-767A568FF470}" type="pres">
      <dgm:prSet presAssocID="{174DEDF9-57FC-4057-918C-C88624E7D094}" presName="Name0" presStyleCnt="0">
        <dgm:presLayoutVars>
          <dgm:dir/>
          <dgm:animLvl val="lvl"/>
          <dgm:resizeHandles val="exact"/>
        </dgm:presLayoutVars>
      </dgm:prSet>
      <dgm:spPr/>
      <dgm:t>
        <a:bodyPr/>
        <a:lstStyle/>
        <a:p>
          <a:endParaRPr lang="fr-FR"/>
        </a:p>
      </dgm:t>
    </dgm:pt>
    <dgm:pt modelId="{1D2EBCCF-FCEA-4616-8CDE-71A5162039F1}" type="pres">
      <dgm:prSet presAssocID="{F7593485-EEEB-4B98-B63A-6DEF20D7E35C}" presName="composite" presStyleCnt="0"/>
      <dgm:spPr/>
    </dgm:pt>
    <dgm:pt modelId="{8507610A-1D12-4D04-A283-A1A0A18D099B}" type="pres">
      <dgm:prSet presAssocID="{F7593485-EEEB-4B98-B63A-6DEF20D7E35C}" presName="parTx" presStyleLbl="alignNode1" presStyleIdx="0" presStyleCnt="3">
        <dgm:presLayoutVars>
          <dgm:chMax val="0"/>
          <dgm:chPref val="0"/>
          <dgm:bulletEnabled val="1"/>
        </dgm:presLayoutVars>
      </dgm:prSet>
      <dgm:spPr/>
      <dgm:t>
        <a:bodyPr/>
        <a:lstStyle/>
        <a:p>
          <a:endParaRPr lang="fr-FR"/>
        </a:p>
      </dgm:t>
    </dgm:pt>
    <dgm:pt modelId="{360E9A7B-444A-4C32-9D18-804D838D3764}" type="pres">
      <dgm:prSet presAssocID="{F7593485-EEEB-4B98-B63A-6DEF20D7E35C}" presName="desTx" presStyleLbl="alignAccFollowNode1" presStyleIdx="0" presStyleCnt="3">
        <dgm:presLayoutVars>
          <dgm:bulletEnabled val="1"/>
        </dgm:presLayoutVars>
      </dgm:prSet>
      <dgm:spPr/>
      <dgm:t>
        <a:bodyPr/>
        <a:lstStyle/>
        <a:p>
          <a:endParaRPr lang="fr-FR"/>
        </a:p>
      </dgm:t>
    </dgm:pt>
    <dgm:pt modelId="{E195E4ED-DB7F-4DD8-BD91-7040F7BD232C}" type="pres">
      <dgm:prSet presAssocID="{F0AEB25F-B541-44BA-863F-F437748D5330}" presName="space" presStyleCnt="0"/>
      <dgm:spPr/>
    </dgm:pt>
    <dgm:pt modelId="{B48DB27F-6A91-405B-9938-00513641E290}" type="pres">
      <dgm:prSet presAssocID="{CF709FDC-EB88-4EAC-A440-05DC16119AFE}" presName="composite" presStyleCnt="0"/>
      <dgm:spPr/>
    </dgm:pt>
    <dgm:pt modelId="{E716A9EA-115C-4F22-88C8-5CAB1E75C429}" type="pres">
      <dgm:prSet presAssocID="{CF709FDC-EB88-4EAC-A440-05DC16119AFE}" presName="parTx" presStyleLbl="alignNode1" presStyleIdx="1" presStyleCnt="3">
        <dgm:presLayoutVars>
          <dgm:chMax val="0"/>
          <dgm:chPref val="0"/>
          <dgm:bulletEnabled val="1"/>
        </dgm:presLayoutVars>
      </dgm:prSet>
      <dgm:spPr/>
      <dgm:t>
        <a:bodyPr/>
        <a:lstStyle/>
        <a:p>
          <a:endParaRPr lang="fr-FR"/>
        </a:p>
      </dgm:t>
    </dgm:pt>
    <dgm:pt modelId="{60EC8240-21A1-412C-BC7D-0D11EA639B68}" type="pres">
      <dgm:prSet presAssocID="{CF709FDC-EB88-4EAC-A440-05DC16119AFE}" presName="desTx" presStyleLbl="alignAccFollowNode1" presStyleIdx="1" presStyleCnt="3">
        <dgm:presLayoutVars>
          <dgm:bulletEnabled val="1"/>
        </dgm:presLayoutVars>
      </dgm:prSet>
      <dgm:spPr/>
      <dgm:t>
        <a:bodyPr/>
        <a:lstStyle/>
        <a:p>
          <a:endParaRPr lang="fr-FR"/>
        </a:p>
      </dgm:t>
    </dgm:pt>
    <dgm:pt modelId="{6FDEE6FD-6A69-4887-9498-AECFA9117429}" type="pres">
      <dgm:prSet presAssocID="{1E77B10A-240E-43F1-A096-474E869772B9}" presName="space" presStyleCnt="0"/>
      <dgm:spPr/>
    </dgm:pt>
    <dgm:pt modelId="{3D2ACB61-4081-4DCE-9A87-62CCF5C31553}" type="pres">
      <dgm:prSet presAssocID="{023007F1-EB3C-4C90-9097-28DB90ECA75C}" presName="composite" presStyleCnt="0"/>
      <dgm:spPr/>
    </dgm:pt>
    <dgm:pt modelId="{89D414EC-D8B2-49C4-A6D9-6C1F7E7ABE80}" type="pres">
      <dgm:prSet presAssocID="{023007F1-EB3C-4C90-9097-28DB90ECA75C}" presName="parTx" presStyleLbl="alignNode1" presStyleIdx="2" presStyleCnt="3">
        <dgm:presLayoutVars>
          <dgm:chMax val="0"/>
          <dgm:chPref val="0"/>
          <dgm:bulletEnabled val="1"/>
        </dgm:presLayoutVars>
      </dgm:prSet>
      <dgm:spPr/>
      <dgm:t>
        <a:bodyPr/>
        <a:lstStyle/>
        <a:p>
          <a:endParaRPr lang="fr-FR"/>
        </a:p>
      </dgm:t>
    </dgm:pt>
    <dgm:pt modelId="{F23CE025-65BB-41EA-BE18-8AF03191B7D9}" type="pres">
      <dgm:prSet presAssocID="{023007F1-EB3C-4C90-9097-28DB90ECA75C}" presName="desTx" presStyleLbl="alignAccFollowNode1" presStyleIdx="2" presStyleCnt="3">
        <dgm:presLayoutVars>
          <dgm:bulletEnabled val="1"/>
        </dgm:presLayoutVars>
      </dgm:prSet>
      <dgm:spPr/>
      <dgm:t>
        <a:bodyPr/>
        <a:lstStyle/>
        <a:p>
          <a:endParaRPr lang="fr-FR"/>
        </a:p>
      </dgm:t>
    </dgm:pt>
  </dgm:ptLst>
  <dgm:cxnLst>
    <dgm:cxn modelId="{A6F7817E-33B3-462B-A02B-1258DF746E15}" srcId="{023007F1-EB3C-4C90-9097-28DB90ECA75C}" destId="{85E825AE-1D32-46D2-A6EA-F39ED5667AD1}" srcOrd="3" destOrd="0" parTransId="{04CD4DB1-39B0-4880-BBEF-F9605ECBDFE6}" sibTransId="{B0E50580-D074-44B4-B511-D5959C5A59B0}"/>
    <dgm:cxn modelId="{00D5E276-4546-4DA0-9D61-9731C9F7D62C}" type="presOf" srcId="{174DEDF9-57FC-4057-918C-C88624E7D094}" destId="{FF44C230-1932-4787-A060-767A568FF470}" srcOrd="0" destOrd="0" presId="urn:microsoft.com/office/officeart/2005/8/layout/hList1"/>
    <dgm:cxn modelId="{75734539-5A41-46B0-B1D1-8A8048812929}" type="presOf" srcId="{7B82FFC7-5079-4B09-96C5-87BA5D051E81}" destId="{F23CE025-65BB-41EA-BE18-8AF03191B7D9}" srcOrd="0" destOrd="1" presId="urn:microsoft.com/office/officeart/2005/8/layout/hList1"/>
    <dgm:cxn modelId="{ED9D3354-7BDE-4F46-AAB5-E7248D3F9B68}" type="presOf" srcId="{85E825AE-1D32-46D2-A6EA-F39ED5667AD1}" destId="{F23CE025-65BB-41EA-BE18-8AF03191B7D9}" srcOrd="0" destOrd="3" presId="urn:microsoft.com/office/officeart/2005/8/layout/hList1"/>
    <dgm:cxn modelId="{2BEF26F3-5B35-418A-AFE4-BE6647921E18}" type="presOf" srcId="{F7593485-EEEB-4B98-B63A-6DEF20D7E35C}" destId="{8507610A-1D12-4D04-A283-A1A0A18D099B}" srcOrd="0" destOrd="0" presId="urn:microsoft.com/office/officeart/2005/8/layout/hList1"/>
    <dgm:cxn modelId="{571E752B-D475-4009-81F6-C9CDC9361067}" srcId="{174DEDF9-57FC-4057-918C-C88624E7D094}" destId="{CF709FDC-EB88-4EAC-A440-05DC16119AFE}" srcOrd="1" destOrd="0" parTransId="{6A132548-81FF-4A03-A76D-1AC785996416}" sibTransId="{1E77B10A-240E-43F1-A096-474E869772B9}"/>
    <dgm:cxn modelId="{58CDCAD1-1B2C-4EC7-B458-16A026F19273}" srcId="{F7593485-EEEB-4B98-B63A-6DEF20D7E35C}" destId="{AED40EC1-BC22-4AEC-8160-35BA32C0DBBE}" srcOrd="2" destOrd="0" parTransId="{EFB9250F-19D4-47B4-ADD1-9233DCCDC044}" sibTransId="{5A4FC1E4-7F5B-4C30-934C-595B3E060126}"/>
    <dgm:cxn modelId="{2F0628E5-D077-4CC5-A5CE-13D10F0527F2}" type="presOf" srcId="{CE90F20C-EEA5-4898-8C94-AB17C2A0AA9B}" destId="{60EC8240-21A1-412C-BC7D-0D11EA639B68}" srcOrd="0" destOrd="1" presId="urn:microsoft.com/office/officeart/2005/8/layout/hList1"/>
    <dgm:cxn modelId="{507307A3-D512-4263-9B0B-9427A860CD4A}" srcId="{174DEDF9-57FC-4057-918C-C88624E7D094}" destId="{F7593485-EEEB-4B98-B63A-6DEF20D7E35C}" srcOrd="0" destOrd="0" parTransId="{8F319C1B-9D69-4DC6-B099-B81A7A9286BC}" sibTransId="{F0AEB25F-B541-44BA-863F-F437748D5330}"/>
    <dgm:cxn modelId="{2B32E943-14AE-42B2-BB5F-06613EF5F66B}" type="presOf" srcId="{AED40EC1-BC22-4AEC-8160-35BA32C0DBBE}" destId="{360E9A7B-444A-4C32-9D18-804D838D3764}" srcOrd="0" destOrd="2" presId="urn:microsoft.com/office/officeart/2005/8/layout/hList1"/>
    <dgm:cxn modelId="{A9B7E063-49AD-4F5B-9EBF-D456A3450752}" type="presOf" srcId="{6C75034F-CE22-413E-9F43-33DF56E0D471}" destId="{60EC8240-21A1-412C-BC7D-0D11EA639B68}" srcOrd="0" destOrd="0" presId="urn:microsoft.com/office/officeart/2005/8/layout/hList1"/>
    <dgm:cxn modelId="{098E33B9-BA32-4909-8038-54B9DC60C1B7}" srcId="{023007F1-EB3C-4C90-9097-28DB90ECA75C}" destId="{66189120-ADA8-4B4C-BFF2-9F361CBD3DBD}" srcOrd="0" destOrd="0" parTransId="{431AC315-16C2-4E4C-AD17-83C353F8DB85}" sibTransId="{8C90767C-2C70-4684-B7DC-0AF195CC3358}"/>
    <dgm:cxn modelId="{995109A5-06AC-423A-9D9D-DDC0B53A7491}" srcId="{174DEDF9-57FC-4057-918C-C88624E7D094}" destId="{023007F1-EB3C-4C90-9097-28DB90ECA75C}" srcOrd="2" destOrd="0" parTransId="{0628AF48-8C72-40AC-A364-7D5EF7688569}" sibTransId="{9B4DB798-A18F-444C-B1B9-F8779BADA7B1}"/>
    <dgm:cxn modelId="{E04119B9-45DB-408D-A5E6-788454C53FC7}" srcId="{CF709FDC-EB88-4EAC-A440-05DC16119AFE}" destId="{CE90F20C-EEA5-4898-8C94-AB17C2A0AA9B}" srcOrd="1" destOrd="0" parTransId="{CF0D2A9C-08A9-43EA-8984-DA8BABDE338B}" sibTransId="{BEB460AC-77FF-4317-88BD-A9E20263744D}"/>
    <dgm:cxn modelId="{AA2A01E3-5C15-4575-A1A0-E1369969B1CD}" srcId="{F7593485-EEEB-4B98-B63A-6DEF20D7E35C}" destId="{2A8891CC-8267-4444-B8C1-2F89FA14C68A}" srcOrd="1" destOrd="0" parTransId="{C7713AD6-3E56-4A15-A223-4062ADA08F1A}" sibTransId="{58814C6E-A2FE-4959-B08C-E61F1CBA9F5D}"/>
    <dgm:cxn modelId="{0B300189-F191-47C5-A005-A8A0DC97B793}" type="presOf" srcId="{7A78E553-2A29-47BD-B18E-513797593C66}" destId="{360E9A7B-444A-4C32-9D18-804D838D3764}" srcOrd="0" destOrd="3" presId="urn:microsoft.com/office/officeart/2005/8/layout/hList1"/>
    <dgm:cxn modelId="{9AD020E7-B425-4805-BC32-DC1159F67754}" type="presOf" srcId="{023007F1-EB3C-4C90-9097-28DB90ECA75C}" destId="{89D414EC-D8B2-49C4-A6D9-6C1F7E7ABE80}" srcOrd="0" destOrd="0" presId="urn:microsoft.com/office/officeart/2005/8/layout/hList1"/>
    <dgm:cxn modelId="{925572DE-A6CC-4225-839D-B3FF43ABB4D1}" srcId="{023007F1-EB3C-4C90-9097-28DB90ECA75C}" destId="{838CB0FA-1E7B-4DC0-A9EA-C07AF9D658F0}" srcOrd="2" destOrd="0" parTransId="{568D2648-D201-4A10-91E5-FB9101C2C6BA}" sibTransId="{A6B07EDC-3334-4D2E-8BCA-65BB5E36C37B}"/>
    <dgm:cxn modelId="{44BBC9E2-A31F-4F92-B10E-E86AC2483291}" srcId="{F7593485-EEEB-4B98-B63A-6DEF20D7E35C}" destId="{CF8A98EE-BED8-4E4E-A209-BE2B6CC29C4D}" srcOrd="0" destOrd="0" parTransId="{B67675A7-4A58-41E8-94C4-60689A4BEF8E}" sibTransId="{F49E805F-6AB5-4041-A602-F4DC6CB81803}"/>
    <dgm:cxn modelId="{B40A0872-29E4-4B63-A04D-B0589BFF72A8}" srcId="{CF709FDC-EB88-4EAC-A440-05DC16119AFE}" destId="{6C75034F-CE22-413E-9F43-33DF56E0D471}" srcOrd="0" destOrd="0" parTransId="{DF81E199-0FA0-4174-B5D3-42F3DA0F9BB2}" sibTransId="{B374518B-1B2D-4FC9-907A-225D7D636348}"/>
    <dgm:cxn modelId="{7715D423-2C00-4516-A842-9D5CBB422691}" srcId="{023007F1-EB3C-4C90-9097-28DB90ECA75C}" destId="{9E03ADE6-E67E-4E78-A3F3-6E13DA5B0E09}" srcOrd="4" destOrd="0" parTransId="{DCA4F0E1-BFF5-44FB-A0C5-C79ACE297243}" sibTransId="{1E1954C4-4B6B-432C-B152-2576938C9C8B}"/>
    <dgm:cxn modelId="{853C3CCD-6A70-4EE8-ACF8-30BD8BF4DB90}" type="presOf" srcId="{CF709FDC-EB88-4EAC-A440-05DC16119AFE}" destId="{E716A9EA-115C-4F22-88C8-5CAB1E75C429}" srcOrd="0" destOrd="0" presId="urn:microsoft.com/office/officeart/2005/8/layout/hList1"/>
    <dgm:cxn modelId="{7B05B5F5-711D-40DF-ABF2-D9E44575E1A3}" type="presOf" srcId="{CF8A98EE-BED8-4E4E-A209-BE2B6CC29C4D}" destId="{360E9A7B-444A-4C32-9D18-804D838D3764}" srcOrd="0" destOrd="0" presId="urn:microsoft.com/office/officeart/2005/8/layout/hList1"/>
    <dgm:cxn modelId="{9A5DCF15-4E40-4F9D-8515-58E2936B380E}" type="presOf" srcId="{9E03ADE6-E67E-4E78-A3F3-6E13DA5B0E09}" destId="{F23CE025-65BB-41EA-BE18-8AF03191B7D9}" srcOrd="0" destOrd="4" presId="urn:microsoft.com/office/officeart/2005/8/layout/hList1"/>
    <dgm:cxn modelId="{87EC84B4-8E95-49D3-A2DC-FD25FEC78DF1}" type="presOf" srcId="{2A8891CC-8267-4444-B8C1-2F89FA14C68A}" destId="{360E9A7B-444A-4C32-9D18-804D838D3764}" srcOrd="0" destOrd="1" presId="urn:microsoft.com/office/officeart/2005/8/layout/hList1"/>
    <dgm:cxn modelId="{71DE7722-3016-4E77-A341-0C87543B8BCA}" type="presOf" srcId="{66189120-ADA8-4B4C-BFF2-9F361CBD3DBD}" destId="{F23CE025-65BB-41EA-BE18-8AF03191B7D9}" srcOrd="0" destOrd="0" presId="urn:microsoft.com/office/officeart/2005/8/layout/hList1"/>
    <dgm:cxn modelId="{3FA202F4-F215-4552-A411-656D7A16A01D}" srcId="{023007F1-EB3C-4C90-9097-28DB90ECA75C}" destId="{7B82FFC7-5079-4B09-96C5-87BA5D051E81}" srcOrd="1" destOrd="0" parTransId="{841F667F-7DD6-4E07-9561-6902B3F1D41E}" sibTransId="{2075E612-00EE-4FED-87A7-97EBD686AA04}"/>
    <dgm:cxn modelId="{80BEFDFD-3868-4FCE-8BA6-FD87E66826F0}" srcId="{F7593485-EEEB-4B98-B63A-6DEF20D7E35C}" destId="{7A78E553-2A29-47BD-B18E-513797593C66}" srcOrd="3" destOrd="0" parTransId="{78142F59-3438-4A5F-97B8-B61A0D157214}" sibTransId="{39D4A500-3D3D-44B1-ACAA-E89A6B42215D}"/>
    <dgm:cxn modelId="{0E84ED0E-F01F-4F64-9847-CC6D69AADE78}" type="presOf" srcId="{838CB0FA-1E7B-4DC0-A9EA-C07AF9D658F0}" destId="{F23CE025-65BB-41EA-BE18-8AF03191B7D9}" srcOrd="0" destOrd="2" presId="urn:microsoft.com/office/officeart/2005/8/layout/hList1"/>
    <dgm:cxn modelId="{49239FF6-5235-468D-B7A8-65C30E9C6741}" type="presParOf" srcId="{FF44C230-1932-4787-A060-767A568FF470}" destId="{1D2EBCCF-FCEA-4616-8CDE-71A5162039F1}" srcOrd="0" destOrd="0" presId="urn:microsoft.com/office/officeart/2005/8/layout/hList1"/>
    <dgm:cxn modelId="{6FA99211-BFE0-4DA7-B6B6-3A4B4FF45BFB}" type="presParOf" srcId="{1D2EBCCF-FCEA-4616-8CDE-71A5162039F1}" destId="{8507610A-1D12-4D04-A283-A1A0A18D099B}" srcOrd="0" destOrd="0" presId="urn:microsoft.com/office/officeart/2005/8/layout/hList1"/>
    <dgm:cxn modelId="{F73694C4-2AF0-4E72-9242-22D1DB748E95}" type="presParOf" srcId="{1D2EBCCF-FCEA-4616-8CDE-71A5162039F1}" destId="{360E9A7B-444A-4C32-9D18-804D838D3764}" srcOrd="1" destOrd="0" presId="urn:microsoft.com/office/officeart/2005/8/layout/hList1"/>
    <dgm:cxn modelId="{A0DF4C32-3684-495D-9B72-927214EF7B72}" type="presParOf" srcId="{FF44C230-1932-4787-A060-767A568FF470}" destId="{E195E4ED-DB7F-4DD8-BD91-7040F7BD232C}" srcOrd="1" destOrd="0" presId="urn:microsoft.com/office/officeart/2005/8/layout/hList1"/>
    <dgm:cxn modelId="{F23CDD4D-1D45-4D52-9F95-12C52284B09C}" type="presParOf" srcId="{FF44C230-1932-4787-A060-767A568FF470}" destId="{B48DB27F-6A91-405B-9938-00513641E290}" srcOrd="2" destOrd="0" presId="urn:microsoft.com/office/officeart/2005/8/layout/hList1"/>
    <dgm:cxn modelId="{49D4C205-780C-43F7-BB38-53996DFA478B}" type="presParOf" srcId="{B48DB27F-6A91-405B-9938-00513641E290}" destId="{E716A9EA-115C-4F22-88C8-5CAB1E75C429}" srcOrd="0" destOrd="0" presId="urn:microsoft.com/office/officeart/2005/8/layout/hList1"/>
    <dgm:cxn modelId="{2D156DFC-EBE1-478E-8E66-F1921180D99E}" type="presParOf" srcId="{B48DB27F-6A91-405B-9938-00513641E290}" destId="{60EC8240-21A1-412C-BC7D-0D11EA639B68}" srcOrd="1" destOrd="0" presId="urn:microsoft.com/office/officeart/2005/8/layout/hList1"/>
    <dgm:cxn modelId="{B69DFCB2-C84F-4EE0-81A8-5E4BBD0B535A}" type="presParOf" srcId="{FF44C230-1932-4787-A060-767A568FF470}" destId="{6FDEE6FD-6A69-4887-9498-AECFA9117429}" srcOrd="3" destOrd="0" presId="urn:microsoft.com/office/officeart/2005/8/layout/hList1"/>
    <dgm:cxn modelId="{84F9BC73-FA82-4A7B-B525-619149E0AA97}" type="presParOf" srcId="{FF44C230-1932-4787-A060-767A568FF470}" destId="{3D2ACB61-4081-4DCE-9A87-62CCF5C31553}" srcOrd="4" destOrd="0" presId="urn:microsoft.com/office/officeart/2005/8/layout/hList1"/>
    <dgm:cxn modelId="{27344317-F723-47D7-97AD-1B07BEFC638E}" type="presParOf" srcId="{3D2ACB61-4081-4DCE-9A87-62CCF5C31553}" destId="{89D414EC-D8B2-49C4-A6D9-6C1F7E7ABE80}" srcOrd="0" destOrd="0" presId="urn:microsoft.com/office/officeart/2005/8/layout/hList1"/>
    <dgm:cxn modelId="{37C1155E-1D2C-495A-8F69-CA85D30BC961}" type="presParOf" srcId="{3D2ACB61-4081-4DCE-9A87-62CCF5C31553}" destId="{F23CE025-65BB-41EA-BE18-8AF03191B7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610A-1D12-4D04-A283-A1A0A18D099B}">
      <dsp:nvSpPr>
        <dsp:cNvPr id="0" name=""/>
        <dsp:cNvSpPr/>
      </dsp:nvSpPr>
      <dsp:spPr>
        <a:xfrm>
          <a:off x="2325" y="73602"/>
          <a:ext cx="2267023" cy="41575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institutionnalisés</a:t>
          </a:r>
          <a:endParaRPr lang="fr-FR" sz="1200" kern="1200" dirty="0"/>
        </a:p>
      </dsp:txBody>
      <dsp:txXfrm>
        <a:off x="2325" y="73602"/>
        <a:ext cx="2267023" cy="415751"/>
      </dsp:txXfrm>
    </dsp:sp>
    <dsp:sp modelId="{360E9A7B-444A-4C32-9D18-804D838D3764}">
      <dsp:nvSpPr>
        <dsp:cNvPr id="0" name=""/>
        <dsp:cNvSpPr/>
      </dsp:nvSpPr>
      <dsp:spPr>
        <a:xfrm>
          <a:off x="2325" y="489353"/>
          <a:ext cx="2267023" cy="267740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1"/>
            </a:rPr>
            <a:t>Clean Hydrogen</a:t>
          </a:r>
          <a:endParaRPr lang="fr-FR" sz="1200" b="0" u="sng" kern="1200" dirty="0"/>
        </a:p>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2"/>
            </a:rPr>
            <a:t>Integrated Air Traffic Management</a:t>
          </a:r>
          <a:endParaRPr lang="fr-FR" sz="1200" b="0" u="sng" kern="1200" dirty="0"/>
        </a:p>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3"/>
            </a:rPr>
            <a:t>Clean Aviation</a:t>
          </a:r>
          <a:endParaRPr lang="fr-FR" sz="1200" b="0" u="sng" kern="1200" dirty="0"/>
        </a:p>
        <a:p>
          <a:pPr marL="114300" lvl="1" indent="-114300" algn="l" defTabSz="533400">
            <a:lnSpc>
              <a:spcPct val="100000"/>
            </a:lnSpc>
            <a:spcBef>
              <a:spcPct val="0"/>
            </a:spcBef>
            <a:spcAft>
              <a:spcPts val="1200"/>
            </a:spcAft>
            <a:buChar char="••"/>
          </a:pPr>
          <a:r>
            <a:rPr lang="fr-FR" sz="1200" b="0" u="sng" kern="1200" dirty="0" err="1" smtClean="0">
              <a:hlinkClick xmlns:r="http://schemas.openxmlformats.org/officeDocument/2006/relationships" r:id="rId4"/>
            </a:rPr>
            <a:t>Transforming</a:t>
          </a:r>
          <a:r>
            <a:rPr lang="fr-FR" sz="1200" b="0" u="sng" kern="1200" dirty="0" smtClean="0">
              <a:hlinkClick xmlns:r="http://schemas.openxmlformats.org/officeDocument/2006/relationships" r:id="rId4"/>
            </a:rPr>
            <a:t> </a:t>
          </a:r>
          <a:r>
            <a:rPr lang="fr-FR" sz="1200" b="0" u="sng" kern="1200" dirty="0" err="1" smtClean="0">
              <a:hlinkClick xmlns:r="http://schemas.openxmlformats.org/officeDocument/2006/relationships" r:id="rId4"/>
            </a:rPr>
            <a:t>Europe's</a:t>
          </a:r>
          <a:r>
            <a:rPr lang="fr-FR" sz="1200" b="0" u="sng" kern="1200" dirty="0" smtClean="0">
              <a:hlinkClick xmlns:r="http://schemas.openxmlformats.org/officeDocument/2006/relationships" r:id="rId4"/>
            </a:rPr>
            <a:t> rail system</a:t>
          </a:r>
          <a:endParaRPr lang="fr-FR" sz="1200" b="0" u="sng" kern="1200" dirty="0"/>
        </a:p>
      </dsp:txBody>
      <dsp:txXfrm>
        <a:off x="2325" y="489353"/>
        <a:ext cx="2267023" cy="2677404"/>
      </dsp:txXfrm>
    </dsp:sp>
    <dsp:sp modelId="{E716A9EA-115C-4F22-88C8-5CAB1E75C429}">
      <dsp:nvSpPr>
        <dsp:cNvPr id="0" name=""/>
        <dsp:cNvSpPr/>
      </dsp:nvSpPr>
      <dsp:spPr>
        <a:xfrm>
          <a:off x="2586732" y="73602"/>
          <a:ext cx="2267023" cy="415751"/>
        </a:xfrm>
        <a:prstGeom prst="rect">
          <a:avLst/>
        </a:prstGeom>
        <a:gradFill rotWithShape="0">
          <a:gsLst>
            <a:gs pos="0">
              <a:schemeClr val="accent2">
                <a:hueOff val="-5696468"/>
                <a:satOff val="26831"/>
                <a:lumOff val="12941"/>
                <a:alphaOff val="0"/>
                <a:shade val="51000"/>
                <a:satMod val="130000"/>
              </a:schemeClr>
            </a:gs>
            <a:gs pos="80000">
              <a:schemeClr val="accent2">
                <a:hueOff val="-5696468"/>
                <a:satOff val="26831"/>
                <a:lumOff val="12941"/>
                <a:alphaOff val="0"/>
                <a:shade val="93000"/>
                <a:satMod val="130000"/>
              </a:schemeClr>
            </a:gs>
            <a:gs pos="100000">
              <a:schemeClr val="accent2">
                <a:hueOff val="-5696468"/>
                <a:satOff val="26831"/>
                <a:lumOff val="12941"/>
                <a:alphaOff val="0"/>
                <a:shade val="94000"/>
                <a:satMod val="135000"/>
              </a:schemeClr>
            </a:gs>
          </a:gsLst>
          <a:lin ang="16200000" scaled="0"/>
        </a:gradFill>
        <a:ln w="9525" cap="flat" cmpd="sng" algn="ctr">
          <a:solidFill>
            <a:schemeClr val="accent2">
              <a:hueOff val="-5696468"/>
              <a:satOff val="26831"/>
              <a:lumOff val="129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cofinancés</a:t>
          </a:r>
          <a:endParaRPr lang="fr-FR" sz="1200" kern="1200" dirty="0"/>
        </a:p>
      </dsp:txBody>
      <dsp:txXfrm>
        <a:off x="2586732" y="73602"/>
        <a:ext cx="2267023" cy="415751"/>
      </dsp:txXfrm>
    </dsp:sp>
    <dsp:sp modelId="{60EC8240-21A1-412C-BC7D-0D11EA639B68}">
      <dsp:nvSpPr>
        <dsp:cNvPr id="0" name=""/>
        <dsp:cNvSpPr/>
      </dsp:nvSpPr>
      <dsp:spPr>
        <a:xfrm>
          <a:off x="2586732" y="489353"/>
          <a:ext cx="2267023" cy="2677404"/>
        </a:xfrm>
        <a:prstGeom prst="rect">
          <a:avLst/>
        </a:prstGeom>
        <a:solidFill>
          <a:schemeClr val="accent2">
            <a:tint val="40000"/>
            <a:alpha val="90000"/>
            <a:hueOff val="-5945603"/>
            <a:satOff val="47327"/>
            <a:lumOff val="4373"/>
            <a:alphaOff val="0"/>
          </a:schemeClr>
        </a:solidFill>
        <a:ln w="9525" cap="flat" cmpd="sng" algn="ctr">
          <a:solidFill>
            <a:schemeClr val="accent2">
              <a:tint val="40000"/>
              <a:alpha val="90000"/>
              <a:hueOff val="-5945603"/>
              <a:satOff val="47327"/>
              <a:lumOff val="4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kern="1200" dirty="0" smtClean="0">
              <a:hlinkClick xmlns:r="http://schemas.openxmlformats.org/officeDocument/2006/relationships" r:id="rId5"/>
            </a:rPr>
            <a:t>Clean </a:t>
          </a:r>
          <a:r>
            <a:rPr lang="fr-FR" sz="1200" b="0" kern="1200" dirty="0" err="1" smtClean="0">
              <a:hlinkClick xmlns:r="http://schemas.openxmlformats.org/officeDocument/2006/relationships" r:id="rId5"/>
            </a:rPr>
            <a:t>Energy</a:t>
          </a:r>
          <a:r>
            <a:rPr lang="fr-FR" sz="1200" b="0" kern="1200" dirty="0" smtClean="0">
              <a:hlinkClick xmlns:r="http://schemas.openxmlformats.org/officeDocument/2006/relationships" r:id="rId5"/>
            </a:rPr>
            <a:t> Transition (CETP)</a:t>
          </a:r>
          <a:endParaRPr lang="fr-FR" sz="1200" b="0" kern="1200" dirty="0"/>
        </a:p>
        <a:p>
          <a:pPr marL="114300" lvl="1" indent="-114300" algn="l" defTabSz="533400">
            <a:lnSpc>
              <a:spcPct val="100000"/>
            </a:lnSpc>
            <a:spcBef>
              <a:spcPct val="0"/>
            </a:spcBef>
            <a:spcAft>
              <a:spcPts val="1200"/>
            </a:spcAft>
            <a:buChar char="••"/>
          </a:pPr>
          <a:r>
            <a:rPr lang="en-US" sz="1200" b="0" kern="1200" dirty="0" smtClean="0">
              <a:hlinkClick xmlns:r="http://schemas.openxmlformats.org/officeDocument/2006/relationships" r:id="rId6"/>
            </a:rPr>
            <a:t>Driving urban transitions to a sustainable future (DUT)</a:t>
          </a:r>
          <a:endParaRPr lang="fr-FR" sz="1200" b="0" kern="1200" dirty="0"/>
        </a:p>
      </dsp:txBody>
      <dsp:txXfrm>
        <a:off x="2586732" y="489353"/>
        <a:ext cx="2267023" cy="2677404"/>
      </dsp:txXfrm>
    </dsp:sp>
    <dsp:sp modelId="{89D414EC-D8B2-49C4-A6D9-6C1F7E7ABE80}">
      <dsp:nvSpPr>
        <dsp:cNvPr id="0" name=""/>
        <dsp:cNvSpPr/>
      </dsp:nvSpPr>
      <dsp:spPr>
        <a:xfrm>
          <a:off x="5171139" y="73602"/>
          <a:ext cx="2267023" cy="415751"/>
        </a:xfrm>
        <a:prstGeom prst="rect">
          <a:avLst/>
        </a:prstGeom>
        <a:gradFill rotWithShape="0">
          <a:gsLst>
            <a:gs pos="0">
              <a:schemeClr val="accent2">
                <a:hueOff val="-11392936"/>
                <a:satOff val="53661"/>
                <a:lumOff val="25882"/>
                <a:alphaOff val="0"/>
                <a:shade val="51000"/>
                <a:satMod val="130000"/>
              </a:schemeClr>
            </a:gs>
            <a:gs pos="80000">
              <a:schemeClr val="accent2">
                <a:hueOff val="-11392936"/>
                <a:satOff val="53661"/>
                <a:lumOff val="25882"/>
                <a:alphaOff val="0"/>
                <a:shade val="93000"/>
                <a:satMod val="130000"/>
              </a:schemeClr>
            </a:gs>
            <a:gs pos="100000">
              <a:schemeClr val="accent2">
                <a:hueOff val="-11392936"/>
                <a:satOff val="53661"/>
                <a:lumOff val="25882"/>
                <a:alphaOff val="0"/>
                <a:shade val="94000"/>
                <a:satMod val="135000"/>
              </a:schemeClr>
            </a:gs>
          </a:gsLst>
          <a:lin ang="16200000" scaled="0"/>
        </a:gradFill>
        <a:ln w="9525" cap="flat" cmpd="sng" algn="ctr">
          <a:solidFill>
            <a:schemeClr val="accent2">
              <a:hueOff val="-11392936"/>
              <a:satOff val="53661"/>
              <a:lumOff val="2588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a:t>
          </a:r>
          <a:r>
            <a:rPr lang="fr-FR" sz="1200" b="1" kern="1200" dirty="0" err="1" smtClean="0"/>
            <a:t>co</a:t>
          </a:r>
          <a:r>
            <a:rPr lang="fr-FR" sz="1200" b="1" kern="1200" dirty="0" smtClean="0"/>
            <a:t>-programmés</a:t>
          </a:r>
          <a:endParaRPr lang="fr-FR" sz="1200" kern="1200" dirty="0"/>
        </a:p>
      </dsp:txBody>
      <dsp:txXfrm>
        <a:off x="5171139" y="73602"/>
        <a:ext cx="2267023" cy="415751"/>
      </dsp:txXfrm>
    </dsp:sp>
    <dsp:sp modelId="{F23CE025-65BB-41EA-BE18-8AF03191B7D9}">
      <dsp:nvSpPr>
        <dsp:cNvPr id="0" name=""/>
        <dsp:cNvSpPr/>
      </dsp:nvSpPr>
      <dsp:spPr>
        <a:xfrm>
          <a:off x="5171139" y="489353"/>
          <a:ext cx="2267023" cy="2677404"/>
        </a:xfrm>
        <a:prstGeom prst="rect">
          <a:avLst/>
        </a:prstGeom>
        <a:solidFill>
          <a:schemeClr val="accent2">
            <a:tint val="40000"/>
            <a:alpha val="90000"/>
            <a:hueOff val="-11891207"/>
            <a:satOff val="94654"/>
            <a:lumOff val="8746"/>
            <a:alphaOff val="0"/>
          </a:schemeClr>
        </a:solidFill>
        <a:ln w="9525" cap="flat" cmpd="sng" algn="ctr">
          <a:solidFill>
            <a:schemeClr val="accent2">
              <a:tint val="40000"/>
              <a:alpha val="90000"/>
              <a:hueOff val="-11891207"/>
              <a:satOff val="94654"/>
              <a:lumOff val="8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7"/>
            </a:rPr>
            <a:t>People-centric sustainable built environment (Built4People)</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8"/>
            </a:rPr>
            <a:t>Towards zero-emission road transport (2ZERO)</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9"/>
            </a:rPr>
            <a:t>Batteries: Towards a competitive European industrial battery value chain for stationary applications and e-mobility</a:t>
          </a:r>
          <a:endParaRPr lang="fr-FR" sz="1200" b="0" kern="1200" dirty="0"/>
        </a:p>
        <a:p>
          <a:pPr marL="114300" lvl="1" indent="-114300" algn="l" defTabSz="533400">
            <a:lnSpc>
              <a:spcPct val="90000"/>
            </a:lnSpc>
            <a:spcBef>
              <a:spcPct val="0"/>
            </a:spcBef>
            <a:spcAft>
              <a:spcPts val="600"/>
            </a:spcAft>
            <a:buChar char="••"/>
          </a:pPr>
          <a:r>
            <a:rPr lang="fr-FR" sz="1200" b="0" kern="1200" dirty="0" err="1" smtClean="0">
              <a:hlinkClick xmlns:r="http://schemas.openxmlformats.org/officeDocument/2006/relationships" r:id="rId10"/>
            </a:rPr>
            <a:t>Zero-emission</a:t>
          </a:r>
          <a:r>
            <a:rPr lang="fr-FR" sz="1200" b="0" kern="1200" dirty="0" smtClean="0">
              <a:hlinkClick xmlns:r="http://schemas.openxmlformats.org/officeDocument/2006/relationships" r:id="rId10"/>
            </a:rPr>
            <a:t> </a:t>
          </a:r>
          <a:r>
            <a:rPr lang="fr-FR" sz="1200" b="0" kern="1200" dirty="0" err="1" smtClean="0">
              <a:hlinkClick xmlns:r="http://schemas.openxmlformats.org/officeDocument/2006/relationships" r:id="rId10"/>
            </a:rPr>
            <a:t>waterborne</a:t>
          </a:r>
          <a:r>
            <a:rPr lang="fr-FR" sz="1200" b="0" kern="1200" dirty="0" smtClean="0">
              <a:hlinkClick xmlns:r="http://schemas.openxmlformats.org/officeDocument/2006/relationships" r:id="rId10"/>
            </a:rPr>
            <a:t> transport</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11"/>
            </a:rPr>
            <a:t>Connected, Cooperative and Automated Mobility (CCAM)</a:t>
          </a:r>
          <a:endParaRPr lang="fr-FR" sz="1200" b="0" kern="1200" dirty="0"/>
        </a:p>
      </dsp:txBody>
      <dsp:txXfrm>
        <a:off x="5171139" y="489353"/>
        <a:ext cx="2267023" cy="26774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F0C479D-4687-E740-9789-857CF0267E23}" type="datetimeFigureOut">
              <a:rPr lang="fr-FR" smtClean="0"/>
              <a:t>17/04/2023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17/04/2023</a:t>
            </a:fld>
            <a:endParaRPr lang="fr-FR" dirty="0"/>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92789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319909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dirty="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14</a:t>
            </a:fld>
            <a:endParaRPr lang="fr-FR"/>
          </a:p>
        </p:txBody>
      </p:sp>
    </p:spTree>
    <p:extLst>
      <p:ext uri="{BB962C8B-B14F-4D97-AF65-F5344CB8AC3E}">
        <p14:creationId xmlns:p14="http://schemas.microsoft.com/office/powerpoint/2010/main" val="384801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dirty="0">
              <a:cs typeface="Arial"/>
            </a:endParaRPr>
          </a:p>
        </p:txBody>
      </p:sp>
      <p:sp>
        <p:nvSpPr>
          <p:cNvPr id="4" name="Espace réservé du numéro de diapositive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B06CD8F-B7ED-4A05-9FB1-A01CC0EF02CC}" type="slidenum">
              <a:rPr lang="fr-FR" sz="1200" b="0" i="0" u="none" strike="noStrike" cap="none" spc="0">
                <a:ln>
                  <a:noFill/>
                </a:ln>
                <a:solidFill>
                  <a:prstClr val="black"/>
                </a:solidFill>
                <a:latin typeface="Arial"/>
                <a:ea typeface="+mn-ea"/>
                <a:cs typeface="+mn-cs"/>
              </a:rPr>
              <a:t>19</a:t>
            </a:fld>
            <a:endParaRPr lang="fr-FR" sz="1200" b="0" i="0" u="none" strike="noStrike" cap="none" spc="0">
              <a:ln>
                <a:noFill/>
              </a:ln>
              <a:solidFill>
                <a:prstClr val="black"/>
              </a:solidFill>
              <a:latin typeface="Arial"/>
              <a:ea typeface="+mn-ea"/>
              <a:cs typeface="+mn-cs"/>
            </a:endParaRPr>
          </a:p>
        </p:txBody>
      </p:sp>
    </p:spTree>
    <p:extLst>
      <p:ext uri="{BB962C8B-B14F-4D97-AF65-F5344CB8AC3E}">
        <p14:creationId xmlns:p14="http://schemas.microsoft.com/office/powerpoint/2010/main" val="93708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dirty="0">
              <a:cs typeface="Arial"/>
            </a:endParaRPr>
          </a:p>
        </p:txBody>
      </p:sp>
      <p:sp>
        <p:nvSpPr>
          <p:cNvPr id="4" name="Espace réservé du numéro de diapositive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B06CD8F-B7ED-4A05-9FB1-A01CC0EF02CC}" type="slidenum">
              <a:rPr lang="fr-FR" sz="1200" b="0" i="0" u="none" strike="noStrike" cap="none" spc="0">
                <a:ln>
                  <a:noFill/>
                </a:ln>
                <a:solidFill>
                  <a:prstClr val="black"/>
                </a:solidFill>
                <a:latin typeface="Arial"/>
                <a:ea typeface="+mn-ea"/>
                <a:cs typeface="+mn-cs"/>
              </a:rPr>
              <a:t>43</a:t>
            </a:fld>
            <a:endParaRPr lang="fr-FR" sz="1200" b="0" i="0" u="none" strike="noStrike" cap="none" spc="0">
              <a:ln>
                <a:noFill/>
              </a:ln>
              <a:solidFill>
                <a:prstClr val="black"/>
              </a:solidFill>
              <a:latin typeface="Arial"/>
              <a:ea typeface="+mn-ea"/>
              <a:cs typeface="+mn-cs"/>
            </a:endParaRPr>
          </a:p>
        </p:txBody>
      </p:sp>
    </p:spTree>
    <p:extLst>
      <p:ext uri="{BB962C8B-B14F-4D97-AF65-F5344CB8AC3E}">
        <p14:creationId xmlns:p14="http://schemas.microsoft.com/office/powerpoint/2010/main" val="72884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60</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175788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338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smtClean="0"/>
              <a:t>06/07/2021</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229644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2690" cy="522222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80198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462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5298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7862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1662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smtClean="0"/>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697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smtClean="0"/>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825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smtClean="0"/>
              <a:t>06/07/2021</a:t>
            </a:r>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18411056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horizon-europe.gouv.fr/les-partenariats-du-cluster-5-27788"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18.xml"/><Relationship Id="rId7" Type="http://schemas.openxmlformats.org/officeDocument/2006/relationships/slide" Target="slide40.xml"/><Relationship Id="rId12" Type="http://schemas.openxmlformats.org/officeDocument/2006/relationships/hyperlink" Target="https://www.horizon-europe.gouv.fr/programme-de-travail-2023-2024-pour-les-thematiques-climatenergiemobilite-3177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55.xml"/><Relationship Id="rId5" Type="http://schemas.openxmlformats.org/officeDocument/2006/relationships/slide" Target="slide27.xml"/><Relationship Id="rId10" Type="http://schemas.openxmlformats.org/officeDocument/2006/relationships/slide" Target="slide50.xml"/><Relationship Id="rId4" Type="http://schemas.openxmlformats.org/officeDocument/2006/relationships/slide" Target="slide20.xml"/><Relationship Id="rId9" Type="http://schemas.openxmlformats.org/officeDocument/2006/relationships/slide" Target="slide44.xml"/></Relationships>
</file>

<file path=ppt/slides/_rels/slide15.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4.xml"/><Relationship Id="rId18" Type="http://schemas.openxmlformats.org/officeDocument/2006/relationships/slide" Target="slide39.xml"/><Relationship Id="rId3" Type="http://schemas.openxmlformats.org/officeDocument/2006/relationships/slide" Target="slide22.xml"/><Relationship Id="rId7" Type="http://schemas.openxmlformats.org/officeDocument/2006/relationships/slide" Target="slide26.xml"/><Relationship Id="rId12" Type="http://schemas.openxmlformats.org/officeDocument/2006/relationships/slide" Target="slide33.xml"/><Relationship Id="rId17" Type="http://schemas.openxmlformats.org/officeDocument/2006/relationships/slide" Target="slide38.xml"/><Relationship Id="rId2" Type="http://schemas.openxmlformats.org/officeDocument/2006/relationships/slide" Target="slide21.xml"/><Relationship Id="rId16" Type="http://schemas.openxmlformats.org/officeDocument/2006/relationships/slide" Target="slide37.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31.xml"/><Relationship Id="rId5" Type="http://schemas.openxmlformats.org/officeDocument/2006/relationships/slide" Target="slide24.xml"/><Relationship Id="rId15" Type="http://schemas.openxmlformats.org/officeDocument/2006/relationships/slide" Target="slide36.xml"/><Relationship Id="rId10" Type="http://schemas.openxmlformats.org/officeDocument/2006/relationships/slide" Target="slide30.xml"/><Relationship Id="rId19" Type="http://schemas.openxmlformats.org/officeDocument/2006/relationships/slide" Target="slide41.xml"/><Relationship Id="rId4" Type="http://schemas.openxmlformats.org/officeDocument/2006/relationships/slide" Target="slide23.xml"/><Relationship Id="rId9" Type="http://schemas.openxmlformats.org/officeDocument/2006/relationships/slide" Target="slide29.xml"/><Relationship Id="rId14" Type="http://schemas.openxmlformats.org/officeDocument/2006/relationships/slide" Target="slide35.xml"/></Relationships>
</file>

<file path=ppt/slides/_rels/slide1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58.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 Type="http://schemas.openxmlformats.org/officeDocument/2006/relationships/slideLayout" Target="../slideLayouts/slideLayout6.xml"/><Relationship Id="rId6" Type="http://schemas.openxmlformats.org/officeDocument/2006/relationships/slide" Target="slide49.xml"/><Relationship Id="rId11" Type="http://schemas.openxmlformats.org/officeDocument/2006/relationships/slide" Target="slide56.xml"/><Relationship Id="rId5" Type="http://schemas.openxmlformats.org/officeDocument/2006/relationships/slide" Target="slide48.xml"/><Relationship Id="rId10" Type="http://schemas.openxmlformats.org/officeDocument/2006/relationships/slide" Target="slide54.xml"/><Relationship Id="rId4" Type="http://schemas.openxmlformats.org/officeDocument/2006/relationships/slide" Target="slide47.xml"/><Relationship Id="rId9" Type="http://schemas.openxmlformats.org/officeDocument/2006/relationships/slide" Target="slide5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5.xml"/><Relationship Id="rId7" Type="http://schemas.openxmlformats.org/officeDocument/2006/relationships/slide" Target="slide5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horizon-europe.gouv.fr/programme-de-travail-2023-2024-pour-les-thematiques-climatenergiemobilite-31777" TargetMode="External"/><Relationship Id="rId2" Type="http://schemas.openxmlformats.org/officeDocument/2006/relationships/slide" Target="slide66.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www.horizon-europe.gouv.fr/les-dispositifs-regionaux-d-aide-au-montage-de-projets-31387"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horizon-europe.gouv.fr/appels-climat-energie" TargetMode="External"/><Relationship Id="rId7" Type="http://schemas.openxmlformats.org/officeDocument/2006/relationships/hyperlink" Target="https://www.horizon-europe.gouv.fr/documents-de-reference-pour-le-transport-30806" TargetMode="External"/><Relationship Id="rId2" Type="http://schemas.openxmlformats.org/officeDocument/2006/relationships/hyperlink" Target="https://ec.europa.eu/info/funding-tenders/opportunities/docs/2021-2027/horizon/wp-call/2021-2022/wp-8-climate-energy-and-mobility_horizon-2021-2022_en.pdf" TargetMode="External"/><Relationship Id="rId1" Type="http://schemas.openxmlformats.org/officeDocument/2006/relationships/slideLayout" Target="../slideLayouts/slideLayout8.xml"/><Relationship Id="rId6" Type="http://schemas.openxmlformats.org/officeDocument/2006/relationships/hyperlink" Target="https://www.horizon-europe.gouv.fr/rapports-europeens-et-internationaux-sur-les-thematiques-climat-et-energie-28025" TargetMode="External"/><Relationship Id="rId5" Type="http://schemas.openxmlformats.org/officeDocument/2006/relationships/hyperlink" Target="https://www.horizon-europe.gouv.fr/les-textes-fondamentaux-pour-les-thematiques-climatenergie-27755" TargetMode="External"/><Relationship Id="rId4" Type="http://schemas.openxmlformats.org/officeDocument/2006/relationships/hyperlink" Target="https://www.horizon-europe.gouv.fr/appels-transport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horizon-europe.gouv.fr/recherches-de-partenaires-et-offres-de-competences-sur-les-thematiques-climatenergietransports" TargetMode="External"/><Relationship Id="rId2" Type="http://schemas.openxmlformats.org/officeDocument/2006/relationships/hyperlink" Target="https://horizoneuropencpportal.eu/ncp-networks/cluster-5/cluster-5-partner-search-service"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hyperlink" Target="https://www.horizon-europe.gouv.fr/les-partenariats-du-cluster-5-27788" TargetMode="External"/><Relationship Id="rId7" Type="http://schemas.openxmlformats.org/officeDocument/2006/relationships/hyperlink" Target="https://cordis.europa.eu/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c.europa.eu/info/funding-tenders/opportunities/portal/screen/home" TargetMode="External"/><Relationship Id="rId5" Type="http://schemas.openxmlformats.org/officeDocument/2006/relationships/hyperlink" Target="https://horizoneuropencpportal.eu/ncp-networks/cluster-5/cluster-5-partner-search-service" TargetMode="External"/><Relationship Id="rId4" Type="http://schemas.openxmlformats.org/officeDocument/2006/relationships/hyperlink" Target="https://www.horizon-europe.gouv.fr/recherches-de-partenaires-et-offres-de-competences-sur-les-thematiques-climatenergietransports"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pierre.pacaud@recherche.gouv.fr" TargetMode="External"/><Relationship Id="rId2" Type="http://schemas.openxmlformats.org/officeDocument/2006/relationships/hyperlink" Target="mailto:annabelle.rondaud@recherche.gouv.fr" TargetMode="External"/><Relationship Id="rId1" Type="http://schemas.openxmlformats.org/officeDocument/2006/relationships/slideLayout" Target="../slideLayouts/slideLayout8.xml"/><Relationship Id="rId4" Type="http://schemas.openxmlformats.org/officeDocument/2006/relationships/hyperlink" Target="mailto:eric.dimnet@developpement-durable.gouv.fr"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8" Type="http://schemas.openxmlformats.org/officeDocument/2006/relationships/hyperlink" Target="https://www.linkedin.com/company/pcn-transports/" TargetMode="External"/><Relationship Id="rId3" Type="http://schemas.openxmlformats.org/officeDocument/2006/relationships/hyperlink" Target="mailto:pcn-transport@recherche.gouv.fr" TargetMode="External"/><Relationship Id="rId7" Type="http://schemas.openxmlformats.org/officeDocument/2006/relationships/hyperlink" Target="https://www.linkedin.com/company/pcn-climat-energie" TargetMode="External"/><Relationship Id="rId2" Type="http://schemas.openxmlformats.org/officeDocument/2006/relationships/hyperlink" Target="mailto:pcn-climat-energie@recherche.gouv.fr" TargetMode="External"/><Relationship Id="rId1" Type="http://schemas.openxmlformats.org/officeDocument/2006/relationships/slideLayout" Target="../slideLayouts/slideLayout8.xml"/><Relationship Id="rId6" Type="http://schemas.openxmlformats.org/officeDocument/2006/relationships/hyperlink" Target="https://www.horizon-europe.gouv.fr/relais-horizon-europe" TargetMode="External"/><Relationship Id="rId5" Type="http://schemas.openxmlformats.org/officeDocument/2006/relationships/hyperlink" Target="https://www.horizon-europe.gouv.fr/liste-de-diffusion-du-pcn-transport-29855" TargetMode="External"/><Relationship Id="rId10" Type="http://schemas.openxmlformats.org/officeDocument/2006/relationships/hyperlink" Target="https://www.horizon-europe.gouv.fr/transports" TargetMode="External"/><Relationship Id="rId4" Type="http://schemas.openxmlformats.org/officeDocument/2006/relationships/hyperlink" Target="https://www.horizon-europe.gouv.fr/liste-de-diffusion-du-pcn-climat-energie-27809" TargetMode="External"/><Relationship Id="rId9" Type="http://schemas.openxmlformats.org/officeDocument/2006/relationships/hyperlink" Target="https://www.horizon-europe.gouv.fr/climat-energie-cluster5"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re 5"/>
          <p:cNvSpPr>
            <a:spLocks noGrp="1"/>
          </p:cNvSpPr>
          <p:nvPr>
            <p:ph type="title"/>
          </p:nvPr>
        </p:nvSpPr>
        <p:spPr bwMode="auto"/>
        <p:txBody>
          <a:bodyPr/>
          <a:lstStyle/>
          <a:p>
            <a:pPr>
              <a:defRPr/>
            </a:pPr>
            <a:r>
              <a:rPr lang="fr-FR"/>
              <a:t>w</a:t>
            </a:r>
            <a:endParaRPr/>
          </a:p>
        </p:txBody>
      </p:sp>
      <p:sp>
        <p:nvSpPr>
          <p:cNvPr id="2" name="Espace réservé du numéro de diapositive 1"/>
          <p:cNvSpPr>
            <a:spLocks noGrp="1"/>
          </p:cNvSpPr>
          <p:nvPr>
            <p:ph type="sldNum" sz="quarter" idx="12"/>
          </p:nvPr>
        </p:nvSpPr>
        <p:spPr/>
        <p:txBody>
          <a:bodyPr/>
          <a:lstStyle/>
          <a:p>
            <a:fld id="{10C140CD-8AED-46FF-A9A2-77308F3F39AE}" type="slidenum">
              <a:rPr lang="fr-FR" smtClean="0"/>
              <a:pPr/>
              <a:t>1</a:t>
            </a:fld>
            <a:endParaRPr lang="fr-FR" dirty="0"/>
          </a:p>
        </p:txBody>
      </p:sp>
    </p:spTree>
    <p:extLst>
      <p:ext uri="{BB962C8B-B14F-4D97-AF65-F5344CB8AC3E}">
        <p14:creationId xmlns:p14="http://schemas.microsoft.com/office/powerpoint/2010/main" val="2293760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partenariats du cluster 5</a:t>
            </a:r>
            <a:endParaRPr lang="fr-FR" sz="1200" b="1" dirty="0"/>
          </a:p>
        </p:txBody>
      </p:sp>
      <p:graphicFrame>
        <p:nvGraphicFramePr>
          <p:cNvPr id="3" name="Diagramme 2"/>
          <p:cNvGraphicFramePr/>
          <p:nvPr>
            <p:extLst>
              <p:ext uri="{D42A27DB-BD31-4B8C-83A1-F6EECF244321}">
                <p14:modId xmlns:p14="http://schemas.microsoft.com/office/powerpoint/2010/main" val="870874340"/>
              </p:ext>
            </p:extLst>
          </p:nvPr>
        </p:nvGraphicFramePr>
        <p:xfrm>
          <a:off x="803920" y="1059582"/>
          <a:ext cx="74404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731912" y="4280197"/>
            <a:ext cx="7584504" cy="307777"/>
          </a:xfrm>
          <a:prstGeom prst="rect">
            <a:avLst/>
          </a:prstGeom>
          <a:noFill/>
        </p:spPr>
        <p:txBody>
          <a:bodyPr wrap="square" rtlCol="0">
            <a:spAutoFit/>
          </a:bodyPr>
          <a:lstStyle/>
          <a:p>
            <a:r>
              <a:rPr lang="fr-FR" sz="1400" b="1" dirty="0" smtClean="0">
                <a:solidFill>
                  <a:schemeClr val="tx2"/>
                </a:solidFill>
              </a:rPr>
              <a:t>Pour </a:t>
            </a:r>
            <a:r>
              <a:rPr lang="fr-FR" sz="1400" b="1" dirty="0">
                <a:solidFill>
                  <a:schemeClr val="tx2"/>
                </a:solidFill>
              </a:rPr>
              <a:t>aller plus loin : </a:t>
            </a:r>
            <a:r>
              <a:rPr lang="fr-FR" sz="1400" dirty="0">
                <a:solidFill>
                  <a:schemeClr val="tx2"/>
                </a:solidFill>
                <a:hlinkClick r:id="rId7"/>
              </a:rPr>
              <a:t>https://</a:t>
            </a:r>
            <a:r>
              <a:rPr lang="fr-FR" sz="1400" dirty="0" smtClean="0">
                <a:solidFill>
                  <a:schemeClr val="tx2"/>
                </a:solidFill>
                <a:hlinkClick r:id="rId7"/>
              </a:rPr>
              <a:t>www.horizon-europe.gouv.fr/les-partenariats-du-cluster-5-27788</a:t>
            </a:r>
            <a:r>
              <a:rPr lang="fr-FR" sz="1400" dirty="0" smtClean="0">
                <a:solidFill>
                  <a:schemeClr val="tx2"/>
                </a:solidFill>
              </a:rPr>
              <a:t> </a:t>
            </a:r>
            <a:endParaRPr lang="fr-FR" sz="1400" dirty="0">
              <a:solidFill>
                <a:schemeClr val="tx2"/>
              </a:solidFill>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dirty="0"/>
          </a:p>
        </p:txBody>
      </p:sp>
    </p:spTree>
    <p:extLst>
      <p:ext uri="{BB962C8B-B14F-4D97-AF65-F5344CB8AC3E}">
        <p14:creationId xmlns:p14="http://schemas.microsoft.com/office/powerpoint/2010/main" val="3296522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a:t>
            </a:r>
            <a:r>
              <a:rPr lang="fr-FR" sz="1200" b="1" dirty="0"/>
              <a:t>a</a:t>
            </a:r>
            <a:r>
              <a:rPr lang="fr-FR" sz="1200" b="1" dirty="0" smtClean="0"/>
              <a:t>ppels en Lump </a:t>
            </a:r>
            <a:r>
              <a:rPr lang="fr-FR" sz="1200" b="1" dirty="0" err="1" smtClean="0"/>
              <a:t>Sum</a:t>
            </a:r>
            <a:endParaRPr lang="fr-FR" sz="1200" b="1" dirty="0"/>
          </a:p>
        </p:txBody>
      </p:sp>
      <p:sp>
        <p:nvSpPr>
          <p:cNvPr id="2" name="ZoneTexte 1"/>
          <p:cNvSpPr txBox="1"/>
          <p:nvPr/>
        </p:nvSpPr>
        <p:spPr>
          <a:xfrm>
            <a:off x="395535" y="1049124"/>
            <a:ext cx="8573815" cy="3908762"/>
          </a:xfrm>
          <a:prstGeom prst="rect">
            <a:avLst/>
          </a:prstGeom>
          <a:noFill/>
        </p:spPr>
        <p:txBody>
          <a:bodyPr wrap="square" rtlCol="0">
            <a:spAutoFit/>
          </a:bodyPr>
          <a:lstStyle/>
          <a:p>
            <a:r>
              <a:rPr lang="fr-FR" sz="1400" b="1" dirty="0" smtClean="0">
                <a:solidFill>
                  <a:schemeClr val="tx2"/>
                </a:solidFill>
              </a:rPr>
              <a:t>Les </a:t>
            </a:r>
            <a:r>
              <a:rPr lang="fr-FR" sz="1400" b="1" dirty="0">
                <a:solidFill>
                  <a:schemeClr val="tx2"/>
                </a:solidFill>
              </a:rPr>
              <a:t>modalités d’évaluation et la convention de subvention des projets </a:t>
            </a:r>
            <a:r>
              <a:rPr lang="fr-FR" sz="1400" b="1" i="1" dirty="0" smtClean="0">
                <a:solidFill>
                  <a:schemeClr val="tx2"/>
                </a:solidFill>
              </a:rPr>
              <a:t>lump </a:t>
            </a:r>
            <a:r>
              <a:rPr lang="fr-FR" sz="1400" b="1" i="1" dirty="0" err="1" smtClean="0">
                <a:solidFill>
                  <a:schemeClr val="tx2"/>
                </a:solidFill>
              </a:rPr>
              <a:t>sum</a:t>
            </a:r>
            <a:r>
              <a:rPr lang="fr-FR" sz="1400" b="1" i="1" dirty="0">
                <a:solidFill>
                  <a:schemeClr val="tx2"/>
                </a:solidFill>
              </a:rPr>
              <a:t> (Financements par sommes forfaitaires) </a:t>
            </a:r>
            <a:r>
              <a:rPr lang="fr-FR" sz="1400" b="1" dirty="0" smtClean="0">
                <a:solidFill>
                  <a:schemeClr val="tx2"/>
                </a:solidFill>
              </a:rPr>
              <a:t>suivent </a:t>
            </a:r>
            <a:r>
              <a:rPr lang="fr-FR" sz="1400" b="1" dirty="0">
                <a:solidFill>
                  <a:schemeClr val="tx2"/>
                </a:solidFill>
              </a:rPr>
              <a:t>autant que possible l’approche standard </a:t>
            </a:r>
            <a:endParaRPr lang="fr-FR" sz="1400" dirty="0">
              <a:solidFill>
                <a:schemeClr val="tx2"/>
              </a:solidFill>
            </a:endParaRPr>
          </a:p>
          <a:p>
            <a:pPr marL="297815" marR="437515" indent="-285750">
              <a:buClr>
                <a:srgbClr val="EA5433"/>
              </a:buClr>
              <a:buSzPct val="90000"/>
              <a:buFont typeface=".Lucida Grande UI Regular"/>
              <a:buChar char="⇢"/>
              <a:defRPr/>
            </a:pPr>
            <a:r>
              <a:rPr lang="fr-FR" sz="1200" dirty="0" smtClean="0"/>
              <a:t>Mêmes </a:t>
            </a:r>
            <a:r>
              <a:rPr lang="fr-FR" sz="1200" dirty="0"/>
              <a:t>critères d’évaluation, même calendrier des paiements, obligations de </a:t>
            </a:r>
            <a:r>
              <a:rPr lang="fr-FR" sz="1200" dirty="0" err="1"/>
              <a:t>reporting</a:t>
            </a:r>
            <a:r>
              <a:rPr lang="fr-FR" sz="1200" dirty="0"/>
              <a:t> technique similaires, avec l’accent mis sur l’achèvement des </a:t>
            </a:r>
            <a:r>
              <a:rPr lang="fr-FR" sz="1200" dirty="0" err="1"/>
              <a:t>work</a:t>
            </a:r>
            <a:r>
              <a:rPr lang="fr-FR" sz="1200" dirty="0"/>
              <a:t> packages </a:t>
            </a:r>
          </a:p>
          <a:p>
            <a:endParaRPr lang="fr-FR" sz="1200" b="1" dirty="0" smtClean="0"/>
          </a:p>
          <a:p>
            <a:r>
              <a:rPr lang="fr-FR" sz="1400" b="1" dirty="0" smtClean="0">
                <a:solidFill>
                  <a:schemeClr val="tx2"/>
                </a:solidFill>
              </a:rPr>
              <a:t>Une </a:t>
            </a:r>
            <a:r>
              <a:rPr lang="fr-FR" sz="1400" b="1" dirty="0">
                <a:solidFill>
                  <a:schemeClr val="tx2"/>
                </a:solidFill>
              </a:rPr>
              <a:t>somme </a:t>
            </a:r>
            <a:r>
              <a:rPr lang="fr-FR" sz="1400" b="1" dirty="0" smtClean="0">
                <a:solidFill>
                  <a:schemeClr val="tx2"/>
                </a:solidFill>
              </a:rPr>
              <a:t>est </a:t>
            </a:r>
            <a:r>
              <a:rPr lang="fr-FR" sz="1400" b="1" dirty="0">
                <a:solidFill>
                  <a:schemeClr val="tx2"/>
                </a:solidFill>
              </a:rPr>
              <a:t>fixée dans la convention de subvention pour chaque </a:t>
            </a:r>
            <a:r>
              <a:rPr lang="fr-FR" sz="1400" b="1" dirty="0" err="1" smtClean="0">
                <a:solidFill>
                  <a:schemeClr val="tx2"/>
                </a:solidFill>
              </a:rPr>
              <a:t>work</a:t>
            </a:r>
            <a:r>
              <a:rPr lang="fr-FR" sz="1400" b="1" dirty="0" smtClean="0">
                <a:solidFill>
                  <a:schemeClr val="tx2"/>
                </a:solidFill>
              </a:rPr>
              <a:t> package </a:t>
            </a:r>
            <a:r>
              <a:rPr lang="fr-FR" sz="1400" b="1" dirty="0">
                <a:solidFill>
                  <a:schemeClr val="tx2"/>
                </a:solidFill>
              </a:rPr>
              <a:t>et </a:t>
            </a:r>
            <a:r>
              <a:rPr lang="fr-FR" sz="1400" b="1" dirty="0" smtClean="0">
                <a:solidFill>
                  <a:schemeClr val="tx2"/>
                </a:solidFill>
              </a:rPr>
              <a:t>chaque </a:t>
            </a:r>
            <a:r>
              <a:rPr lang="fr-FR" sz="1400" b="1" dirty="0">
                <a:solidFill>
                  <a:schemeClr val="tx2"/>
                </a:solidFill>
              </a:rPr>
              <a:t>bénéficiaire </a:t>
            </a:r>
            <a:endParaRPr lang="fr-FR" sz="1400" dirty="0">
              <a:solidFill>
                <a:schemeClr val="tx2"/>
              </a:solidFill>
            </a:endParaRPr>
          </a:p>
          <a:p>
            <a:pPr marL="285750" marR="437515" indent="-285750">
              <a:buClr>
                <a:srgbClr val="EA5433"/>
              </a:buClr>
              <a:buSzPct val="90000"/>
              <a:buFont typeface="Courier New"/>
              <a:buChar char="o"/>
              <a:defRPr/>
            </a:pPr>
            <a:r>
              <a:rPr lang="fr-FR" sz="1200" dirty="0"/>
              <a:t>L’achèvement du </a:t>
            </a:r>
            <a:r>
              <a:rPr lang="fr-FR" sz="1200" dirty="0" err="1"/>
              <a:t>Work</a:t>
            </a:r>
            <a:r>
              <a:rPr lang="fr-FR" sz="1200" dirty="0"/>
              <a:t> package entraine le paiement de la somme forfaitaire</a:t>
            </a:r>
          </a:p>
          <a:p>
            <a:pPr marL="285750" marR="437515" indent="-285750">
              <a:buClr>
                <a:srgbClr val="EA5433"/>
              </a:buClr>
              <a:buSzPct val="90000"/>
              <a:buFont typeface="Courier New"/>
              <a:buChar char="o"/>
              <a:defRPr/>
            </a:pPr>
            <a:r>
              <a:rPr lang="fr-FR" sz="1200" dirty="0"/>
              <a:t>Les paiements dépendent de la réalisation des activités, et non de l’obtention de résultats </a:t>
            </a:r>
            <a:r>
              <a:rPr lang="fr-FR" sz="1200" dirty="0" smtClean="0"/>
              <a:t>positifs</a:t>
            </a:r>
            <a:endParaRPr lang="fr-FR" sz="1200" dirty="0"/>
          </a:p>
          <a:p>
            <a:pPr marL="285750" marR="437515" indent="-285750">
              <a:buClr>
                <a:srgbClr val="EA5433"/>
              </a:buClr>
              <a:buSzPct val="90000"/>
              <a:buFont typeface="Courier New"/>
              <a:buChar char="o"/>
              <a:defRPr/>
            </a:pPr>
            <a:r>
              <a:rPr lang="fr-FR" sz="1200" dirty="0"/>
              <a:t>Les </a:t>
            </a:r>
            <a:r>
              <a:rPr lang="fr-FR" sz="1200" dirty="0" err="1"/>
              <a:t>work</a:t>
            </a:r>
            <a:r>
              <a:rPr lang="fr-FR" sz="1200" dirty="0"/>
              <a:t> packages peuvent être modifiés via des amendements</a:t>
            </a:r>
          </a:p>
          <a:p>
            <a:endParaRPr lang="fr-FR" sz="1200" dirty="0"/>
          </a:p>
          <a:p>
            <a:r>
              <a:rPr lang="fr-FR" sz="1400" b="1" dirty="0" smtClean="0">
                <a:solidFill>
                  <a:schemeClr val="tx2"/>
                </a:solidFill>
              </a:rPr>
              <a:t>Deux options </a:t>
            </a:r>
          </a:p>
          <a:p>
            <a:endParaRPr lang="fr-FR" sz="500" b="1" dirty="0" smtClean="0"/>
          </a:p>
          <a:p>
            <a:r>
              <a:rPr lang="fr-FR" sz="1200" b="1" dirty="0" smtClean="0"/>
              <a:t>Option 1 : L’appel </a:t>
            </a:r>
            <a:r>
              <a:rPr lang="fr-FR" sz="1200" b="1" dirty="0"/>
              <a:t>à proposition définit le montant de la somme forfaitaire</a:t>
            </a:r>
          </a:p>
          <a:p>
            <a:pPr marL="285750" marR="437515" indent="-285750">
              <a:buClr>
                <a:srgbClr val="EA5433"/>
              </a:buClr>
              <a:buSzPct val="90000"/>
              <a:buFont typeface="Courier New"/>
              <a:buChar char="o"/>
              <a:defRPr/>
            </a:pPr>
            <a:r>
              <a:rPr lang="fr-FR" sz="1200" dirty="0"/>
              <a:t>Le budget demandé dans votre proposition doit être égal à ce montant</a:t>
            </a:r>
          </a:p>
          <a:p>
            <a:pPr marL="285750" marR="437515" indent="-285750">
              <a:buClr>
                <a:srgbClr val="EA5433"/>
              </a:buClr>
              <a:buSzPct val="90000"/>
              <a:buFont typeface="Courier New"/>
              <a:buChar char="o"/>
              <a:defRPr/>
            </a:pPr>
            <a:r>
              <a:rPr lang="fr-FR" sz="1200" dirty="0"/>
              <a:t>Votre proposition doit décrire les ressources que vous comptez mobiliser pour ce </a:t>
            </a:r>
            <a:r>
              <a:rPr lang="fr-FR" sz="1200" dirty="0" smtClean="0"/>
              <a:t>montant</a:t>
            </a:r>
          </a:p>
          <a:p>
            <a:pPr marR="437515">
              <a:buClr>
                <a:srgbClr val="EA5433"/>
              </a:buClr>
              <a:buSzPct val="90000"/>
              <a:defRPr/>
            </a:pPr>
            <a:endParaRPr lang="fr-FR" sz="500" dirty="0"/>
          </a:p>
          <a:p>
            <a:r>
              <a:rPr lang="fr-FR" sz="1200" b="1" dirty="0"/>
              <a:t>Option </a:t>
            </a:r>
            <a:r>
              <a:rPr lang="fr-FR" sz="1200" b="1" dirty="0" smtClean="0"/>
              <a:t>2 : Vous </a:t>
            </a:r>
            <a:r>
              <a:rPr lang="fr-FR" sz="1200" b="1" dirty="0"/>
              <a:t>définissez le montant de la somme forfaitaire dans votre proposition</a:t>
            </a:r>
          </a:p>
          <a:p>
            <a:pPr marL="285750" marR="437515" indent="-285750">
              <a:buClr>
                <a:srgbClr val="EA5433"/>
              </a:buClr>
              <a:buSzPct val="90000"/>
              <a:buFont typeface="Courier New"/>
              <a:buChar char="o"/>
              <a:defRPr/>
            </a:pPr>
            <a:r>
              <a:rPr lang="fr-FR" sz="1200" dirty="0"/>
              <a:t>Vous être libre de définir le montant </a:t>
            </a:r>
            <a:r>
              <a:rPr lang="fr-FR" sz="1200" dirty="0" smtClean="0"/>
              <a:t>nécessaire </a:t>
            </a:r>
            <a:r>
              <a:rPr lang="fr-FR" sz="1200" dirty="0"/>
              <a:t>pour mener à bien votre projet</a:t>
            </a:r>
          </a:p>
          <a:p>
            <a:pPr marL="285750" marR="437515" indent="-285750">
              <a:buClr>
                <a:srgbClr val="EA5433"/>
              </a:buClr>
              <a:buSzPct val="90000"/>
              <a:buFont typeface="Courier New"/>
              <a:buChar char="o"/>
              <a:defRPr/>
            </a:pPr>
            <a:r>
              <a:rPr lang="fr-FR" sz="1200" dirty="0"/>
              <a:t>Le montant de la somme forfaitaire doit être justifié par les ressources que vous comptez mobiliser </a:t>
            </a:r>
          </a:p>
          <a:p>
            <a:endParaRPr lang="fr-FR" sz="1200" dirty="0"/>
          </a:p>
        </p:txBody>
      </p:sp>
      <p:sp>
        <p:nvSpPr>
          <p:cNvPr id="5" name="ZoneTexte 4"/>
          <p:cNvSpPr txBox="1"/>
          <p:nvPr/>
        </p:nvSpPr>
        <p:spPr>
          <a:xfrm>
            <a:off x="7092280" y="3147814"/>
            <a:ext cx="1674056" cy="954107"/>
          </a:xfrm>
          <a:prstGeom prst="rect">
            <a:avLst/>
          </a:prstGeom>
          <a:noFill/>
          <a:ln w="28575">
            <a:solidFill>
              <a:schemeClr val="accent3"/>
            </a:solidFill>
          </a:ln>
        </p:spPr>
        <p:txBody>
          <a:bodyPr wrap="square" rtlCol="0">
            <a:spAutoFit/>
          </a:bodyPr>
          <a:lstStyle/>
          <a:p>
            <a:pPr algn="ctr"/>
            <a:r>
              <a:rPr lang="fr-FR" sz="1400" b="1" dirty="0" smtClean="0">
                <a:hlinkClick r:id="rId2"/>
              </a:rPr>
              <a:t>Cliquer pour plus d’informations sur les Lump </a:t>
            </a:r>
            <a:r>
              <a:rPr lang="fr-FR" sz="1400" b="1" dirty="0" err="1" smtClean="0">
                <a:hlinkClick r:id="rId2"/>
              </a:rPr>
              <a:t>Sum</a:t>
            </a:r>
            <a:endParaRPr lang="fr-FR" sz="1400" b="1"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1704539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2"/>
          <a:stretch/>
        </p:blipFill>
        <p:spPr bwMode="auto">
          <a:xfrm>
            <a:off x="3676947" y="997471"/>
            <a:ext cx="5009853" cy="3607866"/>
          </a:xfrm>
          <a:prstGeom prst="rect">
            <a:avLst/>
          </a:prstGeom>
        </p:spPr>
      </p:pic>
      <p:sp>
        <p:nvSpPr>
          <p:cNvPr id="6" name="ZoneTexte 5"/>
          <p:cNvSpPr txBox="1"/>
          <p:nvPr/>
        </p:nvSpPr>
        <p:spPr bwMode="auto">
          <a:xfrm>
            <a:off x="395536" y="1062466"/>
            <a:ext cx="3456384" cy="3539430"/>
          </a:xfrm>
          <a:prstGeom prst="rect">
            <a:avLst/>
          </a:prstGeom>
          <a:noFill/>
        </p:spPr>
        <p:txBody>
          <a:bodyPr wrap="square" rtlCol="0">
            <a:spAutoFit/>
          </a:bodyPr>
          <a:lstStyle/>
          <a:p>
            <a:pPr>
              <a:defRPr/>
            </a:pPr>
            <a:r>
              <a:rPr lang="fr-FR" sz="1200" b="1" dirty="0"/>
              <a:t>Programme de travail 2021-2022 du cluster 5 </a:t>
            </a:r>
            <a:r>
              <a:rPr lang="fr-FR" sz="1100" dirty="0"/>
              <a:t>climat, énergie, mobilité du programme-cadre Horizon Europe</a:t>
            </a:r>
            <a:endParaRPr dirty="0"/>
          </a:p>
          <a:p>
            <a:pPr>
              <a:defRPr/>
            </a:pPr>
            <a:endParaRPr lang="fr-FR" sz="1100" dirty="0"/>
          </a:p>
          <a:p>
            <a:pPr>
              <a:defRPr/>
            </a:pPr>
            <a:endParaRPr lang="fr-FR" sz="1100" dirty="0"/>
          </a:p>
          <a:p>
            <a:pPr>
              <a:defRPr/>
            </a:pPr>
            <a:endParaRPr lang="fr-FR" sz="1100" dirty="0"/>
          </a:p>
          <a:p>
            <a:pPr>
              <a:defRPr/>
            </a:pPr>
            <a:r>
              <a:rPr lang="fr-FR" sz="1200" b="1" dirty="0"/>
              <a:t>Destination 1 Sciences du Climat et réponses pour la transformation vers la neutralité climatique </a:t>
            </a:r>
            <a:endParaRPr dirty="0"/>
          </a:p>
          <a:p>
            <a:pPr>
              <a:defRPr/>
            </a:pPr>
            <a:r>
              <a:rPr lang="fr-FR" sz="1100" dirty="0"/>
              <a:t>Section </a:t>
            </a:r>
            <a:r>
              <a:rPr lang="fr-FR" sz="1100" dirty="0" smtClean="0"/>
              <a:t>thématique </a:t>
            </a:r>
            <a:r>
              <a:rPr lang="fr-FR" sz="1100" dirty="0"/>
              <a:t>qui introduit les grandes orientations politiques et les impacts attendus </a:t>
            </a:r>
            <a:endParaRPr dirty="0"/>
          </a:p>
          <a:p>
            <a:pPr>
              <a:defRPr/>
            </a:pPr>
            <a:endParaRPr lang="fr-FR" sz="1100" dirty="0"/>
          </a:p>
          <a:p>
            <a:pPr>
              <a:defRPr/>
            </a:pPr>
            <a:r>
              <a:rPr lang="fr-FR" sz="1200" b="1" dirty="0"/>
              <a:t>Appel n°1 : Sciences du climat et réponses</a:t>
            </a:r>
            <a:endParaRPr dirty="0"/>
          </a:p>
          <a:p>
            <a:pPr>
              <a:defRPr/>
            </a:pPr>
            <a:r>
              <a:rPr lang="fr-FR" sz="1100" dirty="0"/>
              <a:t>Sous section thématique </a:t>
            </a:r>
          </a:p>
          <a:p>
            <a:pPr>
              <a:defRPr/>
            </a:pPr>
            <a:endParaRPr lang="fr-FR" sz="1100" dirty="0"/>
          </a:p>
          <a:p>
            <a:pPr>
              <a:defRPr/>
            </a:pPr>
            <a:endParaRPr lang="fr-FR" sz="1100" dirty="0"/>
          </a:p>
          <a:p>
            <a:pPr>
              <a:defRPr/>
            </a:pPr>
            <a:endParaRPr lang="fr-FR" sz="1100" dirty="0"/>
          </a:p>
          <a:p>
            <a:pPr>
              <a:defRPr/>
            </a:pPr>
            <a:r>
              <a:rPr lang="fr-FR" sz="1100" b="1" dirty="0"/>
              <a:t>Liste des sujets « topics » </a:t>
            </a:r>
            <a:r>
              <a:rPr lang="fr-FR" sz="1100" dirty="0"/>
              <a:t>ouverts en 2021 aux candidatures pour des projets collaboratifs </a:t>
            </a:r>
            <a:endParaRPr dirty="0"/>
          </a:p>
          <a:p>
            <a:pPr>
              <a:defRPr/>
            </a:pPr>
            <a:endParaRPr lang="fr-FR" sz="1100" dirty="0">
              <a:solidFill>
                <a:srgbClr val="000099"/>
              </a:solidFill>
            </a:endParaRPr>
          </a:p>
        </p:txBody>
      </p:sp>
      <p:sp>
        <p:nvSpPr>
          <p:cNvPr id="9" name="Flèche droite 8"/>
          <p:cNvSpPr/>
          <p:nvPr/>
        </p:nvSpPr>
        <p:spPr bwMode="auto">
          <a:xfrm rot="444710">
            <a:off x="3779912" y="1275606"/>
            <a:ext cx="1368152"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Flèche droite 9"/>
          <p:cNvSpPr/>
          <p:nvPr/>
        </p:nvSpPr>
        <p:spPr bwMode="auto">
          <a:xfrm rot="1170992">
            <a:off x="3436231" y="2389789"/>
            <a:ext cx="432048"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lèche droite 10"/>
          <p:cNvSpPr/>
          <p:nvPr/>
        </p:nvSpPr>
        <p:spPr bwMode="auto">
          <a:xfrm rot="20220011">
            <a:off x="3495030" y="3085334"/>
            <a:ext cx="432000" cy="72008"/>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Flèche droite 12"/>
          <p:cNvSpPr/>
          <p:nvPr/>
        </p:nvSpPr>
        <p:spPr bwMode="auto">
          <a:xfrm>
            <a:off x="3620074" y="4122357"/>
            <a:ext cx="324000"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13"/>
          <p:cNvSpPr/>
          <p:nvPr/>
        </p:nvSpPr>
        <p:spPr bwMode="auto">
          <a:xfrm>
            <a:off x="5230089" y="1213703"/>
            <a:ext cx="1903241" cy="27792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5" name="Rectangle à coins arrondis 14"/>
          <p:cNvSpPr/>
          <p:nvPr/>
        </p:nvSpPr>
        <p:spPr bwMode="auto">
          <a:xfrm>
            <a:off x="3978702" y="3217367"/>
            <a:ext cx="1699565" cy="138797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6" name="Rectangle à coins arrondis 15"/>
          <p:cNvSpPr/>
          <p:nvPr/>
        </p:nvSpPr>
        <p:spPr bwMode="auto">
          <a:xfrm>
            <a:off x="3947383" y="2867224"/>
            <a:ext cx="1903241" cy="220769"/>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7" name="Rectangle à coins arrondis 16"/>
          <p:cNvSpPr/>
          <p:nvPr/>
        </p:nvSpPr>
        <p:spPr bwMode="auto">
          <a:xfrm>
            <a:off x="3912985" y="2413405"/>
            <a:ext cx="744763" cy="19431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8" name="ZoneTexte 1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Lire le programme de travail</a:t>
            </a:r>
            <a:endParaRPr lang="fr-FR" sz="1200" b="1" dirty="0"/>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12</a:t>
            </a:fld>
            <a:endParaRPr lang="fr-FR" sz="1600">
              <a:solidFill>
                <a:schemeClr val="tx2"/>
              </a:solidFill>
            </a:endParaRPr>
          </a:p>
        </p:txBody>
      </p:sp>
    </p:spTree>
    <p:extLst>
      <p:ext uri="{BB962C8B-B14F-4D97-AF65-F5344CB8AC3E}">
        <p14:creationId xmlns:p14="http://schemas.microsoft.com/office/powerpoint/2010/main" val="214874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Image 20"/>
          <p:cNvPicPr>
            <a:picLocks noChangeAspect="1"/>
          </p:cNvPicPr>
          <p:nvPr/>
        </p:nvPicPr>
        <p:blipFill>
          <a:blip r:embed="rId2"/>
          <a:stretch/>
        </p:blipFill>
        <p:spPr bwMode="auto">
          <a:xfrm>
            <a:off x="3487029" y="3662126"/>
            <a:ext cx="4897971" cy="1017323"/>
          </a:xfrm>
          <a:prstGeom prst="rect">
            <a:avLst/>
          </a:prstGeom>
        </p:spPr>
      </p:pic>
      <p:pic>
        <p:nvPicPr>
          <p:cNvPr id="12" name="Image 11"/>
          <p:cNvPicPr>
            <a:picLocks noChangeAspect="1"/>
          </p:cNvPicPr>
          <p:nvPr/>
        </p:nvPicPr>
        <p:blipFill>
          <a:blip r:embed="rId3"/>
          <a:stretch/>
        </p:blipFill>
        <p:spPr bwMode="auto">
          <a:xfrm>
            <a:off x="3351003" y="195401"/>
            <a:ext cx="5088805" cy="3421900"/>
          </a:xfrm>
          <a:prstGeom prst="rect">
            <a:avLst/>
          </a:prstGeom>
        </p:spPr>
      </p:pic>
      <p:sp>
        <p:nvSpPr>
          <p:cNvPr id="2" name="Titre 1"/>
          <p:cNvSpPr>
            <a:spLocks noGrp="1"/>
          </p:cNvSpPr>
          <p:nvPr>
            <p:ph type="title"/>
          </p:nvPr>
        </p:nvSpPr>
        <p:spPr bwMode="auto">
          <a:xfrm>
            <a:off x="128042" y="1107337"/>
            <a:ext cx="3096716" cy="720000"/>
          </a:xfrm>
        </p:spPr>
        <p:txBody>
          <a:bodyPr/>
          <a:lstStyle/>
          <a:p>
            <a:pPr>
              <a:defRPr/>
            </a:pPr>
            <a:r>
              <a:rPr lang="fr-FR" sz="2000" dirty="0">
                <a:latin typeface="+mn-lt"/>
                <a:ea typeface="+mn-ea"/>
                <a:cs typeface="+mn-cs"/>
              </a:rPr>
              <a:t>Lire un appel « topic »</a:t>
            </a:r>
          </a:p>
        </p:txBody>
      </p:sp>
      <p:sp>
        <p:nvSpPr>
          <p:cNvPr id="3" name="Espace réservé du texte 2"/>
          <p:cNvSpPr>
            <a:spLocks noGrp="1"/>
          </p:cNvSpPr>
          <p:nvPr>
            <p:ph type="body" idx="1"/>
          </p:nvPr>
        </p:nvSpPr>
        <p:spPr bwMode="auto">
          <a:xfrm>
            <a:off x="146304" y="1491630"/>
            <a:ext cx="3129378" cy="3300670"/>
          </a:xfrm>
        </p:spPr>
        <p:txBody>
          <a:bodyPr/>
          <a:lstStyle/>
          <a:p>
            <a:pPr marL="0">
              <a:spcBef>
                <a:spcPts val="600"/>
              </a:spcBef>
              <a:spcAft>
                <a:spcPts val="600"/>
              </a:spcAft>
              <a:buClr>
                <a:schemeClr val="accent4"/>
              </a:buClr>
              <a:buSzPct val="90000"/>
              <a:buFont typeface="+mj-lt"/>
              <a:buAutoNum type="arabicParenR"/>
              <a:defRPr/>
            </a:pPr>
            <a:r>
              <a:rPr lang="fr-FR" sz="1400" b="1" dirty="0">
                <a:solidFill>
                  <a:schemeClr val="tx1"/>
                </a:solidFill>
              </a:rPr>
              <a:t>Code et titre de l’appel </a:t>
            </a:r>
            <a:r>
              <a:rPr lang="fr-FR" sz="1400" dirty="0">
                <a:solidFill>
                  <a:schemeClr val="tx1"/>
                </a:solidFill>
              </a:rPr>
              <a:t>ou « </a:t>
            </a:r>
            <a:r>
              <a:rPr lang="fr-FR" sz="1400" b="1" dirty="0">
                <a:solidFill>
                  <a:schemeClr val="tx1"/>
                </a:solidFill>
              </a:rPr>
              <a:t>topic</a:t>
            </a:r>
            <a:r>
              <a:rPr lang="fr-FR" sz="1400" dirty="0">
                <a:solidFill>
                  <a:schemeClr val="tx1"/>
                </a:solidFill>
              </a:rPr>
              <a:t> » : Programme, Cluster, appel prévu en 2022, de la destination 3, 2</a:t>
            </a:r>
            <a:r>
              <a:rPr lang="fr-FR" sz="1400" baseline="30000" dirty="0">
                <a:solidFill>
                  <a:schemeClr val="tx1"/>
                </a:solidFill>
              </a:rPr>
              <a:t>e</a:t>
            </a:r>
            <a:r>
              <a:rPr lang="fr-FR" sz="1400" dirty="0">
                <a:solidFill>
                  <a:schemeClr val="tx1"/>
                </a:solidFill>
              </a:rPr>
              <a:t> call, 4</a:t>
            </a:r>
            <a:r>
              <a:rPr lang="fr-FR" sz="1400" baseline="30000" dirty="0">
                <a:solidFill>
                  <a:schemeClr val="tx1"/>
                </a:solidFill>
              </a:rPr>
              <a:t>e</a:t>
            </a:r>
            <a:r>
              <a:rPr lang="fr-FR" sz="1400" dirty="0">
                <a:solidFill>
                  <a:schemeClr val="tx1"/>
                </a:solidFill>
              </a:rPr>
              <a:t> topic.</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Conditions :</a:t>
            </a:r>
            <a:r>
              <a:rPr lang="fr-FR" sz="1400" dirty="0">
                <a:solidFill>
                  <a:schemeClr val="tx1"/>
                </a:solidFill>
              </a:rPr>
              <a:t> budget approximatif par projet, budget total pour l’appel, instrument de financement.</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Résultats attendus </a:t>
            </a:r>
            <a:r>
              <a:rPr lang="fr-FR" sz="1400" dirty="0">
                <a:solidFill>
                  <a:schemeClr val="tx1"/>
                </a:solidFill>
              </a:rPr>
              <a:t>des projets financés</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Activités : </a:t>
            </a:r>
            <a:r>
              <a:rPr lang="fr-FR" sz="1400" dirty="0">
                <a:solidFill>
                  <a:schemeClr val="tx1"/>
                </a:solidFill>
              </a:rPr>
              <a:t>enjeux traités, périmètre du sujet, liens avec les stratégies politiques, références à d’autres projets, etc.</a:t>
            </a:r>
            <a:endParaRPr dirty="0">
              <a:solidFill>
                <a:schemeClr val="tx1"/>
              </a:solidFill>
            </a:endParaRPr>
          </a:p>
        </p:txBody>
      </p:sp>
      <p:sp>
        <p:nvSpPr>
          <p:cNvPr id="11" name="Rectangle à coins arrondis 10"/>
          <p:cNvSpPr/>
          <p:nvPr/>
        </p:nvSpPr>
        <p:spPr bwMode="auto">
          <a:xfrm>
            <a:off x="4560866" y="1200994"/>
            <a:ext cx="1255259" cy="195813"/>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3" name="Rectangle à coins arrondis 12"/>
          <p:cNvSpPr/>
          <p:nvPr/>
        </p:nvSpPr>
        <p:spPr bwMode="auto">
          <a:xfrm>
            <a:off x="3525896" y="2771557"/>
            <a:ext cx="4718511"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8" name="Rectangle à coins arrondis 7"/>
          <p:cNvSpPr/>
          <p:nvPr/>
        </p:nvSpPr>
        <p:spPr bwMode="auto">
          <a:xfrm>
            <a:off x="5604866" y="1737639"/>
            <a:ext cx="2135222"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7" name="Rectangle à coins arrondis 6"/>
          <p:cNvSpPr/>
          <p:nvPr/>
        </p:nvSpPr>
        <p:spPr bwMode="auto">
          <a:xfrm>
            <a:off x="3525896" y="185450"/>
            <a:ext cx="1838191" cy="22005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9" name="Rectangle à coins arrondis 18"/>
          <p:cNvSpPr/>
          <p:nvPr/>
        </p:nvSpPr>
        <p:spPr bwMode="auto">
          <a:xfrm>
            <a:off x="4560866" y="2017497"/>
            <a:ext cx="1739326" cy="21168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0" name="Rectangle à coins arrondis 19"/>
          <p:cNvSpPr/>
          <p:nvPr/>
        </p:nvSpPr>
        <p:spPr bwMode="auto">
          <a:xfrm>
            <a:off x="3527936" y="3697475"/>
            <a:ext cx="468000"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cxnSp>
        <p:nvCxnSpPr>
          <p:cNvPr id="22" name="Connecteur droit avec flèche 21"/>
          <p:cNvCxnSpPr>
            <a:cxnSpLocks/>
          </p:cNvCxnSpPr>
          <p:nvPr/>
        </p:nvCxnSpPr>
        <p:spPr bwMode="auto">
          <a:xfrm flipV="1">
            <a:off x="2641856" y="341918"/>
            <a:ext cx="855137" cy="141499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p:cNvCxnSpPr>
          <p:nvPr/>
        </p:nvCxnSpPr>
        <p:spPr bwMode="auto">
          <a:xfrm flipV="1">
            <a:off x="2904807" y="1801740"/>
            <a:ext cx="557968" cy="78385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p:cNvCxnSpPr>
          <p:nvPr/>
        </p:nvCxnSpPr>
        <p:spPr bwMode="auto">
          <a:xfrm flipV="1">
            <a:off x="2918840" y="2134172"/>
            <a:ext cx="559984" cy="4516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cxnSpLocks/>
          </p:cNvCxnSpPr>
          <p:nvPr/>
        </p:nvCxnSpPr>
        <p:spPr bwMode="auto">
          <a:xfrm flipV="1">
            <a:off x="2918840" y="2507338"/>
            <a:ext cx="607056" cy="7821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cxnSpLocks/>
          </p:cNvCxnSpPr>
          <p:nvPr/>
        </p:nvCxnSpPr>
        <p:spPr bwMode="auto">
          <a:xfrm flipV="1">
            <a:off x="2868587" y="2829945"/>
            <a:ext cx="610237" cy="58697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p:cNvCxnSpPr>
          <p:nvPr/>
        </p:nvCxnSpPr>
        <p:spPr bwMode="auto">
          <a:xfrm flipV="1">
            <a:off x="3046851" y="3730588"/>
            <a:ext cx="479044" cy="27100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bwMode="auto">
          <a:xfrm>
            <a:off x="6500337" y="1005169"/>
            <a:ext cx="1744071" cy="19582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13</a:t>
            </a:fld>
            <a:endParaRPr lang="fr-FR"/>
          </a:p>
        </p:txBody>
      </p:sp>
    </p:spTree>
    <p:extLst>
      <p:ext uri="{BB962C8B-B14F-4D97-AF65-F5344CB8AC3E}">
        <p14:creationId xmlns:p14="http://schemas.microsoft.com/office/powerpoint/2010/main" val="1478307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347863" y="180000"/>
            <a:ext cx="5544616" cy="553998"/>
          </a:xfrm>
          <a:prstGeom prst="rect">
            <a:avLst/>
          </a:prstGeom>
          <a:noFill/>
        </p:spPr>
        <p:txBody>
          <a:bodyPr wrap="square" rtlCol="0">
            <a:spAutoFit/>
          </a:bodyPr>
          <a:lstStyle/>
          <a:p>
            <a:pPr algn="r">
              <a:defRPr/>
            </a:pPr>
            <a:r>
              <a:rPr lang="fr-FR" b="1" dirty="0"/>
              <a:t>Cluster 5 : Destinations et « sous-destinations »</a:t>
            </a:r>
            <a:endParaRPr dirty="0"/>
          </a:p>
          <a:p>
            <a:pPr algn="r">
              <a:defRPr/>
            </a:pPr>
            <a:r>
              <a:rPr lang="fr-FR" sz="1200" b="1" dirty="0" smtClean="0"/>
              <a:t>Architecture du programme de travail 2023-2024</a:t>
            </a:r>
            <a:endParaRPr lang="fr-FR" sz="1200" b="1" dirty="0"/>
          </a:p>
        </p:txBody>
      </p:sp>
      <p:sp>
        <p:nvSpPr>
          <p:cNvPr id="8" name="Espace réservé du contenu 5"/>
          <p:cNvSpPr txBox="1"/>
          <p:nvPr/>
        </p:nvSpPr>
        <p:spPr bwMode="auto">
          <a:xfrm>
            <a:off x="180000" y="884343"/>
            <a:ext cx="8849699" cy="3991663"/>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r>
              <a:rPr lang="en-US" sz="1000" b="1" i="1" dirty="0">
                <a:solidFill>
                  <a:srgbClr val="000091"/>
                </a:solidFill>
                <a:latin typeface="Arial"/>
                <a:ea typeface="Times New Roman"/>
                <a:cs typeface="Times New Roman"/>
              </a:rPr>
              <a:t>Destination 1 – </a:t>
            </a:r>
            <a:r>
              <a:rPr lang="fr-FR" sz="1000" b="1" i="1" dirty="0">
                <a:solidFill>
                  <a:srgbClr val="000091"/>
                </a:solidFill>
                <a:latin typeface="Arial"/>
                <a:ea typeface="Times New Roman"/>
                <a:cs typeface="Times New Roman"/>
              </a:rPr>
              <a:t>Sciences du climat et réponses pour la transformation vers la neutralité climatique</a:t>
            </a:r>
            <a:endParaRPr sz="900" i="1" dirty="0"/>
          </a:p>
          <a:p>
            <a:pPr>
              <a:spcAft>
                <a:spcPts val="0"/>
              </a:spcAft>
              <a:defRPr/>
            </a:pPr>
            <a:endParaRPr lang="en-US" sz="1000" b="1" i="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2 – </a:t>
            </a:r>
            <a:r>
              <a:rPr lang="fr-FR" sz="1000" b="1" i="1" dirty="0">
                <a:solidFill>
                  <a:srgbClr val="000091"/>
                </a:solidFill>
                <a:latin typeface="Arial"/>
                <a:ea typeface="Times New Roman"/>
                <a:cs typeface="Times New Roman"/>
              </a:rPr>
              <a:t>Des solutions intersectorielles pour la transition climatique</a:t>
            </a:r>
          </a:p>
          <a:p>
            <a:pPr marL="623888" indent="-84138">
              <a:spcAft>
                <a:spcPts val="0"/>
              </a:spcAft>
              <a:buFont typeface="Arial"/>
              <a:buChar char="•"/>
              <a:defRPr/>
            </a:pPr>
            <a:r>
              <a:rPr lang="fr-FR" sz="900" i="1" dirty="0">
                <a:solidFill>
                  <a:schemeClr val="tx1"/>
                </a:solidFill>
                <a:ea typeface="Times New Roman"/>
                <a:cs typeface="Times New Roman"/>
              </a:rPr>
              <a:t>Une chaîne de valeur européenne des batteries compétitive et durable</a:t>
            </a:r>
          </a:p>
          <a:p>
            <a:pPr marL="623888" indent="-84138">
              <a:spcAft>
                <a:spcPts val="0"/>
              </a:spcAft>
              <a:buFont typeface="Arial"/>
              <a:buChar char="•"/>
              <a:defRPr/>
            </a:pPr>
            <a:r>
              <a:rPr lang="fr-FR" sz="900" i="1" dirty="0">
                <a:solidFill>
                  <a:schemeClr val="tx1"/>
                </a:solidFill>
                <a:ea typeface="Times New Roman"/>
                <a:cs typeface="Times New Roman"/>
              </a:rPr>
              <a:t>Technologies de pointe émergentes et solutions climatiques</a:t>
            </a:r>
            <a:endParaRPr sz="900" i="1" dirty="0"/>
          </a:p>
          <a:p>
            <a:pPr>
              <a:spcAft>
                <a:spcPts val="0"/>
              </a:spcAft>
              <a:defRPr/>
            </a:pPr>
            <a:endParaRPr lang="en-US" sz="1000" b="1" i="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3 – </a:t>
            </a:r>
            <a:r>
              <a:rPr lang="fr-FR" sz="1000" b="1" i="1" dirty="0">
                <a:solidFill>
                  <a:srgbClr val="000091"/>
                </a:solidFill>
                <a:latin typeface="Arial"/>
                <a:ea typeface="Times New Roman"/>
                <a:cs typeface="Times New Roman"/>
              </a:rPr>
              <a:t>Un approvisionnement énergétique durable, sûr et compétitif</a:t>
            </a:r>
            <a:endParaRPr lang="en-GB" sz="1000" b="1" i="1" dirty="0">
              <a:solidFill>
                <a:srgbClr val="000091"/>
              </a:solidFill>
              <a:latin typeface="Arial"/>
              <a:ea typeface="Times New Roman"/>
              <a:cs typeface="Times New Roman"/>
            </a:endParaRPr>
          </a:p>
          <a:p>
            <a:pPr marL="625475" lvl="2" indent="-84138">
              <a:spcBef>
                <a:spcPts val="0"/>
              </a:spcBef>
              <a:spcAft>
                <a:spcPts val="0"/>
              </a:spcAft>
              <a:tabLst>
                <a:tab pos="457200" algn="l"/>
                <a:tab pos="5754688" algn="r"/>
              </a:tabLst>
              <a:defRPr/>
            </a:pPr>
            <a:r>
              <a:rPr lang="fr-FR" sz="900" i="1" dirty="0">
                <a:ea typeface="Times New Roman"/>
                <a:cs typeface="Times New Roman"/>
              </a:rPr>
              <a:t>Leadership mondial en matière d'énergies renouvelables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réseaux et stockage d'énergie</a:t>
            </a:r>
          </a:p>
          <a:p>
            <a:pPr marL="625475" lvl="2" indent="-84138">
              <a:spcBef>
                <a:spcPts val="0"/>
              </a:spcBef>
              <a:spcAft>
                <a:spcPts val="0"/>
              </a:spcAft>
              <a:tabLst>
                <a:tab pos="457200" algn="l"/>
                <a:tab pos="5754688" algn="r"/>
              </a:tabLst>
              <a:defRPr/>
            </a:pPr>
            <a:r>
              <a:rPr lang="fr-FR" sz="900" i="1" dirty="0">
                <a:ea typeface="Times New Roman"/>
                <a:cs typeface="Times New Roman"/>
              </a:rPr>
              <a:t>Captage, utilisation et stockage du carbone</a:t>
            </a:r>
            <a:endParaRPr sz="700" i="1" dirty="0"/>
          </a:p>
          <a:p>
            <a:pPr marL="92075" lvl="2" indent="-92075">
              <a:spcBef>
                <a:spcPts val="0"/>
              </a:spcBef>
              <a:spcAft>
                <a:spcPts val="0"/>
              </a:spcAft>
              <a:buNone/>
              <a:tabLst>
                <a:tab pos="457200" algn="l"/>
                <a:tab pos="5754688" algn="r"/>
              </a:tabLst>
              <a:defRPr/>
            </a:pPr>
            <a:endParaRPr lang="en-US" sz="1000" b="1" i="1" dirty="0">
              <a:solidFill>
                <a:srgbClr val="000091"/>
              </a:solidFill>
              <a:latin typeface="Arial"/>
              <a:ea typeface="Times New Roman"/>
              <a:cs typeface="Times New Roman"/>
            </a:endParaRPr>
          </a:p>
          <a:p>
            <a:pPr marL="92075" lvl="2" indent="-92075">
              <a:spcBef>
                <a:spcPts val="0"/>
              </a:spcBef>
              <a:spcAft>
                <a:spcPts val="0"/>
              </a:spcAft>
              <a:buNone/>
              <a:tabLst>
                <a:tab pos="457200" algn="l"/>
                <a:tab pos="5754688" algn="r"/>
              </a:tabLst>
              <a:defRPr/>
            </a:pPr>
            <a:r>
              <a:rPr lang="en-US" sz="1000" b="1" i="1" dirty="0">
                <a:solidFill>
                  <a:srgbClr val="000091"/>
                </a:solidFill>
                <a:latin typeface="Arial"/>
                <a:ea typeface="Times New Roman"/>
                <a:cs typeface="Times New Roman"/>
              </a:rPr>
              <a:t>Destination 4 – </a:t>
            </a:r>
            <a:r>
              <a:rPr lang="fr-FR" sz="1000" b="1" i="1" dirty="0">
                <a:solidFill>
                  <a:srgbClr val="000091"/>
                </a:solidFill>
                <a:latin typeface="Arial"/>
                <a:ea typeface="Times New Roman"/>
                <a:cs typeface="Times New Roman"/>
              </a:rPr>
              <a:t>Utilisation efficace, durable et inclusive de l'énergie</a:t>
            </a:r>
            <a:endParaRPr lang="en-GB" sz="1000" b="1" i="1" dirty="0">
              <a:solidFill>
                <a:srgbClr val="000091"/>
              </a:solidFill>
              <a:latin typeface="Aria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Un parc immobilier européen à haute efficacité énergétique et climatiquement neutre</a:t>
            </a:r>
            <a:endParaRPr lang="en-GB" sz="900" i="1" dirty="0">
              <a:solidFill>
                <a:schemeClr val="tx1"/>
              </a:solidFil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Les installations industrielles dans la transition énergétique</a:t>
            </a:r>
          </a:p>
          <a:p>
            <a:pPr marL="539750">
              <a:spcAft>
                <a:spcPts val="0"/>
              </a:spcAft>
              <a:defRPr/>
            </a:pPr>
            <a:endParaRPr lang="en-GB" sz="1000" u="sng" dirty="0">
              <a:solidFill>
                <a:schemeClr val="tx1"/>
              </a:solidFill>
              <a:ea typeface="Times New Roman"/>
              <a:cs typeface="Times New Roman"/>
            </a:endParaRPr>
          </a:p>
          <a:p>
            <a:pPr>
              <a:spcAft>
                <a:spcPts val="0"/>
              </a:spcAft>
              <a:defRPr/>
            </a:pPr>
            <a:r>
              <a:rPr lang="fr-FR" b="1" u="sng" dirty="0">
                <a:solidFill>
                  <a:srgbClr val="000091"/>
                </a:solidFill>
                <a:ea typeface="Times New Roman"/>
                <a:cs typeface="Times New Roman"/>
                <a:hlinkClick r:id="rId3" action="ppaction://hlinksldjump"/>
              </a:rPr>
              <a:t>Destination 5 – Des solutions propres et compétitives pour tous les modes de transport</a:t>
            </a:r>
            <a:endParaRPr lang="fr-FR" b="1" u="sng" dirty="0">
              <a:solidFill>
                <a:srgbClr val="000091"/>
              </a:solidFill>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4" action="ppaction://hlinksldjump"/>
              </a:rPr>
              <a:t>Transport routier à émissions nulles </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5" action="ppaction://hlinksldjump"/>
              </a:rPr>
              <a:t>Aviation</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6" action="ppaction://hlinksldjump"/>
              </a:rPr>
              <a:t>Transport Maritime </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7" action="ppaction://hlinksldjump"/>
              </a:rPr>
              <a:t>Impact des transports sur l'environnement et la santé humaine</a:t>
            </a:r>
            <a:endParaRPr lang="fr-FR" sz="1000" dirty="0">
              <a:ea typeface="Times New Roman"/>
              <a:cs typeface="Times New Roman"/>
            </a:endParaRPr>
          </a:p>
          <a:p>
            <a:pPr>
              <a:spcAft>
                <a:spcPts val="0"/>
              </a:spcAft>
              <a:defRPr/>
            </a:pPr>
            <a:endParaRPr lang="fr-FR" b="1" u="sng" dirty="0">
              <a:solidFill>
                <a:srgbClr val="000091"/>
              </a:solidFill>
              <a:ea typeface="Times New Roman"/>
              <a:cs typeface="Times New Roman"/>
            </a:endParaRPr>
          </a:p>
          <a:p>
            <a:pPr>
              <a:spcAft>
                <a:spcPts val="0"/>
              </a:spcAft>
              <a:defRPr/>
            </a:pPr>
            <a:r>
              <a:rPr lang="fr-FR" b="1" u="sng" dirty="0">
                <a:solidFill>
                  <a:srgbClr val="000091"/>
                </a:solidFill>
                <a:ea typeface="Times New Roman"/>
                <a:cs typeface="Times New Roman"/>
                <a:hlinkClick r:id="rId8" action="ppaction://hlinksldjump"/>
              </a:rPr>
              <a:t>Destination 6 – Des transports sûrs et résilients et des services de mobilité intelligente pour les passagers et les marchandises</a:t>
            </a:r>
            <a:endParaRPr lang="fr-FR" b="1" u="sng" dirty="0">
              <a:solidFill>
                <a:srgbClr val="000091"/>
              </a:solidFill>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9" action="ppaction://hlinksldjump"/>
              </a:rPr>
              <a:t>Mobilité connectée, coopérative et automatisée (CCAM) </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10" action="ppaction://hlinksldjump"/>
              </a:rPr>
              <a:t>Systèmes de transport multimodaux et durables pour les passagers et les marchandises</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11" action="ppaction://hlinksldjump"/>
              </a:rPr>
              <a:t>Sécurité et résilience - par mode et dans tous les modes de transport</a:t>
            </a:r>
            <a:endParaRPr lang="fr-FR" sz="1000" dirty="0">
              <a:ea typeface="Times New Roman"/>
              <a:cs typeface="Times New Roman"/>
            </a:endParaRPr>
          </a:p>
          <a:p>
            <a:pPr marL="92075" lvl="2" indent="-92075">
              <a:spcBef>
                <a:spcPts val="0"/>
              </a:spcBef>
              <a:spcAft>
                <a:spcPts val="0"/>
              </a:spcAft>
              <a:buNone/>
              <a:tabLst>
                <a:tab pos="457200" algn="l"/>
                <a:tab pos="5754688" algn="r"/>
              </a:tabLst>
              <a:defRPr/>
            </a:pPr>
            <a:endParaRPr lang="en-GB" sz="900" b="1" strike="sngStrike" dirty="0">
              <a:solidFill>
                <a:srgbClr val="000091"/>
              </a:solidFill>
              <a:latin typeface="Arial"/>
              <a:ea typeface="Times New Roman"/>
              <a:cs typeface="Times New Roman"/>
            </a:endParaRPr>
          </a:p>
        </p:txBody>
      </p:sp>
      <p:sp>
        <p:nvSpPr>
          <p:cNvPr id="9" name="Rectangle 8"/>
          <p:cNvSpPr/>
          <p:nvPr/>
        </p:nvSpPr>
        <p:spPr bwMode="auto">
          <a:xfrm>
            <a:off x="101637" y="4948594"/>
            <a:ext cx="8286787" cy="215444"/>
          </a:xfrm>
          <a:prstGeom prst="rect">
            <a:avLst/>
          </a:prstGeom>
          <a:ln w="28575">
            <a:solidFill>
              <a:srgbClr val="000091"/>
            </a:solidFill>
          </a:ln>
        </p:spPr>
        <p:txBody>
          <a:bodyPr wrap="square">
            <a:spAutoFit/>
          </a:bodyPr>
          <a:lstStyle/>
          <a:p>
            <a:pPr>
              <a:spcAft>
                <a:spcPts val="499"/>
              </a:spcAft>
              <a:defRPr/>
            </a:pPr>
            <a:r>
              <a:rPr lang="fr-FR" sz="800" b="1" u="sng" dirty="0"/>
              <a:t>Lien vers le programme de travail 2023/2024 : </a:t>
            </a:r>
            <a:r>
              <a:rPr lang="fr-FR" sz="800" b="1" u="sng" dirty="0">
                <a:solidFill>
                  <a:schemeClr val="accent3"/>
                </a:solidFill>
                <a:hlinkClick r:id="rId12"/>
              </a:rPr>
              <a:t>https://</a:t>
            </a:r>
            <a:r>
              <a:rPr lang="fr-FR" sz="800" b="1" u="sng" dirty="0" smtClean="0">
                <a:solidFill>
                  <a:schemeClr val="accent3"/>
                </a:solidFill>
                <a:hlinkClick r:id="rId12"/>
              </a:rPr>
              <a:t>www.horizon-europe.gouv.fr/programme-de-travail-2023-2024-pour-les-thematiques-climatenergiemobilite-31777</a:t>
            </a:r>
            <a:r>
              <a:rPr lang="fr-FR" sz="800" b="1" u="sng" dirty="0" smtClean="0">
                <a:solidFill>
                  <a:schemeClr val="accent3"/>
                </a:solidFill>
              </a:rPr>
              <a:t> </a:t>
            </a:r>
            <a:endParaRPr lang="fr-FR" sz="600" b="1" spc="-1" dirty="0">
              <a:solidFill>
                <a:schemeClr val="accent3"/>
              </a:solidFill>
            </a:endParaRPr>
          </a:p>
        </p:txBody>
      </p:sp>
      <p:sp>
        <p:nvSpPr>
          <p:cNvPr id="7" name="Rectangle à coins arrondis 6"/>
          <p:cNvSpPr/>
          <p:nvPr/>
        </p:nvSpPr>
        <p:spPr bwMode="auto">
          <a:xfrm>
            <a:off x="173310" y="3003798"/>
            <a:ext cx="8215114" cy="1728192"/>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14</a:t>
            </a:fld>
            <a:endParaRPr lang="fr-FR" dirty="0"/>
          </a:p>
        </p:txBody>
      </p:sp>
    </p:spTree>
    <p:extLst>
      <p:ext uri="{BB962C8B-B14F-4D97-AF65-F5344CB8AC3E}">
        <p14:creationId xmlns:p14="http://schemas.microsoft.com/office/powerpoint/2010/main" val="109309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2024</a:t>
            </a:r>
          </a:p>
          <a:p>
            <a:pPr algn="r">
              <a:defRPr/>
            </a:pPr>
            <a:r>
              <a:rPr lang="fr-FR" sz="1200" b="1" dirty="0" smtClean="0"/>
              <a:t>Destination 5</a:t>
            </a:r>
            <a:endParaRPr lang="fr-FR" sz="1200" b="1" dirty="0"/>
          </a:p>
        </p:txBody>
      </p:sp>
      <p:graphicFrame>
        <p:nvGraphicFramePr>
          <p:cNvPr id="3" name="Tableau 2"/>
          <p:cNvGraphicFramePr>
            <a:graphicFrameLocks noGrp="1"/>
          </p:cNvGraphicFramePr>
          <p:nvPr>
            <p:extLst>
              <p:ext uri="{D42A27DB-BD31-4B8C-83A1-F6EECF244321}">
                <p14:modId xmlns:p14="http://schemas.microsoft.com/office/powerpoint/2010/main" val="685266331"/>
              </p:ext>
            </p:extLst>
          </p:nvPr>
        </p:nvGraphicFramePr>
        <p:xfrm>
          <a:off x="1" y="779134"/>
          <a:ext cx="9143998" cy="4168880"/>
        </p:xfrm>
        <a:graphic>
          <a:graphicData uri="http://schemas.openxmlformats.org/drawingml/2006/table">
            <a:tbl>
              <a:tblPr>
                <a:tableStyleId>{5DA37D80-6434-44D0-A028-1B22A696006F}</a:tableStyleId>
              </a:tblPr>
              <a:tblGrid>
                <a:gridCol w="586945">
                  <a:extLst>
                    <a:ext uri="{9D8B030D-6E8A-4147-A177-3AD203B41FA5}">
                      <a16:colId xmlns:a16="http://schemas.microsoft.com/office/drawing/2014/main" val="3613389110"/>
                    </a:ext>
                  </a:extLst>
                </a:gridCol>
                <a:gridCol w="1320758">
                  <a:extLst>
                    <a:ext uri="{9D8B030D-6E8A-4147-A177-3AD203B41FA5}">
                      <a16:colId xmlns:a16="http://schemas.microsoft.com/office/drawing/2014/main" val="4076730713"/>
                    </a:ext>
                  </a:extLst>
                </a:gridCol>
                <a:gridCol w="4248472">
                  <a:extLst>
                    <a:ext uri="{9D8B030D-6E8A-4147-A177-3AD203B41FA5}">
                      <a16:colId xmlns:a16="http://schemas.microsoft.com/office/drawing/2014/main" val="2850549101"/>
                    </a:ext>
                  </a:extLst>
                </a:gridCol>
                <a:gridCol w="504056">
                  <a:extLst>
                    <a:ext uri="{9D8B030D-6E8A-4147-A177-3AD203B41FA5}">
                      <a16:colId xmlns:a16="http://schemas.microsoft.com/office/drawing/2014/main" val="962219660"/>
                    </a:ext>
                  </a:extLst>
                </a:gridCol>
                <a:gridCol w="432048">
                  <a:extLst>
                    <a:ext uri="{9D8B030D-6E8A-4147-A177-3AD203B41FA5}">
                      <a16:colId xmlns:a16="http://schemas.microsoft.com/office/drawing/2014/main" val="1252329303"/>
                    </a:ext>
                  </a:extLst>
                </a:gridCol>
                <a:gridCol w="504056">
                  <a:extLst>
                    <a:ext uri="{9D8B030D-6E8A-4147-A177-3AD203B41FA5}">
                      <a16:colId xmlns:a16="http://schemas.microsoft.com/office/drawing/2014/main" val="2956717918"/>
                    </a:ext>
                  </a:extLst>
                </a:gridCol>
                <a:gridCol w="288032">
                  <a:extLst>
                    <a:ext uri="{9D8B030D-6E8A-4147-A177-3AD203B41FA5}">
                      <a16:colId xmlns:a16="http://schemas.microsoft.com/office/drawing/2014/main" val="3762647911"/>
                    </a:ext>
                  </a:extLst>
                </a:gridCol>
                <a:gridCol w="216024">
                  <a:extLst>
                    <a:ext uri="{9D8B030D-6E8A-4147-A177-3AD203B41FA5}">
                      <a16:colId xmlns:a16="http://schemas.microsoft.com/office/drawing/2014/main" val="975667015"/>
                    </a:ext>
                  </a:extLst>
                </a:gridCol>
                <a:gridCol w="576064">
                  <a:extLst>
                    <a:ext uri="{9D8B030D-6E8A-4147-A177-3AD203B41FA5}">
                      <a16:colId xmlns:a16="http://schemas.microsoft.com/office/drawing/2014/main" val="1687930795"/>
                    </a:ext>
                  </a:extLst>
                </a:gridCol>
                <a:gridCol w="467543">
                  <a:extLst>
                    <a:ext uri="{9D8B030D-6E8A-4147-A177-3AD203B41FA5}">
                      <a16:colId xmlns:a16="http://schemas.microsoft.com/office/drawing/2014/main" val="3231855334"/>
                    </a:ext>
                  </a:extLst>
                </a:gridCol>
              </a:tblGrid>
              <a:tr h="201224">
                <a:tc>
                  <a:txBody>
                    <a:bodyPr/>
                    <a:lstStyle/>
                    <a:p>
                      <a:pPr marL="0" algn="ctr" defTabSz="914400" rtl="0" eaLnBrk="1" fontAlgn="b" latinLnBrk="0" hangingPunct="1"/>
                      <a:r>
                        <a:rPr lang="fr-FR" sz="900" b="1" u="none" strike="noStrike" kern="1200" dirty="0">
                          <a:solidFill>
                            <a:schemeClr val="bg1"/>
                          </a:solidFill>
                          <a:effectLst/>
                        </a:rPr>
                        <a:t>Domaine</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a:solidFill>
                            <a:schemeClr val="bg1"/>
                          </a:solidFill>
                          <a:effectLst/>
                        </a:rPr>
                        <a:t>Code AAP</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a:solidFill>
                            <a:schemeClr val="bg1"/>
                          </a:solidFill>
                          <a:effectLst/>
                        </a:rPr>
                        <a:t>Titre AAP</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a:solidFill>
                            <a:schemeClr val="bg1"/>
                          </a:solidFill>
                          <a:effectLst/>
                        </a:rPr>
                        <a:t>Type d'action</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smtClean="0">
                          <a:solidFill>
                            <a:schemeClr val="bg1"/>
                          </a:solidFill>
                          <a:effectLst/>
                        </a:rPr>
                        <a:t>Budget/projet</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err="1" smtClean="0">
                          <a:solidFill>
                            <a:schemeClr val="bg1"/>
                          </a:solidFill>
                          <a:effectLst/>
                        </a:rPr>
                        <a:t>Nbre</a:t>
                      </a:r>
                      <a:r>
                        <a:rPr lang="fr-FR" sz="900" b="1" u="none" strike="noStrike" kern="1200" dirty="0" smtClean="0">
                          <a:solidFill>
                            <a:schemeClr val="bg1"/>
                          </a:solidFill>
                          <a:effectLst/>
                        </a:rPr>
                        <a:t> projets </a:t>
                      </a:r>
                      <a:r>
                        <a:rPr lang="fr-FR" sz="900" b="1" u="none" strike="noStrike" kern="1200" dirty="0">
                          <a:solidFill>
                            <a:schemeClr val="bg1"/>
                          </a:solidFill>
                          <a:effectLst/>
                        </a:rPr>
                        <a:t>attendus</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a:solidFill>
                            <a:schemeClr val="bg1"/>
                          </a:solidFill>
                          <a:effectLst/>
                        </a:rPr>
                        <a:t>TRL </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smtClean="0">
                          <a:solidFill>
                            <a:schemeClr val="bg1"/>
                          </a:solidFill>
                          <a:effectLst/>
                        </a:rPr>
                        <a:t>LS</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a:solidFill>
                            <a:schemeClr val="bg1"/>
                          </a:solidFill>
                          <a:effectLst/>
                        </a:rPr>
                        <a:t>Ouverture</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a:solidFill>
                            <a:schemeClr val="bg1"/>
                          </a:solidFill>
                          <a:effectLst/>
                        </a:rPr>
                        <a:t>Clôture</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extLst>
                  <a:ext uri="{0D108BD9-81ED-4DB2-BD59-A6C34878D82A}">
                    <a16:rowId xmlns:a16="http://schemas.microsoft.com/office/drawing/2014/main" val="1020331629"/>
                  </a:ext>
                </a:extLst>
              </a:tr>
              <a:tr h="236142">
                <a:tc>
                  <a:txBody>
                    <a:bodyPr/>
                    <a:lstStyle/>
                    <a:p>
                      <a:pPr algn="ctr" fontAlgn="ctr"/>
                      <a:r>
                        <a:rPr lang="fr-FR" sz="700" u="none" strike="noStrike" dirty="0">
                          <a:effectLst/>
                        </a:rPr>
                        <a:t>2ZERO</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dirty="0">
                          <a:effectLst/>
                        </a:rPr>
                        <a:t>HORIZON-CL5-2024-D5-01-01</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2" action="ppaction://hlinksldjump"/>
                        </a:rPr>
                        <a:t>Smart, low-cost pervasive stationary slow charging and bi-directional solutions synergic with the grid for EV mass deployment (2ZERO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1805145300"/>
                  </a:ext>
                </a:extLst>
              </a:tr>
              <a:tr h="158744">
                <a:tc>
                  <a:txBody>
                    <a:bodyPr/>
                    <a:lstStyle/>
                    <a:p>
                      <a:pPr algn="ctr"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dirty="0">
                          <a:effectLst/>
                        </a:rPr>
                        <a:t>HORIZON-CL5-2024-D5-01-02</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3" action="ppaction://hlinksldjump"/>
                        </a:rPr>
                        <a:t>Integration and testing of next generation post 1200V electric powertrains (2ZERO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4-6</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1126178550"/>
                  </a:ext>
                </a:extLst>
              </a:tr>
              <a:tr h="158744">
                <a:tc>
                  <a:txBody>
                    <a:bodyPr/>
                    <a:lstStyle/>
                    <a:p>
                      <a:pPr algn="ctr" fontAlgn="ctr"/>
                      <a:r>
                        <a:rPr lang="fr-FR" sz="700" u="none" strike="noStrike" dirty="0">
                          <a:effectLst/>
                        </a:rPr>
                        <a:t>2ZERO</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4" action="ppaction://hlinksldjump"/>
                        </a:rPr>
                        <a:t>Advanced battery system integration for next generation vehicles (2ZERO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5,0</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2998214362"/>
                  </a:ext>
                </a:extLst>
              </a:tr>
              <a:tr h="158744">
                <a:tc>
                  <a:txBody>
                    <a:bodyPr/>
                    <a:lstStyle/>
                    <a:p>
                      <a:pPr algn="ctr"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HORIZON-CL5-2024-D5-01-04</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5" action="ppaction://hlinksldjump"/>
                        </a:rPr>
                        <a:t>Integrated flexible multipoint megawatt charging systems for electric truck mass deployment (2ZERO </a:t>
                      </a:r>
                      <a:r>
                        <a:rPr lang="en-US" sz="700" u="none" strike="noStrike" dirty="0" smtClean="0">
                          <a:effectLst/>
                          <a:hlinkClick r:id="rId5" action="ppaction://hlinksldjump"/>
                        </a:rPr>
                        <a:t>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7-8,5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112606136"/>
                  </a:ext>
                </a:extLst>
              </a:tr>
              <a:tr h="236142">
                <a:tc>
                  <a:txBody>
                    <a:bodyPr/>
                    <a:lstStyle/>
                    <a:p>
                      <a:pPr algn="ctr"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6" action="ppaction://hlinksldjump"/>
                        </a:rPr>
                        <a:t>Advanced digital development tools to accelerate the development of software defined vehicles that enable zero-emission mobility (2ZERO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RIA</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4-5</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3145244393"/>
                  </a:ext>
                </a:extLst>
              </a:tr>
              <a:tr h="158744">
                <a:tc>
                  <a:txBody>
                    <a:bodyPr/>
                    <a:lstStyle/>
                    <a:p>
                      <a:pPr algn="ctr"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HORIZON-CL5-2024-D5-01-06</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7" action="ppaction://hlinksldjump"/>
                        </a:rPr>
                        <a:t>New designs, shapes, functionalities of Light Commercial Vehicles (2ZERO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IA</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10,0</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3522846912"/>
                  </a:ext>
                </a:extLst>
              </a:tr>
              <a:tr h="158744">
                <a:tc>
                  <a:txBody>
                    <a:bodyPr/>
                    <a:lstStyle/>
                    <a:p>
                      <a:pPr algn="ctr" fontAlgn="ctr"/>
                      <a:r>
                        <a:rPr lang="fr-FR" sz="700" u="none" strike="noStrike">
                          <a:effectLst/>
                        </a:rPr>
                        <a:t>Aviation</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HORIZON-CL5-2024-D5-01-07</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it-IT" sz="700" u="none" strike="noStrike" dirty="0">
                          <a:effectLst/>
                          <a:hlinkClick r:id="rId8" action="ppaction://hlinksldjump"/>
                        </a:rPr>
                        <a:t>Accelerating climate neutral aviation, minimising non-CO2 emissions</a:t>
                      </a:r>
                      <a:endParaRPr lang="it-IT"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4</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2-4</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979409616"/>
                  </a:ext>
                </a:extLst>
              </a:tr>
              <a:tr h="158744">
                <a:tc>
                  <a:txBody>
                    <a:bodyPr/>
                    <a:lstStyle/>
                    <a:p>
                      <a:pPr algn="ctr" fontAlgn="ctr"/>
                      <a:r>
                        <a:rPr lang="fr-FR" sz="700" u="none" strike="noStrike">
                          <a:effectLst/>
                        </a:rPr>
                        <a:t>Aviation</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9" action="ppaction://hlinksldjump"/>
                        </a:rPr>
                        <a:t>Competitiveness and digital transformation in aviation – advancing further composite </a:t>
                      </a:r>
                      <a:r>
                        <a:rPr lang="en-US" sz="700" u="none" strike="noStrike" dirty="0" err="1">
                          <a:effectLst/>
                          <a:hlinkClick r:id="rId9" action="ppaction://hlinksldjump"/>
                        </a:rPr>
                        <a:t>aerostructures</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3-5</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b="0" i="0" u="none" strike="noStrike" dirty="0">
                          <a:solidFill>
                            <a:schemeClr val="tx1"/>
                          </a:solidFill>
                          <a:effectLst/>
                          <a:latin typeface="+mn-lt"/>
                        </a:rPr>
                        <a:t>5</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2-4</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3304812965"/>
                  </a:ext>
                </a:extLst>
              </a:tr>
              <a:tr h="81345">
                <a:tc>
                  <a:txBody>
                    <a:bodyPr/>
                    <a:lstStyle/>
                    <a:p>
                      <a:pPr algn="ctr" fontAlgn="ctr"/>
                      <a:r>
                        <a:rPr lang="fr-FR" sz="700" u="none" strike="noStrike">
                          <a:effectLst/>
                        </a:rPr>
                        <a:t>Aviation</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HORIZON-CL5-2024-D5-01-09</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dirty="0">
                          <a:effectLst/>
                          <a:hlinkClick r:id="rId10" action="ppaction://hlinksldjump"/>
                        </a:rPr>
                        <a:t>Impact monitoring of EU Aviation R&amp;I</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smtClean="0">
                          <a:effectLst/>
                        </a:rPr>
                        <a:t>3,0</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412108752"/>
                  </a:ext>
                </a:extLst>
              </a:tr>
              <a:tr h="81345">
                <a:tc>
                  <a:txBody>
                    <a:bodyPr/>
                    <a:lstStyle/>
                    <a:p>
                      <a:pPr algn="ctr" fontAlgn="ctr"/>
                      <a:r>
                        <a:rPr lang="fr-FR" sz="700" u="none" strike="noStrike">
                          <a:effectLst/>
                        </a:rPr>
                        <a:t>Aviation</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HORIZON-CL5-2024-D5-01-10</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1" action="ppaction://hlinksldjump"/>
                        </a:rPr>
                        <a:t>Towards a flying testbed for European leadership in aviation</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16,0</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4-5</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3699154077"/>
                  </a:ext>
                </a:extLst>
              </a:tr>
              <a:tr h="158744">
                <a:tc>
                  <a:txBody>
                    <a:bodyPr/>
                    <a:lstStyle/>
                    <a:p>
                      <a:pPr algn="ctr" fontAlgn="ctr"/>
                      <a:r>
                        <a:rPr lang="fr-FR" sz="700" u="none" strike="noStrike" dirty="0" err="1">
                          <a:effectLst/>
                        </a:rPr>
                        <a:t>Waterborne</a:t>
                      </a:r>
                      <a:r>
                        <a:rPr lang="fr-FR" sz="700" u="none" strike="noStrike" dirty="0">
                          <a:effectLst/>
                        </a:rPr>
                        <a:t> transport</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HORIZON-CL5-2024-D5-01-11</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2" action="ppaction://hlinksldjump"/>
                        </a:rPr>
                        <a:t>Achieving high voltage, low weight, efficient electric powertrains for sustainable waterborne transport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2</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3739822321"/>
                  </a:ext>
                </a:extLst>
              </a:tr>
              <a:tr h="313541">
                <a:tc>
                  <a:txBody>
                    <a:bodyPr/>
                    <a:lstStyle/>
                    <a:p>
                      <a:pPr algn="ctr"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3" action="ppaction://hlinksldjump"/>
                        </a:rPr>
                        <a:t>Combining state-of-the-art emission reduction and efficiency improvement technologies in ship design and retrofitting for contributing to the "Fit for 55" package objective by 2030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 </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07/12/2023</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488633185"/>
                  </a:ext>
                </a:extLst>
              </a:tr>
              <a:tr h="158744">
                <a:tc>
                  <a:txBody>
                    <a:bodyPr/>
                    <a:lstStyle/>
                    <a:p>
                      <a:pPr algn="ctr"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4" action="ppaction://hlinksldjump"/>
                        </a:rPr>
                        <a:t>Demonstration of Technologies to </a:t>
                      </a:r>
                      <a:r>
                        <a:rPr lang="en-US" sz="700" u="none" strike="noStrike" dirty="0" err="1">
                          <a:effectLst/>
                          <a:hlinkClick r:id="rId14" action="ppaction://hlinksldjump"/>
                        </a:rPr>
                        <a:t>minimise</a:t>
                      </a:r>
                      <a:r>
                        <a:rPr lang="en-US" sz="700" u="none" strike="noStrike" dirty="0">
                          <a:effectLst/>
                          <a:hlinkClick r:id="rId14" action="ppaction://hlinksldjump"/>
                        </a:rPr>
                        <a:t> underwater noise generated by waterborne transport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6,0</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6-8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3288016724"/>
                  </a:ext>
                </a:extLst>
              </a:tr>
              <a:tr h="158744">
                <a:tc>
                  <a:txBody>
                    <a:bodyPr/>
                    <a:lstStyle/>
                    <a:p>
                      <a:pPr algn="ctr"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HORIZON-CL5-2024-D5-01-14</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5" action="ppaction://hlinksldjump"/>
                        </a:rPr>
                        <a:t>Demonstrating efficient fully DC electric grids within waterborne transport for large ship applications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IA</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6-8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 </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07/12/2023</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2642174808"/>
                  </a:ext>
                </a:extLst>
              </a:tr>
              <a:tr h="236142">
                <a:tc>
                  <a:txBody>
                    <a:bodyPr/>
                    <a:lstStyle/>
                    <a:p>
                      <a:pPr algn="ctr"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6" action="ppaction://hlinksldjump"/>
                        </a:rPr>
                        <a:t>Advanced </a:t>
                      </a:r>
                      <a:r>
                        <a:rPr lang="en-US" sz="700" u="none" strike="noStrike" dirty="0" err="1">
                          <a:effectLst/>
                          <a:hlinkClick r:id="rId16" action="ppaction://hlinksldjump"/>
                        </a:rPr>
                        <a:t>digitalisation</a:t>
                      </a:r>
                      <a:r>
                        <a:rPr lang="en-US" sz="700" u="none" strike="noStrike" dirty="0">
                          <a:effectLst/>
                          <a:hlinkClick r:id="rId16" action="ppaction://hlinksldjump"/>
                        </a:rPr>
                        <a:t> and modelling utilizing operational and other data to support zero emission waterborne transport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7,7</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07/12/2023</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2939744390"/>
                  </a:ext>
                </a:extLst>
              </a:tr>
              <a:tr h="313541">
                <a:tc>
                  <a:txBody>
                    <a:bodyPr/>
                    <a:lstStyle/>
                    <a:p>
                      <a:pPr algn="ctr"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HORIZON-CL5-2024-D5-01-16</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7" action="ppaction://hlinksldjump"/>
                        </a:rPr>
                        <a:t>Structuring the Waterborne transport sector, including through changed business and industrial models in order to achieve commercial zero-emission waterborne transport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CSA</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0,9</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1958340619"/>
                  </a:ext>
                </a:extLst>
              </a:tr>
              <a:tr h="313541">
                <a:tc>
                  <a:txBody>
                    <a:bodyPr/>
                    <a:lstStyle/>
                    <a:p>
                      <a:pPr algn="ctr"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HORIZON-CL5-2024-D5-01-17</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8" action="ppaction://hlinksldjump"/>
                        </a:rPr>
                        <a:t>Coordinating and supporting the combined activities of member and associated states towards the objectives of the Zero Emission Waterborne Transport partnership so as to increase synergies and impact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CSA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07/12/2023</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1310355110"/>
                  </a:ext>
                </a:extLst>
              </a:tr>
              <a:tr h="158744">
                <a:tc>
                  <a:txBody>
                    <a:bodyPr/>
                    <a:lstStyle/>
                    <a:p>
                      <a:pPr algn="ctr" fontAlgn="ctr"/>
                      <a:r>
                        <a:rPr lang="fr-FR" sz="700" u="none" strike="noStrike" dirty="0" err="1" smtClean="0">
                          <a:effectLst/>
                        </a:rPr>
                        <a:t>Health</a:t>
                      </a:r>
                      <a:r>
                        <a:rPr lang="fr-FR" sz="700" u="none" strike="noStrike" dirty="0" smtClean="0">
                          <a:effectLst/>
                        </a:rPr>
                        <a:t> </a:t>
                      </a:r>
                      <a:r>
                        <a:rPr lang="fr-FR" sz="700" u="none" strike="noStrike" dirty="0">
                          <a:effectLst/>
                        </a:rPr>
                        <a:t>and </a:t>
                      </a:r>
                      <a:r>
                        <a:rPr lang="fr-FR" sz="700" u="none" strike="noStrike" dirty="0" err="1">
                          <a:effectLst/>
                        </a:rPr>
                        <a:t>environment</a:t>
                      </a:r>
                      <a:endParaRPr lang="fr-FR" sz="700" b="0" i="0" u="none" strike="noStrike" dirty="0">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l" fontAlgn="ctr"/>
                      <a:r>
                        <a:rPr lang="fr-FR" sz="700" u="none" strike="noStrike">
                          <a:effectLst/>
                        </a:rPr>
                        <a:t>HORIZON-CL5-2024-D5-01-18</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l" fontAlgn="ctr"/>
                      <a:r>
                        <a:rPr lang="en-US" sz="700" u="none" strike="noStrike" dirty="0">
                          <a:effectLst/>
                          <a:hlinkClick r:id="rId19" action="ppaction://hlinksldjump"/>
                        </a:rPr>
                        <a:t>Assessment of air pollutant emissions from low-carbon fuels in the heavy-duty, aviation, and maritime sectors</a:t>
                      </a:r>
                      <a:endParaRPr lang="en-US" sz="700" b="0" i="0" u="none" strike="noStrike" dirty="0">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a:effectLst/>
                        </a:rPr>
                        <a:t>3,5</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a:effectLst/>
                        </a:rPr>
                        <a:t>5-6</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108" marR="3108" marT="3108" marB="0" anchor="ctr">
                    <a:solidFill>
                      <a:schemeClr val="bg1"/>
                    </a:solidFill>
                  </a:tcPr>
                </a:tc>
                <a:extLst>
                  <a:ext uri="{0D108BD9-81ED-4DB2-BD59-A6C34878D82A}">
                    <a16:rowId xmlns:a16="http://schemas.microsoft.com/office/drawing/2014/main" val="1327342107"/>
                  </a:ext>
                </a:extLst>
              </a:tr>
            </a:tbl>
          </a:graphicData>
        </a:graphic>
      </p:graphicFrame>
      <p:sp>
        <p:nvSpPr>
          <p:cNvPr id="2" name="Espace réservé du numéro de diapositive 1"/>
          <p:cNvSpPr>
            <a:spLocks noGrp="1"/>
          </p:cNvSpPr>
          <p:nvPr>
            <p:ph type="sldNum" sz="quarter" idx="12"/>
          </p:nvPr>
        </p:nvSpPr>
        <p:spPr>
          <a:xfrm>
            <a:off x="7596336" y="4886244"/>
            <a:ext cx="1170000" cy="349802"/>
          </a:xfrm>
        </p:spPr>
        <p:txBody>
          <a:bodyPr/>
          <a:lstStyle/>
          <a:p>
            <a:fld id="{733122C9-A0B9-462F-8757-0847AD287B63}" type="slidenum">
              <a:rPr lang="fr-FR" smtClean="0"/>
              <a:pPr/>
              <a:t>15</a:t>
            </a:fld>
            <a:endParaRPr lang="fr-FR" dirty="0"/>
          </a:p>
        </p:txBody>
      </p:sp>
    </p:spTree>
    <p:extLst>
      <p:ext uri="{BB962C8B-B14F-4D97-AF65-F5344CB8AC3E}">
        <p14:creationId xmlns:p14="http://schemas.microsoft.com/office/powerpoint/2010/main" val="294882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2024</a:t>
            </a:r>
          </a:p>
          <a:p>
            <a:pPr algn="r">
              <a:defRPr/>
            </a:pPr>
            <a:r>
              <a:rPr lang="fr-FR" sz="1200" b="1" dirty="0" smtClean="0"/>
              <a:t>Destination 6</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2793130465"/>
              </p:ext>
            </p:extLst>
          </p:nvPr>
        </p:nvGraphicFramePr>
        <p:xfrm>
          <a:off x="359997" y="1095214"/>
          <a:ext cx="8406339" cy="3276736"/>
        </p:xfrm>
        <a:graphic>
          <a:graphicData uri="http://schemas.openxmlformats.org/drawingml/2006/table">
            <a:tbl>
              <a:tblPr>
                <a:tableStyleId>{5DA37D80-6434-44D0-A028-1B22A696006F}</a:tableStyleId>
              </a:tblPr>
              <a:tblGrid>
                <a:gridCol w="1187667">
                  <a:extLst>
                    <a:ext uri="{9D8B030D-6E8A-4147-A177-3AD203B41FA5}">
                      <a16:colId xmlns:a16="http://schemas.microsoft.com/office/drawing/2014/main" val="646799330"/>
                    </a:ext>
                  </a:extLst>
                </a:gridCol>
                <a:gridCol w="720080">
                  <a:extLst>
                    <a:ext uri="{9D8B030D-6E8A-4147-A177-3AD203B41FA5}">
                      <a16:colId xmlns:a16="http://schemas.microsoft.com/office/drawing/2014/main" val="2882883939"/>
                    </a:ext>
                  </a:extLst>
                </a:gridCol>
                <a:gridCol w="3456384">
                  <a:extLst>
                    <a:ext uri="{9D8B030D-6E8A-4147-A177-3AD203B41FA5}">
                      <a16:colId xmlns:a16="http://schemas.microsoft.com/office/drawing/2014/main" val="2255072419"/>
                    </a:ext>
                  </a:extLst>
                </a:gridCol>
                <a:gridCol w="504056">
                  <a:extLst>
                    <a:ext uri="{9D8B030D-6E8A-4147-A177-3AD203B41FA5}">
                      <a16:colId xmlns:a16="http://schemas.microsoft.com/office/drawing/2014/main" val="2228081670"/>
                    </a:ext>
                  </a:extLst>
                </a:gridCol>
                <a:gridCol w="360040">
                  <a:extLst>
                    <a:ext uri="{9D8B030D-6E8A-4147-A177-3AD203B41FA5}">
                      <a16:colId xmlns:a16="http://schemas.microsoft.com/office/drawing/2014/main" val="3438058601"/>
                    </a:ext>
                  </a:extLst>
                </a:gridCol>
                <a:gridCol w="504056">
                  <a:extLst>
                    <a:ext uri="{9D8B030D-6E8A-4147-A177-3AD203B41FA5}">
                      <a16:colId xmlns:a16="http://schemas.microsoft.com/office/drawing/2014/main" val="3788285866"/>
                    </a:ext>
                  </a:extLst>
                </a:gridCol>
                <a:gridCol w="360040">
                  <a:extLst>
                    <a:ext uri="{9D8B030D-6E8A-4147-A177-3AD203B41FA5}">
                      <a16:colId xmlns:a16="http://schemas.microsoft.com/office/drawing/2014/main" val="4135438327"/>
                    </a:ext>
                  </a:extLst>
                </a:gridCol>
                <a:gridCol w="245273">
                  <a:extLst>
                    <a:ext uri="{9D8B030D-6E8A-4147-A177-3AD203B41FA5}">
                      <a16:colId xmlns:a16="http://schemas.microsoft.com/office/drawing/2014/main" val="1370360316"/>
                    </a:ext>
                  </a:extLst>
                </a:gridCol>
                <a:gridCol w="523570">
                  <a:extLst>
                    <a:ext uri="{9D8B030D-6E8A-4147-A177-3AD203B41FA5}">
                      <a16:colId xmlns:a16="http://schemas.microsoft.com/office/drawing/2014/main" val="1752763259"/>
                    </a:ext>
                  </a:extLst>
                </a:gridCol>
                <a:gridCol w="545173">
                  <a:extLst>
                    <a:ext uri="{9D8B030D-6E8A-4147-A177-3AD203B41FA5}">
                      <a16:colId xmlns:a16="http://schemas.microsoft.com/office/drawing/2014/main" val="2027104979"/>
                    </a:ext>
                  </a:extLst>
                </a:gridCol>
              </a:tblGrid>
              <a:tr h="271563">
                <a:tc>
                  <a:txBody>
                    <a:bodyPr/>
                    <a:lstStyle/>
                    <a:p>
                      <a:pPr algn="ctr" fontAlgn="ctr"/>
                      <a:r>
                        <a:rPr lang="fr-FR" sz="800" u="none" strike="noStrike" dirty="0">
                          <a:solidFill>
                            <a:schemeClr val="bg1"/>
                          </a:solidFill>
                          <a:effectLst/>
                        </a:rPr>
                        <a:t>Domaine</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dirty="0">
                          <a:solidFill>
                            <a:schemeClr val="bg1"/>
                          </a:solidFill>
                          <a:effectLst/>
                        </a:rPr>
                        <a:t>Code AAP</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a:solidFill>
                            <a:schemeClr val="bg1"/>
                          </a:solidFill>
                          <a:effectLst/>
                        </a:rPr>
                        <a:t>Titre AAP</a:t>
                      </a:r>
                      <a:endParaRPr lang="fr-FR" sz="8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a:solidFill>
                            <a:schemeClr val="bg1"/>
                          </a:solidFill>
                          <a:effectLst/>
                        </a:rPr>
                        <a:t>Type d'action</a:t>
                      </a:r>
                      <a:endParaRPr lang="fr-FR" sz="8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dirty="0" smtClean="0">
                          <a:solidFill>
                            <a:schemeClr val="bg1"/>
                          </a:solidFill>
                          <a:effectLst/>
                        </a:rPr>
                        <a:t>Budget/</a:t>
                      </a:r>
                      <a:r>
                        <a:rPr lang="fr-FR" sz="800" u="none" strike="noStrike" baseline="0" dirty="0" smtClean="0">
                          <a:solidFill>
                            <a:schemeClr val="bg1"/>
                          </a:solidFill>
                          <a:effectLst/>
                        </a:rPr>
                        <a:t> </a:t>
                      </a:r>
                      <a:r>
                        <a:rPr lang="fr-FR" sz="800" u="none" strike="noStrike" dirty="0" smtClean="0">
                          <a:solidFill>
                            <a:schemeClr val="bg1"/>
                          </a:solidFill>
                          <a:effectLst/>
                        </a:rPr>
                        <a:t>projet</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dirty="0" err="1" smtClean="0">
                          <a:solidFill>
                            <a:schemeClr val="bg1"/>
                          </a:solidFill>
                          <a:effectLst/>
                        </a:rPr>
                        <a:t>Nbre</a:t>
                      </a:r>
                      <a:r>
                        <a:rPr lang="fr-FR" sz="800" u="none" strike="noStrike" dirty="0" smtClean="0">
                          <a:solidFill>
                            <a:schemeClr val="bg1"/>
                          </a:solidFill>
                          <a:effectLst/>
                        </a:rPr>
                        <a:t> projets </a:t>
                      </a:r>
                      <a:r>
                        <a:rPr lang="fr-FR" sz="800" u="none" strike="noStrike" dirty="0">
                          <a:solidFill>
                            <a:schemeClr val="bg1"/>
                          </a:solidFill>
                          <a:effectLst/>
                        </a:rPr>
                        <a:t>attendus</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dirty="0">
                          <a:solidFill>
                            <a:schemeClr val="bg1"/>
                          </a:solidFill>
                          <a:effectLst/>
                        </a:rPr>
                        <a:t>TRL </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dirty="0" smtClean="0">
                          <a:solidFill>
                            <a:schemeClr val="bg1"/>
                          </a:solidFill>
                          <a:effectLst/>
                        </a:rPr>
                        <a:t>LS</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a:solidFill>
                            <a:schemeClr val="bg1"/>
                          </a:solidFill>
                          <a:effectLst/>
                        </a:rPr>
                        <a:t>Ouverture</a:t>
                      </a:r>
                      <a:endParaRPr lang="fr-FR" sz="8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dirty="0">
                          <a:solidFill>
                            <a:schemeClr val="bg1"/>
                          </a:solidFill>
                          <a:effectLst/>
                        </a:rPr>
                        <a:t>Clôture</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extLst>
                  <a:ext uri="{0D108BD9-81ED-4DB2-BD59-A6C34878D82A}">
                    <a16:rowId xmlns:a16="http://schemas.microsoft.com/office/drawing/2014/main" val="3333816449"/>
                  </a:ext>
                </a:extLst>
              </a:tr>
              <a:tr h="293419">
                <a:tc>
                  <a:txBody>
                    <a:bodyPr/>
                    <a:lstStyle/>
                    <a:p>
                      <a:pPr algn="ctr" fontAlgn="ctr"/>
                      <a:r>
                        <a:rPr lang="fr-FR" sz="700" u="none" strike="noStrike" dirty="0">
                          <a:effectLst/>
                        </a:rPr>
                        <a:t>CCAM</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2" action="ppaction://hlinksldjump"/>
                        </a:rPr>
                        <a:t>Centralized, reliable, cyber-secure &amp; upgradable in-vehicle electronic control architectures for CCAM connected to the cloud-edge continuum (CCAM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6,0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2249832332"/>
                  </a:ext>
                </a:extLst>
              </a:tr>
              <a:tr h="197387">
                <a:tc>
                  <a:txBody>
                    <a:bodyPr/>
                    <a:lstStyle/>
                    <a:p>
                      <a:pPr algn="ctr" fontAlgn="ctr"/>
                      <a:r>
                        <a:rPr lang="fr-FR" sz="700" u="none" strike="noStrike" dirty="0">
                          <a:effectLst/>
                        </a:rPr>
                        <a:t>CCAM</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3" action="ppaction://hlinksldjump"/>
                        </a:rPr>
                        <a:t>Scenario-based safety assurance of CCAM and related HMI in a dynamically evolving transport system (CCAM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14,0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05/09/2024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1758226092"/>
                  </a:ext>
                </a:extLst>
              </a:tr>
              <a:tr h="197387">
                <a:tc>
                  <a:txBody>
                    <a:bodyPr/>
                    <a:lstStyle/>
                    <a:p>
                      <a:pPr algn="ctr" fontAlgn="ctr"/>
                      <a:r>
                        <a:rPr lang="fr-FR" sz="700" u="none" strike="noStrike">
                          <a:effectLst/>
                        </a:rPr>
                        <a:t>CCAM</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dirty="0">
                          <a:effectLst/>
                        </a:rPr>
                        <a:t>HORIZON-CL5-2024-D6-01-03</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4" action="ppaction://hlinksldjump"/>
                        </a:rPr>
                        <a:t>Orchestration of heterogeneous actors in mixed traffic within the CCAM ecosystem (CCAM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6,0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306931063"/>
                  </a:ext>
                </a:extLst>
              </a:tr>
              <a:tr h="197387">
                <a:tc>
                  <a:txBody>
                    <a:bodyPr/>
                    <a:lstStyle/>
                    <a:p>
                      <a:pPr algn="ctr" fontAlgn="ctr"/>
                      <a:r>
                        <a:rPr lang="fr-FR" sz="700" u="none" strike="noStrike">
                          <a:effectLst/>
                        </a:rPr>
                        <a:t>CCAM</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dirty="0">
                          <a:effectLst/>
                        </a:rPr>
                        <a:t>HORIZON-CL5-2024-D6-01-04</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5" action="ppaction://hlinksldjump"/>
                        </a:rPr>
                        <a:t>AI for advanced and collective perception and decision making for CCAM applications</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05/09/2024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2820155204"/>
                  </a:ext>
                </a:extLst>
              </a:tr>
              <a:tr h="293419">
                <a:tc>
                  <a:txBody>
                    <a:bodyPr/>
                    <a:lstStyle/>
                    <a:p>
                      <a:pPr algn="ctr" fontAlgn="ctr"/>
                      <a:r>
                        <a:rPr lang="fr-FR" sz="700" u="none" strike="noStrike">
                          <a:effectLst/>
                        </a:rPr>
                        <a:t>CCAM</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6" action="ppaction://hlinksldjump"/>
                        </a:rPr>
                        <a:t>Robust Knowledge and Know-How transfer for Key-Deployment Pathways and implementation of the EU-CEM (CCAM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CSA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4,0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2195880390"/>
                  </a:ext>
                </a:extLst>
              </a:tr>
              <a:tr h="293419">
                <a:tc>
                  <a:txBody>
                    <a:bodyPr/>
                    <a:lstStyle/>
                    <a:p>
                      <a:pPr algn="ctr" fontAlgn="ctr"/>
                      <a:r>
                        <a:rPr lang="fr-FR" sz="700" u="none" strike="noStrike">
                          <a:effectLst/>
                        </a:rPr>
                        <a:t>Multimodal transport, infrastructure and logistics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HORIZON-CL5-2024-D6-01-06</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7" action="ppaction://hlinksldjump"/>
                        </a:rPr>
                        <a:t>Optimising multimodal network and traffic management, harnessing data from infrastructures, mobility of passengers and freight transport</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05/09/2024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854137557"/>
                  </a:ext>
                </a:extLst>
              </a:tr>
              <a:tr h="197387">
                <a:tc>
                  <a:txBody>
                    <a:bodyPr/>
                    <a:lstStyle/>
                    <a:p>
                      <a:pPr algn="ctr" fontAlgn="ctr"/>
                      <a:r>
                        <a:rPr lang="fr-FR" sz="700" u="none" strike="noStrike">
                          <a:effectLst/>
                        </a:rPr>
                        <a:t>Multimodal transport, infrastructure and logistics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8" action="ppaction://hlinksldjump"/>
                        </a:rPr>
                        <a:t>Scaling up logistics innovations supporting freight transport </a:t>
                      </a:r>
                      <a:r>
                        <a:rPr lang="en-US" sz="700" u="none" strike="noStrike" dirty="0" err="1">
                          <a:effectLst/>
                          <a:hlinkClick r:id="rId8" action="ppaction://hlinksldjump"/>
                        </a:rPr>
                        <a:t>decarbonisation</a:t>
                      </a:r>
                      <a:r>
                        <a:rPr lang="en-US" sz="700" u="none" strike="noStrike" dirty="0">
                          <a:effectLst/>
                          <a:hlinkClick r:id="rId8" action="ppaction://hlinksldjump"/>
                        </a:rPr>
                        <a:t> in an affordable way</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10,0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854192144"/>
                  </a:ext>
                </a:extLst>
              </a:tr>
              <a:tr h="293419">
                <a:tc>
                  <a:txBody>
                    <a:bodyPr/>
                    <a:lstStyle/>
                    <a:p>
                      <a:pPr algn="ctr" fontAlgn="ctr"/>
                      <a:r>
                        <a:rPr lang="fr-FR" sz="700" u="none" strike="noStrike">
                          <a:effectLst/>
                        </a:rPr>
                        <a:t>Multimodal transport, infrastructure and logistics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HORIZON-CL5-2024-D6-01-08</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9" action="ppaction://hlinksldjump"/>
                        </a:rPr>
                        <a:t>Improved transport infrastructure performance – Innovative digital tools and solutions to monitor and improve the management and operation of transport infrastructure</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1574879736"/>
                  </a:ext>
                </a:extLst>
              </a:tr>
              <a:tr h="197387">
                <a:tc>
                  <a:txBody>
                    <a:bodyPr/>
                    <a:lstStyle/>
                    <a:p>
                      <a:pPr algn="ctr" fontAlgn="ctr"/>
                      <a:r>
                        <a:rPr lang="fr-FR" sz="700" u="none" strike="noStrike">
                          <a:effectLst/>
                        </a:rPr>
                        <a:t>Multimodal transport, infrastructure and logistics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HORIZON-CL5-2024-D6-01-09</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10" action="ppaction://hlinksldjump"/>
                        </a:rPr>
                        <a:t>Policies and governance shaping the future transport and mobility systems</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3,0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604406494"/>
                  </a:ext>
                </a:extLst>
              </a:tr>
              <a:tr h="197387">
                <a:tc>
                  <a:txBody>
                    <a:bodyPr/>
                    <a:lstStyle/>
                    <a:p>
                      <a:pPr algn="ctr" fontAlgn="ctr"/>
                      <a:r>
                        <a:rPr lang="fr-FR" sz="700" u="none" strike="noStrike">
                          <a:effectLst/>
                        </a:rPr>
                        <a:t>Safety and resilience</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HORIZON-CL5-2024-D6-01-10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11" action="ppaction://hlinksldjump"/>
                        </a:rPr>
                        <a:t>Ensuring the safety, resilience and security of waterborne digital systems</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4,0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5-6</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705734795"/>
                  </a:ext>
                </a:extLst>
              </a:tr>
              <a:tr h="197387">
                <a:tc>
                  <a:txBody>
                    <a:bodyPr/>
                    <a:lstStyle/>
                    <a:p>
                      <a:pPr algn="ctr" fontAlgn="ctr"/>
                      <a:r>
                        <a:rPr lang="fr-FR" sz="700" u="none" strike="noStrike">
                          <a:effectLst/>
                        </a:rPr>
                        <a:t>Safety and resilience</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HORIZON-CL5-2024-D6-01-11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12" action="ppaction://hlinksldjump"/>
                        </a:rPr>
                        <a:t>Effects of disruptive changes in transport: towards resilient, safe and energy efficient mobility</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3-3,5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069786743"/>
                  </a:ext>
                </a:extLst>
              </a:tr>
              <a:tr h="197387">
                <a:tc>
                  <a:txBody>
                    <a:bodyPr/>
                    <a:lstStyle/>
                    <a:p>
                      <a:pPr algn="ctr" fontAlgn="ctr"/>
                      <a:r>
                        <a:rPr lang="fr-FR" sz="700" u="none" strike="noStrike">
                          <a:effectLst/>
                        </a:rPr>
                        <a:t>Safety and resilience</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HORIZON-CL5-2024-D6-01-12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13" action="ppaction://hlinksldjump"/>
                        </a:rPr>
                        <a:t>A new framework to improve traffic safety in the EU, with reduced energy dependency of transport and use of private cars</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3,5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518424665"/>
                  </a:ext>
                </a:extLst>
              </a:tr>
            </a:tbl>
          </a:graphicData>
        </a:graphic>
      </p:graphicFrame>
      <p:sp>
        <p:nvSpPr>
          <p:cNvPr id="3" name="Espace réservé du numéro de diapositive 2"/>
          <p:cNvSpPr>
            <a:spLocks noGrp="1"/>
          </p:cNvSpPr>
          <p:nvPr>
            <p:ph type="sldNum" sz="quarter" idx="12"/>
          </p:nvPr>
        </p:nvSpPr>
        <p:spPr/>
        <p:txBody>
          <a:bodyPr/>
          <a:lstStyle/>
          <a:p>
            <a:fld id="{733122C9-A0B9-462F-8757-0847AD287B63}" type="slidenum">
              <a:rPr lang="fr-FR" smtClean="0"/>
              <a:pPr/>
              <a:t>16</a:t>
            </a:fld>
            <a:endParaRPr lang="fr-FR" dirty="0"/>
          </a:p>
        </p:txBody>
      </p:sp>
    </p:spTree>
    <p:extLst>
      <p:ext uri="{BB962C8B-B14F-4D97-AF65-F5344CB8AC3E}">
        <p14:creationId xmlns:p14="http://schemas.microsoft.com/office/powerpoint/2010/main" val="143850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2006718"/>
            <a:ext cx="7668384" cy="2077200"/>
          </a:xfrm>
        </p:spPr>
        <p:txBody>
          <a:bodyPr/>
          <a:lstStyle/>
          <a:p>
            <a:pPr>
              <a:defRPr/>
            </a:pPr>
            <a:endParaRPr lang="fr-FR" sz="2800" b="0" dirty="0"/>
          </a:p>
          <a:p>
            <a:pPr>
              <a:defRPr/>
            </a:pPr>
            <a:r>
              <a:rPr lang="fr-FR" sz="2800" b="0" dirty="0"/>
              <a:t>GUIDE DES </a:t>
            </a:r>
            <a:r>
              <a:rPr lang="fr-FR" sz="2800" b="0" dirty="0" smtClean="0"/>
              <a:t>APPELS 2024</a:t>
            </a:r>
            <a:endParaRPr dirty="0"/>
          </a:p>
          <a:p>
            <a:pPr>
              <a:defRPr/>
            </a:pPr>
            <a:r>
              <a:rPr lang="fr-FR" sz="3600" dirty="0" smtClean="0"/>
              <a:t>Destinations 5 &amp; 6 – Mobilité </a:t>
            </a:r>
            <a:endParaRPr lang="fr-FR" sz="3600" dirty="0"/>
          </a:p>
          <a:p>
            <a:pPr algn="ctr">
              <a:lnSpc>
                <a:spcPct val="100000"/>
              </a:lnSpc>
              <a:defRPr/>
            </a:pPr>
            <a:endParaRPr lang="fr-FR" sz="3600" b="0" dirty="0"/>
          </a:p>
        </p:txBody>
      </p:sp>
      <p:sp>
        <p:nvSpPr>
          <p:cNvPr id="3" name="Rectangle 2"/>
          <p:cNvSpPr/>
          <p:nvPr/>
        </p:nvSpPr>
        <p:spPr>
          <a:xfrm>
            <a:off x="3995936" y="4371950"/>
            <a:ext cx="4788024" cy="461665"/>
          </a:xfrm>
          <a:prstGeom prst="rect">
            <a:avLst/>
          </a:prstGeom>
        </p:spPr>
        <p:txBody>
          <a:bodyPr wrap="square">
            <a:spAutoFit/>
          </a:bodyPr>
          <a:lstStyle/>
          <a:p>
            <a:pPr algn="just">
              <a:spcAft>
                <a:spcPts val="0"/>
              </a:spcAft>
              <a:defRPr/>
            </a:pPr>
            <a:r>
              <a:rPr lang="fr-FR" sz="1200" b="1" i="1" dirty="0" smtClean="0">
                <a:solidFill>
                  <a:srgbClr val="FF0000"/>
                </a:solidFill>
              </a:rPr>
              <a:t>NB : Seul le texte de l’appel fait foi. Pour </a:t>
            </a:r>
            <a:r>
              <a:rPr lang="fr-FR" sz="1200" b="1" i="1" dirty="0">
                <a:solidFill>
                  <a:srgbClr val="FF0000"/>
                </a:solidFill>
              </a:rPr>
              <a:t>connaitre l’ensemble des activités </a:t>
            </a:r>
            <a:r>
              <a:rPr lang="fr-FR" sz="1200" b="1" i="1" dirty="0" smtClean="0">
                <a:solidFill>
                  <a:srgbClr val="FF0000"/>
                </a:solidFill>
              </a:rPr>
              <a:t>attendues, consulter le </a:t>
            </a:r>
            <a:r>
              <a:rPr lang="fr-FR" sz="1200" b="1" i="1" dirty="0">
                <a:solidFill>
                  <a:srgbClr val="FF0000"/>
                </a:solidFill>
              </a:rPr>
              <a:t>texte intégral de </a:t>
            </a:r>
            <a:r>
              <a:rPr lang="fr-FR" sz="1200" b="1" i="1" dirty="0" smtClean="0">
                <a:solidFill>
                  <a:srgbClr val="FF0000"/>
                </a:solidFill>
              </a:rPr>
              <a:t>l’appel.</a:t>
            </a:r>
            <a:endParaRPr lang="fr-FR" sz="1200" b="1" dirty="0">
              <a:solidFill>
                <a:srgbClr val="FF0000"/>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dirty="0"/>
          </a:p>
        </p:txBody>
      </p:sp>
    </p:spTree>
    <p:extLst>
      <p:ext uri="{BB962C8B-B14F-4D97-AF65-F5344CB8AC3E}">
        <p14:creationId xmlns:p14="http://schemas.microsoft.com/office/powerpoint/2010/main" val="394482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5</a:t>
            </a:r>
            <a:r>
              <a:rPr lang="fr-FR" dirty="0"/>
              <a:t/>
            </a:r>
            <a:br>
              <a:rPr lang="fr-FR" dirty="0"/>
            </a:br>
            <a:r>
              <a:rPr lang="fr-FR" i="1" dirty="0"/>
              <a:t>Des solutions propres et compétitives pour tous les modes de transport</a:t>
            </a:r>
            <a:endParaRPr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18</a:t>
            </a:fld>
            <a:endParaRPr lang="fr-FR" dirty="0"/>
          </a:p>
        </p:txBody>
      </p:sp>
    </p:spTree>
    <p:extLst>
      <p:ext uri="{BB962C8B-B14F-4D97-AF65-F5344CB8AC3E}">
        <p14:creationId xmlns:p14="http://schemas.microsoft.com/office/powerpoint/2010/main" val="3898646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7" name="Rectangle 6"/>
          <p:cNvSpPr/>
          <p:nvPr/>
        </p:nvSpPr>
        <p:spPr bwMode="auto">
          <a:xfrm>
            <a:off x="180000" y="1242501"/>
            <a:ext cx="8586336" cy="3477875"/>
          </a:xfrm>
          <a:prstGeom prst="rect">
            <a:avLst/>
          </a:prstGeom>
        </p:spPr>
        <p:txBody>
          <a:bodyPr wrap="square" lIns="91440" tIns="45720" rIns="91440" bIns="45720" anchor="t">
            <a:spAutoFit/>
          </a:bodyPr>
          <a:lstStyle/>
          <a:p>
            <a:pPr algn="just" defTabSz="914378">
              <a:defRPr/>
            </a:pPr>
            <a:r>
              <a:rPr lang="fr-FR" sz="1600" b="1" dirty="0">
                <a:solidFill>
                  <a:srgbClr val="000091"/>
                </a:solidFill>
                <a:latin typeface="Arial"/>
              </a:rPr>
              <a:t>Destination 5 </a:t>
            </a:r>
            <a:r>
              <a:rPr lang="fr-FR" sz="1600" b="1" dirty="0">
                <a:solidFill>
                  <a:srgbClr val="000091"/>
                </a:solidFill>
              </a:rPr>
              <a:t>- Des solutions propres et compétitives pour tous les modes de </a:t>
            </a:r>
            <a:r>
              <a:rPr lang="fr-FR" sz="1600" b="1" dirty="0" smtClean="0">
                <a:solidFill>
                  <a:srgbClr val="000091"/>
                </a:solidFill>
              </a:rPr>
              <a:t>transport</a:t>
            </a:r>
            <a:endParaRPr lang="fr-FR" sz="1200" dirty="0">
              <a:solidFill>
                <a:srgbClr val="000000"/>
              </a:solidFill>
              <a:latin typeface="Arial"/>
            </a:endParaRPr>
          </a:p>
          <a:p>
            <a:pPr algn="just" defTabSz="914378">
              <a:defRPr/>
            </a:pPr>
            <a:endParaRPr lang="fr-FR" sz="1600" b="1" dirty="0">
              <a:solidFill>
                <a:srgbClr val="000000"/>
              </a:solidFill>
              <a:latin typeface="Arial"/>
            </a:endParaRPr>
          </a:p>
          <a:p>
            <a:pPr algn="just" defTabSz="914378">
              <a:defRPr/>
            </a:pPr>
            <a:r>
              <a:rPr lang="fr-FR" sz="1400" b="1" dirty="0"/>
              <a:t>Impact visé</a:t>
            </a:r>
            <a:r>
              <a:rPr lang="fr-FR" sz="1400" b="1" dirty="0">
                <a:latin typeface="Arial"/>
              </a:rPr>
              <a:t> </a:t>
            </a:r>
            <a:r>
              <a:rPr lang="fr-FR" sz="1400" dirty="0">
                <a:latin typeface="Arial"/>
              </a:rPr>
              <a:t>: « </a:t>
            </a:r>
            <a:r>
              <a:rPr lang="fr-FR" sz="1400" i="1" dirty="0">
                <a:latin typeface="Arial"/>
              </a:rPr>
              <a:t>Une mobilité climatiquement neutre et respectueuse de l'environnement grâce à des solutions propres pour tous les modes de </a:t>
            </a:r>
            <a:r>
              <a:rPr lang="fr-FR" sz="1400" i="1" dirty="0" smtClean="0">
                <a:latin typeface="Arial"/>
              </a:rPr>
              <a:t>transport, </a:t>
            </a:r>
            <a:r>
              <a:rPr lang="fr-FR" sz="1400" i="1" dirty="0">
                <a:latin typeface="Arial"/>
              </a:rPr>
              <a:t>tout en augmentant la compétitivité du secteur des </a:t>
            </a:r>
            <a:r>
              <a:rPr lang="fr-FR" sz="1400" i="1" dirty="0" smtClean="0">
                <a:latin typeface="Arial"/>
              </a:rPr>
              <a:t>transports </a:t>
            </a:r>
            <a:r>
              <a:rPr lang="fr-FR" sz="1400" i="1" dirty="0">
                <a:latin typeface="Arial"/>
              </a:rPr>
              <a:t>de l’UE </a:t>
            </a:r>
            <a:r>
              <a:rPr lang="fr-FR" sz="1400" dirty="0">
                <a:latin typeface="Arial"/>
              </a:rPr>
              <a:t>», notamment par le biais :</a:t>
            </a:r>
            <a:endParaRPr dirty="0"/>
          </a:p>
          <a:p>
            <a:pPr algn="just" defTabSz="914378">
              <a:defRPr/>
            </a:pPr>
            <a:endParaRPr lang="fr-FR" sz="1600" dirty="0">
              <a:solidFill>
                <a:srgbClr val="FF0000"/>
              </a:solidFill>
              <a:latin typeface="Arial"/>
            </a:endParaRPr>
          </a:p>
          <a:p>
            <a:pPr marL="285750" indent="-285750" algn="just" defTabSz="914378">
              <a:buFont typeface="Arial"/>
              <a:buChar char="•"/>
              <a:defRPr/>
            </a:pPr>
            <a:r>
              <a:rPr lang="fr-FR" sz="1400" dirty="0">
                <a:latin typeface="Arial"/>
              </a:rPr>
              <a:t>D’un </a:t>
            </a:r>
            <a:r>
              <a:rPr lang="fr-FR" sz="1400" b="1" dirty="0" smtClean="0">
                <a:latin typeface="Arial"/>
              </a:rPr>
              <a:t>transport </a:t>
            </a:r>
            <a:r>
              <a:rPr lang="fr-FR" sz="1400" b="1" dirty="0">
                <a:latin typeface="Arial"/>
              </a:rPr>
              <a:t>routier transformé en mobilité à zéro émission </a:t>
            </a:r>
            <a:r>
              <a:rPr lang="fr-FR" sz="1400" dirty="0">
                <a:latin typeface="Arial"/>
              </a:rPr>
              <a:t>grâce à un système européen de recherche, d’innovation et industriel de classe mondiale</a:t>
            </a:r>
            <a:endParaRPr dirty="0"/>
          </a:p>
          <a:p>
            <a:pPr marL="285750" indent="-285750" algn="just" defTabSz="914378">
              <a:spcBef>
                <a:spcPts val="1200"/>
              </a:spcBef>
              <a:buFont typeface="Arial"/>
              <a:buChar char="•"/>
              <a:defRPr/>
            </a:pPr>
            <a:r>
              <a:rPr lang="fr-FR" sz="1400" dirty="0">
                <a:latin typeface="Arial"/>
              </a:rPr>
              <a:t>D’une accélération de la </a:t>
            </a:r>
            <a:r>
              <a:rPr lang="fr-FR" sz="1400" b="1" dirty="0">
                <a:latin typeface="Arial"/>
              </a:rPr>
              <a:t>réduction de tous les impacts et émissions de l’aviation</a:t>
            </a:r>
            <a:endParaRPr lang="fr-FR" sz="1400" dirty="0">
              <a:latin typeface="Arial"/>
            </a:endParaRPr>
          </a:p>
          <a:p>
            <a:pPr marL="285750" indent="-285750" algn="just" defTabSz="914378">
              <a:spcBef>
                <a:spcPts val="1200"/>
              </a:spcBef>
              <a:buFont typeface="Arial"/>
              <a:buChar char="•"/>
              <a:defRPr/>
            </a:pPr>
            <a:r>
              <a:rPr lang="fr-FR" sz="1400" dirty="0">
                <a:latin typeface="Arial"/>
              </a:rPr>
              <a:t>D’une accélération du développement et du déploiement de </a:t>
            </a:r>
            <a:r>
              <a:rPr lang="fr-FR" sz="1400" b="1" dirty="0">
                <a:latin typeface="Arial"/>
              </a:rPr>
              <a:t>solutions de </a:t>
            </a:r>
            <a:r>
              <a:rPr lang="fr-FR" sz="1400" b="1" dirty="0" smtClean="0">
                <a:latin typeface="Arial"/>
              </a:rPr>
              <a:t>transport </a:t>
            </a:r>
            <a:r>
              <a:rPr lang="fr-FR" sz="1400" b="1" dirty="0">
                <a:latin typeface="Arial"/>
              </a:rPr>
              <a:t>maritime et fluvial, propres, climatiquement neutres, et avec un impact environnemental réduit</a:t>
            </a:r>
          </a:p>
          <a:p>
            <a:pPr marL="285750" indent="-285750" algn="just" defTabSz="914378">
              <a:spcBef>
                <a:spcPts val="1200"/>
              </a:spcBef>
              <a:buFont typeface="Arial"/>
              <a:buChar char="•"/>
              <a:defRPr/>
            </a:pPr>
            <a:r>
              <a:rPr lang="fr-FR" sz="1400" dirty="0">
                <a:latin typeface="Arial"/>
              </a:rPr>
              <a:t>De solutions plus efficaces pour </a:t>
            </a:r>
            <a:r>
              <a:rPr lang="fr-FR" sz="1400" b="1" dirty="0">
                <a:latin typeface="Arial"/>
              </a:rPr>
              <a:t>réduire les émissions associées aux </a:t>
            </a:r>
            <a:r>
              <a:rPr lang="fr-FR" sz="1400" b="1" dirty="0" smtClean="0">
                <a:latin typeface="Arial"/>
              </a:rPr>
              <a:t>transports </a:t>
            </a:r>
            <a:r>
              <a:rPr lang="fr-FR" sz="1400" b="1" dirty="0">
                <a:latin typeface="Arial"/>
              </a:rPr>
              <a:t>et leurs impacts</a:t>
            </a:r>
            <a:endParaRPr lang="fr-FR" sz="1400" dirty="0">
              <a:solidFill>
                <a:srgbClr val="000000"/>
              </a:solidFill>
              <a:latin typeface="Arial"/>
            </a:endParaRPr>
          </a:p>
        </p:txBody>
      </p:sp>
      <p:sp>
        <p:nvSpPr>
          <p:cNvPr id="8" name="ZoneTexte 7"/>
          <p:cNvSpPr txBox="1"/>
          <p:nvPr/>
        </p:nvSpPr>
        <p:spPr bwMode="auto">
          <a:xfrm>
            <a:off x="3203848" y="195088"/>
            <a:ext cx="5765503" cy="553998"/>
          </a:xfrm>
          <a:prstGeom prst="rect">
            <a:avLst/>
          </a:prstGeom>
          <a:noFill/>
        </p:spPr>
        <p:txBody>
          <a:bodyPr wrap="square" lIns="91440" tIns="45720" rIns="91440" bIns="45720" rtlCol="0" anchor="t">
            <a:spAutoFit/>
          </a:bodyPr>
          <a:lstStyle/>
          <a:p>
            <a:pPr algn="r" defTabSz="914378">
              <a:defRPr/>
            </a:pPr>
            <a:r>
              <a:rPr lang="fr-FR" b="1" dirty="0">
                <a:solidFill>
                  <a:srgbClr val="000000"/>
                </a:solidFill>
                <a:latin typeface="Arial"/>
              </a:rPr>
              <a:t>Destination 5 : Les impacts</a:t>
            </a:r>
            <a:endParaRPr dirty="0"/>
          </a:p>
          <a:p>
            <a:pPr algn="r" defTabSz="914378">
              <a:defRPr/>
            </a:pPr>
            <a:r>
              <a:rPr lang="fr-FR" sz="1200" b="1" dirty="0">
                <a:solidFill>
                  <a:srgbClr val="000000"/>
                </a:solidFill>
              </a:rPr>
              <a:t>Des solutions propres et compétitives pour tous les modes de </a:t>
            </a:r>
            <a:r>
              <a:rPr lang="fr-FR" sz="1200" b="1" dirty="0" smtClean="0">
                <a:solidFill>
                  <a:srgbClr val="000000"/>
                </a:solidFill>
              </a:rPr>
              <a:t>transport</a:t>
            </a:r>
            <a:endParaRPr lang="fr-FR" sz="1200" b="1" dirty="0">
              <a:solidFill>
                <a:srgbClr val="000000"/>
              </a:solidFill>
              <a:latin typeface="Arial"/>
            </a:endParaRP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19</a:t>
            </a:fld>
            <a:endParaRPr lang="fr-FR" dirty="0"/>
          </a:p>
        </p:txBody>
      </p:sp>
    </p:spTree>
    <p:extLst>
      <p:ext uri="{BB962C8B-B14F-4D97-AF65-F5344CB8AC3E}">
        <p14:creationId xmlns:p14="http://schemas.microsoft.com/office/powerpoint/2010/main" val="1403483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lgn="ctr">
              <a:lnSpc>
                <a:spcPct val="100000"/>
              </a:lnSpc>
              <a:defRPr/>
            </a:pPr>
            <a:r>
              <a:rPr lang="fr-FR" sz="3600" dirty="0"/>
              <a:t>GUIDE DES APPELS </a:t>
            </a:r>
            <a:r>
              <a:rPr lang="fr-FR" sz="3600" dirty="0" smtClean="0"/>
              <a:t>2024</a:t>
            </a:r>
            <a:r>
              <a:rPr lang="fr-FR" sz="2800" dirty="0"/>
              <a:t> </a:t>
            </a:r>
            <a:endParaRPr dirty="0"/>
          </a:p>
          <a:p>
            <a:pPr algn="ctr">
              <a:lnSpc>
                <a:spcPct val="100000"/>
              </a:lnSpc>
              <a:defRPr/>
            </a:pPr>
            <a:r>
              <a:rPr lang="fr-FR" sz="2800" b="0" dirty="0" smtClean="0"/>
              <a:t>Destination 5 et 6 – Transports </a:t>
            </a:r>
          </a:p>
          <a:p>
            <a:pPr algn="ctr">
              <a:lnSpc>
                <a:spcPct val="100000"/>
              </a:lnSpc>
              <a:defRPr/>
            </a:pPr>
            <a:endParaRPr lang="fr-FR" sz="2800" b="0" dirty="0"/>
          </a:p>
          <a:p>
            <a:pPr>
              <a:lnSpc>
                <a:spcPct val="100000"/>
              </a:lnSpc>
              <a:defRPr/>
            </a:pPr>
            <a:endParaRPr lang="fr-FR" sz="3600" dirty="0"/>
          </a:p>
          <a:p>
            <a:pPr>
              <a:lnSpc>
                <a:spcPct val="100000"/>
              </a:lnSpc>
              <a:defRPr/>
            </a:pPr>
            <a:r>
              <a:rPr lang="fr-FR" sz="3200" dirty="0"/>
              <a:t>Cluster 5 – Climat, Energie, Mobilité</a:t>
            </a:r>
            <a:endParaRPr sz="3200" dirty="0"/>
          </a:p>
          <a:p>
            <a:pPr>
              <a:lnSpc>
                <a:spcPct val="100000"/>
              </a:lnSpc>
              <a:defRPr/>
            </a:pPr>
            <a:r>
              <a:rPr lang="fr-FR" sz="2400" b="0" i="1" dirty="0"/>
              <a:t>HORIZON EUROPE</a:t>
            </a:r>
            <a:endParaRPr lang="fr-FR" sz="3600" i="1" dirty="0"/>
          </a:p>
          <a:p>
            <a:pPr algn="r">
              <a:lnSpc>
                <a:spcPct val="100000"/>
              </a:lnSpc>
              <a:spcBef>
                <a:spcPts val="1200"/>
              </a:spcBef>
              <a:defRPr/>
            </a:pPr>
            <a:r>
              <a:rPr lang="fr-FR" sz="2000" b="0" dirty="0"/>
              <a:t>- </a:t>
            </a:r>
            <a:r>
              <a:rPr lang="fr-FR" sz="2000" b="0" dirty="0" smtClean="0"/>
              <a:t>Avril </a:t>
            </a:r>
            <a:r>
              <a:rPr lang="fr-FR" sz="2000" b="0" dirty="0" smtClean="0"/>
              <a:t>2023 </a:t>
            </a:r>
            <a:r>
              <a:rPr lang="fr-FR" sz="2000" b="0" dirty="0"/>
              <a:t>-</a:t>
            </a:r>
            <a:endParaRP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145203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5 , « sous-partie 1 » : Les objectifs</a:t>
            </a:r>
          </a:p>
          <a:p>
            <a:pPr algn="r">
              <a:defRPr/>
            </a:pPr>
            <a:r>
              <a:rPr lang="en-US" sz="1200" b="1" dirty="0"/>
              <a:t>Transport </a:t>
            </a:r>
            <a:r>
              <a:rPr lang="en-US" sz="1200" b="1" dirty="0" err="1"/>
              <a:t>Routier</a:t>
            </a:r>
            <a:endParaRPr lang="fr-FR" b="1" dirty="0"/>
          </a:p>
        </p:txBody>
      </p:sp>
      <p:sp>
        <p:nvSpPr>
          <p:cNvPr id="7" name="Rectangle 6"/>
          <p:cNvSpPr/>
          <p:nvPr/>
        </p:nvSpPr>
        <p:spPr bwMode="auto">
          <a:xfrm>
            <a:off x="323528" y="1028219"/>
            <a:ext cx="8442808" cy="3662541"/>
          </a:xfrm>
          <a:prstGeom prst="rect">
            <a:avLst/>
          </a:prstGeom>
        </p:spPr>
        <p:txBody>
          <a:bodyPr wrap="square">
            <a:spAutoFit/>
          </a:bodyPr>
          <a:lstStyle/>
          <a:p>
            <a:pPr lvl="0" algn="just">
              <a:defRPr/>
            </a:pPr>
            <a:r>
              <a:rPr lang="fr-FR" sz="1600" b="1" dirty="0">
                <a:solidFill>
                  <a:srgbClr val="000099"/>
                </a:solidFill>
              </a:rPr>
              <a:t>1</a:t>
            </a:r>
            <a:r>
              <a:rPr lang="fr-FR" sz="1600" b="1" baseline="30000" dirty="0">
                <a:solidFill>
                  <a:srgbClr val="000099"/>
                </a:solidFill>
              </a:rPr>
              <a:t>ère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«Transport routier à émissions nulles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Concepts et technologies d'infrastructure de recharge abordables et conviviaux, faciles à déployer, couvrant largement les espaces urbains et le réseau routier et incluant des interactions véhicule-réseau.</a:t>
            </a:r>
          </a:p>
          <a:p>
            <a:pPr marL="171450" indent="-171450" algn="just">
              <a:spcAft>
                <a:spcPts val="600"/>
              </a:spcAft>
              <a:buFont typeface="Arial"/>
              <a:buChar char="•"/>
              <a:defRPr/>
            </a:pPr>
            <a:r>
              <a:rPr lang="fr-FR" sz="1300" dirty="0">
                <a:solidFill>
                  <a:srgbClr val="000000"/>
                </a:solidFill>
              </a:rPr>
              <a:t>Adoption accélérée de solutions abordables et centrées sur l'utilisateur pour optimiser l'efficacité et la flexibilité énergétiques.</a:t>
            </a:r>
          </a:p>
          <a:p>
            <a:pPr marL="171450" indent="-171450" algn="just">
              <a:spcAft>
                <a:spcPts val="600"/>
              </a:spcAft>
              <a:buFont typeface="Arial"/>
              <a:buChar char="•"/>
              <a:defRPr/>
            </a:pPr>
            <a:r>
              <a:rPr lang="fr-FR" sz="1300" dirty="0">
                <a:solidFill>
                  <a:srgbClr val="000000"/>
                </a:solidFill>
              </a:rPr>
              <a:t>Conception, évaluation et déploiement efficaces de solutions innovantes à émissions nulles pour relever le défi du transport routier propre.</a:t>
            </a:r>
          </a:p>
          <a:p>
            <a:pPr marL="171450" indent="-171450" algn="just">
              <a:spcAft>
                <a:spcPts val="600"/>
              </a:spcAft>
              <a:buFont typeface="Arial"/>
              <a:buChar char="•"/>
              <a:defRPr/>
            </a:pPr>
            <a:r>
              <a:rPr lang="fr-FR" sz="1300" dirty="0">
                <a:solidFill>
                  <a:srgbClr val="000000"/>
                </a:solidFill>
              </a:rPr>
              <a:t>Démonstrations innovantes de cas d'utilisation pour l'intégration de véhicules à émission zéro et de concepts d'infrastructure pour la mobilité routière des personnes et des marchandises.</a:t>
            </a:r>
          </a:p>
          <a:p>
            <a:pPr marL="171450" indent="-171450" algn="just">
              <a:spcAft>
                <a:spcPts val="600"/>
              </a:spcAft>
              <a:buFont typeface="Arial"/>
              <a:buChar char="•"/>
              <a:defRPr/>
            </a:pPr>
            <a:r>
              <a:rPr lang="fr-FR" sz="1300" dirty="0">
                <a:solidFill>
                  <a:srgbClr val="000000"/>
                </a:solidFill>
              </a:rPr>
              <a:t>Meilleure acceptation par les utilisateurs des véhicules à émission zéro, meilleure qualité de l'air, économie plus circulaire et réduction des impacts environnementaux.</a:t>
            </a:r>
          </a:p>
          <a:p>
            <a:pPr marL="171450" indent="-171450" algn="just">
              <a:spcAft>
                <a:spcPts val="600"/>
              </a:spcAft>
              <a:buFont typeface="Arial"/>
              <a:buChar char="•"/>
              <a:defRPr/>
            </a:pPr>
            <a:r>
              <a:rPr lang="fr-FR" sz="1300" dirty="0">
                <a:solidFill>
                  <a:srgbClr val="000000"/>
                </a:solidFill>
              </a:rPr>
              <a:t>Soutien au leadership de l'UE sur les marchés mondiaux du transport.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20</a:t>
            </a:fld>
            <a:endParaRPr lang="fr-FR" dirty="0"/>
          </a:p>
        </p:txBody>
      </p:sp>
    </p:spTree>
    <p:extLst>
      <p:ext uri="{BB962C8B-B14F-4D97-AF65-F5344CB8AC3E}">
        <p14:creationId xmlns:p14="http://schemas.microsoft.com/office/powerpoint/2010/main" val="4040169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HORIZON-CL5-2024-D5-01-01: </a:t>
            </a:r>
            <a:r>
              <a:rPr lang="en-US" sz="1400" b="1" dirty="0">
                <a:solidFill>
                  <a:schemeClr val="tx1"/>
                </a:solidFill>
              </a:rPr>
              <a:t>Smart, low-cost pervasive stationary slow charging and bi-directional solutions synergic with the grid for EV mass deployment </a:t>
            </a:r>
            <a:r>
              <a:rPr lang="en-GB" sz="1400" b="1" dirty="0">
                <a:solidFill>
                  <a:schemeClr val="tx1"/>
                </a:solidFill>
              </a:rPr>
              <a:t>(2ZERO Partnership)</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160"/>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Système innovant, interopérable, efficace, de faible puissance, intelligent et bidirectionnel de recharge dans les rues, éliminant les obstacles à l'acceptation des utilisateurs de VE dans les zones densément peuplées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Solutions innovantes visuellement et physiquement non intrusives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Méthodologie analytique garantissant une planification efficace du déploiement et de l'intégration de masse de l'infrastructure publique de recharge des véhicules électriques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Garantir une couverture exhaustive des points de recharge publics intelligents, à haut rendement, à faible puissance et à faible coût, en tenant compte notamment de l'infrastructure et de la capacité du réseau</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Tenir compte des besoins des utilisateurs dans différents contextes socioculturels en intégrant leurs habitudes quotidiennes dans la conception et le développement d'infrastructures conviviales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Utiliser des modèles statistiques de stationnement, de trafic, de configuration du réseau et de flux d'énergie pour prévoir et soutenir la planification de l'alimentation électrique à plus grande échelle</a:t>
            </a:r>
          </a:p>
          <a:p>
            <a:pPr marL="285750" marR="0" lvl="0" indent="-285750" algn="l" defTabSz="914400" rtl="0" eaLnBrk="1" fontAlgn="auto" latinLnBrk="0" hangingPunct="1">
              <a:lnSpc>
                <a:spcPct val="100000"/>
              </a:lnSpc>
              <a:spcBef>
                <a:spcPts val="0"/>
              </a:spcBef>
              <a:spcAft>
                <a:spcPts val="500"/>
              </a:spcAft>
              <a:buClrTx/>
              <a:buSzTx/>
              <a:buFont typeface="Arial"/>
              <a:buChar char="•"/>
              <a:tabLst/>
              <a:defRPr/>
            </a:pPr>
            <a:endParaRPr kumimoji="0" lang="fr-FR" sz="1100" b="0" i="0" u="none" strike="noStrike" kern="1200" cap="none" spc="0" normalizeH="0" baseline="0" noProof="0" dirty="0">
              <a:ln>
                <a:noFill/>
              </a:ln>
              <a:solidFill>
                <a:srgbClr val="000091"/>
              </a:solidFill>
              <a:effectLst/>
              <a:uLnTx/>
              <a:uFillTx/>
              <a:latin typeface="Arial"/>
              <a:ea typeface="+mn-ea"/>
              <a:cs typeface="+mn-cs"/>
            </a:endParaRPr>
          </a:p>
        </p:txBody>
      </p:sp>
      <p:sp>
        <p:nvSpPr>
          <p:cNvPr id="10" name="Rectangle 9"/>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7-8)</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7-8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18/04/2024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Financement 60 à 100</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routier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21</a:t>
            </a:fld>
            <a:endParaRPr lang="fr-FR" dirty="0"/>
          </a:p>
        </p:txBody>
      </p:sp>
    </p:spTree>
    <p:extLst>
      <p:ext uri="{BB962C8B-B14F-4D97-AF65-F5344CB8AC3E}">
        <p14:creationId xmlns:p14="http://schemas.microsoft.com/office/powerpoint/2010/main" val="101878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HORIZON-CL5-2024-D5-01-02: </a:t>
            </a:r>
            <a:r>
              <a:rPr lang="en-US" sz="1400" b="1" dirty="0">
                <a:solidFill>
                  <a:schemeClr val="tx1"/>
                </a:solidFill>
              </a:rPr>
              <a:t>Integration and testing of next generation post 1200V electric powertrains </a:t>
            </a:r>
            <a:r>
              <a:rPr lang="en-GB" sz="1400" b="1" dirty="0">
                <a:solidFill>
                  <a:schemeClr val="tx1"/>
                </a:solidFill>
              </a:rPr>
              <a:t>(2ZERO Partnership)</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87479"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Véhicules électriques à charge très rapide et ultra-efficaces destinés à un large marché de masse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R</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éduction </a:t>
            </a:r>
            <a:r>
              <a:rPr kumimoji="0" lang="fr-FR" sz="1100" b="0" i="0" u="none" strike="noStrike" kern="1200" cap="none" spc="0" normalizeH="0" baseline="0" noProof="0" dirty="0">
                <a:ln>
                  <a:noFill/>
                </a:ln>
                <a:solidFill>
                  <a:srgbClr val="000000"/>
                </a:solidFill>
                <a:effectLst/>
                <a:uLnTx/>
                <a:uFillTx/>
                <a:latin typeface="Arial"/>
                <a:ea typeface="+mn-ea"/>
                <a:cs typeface="+mn-cs"/>
              </a:rPr>
              <a:t>du coût d'au moins 20 % des modules électroniques de puissance et des onduleurs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Chargement rapide d'un démonstrateur de véhicule du segment C de 20 à 80 % en 10 minutes avec les chargeurs de 350 kW actuellement disponibles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Augmentation de 20% de l'autonomie réelle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P</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rogrès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significatifs en matière d'efficacité avec une réduction des pertes de 25 %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Évaluer les impacts positifs et négatifs des niveaux de tension supérieurs à 800V au niveau du véhicule et du groupe motopropulseur</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intégrer de nouveaux composants d’électroniques de puissance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miniaturisés </a:t>
            </a:r>
            <a:r>
              <a:rPr kumimoji="0" lang="fr-FR" sz="1100" b="0" i="0" u="none" strike="noStrike" kern="1200" cap="none" spc="0" normalizeH="0" baseline="0" noProof="0" dirty="0">
                <a:ln>
                  <a:noFill/>
                </a:ln>
                <a:solidFill>
                  <a:srgbClr val="000000"/>
                </a:solidFill>
                <a:effectLst/>
                <a:uLnTx/>
                <a:uFillTx/>
                <a:latin typeface="Arial"/>
                <a:ea typeface="+mn-ea"/>
                <a:cs typeface="+mn-cs"/>
              </a:rPr>
              <a:t>et modulaires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Définir des topologies adaptées aux semi-conducteurs à large bande interdite et aux nouveaux matériaux, conduisant à une densité de puissance plus élevée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plates-formes de groupes motopropulseurs modulaires, dans le but de se rapprocher d'une intégration mécanique, électrique ou thermique complète des trois principaux systèmes (moteur électrique, systèmes d'électronique de puissance et bloc-batterie)</a:t>
            </a:r>
            <a:endParaRPr kumimoji="0" lang="fr-FR" sz="1100" b="0" i="0" u="none" strike="noStrike" kern="1200" cap="none" spc="0" normalizeH="0" baseline="0" noProof="0" dirty="0">
              <a:ln>
                <a:noFill/>
              </a:ln>
              <a:solidFill>
                <a:srgbClr val="000091"/>
              </a:solidFill>
              <a:effectLst/>
              <a:uLnTx/>
              <a:uFillTx/>
              <a:latin typeface="Arial"/>
              <a:ea typeface="+mn-ea"/>
              <a:cs typeface="+mn-cs"/>
            </a:endParaRP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4-6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routier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22</a:t>
            </a:fld>
            <a:endParaRPr lang="fr-FR" dirty="0"/>
          </a:p>
        </p:txBody>
      </p:sp>
    </p:spTree>
    <p:extLst>
      <p:ext uri="{BB962C8B-B14F-4D97-AF65-F5344CB8AC3E}">
        <p14:creationId xmlns:p14="http://schemas.microsoft.com/office/powerpoint/2010/main" val="63021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HORIZON-CL5-2024-D5-01-03: </a:t>
            </a:r>
            <a:r>
              <a:rPr lang="en-US" sz="1400" b="1" dirty="0">
                <a:solidFill>
                  <a:schemeClr val="tx1"/>
                </a:solidFill>
              </a:rPr>
              <a:t>Advanced battery system integration for next generation vehicles </a:t>
            </a:r>
            <a:r>
              <a:rPr lang="en-GB" sz="1400" b="1" dirty="0">
                <a:solidFill>
                  <a:schemeClr val="tx1"/>
                </a:solidFill>
              </a:rPr>
              <a:t>(2ZERO Partnership)</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87479"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Approches innovantes d'intégration des batteries dans la structure des véhicules, axées sur les cellules solides de génération 4</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Amélioration des capacités de charge rapide jusqu'à au moins 3C, et même au-delà pour les cellules à haute énergie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Augmentation de la densité massique d'énergie du pack intégré d'au moins 25 %, et de la densité d'énergie volumique de 70 %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Réduction du coût du système de batteries compte tenu des fonctionnalités de la structure du véhicule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Concevoir et intégrer le pack batterie dans le véhicule en tenant compte des compromis entre la densité d'énergie, la gestion thermique, la sécurité, le coût de production, la seconde vie, les processus de démontage et de recyclage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systèmes de gestion thermique intelligents pour le chauffage et le refroidissement, pour optimiser l'ensemble du système de batteries en tenant également compte du confort des passagers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 nouveaux concepts de systèmes de refroidissement exploitant les contraintes thermiques réduites des cellules de génération 4</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Assurer la communication depuis le système de gestion de la batterie des informations essentielles à des recharges efficaces et sûres (état de charge, état de santé, tension, température)</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routier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23</a:t>
            </a:fld>
            <a:endParaRPr lang="fr-FR" dirty="0"/>
          </a:p>
        </p:txBody>
      </p:sp>
    </p:spTree>
    <p:extLst>
      <p:ext uri="{BB962C8B-B14F-4D97-AF65-F5344CB8AC3E}">
        <p14:creationId xmlns:p14="http://schemas.microsoft.com/office/powerpoint/2010/main" val="348001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HORIZON-CL5-2024-D5-01-04: </a:t>
            </a:r>
            <a:r>
              <a:rPr lang="en-US" sz="1400" b="1" dirty="0">
                <a:solidFill>
                  <a:schemeClr val="tx1"/>
                </a:solidFill>
              </a:rPr>
              <a:t>Integrated flexible multipoint megawatt charging systems for electric truck mass deployment </a:t>
            </a:r>
            <a:r>
              <a:rPr lang="en-GB" sz="1400" b="1" dirty="0">
                <a:solidFill>
                  <a:schemeClr val="tx1"/>
                </a:solidFill>
              </a:rPr>
              <a:t>(2ZERO Partnership)</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98350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Amélioration de la conception, de l'architecture et des modèles de systèmes de recharge mégawatts, multipoints et interopérables pour le déploiement futur massif des poids lourds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Outils permettant d'identifier les besoins énergétiques et les profils de charge des véhicules électriques qui devraient se charger sur ces systèmes de charge mégawatts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M</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eilleure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modélisation des emplacements géographiques optimaux pour les stations de recharge à grande échelle pour différents types de véhicules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Outils et services pour la planification, l'exploitation, la disponibilité et la fiabilité de l'ensemble des stations de recharge multipoints du point de vue des utilisateurs, des opérateurs de réseaux et des fournisseurs d'énergie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Démonstration d’un concept de station de recharge avec au moins quatre points de recharge flexibles de 1MW, chacun de ces points étant également capable de recharger au moins quatre véhicules plus légers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Identifier les localisations optimales des stations de recharge en tenant compte des demandes typiques le long des principaux corridors RTE-T, ainsi que des possibilités d'équilibrage de l'alimentation électrique, des emplacements des terminaux logistiques et des relais routiers, des dépôts de véhicules (camions, bus, engins de construction, véhicules légers)</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8)</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7-8.5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routier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24</a:t>
            </a:fld>
            <a:endParaRPr lang="fr-FR" dirty="0"/>
          </a:p>
        </p:txBody>
      </p:sp>
    </p:spTree>
    <p:extLst>
      <p:ext uri="{BB962C8B-B14F-4D97-AF65-F5344CB8AC3E}">
        <p14:creationId xmlns:p14="http://schemas.microsoft.com/office/powerpoint/2010/main" val="798228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HORIZON-CL5-2024-D5-01-05: </a:t>
            </a:r>
            <a:r>
              <a:rPr lang="en-US" sz="1400" b="1" dirty="0">
                <a:solidFill>
                  <a:schemeClr val="tx1"/>
                </a:solidFill>
              </a:rPr>
              <a:t>Advanced digital development tools to accelerate the development of software defined vehicles that enable zero-emission mobility </a:t>
            </a:r>
            <a:r>
              <a:rPr lang="en-GB" sz="1400" b="1" dirty="0">
                <a:solidFill>
                  <a:schemeClr val="tx1"/>
                </a:solidFill>
              </a:rPr>
              <a:t>(2ZERO Partnership)</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O</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utils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numériques permettant de réduire la consommation d'énergie jusqu'à 20 %, en déployant des fonctions d'économie d'énergie pilotées par logiciel qui deviennent disponibles pendant toute la durée de vie des véhicules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I</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nnovation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plus rapide en optimisant l'utilisation des données (techniques, opérationnelles, d'infrastructure, etc.) de manière efficace et efficiente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S</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olutions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permettant une prise de décision "virtuelle" fiable basée sur des jumeaux numériques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Méthodes et outils pour la modélisation et la simulation fiables de systèmes complets de véhicules, y compris leur environnement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Concevoir et valider des outils numériques robustes pour développer efficacement des véhicules électriques complexes de plus en plus définis par logiciel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Mettre au point des méthodes avancées pour le développement de véhicules électriques définis par logiciel et fiables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Promouvoir l'utilisation et l'adaptation d'outils de conception intégrés dans les processus de développement pour l'homologation virtuelle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concepts permettant le retour d'information et l'utilisation de tous les types de données dans le développement produit des fonctions véhicule définies par logiciel, incluant la mise à jour automatique des outils et modèles numériques appliqués</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4-5)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routier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25</a:t>
            </a:fld>
            <a:endParaRPr lang="fr-FR" dirty="0"/>
          </a:p>
        </p:txBody>
      </p:sp>
    </p:spTree>
    <p:extLst>
      <p:ext uri="{BB962C8B-B14F-4D97-AF65-F5344CB8AC3E}">
        <p14:creationId xmlns:p14="http://schemas.microsoft.com/office/powerpoint/2010/main" val="2160853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HORIZON-CL5-2024-D5-01-06: </a:t>
            </a:r>
            <a:r>
              <a:rPr lang="en-US" sz="1400" b="1" dirty="0">
                <a:solidFill>
                  <a:schemeClr val="tx1"/>
                </a:solidFill>
              </a:rPr>
              <a:t>New designs, shapes, functionalities of Light Commercial Vehicles </a:t>
            </a:r>
            <a:r>
              <a:rPr lang="en-GB" sz="1400" b="1" dirty="0">
                <a:solidFill>
                  <a:schemeClr val="tx1"/>
                </a:solidFill>
              </a:rPr>
              <a:t>(2ZERO Partnership)</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Nouveaux concepts innovants de véhicules utilitaires légers électriques à batterie, efficaces et axés sur les missions, afin de répondre aux nouvelles exigences des processus logistiques à zéro émission dans les villes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O</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pérations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à zéro émission en conditions urbaines réelles, incluant le rechargement et les synergies avec les véhicules lourds à zéro émission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S</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pécifications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véhicule, d’infrastructure et de système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basées </a:t>
            </a:r>
            <a:r>
              <a:rPr kumimoji="0" lang="fr-FR" sz="1100" b="0" i="0" u="none" strike="noStrike" kern="1200" cap="none" spc="0" normalizeH="0" baseline="0" noProof="0" dirty="0">
                <a:ln>
                  <a:noFill/>
                </a:ln>
                <a:solidFill>
                  <a:srgbClr val="000000"/>
                </a:solidFill>
                <a:effectLst/>
                <a:uLnTx/>
                <a:uFillTx/>
                <a:latin typeface="Arial"/>
                <a:ea typeface="+mn-ea"/>
                <a:cs typeface="+mn-cs"/>
              </a:rPr>
              <a:t>sur les besoins des utilisateurs et sur les missions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200" b="1" i="0" u="sng" strike="noStrike" kern="1200" cap="none" spc="0" normalizeH="0" noProof="0" dirty="0" smtClean="0">
                <a:ln>
                  <a:noFill/>
                </a:ln>
                <a:solidFill>
                  <a:srgbClr val="000091"/>
                </a:solidFill>
                <a:effectLst/>
                <a:uLnTx/>
                <a:uFillTx/>
                <a:latin typeface="Arial"/>
                <a:ea typeface="Times New Roman"/>
                <a:cs typeface="Times New Roman"/>
              </a:rPr>
              <a:t>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Impliquer les utilisateurs des véhicules pour définir les exigences, les attentes et les développements potentiels qui peuvent influencer la demande future de ces véhicules, et tenir compte de l'intégration des véhicules dans les infrastructures de recharge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et démontrer de nouvelles conceptions, formes et fonctionnalités de véhicules utilitaires légers pour répondre aux besoins actuels et futurs de livraison commerciale de marchandises (incluant les aspects sécurité)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Établir des synergies et des liens avec les nouveaux concepts logistiques développés dans le cadre de projets de R&amp;I axés sur les opérations logistiques et les concepts innovants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Cibler des véhicules et des concepts opérationnels susceptibles d'avoir l'impact environnemental le plus important</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7-8)</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10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routier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26</a:t>
            </a:fld>
            <a:endParaRPr lang="fr-FR" dirty="0"/>
          </a:p>
        </p:txBody>
      </p:sp>
    </p:spTree>
    <p:extLst>
      <p:ext uri="{BB962C8B-B14F-4D97-AF65-F5344CB8AC3E}">
        <p14:creationId xmlns:p14="http://schemas.microsoft.com/office/powerpoint/2010/main" val="1401296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5 , « sous-partie 2 » : Les objectifs</a:t>
            </a:r>
          </a:p>
          <a:p>
            <a:pPr algn="r">
              <a:defRPr/>
            </a:pPr>
            <a:r>
              <a:rPr lang="en-US" sz="1200" b="1" dirty="0"/>
              <a:t>Aviation</a:t>
            </a:r>
            <a:endParaRPr lang="fr-FR" b="1" dirty="0"/>
          </a:p>
        </p:txBody>
      </p:sp>
      <p:sp>
        <p:nvSpPr>
          <p:cNvPr id="7" name="Rectangle 6"/>
          <p:cNvSpPr/>
          <p:nvPr/>
        </p:nvSpPr>
        <p:spPr bwMode="auto">
          <a:xfrm>
            <a:off x="323528" y="1028219"/>
            <a:ext cx="8442808" cy="3754874"/>
          </a:xfrm>
          <a:prstGeom prst="rect">
            <a:avLst/>
          </a:prstGeom>
        </p:spPr>
        <p:txBody>
          <a:bodyPr wrap="square">
            <a:spAutoFit/>
          </a:bodyPr>
          <a:lstStyle/>
          <a:p>
            <a:pPr lvl="0" algn="just">
              <a:defRPr/>
            </a:pPr>
            <a:r>
              <a:rPr lang="fr-FR" sz="1600" b="1" dirty="0">
                <a:solidFill>
                  <a:srgbClr val="000099"/>
                </a:solidFill>
              </a:rPr>
              <a:t>2</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Aviation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Développement de technologies de rupture à faible TRL ayant le potentiel de conduire à une réduction de </a:t>
            </a:r>
            <a:r>
              <a:rPr lang="fr-FR" sz="1300" dirty="0" smtClean="0">
                <a:solidFill>
                  <a:srgbClr val="000000"/>
                </a:solidFill>
              </a:rPr>
              <a:t>30% </a:t>
            </a:r>
            <a:r>
              <a:rPr lang="fr-FR" sz="1300" dirty="0">
                <a:solidFill>
                  <a:srgbClr val="000000"/>
                </a:solidFill>
              </a:rPr>
              <a:t>de la consommation de carburant et des émissions de CO2, d'ici à 2035.</a:t>
            </a:r>
          </a:p>
          <a:p>
            <a:pPr marL="171450" indent="-171450" algn="just">
              <a:spcAft>
                <a:spcPts val="600"/>
              </a:spcAft>
              <a:buFont typeface="Arial"/>
              <a:buChar char="•"/>
              <a:defRPr/>
            </a:pPr>
            <a:r>
              <a:rPr lang="fr-FR" sz="1300" dirty="0">
                <a:solidFill>
                  <a:srgbClr val="000000"/>
                </a:solidFill>
              </a:rPr>
              <a:t>Développement de technologies de rupture à faible TRL susceptibles d'entrer en service entre 2035 et 2050, basées sur de nouveaux vecteurs énergétiques, des architectures hybrides-électriques, la prochaine génération de moteurs et de systèmes à très haut rendement.</a:t>
            </a:r>
          </a:p>
          <a:p>
            <a:pPr marL="171450" indent="-171450" algn="just">
              <a:spcAft>
                <a:spcPts val="600"/>
              </a:spcAft>
              <a:buFont typeface="Arial"/>
              <a:buChar char="•"/>
              <a:defRPr/>
            </a:pPr>
            <a:r>
              <a:rPr lang="fr-FR" sz="1300" dirty="0">
                <a:solidFill>
                  <a:srgbClr val="000000"/>
                </a:solidFill>
              </a:rPr>
              <a:t>Nouvelles technologies permettant de réduire considérablement la pollution atmosphérique locale et le bruit.</a:t>
            </a:r>
          </a:p>
          <a:p>
            <a:pPr marL="171450" indent="-171450" algn="just">
              <a:spcAft>
                <a:spcPts val="600"/>
              </a:spcAft>
              <a:buFont typeface="Arial"/>
              <a:buChar char="•"/>
              <a:defRPr/>
            </a:pPr>
            <a:r>
              <a:rPr lang="fr-FR" sz="1300" dirty="0">
                <a:solidFill>
                  <a:srgbClr val="000000"/>
                </a:solidFill>
              </a:rPr>
              <a:t>Meilleure compréhension et analyse des options d'atténuation des incidences de l'aviation sur le climat hors CO2.</a:t>
            </a:r>
          </a:p>
          <a:p>
            <a:pPr marL="171450" indent="-171450" algn="just">
              <a:spcAft>
                <a:spcPts val="600"/>
              </a:spcAft>
              <a:buFont typeface="Arial"/>
              <a:buChar char="•"/>
              <a:defRPr/>
            </a:pPr>
            <a:r>
              <a:rPr lang="fr-FR" sz="1300" dirty="0">
                <a:solidFill>
                  <a:srgbClr val="000000"/>
                </a:solidFill>
              </a:rPr>
              <a:t>Accélération de l'adoption de carburants durables dans l'aviation.</a:t>
            </a:r>
          </a:p>
          <a:p>
            <a:pPr marL="171450" indent="-171450" algn="just">
              <a:spcAft>
                <a:spcPts val="600"/>
              </a:spcAft>
              <a:buFont typeface="Arial"/>
              <a:buChar char="•"/>
              <a:defRPr/>
            </a:pPr>
            <a:r>
              <a:rPr lang="fr-FR" sz="1300" dirty="0">
                <a:solidFill>
                  <a:srgbClr val="000000"/>
                </a:solidFill>
              </a:rPr>
              <a:t>Maintien de la compétitivité mondiale et du leadership de l'écosystème aéronautique européen. </a:t>
            </a:r>
          </a:p>
          <a:p>
            <a:pPr marL="171450" indent="-171450" algn="just">
              <a:spcAft>
                <a:spcPts val="600"/>
              </a:spcAft>
              <a:buFont typeface="Arial"/>
              <a:buChar char="•"/>
              <a:defRPr/>
            </a:pPr>
            <a:r>
              <a:rPr lang="fr-FR" sz="1300" dirty="0">
                <a:solidFill>
                  <a:srgbClr val="000000"/>
                </a:solidFill>
              </a:rPr>
              <a:t>Développement du cadre de planification et d'évaluation de l'UE, afin d'établir des priorités cohérentes en matière de R&amp;I et de développer des technologies en temps utile.</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27</a:t>
            </a:fld>
            <a:endParaRPr lang="fr-FR" dirty="0"/>
          </a:p>
        </p:txBody>
      </p:sp>
    </p:spTree>
    <p:extLst>
      <p:ext uri="{BB962C8B-B14F-4D97-AF65-F5344CB8AC3E}">
        <p14:creationId xmlns:p14="http://schemas.microsoft.com/office/powerpoint/2010/main" val="2841374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HORIZON-CL5-2024-D5-01-07: </a:t>
            </a:r>
            <a:r>
              <a:rPr lang="it-IT" sz="1400" b="1" dirty="0">
                <a:solidFill>
                  <a:schemeClr val="tx1"/>
                </a:solidFill>
              </a:rPr>
              <a:t>Accelerating climate neutral aviation, minimising non-CO2 emissions</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a:t>
            </a:r>
            <a:r>
              <a:rPr kumimoji="0" lang="fr-FR" sz="1200" b="1" i="0" u="sng" strike="noStrike" kern="1200" cap="none" spc="0" normalizeH="0" noProof="0" dirty="0" smtClean="0">
                <a:ln>
                  <a:noFill/>
                </a:ln>
                <a:solidFill>
                  <a:srgbClr val="000091"/>
                </a:solidFill>
                <a:effectLst/>
                <a:uLnTx/>
                <a:uFillTx/>
                <a:latin typeface="Arial"/>
                <a:ea typeface="Times New Roman"/>
                <a:cs typeface="Times New Roman"/>
              </a:rPr>
              <a:t>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A</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pprofondissement</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des connaissances scientifiques sur l'impact des aérosols sur les nuages ainsi que sur la contribution au changement climatique des émissions de NOx de l'aviation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A</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nalyse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des recommandations politiques issues de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l’EASA</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A</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nalyse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détaillée de la relation optimale entre les coûts et le climat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C</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aractérisation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des émissions de gaz et de particules du moteur</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E</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ssais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en vol 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démonstration</a:t>
            </a:r>
            <a:r>
              <a:rPr kumimoji="0" lang="fr-FR" sz="1100" b="0" i="0" u="none" strike="noStrike" kern="1200" cap="none" spc="0" normalizeH="0" noProof="0" dirty="0" smtClean="0">
                <a:ln>
                  <a:noFill/>
                </a:ln>
                <a:solidFill>
                  <a:srgbClr val="000000"/>
                </a:solidFill>
                <a:effectLst/>
                <a:uLnTx/>
                <a:uFillTx/>
                <a:latin typeface="Arial"/>
                <a:ea typeface="+mn-ea"/>
                <a:cs typeface="+mn-cs"/>
              </a:rPr>
              <a:t> d</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es </a:t>
            </a:r>
            <a:r>
              <a:rPr kumimoji="0" lang="fr-FR" sz="1100" b="0" i="0" u="none" strike="noStrike" kern="1200" cap="none" spc="0" normalizeH="0" baseline="0" noProof="0" dirty="0">
                <a:ln>
                  <a:noFill/>
                </a:ln>
                <a:solidFill>
                  <a:srgbClr val="000000"/>
                </a:solidFill>
                <a:effectLst/>
                <a:uLnTx/>
                <a:uFillTx/>
                <a:latin typeface="Arial"/>
                <a:ea typeface="+mn-ea"/>
                <a:cs typeface="+mn-cs"/>
              </a:rPr>
              <a:t>avantages 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des </a:t>
            </a:r>
            <a:r>
              <a:rPr kumimoji="0" lang="fr-FR" sz="1100" b="0" i="0" u="none" strike="noStrike" kern="1200" cap="none" spc="0" normalizeH="0" baseline="0" noProof="0" dirty="0">
                <a:ln>
                  <a:noFill/>
                </a:ln>
                <a:solidFill>
                  <a:srgbClr val="000000"/>
                </a:solidFill>
                <a:effectLst/>
                <a:uLnTx/>
                <a:uFillTx/>
                <a:latin typeface="Arial"/>
                <a:ea typeface="+mn-ea"/>
                <a:cs typeface="+mn-cs"/>
              </a:rPr>
              <a:t>compromis en matière de consommation de carburant de l'évitement des régions sensibles au climat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200" b="1" i="0" u="sng" strike="noStrike" kern="1200" cap="none" spc="0" normalizeH="0" noProof="0" dirty="0" smtClean="0">
                <a:ln>
                  <a:noFill/>
                </a:ln>
                <a:solidFill>
                  <a:srgbClr val="000091"/>
                </a:solidFill>
                <a:effectLst/>
                <a:uLnTx/>
                <a:uFillTx/>
                <a:latin typeface="Arial"/>
                <a:ea typeface="Times New Roman"/>
                <a:cs typeface="Times New Roman"/>
              </a:rPr>
              <a:t>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2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Améliorer les connaissances concernant les émissions hors CO2 (locales, dépendantes des phénomènes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atmosphériques)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Évaluer les impacts de ces émissions hors CO2, et leur équilibre avec les réductions d’émissions de CO2</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Fournir des lignes directrices claires sur l’impact des routes alternatives évitant les régions sensibles au climat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Intégrer des actions en synergie avec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l’EASA </a:t>
            </a:r>
            <a:r>
              <a:rPr kumimoji="0" lang="fr-FR" sz="1100" b="0" i="0" u="none" strike="noStrike" kern="1200" cap="none" spc="0" normalizeH="0" baseline="0" noProof="0" dirty="0">
                <a:ln>
                  <a:noFill/>
                </a:ln>
                <a:solidFill>
                  <a:srgbClr val="000000"/>
                </a:solidFill>
                <a:effectLst/>
                <a:uLnTx/>
                <a:uFillTx/>
                <a:latin typeface="Arial"/>
                <a:ea typeface="+mn-ea"/>
                <a:cs typeface="+mn-cs"/>
              </a:rPr>
              <a:t>et avec SESAR III</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15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smtClean="0"/>
              <a:t>Aviation</a:t>
            </a:r>
            <a:endParaRPr lang="fr-FR" sz="1200" b="1"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28</a:t>
            </a:fld>
            <a:endParaRPr lang="fr-FR" dirty="0"/>
          </a:p>
        </p:txBody>
      </p:sp>
    </p:spTree>
    <p:extLst>
      <p:ext uri="{BB962C8B-B14F-4D97-AF65-F5344CB8AC3E}">
        <p14:creationId xmlns:p14="http://schemas.microsoft.com/office/powerpoint/2010/main" val="89210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59999" y="1015200"/>
            <a:ext cx="6151353" cy="599388"/>
          </a:xfrm>
        </p:spPr>
        <p:txBody>
          <a:bodyPr/>
          <a:lstStyle/>
          <a:p>
            <a:pPr>
              <a:defRPr/>
            </a:pPr>
            <a:r>
              <a:rPr lang="en-GB" sz="1400" b="1" dirty="0">
                <a:solidFill>
                  <a:schemeClr val="tx1"/>
                </a:solidFill>
              </a:rPr>
              <a:t>HORIZON-CL5-2024-D5-01-08: </a:t>
            </a:r>
            <a:r>
              <a:rPr lang="en-US" sz="1400" b="1" dirty="0">
                <a:solidFill>
                  <a:schemeClr val="tx1"/>
                </a:solidFill>
              </a:rPr>
              <a:t>Competitiveness and digital transformation in aviation – advancing further composite aerostructures</a:t>
            </a: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Technologies composites avancées, et fabrication additive associée pour les aérostructures et la propulsion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Technologies de rupture dans l'intégration couplée aérostructures-systèmes-propulsion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Maintenance et réparation à coût compétitif des aérostructures composites, incluant la surveillance de l'état des structures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Progrès dans les infrastructures de recherche physiques et numériques, concernant les aérostructures pour toutes les configurations d'aéronefs, et en synergies avec les trois axes importants de Clean Aviation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matériaux composites avancés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technologies de production durables, compétitives, et qui contribueront à la transformation numérique du secteur aéronautique européen</a:t>
            </a:r>
          </a:p>
          <a:p>
            <a:pPr marL="171450" lvl="0" indent="-171450">
              <a:spcAft>
                <a:spcPts val="0"/>
              </a:spcAft>
              <a:buFont typeface="Arial"/>
              <a:buChar char="•"/>
              <a:defRPr/>
            </a:pPr>
            <a:r>
              <a:rPr lang="fr-FR" sz="1100" dirty="0">
                <a:solidFill>
                  <a:srgbClr val="000000"/>
                </a:solidFill>
              </a:rPr>
              <a:t>Développer des </a:t>
            </a:r>
            <a:r>
              <a:rPr kumimoji="0" lang="fr-FR" sz="1100" b="0" i="0" u="none" strike="noStrike" kern="1200" cap="none" spc="0" normalizeH="0" baseline="0" noProof="0" dirty="0">
                <a:ln>
                  <a:noFill/>
                </a:ln>
                <a:solidFill>
                  <a:srgbClr val="000000"/>
                </a:solidFill>
                <a:effectLst/>
                <a:uLnTx/>
                <a:uFillTx/>
                <a:latin typeface="Arial"/>
                <a:ea typeface="+mn-ea"/>
                <a:cs typeface="+mn-cs"/>
              </a:rPr>
              <a:t>innovations composites multifonctionnelles et multi-matériaux vers une intégration plus étroite entre les aérostructures, les systèmes et la propulsion</a:t>
            </a:r>
          </a:p>
        </p:txBody>
      </p:sp>
      <p:sp>
        <p:nvSpPr>
          <p:cNvPr id="10" name="Rectangle 9"/>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5</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a:ln>
                  <a:noFill/>
                </a:ln>
                <a:effectLst/>
                <a:uLnTx/>
                <a:uFillTx/>
                <a:latin typeface="Arial"/>
                <a:ea typeface="+mn-ea"/>
                <a:cs typeface="+mn-cs"/>
              </a:rPr>
              <a:t>3-5 M</a:t>
            </a:r>
            <a:r>
              <a:rPr kumimoji="0" lang="fr-FR" sz="1200" b="0" i="1" u="none" strike="noStrike" kern="1200" cap="none" spc="0" normalizeH="0" baseline="0" noProof="0" dirty="0" smtClean="0">
                <a:ln>
                  <a:noFill/>
                </a:ln>
                <a:effectLst/>
                <a:uLnTx/>
                <a:uFillTx/>
                <a:latin typeface="Arial"/>
                <a:ea typeface="+mn-ea"/>
                <a:cs typeface="+mn-cs"/>
              </a:rPr>
              <a:t>€</a:t>
            </a:r>
            <a:endParaRPr kumimoji="0" sz="18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18/04/2024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smtClean="0"/>
              <a:t>Aviation</a:t>
            </a:r>
            <a:endParaRPr lang="fr-FR" sz="1200" b="1"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29</a:t>
            </a:fld>
            <a:endParaRPr lang="fr-FR" dirty="0"/>
          </a:p>
        </p:txBody>
      </p:sp>
    </p:spTree>
    <p:extLst>
      <p:ext uri="{BB962C8B-B14F-4D97-AF65-F5344CB8AC3E}">
        <p14:creationId xmlns:p14="http://schemas.microsoft.com/office/powerpoint/2010/main" val="44485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203598"/>
            <a:ext cx="7668384"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a:hlinkClick r:id="rId4" action="ppaction://hlinksldjump"/>
              </a:rPr>
              <a:t>Liste des destinations du Cluster 5</a:t>
            </a:r>
            <a:endParaRPr lang="fr-FR" sz="2400" b="0" dirty="0"/>
          </a:p>
          <a:p>
            <a:pPr marL="457200" indent="-457200">
              <a:lnSpc>
                <a:spcPct val="100000"/>
              </a:lnSpc>
              <a:buFont typeface="Arial" panose="020B0604020202020204" pitchFamily="34" charset="0"/>
              <a:buChar char="•"/>
              <a:defRPr/>
            </a:pPr>
            <a:r>
              <a:rPr lang="fr-FR" sz="2400" b="0" dirty="0">
                <a:hlinkClick r:id="rId5" action="ppaction://hlinksldjump"/>
              </a:rPr>
              <a:t>Liste des appels </a:t>
            </a:r>
            <a:r>
              <a:rPr lang="fr-FR" sz="2400" b="0" dirty="0" smtClean="0">
                <a:hlinkClick r:id="rId5" action="ppaction://hlinksldjump"/>
              </a:rPr>
              <a:t>2024 « Transports » du </a:t>
            </a:r>
            <a:r>
              <a:rPr lang="fr-FR" sz="2400" b="0" dirty="0">
                <a:hlinkClick r:id="rId5" action="ppaction://hlinksldjump"/>
              </a:rPr>
              <a:t>Cluster 5</a:t>
            </a:r>
            <a:endParaRPr lang="fr-FR" sz="2400" b="0" dirty="0"/>
          </a:p>
          <a:p>
            <a:pPr marL="457200" indent="-457200">
              <a:lnSpc>
                <a:spcPct val="100000"/>
              </a:lnSpc>
              <a:buFont typeface="Arial" panose="020B0604020202020204" pitchFamily="34" charset="0"/>
              <a:buChar char="•"/>
              <a:defRPr/>
            </a:pPr>
            <a:r>
              <a:rPr lang="fr-FR" sz="2400" b="0" dirty="0">
                <a:hlinkClick r:id="rId6" action="ppaction://hlinksldjump"/>
              </a:rPr>
              <a:t>Guide des appels</a:t>
            </a:r>
            <a:endParaRPr lang="fr-FR" sz="2400" b="0" dirty="0"/>
          </a:p>
          <a:p>
            <a:pPr marL="457200" indent="-457200">
              <a:lnSpc>
                <a:spcPct val="100000"/>
              </a:lnSpc>
              <a:buFont typeface="Arial" panose="020B0604020202020204" pitchFamily="34" charset="0"/>
              <a:buChar char="•"/>
              <a:defRPr/>
            </a:pPr>
            <a:r>
              <a:rPr lang="fr-FR" sz="2400" b="0" dirty="0">
                <a:hlinkClick r:id="rId7" action="ppaction://hlinksldjump"/>
              </a:rPr>
              <a:t>Pour aller plus loin</a:t>
            </a:r>
            <a:endParaRPr lang="fr-FR" sz="2400" b="0" dirty="0"/>
          </a:p>
          <a:p>
            <a:pPr marL="457200" indent="-457200">
              <a:lnSpc>
                <a:spcPct val="100000"/>
              </a:lnSpc>
              <a:buFont typeface="Arial" panose="020B0604020202020204" pitchFamily="34" charset="0"/>
              <a:buChar char="•"/>
              <a:defRPr/>
            </a:pPr>
            <a:r>
              <a:rPr lang="fr-FR" sz="2400" b="0" dirty="0">
                <a:hlinkClick r:id="rId8" action="ppaction://hlinksldjump"/>
              </a:rPr>
              <a:t>Contacts</a:t>
            </a:r>
            <a:endParaRPr lang="fr-FR" sz="2400" b="0" dirty="0"/>
          </a:p>
          <a:p>
            <a:pPr>
              <a:lnSpc>
                <a:spcPct val="100000"/>
              </a:lnSpc>
              <a:defRPr/>
            </a:pPr>
            <a:endParaRPr lang="fr-FR" sz="2800" b="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205567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84208" cy="599388"/>
          </a:xfrm>
        </p:spPr>
        <p:txBody>
          <a:bodyPr/>
          <a:lstStyle/>
          <a:p>
            <a:pPr>
              <a:defRPr/>
            </a:pPr>
            <a:r>
              <a:rPr lang="en-GB" sz="1400" b="1" dirty="0">
                <a:solidFill>
                  <a:schemeClr val="tx1"/>
                </a:solidFill>
              </a:rPr>
              <a:t>HORIZON-CL5-2024-D5-01-09: </a:t>
            </a:r>
            <a:r>
              <a:rPr lang="en-US" sz="1400" b="1" dirty="0">
                <a:solidFill>
                  <a:schemeClr val="tx1"/>
                </a:solidFill>
              </a:rPr>
              <a:t>Impact monitoring of EU Aviation R&amp;I</a:t>
            </a: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B</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oîte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à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outils :</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incluant les évaluations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d'impact préliminaires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qui sera le choix de référence pour la définition et l'évaluation des options politiques en matière d'environnement, de climat et de compétitivité des futures mesures européennes de R&amp;I et de réglementation dans le domaine de l'aviation</a:t>
            </a: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qui aidera les États membres de l'UE/pays associés, la Commission européenne 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l‘EASA </a:t>
            </a:r>
            <a:r>
              <a:rPr kumimoji="0" lang="fr-FR" sz="1100" b="0" i="0" u="none" strike="noStrike" kern="1200" cap="none" spc="0" normalizeH="0" baseline="0" noProof="0" dirty="0">
                <a:ln>
                  <a:noFill/>
                </a:ln>
                <a:solidFill>
                  <a:srgbClr val="000000"/>
                </a:solidFill>
                <a:effectLst/>
                <a:uLnTx/>
                <a:uFillTx/>
                <a:latin typeface="Arial"/>
                <a:ea typeface="+mn-ea"/>
                <a:cs typeface="+mn-cs"/>
              </a:rPr>
              <a:t>dans les groupes de travail de l'OACI et d'autres agences de réglementation internationales</a:t>
            </a: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qui permettra de réaliser des études de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compromis,</a:t>
            </a:r>
            <a:r>
              <a:rPr kumimoji="0" lang="fr-FR" sz="1100" b="0" i="0" u="none" strike="noStrike" kern="1200" cap="none" spc="0" normalizeH="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d'examiner </a:t>
            </a:r>
            <a:r>
              <a:rPr kumimoji="0" lang="fr-FR" sz="1100" b="0" i="0" u="none" strike="noStrike" kern="1200" cap="none" spc="0" normalizeH="0" baseline="0" noProof="0" dirty="0">
                <a:ln>
                  <a:noFill/>
                </a:ln>
                <a:solidFill>
                  <a:srgbClr val="000000"/>
                </a:solidFill>
                <a:effectLst/>
                <a:uLnTx/>
                <a:uFillTx/>
                <a:latin typeface="Arial"/>
                <a:ea typeface="+mn-ea"/>
                <a:cs typeface="+mn-cs"/>
              </a:rPr>
              <a:t>les options stratégiques les plus rentables en fonction du temps (jusqu'en 2070) et de permettre aux décideurs politiques, à l'industrie et aux scientifiques de prendre des décisions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2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une boite à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outils :</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en intégrant des modèles méthodologiques, fondés sur des données scientifiques, validés et traçables</a:t>
            </a: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en accordant une attention particulière aux émissions hors CO2 et aux régions sensibles au climat</a:t>
            </a: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en intégrant les boîtes à outils existantes développées dans les précédents programmes-cadres de R&amp;I de l'UE</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3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a:t>
            </a:r>
            <a:endParaRPr kumimoji="0" sz="1800" b="0" i="0" u="none" strike="noStrike" kern="1200" cap="none" spc="0" normalizeH="0" baseline="0" noProof="0" dirty="0">
              <a:ln>
                <a:noFill/>
              </a:ln>
              <a:solidFill>
                <a:srgbClr val="EC130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smtClean="0"/>
              <a:t>Aviation</a:t>
            </a:r>
            <a:endParaRPr lang="fr-FR" sz="1200" b="1"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30</a:t>
            </a:fld>
            <a:endParaRPr lang="fr-FR" dirty="0"/>
          </a:p>
        </p:txBody>
      </p:sp>
    </p:spTree>
    <p:extLst>
      <p:ext uri="{BB962C8B-B14F-4D97-AF65-F5344CB8AC3E}">
        <p14:creationId xmlns:p14="http://schemas.microsoft.com/office/powerpoint/2010/main" val="1113390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84208" cy="599388"/>
          </a:xfrm>
        </p:spPr>
        <p:txBody>
          <a:bodyPr/>
          <a:lstStyle/>
          <a:p>
            <a:pPr>
              <a:defRPr/>
            </a:pPr>
            <a:r>
              <a:rPr lang="en-GB" sz="1400" b="1" dirty="0">
                <a:solidFill>
                  <a:schemeClr val="tx1"/>
                </a:solidFill>
              </a:rPr>
              <a:t>HORIZON-CL5-2024-D5-01-10: </a:t>
            </a:r>
            <a:r>
              <a:rPr lang="en-US" sz="1400" b="1" dirty="0">
                <a:solidFill>
                  <a:schemeClr val="tx1"/>
                </a:solidFill>
              </a:rPr>
              <a:t>Towards a flying testbed for European leadership in aviation</a:t>
            </a: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Aéronef expérimental qui testera, validera et accélérera des technologies radicalement nouvelles et des configurations d'aéronefs qui vont bien au-delà de l'état de l'art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E</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tudes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faisabilité du concept d'aéronef ciblé, pour une revue préliminaire de la conception, en utilisant des techniques de simulation et de modélisation avancées éprouvées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F</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euilles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route techniques détaillées qui montrent la voie vers ce banc d'essai volant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P</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lan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préliminaire de mise en œuvre et d'exécution pour le concept d'aéronef visé, incluant un modèle commercial et opérationnel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Créer un banc d’essai permettant d’accélérer la double transition et renforcer la compétitivité européenne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Concevoir un aéronef d’essai pour lever les risques et mieux comprendre les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possibles </a:t>
            </a:r>
            <a:r>
              <a:rPr kumimoji="0" lang="fr-FR" sz="1100" b="0" i="0" u="none" strike="noStrike" kern="1200" cap="none" spc="0" normalizeH="0" baseline="0" noProof="0" dirty="0">
                <a:ln>
                  <a:noFill/>
                </a:ln>
                <a:solidFill>
                  <a:srgbClr val="000000"/>
                </a:solidFill>
                <a:effectLst/>
                <a:uLnTx/>
                <a:uFillTx/>
                <a:latin typeface="Arial"/>
                <a:ea typeface="+mn-ea"/>
                <a:cs typeface="+mn-cs"/>
              </a:rPr>
              <a:t>nouvelles solutions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Concevoir un concept qui concernera également les longs courriers (&gt;4000km) pour lesquels des configurations radicales doivent être explorées</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4-5)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16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smtClean="0"/>
              <a:t>Aviation</a:t>
            </a:r>
            <a:endParaRPr lang="fr-FR" sz="1200" b="1"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31</a:t>
            </a:fld>
            <a:endParaRPr lang="fr-FR" dirty="0"/>
          </a:p>
        </p:txBody>
      </p:sp>
    </p:spTree>
    <p:extLst>
      <p:ext uri="{BB962C8B-B14F-4D97-AF65-F5344CB8AC3E}">
        <p14:creationId xmlns:p14="http://schemas.microsoft.com/office/powerpoint/2010/main" val="3557074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5 , « sous-partie 3 » : Les objectifs</a:t>
            </a:r>
          </a:p>
          <a:p>
            <a:pPr algn="r">
              <a:defRPr/>
            </a:pPr>
            <a:r>
              <a:rPr lang="en-US" sz="1200" b="1" dirty="0"/>
              <a:t>Transport </a:t>
            </a:r>
            <a:r>
              <a:rPr lang="en-US" sz="1200" b="1" dirty="0" smtClean="0"/>
              <a:t>Maritime et fluvial</a:t>
            </a:r>
            <a:endParaRPr lang="fr-FR" b="1" dirty="0"/>
          </a:p>
        </p:txBody>
      </p:sp>
      <p:sp>
        <p:nvSpPr>
          <p:cNvPr id="7" name="Rectangle 6"/>
          <p:cNvSpPr/>
          <p:nvPr/>
        </p:nvSpPr>
        <p:spPr bwMode="auto">
          <a:xfrm>
            <a:off x="323528" y="1028219"/>
            <a:ext cx="8442808" cy="3831818"/>
          </a:xfrm>
          <a:prstGeom prst="rect">
            <a:avLst/>
          </a:prstGeom>
        </p:spPr>
        <p:txBody>
          <a:bodyPr wrap="square">
            <a:spAutoFit/>
          </a:bodyPr>
          <a:lstStyle/>
          <a:p>
            <a:pPr lvl="0" algn="just">
              <a:defRPr/>
            </a:pPr>
            <a:r>
              <a:rPr lang="fr-FR" sz="1600" b="1" dirty="0">
                <a:solidFill>
                  <a:srgbClr val="000099"/>
                </a:solidFill>
              </a:rPr>
              <a:t>3</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Transport </a:t>
            </a:r>
            <a:r>
              <a:rPr lang="fr-FR" sz="1600" b="1" dirty="0" smtClean="0">
                <a:solidFill>
                  <a:srgbClr val="000099"/>
                </a:solidFill>
              </a:rPr>
              <a:t>Maritime et fluvial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200" dirty="0">
                <a:solidFill>
                  <a:srgbClr val="000000"/>
                </a:solidFill>
              </a:rPr>
              <a:t>Déploiement accru et précoce de carburants neutres pour le climat, et électrification significative de la navigation, en particulier des liaisons de transport intra-européennes.</a:t>
            </a:r>
          </a:p>
          <a:p>
            <a:pPr marL="171450" indent="-171450" algn="just">
              <a:spcAft>
                <a:spcPts val="600"/>
              </a:spcAft>
              <a:buFont typeface="Arial"/>
              <a:buChar char="•"/>
              <a:defRPr/>
            </a:pPr>
            <a:r>
              <a:rPr lang="fr-FR" sz="1200" dirty="0">
                <a:solidFill>
                  <a:srgbClr val="000000"/>
                </a:solidFill>
              </a:rPr>
              <a:t>Augmentation de l'efficacité énergétique globale et utilisation d'énergies renouvelables pour réduire considérablement la consommation de carburant des navires. </a:t>
            </a:r>
          </a:p>
          <a:p>
            <a:pPr marL="171450" indent="-171450" algn="just">
              <a:spcAft>
                <a:spcPts val="600"/>
              </a:spcAft>
              <a:buFont typeface="Arial"/>
              <a:buChar char="•"/>
              <a:defRPr/>
            </a:pPr>
            <a:r>
              <a:rPr lang="fr-FR" sz="1200" dirty="0">
                <a:solidFill>
                  <a:srgbClr val="000000"/>
                </a:solidFill>
              </a:rPr>
              <a:t>Mise en place d’infrastructures portuaires innovantes pour parvenir à un transport maritime sans émissions.</a:t>
            </a:r>
          </a:p>
          <a:p>
            <a:pPr marL="171450" indent="-171450" algn="just">
              <a:spcAft>
                <a:spcPts val="600"/>
              </a:spcAft>
              <a:buFont typeface="Arial"/>
              <a:buChar char="•"/>
              <a:defRPr/>
            </a:pPr>
            <a:r>
              <a:rPr lang="fr-FR" sz="1200" dirty="0">
                <a:solidFill>
                  <a:srgbClr val="000000"/>
                </a:solidFill>
              </a:rPr>
              <a:t>Utilisation de bateaux de navigation intérieure propres, neutres du point de vue climatique et résilients au changement climatique avant 2030.</a:t>
            </a:r>
          </a:p>
          <a:p>
            <a:pPr marL="171450" indent="-171450" algn="just">
              <a:spcAft>
                <a:spcPts val="600"/>
              </a:spcAft>
              <a:buFont typeface="Arial"/>
              <a:buChar char="•"/>
              <a:defRPr/>
            </a:pPr>
            <a:r>
              <a:rPr lang="fr-FR" sz="1200" dirty="0">
                <a:solidFill>
                  <a:srgbClr val="000000"/>
                </a:solidFill>
              </a:rPr>
              <a:t>Forte dynamique technologique et opérationnelle pour atteindre la neutralité climatique et l'élimination de toute pollution nocive pour l'air et l'eau.</a:t>
            </a:r>
          </a:p>
          <a:p>
            <a:pPr marL="171450" indent="-171450" algn="just">
              <a:spcAft>
                <a:spcPts val="600"/>
              </a:spcAft>
              <a:buFont typeface="Arial"/>
              <a:buChar char="•"/>
              <a:defRPr/>
            </a:pPr>
            <a:r>
              <a:rPr lang="fr-FR" sz="1200" dirty="0">
                <a:solidFill>
                  <a:srgbClr val="000000"/>
                </a:solidFill>
              </a:rPr>
              <a:t>Intégration intelligente, efficace, sûre et sécurisée de la navigation maritime et intérieure dans les chaînes logistiques, facilitée par la numérisation complète, l'automatisation et une connectivité résiliente et efficace.</a:t>
            </a:r>
          </a:p>
          <a:p>
            <a:pPr marL="171450" indent="-171450" algn="just">
              <a:spcAft>
                <a:spcPts val="600"/>
              </a:spcAft>
              <a:buFont typeface="Arial"/>
              <a:buChar char="•"/>
              <a:defRPr/>
            </a:pPr>
            <a:r>
              <a:rPr lang="fr-FR" sz="1200" dirty="0">
                <a:solidFill>
                  <a:srgbClr val="000000"/>
                </a:solidFill>
              </a:rPr>
              <a:t>Navigation sûre et efficace, entièrement automatisée et connectée.</a:t>
            </a:r>
          </a:p>
          <a:p>
            <a:pPr marL="171450" indent="-171450" algn="just">
              <a:spcAft>
                <a:spcPts val="600"/>
              </a:spcAft>
              <a:buFont typeface="Arial"/>
              <a:buChar char="•"/>
              <a:defRPr/>
            </a:pPr>
            <a:r>
              <a:rPr lang="fr-FR" sz="1200" dirty="0">
                <a:solidFill>
                  <a:srgbClr val="000000"/>
                </a:solidFill>
              </a:rPr>
              <a:t>Industries nautiques européennes compétitives, soutenant l'emploi et renforçant la position sur les marchés mondiaux.</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32</a:t>
            </a:fld>
            <a:endParaRPr lang="fr-FR" dirty="0"/>
          </a:p>
        </p:txBody>
      </p:sp>
    </p:spTree>
    <p:extLst>
      <p:ext uri="{BB962C8B-B14F-4D97-AF65-F5344CB8AC3E}">
        <p14:creationId xmlns:p14="http://schemas.microsoft.com/office/powerpoint/2010/main" val="3702784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84208" cy="599388"/>
          </a:xfrm>
        </p:spPr>
        <p:txBody>
          <a:bodyPr/>
          <a:lstStyle/>
          <a:p>
            <a:pPr>
              <a:defRPr/>
            </a:pPr>
            <a:r>
              <a:rPr lang="en-GB" sz="1400" b="1" dirty="0">
                <a:solidFill>
                  <a:schemeClr val="tx1"/>
                </a:solidFill>
              </a:rPr>
              <a:t>HORIZON-CL5-2024-D5-01-11: </a:t>
            </a:r>
            <a:r>
              <a:rPr lang="en-US" sz="1400" b="1" dirty="0">
                <a:solidFill>
                  <a:schemeClr val="tx1"/>
                </a:solidFill>
              </a:rPr>
              <a:t>Achieving high voltage, low weight, efficient electric powertrains for sustainable waterborne transport (ZEWT Partnership)</a:t>
            </a: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Augmentation des performances, de l'efficacité, de la faisabilité et de la fiabilité des installations de batteries dans les systèmes de distribution embarqués à haute tension et faciliter ainsi le déploiement plus important de la navigation électrique à batterie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Développement et validation de systèmes de surveillance de l'état des batteries en temps réel avec des algorithmes intégrés d'analyse prédictive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Systèmes de stockage d'énergie de grande capacité, supérieurs à 1 MWh, directement interfacés avec des systèmes d'alimentation en courant alternatif (3,3 kV ou plus) ou continu (plus de 1 kV) de moyenne tension, par des approches modulaires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Concept innovant et fiable de batterie à faible masse et à haute densité énergétique dans des démonstrateurs, en considérant les applications de transport maritime et fluvial, en incluant la démonstration de la sécurité de la batterie à bord</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Concevoir des systèmes de gestion de batteries de haute tension pour les systèmes de distribution de courant alternatif et continu dans le transport maritime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Identifier et caractériser les exigences spécifiques requises pour le transport fluvial et maritime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 concept de sécurité des batteries en tenant compte des technologies de détection, de ventilation et d'extinction des incendies</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33</a:t>
            </a:fld>
            <a:endParaRPr lang="fr-FR" dirty="0"/>
          </a:p>
        </p:txBody>
      </p:sp>
    </p:spTree>
    <p:extLst>
      <p:ext uri="{BB962C8B-B14F-4D97-AF65-F5344CB8AC3E}">
        <p14:creationId xmlns:p14="http://schemas.microsoft.com/office/powerpoint/2010/main" val="1879918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000" cy="599388"/>
          </a:xfrm>
        </p:spPr>
        <p:txBody>
          <a:bodyPr/>
          <a:lstStyle/>
          <a:p>
            <a:pPr>
              <a:defRPr/>
            </a:pPr>
            <a:r>
              <a:rPr lang="en-GB" sz="1400" b="1" dirty="0">
                <a:solidFill>
                  <a:schemeClr val="tx1"/>
                </a:solidFill>
              </a:rPr>
              <a:t>HORIZON-CL5-2024-D5-01-12: </a:t>
            </a:r>
            <a:r>
              <a:rPr lang="en-US" sz="1400" b="1" dirty="0">
                <a:solidFill>
                  <a:schemeClr val="tx1"/>
                </a:solidFill>
              </a:rPr>
              <a:t>Combining state-of-the-art emission reduction and efficiency improvement technologies in ship design and retrofitting for contributing to the "Fit for 55" package objective by 2030 (ZEWT Partnership)</a:t>
            </a: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72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Au moins trois solutions de conception de navires prêts à être commercialisés pour le transport maritime à courte distance, le transport fluvial et le transport maritime en haute mer, en combinant des technologies de réduction des émissions et d'amélioration de l'efficacité proches du marché (TRL 7 ou plus)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Évaluation quantitative des conceptions permettant d'atteindre des réductions d'émissions significatives et conformes aux objectifs du paquet "Fit for 55" de l'UE et à l'indicateur d'intensité de carbone de l'OMI</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Facilitation de l'amélioration continue et de la mise à niveau des navires existants pour accroître l'efficacité et réduire les émissions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Modéliser et simuler le système énergétique pour démontrer les gains d'efficacité énergétique et les réductions d'émissions sur le cycle de vie attendus des conceptions proposées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 minimum de trois concepts de navires courte distance, pour voies navigables intérieures et pour la haute mer. Pour chaque type de navire, des solutions de </a:t>
            </a:r>
            <a:r>
              <a:rPr kumimoji="0" lang="fr-FR" sz="1100" b="0" i="0" u="none" strike="noStrike" kern="1200" cap="none" spc="0" normalizeH="0" baseline="0" noProof="0" dirty="0" err="1">
                <a:ln>
                  <a:noFill/>
                </a:ln>
                <a:solidFill>
                  <a:srgbClr val="000000"/>
                </a:solidFill>
                <a:effectLst/>
                <a:uLnTx/>
                <a:uFillTx/>
                <a:latin typeface="Arial"/>
                <a:ea typeface="+mn-ea"/>
                <a:cs typeface="+mn-cs"/>
              </a:rPr>
              <a:t>retrofit</a:t>
            </a:r>
            <a:r>
              <a:rPr kumimoji="0" lang="fr-FR" sz="1100" b="0" i="0" u="none" strike="noStrike" kern="1200" cap="none" spc="0" normalizeH="0" baseline="0" noProof="0" dirty="0">
                <a:ln>
                  <a:noFill/>
                </a:ln>
                <a:solidFill>
                  <a:srgbClr val="000000"/>
                </a:solidFill>
                <a:effectLst/>
                <a:uLnTx/>
                <a:uFillTx/>
                <a:latin typeface="Arial"/>
                <a:ea typeface="+mn-ea"/>
                <a:cs typeface="+mn-cs"/>
              </a:rPr>
              <a:t> ainsi qu'une conception entièrement nouvelle doivent être proposées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 outil d'évaluation de la conception à code source ouvert qui peut être utilisé pour évaluer l'intensité carbone opérationnelle des navires</a:t>
            </a:r>
          </a:p>
        </p:txBody>
      </p:sp>
      <p:sp>
        <p:nvSpPr>
          <p:cNvPr id="10" name="Rectangle 9"/>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7)</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18/04/2024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Financement 60 à 100</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34</a:t>
            </a:fld>
            <a:endParaRPr lang="fr-FR" dirty="0"/>
          </a:p>
        </p:txBody>
      </p:sp>
    </p:spTree>
    <p:extLst>
      <p:ext uri="{BB962C8B-B14F-4D97-AF65-F5344CB8AC3E}">
        <p14:creationId xmlns:p14="http://schemas.microsoft.com/office/powerpoint/2010/main" val="241734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151353" cy="599388"/>
          </a:xfrm>
        </p:spPr>
        <p:txBody>
          <a:bodyPr/>
          <a:lstStyle/>
          <a:p>
            <a:pPr>
              <a:defRPr/>
            </a:pPr>
            <a:r>
              <a:rPr lang="en-GB" sz="1400" b="1" dirty="0">
                <a:solidFill>
                  <a:schemeClr val="tx1"/>
                </a:solidFill>
              </a:rPr>
              <a:t>HORIZON-CL5-2024-D5-01-13: </a:t>
            </a:r>
            <a:r>
              <a:rPr lang="en-US" sz="1400" b="1" dirty="0">
                <a:solidFill>
                  <a:schemeClr val="tx1"/>
                </a:solidFill>
              </a:rPr>
              <a:t>Demonstration of Technologies to </a:t>
            </a:r>
            <a:r>
              <a:rPr lang="en-US" sz="1400" b="1" dirty="0" err="1">
                <a:solidFill>
                  <a:schemeClr val="tx1"/>
                </a:solidFill>
              </a:rPr>
              <a:t>minimise</a:t>
            </a:r>
            <a:r>
              <a:rPr lang="en-US" sz="1400" b="1" dirty="0">
                <a:solidFill>
                  <a:schemeClr val="tx1"/>
                </a:solidFill>
              </a:rPr>
              <a:t> underwater noise generated by waterborne transport (ZEWT Partnership)</a:t>
            </a:r>
            <a:r>
              <a:rPr lang="en-GB" sz="1400" b="1" u="sng" dirty="0">
                <a:solidFill>
                  <a:schemeClr val="tx1"/>
                </a:solidFill>
              </a:rPr>
              <a:t> </a:t>
            </a:r>
            <a:endParaRPr lang="fr-FR" sz="1400" b="1" u="sng" dirty="0">
              <a:solidFill>
                <a:schemeClr val="tx1"/>
              </a:solidFill>
            </a:endParaRP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6-8)</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6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42DFC972-6342-4FFE-8677-E0A3086FB70B}"/>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Démonstration de la réduction du bruit rayonné sous-marin au moyen de démonstrateurs à grande échelle ou de navires </a:t>
            </a:r>
            <a:r>
              <a:rPr kumimoji="0" lang="fr-FR" sz="1100" b="0" i="0" u="none" strike="noStrike" kern="1200" cap="none" spc="0" normalizeH="0" baseline="0" noProof="0" dirty="0" err="1">
                <a:ln>
                  <a:noFill/>
                </a:ln>
                <a:solidFill>
                  <a:srgbClr val="000000"/>
                </a:solidFill>
                <a:effectLst/>
                <a:uLnTx/>
                <a:uFillTx/>
                <a:latin typeface="Arial"/>
                <a:ea typeface="+mn-ea"/>
                <a:cs typeface="+mn-cs"/>
              </a:rPr>
              <a:t>retrofités</a:t>
            </a:r>
            <a:r>
              <a:rPr kumimoji="0" lang="fr-FR" sz="1100" b="0" i="0" u="none" strike="noStrike" kern="1200" cap="none" spc="0" normalizeH="0" baseline="0" noProof="0" dirty="0">
                <a:ln>
                  <a:noFill/>
                </a:ln>
                <a:solidFill>
                  <a:srgbClr val="000000"/>
                </a:solidFill>
                <a:effectLst/>
                <a:uLnTx/>
                <a:uFillTx/>
                <a:latin typeface="Arial"/>
                <a:ea typeface="+mn-ea"/>
                <a:cs typeface="+mn-cs"/>
              </a:rPr>
              <a:t> afin de réduire ce bruit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Démonstration de l'efficacité, de la sécurité et de la rentabilité des dispositifs d'atténuation du bruit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Élaboration de normes pour la spécification des niveaux de bruit à la source par les fournisseurs d'équipements et les chantiers navals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S</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ensibilisation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des armateurs européens à l'impact environnemental du bruit sous-marin et aux possibilités de réduire le bruit et ses effets néfastes sur l'environnement marin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200" b="1" i="0" u="sng" strike="noStrike" kern="1200" cap="none" spc="0" normalizeH="0" noProof="0" dirty="0" smtClean="0">
                <a:ln>
                  <a:noFill/>
                </a:ln>
                <a:solidFill>
                  <a:srgbClr val="000091"/>
                </a:solidFill>
                <a:effectLst/>
                <a:uLnTx/>
                <a:uFillTx/>
                <a:latin typeface="Arial"/>
                <a:ea typeface="Times New Roman"/>
                <a:cs typeface="Times New Roman"/>
              </a:rPr>
              <a:t>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2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méthodes et des modèles pour prédire les niveaux de bruit rayonné sous l'eau dès la phase de conception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Réaliser des études de modélisation et de terrain afin d'améliorer l'efficacité, la sécurité et la rentabilité des dispositifs d'atténuation du bruit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Tester les solutions et si possible, inclure également le suivi de la réaction des principales espèces sensibles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systèmes de mesure du bruit à bord et des systèmes d'aide à la décision pour réduire le bruit rayonné tout en maintenant l'efficacité énergétique en fonctionnement normal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15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ZoneTexte 10"/>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35</a:t>
            </a:fld>
            <a:endParaRPr lang="fr-FR" dirty="0"/>
          </a:p>
        </p:txBody>
      </p:sp>
    </p:spTree>
    <p:extLst>
      <p:ext uri="{BB962C8B-B14F-4D97-AF65-F5344CB8AC3E}">
        <p14:creationId xmlns:p14="http://schemas.microsoft.com/office/powerpoint/2010/main" val="4161376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151353" cy="599388"/>
          </a:xfrm>
        </p:spPr>
        <p:txBody>
          <a:bodyPr/>
          <a:lstStyle/>
          <a:p>
            <a:pPr>
              <a:defRPr/>
            </a:pPr>
            <a:r>
              <a:rPr lang="en-GB" sz="1400" b="1" dirty="0">
                <a:solidFill>
                  <a:schemeClr val="tx1"/>
                </a:solidFill>
              </a:rPr>
              <a:t>HORIZON-CL5-2024-D5-01-14: </a:t>
            </a:r>
            <a:r>
              <a:rPr lang="en-US" sz="1400" b="1" dirty="0">
                <a:solidFill>
                  <a:schemeClr val="tx1"/>
                </a:solidFill>
              </a:rPr>
              <a:t>Demonstrating efficient fully DC electric grids within waterborne transport for large ship applications (ZEWT Partnership)</a:t>
            </a:r>
            <a:r>
              <a:rPr lang="en-GB" sz="1400" b="1" u="sng" dirty="0">
                <a:solidFill>
                  <a:schemeClr val="tx1"/>
                </a:solidFill>
              </a:rPr>
              <a:t> </a:t>
            </a:r>
            <a:endParaRPr lang="fr-FR" sz="1400" b="1" u="sng" dirty="0">
              <a:solidFill>
                <a:schemeClr val="tx1"/>
              </a:solidFill>
            </a:endParaRPr>
          </a:p>
        </p:txBody>
      </p:sp>
      <p:sp>
        <p:nvSpPr>
          <p:cNvPr id="10" name="Rectangle 9"/>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6-8)</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18/04/2024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Financement 60 à 100</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42DFC972-6342-4FFE-8677-E0A3086FB70B}"/>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Réduction des émissions du transport maritime et fluvial grâce à une électrification accrue, incluant les systèmes hybrides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Démonstration de la faisabilité d'un réseau secondaire intelligent en courant continu</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Démonstration de la gestion et du contrôle intelligents de systèmes hybrides, utilisant des carburants durables climatiquement neutres de manière à minimiser les émissions nettes de GES sur l'ensemble du cycle de vie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N</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ouvelle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configuration d’architecture de production d'énergie pour le transport maritime à grande échelle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N</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ouveaux</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systèmes d'électronique de puissance pour les convertisseurs AC/DC et les disjoncteurs DC au sein du réseau électrique avec une efficacité accrue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électroniques de puissance innovantes à TRL élevé,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adaptées </a:t>
            </a:r>
            <a:r>
              <a:rPr kumimoji="0" lang="fr-FR" sz="1100" b="0" i="0" u="none" strike="noStrike" kern="1200" cap="none" spc="0" normalizeH="0" baseline="0" noProof="0" dirty="0">
                <a:ln>
                  <a:noFill/>
                </a:ln>
                <a:solidFill>
                  <a:srgbClr val="000000"/>
                </a:solidFill>
                <a:effectLst/>
                <a:uLnTx/>
                <a:uFillTx/>
                <a:latin typeface="Arial"/>
                <a:ea typeface="+mn-ea"/>
                <a:cs typeface="+mn-cs"/>
              </a:rPr>
              <a:t>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certifiées </a:t>
            </a:r>
            <a:r>
              <a:rPr kumimoji="0" lang="fr-FR" sz="1100" b="0" i="0" u="none" strike="noStrike" kern="1200" cap="none" spc="0" normalizeH="0" baseline="0" noProof="0" dirty="0">
                <a:ln>
                  <a:noFill/>
                </a:ln>
                <a:solidFill>
                  <a:srgbClr val="000000"/>
                </a:solidFill>
                <a:effectLst/>
                <a:uLnTx/>
                <a:uFillTx/>
                <a:latin typeface="Arial"/>
                <a:ea typeface="+mn-ea"/>
                <a:cs typeface="+mn-cs"/>
              </a:rPr>
              <a:t>pour les applications de transport par voie d'eau</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 nouveau concept de réseau d'alimentation en courant continu intelligent, flexible et prêt à l'emploi, qui exploite les capacités des nouvelles électroniques de puissance et permet différents systèmes de génération de courant continu basés sur des sources d'énergie alternatives durables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 système prototype à petite échelle (min. 100kW) dans un environnement réel de transport maritime</a:t>
            </a:r>
          </a:p>
        </p:txBody>
      </p:sp>
      <p:sp>
        <p:nvSpPr>
          <p:cNvPr id="11" name="ZoneTexte 10"/>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36</a:t>
            </a:fld>
            <a:endParaRPr lang="fr-FR" dirty="0"/>
          </a:p>
        </p:txBody>
      </p:sp>
    </p:spTree>
    <p:extLst>
      <p:ext uri="{BB962C8B-B14F-4D97-AF65-F5344CB8AC3E}">
        <p14:creationId xmlns:p14="http://schemas.microsoft.com/office/powerpoint/2010/main" val="3026474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000" cy="599388"/>
          </a:xfrm>
        </p:spPr>
        <p:txBody>
          <a:bodyPr/>
          <a:lstStyle/>
          <a:p>
            <a:pPr>
              <a:defRPr/>
            </a:pPr>
            <a:r>
              <a:rPr lang="en-GB" sz="1400" b="1" dirty="0">
                <a:solidFill>
                  <a:schemeClr val="tx1"/>
                </a:solidFill>
              </a:rPr>
              <a:t>HORIZON-CL5-2024-D5-01-15: </a:t>
            </a:r>
            <a:r>
              <a:rPr lang="en-US" sz="1400" b="1" dirty="0">
                <a:solidFill>
                  <a:schemeClr val="tx1"/>
                </a:solidFill>
              </a:rPr>
              <a:t>Advanced </a:t>
            </a:r>
            <a:r>
              <a:rPr lang="en-US" sz="1400" b="1" dirty="0" err="1">
                <a:solidFill>
                  <a:schemeClr val="tx1"/>
                </a:solidFill>
              </a:rPr>
              <a:t>digitalisation</a:t>
            </a:r>
            <a:r>
              <a:rPr lang="en-US" sz="1400" b="1" dirty="0">
                <a:solidFill>
                  <a:schemeClr val="tx1"/>
                </a:solidFill>
              </a:rPr>
              <a:t> and modelling utilizing operational and other data to support zero emission waterborne transport (ZEWT Partnership)</a:t>
            </a:r>
            <a:r>
              <a:rPr lang="en-GB" sz="1400" b="1" u="sng" dirty="0">
                <a:solidFill>
                  <a:schemeClr val="tx1"/>
                </a:solidFill>
              </a:rPr>
              <a:t> </a:t>
            </a:r>
            <a:endParaRPr lang="fr-FR" sz="1400" b="1" u="sng" dirty="0">
              <a:solidFill>
                <a:schemeClr val="tx1"/>
              </a:solidFill>
            </a:endParaRP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6-7)</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7.7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42DFC972-6342-4FFE-8677-E0A3086FB70B}"/>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P</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lateforme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intégrée pour les jumeaux numériques de navires verts qui fournira une base pour améliorer continuellement les performances environnementales des navires tout au long de leur cycle de vie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P</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erformances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environnementales améliorées grâce à des indicateurs clés de performance vérifiables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Utilisation </a:t>
            </a:r>
            <a:r>
              <a:rPr kumimoji="0" lang="fr-FR" sz="1100" b="0" i="0" u="none" strike="noStrike" kern="1200" cap="none" spc="0" normalizeH="0" baseline="0" noProof="0" dirty="0">
                <a:ln>
                  <a:noFill/>
                </a:ln>
                <a:solidFill>
                  <a:srgbClr val="000000"/>
                </a:solidFill>
                <a:effectLst/>
                <a:uLnTx/>
                <a:uFillTx/>
                <a:latin typeface="Arial"/>
                <a:ea typeface="+mn-ea"/>
                <a:cs typeface="+mn-cs"/>
              </a:rPr>
              <a:t>démontrée de la plateforme à une grande variété d'opérations de navires tout au long de leur durée de vie, en utilisant des approches d'ingénierie des systèmes basées sur des modèles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 jumeau numérique vert intégré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Utiliser au mieux les concepts de simulation disponibles et prendre en compte tous les aspects pertinents du cycle de vie, incluant l'élimination en fin de vie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Incorporer tous les aspects pertinents de la simulation physique, de la planification et de l'optimisation de la conception et du fonctionnement, ainsi que de l'organisation et du stockage des données, en intégrant également les données réelles obtenues par la surveillance et les mesures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Utiliser des normes, des bibliothèques et des outils ouverts pour créer des solutions génériques, réutilisables, et applicables à un large éventail de navires</a:t>
            </a:r>
          </a:p>
        </p:txBody>
      </p:sp>
      <p:sp>
        <p:nvSpPr>
          <p:cNvPr id="11" name="ZoneTexte 10"/>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37</a:t>
            </a:fld>
            <a:endParaRPr lang="fr-FR" dirty="0"/>
          </a:p>
        </p:txBody>
      </p:sp>
    </p:spTree>
    <p:extLst>
      <p:ext uri="{BB962C8B-B14F-4D97-AF65-F5344CB8AC3E}">
        <p14:creationId xmlns:p14="http://schemas.microsoft.com/office/powerpoint/2010/main" val="1496929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599388"/>
          </a:xfrm>
        </p:spPr>
        <p:txBody>
          <a:bodyPr/>
          <a:lstStyle/>
          <a:p>
            <a:pPr>
              <a:defRPr/>
            </a:pPr>
            <a:r>
              <a:rPr lang="en-GB" sz="1400" b="1" dirty="0">
                <a:solidFill>
                  <a:schemeClr val="tx1"/>
                </a:solidFill>
              </a:rPr>
              <a:t>HORIZON-CL5-2024-D5-01-16: </a:t>
            </a:r>
            <a:r>
              <a:rPr lang="en-US" sz="1400" b="1" dirty="0">
                <a:solidFill>
                  <a:schemeClr val="tx1"/>
                </a:solidFill>
              </a:rPr>
              <a:t>Structuring the Waterborne transport sector, including through changed business and industrial models in order to achieve commercial zero-emission waterborne transport (ZEWT Partnership)</a:t>
            </a:r>
            <a:r>
              <a:rPr lang="en-GB" sz="1400" b="1" u="sng" dirty="0">
                <a:solidFill>
                  <a:schemeClr val="tx1"/>
                </a:solidFill>
              </a:rPr>
              <a:t> </a:t>
            </a:r>
            <a:endParaRPr lang="fr-FR" sz="1400" b="1" u="sng" dirty="0">
              <a:solidFill>
                <a:schemeClr val="tx1"/>
              </a:solidFill>
            </a:endParaRPr>
          </a:p>
        </p:txBody>
      </p:sp>
      <p:sp>
        <p:nvSpPr>
          <p:cNvPr id="10" name="Rectangle 9"/>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CSA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0.85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18/04/2024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contenu 5">
            <a:extLst>
              <a:ext uri="{FF2B5EF4-FFF2-40B4-BE49-F238E27FC236}">
                <a16:creationId xmlns:a16="http://schemas.microsoft.com/office/drawing/2014/main" id="{31787DA2-438E-466D-A5AD-0AFEA6AA7F3F}"/>
              </a:ext>
            </a:extLst>
          </p:cNvPr>
          <p:cNvSpPr txBox="1"/>
          <p:nvPr/>
        </p:nvSpPr>
        <p:spPr bwMode="gray">
          <a:xfrm>
            <a:off x="360000" y="1872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C</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ompréhension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complète des obstacles à l'adoption de solutions innovantes à émissions faibles et/ou nulles pour le transport maritime et fluvial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I</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dentification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solutions potentielles pour surmonter les obstacles commerciaux et ceux liées aux modèles d’entreprises à l'adoption de solutions innovantes à émissions faibles ou nulles dans le transport maritime et fluvial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C</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ompréhension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la capacité industrielle et de sa programmation pour atteindre les objectifs de réduction des émissions et de pollution de 2030 et 2050</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E</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ngagement</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accru du secteur du transport par voie d'eau au sens large, incluant toutes les parties prenantes, afin de reconnaître l'importance de ce secteur, de ses objectifs environnementaux et de ses impacts économiques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Identifier les modèles commerciaux et les obstacles financiers à l'adoption de solutions innovantes à émissions faibles et/ou nulles pour le transport maritime et fluvial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Analyser les besoins et le calendrier de modernisation et de remplacement de la flotte européenne actuelle </a:t>
            </a: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38</a:t>
            </a:fld>
            <a:endParaRPr lang="fr-FR" dirty="0"/>
          </a:p>
        </p:txBody>
      </p:sp>
    </p:spTree>
    <p:extLst>
      <p:ext uri="{BB962C8B-B14F-4D97-AF65-F5344CB8AC3E}">
        <p14:creationId xmlns:p14="http://schemas.microsoft.com/office/powerpoint/2010/main" val="2169375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599388"/>
          </a:xfrm>
        </p:spPr>
        <p:txBody>
          <a:bodyPr/>
          <a:lstStyle/>
          <a:p>
            <a:pPr>
              <a:defRPr/>
            </a:pPr>
            <a:r>
              <a:rPr lang="en-GB" sz="1400" b="1" dirty="0">
                <a:solidFill>
                  <a:schemeClr val="tx1"/>
                </a:solidFill>
              </a:rPr>
              <a:t>HORIZON-CL5-2024-D5-01-17: </a:t>
            </a:r>
            <a:r>
              <a:rPr lang="en-US" sz="1400" b="1" dirty="0">
                <a:solidFill>
                  <a:schemeClr val="tx1"/>
                </a:solidFill>
              </a:rPr>
              <a:t>Coordinating and supporting the combined activities of member and associated states towards the objectives of the Zero Emission Waterborne Transport partnership so as to increase synergies and impact (ZEWT Partnership)</a:t>
            </a:r>
            <a:r>
              <a:rPr lang="en-GB" sz="1400" b="1" u="sng" dirty="0">
                <a:solidFill>
                  <a:schemeClr val="tx1"/>
                </a:solidFill>
              </a:rPr>
              <a:t> </a:t>
            </a:r>
            <a:endParaRPr lang="fr-FR" sz="1400" b="1" u="sng" dirty="0">
              <a:solidFill>
                <a:schemeClr val="tx1"/>
              </a:solidFill>
            </a:endParaRPr>
          </a:p>
        </p:txBody>
      </p:sp>
      <p:sp>
        <p:nvSpPr>
          <p:cNvPr id="10" name="Rectangle 9"/>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CSA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1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1.5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18/04/2024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contenu 5">
            <a:extLst>
              <a:ext uri="{FF2B5EF4-FFF2-40B4-BE49-F238E27FC236}">
                <a16:creationId xmlns:a16="http://schemas.microsoft.com/office/drawing/2014/main" id="{31787DA2-438E-466D-A5AD-0AFEA6AA7F3F}"/>
              </a:ext>
            </a:extLst>
          </p:cNvPr>
          <p:cNvSpPr txBox="1"/>
          <p:nvPr/>
        </p:nvSpPr>
        <p:spPr bwMode="gray">
          <a:xfrm>
            <a:off x="360000" y="1872000"/>
            <a:ext cx="8679976"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I</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mpact</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accru du partenariat ZEWT sur la réalisation d'un transport par voie d'eau sans émissions en Europe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C</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ombinaison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des investissements nationaux et européens en matière de R&amp;I pour accélérer le développement et le déploiement du transport par voie d'eau à émissions nulles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M</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eilleur</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alignement des programmes nationaux sur les activités et les résultats du partenariat ZEWT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M</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écanisme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coopération entre les États membres de l'UE et les pays associés pour financer conjointement la recherche liée aux objectifs du partenariat ZEWT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Faciliter la collaboration entre les États membres et les États associés afin d'accroître les synergies, l'impact et l'efficacité des activités nationales et d'accélérer les progrès vers la réalisation des objectifs du partenariat ZEWT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Renforcer la complémentarité des systèmes nationaux en vue de l'adoption et du déploiement des résultats de la R&amp;I européenne qui sont alignés sur les objectifs de ZEWT et, par conséquent, accroître l'impact et la valeur des investissements européens et nationaux</a:t>
            </a: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39</a:t>
            </a:fld>
            <a:endParaRPr lang="fr-FR" dirty="0"/>
          </a:p>
        </p:txBody>
      </p:sp>
    </p:spTree>
    <p:extLst>
      <p:ext uri="{BB962C8B-B14F-4D97-AF65-F5344CB8AC3E}">
        <p14:creationId xmlns:p14="http://schemas.microsoft.com/office/powerpoint/2010/main" val="359881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68302" y="828252"/>
            <a:ext cx="8481354" cy="3983136"/>
          </a:xfrm>
          <a:prstGeom prst="rect">
            <a:avLst/>
          </a:prstGeom>
          <a:solidFill>
            <a:schemeClr val="bg1"/>
          </a:solidFill>
        </p:spPr>
        <p:txBody>
          <a:bodyPr/>
          <a:lstStyle/>
          <a:p>
            <a:pPr>
              <a:spcBef>
                <a:spcPts val="600"/>
              </a:spcBef>
              <a:spcAft>
                <a:spcPts val="600"/>
              </a:spcAft>
              <a:defRPr/>
            </a:pPr>
            <a:r>
              <a:rPr lang="fr-FR" sz="1200" b="0" dirty="0">
                <a:solidFill>
                  <a:schemeClr val="tx1"/>
                </a:solidFill>
              </a:rPr>
              <a:t>Horizon Europe est le programme-cadre de l'Union européenne pour la recherche et l'innovation. Il couvre la période 2021-2027 et est doté d'un budget de 95,5 milliards d'euros.</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Le présent guide a été réalisé par les membres du </a:t>
            </a:r>
            <a:r>
              <a:rPr lang="fr-FR" sz="1200" dirty="0">
                <a:solidFill>
                  <a:schemeClr val="tx1"/>
                </a:solidFill>
              </a:rPr>
              <a:t>Point de Contact National </a:t>
            </a:r>
            <a:r>
              <a:rPr lang="fr-FR" sz="1200" b="0" dirty="0">
                <a:solidFill>
                  <a:schemeClr val="tx1"/>
                </a:solidFill>
              </a:rPr>
              <a:t>(PCN) français Horizon Europe en charge du </a:t>
            </a:r>
            <a:r>
              <a:rPr lang="fr-FR" sz="1200" dirty="0">
                <a:solidFill>
                  <a:schemeClr val="tx1"/>
                </a:solidFill>
              </a:rPr>
              <a:t>Cluster 5 sur les thématiques climat, énergie et mobilité </a:t>
            </a:r>
            <a:r>
              <a:rPr lang="fr-FR" sz="1200" b="0" dirty="0">
                <a:solidFill>
                  <a:schemeClr val="tx1"/>
                </a:solidFill>
              </a:rPr>
              <a:t>(</a:t>
            </a:r>
            <a:r>
              <a:rPr lang="fr-FR" sz="1200" b="0" u="sng" dirty="0">
                <a:solidFill>
                  <a:schemeClr val="tx1"/>
                </a:solidFill>
                <a:hlinkClick r:id="rId2" action="ppaction://hlinksldjump"/>
              </a:rPr>
              <a:t>voir ici</a:t>
            </a:r>
            <a:r>
              <a:rPr lang="fr-FR" sz="1200" b="0" dirty="0">
                <a:solidFill>
                  <a:schemeClr val="tx1"/>
                </a:solidFill>
              </a:rPr>
              <a:t>).</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En France, le dispositif des PCN est placé sous l'autorité du </a:t>
            </a:r>
            <a:r>
              <a:rPr lang="fr-FR" sz="1200" dirty="0">
                <a:solidFill>
                  <a:schemeClr val="tx1"/>
                </a:solidFill>
              </a:rPr>
              <a:t>Ministère de l'enseignement supérieur et de la recherche</a:t>
            </a:r>
            <a:r>
              <a:rPr lang="fr-FR" sz="1200" b="0" dirty="0">
                <a:solidFill>
                  <a:schemeClr val="tx1"/>
                </a:solidFill>
              </a:rPr>
              <a:t>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Ce guide s'adresse à tous les acteurs français du monde </a:t>
            </a:r>
            <a:r>
              <a:rPr lang="fr-FR" sz="1200" b="0" dirty="0" smtClean="0">
                <a:solidFill>
                  <a:schemeClr val="tx1"/>
                </a:solidFill>
              </a:rPr>
              <a:t>de la </a:t>
            </a:r>
            <a:r>
              <a:rPr lang="fr-FR" sz="1200" b="0" dirty="0">
                <a:solidFill>
                  <a:schemeClr val="tx1"/>
                </a:solidFill>
              </a:rPr>
              <a:t>recherche </a:t>
            </a:r>
            <a:r>
              <a:rPr lang="fr-FR" sz="1200" b="0" dirty="0" smtClean="0">
                <a:solidFill>
                  <a:schemeClr val="tx1"/>
                </a:solidFill>
              </a:rPr>
              <a:t>et de l’innovation ainsi </a:t>
            </a:r>
            <a:r>
              <a:rPr lang="fr-FR" sz="1200" b="0" dirty="0">
                <a:solidFill>
                  <a:schemeClr val="tx1"/>
                </a:solidFill>
              </a:rPr>
              <a:t>qu'aux autorités publiques, aux acteurs économiques, sociaux et culturels potentiellement ciblés par le Cluster 5. Il vise à leur offrir un premier niveau d'accès au </a:t>
            </a:r>
            <a:r>
              <a:rPr lang="fr-FR" sz="1200" dirty="0">
                <a:solidFill>
                  <a:schemeClr val="tx1"/>
                </a:solidFill>
              </a:rPr>
              <a:t>programme de travail </a:t>
            </a:r>
            <a:r>
              <a:rPr lang="fr-FR" sz="1200" dirty="0" smtClean="0">
                <a:solidFill>
                  <a:schemeClr val="tx1"/>
                </a:solidFill>
              </a:rPr>
              <a:t>2024 </a:t>
            </a:r>
            <a:r>
              <a:rPr lang="fr-FR" sz="1200" dirty="0">
                <a:solidFill>
                  <a:schemeClr val="tx1"/>
                </a:solidFill>
              </a:rPr>
              <a:t>du Cluster 5</a:t>
            </a:r>
            <a:r>
              <a:rPr lang="fr-FR" sz="1200" b="0" dirty="0">
                <a:solidFill>
                  <a:schemeClr val="tx1"/>
                </a:solidFill>
              </a:rPr>
              <a:t>, en proposant en français des éléments structurels qui permettent de comprendre les fondements et les priorités du Cluster, ainsi qu'une synthèse des éléments clés de chaque appel.</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dirty="0">
                <a:solidFill>
                  <a:srgbClr val="FF0000"/>
                </a:solidFill>
              </a:rPr>
              <a:t>Les synthèses et traductions proposées dans ce guide n'engagent que la responsabilité de leurs auteurs et en aucune manière celle de la Commission européenne. Les porteurs de projets intéressés doivent impérativement se référer au </a:t>
            </a:r>
            <a:r>
              <a:rPr lang="fr-FR" sz="1200" u="sng" dirty="0">
                <a:solidFill>
                  <a:srgbClr val="FF0000"/>
                </a:solidFill>
                <a:hlinkClick r:id="rId3" tooltip="https://ec.europa.eu/info/funding-tenders/opportunities/docs/2021-2027/horizon/wp-call/2021-2022/wp-8-climate-energy-and-mobility_horizon-2021-2022_en.pdf"/>
              </a:rPr>
              <a:t>programme de travail 2023-2024 du Cluster 5 </a:t>
            </a:r>
            <a:r>
              <a:rPr lang="fr-FR" sz="1200" dirty="0">
                <a:solidFill>
                  <a:srgbClr val="FF0000"/>
                </a:solidFill>
              </a:rPr>
              <a:t>publié uniquement en anglais.</a:t>
            </a:r>
            <a:r>
              <a:rPr lang="fr-FR" sz="1200" b="0" dirty="0"/>
              <a:t/>
            </a:r>
            <a:br>
              <a:rPr lang="fr-FR" sz="1200" b="0" dirty="0"/>
            </a:br>
            <a:endParaRPr lang="fr-FR" sz="1200" b="0" dirty="0"/>
          </a:p>
          <a:p>
            <a:pPr>
              <a:defRPr/>
            </a:pPr>
            <a:endParaRPr lang="fr-FR" sz="1200" b="0" dirty="0">
              <a:solidFill>
                <a:srgbClr val="000091"/>
              </a:solidFill>
            </a:endParaRPr>
          </a:p>
          <a:p>
            <a:pPr>
              <a:defRPr/>
            </a:pPr>
            <a:endParaRPr lang="fr-FR" sz="1200" b="0" dirty="0">
              <a:solidFill>
                <a:srgbClr val="000091"/>
              </a:solidFill>
            </a:endParaRPr>
          </a:p>
        </p:txBody>
      </p:sp>
      <p:sp>
        <p:nvSpPr>
          <p:cNvPr id="5" name="ZoneTexte 4"/>
          <p:cNvSpPr txBox="1"/>
          <p:nvPr/>
        </p:nvSpPr>
        <p:spPr bwMode="auto">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a:ln>
                  <a:noFill/>
                </a:ln>
                <a:latin typeface="Arial"/>
                <a:cs typeface="Arial"/>
              </a:rPr>
              <a:t>AVANT-PROPOS</a:t>
            </a:r>
            <a:endParaRP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4</a:t>
            </a:fld>
            <a:endParaRPr lang="fr-FR" sz="1600" dirty="0">
              <a:solidFill>
                <a:schemeClr val="tx2"/>
              </a:solidFill>
            </a:endParaRPr>
          </a:p>
        </p:txBody>
      </p:sp>
    </p:spTree>
    <p:extLst>
      <p:ext uri="{BB962C8B-B14F-4D97-AF65-F5344CB8AC3E}">
        <p14:creationId xmlns:p14="http://schemas.microsoft.com/office/powerpoint/2010/main" val="2398401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5 , « sous-partie 4 » : Les objectifs</a:t>
            </a:r>
          </a:p>
          <a:p>
            <a:pPr algn="r">
              <a:defRPr/>
            </a:pPr>
            <a:r>
              <a:rPr lang="en-US" sz="1200" b="1" dirty="0"/>
              <a:t>Impact des Transports</a:t>
            </a:r>
            <a:endParaRPr lang="fr-FR" b="1" dirty="0"/>
          </a:p>
        </p:txBody>
      </p:sp>
      <p:sp>
        <p:nvSpPr>
          <p:cNvPr id="7" name="Rectangle 6"/>
          <p:cNvSpPr/>
          <p:nvPr/>
        </p:nvSpPr>
        <p:spPr bwMode="auto">
          <a:xfrm>
            <a:off x="323528" y="1028219"/>
            <a:ext cx="8442808" cy="2477601"/>
          </a:xfrm>
          <a:prstGeom prst="rect">
            <a:avLst/>
          </a:prstGeom>
        </p:spPr>
        <p:txBody>
          <a:bodyPr wrap="square">
            <a:spAutoFit/>
          </a:bodyPr>
          <a:lstStyle/>
          <a:p>
            <a:pPr lvl="0" algn="just">
              <a:defRPr/>
            </a:pPr>
            <a:r>
              <a:rPr lang="fr-FR" sz="1600" b="1" dirty="0">
                <a:solidFill>
                  <a:srgbClr val="000099"/>
                </a:solidFill>
              </a:rPr>
              <a:t>4</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Impact des transports sur l'environnement et la santé humaine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50" dirty="0">
                <a:solidFill>
                  <a:srgbClr val="000000"/>
                </a:solidFill>
              </a:rPr>
              <a:t>Réduction des émissions polluantes des véhicules provenant des flottes automobiles existantes et futures dans les zones urbaines et périurbaines.</a:t>
            </a:r>
          </a:p>
          <a:p>
            <a:pPr marL="171450" indent="-171450" algn="just">
              <a:spcAft>
                <a:spcPts val="600"/>
              </a:spcAft>
              <a:buFont typeface="Arial"/>
              <a:buChar char="•"/>
              <a:defRPr/>
            </a:pPr>
            <a:r>
              <a:rPr lang="fr-FR" sz="1350" dirty="0">
                <a:solidFill>
                  <a:srgbClr val="000000"/>
                </a:solidFill>
              </a:rPr>
              <a:t>Amélioration du suivi de la performance environnementale et de l'application de la réglementation des flottes de véhicules de transport, que ce soit sur route, dans les aéroports et les ports.</a:t>
            </a:r>
          </a:p>
          <a:p>
            <a:pPr marL="171450" indent="-171450" algn="just">
              <a:spcAft>
                <a:spcPts val="600"/>
              </a:spcAft>
              <a:buFont typeface="Arial"/>
              <a:buChar char="•"/>
              <a:defRPr/>
            </a:pPr>
            <a:r>
              <a:rPr lang="fr-FR" sz="1350" dirty="0">
                <a:solidFill>
                  <a:srgbClr val="000000"/>
                </a:solidFill>
              </a:rPr>
              <a:t>Compréhension en profondeur des solutions pour réduire l'impact environnemental global des transports sur la santé humaine et les écosystèmes.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40</a:t>
            </a:fld>
            <a:endParaRPr lang="fr-FR" dirty="0"/>
          </a:p>
        </p:txBody>
      </p:sp>
    </p:spTree>
    <p:extLst>
      <p:ext uri="{BB962C8B-B14F-4D97-AF65-F5344CB8AC3E}">
        <p14:creationId xmlns:p14="http://schemas.microsoft.com/office/powerpoint/2010/main" val="2094587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599388"/>
          </a:xfrm>
        </p:spPr>
        <p:txBody>
          <a:bodyPr/>
          <a:lstStyle/>
          <a:p>
            <a:pPr>
              <a:defRPr/>
            </a:pPr>
            <a:r>
              <a:rPr lang="en-GB" sz="1400" b="1" dirty="0">
                <a:solidFill>
                  <a:schemeClr val="tx1"/>
                </a:solidFill>
              </a:rPr>
              <a:t>HORIZON-CL5-2024-D5-01-18: </a:t>
            </a:r>
            <a:r>
              <a:rPr lang="en-US" sz="1400" b="1" dirty="0">
                <a:solidFill>
                  <a:schemeClr val="tx1"/>
                </a:solidFill>
              </a:rPr>
              <a:t>Assessment of air pollutant emissions from low-carbon fuels in the heavy-duty, aviation, and maritime sectors</a:t>
            </a:r>
            <a:r>
              <a:rPr lang="en-GB" sz="1400" b="1" u="sng" dirty="0">
                <a:solidFill>
                  <a:schemeClr val="tx1"/>
                </a:solidFill>
              </a:rPr>
              <a:t> </a:t>
            </a:r>
            <a:endParaRPr lang="fr-FR" sz="1400" b="1" u="sng" dirty="0">
              <a:solidFill>
                <a:schemeClr val="tx1"/>
              </a:solidFill>
            </a:endParaRP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5-6)</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3.5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C24E751E-6584-41D8-8442-9B3E1808C169}"/>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Mesure et caractérisation en conditions réelles des émissions de polluants atmosphériques des véhicules lourds à combustion, des avions et des navires utilisant des carburants alternatifs, avec une large couverture des groupes motopropulseurs et des technologies de post-traitement des gaz d'échappement existants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Identification et quantification des polluants résultant de l'utilisation de nouveaux carburants à faible teneur en carbone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Caractérisation des émissions de particules jusqu’à au moins 10 nm, ainsi que de leurs composés chimiques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P</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rojections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d'exposition à la pollution atmosphérique basées sur des trajectoires technologiques plausibles jusqu'à 2050</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Propositions de solutions technologiques pour atténuer les formes émergentes de pollution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Réaliser la spéciation complète des émissions polluantes dans différentes conditions d’usage réel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Étendre l’analyse au-delà de la liste des polluants actuellement réglementés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Coopérer avec des projets déjà financés sur l’utilisation de carburant bas carbone (notamment pour l’aviation et le transport maritime)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Étudier des solutions d’atténuation en focalisant sur les polluants qui ont une forte toxicité, et/ou un fort potentiel de réchauffement climatique, ou les deux</a:t>
            </a:r>
          </a:p>
        </p:txBody>
      </p:sp>
      <p:sp>
        <p:nvSpPr>
          <p:cNvPr id="11" name="ZoneTexte 10"/>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smtClean="0"/>
              <a:t>Impact des Transports</a:t>
            </a:r>
            <a:endParaRPr lang="fr-FR" sz="1200" b="1"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41</a:t>
            </a:fld>
            <a:endParaRPr lang="fr-FR" dirty="0"/>
          </a:p>
        </p:txBody>
      </p:sp>
    </p:spTree>
    <p:extLst>
      <p:ext uri="{BB962C8B-B14F-4D97-AF65-F5344CB8AC3E}">
        <p14:creationId xmlns:p14="http://schemas.microsoft.com/office/powerpoint/2010/main" val="1532707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a:t>
            </a:r>
            <a:r>
              <a:rPr lang="fr-FR" sz="2400" b="0" dirty="0" smtClean="0"/>
              <a:t>6</a:t>
            </a:r>
            <a:r>
              <a:rPr lang="fr-FR" dirty="0"/>
              <a:t/>
            </a:r>
            <a:br>
              <a:rPr lang="fr-FR" dirty="0"/>
            </a:br>
            <a:r>
              <a:rPr lang="fr-FR" i="1" dirty="0"/>
              <a:t>Des transports sûrs et résilients et des services de mobilité intelligente pour les passagers et les marchandises</a:t>
            </a:r>
            <a:endParaRPr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42</a:t>
            </a:fld>
            <a:endParaRPr lang="fr-FR" dirty="0"/>
          </a:p>
        </p:txBody>
      </p:sp>
    </p:spTree>
    <p:extLst>
      <p:ext uri="{BB962C8B-B14F-4D97-AF65-F5344CB8AC3E}">
        <p14:creationId xmlns:p14="http://schemas.microsoft.com/office/powerpoint/2010/main" val="2201281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7" name="Rectangle 6"/>
          <p:cNvSpPr/>
          <p:nvPr/>
        </p:nvSpPr>
        <p:spPr bwMode="auto">
          <a:xfrm>
            <a:off x="180000" y="1242501"/>
            <a:ext cx="8586336" cy="3539430"/>
          </a:xfrm>
          <a:prstGeom prst="rect">
            <a:avLst/>
          </a:prstGeom>
        </p:spPr>
        <p:txBody>
          <a:bodyPr wrap="square" lIns="91440" tIns="45720" rIns="91440" bIns="45720" anchor="t">
            <a:spAutoFit/>
          </a:bodyPr>
          <a:lstStyle/>
          <a:p>
            <a:pPr algn="just" defTabSz="914378">
              <a:defRPr/>
            </a:pPr>
            <a:r>
              <a:rPr lang="fr-FR" sz="1600" b="1" dirty="0">
                <a:solidFill>
                  <a:srgbClr val="000091"/>
                </a:solidFill>
                <a:latin typeface="Arial"/>
              </a:rPr>
              <a:t>Destination 6 </a:t>
            </a:r>
            <a:r>
              <a:rPr lang="fr-FR" sz="1600" b="1" dirty="0">
                <a:solidFill>
                  <a:srgbClr val="000091"/>
                </a:solidFill>
              </a:rPr>
              <a:t>- Des </a:t>
            </a:r>
            <a:r>
              <a:rPr lang="fr-FR" sz="1600" b="1" dirty="0" smtClean="0">
                <a:solidFill>
                  <a:srgbClr val="000091"/>
                </a:solidFill>
              </a:rPr>
              <a:t>transports </a:t>
            </a:r>
            <a:r>
              <a:rPr lang="fr-FR" sz="1600" b="1" dirty="0">
                <a:solidFill>
                  <a:srgbClr val="000091"/>
                </a:solidFill>
              </a:rPr>
              <a:t>sûrs et résilients et des services de mobilité intelligente pour les passagers et les marchandises</a:t>
            </a:r>
            <a:endParaRPr lang="fr-FR" sz="1200" dirty="0">
              <a:solidFill>
                <a:srgbClr val="000000"/>
              </a:solidFill>
              <a:latin typeface="Arial"/>
            </a:endParaRPr>
          </a:p>
          <a:p>
            <a:pPr algn="just" defTabSz="914378">
              <a:defRPr/>
            </a:pPr>
            <a:endParaRPr lang="fr-FR" sz="1600" b="1" dirty="0">
              <a:solidFill>
                <a:srgbClr val="000000"/>
              </a:solidFill>
              <a:latin typeface="Arial"/>
            </a:endParaRPr>
          </a:p>
          <a:p>
            <a:pPr algn="just" defTabSz="914378">
              <a:defRPr/>
            </a:pPr>
            <a:r>
              <a:rPr lang="fr-FR" sz="1400" b="1" dirty="0"/>
              <a:t>Impact visé </a:t>
            </a:r>
            <a:r>
              <a:rPr lang="fr-FR" sz="1400" dirty="0">
                <a:latin typeface="Arial"/>
              </a:rPr>
              <a:t>: « </a:t>
            </a:r>
            <a:r>
              <a:rPr lang="fr-FR" sz="1400" i="1" dirty="0">
                <a:latin typeface="Arial"/>
              </a:rPr>
              <a:t>Des systèmes de mobilité sûrs, transparents, intelligents, inclusifs, résilients et durables pour les personnes et les biens grâce à des technologies et des services centrés sur l'utilisateur, notamment des technologies numériques et des services avancés de navigation par satellite</a:t>
            </a:r>
            <a:r>
              <a:rPr lang="fr-FR" sz="1400" dirty="0">
                <a:latin typeface="Arial"/>
              </a:rPr>
              <a:t>», notamment par le biais :</a:t>
            </a:r>
            <a:endParaRPr dirty="0"/>
          </a:p>
          <a:p>
            <a:pPr algn="just" defTabSz="914378">
              <a:defRPr/>
            </a:pPr>
            <a:endParaRPr lang="fr-FR" sz="1600" dirty="0">
              <a:latin typeface="Arial"/>
            </a:endParaRPr>
          </a:p>
          <a:p>
            <a:pPr marL="285750" indent="-285750" algn="just" defTabSz="914378">
              <a:buFont typeface="Arial"/>
              <a:buChar char="•"/>
              <a:defRPr/>
            </a:pPr>
            <a:r>
              <a:rPr lang="fr-FR" sz="1400" dirty="0">
                <a:latin typeface="Arial"/>
              </a:rPr>
              <a:t>D’une accélération de la mise en œuvre de technologies et de systèmes innovants de </a:t>
            </a:r>
            <a:r>
              <a:rPr lang="fr-FR" sz="1400" b="1" dirty="0">
                <a:latin typeface="Arial"/>
              </a:rPr>
              <a:t>mobilité connectée, coopérative et automatisée</a:t>
            </a:r>
          </a:p>
          <a:p>
            <a:pPr marL="285750" indent="-285750" algn="just" defTabSz="914378">
              <a:spcBef>
                <a:spcPts val="1200"/>
              </a:spcBef>
              <a:buFont typeface="Arial"/>
              <a:buChar char="•"/>
              <a:defRPr/>
            </a:pPr>
            <a:r>
              <a:rPr lang="fr-FR" sz="1400" dirty="0">
                <a:latin typeface="Arial"/>
              </a:rPr>
              <a:t>D’un développement du </a:t>
            </a:r>
            <a:r>
              <a:rPr lang="fr-FR" sz="1400" b="1" dirty="0">
                <a:latin typeface="Arial"/>
              </a:rPr>
              <a:t>système de </a:t>
            </a:r>
            <a:r>
              <a:rPr lang="fr-FR" sz="1400" b="1" dirty="0" smtClean="0">
                <a:latin typeface="Arial"/>
              </a:rPr>
              <a:t>transport </a:t>
            </a:r>
            <a:r>
              <a:rPr lang="fr-FR" sz="1400" b="1" dirty="0">
                <a:latin typeface="Arial"/>
              </a:rPr>
              <a:t>multimodal </a:t>
            </a:r>
            <a:r>
              <a:rPr lang="fr-FR" sz="1400" dirty="0">
                <a:latin typeface="Arial"/>
              </a:rPr>
              <a:t>grâce à un </a:t>
            </a:r>
            <a:r>
              <a:rPr lang="fr-FR" sz="1400" dirty="0" smtClean="0">
                <a:latin typeface="Arial"/>
              </a:rPr>
              <a:t>transport </a:t>
            </a:r>
            <a:r>
              <a:rPr lang="fr-FR" sz="1400" dirty="0">
                <a:latin typeface="Arial"/>
              </a:rPr>
              <a:t>de marchandises et une logistique durables et intelligents, et à des infrastructures améliorées et résilientes</a:t>
            </a:r>
          </a:p>
          <a:p>
            <a:pPr marL="285750" indent="-285750" algn="just" defTabSz="914378">
              <a:spcBef>
                <a:spcPts val="1200"/>
              </a:spcBef>
              <a:buFont typeface="Arial"/>
              <a:buChar char="•"/>
              <a:defRPr/>
            </a:pPr>
            <a:r>
              <a:rPr lang="fr-FR" sz="1400" dirty="0">
                <a:latin typeface="Arial"/>
              </a:rPr>
              <a:t>D’une réduction drastique du nombre </a:t>
            </a:r>
            <a:r>
              <a:rPr lang="fr-FR" sz="1400" b="1" dirty="0">
                <a:latin typeface="Arial"/>
              </a:rPr>
              <a:t>d’accidents, d’incidents et de décès dus aux </a:t>
            </a:r>
            <a:r>
              <a:rPr lang="fr-FR" sz="1400" b="1" dirty="0" smtClean="0">
                <a:latin typeface="Arial"/>
              </a:rPr>
              <a:t>transports</a:t>
            </a:r>
            <a:r>
              <a:rPr lang="fr-FR" sz="1400" dirty="0">
                <a:latin typeface="Arial"/>
              </a:rPr>
              <a:t>, et d’une augmentation de la </a:t>
            </a:r>
            <a:r>
              <a:rPr lang="fr-FR" sz="1400" b="1" dirty="0">
                <a:latin typeface="Arial"/>
              </a:rPr>
              <a:t>résilience </a:t>
            </a:r>
            <a:r>
              <a:rPr lang="fr-FR" sz="1400" dirty="0">
                <a:latin typeface="Arial"/>
              </a:rPr>
              <a:t>des systèmes de </a:t>
            </a:r>
            <a:r>
              <a:rPr lang="fr-FR" sz="1400" dirty="0" smtClean="0">
                <a:latin typeface="Arial"/>
              </a:rPr>
              <a:t>transport</a:t>
            </a:r>
            <a:endParaRPr lang="fr-FR" sz="1400" dirty="0">
              <a:latin typeface="Arial"/>
            </a:endParaRPr>
          </a:p>
        </p:txBody>
      </p:sp>
      <p:sp>
        <p:nvSpPr>
          <p:cNvPr id="8" name="ZoneTexte 7"/>
          <p:cNvSpPr txBox="1"/>
          <p:nvPr/>
        </p:nvSpPr>
        <p:spPr bwMode="auto">
          <a:xfrm>
            <a:off x="3203848" y="195088"/>
            <a:ext cx="5765503" cy="738664"/>
          </a:xfrm>
          <a:prstGeom prst="rect">
            <a:avLst/>
          </a:prstGeom>
          <a:noFill/>
        </p:spPr>
        <p:txBody>
          <a:bodyPr wrap="square" lIns="91440" tIns="45720" rIns="91440" bIns="45720" rtlCol="0" anchor="t">
            <a:spAutoFit/>
          </a:bodyPr>
          <a:lstStyle/>
          <a:p>
            <a:pPr algn="r" defTabSz="914378">
              <a:defRPr/>
            </a:pPr>
            <a:r>
              <a:rPr lang="fr-FR" b="1" dirty="0">
                <a:solidFill>
                  <a:srgbClr val="000000"/>
                </a:solidFill>
                <a:latin typeface="Arial"/>
              </a:rPr>
              <a:t>Destination 6 : Les impacts</a:t>
            </a:r>
            <a:endParaRPr dirty="0"/>
          </a:p>
          <a:p>
            <a:pPr algn="r" defTabSz="914378">
              <a:defRPr/>
            </a:pPr>
            <a:r>
              <a:rPr lang="fr-FR" sz="1200" b="1" dirty="0">
                <a:solidFill>
                  <a:srgbClr val="000000"/>
                </a:solidFill>
              </a:rPr>
              <a:t>Des </a:t>
            </a:r>
            <a:r>
              <a:rPr lang="fr-FR" sz="1200" b="1" dirty="0" smtClean="0">
                <a:solidFill>
                  <a:srgbClr val="000000"/>
                </a:solidFill>
              </a:rPr>
              <a:t>transports </a:t>
            </a:r>
            <a:r>
              <a:rPr lang="fr-FR" sz="1200" b="1" dirty="0">
                <a:solidFill>
                  <a:srgbClr val="000000"/>
                </a:solidFill>
              </a:rPr>
              <a:t>sûrs et résilients et des services de mobilité intelligente pour les passagers et les marchandises</a:t>
            </a:r>
            <a:endParaRPr lang="fr-FR" sz="1200" b="1" dirty="0">
              <a:solidFill>
                <a:srgbClr val="000000"/>
              </a:solidFill>
              <a:latin typeface="Arial"/>
            </a:endParaRP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43</a:t>
            </a:fld>
            <a:endParaRPr lang="fr-FR" dirty="0"/>
          </a:p>
        </p:txBody>
      </p:sp>
    </p:spTree>
    <p:extLst>
      <p:ext uri="{BB962C8B-B14F-4D97-AF65-F5344CB8AC3E}">
        <p14:creationId xmlns:p14="http://schemas.microsoft.com/office/powerpoint/2010/main" val="3266148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6 , « sous-partie 1 » : Les objectifs</a:t>
            </a:r>
          </a:p>
          <a:p>
            <a:pPr algn="r">
              <a:defRPr/>
            </a:pPr>
            <a:r>
              <a:rPr lang="en-US" sz="1200" b="1" dirty="0"/>
              <a:t>CCAM</a:t>
            </a:r>
            <a:endParaRPr lang="fr-FR" b="1" dirty="0"/>
          </a:p>
        </p:txBody>
      </p:sp>
      <p:sp>
        <p:nvSpPr>
          <p:cNvPr id="7" name="Rectangle 6"/>
          <p:cNvSpPr/>
          <p:nvPr/>
        </p:nvSpPr>
        <p:spPr bwMode="auto">
          <a:xfrm>
            <a:off x="323528" y="1028219"/>
            <a:ext cx="8442808" cy="3754874"/>
          </a:xfrm>
          <a:prstGeom prst="rect">
            <a:avLst/>
          </a:prstGeom>
        </p:spPr>
        <p:txBody>
          <a:bodyPr wrap="square">
            <a:spAutoFit/>
          </a:bodyPr>
          <a:lstStyle/>
          <a:p>
            <a:pPr lvl="0" algn="just">
              <a:defRPr/>
            </a:pPr>
            <a:r>
              <a:rPr lang="fr-FR" sz="1600" b="1" dirty="0">
                <a:solidFill>
                  <a:srgbClr val="000099"/>
                </a:solidFill>
              </a:rPr>
              <a:t>1</a:t>
            </a:r>
            <a:r>
              <a:rPr lang="fr-FR" sz="1600" b="1" baseline="30000" dirty="0">
                <a:solidFill>
                  <a:srgbClr val="000099"/>
                </a:solidFill>
              </a:rPr>
              <a:t>ère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Mobilité connectée, coopérative et automatisée (CCAM)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Solutions basées sur la CCAM transparentes, abordables et orientées vers l'utilisateur, avec un accent particulier sur la mobilité partagée, intelligente et sans émission, ainsi que sur la livraison de marchandises.</a:t>
            </a:r>
          </a:p>
          <a:p>
            <a:pPr marL="171450" indent="-171450" algn="just">
              <a:spcAft>
                <a:spcPts val="600"/>
              </a:spcAft>
              <a:buFont typeface="Arial"/>
              <a:buChar char="•"/>
              <a:defRPr/>
            </a:pPr>
            <a:r>
              <a:rPr lang="fr-FR" sz="1300" dirty="0">
                <a:solidFill>
                  <a:srgbClr val="000000"/>
                </a:solidFill>
              </a:rPr>
              <a:t>Sûreté et sécurité validées, robustesse et résilience améliorées des technologies et systèmes CCAM.</a:t>
            </a:r>
          </a:p>
          <a:p>
            <a:pPr marL="171450" indent="-171450" algn="just">
              <a:spcAft>
                <a:spcPts val="600"/>
              </a:spcAft>
              <a:buFont typeface="Arial"/>
              <a:buChar char="•"/>
              <a:defRPr/>
            </a:pPr>
            <a:r>
              <a:rPr lang="fr-FR" sz="1300" dirty="0">
                <a:solidFill>
                  <a:srgbClr val="000000"/>
                </a:solidFill>
              </a:rPr>
              <a:t>Technologies et solutions pour les véhicules qui optimisent l'expérience à bord et hors bord en termes de bien-être, de sécurité et de respect de la vie privée.</a:t>
            </a:r>
          </a:p>
          <a:p>
            <a:pPr marL="171450" indent="-171450" algn="just">
              <a:spcAft>
                <a:spcPts val="600"/>
              </a:spcAft>
              <a:buFont typeface="Arial"/>
              <a:buChar char="•"/>
              <a:defRPr/>
            </a:pPr>
            <a:r>
              <a:rPr lang="fr-FR" sz="1300" dirty="0">
                <a:solidFill>
                  <a:srgbClr val="000000"/>
                </a:solidFill>
              </a:rPr>
              <a:t>Ensemble complet de procédures de vérification, de validation et d'évaluation des systèmes CCAM.</a:t>
            </a:r>
          </a:p>
          <a:p>
            <a:pPr marL="171450" indent="-171450" algn="just">
              <a:spcAft>
                <a:spcPts val="600"/>
              </a:spcAft>
              <a:buFont typeface="Arial"/>
              <a:buChar char="•"/>
              <a:defRPr/>
            </a:pPr>
            <a:r>
              <a:rPr lang="fr-FR" sz="1300" dirty="0">
                <a:solidFill>
                  <a:srgbClr val="000000"/>
                </a:solidFill>
              </a:rPr>
              <a:t>Interaction sécurisée et digne de confiance entre les usagers de la route, les véhicules CCAM et "conventionnels", les infrastructures et les services physiques et numériques.</a:t>
            </a:r>
          </a:p>
          <a:p>
            <a:pPr marL="171450" indent="-171450" algn="just">
              <a:spcAft>
                <a:spcPts val="600"/>
              </a:spcAft>
              <a:buFont typeface="Arial"/>
              <a:buChar char="•"/>
              <a:defRPr/>
            </a:pPr>
            <a:r>
              <a:rPr lang="fr-FR" sz="1300" dirty="0">
                <a:solidFill>
                  <a:srgbClr val="000000"/>
                </a:solidFill>
              </a:rPr>
              <a:t>Compréhension claire des besoins sociétaux et des impacts de la CCAM au niveau individuel et collectif, pour assurer un déploiement plus adapté, résilient et durable des solutions CCAM.</a:t>
            </a:r>
          </a:p>
          <a:p>
            <a:pPr marL="171450" indent="-171450" algn="just">
              <a:spcAft>
                <a:spcPts val="600"/>
              </a:spcAft>
              <a:buFont typeface="Arial"/>
              <a:buChar char="•"/>
              <a:defRPr/>
            </a:pPr>
            <a:r>
              <a:rPr lang="fr-FR" sz="1300" dirty="0">
                <a:solidFill>
                  <a:srgbClr val="000000"/>
                </a:solidFill>
              </a:rPr>
              <a:t>Une meilleure coordination des actions de R&amp;I publiques et privées, des essais à grande échelle et des plans de mise en œuvre en Europe en vue de l'harmonisation et de la normalisation.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44</a:t>
            </a:fld>
            <a:endParaRPr lang="fr-FR" dirty="0"/>
          </a:p>
        </p:txBody>
      </p:sp>
    </p:spTree>
    <p:extLst>
      <p:ext uri="{BB962C8B-B14F-4D97-AF65-F5344CB8AC3E}">
        <p14:creationId xmlns:p14="http://schemas.microsoft.com/office/powerpoint/2010/main" val="2082280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HORIZON-CL5-2024-D6-01-01: </a:t>
            </a:r>
            <a:r>
              <a:rPr lang="en-US" sz="1400" b="1" dirty="0" err="1">
                <a:solidFill>
                  <a:schemeClr val="tx1"/>
                </a:solidFill>
              </a:rPr>
              <a:t>Centralised</a:t>
            </a:r>
            <a:r>
              <a:rPr lang="en-US" sz="1400" b="1" dirty="0">
                <a:solidFill>
                  <a:schemeClr val="tx1"/>
                </a:solidFill>
              </a:rPr>
              <a:t>, reliable, cyber-secure &amp; upgradable in-vehicle electronic control architectures for CCAM connected to the cloud-edge continuum (CCAM Partnership)</a:t>
            </a:r>
          </a:p>
        </p:txBody>
      </p:sp>
      <p:sp>
        <p:nvSpPr>
          <p:cNvPr id="6" name="Espace réservé du contenu 5"/>
          <p:cNvSpPr txBox="1"/>
          <p:nvPr/>
        </p:nvSpPr>
        <p:spPr bwMode="gray">
          <a:xfrm>
            <a:off x="360000" y="1764000"/>
            <a:ext cx="861283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Architectures de contrôle électronique embarquées, centralisées, fiables, cyber-sécurisées et évolutives pour la CCAM, basées sur des briques matérielles et logicielles coconçues, des flux de données intelligents ou volumineux, et avec des mises à jour par ondes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Déploiement généralisé de l'automatisation de niveau 4 des véhicules routiers en étendant les contextes opérationnels du système de contrôle à une plus grande complexité (trafic urbain, conditions météorologiques défavorables, etc.) ou à une plus grande échelle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Exploitation sûre des fonctions de conduite connectée et automatisée, par exemple en ce qui concerne les usagers vulnérables de la route et les transitions de contextes opérationnels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Nouveau paradigme avec un système plus intégré, efficace en termes de ressources et fiable pour le contrôle des systèmes CCAM</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Renforcement de la coopération entre les équipementiers et les fournisseurs européens pour coconcevoir une architecture électronique standard cyber-sécurisée avec des interfaces harmonisées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a:t>
            </a:r>
            <a:r>
              <a:rPr kumimoji="0" lang="fr-FR" sz="11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fr-FR" sz="11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une architecture de contrôle et ses blocs associés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capables :</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d’assurer une communication de données fiable pour le contrôle des systèmes de conduite automatisée afin de se prémunir contre les cyberattaques, les dysfonctionnements et les interactions malveillantes</a:t>
            </a: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de gains systémiques de fonctionnalité en termes d'évolutivité, d'efficacité, de modularité, de compatibilité, de fiabilité, de redondance</a:t>
            </a: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de définir des objectifs de sûreté et de sécurité</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6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45</a:t>
            </a:fld>
            <a:endParaRPr lang="fr-FR" dirty="0"/>
          </a:p>
        </p:txBody>
      </p:sp>
    </p:spTree>
    <p:extLst>
      <p:ext uri="{BB962C8B-B14F-4D97-AF65-F5344CB8AC3E}">
        <p14:creationId xmlns:p14="http://schemas.microsoft.com/office/powerpoint/2010/main" val="1716235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HORIZON-CL5-2024-D6-01-02: Scenario-based safety assurance of CCAM and related HMI in a dynamically evolving transport system (CCAM Partnership)</a:t>
            </a:r>
          </a:p>
        </p:txBody>
      </p:sp>
      <p:sp>
        <p:nvSpPr>
          <p:cNvPr id="6" name="Espace réservé du contenu 5"/>
          <p:cNvSpPr txBox="1"/>
          <p:nvPr/>
        </p:nvSpPr>
        <p:spPr bwMode="gray">
          <a:xfrm>
            <a:off x="360000" y="1728000"/>
            <a:ext cx="861283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lvl="0" indent="-171450">
              <a:spcAft>
                <a:spcPts val="0"/>
              </a:spcAft>
              <a:buFont typeface="Arial"/>
              <a:buChar char="•"/>
              <a:defRPr/>
            </a:pPr>
            <a:r>
              <a:rPr lang="fr-FR" sz="1100" dirty="0">
                <a:solidFill>
                  <a:srgbClr val="000000"/>
                </a:solidFill>
                <a:latin typeface="Arial"/>
              </a:rPr>
              <a:t>D</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éploiement</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lang="fr-FR" sz="1100" dirty="0">
                <a:solidFill>
                  <a:srgbClr val="000000"/>
                </a:solidFill>
              </a:rPr>
              <a:t>en toute sécurité des </a:t>
            </a:r>
            <a:r>
              <a:rPr kumimoji="0" lang="fr-FR" sz="1100" b="0" i="0" u="none" strike="noStrike" kern="1200" cap="none" spc="0" normalizeH="0" baseline="0" noProof="0" dirty="0">
                <a:ln>
                  <a:noFill/>
                </a:ln>
                <a:solidFill>
                  <a:srgbClr val="000000"/>
                </a:solidFill>
                <a:effectLst/>
                <a:uLnTx/>
                <a:uFillTx/>
                <a:latin typeface="Arial"/>
                <a:ea typeface="+mn-ea"/>
                <a:cs typeface="+mn-cs"/>
              </a:rPr>
              <a:t>systèmes CCAM pour tous les niveaux d'automatisation, également pour les systèmes qui, pour une partie des phases de conduite, reposent sur l'interaction homme-machine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Assurance de la sécurité des véhicules malgré les modifications du système, par exemple en raison des mises à jour des logiciels et des échanges de données entre les véhicules et l'infrastructure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Introduction </a:t>
            </a:r>
            <a:r>
              <a:rPr kumimoji="0" lang="fr-FR" sz="1100" b="0" i="0" u="none" strike="noStrike" kern="1200" cap="none" spc="0" normalizeH="0" baseline="0" noProof="0" dirty="0">
                <a:ln>
                  <a:noFill/>
                </a:ln>
                <a:solidFill>
                  <a:srgbClr val="000000"/>
                </a:solidFill>
                <a:effectLst/>
                <a:uLnTx/>
                <a:uFillTx/>
                <a:latin typeface="Arial"/>
                <a:ea typeface="+mn-ea"/>
                <a:cs typeface="+mn-cs"/>
              </a:rPr>
              <a:t>d'innovations technologiques à développement rapide dans les fonctionnalités du système CCAM, telles que l’intelligence artificielle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100" b="1" i="0" u="sng" strike="noStrike" kern="1200" cap="none" spc="0" normalizeH="0" baseline="0" noProof="0" dirty="0" smtClean="0">
                <a:ln>
                  <a:noFill/>
                </a:ln>
                <a:solidFill>
                  <a:srgbClr val="000091"/>
                </a:solidFill>
                <a:effectLst/>
                <a:uLnTx/>
                <a:uFillTx/>
                <a:latin typeface="Arial"/>
                <a:ea typeface="Times New Roman"/>
                <a:cs typeface="Times New Roman"/>
              </a:rPr>
              <a:t> </a:t>
            </a:r>
            <a:r>
              <a:rPr kumimoji="0" lang="fr-FR" sz="11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une méthodologie de validation pour l'assurance de la sécurité (basée sur des scénarios) des fonctions CCAM (basées sur l’intelligence artificielle)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procédures de validation pour les systèmes CCAM qui s'appuient sur la communication V2X pour les fonctions critiques pour la sécurité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une approche pour une méthodologie de validation en continu de la sécurité, afin de surveiller l'état de sécurité des systèmes CCAM déployés en fonctionnement (trafic réel) pendant leur durée de vie, après l'homologation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outils qui garantissent un niveau de détail approprié et la représentation adéquate du comportement des autres usagers de la route dans les essais virtuels basés sur des scénarios</a:t>
            </a:r>
            <a:endParaRPr kumimoji="0" lang="fr-FR" sz="1000" b="0" i="0" u="none" strike="noStrike" kern="1200" cap="none" spc="0" normalizeH="0" baseline="0" noProof="0" dirty="0">
              <a:ln>
                <a:noFill/>
              </a:ln>
              <a:solidFill>
                <a:srgbClr val="000091"/>
              </a:solidFill>
              <a:effectLst/>
              <a:uLnTx/>
              <a:uFillTx/>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14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46</a:t>
            </a:fld>
            <a:endParaRPr lang="fr-FR" dirty="0"/>
          </a:p>
        </p:txBody>
      </p:sp>
    </p:spTree>
    <p:extLst>
      <p:ext uri="{BB962C8B-B14F-4D97-AF65-F5344CB8AC3E}">
        <p14:creationId xmlns:p14="http://schemas.microsoft.com/office/powerpoint/2010/main" val="370683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HORIZON-CL5-2024-D6-01-03: Orchestration of heterogeneous actors in mixed traffic within the CCAM ecosystem (CCAM Partnership)</a:t>
            </a:r>
          </a:p>
        </p:txBody>
      </p:sp>
      <p:sp>
        <p:nvSpPr>
          <p:cNvPr id="6" name="Espace réservé du contenu 5"/>
          <p:cNvSpPr txBox="1"/>
          <p:nvPr/>
        </p:nvSpPr>
        <p:spPr bwMode="gray">
          <a:xfrm>
            <a:off x="360000" y="1800000"/>
            <a:ext cx="861283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Approche systémique de la gestion du trafic qui intègre les opérations et les besoins de toutes les parties prenantes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G</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estion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du trafic plus sûre, plus efficace et plus durable grâce à l'orchestration d'acteurs hétérogènes dans un trafic mixte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Schémas d'orchestration éprouvés dans la gestion du trafic pour les opérations de tous les types de véhicules et des différents systèmes CCAM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M</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odèles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gouvernance et d'exploitation qui permettent une meilleure coopération et collaboration de tous les acteurs concernés dans l'orchestration de la gestion du trafic par une nouvelle gestion de la mobilité pour tous les modes et types de routes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M</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éthodes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planification stratégique des transports pour tous les modes de l'écosystème CCAM, incluant les transports individuels et publics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100" b="1" i="0" u="sng" strike="noStrike" kern="1200" cap="none" spc="0" normalizeH="0" baseline="0" noProof="0" dirty="0" smtClean="0">
                <a:ln>
                  <a:noFill/>
                </a:ln>
                <a:solidFill>
                  <a:srgbClr val="000091"/>
                </a:solidFill>
                <a:effectLst/>
                <a:uLnTx/>
                <a:uFillTx/>
                <a:latin typeface="Arial"/>
                <a:ea typeface="Times New Roman"/>
                <a:cs typeface="Times New Roman"/>
              </a:rPr>
              <a:t> </a:t>
            </a:r>
            <a:r>
              <a:rPr kumimoji="0" lang="fr-FR" sz="11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Définir les exigences globales pour les schémas d'orchestration en ce qui concerne les acteurs hétérogènes du trafic mixte (trafic automatisé et non automatisé, personnes et marchandises et différents modes)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outils de gestion du trafic essentiels à la coordination de la mobilité mixte automatisée et non automatisée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Définir et démontrer des modèles commerciaux et de gouvernance pour l'orchestration de la gestion du trafic dans des conditions de trafic CCAM en temps réel dans un environnement urbain et autoroutier</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000" b="0" i="0" u="none" strike="noStrike" kern="1200" cap="none" spc="0" normalizeH="0" baseline="0" noProof="0" dirty="0">
              <a:ln>
                <a:noFill/>
              </a:ln>
              <a:solidFill>
                <a:srgbClr val="000091"/>
              </a:solidFill>
              <a:effectLst/>
              <a:uLnTx/>
              <a:uFillTx/>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6-7)</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6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47</a:t>
            </a:fld>
            <a:endParaRPr lang="fr-FR" dirty="0"/>
          </a:p>
        </p:txBody>
      </p:sp>
    </p:spTree>
    <p:extLst>
      <p:ext uri="{BB962C8B-B14F-4D97-AF65-F5344CB8AC3E}">
        <p14:creationId xmlns:p14="http://schemas.microsoft.com/office/powerpoint/2010/main" val="2092085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HORIZON-CL5-2024-D6-01-04: AI for advanced and collective perception and decision making for CCAM applications (CCAM Partnership)</a:t>
            </a:r>
          </a:p>
        </p:txBody>
      </p:sp>
      <p:sp>
        <p:nvSpPr>
          <p:cNvPr id="6" name="Espace réservé du contenu 5"/>
          <p:cNvSpPr txBox="1"/>
          <p:nvPr/>
        </p:nvSpPr>
        <p:spPr bwMode="gray">
          <a:xfrm>
            <a:off x="360000" y="1800000"/>
            <a:ext cx="861283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A</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pproches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pour une perception collective résiliente, qui peuvent éventuellement être utilisées, par exemple, dans des modèles complexes de comportement collectif</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Perception collective avancée, prise de décision et déclenchement d'actions pour les applications CCAM, rendus possibles par de nouveaux concepts et outils fondés sur les progrès de l'intelligence artificielle, incluant l'intelligence « hybride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S</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olutions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CCAM qui évoluent d'un système réactif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vers </a:t>
            </a:r>
            <a:r>
              <a:rPr kumimoji="0" lang="fr-FR" sz="1100" b="0" i="0" u="none" strike="noStrike" kern="1200" cap="none" spc="0" normalizeH="0" baseline="0" noProof="0" dirty="0">
                <a:ln>
                  <a:noFill/>
                </a:ln>
                <a:solidFill>
                  <a:srgbClr val="000000"/>
                </a:solidFill>
                <a:effectLst/>
                <a:uLnTx/>
                <a:uFillTx/>
                <a:latin typeface="Arial"/>
                <a:ea typeface="+mn-ea"/>
                <a:cs typeface="+mn-cs"/>
              </a:rPr>
              <a:t>un système prédictif de connaissance de l'état du système, de prise de décision et de déclenchement, améliorant ainsi la sécurité routière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Compréhension des questions éthiques liées à l’intelligence artificielle (IA) et des besoins des utilisateurs, ainsi que des capacités, des limites et des conflits potentiels des systèmes basés sur l'IA pour la CCAM</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A</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vantages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sociétaux mieux perçus, et une acceptation accrue par les utilisateurs des solutions CCAM basées sur une IA explicable, digne de confiance et centrée sur l'homme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100" b="1" i="0" u="sng" strike="noStrike" kern="1200" cap="none" spc="0" normalizeH="0" baseline="0" noProof="0" dirty="0" smtClean="0">
                <a:ln>
                  <a:noFill/>
                </a:ln>
                <a:solidFill>
                  <a:srgbClr val="000091"/>
                </a:solidFill>
                <a:effectLst/>
                <a:uLnTx/>
                <a:uFillTx/>
                <a:latin typeface="Arial"/>
                <a:ea typeface="Times New Roman"/>
                <a:cs typeface="Times New Roman"/>
              </a:rPr>
              <a:t> </a:t>
            </a:r>
            <a:r>
              <a:rPr kumimoji="0" lang="fr-FR" sz="11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Définir des méthodes pour établir une perception collective des applications CCAM résilientes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Définir des méthodes permettant d'intégrer une approche d'intelligence artificielle hybride dans l'ensemble de la chaîne d'action pour une perception collective et une prise de décision en temps réel, tout en simulant un contrôle de type « humain » des applications CCAM</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000" b="0" i="0" u="none" strike="noStrike" kern="1200" cap="none" spc="0" normalizeH="0" baseline="0" noProof="0" dirty="0">
              <a:ln>
                <a:noFill/>
              </a:ln>
              <a:solidFill>
                <a:srgbClr val="000091"/>
              </a:solidFill>
              <a:effectLst/>
              <a:uLnTx/>
              <a:uFillTx/>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48</a:t>
            </a:fld>
            <a:endParaRPr lang="fr-FR" dirty="0"/>
          </a:p>
        </p:txBody>
      </p:sp>
    </p:spTree>
    <p:extLst>
      <p:ext uri="{BB962C8B-B14F-4D97-AF65-F5344CB8AC3E}">
        <p14:creationId xmlns:p14="http://schemas.microsoft.com/office/powerpoint/2010/main" val="2085115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HORIZON-CL5-2024-D6-01-05: Robust Knowledge and Know-How transfer for Key-Deployment Pathways and implementation of the EU-CEM (CCAM Partnership)</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CCAM</a:t>
            </a: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CSA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05/09/2024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3" name="Espace réservé du contenu 5">
            <a:extLst>
              <a:ext uri="{FF2B5EF4-FFF2-40B4-BE49-F238E27FC236}">
                <a16:creationId xmlns:a16="http://schemas.microsoft.com/office/drawing/2014/main" id="{8EA9E8A1-DA53-4CCA-9CB4-DFEBF2287E87}"/>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dirty="0">
                <a:solidFill>
                  <a:srgbClr val="000000"/>
                </a:solidFill>
                <a:latin typeface="Arial"/>
              </a:rPr>
              <a:t>B</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ase </a:t>
            </a:r>
            <a:r>
              <a:rPr kumimoji="0" lang="fr-FR" sz="1150" b="0" i="0" u="none" strike="noStrike" kern="1200" cap="none" spc="0" normalizeH="0" baseline="0" noProof="0" dirty="0">
                <a:ln>
                  <a:noFill/>
                </a:ln>
                <a:solidFill>
                  <a:srgbClr val="000000"/>
                </a:solidFill>
                <a:effectLst/>
                <a:uLnTx/>
                <a:uFillTx/>
                <a:latin typeface="Arial"/>
                <a:ea typeface="+mn-ea"/>
                <a:cs typeface="+mn-cs"/>
              </a:rPr>
              <a:t>de connaissances CCAM étendue et actualisée, comprenant les projets CCAM, les initiatives de démonstration et de déploiement, les normes, le tout facilitant l'échange des meilleures pratiques et le déploiement des services CCAM</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Réseau bien établi d'experts et un forum pour les parties prenantes dans les différents domaines thématiques de R&amp;I de la CCAM</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dirty="0">
                <a:solidFill>
                  <a:srgbClr val="000000"/>
                </a:solidFill>
                <a:latin typeface="Arial"/>
              </a:rPr>
              <a:t>C</a:t>
            </a:r>
            <a:r>
              <a:rPr kumimoji="0" lang="fr-FR" sz="1150" b="0" i="0" u="none" strike="noStrike" kern="1200" cap="none" spc="0" normalizeH="0" baseline="0" noProof="0" dirty="0" err="1" smtClean="0">
                <a:ln>
                  <a:noFill/>
                </a:ln>
                <a:solidFill>
                  <a:srgbClr val="000000"/>
                </a:solidFill>
                <a:effectLst/>
                <a:uLnTx/>
                <a:uFillTx/>
                <a:latin typeface="Arial"/>
                <a:ea typeface="+mn-ea"/>
                <a:cs typeface="+mn-cs"/>
              </a:rPr>
              <a:t>ollaboration</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50" b="0" i="0" u="none" strike="noStrike" kern="1200" cap="none" spc="0" normalizeH="0" baseline="0" noProof="0" dirty="0">
                <a:ln>
                  <a:noFill/>
                </a:ln>
                <a:solidFill>
                  <a:srgbClr val="000000"/>
                </a:solidFill>
                <a:effectLst/>
                <a:uLnTx/>
                <a:uFillTx/>
                <a:latin typeface="Arial"/>
                <a:ea typeface="+mn-ea"/>
                <a:cs typeface="+mn-cs"/>
              </a:rPr>
              <a:t>et une coopération solides entre toutes les parties prenantes de la CCAM grâce à des mécanismes efficaces favorisant les échanges de pratiques, d'expériences, d'outils et de méthodologies soutenant un déploiement à grande échelle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dirty="0">
                <a:solidFill>
                  <a:srgbClr val="000000"/>
                </a:solidFill>
                <a:latin typeface="Arial"/>
              </a:rPr>
              <a:t>E</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changes </a:t>
            </a:r>
            <a:r>
              <a:rPr kumimoji="0" lang="fr-FR" sz="1150" b="0" i="0" u="none" strike="noStrike" kern="1200" cap="none" spc="0" normalizeH="0" baseline="0" noProof="0" dirty="0">
                <a:ln>
                  <a:noFill/>
                </a:ln>
                <a:solidFill>
                  <a:srgbClr val="000000"/>
                </a:solidFill>
                <a:effectLst/>
                <a:uLnTx/>
                <a:uFillTx/>
                <a:latin typeface="Arial"/>
                <a:ea typeface="+mn-ea"/>
                <a:cs typeface="+mn-cs"/>
              </a:rPr>
              <a:t>et une coopération accrus et de qualité entre les États membres de l'UE et les pays associés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dirty="0">
                <a:solidFill>
                  <a:srgbClr val="000000"/>
                </a:solidFill>
                <a:latin typeface="Arial"/>
              </a:rPr>
              <a:t>M</a:t>
            </a:r>
            <a:r>
              <a:rPr kumimoji="0" lang="fr-FR" sz="1150" b="0" i="0" u="none" strike="noStrike" kern="1200" cap="none" spc="0" normalizeH="0" baseline="0" noProof="0" dirty="0" err="1" smtClean="0">
                <a:ln>
                  <a:noFill/>
                </a:ln>
                <a:solidFill>
                  <a:srgbClr val="000000"/>
                </a:solidFill>
                <a:effectLst/>
                <a:uLnTx/>
                <a:uFillTx/>
                <a:latin typeface="Arial"/>
                <a:ea typeface="+mn-ea"/>
                <a:cs typeface="+mn-cs"/>
              </a:rPr>
              <a:t>éthodologie</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50" b="0" i="0" u="none" strike="noStrike" kern="1200" cap="none" spc="0" normalizeH="0" baseline="0" noProof="0" dirty="0">
                <a:ln>
                  <a:noFill/>
                </a:ln>
                <a:solidFill>
                  <a:srgbClr val="000000"/>
                </a:solidFill>
                <a:effectLst/>
                <a:uLnTx/>
                <a:uFillTx/>
                <a:latin typeface="Arial"/>
                <a:ea typeface="+mn-ea"/>
                <a:cs typeface="+mn-cs"/>
              </a:rPr>
              <a:t>d'évaluation commune de la CCAM largement utilisée en Europe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dirty="0">
                <a:solidFill>
                  <a:srgbClr val="000000"/>
                </a:solidFill>
                <a:latin typeface="Arial"/>
              </a:rPr>
              <a:t>B</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on </a:t>
            </a:r>
            <a:r>
              <a:rPr kumimoji="0" lang="fr-FR" sz="1150" b="0" i="0" u="none" strike="noStrike" kern="1200" cap="none" spc="0" normalizeH="0" baseline="0" noProof="0" dirty="0">
                <a:ln>
                  <a:noFill/>
                </a:ln>
                <a:solidFill>
                  <a:srgbClr val="000000"/>
                </a:solidFill>
                <a:effectLst/>
                <a:uLnTx/>
                <a:uFillTx/>
                <a:latin typeface="Arial"/>
                <a:ea typeface="+mn-ea"/>
                <a:cs typeface="+mn-cs"/>
              </a:rPr>
              <a:t>niveau de compréhension et de sensibilisation à la CCAM parmi les citoyens, les décideurs et les responsables politiques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Assurer la maintenance et l'expansion de la base de connaissances pour aider les parties prenantes de la CCAM et le partenariat CCAM à identifier les futurs besoins pour les initiatives de R&amp;I, d'essai et de démonstration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Assurer une dissémination et proposer des mécanismes efficaces aux parties prenantes pour permettre l'échange d'expériences et de pratiques, stimuler la collaboration et la coopération et parvenir à un consensus sur les défis et les besoins futurs</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49</a:t>
            </a:fld>
            <a:endParaRPr lang="fr-FR" dirty="0"/>
          </a:p>
        </p:txBody>
      </p:sp>
    </p:spTree>
    <p:extLst>
      <p:ext uri="{BB962C8B-B14F-4D97-AF65-F5344CB8AC3E}">
        <p14:creationId xmlns:p14="http://schemas.microsoft.com/office/powerpoint/2010/main" val="42055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defRPr/>
            </a:pPr>
            <a:endParaRPr lang="fr-FR" sz="2800" b="0" dirty="0"/>
          </a:p>
          <a:p>
            <a:pPr>
              <a:defRPr/>
            </a:pPr>
            <a:r>
              <a:rPr lang="fr-FR" sz="2800" b="0" dirty="0"/>
              <a:t>PRÉSENTATION GÉNÉRALE</a:t>
            </a:r>
            <a:endParaRPr dirty="0"/>
          </a:p>
          <a:p>
            <a:pPr>
              <a:defRPr/>
            </a:pPr>
            <a:r>
              <a:rPr lang="fr-FR" sz="3200" dirty="0"/>
              <a:t>HORIZON EUROPE ET LE CLUSTER 5</a:t>
            </a:r>
            <a:endParaRPr dirty="0"/>
          </a:p>
          <a:p>
            <a:pPr>
              <a:defRPr/>
            </a:pPr>
            <a:r>
              <a:rPr lang="fr-FR" sz="3200" dirty="0"/>
              <a:t>Climat, Energie, Mobilité</a:t>
            </a:r>
          </a:p>
          <a:p>
            <a:pPr algn="ctr">
              <a:lnSpc>
                <a:spcPct val="100000"/>
              </a:lnSpc>
              <a:defRPr/>
            </a:pPr>
            <a:endParaRPr lang="fr-FR" sz="3600" b="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108452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6 , « sous-partie 2 » : Les objectifs</a:t>
            </a:r>
          </a:p>
          <a:p>
            <a:pPr algn="r">
              <a:defRPr/>
            </a:pPr>
            <a:r>
              <a:rPr lang="en-US" sz="1200" b="1" dirty="0"/>
              <a:t>Transport multimodal</a:t>
            </a:r>
            <a:endParaRPr lang="fr-FR" b="1" dirty="0"/>
          </a:p>
        </p:txBody>
      </p:sp>
      <p:sp>
        <p:nvSpPr>
          <p:cNvPr id="7" name="Rectangle 6"/>
          <p:cNvSpPr/>
          <p:nvPr/>
        </p:nvSpPr>
        <p:spPr bwMode="auto">
          <a:xfrm>
            <a:off x="323528" y="1028219"/>
            <a:ext cx="8442808" cy="3216265"/>
          </a:xfrm>
          <a:prstGeom prst="rect">
            <a:avLst/>
          </a:prstGeom>
        </p:spPr>
        <p:txBody>
          <a:bodyPr wrap="square">
            <a:spAutoFit/>
          </a:bodyPr>
          <a:lstStyle/>
          <a:p>
            <a:pPr lvl="0" algn="just">
              <a:defRPr/>
            </a:pPr>
            <a:r>
              <a:rPr lang="fr-FR" sz="1600" b="1" dirty="0">
                <a:solidFill>
                  <a:srgbClr val="000099"/>
                </a:solidFill>
              </a:rPr>
              <a:t>2</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Systèmes de transport multimodaux et durables pour les passagers et les marchandises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50" dirty="0">
                <a:solidFill>
                  <a:srgbClr val="000000"/>
                </a:solidFill>
              </a:rPr>
              <a:t>Infrastructures physiques et numériques modernisées et résilientes pour une mobilité multimodale propre, accessible et abordable</a:t>
            </a:r>
          </a:p>
          <a:p>
            <a:pPr marL="171450" indent="-171450" algn="just">
              <a:spcAft>
                <a:spcPts val="600"/>
              </a:spcAft>
              <a:buFont typeface="Arial"/>
              <a:buChar char="•"/>
              <a:defRPr/>
            </a:pPr>
            <a:r>
              <a:rPr lang="fr-FR" sz="1350" dirty="0">
                <a:solidFill>
                  <a:srgbClr val="000000"/>
                </a:solidFill>
              </a:rPr>
              <a:t>Transport de marchandises et une logistique durables et intelligents sur de longues distances et au niveau régional, grâce à une efficacité accrue et à une meilleure </a:t>
            </a:r>
            <a:r>
              <a:rPr lang="fr-FR" sz="1350" dirty="0" err="1">
                <a:solidFill>
                  <a:srgbClr val="000000"/>
                </a:solidFill>
              </a:rPr>
              <a:t>interconnectivité</a:t>
            </a:r>
            <a:r>
              <a:rPr lang="fr-FR" sz="1350" dirty="0">
                <a:solidFill>
                  <a:srgbClr val="000000"/>
                </a:solidFill>
              </a:rPr>
              <a:t>.</a:t>
            </a:r>
          </a:p>
          <a:p>
            <a:pPr marL="171450" indent="-171450" algn="just">
              <a:spcAft>
                <a:spcPts val="600"/>
              </a:spcAft>
              <a:buFont typeface="Arial"/>
              <a:buChar char="•"/>
              <a:defRPr/>
            </a:pPr>
            <a:r>
              <a:rPr lang="fr-FR" sz="1350" dirty="0">
                <a:solidFill>
                  <a:srgbClr val="000000"/>
                </a:solidFill>
              </a:rPr>
              <a:t>Réduction des coûts externes de la mobilité des passagers et du transport de marchandises, et optimisation de l'efficacité et de la résilience des réseaux à l'échelle du système.</a:t>
            </a:r>
          </a:p>
          <a:p>
            <a:pPr marL="171450" indent="-171450" algn="just">
              <a:spcAft>
                <a:spcPts val="600"/>
              </a:spcAft>
              <a:buFont typeface="Arial"/>
              <a:buChar char="•"/>
              <a:defRPr/>
            </a:pPr>
            <a:r>
              <a:rPr lang="fr-FR" sz="1350" dirty="0">
                <a:solidFill>
                  <a:srgbClr val="000000"/>
                </a:solidFill>
              </a:rPr>
              <a:t>Renforcement de la capacité locale et/ou régionale de gouvernance et d'innovation en matière de mobilité des passagers et de transport de marchandises.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50</a:t>
            </a:fld>
            <a:endParaRPr lang="fr-FR" dirty="0"/>
          </a:p>
        </p:txBody>
      </p:sp>
    </p:spTree>
    <p:extLst>
      <p:ext uri="{BB962C8B-B14F-4D97-AF65-F5344CB8AC3E}">
        <p14:creationId xmlns:p14="http://schemas.microsoft.com/office/powerpoint/2010/main" val="2321857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HORIZON-CL5-2024-D6-01-06: Optimising multimodal network and traffic management, harnessing data from infrastructures, mobility of passengers and freight transport</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Transport multimodal</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(TRL à la fin du projet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F9262603-ED06-49AB-A562-29101F8AC7C5}"/>
              </a:ext>
            </a:extLst>
          </p:cNvPr>
          <p:cNvSpPr txBox="1"/>
          <p:nvPr/>
        </p:nvSpPr>
        <p:spPr bwMode="gray">
          <a:xfrm>
            <a:off x="360000" y="1728000"/>
            <a:ext cx="8612830" cy="3075846"/>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G</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estion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optimisée du réseau de transport multimodal et du trafic, pour une mobilité porte-à-porte efficace des passagers et du fret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Solutions </a:t>
            </a:r>
            <a:r>
              <a:rPr kumimoji="0" lang="fr-FR" sz="1100" b="0" i="0" u="none" strike="noStrike" kern="1200" cap="none" spc="0" normalizeH="0" baseline="0" noProof="0" dirty="0">
                <a:ln>
                  <a:noFill/>
                </a:ln>
                <a:solidFill>
                  <a:srgbClr val="000000"/>
                </a:solidFill>
                <a:effectLst/>
                <a:uLnTx/>
                <a:uFillTx/>
                <a:latin typeface="Arial"/>
                <a:ea typeface="+mn-ea"/>
                <a:cs typeface="+mn-cs"/>
              </a:rPr>
              <a:t>validées pour un échange de données efficace et sécurisé entre tous les modes de transport, pour une gestion dynamique et réactive du réseau multimodal et du trafic</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Systèmes </a:t>
            </a:r>
            <a:r>
              <a:rPr kumimoji="0" lang="fr-FR" sz="1100" b="0" i="0" u="none" strike="noStrike" kern="1200" cap="none" spc="0" normalizeH="0" baseline="0" noProof="0" dirty="0">
                <a:ln>
                  <a:noFill/>
                </a:ln>
                <a:solidFill>
                  <a:srgbClr val="000000"/>
                </a:solidFill>
                <a:effectLst/>
                <a:uLnTx/>
                <a:uFillTx/>
                <a:latin typeface="Arial"/>
                <a:ea typeface="+mn-ea"/>
                <a:cs typeface="+mn-cs"/>
              </a:rPr>
              <a:t>validés pour la détection précise et la résolution des points de blocage du réseau, améliorant la sûreté, la sécurité, la résilience et la performance globale du réseau de transport, et permettant une gestion proactive de la mobilité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Nouveaux </a:t>
            </a:r>
            <a:r>
              <a:rPr kumimoji="0" lang="fr-FR" sz="1100" b="0" i="0" u="none" strike="noStrike" kern="1200" cap="none" spc="0" normalizeH="0" baseline="0" noProof="0" dirty="0">
                <a:ln>
                  <a:noFill/>
                </a:ln>
                <a:solidFill>
                  <a:srgbClr val="000000"/>
                </a:solidFill>
                <a:effectLst/>
                <a:uLnTx/>
                <a:uFillTx/>
                <a:latin typeface="Arial"/>
                <a:ea typeface="+mn-ea"/>
                <a:cs typeface="+mn-cs"/>
              </a:rPr>
              <a:t>outils et services pour optimiser la mobilité des passagers et des marchandises en réduisant les embouteillages et en améliorant les flux de trafic multimodal (réduction de 30% du retard moyen des déplacements)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100" b="1" i="0" u="sng" strike="noStrike" kern="1200" cap="none" spc="0" normalizeH="0" baseline="0" noProof="0" dirty="0" smtClean="0">
                <a:ln>
                  <a:noFill/>
                </a:ln>
                <a:solidFill>
                  <a:srgbClr val="000091"/>
                </a:solidFill>
                <a:effectLst/>
                <a:uLnTx/>
                <a:uFillTx/>
                <a:latin typeface="Arial"/>
                <a:ea typeface="Times New Roman"/>
                <a:cs typeface="Times New Roman"/>
              </a:rPr>
              <a:t> </a:t>
            </a:r>
            <a:r>
              <a:rPr kumimoji="0" lang="fr-FR" sz="11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et tester une nouvelle génération de réseaux de transport et de systèmes de gestion du trafic multimodaux, flexibles, agiles et adaptables, sûrs et résilients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Evaluer et simuler les effets des nouvelles formes de mobilité et des services innovants sur le réseau multimodal et la gestion du trafic</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Réaliser des simulations pour l'optimisation des modèles de trafic à l'échelle du réseau, en vue d'un "optimum social" et d'une évaluation des options de mobilité pour la mobilité multimodale et les flux de marchandises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Collecter, agréger et analyser les données à l'échelle du réseau provenant des infrastructures, des véhicules/navires et des utilisateurs, et pour différents modes de transport, parties prenantes et pays</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51</a:t>
            </a:fld>
            <a:endParaRPr lang="fr-FR" dirty="0"/>
          </a:p>
        </p:txBody>
      </p:sp>
    </p:spTree>
    <p:extLst>
      <p:ext uri="{BB962C8B-B14F-4D97-AF65-F5344CB8AC3E}">
        <p14:creationId xmlns:p14="http://schemas.microsoft.com/office/powerpoint/2010/main" val="3060841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HORIZON-CL5-2024-D6-01-07: Scaling up logistics innovations supporting freight transport </a:t>
            </a:r>
            <a:r>
              <a:rPr lang="en-US" sz="1400" b="1" dirty="0" err="1">
                <a:solidFill>
                  <a:schemeClr val="tx1"/>
                </a:solidFill>
              </a:rPr>
              <a:t>decarbonisation</a:t>
            </a:r>
            <a:r>
              <a:rPr lang="en-US" sz="1400" b="1" dirty="0">
                <a:solidFill>
                  <a:schemeClr val="tx1"/>
                </a:solidFill>
              </a:rPr>
              <a:t> in an affordable way</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Transport multimodal</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(TRL à la fin du projet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10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F9262603-ED06-49AB-A562-29101F8AC7C5}"/>
              </a:ext>
            </a:extLst>
          </p:cNvPr>
          <p:cNvSpPr txBox="1"/>
          <p:nvPr/>
        </p:nvSpPr>
        <p:spPr bwMode="gray">
          <a:xfrm>
            <a:off x="360000" y="1800000"/>
            <a:ext cx="8612830" cy="3075845"/>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Réduction </a:t>
            </a:r>
            <a:r>
              <a:rPr kumimoji="0" lang="fr-FR" sz="1100" b="0" i="0" u="none" strike="noStrike" kern="1200" cap="none" spc="0" normalizeH="0" baseline="0" noProof="0" dirty="0">
                <a:ln>
                  <a:noFill/>
                </a:ln>
                <a:solidFill>
                  <a:srgbClr val="000000"/>
                </a:solidFill>
                <a:effectLst/>
                <a:uLnTx/>
                <a:uFillTx/>
                <a:latin typeface="Arial"/>
                <a:ea typeface="+mn-ea"/>
                <a:cs typeface="+mn-cs"/>
              </a:rPr>
              <a:t>des émissions de gaz à effet de serre de 55% d'ici 2030 dans les réseaux considérés par le projet, sans réduire la performance globale de la chaîne d'approvisionnement logistique et en tenant compte de tous les coûts et externalités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Identification, démonstration et mesure des gains en termes d'efficacité opérationnelle et d'impact environnemental résultant de la mise en œuvre de l’internet physique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Concepts </a:t>
            </a:r>
            <a:r>
              <a:rPr kumimoji="0" lang="fr-FR" sz="1100" b="0" i="0" u="none" strike="noStrike" kern="1200" cap="none" spc="0" normalizeH="0" baseline="0" noProof="0" dirty="0">
                <a:ln>
                  <a:noFill/>
                </a:ln>
                <a:solidFill>
                  <a:srgbClr val="000000"/>
                </a:solidFill>
                <a:effectLst/>
                <a:uLnTx/>
                <a:uFillTx/>
                <a:latin typeface="Arial"/>
                <a:ea typeface="+mn-ea"/>
                <a:cs typeface="+mn-cs"/>
              </a:rPr>
              <a:t>logistiques accélérant la décarbonisation du fret et l'adoption de véhicules/navires à zéro émission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Faire la démonstration d’au moins 10 processus, procédures et services normalisés, ouverts, et qui fonctionnent dans plusieurs nœuds logistiques et offrent un accès fluide aux utilisateurs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et démontrer la compatibilité et l'interopérabilité de la gamme complète d'unités de transport multimodal normalisées (et ce même entre les modes de transport)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une </a:t>
            </a:r>
            <a:r>
              <a:rPr kumimoji="0" lang="fr-FR" sz="1100" b="0" i="0" u="none" strike="noStrike" kern="1200" cap="none" spc="0" normalizeH="0" baseline="0" noProof="0" dirty="0">
                <a:ln>
                  <a:noFill/>
                </a:ln>
                <a:solidFill>
                  <a:srgbClr val="000000"/>
                </a:solidFill>
                <a:effectLst/>
                <a:uLnTx/>
                <a:uFillTx/>
                <a:latin typeface="Arial"/>
                <a:ea typeface="+mn-ea"/>
                <a:cs typeface="+mn-cs"/>
              </a:rPr>
              <a:t>connectivité évolutive des réseaux logistiques multimodaux, démontrer des modèles et des processus, soutenus par l'intelligence artificielle, l'internet des objets, etc., qui peuvent accroître dynamiquement l'utilisation des actifs et des ressources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Démontrer les avantages (e.g. réduction des émissions de GES) des stockages décentralisés pour répondre aux délais à court terme avec des stocks plus proches du consommateur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52</a:t>
            </a:fld>
            <a:endParaRPr lang="fr-FR" dirty="0"/>
          </a:p>
        </p:txBody>
      </p:sp>
    </p:spTree>
    <p:extLst>
      <p:ext uri="{BB962C8B-B14F-4D97-AF65-F5344CB8AC3E}">
        <p14:creationId xmlns:p14="http://schemas.microsoft.com/office/powerpoint/2010/main" val="2985819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HORIZON-CL5-2024-D6-01-08: Improved transport infrastructure performance – Innovative digital tools and solutions to monitor and improve the management and operation of transport infrastructure</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t>
            </a:r>
            <a:r>
              <a:rPr kumimoji="0" lang="fr-FR" sz="1800" b="1" i="0" u="none" strike="noStrike" kern="1200" cap="none" spc="0" normalizeH="0" baseline="0" noProof="0" dirty="0" smtClean="0">
                <a:ln>
                  <a:noFill/>
                </a:ln>
                <a:effectLst/>
                <a:uLnTx/>
                <a:uFillTx/>
                <a:latin typeface="Arial"/>
                <a:ea typeface="+mn-ea"/>
                <a:cs typeface="+mn-cs"/>
              </a:rPr>
              <a:t>appels </a:t>
            </a:r>
            <a:r>
              <a:rPr kumimoji="0" lang="fr-FR" sz="1800" b="1" i="0" u="none" strike="noStrike" kern="1200" cap="none" spc="0" normalizeH="0" baseline="0" noProof="0" dirty="0">
                <a:ln>
                  <a:noFill/>
                </a:ln>
                <a:effectLst/>
                <a:uLnTx/>
                <a:uFillTx/>
                <a:latin typeface="Arial"/>
                <a:ea typeface="+mn-ea"/>
                <a:cs typeface="+mn-cs"/>
              </a:rPr>
              <a:t>2024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Transport multimodal</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(TRL à la fin du projet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F9262603-ED06-49AB-A562-29101F8AC7C5}"/>
              </a:ext>
            </a:extLst>
          </p:cNvPr>
          <p:cNvSpPr txBox="1"/>
          <p:nvPr/>
        </p:nvSpPr>
        <p:spPr bwMode="gray">
          <a:xfrm>
            <a:off x="360000" y="1728000"/>
            <a:ext cx="8612830" cy="3075846"/>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Meilleure interconnexion des infrastructures et des moyens de transport, pour optimiser la mobilité porte-à-porte des passagers et des marchandises en garantissant une réduction d'au moins 30 % du retard moyen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Réduction des coûts d'exploitation des transports de 20 % pour les opérateurs de transport, et une réduction de 20 % de la consommation de combustibles fossiles dans les transports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Évaluation et réaménagement des infrastructures existantes afin d'assurer leur utilisation efficace et sûre par les différents modes de transport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Augmentation de la robustesse des infrastructures de transport en réduisant de 30 % leur probabilité de défaillance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Réduction des émissions de GES et d'autres polluants dues au transport de 30 % d'ici 2030 dans les démonstrations pilotes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Améliorer les performances des infrastructures de transport et accroître la multimodalité grâce à l'utilisation d'outils numériques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Démontrer la capacité à traiter les données brutes pour en faire des données intelligentes pour optimiser les processus de gestion des infrastructures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Améliorer la prévision de la demande à partir des comportements individuels, permettant une gestion appropriée de la capacité modale et de la demande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Réaliser au moins 3 démonstrations en environnement opérationnel (TRL&gt;7) sur des infrastructures de transport terrestre et fluvial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53</a:t>
            </a:fld>
            <a:endParaRPr lang="fr-FR" dirty="0"/>
          </a:p>
        </p:txBody>
      </p:sp>
    </p:spTree>
    <p:extLst>
      <p:ext uri="{BB962C8B-B14F-4D97-AF65-F5344CB8AC3E}">
        <p14:creationId xmlns:p14="http://schemas.microsoft.com/office/powerpoint/2010/main" val="2365505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HORIZON-CL5-2024-D6-01-09: Policies and governance shaping the future transport and mobility systems</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t>
            </a:r>
            <a:r>
              <a:rPr kumimoji="0" lang="fr-FR" sz="1800" b="1" i="0" u="none" strike="noStrike" kern="1200" cap="none" spc="0" normalizeH="0" baseline="0" noProof="0" dirty="0" smtClean="0">
                <a:ln>
                  <a:noFill/>
                </a:ln>
                <a:effectLst/>
                <a:uLnTx/>
                <a:uFillTx/>
                <a:latin typeface="Arial"/>
                <a:ea typeface="+mn-ea"/>
                <a:cs typeface="+mn-cs"/>
              </a:rPr>
              <a:t>appels</a:t>
            </a:r>
            <a:r>
              <a:rPr kumimoji="0" lang="fr-FR" sz="1800" b="1" i="0" u="none" strike="noStrike" kern="1200" cap="none" spc="0" normalizeH="0" noProof="0" dirty="0" smtClean="0">
                <a:ln>
                  <a:noFill/>
                </a:ln>
                <a:effectLst/>
                <a:uLnTx/>
                <a:uFillTx/>
                <a:latin typeface="Arial"/>
                <a:ea typeface="+mn-ea"/>
                <a:cs typeface="+mn-cs"/>
              </a:rPr>
              <a:t>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Transport multimodal</a:t>
            </a: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3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05/09/2024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contenu 5">
            <a:extLst>
              <a:ext uri="{FF2B5EF4-FFF2-40B4-BE49-F238E27FC236}">
                <a16:creationId xmlns:a16="http://schemas.microsoft.com/office/drawing/2014/main" id="{54A56825-651D-49E8-83A5-FFE0DFC6EE66}"/>
              </a:ext>
            </a:extLst>
          </p:cNvPr>
          <p:cNvSpPr txBox="1"/>
          <p:nvPr/>
        </p:nvSpPr>
        <p:spPr bwMode="gray">
          <a:xfrm>
            <a:off x="360000" y="1800000"/>
            <a:ext cx="8748000" cy="3192159"/>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Meilleure </a:t>
            </a:r>
            <a:r>
              <a:rPr kumimoji="0" lang="fr-FR" sz="1150" b="0" i="0" u="none" strike="noStrike" kern="1200" cap="none" spc="0" normalizeH="0" baseline="0" noProof="0" dirty="0">
                <a:ln>
                  <a:noFill/>
                </a:ln>
                <a:solidFill>
                  <a:srgbClr val="000000"/>
                </a:solidFill>
                <a:effectLst/>
                <a:uLnTx/>
                <a:uFillTx/>
                <a:latin typeface="Arial"/>
                <a:ea typeface="+mn-ea"/>
                <a:cs typeface="+mn-cs"/>
              </a:rPr>
              <a:t>compréhension des effets de la gouvernance, des politiques et des incitations, mais aussi de l'utilisation des sols et de l'aménagement du territoire, sur les choix d'utiliser un mode de transport et/ou de mobilité spécifique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Renforcement </a:t>
            </a:r>
            <a:r>
              <a:rPr kumimoji="0" lang="fr-FR" sz="1150" b="0" i="0" u="none" strike="noStrike" kern="1200" cap="none" spc="0" normalizeH="0" baseline="0" noProof="0" dirty="0">
                <a:ln>
                  <a:noFill/>
                </a:ln>
                <a:solidFill>
                  <a:srgbClr val="000000"/>
                </a:solidFill>
                <a:effectLst/>
                <a:uLnTx/>
                <a:uFillTx/>
                <a:latin typeface="Arial"/>
                <a:ea typeface="+mn-ea"/>
                <a:cs typeface="+mn-cs"/>
              </a:rPr>
              <a:t>de l'engagement public dans l'élaboration conjointe de politiques de transport et de mobilité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Interventions </a:t>
            </a:r>
            <a:r>
              <a:rPr kumimoji="0" lang="fr-FR" sz="1150" b="0" i="0" u="none" strike="noStrike" kern="1200" cap="none" spc="0" normalizeH="0" baseline="0" noProof="0" dirty="0">
                <a:ln>
                  <a:noFill/>
                </a:ln>
                <a:solidFill>
                  <a:srgbClr val="000000"/>
                </a:solidFill>
                <a:effectLst/>
                <a:uLnTx/>
                <a:uFillTx/>
                <a:latin typeface="Arial"/>
                <a:ea typeface="+mn-ea"/>
                <a:cs typeface="+mn-cs"/>
              </a:rPr>
              <a:t>politiques conjointement menées avec les groupes cibles, et renforcement des modèles de coopération entre la recherche et les politiques afin de renforcer l'impact et la confiance dans la science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Politiques </a:t>
            </a:r>
            <a:r>
              <a:rPr kumimoji="0" lang="fr-FR" sz="1150" b="0" i="0" u="none" strike="noStrike" kern="1200" cap="none" spc="0" normalizeH="0" baseline="0" noProof="0" dirty="0">
                <a:ln>
                  <a:noFill/>
                </a:ln>
                <a:solidFill>
                  <a:srgbClr val="000000"/>
                </a:solidFill>
                <a:effectLst/>
                <a:uLnTx/>
                <a:uFillTx/>
                <a:latin typeface="Arial"/>
                <a:ea typeface="+mn-ea"/>
                <a:cs typeface="+mn-cs"/>
              </a:rPr>
              <a:t>de transport et de mobilité nationales, régionales et transnationales plus efficaces et plus durables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Meilleure </a:t>
            </a:r>
            <a:r>
              <a:rPr kumimoji="0" lang="fr-FR" sz="1150" b="0" i="0" u="none" strike="noStrike" kern="1200" cap="none" spc="0" normalizeH="0" baseline="0" noProof="0" dirty="0">
                <a:ln>
                  <a:noFill/>
                </a:ln>
                <a:solidFill>
                  <a:srgbClr val="000000"/>
                </a:solidFill>
                <a:effectLst/>
                <a:uLnTx/>
                <a:uFillTx/>
                <a:latin typeface="Arial"/>
                <a:ea typeface="+mn-ea"/>
                <a:cs typeface="+mn-cs"/>
              </a:rPr>
              <a:t>exploitation du potentiel des données numérisées sur la mobilité tout en protégeant la vie privée des citoyens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Analyser l'influence des politiciens sur l'élaboration de politiques de transport durables et non durables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Proposer des approches permettant de mieux intégrer les politiques de mobilité aux côtés de politiques d'autres secteurs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Etudier comment les villes de petite et moyenne taille et les zones métropolitaines gèrent l'émergence de la micromobilité et comment les véhicules sans conducteur sont susceptibles d'affecter les zones urbaines et l’aménagement du territoire</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54</a:t>
            </a:fld>
            <a:endParaRPr lang="fr-FR" dirty="0"/>
          </a:p>
        </p:txBody>
      </p:sp>
    </p:spTree>
    <p:extLst>
      <p:ext uri="{BB962C8B-B14F-4D97-AF65-F5344CB8AC3E}">
        <p14:creationId xmlns:p14="http://schemas.microsoft.com/office/powerpoint/2010/main" val="1779700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6 , « sous-partie 3 » : Les objectifs</a:t>
            </a:r>
          </a:p>
          <a:p>
            <a:pPr algn="r">
              <a:defRPr/>
            </a:pPr>
            <a:r>
              <a:rPr lang="en-US" sz="1200" b="1" dirty="0" err="1"/>
              <a:t>Sécurité</a:t>
            </a:r>
            <a:r>
              <a:rPr lang="en-US" sz="1200" b="1" dirty="0"/>
              <a:t> &amp; </a:t>
            </a:r>
            <a:r>
              <a:rPr lang="en-US" sz="1200" b="1" dirty="0" err="1"/>
              <a:t>résilience</a:t>
            </a:r>
            <a:endParaRPr lang="fr-FR" b="1" dirty="0"/>
          </a:p>
        </p:txBody>
      </p:sp>
      <p:sp>
        <p:nvSpPr>
          <p:cNvPr id="7" name="Rectangle 6"/>
          <p:cNvSpPr/>
          <p:nvPr/>
        </p:nvSpPr>
        <p:spPr bwMode="auto">
          <a:xfrm>
            <a:off x="323528" y="1028219"/>
            <a:ext cx="8442808" cy="3708708"/>
          </a:xfrm>
          <a:prstGeom prst="rect">
            <a:avLst/>
          </a:prstGeom>
        </p:spPr>
        <p:txBody>
          <a:bodyPr wrap="square">
            <a:spAutoFit/>
          </a:bodyPr>
          <a:lstStyle/>
          <a:p>
            <a:pPr lvl="0" algn="just">
              <a:defRPr/>
            </a:pPr>
            <a:r>
              <a:rPr lang="fr-FR" sz="1600" b="1" dirty="0">
                <a:solidFill>
                  <a:srgbClr val="000099"/>
                </a:solidFill>
              </a:rPr>
              <a:t>3</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Sécurité et résilience - par mode et dans tous les modes de transport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1" u="none" strike="noStrike" cap="none" spc="0" dirty="0">
              <a:ln>
                <a:noFill/>
              </a:ln>
              <a:solidFill>
                <a:srgbClr val="000000"/>
              </a:solidFill>
            </a:endParaRPr>
          </a:p>
          <a:p>
            <a:pPr algn="just">
              <a:spcAft>
                <a:spcPts val="600"/>
              </a:spcAft>
              <a:defRPr/>
            </a:pPr>
            <a:r>
              <a:rPr lang="fr-FR" sz="1200" i="1" dirty="0">
                <a:solidFill>
                  <a:srgbClr val="000000"/>
                </a:solidFill>
              </a:rPr>
              <a:t>Sécurité dans les zones urbaines / Sécurité du transport routier</a:t>
            </a:r>
          </a:p>
          <a:p>
            <a:pPr marL="171450" indent="-171450" algn="just">
              <a:spcAft>
                <a:spcPts val="600"/>
              </a:spcAft>
              <a:buFont typeface="Arial"/>
              <a:buChar char="•"/>
              <a:defRPr/>
            </a:pPr>
            <a:r>
              <a:rPr lang="fr-FR" sz="1200" dirty="0">
                <a:solidFill>
                  <a:srgbClr val="000000"/>
                </a:solidFill>
              </a:rPr>
              <a:t>Réduction radicale du nombre de blessés graves et de morts d'ici 2030 et mise en place d'un cadre pour améliorer la culture de la sécurité routière dans l'UE.</a:t>
            </a:r>
          </a:p>
          <a:p>
            <a:pPr marL="171450" indent="-171450" algn="just">
              <a:spcAft>
                <a:spcPts val="600"/>
              </a:spcAft>
              <a:buFont typeface="Arial"/>
              <a:buChar char="•"/>
              <a:defRPr/>
            </a:pPr>
            <a:r>
              <a:rPr lang="fr-FR" sz="1200" dirty="0">
                <a:solidFill>
                  <a:srgbClr val="000000"/>
                </a:solidFill>
              </a:rPr>
              <a:t>Éviter les risques et les collisions et trouver de nouveaux moyens de réduire les conséquences à long terme des accidents de la route.</a:t>
            </a:r>
          </a:p>
          <a:p>
            <a:pPr marL="171450" indent="-171450" algn="just">
              <a:spcAft>
                <a:spcPts val="600"/>
              </a:spcAft>
              <a:buFont typeface="Arial"/>
              <a:buChar char="•"/>
              <a:defRPr/>
            </a:pPr>
            <a:r>
              <a:rPr lang="fr-FR" sz="1200" dirty="0">
                <a:solidFill>
                  <a:srgbClr val="000000"/>
                </a:solidFill>
              </a:rPr>
              <a:t>Minimiser les effets des changements perturbateurs sur la sécurité des transports, améliorer la résilience des systèmes de transport, et améliorer la sécurité des infrastructures sur les routes urbaines et les routes rurales secondaires. </a:t>
            </a:r>
          </a:p>
          <a:p>
            <a:pPr algn="just">
              <a:spcAft>
                <a:spcPts val="600"/>
              </a:spcAft>
              <a:defRPr/>
            </a:pPr>
            <a:r>
              <a:rPr lang="fr-FR" sz="1200" i="1" dirty="0">
                <a:solidFill>
                  <a:srgbClr val="000000"/>
                </a:solidFill>
              </a:rPr>
              <a:t>Sécurité et résilience des voies navigables</a:t>
            </a:r>
          </a:p>
          <a:p>
            <a:pPr marL="171450" indent="-171450" algn="just">
              <a:spcAft>
                <a:spcPts val="600"/>
              </a:spcAft>
              <a:buFont typeface="Arial"/>
              <a:buChar char="•"/>
              <a:defRPr/>
            </a:pPr>
            <a:r>
              <a:rPr lang="fr-FR" sz="1200" dirty="0">
                <a:solidFill>
                  <a:srgbClr val="000000"/>
                </a:solidFill>
              </a:rPr>
              <a:t>Assurer une exploitation sûre et sécurisée des technologies (numérisation, l'internet des objets et capteurs). </a:t>
            </a:r>
          </a:p>
          <a:p>
            <a:pPr algn="just">
              <a:spcAft>
                <a:spcPts val="600"/>
              </a:spcAft>
              <a:defRPr/>
            </a:pPr>
            <a:r>
              <a:rPr lang="fr-FR" sz="1200" i="1" dirty="0">
                <a:solidFill>
                  <a:srgbClr val="000000"/>
                </a:solidFill>
              </a:rPr>
              <a:t>Sécurité et résilience de l'aviation</a:t>
            </a:r>
          </a:p>
          <a:p>
            <a:pPr marL="171450" indent="-171450" algn="just">
              <a:spcAft>
                <a:spcPts val="600"/>
              </a:spcAft>
              <a:buFont typeface="Arial"/>
              <a:buChar char="•"/>
              <a:defRPr/>
            </a:pPr>
            <a:r>
              <a:rPr lang="fr-FR" sz="1200" dirty="0">
                <a:solidFill>
                  <a:srgbClr val="000000"/>
                </a:solidFill>
              </a:rPr>
              <a:t>Assurer la sécurité par la transformation de l'aviation.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55</a:t>
            </a:fld>
            <a:endParaRPr lang="fr-FR" dirty="0"/>
          </a:p>
        </p:txBody>
      </p:sp>
    </p:spTree>
    <p:extLst>
      <p:ext uri="{BB962C8B-B14F-4D97-AF65-F5344CB8AC3E}">
        <p14:creationId xmlns:p14="http://schemas.microsoft.com/office/powerpoint/2010/main" val="214310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HORIZON-CL5-2024-D6-01-10: Ensuring the safety, resilience and security </a:t>
            </a:r>
            <a:r>
              <a:rPr lang="en-US" sz="1400" b="1" dirty="0" smtClean="0">
                <a:solidFill>
                  <a:schemeClr val="tx1"/>
                </a:solidFill>
              </a:rPr>
              <a:t>of </a:t>
            </a:r>
            <a:r>
              <a:rPr lang="en-US" sz="1400" b="1" dirty="0">
                <a:solidFill>
                  <a:schemeClr val="tx1"/>
                </a:solidFill>
              </a:rPr>
              <a:t>waterborne digital systems</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lvl="0">
              <a:defRPr/>
            </a:pPr>
            <a:r>
              <a:rPr lang="fr-FR" sz="1200" b="1" dirty="0"/>
              <a:t>Sécurité et résilience </a:t>
            </a:r>
            <a:endParaRPr kumimoji="0" lang="fr-FR" sz="1200" b="1" i="0" u="none" strike="noStrike" kern="1200" cap="none" spc="0" normalizeH="0" baseline="0" noProof="0" dirty="0">
              <a:ln>
                <a:noFill/>
              </a:ln>
              <a:effectLst/>
              <a:uLnTx/>
              <a:uFillTx/>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(TRL à la fin du projet 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F9262603-ED06-49AB-A562-29101F8AC7C5}"/>
              </a:ext>
            </a:extLst>
          </p:cNvPr>
          <p:cNvSpPr txBox="1"/>
          <p:nvPr/>
        </p:nvSpPr>
        <p:spPr bwMode="gray">
          <a:xfrm>
            <a:off x="360000" y="1800000"/>
            <a:ext cx="8612830" cy="3075845"/>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Amélioration </a:t>
            </a:r>
            <a:r>
              <a:rPr kumimoji="0" lang="fr-FR" sz="1100" b="0" i="0" u="none" strike="noStrike" kern="1200" cap="none" spc="0" normalizeH="0" baseline="0" noProof="0" dirty="0">
                <a:ln>
                  <a:noFill/>
                </a:ln>
                <a:solidFill>
                  <a:srgbClr val="000000"/>
                </a:solidFill>
                <a:effectLst/>
                <a:uLnTx/>
                <a:uFillTx/>
                <a:latin typeface="Arial"/>
                <a:ea typeface="+mn-ea"/>
                <a:cs typeface="+mn-cs"/>
              </a:rPr>
              <a:t>de la sécurité et de la résilience des systèmes numériques embarqués, en tenant compte à la fois des actions malveillantes et des défaillances des systèmes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Amélioration </a:t>
            </a:r>
            <a:r>
              <a:rPr kumimoji="0" lang="fr-FR" sz="1100" b="0" i="0" u="none" strike="noStrike" kern="1200" cap="none" spc="0" normalizeH="0" baseline="0" noProof="0" dirty="0">
                <a:ln>
                  <a:noFill/>
                </a:ln>
                <a:solidFill>
                  <a:srgbClr val="000000"/>
                </a:solidFill>
                <a:effectLst/>
                <a:uLnTx/>
                <a:uFillTx/>
                <a:latin typeface="Arial"/>
                <a:ea typeface="+mn-ea"/>
                <a:cs typeface="+mn-cs"/>
              </a:rPr>
              <a:t>de la conception des systèmes traitant des questions liées aux facteurs humains dans l'évolution des niveaux d'interaction entre l'homme et les systèmes automatisés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Conception </a:t>
            </a:r>
            <a:r>
              <a:rPr kumimoji="0" lang="fr-FR" sz="1100" b="0" i="0" u="none" strike="noStrike" kern="1200" cap="none" spc="0" normalizeH="0" baseline="0" noProof="0" dirty="0">
                <a:ln>
                  <a:noFill/>
                </a:ln>
                <a:solidFill>
                  <a:srgbClr val="000000"/>
                </a:solidFill>
                <a:effectLst/>
                <a:uLnTx/>
                <a:uFillTx/>
                <a:latin typeface="Arial"/>
                <a:ea typeface="+mn-ea"/>
                <a:cs typeface="+mn-cs"/>
              </a:rPr>
              <a:t>robuste des systèmes numériques et connectés pour la sécurité et la résilience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Elaboration </a:t>
            </a:r>
            <a:r>
              <a:rPr kumimoji="0" lang="fr-FR" sz="1100" b="0" i="0" u="none" strike="noStrike" kern="1200" cap="none" spc="0" normalizeH="0" baseline="0" noProof="0" dirty="0">
                <a:ln>
                  <a:noFill/>
                </a:ln>
                <a:solidFill>
                  <a:srgbClr val="000000"/>
                </a:solidFill>
                <a:effectLst/>
                <a:uLnTx/>
                <a:uFillTx/>
                <a:latin typeface="Arial"/>
                <a:ea typeface="+mn-ea"/>
                <a:cs typeface="+mn-cs"/>
              </a:rPr>
              <a:t>et une dissémination de méthodologies d’analyse de risques efficaces et de validation des systèmes numériques embarqués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Sécurité </a:t>
            </a:r>
            <a:r>
              <a:rPr kumimoji="0" lang="fr-FR" sz="1100" b="0" i="0" u="none" strike="noStrike" kern="1200" cap="none" spc="0" normalizeH="0" baseline="0" noProof="0" dirty="0">
                <a:ln>
                  <a:noFill/>
                </a:ln>
                <a:solidFill>
                  <a:srgbClr val="000000"/>
                </a:solidFill>
                <a:effectLst/>
                <a:uLnTx/>
                <a:uFillTx/>
                <a:latin typeface="Arial"/>
                <a:ea typeface="+mn-ea"/>
                <a:cs typeface="+mn-cs"/>
              </a:rPr>
              <a:t>accrue des logiciels, incluant l'analyse fonctionnelle et l'évaluation de la fiabilité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Amélioration </a:t>
            </a:r>
            <a:r>
              <a:rPr kumimoji="0" lang="fr-FR" sz="1100" b="0" i="0" u="none" strike="noStrike" kern="1200" cap="none" spc="0" normalizeH="0" baseline="0" noProof="0" dirty="0">
                <a:ln>
                  <a:noFill/>
                </a:ln>
                <a:solidFill>
                  <a:srgbClr val="000000"/>
                </a:solidFill>
                <a:effectLst/>
                <a:uLnTx/>
                <a:uFillTx/>
                <a:latin typeface="Arial"/>
                <a:ea typeface="+mn-ea"/>
                <a:cs typeface="+mn-cs"/>
              </a:rPr>
              <a:t>de la cybersécurité pour l'exploitation et la maintenance, incluant la maintenance des logiciels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une méthodologie d’analyse de risques (HAZOP) pour les navires fortement connectés et numérisés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et faire la démonstration (numérique ou expérimentale) des méthodologies de validation de la sécurité, de la résilience et du bon fonctionnement des systèmes numériques et connectés essentiels à la sécurité des navires</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56</a:t>
            </a:fld>
            <a:endParaRPr lang="fr-FR" dirty="0"/>
          </a:p>
        </p:txBody>
      </p:sp>
    </p:spTree>
    <p:extLst>
      <p:ext uri="{BB962C8B-B14F-4D97-AF65-F5344CB8AC3E}">
        <p14:creationId xmlns:p14="http://schemas.microsoft.com/office/powerpoint/2010/main" val="3510252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HORIZON-CL5-2024-D6-01-11: Effects of disruptive changes in transport: towards resilient, safe and energy efficient mobility</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lvl="0">
              <a:defRPr/>
            </a:pPr>
            <a:r>
              <a:rPr lang="fr-FR" sz="1200" b="1" dirty="0"/>
              <a:t>Sécurité et résilience </a:t>
            </a:r>
            <a:endParaRPr kumimoji="0" lang="fr-FR" sz="1200" b="1" i="0" u="none" strike="noStrike" kern="1200" cap="none" spc="0" normalizeH="0" baseline="0" noProof="0" dirty="0">
              <a:ln>
                <a:noFill/>
              </a:ln>
              <a:effectLst/>
              <a:uLnTx/>
              <a:uFillTx/>
              <a:latin typeface="Arial"/>
              <a:ea typeface="+mn-ea"/>
              <a:cs typeface="+mn-cs"/>
            </a:endParaRP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3-3.5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05/09/2024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contenu 5">
            <a:extLst>
              <a:ext uri="{FF2B5EF4-FFF2-40B4-BE49-F238E27FC236}">
                <a16:creationId xmlns:a16="http://schemas.microsoft.com/office/drawing/2014/main" id="{17D5A94C-0063-4AEE-BDEA-A4EFCB210BD0}"/>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Systèmes </a:t>
            </a:r>
            <a:r>
              <a:rPr kumimoji="0" lang="fr-FR" sz="1150" b="0" i="0" u="none" strike="noStrike" kern="1200" cap="none" spc="0" normalizeH="0" baseline="0" noProof="0" dirty="0">
                <a:ln>
                  <a:noFill/>
                </a:ln>
                <a:solidFill>
                  <a:srgbClr val="000000"/>
                </a:solidFill>
                <a:effectLst/>
                <a:uLnTx/>
                <a:uFillTx/>
                <a:latin typeface="Arial"/>
                <a:ea typeface="+mn-ea"/>
                <a:cs typeface="+mn-cs"/>
              </a:rPr>
              <a:t>de transport résilients, préparés aux changements perturbateurs de différentes natures, et favorisant ainsi une amélioration constante de la sécurité routière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noProof="0" dirty="0" smtClean="0">
                <a:solidFill>
                  <a:srgbClr val="000000"/>
                </a:solidFill>
                <a:latin typeface="Arial"/>
              </a:rPr>
              <a:t>I</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ntégration </a:t>
            </a:r>
            <a:r>
              <a:rPr kumimoji="0" lang="fr-FR" sz="1150" b="0" i="0" u="none" strike="noStrike" kern="1200" cap="none" spc="0" normalizeH="0" baseline="0" noProof="0" dirty="0">
                <a:ln>
                  <a:noFill/>
                </a:ln>
                <a:solidFill>
                  <a:srgbClr val="000000"/>
                </a:solidFill>
                <a:effectLst/>
                <a:uLnTx/>
                <a:uFillTx/>
                <a:latin typeface="Arial"/>
                <a:ea typeface="+mn-ea"/>
                <a:cs typeface="+mn-cs"/>
              </a:rPr>
              <a:t>de la résilience aux événements inattendus (pandémies, catastrophes naturelles, etc.) en tant que principe de conception et de développement des futurs systèmes de transport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Meilleure </a:t>
            </a:r>
            <a:r>
              <a:rPr kumimoji="0" lang="fr-FR" sz="1150" b="0" i="0" u="none" strike="noStrike" kern="1200" cap="none" spc="0" normalizeH="0" baseline="0" noProof="0" dirty="0">
                <a:ln>
                  <a:noFill/>
                </a:ln>
                <a:solidFill>
                  <a:srgbClr val="000000"/>
                </a:solidFill>
                <a:effectLst/>
                <a:uLnTx/>
                <a:uFillTx/>
                <a:latin typeface="Arial"/>
                <a:ea typeface="+mn-ea"/>
                <a:cs typeface="+mn-cs"/>
              </a:rPr>
              <a:t>compréhension de la façon dont les changements soudains dans la disponibilité des moyens de transport affectent la sécurité des utilisateurs des systèmes de transport, ainsi que les effets psychologiques sous-jacents des réactions des utilisateurs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Identifier les scénarios de changements disruptifs susceptibles de rendre un système de transport instable, en analyser les conséquences sur la sécurité des transports et élaborer des solutions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Analyser la manière dont les différences socio-économiques peuvent affecter la sécurité des individus en cas de changements perturbateurs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Étudier comment le concept de résilience du système peut être appliqué et utilisé pour améliorer la sécurité des transports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15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15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57</a:t>
            </a:fld>
            <a:endParaRPr lang="fr-FR" dirty="0"/>
          </a:p>
        </p:txBody>
      </p:sp>
    </p:spTree>
    <p:extLst>
      <p:ext uri="{BB962C8B-B14F-4D97-AF65-F5344CB8AC3E}">
        <p14:creationId xmlns:p14="http://schemas.microsoft.com/office/powerpoint/2010/main" val="1719409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HORIZON-CL5-2024-D6-01-12: A new framework to improve traffic safety culture in the EU</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lvl="0">
              <a:defRPr/>
            </a:pPr>
            <a:r>
              <a:rPr lang="fr-FR" sz="1200" b="1" dirty="0"/>
              <a:t>Sécurité et résilience </a:t>
            </a:r>
            <a:endParaRPr kumimoji="0" lang="fr-FR" sz="1200" b="1" i="0" u="none" strike="noStrike" kern="1200" cap="none" spc="0" normalizeH="0" baseline="0" noProof="0" dirty="0">
              <a:ln>
                <a:noFill/>
              </a:ln>
              <a:effectLst/>
              <a:uLnTx/>
              <a:uFillTx/>
              <a:latin typeface="Arial"/>
              <a:ea typeface="+mn-ea"/>
              <a:cs typeface="+mn-cs"/>
            </a:endParaRP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3.5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05/09/2024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contenu 5">
            <a:extLst>
              <a:ext uri="{FF2B5EF4-FFF2-40B4-BE49-F238E27FC236}">
                <a16:creationId xmlns:a16="http://schemas.microsoft.com/office/drawing/2014/main" id="{17D5A94C-0063-4AEE-BDEA-A4EFCB210BD0}"/>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Culture </a:t>
            </a:r>
            <a:r>
              <a:rPr kumimoji="0" lang="fr-FR" sz="1150" b="0" i="0" u="none" strike="noStrike" kern="1200" cap="none" spc="0" normalizeH="0" baseline="0" noProof="0" dirty="0">
                <a:ln>
                  <a:noFill/>
                </a:ln>
                <a:solidFill>
                  <a:srgbClr val="000000"/>
                </a:solidFill>
                <a:effectLst/>
                <a:uLnTx/>
                <a:uFillTx/>
                <a:latin typeface="Arial"/>
                <a:ea typeface="+mn-ea"/>
                <a:cs typeface="+mn-cs"/>
              </a:rPr>
              <a:t>positive </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de la </a:t>
            </a:r>
            <a:r>
              <a:rPr kumimoji="0" lang="fr-FR" sz="1150" b="0" i="0" u="none" strike="noStrike" kern="1200" cap="none" spc="0" normalizeH="0" baseline="0" noProof="0" dirty="0">
                <a:ln>
                  <a:noFill/>
                </a:ln>
                <a:solidFill>
                  <a:srgbClr val="000000"/>
                </a:solidFill>
                <a:effectLst/>
                <a:uLnTx/>
                <a:uFillTx/>
                <a:latin typeface="Arial"/>
                <a:ea typeface="+mn-ea"/>
                <a:cs typeface="+mn-cs"/>
              </a:rPr>
              <a:t>sécurité routière en support aux objectifs européens et mondiaux</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Mesures </a:t>
            </a:r>
            <a:r>
              <a:rPr kumimoji="0" lang="fr-FR" sz="1150" b="0" i="0" u="none" strike="noStrike" kern="1200" cap="none" spc="0" normalizeH="0" baseline="0" noProof="0" dirty="0">
                <a:ln>
                  <a:noFill/>
                </a:ln>
                <a:solidFill>
                  <a:srgbClr val="000000"/>
                </a:solidFill>
                <a:effectLst/>
                <a:uLnTx/>
                <a:uFillTx/>
                <a:latin typeface="Arial"/>
                <a:ea typeface="+mn-ea"/>
                <a:cs typeface="+mn-cs"/>
              </a:rPr>
              <a:t>correctives des effets néfastes et non temporaires de la COVID comme le passage de moyens de transport collectifs à des moyens de transport individuels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Concepts </a:t>
            </a:r>
            <a:r>
              <a:rPr kumimoji="0" lang="fr-FR" sz="1150" b="0" i="0" u="none" strike="noStrike" kern="1200" cap="none" spc="0" normalizeH="0" baseline="0" noProof="0" dirty="0">
                <a:ln>
                  <a:noFill/>
                </a:ln>
                <a:solidFill>
                  <a:srgbClr val="000000"/>
                </a:solidFill>
                <a:effectLst/>
                <a:uLnTx/>
                <a:uFillTx/>
                <a:latin typeface="Arial"/>
                <a:ea typeface="+mn-ea"/>
                <a:cs typeface="+mn-cs"/>
              </a:rPr>
              <a:t>et des lignes directrices pour faire de la culture de la sécurité routière une partie intégrante du travail des acteurs de la sécurité routière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Meilleure </a:t>
            </a:r>
            <a:r>
              <a:rPr kumimoji="0" lang="fr-FR" sz="1150" b="0" i="0" u="none" strike="noStrike" kern="1200" cap="none" spc="0" normalizeH="0" baseline="0" noProof="0" dirty="0">
                <a:ln>
                  <a:noFill/>
                </a:ln>
                <a:solidFill>
                  <a:srgbClr val="000000"/>
                </a:solidFill>
                <a:effectLst/>
                <a:uLnTx/>
                <a:uFillTx/>
                <a:latin typeface="Arial"/>
                <a:ea typeface="+mn-ea"/>
                <a:cs typeface="+mn-cs"/>
              </a:rPr>
              <a:t>compréhension du lien entre les résultats de la sécurité routière et la culture de sécurité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Mieux comprendre comment les facteurs socioculturels tels que les valeurs, les croyances, les attitudes et les normes, affectent le comportement réel des usagers de la route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Évaluer les cultures de sécurité et les activités respectives d'autres modes de transport tels que l'aviation et le rail et leur potentiel pour la sécurité routière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Évaluer l'interaction entre le passage à des solutions de mobilité plus efficaces énergétiquement et la sécurité routière</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58</a:t>
            </a:fld>
            <a:endParaRPr lang="fr-FR" dirty="0"/>
          </a:p>
        </p:txBody>
      </p:sp>
    </p:spTree>
    <p:extLst>
      <p:ext uri="{BB962C8B-B14F-4D97-AF65-F5344CB8AC3E}">
        <p14:creationId xmlns:p14="http://schemas.microsoft.com/office/powerpoint/2010/main" val="1559546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115616" y="2346046"/>
            <a:ext cx="7655824" cy="946761"/>
          </a:xfrm>
        </p:spPr>
        <p:txBody>
          <a:bodyPr/>
          <a:lstStyle/>
          <a:p>
            <a:pPr>
              <a:defRPr/>
            </a:pPr>
            <a:r>
              <a:rPr lang="fr-FR"/>
              <a:t>POUR ALLER PLUS LOIN</a:t>
            </a:r>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59</a:t>
            </a:fld>
            <a:endParaRPr lang="fr-FR" dirty="0"/>
          </a:p>
        </p:txBody>
      </p:sp>
    </p:spTree>
    <p:extLst>
      <p:ext uri="{BB962C8B-B14F-4D97-AF65-F5344CB8AC3E}">
        <p14:creationId xmlns:p14="http://schemas.microsoft.com/office/powerpoint/2010/main" val="260688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Rectangle 6"/>
          <p:cNvSpPr/>
          <p:nvPr/>
        </p:nvSpPr>
        <p:spPr>
          <a:xfrm>
            <a:off x="323528" y="1340351"/>
            <a:ext cx="7992888" cy="3031599"/>
          </a:xfrm>
          <a:prstGeom prst="rect">
            <a:avLst/>
          </a:prstGeom>
        </p:spPr>
        <p:txBody>
          <a:bodyPr wrap="square">
            <a:spAutoFit/>
          </a:bodyPr>
          <a:lstStyle/>
          <a:p>
            <a:pPr marL="342900" lvl="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Un programme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ambitieux</a:t>
            </a: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t>
            </a:r>
          </a:p>
          <a:p>
            <a:pPr marL="742950" lvl="1" indent="-285750">
              <a:spcAft>
                <a:spcPts val="600"/>
              </a:spcAft>
              <a:buFont typeface="Wingdings" panose="05000000000000000000" pitchFamily="2" charset="2"/>
              <a:buChar char="Ø"/>
            </a:pPr>
            <a:r>
              <a:rPr lang="fr-FR" sz="1400" dirty="0"/>
              <a:t>95.5 Md€ sur 7 ans, couvrant un très large panel de thématiques</a:t>
            </a:r>
          </a:p>
          <a:p>
            <a:pPr marL="742950" lvl="1" indent="-285750">
              <a:spcAft>
                <a:spcPts val="600"/>
              </a:spcAft>
              <a:buFont typeface="Wingdings" panose="05000000000000000000" pitchFamily="2" charset="2"/>
              <a:buChar char="Ø"/>
            </a:pPr>
            <a:endParaRPr lang="fr-FR" sz="400" dirty="0"/>
          </a:p>
          <a:p>
            <a:pPr marL="34290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…dont le taux de financement </a:t>
            </a:r>
            <a:r>
              <a:rPr lang="fr-FR" sz="15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peut atteindre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100% des coûts éligibles </a:t>
            </a:r>
          </a:p>
          <a:p>
            <a:pPr marL="742950" lvl="1" indent="-285750">
              <a:buFont typeface="Wingdings" panose="05000000000000000000" pitchFamily="2" charset="2"/>
              <a:buChar char="Ø"/>
            </a:pPr>
            <a:r>
              <a:rPr lang="fr-FR" sz="1400" dirty="0"/>
              <a:t>100% pour les organismes publics et entre 60% et 100% pour les entités privées</a:t>
            </a:r>
          </a:p>
          <a:p>
            <a:pPr marL="742950" lvl="1" indent="-285750">
              <a:buFont typeface="Wingdings" panose="05000000000000000000" pitchFamily="2" charset="2"/>
              <a:buChar char="Ø"/>
            </a:pPr>
            <a:r>
              <a:rPr lang="fr-FR" sz="1400" dirty="0"/>
              <a:t>Sous forme de subventions (non comptées comme des aides d’Etat)</a:t>
            </a:r>
          </a:p>
          <a:p>
            <a:pPr marL="742950" lvl="1" indent="-285750">
              <a:spcAft>
                <a:spcPts val="600"/>
              </a:spcAft>
              <a:buFont typeface="Wingdings" panose="05000000000000000000" pitchFamily="2" charset="2"/>
              <a:buChar char="Ø"/>
            </a:pPr>
            <a:r>
              <a:rPr lang="fr-FR" sz="1400" dirty="0"/>
              <a:t>Les coûts de personnel sont inclus dans les coûts éligibles</a:t>
            </a:r>
          </a:p>
          <a:p>
            <a:pPr marL="742950" lvl="1" indent="-285750">
              <a:spcAft>
                <a:spcPts val="600"/>
              </a:spcAft>
              <a:buFont typeface="Wingdings" panose="05000000000000000000" pitchFamily="2" charset="2"/>
              <a:buChar char="Ø"/>
            </a:pPr>
            <a:endParaRPr lang="fr-FR" sz="700" dirty="0"/>
          </a:p>
          <a:p>
            <a:pPr marL="342900" lvl="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Une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visibilité accrue</a:t>
            </a: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notamment à l’international &amp; la possibilité de développer/renforcer son réseau</a:t>
            </a:r>
          </a:p>
          <a:p>
            <a:pPr marL="742950" lvl="1" indent="-285750">
              <a:buFont typeface="Wingdings" panose="05000000000000000000" pitchFamily="2" charset="2"/>
              <a:buChar char="Ø"/>
            </a:pPr>
            <a:r>
              <a:rPr lang="fr-FR" sz="1400" dirty="0"/>
              <a:t>Une collaboration avec les meilleurs acteurs du secteur (UE/non-UE)</a:t>
            </a:r>
          </a:p>
          <a:p>
            <a:pPr marL="742950" lvl="1" indent="-285750">
              <a:buFont typeface="Wingdings" panose="05000000000000000000" pitchFamily="2" charset="2"/>
              <a:buChar char="Ø"/>
            </a:pPr>
            <a:r>
              <a:rPr lang="fr-FR" sz="1400" dirty="0"/>
              <a:t>La possibilité d’accéder à de nouveaux marchés, technologies ou zones </a:t>
            </a:r>
            <a:r>
              <a:rPr lang="fr-FR" sz="1400" dirty="0" smtClean="0"/>
              <a:t>géographiques</a:t>
            </a:r>
            <a:endParaRPr lang="fr-FR" sz="1400" dirty="0"/>
          </a:p>
          <a:p>
            <a:pPr marL="742950" lvl="1" indent="-285750">
              <a:buFont typeface="Wingdings" panose="05000000000000000000" pitchFamily="2" charset="2"/>
              <a:buChar char="Ø"/>
            </a:pPr>
            <a:r>
              <a:rPr lang="fr-FR" sz="1400" dirty="0"/>
              <a:t>Une mise en relation de partenaires/futurs clients/fournisseurs pour les entreprises</a:t>
            </a:r>
          </a:p>
        </p:txBody>
      </p:sp>
      <p:sp>
        <p:nvSpPr>
          <p:cNvPr id="10" name="ZoneTexte 9"/>
          <p:cNvSpPr txBox="1"/>
          <p:nvPr/>
        </p:nvSpPr>
        <p:spPr>
          <a:xfrm>
            <a:off x="3203848" y="195087"/>
            <a:ext cx="5765503" cy="553998"/>
          </a:xfrm>
          <a:prstGeom prst="rect">
            <a:avLst/>
          </a:prstGeom>
          <a:noFill/>
        </p:spPr>
        <p:txBody>
          <a:bodyPr wrap="square" rtlCol="0">
            <a:spAutoFit/>
          </a:bodyPr>
          <a:lstStyle/>
          <a:p>
            <a:pPr algn="r"/>
            <a:r>
              <a:rPr lang="fr-FR" b="1" dirty="0"/>
              <a:t>Pourquoi participer à Horizon </a:t>
            </a:r>
            <a:r>
              <a:rPr lang="fr-FR" b="1" dirty="0" smtClean="0"/>
              <a:t>Europe</a:t>
            </a:r>
            <a:endParaRPr lang="fr-FR" b="1" dirty="0"/>
          </a:p>
          <a:p>
            <a:pPr algn="r"/>
            <a:r>
              <a:rPr lang="fr-FR" sz="1200" b="1" dirty="0"/>
              <a:t>En quelques mots…</a:t>
            </a: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352011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0127" y="1488553"/>
            <a:ext cx="8410710"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a:t>
            </a:r>
            <a:r>
              <a:rPr lang="fr-FR" sz="1400" i="1" dirty="0" smtClean="0">
                <a:solidFill>
                  <a:schemeClr val="tx1"/>
                </a:solidFill>
              </a:rPr>
              <a:t>profil nécessaire</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6" name="ZoneTexte 5"/>
          <p:cNvSpPr txBox="1"/>
          <p:nvPr/>
        </p:nvSpPr>
        <p:spPr bwMode="auto">
          <a:xfrm>
            <a:off x="3203848" y="195087"/>
            <a:ext cx="5765503" cy="553998"/>
          </a:xfrm>
          <a:prstGeom prst="rect">
            <a:avLst/>
          </a:prstGeom>
          <a:noFill/>
        </p:spPr>
        <p:txBody>
          <a:bodyPr wrap="square" rtlCol="0">
            <a:spAutoFit/>
          </a:bodyPr>
          <a:lstStyle/>
          <a:p>
            <a:pPr algn="r">
              <a:defRPr/>
            </a:pPr>
            <a:r>
              <a:rPr lang="fr-FR" b="1" dirty="0"/>
              <a:t>Devenir </a:t>
            </a:r>
            <a:r>
              <a:rPr lang="fr-FR" b="1" dirty="0" smtClean="0"/>
              <a:t>Expert-évaluateur</a:t>
            </a:r>
          </a:p>
          <a:p>
            <a:pPr algn="r">
              <a:defRPr/>
            </a:pPr>
            <a:r>
              <a:rPr lang="fr-FR" sz="1200" b="1" dirty="0" smtClean="0"/>
              <a:t>En quelques mots</a:t>
            </a:r>
            <a:endParaRPr lang="fr-FR" sz="1200" b="1"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60</a:t>
            </a:fld>
            <a:endParaRPr lang="fr-FR"/>
          </a:p>
        </p:txBody>
      </p:sp>
    </p:spTree>
    <p:extLst>
      <p:ext uri="{BB962C8B-B14F-4D97-AF65-F5344CB8AC3E}">
        <p14:creationId xmlns:p14="http://schemas.microsoft.com/office/powerpoint/2010/main" val="4142452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93955" y="993261"/>
            <a:ext cx="8394083" cy="3731791"/>
          </a:xfrm>
          <a:prstGeom prst="rect">
            <a:avLst/>
          </a:prstGeom>
        </p:spPr>
        <p:txBody>
          <a:bodyPr wrap="square">
            <a:spAutoFit/>
          </a:bodyPr>
          <a:lstStyle/>
          <a:p>
            <a:pPr>
              <a:spcAft>
                <a:spcPts val="600"/>
              </a:spcAft>
            </a:pPr>
            <a:r>
              <a:rPr lang="fr-FR" altLang="fr-FR" sz="1600" dirty="0">
                <a:solidFill>
                  <a:srgbClr val="000099"/>
                </a:solidFill>
              </a:rPr>
              <a:t>Le MRSEI (Montage de réseaux scientifiques européens et </a:t>
            </a:r>
            <a:r>
              <a:rPr lang="fr-FR" altLang="fr-FR" sz="1600" dirty="0" smtClean="0">
                <a:solidFill>
                  <a:srgbClr val="000099"/>
                </a:solidFill>
              </a:rPr>
              <a:t>internationaux)</a:t>
            </a:r>
            <a:endParaRPr lang="fr-FR" altLang="fr-FR" sz="1600" dirty="0">
              <a:solidFill>
                <a:srgbClr val="000099"/>
              </a:solidFill>
            </a:endParaRPr>
          </a:p>
          <a:p>
            <a:pPr marL="285750" lvl="0" indent="-285750">
              <a:spcAft>
                <a:spcPts val="300"/>
              </a:spcAft>
              <a:buFont typeface="Wingdings" panose="05000000000000000000" pitchFamily="2" charset="2"/>
              <a:buChar char="Ø"/>
            </a:pPr>
            <a:r>
              <a:rPr lang="fr-FR" sz="1200" dirty="0" smtClean="0">
                <a:solidFill>
                  <a:schemeClr val="tx1"/>
                </a:solidFill>
              </a:rPr>
              <a:t>Piloté </a:t>
            </a:r>
            <a:r>
              <a:rPr lang="fr-FR" sz="1200" dirty="0">
                <a:solidFill>
                  <a:schemeClr val="tx1"/>
                </a:solidFill>
              </a:rPr>
              <a:t>par </a:t>
            </a:r>
            <a:r>
              <a:rPr lang="fr-FR" sz="1200" dirty="0" smtClean="0">
                <a:solidFill>
                  <a:schemeClr val="tx1"/>
                </a:solidFill>
              </a:rPr>
              <a:t>l’ANR, </a:t>
            </a:r>
            <a:r>
              <a:rPr lang="fr-FR" sz="1200" b="0" dirty="0" smtClean="0">
                <a:solidFill>
                  <a:schemeClr val="tx1"/>
                </a:solidFill>
              </a:rPr>
              <a:t>avec</a:t>
            </a:r>
            <a:r>
              <a:rPr lang="fr-FR" sz="1200" dirty="0" smtClean="0">
                <a:solidFill>
                  <a:schemeClr val="tx1"/>
                </a:solidFill>
              </a:rPr>
              <a:t> </a:t>
            </a:r>
            <a:r>
              <a:rPr lang="fr-FR" sz="1200" b="0" dirty="0" smtClean="0">
                <a:solidFill>
                  <a:schemeClr val="tx1"/>
                </a:solidFill>
              </a:rPr>
              <a:t>quatre </a:t>
            </a:r>
            <a:r>
              <a:rPr lang="fr-FR" sz="1200" b="0" dirty="0">
                <a:solidFill>
                  <a:schemeClr val="tx1"/>
                </a:solidFill>
              </a:rPr>
              <a:t>sessions de sélection </a:t>
            </a:r>
            <a:r>
              <a:rPr lang="fr-FR" sz="1200" b="0" dirty="0" smtClean="0">
                <a:solidFill>
                  <a:schemeClr val="tx1"/>
                </a:solidFill>
              </a:rPr>
              <a:t>en moyenne par an</a:t>
            </a:r>
            <a:endParaRPr lang="fr-FR" sz="1200" b="0" dirty="0">
              <a:solidFill>
                <a:schemeClr val="tx1"/>
              </a:solidFill>
            </a:endParaRPr>
          </a:p>
          <a:p>
            <a:pPr marL="285750" indent="-285750">
              <a:spcAft>
                <a:spcPts val="300"/>
              </a:spcAft>
              <a:buFont typeface="Wingdings" panose="05000000000000000000" pitchFamily="2" charset="2"/>
              <a:buChar char="Ø"/>
            </a:pPr>
            <a:r>
              <a:rPr lang="fr-FR" sz="1200" b="0" dirty="0" smtClean="0">
                <a:solidFill>
                  <a:schemeClr val="tx1"/>
                </a:solidFill>
              </a:rPr>
              <a:t>Seules </a:t>
            </a:r>
            <a:r>
              <a:rPr lang="fr-FR" sz="1200" b="0" dirty="0">
                <a:solidFill>
                  <a:schemeClr val="tx1"/>
                </a:solidFill>
              </a:rPr>
              <a:t>sont attendues des propositions ayant pour objet de constituer un réseau scientifique européen ou international, coordonné par une équipe française. </a:t>
            </a:r>
          </a:p>
          <a:p>
            <a:pPr marL="285750" lvl="0" indent="-285750">
              <a:spcAft>
                <a:spcPts val="300"/>
              </a:spcAft>
              <a:buFont typeface="Wingdings" panose="05000000000000000000" pitchFamily="2" charset="2"/>
              <a:buChar char="Ø"/>
            </a:pPr>
            <a:r>
              <a:rPr lang="fr-FR" sz="1200" dirty="0"/>
              <a:t>Aide maximale de 35 k€ </a:t>
            </a:r>
            <a:r>
              <a:rPr lang="fr-FR" sz="1200" dirty="0" smtClean="0"/>
              <a:t>(</a:t>
            </a:r>
            <a:r>
              <a:rPr lang="fr-FR" sz="1200" i="1" dirty="0" smtClean="0"/>
              <a:t>minimum 15 k€</a:t>
            </a:r>
            <a:r>
              <a:rPr lang="fr-FR" sz="1200" dirty="0" smtClean="0"/>
              <a:t>) pour </a:t>
            </a:r>
            <a:r>
              <a:rPr lang="fr-FR" sz="1200" dirty="0"/>
              <a:t>une durée de 24 mois dont 10 k€ pour faire appel à un cabinet de </a:t>
            </a:r>
            <a:r>
              <a:rPr lang="fr-FR" sz="1200" dirty="0" smtClean="0"/>
              <a:t>consultance</a:t>
            </a:r>
          </a:p>
          <a:p>
            <a:pPr marL="285750" lvl="0" indent="-285750">
              <a:spcAft>
                <a:spcPts val="300"/>
              </a:spcAft>
              <a:buFont typeface="Wingdings" panose="05000000000000000000" pitchFamily="2" charset="2"/>
              <a:buChar char="Ø"/>
            </a:pPr>
            <a:endParaRPr lang="fr-FR" sz="1300" b="0" dirty="0" smtClean="0">
              <a:solidFill>
                <a:schemeClr val="tx1"/>
              </a:solidFill>
            </a:endParaRPr>
          </a:p>
          <a:p>
            <a:pPr lvl="0">
              <a:spcAft>
                <a:spcPts val="600"/>
              </a:spcAft>
            </a:pPr>
            <a:r>
              <a:rPr lang="fr-FR" sz="1600" dirty="0" smtClean="0">
                <a:solidFill>
                  <a:srgbClr val="000099"/>
                </a:solidFill>
              </a:rPr>
              <a:t>Le DIAG </a:t>
            </a:r>
            <a:r>
              <a:rPr lang="fr-FR" sz="1600" dirty="0">
                <a:solidFill>
                  <a:srgbClr val="000099"/>
                </a:solidFill>
              </a:rPr>
              <a:t>PTI</a:t>
            </a:r>
          </a:p>
          <a:p>
            <a:pPr marL="285750" lvl="0" indent="-285750">
              <a:spcAft>
                <a:spcPts val="300"/>
              </a:spcAft>
              <a:buFont typeface="Wingdings" panose="05000000000000000000" pitchFamily="2" charset="2"/>
              <a:buChar char="Ø"/>
            </a:pPr>
            <a:r>
              <a:rPr lang="fr-FR" sz="1200" dirty="0" smtClean="0">
                <a:solidFill>
                  <a:schemeClr val="tx1"/>
                </a:solidFill>
              </a:rPr>
              <a:t>Piloté par BPI France</a:t>
            </a:r>
            <a:r>
              <a:rPr lang="fr-FR" sz="1200" b="0" dirty="0" smtClean="0">
                <a:solidFill>
                  <a:schemeClr val="tx1"/>
                </a:solidFill>
              </a:rPr>
              <a:t>, dépôt en continu</a:t>
            </a:r>
          </a:p>
          <a:p>
            <a:pPr marL="285750" lvl="0" indent="-285750">
              <a:spcAft>
                <a:spcPts val="300"/>
              </a:spcAft>
              <a:buFont typeface="Wingdings" panose="05000000000000000000" pitchFamily="2" charset="2"/>
              <a:buChar char="Ø"/>
            </a:pPr>
            <a:r>
              <a:rPr lang="fr-FR" sz="1200" b="0" dirty="0">
                <a:solidFill>
                  <a:schemeClr val="tx1"/>
                </a:solidFill>
              </a:rPr>
              <a:t>Accompagner les entreprises françaises à la préparation d’un partenariat international </a:t>
            </a:r>
            <a:r>
              <a:rPr lang="fr-FR" sz="1200" b="0" dirty="0" smtClean="0">
                <a:solidFill>
                  <a:schemeClr val="tx1"/>
                </a:solidFill>
              </a:rPr>
              <a:t>ou européen </a:t>
            </a:r>
            <a:endParaRPr lang="fr-FR" sz="1200" b="0" dirty="0">
              <a:solidFill>
                <a:schemeClr val="tx1"/>
              </a:solidFill>
            </a:endParaRPr>
          </a:p>
          <a:p>
            <a:pPr marL="285750" lvl="0" indent="-285750">
              <a:spcAft>
                <a:spcPts val="300"/>
              </a:spcAft>
              <a:buFont typeface="Wingdings" panose="05000000000000000000" pitchFamily="2" charset="2"/>
              <a:buChar char="Ø"/>
            </a:pPr>
            <a:r>
              <a:rPr lang="fr-FR" sz="1200" b="0" dirty="0">
                <a:solidFill>
                  <a:schemeClr val="tx1"/>
                </a:solidFill>
              </a:rPr>
              <a:t>Prise en charge à la hauteur de 50 % du montant TTC de la prestation de consultants experts référencés par </a:t>
            </a:r>
            <a:r>
              <a:rPr lang="fr-FR" sz="1200" b="0" dirty="0" err="1">
                <a:solidFill>
                  <a:schemeClr val="tx1"/>
                </a:solidFill>
              </a:rPr>
              <a:t>Bpifrance</a:t>
            </a:r>
            <a:r>
              <a:rPr lang="fr-FR" sz="1200" b="0" dirty="0">
                <a:solidFill>
                  <a:schemeClr val="tx1"/>
                </a:solidFill>
              </a:rPr>
              <a:t> </a:t>
            </a:r>
          </a:p>
          <a:p>
            <a:pPr marL="285750" indent="-285750">
              <a:spcAft>
                <a:spcPts val="300"/>
              </a:spcAft>
              <a:buFont typeface="Wingdings" panose="05000000000000000000" pitchFamily="2" charset="2"/>
              <a:buChar char="Ø"/>
            </a:pPr>
            <a:r>
              <a:rPr lang="fr-FR" sz="1200" dirty="0"/>
              <a:t>Coût maximal de la prestation limité à 25 000€ HT pour un coordinateur (</a:t>
            </a:r>
            <a:r>
              <a:rPr lang="fr-FR" sz="1200" dirty="0" smtClean="0"/>
              <a:t>dont </a:t>
            </a:r>
            <a:r>
              <a:rPr lang="fr-FR" sz="1200" dirty="0"/>
              <a:t>aide maximale de 12 500€ HT pour le consultant) et 5 000€ HT pour un partenaire</a:t>
            </a:r>
          </a:p>
          <a:p>
            <a:pPr lvl="0">
              <a:spcAft>
                <a:spcPts val="300"/>
              </a:spcAft>
            </a:pPr>
            <a:endParaRPr lang="fr-FR" sz="1300" b="0" dirty="0" smtClean="0">
              <a:solidFill>
                <a:schemeClr val="tx1"/>
              </a:solidFill>
            </a:endParaRPr>
          </a:p>
          <a:p>
            <a:pPr>
              <a:spcAft>
                <a:spcPts val="600"/>
              </a:spcAft>
            </a:pPr>
            <a:r>
              <a:rPr lang="fr-FR" sz="1600" dirty="0">
                <a:solidFill>
                  <a:srgbClr val="000099"/>
                </a:solidFill>
              </a:rPr>
              <a:t>Les aides régionales</a:t>
            </a:r>
          </a:p>
          <a:p>
            <a:pPr marL="285750" indent="-285750">
              <a:spcAft>
                <a:spcPts val="300"/>
              </a:spcAft>
              <a:buFont typeface="Wingdings" panose="05000000000000000000" pitchFamily="2" charset="2"/>
              <a:buChar char="Ø"/>
            </a:pPr>
            <a:r>
              <a:rPr lang="fr-FR" sz="1200" b="0" dirty="0">
                <a:solidFill>
                  <a:schemeClr val="tx1"/>
                </a:solidFill>
              </a:rPr>
              <a:t>Se rapprocher de vos régions pour avoir plus d’informations sur les aides accessibles. </a:t>
            </a:r>
          </a:p>
          <a:p>
            <a:pPr marL="285750" indent="-285750">
              <a:spcAft>
                <a:spcPts val="300"/>
              </a:spcAft>
              <a:buFont typeface="Wingdings" panose="05000000000000000000" pitchFamily="2" charset="2"/>
              <a:buChar char="Ø"/>
            </a:pPr>
            <a:r>
              <a:rPr lang="fr-FR" sz="1200" b="0" dirty="0">
                <a:solidFill>
                  <a:schemeClr val="tx1"/>
                </a:solidFill>
              </a:rPr>
              <a:t>Une liste non exhaustive est </a:t>
            </a:r>
            <a:r>
              <a:rPr lang="fr-FR" sz="1200" b="0" dirty="0">
                <a:solidFill>
                  <a:schemeClr val="tx1"/>
                </a:solidFill>
                <a:hlinkClick r:id="rId2"/>
              </a:rPr>
              <a:t>disponible ici </a:t>
            </a:r>
            <a:endParaRPr lang="fr-FR" sz="1200" b="0" dirty="0">
              <a:solidFill>
                <a:schemeClr val="tx1"/>
              </a:solidFill>
            </a:endParaRPr>
          </a:p>
        </p:txBody>
      </p:sp>
      <p:sp>
        <p:nvSpPr>
          <p:cNvPr id="5" name="ZoneTexte 4"/>
          <p:cNvSpPr txBox="1"/>
          <p:nvPr/>
        </p:nvSpPr>
        <p:spPr bwMode="auto">
          <a:xfrm>
            <a:off x="3347863" y="180000"/>
            <a:ext cx="5544616" cy="553998"/>
          </a:xfrm>
          <a:prstGeom prst="rect">
            <a:avLst/>
          </a:prstGeom>
          <a:noFill/>
        </p:spPr>
        <p:txBody>
          <a:bodyPr wrap="square" rtlCol="0">
            <a:spAutoFit/>
          </a:bodyPr>
          <a:lstStyle/>
          <a:p>
            <a:pPr algn="r">
              <a:defRPr/>
            </a:pPr>
            <a:r>
              <a:rPr lang="fr-FR" b="1" dirty="0" smtClean="0"/>
              <a:t>Les dispositifs de soutien au montage de projets</a:t>
            </a:r>
            <a:endParaRPr dirty="0"/>
          </a:p>
          <a:p>
            <a:pPr algn="r">
              <a:defRPr/>
            </a:pPr>
            <a:r>
              <a:rPr lang="fr-FR" sz="1200" b="1" dirty="0" smtClean="0"/>
              <a:t>En bref</a:t>
            </a:r>
            <a:endParaRPr lang="fr-FR" sz="1200" b="1" dirty="0"/>
          </a:p>
        </p:txBody>
      </p:sp>
      <p:sp>
        <p:nvSpPr>
          <p:cNvPr id="6" name="Espace réservé du numéro de diapositive 5"/>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61</a:t>
            </a:fld>
            <a:endParaRPr lang="fr-FR"/>
          </a:p>
        </p:txBody>
      </p:sp>
    </p:spTree>
    <p:extLst>
      <p:ext uri="{BB962C8B-B14F-4D97-AF65-F5344CB8AC3E}">
        <p14:creationId xmlns:p14="http://schemas.microsoft.com/office/powerpoint/2010/main" val="1772740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1000595"/>
            <a:ext cx="8424000" cy="413535"/>
          </a:xfrm>
        </p:spPr>
        <p:txBody>
          <a:bodyPr/>
          <a:lstStyle/>
          <a:p>
            <a:pPr>
              <a:defRPr/>
            </a:pPr>
            <a:r>
              <a:rPr lang="fr-FR" sz="2400"/>
              <a:t>Des documents pour aller plus loin</a:t>
            </a:r>
            <a:endParaRPr/>
          </a:p>
        </p:txBody>
      </p:sp>
      <p:sp>
        <p:nvSpPr>
          <p:cNvPr id="3" name="Espace réservé du texte 2"/>
          <p:cNvSpPr>
            <a:spLocks noGrp="1"/>
          </p:cNvSpPr>
          <p:nvPr>
            <p:ph type="body" idx="1"/>
          </p:nvPr>
        </p:nvSpPr>
        <p:spPr bwMode="auto">
          <a:xfrm>
            <a:off x="340062" y="1414129"/>
            <a:ext cx="8424000" cy="3537983"/>
          </a:xfrm>
        </p:spPr>
        <p:txBody>
          <a:bodyPr/>
          <a:lstStyle/>
          <a:p>
            <a:pPr marL="0" indent="0">
              <a:defRPr/>
            </a:pPr>
            <a:endParaRPr lang="fr-FR" sz="1600" b="1" dirty="0">
              <a:solidFill>
                <a:schemeClr val="bg2"/>
              </a:solidFill>
            </a:endParaRPr>
          </a:p>
          <a:p>
            <a:pPr marL="0" indent="0">
              <a:defRPr/>
            </a:pPr>
            <a:r>
              <a:rPr lang="fr-FR" sz="1600" b="1" dirty="0"/>
              <a:t>Les appels du Cluster 5</a:t>
            </a:r>
          </a:p>
          <a:p>
            <a:pPr marL="285750" indent="-285750">
              <a:buChar char="•"/>
              <a:defRPr/>
            </a:pPr>
            <a:r>
              <a:rPr lang="en-GB" sz="1400" u="sng" dirty="0">
                <a:hlinkClick r:id="rId2" tooltip="https://ec.europa.eu/info/funding-tenders/opportunities/docs/2021-2027/horizon/wp-call/2021-2022/wp-8-climate-energy-and-mobility_horizon-2021-2022_en.pdf"/>
              </a:rPr>
              <a:t>Sur le </a:t>
            </a:r>
            <a:r>
              <a:rPr lang="en-GB" sz="1400" b="1" u="sng" dirty="0" err="1">
                <a:hlinkClick r:id="rId2" tooltip="https://ec.europa.eu/info/funding-tenders/opportunities/docs/2021-2027/horizon/wp-call/2021-2022/wp-8-climate-energy-and-mobility_horizon-2021-2022_en.pdf"/>
              </a:rPr>
              <a:t>portail</a:t>
            </a:r>
            <a:r>
              <a:rPr lang="en-GB" sz="1400" b="1" u="sng" dirty="0">
                <a:hlinkClick r:id="rId2" tooltip="https://ec.europa.eu/info/funding-tenders/opportunities/docs/2021-2027/horizon/wp-call/2021-2022/wp-8-climate-energy-and-mobility_horizon-2021-2022_en.pdf"/>
              </a:rPr>
              <a:t> </a:t>
            </a:r>
            <a:r>
              <a:rPr lang="en-GB" sz="1400" b="1" u="sng" dirty="0" err="1">
                <a:hlinkClick r:id="rId2" tooltip="https://ec.europa.eu/info/funding-tenders/opportunities/docs/2021-2027/horizon/wp-call/2021-2022/wp-8-climate-energy-and-mobility_horizon-2021-2022_en.pdf"/>
              </a:rPr>
              <a:t>européen</a:t>
            </a:r>
            <a:r>
              <a:rPr lang="en-GB" sz="1400" u="sng" dirty="0">
                <a:hlinkClick r:id="rId2" tooltip="https://ec.europa.eu/info/funding-tenders/opportunities/docs/2021-2027/horizon/wp-call/2021-2022/wp-8-climate-energy-and-mobility_horizon-2021-2022_en.pdf"/>
              </a:rPr>
              <a:t> "Funding &amp; tenders"</a:t>
            </a:r>
            <a:endParaRPr lang="en-GB" sz="1400" dirty="0"/>
          </a:p>
          <a:p>
            <a:pPr marL="285750" indent="-285750">
              <a:buChar char="•"/>
              <a:defRPr/>
            </a:pPr>
            <a:r>
              <a:rPr lang="fr-FR" sz="1400" dirty="0">
                <a:solidFill>
                  <a:schemeClr val="tx1"/>
                </a:solidFill>
              </a:rPr>
              <a:t>Sur le </a:t>
            </a:r>
            <a:r>
              <a:rPr lang="fr-FR" sz="1400" b="1" dirty="0">
                <a:solidFill>
                  <a:schemeClr val="tx1"/>
                </a:solidFill>
              </a:rPr>
              <a:t>portail français</a:t>
            </a:r>
            <a:r>
              <a:rPr lang="fr-FR" sz="1400" dirty="0">
                <a:solidFill>
                  <a:schemeClr val="tx1"/>
                </a:solidFill>
              </a:rPr>
              <a:t> :</a:t>
            </a:r>
          </a:p>
          <a:p>
            <a:pPr marL="742950" lvl="1" indent="-285750">
              <a:defRPr/>
            </a:pPr>
            <a:r>
              <a:rPr lang="fr-FR" sz="1200" u="sng" dirty="0">
                <a:hlinkClick r:id="rId3"/>
              </a:rPr>
              <a:t>Page du PCN pour le climat et l’énergie</a:t>
            </a:r>
            <a:endParaRPr lang="fr-FR" sz="1200" u="sng" dirty="0"/>
          </a:p>
          <a:p>
            <a:pPr marL="742950" lvl="1" indent="-285750">
              <a:defRPr/>
            </a:pPr>
            <a:r>
              <a:rPr lang="fr-FR" sz="1200" u="sng" dirty="0">
                <a:hlinkClick r:id="rId4"/>
              </a:rPr>
              <a:t>Page du PCN pour le transport</a:t>
            </a:r>
            <a:endParaRPr lang="fr-FR" sz="1400" dirty="0"/>
          </a:p>
          <a:p>
            <a:pPr marL="0" indent="0">
              <a:defRPr/>
            </a:pPr>
            <a:endParaRPr lang="fr-FR" sz="1400" dirty="0"/>
          </a:p>
          <a:p>
            <a:pPr marL="0" indent="0">
              <a:defRPr/>
            </a:pPr>
            <a:r>
              <a:rPr lang="fr-FR" sz="1600" b="1" dirty="0"/>
              <a:t>Les documents de référence pour les thématiques Climat &amp; Energie</a:t>
            </a:r>
            <a:endParaRPr dirty="0"/>
          </a:p>
          <a:p>
            <a:pPr marL="285750" indent="-285750">
              <a:buFont typeface="Arial"/>
              <a:buChar char="•"/>
              <a:defRPr/>
            </a:pPr>
            <a:r>
              <a:rPr lang="fr-FR" sz="1400" u="sng" dirty="0">
                <a:hlinkClick r:id="rId5" tooltip="https://www.horizon-europe.gouv.fr/les-textes-fondamentaux-pour-les-thematiques-climatenergie-27755"/>
              </a:rPr>
              <a:t>Les textes politiques fondamentaux pour les thématiques Climat/Energie</a:t>
            </a:r>
            <a:endParaRPr lang="fr-FR" sz="1400" dirty="0"/>
          </a:p>
          <a:p>
            <a:pPr marL="285750" indent="-285750">
              <a:buFont typeface="Arial"/>
              <a:buChar char="•"/>
              <a:defRPr/>
            </a:pPr>
            <a:r>
              <a:rPr lang="fr-FR" sz="1400" u="sng" dirty="0">
                <a:hlinkClick r:id="rId6" tooltip="https://www.horizon-europe.gouv.fr/rapports-europeens-et-internationaux-sur-les-thematiques-climat-et-energie-28025"/>
              </a:rPr>
              <a:t>Rapports européens et internationaux sur les thématiques Climat/Énergie</a:t>
            </a:r>
            <a:endParaRPr lang="fr-FR" sz="1400" dirty="0"/>
          </a:p>
          <a:p>
            <a:pPr marL="0" indent="0">
              <a:defRPr/>
            </a:pPr>
            <a:endParaRPr lang="fr-FR" sz="1600" b="1" dirty="0">
              <a:solidFill>
                <a:schemeClr val="bg2"/>
              </a:solidFill>
            </a:endParaRPr>
          </a:p>
          <a:p>
            <a:pPr marL="0" indent="0">
              <a:defRPr/>
            </a:pPr>
            <a:r>
              <a:rPr lang="fr-FR" sz="1600" b="1" dirty="0"/>
              <a:t>Les documents de référence pour les thématiques Transports</a:t>
            </a:r>
            <a:endParaRPr lang="fr-FR" sz="1600" dirty="0"/>
          </a:p>
          <a:p>
            <a:pPr marL="285750" indent="-285750">
              <a:buFont typeface="Arial" panose="020B0604020202020204" pitchFamily="34" charset="0"/>
              <a:buChar char="•"/>
              <a:defRPr/>
            </a:pPr>
            <a:r>
              <a:rPr lang="fr-FR" sz="1400" dirty="0">
                <a:solidFill>
                  <a:schemeClr val="tx1"/>
                </a:solidFill>
                <a:hlinkClick r:id="rId7"/>
              </a:rPr>
              <a:t>Documents de référence pour le Transport</a:t>
            </a:r>
            <a:endParaRPr lang="fr-FR" sz="1400" dirty="0">
              <a:solidFill>
                <a:schemeClr val="tx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Où trouver les informations utiles ?</a:t>
            </a:r>
          </a:p>
          <a:p>
            <a:pPr algn="r">
              <a:defRPr/>
            </a:pPr>
            <a:r>
              <a:rPr lang="fr-FR" sz="1200" b="1" dirty="0" smtClean="0"/>
              <a:t>Les liens essentiels</a:t>
            </a:r>
            <a:endParaRPr lang="fr-FR" sz="1200" b="1" dirty="0"/>
          </a:p>
        </p:txBody>
      </p:sp>
      <p:sp>
        <p:nvSpPr>
          <p:cNvPr id="6" name="Espace réservé du numéro de diapositive 5"/>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62</a:t>
            </a:fld>
            <a:endParaRPr lang="fr-FR"/>
          </a:p>
        </p:txBody>
      </p:sp>
    </p:spTree>
    <p:extLst>
      <p:ext uri="{BB962C8B-B14F-4D97-AF65-F5344CB8AC3E}">
        <p14:creationId xmlns:p14="http://schemas.microsoft.com/office/powerpoint/2010/main" val="2928034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93955" y="988266"/>
            <a:ext cx="6698325" cy="4077014"/>
          </a:xfrm>
          <a:prstGeom prst="rect">
            <a:avLst/>
          </a:prstGeom>
        </p:spPr>
        <p:txBody>
          <a:bodyPr wrap="square">
            <a:spAutoFit/>
          </a:bodyPr>
          <a:lstStyle/>
          <a:p>
            <a:pPr algn="ctr">
              <a:spcAft>
                <a:spcPts val="1800"/>
              </a:spcAft>
            </a:pPr>
            <a:r>
              <a:rPr lang="fr-FR" altLang="fr-FR" sz="2100" dirty="0" smtClean="0">
                <a:solidFill>
                  <a:srgbClr val="000099"/>
                </a:solidFill>
              </a:rPr>
              <a:t>GREENET</a:t>
            </a:r>
            <a:endParaRPr lang="fr-FR" altLang="fr-FR" sz="2100" dirty="0">
              <a:solidFill>
                <a:srgbClr val="000099"/>
              </a:solidFill>
            </a:endParaRP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GREENET</a:t>
            </a:r>
            <a:r>
              <a:rPr lang="fr-FR" sz="1300" b="0" dirty="0" smtClean="0">
                <a:solidFill>
                  <a:schemeClr val="tx1"/>
                </a:solidFill>
              </a:rPr>
              <a:t> (le projet de coordination des PCN européens) a lancé sa </a:t>
            </a:r>
          </a:p>
          <a:p>
            <a:pPr lvl="0">
              <a:spcBef>
                <a:spcPts val="200"/>
              </a:spcBef>
              <a:spcAft>
                <a:spcPts val="200"/>
              </a:spcAft>
            </a:pPr>
            <a:r>
              <a:rPr lang="fr-FR" sz="1300" b="0" dirty="0" smtClean="0">
                <a:solidFill>
                  <a:schemeClr val="tx1"/>
                </a:solidFill>
              </a:rPr>
              <a:t>plateforme de mise en relation européenne pour le cluster 5</a:t>
            </a:r>
          </a:p>
          <a:p>
            <a:pPr marL="285750" lvl="0" indent="-285750">
              <a:spcBef>
                <a:spcPts val="200"/>
              </a:spcBef>
              <a:spcAft>
                <a:spcPts val="200"/>
              </a:spcAft>
              <a:buFont typeface="Wingdings" panose="05000000000000000000" pitchFamily="2" charset="2"/>
              <a:buChar char="Ø"/>
            </a:pPr>
            <a:r>
              <a:rPr lang="fr-FR" sz="1300" b="0" dirty="0" smtClean="0">
                <a:solidFill>
                  <a:schemeClr val="tx1"/>
                </a:solidFill>
              </a:rPr>
              <a:t>A travers la plateforme </a:t>
            </a:r>
            <a:r>
              <a:rPr lang="fr-FR" sz="1300" dirty="0" smtClean="0">
                <a:solidFill>
                  <a:schemeClr val="tx1"/>
                </a:solidFill>
              </a:rPr>
              <a:t>B2Match</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Validation des PCN </a:t>
            </a:r>
            <a:r>
              <a:rPr lang="fr-FR" sz="1300" b="0" dirty="0" smtClean="0">
                <a:solidFill>
                  <a:schemeClr val="tx1"/>
                </a:solidFill>
              </a:rPr>
              <a:t>pour assurer la qualité des offres </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hlinkClick r:id="rId2"/>
              </a:rPr>
              <a:t>Accéder à l’outil de mise en réseau</a:t>
            </a:r>
            <a:endParaRPr lang="fr-FR" sz="1300" dirty="0" smtClean="0">
              <a:solidFill>
                <a:schemeClr val="tx1"/>
              </a:solidFill>
            </a:endParaRPr>
          </a:p>
          <a:p>
            <a:pPr lvl="0">
              <a:spcBef>
                <a:spcPts val="200"/>
              </a:spcBef>
              <a:spcAft>
                <a:spcPts val="200"/>
              </a:spcAft>
            </a:pPr>
            <a:endParaRPr lang="fr-FR" sz="1300" dirty="0" smtClean="0">
              <a:solidFill>
                <a:schemeClr val="tx1"/>
              </a:solidFill>
            </a:endParaRPr>
          </a:p>
          <a:p>
            <a:pPr lvl="0" algn="ctr">
              <a:spcAft>
                <a:spcPts val="1800"/>
              </a:spcAft>
            </a:pPr>
            <a:r>
              <a:rPr lang="fr-FR" sz="2100" dirty="0">
                <a:solidFill>
                  <a:srgbClr val="000099"/>
                </a:solidFill>
              </a:rPr>
              <a:t>Au niveau Français</a:t>
            </a:r>
          </a:p>
          <a:p>
            <a:pPr marL="285750" indent="-285750">
              <a:spcBef>
                <a:spcPts val="200"/>
              </a:spcBef>
              <a:spcAft>
                <a:spcPts val="200"/>
              </a:spcAft>
              <a:buFont typeface="Wingdings" panose="05000000000000000000" pitchFamily="2" charset="2"/>
              <a:buChar char="Ø"/>
            </a:pPr>
            <a:r>
              <a:rPr lang="fr-FR" sz="1300" b="0" dirty="0">
                <a:solidFill>
                  <a:schemeClr val="tx1"/>
                </a:solidFill>
              </a:rPr>
              <a:t>Les PCN du Cluster 5 collectent et assemblent les expertises des entités françaises </a:t>
            </a:r>
            <a:r>
              <a:rPr lang="fr-FR" sz="1300" b="0" dirty="0">
                <a:solidFill>
                  <a:schemeClr val="tx1"/>
                </a:solidFill>
              </a:rPr>
              <a:t>désireuses </a:t>
            </a:r>
            <a:r>
              <a:rPr lang="fr-FR" sz="1300" b="0" dirty="0">
                <a:solidFill>
                  <a:schemeClr val="tx1"/>
                </a:solidFill>
              </a:rPr>
              <a:t>de se faire connaitre</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Fiche </a:t>
            </a:r>
            <a:r>
              <a:rPr lang="fr-FR" sz="1300" dirty="0">
                <a:solidFill>
                  <a:schemeClr val="tx1"/>
                </a:solidFill>
              </a:rPr>
              <a:t>à remplir &amp; retourner aux PCN Climat-Energie &amp; Transports </a:t>
            </a:r>
            <a:r>
              <a:rPr lang="fr-FR" sz="1300" b="0" dirty="0">
                <a:solidFill>
                  <a:schemeClr val="tx1"/>
                </a:solidFill>
              </a:rPr>
              <a:t>pour être ajoutée au tableau</a:t>
            </a:r>
          </a:p>
          <a:p>
            <a:pPr marL="285750" lvl="0" indent="-285750">
              <a:spcBef>
                <a:spcPts val="200"/>
              </a:spcBef>
              <a:spcAft>
                <a:spcPts val="200"/>
              </a:spcAft>
              <a:buFont typeface="Wingdings" panose="05000000000000000000" pitchFamily="2" charset="2"/>
              <a:buChar char="Ø"/>
            </a:pPr>
            <a:r>
              <a:rPr lang="fr-FR" sz="1300" b="0" dirty="0">
                <a:solidFill>
                  <a:schemeClr val="tx1"/>
                </a:solidFill>
              </a:rPr>
              <a:t>Une communication régulière est faite en direction des </a:t>
            </a:r>
            <a:r>
              <a:rPr lang="fr-FR" sz="1300" dirty="0">
                <a:solidFill>
                  <a:schemeClr val="tx1"/>
                </a:solidFill>
              </a:rPr>
              <a:t>communautés </a:t>
            </a:r>
            <a:r>
              <a:rPr lang="fr-FR" sz="1300" dirty="0" smtClean="0">
                <a:solidFill>
                  <a:schemeClr val="tx1"/>
                </a:solidFill>
              </a:rPr>
              <a:t>françaises et</a:t>
            </a:r>
            <a:r>
              <a:rPr lang="fr-FR" sz="1300" b="0" dirty="0" smtClean="0">
                <a:solidFill>
                  <a:schemeClr val="tx1"/>
                </a:solidFill>
              </a:rPr>
              <a:t> </a:t>
            </a:r>
            <a:r>
              <a:rPr lang="fr-FR" sz="1300" b="0" dirty="0">
                <a:solidFill>
                  <a:schemeClr val="tx1"/>
                </a:solidFill>
              </a:rPr>
              <a:t>aux </a:t>
            </a:r>
            <a:r>
              <a:rPr lang="fr-FR" sz="1300" dirty="0">
                <a:solidFill>
                  <a:schemeClr val="tx1"/>
                </a:solidFill>
              </a:rPr>
              <a:t>autres PCN européens</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hlinkClick r:id="rId3"/>
              </a:rPr>
              <a:t>Télécharger </a:t>
            </a:r>
            <a:r>
              <a:rPr lang="fr-FR" sz="1300" dirty="0">
                <a:solidFill>
                  <a:schemeClr val="tx1"/>
                </a:solidFill>
                <a:hlinkClick r:id="rId3"/>
              </a:rPr>
              <a:t>la fiche à remplir &amp; le tableau</a:t>
            </a:r>
            <a:endParaRPr lang="fr-FR" sz="1300" dirty="0">
              <a:solidFill>
                <a:schemeClr val="tx1"/>
              </a:solidFill>
            </a:endParaRPr>
          </a:p>
          <a:p>
            <a:pPr marL="285750" lvl="0" indent="-285750">
              <a:spcAft>
                <a:spcPts val="300"/>
              </a:spcAft>
              <a:buFont typeface="Wingdings" panose="05000000000000000000" pitchFamily="2" charset="2"/>
              <a:buChar char="Ø"/>
            </a:pPr>
            <a:endParaRPr lang="fr-FR" sz="1300" b="0" dirty="0">
              <a:solidFill>
                <a:schemeClr val="tx1"/>
              </a:solidFill>
            </a:endParaRPr>
          </a:p>
        </p:txBody>
      </p:sp>
      <p:sp>
        <p:nvSpPr>
          <p:cNvPr id="5" name="ZoneTexte 4"/>
          <p:cNvSpPr txBox="1"/>
          <p:nvPr/>
        </p:nvSpPr>
        <p:spPr bwMode="auto">
          <a:xfrm>
            <a:off x="3347863" y="180000"/>
            <a:ext cx="5544616" cy="553998"/>
          </a:xfrm>
          <a:prstGeom prst="rect">
            <a:avLst/>
          </a:prstGeom>
          <a:noFill/>
        </p:spPr>
        <p:txBody>
          <a:bodyPr wrap="square" rtlCol="0">
            <a:spAutoFit/>
          </a:bodyPr>
          <a:lstStyle/>
          <a:p>
            <a:pPr algn="r">
              <a:defRPr/>
            </a:pPr>
            <a:r>
              <a:rPr lang="fr-FR" b="1" dirty="0"/>
              <a:t>Réseautage</a:t>
            </a:r>
            <a:endParaRPr dirty="0"/>
          </a:p>
          <a:p>
            <a:pPr algn="r">
              <a:defRPr/>
            </a:pPr>
            <a:r>
              <a:rPr lang="fr-FR" sz="1200" b="1" dirty="0"/>
              <a:t>Trouver des partenaires</a:t>
            </a:r>
          </a:p>
        </p:txBody>
      </p:sp>
      <p:pic>
        <p:nvPicPr>
          <p:cNvPr id="6" name="Image 5"/>
          <p:cNvPicPr>
            <a:picLocks noChangeAspect="1"/>
          </p:cNvPicPr>
          <p:nvPr/>
        </p:nvPicPr>
        <p:blipFill rotWithShape="1">
          <a:blip r:embed="rId4"/>
          <a:srcRect l="42350" t="17423" r="33648" b="50558"/>
          <a:stretch/>
        </p:blipFill>
        <p:spPr>
          <a:xfrm>
            <a:off x="7164286" y="3378910"/>
            <a:ext cx="1728193" cy="1296144"/>
          </a:xfrm>
          <a:prstGeom prst="rect">
            <a:avLst/>
          </a:prstGeom>
        </p:spPr>
      </p:pic>
      <p:pic>
        <p:nvPicPr>
          <p:cNvPr id="7" name="Image 6"/>
          <p:cNvPicPr>
            <a:picLocks noChangeAspect="1"/>
          </p:cNvPicPr>
          <p:nvPr/>
        </p:nvPicPr>
        <p:blipFill rotWithShape="1">
          <a:blip r:embed="rId5"/>
          <a:srcRect l="4784" t="25303" r="42770" b="15166"/>
          <a:stretch/>
        </p:blipFill>
        <p:spPr>
          <a:xfrm>
            <a:off x="6084166" y="1207944"/>
            <a:ext cx="2808314" cy="1792200"/>
          </a:xfrm>
          <a:prstGeom prst="rect">
            <a:avLst/>
          </a:prstGeom>
        </p:spPr>
      </p:pic>
      <p:sp>
        <p:nvSpPr>
          <p:cNvPr id="8" name="Ellipse 7"/>
          <p:cNvSpPr/>
          <p:nvPr/>
        </p:nvSpPr>
        <p:spPr>
          <a:xfrm>
            <a:off x="8316416" y="1563638"/>
            <a:ext cx="43204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172401" y="1203598"/>
            <a:ext cx="720079" cy="400110"/>
          </a:xfrm>
          <a:prstGeom prst="rect">
            <a:avLst/>
          </a:prstGeom>
          <a:noFill/>
        </p:spPr>
        <p:txBody>
          <a:bodyPr wrap="square" rtlCol="0">
            <a:spAutoFit/>
          </a:bodyPr>
          <a:lstStyle/>
          <a:p>
            <a:pPr algn="ctr"/>
            <a:r>
              <a:rPr lang="fr-FR" sz="1000" b="1" dirty="0" smtClean="0">
                <a:solidFill>
                  <a:srgbClr val="C00000"/>
                </a:solidFill>
              </a:rPr>
              <a:t>Cliquer ici</a:t>
            </a:r>
            <a:endParaRPr lang="fr-FR" sz="1000" b="1" dirty="0">
              <a:solidFill>
                <a:srgbClr val="C00000"/>
              </a:solidFill>
            </a:endParaRPr>
          </a:p>
        </p:txBody>
      </p:sp>
      <p:sp>
        <p:nvSpPr>
          <p:cNvPr id="10" name="Espace réservé du numéro de diapositive 7"/>
          <p:cNvSpPr>
            <a:spLocks noGrp="1"/>
          </p:cNvSpPr>
          <p:nvPr>
            <p:ph type="sldNum" sz="quarter" idx="12"/>
          </p:nvPr>
        </p:nvSpPr>
        <p:spPr>
          <a:xfrm>
            <a:off x="7596336" y="4803998"/>
            <a:ext cx="1170000" cy="339502"/>
          </a:xfrm>
        </p:spPr>
        <p:txBody>
          <a:bodyPr/>
          <a:lstStyle/>
          <a:p>
            <a:fld id="{733122C9-A0B9-462F-8757-0847AD287B63}" type="slidenum">
              <a:rPr lang="fr-FR" smtClean="0"/>
              <a:pPr/>
              <a:t>63</a:t>
            </a:fld>
            <a:endParaRPr lang="fr-FR" dirty="0"/>
          </a:p>
        </p:txBody>
      </p:sp>
    </p:spTree>
    <p:extLst>
      <p:ext uri="{BB962C8B-B14F-4D97-AF65-F5344CB8AC3E}">
        <p14:creationId xmlns:p14="http://schemas.microsoft.com/office/powerpoint/2010/main" val="1164126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Rectangle 2">
            <a:extLst>
              <a:ext uri="{FF2B5EF4-FFF2-40B4-BE49-F238E27FC236}">
                <a16:creationId xmlns:a16="http://schemas.microsoft.com/office/drawing/2014/main" id="{EBCD8150-8C88-4233-9AA8-B6307395E54C}"/>
              </a:ext>
            </a:extLst>
          </p:cNvPr>
          <p:cNvSpPr/>
          <p:nvPr/>
        </p:nvSpPr>
        <p:spPr>
          <a:xfrm>
            <a:off x="402836" y="751655"/>
            <a:ext cx="8844636" cy="577081"/>
          </a:xfrm>
          <a:prstGeom prst="rect">
            <a:avLst/>
          </a:prstGeom>
        </p:spPr>
        <p:txBody>
          <a:bodyPr wrap="square">
            <a:spAutoFit/>
          </a:bodyPr>
          <a:lstStyle/>
          <a:p>
            <a:pPr marL="557213" lvl="2" indent="-214313" defTabSz="685800">
              <a:buFont typeface="Wingdings" panose="05000000000000000000" pitchFamily="2" charset="2"/>
              <a:buChar char="§"/>
              <a:defRPr/>
            </a:pPr>
            <a:endParaRPr lang="fr-FR" sz="1050" dirty="0">
              <a:solidFill>
                <a:srgbClr val="000099"/>
              </a:solidFill>
              <a:latin typeface="Calibri" panose="020F0502020204030204"/>
            </a:endParaRPr>
          </a:p>
          <a:p>
            <a:pPr defTabSz="685800">
              <a:defRPr/>
            </a:pPr>
            <a:endParaRPr lang="fr-FR" sz="1050" dirty="0">
              <a:solidFill>
                <a:prstClr val="black"/>
              </a:solidFill>
              <a:latin typeface="Calibri" panose="020F0502020204030204"/>
            </a:endParaRPr>
          </a:p>
          <a:p>
            <a:pPr defTabSz="685800">
              <a:defRPr/>
            </a:pPr>
            <a:endParaRPr lang="fr-FR" sz="1050" dirty="0">
              <a:solidFill>
                <a:srgbClr val="000099"/>
              </a:solidFill>
              <a:latin typeface="Calibri" panose="020F0502020204030204"/>
            </a:endParaRPr>
          </a:p>
        </p:txBody>
      </p:sp>
      <p:sp>
        <p:nvSpPr>
          <p:cNvPr id="7" name="Rectangle 6"/>
          <p:cNvSpPr/>
          <p:nvPr/>
        </p:nvSpPr>
        <p:spPr>
          <a:xfrm>
            <a:off x="2116100" y="1434384"/>
            <a:ext cx="6124074" cy="300082"/>
          </a:xfrm>
          <a:prstGeom prst="rect">
            <a:avLst/>
          </a:prstGeom>
        </p:spPr>
        <p:txBody>
          <a:bodyPr wrap="square">
            <a:spAutoFit/>
          </a:bodyPr>
          <a:lstStyle/>
          <a:p>
            <a:pPr marL="342900" lvl="1" defTabSz="685800">
              <a:defRPr/>
            </a:pPr>
            <a:endParaRPr lang="fr-FR" sz="1350" dirty="0">
              <a:solidFill>
                <a:srgbClr val="000091"/>
              </a:solidFill>
              <a:latin typeface="Marianne"/>
            </a:endParaRPr>
          </a:p>
        </p:txBody>
      </p:sp>
      <p:sp>
        <p:nvSpPr>
          <p:cNvPr id="4" name="Rectangle 3"/>
          <p:cNvSpPr/>
          <p:nvPr/>
        </p:nvSpPr>
        <p:spPr>
          <a:xfrm>
            <a:off x="402837" y="915566"/>
            <a:ext cx="8741164" cy="3931846"/>
          </a:xfrm>
          <a:prstGeom prst="rect">
            <a:avLst/>
          </a:prstGeom>
        </p:spPr>
        <p:txBody>
          <a:bodyPr wrap="square">
            <a:spAutoFit/>
          </a:bodyPr>
          <a:lstStyle/>
          <a:p>
            <a:pPr defTabSz="685800">
              <a:defRPr/>
            </a:pPr>
            <a:r>
              <a:rPr lang="fr-FR" b="1" dirty="0" smtClean="0">
                <a:solidFill>
                  <a:schemeClr val="tx2"/>
                </a:solidFill>
              </a:rPr>
              <a:t>Trouver des partenaires </a:t>
            </a:r>
          </a:p>
          <a:p>
            <a:pPr defTabSz="685800">
              <a:defRPr/>
            </a:pPr>
            <a:endParaRPr lang="fr-FR" sz="1200" dirty="0" smtClean="0"/>
          </a:p>
          <a:p>
            <a:pPr marL="214313" indent="-214313" defTabSz="685800">
              <a:spcBef>
                <a:spcPts val="600"/>
              </a:spcBef>
              <a:buFont typeface="Wingdings" panose="05000000000000000000" pitchFamily="2" charset="2"/>
              <a:buChar char="Ø"/>
              <a:defRPr/>
            </a:pPr>
            <a:r>
              <a:rPr lang="fr-FR" sz="1200" b="1" dirty="0" smtClean="0"/>
              <a:t>Contribuer </a:t>
            </a:r>
            <a:r>
              <a:rPr lang="fr-FR" sz="1200" b="1" dirty="0"/>
              <a:t>aux actions des </a:t>
            </a:r>
            <a:r>
              <a:rPr lang="fr-FR" sz="1200" b="1" dirty="0" smtClean="0"/>
              <a:t>partenariats &amp; </a:t>
            </a:r>
            <a:r>
              <a:rPr lang="fr-FR" sz="1200" b="1" dirty="0"/>
              <a:t>dynamiques européennes </a:t>
            </a:r>
            <a:endParaRPr lang="fr-FR" sz="1200" dirty="0"/>
          </a:p>
          <a:p>
            <a:pPr marL="557213" lvl="1" indent="-214313" defTabSz="685800">
              <a:buFont typeface="Wingdings" panose="05000000000000000000" pitchFamily="2" charset="2"/>
              <a:buChar char="§"/>
              <a:defRPr/>
            </a:pPr>
            <a:r>
              <a:rPr lang="fr-FR" sz="1200" dirty="0" smtClean="0">
                <a:hlinkClick r:id="rId3"/>
              </a:rPr>
              <a:t>Les partenariats </a:t>
            </a:r>
            <a:r>
              <a:rPr lang="fr-FR" sz="1200" dirty="0" smtClean="0"/>
              <a:t>: Clean </a:t>
            </a:r>
            <a:r>
              <a:rPr lang="fr-FR" sz="1200" dirty="0" err="1" smtClean="0"/>
              <a:t>Hydrogen</a:t>
            </a:r>
            <a:r>
              <a:rPr lang="fr-FR" sz="1200" dirty="0" smtClean="0"/>
              <a:t>, Clean Aviation, </a:t>
            </a:r>
            <a:r>
              <a:rPr lang="fr-FR" sz="1200" dirty="0" err="1" smtClean="0"/>
              <a:t>Europe’s</a:t>
            </a:r>
            <a:r>
              <a:rPr lang="fr-FR" sz="1200" dirty="0" smtClean="0"/>
              <a:t> Rail, Built4people, Batt4EU, CCAM….</a:t>
            </a:r>
            <a:endParaRPr lang="fr-FR" sz="1200" dirty="0"/>
          </a:p>
          <a:p>
            <a:pPr marL="557213" lvl="1" indent="-214313" defTabSz="685800">
              <a:buFont typeface="Wingdings" panose="05000000000000000000" pitchFamily="2" charset="2"/>
              <a:buChar char="§"/>
              <a:defRPr/>
            </a:pPr>
            <a:r>
              <a:rPr lang="fr-FR" sz="1200" dirty="0"/>
              <a:t>New </a:t>
            </a:r>
            <a:r>
              <a:rPr lang="fr-FR" sz="1200" dirty="0" err="1"/>
              <a:t>European</a:t>
            </a:r>
            <a:r>
              <a:rPr lang="fr-FR" sz="1200" dirty="0"/>
              <a:t> Bauhaus</a:t>
            </a:r>
          </a:p>
          <a:p>
            <a:pPr marL="557213" lvl="1" indent="-214313" defTabSz="685800">
              <a:spcAft>
                <a:spcPts val="600"/>
              </a:spcAft>
              <a:buFont typeface="Wingdings" panose="05000000000000000000" pitchFamily="2" charset="2"/>
              <a:buChar char="§"/>
              <a:defRPr/>
            </a:pPr>
            <a:r>
              <a:rPr lang="fr-FR" sz="1200" dirty="0" smtClean="0"/>
              <a:t>Les Missions Villes et Climat</a:t>
            </a:r>
            <a:endParaRPr lang="fr-FR" sz="1200" dirty="0"/>
          </a:p>
          <a:p>
            <a:pPr marL="214313" lvl="1" indent="-214313" defTabSz="685800">
              <a:spcBef>
                <a:spcPts val="600"/>
              </a:spcBef>
              <a:spcAft>
                <a:spcPts val="600"/>
              </a:spcAft>
              <a:buFont typeface="Wingdings" panose="05000000000000000000" pitchFamily="2" charset="2"/>
              <a:buChar char="Ø"/>
              <a:defRPr/>
            </a:pPr>
            <a:r>
              <a:rPr lang="fr-FR" sz="1200" b="1" dirty="0"/>
              <a:t>Contribuer au </a:t>
            </a:r>
            <a:r>
              <a:rPr lang="fr-FR" sz="1200" b="1" dirty="0" smtClean="0"/>
              <a:t>GTN</a:t>
            </a:r>
            <a:endParaRPr lang="fr-FR" sz="1200" b="1" dirty="0"/>
          </a:p>
          <a:p>
            <a:pPr marL="214313" lvl="1" indent="-214313" defTabSz="685800">
              <a:spcBef>
                <a:spcPts val="600"/>
              </a:spcBef>
              <a:spcAft>
                <a:spcPts val="600"/>
              </a:spcAft>
              <a:buFont typeface="Wingdings" panose="05000000000000000000" pitchFamily="2" charset="2"/>
              <a:buChar char="Ø"/>
              <a:defRPr/>
            </a:pPr>
            <a:r>
              <a:rPr lang="fr-FR" sz="1200" b="1" dirty="0"/>
              <a:t>Participer aux évènements de la </a:t>
            </a:r>
            <a:r>
              <a:rPr lang="fr-FR" sz="1200" b="1" dirty="0" smtClean="0"/>
              <a:t>Commission européenne et du PCN</a:t>
            </a:r>
            <a:endParaRPr lang="fr-FR" sz="1200" b="1" dirty="0"/>
          </a:p>
          <a:p>
            <a:pPr marL="214313" lvl="1" indent="-214313" defTabSz="685800">
              <a:spcBef>
                <a:spcPts val="600"/>
              </a:spcBef>
              <a:spcAft>
                <a:spcPts val="600"/>
              </a:spcAft>
              <a:buFont typeface="Wingdings" panose="05000000000000000000" pitchFamily="2" charset="2"/>
              <a:buChar char="Ø"/>
              <a:defRPr/>
            </a:pPr>
            <a:r>
              <a:rPr lang="fr-FR" sz="1200" b="1" dirty="0"/>
              <a:t>Utiliser </a:t>
            </a:r>
            <a:r>
              <a:rPr lang="fr-FR" sz="1200" b="1" dirty="0" smtClean="0"/>
              <a:t>les différents outils</a:t>
            </a:r>
          </a:p>
          <a:p>
            <a:pPr marL="557213" lvl="1" indent="-214313" defTabSz="685800">
              <a:buFont typeface="Wingdings" panose="05000000000000000000" pitchFamily="2" charset="2"/>
              <a:buChar char="§"/>
              <a:defRPr/>
            </a:pPr>
            <a:r>
              <a:rPr lang="fr-FR" sz="1200" dirty="0"/>
              <a:t>Celui du PCN français : </a:t>
            </a:r>
            <a:r>
              <a:rPr lang="fr-FR" sz="1200" dirty="0">
                <a:hlinkClick r:id="rId4"/>
              </a:rPr>
              <a:t>https://www.horizon-europe.gouv.fr/recherches-de-partenaires-et-offres-de-competences-sur-les-thematiques-climatenergietransports</a:t>
            </a:r>
            <a:endParaRPr lang="fr-FR" sz="1200" dirty="0"/>
          </a:p>
          <a:p>
            <a:pPr marL="557213" lvl="1" indent="-214313" defTabSz="685800">
              <a:buFont typeface="Wingdings" panose="05000000000000000000" pitchFamily="2" charset="2"/>
              <a:buChar char="§"/>
              <a:defRPr/>
            </a:pPr>
            <a:r>
              <a:rPr lang="fr-FR" sz="1200" dirty="0"/>
              <a:t>Celui des PCN européens (GREENET) : </a:t>
            </a:r>
            <a:r>
              <a:rPr lang="fr-FR" sz="1200" dirty="0">
                <a:hlinkClick r:id="rId5"/>
              </a:rPr>
              <a:t>https://horizoneuropencpportal.eu/ncp-networks/cluster-5/cluster-5-partner-search-service</a:t>
            </a:r>
            <a:r>
              <a:rPr lang="fr-FR" sz="1200" dirty="0"/>
              <a:t> </a:t>
            </a:r>
          </a:p>
          <a:p>
            <a:pPr marL="557213" lvl="1" indent="-214313" defTabSz="685800">
              <a:spcAft>
                <a:spcPts val="600"/>
              </a:spcAft>
              <a:buFont typeface="Wingdings" panose="05000000000000000000" pitchFamily="2" charset="2"/>
              <a:buChar char="§"/>
              <a:defRPr/>
            </a:pPr>
            <a:r>
              <a:rPr lang="fr-FR" sz="1200" dirty="0"/>
              <a:t>Celui de la Commission européenne : </a:t>
            </a:r>
            <a:r>
              <a:rPr lang="fr-FR" sz="1200" dirty="0">
                <a:hlinkClick r:id="rId6"/>
              </a:rPr>
              <a:t>https://</a:t>
            </a:r>
            <a:r>
              <a:rPr lang="fr-FR" sz="1200" dirty="0" smtClean="0">
                <a:hlinkClick r:id="rId6"/>
              </a:rPr>
              <a:t>ec.europa.eu/info/funding-tenders/opportunities/portal/screen/home</a:t>
            </a:r>
            <a:endParaRPr lang="fr-FR" sz="1200" dirty="0"/>
          </a:p>
          <a:p>
            <a:pPr marL="214313" lvl="1" indent="-214313" defTabSz="685800">
              <a:spcBef>
                <a:spcPts val="600"/>
              </a:spcBef>
              <a:buFont typeface="Wingdings" panose="05000000000000000000" pitchFamily="2" charset="2"/>
              <a:buChar char="Ø"/>
              <a:defRPr/>
            </a:pPr>
            <a:r>
              <a:rPr lang="fr-FR" sz="1350" b="1" dirty="0"/>
              <a:t>Rechercher les consortia déjà financés sur des thématiques </a:t>
            </a:r>
            <a:r>
              <a:rPr lang="fr-FR" sz="1350" b="1" dirty="0" smtClean="0"/>
              <a:t>proches (b</a:t>
            </a:r>
            <a:r>
              <a:rPr lang="fr-FR" sz="1200" b="1" dirty="0" smtClean="0"/>
              <a:t>ase </a:t>
            </a:r>
            <a:r>
              <a:rPr lang="fr-FR" sz="1200" b="1" dirty="0"/>
              <a:t>de données </a:t>
            </a:r>
            <a:r>
              <a:rPr lang="fr-FR" sz="1200" b="1" dirty="0" err="1"/>
              <a:t>C</a:t>
            </a:r>
            <a:r>
              <a:rPr lang="fr-FR" sz="1200" b="1" dirty="0" err="1" smtClean="0"/>
              <a:t>ordis</a:t>
            </a:r>
            <a:r>
              <a:rPr lang="fr-FR" sz="1200" b="1" dirty="0" smtClean="0"/>
              <a:t>) </a:t>
            </a:r>
            <a:r>
              <a:rPr lang="fr-FR" sz="1200" dirty="0"/>
              <a:t>: </a:t>
            </a:r>
            <a:r>
              <a:rPr lang="fr-FR" sz="1200" dirty="0">
                <a:hlinkClick r:id="rId7"/>
              </a:rPr>
              <a:t>https://cordis.europa.eu/fr</a:t>
            </a:r>
            <a:r>
              <a:rPr lang="fr-FR" sz="1200" dirty="0"/>
              <a:t> </a:t>
            </a:r>
          </a:p>
        </p:txBody>
      </p:sp>
      <p:sp>
        <p:nvSpPr>
          <p:cNvPr id="5" name="Rectangle 4"/>
          <p:cNvSpPr/>
          <p:nvPr/>
        </p:nvSpPr>
        <p:spPr>
          <a:xfrm>
            <a:off x="2200624" y="1045814"/>
            <a:ext cx="6691016" cy="830997"/>
          </a:xfrm>
          <a:prstGeom prst="rect">
            <a:avLst/>
          </a:prstGeom>
        </p:spPr>
        <p:txBody>
          <a:bodyPr wrap="square">
            <a:spAutoFit/>
          </a:bodyPr>
          <a:lstStyle/>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p:txBody>
      </p:sp>
      <p:sp>
        <p:nvSpPr>
          <p:cNvPr id="9" name="ZoneTexte 8"/>
          <p:cNvSpPr txBox="1"/>
          <p:nvPr/>
        </p:nvSpPr>
        <p:spPr bwMode="auto">
          <a:xfrm>
            <a:off x="3203849" y="195088"/>
            <a:ext cx="5765503" cy="553998"/>
          </a:xfrm>
          <a:prstGeom prst="rect">
            <a:avLst/>
          </a:prstGeom>
          <a:noFill/>
        </p:spPr>
        <p:txBody>
          <a:bodyPr wrap="square" rtlCol="0">
            <a:spAutoFit/>
          </a:bodyPr>
          <a:lstStyle/>
          <a:p>
            <a:pPr algn="r">
              <a:defRPr/>
            </a:pPr>
            <a:r>
              <a:rPr lang="fr-FR" b="1" dirty="0" smtClean="0">
                <a:latin typeface="Arial" panose="020B0604020202020204" pitchFamily="34" charset="0"/>
                <a:cs typeface="Arial" panose="020B0604020202020204" pitchFamily="34" charset="0"/>
              </a:rPr>
              <a:t>Réseautage</a:t>
            </a:r>
          </a:p>
          <a:p>
            <a:pPr algn="r">
              <a:defRPr/>
            </a:pPr>
            <a:r>
              <a:rPr lang="fr-FR" sz="1200" b="1" dirty="0" smtClean="0">
                <a:latin typeface="Arial" panose="020B0604020202020204" pitchFamily="34" charset="0"/>
                <a:cs typeface="Arial" panose="020B0604020202020204" pitchFamily="34" charset="0"/>
              </a:rPr>
              <a:t>Comment développer son réseau</a:t>
            </a:r>
            <a:endParaRPr lang="fr-FR" sz="1200" b="1" dirty="0">
              <a:latin typeface="Arial" panose="020B0604020202020204" pitchFamily="34" charset="0"/>
              <a:cs typeface="Arial" panose="020B0604020202020204" pitchFamily="34" charset="0"/>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64</a:t>
            </a:fld>
            <a:endParaRPr lang="fr-FR" dirty="0"/>
          </a:p>
        </p:txBody>
      </p:sp>
    </p:spTree>
    <p:extLst>
      <p:ext uri="{BB962C8B-B14F-4D97-AF65-F5344CB8AC3E}">
        <p14:creationId xmlns:p14="http://schemas.microsoft.com/office/powerpoint/2010/main" val="36919718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05493" y="993001"/>
            <a:ext cx="8530325"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Les Groupes Thématiques Nationaux (GTN) du Cluster 5 </a:t>
            </a:r>
          </a:p>
          <a:p>
            <a:pPr marL="0" indent="0">
              <a:spcBef>
                <a:spcPts val="600"/>
              </a:spcBef>
              <a:spcAft>
                <a:spcPts val="600"/>
              </a:spcAft>
              <a:defRPr/>
            </a:pPr>
            <a:r>
              <a:rPr lang="fr-FR" sz="1400" i="1" dirty="0">
                <a:solidFill>
                  <a:schemeClr val="tx1"/>
                </a:solidFill>
              </a:rPr>
              <a:t>Les GTN sont des structures de consultation des acteurs de la recherche (publique et privée) dans un domaine précis qui sont animées par les Représentants au Comité de </a:t>
            </a:r>
            <a:r>
              <a:rPr lang="fr-FR" sz="1400" i="1" dirty="0" smtClean="0">
                <a:solidFill>
                  <a:schemeClr val="tx1"/>
                </a:solidFill>
              </a:rPr>
              <a:t>Programme (RCP). </a:t>
            </a:r>
            <a:r>
              <a:rPr lang="fr-FR" sz="1400" i="1" dirty="0">
                <a:solidFill>
                  <a:schemeClr val="tx1"/>
                </a:solidFill>
              </a:rPr>
              <a:t>Ces derniers s’appuient sur leur GTN pour la définition de la position de la France qui sera présentée en comité de programme. Les GTN </a:t>
            </a:r>
            <a:r>
              <a:rPr lang="fr-FR" sz="1400" i="1" dirty="0" smtClean="0">
                <a:solidFill>
                  <a:schemeClr val="tx1"/>
                </a:solidFill>
              </a:rPr>
              <a:t>reposent sur la </a:t>
            </a:r>
            <a:r>
              <a:rPr lang="fr-FR" sz="1400" i="1" dirty="0">
                <a:solidFill>
                  <a:schemeClr val="tx1"/>
                </a:solidFill>
              </a:rPr>
              <a:t>participation des communautés </a:t>
            </a:r>
            <a:r>
              <a:rPr lang="fr-FR" sz="1400" i="1" dirty="0" smtClean="0">
                <a:solidFill>
                  <a:schemeClr val="tx1"/>
                </a:solidFill>
              </a:rPr>
              <a:t>françaises de </a:t>
            </a:r>
            <a:r>
              <a:rPr lang="fr-FR" sz="1400" i="1" dirty="0">
                <a:solidFill>
                  <a:schemeClr val="tx1"/>
                </a:solidFill>
              </a:rPr>
              <a:t>recherche et d’innovation </a:t>
            </a:r>
            <a:r>
              <a:rPr lang="fr-FR" sz="1400" i="1" dirty="0" smtClean="0">
                <a:solidFill>
                  <a:schemeClr val="tx1"/>
                </a:solidFill>
              </a:rPr>
              <a:t>pour </a:t>
            </a:r>
            <a:r>
              <a:rPr lang="fr-FR" sz="1400" i="1" dirty="0" smtClean="0">
                <a:solidFill>
                  <a:schemeClr val="tx1"/>
                </a:solidFill>
              </a:rPr>
              <a:t>défendre </a:t>
            </a:r>
            <a:r>
              <a:rPr lang="fr-FR" sz="1400" i="1" dirty="0">
                <a:solidFill>
                  <a:schemeClr val="tx1"/>
                </a:solidFill>
              </a:rPr>
              <a:t>au mieux les intérêts des acteurs </a:t>
            </a:r>
            <a:r>
              <a:rPr lang="fr-FR" sz="1400" i="1" dirty="0" smtClean="0">
                <a:solidFill>
                  <a:schemeClr val="tx1"/>
                </a:solidFill>
              </a:rPr>
              <a:t>français au </a:t>
            </a:r>
            <a:r>
              <a:rPr lang="fr-FR" sz="1400" i="1" dirty="0">
                <a:solidFill>
                  <a:schemeClr val="tx1"/>
                </a:solidFill>
              </a:rPr>
              <a:t>niveau </a:t>
            </a:r>
            <a:r>
              <a:rPr lang="fr-FR" sz="1400" i="1" dirty="0" smtClean="0">
                <a:solidFill>
                  <a:schemeClr val="tx1"/>
                </a:solidFill>
              </a:rPr>
              <a:t>européen.</a:t>
            </a:r>
            <a:endParaRPr lang="fr-FR" sz="1400" b="1" i="1" dirty="0" smtClean="0">
              <a:solidFill>
                <a:schemeClr val="tx1"/>
              </a:solidFill>
            </a:endParaRPr>
          </a:p>
          <a:p>
            <a:pPr marL="0" indent="0">
              <a:spcBef>
                <a:spcPts val="600"/>
              </a:spcBef>
              <a:spcAft>
                <a:spcPts val="600"/>
              </a:spcAft>
              <a:defRPr/>
            </a:pPr>
            <a:r>
              <a:rPr lang="fr-FR" sz="1600" b="1" dirty="0" smtClean="0"/>
              <a:t>Les représentants au Comité de Programme (RCP) du Cluster 5 : </a:t>
            </a:r>
            <a:r>
              <a:rPr lang="fr-FR" sz="1600" dirty="0" smtClean="0"/>
              <a:t>Annabelle </a:t>
            </a:r>
            <a:r>
              <a:rPr lang="fr-FR" sz="1600" dirty="0" err="1" smtClean="0"/>
              <a:t>Rondaud</a:t>
            </a:r>
            <a:r>
              <a:rPr lang="fr-FR" sz="1600" dirty="0" smtClean="0"/>
              <a:t>, Pierre </a:t>
            </a:r>
            <a:r>
              <a:rPr lang="fr-FR" sz="1600" dirty="0" err="1" smtClean="0"/>
              <a:t>Pacaud</a:t>
            </a:r>
            <a:r>
              <a:rPr lang="fr-FR" sz="1600" dirty="0" smtClean="0"/>
              <a:t> et Eric </a:t>
            </a:r>
            <a:r>
              <a:rPr lang="fr-FR" sz="1600" dirty="0" err="1" smtClean="0"/>
              <a:t>Dimnet</a:t>
            </a:r>
            <a:endParaRPr lang="fr-FR" sz="1600" dirty="0" smtClean="0"/>
          </a:p>
          <a:p>
            <a:pPr marL="0" indent="0">
              <a:spcBef>
                <a:spcPts val="600"/>
              </a:spcBef>
              <a:spcAft>
                <a:spcPts val="600"/>
              </a:spcAft>
              <a:defRPr/>
            </a:pPr>
            <a:r>
              <a:rPr lang="fr-FR" sz="1600" b="1" dirty="0" smtClean="0"/>
              <a:t>Les deux GTN du Cluster 5 : </a:t>
            </a:r>
            <a:r>
              <a:rPr lang="fr-FR" sz="1600" dirty="0" smtClean="0"/>
              <a:t>Climat-Energie (</a:t>
            </a:r>
            <a:r>
              <a:rPr lang="fr-FR" sz="1600" i="1" dirty="0" smtClean="0"/>
              <a:t>destinations 1 à 4, animé par Annabelle </a:t>
            </a:r>
            <a:r>
              <a:rPr lang="fr-FR" sz="1600" i="1" dirty="0" err="1" smtClean="0"/>
              <a:t>Rondaud</a:t>
            </a:r>
            <a:r>
              <a:rPr lang="fr-FR" sz="1600" dirty="0" smtClean="0"/>
              <a:t>) et Transports (</a:t>
            </a:r>
            <a:r>
              <a:rPr lang="fr-FR" sz="1600" i="1" dirty="0" smtClean="0"/>
              <a:t>destinations </a:t>
            </a:r>
            <a:r>
              <a:rPr lang="fr-FR" sz="1600" i="1" dirty="0" smtClean="0"/>
              <a:t>2, 5 et 6, animé par Pierre </a:t>
            </a:r>
            <a:r>
              <a:rPr lang="fr-FR" sz="1600" i="1" dirty="0" err="1" smtClean="0"/>
              <a:t>Pacaud</a:t>
            </a:r>
            <a:r>
              <a:rPr lang="fr-FR" sz="1600" i="1" dirty="0" smtClean="0"/>
              <a:t> et Eric </a:t>
            </a:r>
            <a:r>
              <a:rPr lang="fr-FR" sz="1600" i="1" dirty="0" err="1" smtClean="0"/>
              <a:t>Dimnet</a:t>
            </a:r>
            <a:r>
              <a:rPr lang="fr-FR" sz="1600" dirty="0" smtClean="0"/>
              <a:t>)</a:t>
            </a:r>
          </a:p>
          <a:p>
            <a:pPr marL="514350" indent="-285750">
              <a:spcBef>
                <a:spcPts val="600"/>
              </a:spcBef>
              <a:spcAft>
                <a:spcPts val="600"/>
              </a:spcAft>
              <a:buClr>
                <a:srgbClr val="EA5433"/>
              </a:buClr>
              <a:buSzPct val="80000"/>
              <a:buFont typeface="Wingdings"/>
              <a:buChar char="Ø"/>
              <a:defRPr/>
            </a:pPr>
            <a:r>
              <a:rPr lang="fr-FR" sz="1400" dirty="0" smtClean="0">
                <a:solidFill>
                  <a:schemeClr val="tx1"/>
                </a:solidFill>
              </a:rPr>
              <a:t>Contacter </a:t>
            </a:r>
            <a:r>
              <a:rPr lang="fr-FR" sz="1400" u="sng" dirty="0">
                <a:solidFill>
                  <a:schemeClr val="tx1"/>
                </a:solidFill>
                <a:hlinkClick r:id="rId2" tooltip="mailto:annabelle.rondaud@recherche.gouv.fr"/>
              </a:rPr>
              <a:t>annabelle.rondaud@recherche.gouv.fr</a:t>
            </a:r>
            <a:r>
              <a:rPr lang="fr-FR" sz="1400" dirty="0">
                <a:solidFill>
                  <a:schemeClr val="tx1"/>
                </a:solidFill>
              </a:rPr>
              <a:t> ou </a:t>
            </a:r>
            <a:r>
              <a:rPr lang="fr-FR" sz="1400" u="sng" dirty="0" smtClean="0">
                <a:solidFill>
                  <a:schemeClr val="tx1"/>
                </a:solidFill>
                <a:hlinkClick r:id="rId3"/>
              </a:rPr>
              <a:t>pierre.pacaud@recherche.gouv.fr</a:t>
            </a:r>
            <a:r>
              <a:rPr lang="fr-FR" sz="1400" dirty="0" smtClean="0">
                <a:solidFill>
                  <a:schemeClr val="tx1"/>
                </a:solidFill>
              </a:rPr>
              <a:t> / </a:t>
            </a:r>
            <a:r>
              <a:rPr lang="fr-FR" sz="1400" dirty="0" smtClean="0">
                <a:solidFill>
                  <a:schemeClr val="tx1"/>
                </a:solidFill>
                <a:hlinkClick r:id="rId4"/>
              </a:rPr>
              <a:t>eric.dimnet@developpement-durable.gouv.fr</a:t>
            </a:r>
            <a:r>
              <a:rPr lang="fr-FR" sz="1400" dirty="0" smtClean="0">
                <a:solidFill>
                  <a:schemeClr val="tx1"/>
                </a:solidFill>
              </a:rPr>
              <a:t> pour plus d’informations sur les </a:t>
            </a:r>
            <a:r>
              <a:rPr lang="fr-FR" sz="1400" b="1" dirty="0" smtClean="0">
                <a:solidFill>
                  <a:schemeClr val="tx1"/>
                </a:solidFill>
              </a:rPr>
              <a:t>GTN</a:t>
            </a:r>
            <a:r>
              <a:rPr lang="fr-FR" sz="1400" dirty="0" smtClean="0">
                <a:solidFill>
                  <a:schemeClr val="tx1"/>
                </a:solidFill>
              </a:rPr>
              <a:t> et la manière dont ils contribuent à </a:t>
            </a:r>
            <a:r>
              <a:rPr lang="fr-FR" sz="1400" dirty="0">
                <a:solidFill>
                  <a:schemeClr val="tx1"/>
                </a:solidFill>
              </a:rPr>
              <a:t>l’</a:t>
            </a:r>
            <a:r>
              <a:rPr lang="fr-FR" sz="1400" b="1" dirty="0">
                <a:solidFill>
                  <a:schemeClr val="tx1"/>
                </a:solidFill>
              </a:rPr>
              <a:t>élaboration des futurs appels </a:t>
            </a:r>
            <a:r>
              <a:rPr lang="fr-FR" sz="1400" dirty="0">
                <a:solidFill>
                  <a:schemeClr val="tx1"/>
                </a:solidFill>
              </a:rPr>
              <a:t>du Cluster 5</a:t>
            </a:r>
          </a:p>
          <a:p>
            <a:pPr marL="514350" indent="-285750">
              <a:spcBef>
                <a:spcPts val="600"/>
              </a:spcBef>
              <a:spcAft>
                <a:spcPts val="600"/>
              </a:spcAft>
              <a:buClr>
                <a:srgbClr val="EA5433"/>
              </a:buClr>
              <a:buSzPct val="80000"/>
              <a:buFont typeface="Wingdings"/>
              <a:buChar char="Ø"/>
              <a:defRPr/>
            </a:pPr>
            <a:endParaRPr lang="fr-FR" sz="1400" dirty="0">
              <a:solidFill>
                <a:schemeClr val="tx1"/>
              </a:solidFill>
            </a:endParaRPr>
          </a:p>
          <a:p>
            <a:pPr marL="0" indent="0">
              <a:spcBef>
                <a:spcPts val="1200"/>
              </a:spcBef>
              <a:spcAft>
                <a:spcPts val="600"/>
              </a:spcAft>
              <a:defRPr/>
            </a:pPr>
            <a:endParaRPr lang="fr-FR" sz="1400" dirty="0">
              <a:solidFill>
                <a:srgbClr val="00009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Les </a:t>
            </a:r>
            <a:r>
              <a:rPr lang="fr-FR" b="1" dirty="0"/>
              <a:t>GTN Cluster </a:t>
            </a:r>
            <a:r>
              <a:rPr lang="fr-FR" b="1" dirty="0" smtClean="0"/>
              <a:t>5</a:t>
            </a:r>
          </a:p>
          <a:p>
            <a:pPr algn="r">
              <a:defRPr/>
            </a:pPr>
            <a:r>
              <a:rPr lang="fr-FR" sz="1200" b="1" dirty="0" smtClean="0"/>
              <a:t>En quelques mots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65</a:t>
            </a:fld>
            <a:endParaRPr lang="fr-FR"/>
          </a:p>
        </p:txBody>
      </p:sp>
    </p:spTree>
    <p:extLst>
      <p:ext uri="{BB962C8B-B14F-4D97-AF65-F5344CB8AC3E}">
        <p14:creationId xmlns:p14="http://schemas.microsoft.com/office/powerpoint/2010/main" val="4221039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59999" y="843558"/>
            <a:ext cx="8647694"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 réseau des Points de Contact Nationaux (PCN)</a:t>
            </a:r>
            <a:endParaRPr dirty="0"/>
          </a:p>
          <a:p>
            <a:pPr marL="0" indent="0">
              <a:spcAft>
                <a:spcPts val="600"/>
              </a:spcAft>
              <a:defRPr/>
            </a:pPr>
            <a:r>
              <a:rPr lang="fr-FR" sz="1400" i="1" dirty="0">
                <a:solidFill>
                  <a:schemeClr val="tx1"/>
                </a:solidFill>
              </a:rPr>
              <a:t>Le réseau PCN est piloté par le Ministère de l'Enseignement </a:t>
            </a:r>
            <a:r>
              <a:rPr lang="fr-FR" sz="1400" i="1" dirty="0" smtClean="0">
                <a:solidFill>
                  <a:schemeClr val="tx1"/>
                </a:solidFill>
              </a:rPr>
              <a:t>Supérieur </a:t>
            </a:r>
            <a:r>
              <a:rPr lang="fr-FR" sz="1400" i="1" dirty="0" smtClean="0">
                <a:solidFill>
                  <a:schemeClr val="tx1"/>
                </a:solidFill>
              </a:rPr>
              <a:t>et de </a:t>
            </a:r>
            <a:r>
              <a:rPr lang="fr-FR" sz="1400" i="1" dirty="0">
                <a:solidFill>
                  <a:schemeClr val="tx1"/>
                </a:solidFill>
              </a:rPr>
              <a:t>la </a:t>
            </a:r>
            <a:r>
              <a:rPr lang="fr-FR" sz="1400" i="1" dirty="0" smtClean="0">
                <a:solidFill>
                  <a:schemeClr val="tx1"/>
                </a:solidFill>
              </a:rPr>
              <a:t>Recherche, </a:t>
            </a:r>
            <a:r>
              <a:rPr lang="fr-FR" sz="1400" i="1" dirty="0">
                <a:solidFill>
                  <a:schemeClr val="tx1"/>
                </a:solidFill>
              </a:rPr>
              <a:t>dont font à ce titre partie le coordinateur et les membres. </a:t>
            </a:r>
            <a:r>
              <a:rPr lang="fr-FR" sz="1400" b="1" i="1" dirty="0">
                <a:solidFill>
                  <a:schemeClr val="tx1"/>
                </a:solidFill>
              </a:rPr>
              <a:t>Ses missions : </a:t>
            </a:r>
            <a:r>
              <a:rPr lang="fr-FR" sz="1400" i="1" dirty="0">
                <a:solidFill>
                  <a:schemeClr val="tx1"/>
                </a:solidFill>
              </a:rPr>
              <a:t>Informer, conseiller, orienter, accompagner les communautés de recherche et innovation françaises dans leur participation à Horizon Europe.</a:t>
            </a:r>
            <a:endParaRPr lang="fr-FR" i="1" dirty="0">
              <a:solidFill>
                <a:schemeClr val="tx1"/>
              </a:solidFill>
            </a:endParaRPr>
          </a:p>
          <a:p>
            <a:pPr marL="0" indent="0">
              <a:spcBef>
                <a:spcPts val="600"/>
              </a:spcBef>
              <a:spcAft>
                <a:spcPts val="600"/>
              </a:spcAft>
              <a:defRPr/>
            </a:pPr>
            <a:r>
              <a:rPr lang="fr-FR" sz="1600" b="1" dirty="0"/>
              <a:t>Le PCN Climat/Energie est en charge des </a:t>
            </a:r>
            <a:r>
              <a:rPr lang="fr-FR" sz="1600" b="1" dirty="0" smtClean="0"/>
              <a:t>destinations 1 – 4 du </a:t>
            </a:r>
            <a:r>
              <a:rPr lang="fr-FR" sz="1600" b="1" dirty="0"/>
              <a:t>Cluster 5 :</a:t>
            </a:r>
            <a:endParaRPr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Maryline Rousselle</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Enrico </a:t>
            </a:r>
            <a:r>
              <a:rPr lang="fr-FR" sz="1400" b="1" dirty="0" err="1">
                <a:solidFill>
                  <a:schemeClr val="tx1"/>
                </a:solidFill>
              </a:rPr>
              <a:t>Mazzon</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Vasile </a:t>
            </a:r>
            <a:r>
              <a:rPr lang="fr-FR" sz="1400" b="1" dirty="0" err="1">
                <a:solidFill>
                  <a:schemeClr val="tx1"/>
                </a:solidFill>
              </a:rPr>
              <a:t>Iosub</a:t>
            </a:r>
            <a:endParaRPr lang="fr-FR" sz="1400" b="1" dirty="0">
              <a:solidFill>
                <a:schemeClr val="tx1"/>
              </a:solidFill>
            </a:endParaRPr>
          </a:p>
          <a:p>
            <a:pPr marL="514350" lvl="0" indent="-285750" algn="l">
              <a:lnSpc>
                <a:spcPct val="100000"/>
              </a:lnSpc>
              <a:buClr>
                <a:schemeClr val="accent4"/>
              </a:buClr>
              <a:buSzPct val="80000"/>
              <a:buFont typeface="Courier New"/>
              <a:buChar char="o"/>
              <a:defRPr/>
            </a:pPr>
            <a:endParaRPr lang="fr-FR" sz="1200" dirty="0"/>
          </a:p>
          <a:p>
            <a:pPr marL="0" indent="0">
              <a:spcBef>
                <a:spcPts val="600"/>
              </a:spcBef>
              <a:spcAft>
                <a:spcPts val="600"/>
              </a:spcAft>
              <a:defRPr/>
            </a:pPr>
            <a:r>
              <a:rPr lang="fr-FR" sz="1600" b="1" dirty="0"/>
              <a:t>Le PCN Transports est en charge des </a:t>
            </a:r>
            <a:r>
              <a:rPr lang="fr-FR" sz="1600" b="1" dirty="0" smtClean="0"/>
              <a:t>destinations 5 – 6 du </a:t>
            </a:r>
            <a:r>
              <a:rPr lang="fr-FR" sz="1600" b="1" dirty="0"/>
              <a:t>Cluster 5 :</a:t>
            </a:r>
            <a:endParaRPr lang="fr-FR" sz="1600"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lang="fr-FR" sz="1600"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Jean-Marc </a:t>
            </a:r>
            <a:r>
              <a:rPr lang="fr-FR" sz="1400" b="1" dirty="0" err="1">
                <a:solidFill>
                  <a:schemeClr val="tx1"/>
                </a:solidFill>
              </a:rPr>
              <a:t>Zaccardi</a:t>
            </a:r>
            <a:endParaRPr lang="fr-FR" sz="1400" b="1"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Thilo </a:t>
            </a:r>
            <a:r>
              <a:rPr lang="fr-FR" sz="1400" b="1" dirty="0" err="1">
                <a:solidFill>
                  <a:schemeClr val="tx1"/>
                </a:solidFill>
              </a:rPr>
              <a:t>Schönfeld</a:t>
            </a:r>
            <a:endParaRPr lang="fr-FR" sz="1400" b="1" dirty="0">
              <a:solidFill>
                <a:schemeClr val="tx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a:t>Le réseau </a:t>
            </a:r>
            <a:r>
              <a:rPr lang="fr-FR" b="1" dirty="0" smtClean="0"/>
              <a:t>PCN</a:t>
            </a:r>
          </a:p>
          <a:p>
            <a:pPr algn="r">
              <a:defRPr/>
            </a:pPr>
            <a:r>
              <a:rPr lang="fr-FR" sz="1200" b="1" dirty="0" smtClean="0"/>
              <a:t>Les équipes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66</a:t>
            </a:fld>
            <a:endParaRPr lang="fr-FR"/>
          </a:p>
        </p:txBody>
      </p:sp>
    </p:spTree>
    <p:extLst>
      <p:ext uri="{BB962C8B-B14F-4D97-AF65-F5344CB8AC3E}">
        <p14:creationId xmlns:p14="http://schemas.microsoft.com/office/powerpoint/2010/main" val="1097689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98527" y="1086037"/>
            <a:ext cx="8424000"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Contacts</a:t>
            </a:r>
            <a:endParaRPr sz="1400" dirty="0"/>
          </a:p>
          <a:p>
            <a:pPr marL="514350" indent="-285750">
              <a:spcBef>
                <a:spcPts val="600"/>
              </a:spcBef>
              <a:buClr>
                <a:schemeClr val="accent4"/>
              </a:buClr>
              <a:buSzPct val="80000"/>
              <a:buFont typeface="Courier New"/>
              <a:buChar char="o"/>
              <a:defRPr/>
            </a:pPr>
            <a:r>
              <a:rPr lang="fr-FR" sz="1400" b="1" dirty="0"/>
              <a:t>Mail :</a:t>
            </a:r>
          </a:p>
          <a:p>
            <a:pPr marL="971550" lvl="1" indent="-285750">
              <a:buClr>
                <a:schemeClr val="accent4"/>
              </a:buClr>
              <a:buSzPct val="80000"/>
              <a:buFont typeface="Wingdings" panose="05000000000000000000" pitchFamily="2" charset="2"/>
              <a:buChar char="Ø"/>
              <a:defRPr/>
            </a:pPr>
            <a:r>
              <a:rPr lang="fr-FR" sz="1200" b="1" dirty="0"/>
              <a:t>PCN Climat/Energie : </a:t>
            </a:r>
            <a:r>
              <a:rPr lang="fr-FR" sz="1200" u="sng" dirty="0">
                <a:hlinkClick r:id="rId2" tooltip="mailto:pcn-climat-energie@recherche.gouv.fr"/>
              </a:rPr>
              <a:t>pcn-climat-energie@recherche.gouv.fr</a:t>
            </a:r>
            <a:endParaRPr lang="fr-FR" sz="1200" u="sng"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PCN Transports : </a:t>
            </a:r>
            <a:r>
              <a:rPr lang="fr-FR" sz="1200" u="sng" dirty="0">
                <a:hlinkClick r:id="rId3"/>
              </a:rPr>
              <a:t>pcn-transport@recherche.gouv.fr</a:t>
            </a:r>
            <a:r>
              <a:rPr lang="fr-FR" sz="1200" u="sng" dirty="0"/>
              <a:t> </a:t>
            </a:r>
            <a:endParaRPr lang="fr-FR" sz="1200" dirty="0"/>
          </a:p>
          <a:p>
            <a:pPr marL="514350" indent="-285750">
              <a:spcBef>
                <a:spcPts val="600"/>
              </a:spcBef>
              <a:spcAft>
                <a:spcPts val="600"/>
              </a:spcAft>
              <a:buClr>
                <a:schemeClr val="accent4"/>
              </a:buClr>
              <a:buSzPct val="80000"/>
              <a:buFont typeface="Courier New"/>
              <a:buChar char="o"/>
              <a:defRPr/>
            </a:pPr>
            <a:r>
              <a:rPr lang="fr-FR" sz="1400" b="1" dirty="0"/>
              <a:t>Liste de diffusion : </a:t>
            </a:r>
            <a:r>
              <a:rPr lang="fr-FR" sz="1400" u="sng" dirty="0">
                <a:hlinkClick r:id="rId4" tooltip="https://www.horizon-europe.gouv.fr/liste-de-diffusion-du-pcn-climat-energie-27809"/>
              </a:rPr>
              <a:t>PCN Climat/Energie </a:t>
            </a:r>
            <a:r>
              <a:rPr lang="fr-FR" sz="1400" dirty="0"/>
              <a:t> &amp; </a:t>
            </a:r>
            <a:r>
              <a:rPr lang="fr-FR" sz="1400" dirty="0">
                <a:hlinkClick r:id="rId5"/>
              </a:rPr>
              <a:t>PCN Transports</a:t>
            </a:r>
            <a:endParaRPr dirty="0"/>
          </a:p>
          <a:p>
            <a:pPr marL="514350" indent="-285750">
              <a:spcBef>
                <a:spcPts val="600"/>
              </a:spcBef>
              <a:spcAft>
                <a:spcPts val="600"/>
              </a:spcAft>
              <a:buClr>
                <a:schemeClr val="accent4"/>
              </a:buClr>
              <a:buSzPct val="80000"/>
              <a:buFont typeface="Courier New"/>
              <a:buChar char="o"/>
              <a:defRPr/>
            </a:pPr>
            <a:r>
              <a:rPr lang="fr-FR" sz="1400" b="1" dirty="0"/>
              <a:t>Liste de diffusion spécifique</a:t>
            </a:r>
            <a:r>
              <a:rPr lang="fr-FR" sz="1400" b="1" dirty="0">
                <a:solidFill>
                  <a:schemeClr val="bg2"/>
                </a:solidFill>
              </a:rPr>
              <a:t> </a:t>
            </a:r>
            <a:r>
              <a:rPr lang="fr-FR" sz="1400" b="1" dirty="0"/>
              <a:t>aux relais Horizon Europe :</a:t>
            </a:r>
            <a:r>
              <a:rPr lang="fr-FR" sz="1400" dirty="0"/>
              <a:t> </a:t>
            </a:r>
            <a:r>
              <a:rPr lang="fr-FR" sz="1400" u="sng" dirty="0">
                <a:solidFill>
                  <a:schemeClr val="bg2"/>
                </a:solidFill>
                <a:hlinkClick r:id="rId6" tooltip="https://www.horizon-europe.gouv.fr/relais-horizon-europe"/>
              </a:rPr>
              <a:t>Inscrivez-vous à la liste Relais HE</a:t>
            </a:r>
            <a:endParaRPr dirty="0"/>
          </a:p>
          <a:p>
            <a:pPr marL="514350" indent="-285750">
              <a:spcBef>
                <a:spcPts val="600"/>
              </a:spcBef>
              <a:buClr>
                <a:schemeClr val="accent4"/>
              </a:buClr>
              <a:buSzPct val="80000"/>
              <a:buFont typeface="Courier New"/>
              <a:buChar char="o"/>
              <a:defRPr/>
            </a:pPr>
            <a:r>
              <a:rPr lang="fr-FR" sz="1400" b="1" dirty="0"/>
              <a:t>LinkedIn :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7" tooltip="https://www.linkedin.com/company/pcn-climat-energie"/>
              </a:rPr>
              <a:t>https://www.linkedin.com/company/pcn-climat-energie</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8"/>
              </a:rPr>
              <a:t>https://www.linkedin.com/company/pcn-transports/</a:t>
            </a:r>
            <a:r>
              <a:rPr lang="fr-FR" sz="1200" dirty="0"/>
              <a:t> </a:t>
            </a:r>
          </a:p>
          <a:p>
            <a:pPr marL="514350" indent="-285750">
              <a:spcBef>
                <a:spcPts val="600"/>
              </a:spcBef>
              <a:buClr>
                <a:schemeClr val="accent4"/>
              </a:buClr>
              <a:buSzPct val="80000"/>
              <a:buFont typeface="Courier New"/>
              <a:buChar char="o"/>
              <a:defRPr/>
            </a:pPr>
            <a:r>
              <a:rPr lang="fr-FR" sz="1400" b="1" dirty="0">
                <a:solidFill>
                  <a:srgbClr val="000091"/>
                </a:solidFill>
              </a:rPr>
              <a:t>Site internet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9" tooltip="https://www.horizon-europe.gouv.fr/climat-energie-cluster5"/>
              </a:rPr>
              <a:t>https://www.horizon-europe.gouv.fr/climat-energie-cluster5</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10"/>
              </a:rPr>
              <a:t>https://www.horizon-europe.gouv.fr/transports</a:t>
            </a:r>
            <a:r>
              <a:rPr lang="fr-FR" sz="1200" dirty="0"/>
              <a:t> </a:t>
            </a:r>
          </a:p>
          <a:p>
            <a:pPr marL="514350" indent="-285750">
              <a:spcBef>
                <a:spcPts val="600"/>
              </a:spcBef>
              <a:spcAft>
                <a:spcPts val="600"/>
              </a:spcAft>
              <a:buClr>
                <a:srgbClr val="EA5433"/>
              </a:buClr>
              <a:buSzPct val="80000"/>
              <a:buFont typeface="Courier New"/>
              <a:buChar char="o"/>
              <a:defRPr/>
            </a:pPr>
            <a:endParaRPr lang="fr-FR" sz="1200" dirty="0">
              <a:solidFill>
                <a:srgbClr val="000091"/>
              </a:solidFill>
            </a:endParaRPr>
          </a:p>
          <a:p>
            <a:pPr marL="228600" indent="0">
              <a:spcBef>
                <a:spcPts val="600"/>
              </a:spcBef>
              <a:spcAft>
                <a:spcPts val="600"/>
              </a:spcAft>
              <a:buSzPct val="69000"/>
              <a:defRPr/>
            </a:pPr>
            <a:endParaRPr lang="fr-FR" sz="1400" u="sng" dirty="0">
              <a:solidFill>
                <a:srgbClr val="000000"/>
              </a:solidFill>
            </a:endParaRPr>
          </a:p>
          <a:p>
            <a:pPr marL="0" indent="0">
              <a:spcBef>
                <a:spcPts val="1200"/>
              </a:spcBef>
              <a:spcAft>
                <a:spcPts val="600"/>
              </a:spcAft>
              <a:defRPr/>
            </a:pPr>
            <a:endParaRPr lang="fr-FR" sz="1600" dirty="0">
              <a:solidFill>
                <a:srgbClr val="00009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a:t>Contacts </a:t>
            </a:r>
            <a:r>
              <a:rPr lang="fr-FR" b="1" dirty="0" smtClean="0"/>
              <a:t>PCN</a:t>
            </a:r>
          </a:p>
          <a:p>
            <a:pPr algn="r">
              <a:defRPr/>
            </a:pPr>
            <a:r>
              <a:rPr lang="fr-FR" sz="1200" b="1" dirty="0" smtClean="0"/>
              <a:t>Les liens utiles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67</a:t>
            </a:fld>
            <a:endParaRPr lang="fr-FR"/>
          </a:p>
        </p:txBody>
      </p:sp>
    </p:spTree>
    <p:extLst>
      <p:ext uri="{BB962C8B-B14F-4D97-AF65-F5344CB8AC3E}">
        <p14:creationId xmlns:p14="http://schemas.microsoft.com/office/powerpoint/2010/main" val="60004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dirty="0">
                <a:ln>
                  <a:noFill/>
                </a:ln>
                <a:solidFill>
                  <a:schemeClr val="tx1"/>
                </a:solidFill>
                <a:latin typeface="Arial"/>
                <a:cs typeface="Arial"/>
              </a:rPr>
              <a:t>Présentation générale</a:t>
            </a:r>
            <a:endParaRPr dirty="0"/>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dirty="0" smtClean="0">
                <a:ln>
                  <a:noFill/>
                </a:ln>
                <a:solidFill>
                  <a:schemeClr val="tx1"/>
                </a:solidFill>
                <a:latin typeface="Arial"/>
                <a:cs typeface="Arial"/>
              </a:rPr>
              <a:t>Horizon Europe</a:t>
            </a:r>
            <a:endParaRPr lang="fr-FR" dirty="0"/>
          </a:p>
        </p:txBody>
      </p:sp>
      <p:pic>
        <p:nvPicPr>
          <p:cNvPr id="3" name="Image 2"/>
          <p:cNvPicPr>
            <a:picLocks noChangeAspect="1"/>
          </p:cNvPicPr>
          <p:nvPr/>
        </p:nvPicPr>
        <p:blipFill>
          <a:blip r:embed="rId2"/>
          <a:stretch/>
        </p:blipFill>
        <p:spPr bwMode="auto">
          <a:xfrm>
            <a:off x="3285123" y="1541165"/>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2021 – 2027</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95,5 </a:t>
            </a:r>
            <a:r>
              <a:rPr lang="fr-FR" sz="1800" b="1" i="0" u="none" strike="noStrike" cap="none" spc="0" dirty="0" smtClean="0">
                <a:ln>
                  <a:noFill/>
                </a:ln>
                <a:latin typeface="Arial"/>
                <a:ea typeface="+mj-ea"/>
                <a:cs typeface="Arial"/>
              </a:rPr>
              <a:t>Mds€</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Renforcer les </a:t>
            </a:r>
            <a:r>
              <a:rPr lang="fr-FR" sz="1200" b="1" i="1" u="none" strike="noStrike" cap="none" spc="0" dirty="0">
                <a:ln>
                  <a:noFill/>
                </a:ln>
                <a:latin typeface="Arial"/>
                <a:ea typeface="+mj-ea"/>
                <a:cs typeface="+mj-cs"/>
              </a:rPr>
              <a:t>bases scientifiques et technologiques </a:t>
            </a:r>
            <a:r>
              <a:rPr lang="fr-FR" sz="1200" b="0" i="1" u="none" strike="noStrike" cap="none" spc="0" dirty="0">
                <a:ln>
                  <a:noFill/>
                </a:ln>
                <a:latin typeface="Arial"/>
                <a:ea typeface="+mj-ea"/>
                <a:cs typeface="+mj-cs"/>
              </a:rPr>
              <a:t>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Stimuler sa capacité d’</a:t>
            </a:r>
            <a:r>
              <a:rPr lang="fr-FR" sz="1200" b="1" i="1" u="none" strike="noStrike" cap="none" spc="0" dirty="0">
                <a:ln>
                  <a:noFill/>
                </a:ln>
                <a:latin typeface="Arial"/>
                <a:ea typeface="+mj-ea"/>
                <a:cs typeface="+mj-cs"/>
              </a:rPr>
              <a:t>innovation</a:t>
            </a:r>
            <a:r>
              <a:rPr lang="fr-FR" sz="1200" b="0" i="1" u="none" strike="noStrike" cap="none" spc="0" dirty="0">
                <a:ln>
                  <a:noFill/>
                </a:ln>
                <a:latin typeface="Arial"/>
                <a:ea typeface="+mj-ea"/>
                <a:cs typeface="+mj-cs"/>
              </a:rPr>
              <a:t>, sa </a:t>
            </a:r>
            <a:r>
              <a:rPr lang="fr-FR" sz="1200" b="1" i="1" u="none" strike="noStrike" cap="none" spc="0" dirty="0">
                <a:ln>
                  <a:noFill/>
                </a:ln>
                <a:latin typeface="Arial"/>
                <a:ea typeface="+mj-ea"/>
                <a:cs typeface="+mj-cs"/>
              </a:rPr>
              <a:t>compétitivité </a:t>
            </a:r>
            <a:r>
              <a:rPr lang="fr-FR" sz="1200" b="0" i="1" u="none" strike="noStrike" cap="none" spc="0" dirty="0">
                <a:ln>
                  <a:noFill/>
                </a:ln>
                <a:latin typeface="Arial"/>
                <a:ea typeface="+mj-ea"/>
                <a:cs typeface="+mj-cs"/>
              </a:rPr>
              <a:t>et la création d’</a:t>
            </a:r>
            <a:r>
              <a:rPr lang="fr-FR" sz="1200" b="1" i="1" u="none" strike="noStrike" cap="none" spc="0" dirty="0">
                <a:ln>
                  <a:noFill/>
                </a:ln>
                <a:latin typeface="Arial"/>
                <a:ea typeface="+mj-ea"/>
                <a:cs typeface="+mj-cs"/>
              </a:rPr>
              <a:t>emplois</a:t>
            </a:r>
            <a:r>
              <a:rPr lang="fr-FR" sz="1200" b="0" i="1" u="none" strike="noStrike" cap="none" spc="0" dirty="0">
                <a:ln>
                  <a:noFill/>
                </a:ln>
                <a:latin typeface="Arial"/>
                <a:ea typeface="+mj-ea"/>
                <a:cs typeface="+mj-cs"/>
              </a:rPr>
              <a:t>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Concrétiser les </a:t>
            </a:r>
            <a:r>
              <a:rPr lang="fr-FR" sz="1200" b="1" i="1" u="none" strike="noStrike" cap="none" spc="0" dirty="0">
                <a:ln>
                  <a:noFill/>
                </a:ln>
                <a:latin typeface="Arial"/>
                <a:ea typeface="+mj-ea"/>
                <a:cs typeface="+mj-cs"/>
              </a:rPr>
              <a:t>priorités politiques </a:t>
            </a:r>
            <a:r>
              <a:rPr lang="fr-FR" sz="1200" b="0" i="1" u="none" strike="noStrike" cap="none" spc="0" dirty="0">
                <a:ln>
                  <a:noFill/>
                </a:ln>
                <a:latin typeface="Arial"/>
                <a:ea typeface="+mj-ea"/>
                <a:cs typeface="+mj-cs"/>
              </a:rPr>
              <a:t>stratégiques 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Contribuer à répondre aux </a:t>
            </a:r>
            <a:r>
              <a:rPr lang="fr-FR" sz="1200" b="1" i="1" u="none" strike="noStrike" cap="none" spc="0" dirty="0">
                <a:ln>
                  <a:noFill/>
                </a:ln>
                <a:latin typeface="Arial"/>
                <a:ea typeface="+mj-ea"/>
                <a:cs typeface="+mj-cs"/>
              </a:rPr>
              <a:t>problématiques mondiales</a:t>
            </a:r>
            <a:r>
              <a:rPr lang="fr-FR" sz="1200" b="0" i="1" u="none" strike="noStrike" cap="none" spc="0" dirty="0">
                <a:ln>
                  <a:noFill/>
                </a:ln>
                <a:latin typeface="Arial"/>
                <a:ea typeface="+mj-ea"/>
                <a:cs typeface="+mj-cs"/>
              </a:rPr>
              <a:t>, dont les objectifs de </a:t>
            </a:r>
            <a:r>
              <a:rPr lang="fr-FR" sz="1200" b="1" i="1" u="none" strike="noStrike" cap="none" spc="0" dirty="0">
                <a:ln>
                  <a:noFill/>
                </a:ln>
                <a:latin typeface="Arial"/>
                <a:ea typeface="+mj-ea"/>
                <a:cs typeface="+mj-cs"/>
              </a:rPr>
              <a:t>développement durable </a:t>
            </a:r>
            <a:r>
              <a:rPr lang="fr-FR" sz="1200" b="0" i="1" u="none" strike="noStrike" cap="none" spc="0" dirty="0">
                <a:ln>
                  <a:noFill/>
                </a:ln>
                <a:latin typeface="Arial"/>
                <a:ea typeface="+mj-ea"/>
                <a:cs typeface="+mj-cs"/>
              </a:rPr>
              <a:t>des Nations Unies.</a:t>
            </a:r>
            <a:endParaRPr lang="en-US" sz="1200" b="0" i="1" u="none" strike="noStrike" cap="none" spc="0" dirty="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dirty="0">
                <a:ln>
                  <a:noFill/>
                </a:ln>
                <a:solidFill>
                  <a:srgbClr val="000091"/>
                </a:solidFill>
                <a:latin typeface="Arial"/>
                <a:ea typeface="+mj-ea"/>
                <a:cs typeface="Arial"/>
              </a:rPr>
              <a:t>LE PROGRAMME-CADRE DE L'UNION EUROPÉENNE </a:t>
            </a:r>
            <a:br>
              <a:rPr lang="fr-FR" sz="1800" b="1" i="0" u="none" strike="noStrike" cap="none" spc="0" dirty="0">
                <a:ln>
                  <a:noFill/>
                </a:ln>
                <a:solidFill>
                  <a:srgbClr val="000091"/>
                </a:solidFill>
                <a:latin typeface="Arial"/>
                <a:ea typeface="+mj-ea"/>
                <a:cs typeface="Arial"/>
              </a:rPr>
            </a:br>
            <a:r>
              <a:rPr lang="fr-FR" sz="1800" b="1" i="0" u="none" strike="noStrike" cap="none" spc="0" dirty="0">
                <a:ln>
                  <a:noFill/>
                </a:ln>
                <a:solidFill>
                  <a:srgbClr val="000091"/>
                </a:solidFill>
                <a:latin typeface="Arial"/>
                <a:ea typeface="+mj-ea"/>
                <a:cs typeface="Arial"/>
              </a:rPr>
              <a:t>POUR LA RECHERCHE ET L'INNOVATION</a:t>
            </a:r>
            <a:endParaRPr dirty="0"/>
          </a:p>
        </p:txBody>
      </p:sp>
      <p:sp>
        <p:nvSpPr>
          <p:cNvPr id="12" name="Rectangle à coins arrondis 11"/>
          <p:cNvSpPr/>
          <p:nvPr/>
        </p:nvSpPr>
        <p:spPr bwMode="auto">
          <a:xfrm>
            <a:off x="5065423" y="1565170"/>
            <a:ext cx="1930487" cy="1807894"/>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216587" y="2859782"/>
            <a:ext cx="1625020" cy="116906"/>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7</a:t>
            </a:fld>
            <a:endParaRPr lang="fr-FR" sz="1600">
              <a:solidFill>
                <a:schemeClr val="tx2"/>
              </a:solidFill>
            </a:endParaRPr>
          </a:p>
        </p:txBody>
      </p:sp>
    </p:spTree>
    <p:extLst>
      <p:ext uri="{BB962C8B-B14F-4D97-AF65-F5344CB8AC3E}">
        <p14:creationId xmlns:p14="http://schemas.microsoft.com/office/powerpoint/2010/main" val="203164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a:t>
            </a:r>
            <a:r>
              <a:rPr lang="fr-FR" sz="1800" b="1" i="0" u="none" strike="noStrike" cap="none" spc="0" dirty="0" smtClean="0">
                <a:ln>
                  <a:noFill/>
                </a:ln>
                <a:solidFill>
                  <a:schemeClr val="tx1"/>
                </a:solidFill>
                <a:latin typeface="Arial"/>
                <a:cs typeface="Arial"/>
              </a:rPr>
              <a:t>thématiques</a:t>
            </a:r>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smtClean="0">
                <a:ln>
                  <a:noFill/>
                </a:ln>
                <a:solidFill>
                  <a:schemeClr val="tx1"/>
                </a:solidFill>
                <a:latin typeface="Arial"/>
                <a:cs typeface="Arial"/>
              </a:rPr>
              <a:t>Clusters</a:t>
            </a:r>
            <a:endParaRPr dirty="0"/>
          </a:p>
        </p:txBody>
      </p:sp>
      <p:graphicFrame>
        <p:nvGraphicFramePr>
          <p:cNvPr id="7" name="Tableau 6"/>
          <p:cNvGraphicFramePr>
            <a:graphicFrameLocks noGrp="1"/>
          </p:cNvGraphicFramePr>
          <p:nvPr>
            <p:extLst>
              <p:ext uri="{D42A27DB-BD31-4B8C-83A1-F6EECF244321}">
                <p14:modId xmlns:p14="http://schemas.microsoft.com/office/powerpoint/2010/main" val="3902557533"/>
              </p:ext>
            </p:extLst>
          </p:nvPr>
        </p:nvGraphicFramePr>
        <p:xfrm>
          <a:off x="3033628" y="1059582"/>
          <a:ext cx="6110372" cy="3812540"/>
        </p:xfrm>
        <a:graphic>
          <a:graphicData uri="http://schemas.openxmlformats.org/drawingml/2006/table">
            <a:tbl>
              <a:tblPr firstRow="1" bandRow="1"/>
              <a:tblGrid>
                <a:gridCol w="6110372">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400" b="0" dirty="0">
                          <a:solidFill>
                            <a:schemeClr val="tx1"/>
                          </a:solidFill>
                          <a:latin typeface="+mn-lt"/>
                        </a:rPr>
                        <a:t>Approche </a:t>
                      </a:r>
                      <a:r>
                        <a:rPr lang="fr-FR" sz="1400" b="0" i="1" dirty="0">
                          <a:solidFill>
                            <a:schemeClr val="tx1"/>
                          </a:solidFill>
                          <a:latin typeface="+mn-lt"/>
                        </a:rPr>
                        <a:t>"top-down"</a:t>
                      </a:r>
                      <a:r>
                        <a:rPr lang="fr-FR" sz="1400" b="0" dirty="0">
                          <a:solidFill>
                            <a:schemeClr val="tx1"/>
                          </a:solidFill>
                          <a:latin typeface="+mn-lt"/>
                        </a:rPr>
                        <a:t> pour soutenir les </a:t>
                      </a:r>
                      <a:r>
                        <a:rPr lang="fr-FR" sz="1400" b="1" dirty="0">
                          <a:solidFill>
                            <a:schemeClr val="tx1"/>
                          </a:solidFill>
                          <a:latin typeface="+mn-lt"/>
                        </a:rPr>
                        <a:t>priorités politiques stratégiques </a:t>
                      </a:r>
                      <a:r>
                        <a:rPr lang="fr-FR" sz="1400" b="0" dirty="0">
                          <a:solidFill>
                            <a:schemeClr val="tx1"/>
                          </a:solidFill>
                          <a:latin typeface="+mn-lt"/>
                        </a:rPr>
                        <a:t>de l'Union Européenne</a:t>
                      </a:r>
                      <a:r>
                        <a:rPr lang="fr-FR" sz="1400" b="1" dirty="0">
                          <a:solidFill>
                            <a:schemeClr val="tx1"/>
                          </a:solidFill>
                          <a:latin typeface="+mn-lt"/>
                        </a:rPr>
                        <a:t> </a:t>
                      </a:r>
                      <a:r>
                        <a:rPr lang="fr-FR" sz="1400" b="0" dirty="0">
                          <a:solidFill>
                            <a:schemeClr val="tx1"/>
                          </a:solidFill>
                          <a:latin typeface="+mn-lt"/>
                        </a:rPr>
                        <a:t>et les </a:t>
                      </a:r>
                      <a:r>
                        <a:rPr lang="fr-FR" sz="1400" b="1" dirty="0">
                          <a:solidFill>
                            <a:schemeClr val="tx1"/>
                          </a:solidFill>
                          <a:latin typeface="+mn-lt"/>
                        </a:rPr>
                        <a:t>objectifs de développement durable </a:t>
                      </a:r>
                      <a:r>
                        <a:rPr lang="fr-FR" sz="1400" b="0" dirty="0">
                          <a:solidFill>
                            <a:schemeClr val="tx1"/>
                          </a:solidFill>
                          <a:latin typeface="+mn-lt"/>
                        </a:rPr>
                        <a:t>des Nations Unies.</a:t>
                      </a:r>
                      <a:endParaRPr sz="1600" dirty="0">
                        <a:solidFill>
                          <a:schemeClr val="tx1"/>
                        </a:solidFill>
                      </a:endParaRPr>
                    </a:p>
                    <a:p>
                      <a:pPr marL="285750" marR="437515" lvl="0" indent="-285750">
                        <a:spcAft>
                          <a:spcPts val="300"/>
                        </a:spcAft>
                        <a:buClr>
                          <a:srgbClr val="EA5433"/>
                        </a:buClr>
                        <a:buSzPct val="90000"/>
                        <a:buFont typeface="Courier New"/>
                        <a:buChar char="o"/>
                        <a:defRPr/>
                      </a:pPr>
                      <a:r>
                        <a:rPr lang="fr-FR" sz="1400" b="0" dirty="0">
                          <a:solidFill>
                            <a:schemeClr val="tx1"/>
                          </a:solidFill>
                          <a:latin typeface="+mn-lt"/>
                        </a:rPr>
                        <a:t>Appels à projets </a:t>
                      </a:r>
                      <a:r>
                        <a:rPr lang="fr-FR" sz="1400" b="1" dirty="0">
                          <a:solidFill>
                            <a:schemeClr val="tx1"/>
                          </a:solidFill>
                          <a:latin typeface="+mn-lt"/>
                        </a:rPr>
                        <a:t>centrés sur des problématiques sociétales</a:t>
                      </a:r>
                      <a:r>
                        <a:rPr lang="fr-FR" sz="1400" b="0" dirty="0">
                          <a:solidFill>
                            <a:schemeClr val="tx1"/>
                          </a:solidFill>
                          <a:latin typeface="+mn-lt"/>
                        </a:rPr>
                        <a:t>, des </a:t>
                      </a:r>
                      <a:r>
                        <a:rPr lang="fr-FR" sz="1400" b="1" dirty="0">
                          <a:solidFill>
                            <a:schemeClr val="tx1"/>
                          </a:solidFill>
                          <a:latin typeface="+mn-lt"/>
                        </a:rPr>
                        <a:t>défis globaux : </a:t>
                      </a:r>
                      <a:endParaRPr lang="fr-FR" sz="14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400" b="0" dirty="0">
                          <a:solidFill>
                            <a:schemeClr val="tx1"/>
                          </a:solidFill>
                          <a:latin typeface="+mn-lt"/>
                        </a:rPr>
                        <a:t>Répondre aux</a:t>
                      </a:r>
                      <a:r>
                        <a:rPr lang="fr-FR" sz="1400" b="1" dirty="0">
                          <a:solidFill>
                            <a:schemeClr val="tx1"/>
                          </a:solidFill>
                          <a:latin typeface="+mn-lt"/>
                        </a:rPr>
                        <a:t> impacts attendus</a:t>
                      </a:r>
                      <a:endParaRPr lang="fr-FR" sz="14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400" b="0" dirty="0">
                          <a:solidFill>
                            <a:schemeClr val="tx1"/>
                          </a:solidFill>
                          <a:latin typeface="+mn-lt"/>
                        </a:rPr>
                        <a:t>Fournir des</a:t>
                      </a:r>
                      <a:r>
                        <a:rPr lang="fr-FR" sz="1400" b="1" dirty="0">
                          <a:solidFill>
                            <a:schemeClr val="tx1"/>
                          </a:solidFill>
                          <a:latin typeface="+mn-lt"/>
                        </a:rPr>
                        <a:t> </a:t>
                      </a:r>
                      <a:r>
                        <a:rPr lang="fr-FR" sz="1400" b="1" dirty="0" smtClean="0">
                          <a:solidFill>
                            <a:schemeClr val="tx1"/>
                          </a:solidFill>
                          <a:latin typeface="+mn-lt"/>
                        </a:rPr>
                        <a:t>options</a:t>
                      </a:r>
                      <a:r>
                        <a:rPr lang="fr-FR" sz="1400" b="0" baseline="0" dirty="0" smtClean="0">
                          <a:solidFill>
                            <a:schemeClr val="tx1"/>
                          </a:solidFill>
                          <a:latin typeface="+mn-lt"/>
                        </a:rPr>
                        <a:t> et</a:t>
                      </a:r>
                      <a:r>
                        <a:rPr lang="fr-FR" sz="1400" b="0" dirty="0" smtClean="0">
                          <a:solidFill>
                            <a:schemeClr val="tx1"/>
                          </a:solidFill>
                          <a:latin typeface="+mn-lt"/>
                        </a:rPr>
                        <a:t> </a:t>
                      </a:r>
                      <a:r>
                        <a:rPr lang="fr-FR" sz="1400" b="1" dirty="0" smtClean="0">
                          <a:solidFill>
                            <a:schemeClr val="tx1"/>
                          </a:solidFill>
                          <a:latin typeface="+mn-lt"/>
                        </a:rPr>
                        <a:t>solutions </a:t>
                      </a:r>
                      <a:r>
                        <a:rPr lang="fr-FR" sz="1400" b="1" dirty="0">
                          <a:solidFill>
                            <a:schemeClr val="tx1"/>
                          </a:solidFill>
                          <a:latin typeface="+mn-lt"/>
                        </a:rPr>
                        <a:t>(non) technologiques</a:t>
                      </a:r>
                      <a:r>
                        <a:rPr lang="fr-FR" sz="1400" b="0" dirty="0">
                          <a:solidFill>
                            <a:schemeClr val="tx1"/>
                          </a:solidFill>
                          <a:latin typeface="+mn-lt"/>
                        </a:rPr>
                        <a:t>,</a:t>
                      </a:r>
                      <a:r>
                        <a:rPr lang="fr-FR" sz="1400" b="1" dirty="0">
                          <a:solidFill>
                            <a:schemeClr val="tx1"/>
                          </a:solidFill>
                          <a:latin typeface="+mn-lt"/>
                        </a:rPr>
                        <a:t> </a:t>
                      </a:r>
                      <a:r>
                        <a:rPr lang="fr-FR" sz="1400" b="1" dirty="0" smtClean="0">
                          <a:solidFill>
                            <a:schemeClr val="tx1"/>
                          </a:solidFill>
                          <a:latin typeface="+mn-lt"/>
                        </a:rPr>
                        <a:t>recommandations</a:t>
                      </a:r>
                      <a:r>
                        <a:rPr lang="fr-FR" sz="1400" b="1" dirty="0">
                          <a:solidFill>
                            <a:schemeClr val="tx1"/>
                          </a:solidFill>
                          <a:latin typeface="+mn-lt"/>
                        </a:rPr>
                        <a:t>...</a:t>
                      </a:r>
                      <a:endParaRPr sz="1600" dirty="0">
                        <a:solidFill>
                          <a:schemeClr val="tx1"/>
                        </a:solidFill>
                      </a:endParaRPr>
                    </a:p>
                    <a:p>
                      <a:pPr marL="285750" marR="437515" lvl="0" indent="-285750">
                        <a:spcAft>
                          <a:spcPts val="600"/>
                        </a:spcAft>
                        <a:buClr>
                          <a:srgbClr val="EA5433"/>
                        </a:buClr>
                        <a:buSzPct val="90000"/>
                        <a:buFont typeface="Courier New"/>
                        <a:buChar char="o"/>
                        <a:defRPr/>
                      </a:pPr>
                      <a:r>
                        <a:rPr lang="fr-FR" sz="1400" b="0" dirty="0">
                          <a:solidFill>
                            <a:schemeClr val="tx1"/>
                          </a:solidFill>
                          <a:latin typeface="+mn-lt"/>
                        </a:rPr>
                        <a:t>Projets </a:t>
                      </a:r>
                      <a:r>
                        <a:rPr lang="fr-FR" sz="1400" b="1" dirty="0">
                          <a:solidFill>
                            <a:schemeClr val="tx1"/>
                          </a:solidFill>
                          <a:latin typeface="+mn-lt"/>
                        </a:rPr>
                        <a:t>collaboratifs</a:t>
                      </a:r>
                      <a:r>
                        <a:rPr lang="fr-FR" sz="1400" b="0" dirty="0">
                          <a:solidFill>
                            <a:schemeClr val="tx1"/>
                          </a:solidFill>
                          <a:latin typeface="+mn-lt"/>
                        </a:rPr>
                        <a:t> trans</a:t>
                      </a:r>
                      <a:r>
                        <a:rPr lang="fr-FR" sz="1400" b="1" dirty="0">
                          <a:solidFill>
                            <a:schemeClr val="tx1"/>
                          </a:solidFill>
                          <a:latin typeface="+mn-lt"/>
                        </a:rPr>
                        <a:t>disciplinaires</a:t>
                      </a:r>
                      <a:r>
                        <a:rPr lang="fr-FR" sz="1400" b="0" dirty="0">
                          <a:solidFill>
                            <a:schemeClr val="tx1"/>
                          </a:solidFill>
                          <a:latin typeface="+mn-lt"/>
                        </a:rPr>
                        <a:t>,</a:t>
                      </a:r>
                      <a:r>
                        <a:rPr lang="fr-FR" sz="1400" dirty="0">
                          <a:solidFill>
                            <a:schemeClr val="tx1"/>
                          </a:solidFill>
                          <a:latin typeface="+mn-lt"/>
                        </a:rPr>
                        <a:t> </a:t>
                      </a:r>
                      <a:r>
                        <a:rPr lang="fr-FR" sz="1400" b="0" dirty="0" err="1">
                          <a:solidFill>
                            <a:schemeClr val="tx1"/>
                          </a:solidFill>
                          <a:latin typeface="+mn-lt"/>
                        </a:rPr>
                        <a:t>tran</a:t>
                      </a:r>
                      <a:r>
                        <a:rPr lang="fr-FR" sz="1400" b="1" dirty="0" err="1">
                          <a:solidFill>
                            <a:schemeClr val="tx1"/>
                          </a:solidFill>
                          <a:latin typeface="+mn-lt"/>
                        </a:rPr>
                        <a:t>sectoriels</a:t>
                      </a:r>
                      <a:r>
                        <a:rPr lang="fr-FR" sz="1400" b="1" dirty="0">
                          <a:solidFill>
                            <a:schemeClr val="tx1"/>
                          </a:solidFill>
                          <a:latin typeface="+mn-lt"/>
                        </a:rPr>
                        <a:t> </a:t>
                      </a:r>
                      <a:r>
                        <a:rPr lang="fr-FR" sz="1400" b="0" dirty="0">
                          <a:solidFill>
                            <a:schemeClr val="tx1"/>
                          </a:solidFill>
                          <a:latin typeface="+mn-lt"/>
                        </a:rPr>
                        <a:t>et</a:t>
                      </a:r>
                      <a:r>
                        <a:rPr lang="fr-FR" sz="1400" b="1" dirty="0">
                          <a:solidFill>
                            <a:schemeClr val="tx1"/>
                          </a:solidFill>
                          <a:latin typeface="+mn-lt"/>
                        </a:rPr>
                        <a:t> </a:t>
                      </a:r>
                      <a:r>
                        <a:rPr lang="fr-FR" sz="1400" b="0" dirty="0">
                          <a:solidFill>
                            <a:schemeClr val="tx1"/>
                          </a:solidFill>
                          <a:latin typeface="+mn-lt"/>
                        </a:rPr>
                        <a:t>trans</a:t>
                      </a:r>
                      <a:r>
                        <a:rPr lang="fr-FR" sz="1400" b="1" dirty="0">
                          <a:solidFill>
                            <a:schemeClr val="tx1"/>
                          </a:solidFill>
                          <a:latin typeface="+mn-lt"/>
                        </a:rPr>
                        <a:t>nationaux</a:t>
                      </a:r>
                      <a:endParaRPr lang="fr-FR" sz="12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400" b="0" dirty="0" smtClean="0">
                          <a:solidFill>
                            <a:schemeClr val="tx1"/>
                          </a:solidFill>
                          <a:latin typeface="+mn-lt"/>
                        </a:rPr>
                        <a:t>Durée de </a:t>
                      </a:r>
                      <a:r>
                        <a:rPr lang="fr-FR" sz="1400" b="1" dirty="0" smtClean="0">
                          <a:solidFill>
                            <a:schemeClr val="tx1"/>
                          </a:solidFill>
                          <a:latin typeface="+mn-lt"/>
                        </a:rPr>
                        <a:t>3-4 </a:t>
                      </a:r>
                      <a:r>
                        <a:rPr lang="fr-FR" sz="1400" b="1" dirty="0">
                          <a:solidFill>
                            <a:schemeClr val="tx1"/>
                          </a:solidFill>
                          <a:latin typeface="+mn-lt"/>
                        </a:rPr>
                        <a:t>ans </a:t>
                      </a:r>
                      <a:r>
                        <a:rPr lang="fr-FR" sz="1400" b="0" dirty="0">
                          <a:solidFill>
                            <a:schemeClr val="tx1"/>
                          </a:solidFill>
                          <a:latin typeface="+mn-lt"/>
                        </a:rPr>
                        <a:t>en moyenne</a:t>
                      </a:r>
                      <a:endParaRPr sz="1600" dirty="0">
                        <a:solidFill>
                          <a:schemeClr val="tx1"/>
                        </a:solidFill>
                      </a:endParaRPr>
                    </a:p>
                    <a:p>
                      <a:pPr marL="297815" marR="437515" lvl="0" indent="-285750">
                        <a:spcAft>
                          <a:spcPts val="600"/>
                        </a:spcAft>
                        <a:buClr>
                          <a:schemeClr val="accent4"/>
                        </a:buClr>
                        <a:buSzPct val="90000"/>
                        <a:buFont typeface="Courier New"/>
                        <a:buChar char="o"/>
                        <a:defRPr/>
                      </a:pPr>
                      <a:r>
                        <a:rPr lang="fr-FR" sz="1400" b="0" dirty="0">
                          <a:solidFill>
                            <a:schemeClr val="tx1"/>
                          </a:solidFill>
                          <a:latin typeface="+mn-lt"/>
                        </a:rPr>
                        <a:t>Minimum</a:t>
                      </a:r>
                      <a:r>
                        <a:rPr lang="fr-FR" sz="1400" dirty="0">
                          <a:solidFill>
                            <a:schemeClr val="tx1"/>
                          </a:solidFill>
                          <a:latin typeface="+mn-lt"/>
                        </a:rPr>
                        <a:t> </a:t>
                      </a:r>
                      <a:r>
                        <a:rPr lang="fr-FR" sz="1400" b="1" dirty="0">
                          <a:solidFill>
                            <a:schemeClr val="tx1"/>
                          </a:solidFill>
                          <a:latin typeface="+mn-lt"/>
                        </a:rPr>
                        <a:t>2-3 </a:t>
                      </a:r>
                      <a:r>
                        <a:rPr lang="fr-FR" sz="1400" b="1" dirty="0" smtClean="0">
                          <a:solidFill>
                            <a:schemeClr val="tx1"/>
                          </a:solidFill>
                          <a:latin typeface="+mn-lt"/>
                        </a:rPr>
                        <a:t>M€</a:t>
                      </a:r>
                      <a:r>
                        <a:rPr lang="fr-FR" sz="1400" b="0" dirty="0" smtClean="0">
                          <a:solidFill>
                            <a:schemeClr val="tx1"/>
                          </a:solidFill>
                          <a:latin typeface="+mn-lt"/>
                        </a:rPr>
                        <a:t>,</a:t>
                      </a:r>
                      <a:r>
                        <a:rPr lang="fr-FR" sz="1400" b="0" dirty="0">
                          <a:solidFill>
                            <a:schemeClr val="tx1"/>
                          </a:solidFill>
                          <a:latin typeface="+mn-lt"/>
                        </a:rPr>
                        <a:t> </a:t>
                      </a:r>
                      <a:r>
                        <a:rPr lang="fr-FR" sz="1400" b="1" i="0" u="none" strike="noStrike" cap="none" dirty="0">
                          <a:solidFill>
                            <a:schemeClr val="tx1"/>
                          </a:solidFill>
                          <a:latin typeface="+mn-lt"/>
                          <a:ea typeface="+mn-ea"/>
                          <a:cs typeface="+mn-cs"/>
                        </a:rPr>
                        <a:t>4-5 </a:t>
                      </a:r>
                      <a:r>
                        <a:rPr lang="fr-FR" sz="1400" b="1" i="0" u="none" strike="noStrike" cap="none" dirty="0" smtClean="0">
                          <a:solidFill>
                            <a:schemeClr val="tx1"/>
                          </a:solidFill>
                          <a:latin typeface="+mn-lt"/>
                          <a:ea typeface="+mn-ea"/>
                          <a:cs typeface="+mn-cs"/>
                        </a:rPr>
                        <a:t>M€</a:t>
                      </a:r>
                      <a:r>
                        <a:rPr lang="fr-FR" sz="1400" b="0" dirty="0" smtClean="0">
                          <a:solidFill>
                            <a:schemeClr val="tx1"/>
                          </a:solidFill>
                          <a:latin typeface="+mn-lt"/>
                        </a:rPr>
                        <a:t> </a:t>
                      </a:r>
                      <a:r>
                        <a:rPr lang="fr-FR" sz="1400" b="0" dirty="0">
                          <a:solidFill>
                            <a:schemeClr val="tx1"/>
                          </a:solidFill>
                          <a:latin typeface="+mn-lt"/>
                        </a:rPr>
                        <a:t>en </a:t>
                      </a:r>
                      <a:r>
                        <a:rPr lang="fr-FR" sz="1400" b="0" dirty="0" smtClean="0">
                          <a:solidFill>
                            <a:schemeClr val="tx1"/>
                          </a:solidFill>
                          <a:latin typeface="+mn-lt"/>
                        </a:rPr>
                        <a:t>moyenne</a:t>
                      </a:r>
                    </a:p>
                    <a:p>
                      <a:pPr marL="297815" marR="437515" lvl="0" indent="-285750">
                        <a:spcAft>
                          <a:spcPts val="600"/>
                        </a:spcAft>
                        <a:buClr>
                          <a:schemeClr val="accent4"/>
                        </a:buClr>
                        <a:buSzPct val="90000"/>
                        <a:buFont typeface="Courier New"/>
                        <a:buChar char="o"/>
                        <a:defRPr/>
                      </a:pPr>
                      <a:r>
                        <a:rPr lang="fr-FR" sz="1400" b="0" dirty="0" smtClean="0">
                          <a:solidFill>
                            <a:schemeClr val="tx1"/>
                          </a:solidFill>
                          <a:latin typeface="+mn-lt"/>
                        </a:rPr>
                        <a:t>Minimum </a:t>
                      </a:r>
                      <a:r>
                        <a:rPr lang="fr-FR" sz="1400" b="1" dirty="0" smtClean="0">
                          <a:solidFill>
                            <a:schemeClr val="tx1"/>
                          </a:solidFill>
                          <a:latin typeface="+mn-lt"/>
                        </a:rPr>
                        <a:t>3 entités</a:t>
                      </a:r>
                      <a:r>
                        <a:rPr lang="fr-FR" sz="1400" b="1" baseline="0" dirty="0" smtClean="0">
                          <a:solidFill>
                            <a:schemeClr val="tx1"/>
                          </a:solidFill>
                          <a:latin typeface="+mn-lt"/>
                        </a:rPr>
                        <a:t> différentes</a:t>
                      </a:r>
                      <a:r>
                        <a:rPr lang="fr-FR" sz="1400" b="0" baseline="0" dirty="0" smtClean="0">
                          <a:solidFill>
                            <a:schemeClr val="tx1"/>
                          </a:solidFill>
                          <a:latin typeface="+mn-lt"/>
                        </a:rPr>
                        <a:t> issues de </a:t>
                      </a:r>
                      <a:r>
                        <a:rPr lang="fr-FR" sz="1400" b="1" baseline="0" dirty="0" smtClean="0">
                          <a:solidFill>
                            <a:schemeClr val="tx1"/>
                          </a:solidFill>
                          <a:latin typeface="+mn-lt"/>
                        </a:rPr>
                        <a:t>3 Etats </a:t>
                      </a:r>
                      <a:r>
                        <a:rPr lang="fr-FR" sz="1400" b="0" baseline="0" dirty="0" smtClean="0">
                          <a:solidFill>
                            <a:schemeClr val="tx1"/>
                          </a:solidFill>
                          <a:latin typeface="+mn-lt"/>
                        </a:rPr>
                        <a:t>membres ou associés à Horizon Europe</a:t>
                      </a:r>
                      <a:endParaRPr sz="1600" dirty="0">
                        <a:solidFill>
                          <a:schemeClr val="tx1"/>
                        </a:solidFill>
                      </a:endParaRPr>
                    </a:p>
                    <a:p>
                      <a:pPr marL="297815" marR="437515" lvl="0" indent="-285750">
                        <a:spcAft>
                          <a:spcPts val="600"/>
                        </a:spcAft>
                        <a:buClr>
                          <a:srgbClr val="EA5433"/>
                        </a:buClr>
                        <a:buSzPct val="90000"/>
                        <a:buFont typeface="Courier New"/>
                        <a:buChar char="o"/>
                        <a:defRPr/>
                      </a:pPr>
                      <a:r>
                        <a:rPr lang="fr-FR" sz="1400" b="1" u="none" dirty="0">
                          <a:solidFill>
                            <a:schemeClr val="tx1"/>
                          </a:solidFill>
                          <a:latin typeface="+mn-lt"/>
                        </a:rPr>
                        <a:t>3 types de projets :</a:t>
                      </a:r>
                      <a:r>
                        <a:rPr lang="fr-FR" sz="1400" b="0" dirty="0">
                          <a:solidFill>
                            <a:schemeClr val="tx1"/>
                          </a:solidFill>
                          <a:latin typeface="+mn-lt"/>
                        </a:rPr>
                        <a:t> RIA, IA, CSA</a:t>
                      </a:r>
                      <a:endParaRPr lang="fr-FR" sz="12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8</a:t>
            </a:fld>
            <a:endParaRPr lang="fr-FR" sz="1600" dirty="0">
              <a:solidFill>
                <a:schemeClr val="tx2"/>
              </a:solidFill>
            </a:endParaRPr>
          </a:p>
        </p:txBody>
      </p:sp>
    </p:spTree>
    <p:extLst>
      <p:ext uri="{BB962C8B-B14F-4D97-AF65-F5344CB8AC3E}">
        <p14:creationId xmlns:p14="http://schemas.microsoft.com/office/powerpoint/2010/main" val="81188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993337517"/>
              </p:ext>
            </p:extLst>
          </p:nvPr>
        </p:nvGraphicFramePr>
        <p:xfrm>
          <a:off x="352203" y="970221"/>
          <a:ext cx="8614864" cy="3794760"/>
        </p:xfrm>
        <a:graphic>
          <a:graphicData uri="http://schemas.openxmlformats.org/drawingml/2006/table">
            <a:tbl>
              <a:tblPr firstRow="1" bandRow="1"/>
              <a:tblGrid>
                <a:gridCol w="8614864">
                  <a:extLst>
                    <a:ext uri="{9D8B030D-6E8A-4147-A177-3AD203B41FA5}">
                      <a16:colId xmlns:a16="http://schemas.microsoft.com/office/drawing/2014/main" val="20000"/>
                    </a:ext>
                  </a:extLst>
                </a:gridCol>
              </a:tblGrid>
              <a:tr h="3733799">
                <a:tc>
                  <a:txBody>
                    <a:bodyPr/>
                    <a:lstStyle/>
                    <a:p>
                      <a:pPr marL="12065" marR="437515" lvl="0" indent="0">
                        <a:spcAft>
                          <a:spcPts val="1200"/>
                        </a:spcAft>
                        <a:buClr>
                          <a:srgbClr val="EA5433"/>
                        </a:buClr>
                        <a:buSzPct val="90000"/>
                        <a:buNone/>
                        <a:defRPr/>
                      </a:pPr>
                      <a:r>
                        <a:rPr lang="fr-FR" sz="1800" u="none" dirty="0">
                          <a:solidFill>
                            <a:schemeClr val="tx1"/>
                          </a:solidFill>
                          <a:latin typeface="+mn-lt"/>
                        </a:rPr>
                        <a:t>Trois types de projets collaboratifs</a:t>
                      </a:r>
                      <a:r>
                        <a:rPr lang="fr-FR" sz="1800" b="0" u="none" dirty="0">
                          <a:solidFill>
                            <a:schemeClr val="tx1"/>
                          </a:solidFill>
                          <a:latin typeface="+mn-lt"/>
                        </a:rPr>
                        <a:t> (instruments de financement)</a:t>
                      </a:r>
                      <a:endParaRPr lang="fr-FR" sz="1800" b="0"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RIA – </a:t>
                      </a:r>
                      <a:r>
                        <a:rPr lang="fr-FR" sz="1800" b="1" u="none" dirty="0" err="1">
                          <a:solidFill>
                            <a:schemeClr val="tx2"/>
                          </a:solidFill>
                          <a:latin typeface="+mn-lt"/>
                        </a:rPr>
                        <a:t>Research</a:t>
                      </a:r>
                      <a:r>
                        <a:rPr lang="fr-FR" sz="1800" b="1" u="none" dirty="0">
                          <a:solidFill>
                            <a:schemeClr val="tx2"/>
                          </a:solidFill>
                          <a:latin typeface="+mn-lt"/>
                        </a:rPr>
                        <a:t> and Innovation Actions (TRL </a:t>
                      </a:r>
                      <a:r>
                        <a:rPr lang="fr-FR" sz="1800" b="1" u="none" dirty="0" smtClean="0">
                          <a:solidFill>
                            <a:schemeClr val="tx2"/>
                          </a:solidFill>
                          <a:latin typeface="+mn-lt"/>
                        </a:rPr>
                        <a:t>2-5 en fin de projet)</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 à </a:t>
                      </a:r>
                      <a:r>
                        <a:rPr lang="fr-FR" sz="1600" b="1" u="none" dirty="0">
                          <a:solidFill>
                            <a:schemeClr val="tx1"/>
                          </a:solidFill>
                          <a:latin typeface="+mn-lt"/>
                        </a:rPr>
                        <a:t>établir de nouvelles connaissances </a:t>
                      </a:r>
                      <a:r>
                        <a:rPr lang="fr-FR" sz="1600" b="0" u="none" dirty="0">
                          <a:solidFill>
                            <a:schemeClr val="tx1"/>
                          </a:solidFill>
                          <a:latin typeface="+mn-lt"/>
                        </a:rPr>
                        <a:t>et/ou à </a:t>
                      </a:r>
                      <a:r>
                        <a:rPr lang="fr-FR" sz="1600" b="1" u="none" dirty="0">
                          <a:solidFill>
                            <a:schemeClr val="tx1"/>
                          </a:solidFill>
                          <a:latin typeface="+mn-lt"/>
                        </a:rPr>
                        <a:t>explorer la faisabilité</a:t>
                      </a:r>
                      <a:r>
                        <a:rPr lang="fr-FR" sz="1600" b="0" u="none" dirty="0">
                          <a:solidFill>
                            <a:schemeClr val="tx1"/>
                          </a:solidFill>
                          <a:latin typeface="+mn-lt"/>
                        </a:rPr>
                        <a:t> d'une technologie, d'un produit, d'un procédé ou d'un service : </a:t>
                      </a:r>
                      <a:r>
                        <a:rPr lang="fr-FR" sz="1400" b="0" i="1" u="none" strike="noStrike" dirty="0">
                          <a:solidFill>
                            <a:schemeClr val="tx1"/>
                          </a:solidFill>
                        </a:rPr>
                        <a:t>recherche fondamentale et appliquée, développement de technologie, essais d’un prototype à petite échelle...</a:t>
                      </a:r>
                      <a:endParaRPr lang="fr-FR" sz="14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(TRL </a:t>
                      </a:r>
                      <a:r>
                        <a:rPr lang="fr-FR" sz="1800" b="1" u="none" dirty="0" smtClean="0">
                          <a:solidFill>
                            <a:schemeClr val="tx2"/>
                          </a:solidFill>
                          <a:latin typeface="+mn-lt"/>
                        </a:rPr>
                        <a:t>5-8 en fin de projet)</a:t>
                      </a:r>
                      <a:endParaRPr lang="fr-FR" b="1"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a:t>
                      </a:r>
                      <a:r>
                        <a:rPr lang="fr-FR" sz="1600" b="1" u="none" dirty="0">
                          <a:solidFill>
                            <a:schemeClr val="tx1"/>
                          </a:solidFill>
                          <a:latin typeface="+mn-lt"/>
                        </a:rPr>
                        <a:t> </a:t>
                      </a:r>
                      <a:r>
                        <a:rPr lang="fr-FR" sz="1600" b="0" i="0" u="none" strike="noStrike" dirty="0">
                          <a:solidFill>
                            <a:schemeClr val="tx1"/>
                          </a:solidFill>
                        </a:rPr>
                        <a:t>à produire des </a:t>
                      </a:r>
                      <a:r>
                        <a:rPr lang="fr-FR" sz="1600" b="1" i="0" u="none" strike="noStrike" dirty="0">
                          <a:solidFill>
                            <a:schemeClr val="tx1"/>
                          </a:solidFill>
                        </a:rPr>
                        <a:t>plans, arrangements ou concepts pour un produit, procédé ou service </a:t>
                      </a:r>
                      <a:r>
                        <a:rPr lang="fr-FR" sz="1600" b="0" i="0" u="none" strike="noStrike" dirty="0">
                          <a:solidFill>
                            <a:schemeClr val="tx1"/>
                          </a:solidFill>
                        </a:rPr>
                        <a:t>nouveau ou amélioré : </a:t>
                      </a:r>
                      <a:r>
                        <a:rPr lang="fr-FR" sz="1400" b="0" i="1" u="none" strike="noStrike" dirty="0">
                          <a:solidFill>
                            <a:schemeClr val="tx1"/>
                          </a:solidFill>
                          <a:latin typeface="Arial"/>
                        </a:rPr>
                        <a:t>prototypage, essais, démonstration ou pilotes, validation du produit à grande échelle, première commercialisation...</a:t>
                      </a:r>
                      <a:endParaRPr lang="fr-FR" sz="1400" b="0" i="1" u="none"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CSA – Coordination and Support Actions </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consistant principalement en des </a:t>
                      </a:r>
                      <a:r>
                        <a:rPr lang="fr-FR" sz="1600" b="1" u="none" dirty="0">
                          <a:solidFill>
                            <a:schemeClr val="tx1"/>
                          </a:solidFill>
                          <a:latin typeface="+mn-lt"/>
                        </a:rPr>
                        <a:t>mesures d'accompagnement</a:t>
                      </a:r>
                      <a:r>
                        <a:rPr lang="fr-FR" sz="1600" b="0" u="none" dirty="0">
                          <a:solidFill>
                            <a:schemeClr val="tx1"/>
                          </a:solidFill>
                          <a:latin typeface="+mn-lt"/>
                        </a:rPr>
                        <a:t> : </a:t>
                      </a:r>
                      <a:r>
                        <a:rPr lang="fr-FR" sz="1400" b="0" i="1" u="none" dirty="0">
                          <a:solidFill>
                            <a:schemeClr val="tx1"/>
                          </a:solidFill>
                          <a:latin typeface="+mn-lt"/>
                        </a:rPr>
                        <a:t>mise en réseau des acteurs, actions de communication et sensibilisation, dialogue politique, production d'études/rapports, planification stratégique...</a:t>
                      </a:r>
                      <a:endParaRPr lang="fr-FR" sz="14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a:t>
            </a:r>
            <a:r>
              <a:rPr lang="fr-FR" sz="1800" b="1" i="0" u="none" strike="noStrike" cap="none" spc="0" dirty="0" smtClean="0">
                <a:ln>
                  <a:noFill/>
                </a:ln>
                <a:solidFill>
                  <a:schemeClr val="tx1"/>
                </a:solidFill>
                <a:latin typeface="Arial"/>
                <a:cs typeface="Arial"/>
              </a:rPr>
              <a:t>thématiques</a:t>
            </a:r>
            <a:endParaRPr lang="fr-FR" dirty="0" smtClean="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smtClean="0">
                <a:ln>
                  <a:noFill/>
                </a:ln>
                <a:solidFill>
                  <a:schemeClr val="tx1"/>
                </a:solidFill>
                <a:latin typeface="Arial"/>
                <a:cs typeface="Arial"/>
              </a:rPr>
              <a:t>Clusters</a:t>
            </a:r>
            <a:endParaRP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9</a:t>
            </a:fld>
            <a:endParaRPr lang="fr-FR" sz="1600" dirty="0">
              <a:solidFill>
                <a:schemeClr val="tx2"/>
              </a:solidFill>
            </a:endParaRPr>
          </a:p>
        </p:txBody>
      </p:sp>
    </p:spTree>
    <p:extLst>
      <p:ext uri="{BB962C8B-B14F-4D97-AF65-F5344CB8AC3E}">
        <p14:creationId xmlns:p14="http://schemas.microsoft.com/office/powerpoint/2010/main" val="2935322417"/>
      </p:ext>
    </p:extLst>
  </p:cSld>
  <p:clrMapOvr>
    <a:masterClrMapping/>
  </p:clrMapOvr>
</p:sld>
</file>

<file path=ppt/theme/theme1.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A4CEAA76-E87D-4518-B7C5-689E0EE7511F}" vid="{00D7BD8D-0F45-4634-A879-E4B96FDEFCA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F87F3B8A07F44D969FAD5920EB612B" ma:contentTypeVersion="12" ma:contentTypeDescription="Crée un document." ma:contentTypeScope="" ma:versionID="12d4baa4ba3ac88424d2c6a03cd02680">
  <xsd:schema xmlns:xsd="http://www.w3.org/2001/XMLSchema" xmlns:xs="http://www.w3.org/2001/XMLSchema" xmlns:p="http://schemas.microsoft.com/office/2006/metadata/properties" xmlns:ns2="e074068c-b24f-4ff9-a86f-a3aee0152276" xmlns:ns3="1f47c0f9-1590-49e1-8db1-3ab35d550439" targetNamespace="http://schemas.microsoft.com/office/2006/metadata/properties" ma:root="true" ma:fieldsID="43ccfb356ee9f54d0caa429107cabd53" ns2:_="" ns3:_="">
    <xsd:import namespace="e074068c-b24f-4ff9-a86f-a3aee0152276"/>
    <xsd:import namespace="1f47c0f9-1590-49e1-8db1-3ab35d5504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068c-b24f-4ff9-a86f-a3aee0152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47c0f9-1590-49e1-8db1-3ab35d5504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204ced-c735-45f9-8b17-8d0378bde9d9}" ma:internalName="TaxCatchAll" ma:showField="CatchAllData" ma:web="1f47c0f9-1590-49e1-8db1-3ab35d5504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74068c-b24f-4ff9-a86f-a3aee0152276">
      <Terms xmlns="http://schemas.microsoft.com/office/infopath/2007/PartnerControls"/>
    </lcf76f155ced4ddcb4097134ff3c332f>
    <TaxCatchAll xmlns="1f47c0f9-1590-49e1-8db1-3ab35d550439" xsi:nil="true"/>
  </documentManagement>
</p:properties>
</file>

<file path=customXml/itemProps1.xml><?xml version="1.0" encoding="utf-8"?>
<ds:datastoreItem xmlns:ds="http://schemas.openxmlformats.org/officeDocument/2006/customXml" ds:itemID="{D9FF0D36-D67B-401D-9422-759C7B937066}">
  <ds:schemaRefs>
    <ds:schemaRef ds:uri="http://schemas.microsoft.com/sharepoint/v3/contenttype/forms"/>
  </ds:schemaRefs>
</ds:datastoreItem>
</file>

<file path=customXml/itemProps2.xml><?xml version="1.0" encoding="utf-8"?>
<ds:datastoreItem xmlns:ds="http://schemas.openxmlformats.org/officeDocument/2006/customXml" ds:itemID="{4B68AC8B-3975-42CA-A825-DB5BBEB2B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068c-b24f-4ff9-a86f-a3aee0152276"/>
    <ds:schemaRef ds:uri="1f47c0f9-1590-49e1-8db1-3ab35d550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4A17D9-E236-4691-B704-33703C186AEA}">
  <ds:schemaRefs>
    <ds:schemaRef ds:uri="http://purl.org/dc/elements/1.1/"/>
    <ds:schemaRef ds:uri="http://schemas.microsoft.com/office/2006/metadata/properties"/>
    <ds:schemaRef ds:uri="http://schemas.openxmlformats.org/package/2006/metadata/core-properties"/>
    <ds:schemaRef ds:uri="http://purl.org/dc/terms/"/>
    <ds:schemaRef ds:uri="e074068c-b24f-4ff9-a86f-a3aee0152276"/>
    <ds:schemaRef ds:uri="http://purl.org/dc/dcmitype/"/>
    <ds:schemaRef ds:uri="http://schemas.microsoft.com/office/2006/documentManagement/types"/>
    <ds:schemaRef ds:uri="http://schemas.microsoft.com/office/infopath/2007/PartnerControls"/>
    <ds:schemaRef ds:uri="1f47c0f9-1590-49e1-8db1-3ab35d55043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MODL-PPT-HEU-MESR</Template>
  <TotalTime>107153</TotalTime>
  <Words>12089</Words>
  <Application>Microsoft Office PowerPoint</Application>
  <PresentationFormat>Affichage à l'écran (16:9)</PresentationFormat>
  <Paragraphs>1353</Paragraphs>
  <Slides>67</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67</vt:i4>
      </vt:variant>
    </vt:vector>
  </HeadingPairs>
  <TitlesOfParts>
    <vt:vector size="77" baseType="lpstr">
      <vt:lpstr>.Lucida Grande UI Regular</vt:lpstr>
      <vt:lpstr>Arial</vt:lpstr>
      <vt:lpstr>Arial,Sans-Serif</vt:lpstr>
      <vt:lpstr>Calibri</vt:lpstr>
      <vt:lpstr>Courier New</vt:lpstr>
      <vt:lpstr>Marianne</vt:lpstr>
      <vt:lpstr>Police système</vt:lpstr>
      <vt:lpstr>Times New Roman</vt:lpstr>
      <vt:lpstr>Wingdings</vt:lpstr>
      <vt:lpstr>1_OPÉRATEURS</vt:lpstr>
      <vt:lpstr>w</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5 sur les thématiques climat, énergie et mobilité (voir ici).  En France, le dispositif des PCN est placé sous l'autorité du Ministère de l'enseignement supérieur et de la recherche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  Ce guide s'adresse à tous les acteurs français du monde de la recherche et de l’innovation ainsi qu'aux autorités publiques, aux acteurs économiques, sociaux et culturels potentiellement ciblés par le Cluster 5. Il vise à leur offrir un premier niveau d'accès au programme de travail 2024 du Cluster 5, en proposant en français des éléments structurels qui permettent de comprendre les fondements et les priorités du Cluster, ainsi qu'une synthèse des éléments clés de chaque appel.  Les synthèses et traductions proposées dans ce guide n'engagent que la responsabilité de leurs auteurs et en aucune manière celle de la Commission européenne. Les porteurs de projets intéressés doivent impérativement se référer au programme de travail 2023-2024 du Cluster 5 publié uniquement en anglais.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Lire un appel « topic »</vt:lpstr>
      <vt:lpstr>Présentation PowerPoint</vt:lpstr>
      <vt:lpstr>Présentation PowerPoint</vt:lpstr>
      <vt:lpstr>Présentation PowerPoint</vt:lpstr>
      <vt:lpstr>Présentation PowerPoint</vt:lpstr>
      <vt:lpstr>Destination 5 Des solutions propres et compétitives pour tous les modes de transport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Destination 6 Des transports sûrs et résilients et des services de mobilité intelligente pour les passagers et les marchandises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Devenez expert-évaluateur pour HORIZON EUROPE</vt:lpstr>
      <vt:lpstr>Présentation PowerPoint</vt:lpstr>
      <vt:lpstr>Des documents pour aller plus loin</vt:lpstr>
      <vt:lpstr>Présentation PowerPoint</vt:lpstr>
      <vt:lpstr>Présentation PowerPoint</vt:lpstr>
      <vt:lpstr>Présentation PowerPoint</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BENJAMIN WYNIGER</dc:creator>
  <cp:lastModifiedBy>BENJAMIN WYNIGER</cp:lastModifiedBy>
  <cp:revision>439</cp:revision>
  <cp:lastPrinted>2022-06-28T15:17:54Z</cp:lastPrinted>
  <dcterms:created xsi:type="dcterms:W3CDTF">2022-06-13T15:26:11Z</dcterms:created>
  <dcterms:modified xsi:type="dcterms:W3CDTF">2023-04-20T07:54:37Z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0x010100EAF87F3B8A07F44D969FAD5920EB612B</vt:lpwstr>
  </property>
</Properties>
</file>