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7" r:id="rId4"/>
  </p:sldMasterIdLst>
  <p:notesMasterIdLst>
    <p:notesMasterId r:id="rId86"/>
  </p:notesMasterIdLst>
  <p:handoutMasterIdLst>
    <p:handoutMasterId r:id="rId87"/>
  </p:handoutMasterIdLst>
  <p:sldIdLst>
    <p:sldId id="327" r:id="rId5"/>
    <p:sldId id="446" r:id="rId6"/>
    <p:sldId id="685" r:id="rId7"/>
    <p:sldId id="553" r:id="rId8"/>
    <p:sldId id="556" r:id="rId9"/>
    <p:sldId id="557" r:id="rId10"/>
    <p:sldId id="686" r:id="rId11"/>
    <p:sldId id="687" r:id="rId12"/>
    <p:sldId id="667" r:id="rId13"/>
    <p:sldId id="546" r:id="rId14"/>
    <p:sldId id="688" r:id="rId15"/>
    <p:sldId id="571" r:id="rId16"/>
    <p:sldId id="572" r:id="rId17"/>
    <p:sldId id="689" r:id="rId18"/>
    <p:sldId id="549" r:id="rId19"/>
    <p:sldId id="334" r:id="rId20"/>
    <p:sldId id="668" r:id="rId21"/>
    <p:sldId id="665" r:id="rId22"/>
    <p:sldId id="671" r:id="rId23"/>
    <p:sldId id="336" r:id="rId24"/>
    <p:sldId id="552" r:id="rId25"/>
    <p:sldId id="690" r:id="rId26"/>
    <p:sldId id="326" r:id="rId27"/>
    <p:sldId id="626" r:id="rId28"/>
    <p:sldId id="519" r:id="rId29"/>
    <p:sldId id="521" r:id="rId30"/>
    <p:sldId id="544" r:id="rId31"/>
    <p:sldId id="543" r:id="rId32"/>
    <p:sldId id="545" r:id="rId33"/>
    <p:sldId id="550" r:id="rId34"/>
    <p:sldId id="581" r:id="rId35"/>
    <p:sldId id="582" r:id="rId36"/>
    <p:sldId id="583" r:id="rId37"/>
    <p:sldId id="605" r:id="rId38"/>
    <p:sldId id="606" r:id="rId39"/>
    <p:sldId id="627" r:id="rId40"/>
    <p:sldId id="676" r:id="rId41"/>
    <p:sldId id="673" r:id="rId42"/>
    <p:sldId id="677" r:id="rId43"/>
    <p:sldId id="674" r:id="rId44"/>
    <p:sldId id="678" r:id="rId45"/>
    <p:sldId id="675" r:id="rId46"/>
    <p:sldId id="592" r:id="rId47"/>
    <p:sldId id="593" r:id="rId48"/>
    <p:sldId id="594" r:id="rId49"/>
    <p:sldId id="596" r:id="rId50"/>
    <p:sldId id="601" r:id="rId51"/>
    <p:sldId id="629" r:id="rId52"/>
    <p:sldId id="630" r:id="rId53"/>
    <p:sldId id="631" r:id="rId54"/>
    <p:sldId id="697" r:id="rId55"/>
    <p:sldId id="542" r:id="rId56"/>
    <p:sldId id="547" r:id="rId57"/>
    <p:sldId id="548" r:id="rId58"/>
    <p:sldId id="698" r:id="rId59"/>
    <p:sldId id="618" r:id="rId60"/>
    <p:sldId id="619" r:id="rId61"/>
    <p:sldId id="615" r:id="rId62"/>
    <p:sldId id="616" r:id="rId63"/>
    <p:sldId id="622" r:id="rId64"/>
    <p:sldId id="679" r:id="rId65"/>
    <p:sldId id="680" r:id="rId66"/>
    <p:sldId id="681" r:id="rId67"/>
    <p:sldId id="682" r:id="rId68"/>
    <p:sldId id="683" r:id="rId69"/>
    <p:sldId id="684" r:id="rId70"/>
    <p:sldId id="699" r:id="rId71"/>
    <p:sldId id="632" r:id="rId72"/>
    <p:sldId id="633" r:id="rId73"/>
    <p:sldId id="672" r:id="rId74"/>
    <p:sldId id="644" r:id="rId75"/>
    <p:sldId id="645" r:id="rId76"/>
    <p:sldId id="652" r:id="rId77"/>
    <p:sldId id="653" r:id="rId78"/>
    <p:sldId id="669" r:id="rId79"/>
    <p:sldId id="692" r:id="rId80"/>
    <p:sldId id="693" r:id="rId81"/>
    <p:sldId id="694" r:id="rId82"/>
    <p:sldId id="695" r:id="rId83"/>
    <p:sldId id="670" r:id="rId84"/>
    <p:sldId id="554" r:id="rId85"/>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UIDE AAP 2024" id="{18076774-0A62-2C4C-80F0-80322B116288}">
          <p14:sldIdLst>
            <p14:sldId id="327"/>
            <p14:sldId id="446"/>
          </p14:sldIdLst>
        </p14:section>
        <p14:section name="AVANT PROPOS" id="{B81C919F-36E7-1641-BE80-5EED21FBC9A0}">
          <p14:sldIdLst>
            <p14:sldId id="685"/>
            <p14:sldId id="553"/>
            <p14:sldId id="556"/>
            <p14:sldId id="557"/>
            <p14:sldId id="686"/>
            <p14:sldId id="687"/>
            <p14:sldId id="667"/>
            <p14:sldId id="546"/>
            <p14:sldId id="688"/>
            <p14:sldId id="571"/>
            <p14:sldId id="572"/>
            <p14:sldId id="689"/>
            <p14:sldId id="549"/>
            <p14:sldId id="334"/>
            <p14:sldId id="668"/>
            <p14:sldId id="665"/>
            <p14:sldId id="671"/>
            <p14:sldId id="336"/>
            <p14:sldId id="552"/>
            <p14:sldId id="690"/>
          </p14:sldIdLst>
        </p14:section>
        <p14:section name="RESUME DES DESTINATIONS" id="{D5F949DB-5192-3A4F-A04A-ACCE2FB61BEC}">
          <p14:sldIdLst>
            <p14:sldId id="326"/>
            <p14:sldId id="626"/>
            <p14:sldId id="519"/>
            <p14:sldId id="521"/>
            <p14:sldId id="544"/>
            <p14:sldId id="543"/>
            <p14:sldId id="545"/>
            <p14:sldId id="550"/>
            <p14:sldId id="581"/>
            <p14:sldId id="582"/>
            <p14:sldId id="583"/>
            <p14:sldId id="605"/>
            <p14:sldId id="606"/>
            <p14:sldId id="627"/>
            <p14:sldId id="676"/>
            <p14:sldId id="673"/>
            <p14:sldId id="677"/>
            <p14:sldId id="674"/>
            <p14:sldId id="678"/>
            <p14:sldId id="675"/>
            <p14:sldId id="592"/>
            <p14:sldId id="593"/>
            <p14:sldId id="594"/>
            <p14:sldId id="596"/>
            <p14:sldId id="601"/>
            <p14:sldId id="629"/>
            <p14:sldId id="630"/>
            <p14:sldId id="631"/>
          </p14:sldIdLst>
        </p14:section>
        <p14:section name="DETAILS DESTINATION 3" id="{130BC63D-7D77-A34B-83E6-DB15DA29B514}">
          <p14:sldIdLst>
            <p14:sldId id="697"/>
            <p14:sldId id="542"/>
            <p14:sldId id="547"/>
            <p14:sldId id="548"/>
          </p14:sldIdLst>
        </p14:section>
        <p14:section name="DETAILS DESTNATION 4" id="{D78CC935-4D02-864E-A119-4A3A0A9FF29E}">
          <p14:sldIdLst>
            <p14:sldId id="698"/>
            <p14:sldId id="618"/>
            <p14:sldId id="619"/>
            <p14:sldId id="615"/>
            <p14:sldId id="616"/>
            <p14:sldId id="622"/>
            <p14:sldId id="679"/>
            <p14:sldId id="680"/>
            <p14:sldId id="681"/>
            <p14:sldId id="682"/>
            <p14:sldId id="683"/>
            <p14:sldId id="684"/>
          </p14:sldIdLst>
        </p14:section>
        <p14:section name="DETAILS DESTINATION 6" id="{91B06293-ED4D-1F4B-B6C3-205D584B1665}">
          <p14:sldIdLst>
            <p14:sldId id="699"/>
            <p14:sldId id="632"/>
            <p14:sldId id="633"/>
            <p14:sldId id="672"/>
            <p14:sldId id="644"/>
            <p14:sldId id="645"/>
            <p14:sldId id="652"/>
            <p14:sldId id="653"/>
          </p14:sldIdLst>
        </p14:section>
        <p14:section name="POUR ALLER PLUS LOIN" id="{DF6D14B4-D679-2241-B108-754306C9A557}">
          <p14:sldIdLst>
            <p14:sldId id="669"/>
            <p14:sldId id="692"/>
            <p14:sldId id="693"/>
            <p14:sldId id="694"/>
            <p14:sldId id="695"/>
            <p14:sldId id="670"/>
            <p14:sldId id="554"/>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F5DC32"/>
    <a:srgbClr val="FCF5C0"/>
    <a:srgbClr val="FAEE98"/>
    <a:srgbClr val="FFFFFF"/>
    <a:srgbClr val="0C5076"/>
    <a:srgbClr val="FFFBE7"/>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9E484F-B48F-4083-997B-40E311A663C0}" v="3" dt="2023-04-06T12:58:35.837"/>
    <p1510:client id="{4C015685-3E96-43C8-B864-5E9A30FD3847}" v="93" dt="2023-04-19T08:12:31.294"/>
    <p1510:client id="{98F57687-4F99-4224-9D36-CFDE08047466}" v="2" dt="2023-04-06T12:47:38.679"/>
    <p1510:client id="{A89C630F-F901-452F-9104-33164E6ACC8B}" v="519" dt="2023-04-06T16:13:06.421"/>
    <p1510:client id="{E6D95408-1C42-4F4C-94AE-0283809013DE}" v="2" dt="2023-03-30T11:57:43.53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366" y="8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le DE SUTTER" userId="S::isabelle.de-sutter@collaboratif-dne.fr::877823e7-ba88-473a-b432-4ab442441d97" providerId="AD" clId="Web-{4C015685-3E96-43C8-B864-5E9A30FD3847}"/>
    <pc:docChg chg="addSld delSld modSld sldOrd modSection">
      <pc:chgData name="Isabelle DE SUTTER" userId="S::isabelle.de-sutter@collaboratif-dne.fr::877823e7-ba88-473a-b432-4ab442441d97" providerId="AD" clId="Web-{4C015685-3E96-43C8-B864-5E9A30FD3847}" dt="2023-04-19T08:12:31.294" v="55"/>
      <pc:docMkLst>
        <pc:docMk/>
      </pc:docMkLst>
      <pc:sldChg chg="del">
        <pc:chgData name="Isabelle DE SUTTER" userId="S::isabelle.de-sutter@collaboratif-dne.fr::877823e7-ba88-473a-b432-4ab442441d97" providerId="AD" clId="Web-{4C015685-3E96-43C8-B864-5E9A30FD3847}" dt="2023-04-19T08:10:30.644" v="44"/>
        <pc:sldMkLst>
          <pc:docMk/>
          <pc:sldMk cId="3803986935" sldId="540"/>
        </pc:sldMkLst>
      </pc:sldChg>
      <pc:sldChg chg="modSp">
        <pc:chgData name="Isabelle DE SUTTER" userId="S::isabelle.de-sutter@collaboratif-dne.fr::877823e7-ba88-473a-b432-4ab442441d97" providerId="AD" clId="Web-{4C015685-3E96-43C8-B864-5E9A30FD3847}" dt="2023-04-19T08:07:59.242" v="18" actId="20577"/>
        <pc:sldMkLst>
          <pc:docMk/>
          <pc:sldMk cId="4076669470" sldId="592"/>
        </pc:sldMkLst>
        <pc:spChg chg="mod">
          <ac:chgData name="Isabelle DE SUTTER" userId="S::isabelle.de-sutter@collaboratif-dne.fr::877823e7-ba88-473a-b432-4ab442441d97" providerId="AD" clId="Web-{4C015685-3E96-43C8-B864-5E9A30FD3847}" dt="2023-04-19T08:07:59.242" v="18" actId="20577"/>
          <ac:spMkLst>
            <pc:docMk/>
            <pc:sldMk cId="4076669470" sldId="592"/>
            <ac:spMk id="4" creationId="{00000000-0000-0000-0000-000000000000}"/>
          </ac:spMkLst>
        </pc:spChg>
      </pc:sldChg>
      <pc:sldChg chg="del">
        <pc:chgData name="Isabelle DE SUTTER" userId="S::isabelle.de-sutter@collaboratif-dne.fr::877823e7-ba88-473a-b432-4ab442441d97" providerId="AD" clId="Web-{4C015685-3E96-43C8-B864-5E9A30FD3847}" dt="2023-04-19T08:11:49.713" v="49"/>
        <pc:sldMkLst>
          <pc:docMk/>
          <pc:sldMk cId="422448730" sldId="602"/>
        </pc:sldMkLst>
      </pc:sldChg>
      <pc:sldChg chg="addSp modSp">
        <pc:chgData name="Isabelle DE SUTTER" userId="S::isabelle.de-sutter@collaboratif-dne.fr::877823e7-ba88-473a-b432-4ab442441d97" providerId="AD" clId="Web-{4C015685-3E96-43C8-B864-5E9A30FD3847}" dt="2023-04-19T08:03:38.035" v="4" actId="20577"/>
        <pc:sldMkLst>
          <pc:docMk/>
          <pc:sldMk cId="2612661679" sldId="605"/>
        </pc:sldMkLst>
        <pc:spChg chg="add mod">
          <ac:chgData name="Isabelle DE SUTTER" userId="S::isabelle.de-sutter@collaboratif-dne.fr::877823e7-ba88-473a-b432-4ab442441d97" providerId="AD" clId="Web-{4C015685-3E96-43C8-B864-5E9A30FD3847}" dt="2023-04-19T08:03:38.035" v="4" actId="20577"/>
          <ac:spMkLst>
            <pc:docMk/>
            <pc:sldMk cId="2612661679" sldId="605"/>
            <ac:spMk id="3" creationId="{7A39F8B0-57A6-4536-691D-E5E431B9F101}"/>
          </ac:spMkLst>
        </pc:spChg>
      </pc:sldChg>
      <pc:sldChg chg="del">
        <pc:chgData name="Isabelle DE SUTTER" userId="S::isabelle.de-sutter@collaboratif-dne.fr::877823e7-ba88-473a-b432-4ab442441d97" providerId="AD" clId="Web-{4C015685-3E96-43C8-B864-5E9A30FD3847}" dt="2023-04-19T08:12:31.294" v="55"/>
        <pc:sldMkLst>
          <pc:docMk/>
          <pc:sldMk cId="3430023303" sldId="628"/>
        </pc:sldMkLst>
      </pc:sldChg>
      <pc:sldChg chg="addSp modSp">
        <pc:chgData name="Isabelle DE SUTTER" userId="S::isabelle.de-sutter@collaboratif-dne.fr::877823e7-ba88-473a-b432-4ab442441d97" providerId="AD" clId="Web-{4C015685-3E96-43C8-B864-5E9A30FD3847}" dt="2023-04-19T08:04:32.273" v="7" actId="1076"/>
        <pc:sldMkLst>
          <pc:docMk/>
          <pc:sldMk cId="1749381037" sldId="676"/>
        </pc:sldMkLst>
        <pc:spChg chg="add mod">
          <ac:chgData name="Isabelle DE SUTTER" userId="S::isabelle.de-sutter@collaboratif-dne.fr::877823e7-ba88-473a-b432-4ab442441d97" providerId="AD" clId="Web-{4C015685-3E96-43C8-B864-5E9A30FD3847}" dt="2023-04-19T08:04:32.273" v="7" actId="1076"/>
          <ac:spMkLst>
            <pc:docMk/>
            <pc:sldMk cId="1749381037" sldId="676"/>
            <ac:spMk id="3" creationId="{B65C04C2-34DB-BC40-23C0-E46247FA8C01}"/>
          </ac:spMkLst>
        </pc:spChg>
      </pc:sldChg>
      <pc:sldChg chg="addSp modSp">
        <pc:chgData name="Isabelle DE SUTTER" userId="S::isabelle.de-sutter@collaboratif-dne.fr::877823e7-ba88-473a-b432-4ab442441d97" providerId="AD" clId="Web-{4C015685-3E96-43C8-B864-5E9A30FD3847}" dt="2023-04-19T08:05:09.557" v="11" actId="14100"/>
        <pc:sldMkLst>
          <pc:docMk/>
          <pc:sldMk cId="1887614240" sldId="677"/>
        </pc:sldMkLst>
        <pc:spChg chg="add mod">
          <ac:chgData name="Isabelle DE SUTTER" userId="S::isabelle.de-sutter@collaboratif-dne.fr::877823e7-ba88-473a-b432-4ab442441d97" providerId="AD" clId="Web-{4C015685-3E96-43C8-B864-5E9A30FD3847}" dt="2023-04-19T08:05:09.557" v="11" actId="14100"/>
          <ac:spMkLst>
            <pc:docMk/>
            <pc:sldMk cId="1887614240" sldId="677"/>
            <ac:spMk id="3" creationId="{CCAF3E7F-A755-6B19-08C1-292BC03D9C43}"/>
          </ac:spMkLst>
        </pc:spChg>
      </pc:sldChg>
      <pc:sldChg chg="addSp modSp">
        <pc:chgData name="Isabelle DE SUTTER" userId="S::isabelle.de-sutter@collaboratif-dne.fr::877823e7-ba88-473a-b432-4ab442441d97" providerId="AD" clId="Web-{4C015685-3E96-43C8-B864-5E9A30FD3847}" dt="2023-04-19T08:06:09.093" v="16" actId="14100"/>
        <pc:sldMkLst>
          <pc:docMk/>
          <pc:sldMk cId="3631323291" sldId="678"/>
        </pc:sldMkLst>
        <pc:spChg chg="add mod">
          <ac:chgData name="Isabelle DE SUTTER" userId="S::isabelle.de-sutter@collaboratif-dne.fr::877823e7-ba88-473a-b432-4ab442441d97" providerId="AD" clId="Web-{4C015685-3E96-43C8-B864-5E9A30FD3847}" dt="2023-04-19T08:06:09.093" v="16" actId="14100"/>
          <ac:spMkLst>
            <pc:docMk/>
            <pc:sldMk cId="3631323291" sldId="678"/>
            <ac:spMk id="3" creationId="{0F2E7748-AACE-A9E7-C360-4BB174FC61E4}"/>
          </ac:spMkLst>
        </pc:spChg>
        <pc:picChg chg="mod">
          <ac:chgData name="Isabelle DE SUTTER" userId="S::isabelle.de-sutter@collaboratif-dne.fr::877823e7-ba88-473a-b432-4ab442441d97" providerId="AD" clId="Web-{4C015685-3E96-43C8-B864-5E9A30FD3847}" dt="2023-04-19T08:05:48.998" v="12" actId="1076"/>
          <ac:picMkLst>
            <pc:docMk/>
            <pc:sldMk cId="3631323291" sldId="678"/>
            <ac:picMk id="8" creationId="{647F4E77-CD23-9F44-1822-7E7FF32D2DA0}"/>
          </ac:picMkLst>
        </pc:picChg>
      </pc:sldChg>
      <pc:sldChg chg="modSp add del replId">
        <pc:chgData name="Isabelle DE SUTTER" userId="S::isabelle.de-sutter@collaboratif-dne.fr::877823e7-ba88-473a-b432-4ab442441d97" providerId="AD" clId="Web-{4C015685-3E96-43C8-B864-5E9A30FD3847}" dt="2023-04-19T08:11:18.710" v="46"/>
        <pc:sldMkLst>
          <pc:docMk/>
          <pc:sldMk cId="170334975" sldId="696"/>
        </pc:sldMkLst>
        <pc:spChg chg="mod">
          <ac:chgData name="Isabelle DE SUTTER" userId="S::isabelle.de-sutter@collaboratif-dne.fr::877823e7-ba88-473a-b432-4ab442441d97" providerId="AD" clId="Web-{4C015685-3E96-43C8-B864-5E9A30FD3847}" dt="2023-04-19T08:09:12.122" v="43" actId="20577"/>
          <ac:spMkLst>
            <pc:docMk/>
            <pc:sldMk cId="170334975" sldId="696"/>
            <ac:spMk id="4" creationId="{00000000-0000-0000-0000-000000000000}"/>
          </ac:spMkLst>
        </pc:spChg>
      </pc:sldChg>
      <pc:sldChg chg="add replId">
        <pc:chgData name="Isabelle DE SUTTER" userId="S::isabelle.de-sutter@collaboratif-dne.fr::877823e7-ba88-473a-b432-4ab442441d97" providerId="AD" clId="Web-{4C015685-3E96-43C8-B864-5E9A30FD3847}" dt="2023-04-19T08:10:46.927" v="45"/>
        <pc:sldMkLst>
          <pc:docMk/>
          <pc:sldMk cId="3681650830" sldId="697"/>
        </pc:sldMkLst>
      </pc:sldChg>
      <pc:sldChg chg="modSp add ord">
        <pc:chgData name="Isabelle DE SUTTER" userId="S::isabelle.de-sutter@collaboratif-dne.fr::877823e7-ba88-473a-b432-4ab442441d97" providerId="AD" clId="Web-{4C015685-3E96-43C8-B864-5E9A30FD3847}" dt="2023-04-19T08:11:53.307" v="51" actId="20577"/>
        <pc:sldMkLst>
          <pc:docMk/>
          <pc:sldMk cId="2890821870" sldId="698"/>
        </pc:sldMkLst>
        <pc:spChg chg="mod">
          <ac:chgData name="Isabelle DE SUTTER" userId="S::isabelle.de-sutter@collaboratif-dne.fr::877823e7-ba88-473a-b432-4ab442441d97" providerId="AD" clId="Web-{4C015685-3E96-43C8-B864-5E9A30FD3847}" dt="2023-04-19T08:11:53.307" v="51" actId="20577"/>
          <ac:spMkLst>
            <pc:docMk/>
            <pc:sldMk cId="2890821870" sldId="698"/>
            <ac:spMk id="4" creationId="{00000000-0000-0000-0000-000000000000}"/>
          </ac:spMkLst>
        </pc:spChg>
      </pc:sldChg>
      <pc:sldChg chg="modSp add ord replId">
        <pc:chgData name="Isabelle DE SUTTER" userId="S::isabelle.de-sutter@collaboratif-dne.fr::877823e7-ba88-473a-b432-4ab442441d97" providerId="AD" clId="Web-{4C015685-3E96-43C8-B864-5E9A30FD3847}" dt="2023-04-19T08:12:28.231" v="54" actId="20577"/>
        <pc:sldMkLst>
          <pc:docMk/>
          <pc:sldMk cId="1587307877" sldId="699"/>
        </pc:sldMkLst>
        <pc:spChg chg="mod">
          <ac:chgData name="Isabelle DE SUTTER" userId="S::isabelle.de-sutter@collaboratif-dne.fr::877823e7-ba88-473a-b432-4ab442441d97" providerId="AD" clId="Web-{4C015685-3E96-43C8-B864-5E9A30FD3847}" dt="2023-04-19T08:12:28.231" v="54" actId="20577"/>
          <ac:spMkLst>
            <pc:docMk/>
            <pc:sldMk cId="1587307877" sldId="699"/>
            <ac:spMk id="4" creationId="{00000000-0000-0000-0000-000000000000}"/>
          </ac:spMkLst>
        </pc:spChg>
      </pc:sldChg>
    </pc:docChg>
  </pc:docChgLst>
  <pc:docChgLst>
    <pc:chgData name="Isabelle DE SUTTER" userId="S::isabelle.de-sutter@collaboratif-dne.fr::877823e7-ba88-473a-b432-4ab442441d97" providerId="AD" clId="Web-{009E484F-B48F-4083-997B-40E311A663C0}"/>
    <pc:docChg chg="modSld">
      <pc:chgData name="Isabelle DE SUTTER" userId="S::isabelle.de-sutter@collaboratif-dne.fr::877823e7-ba88-473a-b432-4ab442441d97" providerId="AD" clId="Web-{009E484F-B48F-4083-997B-40E311A663C0}" dt="2023-04-06T12:58:35.837" v="2" actId="20577"/>
      <pc:docMkLst>
        <pc:docMk/>
      </pc:docMkLst>
      <pc:sldChg chg="modSp">
        <pc:chgData name="Isabelle DE SUTTER" userId="S::isabelle.de-sutter@collaboratif-dne.fr::877823e7-ba88-473a-b432-4ab442441d97" providerId="AD" clId="Web-{009E484F-B48F-4083-997B-40E311A663C0}" dt="2023-04-06T12:58:35.837" v="2" actId="20577"/>
        <pc:sldMkLst>
          <pc:docMk/>
          <pc:sldMk cId="3067538262" sldId="685"/>
        </pc:sldMkLst>
        <pc:spChg chg="mod">
          <ac:chgData name="Isabelle DE SUTTER" userId="S::isabelle.de-sutter@collaboratif-dne.fr::877823e7-ba88-473a-b432-4ab442441d97" providerId="AD" clId="Web-{009E484F-B48F-4083-997B-40E311A663C0}" dt="2023-04-06T12:58:35.837" v="2" actId="20577"/>
          <ac:spMkLst>
            <pc:docMk/>
            <pc:sldMk cId="3067538262" sldId="685"/>
            <ac:spMk id="2" creationId="{00000000-0000-0000-0000-000000000000}"/>
          </ac:spMkLst>
        </pc:spChg>
      </pc:sldChg>
    </pc:docChg>
  </pc:docChgLst>
  <pc:docChgLst>
    <pc:chgData name="Isabelle DE SUTTER" userId="S::isabelle.de-sutter@collaboratif-dne.fr::877823e7-ba88-473a-b432-4ab442441d97" providerId="AD" clId="Web-{E6D95408-1C42-4F4C-94AE-0283809013DE}"/>
    <pc:docChg chg="modSld">
      <pc:chgData name="Isabelle DE SUTTER" userId="S::isabelle.de-sutter@collaboratif-dne.fr::877823e7-ba88-473a-b432-4ab442441d97" providerId="AD" clId="Web-{E6D95408-1C42-4F4C-94AE-0283809013DE}" dt="2023-03-30T11:57:43.539" v="1" actId="20577"/>
      <pc:docMkLst>
        <pc:docMk/>
      </pc:docMkLst>
      <pc:sldChg chg="modSp">
        <pc:chgData name="Isabelle DE SUTTER" userId="S::isabelle.de-sutter@collaboratif-dne.fr::877823e7-ba88-473a-b432-4ab442441d97" providerId="AD" clId="Web-{E6D95408-1C42-4F4C-94AE-0283809013DE}" dt="2023-03-30T11:57:43.539" v="1" actId="20577"/>
        <pc:sldMkLst>
          <pc:docMk/>
          <pc:sldMk cId="1224120820" sldId="693"/>
        </pc:sldMkLst>
        <pc:spChg chg="mod">
          <ac:chgData name="Isabelle DE SUTTER" userId="S::isabelle.de-sutter@collaboratif-dne.fr::877823e7-ba88-473a-b432-4ab442441d97" providerId="AD" clId="Web-{E6D95408-1C42-4F4C-94AE-0283809013DE}" dt="2023-03-30T11:57:43.539" v="1" actId="20577"/>
          <ac:spMkLst>
            <pc:docMk/>
            <pc:sldMk cId="1224120820" sldId="693"/>
            <ac:spMk id="10" creationId="{00000000-0000-0000-0000-000000000000}"/>
          </ac:spMkLst>
        </pc:spChg>
      </pc:sldChg>
    </pc:docChg>
  </pc:docChgLst>
  <pc:docChgLst>
    <pc:chgData name="Isabelle DE SUTTER" userId="S::isabelle.de-sutter@collaboratif-dne.fr::877823e7-ba88-473a-b432-4ab442441d97" providerId="AD" clId="Web-{98F57687-4F99-4224-9D36-CFDE08047466}"/>
    <pc:docChg chg="modSld">
      <pc:chgData name="Isabelle DE SUTTER" userId="S::isabelle.de-sutter@collaboratif-dne.fr::877823e7-ba88-473a-b432-4ab442441d97" providerId="AD" clId="Web-{98F57687-4F99-4224-9D36-CFDE08047466}" dt="2023-04-06T12:47:38.679" v="1" actId="20577"/>
      <pc:docMkLst>
        <pc:docMk/>
      </pc:docMkLst>
      <pc:sldChg chg="modSp">
        <pc:chgData name="Isabelle DE SUTTER" userId="S::isabelle.de-sutter@collaboratif-dne.fr::877823e7-ba88-473a-b432-4ab442441d97" providerId="AD" clId="Web-{98F57687-4F99-4224-9D36-CFDE08047466}" dt="2023-04-06T12:47:38.679" v="1" actId="20577"/>
        <pc:sldMkLst>
          <pc:docMk/>
          <pc:sldMk cId="3510855873" sldId="695"/>
        </pc:sldMkLst>
        <pc:spChg chg="mod">
          <ac:chgData name="Isabelle DE SUTTER" userId="S::isabelle.de-sutter@collaboratif-dne.fr::877823e7-ba88-473a-b432-4ab442441d97" providerId="AD" clId="Web-{98F57687-4F99-4224-9D36-CFDE08047466}" dt="2023-04-06T12:47:38.679" v="1" actId="20577"/>
          <ac:spMkLst>
            <pc:docMk/>
            <pc:sldMk cId="3510855873" sldId="695"/>
            <ac:spMk id="3" creationId="{00000000-0000-0000-0000-000000000000}"/>
          </ac:spMkLst>
        </pc:spChg>
      </pc:sldChg>
    </pc:docChg>
  </pc:docChgLst>
  <pc:docChgLst>
    <pc:chgData name="Isabelle DE SUTTER" userId="S::isabelle.de-sutter@collaboratif-dne.fr::877823e7-ba88-473a-b432-4ab442441d97" providerId="AD" clId="Web-{A89C630F-F901-452F-9104-33164E6ACC8B}"/>
    <pc:docChg chg="addSld delSld modSld modSection">
      <pc:chgData name="Isabelle DE SUTTER" userId="S::isabelle.de-sutter@collaboratif-dne.fr::877823e7-ba88-473a-b432-4ab442441d97" providerId="AD" clId="Web-{A89C630F-F901-452F-9104-33164E6ACC8B}" dt="2023-04-06T16:13:05.468" v="370" actId="20577"/>
      <pc:docMkLst>
        <pc:docMk/>
      </pc:docMkLst>
      <pc:sldChg chg="addSp modSp">
        <pc:chgData name="Isabelle DE SUTTER" userId="S::isabelle.de-sutter@collaboratif-dne.fr::877823e7-ba88-473a-b432-4ab442441d97" providerId="AD" clId="Web-{A89C630F-F901-452F-9104-33164E6ACC8B}" dt="2023-04-06T15:46:50.027" v="5" actId="1076"/>
        <pc:sldMkLst>
          <pc:docMk/>
          <pc:sldMk cId="1353857966" sldId="519"/>
        </pc:sldMkLst>
        <pc:spChg chg="add mod">
          <ac:chgData name="Isabelle DE SUTTER" userId="S::isabelle.de-sutter@collaboratif-dne.fr::877823e7-ba88-473a-b432-4ab442441d97" providerId="AD" clId="Web-{A89C630F-F901-452F-9104-33164E6ACC8B}" dt="2023-04-06T15:46:50.027" v="5" actId="1076"/>
          <ac:spMkLst>
            <pc:docMk/>
            <pc:sldMk cId="1353857966" sldId="519"/>
            <ac:spMk id="8" creationId="{5B481437-0AE9-C859-B763-E47D65483F06}"/>
          </ac:spMkLst>
        </pc:spChg>
      </pc:sldChg>
      <pc:sldChg chg="modSp">
        <pc:chgData name="Isabelle DE SUTTER" userId="S::isabelle.de-sutter@collaboratif-dne.fr::877823e7-ba88-473a-b432-4ab442441d97" providerId="AD" clId="Web-{A89C630F-F901-452F-9104-33164E6ACC8B}" dt="2023-04-06T15:49:42.798" v="20" actId="20577"/>
        <pc:sldMkLst>
          <pc:docMk/>
          <pc:sldMk cId="3968274375" sldId="521"/>
        </pc:sldMkLst>
        <pc:spChg chg="mod">
          <ac:chgData name="Isabelle DE SUTTER" userId="S::isabelle.de-sutter@collaboratif-dne.fr::877823e7-ba88-473a-b432-4ab442441d97" providerId="AD" clId="Web-{A89C630F-F901-452F-9104-33164E6ACC8B}" dt="2023-04-06T15:49:42.798" v="20" actId="20577"/>
          <ac:spMkLst>
            <pc:docMk/>
            <pc:sldMk cId="3968274375" sldId="521"/>
            <ac:spMk id="7" creationId="{00000000-0000-0000-0000-000000000000}"/>
          </ac:spMkLst>
        </pc:spChg>
      </pc:sldChg>
      <pc:sldChg chg="modSp">
        <pc:chgData name="Isabelle DE SUTTER" userId="S::isabelle.de-sutter@collaboratif-dne.fr::877823e7-ba88-473a-b432-4ab442441d97" providerId="AD" clId="Web-{A89C630F-F901-452F-9104-33164E6ACC8B}" dt="2023-04-06T15:55:41.497" v="71" actId="20577"/>
        <pc:sldMkLst>
          <pc:docMk/>
          <pc:sldMk cId="3803986935" sldId="540"/>
        </pc:sldMkLst>
        <pc:spChg chg="mod">
          <ac:chgData name="Isabelle DE SUTTER" userId="S::isabelle.de-sutter@collaboratif-dne.fr::877823e7-ba88-473a-b432-4ab442441d97" providerId="AD" clId="Web-{A89C630F-F901-452F-9104-33164E6ACC8B}" dt="2023-04-06T15:55:41.497" v="71" actId="20577"/>
          <ac:spMkLst>
            <pc:docMk/>
            <pc:sldMk cId="3803986935" sldId="540"/>
            <ac:spMk id="2" creationId="{00000000-0000-0000-0000-000000000000}"/>
          </ac:spMkLst>
        </pc:spChg>
      </pc:sldChg>
      <pc:sldChg chg="modSp">
        <pc:chgData name="Isabelle DE SUTTER" userId="S::isabelle.de-sutter@collaboratif-dne.fr::877823e7-ba88-473a-b432-4ab442441d97" providerId="AD" clId="Web-{A89C630F-F901-452F-9104-33164E6ACC8B}" dt="2023-04-06T15:49:36.876" v="18" actId="20577"/>
        <pc:sldMkLst>
          <pc:docMk/>
          <pc:sldMk cId="3890475154" sldId="543"/>
        </pc:sldMkLst>
        <pc:spChg chg="mod">
          <ac:chgData name="Isabelle DE SUTTER" userId="S::isabelle.de-sutter@collaboratif-dne.fr::877823e7-ba88-473a-b432-4ab442441d97" providerId="AD" clId="Web-{A89C630F-F901-452F-9104-33164E6ACC8B}" dt="2023-04-06T15:49:36.876" v="18" actId="20577"/>
          <ac:spMkLst>
            <pc:docMk/>
            <pc:sldMk cId="3890475154" sldId="543"/>
            <ac:spMk id="7" creationId="{00000000-0000-0000-0000-000000000000}"/>
          </ac:spMkLst>
        </pc:spChg>
      </pc:sldChg>
      <pc:sldChg chg="modSp">
        <pc:chgData name="Isabelle DE SUTTER" userId="S::isabelle.de-sutter@collaboratif-dne.fr::877823e7-ba88-473a-b432-4ab442441d97" providerId="AD" clId="Web-{A89C630F-F901-452F-9104-33164E6ACC8B}" dt="2023-04-06T15:54:12.369" v="50" actId="1076"/>
        <pc:sldMkLst>
          <pc:docMk/>
          <pc:sldMk cId="1829163202" sldId="581"/>
        </pc:sldMkLst>
        <pc:spChg chg="mod">
          <ac:chgData name="Isabelle DE SUTTER" userId="S::isabelle.de-sutter@collaboratif-dne.fr::877823e7-ba88-473a-b432-4ab442441d97" providerId="AD" clId="Web-{A89C630F-F901-452F-9104-33164E6ACC8B}" dt="2023-04-06T15:54:12.369" v="50" actId="1076"/>
          <ac:spMkLst>
            <pc:docMk/>
            <pc:sldMk cId="1829163202" sldId="581"/>
            <ac:spMk id="4" creationId="{90353818-A77D-5ABA-6F67-7423491B8A3D}"/>
          </ac:spMkLst>
        </pc:spChg>
      </pc:sldChg>
      <pc:sldChg chg="modSp">
        <pc:chgData name="Isabelle DE SUTTER" userId="S::isabelle.de-sutter@collaboratif-dne.fr::877823e7-ba88-473a-b432-4ab442441d97" providerId="AD" clId="Web-{A89C630F-F901-452F-9104-33164E6ACC8B}" dt="2023-04-06T15:47:57.389" v="7" actId="20577"/>
        <pc:sldMkLst>
          <pc:docMk/>
          <pc:sldMk cId="99986816" sldId="582"/>
        </pc:sldMkLst>
        <pc:spChg chg="mod">
          <ac:chgData name="Isabelle DE SUTTER" userId="S::isabelle.de-sutter@collaboratif-dne.fr::877823e7-ba88-473a-b432-4ab442441d97" providerId="AD" clId="Web-{A89C630F-F901-452F-9104-33164E6ACC8B}" dt="2023-04-06T15:47:57.389" v="7" actId="20577"/>
          <ac:spMkLst>
            <pc:docMk/>
            <pc:sldMk cId="99986816" sldId="582"/>
            <ac:spMk id="7" creationId="{00000000-0000-0000-0000-000000000000}"/>
          </ac:spMkLst>
        </pc:spChg>
      </pc:sldChg>
      <pc:sldChg chg="delSp modSp">
        <pc:chgData name="Isabelle DE SUTTER" userId="S::isabelle.de-sutter@collaboratif-dne.fr::877823e7-ba88-473a-b432-4ab442441d97" providerId="AD" clId="Web-{A89C630F-F901-452F-9104-33164E6ACC8B}" dt="2023-04-06T15:51:08.629" v="28" actId="1076"/>
        <pc:sldMkLst>
          <pc:docMk/>
          <pc:sldMk cId="2789353212" sldId="583"/>
        </pc:sldMkLst>
        <pc:spChg chg="del">
          <ac:chgData name="Isabelle DE SUTTER" userId="S::isabelle.de-sutter@collaboratif-dne.fr::877823e7-ba88-473a-b432-4ab442441d97" providerId="AD" clId="Web-{A89C630F-F901-452F-9104-33164E6ACC8B}" dt="2023-04-06T15:51:02.332" v="26"/>
          <ac:spMkLst>
            <pc:docMk/>
            <pc:sldMk cId="2789353212" sldId="583"/>
            <ac:spMk id="5" creationId="{CA3C700D-0436-8349-A865-C447F47689EA}"/>
          </ac:spMkLst>
        </pc:spChg>
        <pc:spChg chg="mod">
          <ac:chgData name="Isabelle DE SUTTER" userId="S::isabelle.de-sutter@collaboratif-dne.fr::877823e7-ba88-473a-b432-4ab442441d97" providerId="AD" clId="Web-{A89C630F-F901-452F-9104-33164E6ACC8B}" dt="2023-04-06T15:51:08.629" v="28" actId="1076"/>
          <ac:spMkLst>
            <pc:docMk/>
            <pc:sldMk cId="2789353212" sldId="583"/>
            <ac:spMk id="7" creationId="{00000000-0000-0000-0000-000000000000}"/>
          </ac:spMkLst>
        </pc:spChg>
      </pc:sldChg>
      <pc:sldChg chg="addSp modSp">
        <pc:chgData name="Isabelle DE SUTTER" userId="S::isabelle.de-sutter@collaboratif-dne.fr::877823e7-ba88-473a-b432-4ab442441d97" providerId="AD" clId="Web-{A89C630F-F901-452F-9104-33164E6ACC8B}" dt="2023-04-06T15:54:36.980" v="54" actId="1076"/>
        <pc:sldMkLst>
          <pc:docMk/>
          <pc:sldMk cId="1002907623" sldId="593"/>
        </pc:sldMkLst>
        <pc:spChg chg="add mod">
          <ac:chgData name="Isabelle DE SUTTER" userId="S::isabelle.de-sutter@collaboratif-dne.fr::877823e7-ba88-473a-b432-4ab442441d97" providerId="AD" clId="Web-{A89C630F-F901-452F-9104-33164E6ACC8B}" dt="2023-04-06T15:54:36.980" v="54" actId="1076"/>
          <ac:spMkLst>
            <pc:docMk/>
            <pc:sldMk cId="1002907623" sldId="593"/>
            <ac:spMk id="8" creationId="{308A13D4-74FB-4FC2-91AC-72482D9F872C}"/>
          </ac:spMkLst>
        </pc:spChg>
      </pc:sldChg>
      <pc:sldChg chg="delSp">
        <pc:chgData name="Isabelle DE SUTTER" userId="S::isabelle.de-sutter@collaboratif-dne.fr::877823e7-ba88-473a-b432-4ab442441d97" providerId="AD" clId="Web-{A89C630F-F901-452F-9104-33164E6ACC8B}" dt="2023-04-06T15:54:48.527" v="55"/>
        <pc:sldMkLst>
          <pc:docMk/>
          <pc:sldMk cId="1079609770" sldId="596"/>
        </pc:sldMkLst>
        <pc:spChg chg="del">
          <ac:chgData name="Isabelle DE SUTTER" userId="S::isabelle.de-sutter@collaboratif-dne.fr::877823e7-ba88-473a-b432-4ab442441d97" providerId="AD" clId="Web-{A89C630F-F901-452F-9104-33164E6ACC8B}" dt="2023-04-06T15:54:48.527" v="55"/>
          <ac:spMkLst>
            <pc:docMk/>
            <pc:sldMk cId="1079609770" sldId="596"/>
            <ac:spMk id="5" creationId="{CA3C700D-0436-8349-A865-C447F47689EA}"/>
          </ac:spMkLst>
        </pc:spChg>
      </pc:sldChg>
      <pc:sldChg chg="modSp">
        <pc:chgData name="Isabelle DE SUTTER" userId="S::isabelle.de-sutter@collaboratif-dne.fr::877823e7-ba88-473a-b432-4ab442441d97" providerId="AD" clId="Web-{A89C630F-F901-452F-9104-33164E6ACC8B}" dt="2023-04-06T15:55:08.137" v="59" actId="20577"/>
        <pc:sldMkLst>
          <pc:docMk/>
          <pc:sldMk cId="2635141442" sldId="601"/>
        </pc:sldMkLst>
        <pc:spChg chg="mod">
          <ac:chgData name="Isabelle DE SUTTER" userId="S::isabelle.de-sutter@collaboratif-dne.fr::877823e7-ba88-473a-b432-4ab442441d97" providerId="AD" clId="Web-{A89C630F-F901-452F-9104-33164E6ACC8B}" dt="2023-04-06T15:55:08.137" v="59" actId="20577"/>
          <ac:spMkLst>
            <pc:docMk/>
            <pc:sldMk cId="2635141442" sldId="601"/>
            <ac:spMk id="7" creationId="{00000000-0000-0000-0000-000000000000}"/>
          </ac:spMkLst>
        </pc:spChg>
      </pc:sldChg>
      <pc:sldChg chg="modSp">
        <pc:chgData name="Isabelle DE SUTTER" userId="S::isabelle.de-sutter@collaboratif-dne.fr::877823e7-ba88-473a-b432-4ab442441d97" providerId="AD" clId="Web-{A89C630F-F901-452F-9104-33164E6ACC8B}" dt="2023-04-06T15:50:28.393" v="25" actId="20577"/>
        <pc:sldMkLst>
          <pc:docMk/>
          <pc:sldMk cId="2612661679" sldId="605"/>
        </pc:sldMkLst>
        <pc:spChg chg="mod">
          <ac:chgData name="Isabelle DE SUTTER" userId="S::isabelle.de-sutter@collaboratif-dne.fr::877823e7-ba88-473a-b432-4ab442441d97" providerId="AD" clId="Web-{A89C630F-F901-452F-9104-33164E6ACC8B}" dt="2023-04-06T15:50:28.393" v="25" actId="20577"/>
          <ac:spMkLst>
            <pc:docMk/>
            <pc:sldMk cId="2612661679" sldId="605"/>
            <ac:spMk id="7" creationId="{00000000-0000-0000-0000-000000000000}"/>
          </ac:spMkLst>
        </pc:spChg>
      </pc:sldChg>
      <pc:sldChg chg="delSp">
        <pc:chgData name="Isabelle DE SUTTER" userId="S::isabelle.de-sutter@collaboratif-dne.fr::877823e7-ba88-473a-b432-4ab442441d97" providerId="AD" clId="Web-{A89C630F-F901-452F-9104-33164E6ACC8B}" dt="2023-04-06T15:55:15.090" v="60"/>
        <pc:sldMkLst>
          <pc:docMk/>
          <pc:sldMk cId="1673520681" sldId="629"/>
        </pc:sldMkLst>
        <pc:spChg chg="del">
          <ac:chgData name="Isabelle DE SUTTER" userId="S::isabelle.de-sutter@collaboratif-dne.fr::877823e7-ba88-473a-b432-4ab442441d97" providerId="AD" clId="Web-{A89C630F-F901-452F-9104-33164E6ACC8B}" dt="2023-04-06T15:55:15.090" v="60"/>
          <ac:spMkLst>
            <pc:docMk/>
            <pc:sldMk cId="1673520681" sldId="629"/>
            <ac:spMk id="5" creationId="{CA3C700D-0436-8349-A865-C447F47689EA}"/>
          </ac:spMkLst>
        </pc:spChg>
      </pc:sldChg>
      <pc:sldChg chg="modSp">
        <pc:chgData name="Isabelle DE SUTTER" userId="S::isabelle.de-sutter@collaboratif-dne.fr::877823e7-ba88-473a-b432-4ab442441d97" providerId="AD" clId="Web-{A89C630F-F901-452F-9104-33164E6ACC8B}" dt="2023-04-06T15:55:28.106" v="68" actId="20577"/>
        <pc:sldMkLst>
          <pc:docMk/>
          <pc:sldMk cId="409760477" sldId="630"/>
        </pc:sldMkLst>
        <pc:spChg chg="mod">
          <ac:chgData name="Isabelle DE SUTTER" userId="S::isabelle.de-sutter@collaboratif-dne.fr::877823e7-ba88-473a-b432-4ab442441d97" providerId="AD" clId="Web-{A89C630F-F901-452F-9104-33164E6ACC8B}" dt="2023-04-06T15:55:28.106" v="68" actId="20577"/>
          <ac:spMkLst>
            <pc:docMk/>
            <pc:sldMk cId="409760477" sldId="630"/>
            <ac:spMk id="7" creationId="{00000000-0000-0000-0000-000000000000}"/>
          </ac:spMkLst>
        </pc:spChg>
      </pc:sldChg>
      <pc:sldChg chg="delSp">
        <pc:chgData name="Isabelle DE SUTTER" userId="S::isabelle.de-sutter@collaboratif-dne.fr::877823e7-ba88-473a-b432-4ab442441d97" providerId="AD" clId="Web-{A89C630F-F901-452F-9104-33164E6ACC8B}" dt="2023-04-06T15:55:34.341" v="69"/>
        <pc:sldMkLst>
          <pc:docMk/>
          <pc:sldMk cId="3705587086" sldId="631"/>
        </pc:sldMkLst>
        <pc:spChg chg="del">
          <ac:chgData name="Isabelle DE SUTTER" userId="S::isabelle.de-sutter@collaboratif-dne.fr::877823e7-ba88-473a-b432-4ab442441d97" providerId="AD" clId="Web-{A89C630F-F901-452F-9104-33164E6ACC8B}" dt="2023-04-06T15:55:34.341" v="69"/>
          <ac:spMkLst>
            <pc:docMk/>
            <pc:sldMk cId="3705587086" sldId="631"/>
            <ac:spMk id="5" creationId="{CA3C700D-0436-8349-A865-C447F47689EA}"/>
          </ac:spMkLst>
        </pc:spChg>
      </pc:sldChg>
      <pc:sldChg chg="modSp add del">
        <pc:chgData name="Isabelle DE SUTTER" userId="S::isabelle.de-sutter@collaboratif-dne.fr::877823e7-ba88-473a-b432-4ab442441d97" providerId="AD" clId="Web-{A89C630F-F901-452F-9104-33164E6ACC8B}" dt="2023-04-06T15:58:31.112" v="79" actId="20577"/>
        <pc:sldMkLst>
          <pc:docMk/>
          <pc:sldMk cId="1828508111" sldId="632"/>
        </pc:sldMkLst>
        <pc:spChg chg="mod">
          <ac:chgData name="Isabelle DE SUTTER" userId="S::isabelle.de-sutter@collaboratif-dne.fr::877823e7-ba88-473a-b432-4ab442441d97" providerId="AD" clId="Web-{A89C630F-F901-452F-9104-33164E6ACC8B}" dt="2023-04-06T15:58:31.112" v="79" actId="20577"/>
          <ac:spMkLst>
            <pc:docMk/>
            <pc:sldMk cId="1828508111" sldId="632"/>
            <ac:spMk id="4" creationId="{00000000-0000-0000-0000-000000000000}"/>
          </ac:spMkLst>
        </pc:spChg>
      </pc:sldChg>
      <pc:sldChg chg="modSp">
        <pc:chgData name="Isabelle DE SUTTER" userId="S::isabelle.de-sutter@collaboratif-dne.fr::877823e7-ba88-473a-b432-4ab442441d97" providerId="AD" clId="Web-{A89C630F-F901-452F-9104-33164E6ACC8B}" dt="2023-04-06T15:58:41.487" v="86" actId="20577"/>
        <pc:sldMkLst>
          <pc:docMk/>
          <pc:sldMk cId="3533352808" sldId="644"/>
        </pc:sldMkLst>
        <pc:spChg chg="mod">
          <ac:chgData name="Isabelle DE SUTTER" userId="S::isabelle.de-sutter@collaboratif-dne.fr::877823e7-ba88-473a-b432-4ab442441d97" providerId="AD" clId="Web-{A89C630F-F901-452F-9104-33164E6ACC8B}" dt="2023-04-06T15:58:41.487" v="86" actId="20577"/>
          <ac:spMkLst>
            <pc:docMk/>
            <pc:sldMk cId="3533352808" sldId="644"/>
            <ac:spMk id="4" creationId="{00000000-0000-0000-0000-000000000000}"/>
          </ac:spMkLst>
        </pc:spChg>
      </pc:sldChg>
      <pc:sldChg chg="modSp">
        <pc:chgData name="Isabelle DE SUTTER" userId="S::isabelle.de-sutter@collaboratif-dne.fr::877823e7-ba88-473a-b432-4ab442441d97" providerId="AD" clId="Web-{A89C630F-F901-452F-9104-33164E6ACC8B}" dt="2023-04-06T16:02:39.042" v="128" actId="20577"/>
        <pc:sldMkLst>
          <pc:docMk/>
          <pc:sldMk cId="3256665195" sldId="645"/>
        </pc:sldMkLst>
        <pc:spChg chg="mod">
          <ac:chgData name="Isabelle DE SUTTER" userId="S::isabelle.de-sutter@collaboratif-dne.fr::877823e7-ba88-473a-b432-4ab442441d97" providerId="AD" clId="Web-{A89C630F-F901-452F-9104-33164E6ACC8B}" dt="2023-04-06T16:02:39.042" v="128" actId="20577"/>
          <ac:spMkLst>
            <pc:docMk/>
            <pc:sldMk cId="3256665195" sldId="645"/>
            <ac:spMk id="6" creationId="{E0DDB5CD-5F69-48CE-AB3C-24E609D0C5C2}"/>
          </ac:spMkLst>
        </pc:spChg>
        <pc:spChg chg="mod">
          <ac:chgData name="Isabelle DE SUTTER" userId="S::isabelle.de-sutter@collaboratif-dne.fr::877823e7-ba88-473a-b432-4ab442441d97" providerId="AD" clId="Web-{A89C630F-F901-452F-9104-33164E6ACC8B}" dt="2023-04-06T16:01:22.414" v="101" actId="20577"/>
          <ac:spMkLst>
            <pc:docMk/>
            <pc:sldMk cId="3256665195" sldId="645"/>
            <ac:spMk id="7" creationId="{00000000-0000-0000-0000-000000000000}"/>
          </ac:spMkLst>
        </pc:spChg>
      </pc:sldChg>
      <pc:sldChg chg="modSp">
        <pc:chgData name="Isabelle DE SUTTER" userId="S::isabelle.de-sutter@collaboratif-dne.fr::877823e7-ba88-473a-b432-4ab442441d97" providerId="AD" clId="Web-{A89C630F-F901-452F-9104-33164E6ACC8B}" dt="2023-04-06T15:58:56.707" v="90" actId="20577"/>
        <pc:sldMkLst>
          <pc:docMk/>
          <pc:sldMk cId="1191312293" sldId="652"/>
        </pc:sldMkLst>
        <pc:spChg chg="mod">
          <ac:chgData name="Isabelle DE SUTTER" userId="S::isabelle.de-sutter@collaboratif-dne.fr::877823e7-ba88-473a-b432-4ab442441d97" providerId="AD" clId="Web-{A89C630F-F901-452F-9104-33164E6ACC8B}" dt="2023-04-06T15:58:56.707" v="90" actId="20577"/>
          <ac:spMkLst>
            <pc:docMk/>
            <pc:sldMk cId="1191312293" sldId="652"/>
            <ac:spMk id="4" creationId="{00000000-0000-0000-0000-000000000000}"/>
          </ac:spMkLst>
        </pc:spChg>
      </pc:sldChg>
      <pc:sldChg chg="modSp">
        <pc:chgData name="Isabelle DE SUTTER" userId="S::isabelle.de-sutter@collaboratif-dne.fr::877823e7-ba88-473a-b432-4ab442441d97" providerId="AD" clId="Web-{A89C630F-F901-452F-9104-33164E6ACC8B}" dt="2023-04-06T15:52:17.397" v="36" actId="1076"/>
        <pc:sldMkLst>
          <pc:docMk/>
          <pc:sldMk cId="1263240299" sldId="673"/>
        </pc:sldMkLst>
        <pc:spChg chg="mod">
          <ac:chgData name="Isabelle DE SUTTER" userId="S::isabelle.de-sutter@collaboratif-dne.fr::877823e7-ba88-473a-b432-4ab442441d97" providerId="AD" clId="Web-{A89C630F-F901-452F-9104-33164E6ACC8B}" dt="2023-04-06T15:52:17.397" v="36" actId="1076"/>
          <ac:spMkLst>
            <pc:docMk/>
            <pc:sldMk cId="1263240299" sldId="673"/>
            <ac:spMk id="4" creationId="{9A64C1D7-475A-0764-48D6-ED4C1661E3BD}"/>
          </ac:spMkLst>
        </pc:spChg>
      </pc:sldChg>
      <pc:sldChg chg="modSp">
        <pc:chgData name="Isabelle DE SUTTER" userId="S::isabelle.de-sutter@collaboratif-dne.fr::877823e7-ba88-473a-b432-4ab442441d97" providerId="AD" clId="Web-{A89C630F-F901-452F-9104-33164E6ACC8B}" dt="2023-04-06T15:53:15.008" v="43" actId="20577"/>
        <pc:sldMkLst>
          <pc:docMk/>
          <pc:sldMk cId="1494110657" sldId="674"/>
        </pc:sldMkLst>
        <pc:spChg chg="mod">
          <ac:chgData name="Isabelle DE SUTTER" userId="S::isabelle.de-sutter@collaboratif-dne.fr::877823e7-ba88-473a-b432-4ab442441d97" providerId="AD" clId="Web-{A89C630F-F901-452F-9104-33164E6ACC8B}" dt="2023-04-06T15:53:15.008" v="43" actId="20577"/>
          <ac:spMkLst>
            <pc:docMk/>
            <pc:sldMk cId="1494110657" sldId="674"/>
            <ac:spMk id="4" creationId="{BC7114CB-2875-81A6-E5BE-471B4CA975D0}"/>
          </ac:spMkLst>
        </pc:spChg>
      </pc:sldChg>
      <pc:sldChg chg="modSp">
        <pc:chgData name="Isabelle DE SUTTER" userId="S::isabelle.de-sutter@collaboratif-dne.fr::877823e7-ba88-473a-b432-4ab442441d97" providerId="AD" clId="Web-{A89C630F-F901-452F-9104-33164E6ACC8B}" dt="2023-04-06T15:53:49.541" v="49" actId="20577"/>
        <pc:sldMkLst>
          <pc:docMk/>
          <pc:sldMk cId="1891096163" sldId="675"/>
        </pc:sldMkLst>
        <pc:spChg chg="mod">
          <ac:chgData name="Isabelle DE SUTTER" userId="S::isabelle.de-sutter@collaboratif-dne.fr::877823e7-ba88-473a-b432-4ab442441d97" providerId="AD" clId="Web-{A89C630F-F901-452F-9104-33164E6ACC8B}" dt="2023-04-06T15:53:49.541" v="49" actId="20577"/>
          <ac:spMkLst>
            <pc:docMk/>
            <pc:sldMk cId="1891096163" sldId="675"/>
            <ac:spMk id="4" creationId="{6F0A476E-EC40-B705-30AC-50BDE55FB61F}"/>
          </ac:spMkLst>
        </pc:spChg>
      </pc:sldChg>
      <pc:sldChg chg="modSp">
        <pc:chgData name="Isabelle DE SUTTER" userId="S::isabelle.de-sutter@collaboratif-dne.fr::877823e7-ba88-473a-b432-4ab442441d97" providerId="AD" clId="Web-{A89C630F-F901-452F-9104-33164E6ACC8B}" dt="2023-04-06T15:51:35.849" v="33" actId="20577"/>
        <pc:sldMkLst>
          <pc:docMk/>
          <pc:sldMk cId="1749381037" sldId="676"/>
        </pc:sldMkLst>
        <pc:spChg chg="mod">
          <ac:chgData name="Isabelle DE SUTTER" userId="S::isabelle.de-sutter@collaboratif-dne.fr::877823e7-ba88-473a-b432-4ab442441d97" providerId="AD" clId="Web-{A89C630F-F901-452F-9104-33164E6ACC8B}" dt="2023-04-06T15:51:35.849" v="33" actId="20577"/>
          <ac:spMkLst>
            <pc:docMk/>
            <pc:sldMk cId="1749381037" sldId="676"/>
            <ac:spMk id="7" creationId="{00000000-0000-0000-0000-000000000000}"/>
          </ac:spMkLst>
        </pc:spChg>
      </pc:sldChg>
      <pc:sldChg chg="modSp">
        <pc:chgData name="Isabelle DE SUTTER" userId="S::isabelle.de-sutter@collaboratif-dne.fr::877823e7-ba88-473a-b432-4ab442441d97" providerId="AD" clId="Web-{A89C630F-F901-452F-9104-33164E6ACC8B}" dt="2023-04-06T15:52:49.164" v="40" actId="20577"/>
        <pc:sldMkLst>
          <pc:docMk/>
          <pc:sldMk cId="1887614240" sldId="677"/>
        </pc:sldMkLst>
        <pc:spChg chg="mod">
          <ac:chgData name="Isabelle DE SUTTER" userId="S::isabelle.de-sutter@collaboratif-dne.fr::877823e7-ba88-473a-b432-4ab442441d97" providerId="AD" clId="Web-{A89C630F-F901-452F-9104-33164E6ACC8B}" dt="2023-04-06T15:52:49.164" v="40" actId="20577"/>
          <ac:spMkLst>
            <pc:docMk/>
            <pc:sldMk cId="1887614240" sldId="677"/>
            <ac:spMk id="7" creationId="{00000000-0000-0000-0000-000000000000}"/>
          </ac:spMkLst>
        </pc:spChg>
      </pc:sldChg>
      <pc:sldChg chg="modSp">
        <pc:chgData name="Isabelle DE SUTTER" userId="S::isabelle.de-sutter@collaboratif-dne.fr::877823e7-ba88-473a-b432-4ab442441d97" providerId="AD" clId="Web-{A89C630F-F901-452F-9104-33164E6ACC8B}" dt="2023-04-06T15:53:29.446" v="48" actId="20577"/>
        <pc:sldMkLst>
          <pc:docMk/>
          <pc:sldMk cId="3631323291" sldId="678"/>
        </pc:sldMkLst>
        <pc:spChg chg="mod">
          <ac:chgData name="Isabelle DE SUTTER" userId="S::isabelle.de-sutter@collaboratif-dne.fr::877823e7-ba88-473a-b432-4ab442441d97" providerId="AD" clId="Web-{A89C630F-F901-452F-9104-33164E6ACC8B}" dt="2023-04-06T15:53:29.446" v="48" actId="20577"/>
          <ac:spMkLst>
            <pc:docMk/>
            <pc:sldMk cId="3631323291" sldId="678"/>
            <ac:spMk id="7" creationId="{00000000-0000-0000-0000-000000000000}"/>
          </ac:spMkLst>
        </pc:spChg>
      </pc:sldChg>
      <pc:sldChg chg="modSp">
        <pc:chgData name="Isabelle DE SUTTER" userId="S::isabelle.de-sutter@collaboratif-dne.fr::877823e7-ba88-473a-b432-4ab442441d97" providerId="AD" clId="Web-{A89C630F-F901-452F-9104-33164E6ACC8B}" dt="2023-04-06T16:00:10.490" v="96" actId="14100"/>
        <pc:sldMkLst>
          <pc:docMk/>
          <pc:sldMk cId="1297300241" sldId="681"/>
        </pc:sldMkLst>
        <pc:spChg chg="mod">
          <ac:chgData name="Isabelle DE SUTTER" userId="S::isabelle.de-sutter@collaboratif-dne.fr::877823e7-ba88-473a-b432-4ab442441d97" providerId="AD" clId="Web-{A89C630F-F901-452F-9104-33164E6ACC8B}" dt="2023-04-06T16:00:10.490" v="96" actId="14100"/>
          <ac:spMkLst>
            <pc:docMk/>
            <pc:sldMk cId="1297300241" sldId="681"/>
            <ac:spMk id="3" creationId="{A1A769AE-2C97-B4E2-87BA-4F26183BDA6E}"/>
          </ac:spMkLst>
        </pc:spChg>
      </pc:sldChg>
      <pc:sldChg chg="addSp modSp">
        <pc:chgData name="Isabelle DE SUTTER" userId="S::isabelle.de-sutter@collaboratif-dne.fr::877823e7-ba88-473a-b432-4ab442441d97" providerId="AD" clId="Web-{A89C630F-F901-452F-9104-33164E6ACC8B}" dt="2023-04-06T16:13:05.468" v="370" actId="20577"/>
        <pc:sldMkLst>
          <pc:docMk/>
          <pc:sldMk cId="704513849" sldId="694"/>
        </pc:sldMkLst>
        <pc:spChg chg="add mod">
          <ac:chgData name="Isabelle DE SUTTER" userId="S::isabelle.de-sutter@collaboratif-dne.fr::877823e7-ba88-473a-b432-4ab442441d97" providerId="AD" clId="Web-{A89C630F-F901-452F-9104-33164E6ACC8B}" dt="2023-04-06T16:13:05.468" v="370" actId="20577"/>
          <ac:spMkLst>
            <pc:docMk/>
            <pc:sldMk cId="704513849" sldId="694"/>
            <ac:spMk id="3" creationId="{191C3DA6-673E-37DE-01AD-265A53097F17}"/>
          </ac:spMkLst>
        </pc:spChg>
        <pc:spChg chg="mod">
          <ac:chgData name="Isabelle DE SUTTER" userId="S::isabelle.de-sutter@collaboratif-dne.fr::877823e7-ba88-473a-b432-4ab442441d97" providerId="AD" clId="Web-{A89C630F-F901-452F-9104-33164E6ACC8B}" dt="2023-04-06T16:07:50.630" v="214" actId="20577"/>
          <ac:spMkLst>
            <pc:docMk/>
            <pc:sldMk cId="704513849" sldId="694"/>
            <ac:spMk id="4" creationId="{00000000-0000-0000-0000-000000000000}"/>
          </ac:spMkLst>
        </pc:spChg>
        <pc:picChg chg="mod">
          <ac:chgData name="Isabelle DE SUTTER" userId="S::isabelle.de-sutter@collaboratif-dne.fr::877823e7-ba88-473a-b432-4ab442441d97" providerId="AD" clId="Web-{A89C630F-F901-452F-9104-33164E6ACC8B}" dt="2023-04-06T16:05:18.016" v="183" actId="1076"/>
          <ac:picMkLst>
            <pc:docMk/>
            <pc:sldMk cId="704513849" sldId="694"/>
            <ac:picMk id="2" creationId="{00000000-0000-0000-0000-000000000000}"/>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hyperlink" Target="https://www.horizon-europe.gouv.fr/le-partenariat-europe-s-rail-31102" TargetMode="External"/><Relationship Id="rId2" Type="http://schemas.openxmlformats.org/officeDocument/2006/relationships/hyperlink" Target="https://www.horizon-europe.gouv.fr/le-partenariat-driving-urban-transitions-sustainable-future-31111" TargetMode="External"/><Relationship Id="rId1" Type="http://schemas.openxmlformats.org/officeDocument/2006/relationships/hyperlink" Target="https://www.horizon-europe.gouv.fr/le-partenariat-clean-hydrogen-29765" TargetMode="External"/></Relationships>
</file>

<file path=ppt/diagrams/_rels/data3.xml.rels><?xml version="1.0" encoding="UTF-8" standalone="yes"?>
<Relationships xmlns="http://schemas.openxmlformats.org/package/2006/relationships"><Relationship Id="rId8" Type="http://schemas.openxmlformats.org/officeDocument/2006/relationships/hyperlink" Target="https://ec.europa.eu/info/funding-tenders/opportunities/docs/2021-2027/common/guidance/how-to-manage-your-lump-sum-grants_en.pdf" TargetMode="External"/><Relationship Id="rId3" Type="http://schemas.openxmlformats.org/officeDocument/2006/relationships/hyperlink" Target="https://ec.europa.eu/info/funding-tenders/opportunities/docs/2021-2027/common/agr-contr/ls-mga_en.pdf" TargetMode="External"/><Relationship Id="rId7" Type="http://schemas.openxmlformats.org/officeDocument/2006/relationships/hyperlink" Target="https://ec.europa.eu/info/funding-tenders/opportunities/portal/screen/support/faq;type=0,1;categories=;tenders=;programme=43108390;keyword=lump%20sum-FAQs;freeTextSearchKeyword=%22lump%20sum%22;matchWholeText=true;period=null;status=0;sortQuery=relevance;faqListKey=faqSearchTablePageState" TargetMode="External"/><Relationship Id="rId2" Type="http://schemas.openxmlformats.org/officeDocument/2006/relationships/hyperlink" Target="https://op.europa.eu/en/publication-detail/-/publication/cc123397-b6ea-11ec-b6f4-01aa75ed71a1/language-en/format-PDF/source-254704739" TargetMode="External"/><Relationship Id="rId1" Type="http://schemas.openxmlformats.org/officeDocument/2006/relationships/hyperlink" Target="https://ec.europa.eu/info/funding-tenders/opportunities/docs/2021-2027/horizon/guidance/ls-funding-what-do-i-need-to-know_he_en.pdf" TargetMode="External"/><Relationship Id="rId6" Type="http://schemas.openxmlformats.org/officeDocument/2006/relationships/hyperlink" Target="https://www.europarl.europa.eu/stoa/en/document/EPRS_STU(2022)697218" TargetMode="External"/><Relationship Id="rId5" Type="http://schemas.openxmlformats.org/officeDocument/2006/relationships/hyperlink" Target="https://ec.europa.eu/info/news/lump-sum-funding-works-practice-assessment-pilot-horizon-2020-2021-oct-06_en" TargetMode="External"/><Relationship Id="rId4" Type="http://schemas.openxmlformats.org/officeDocument/2006/relationships/hyperlink" Target="https://ec.europa.eu/info/funding-tenders/opportunities/docs/2021-2027/horizon/guidance/ls-decision_he_en.pdf" TargetMode="External"/><Relationship Id="rId9" Type="http://schemas.openxmlformats.org/officeDocument/2006/relationships/hyperlink" Target="https://ec.europa.eu/info/funding-tenders/opportunities/docs/2021-2027/experts/standard-briefing-slides-for-experts_he_en.pdf"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horizon-europe.gouv.fr/le-partenariat-driving-urban-transitions-sustainable-future-31111" TargetMode="External"/><Relationship Id="rId2" Type="http://schemas.openxmlformats.org/officeDocument/2006/relationships/hyperlink" Target="https://www.horizon-europe.gouv.fr/le-partenariat-europe-s-rail-31102" TargetMode="External"/><Relationship Id="rId1" Type="http://schemas.openxmlformats.org/officeDocument/2006/relationships/hyperlink" Target="https://www.horizon-europe.gouv.fr/le-partenariat-clean-hydrogen-29765" TargetMode="External"/></Relationships>
</file>

<file path=ppt/diagrams/_rels/drawing3.xml.rels><?xml version="1.0" encoding="UTF-8" standalone="yes"?>
<Relationships xmlns="http://schemas.openxmlformats.org/package/2006/relationships"><Relationship Id="rId8" Type="http://schemas.openxmlformats.org/officeDocument/2006/relationships/hyperlink" Target="https://ec.europa.eu/info/news/lump-sum-funding-works-practice-assessment-pilot-horizon-2020-2021-oct-06_en" TargetMode="External"/><Relationship Id="rId3" Type="http://schemas.openxmlformats.org/officeDocument/2006/relationships/hyperlink" Target="https://ec.europa.eu/info/funding-tenders/opportunities/portal/screen/support/faq;type=0,1;categories=;tenders=;programme=43108390;keyword=lump%20sum-FAQs;freeTextSearchKeyword=%22lump%20sum%22;matchWholeText=true;period=null;status=0;sortQuery=relevance;faqListKey=faqSearchTablePageState" TargetMode="External"/><Relationship Id="rId7" Type="http://schemas.openxmlformats.org/officeDocument/2006/relationships/hyperlink" Target="https://ec.europa.eu/info/funding-tenders/opportunities/docs/2021-2027/horizon/guidance/ls-decision_he_en.pdf" TargetMode="External"/><Relationship Id="rId2" Type="http://schemas.openxmlformats.org/officeDocument/2006/relationships/hyperlink" Target="https://op.europa.eu/en/publication-detail/-/publication/cc123397-b6ea-11ec-b6f4-01aa75ed71a1/language-en/format-PDF/source-254704739" TargetMode="External"/><Relationship Id="rId1" Type="http://schemas.openxmlformats.org/officeDocument/2006/relationships/hyperlink" Target="https://ec.europa.eu/info/funding-tenders/opportunities/docs/2021-2027/horizon/guidance/ls-funding-what-do-i-need-to-know_he_en.pdf" TargetMode="External"/><Relationship Id="rId6" Type="http://schemas.openxmlformats.org/officeDocument/2006/relationships/hyperlink" Target="https://ec.europa.eu/info/funding-tenders/opportunities/docs/2021-2027/common/agr-contr/ls-mga_en.pdf" TargetMode="External"/><Relationship Id="rId5" Type="http://schemas.openxmlformats.org/officeDocument/2006/relationships/hyperlink" Target="https://ec.europa.eu/info/funding-tenders/opportunities/docs/2021-2027/experts/standard-briefing-slides-for-experts_he_en.pdf" TargetMode="External"/><Relationship Id="rId4" Type="http://schemas.openxmlformats.org/officeDocument/2006/relationships/hyperlink" Target="https://ec.europa.eu/info/funding-tenders/opportunities/docs/2021-2027/common/guidance/how-to-manage-your-lump-sum-grants_en.pdf" TargetMode="External"/><Relationship Id="rId9" Type="http://schemas.openxmlformats.org/officeDocument/2006/relationships/hyperlink" Target="https://www.europarl.europa.eu/stoa/en/document/EPRS_STU(2022)697218"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84430A-E440-40B1-98B0-8EBED724947C}" type="doc">
      <dgm:prSet loTypeId="urn:microsoft.com/office/officeart/2005/8/layout/gear1" loCatId="relationship" qsTypeId="urn:microsoft.com/office/officeart/2005/8/quickstyle/simple1" qsCatId="simple" csTypeId="urn:microsoft.com/office/officeart/2005/8/colors/accent1_2" csCatId="accent1" phldr="1"/>
      <dgm:spPr/>
    </dgm:pt>
    <dgm:pt modelId="{74B7D477-4DBA-4FCE-9898-30F76E97C23B}">
      <dgm:prSet phldrT="[Texte]"/>
      <dgm:spPr/>
      <dgm:t>
        <a:bodyPr/>
        <a:lstStyle/>
        <a:p>
          <a:r>
            <a:rPr lang="fr-FR"/>
            <a:t>Acteurs participants</a:t>
          </a:r>
        </a:p>
      </dgm:t>
    </dgm:pt>
    <dgm:pt modelId="{3D7935F7-0F39-4B6C-B299-EF06DC8EFC19}" type="parTrans" cxnId="{93865112-F658-4F1F-8586-D31DDF777392}">
      <dgm:prSet/>
      <dgm:spPr/>
      <dgm:t>
        <a:bodyPr/>
        <a:lstStyle/>
        <a:p>
          <a:endParaRPr lang="fr-FR"/>
        </a:p>
      </dgm:t>
    </dgm:pt>
    <dgm:pt modelId="{555A4FEF-F142-4D3E-9C40-C4C8064CB816}" type="sibTrans" cxnId="{93865112-F658-4F1F-8586-D31DDF777392}">
      <dgm:prSet/>
      <dgm:spPr/>
      <dgm:t>
        <a:bodyPr/>
        <a:lstStyle/>
        <a:p>
          <a:endParaRPr lang="fr-FR"/>
        </a:p>
      </dgm:t>
    </dgm:pt>
    <dgm:pt modelId="{F59F4258-7A30-483D-99B7-DE3B98E7A771}">
      <dgm:prSet phldrT="[Texte]"/>
      <dgm:spPr/>
      <dgm:t>
        <a:bodyPr/>
        <a:lstStyle/>
        <a:p>
          <a:r>
            <a:rPr lang="fr-FR"/>
            <a:t>PCN</a:t>
          </a:r>
        </a:p>
      </dgm:t>
    </dgm:pt>
    <dgm:pt modelId="{E9CD6BE6-B41D-4F51-89CC-024A0C18FCA8}" type="parTrans" cxnId="{FFE85026-7258-4685-A9DD-AB66EE7017BA}">
      <dgm:prSet/>
      <dgm:spPr/>
      <dgm:t>
        <a:bodyPr/>
        <a:lstStyle/>
        <a:p>
          <a:endParaRPr lang="fr-FR"/>
        </a:p>
      </dgm:t>
    </dgm:pt>
    <dgm:pt modelId="{3A799A68-9863-4EB8-AB08-9719ABC23BD9}" type="sibTrans" cxnId="{FFE85026-7258-4685-A9DD-AB66EE7017BA}">
      <dgm:prSet/>
      <dgm:spPr/>
      <dgm:t>
        <a:bodyPr/>
        <a:lstStyle/>
        <a:p>
          <a:endParaRPr lang="fr-FR"/>
        </a:p>
      </dgm:t>
    </dgm:pt>
    <dgm:pt modelId="{11AEE55F-AE75-4753-8A74-5324026D1927}">
      <dgm:prSet phldrT="[Texte]"/>
      <dgm:spPr/>
      <dgm:t>
        <a:bodyPr/>
        <a:lstStyle/>
        <a:p>
          <a:r>
            <a:rPr lang="fr-FR"/>
            <a:t>RCP</a:t>
          </a:r>
        </a:p>
      </dgm:t>
    </dgm:pt>
    <dgm:pt modelId="{2D2A2502-BAA5-46CD-B3A4-F7F6C00FACA2}" type="parTrans" cxnId="{E82B37AA-D13A-4E64-B649-9EE5DF20C121}">
      <dgm:prSet/>
      <dgm:spPr/>
      <dgm:t>
        <a:bodyPr/>
        <a:lstStyle/>
        <a:p>
          <a:endParaRPr lang="fr-FR"/>
        </a:p>
      </dgm:t>
    </dgm:pt>
    <dgm:pt modelId="{001AF095-8DA2-4457-B4B6-69498D9FC01B}" type="sibTrans" cxnId="{E82B37AA-D13A-4E64-B649-9EE5DF20C121}">
      <dgm:prSet/>
      <dgm:spPr/>
      <dgm:t>
        <a:bodyPr/>
        <a:lstStyle/>
        <a:p>
          <a:endParaRPr lang="fr-FR"/>
        </a:p>
      </dgm:t>
    </dgm:pt>
    <dgm:pt modelId="{E67E7045-023F-491D-8109-FFA4B871028A}" type="pres">
      <dgm:prSet presAssocID="{5484430A-E440-40B1-98B0-8EBED724947C}" presName="composite" presStyleCnt="0">
        <dgm:presLayoutVars>
          <dgm:chMax val="3"/>
          <dgm:animLvl val="lvl"/>
          <dgm:resizeHandles val="exact"/>
        </dgm:presLayoutVars>
      </dgm:prSet>
      <dgm:spPr/>
    </dgm:pt>
    <dgm:pt modelId="{1B77E148-FB55-4488-AEE8-2032BA09D221}" type="pres">
      <dgm:prSet presAssocID="{74B7D477-4DBA-4FCE-9898-30F76E97C23B}" presName="gear1" presStyleLbl="node1" presStyleIdx="0" presStyleCnt="3">
        <dgm:presLayoutVars>
          <dgm:chMax val="1"/>
          <dgm:bulletEnabled val="1"/>
        </dgm:presLayoutVars>
      </dgm:prSet>
      <dgm:spPr/>
      <dgm:t>
        <a:bodyPr/>
        <a:lstStyle/>
        <a:p>
          <a:endParaRPr lang="fr-FR"/>
        </a:p>
      </dgm:t>
    </dgm:pt>
    <dgm:pt modelId="{D1C9A311-222E-4876-BC0D-2FB59DFC591E}" type="pres">
      <dgm:prSet presAssocID="{74B7D477-4DBA-4FCE-9898-30F76E97C23B}" presName="gear1srcNode" presStyleLbl="node1" presStyleIdx="0" presStyleCnt="3"/>
      <dgm:spPr/>
      <dgm:t>
        <a:bodyPr/>
        <a:lstStyle/>
        <a:p>
          <a:endParaRPr lang="fr-FR"/>
        </a:p>
      </dgm:t>
    </dgm:pt>
    <dgm:pt modelId="{A6E41651-9AE8-47D5-A5F3-20567E58499E}" type="pres">
      <dgm:prSet presAssocID="{74B7D477-4DBA-4FCE-9898-30F76E97C23B}" presName="gear1dstNode" presStyleLbl="node1" presStyleIdx="0" presStyleCnt="3"/>
      <dgm:spPr/>
      <dgm:t>
        <a:bodyPr/>
        <a:lstStyle/>
        <a:p>
          <a:endParaRPr lang="fr-FR"/>
        </a:p>
      </dgm:t>
    </dgm:pt>
    <dgm:pt modelId="{B9C9F4AB-51FE-44D5-9CE7-303A6976DAF8}" type="pres">
      <dgm:prSet presAssocID="{F59F4258-7A30-483D-99B7-DE3B98E7A771}" presName="gear2" presStyleLbl="node1" presStyleIdx="1" presStyleCnt="3" custLinFactNeighborX="6865" custLinFactNeighborY="-4029">
        <dgm:presLayoutVars>
          <dgm:chMax val="1"/>
          <dgm:bulletEnabled val="1"/>
        </dgm:presLayoutVars>
      </dgm:prSet>
      <dgm:spPr/>
      <dgm:t>
        <a:bodyPr/>
        <a:lstStyle/>
        <a:p>
          <a:endParaRPr lang="fr-FR"/>
        </a:p>
      </dgm:t>
    </dgm:pt>
    <dgm:pt modelId="{63DCEB32-2B81-4BE4-AAC8-36655F63B6C0}" type="pres">
      <dgm:prSet presAssocID="{F59F4258-7A30-483D-99B7-DE3B98E7A771}" presName="gear2srcNode" presStyleLbl="node1" presStyleIdx="1" presStyleCnt="3"/>
      <dgm:spPr/>
      <dgm:t>
        <a:bodyPr/>
        <a:lstStyle/>
        <a:p>
          <a:endParaRPr lang="fr-FR"/>
        </a:p>
      </dgm:t>
    </dgm:pt>
    <dgm:pt modelId="{8C9A484D-855D-4444-932F-B6C11F8ED3C3}" type="pres">
      <dgm:prSet presAssocID="{F59F4258-7A30-483D-99B7-DE3B98E7A771}" presName="gear2dstNode" presStyleLbl="node1" presStyleIdx="1" presStyleCnt="3"/>
      <dgm:spPr/>
      <dgm:t>
        <a:bodyPr/>
        <a:lstStyle/>
        <a:p>
          <a:endParaRPr lang="fr-FR"/>
        </a:p>
      </dgm:t>
    </dgm:pt>
    <dgm:pt modelId="{62DD7C6A-CD12-41D1-9E5A-8F435E17041C}" type="pres">
      <dgm:prSet presAssocID="{11AEE55F-AE75-4753-8A74-5324026D1927}" presName="gear3" presStyleLbl="node1" presStyleIdx="2" presStyleCnt="3" custLinFactNeighborX="2341" custLinFactNeighborY="1893"/>
      <dgm:spPr/>
      <dgm:t>
        <a:bodyPr/>
        <a:lstStyle/>
        <a:p>
          <a:endParaRPr lang="fr-FR"/>
        </a:p>
      </dgm:t>
    </dgm:pt>
    <dgm:pt modelId="{878C5176-1417-4497-99EF-94CDDEE301F9}" type="pres">
      <dgm:prSet presAssocID="{11AEE55F-AE75-4753-8A74-5324026D1927}" presName="gear3tx" presStyleLbl="node1" presStyleIdx="2" presStyleCnt="3">
        <dgm:presLayoutVars>
          <dgm:chMax val="1"/>
          <dgm:bulletEnabled val="1"/>
        </dgm:presLayoutVars>
      </dgm:prSet>
      <dgm:spPr/>
      <dgm:t>
        <a:bodyPr/>
        <a:lstStyle/>
        <a:p>
          <a:endParaRPr lang="fr-FR"/>
        </a:p>
      </dgm:t>
    </dgm:pt>
    <dgm:pt modelId="{0DD21F21-64CE-447D-BAB4-A01428D64E93}" type="pres">
      <dgm:prSet presAssocID="{11AEE55F-AE75-4753-8A74-5324026D1927}" presName="gear3srcNode" presStyleLbl="node1" presStyleIdx="2" presStyleCnt="3"/>
      <dgm:spPr/>
      <dgm:t>
        <a:bodyPr/>
        <a:lstStyle/>
        <a:p>
          <a:endParaRPr lang="fr-FR"/>
        </a:p>
      </dgm:t>
    </dgm:pt>
    <dgm:pt modelId="{9892A89C-D70B-49EE-B295-D448E5AD51E1}" type="pres">
      <dgm:prSet presAssocID="{11AEE55F-AE75-4753-8A74-5324026D1927}" presName="gear3dstNode" presStyleLbl="node1" presStyleIdx="2" presStyleCnt="3"/>
      <dgm:spPr/>
      <dgm:t>
        <a:bodyPr/>
        <a:lstStyle/>
        <a:p>
          <a:endParaRPr lang="fr-FR"/>
        </a:p>
      </dgm:t>
    </dgm:pt>
    <dgm:pt modelId="{16ABFEC2-EAFF-4AD3-9C99-58E520685029}" type="pres">
      <dgm:prSet presAssocID="{555A4FEF-F142-4D3E-9C40-C4C8064CB816}" presName="connector1" presStyleLbl="sibTrans2D1" presStyleIdx="0" presStyleCnt="3"/>
      <dgm:spPr/>
      <dgm:t>
        <a:bodyPr/>
        <a:lstStyle/>
        <a:p>
          <a:endParaRPr lang="fr-FR"/>
        </a:p>
      </dgm:t>
    </dgm:pt>
    <dgm:pt modelId="{3E2BABA7-8974-4E66-BF9D-ADABDEBCCD4A}" type="pres">
      <dgm:prSet presAssocID="{3A799A68-9863-4EB8-AB08-9719ABC23BD9}" presName="connector2" presStyleLbl="sibTrans2D1" presStyleIdx="1" presStyleCnt="3"/>
      <dgm:spPr/>
      <dgm:t>
        <a:bodyPr/>
        <a:lstStyle/>
        <a:p>
          <a:endParaRPr lang="fr-FR"/>
        </a:p>
      </dgm:t>
    </dgm:pt>
    <dgm:pt modelId="{469FD748-C417-4255-ADE1-E32EBA481E72}" type="pres">
      <dgm:prSet presAssocID="{001AF095-8DA2-4457-B4B6-69498D9FC01B}" presName="connector3" presStyleLbl="sibTrans2D1" presStyleIdx="2" presStyleCnt="3"/>
      <dgm:spPr/>
      <dgm:t>
        <a:bodyPr/>
        <a:lstStyle/>
        <a:p>
          <a:endParaRPr lang="fr-FR"/>
        </a:p>
      </dgm:t>
    </dgm:pt>
  </dgm:ptLst>
  <dgm:cxnLst>
    <dgm:cxn modelId="{2CDAFFFA-C3B0-4910-A402-5CCF33921D90}" type="presOf" srcId="{555A4FEF-F142-4D3E-9C40-C4C8064CB816}" destId="{16ABFEC2-EAFF-4AD3-9C99-58E520685029}" srcOrd="0" destOrd="0" presId="urn:microsoft.com/office/officeart/2005/8/layout/gear1"/>
    <dgm:cxn modelId="{3C4720DC-ED4A-4C23-B319-DB25E539C5A7}" type="presOf" srcId="{74B7D477-4DBA-4FCE-9898-30F76E97C23B}" destId="{1B77E148-FB55-4488-AEE8-2032BA09D221}" srcOrd="0" destOrd="0" presId="urn:microsoft.com/office/officeart/2005/8/layout/gear1"/>
    <dgm:cxn modelId="{389F2365-C397-49F7-BF31-3D4A0269B1FF}" type="presOf" srcId="{74B7D477-4DBA-4FCE-9898-30F76E97C23B}" destId="{A6E41651-9AE8-47D5-A5F3-20567E58499E}" srcOrd="2" destOrd="0" presId="urn:microsoft.com/office/officeart/2005/8/layout/gear1"/>
    <dgm:cxn modelId="{E82B37AA-D13A-4E64-B649-9EE5DF20C121}" srcId="{5484430A-E440-40B1-98B0-8EBED724947C}" destId="{11AEE55F-AE75-4753-8A74-5324026D1927}" srcOrd="2" destOrd="0" parTransId="{2D2A2502-BAA5-46CD-B3A4-F7F6C00FACA2}" sibTransId="{001AF095-8DA2-4457-B4B6-69498D9FC01B}"/>
    <dgm:cxn modelId="{FFE85026-7258-4685-A9DD-AB66EE7017BA}" srcId="{5484430A-E440-40B1-98B0-8EBED724947C}" destId="{F59F4258-7A30-483D-99B7-DE3B98E7A771}" srcOrd="1" destOrd="0" parTransId="{E9CD6BE6-B41D-4F51-89CC-024A0C18FCA8}" sibTransId="{3A799A68-9863-4EB8-AB08-9719ABC23BD9}"/>
    <dgm:cxn modelId="{F3BC57DD-E78E-477C-AAB0-1BC592F441A9}" type="presOf" srcId="{11AEE55F-AE75-4753-8A74-5324026D1927}" destId="{62DD7C6A-CD12-41D1-9E5A-8F435E17041C}" srcOrd="0" destOrd="0" presId="urn:microsoft.com/office/officeart/2005/8/layout/gear1"/>
    <dgm:cxn modelId="{14D7C790-8977-453F-9193-842D9CFC88C7}" type="presOf" srcId="{11AEE55F-AE75-4753-8A74-5324026D1927}" destId="{9892A89C-D70B-49EE-B295-D448E5AD51E1}" srcOrd="3" destOrd="0" presId="urn:microsoft.com/office/officeart/2005/8/layout/gear1"/>
    <dgm:cxn modelId="{706542A8-16E4-4F1B-874D-FE5308DCF586}" type="presOf" srcId="{3A799A68-9863-4EB8-AB08-9719ABC23BD9}" destId="{3E2BABA7-8974-4E66-BF9D-ADABDEBCCD4A}" srcOrd="0" destOrd="0" presId="urn:microsoft.com/office/officeart/2005/8/layout/gear1"/>
    <dgm:cxn modelId="{E71D281E-27C6-447D-A7C2-C55092414701}" type="presOf" srcId="{74B7D477-4DBA-4FCE-9898-30F76E97C23B}" destId="{D1C9A311-222E-4876-BC0D-2FB59DFC591E}" srcOrd="1" destOrd="0" presId="urn:microsoft.com/office/officeart/2005/8/layout/gear1"/>
    <dgm:cxn modelId="{1DC6F0CE-1E7C-4CF9-9CBC-78F3509F030C}" type="presOf" srcId="{11AEE55F-AE75-4753-8A74-5324026D1927}" destId="{878C5176-1417-4497-99EF-94CDDEE301F9}" srcOrd="1" destOrd="0" presId="urn:microsoft.com/office/officeart/2005/8/layout/gear1"/>
    <dgm:cxn modelId="{7F71587C-40C7-4643-994C-FD4FBDFEF793}" type="presOf" srcId="{F59F4258-7A30-483D-99B7-DE3B98E7A771}" destId="{63DCEB32-2B81-4BE4-AAC8-36655F63B6C0}" srcOrd="1" destOrd="0" presId="urn:microsoft.com/office/officeart/2005/8/layout/gear1"/>
    <dgm:cxn modelId="{9EE04391-659E-4B2D-8648-97A7CE506333}" type="presOf" srcId="{F59F4258-7A30-483D-99B7-DE3B98E7A771}" destId="{B9C9F4AB-51FE-44D5-9CE7-303A6976DAF8}" srcOrd="0" destOrd="0" presId="urn:microsoft.com/office/officeart/2005/8/layout/gear1"/>
    <dgm:cxn modelId="{896EAE5A-2C4A-4186-AE0E-88FE80378A66}" type="presOf" srcId="{001AF095-8DA2-4457-B4B6-69498D9FC01B}" destId="{469FD748-C417-4255-ADE1-E32EBA481E72}" srcOrd="0" destOrd="0" presId="urn:microsoft.com/office/officeart/2005/8/layout/gear1"/>
    <dgm:cxn modelId="{93865112-F658-4F1F-8586-D31DDF777392}" srcId="{5484430A-E440-40B1-98B0-8EBED724947C}" destId="{74B7D477-4DBA-4FCE-9898-30F76E97C23B}" srcOrd="0" destOrd="0" parTransId="{3D7935F7-0F39-4B6C-B299-EF06DC8EFC19}" sibTransId="{555A4FEF-F142-4D3E-9C40-C4C8064CB816}"/>
    <dgm:cxn modelId="{F79FAC80-FDD2-4BA2-9611-880914555A45}" type="presOf" srcId="{11AEE55F-AE75-4753-8A74-5324026D1927}" destId="{0DD21F21-64CE-447D-BAB4-A01428D64E93}" srcOrd="2" destOrd="0" presId="urn:microsoft.com/office/officeart/2005/8/layout/gear1"/>
    <dgm:cxn modelId="{A6519054-8F34-4011-9D32-B1C281D9932A}" type="presOf" srcId="{F59F4258-7A30-483D-99B7-DE3B98E7A771}" destId="{8C9A484D-855D-4444-932F-B6C11F8ED3C3}" srcOrd="2" destOrd="0" presId="urn:microsoft.com/office/officeart/2005/8/layout/gear1"/>
    <dgm:cxn modelId="{1E3F0C0B-9A97-4647-B5FE-F3710FB2B505}" type="presOf" srcId="{5484430A-E440-40B1-98B0-8EBED724947C}" destId="{E67E7045-023F-491D-8109-FFA4B871028A}" srcOrd="0" destOrd="0" presId="urn:microsoft.com/office/officeart/2005/8/layout/gear1"/>
    <dgm:cxn modelId="{2CD67CCE-D60C-4699-A681-8CB191447E11}" type="presParOf" srcId="{E67E7045-023F-491D-8109-FFA4B871028A}" destId="{1B77E148-FB55-4488-AEE8-2032BA09D221}" srcOrd="0" destOrd="0" presId="urn:microsoft.com/office/officeart/2005/8/layout/gear1"/>
    <dgm:cxn modelId="{D2F187D4-2D83-47FA-85BD-C492FC95E762}" type="presParOf" srcId="{E67E7045-023F-491D-8109-FFA4B871028A}" destId="{D1C9A311-222E-4876-BC0D-2FB59DFC591E}" srcOrd="1" destOrd="0" presId="urn:microsoft.com/office/officeart/2005/8/layout/gear1"/>
    <dgm:cxn modelId="{E61ED7D6-F306-4F53-B569-7D92BD93AB65}" type="presParOf" srcId="{E67E7045-023F-491D-8109-FFA4B871028A}" destId="{A6E41651-9AE8-47D5-A5F3-20567E58499E}" srcOrd="2" destOrd="0" presId="urn:microsoft.com/office/officeart/2005/8/layout/gear1"/>
    <dgm:cxn modelId="{55C1AB93-D32C-42E9-A17D-CCA0CED55D17}" type="presParOf" srcId="{E67E7045-023F-491D-8109-FFA4B871028A}" destId="{B9C9F4AB-51FE-44D5-9CE7-303A6976DAF8}" srcOrd="3" destOrd="0" presId="urn:microsoft.com/office/officeart/2005/8/layout/gear1"/>
    <dgm:cxn modelId="{319623BD-3A7F-45B6-B812-A4EEEA90510B}" type="presParOf" srcId="{E67E7045-023F-491D-8109-FFA4B871028A}" destId="{63DCEB32-2B81-4BE4-AAC8-36655F63B6C0}" srcOrd="4" destOrd="0" presId="urn:microsoft.com/office/officeart/2005/8/layout/gear1"/>
    <dgm:cxn modelId="{CA0FD6CA-B10F-47AA-B91D-497BAC14CB31}" type="presParOf" srcId="{E67E7045-023F-491D-8109-FFA4B871028A}" destId="{8C9A484D-855D-4444-932F-B6C11F8ED3C3}" srcOrd="5" destOrd="0" presId="urn:microsoft.com/office/officeart/2005/8/layout/gear1"/>
    <dgm:cxn modelId="{19FCEC27-C38D-4D3E-A7F3-C3D014436AFD}" type="presParOf" srcId="{E67E7045-023F-491D-8109-FFA4B871028A}" destId="{62DD7C6A-CD12-41D1-9E5A-8F435E17041C}" srcOrd="6" destOrd="0" presId="urn:microsoft.com/office/officeart/2005/8/layout/gear1"/>
    <dgm:cxn modelId="{1C40B3CF-43DB-4612-9B05-5F384C8E7449}" type="presParOf" srcId="{E67E7045-023F-491D-8109-FFA4B871028A}" destId="{878C5176-1417-4497-99EF-94CDDEE301F9}" srcOrd="7" destOrd="0" presId="urn:microsoft.com/office/officeart/2005/8/layout/gear1"/>
    <dgm:cxn modelId="{8CBB0001-96B1-446B-AB8B-F8611AEC39C7}" type="presParOf" srcId="{E67E7045-023F-491D-8109-FFA4B871028A}" destId="{0DD21F21-64CE-447D-BAB4-A01428D64E93}" srcOrd="8" destOrd="0" presId="urn:microsoft.com/office/officeart/2005/8/layout/gear1"/>
    <dgm:cxn modelId="{C2DAA624-6B1E-4943-B33B-6C74B0ED781C}" type="presParOf" srcId="{E67E7045-023F-491D-8109-FFA4B871028A}" destId="{9892A89C-D70B-49EE-B295-D448E5AD51E1}" srcOrd="9" destOrd="0" presId="urn:microsoft.com/office/officeart/2005/8/layout/gear1"/>
    <dgm:cxn modelId="{64FF162A-2623-41E3-9468-2E98B2330318}" type="presParOf" srcId="{E67E7045-023F-491D-8109-FFA4B871028A}" destId="{16ABFEC2-EAFF-4AD3-9C99-58E520685029}" srcOrd="10" destOrd="0" presId="urn:microsoft.com/office/officeart/2005/8/layout/gear1"/>
    <dgm:cxn modelId="{50015E34-FED9-475D-B15D-4A9CCF4D22E6}" type="presParOf" srcId="{E67E7045-023F-491D-8109-FFA4B871028A}" destId="{3E2BABA7-8974-4E66-BF9D-ADABDEBCCD4A}" srcOrd="11" destOrd="0" presId="urn:microsoft.com/office/officeart/2005/8/layout/gear1"/>
    <dgm:cxn modelId="{C102B427-8509-4EEB-A793-22BD02C75181}" type="presParOf" srcId="{E67E7045-023F-491D-8109-FFA4B871028A}" destId="{469FD748-C417-4255-ADE1-E32EBA481E72}"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4DEDF9-57FC-4057-918C-C88624E7D094}" type="doc">
      <dgm:prSet loTypeId="urn:microsoft.com/office/officeart/2005/8/layout/hList1" loCatId="list" qsTypeId="urn:microsoft.com/office/officeart/2005/8/quickstyle/simple4" qsCatId="simple" csTypeId="urn:microsoft.com/office/officeart/2005/8/colors/colorful2" csCatId="colorful" phldr="1"/>
      <dgm:spPr/>
      <dgm:t>
        <a:bodyPr/>
        <a:lstStyle/>
        <a:p>
          <a:endParaRPr lang="fr-FR"/>
        </a:p>
      </dgm:t>
    </dgm:pt>
    <dgm:pt modelId="{F7593485-EEEB-4B98-B63A-6DEF20D7E35C}">
      <dgm:prSet phldrT="[Texte]"/>
      <dgm:spPr/>
      <dgm:t>
        <a:bodyPr/>
        <a:lstStyle/>
        <a:p>
          <a:r>
            <a:rPr lang="fr-FR" b="1"/>
            <a:t>Partenariats institutionnalisés</a:t>
          </a:r>
          <a:endParaRPr lang="fr-FR"/>
        </a:p>
      </dgm:t>
    </dgm:pt>
    <dgm:pt modelId="{8F319C1B-9D69-4DC6-B099-B81A7A9286BC}" type="parTrans" cxnId="{507307A3-D512-4263-9B0B-9427A860CD4A}">
      <dgm:prSet/>
      <dgm:spPr/>
      <dgm:t>
        <a:bodyPr/>
        <a:lstStyle/>
        <a:p>
          <a:endParaRPr lang="fr-FR"/>
        </a:p>
      </dgm:t>
    </dgm:pt>
    <dgm:pt modelId="{F0AEB25F-B541-44BA-863F-F437748D5330}" type="sibTrans" cxnId="{507307A3-D512-4263-9B0B-9427A860CD4A}">
      <dgm:prSet/>
      <dgm:spPr/>
      <dgm:t>
        <a:bodyPr/>
        <a:lstStyle/>
        <a:p>
          <a:endParaRPr lang="fr-FR"/>
        </a:p>
      </dgm:t>
    </dgm:pt>
    <dgm:pt modelId="{CF8A98EE-BED8-4E4E-A209-BE2B6CC29C4D}">
      <dgm:prSet phldrT="[Texte]"/>
      <dgm:spPr/>
      <dgm:t>
        <a:bodyPr anchor="ctr"/>
        <a:lstStyle/>
        <a:p>
          <a:pPr>
            <a:lnSpc>
              <a:spcPct val="100000"/>
            </a:lnSpc>
            <a:spcBef>
              <a:spcPts val="0"/>
            </a:spcBef>
            <a:spcAft>
              <a:spcPts val="1200"/>
            </a:spcAft>
          </a:pPr>
          <a:r>
            <a:rPr lang="fr-FR" u="sng">
              <a:hlinkClick xmlns:r="http://schemas.openxmlformats.org/officeDocument/2006/relationships" r:id="rId1"/>
            </a:rPr>
            <a:t>Key Digital</a:t>
          </a:r>
          <a:r>
            <a:rPr lang="fr-FR" u="sng"/>
            <a:t> technologies (</a:t>
          </a:r>
          <a:r>
            <a:rPr lang="fr-FR" u="sng" err="1"/>
            <a:t>renamed</a:t>
          </a:r>
          <a:r>
            <a:rPr lang="fr-FR" u="sng"/>
            <a:t> Chip </a:t>
          </a:r>
          <a:r>
            <a:rPr lang="fr-FR" u="sng" err="1"/>
            <a:t>Act</a:t>
          </a:r>
          <a:r>
            <a:rPr lang="fr-FR" u="sng"/>
            <a:t>)</a:t>
          </a:r>
        </a:p>
      </dgm:t>
    </dgm:pt>
    <dgm:pt modelId="{B67675A7-4A58-41E8-94C4-60689A4BEF8E}" type="parTrans" cxnId="{44BBC9E2-A31F-4F92-B10E-E86AC2483291}">
      <dgm:prSet/>
      <dgm:spPr/>
      <dgm:t>
        <a:bodyPr/>
        <a:lstStyle/>
        <a:p>
          <a:endParaRPr lang="fr-FR"/>
        </a:p>
      </dgm:t>
    </dgm:pt>
    <dgm:pt modelId="{F49E805F-6AB5-4041-A602-F4DC6CB81803}" type="sibTrans" cxnId="{44BBC9E2-A31F-4F92-B10E-E86AC2483291}">
      <dgm:prSet/>
      <dgm:spPr/>
      <dgm:t>
        <a:bodyPr/>
        <a:lstStyle/>
        <a:p>
          <a:endParaRPr lang="fr-FR"/>
        </a:p>
      </dgm:t>
    </dgm:pt>
    <dgm:pt modelId="{CF709FDC-EB88-4EAC-A440-05DC16119AFE}">
      <dgm:prSet phldrT="[Texte]"/>
      <dgm:spPr/>
      <dgm:t>
        <a:bodyPr/>
        <a:lstStyle/>
        <a:p>
          <a:r>
            <a:rPr lang="fr-FR" b="1"/>
            <a:t>Partenariats </a:t>
          </a:r>
          <a:r>
            <a:rPr lang="fr-FR" b="1" err="1"/>
            <a:t>co</a:t>
          </a:r>
          <a:r>
            <a:rPr lang="fr-FR" b="1"/>
            <a:t>-programmés</a:t>
          </a:r>
          <a:endParaRPr lang="fr-FR"/>
        </a:p>
      </dgm:t>
    </dgm:pt>
    <dgm:pt modelId="{6A132548-81FF-4A03-A76D-1AC785996416}" type="parTrans" cxnId="{571E752B-D475-4009-81F6-C9CDC9361067}">
      <dgm:prSet/>
      <dgm:spPr/>
      <dgm:t>
        <a:bodyPr/>
        <a:lstStyle/>
        <a:p>
          <a:endParaRPr lang="fr-FR"/>
        </a:p>
      </dgm:t>
    </dgm:pt>
    <dgm:pt modelId="{1E77B10A-240E-43F1-A096-474E869772B9}" type="sibTrans" cxnId="{571E752B-D475-4009-81F6-C9CDC9361067}">
      <dgm:prSet/>
      <dgm:spPr/>
      <dgm:t>
        <a:bodyPr/>
        <a:lstStyle/>
        <a:p>
          <a:endParaRPr lang="fr-FR"/>
        </a:p>
      </dgm:t>
    </dgm:pt>
    <dgm:pt modelId="{6C75034F-CE22-413E-9F43-33DF56E0D471}">
      <dgm:prSet phldrT="[Texte]"/>
      <dgm:spPr/>
      <dgm:t>
        <a:bodyPr anchor="ctr"/>
        <a:lstStyle/>
        <a:p>
          <a:pPr>
            <a:lnSpc>
              <a:spcPct val="100000"/>
            </a:lnSpc>
            <a:spcAft>
              <a:spcPts val="1200"/>
            </a:spcAft>
          </a:pPr>
          <a:r>
            <a:rPr lang="fr-FR"/>
            <a:t>AI-Data-</a:t>
          </a:r>
          <a:r>
            <a:rPr lang="fr-FR" err="1"/>
            <a:t>Robotics</a:t>
          </a:r>
          <a:endParaRPr lang="fr-FR"/>
        </a:p>
      </dgm:t>
    </dgm:pt>
    <dgm:pt modelId="{DF81E199-0FA0-4174-B5D3-42F3DA0F9BB2}" type="parTrans" cxnId="{B40A0872-29E4-4B63-A04D-B0589BFF72A8}">
      <dgm:prSet/>
      <dgm:spPr/>
      <dgm:t>
        <a:bodyPr/>
        <a:lstStyle/>
        <a:p>
          <a:endParaRPr lang="fr-FR"/>
        </a:p>
      </dgm:t>
    </dgm:pt>
    <dgm:pt modelId="{B374518B-1B2D-4FC9-907A-225D7D636348}" type="sibTrans" cxnId="{B40A0872-29E4-4B63-A04D-B0589BFF72A8}">
      <dgm:prSet/>
      <dgm:spPr/>
      <dgm:t>
        <a:bodyPr/>
        <a:lstStyle/>
        <a:p>
          <a:endParaRPr lang="fr-FR"/>
        </a:p>
      </dgm:t>
    </dgm:pt>
    <dgm:pt modelId="{CE90F20C-EEA5-4898-8C94-AB17C2A0AA9B}">
      <dgm:prSet phldrT="[Texte]"/>
      <dgm:spPr/>
      <dgm:t>
        <a:bodyPr anchor="ctr"/>
        <a:lstStyle/>
        <a:p>
          <a:pPr>
            <a:lnSpc>
              <a:spcPct val="100000"/>
            </a:lnSpc>
            <a:spcAft>
              <a:spcPts val="1200"/>
            </a:spcAft>
          </a:pPr>
          <a:r>
            <a:rPr lang="fr-FR">
              <a:hlinkClick xmlns:r="http://schemas.openxmlformats.org/officeDocument/2006/relationships" r:id="rId2"/>
            </a:rPr>
            <a:t>Photonics</a:t>
          </a:r>
          <a:r>
            <a:rPr lang="fr-FR"/>
            <a:t>21</a:t>
          </a:r>
        </a:p>
      </dgm:t>
    </dgm:pt>
    <dgm:pt modelId="{CF0D2A9C-08A9-43EA-8984-DA8BABDE338B}" type="parTrans" cxnId="{E04119B9-45DB-408D-A5E6-788454C53FC7}">
      <dgm:prSet/>
      <dgm:spPr/>
      <dgm:t>
        <a:bodyPr/>
        <a:lstStyle/>
        <a:p>
          <a:endParaRPr lang="fr-FR"/>
        </a:p>
      </dgm:t>
    </dgm:pt>
    <dgm:pt modelId="{BEB460AC-77FF-4317-88BD-A9E20263744D}" type="sibTrans" cxnId="{E04119B9-45DB-408D-A5E6-788454C53FC7}">
      <dgm:prSet/>
      <dgm:spPr/>
      <dgm:t>
        <a:bodyPr/>
        <a:lstStyle/>
        <a:p>
          <a:endParaRPr lang="fr-FR"/>
        </a:p>
      </dgm:t>
    </dgm:pt>
    <dgm:pt modelId="{023007F1-EB3C-4C90-9097-28DB90ECA75C}">
      <dgm:prSet phldrT="[Texte]"/>
      <dgm:spPr/>
      <dgm:t>
        <a:bodyPr/>
        <a:lstStyle/>
        <a:p>
          <a:r>
            <a:rPr lang="fr-FR" b="1"/>
            <a:t>Partenariats </a:t>
          </a:r>
          <a:r>
            <a:rPr lang="fr-FR" b="1" err="1"/>
            <a:t>co-financés</a:t>
          </a:r>
          <a:endParaRPr lang="fr-FR"/>
        </a:p>
      </dgm:t>
    </dgm:pt>
    <dgm:pt modelId="{0628AF48-8C72-40AC-A364-7D5EF7688569}" type="parTrans" cxnId="{995109A5-06AC-423A-9D9D-DDC0B53A7491}">
      <dgm:prSet/>
      <dgm:spPr/>
      <dgm:t>
        <a:bodyPr/>
        <a:lstStyle/>
        <a:p>
          <a:endParaRPr lang="fr-FR"/>
        </a:p>
      </dgm:t>
    </dgm:pt>
    <dgm:pt modelId="{9B4DB798-A18F-444C-B1B9-F8779BADA7B1}" type="sibTrans" cxnId="{995109A5-06AC-423A-9D9D-DDC0B53A7491}">
      <dgm:prSet/>
      <dgm:spPr/>
      <dgm:t>
        <a:bodyPr/>
        <a:lstStyle/>
        <a:p>
          <a:endParaRPr lang="fr-FR"/>
        </a:p>
      </dgm:t>
    </dgm:pt>
    <dgm:pt modelId="{66189120-ADA8-4B4C-BFF2-9F361CBD3DBD}">
      <dgm:prSet phldrT="[Texte]"/>
      <dgm:spPr/>
      <dgm:t>
        <a:bodyPr/>
        <a:lstStyle/>
        <a:p>
          <a:pPr algn="l">
            <a:spcAft>
              <a:spcPts val="600"/>
            </a:spcAft>
          </a:pPr>
          <a:endParaRPr lang="fr-FR"/>
        </a:p>
      </dgm:t>
    </dgm:pt>
    <dgm:pt modelId="{431AC315-16C2-4E4C-AD17-83C353F8DB85}" type="parTrans" cxnId="{098E33B9-BA32-4909-8038-54B9DC60C1B7}">
      <dgm:prSet/>
      <dgm:spPr/>
      <dgm:t>
        <a:bodyPr/>
        <a:lstStyle/>
        <a:p>
          <a:endParaRPr lang="fr-FR"/>
        </a:p>
      </dgm:t>
    </dgm:pt>
    <dgm:pt modelId="{8C90767C-2C70-4684-B7DC-0AF195CC3358}" type="sibTrans" cxnId="{098E33B9-BA32-4909-8038-54B9DC60C1B7}">
      <dgm:prSet/>
      <dgm:spPr/>
      <dgm:t>
        <a:bodyPr/>
        <a:lstStyle/>
        <a:p>
          <a:endParaRPr lang="fr-FR"/>
        </a:p>
      </dgm:t>
    </dgm:pt>
    <dgm:pt modelId="{AED40EC1-BC22-4AEC-8160-35BA32C0DBBE}">
      <dgm:prSet phldrT="[Texte]"/>
      <dgm:spPr/>
      <dgm:t>
        <a:bodyPr anchor="ctr"/>
        <a:lstStyle/>
        <a:p>
          <a:pPr>
            <a:lnSpc>
              <a:spcPct val="100000"/>
            </a:lnSpc>
            <a:spcBef>
              <a:spcPts val="0"/>
            </a:spcBef>
            <a:spcAft>
              <a:spcPts val="1200"/>
            </a:spcAft>
          </a:pPr>
          <a:r>
            <a:rPr lang="fr-FR" u="sng"/>
            <a:t>High </a:t>
          </a:r>
          <a:r>
            <a:rPr lang="fr-FR" u="sng" err="1"/>
            <a:t>Performence</a:t>
          </a:r>
          <a:r>
            <a:rPr lang="fr-FR" u="sng"/>
            <a:t> </a:t>
          </a:r>
          <a:r>
            <a:rPr lang="fr-FR" u="sng" err="1"/>
            <a:t>Computing</a:t>
          </a:r>
          <a:endParaRPr lang="fr-FR" u="sng"/>
        </a:p>
      </dgm:t>
    </dgm:pt>
    <dgm:pt modelId="{EFB9250F-19D4-47B4-ADD1-9233DCCDC044}" type="parTrans" cxnId="{58CDCAD1-1B2C-4EC7-B458-16A026F19273}">
      <dgm:prSet/>
      <dgm:spPr/>
      <dgm:t>
        <a:bodyPr/>
        <a:lstStyle/>
        <a:p>
          <a:endParaRPr lang="fr-FR"/>
        </a:p>
      </dgm:t>
    </dgm:pt>
    <dgm:pt modelId="{5A4FC1E4-7F5B-4C30-934C-595B3E060126}" type="sibTrans" cxnId="{58CDCAD1-1B2C-4EC7-B458-16A026F19273}">
      <dgm:prSet/>
      <dgm:spPr/>
      <dgm:t>
        <a:bodyPr/>
        <a:lstStyle/>
        <a:p>
          <a:endParaRPr lang="fr-FR"/>
        </a:p>
      </dgm:t>
    </dgm:pt>
    <dgm:pt modelId="{7A78E553-2A29-47BD-B18E-513797593C66}">
      <dgm:prSet phldrT="[Texte]"/>
      <dgm:spPr/>
      <dgm:t>
        <a:bodyPr anchor="ctr"/>
        <a:lstStyle/>
        <a:p>
          <a:pPr>
            <a:lnSpc>
              <a:spcPct val="100000"/>
            </a:lnSpc>
            <a:spcBef>
              <a:spcPts val="0"/>
            </a:spcBef>
            <a:spcAft>
              <a:spcPts val="1200"/>
            </a:spcAft>
          </a:pPr>
          <a:r>
            <a:rPr lang="fr-FR" u="sng" err="1">
              <a:hlinkClick xmlns:r="http://schemas.openxmlformats.org/officeDocument/2006/relationships" r:id="rId3"/>
            </a:rPr>
            <a:t>European</a:t>
          </a:r>
          <a:r>
            <a:rPr lang="fr-FR" u="sng">
              <a:hlinkClick xmlns:r="http://schemas.openxmlformats.org/officeDocument/2006/relationships" r:id="rId3"/>
            </a:rPr>
            <a:t> </a:t>
          </a:r>
          <a:r>
            <a:rPr lang="fr-FR" u="sng" err="1">
              <a:hlinkClick xmlns:r="http://schemas.openxmlformats.org/officeDocument/2006/relationships" r:id="rId3"/>
            </a:rPr>
            <a:t>Metrology</a:t>
          </a:r>
          <a:r>
            <a:rPr lang="fr-FR" u="sng">
              <a:hlinkClick xmlns:r="http://schemas.openxmlformats.org/officeDocument/2006/relationships" r:id="rId3"/>
            </a:rPr>
            <a:t> (Art. 185)</a:t>
          </a:r>
          <a:endParaRPr lang="fr-FR" u="sng"/>
        </a:p>
      </dgm:t>
    </dgm:pt>
    <dgm:pt modelId="{78142F59-3438-4A5F-97B8-B61A0D157214}" type="parTrans" cxnId="{80BEFDFD-3868-4FCE-8BA6-FD87E66826F0}">
      <dgm:prSet/>
      <dgm:spPr/>
      <dgm:t>
        <a:bodyPr/>
        <a:lstStyle/>
        <a:p>
          <a:endParaRPr lang="fr-FR"/>
        </a:p>
      </dgm:t>
    </dgm:pt>
    <dgm:pt modelId="{39D4A500-3D3D-44B1-ACAA-E89A6B42215D}" type="sibTrans" cxnId="{80BEFDFD-3868-4FCE-8BA6-FD87E66826F0}">
      <dgm:prSet/>
      <dgm:spPr/>
      <dgm:t>
        <a:bodyPr/>
        <a:lstStyle/>
        <a:p>
          <a:endParaRPr lang="fr-FR"/>
        </a:p>
      </dgm:t>
    </dgm:pt>
    <dgm:pt modelId="{EB2A9045-3C6B-43B9-ABD5-8EFB748CFD84}">
      <dgm:prSet/>
      <dgm:spPr/>
      <dgm:t>
        <a:bodyPr/>
        <a:lstStyle/>
        <a:p>
          <a:r>
            <a:rPr lang="fr-FR" u="sng">
              <a:hlinkClick xmlns:r="http://schemas.openxmlformats.org/officeDocument/2006/relationships" r:id="rId1"/>
            </a:rPr>
            <a:t>Smart Networks and Services</a:t>
          </a:r>
        </a:p>
      </dgm:t>
    </dgm:pt>
    <dgm:pt modelId="{B14F6C5D-DB2F-4BC2-B7C4-3F6BA9A7E104}" type="parTrans" cxnId="{8BFAB4DF-8B86-495B-B4B7-2FA2667BC237}">
      <dgm:prSet/>
      <dgm:spPr/>
      <dgm:t>
        <a:bodyPr/>
        <a:lstStyle/>
        <a:p>
          <a:endParaRPr lang="fr-FR"/>
        </a:p>
      </dgm:t>
    </dgm:pt>
    <dgm:pt modelId="{D674D0BF-C792-46A2-92AD-AB8B7DD3EF48}" type="sibTrans" cxnId="{8BFAB4DF-8B86-495B-B4B7-2FA2667BC237}">
      <dgm:prSet/>
      <dgm:spPr/>
      <dgm:t>
        <a:bodyPr/>
        <a:lstStyle/>
        <a:p>
          <a:endParaRPr lang="fr-FR"/>
        </a:p>
      </dgm:t>
    </dgm:pt>
    <dgm:pt modelId="{0403D467-80FE-4764-87F8-C06BD9487A08}">
      <dgm:prSet/>
      <dgm:spPr/>
      <dgm:t>
        <a:bodyPr/>
        <a:lstStyle/>
        <a:p>
          <a:endParaRPr lang="fr-FR" u="sng">
            <a:hlinkClick xmlns:r="http://schemas.openxmlformats.org/officeDocument/2006/relationships" r:id="rId1"/>
          </a:endParaRPr>
        </a:p>
      </dgm:t>
    </dgm:pt>
    <dgm:pt modelId="{F68121D5-3DFF-4F7F-812D-06CC80881768}" type="parTrans" cxnId="{52F0F199-30E6-4395-8C5D-F6328942F2A2}">
      <dgm:prSet/>
      <dgm:spPr/>
      <dgm:t>
        <a:bodyPr/>
        <a:lstStyle/>
        <a:p>
          <a:endParaRPr lang="fr-FR"/>
        </a:p>
      </dgm:t>
    </dgm:pt>
    <dgm:pt modelId="{4D65F694-6505-46B3-AF82-92D3589594B4}" type="sibTrans" cxnId="{52F0F199-30E6-4395-8C5D-F6328942F2A2}">
      <dgm:prSet/>
      <dgm:spPr/>
      <dgm:t>
        <a:bodyPr/>
        <a:lstStyle/>
        <a:p>
          <a:endParaRPr lang="fr-FR"/>
        </a:p>
      </dgm:t>
    </dgm:pt>
    <dgm:pt modelId="{FF44C230-1932-4787-A060-767A568FF470}" type="pres">
      <dgm:prSet presAssocID="{174DEDF9-57FC-4057-918C-C88624E7D094}" presName="Name0" presStyleCnt="0">
        <dgm:presLayoutVars>
          <dgm:dir/>
          <dgm:animLvl val="lvl"/>
          <dgm:resizeHandles val="exact"/>
        </dgm:presLayoutVars>
      </dgm:prSet>
      <dgm:spPr/>
      <dgm:t>
        <a:bodyPr/>
        <a:lstStyle/>
        <a:p>
          <a:endParaRPr lang="fr-FR"/>
        </a:p>
      </dgm:t>
    </dgm:pt>
    <dgm:pt modelId="{1D2EBCCF-FCEA-4616-8CDE-71A5162039F1}" type="pres">
      <dgm:prSet presAssocID="{F7593485-EEEB-4B98-B63A-6DEF20D7E35C}" presName="composite" presStyleCnt="0"/>
      <dgm:spPr/>
    </dgm:pt>
    <dgm:pt modelId="{8507610A-1D12-4D04-A283-A1A0A18D099B}" type="pres">
      <dgm:prSet presAssocID="{F7593485-EEEB-4B98-B63A-6DEF20D7E35C}" presName="parTx" presStyleLbl="alignNode1" presStyleIdx="0" presStyleCnt="3" custScaleX="106399">
        <dgm:presLayoutVars>
          <dgm:chMax val="0"/>
          <dgm:chPref val="0"/>
          <dgm:bulletEnabled val="1"/>
        </dgm:presLayoutVars>
      </dgm:prSet>
      <dgm:spPr/>
      <dgm:t>
        <a:bodyPr/>
        <a:lstStyle/>
        <a:p>
          <a:endParaRPr lang="fr-FR"/>
        </a:p>
      </dgm:t>
    </dgm:pt>
    <dgm:pt modelId="{360E9A7B-444A-4C32-9D18-804D838D3764}" type="pres">
      <dgm:prSet presAssocID="{F7593485-EEEB-4B98-B63A-6DEF20D7E35C}" presName="desTx" presStyleLbl="alignAccFollowNode1" presStyleIdx="0" presStyleCnt="3" custScaleX="108644" custLinFactNeighborX="747" custLinFactNeighborY="-129">
        <dgm:presLayoutVars>
          <dgm:bulletEnabled val="1"/>
        </dgm:presLayoutVars>
      </dgm:prSet>
      <dgm:spPr/>
      <dgm:t>
        <a:bodyPr/>
        <a:lstStyle/>
        <a:p>
          <a:endParaRPr lang="fr-FR"/>
        </a:p>
      </dgm:t>
    </dgm:pt>
    <dgm:pt modelId="{E195E4ED-DB7F-4DD8-BD91-7040F7BD232C}" type="pres">
      <dgm:prSet presAssocID="{F0AEB25F-B541-44BA-863F-F437748D5330}" presName="space" presStyleCnt="0"/>
      <dgm:spPr/>
    </dgm:pt>
    <dgm:pt modelId="{B48DB27F-6A91-405B-9938-00513641E290}" type="pres">
      <dgm:prSet presAssocID="{CF709FDC-EB88-4EAC-A440-05DC16119AFE}" presName="composite" presStyleCnt="0"/>
      <dgm:spPr/>
    </dgm:pt>
    <dgm:pt modelId="{E716A9EA-115C-4F22-88C8-5CAB1E75C429}" type="pres">
      <dgm:prSet presAssocID="{CF709FDC-EB88-4EAC-A440-05DC16119AFE}" presName="parTx" presStyleLbl="alignNode1" presStyleIdx="1" presStyleCnt="3">
        <dgm:presLayoutVars>
          <dgm:chMax val="0"/>
          <dgm:chPref val="0"/>
          <dgm:bulletEnabled val="1"/>
        </dgm:presLayoutVars>
      </dgm:prSet>
      <dgm:spPr/>
      <dgm:t>
        <a:bodyPr/>
        <a:lstStyle/>
        <a:p>
          <a:endParaRPr lang="fr-FR"/>
        </a:p>
      </dgm:t>
    </dgm:pt>
    <dgm:pt modelId="{60EC8240-21A1-412C-BC7D-0D11EA639B68}" type="pres">
      <dgm:prSet presAssocID="{CF709FDC-EB88-4EAC-A440-05DC16119AFE}" presName="desTx" presStyleLbl="alignAccFollowNode1" presStyleIdx="1" presStyleCnt="3">
        <dgm:presLayoutVars>
          <dgm:bulletEnabled val="1"/>
        </dgm:presLayoutVars>
      </dgm:prSet>
      <dgm:spPr/>
      <dgm:t>
        <a:bodyPr/>
        <a:lstStyle/>
        <a:p>
          <a:endParaRPr lang="fr-FR"/>
        </a:p>
      </dgm:t>
    </dgm:pt>
    <dgm:pt modelId="{6FDEE6FD-6A69-4887-9498-AECFA9117429}" type="pres">
      <dgm:prSet presAssocID="{1E77B10A-240E-43F1-A096-474E869772B9}" presName="space" presStyleCnt="0"/>
      <dgm:spPr/>
    </dgm:pt>
    <dgm:pt modelId="{3D2ACB61-4081-4DCE-9A87-62CCF5C31553}" type="pres">
      <dgm:prSet presAssocID="{023007F1-EB3C-4C90-9097-28DB90ECA75C}" presName="composite" presStyleCnt="0"/>
      <dgm:spPr/>
    </dgm:pt>
    <dgm:pt modelId="{89D414EC-D8B2-49C4-A6D9-6C1F7E7ABE80}" type="pres">
      <dgm:prSet presAssocID="{023007F1-EB3C-4C90-9097-28DB90ECA75C}" presName="parTx" presStyleLbl="alignNode1" presStyleIdx="2" presStyleCnt="3">
        <dgm:presLayoutVars>
          <dgm:chMax val="0"/>
          <dgm:chPref val="0"/>
          <dgm:bulletEnabled val="1"/>
        </dgm:presLayoutVars>
      </dgm:prSet>
      <dgm:spPr/>
      <dgm:t>
        <a:bodyPr/>
        <a:lstStyle/>
        <a:p>
          <a:endParaRPr lang="fr-FR"/>
        </a:p>
      </dgm:t>
    </dgm:pt>
    <dgm:pt modelId="{F23CE025-65BB-41EA-BE18-8AF03191B7D9}" type="pres">
      <dgm:prSet presAssocID="{023007F1-EB3C-4C90-9097-28DB90ECA75C}" presName="desTx" presStyleLbl="alignAccFollowNode1" presStyleIdx="2" presStyleCnt="3">
        <dgm:presLayoutVars>
          <dgm:bulletEnabled val="1"/>
        </dgm:presLayoutVars>
      </dgm:prSet>
      <dgm:spPr/>
      <dgm:t>
        <a:bodyPr/>
        <a:lstStyle/>
        <a:p>
          <a:endParaRPr lang="fr-FR"/>
        </a:p>
      </dgm:t>
    </dgm:pt>
  </dgm:ptLst>
  <dgm:cxnLst>
    <dgm:cxn modelId="{00D5E276-4546-4DA0-9D61-9731C9F7D62C}" type="presOf" srcId="{174DEDF9-57FC-4057-918C-C88624E7D094}" destId="{FF44C230-1932-4787-A060-767A568FF470}" srcOrd="0" destOrd="0" presId="urn:microsoft.com/office/officeart/2005/8/layout/hList1"/>
    <dgm:cxn modelId="{A3565C4A-77F1-4863-9805-2323BC03D973}" type="presOf" srcId="{0403D467-80FE-4764-87F8-C06BD9487A08}" destId="{360E9A7B-444A-4C32-9D18-804D838D3764}" srcOrd="0" destOrd="2" presId="urn:microsoft.com/office/officeart/2005/8/layout/hList1"/>
    <dgm:cxn modelId="{2BEF26F3-5B35-418A-AFE4-BE6647921E18}" type="presOf" srcId="{F7593485-EEEB-4B98-B63A-6DEF20D7E35C}" destId="{8507610A-1D12-4D04-A283-A1A0A18D099B}" srcOrd="0" destOrd="0" presId="urn:microsoft.com/office/officeart/2005/8/layout/hList1"/>
    <dgm:cxn modelId="{571E752B-D475-4009-81F6-C9CDC9361067}" srcId="{174DEDF9-57FC-4057-918C-C88624E7D094}" destId="{CF709FDC-EB88-4EAC-A440-05DC16119AFE}" srcOrd="1" destOrd="0" parTransId="{6A132548-81FF-4A03-A76D-1AC785996416}" sibTransId="{1E77B10A-240E-43F1-A096-474E869772B9}"/>
    <dgm:cxn modelId="{58CDCAD1-1B2C-4EC7-B458-16A026F19273}" srcId="{F7593485-EEEB-4B98-B63A-6DEF20D7E35C}" destId="{AED40EC1-BC22-4AEC-8160-35BA32C0DBBE}" srcOrd="3" destOrd="0" parTransId="{EFB9250F-19D4-47B4-ADD1-9233DCCDC044}" sibTransId="{5A4FC1E4-7F5B-4C30-934C-595B3E060126}"/>
    <dgm:cxn modelId="{8BFAB4DF-8B86-495B-B4B7-2FA2667BC237}" srcId="{F7593485-EEEB-4B98-B63A-6DEF20D7E35C}" destId="{EB2A9045-3C6B-43B9-ABD5-8EFB748CFD84}" srcOrd="1" destOrd="0" parTransId="{B14F6C5D-DB2F-4BC2-B7C4-3F6BA9A7E104}" sibTransId="{D674D0BF-C792-46A2-92AD-AB8B7DD3EF48}"/>
    <dgm:cxn modelId="{507307A3-D512-4263-9B0B-9427A860CD4A}" srcId="{174DEDF9-57FC-4057-918C-C88624E7D094}" destId="{F7593485-EEEB-4B98-B63A-6DEF20D7E35C}" srcOrd="0" destOrd="0" parTransId="{8F319C1B-9D69-4DC6-B099-B81A7A9286BC}" sibTransId="{F0AEB25F-B541-44BA-863F-F437748D5330}"/>
    <dgm:cxn modelId="{2F0628E5-D077-4CC5-A5CE-13D10F0527F2}" type="presOf" srcId="{CE90F20C-EEA5-4898-8C94-AB17C2A0AA9B}" destId="{60EC8240-21A1-412C-BC7D-0D11EA639B68}" srcOrd="0" destOrd="1" presId="urn:microsoft.com/office/officeart/2005/8/layout/hList1"/>
    <dgm:cxn modelId="{2B32E943-14AE-42B2-BB5F-06613EF5F66B}" type="presOf" srcId="{AED40EC1-BC22-4AEC-8160-35BA32C0DBBE}" destId="{360E9A7B-444A-4C32-9D18-804D838D3764}" srcOrd="0" destOrd="3" presId="urn:microsoft.com/office/officeart/2005/8/layout/hList1"/>
    <dgm:cxn modelId="{1B650CF0-8CDF-49F6-8269-E9D3E71F638B}" type="presOf" srcId="{EB2A9045-3C6B-43B9-ABD5-8EFB748CFD84}" destId="{360E9A7B-444A-4C32-9D18-804D838D3764}" srcOrd="0" destOrd="1" presId="urn:microsoft.com/office/officeart/2005/8/layout/hList1"/>
    <dgm:cxn modelId="{52F0F199-30E6-4395-8C5D-F6328942F2A2}" srcId="{F7593485-EEEB-4B98-B63A-6DEF20D7E35C}" destId="{0403D467-80FE-4764-87F8-C06BD9487A08}" srcOrd="2" destOrd="0" parTransId="{F68121D5-3DFF-4F7F-812D-06CC80881768}" sibTransId="{4D65F694-6505-46B3-AF82-92D3589594B4}"/>
    <dgm:cxn modelId="{A9B7E063-49AD-4F5B-9EBF-D456A3450752}" type="presOf" srcId="{6C75034F-CE22-413E-9F43-33DF56E0D471}" destId="{60EC8240-21A1-412C-BC7D-0D11EA639B68}" srcOrd="0" destOrd="0" presId="urn:microsoft.com/office/officeart/2005/8/layout/hList1"/>
    <dgm:cxn modelId="{098E33B9-BA32-4909-8038-54B9DC60C1B7}" srcId="{023007F1-EB3C-4C90-9097-28DB90ECA75C}" destId="{66189120-ADA8-4B4C-BFF2-9F361CBD3DBD}" srcOrd="0" destOrd="0" parTransId="{431AC315-16C2-4E4C-AD17-83C353F8DB85}" sibTransId="{8C90767C-2C70-4684-B7DC-0AF195CC3358}"/>
    <dgm:cxn modelId="{995109A5-06AC-423A-9D9D-DDC0B53A7491}" srcId="{174DEDF9-57FC-4057-918C-C88624E7D094}" destId="{023007F1-EB3C-4C90-9097-28DB90ECA75C}" srcOrd="2" destOrd="0" parTransId="{0628AF48-8C72-40AC-A364-7D5EF7688569}" sibTransId="{9B4DB798-A18F-444C-B1B9-F8779BADA7B1}"/>
    <dgm:cxn modelId="{E04119B9-45DB-408D-A5E6-788454C53FC7}" srcId="{CF709FDC-EB88-4EAC-A440-05DC16119AFE}" destId="{CE90F20C-EEA5-4898-8C94-AB17C2A0AA9B}" srcOrd="1" destOrd="0" parTransId="{CF0D2A9C-08A9-43EA-8984-DA8BABDE338B}" sibTransId="{BEB460AC-77FF-4317-88BD-A9E20263744D}"/>
    <dgm:cxn modelId="{0B300189-F191-47C5-A005-A8A0DC97B793}" type="presOf" srcId="{7A78E553-2A29-47BD-B18E-513797593C66}" destId="{360E9A7B-444A-4C32-9D18-804D838D3764}" srcOrd="0" destOrd="4" presId="urn:microsoft.com/office/officeart/2005/8/layout/hList1"/>
    <dgm:cxn modelId="{9AD020E7-B425-4805-BC32-DC1159F67754}" type="presOf" srcId="{023007F1-EB3C-4C90-9097-28DB90ECA75C}" destId="{89D414EC-D8B2-49C4-A6D9-6C1F7E7ABE80}" srcOrd="0" destOrd="0" presId="urn:microsoft.com/office/officeart/2005/8/layout/hList1"/>
    <dgm:cxn modelId="{44BBC9E2-A31F-4F92-B10E-E86AC2483291}" srcId="{F7593485-EEEB-4B98-B63A-6DEF20D7E35C}" destId="{CF8A98EE-BED8-4E4E-A209-BE2B6CC29C4D}" srcOrd="0" destOrd="0" parTransId="{B67675A7-4A58-41E8-94C4-60689A4BEF8E}" sibTransId="{F49E805F-6AB5-4041-A602-F4DC6CB81803}"/>
    <dgm:cxn modelId="{B40A0872-29E4-4B63-A04D-B0589BFF72A8}" srcId="{CF709FDC-EB88-4EAC-A440-05DC16119AFE}" destId="{6C75034F-CE22-413E-9F43-33DF56E0D471}" srcOrd="0" destOrd="0" parTransId="{DF81E199-0FA0-4174-B5D3-42F3DA0F9BB2}" sibTransId="{B374518B-1B2D-4FC9-907A-225D7D636348}"/>
    <dgm:cxn modelId="{853C3CCD-6A70-4EE8-ACF8-30BD8BF4DB90}" type="presOf" srcId="{CF709FDC-EB88-4EAC-A440-05DC16119AFE}" destId="{E716A9EA-115C-4F22-88C8-5CAB1E75C429}" srcOrd="0" destOrd="0" presId="urn:microsoft.com/office/officeart/2005/8/layout/hList1"/>
    <dgm:cxn modelId="{7B05B5F5-711D-40DF-ABF2-D9E44575E1A3}" type="presOf" srcId="{CF8A98EE-BED8-4E4E-A209-BE2B6CC29C4D}" destId="{360E9A7B-444A-4C32-9D18-804D838D3764}" srcOrd="0" destOrd="0" presId="urn:microsoft.com/office/officeart/2005/8/layout/hList1"/>
    <dgm:cxn modelId="{71DE7722-3016-4E77-A341-0C87543B8BCA}" type="presOf" srcId="{66189120-ADA8-4B4C-BFF2-9F361CBD3DBD}" destId="{F23CE025-65BB-41EA-BE18-8AF03191B7D9}" srcOrd="0" destOrd="0" presId="urn:microsoft.com/office/officeart/2005/8/layout/hList1"/>
    <dgm:cxn modelId="{80BEFDFD-3868-4FCE-8BA6-FD87E66826F0}" srcId="{F7593485-EEEB-4B98-B63A-6DEF20D7E35C}" destId="{7A78E553-2A29-47BD-B18E-513797593C66}" srcOrd="4" destOrd="0" parTransId="{78142F59-3438-4A5F-97B8-B61A0D157214}" sibTransId="{39D4A500-3D3D-44B1-ACAA-E89A6B42215D}"/>
    <dgm:cxn modelId="{49239FF6-5235-468D-B7A8-65C30E9C6741}" type="presParOf" srcId="{FF44C230-1932-4787-A060-767A568FF470}" destId="{1D2EBCCF-FCEA-4616-8CDE-71A5162039F1}" srcOrd="0" destOrd="0" presId="urn:microsoft.com/office/officeart/2005/8/layout/hList1"/>
    <dgm:cxn modelId="{6FA99211-BFE0-4DA7-B6B6-3A4B4FF45BFB}" type="presParOf" srcId="{1D2EBCCF-FCEA-4616-8CDE-71A5162039F1}" destId="{8507610A-1D12-4D04-A283-A1A0A18D099B}" srcOrd="0" destOrd="0" presId="urn:microsoft.com/office/officeart/2005/8/layout/hList1"/>
    <dgm:cxn modelId="{F73694C4-2AF0-4E72-9242-22D1DB748E95}" type="presParOf" srcId="{1D2EBCCF-FCEA-4616-8CDE-71A5162039F1}" destId="{360E9A7B-444A-4C32-9D18-804D838D3764}" srcOrd="1" destOrd="0" presId="urn:microsoft.com/office/officeart/2005/8/layout/hList1"/>
    <dgm:cxn modelId="{A0DF4C32-3684-495D-9B72-927214EF7B72}" type="presParOf" srcId="{FF44C230-1932-4787-A060-767A568FF470}" destId="{E195E4ED-DB7F-4DD8-BD91-7040F7BD232C}" srcOrd="1" destOrd="0" presId="urn:microsoft.com/office/officeart/2005/8/layout/hList1"/>
    <dgm:cxn modelId="{F23CDD4D-1D45-4D52-9F95-12C52284B09C}" type="presParOf" srcId="{FF44C230-1932-4787-A060-767A568FF470}" destId="{B48DB27F-6A91-405B-9938-00513641E290}" srcOrd="2" destOrd="0" presId="urn:microsoft.com/office/officeart/2005/8/layout/hList1"/>
    <dgm:cxn modelId="{49D4C205-780C-43F7-BB38-53996DFA478B}" type="presParOf" srcId="{B48DB27F-6A91-405B-9938-00513641E290}" destId="{E716A9EA-115C-4F22-88C8-5CAB1E75C429}" srcOrd="0" destOrd="0" presId="urn:microsoft.com/office/officeart/2005/8/layout/hList1"/>
    <dgm:cxn modelId="{2D156DFC-EBE1-478E-8E66-F1921180D99E}" type="presParOf" srcId="{B48DB27F-6A91-405B-9938-00513641E290}" destId="{60EC8240-21A1-412C-BC7D-0D11EA639B68}" srcOrd="1" destOrd="0" presId="urn:microsoft.com/office/officeart/2005/8/layout/hList1"/>
    <dgm:cxn modelId="{B69DFCB2-C84F-4EE0-81A8-5E4BBD0B535A}" type="presParOf" srcId="{FF44C230-1932-4787-A060-767A568FF470}" destId="{6FDEE6FD-6A69-4887-9498-AECFA9117429}" srcOrd="3" destOrd="0" presId="urn:microsoft.com/office/officeart/2005/8/layout/hList1"/>
    <dgm:cxn modelId="{84F9BC73-FA82-4A7B-B525-619149E0AA97}" type="presParOf" srcId="{FF44C230-1932-4787-A060-767A568FF470}" destId="{3D2ACB61-4081-4DCE-9A87-62CCF5C31553}" srcOrd="4" destOrd="0" presId="urn:microsoft.com/office/officeart/2005/8/layout/hList1"/>
    <dgm:cxn modelId="{27344317-F723-47D7-97AD-1B07BEFC638E}" type="presParOf" srcId="{3D2ACB61-4081-4DCE-9A87-62CCF5C31553}" destId="{89D414EC-D8B2-49C4-A6D9-6C1F7E7ABE80}" srcOrd="0" destOrd="0" presId="urn:microsoft.com/office/officeart/2005/8/layout/hList1"/>
    <dgm:cxn modelId="{37C1155E-1D2C-495A-8F69-CA85D30BC961}" type="presParOf" srcId="{3D2ACB61-4081-4DCE-9A87-62CCF5C31553}" destId="{F23CE025-65BB-41EA-BE18-8AF03191B7D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E758D6-58B5-4A42-B0AA-DF6FEF73E62E}"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IE"/>
        </a:p>
      </dgm:t>
    </dgm:pt>
    <dgm:pt modelId="{19BF6C73-6CF0-48D7-8A59-0638B8A7C243}">
      <dgm:prSet phldrT="[Text]"/>
      <dgm:spPr/>
      <dgm:t>
        <a:bodyPr/>
        <a:lstStyle/>
        <a:p>
          <a:r>
            <a:rPr lang="en-GB" b="0" err="1"/>
            <a:t>Conseils</a:t>
          </a:r>
          <a:endParaRPr lang="en-IE"/>
        </a:p>
      </dgm:t>
    </dgm:pt>
    <dgm:pt modelId="{30BD208C-1FDE-4092-9F97-53279667C2B4}" type="parTrans" cxnId="{14FEE5E5-3521-49C6-A804-F753CB135C57}">
      <dgm:prSet/>
      <dgm:spPr/>
      <dgm:t>
        <a:bodyPr/>
        <a:lstStyle/>
        <a:p>
          <a:endParaRPr lang="en-IE"/>
        </a:p>
      </dgm:t>
    </dgm:pt>
    <dgm:pt modelId="{E4748020-C22A-4B2A-B9AA-6DBCCF81160D}" type="sibTrans" cxnId="{14FEE5E5-3521-49C6-A804-F753CB135C57}">
      <dgm:prSet/>
      <dgm:spPr/>
      <dgm:t>
        <a:bodyPr/>
        <a:lstStyle/>
        <a:p>
          <a:endParaRPr lang="en-IE"/>
        </a:p>
      </dgm:t>
    </dgm:pt>
    <dgm:pt modelId="{E812FAEA-27A3-42DF-B41F-6DB803A254BE}">
      <dgm:prSet phldrT="[Text]" custT="1"/>
      <dgm:spPr/>
      <dgm:t>
        <a:bodyPr/>
        <a:lstStyle/>
        <a:p>
          <a:pPr>
            <a:buClr>
              <a:schemeClr val="accent2"/>
            </a:buClr>
          </a:pPr>
          <a:r>
            <a:rPr lang="en-GB" sz="1000" b="0">
              <a:hlinkClick xmlns:r="http://schemas.openxmlformats.org/officeDocument/2006/relationships" r:id="rId1"/>
            </a:rPr>
            <a:t>What do I need to know?</a:t>
          </a:r>
          <a:r>
            <a:rPr lang="en-150" sz="1000" b="0"/>
            <a:t> &amp; </a:t>
          </a:r>
          <a:r>
            <a:rPr lang="en-GB" sz="1000" b="0">
              <a:hlinkClick xmlns:r="http://schemas.openxmlformats.org/officeDocument/2006/relationships" r:id="rId2"/>
            </a:rPr>
            <a:t>Quick guide</a:t>
          </a:r>
          <a:endParaRPr lang="en-IE" sz="1000"/>
        </a:p>
      </dgm:t>
    </dgm:pt>
    <dgm:pt modelId="{FD38DF9C-9812-4FB6-AB00-5C8CAB72DF8F}" type="parTrans" cxnId="{0D678053-8A76-49A1-A12F-FC7974F35CFF}">
      <dgm:prSet/>
      <dgm:spPr/>
      <dgm:t>
        <a:bodyPr/>
        <a:lstStyle/>
        <a:p>
          <a:endParaRPr lang="en-IE"/>
        </a:p>
      </dgm:t>
    </dgm:pt>
    <dgm:pt modelId="{FB697F0A-ECCA-40E2-83EA-11661D436496}" type="sibTrans" cxnId="{0D678053-8A76-49A1-A12F-FC7974F35CFF}">
      <dgm:prSet/>
      <dgm:spPr/>
      <dgm:t>
        <a:bodyPr/>
        <a:lstStyle/>
        <a:p>
          <a:endParaRPr lang="en-IE"/>
        </a:p>
      </dgm:t>
    </dgm:pt>
    <dgm:pt modelId="{CEF9713A-1B52-43A5-BFD5-2EDA1A198969}">
      <dgm:prSet phldrT="[Text]"/>
      <dgm:spPr/>
      <dgm:t>
        <a:bodyPr/>
        <a:lstStyle/>
        <a:p>
          <a:r>
            <a:rPr lang="en-GB" b="0"/>
            <a:t>Documents </a:t>
          </a:r>
        </a:p>
        <a:p>
          <a:r>
            <a:rPr lang="en-GB" b="0"/>
            <a:t>de </a:t>
          </a:r>
          <a:r>
            <a:rPr lang="en-GB" b="0" err="1"/>
            <a:t>référence</a:t>
          </a:r>
          <a:endParaRPr lang="en-IE"/>
        </a:p>
      </dgm:t>
    </dgm:pt>
    <dgm:pt modelId="{EABF9D64-0E0B-464C-9D23-D3ACB38AF3BA}" type="parTrans" cxnId="{E2E6C094-16F0-45E7-9071-B0F93EF5D868}">
      <dgm:prSet/>
      <dgm:spPr/>
      <dgm:t>
        <a:bodyPr/>
        <a:lstStyle/>
        <a:p>
          <a:endParaRPr lang="en-IE"/>
        </a:p>
      </dgm:t>
    </dgm:pt>
    <dgm:pt modelId="{C940969D-0D6E-46D2-8E5A-46231E7D2528}" type="sibTrans" cxnId="{E2E6C094-16F0-45E7-9071-B0F93EF5D868}">
      <dgm:prSet/>
      <dgm:spPr/>
      <dgm:t>
        <a:bodyPr/>
        <a:lstStyle/>
        <a:p>
          <a:endParaRPr lang="en-IE"/>
        </a:p>
      </dgm:t>
    </dgm:pt>
    <dgm:pt modelId="{1C3C4618-4522-4415-A705-D9AE6C7509B4}">
      <dgm:prSet phldrT="[Text]" custT="1"/>
      <dgm:spPr/>
      <dgm:t>
        <a:bodyPr/>
        <a:lstStyle/>
        <a:p>
          <a:pPr>
            <a:buClr>
              <a:schemeClr val="accent2"/>
            </a:buClr>
          </a:pPr>
          <a:r>
            <a:rPr lang="en-US" sz="1000" b="0">
              <a:hlinkClick xmlns:r="http://schemas.openxmlformats.org/officeDocument/2006/relationships" r:id="rId3"/>
            </a:rPr>
            <a:t>Model Grant Agreement Lump Sum</a:t>
          </a:r>
          <a:endParaRPr lang="en-IE" sz="1000"/>
        </a:p>
      </dgm:t>
    </dgm:pt>
    <dgm:pt modelId="{87A041D1-CBCD-4FE4-818B-F61994F463DD}" type="parTrans" cxnId="{2FFCBF01-7949-42D2-AD1D-37AFC4F944B4}">
      <dgm:prSet/>
      <dgm:spPr/>
      <dgm:t>
        <a:bodyPr/>
        <a:lstStyle/>
        <a:p>
          <a:endParaRPr lang="en-IE"/>
        </a:p>
      </dgm:t>
    </dgm:pt>
    <dgm:pt modelId="{D33E3892-9AAD-4730-A3DE-A7496ED8BF9C}" type="sibTrans" cxnId="{2FFCBF01-7949-42D2-AD1D-37AFC4F944B4}">
      <dgm:prSet/>
      <dgm:spPr/>
      <dgm:t>
        <a:bodyPr/>
        <a:lstStyle/>
        <a:p>
          <a:endParaRPr lang="en-IE"/>
        </a:p>
      </dgm:t>
    </dgm:pt>
    <dgm:pt modelId="{6CFE10BD-A7D2-4B2B-B6D6-57E47ADE8036}">
      <dgm:prSet phldrT="[Text]" custT="1"/>
      <dgm:spPr/>
      <dgm:t>
        <a:bodyPr/>
        <a:lstStyle/>
        <a:p>
          <a:pPr>
            <a:buClr>
              <a:schemeClr val="accent2"/>
            </a:buClr>
          </a:pPr>
          <a:r>
            <a:rPr lang="en-US" sz="1000" b="0">
              <a:hlinkClick xmlns:r="http://schemas.openxmlformats.org/officeDocument/2006/relationships" r:id="rId4"/>
            </a:rPr>
            <a:t>Decision </a:t>
          </a:r>
          <a:r>
            <a:rPr lang="en-US" sz="1000" b="0" err="1">
              <a:hlinkClick xmlns:r="http://schemas.openxmlformats.org/officeDocument/2006/relationships" r:id="rId4"/>
            </a:rPr>
            <a:t>authorising</a:t>
          </a:r>
          <a:r>
            <a:rPr lang="en-US" sz="1000" b="0">
              <a:hlinkClick xmlns:r="http://schemas.openxmlformats.org/officeDocument/2006/relationships" r:id="rId4"/>
            </a:rPr>
            <a:t> the use of lump sum contributions under the Horizon Europe </a:t>
          </a:r>
          <a:r>
            <a:rPr lang="en-US" sz="1000" b="0" err="1">
              <a:hlinkClick xmlns:r="http://schemas.openxmlformats.org/officeDocument/2006/relationships" r:id="rId4"/>
            </a:rPr>
            <a:t>Programme</a:t>
          </a:r>
          <a:endParaRPr lang="en-IE" sz="1000"/>
        </a:p>
      </dgm:t>
    </dgm:pt>
    <dgm:pt modelId="{7BA32438-3713-49EF-BA44-1EA7A5C4A597}" type="parTrans" cxnId="{877A7760-6D14-4447-BB4F-5966156FC41A}">
      <dgm:prSet/>
      <dgm:spPr/>
      <dgm:t>
        <a:bodyPr/>
        <a:lstStyle/>
        <a:p>
          <a:endParaRPr lang="en-IE"/>
        </a:p>
      </dgm:t>
    </dgm:pt>
    <dgm:pt modelId="{F1472272-7D01-4C9E-8952-E7249DF9E582}" type="sibTrans" cxnId="{877A7760-6D14-4447-BB4F-5966156FC41A}">
      <dgm:prSet/>
      <dgm:spPr/>
      <dgm:t>
        <a:bodyPr/>
        <a:lstStyle/>
        <a:p>
          <a:endParaRPr lang="en-IE"/>
        </a:p>
      </dgm:t>
    </dgm:pt>
    <dgm:pt modelId="{8C36015F-3A16-4513-BDF1-0E02688FE34A}">
      <dgm:prSet phldrT="[Text]"/>
      <dgm:spPr/>
      <dgm:t>
        <a:bodyPr/>
        <a:lstStyle/>
        <a:p>
          <a:r>
            <a:rPr lang="en-IE" noProof="0"/>
            <a:t>Etudes</a:t>
          </a:r>
        </a:p>
      </dgm:t>
    </dgm:pt>
    <dgm:pt modelId="{763884A9-814B-478C-97AD-17965F4EA282}" type="parTrans" cxnId="{375218A0-9F81-4BF9-988E-498BC0E813EF}">
      <dgm:prSet/>
      <dgm:spPr/>
      <dgm:t>
        <a:bodyPr/>
        <a:lstStyle/>
        <a:p>
          <a:endParaRPr lang="en-IE"/>
        </a:p>
      </dgm:t>
    </dgm:pt>
    <dgm:pt modelId="{A6E97FE7-9BE9-42E6-A156-A5E193872515}" type="sibTrans" cxnId="{375218A0-9F81-4BF9-988E-498BC0E813EF}">
      <dgm:prSet/>
      <dgm:spPr/>
      <dgm:t>
        <a:bodyPr/>
        <a:lstStyle/>
        <a:p>
          <a:endParaRPr lang="en-IE"/>
        </a:p>
      </dgm:t>
    </dgm:pt>
    <dgm:pt modelId="{9B40C45E-2305-4066-B452-2C7E20EC9D51}">
      <dgm:prSet phldrT="[Text]" custT="1"/>
      <dgm:spPr/>
      <dgm:t>
        <a:bodyPr/>
        <a:lstStyle/>
        <a:p>
          <a:pPr>
            <a:buClr>
              <a:schemeClr val="accent2"/>
            </a:buClr>
            <a:buFont typeface="Arial" panose="020B0604020202020204" pitchFamily="34" charset="0"/>
            <a:buChar char="•"/>
          </a:pPr>
          <a:r>
            <a:rPr lang="en-GB" sz="1000" b="0">
              <a:hlinkClick xmlns:r="http://schemas.openxmlformats.org/officeDocument/2006/relationships" r:id="rId5"/>
            </a:rPr>
            <a:t>European Commission assessment</a:t>
          </a:r>
          <a:r>
            <a:rPr lang="en-GB" sz="1000" b="0"/>
            <a:t> (October 2021)</a:t>
          </a:r>
          <a:endParaRPr lang="en-IE" sz="1000"/>
        </a:p>
      </dgm:t>
    </dgm:pt>
    <dgm:pt modelId="{953AF4F4-C01B-443F-B71D-C8C4D5CAE539}" type="parTrans" cxnId="{CD886127-2D4F-408D-B9CC-7236F411D8E1}">
      <dgm:prSet/>
      <dgm:spPr/>
      <dgm:t>
        <a:bodyPr/>
        <a:lstStyle/>
        <a:p>
          <a:endParaRPr lang="en-IE"/>
        </a:p>
      </dgm:t>
    </dgm:pt>
    <dgm:pt modelId="{A4D132D9-F677-4BD2-87C3-0775C220E3CA}" type="sibTrans" cxnId="{CD886127-2D4F-408D-B9CC-7236F411D8E1}">
      <dgm:prSet/>
      <dgm:spPr/>
      <dgm:t>
        <a:bodyPr/>
        <a:lstStyle/>
        <a:p>
          <a:endParaRPr lang="en-IE"/>
        </a:p>
      </dgm:t>
    </dgm:pt>
    <dgm:pt modelId="{5936BD09-F159-4D1F-B46C-BF2D1B58D255}">
      <dgm:prSet phldrT="[Text]" custT="1"/>
      <dgm:spPr/>
      <dgm:t>
        <a:bodyPr/>
        <a:lstStyle/>
        <a:p>
          <a:pPr>
            <a:buClr>
              <a:schemeClr val="accent2"/>
            </a:buClr>
            <a:buFont typeface="Arial" panose="020B0604020202020204" pitchFamily="34" charset="0"/>
            <a:buChar char="•"/>
          </a:pPr>
          <a:r>
            <a:rPr lang="en-GB" sz="1000" b="0">
              <a:hlinkClick xmlns:r="http://schemas.openxmlformats.org/officeDocument/2006/relationships" r:id="rId6"/>
            </a:rPr>
            <a:t>European Parliament (STOA) study on lump sums in Horizon 2020</a:t>
          </a:r>
          <a:r>
            <a:rPr lang="en-GB" sz="1000" b="0"/>
            <a:t> (May 2022)</a:t>
          </a:r>
          <a:endParaRPr lang="en-IE" sz="1000"/>
        </a:p>
      </dgm:t>
    </dgm:pt>
    <dgm:pt modelId="{E9D47840-4CA8-4DAE-A650-0C373AB98699}" type="parTrans" cxnId="{9154E983-C54B-4D66-B2B2-08A9A425FC23}">
      <dgm:prSet/>
      <dgm:spPr/>
      <dgm:t>
        <a:bodyPr/>
        <a:lstStyle/>
        <a:p>
          <a:endParaRPr lang="en-IE"/>
        </a:p>
      </dgm:t>
    </dgm:pt>
    <dgm:pt modelId="{8DE87571-F3E5-48DA-88F5-EF643889EC8B}" type="sibTrans" cxnId="{9154E983-C54B-4D66-B2B2-08A9A425FC23}">
      <dgm:prSet/>
      <dgm:spPr/>
      <dgm:t>
        <a:bodyPr/>
        <a:lstStyle/>
        <a:p>
          <a:endParaRPr lang="en-IE"/>
        </a:p>
      </dgm:t>
    </dgm:pt>
    <dgm:pt modelId="{6F4778E7-2C20-479C-928C-7693C925F44F}">
      <dgm:prSet phldrT="[Text]"/>
      <dgm:spPr/>
      <dgm:t>
        <a:bodyPr/>
        <a:lstStyle/>
        <a:p>
          <a:r>
            <a:rPr lang="en-GB" b="0" err="1"/>
            <a:t>Evènements</a:t>
          </a:r>
          <a:endParaRPr lang="en-IE"/>
        </a:p>
      </dgm:t>
    </dgm:pt>
    <dgm:pt modelId="{330E4E55-AE30-4339-AE57-272BFD8301FA}" type="parTrans" cxnId="{35213808-5812-4CEE-ADE3-EA886D76DC59}">
      <dgm:prSet/>
      <dgm:spPr/>
      <dgm:t>
        <a:bodyPr/>
        <a:lstStyle/>
        <a:p>
          <a:endParaRPr lang="en-IE"/>
        </a:p>
      </dgm:t>
    </dgm:pt>
    <dgm:pt modelId="{2A0C768E-04B8-494B-9959-F70C9DE757BF}" type="sibTrans" cxnId="{35213808-5812-4CEE-ADE3-EA886D76DC59}">
      <dgm:prSet/>
      <dgm:spPr/>
      <dgm:t>
        <a:bodyPr/>
        <a:lstStyle/>
        <a:p>
          <a:endParaRPr lang="en-IE"/>
        </a:p>
      </dgm:t>
    </dgm:pt>
    <dgm:pt modelId="{BE9C971F-8930-49D1-87F6-59FFF07D7853}">
      <dgm:prSet phldrT="[Text]" custT="1"/>
      <dgm:spPr/>
      <dgm:t>
        <a:bodyPr/>
        <a:lstStyle/>
        <a:p>
          <a:pPr>
            <a:buClr>
              <a:schemeClr val="accent2"/>
            </a:buClr>
          </a:pPr>
          <a:r>
            <a:rPr lang="en-IE" sz="1000" noProof="0"/>
            <a:t>Future events</a:t>
          </a:r>
        </a:p>
      </dgm:t>
    </dgm:pt>
    <dgm:pt modelId="{0738D3EC-75ED-4858-96F6-C819688C03EC}" type="parTrans" cxnId="{DE859348-ECED-401E-8C31-32DE36EC6DBE}">
      <dgm:prSet/>
      <dgm:spPr/>
      <dgm:t>
        <a:bodyPr/>
        <a:lstStyle/>
        <a:p>
          <a:endParaRPr lang="en-IE"/>
        </a:p>
      </dgm:t>
    </dgm:pt>
    <dgm:pt modelId="{E7FA2610-6BA5-4D11-83E0-019CCA0C2AF5}" type="sibTrans" cxnId="{DE859348-ECED-401E-8C31-32DE36EC6DBE}">
      <dgm:prSet/>
      <dgm:spPr/>
      <dgm:t>
        <a:bodyPr/>
        <a:lstStyle/>
        <a:p>
          <a:endParaRPr lang="en-IE"/>
        </a:p>
      </dgm:t>
    </dgm:pt>
    <dgm:pt modelId="{A638DFB3-F0A2-4333-9B19-163F28CCE7E7}">
      <dgm:prSet phldrT="[Text]" custT="1"/>
      <dgm:spPr/>
      <dgm:t>
        <a:bodyPr/>
        <a:lstStyle/>
        <a:p>
          <a:pPr>
            <a:buClr>
              <a:schemeClr val="accent2"/>
            </a:buClr>
          </a:pPr>
          <a:r>
            <a:rPr lang="en-IE" sz="1000" noProof="0"/>
            <a:t>Past events and recordings</a:t>
          </a:r>
        </a:p>
      </dgm:t>
    </dgm:pt>
    <dgm:pt modelId="{7FDA3AC2-7A5D-43F2-B773-05B739520210}" type="parTrans" cxnId="{8978A87B-E03F-49A2-A07C-258E9E21CBDC}">
      <dgm:prSet/>
      <dgm:spPr/>
      <dgm:t>
        <a:bodyPr/>
        <a:lstStyle/>
        <a:p>
          <a:endParaRPr lang="en-IE"/>
        </a:p>
      </dgm:t>
    </dgm:pt>
    <dgm:pt modelId="{F5896759-A239-4289-8ABD-E895A59F3871}" type="sibTrans" cxnId="{8978A87B-E03F-49A2-A07C-258E9E21CBDC}">
      <dgm:prSet/>
      <dgm:spPr/>
      <dgm:t>
        <a:bodyPr/>
        <a:lstStyle/>
        <a:p>
          <a:endParaRPr lang="en-IE"/>
        </a:p>
      </dgm:t>
    </dgm:pt>
    <dgm:pt modelId="{9B21DCD5-6701-4154-B2E8-2119714BA7C4}">
      <dgm:prSet phldrT="[Text]"/>
      <dgm:spPr/>
      <dgm:t>
        <a:bodyPr/>
        <a:lstStyle/>
        <a:p>
          <a:r>
            <a:rPr lang="en-GB" b="0" err="1"/>
            <a:t>Listes</a:t>
          </a:r>
          <a:r>
            <a:rPr lang="en-GB" b="0"/>
            <a:t> des </a:t>
          </a:r>
          <a:r>
            <a:rPr lang="en-GB" b="0" err="1"/>
            <a:t>sujets</a:t>
          </a:r>
          <a:r>
            <a:rPr lang="en-GB" b="0"/>
            <a:t> “Lump Sum”</a:t>
          </a:r>
          <a:endParaRPr lang="en-IE"/>
        </a:p>
      </dgm:t>
    </dgm:pt>
    <dgm:pt modelId="{3557648F-4A76-4644-80AE-F219EEEB152B}" type="parTrans" cxnId="{1611CA12-DCA6-4D63-B9C9-F68FAC384261}">
      <dgm:prSet/>
      <dgm:spPr/>
      <dgm:t>
        <a:bodyPr/>
        <a:lstStyle/>
        <a:p>
          <a:endParaRPr lang="en-IE"/>
        </a:p>
      </dgm:t>
    </dgm:pt>
    <dgm:pt modelId="{3D441606-EB6F-4917-9F4A-FFE7608BFD23}" type="sibTrans" cxnId="{1611CA12-DCA6-4D63-B9C9-F68FAC384261}">
      <dgm:prSet/>
      <dgm:spPr/>
      <dgm:t>
        <a:bodyPr/>
        <a:lstStyle/>
        <a:p>
          <a:endParaRPr lang="en-IE"/>
        </a:p>
      </dgm:t>
    </dgm:pt>
    <dgm:pt modelId="{F68E3E3B-2EC0-4CBB-89AE-57FE9918224F}">
      <dgm:prSet phldrT="[Text]" custT="1"/>
      <dgm:spPr/>
      <dgm:t>
        <a:bodyPr/>
        <a:lstStyle/>
        <a:p>
          <a:pPr>
            <a:buClr>
              <a:schemeClr val="accent2"/>
            </a:buClr>
          </a:pPr>
          <a:r>
            <a:rPr lang="en-GB" sz="1000" b="0"/>
            <a:t>List of Horizon Europe topics using lump sum funding</a:t>
          </a:r>
          <a:endParaRPr lang="en-IE" sz="1000"/>
        </a:p>
      </dgm:t>
    </dgm:pt>
    <dgm:pt modelId="{EBAB17ED-3663-4C99-BDEA-52B0191BBCB3}" type="parTrans" cxnId="{A40A11F5-FC2F-41F8-A492-9C020D62B54F}">
      <dgm:prSet/>
      <dgm:spPr/>
      <dgm:t>
        <a:bodyPr/>
        <a:lstStyle/>
        <a:p>
          <a:endParaRPr lang="en-IE"/>
        </a:p>
      </dgm:t>
    </dgm:pt>
    <dgm:pt modelId="{1B95FB8F-88C5-4D4B-B47C-D2D0D0F2D0E9}" type="sibTrans" cxnId="{A40A11F5-FC2F-41F8-A492-9C020D62B54F}">
      <dgm:prSet/>
      <dgm:spPr/>
      <dgm:t>
        <a:bodyPr/>
        <a:lstStyle/>
        <a:p>
          <a:endParaRPr lang="en-IE"/>
        </a:p>
      </dgm:t>
    </dgm:pt>
    <dgm:pt modelId="{7F8A4EDB-448A-4337-BA1A-D2DB4C8715F5}">
      <dgm:prSet phldrT="[Text]" custT="1"/>
      <dgm:spPr/>
      <dgm:t>
        <a:bodyPr/>
        <a:lstStyle/>
        <a:p>
          <a:pPr>
            <a:buClr>
              <a:schemeClr val="accent2"/>
            </a:buClr>
          </a:pPr>
          <a:r>
            <a:rPr lang="en-150" sz="1000">
              <a:hlinkClick xmlns:r="http://schemas.openxmlformats.org/officeDocument/2006/relationships" r:id="rId7"/>
            </a:rPr>
            <a:t>Frequently asked questions</a:t>
          </a:r>
          <a:endParaRPr lang="en-IE" sz="1000"/>
        </a:p>
      </dgm:t>
    </dgm:pt>
    <dgm:pt modelId="{1C88D372-72F0-4069-B207-43E4E11B22E7}" type="parTrans" cxnId="{9B0A468E-C13B-4469-9C9A-09F4D35C3EE0}">
      <dgm:prSet/>
      <dgm:spPr/>
      <dgm:t>
        <a:bodyPr/>
        <a:lstStyle/>
        <a:p>
          <a:endParaRPr lang="en-IE"/>
        </a:p>
      </dgm:t>
    </dgm:pt>
    <dgm:pt modelId="{281F2BF9-3602-41C6-94B7-F38202518D2A}" type="sibTrans" cxnId="{9B0A468E-C13B-4469-9C9A-09F4D35C3EE0}">
      <dgm:prSet/>
      <dgm:spPr/>
      <dgm:t>
        <a:bodyPr/>
        <a:lstStyle/>
        <a:p>
          <a:endParaRPr lang="en-IE"/>
        </a:p>
      </dgm:t>
    </dgm:pt>
    <dgm:pt modelId="{7F18D3E1-35A4-4948-AABB-42A906906AEB}">
      <dgm:prSet phldrT="[Text]" custT="1"/>
      <dgm:spPr/>
      <dgm:t>
        <a:bodyPr/>
        <a:lstStyle/>
        <a:p>
          <a:pPr>
            <a:buClr>
              <a:schemeClr val="accent2"/>
            </a:buClr>
          </a:pPr>
          <a:r>
            <a:rPr lang="en-150" sz="1000">
              <a:hlinkClick xmlns:r="http://schemas.openxmlformats.org/officeDocument/2006/relationships" r:id="rId8"/>
            </a:rPr>
            <a:t>Detailed guidance for applicants and beneficiaries</a:t>
          </a:r>
          <a:endParaRPr lang="en-IE" sz="1000"/>
        </a:p>
      </dgm:t>
    </dgm:pt>
    <dgm:pt modelId="{CBF36249-D4CD-4E37-BE66-F22B4EEB310B}" type="parTrans" cxnId="{766E29A8-6EA6-4439-8FC5-24DB91A3FC35}">
      <dgm:prSet/>
      <dgm:spPr/>
      <dgm:t>
        <a:bodyPr/>
        <a:lstStyle/>
        <a:p>
          <a:endParaRPr lang="en-IE"/>
        </a:p>
      </dgm:t>
    </dgm:pt>
    <dgm:pt modelId="{930E34C4-A961-41E2-9197-2165DDFF9FA2}" type="sibTrans" cxnId="{766E29A8-6EA6-4439-8FC5-24DB91A3FC35}">
      <dgm:prSet/>
      <dgm:spPr/>
      <dgm:t>
        <a:bodyPr/>
        <a:lstStyle/>
        <a:p>
          <a:endParaRPr lang="en-IE"/>
        </a:p>
      </dgm:t>
    </dgm:pt>
    <dgm:pt modelId="{E05C94D9-8D93-4913-A0AF-E88B1F4AE411}">
      <dgm:prSet phldrT="[Text]" custT="1"/>
      <dgm:spPr/>
      <dgm:t>
        <a:bodyPr/>
        <a:lstStyle/>
        <a:p>
          <a:pPr>
            <a:buClr>
              <a:schemeClr val="accent2"/>
            </a:buClr>
          </a:pPr>
          <a:r>
            <a:rPr lang="en-150" sz="1000">
              <a:hlinkClick xmlns:r="http://schemas.openxmlformats.org/officeDocument/2006/relationships" r:id="rId9"/>
            </a:rPr>
            <a:t>Lump sum briefing slides for experts</a:t>
          </a:r>
          <a:endParaRPr lang="en-IE" sz="1000"/>
        </a:p>
      </dgm:t>
    </dgm:pt>
    <dgm:pt modelId="{2420D81E-4309-4B59-B1AD-574288FA65C7}" type="parTrans" cxnId="{2AD30973-FC7D-4A23-A93E-51D9996EB583}">
      <dgm:prSet/>
      <dgm:spPr/>
      <dgm:t>
        <a:bodyPr/>
        <a:lstStyle/>
        <a:p>
          <a:endParaRPr lang="en-IE"/>
        </a:p>
      </dgm:t>
    </dgm:pt>
    <dgm:pt modelId="{2792C838-652C-4919-8ACF-10923806FB5F}" type="sibTrans" cxnId="{2AD30973-FC7D-4A23-A93E-51D9996EB583}">
      <dgm:prSet/>
      <dgm:spPr/>
      <dgm:t>
        <a:bodyPr/>
        <a:lstStyle/>
        <a:p>
          <a:endParaRPr lang="en-IE"/>
        </a:p>
      </dgm:t>
    </dgm:pt>
    <dgm:pt modelId="{B25FAE59-D943-4CB1-8212-2D1E452DC1EF}" type="pres">
      <dgm:prSet presAssocID="{38E758D6-58B5-4A42-B0AA-DF6FEF73E62E}" presName="Name0" presStyleCnt="0">
        <dgm:presLayoutVars>
          <dgm:dir/>
          <dgm:animLvl val="lvl"/>
          <dgm:resizeHandles val="exact"/>
        </dgm:presLayoutVars>
      </dgm:prSet>
      <dgm:spPr/>
      <dgm:t>
        <a:bodyPr/>
        <a:lstStyle/>
        <a:p>
          <a:endParaRPr lang="fr-FR"/>
        </a:p>
      </dgm:t>
    </dgm:pt>
    <dgm:pt modelId="{3B8026FD-2639-4CB9-A984-20106F031984}" type="pres">
      <dgm:prSet presAssocID="{19BF6C73-6CF0-48D7-8A59-0638B8A7C243}" presName="linNode" presStyleCnt="0"/>
      <dgm:spPr/>
    </dgm:pt>
    <dgm:pt modelId="{8F02A5FE-8BF6-413C-8BE5-2C34B89F5162}" type="pres">
      <dgm:prSet presAssocID="{19BF6C73-6CF0-48D7-8A59-0638B8A7C243}" presName="parentText" presStyleLbl="node1" presStyleIdx="0" presStyleCnt="5">
        <dgm:presLayoutVars>
          <dgm:chMax val="1"/>
          <dgm:bulletEnabled val="1"/>
        </dgm:presLayoutVars>
      </dgm:prSet>
      <dgm:spPr/>
      <dgm:t>
        <a:bodyPr/>
        <a:lstStyle/>
        <a:p>
          <a:endParaRPr lang="fr-FR"/>
        </a:p>
      </dgm:t>
    </dgm:pt>
    <dgm:pt modelId="{97D285CB-F824-40A3-BECA-30330AAE509B}" type="pres">
      <dgm:prSet presAssocID="{19BF6C73-6CF0-48D7-8A59-0638B8A7C243}" presName="descendantText" presStyleLbl="alignAccFollowNode1" presStyleIdx="0" presStyleCnt="5" custScaleY="128384">
        <dgm:presLayoutVars>
          <dgm:bulletEnabled val="1"/>
        </dgm:presLayoutVars>
      </dgm:prSet>
      <dgm:spPr/>
      <dgm:t>
        <a:bodyPr/>
        <a:lstStyle/>
        <a:p>
          <a:endParaRPr lang="fr-FR"/>
        </a:p>
      </dgm:t>
    </dgm:pt>
    <dgm:pt modelId="{1C671EE6-6CBE-4EC1-B70F-89C8BE709502}" type="pres">
      <dgm:prSet presAssocID="{E4748020-C22A-4B2A-B9AA-6DBCCF81160D}" presName="sp" presStyleCnt="0"/>
      <dgm:spPr/>
    </dgm:pt>
    <dgm:pt modelId="{B2F0464A-CE89-47CD-9B78-5608D779FF70}" type="pres">
      <dgm:prSet presAssocID="{CEF9713A-1B52-43A5-BFD5-2EDA1A198969}" presName="linNode" presStyleCnt="0"/>
      <dgm:spPr/>
    </dgm:pt>
    <dgm:pt modelId="{62A70D75-6D3A-4727-8AAD-6169DEE3D656}" type="pres">
      <dgm:prSet presAssocID="{CEF9713A-1B52-43A5-BFD5-2EDA1A198969}" presName="parentText" presStyleLbl="node1" presStyleIdx="1" presStyleCnt="5">
        <dgm:presLayoutVars>
          <dgm:chMax val="1"/>
          <dgm:bulletEnabled val="1"/>
        </dgm:presLayoutVars>
      </dgm:prSet>
      <dgm:spPr/>
      <dgm:t>
        <a:bodyPr/>
        <a:lstStyle/>
        <a:p>
          <a:endParaRPr lang="fr-FR"/>
        </a:p>
      </dgm:t>
    </dgm:pt>
    <dgm:pt modelId="{50926754-2DFF-4F04-878F-64067A1F194D}" type="pres">
      <dgm:prSet presAssocID="{CEF9713A-1B52-43A5-BFD5-2EDA1A198969}" presName="descendantText" presStyleLbl="alignAccFollowNode1" presStyleIdx="1" presStyleCnt="5" custScaleY="115541" custLinFactNeighborX="8869" custLinFactNeighborY="-1139">
        <dgm:presLayoutVars>
          <dgm:bulletEnabled val="1"/>
        </dgm:presLayoutVars>
      </dgm:prSet>
      <dgm:spPr/>
      <dgm:t>
        <a:bodyPr/>
        <a:lstStyle/>
        <a:p>
          <a:endParaRPr lang="fr-FR"/>
        </a:p>
      </dgm:t>
    </dgm:pt>
    <dgm:pt modelId="{7B07888F-A6F0-43E4-926B-261B7695CFD6}" type="pres">
      <dgm:prSet presAssocID="{C940969D-0D6E-46D2-8E5A-46231E7D2528}" presName="sp" presStyleCnt="0"/>
      <dgm:spPr/>
    </dgm:pt>
    <dgm:pt modelId="{00371B85-236C-442A-8260-B3BD4B47773A}" type="pres">
      <dgm:prSet presAssocID="{8C36015F-3A16-4513-BDF1-0E02688FE34A}" presName="linNode" presStyleCnt="0"/>
      <dgm:spPr/>
    </dgm:pt>
    <dgm:pt modelId="{157B088B-BB0A-4776-9397-1EB126A61AD2}" type="pres">
      <dgm:prSet presAssocID="{8C36015F-3A16-4513-BDF1-0E02688FE34A}" presName="parentText" presStyleLbl="node1" presStyleIdx="2" presStyleCnt="5">
        <dgm:presLayoutVars>
          <dgm:chMax val="1"/>
          <dgm:bulletEnabled val="1"/>
        </dgm:presLayoutVars>
      </dgm:prSet>
      <dgm:spPr/>
      <dgm:t>
        <a:bodyPr/>
        <a:lstStyle/>
        <a:p>
          <a:endParaRPr lang="fr-FR"/>
        </a:p>
      </dgm:t>
    </dgm:pt>
    <dgm:pt modelId="{6ED50529-0D0A-445B-BC51-822964B44281}" type="pres">
      <dgm:prSet presAssocID="{8C36015F-3A16-4513-BDF1-0E02688FE34A}" presName="descendantText" presStyleLbl="alignAccFollowNode1" presStyleIdx="2" presStyleCnt="5" custScaleY="110894" custLinFactNeighborX="-415">
        <dgm:presLayoutVars>
          <dgm:bulletEnabled val="1"/>
        </dgm:presLayoutVars>
      </dgm:prSet>
      <dgm:spPr/>
      <dgm:t>
        <a:bodyPr/>
        <a:lstStyle/>
        <a:p>
          <a:endParaRPr lang="fr-FR"/>
        </a:p>
      </dgm:t>
    </dgm:pt>
    <dgm:pt modelId="{CB409EAE-189C-46EE-93AB-988DE6AB94A8}" type="pres">
      <dgm:prSet presAssocID="{A6E97FE7-9BE9-42E6-A156-A5E193872515}" presName="sp" presStyleCnt="0"/>
      <dgm:spPr/>
    </dgm:pt>
    <dgm:pt modelId="{E293BB71-02E1-4169-A611-3E8048BDE113}" type="pres">
      <dgm:prSet presAssocID="{6F4778E7-2C20-479C-928C-7693C925F44F}" presName="linNode" presStyleCnt="0"/>
      <dgm:spPr/>
    </dgm:pt>
    <dgm:pt modelId="{8540A856-61E9-4979-80D2-480DF00E93A9}" type="pres">
      <dgm:prSet presAssocID="{6F4778E7-2C20-479C-928C-7693C925F44F}" presName="parentText" presStyleLbl="node1" presStyleIdx="3" presStyleCnt="5" custLinFactNeighborX="-824" custLinFactNeighborY="1393">
        <dgm:presLayoutVars>
          <dgm:chMax val="1"/>
          <dgm:bulletEnabled val="1"/>
        </dgm:presLayoutVars>
      </dgm:prSet>
      <dgm:spPr/>
      <dgm:t>
        <a:bodyPr/>
        <a:lstStyle/>
        <a:p>
          <a:endParaRPr lang="fr-FR"/>
        </a:p>
      </dgm:t>
    </dgm:pt>
    <dgm:pt modelId="{431EE5A7-D984-4FB9-89DC-8BF6842BCD0F}" type="pres">
      <dgm:prSet presAssocID="{6F4778E7-2C20-479C-928C-7693C925F44F}" presName="descendantText" presStyleLbl="alignAccFollowNode1" presStyleIdx="3" presStyleCnt="5" custScaleY="114389" custLinFactNeighborX="-581" custLinFactNeighborY="3341">
        <dgm:presLayoutVars>
          <dgm:bulletEnabled val="1"/>
        </dgm:presLayoutVars>
      </dgm:prSet>
      <dgm:spPr/>
      <dgm:t>
        <a:bodyPr/>
        <a:lstStyle/>
        <a:p>
          <a:endParaRPr lang="fr-FR"/>
        </a:p>
      </dgm:t>
    </dgm:pt>
    <dgm:pt modelId="{511E66F9-C914-43F5-BF67-A6DCBA5AABB4}" type="pres">
      <dgm:prSet presAssocID="{2A0C768E-04B8-494B-9959-F70C9DE757BF}" presName="sp" presStyleCnt="0"/>
      <dgm:spPr/>
    </dgm:pt>
    <dgm:pt modelId="{E556BD73-6F0E-4583-80A7-AA4EAF57BD37}" type="pres">
      <dgm:prSet presAssocID="{9B21DCD5-6701-4154-B2E8-2119714BA7C4}" presName="linNode" presStyleCnt="0"/>
      <dgm:spPr/>
    </dgm:pt>
    <dgm:pt modelId="{19AD275C-FE47-4AFD-A15B-C0AB02D630E1}" type="pres">
      <dgm:prSet presAssocID="{9B21DCD5-6701-4154-B2E8-2119714BA7C4}" presName="parentText" presStyleLbl="node1" presStyleIdx="4" presStyleCnt="5">
        <dgm:presLayoutVars>
          <dgm:chMax val="1"/>
          <dgm:bulletEnabled val="1"/>
        </dgm:presLayoutVars>
      </dgm:prSet>
      <dgm:spPr/>
      <dgm:t>
        <a:bodyPr/>
        <a:lstStyle/>
        <a:p>
          <a:endParaRPr lang="fr-FR"/>
        </a:p>
      </dgm:t>
    </dgm:pt>
    <dgm:pt modelId="{F5BEF31D-A8B9-419F-801E-140A3A87C098}" type="pres">
      <dgm:prSet presAssocID="{9B21DCD5-6701-4154-B2E8-2119714BA7C4}" presName="descendantText" presStyleLbl="alignAccFollowNode1" presStyleIdx="4" presStyleCnt="5" custScaleY="104313">
        <dgm:presLayoutVars>
          <dgm:bulletEnabled val="1"/>
        </dgm:presLayoutVars>
      </dgm:prSet>
      <dgm:spPr/>
      <dgm:t>
        <a:bodyPr/>
        <a:lstStyle/>
        <a:p>
          <a:endParaRPr lang="fr-FR"/>
        </a:p>
      </dgm:t>
    </dgm:pt>
  </dgm:ptLst>
  <dgm:cxnLst>
    <dgm:cxn modelId="{DE859348-ECED-401E-8C31-32DE36EC6DBE}" srcId="{6F4778E7-2C20-479C-928C-7693C925F44F}" destId="{BE9C971F-8930-49D1-87F6-59FFF07D7853}" srcOrd="0" destOrd="0" parTransId="{0738D3EC-75ED-4858-96F6-C819688C03EC}" sibTransId="{E7FA2610-6BA5-4D11-83E0-019CCA0C2AF5}"/>
    <dgm:cxn modelId="{2A495BB4-9184-41FE-910C-AA45B611DB6C}" type="presOf" srcId="{8C36015F-3A16-4513-BDF1-0E02688FE34A}" destId="{157B088B-BB0A-4776-9397-1EB126A61AD2}" srcOrd="0" destOrd="0" presId="urn:microsoft.com/office/officeart/2005/8/layout/vList5"/>
    <dgm:cxn modelId="{503D23D4-B514-463A-AF24-27B00BFA9FDB}" type="presOf" srcId="{7F8A4EDB-448A-4337-BA1A-D2DB4C8715F5}" destId="{97D285CB-F824-40A3-BECA-30330AAE509B}" srcOrd="0" destOrd="1" presId="urn:microsoft.com/office/officeart/2005/8/layout/vList5"/>
    <dgm:cxn modelId="{A40A11F5-FC2F-41F8-A492-9C020D62B54F}" srcId="{9B21DCD5-6701-4154-B2E8-2119714BA7C4}" destId="{F68E3E3B-2EC0-4CBB-89AE-57FE9918224F}" srcOrd="0" destOrd="0" parTransId="{EBAB17ED-3663-4C99-BDEA-52B0191BBCB3}" sibTransId="{1B95FB8F-88C5-4D4B-B47C-D2D0D0F2D0E9}"/>
    <dgm:cxn modelId="{8E37893D-373E-4694-8CC7-51C9D20D827D}" type="presOf" srcId="{7F18D3E1-35A4-4948-AABB-42A906906AEB}" destId="{97D285CB-F824-40A3-BECA-30330AAE509B}" srcOrd="0" destOrd="2" presId="urn:microsoft.com/office/officeart/2005/8/layout/vList5"/>
    <dgm:cxn modelId="{375218A0-9F81-4BF9-988E-498BC0E813EF}" srcId="{38E758D6-58B5-4A42-B0AA-DF6FEF73E62E}" destId="{8C36015F-3A16-4513-BDF1-0E02688FE34A}" srcOrd="2" destOrd="0" parTransId="{763884A9-814B-478C-97AD-17965F4EA282}" sibTransId="{A6E97FE7-9BE9-42E6-A156-A5E193872515}"/>
    <dgm:cxn modelId="{98BFC7F3-C6A0-4CC9-8592-C8CE02C7C20B}" type="presOf" srcId="{38E758D6-58B5-4A42-B0AA-DF6FEF73E62E}" destId="{B25FAE59-D943-4CB1-8212-2D1E452DC1EF}" srcOrd="0" destOrd="0" presId="urn:microsoft.com/office/officeart/2005/8/layout/vList5"/>
    <dgm:cxn modelId="{46DEEB15-EA5C-4176-B487-B1E30610A82F}" type="presOf" srcId="{19BF6C73-6CF0-48D7-8A59-0638B8A7C243}" destId="{8F02A5FE-8BF6-413C-8BE5-2C34B89F5162}" srcOrd="0" destOrd="0" presId="urn:microsoft.com/office/officeart/2005/8/layout/vList5"/>
    <dgm:cxn modelId="{766E29A8-6EA6-4439-8FC5-24DB91A3FC35}" srcId="{19BF6C73-6CF0-48D7-8A59-0638B8A7C243}" destId="{7F18D3E1-35A4-4948-AABB-42A906906AEB}" srcOrd="2" destOrd="0" parTransId="{CBF36249-D4CD-4E37-BE66-F22B4EEB310B}" sibTransId="{930E34C4-A961-41E2-9197-2165DDFF9FA2}"/>
    <dgm:cxn modelId="{CC33C00C-8402-447A-8CE5-91FCE5047B84}" type="presOf" srcId="{5936BD09-F159-4D1F-B46C-BF2D1B58D255}" destId="{6ED50529-0D0A-445B-BC51-822964B44281}" srcOrd="0" destOrd="1" presId="urn:microsoft.com/office/officeart/2005/8/layout/vList5"/>
    <dgm:cxn modelId="{6E701163-3A79-470A-A5F5-B85B968295B7}" type="presOf" srcId="{BE9C971F-8930-49D1-87F6-59FFF07D7853}" destId="{431EE5A7-D984-4FB9-89DC-8BF6842BCD0F}" srcOrd="0" destOrd="0" presId="urn:microsoft.com/office/officeart/2005/8/layout/vList5"/>
    <dgm:cxn modelId="{1611CA12-DCA6-4D63-B9C9-F68FAC384261}" srcId="{38E758D6-58B5-4A42-B0AA-DF6FEF73E62E}" destId="{9B21DCD5-6701-4154-B2E8-2119714BA7C4}" srcOrd="4" destOrd="0" parTransId="{3557648F-4A76-4644-80AE-F219EEEB152B}" sibTransId="{3D441606-EB6F-4917-9F4A-FFE7608BFD23}"/>
    <dgm:cxn modelId="{2AD30973-FC7D-4A23-A93E-51D9996EB583}" srcId="{19BF6C73-6CF0-48D7-8A59-0638B8A7C243}" destId="{E05C94D9-8D93-4913-A0AF-E88B1F4AE411}" srcOrd="3" destOrd="0" parTransId="{2420D81E-4309-4B59-B1AD-574288FA65C7}" sibTransId="{2792C838-652C-4919-8ACF-10923806FB5F}"/>
    <dgm:cxn modelId="{7235A2C8-353C-4DF2-902A-773B023EE45E}" type="presOf" srcId="{A638DFB3-F0A2-4333-9B19-163F28CCE7E7}" destId="{431EE5A7-D984-4FB9-89DC-8BF6842BCD0F}" srcOrd="0" destOrd="1" presId="urn:microsoft.com/office/officeart/2005/8/layout/vList5"/>
    <dgm:cxn modelId="{623A173E-CBC9-44F1-9CD9-CE81F637B6A1}" type="presOf" srcId="{6CFE10BD-A7D2-4B2B-B6D6-57E47ADE8036}" destId="{50926754-2DFF-4F04-878F-64067A1F194D}" srcOrd="0" destOrd="1" presId="urn:microsoft.com/office/officeart/2005/8/layout/vList5"/>
    <dgm:cxn modelId="{7A9708F9-DBF4-4493-8C49-FF33C3EA70C3}" type="presOf" srcId="{1C3C4618-4522-4415-A705-D9AE6C7509B4}" destId="{50926754-2DFF-4F04-878F-64067A1F194D}" srcOrd="0" destOrd="0" presId="urn:microsoft.com/office/officeart/2005/8/layout/vList5"/>
    <dgm:cxn modelId="{0C511CE6-7F41-4ED1-BC09-7756830C268B}" type="presOf" srcId="{6F4778E7-2C20-479C-928C-7693C925F44F}" destId="{8540A856-61E9-4979-80D2-480DF00E93A9}" srcOrd="0" destOrd="0" presId="urn:microsoft.com/office/officeart/2005/8/layout/vList5"/>
    <dgm:cxn modelId="{15305CFB-41BF-40F6-8844-B7EBCAB63C5D}" type="presOf" srcId="{9B21DCD5-6701-4154-B2E8-2119714BA7C4}" destId="{19AD275C-FE47-4AFD-A15B-C0AB02D630E1}" srcOrd="0" destOrd="0" presId="urn:microsoft.com/office/officeart/2005/8/layout/vList5"/>
    <dgm:cxn modelId="{B7F377B9-1FF0-40FE-8C25-FB0BFD5FA04F}" type="presOf" srcId="{E812FAEA-27A3-42DF-B41F-6DB803A254BE}" destId="{97D285CB-F824-40A3-BECA-30330AAE509B}" srcOrd="0" destOrd="0" presId="urn:microsoft.com/office/officeart/2005/8/layout/vList5"/>
    <dgm:cxn modelId="{9B0A468E-C13B-4469-9C9A-09F4D35C3EE0}" srcId="{19BF6C73-6CF0-48D7-8A59-0638B8A7C243}" destId="{7F8A4EDB-448A-4337-BA1A-D2DB4C8715F5}" srcOrd="1" destOrd="0" parTransId="{1C88D372-72F0-4069-B207-43E4E11B22E7}" sibTransId="{281F2BF9-3602-41C6-94B7-F38202518D2A}"/>
    <dgm:cxn modelId="{8978A87B-E03F-49A2-A07C-258E9E21CBDC}" srcId="{6F4778E7-2C20-479C-928C-7693C925F44F}" destId="{A638DFB3-F0A2-4333-9B19-163F28CCE7E7}" srcOrd="1" destOrd="0" parTransId="{7FDA3AC2-7A5D-43F2-B773-05B739520210}" sibTransId="{F5896759-A239-4289-8ABD-E895A59F3871}"/>
    <dgm:cxn modelId="{CD886127-2D4F-408D-B9CC-7236F411D8E1}" srcId="{8C36015F-3A16-4513-BDF1-0E02688FE34A}" destId="{9B40C45E-2305-4066-B452-2C7E20EC9D51}" srcOrd="0" destOrd="0" parTransId="{953AF4F4-C01B-443F-B71D-C8C4D5CAE539}" sibTransId="{A4D132D9-F677-4BD2-87C3-0775C220E3CA}"/>
    <dgm:cxn modelId="{F1903DBC-83F0-4351-93B3-2156C03E99D7}" type="presOf" srcId="{9B40C45E-2305-4066-B452-2C7E20EC9D51}" destId="{6ED50529-0D0A-445B-BC51-822964B44281}" srcOrd="0" destOrd="0" presId="urn:microsoft.com/office/officeart/2005/8/layout/vList5"/>
    <dgm:cxn modelId="{0D678053-8A76-49A1-A12F-FC7974F35CFF}" srcId="{19BF6C73-6CF0-48D7-8A59-0638B8A7C243}" destId="{E812FAEA-27A3-42DF-B41F-6DB803A254BE}" srcOrd="0" destOrd="0" parTransId="{FD38DF9C-9812-4FB6-AB00-5C8CAB72DF8F}" sibTransId="{FB697F0A-ECCA-40E2-83EA-11661D436496}"/>
    <dgm:cxn modelId="{E2E6C094-16F0-45E7-9071-B0F93EF5D868}" srcId="{38E758D6-58B5-4A42-B0AA-DF6FEF73E62E}" destId="{CEF9713A-1B52-43A5-BFD5-2EDA1A198969}" srcOrd="1" destOrd="0" parTransId="{EABF9D64-0E0B-464C-9D23-D3ACB38AF3BA}" sibTransId="{C940969D-0D6E-46D2-8E5A-46231E7D2528}"/>
    <dgm:cxn modelId="{35213808-5812-4CEE-ADE3-EA886D76DC59}" srcId="{38E758D6-58B5-4A42-B0AA-DF6FEF73E62E}" destId="{6F4778E7-2C20-479C-928C-7693C925F44F}" srcOrd="3" destOrd="0" parTransId="{330E4E55-AE30-4339-AE57-272BFD8301FA}" sibTransId="{2A0C768E-04B8-494B-9959-F70C9DE757BF}"/>
    <dgm:cxn modelId="{2FFCBF01-7949-42D2-AD1D-37AFC4F944B4}" srcId="{CEF9713A-1B52-43A5-BFD5-2EDA1A198969}" destId="{1C3C4618-4522-4415-A705-D9AE6C7509B4}" srcOrd="0" destOrd="0" parTransId="{87A041D1-CBCD-4FE4-818B-F61994F463DD}" sibTransId="{D33E3892-9AAD-4730-A3DE-A7496ED8BF9C}"/>
    <dgm:cxn modelId="{76F46776-5388-47A5-B3B3-5CB8372BFBCE}" type="presOf" srcId="{E05C94D9-8D93-4913-A0AF-E88B1F4AE411}" destId="{97D285CB-F824-40A3-BECA-30330AAE509B}" srcOrd="0" destOrd="3" presId="urn:microsoft.com/office/officeart/2005/8/layout/vList5"/>
    <dgm:cxn modelId="{72FD4AE4-30D3-4787-85DB-F99BB70BAF2C}" type="presOf" srcId="{F68E3E3B-2EC0-4CBB-89AE-57FE9918224F}" destId="{F5BEF31D-A8B9-419F-801E-140A3A87C098}" srcOrd="0" destOrd="0" presId="urn:microsoft.com/office/officeart/2005/8/layout/vList5"/>
    <dgm:cxn modelId="{877A7760-6D14-4447-BB4F-5966156FC41A}" srcId="{CEF9713A-1B52-43A5-BFD5-2EDA1A198969}" destId="{6CFE10BD-A7D2-4B2B-B6D6-57E47ADE8036}" srcOrd="1" destOrd="0" parTransId="{7BA32438-3713-49EF-BA44-1EA7A5C4A597}" sibTransId="{F1472272-7D01-4C9E-8952-E7249DF9E582}"/>
    <dgm:cxn modelId="{B5BAF082-7A51-487C-B80E-3DCDBBA68F78}" type="presOf" srcId="{CEF9713A-1B52-43A5-BFD5-2EDA1A198969}" destId="{62A70D75-6D3A-4727-8AAD-6169DEE3D656}" srcOrd="0" destOrd="0" presId="urn:microsoft.com/office/officeart/2005/8/layout/vList5"/>
    <dgm:cxn modelId="{9154E983-C54B-4D66-B2B2-08A9A425FC23}" srcId="{8C36015F-3A16-4513-BDF1-0E02688FE34A}" destId="{5936BD09-F159-4D1F-B46C-BF2D1B58D255}" srcOrd="1" destOrd="0" parTransId="{E9D47840-4CA8-4DAE-A650-0C373AB98699}" sibTransId="{8DE87571-F3E5-48DA-88F5-EF643889EC8B}"/>
    <dgm:cxn modelId="{14FEE5E5-3521-49C6-A804-F753CB135C57}" srcId="{38E758D6-58B5-4A42-B0AA-DF6FEF73E62E}" destId="{19BF6C73-6CF0-48D7-8A59-0638B8A7C243}" srcOrd="0" destOrd="0" parTransId="{30BD208C-1FDE-4092-9F97-53279667C2B4}" sibTransId="{E4748020-C22A-4B2A-B9AA-6DBCCF81160D}"/>
    <dgm:cxn modelId="{7CA2D7BB-AB39-4A51-BBA3-E4967DEC538E}" type="presParOf" srcId="{B25FAE59-D943-4CB1-8212-2D1E452DC1EF}" destId="{3B8026FD-2639-4CB9-A984-20106F031984}" srcOrd="0" destOrd="0" presId="urn:microsoft.com/office/officeart/2005/8/layout/vList5"/>
    <dgm:cxn modelId="{DEA16208-E600-4946-9506-1F10612EE09D}" type="presParOf" srcId="{3B8026FD-2639-4CB9-A984-20106F031984}" destId="{8F02A5FE-8BF6-413C-8BE5-2C34B89F5162}" srcOrd="0" destOrd="0" presId="urn:microsoft.com/office/officeart/2005/8/layout/vList5"/>
    <dgm:cxn modelId="{D4D1C3F3-9CE4-4082-A423-0267B3D55629}" type="presParOf" srcId="{3B8026FD-2639-4CB9-A984-20106F031984}" destId="{97D285CB-F824-40A3-BECA-30330AAE509B}" srcOrd="1" destOrd="0" presId="urn:microsoft.com/office/officeart/2005/8/layout/vList5"/>
    <dgm:cxn modelId="{F92FFCCC-4AC5-495D-9B96-CD6F4F67FE5E}" type="presParOf" srcId="{B25FAE59-D943-4CB1-8212-2D1E452DC1EF}" destId="{1C671EE6-6CBE-4EC1-B70F-89C8BE709502}" srcOrd="1" destOrd="0" presId="urn:microsoft.com/office/officeart/2005/8/layout/vList5"/>
    <dgm:cxn modelId="{C6B9AC8B-6F29-4E39-BB4C-7C4F1DCEA16C}" type="presParOf" srcId="{B25FAE59-D943-4CB1-8212-2D1E452DC1EF}" destId="{B2F0464A-CE89-47CD-9B78-5608D779FF70}" srcOrd="2" destOrd="0" presId="urn:microsoft.com/office/officeart/2005/8/layout/vList5"/>
    <dgm:cxn modelId="{21B0F0AF-CE8E-4FE9-BE45-A74BD5197931}" type="presParOf" srcId="{B2F0464A-CE89-47CD-9B78-5608D779FF70}" destId="{62A70D75-6D3A-4727-8AAD-6169DEE3D656}" srcOrd="0" destOrd="0" presId="urn:microsoft.com/office/officeart/2005/8/layout/vList5"/>
    <dgm:cxn modelId="{B701495D-FA57-4921-91C6-94ADB443B8B5}" type="presParOf" srcId="{B2F0464A-CE89-47CD-9B78-5608D779FF70}" destId="{50926754-2DFF-4F04-878F-64067A1F194D}" srcOrd="1" destOrd="0" presId="urn:microsoft.com/office/officeart/2005/8/layout/vList5"/>
    <dgm:cxn modelId="{69F4E6CB-6C2E-42F4-8437-CE7378011645}" type="presParOf" srcId="{B25FAE59-D943-4CB1-8212-2D1E452DC1EF}" destId="{7B07888F-A6F0-43E4-926B-261B7695CFD6}" srcOrd="3" destOrd="0" presId="urn:microsoft.com/office/officeart/2005/8/layout/vList5"/>
    <dgm:cxn modelId="{657A5331-8C9C-4CFE-8B4C-EF6A8A9C477A}" type="presParOf" srcId="{B25FAE59-D943-4CB1-8212-2D1E452DC1EF}" destId="{00371B85-236C-442A-8260-B3BD4B47773A}" srcOrd="4" destOrd="0" presId="urn:microsoft.com/office/officeart/2005/8/layout/vList5"/>
    <dgm:cxn modelId="{8AD784A8-A432-4622-A838-FEEDF4ED4528}" type="presParOf" srcId="{00371B85-236C-442A-8260-B3BD4B47773A}" destId="{157B088B-BB0A-4776-9397-1EB126A61AD2}" srcOrd="0" destOrd="0" presId="urn:microsoft.com/office/officeart/2005/8/layout/vList5"/>
    <dgm:cxn modelId="{6C45B938-76C2-4B8C-9497-E5146B8EFCCD}" type="presParOf" srcId="{00371B85-236C-442A-8260-B3BD4B47773A}" destId="{6ED50529-0D0A-445B-BC51-822964B44281}" srcOrd="1" destOrd="0" presId="urn:microsoft.com/office/officeart/2005/8/layout/vList5"/>
    <dgm:cxn modelId="{8DDB7442-6F46-4739-B655-F7D24C784C70}" type="presParOf" srcId="{B25FAE59-D943-4CB1-8212-2D1E452DC1EF}" destId="{CB409EAE-189C-46EE-93AB-988DE6AB94A8}" srcOrd="5" destOrd="0" presId="urn:microsoft.com/office/officeart/2005/8/layout/vList5"/>
    <dgm:cxn modelId="{A124766E-1B57-4C11-998B-CE8A69AC4B64}" type="presParOf" srcId="{B25FAE59-D943-4CB1-8212-2D1E452DC1EF}" destId="{E293BB71-02E1-4169-A611-3E8048BDE113}" srcOrd="6" destOrd="0" presId="urn:microsoft.com/office/officeart/2005/8/layout/vList5"/>
    <dgm:cxn modelId="{E36D0E3E-65C1-4137-9A39-4EDB98521521}" type="presParOf" srcId="{E293BB71-02E1-4169-A611-3E8048BDE113}" destId="{8540A856-61E9-4979-80D2-480DF00E93A9}" srcOrd="0" destOrd="0" presId="urn:microsoft.com/office/officeart/2005/8/layout/vList5"/>
    <dgm:cxn modelId="{E1F4BD08-F27E-479D-A08E-423455DBF9F9}" type="presParOf" srcId="{E293BB71-02E1-4169-A611-3E8048BDE113}" destId="{431EE5A7-D984-4FB9-89DC-8BF6842BCD0F}" srcOrd="1" destOrd="0" presId="urn:microsoft.com/office/officeart/2005/8/layout/vList5"/>
    <dgm:cxn modelId="{D42DEA26-BCA4-4340-AA86-EF16A08F3B83}" type="presParOf" srcId="{B25FAE59-D943-4CB1-8212-2D1E452DC1EF}" destId="{511E66F9-C914-43F5-BF67-A6DCBA5AABB4}" srcOrd="7" destOrd="0" presId="urn:microsoft.com/office/officeart/2005/8/layout/vList5"/>
    <dgm:cxn modelId="{40055AEF-4679-4895-B9EE-B011A25E5C31}" type="presParOf" srcId="{B25FAE59-D943-4CB1-8212-2D1E452DC1EF}" destId="{E556BD73-6F0E-4583-80A7-AA4EAF57BD37}" srcOrd="8" destOrd="0" presId="urn:microsoft.com/office/officeart/2005/8/layout/vList5"/>
    <dgm:cxn modelId="{CEB01D47-1A50-4FE4-BA19-548723A2E398}" type="presParOf" srcId="{E556BD73-6F0E-4583-80A7-AA4EAF57BD37}" destId="{19AD275C-FE47-4AFD-A15B-C0AB02D630E1}" srcOrd="0" destOrd="0" presId="urn:microsoft.com/office/officeart/2005/8/layout/vList5"/>
    <dgm:cxn modelId="{80231280-0FBC-4165-A15A-F93B11266502}" type="presParOf" srcId="{E556BD73-6F0E-4583-80A7-AA4EAF57BD37}" destId="{F5BEF31D-A8B9-419F-801E-140A3A87C09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7E148-FB55-4488-AEE8-2032BA09D221}">
      <dsp:nvSpPr>
        <dsp:cNvPr id="0" name=""/>
        <dsp:cNvSpPr/>
      </dsp:nvSpPr>
      <dsp:spPr>
        <a:xfrm>
          <a:off x="1907589" y="1282406"/>
          <a:ext cx="1567385" cy="1567385"/>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a:t>Acteurs participants</a:t>
          </a:r>
        </a:p>
      </dsp:txBody>
      <dsp:txXfrm>
        <a:off x="2222703" y="1649558"/>
        <a:ext cx="937157" cy="805669"/>
      </dsp:txXfrm>
    </dsp:sp>
    <dsp:sp modelId="{B9C9F4AB-51FE-44D5-9CE7-303A6976DAF8}">
      <dsp:nvSpPr>
        <dsp:cNvPr id="0" name=""/>
        <dsp:cNvSpPr/>
      </dsp:nvSpPr>
      <dsp:spPr>
        <a:xfrm>
          <a:off x="1073911" y="866006"/>
          <a:ext cx="1139916" cy="113991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a:t>PCN</a:t>
          </a:r>
        </a:p>
      </dsp:txBody>
      <dsp:txXfrm>
        <a:off x="1360888" y="1154718"/>
        <a:ext cx="565962" cy="562492"/>
      </dsp:txXfrm>
    </dsp:sp>
    <dsp:sp modelId="{62DD7C6A-CD12-41D1-9E5A-8F435E17041C}">
      <dsp:nvSpPr>
        <dsp:cNvPr id="0" name=""/>
        <dsp:cNvSpPr/>
      </dsp:nvSpPr>
      <dsp:spPr>
        <a:xfrm rot="20700000">
          <a:off x="1666148" y="151401"/>
          <a:ext cx="1116885" cy="1116885"/>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a:t>RCP</a:t>
          </a:r>
        </a:p>
      </dsp:txBody>
      <dsp:txXfrm rot="-20700000">
        <a:off x="1911114" y="396367"/>
        <a:ext cx="626954" cy="626954"/>
      </dsp:txXfrm>
    </dsp:sp>
    <dsp:sp modelId="{16ABFEC2-EAFF-4AD3-9C99-58E520685029}">
      <dsp:nvSpPr>
        <dsp:cNvPr id="0" name=""/>
        <dsp:cNvSpPr/>
      </dsp:nvSpPr>
      <dsp:spPr>
        <a:xfrm>
          <a:off x="1772914" y="1053831"/>
          <a:ext cx="2006253" cy="2006253"/>
        </a:xfrm>
        <a:prstGeom prst="circularArrow">
          <a:avLst>
            <a:gd name="adj1" fmla="val 4687"/>
            <a:gd name="adj2" fmla="val 299029"/>
            <a:gd name="adj3" fmla="val 2472200"/>
            <a:gd name="adj4" fmla="val 1595946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2BABA7-8974-4E66-BF9D-ADABDEBCCD4A}">
      <dsp:nvSpPr>
        <dsp:cNvPr id="0" name=""/>
        <dsp:cNvSpPr/>
      </dsp:nvSpPr>
      <dsp:spPr>
        <a:xfrm>
          <a:off x="793778" y="665482"/>
          <a:ext cx="1457668" cy="145766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9FD748-C417-4255-ADE1-E32EBA481E72}">
      <dsp:nvSpPr>
        <dsp:cNvPr id="0" name=""/>
        <dsp:cNvSpPr/>
      </dsp:nvSpPr>
      <dsp:spPr>
        <a:xfrm>
          <a:off x="1375778" y="-113362"/>
          <a:ext cx="1571660" cy="157166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7610A-1D12-4D04-A283-A1A0A18D099B}">
      <dsp:nvSpPr>
        <dsp:cNvPr id="0" name=""/>
        <dsp:cNvSpPr/>
      </dsp:nvSpPr>
      <dsp:spPr>
        <a:xfrm>
          <a:off x="26982" y="74561"/>
          <a:ext cx="2350242" cy="49326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fr-FR" sz="1400" b="1" kern="1200"/>
            <a:t>Partenariats institutionnalisés</a:t>
          </a:r>
          <a:endParaRPr lang="fr-FR" sz="1400" kern="1200"/>
        </a:p>
      </dsp:txBody>
      <dsp:txXfrm>
        <a:off x="26982" y="74561"/>
        <a:ext cx="2350242" cy="493267"/>
      </dsp:txXfrm>
    </dsp:sp>
    <dsp:sp modelId="{360E9A7B-444A-4C32-9D18-804D838D3764}">
      <dsp:nvSpPr>
        <dsp:cNvPr id="0" name=""/>
        <dsp:cNvSpPr/>
      </dsp:nvSpPr>
      <dsp:spPr>
        <a:xfrm>
          <a:off x="18688" y="564477"/>
          <a:ext cx="2399831" cy="2597969"/>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ctr" anchorCtr="0">
          <a:noAutofit/>
        </a:bodyPr>
        <a:lstStyle/>
        <a:p>
          <a:pPr marL="114300" lvl="1" indent="-114300" algn="l" defTabSz="622300">
            <a:lnSpc>
              <a:spcPct val="100000"/>
            </a:lnSpc>
            <a:spcBef>
              <a:spcPct val="0"/>
            </a:spcBef>
            <a:spcAft>
              <a:spcPts val="1200"/>
            </a:spcAft>
            <a:buChar char="••"/>
          </a:pPr>
          <a:r>
            <a:rPr lang="fr-FR" sz="1400" u="sng" kern="1200">
              <a:hlinkClick xmlns:r="http://schemas.openxmlformats.org/officeDocument/2006/relationships" r:id="rId1"/>
            </a:rPr>
            <a:t>Key Digital</a:t>
          </a:r>
          <a:r>
            <a:rPr lang="fr-FR" sz="1400" u="sng" kern="1200"/>
            <a:t> technologies (</a:t>
          </a:r>
          <a:r>
            <a:rPr lang="fr-FR" sz="1400" u="sng" kern="1200" err="1"/>
            <a:t>renamed</a:t>
          </a:r>
          <a:r>
            <a:rPr lang="fr-FR" sz="1400" u="sng" kern="1200"/>
            <a:t> Chip </a:t>
          </a:r>
          <a:r>
            <a:rPr lang="fr-FR" sz="1400" u="sng" kern="1200" err="1"/>
            <a:t>Act</a:t>
          </a:r>
          <a:r>
            <a:rPr lang="fr-FR" sz="1400" u="sng" kern="1200"/>
            <a:t>)</a:t>
          </a:r>
        </a:p>
        <a:p>
          <a:pPr marL="114300" lvl="1" indent="-114300" algn="l" defTabSz="622300">
            <a:lnSpc>
              <a:spcPct val="90000"/>
            </a:lnSpc>
            <a:spcBef>
              <a:spcPct val="0"/>
            </a:spcBef>
            <a:spcAft>
              <a:spcPct val="15000"/>
            </a:spcAft>
            <a:buChar char="••"/>
          </a:pPr>
          <a:r>
            <a:rPr lang="fr-FR" sz="1400" u="sng" kern="1200">
              <a:hlinkClick xmlns:r="http://schemas.openxmlformats.org/officeDocument/2006/relationships" r:id="rId1"/>
            </a:rPr>
            <a:t>Smart Networks and Services</a:t>
          </a:r>
        </a:p>
        <a:p>
          <a:pPr marL="114300" lvl="1" indent="-114300" algn="l" defTabSz="622300">
            <a:lnSpc>
              <a:spcPct val="90000"/>
            </a:lnSpc>
            <a:spcBef>
              <a:spcPct val="0"/>
            </a:spcBef>
            <a:spcAft>
              <a:spcPct val="15000"/>
            </a:spcAft>
            <a:buChar char="••"/>
          </a:pPr>
          <a:endParaRPr lang="fr-FR" sz="1400" u="sng" kern="1200">
            <a:hlinkClick xmlns:r="http://schemas.openxmlformats.org/officeDocument/2006/relationships" r:id="rId1"/>
          </a:endParaRPr>
        </a:p>
        <a:p>
          <a:pPr marL="114300" lvl="1" indent="-114300" algn="l" defTabSz="622300">
            <a:lnSpc>
              <a:spcPct val="100000"/>
            </a:lnSpc>
            <a:spcBef>
              <a:spcPct val="0"/>
            </a:spcBef>
            <a:spcAft>
              <a:spcPts val="1200"/>
            </a:spcAft>
            <a:buChar char="••"/>
          </a:pPr>
          <a:r>
            <a:rPr lang="fr-FR" sz="1400" u="sng" kern="1200"/>
            <a:t>High </a:t>
          </a:r>
          <a:r>
            <a:rPr lang="fr-FR" sz="1400" u="sng" kern="1200" err="1"/>
            <a:t>Performence</a:t>
          </a:r>
          <a:r>
            <a:rPr lang="fr-FR" sz="1400" u="sng" kern="1200"/>
            <a:t> </a:t>
          </a:r>
          <a:r>
            <a:rPr lang="fr-FR" sz="1400" u="sng" kern="1200" err="1"/>
            <a:t>Computing</a:t>
          </a:r>
          <a:endParaRPr lang="fr-FR" sz="1400" u="sng" kern="1200"/>
        </a:p>
        <a:p>
          <a:pPr marL="114300" lvl="1" indent="-114300" algn="l" defTabSz="622300">
            <a:lnSpc>
              <a:spcPct val="100000"/>
            </a:lnSpc>
            <a:spcBef>
              <a:spcPct val="0"/>
            </a:spcBef>
            <a:spcAft>
              <a:spcPts val="1200"/>
            </a:spcAft>
            <a:buChar char="••"/>
          </a:pPr>
          <a:r>
            <a:rPr lang="fr-FR" sz="1400" u="sng" kern="1200" err="1">
              <a:hlinkClick xmlns:r="http://schemas.openxmlformats.org/officeDocument/2006/relationships" r:id="rId2"/>
            </a:rPr>
            <a:t>European</a:t>
          </a:r>
          <a:r>
            <a:rPr lang="fr-FR" sz="1400" u="sng" kern="1200">
              <a:hlinkClick xmlns:r="http://schemas.openxmlformats.org/officeDocument/2006/relationships" r:id="rId2"/>
            </a:rPr>
            <a:t> </a:t>
          </a:r>
          <a:r>
            <a:rPr lang="fr-FR" sz="1400" u="sng" kern="1200" err="1">
              <a:hlinkClick xmlns:r="http://schemas.openxmlformats.org/officeDocument/2006/relationships" r:id="rId2"/>
            </a:rPr>
            <a:t>Metrology</a:t>
          </a:r>
          <a:r>
            <a:rPr lang="fr-FR" sz="1400" u="sng" kern="1200">
              <a:hlinkClick xmlns:r="http://schemas.openxmlformats.org/officeDocument/2006/relationships" r:id="rId2"/>
            </a:rPr>
            <a:t> (Art. 185)</a:t>
          </a:r>
          <a:endParaRPr lang="fr-FR" sz="1400" u="sng" kern="1200"/>
        </a:p>
      </dsp:txBody>
      <dsp:txXfrm>
        <a:off x="18688" y="564477"/>
        <a:ext cx="2399831" cy="2597969"/>
      </dsp:txXfrm>
    </dsp:sp>
    <dsp:sp modelId="{E716A9EA-115C-4F22-88C8-5CAB1E75C429}">
      <dsp:nvSpPr>
        <dsp:cNvPr id="0" name=""/>
        <dsp:cNvSpPr/>
      </dsp:nvSpPr>
      <dsp:spPr>
        <a:xfrm>
          <a:off x="2711264" y="74561"/>
          <a:ext cx="2208894" cy="493267"/>
        </a:xfrm>
        <a:prstGeom prst="rect">
          <a:avLst/>
        </a:prstGeom>
        <a:gradFill rotWithShape="0">
          <a:gsLst>
            <a:gs pos="0">
              <a:schemeClr val="accent2">
                <a:hueOff val="-5696468"/>
                <a:satOff val="26831"/>
                <a:lumOff val="12941"/>
                <a:alphaOff val="0"/>
                <a:shade val="51000"/>
                <a:satMod val="130000"/>
              </a:schemeClr>
            </a:gs>
            <a:gs pos="80000">
              <a:schemeClr val="accent2">
                <a:hueOff val="-5696468"/>
                <a:satOff val="26831"/>
                <a:lumOff val="12941"/>
                <a:alphaOff val="0"/>
                <a:shade val="93000"/>
                <a:satMod val="130000"/>
              </a:schemeClr>
            </a:gs>
            <a:gs pos="100000">
              <a:schemeClr val="accent2">
                <a:hueOff val="-5696468"/>
                <a:satOff val="26831"/>
                <a:lumOff val="12941"/>
                <a:alphaOff val="0"/>
                <a:shade val="94000"/>
                <a:satMod val="135000"/>
              </a:schemeClr>
            </a:gs>
          </a:gsLst>
          <a:lin ang="16200000" scaled="0"/>
        </a:gradFill>
        <a:ln w="9525" cap="flat" cmpd="sng" algn="ctr">
          <a:solidFill>
            <a:schemeClr val="accent2">
              <a:hueOff val="-5696468"/>
              <a:satOff val="26831"/>
              <a:lumOff val="1294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fr-FR" sz="1400" b="1" kern="1200"/>
            <a:t>Partenariats </a:t>
          </a:r>
          <a:r>
            <a:rPr lang="fr-FR" sz="1400" b="1" kern="1200" err="1"/>
            <a:t>co</a:t>
          </a:r>
          <a:r>
            <a:rPr lang="fr-FR" sz="1400" b="1" kern="1200"/>
            <a:t>-programmés</a:t>
          </a:r>
          <a:endParaRPr lang="fr-FR" sz="1400" kern="1200"/>
        </a:p>
      </dsp:txBody>
      <dsp:txXfrm>
        <a:off x="2711264" y="74561"/>
        <a:ext cx="2208894" cy="493267"/>
      </dsp:txXfrm>
    </dsp:sp>
    <dsp:sp modelId="{60EC8240-21A1-412C-BC7D-0D11EA639B68}">
      <dsp:nvSpPr>
        <dsp:cNvPr id="0" name=""/>
        <dsp:cNvSpPr/>
      </dsp:nvSpPr>
      <dsp:spPr>
        <a:xfrm>
          <a:off x="2711264" y="567828"/>
          <a:ext cx="2208894" cy="2597969"/>
        </a:xfrm>
        <a:prstGeom prst="rect">
          <a:avLst/>
        </a:prstGeom>
        <a:solidFill>
          <a:schemeClr val="accent2">
            <a:tint val="40000"/>
            <a:alpha val="90000"/>
            <a:hueOff val="-5945603"/>
            <a:satOff val="47327"/>
            <a:lumOff val="4373"/>
            <a:alphaOff val="0"/>
          </a:schemeClr>
        </a:solidFill>
        <a:ln w="9525" cap="flat" cmpd="sng" algn="ctr">
          <a:solidFill>
            <a:schemeClr val="accent2">
              <a:tint val="40000"/>
              <a:alpha val="90000"/>
              <a:hueOff val="-5945603"/>
              <a:satOff val="47327"/>
              <a:lumOff val="4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ctr" anchorCtr="0">
          <a:noAutofit/>
        </a:bodyPr>
        <a:lstStyle/>
        <a:p>
          <a:pPr marL="114300" lvl="1" indent="-114300" algn="l" defTabSz="622300">
            <a:lnSpc>
              <a:spcPct val="100000"/>
            </a:lnSpc>
            <a:spcBef>
              <a:spcPct val="0"/>
            </a:spcBef>
            <a:spcAft>
              <a:spcPts val="1200"/>
            </a:spcAft>
            <a:buChar char="••"/>
          </a:pPr>
          <a:r>
            <a:rPr lang="fr-FR" sz="1400" kern="1200"/>
            <a:t>AI-Data-</a:t>
          </a:r>
          <a:r>
            <a:rPr lang="fr-FR" sz="1400" kern="1200" err="1"/>
            <a:t>Robotics</a:t>
          </a:r>
          <a:endParaRPr lang="fr-FR" sz="1400" kern="1200"/>
        </a:p>
        <a:p>
          <a:pPr marL="114300" lvl="1" indent="-114300" algn="l" defTabSz="622300">
            <a:lnSpc>
              <a:spcPct val="100000"/>
            </a:lnSpc>
            <a:spcBef>
              <a:spcPct val="0"/>
            </a:spcBef>
            <a:spcAft>
              <a:spcPts val="1200"/>
            </a:spcAft>
            <a:buChar char="••"/>
          </a:pPr>
          <a:r>
            <a:rPr lang="fr-FR" sz="1400" kern="1200">
              <a:hlinkClick xmlns:r="http://schemas.openxmlformats.org/officeDocument/2006/relationships" r:id="rId3"/>
            </a:rPr>
            <a:t>Photonics</a:t>
          </a:r>
          <a:r>
            <a:rPr lang="fr-FR" sz="1400" kern="1200"/>
            <a:t>21</a:t>
          </a:r>
        </a:p>
      </dsp:txBody>
      <dsp:txXfrm>
        <a:off x="2711264" y="567828"/>
        <a:ext cx="2208894" cy="2597969"/>
      </dsp:txXfrm>
    </dsp:sp>
    <dsp:sp modelId="{89D414EC-D8B2-49C4-A6D9-6C1F7E7ABE80}">
      <dsp:nvSpPr>
        <dsp:cNvPr id="0" name=""/>
        <dsp:cNvSpPr/>
      </dsp:nvSpPr>
      <dsp:spPr>
        <a:xfrm>
          <a:off x="5229405" y="74561"/>
          <a:ext cx="2208894" cy="493267"/>
        </a:xfrm>
        <a:prstGeom prst="rect">
          <a:avLst/>
        </a:prstGeom>
        <a:gradFill rotWithShape="0">
          <a:gsLst>
            <a:gs pos="0">
              <a:schemeClr val="accent2">
                <a:hueOff val="-11392936"/>
                <a:satOff val="53661"/>
                <a:lumOff val="25882"/>
                <a:alphaOff val="0"/>
                <a:shade val="51000"/>
                <a:satMod val="130000"/>
              </a:schemeClr>
            </a:gs>
            <a:gs pos="80000">
              <a:schemeClr val="accent2">
                <a:hueOff val="-11392936"/>
                <a:satOff val="53661"/>
                <a:lumOff val="25882"/>
                <a:alphaOff val="0"/>
                <a:shade val="93000"/>
                <a:satMod val="130000"/>
              </a:schemeClr>
            </a:gs>
            <a:gs pos="100000">
              <a:schemeClr val="accent2">
                <a:hueOff val="-11392936"/>
                <a:satOff val="53661"/>
                <a:lumOff val="25882"/>
                <a:alphaOff val="0"/>
                <a:shade val="94000"/>
                <a:satMod val="135000"/>
              </a:schemeClr>
            </a:gs>
          </a:gsLst>
          <a:lin ang="16200000" scaled="0"/>
        </a:gradFill>
        <a:ln w="9525" cap="flat" cmpd="sng" algn="ctr">
          <a:solidFill>
            <a:schemeClr val="accent2">
              <a:hueOff val="-11392936"/>
              <a:satOff val="53661"/>
              <a:lumOff val="2588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fr-FR" sz="1400" b="1" kern="1200"/>
            <a:t>Partenariats </a:t>
          </a:r>
          <a:r>
            <a:rPr lang="fr-FR" sz="1400" b="1" kern="1200" err="1"/>
            <a:t>co-financés</a:t>
          </a:r>
          <a:endParaRPr lang="fr-FR" sz="1400" kern="1200"/>
        </a:p>
      </dsp:txBody>
      <dsp:txXfrm>
        <a:off x="5229405" y="74561"/>
        <a:ext cx="2208894" cy="493267"/>
      </dsp:txXfrm>
    </dsp:sp>
    <dsp:sp modelId="{F23CE025-65BB-41EA-BE18-8AF03191B7D9}">
      <dsp:nvSpPr>
        <dsp:cNvPr id="0" name=""/>
        <dsp:cNvSpPr/>
      </dsp:nvSpPr>
      <dsp:spPr>
        <a:xfrm>
          <a:off x="5229405" y="567828"/>
          <a:ext cx="2208894" cy="2597969"/>
        </a:xfrm>
        <a:prstGeom prst="rect">
          <a:avLst/>
        </a:prstGeom>
        <a:solidFill>
          <a:schemeClr val="accent2">
            <a:tint val="40000"/>
            <a:alpha val="90000"/>
            <a:hueOff val="-11891207"/>
            <a:satOff val="94654"/>
            <a:lumOff val="8746"/>
            <a:alphaOff val="0"/>
          </a:schemeClr>
        </a:solidFill>
        <a:ln w="9525" cap="flat" cmpd="sng" algn="ctr">
          <a:solidFill>
            <a:schemeClr val="accent2">
              <a:tint val="40000"/>
              <a:alpha val="90000"/>
              <a:hueOff val="-11891207"/>
              <a:satOff val="94654"/>
              <a:lumOff val="874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600"/>
            </a:spcAft>
            <a:buChar char="••"/>
          </a:pPr>
          <a:endParaRPr lang="fr-FR" sz="1400" kern="1200"/>
        </a:p>
      </dsp:txBody>
      <dsp:txXfrm>
        <a:off x="5229405" y="567828"/>
        <a:ext cx="2208894" cy="25979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285CB-F824-40A3-BECA-30330AAE509B}">
      <dsp:nvSpPr>
        <dsp:cNvPr id="0" name=""/>
        <dsp:cNvSpPr/>
      </dsp:nvSpPr>
      <dsp:spPr>
        <a:xfrm rot="5400000">
          <a:off x="3719522" y="-1572900"/>
          <a:ext cx="665410" cy="3813861"/>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lr>
              <a:schemeClr val="accent2"/>
            </a:buClr>
            <a:buChar char="••"/>
          </a:pPr>
          <a:r>
            <a:rPr lang="en-GB" sz="1000" b="0" kern="1200">
              <a:hlinkClick xmlns:r="http://schemas.openxmlformats.org/officeDocument/2006/relationships" r:id="rId1"/>
            </a:rPr>
            <a:t>What do I need to know?</a:t>
          </a:r>
          <a:r>
            <a:rPr lang="en-150" sz="1000" b="0" kern="1200"/>
            <a:t> &amp; </a:t>
          </a:r>
          <a:r>
            <a:rPr lang="en-GB" sz="1000" b="0" kern="1200">
              <a:hlinkClick xmlns:r="http://schemas.openxmlformats.org/officeDocument/2006/relationships" r:id="rId2"/>
            </a:rPr>
            <a:t>Quick guide</a:t>
          </a:r>
          <a:endParaRPr lang="en-IE" sz="1000" kern="1200"/>
        </a:p>
        <a:p>
          <a:pPr marL="57150" lvl="1" indent="-57150" algn="l" defTabSz="444500">
            <a:lnSpc>
              <a:spcPct val="90000"/>
            </a:lnSpc>
            <a:spcBef>
              <a:spcPct val="0"/>
            </a:spcBef>
            <a:spcAft>
              <a:spcPct val="15000"/>
            </a:spcAft>
            <a:buClr>
              <a:schemeClr val="accent2"/>
            </a:buClr>
            <a:buChar char="••"/>
          </a:pPr>
          <a:r>
            <a:rPr lang="en-150" sz="1000" kern="1200">
              <a:hlinkClick xmlns:r="http://schemas.openxmlformats.org/officeDocument/2006/relationships" r:id="rId3"/>
            </a:rPr>
            <a:t>Frequently asked questions</a:t>
          </a:r>
          <a:endParaRPr lang="en-IE" sz="1000" kern="1200"/>
        </a:p>
        <a:p>
          <a:pPr marL="57150" lvl="1" indent="-57150" algn="l" defTabSz="444500">
            <a:lnSpc>
              <a:spcPct val="90000"/>
            </a:lnSpc>
            <a:spcBef>
              <a:spcPct val="0"/>
            </a:spcBef>
            <a:spcAft>
              <a:spcPct val="15000"/>
            </a:spcAft>
            <a:buClr>
              <a:schemeClr val="accent2"/>
            </a:buClr>
            <a:buChar char="••"/>
          </a:pPr>
          <a:r>
            <a:rPr lang="en-150" sz="1000" kern="1200">
              <a:hlinkClick xmlns:r="http://schemas.openxmlformats.org/officeDocument/2006/relationships" r:id="rId4"/>
            </a:rPr>
            <a:t>Detailed guidance for applicants and beneficiaries</a:t>
          </a:r>
          <a:endParaRPr lang="en-IE" sz="1000" kern="1200"/>
        </a:p>
        <a:p>
          <a:pPr marL="57150" lvl="1" indent="-57150" algn="l" defTabSz="444500">
            <a:lnSpc>
              <a:spcPct val="90000"/>
            </a:lnSpc>
            <a:spcBef>
              <a:spcPct val="0"/>
            </a:spcBef>
            <a:spcAft>
              <a:spcPct val="15000"/>
            </a:spcAft>
            <a:buClr>
              <a:schemeClr val="accent2"/>
            </a:buClr>
            <a:buChar char="••"/>
          </a:pPr>
          <a:r>
            <a:rPr lang="en-150" sz="1000" kern="1200">
              <a:hlinkClick xmlns:r="http://schemas.openxmlformats.org/officeDocument/2006/relationships" r:id="rId5"/>
            </a:rPr>
            <a:t>Lump sum briefing slides for experts</a:t>
          </a:r>
          <a:endParaRPr lang="en-IE" sz="1000" kern="1200"/>
        </a:p>
      </dsp:txBody>
      <dsp:txXfrm rot="-5400000">
        <a:off x="2145297" y="33808"/>
        <a:ext cx="3781378" cy="600444"/>
      </dsp:txXfrm>
    </dsp:sp>
    <dsp:sp modelId="{8F02A5FE-8BF6-413C-8BE5-2C34B89F5162}">
      <dsp:nvSpPr>
        <dsp:cNvPr id="0" name=""/>
        <dsp:cNvSpPr/>
      </dsp:nvSpPr>
      <dsp:spPr>
        <a:xfrm>
          <a:off x="0" y="10094"/>
          <a:ext cx="2145296" cy="6478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0" kern="1200" err="1"/>
            <a:t>Conseils</a:t>
          </a:r>
          <a:endParaRPr lang="en-IE" sz="1600" kern="1200"/>
        </a:p>
      </dsp:txBody>
      <dsp:txXfrm>
        <a:off x="31626" y="41720"/>
        <a:ext cx="2082044" cy="584618"/>
      </dsp:txXfrm>
    </dsp:sp>
    <dsp:sp modelId="{50926754-2DFF-4F04-878F-64067A1F194D}">
      <dsp:nvSpPr>
        <dsp:cNvPr id="0" name=""/>
        <dsp:cNvSpPr/>
      </dsp:nvSpPr>
      <dsp:spPr>
        <a:xfrm rot="5400000">
          <a:off x="3760730" y="-893499"/>
          <a:ext cx="598845" cy="3821320"/>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lr>
              <a:schemeClr val="accent2"/>
            </a:buClr>
            <a:buChar char="••"/>
          </a:pPr>
          <a:r>
            <a:rPr lang="en-US" sz="1000" b="0" kern="1200">
              <a:hlinkClick xmlns:r="http://schemas.openxmlformats.org/officeDocument/2006/relationships" r:id="rId6"/>
            </a:rPr>
            <a:t>Model Grant Agreement Lump Sum</a:t>
          </a:r>
          <a:endParaRPr lang="en-IE" sz="1000" kern="1200"/>
        </a:p>
        <a:p>
          <a:pPr marL="57150" lvl="1" indent="-57150" algn="l" defTabSz="444500">
            <a:lnSpc>
              <a:spcPct val="90000"/>
            </a:lnSpc>
            <a:spcBef>
              <a:spcPct val="0"/>
            </a:spcBef>
            <a:spcAft>
              <a:spcPct val="15000"/>
            </a:spcAft>
            <a:buClr>
              <a:schemeClr val="accent2"/>
            </a:buClr>
            <a:buChar char="••"/>
          </a:pPr>
          <a:r>
            <a:rPr lang="en-US" sz="1000" b="0" kern="1200">
              <a:hlinkClick xmlns:r="http://schemas.openxmlformats.org/officeDocument/2006/relationships" r:id="rId7"/>
            </a:rPr>
            <a:t>Decision </a:t>
          </a:r>
          <a:r>
            <a:rPr lang="en-US" sz="1000" b="0" kern="1200" err="1">
              <a:hlinkClick xmlns:r="http://schemas.openxmlformats.org/officeDocument/2006/relationships" r:id="rId7"/>
            </a:rPr>
            <a:t>authorising</a:t>
          </a:r>
          <a:r>
            <a:rPr lang="en-US" sz="1000" b="0" kern="1200">
              <a:hlinkClick xmlns:r="http://schemas.openxmlformats.org/officeDocument/2006/relationships" r:id="rId7"/>
            </a:rPr>
            <a:t> the use of lump sum contributions under the Horizon Europe </a:t>
          </a:r>
          <a:r>
            <a:rPr lang="en-US" sz="1000" b="0" kern="1200" err="1">
              <a:hlinkClick xmlns:r="http://schemas.openxmlformats.org/officeDocument/2006/relationships" r:id="rId7"/>
            </a:rPr>
            <a:t>Programme</a:t>
          </a:r>
          <a:endParaRPr lang="en-IE" sz="1000" kern="1200"/>
        </a:p>
      </dsp:txBody>
      <dsp:txXfrm rot="-5400000">
        <a:off x="2149493" y="746971"/>
        <a:ext cx="3792087" cy="540379"/>
      </dsp:txXfrm>
    </dsp:sp>
    <dsp:sp modelId="{62A70D75-6D3A-4727-8AAD-6169DEE3D656}">
      <dsp:nvSpPr>
        <dsp:cNvPr id="0" name=""/>
        <dsp:cNvSpPr/>
      </dsp:nvSpPr>
      <dsp:spPr>
        <a:xfrm>
          <a:off x="0" y="699128"/>
          <a:ext cx="2149493" cy="6478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0" kern="1200"/>
            <a:t>Documents </a:t>
          </a:r>
        </a:p>
        <a:p>
          <a:pPr lvl="0" algn="ctr" defTabSz="711200">
            <a:lnSpc>
              <a:spcPct val="90000"/>
            </a:lnSpc>
            <a:spcBef>
              <a:spcPct val="0"/>
            </a:spcBef>
            <a:spcAft>
              <a:spcPct val="35000"/>
            </a:spcAft>
          </a:pPr>
          <a:r>
            <a:rPr lang="en-GB" sz="1600" b="0" kern="1200"/>
            <a:t>de </a:t>
          </a:r>
          <a:r>
            <a:rPr lang="en-GB" sz="1600" b="0" kern="1200" err="1"/>
            <a:t>référence</a:t>
          </a:r>
          <a:endParaRPr lang="en-IE" sz="1600" kern="1200"/>
        </a:p>
      </dsp:txBody>
      <dsp:txXfrm>
        <a:off x="31626" y="730754"/>
        <a:ext cx="2086241" cy="584618"/>
      </dsp:txXfrm>
    </dsp:sp>
    <dsp:sp modelId="{6ED50529-0D0A-445B-BC51-822964B44281}">
      <dsp:nvSpPr>
        <dsp:cNvPr id="0" name=""/>
        <dsp:cNvSpPr/>
      </dsp:nvSpPr>
      <dsp:spPr>
        <a:xfrm rot="5400000">
          <a:off x="3763853" y="-207331"/>
          <a:ext cx="574760" cy="3821320"/>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lr>
              <a:schemeClr val="accent2"/>
            </a:buClr>
            <a:buFont typeface="Arial" panose="020B0604020202020204" pitchFamily="34" charset="0"/>
            <a:buChar char="••"/>
          </a:pPr>
          <a:r>
            <a:rPr lang="en-GB" sz="1000" b="0" kern="1200">
              <a:hlinkClick xmlns:r="http://schemas.openxmlformats.org/officeDocument/2006/relationships" r:id="rId8"/>
            </a:rPr>
            <a:t>European Commission assessment</a:t>
          </a:r>
          <a:r>
            <a:rPr lang="en-GB" sz="1000" b="0" kern="1200"/>
            <a:t> (October 2021)</a:t>
          </a:r>
          <a:endParaRPr lang="en-IE" sz="1000" kern="1200"/>
        </a:p>
        <a:p>
          <a:pPr marL="57150" lvl="1" indent="-57150" algn="l" defTabSz="444500">
            <a:lnSpc>
              <a:spcPct val="90000"/>
            </a:lnSpc>
            <a:spcBef>
              <a:spcPct val="0"/>
            </a:spcBef>
            <a:spcAft>
              <a:spcPct val="15000"/>
            </a:spcAft>
            <a:buClr>
              <a:schemeClr val="accent2"/>
            </a:buClr>
            <a:buFont typeface="Arial" panose="020B0604020202020204" pitchFamily="34" charset="0"/>
            <a:buChar char="••"/>
          </a:pPr>
          <a:r>
            <a:rPr lang="en-GB" sz="1000" b="0" kern="1200">
              <a:hlinkClick xmlns:r="http://schemas.openxmlformats.org/officeDocument/2006/relationships" r:id="rId9"/>
            </a:rPr>
            <a:t>European Parliament (STOA) study on lump sums in Horizon 2020</a:t>
          </a:r>
          <a:r>
            <a:rPr lang="en-GB" sz="1000" b="0" kern="1200"/>
            <a:t> (May 2022)</a:t>
          </a:r>
          <a:endParaRPr lang="en-IE" sz="1000" kern="1200"/>
        </a:p>
      </dsp:txBody>
      <dsp:txXfrm rot="-5400000">
        <a:off x="2140574" y="1444005"/>
        <a:ext cx="3793263" cy="518646"/>
      </dsp:txXfrm>
    </dsp:sp>
    <dsp:sp modelId="{157B088B-BB0A-4776-9397-1EB126A61AD2}">
      <dsp:nvSpPr>
        <dsp:cNvPr id="0" name=""/>
        <dsp:cNvSpPr/>
      </dsp:nvSpPr>
      <dsp:spPr>
        <a:xfrm>
          <a:off x="0" y="1379393"/>
          <a:ext cx="2149493" cy="6478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IE" sz="1600" kern="1200" noProof="0"/>
            <a:t>Etudes</a:t>
          </a:r>
        </a:p>
      </dsp:txBody>
      <dsp:txXfrm>
        <a:off x="31626" y="1411019"/>
        <a:ext cx="2086241" cy="584618"/>
      </dsp:txXfrm>
    </dsp:sp>
    <dsp:sp modelId="{431EE5A7-D984-4FB9-89DC-8BF6842BCD0F}">
      <dsp:nvSpPr>
        <dsp:cNvPr id="0" name=""/>
        <dsp:cNvSpPr/>
      </dsp:nvSpPr>
      <dsp:spPr>
        <a:xfrm rot="5400000">
          <a:off x="3751227" y="490248"/>
          <a:ext cx="592874" cy="3821320"/>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lr>
              <a:schemeClr val="accent2"/>
            </a:buClr>
            <a:buChar char="••"/>
          </a:pPr>
          <a:r>
            <a:rPr lang="en-IE" sz="1000" kern="1200" noProof="0"/>
            <a:t>Future events</a:t>
          </a:r>
        </a:p>
        <a:p>
          <a:pPr marL="57150" lvl="1" indent="-57150" algn="l" defTabSz="444500">
            <a:lnSpc>
              <a:spcPct val="90000"/>
            </a:lnSpc>
            <a:spcBef>
              <a:spcPct val="0"/>
            </a:spcBef>
            <a:spcAft>
              <a:spcPct val="15000"/>
            </a:spcAft>
            <a:buClr>
              <a:schemeClr val="accent2"/>
            </a:buClr>
            <a:buChar char="••"/>
          </a:pPr>
          <a:r>
            <a:rPr lang="en-IE" sz="1000" kern="1200" noProof="0"/>
            <a:t>Past events and recordings</a:t>
          </a:r>
        </a:p>
      </dsp:txBody>
      <dsp:txXfrm rot="-5400000">
        <a:off x="2137004" y="2133413"/>
        <a:ext cx="3792378" cy="534990"/>
      </dsp:txXfrm>
    </dsp:sp>
    <dsp:sp modelId="{8540A856-61E9-4979-80D2-480DF00E93A9}">
      <dsp:nvSpPr>
        <dsp:cNvPr id="0" name=""/>
        <dsp:cNvSpPr/>
      </dsp:nvSpPr>
      <dsp:spPr>
        <a:xfrm>
          <a:off x="0" y="2068682"/>
          <a:ext cx="2149493" cy="6478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0" kern="1200" err="1"/>
            <a:t>Evènements</a:t>
          </a:r>
          <a:endParaRPr lang="en-IE" sz="1600" kern="1200"/>
        </a:p>
      </dsp:txBody>
      <dsp:txXfrm>
        <a:off x="31626" y="2100308"/>
        <a:ext cx="2086241" cy="584618"/>
      </dsp:txXfrm>
    </dsp:sp>
    <dsp:sp modelId="{F5BEF31D-A8B9-419F-801E-140A3A87C098}">
      <dsp:nvSpPr>
        <dsp:cNvPr id="0" name=""/>
        <dsp:cNvSpPr/>
      </dsp:nvSpPr>
      <dsp:spPr>
        <a:xfrm rot="5400000">
          <a:off x="3789828" y="1153197"/>
          <a:ext cx="540650" cy="3821320"/>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lr>
              <a:schemeClr val="accent2"/>
            </a:buClr>
            <a:buChar char="••"/>
          </a:pPr>
          <a:r>
            <a:rPr lang="en-GB" sz="1000" b="0" kern="1200"/>
            <a:t>List of Horizon Europe topics using lump sum funding</a:t>
          </a:r>
          <a:endParaRPr lang="en-IE" sz="1000" kern="1200"/>
        </a:p>
      </dsp:txBody>
      <dsp:txXfrm rot="-5400000">
        <a:off x="2149493" y="2819924"/>
        <a:ext cx="3794928" cy="487866"/>
      </dsp:txXfrm>
    </dsp:sp>
    <dsp:sp modelId="{19AD275C-FE47-4AFD-A15B-C0AB02D630E1}">
      <dsp:nvSpPr>
        <dsp:cNvPr id="0" name=""/>
        <dsp:cNvSpPr/>
      </dsp:nvSpPr>
      <dsp:spPr>
        <a:xfrm>
          <a:off x="0" y="2739922"/>
          <a:ext cx="2149493" cy="6478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0" kern="1200" err="1"/>
            <a:t>Listes</a:t>
          </a:r>
          <a:r>
            <a:rPr lang="en-GB" sz="1600" b="0" kern="1200"/>
            <a:t> des </a:t>
          </a:r>
          <a:r>
            <a:rPr lang="en-GB" sz="1600" b="0" kern="1200" err="1"/>
            <a:t>sujets</a:t>
          </a:r>
          <a:r>
            <a:rPr lang="en-GB" sz="1600" b="0" kern="1200"/>
            <a:t> “Lump Sum”</a:t>
          </a:r>
          <a:endParaRPr lang="en-IE" sz="1600" kern="1200"/>
        </a:p>
      </dsp:txBody>
      <dsp:txXfrm>
        <a:off x="31626" y="2771548"/>
        <a:ext cx="2086241" cy="584618"/>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21/04/2023</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21/04/2023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fr-F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lang="fr-FR"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026017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B06CD8F-B7ED-4A05-9FB1-A01CC0EF02CC}" type="slidenum">
              <a:rPr lang="fr-FR" smtClean="0"/>
              <a:pPr/>
              <a:t>33</a:t>
            </a:fld>
            <a:endParaRPr lang="fr-FR"/>
          </a:p>
        </p:txBody>
      </p:sp>
    </p:spTree>
    <p:extLst>
      <p:ext uri="{BB962C8B-B14F-4D97-AF65-F5344CB8AC3E}">
        <p14:creationId xmlns:p14="http://schemas.microsoft.com/office/powerpoint/2010/main" val="2200704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B06CD8F-B7ED-4A05-9FB1-A01CC0EF02CC}" type="slidenum">
              <a:rPr lang="fr-FR" smtClean="0"/>
              <a:pPr/>
              <a:t>35</a:t>
            </a:fld>
            <a:endParaRPr lang="fr-FR"/>
          </a:p>
        </p:txBody>
      </p:sp>
    </p:spTree>
    <p:extLst>
      <p:ext uri="{BB962C8B-B14F-4D97-AF65-F5344CB8AC3E}">
        <p14:creationId xmlns:p14="http://schemas.microsoft.com/office/powerpoint/2010/main" val="1327499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B06CD8F-B7ED-4A05-9FB1-A01CC0EF02CC}" type="slidenum">
              <a:rPr lang="fr-FR" smtClean="0"/>
              <a:pPr/>
              <a:t>36</a:t>
            </a:fld>
            <a:endParaRPr lang="fr-FR"/>
          </a:p>
        </p:txBody>
      </p:sp>
    </p:spTree>
    <p:extLst>
      <p:ext uri="{BB962C8B-B14F-4D97-AF65-F5344CB8AC3E}">
        <p14:creationId xmlns:p14="http://schemas.microsoft.com/office/powerpoint/2010/main" val="1059065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B06CD8F-B7ED-4A05-9FB1-A01CC0EF02CC}" type="slidenum">
              <a:rPr lang="fr-FR" smtClean="0"/>
              <a:pPr/>
              <a:t>46</a:t>
            </a:fld>
            <a:endParaRPr lang="fr-FR"/>
          </a:p>
        </p:txBody>
      </p:sp>
    </p:spTree>
    <p:extLst>
      <p:ext uri="{BB962C8B-B14F-4D97-AF65-F5344CB8AC3E}">
        <p14:creationId xmlns:p14="http://schemas.microsoft.com/office/powerpoint/2010/main" val="632483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B06CD8F-B7ED-4A05-9FB1-A01CC0EF02CC}" type="slidenum">
              <a:rPr lang="fr-FR" smtClean="0"/>
              <a:pPr/>
              <a:t>48</a:t>
            </a:fld>
            <a:endParaRPr lang="fr-FR"/>
          </a:p>
        </p:txBody>
      </p:sp>
    </p:spTree>
    <p:extLst>
      <p:ext uri="{BB962C8B-B14F-4D97-AF65-F5344CB8AC3E}">
        <p14:creationId xmlns:p14="http://schemas.microsoft.com/office/powerpoint/2010/main" val="1658056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B06CD8F-B7ED-4A05-9FB1-A01CC0EF02CC}" type="slidenum">
              <a:rPr lang="fr-FR" smtClean="0"/>
              <a:pPr/>
              <a:t>50</a:t>
            </a:fld>
            <a:endParaRPr lang="fr-FR"/>
          </a:p>
        </p:txBody>
      </p:sp>
    </p:spTree>
    <p:extLst>
      <p:ext uri="{BB962C8B-B14F-4D97-AF65-F5344CB8AC3E}">
        <p14:creationId xmlns:p14="http://schemas.microsoft.com/office/powerpoint/2010/main" val="1136637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2867137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3927710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2049378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3135260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a:xfrm>
            <a:off x="381000" y="685800"/>
            <a:ext cx="6096000" cy="3429000"/>
          </a:xfrm>
        </p:spPr>
      </p:sp>
      <p:sp>
        <p:nvSpPr>
          <p:cNvPr id="3" name="Espace réservé des notes 2"/>
          <p:cNvSpPr>
            <a:spLocks noGrp="1"/>
          </p:cNvSpPr>
          <p:nvPr>
            <p:ph type="body" idx="1"/>
          </p:nvPr>
        </p:nvSpPr>
        <p:spPr bwMode="auto"/>
        <p:txBody>
          <a:bodyPr/>
          <a:lstStyle/>
          <a:p>
            <a:pPr>
              <a:defRPr/>
            </a:pPr>
            <a:endParaRPr/>
          </a:p>
        </p:txBody>
      </p:sp>
    </p:spTree>
    <p:extLst>
      <p:ext uri="{BB962C8B-B14F-4D97-AF65-F5344CB8AC3E}">
        <p14:creationId xmlns:p14="http://schemas.microsoft.com/office/powerpoint/2010/main" val="2078141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3429305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411225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3444006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3264828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2109562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2570525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2885830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1739056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1706941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312171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a:xfrm>
            <a:off x="381000" y="685800"/>
            <a:ext cx="6096000" cy="3429000"/>
          </a:xfrm>
        </p:spPr>
      </p:sp>
      <p:sp>
        <p:nvSpPr>
          <p:cNvPr id="3" name="Espace réservé des notes 2"/>
          <p:cNvSpPr>
            <a:spLocks noGrp="1"/>
          </p:cNvSpPr>
          <p:nvPr>
            <p:ph type="body" idx="1"/>
          </p:nvPr>
        </p:nvSpPr>
        <p:spPr bwMode="auto"/>
        <p:txBody>
          <a:bodyPr/>
          <a:lstStyle/>
          <a:p>
            <a:pPr>
              <a:defRPr/>
            </a:pPr>
            <a:endParaRPr/>
          </a:p>
        </p:txBody>
      </p:sp>
    </p:spTree>
    <p:extLst>
      <p:ext uri="{BB962C8B-B14F-4D97-AF65-F5344CB8AC3E}">
        <p14:creationId xmlns:p14="http://schemas.microsoft.com/office/powerpoint/2010/main" val="38021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68</a:t>
            </a:fld>
            <a:endParaRPr lang="fr-FR"/>
          </a:p>
        </p:txBody>
      </p:sp>
    </p:spTree>
    <p:extLst>
      <p:ext uri="{BB962C8B-B14F-4D97-AF65-F5344CB8AC3E}">
        <p14:creationId xmlns:p14="http://schemas.microsoft.com/office/powerpoint/2010/main" val="674750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14428105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998872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71</a:t>
            </a:fld>
            <a:endParaRPr lang="fr-FR"/>
          </a:p>
        </p:txBody>
      </p:sp>
    </p:spTree>
    <p:extLst>
      <p:ext uri="{BB962C8B-B14F-4D97-AF65-F5344CB8AC3E}">
        <p14:creationId xmlns:p14="http://schemas.microsoft.com/office/powerpoint/2010/main" val="39972026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17203872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73</a:t>
            </a:fld>
            <a:endParaRPr lang="fr-FR"/>
          </a:p>
        </p:txBody>
      </p:sp>
    </p:spTree>
    <p:extLst>
      <p:ext uri="{BB962C8B-B14F-4D97-AF65-F5344CB8AC3E}">
        <p14:creationId xmlns:p14="http://schemas.microsoft.com/office/powerpoint/2010/main" val="30279079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algn="just"/>
            <a:endParaRPr lang="fr-FR"/>
          </a:p>
        </p:txBody>
      </p:sp>
    </p:spTree>
    <p:extLst>
      <p:ext uri="{BB962C8B-B14F-4D97-AF65-F5344CB8AC3E}">
        <p14:creationId xmlns:p14="http://schemas.microsoft.com/office/powerpoint/2010/main" val="608789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77</a:t>
            </a:fld>
            <a:endParaRPr lang="fr-FR"/>
          </a:p>
        </p:txBody>
      </p:sp>
    </p:spTree>
    <p:extLst>
      <p:ext uri="{BB962C8B-B14F-4D97-AF65-F5344CB8AC3E}">
        <p14:creationId xmlns:p14="http://schemas.microsoft.com/office/powerpoint/2010/main" val="26139347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78</a:t>
            </a:fld>
            <a:endParaRPr lang="fr-FR"/>
          </a:p>
        </p:txBody>
      </p:sp>
    </p:spTree>
    <p:extLst>
      <p:ext uri="{BB962C8B-B14F-4D97-AF65-F5344CB8AC3E}">
        <p14:creationId xmlns:p14="http://schemas.microsoft.com/office/powerpoint/2010/main" val="15563591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a:solidFill>
                  <a:schemeClr val="tx1"/>
                </a:solidFill>
                <a:effectLst/>
                <a:latin typeface="Arial" pitchFamily="34" charset="0"/>
                <a:ea typeface="+mn-ea"/>
                <a:cs typeface="+mn-cs"/>
              </a:rPr>
              <a:t>Les réseaux de PCN nationaux et multinationaux soutiennent les proposants tout au long du cycle d'élaboration de la proposition.</a:t>
            </a:r>
          </a:p>
          <a:p>
            <a:r>
              <a:rPr lang="fr-FR" sz="1200" kern="1200">
                <a:solidFill>
                  <a:schemeClr val="tx1"/>
                </a:solidFill>
                <a:effectLst/>
                <a:latin typeface="Arial" pitchFamily="34" charset="0"/>
                <a:ea typeface="+mn-ea"/>
                <a:cs typeface="+mn-cs"/>
              </a:rPr>
              <a:t>Certains services sont fournis au niveau national - </a:t>
            </a:r>
            <a:r>
              <a:rPr lang="fr-FR" sz="1200" kern="1200" err="1">
                <a:solidFill>
                  <a:schemeClr val="tx1"/>
                </a:solidFill>
                <a:effectLst/>
                <a:latin typeface="Arial" pitchFamily="34" charset="0"/>
                <a:ea typeface="+mn-ea"/>
                <a:cs typeface="+mn-cs"/>
              </a:rPr>
              <a:t>Idealist</a:t>
            </a:r>
            <a:r>
              <a:rPr lang="fr-FR" sz="1200" kern="1200">
                <a:solidFill>
                  <a:schemeClr val="tx1"/>
                </a:solidFill>
                <a:effectLst/>
                <a:latin typeface="Arial" pitchFamily="34" charset="0"/>
                <a:ea typeface="+mn-ea"/>
                <a:cs typeface="+mn-cs"/>
              </a:rPr>
              <a:t> propose alors des outils pour une assistance plus efficace.</a:t>
            </a:r>
          </a:p>
          <a:p>
            <a:r>
              <a:rPr lang="fr-FR" sz="1200" kern="1200">
                <a:solidFill>
                  <a:schemeClr val="tx1"/>
                </a:solidFill>
                <a:effectLst/>
                <a:latin typeface="Arial" pitchFamily="34" charset="0"/>
                <a:ea typeface="+mn-ea"/>
                <a:cs typeface="+mn-cs"/>
              </a:rPr>
              <a:t>Pour d'autres services qui ne peuvent être fournis au niveau national, l'approche en réseau offre une valeur ajoutée significative :</a:t>
            </a:r>
          </a:p>
          <a:p>
            <a:r>
              <a:rPr lang="fr-FR" sz="1200" kern="1200">
                <a:solidFill>
                  <a:schemeClr val="tx1"/>
                </a:solidFill>
                <a:effectLst/>
                <a:latin typeface="Arial" pitchFamily="34" charset="0"/>
                <a:ea typeface="+mn-ea"/>
                <a:cs typeface="+mn-cs"/>
              </a:rPr>
              <a:t>Il s'agit, par exemple, de la recherche de partenaires et des événements de partenariat.</a:t>
            </a:r>
          </a:p>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79</a:t>
            </a:fld>
            <a:endParaRPr lang="fr-FR"/>
          </a:p>
        </p:txBody>
      </p:sp>
    </p:spTree>
    <p:extLst>
      <p:ext uri="{BB962C8B-B14F-4D97-AF65-F5344CB8AC3E}">
        <p14:creationId xmlns:p14="http://schemas.microsoft.com/office/powerpoint/2010/main" val="2164829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a:xfrm>
            <a:off x="381000" y="685800"/>
            <a:ext cx="6096000" cy="3429000"/>
          </a:xfrm>
        </p:spPr>
      </p:sp>
      <p:sp>
        <p:nvSpPr>
          <p:cNvPr id="3" name="Espace réservé des notes 2"/>
          <p:cNvSpPr>
            <a:spLocks noGrp="1"/>
          </p:cNvSpPr>
          <p:nvPr>
            <p:ph type="body" idx="1"/>
          </p:nvPr>
        </p:nvSpPr>
        <p:spPr bwMode="auto"/>
        <p:txBody>
          <a:bodyPr/>
          <a:lstStyle/>
          <a:p>
            <a:pPr>
              <a:defRPr/>
            </a:pPr>
            <a:endParaRPr/>
          </a:p>
        </p:txBody>
      </p:sp>
    </p:spTree>
    <p:extLst>
      <p:ext uri="{BB962C8B-B14F-4D97-AF65-F5344CB8AC3E}">
        <p14:creationId xmlns:p14="http://schemas.microsoft.com/office/powerpoint/2010/main" val="312180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75693FD4-8F83-4EF7-AC3F-0DC0388986B0}" type="slidenum">
              <a:rPr lang="en-IE" smtClean="0"/>
              <a:pPr/>
              <a:t>18</a:t>
            </a:fld>
            <a:endParaRPr lang="en-IE"/>
          </a:p>
        </p:txBody>
      </p:sp>
    </p:spTree>
    <p:extLst>
      <p:ext uri="{BB962C8B-B14F-4D97-AF65-F5344CB8AC3E}">
        <p14:creationId xmlns:p14="http://schemas.microsoft.com/office/powerpoint/2010/main" val="1946474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normAutofit/>
          </a:bodyPr>
          <a:lstStyle/>
          <a:p>
            <a:pPr>
              <a:defRPr/>
            </a:pPr>
            <a:endParaRPr lang="fr-FR" sz="1200">
              <a:solidFill>
                <a:schemeClr val="tx1"/>
              </a:solidFill>
              <a:latin typeface="Arial"/>
              <a:ea typeface="+mn-ea"/>
              <a:cs typeface="+mn-cs"/>
            </a:endParaRPr>
          </a:p>
        </p:txBody>
      </p:sp>
      <p:sp>
        <p:nvSpPr>
          <p:cNvPr id="4" name="Espace réservé du numéro de diapositive 3"/>
          <p:cNvSpPr>
            <a:spLocks noGrp="1"/>
          </p:cNvSpPr>
          <p:nvPr>
            <p:ph type="sldNum" sz="quarter" idx="10"/>
          </p:nvPr>
        </p:nvSpPr>
        <p:spPr bwMode="auto"/>
        <p:txBody>
          <a:bodyPr/>
          <a:lstStyle/>
          <a:p>
            <a:pPr>
              <a:defRPr/>
            </a:pPr>
            <a:fld id="{1B06CD8F-B7ED-4A05-9FB1-A01CC0EF02CC}" type="slidenum">
              <a:rPr lang="fr-FR"/>
              <a:t>20</a:t>
            </a:fld>
            <a:endParaRPr lang="fr-FR"/>
          </a:p>
        </p:txBody>
      </p:sp>
    </p:spTree>
    <p:extLst>
      <p:ext uri="{BB962C8B-B14F-4D97-AF65-F5344CB8AC3E}">
        <p14:creationId xmlns:p14="http://schemas.microsoft.com/office/powerpoint/2010/main" val="3848018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normAutofit/>
          </a:bodyPr>
          <a:lstStyle/>
          <a:p>
            <a:pPr>
              <a:defRPr/>
            </a:pPr>
            <a:endParaRPr lang="fr-FR" sz="1200">
              <a:solidFill>
                <a:schemeClr val="tx1"/>
              </a:solidFill>
              <a:latin typeface="Arial"/>
              <a:ea typeface="+mn-ea"/>
              <a:cs typeface="+mn-cs"/>
            </a:endParaRPr>
          </a:p>
        </p:txBody>
      </p:sp>
      <p:sp>
        <p:nvSpPr>
          <p:cNvPr id="4" name="Espace réservé du numéro de diapositive 3"/>
          <p:cNvSpPr>
            <a:spLocks noGrp="1"/>
          </p:cNvSpPr>
          <p:nvPr>
            <p:ph type="sldNum" sz="quarter" idx="10"/>
          </p:nvPr>
        </p:nvSpPr>
        <p:spPr bwMode="auto"/>
        <p:txBody>
          <a:bodyPr/>
          <a:lstStyle/>
          <a:p>
            <a:pPr>
              <a:defRPr/>
            </a:pPr>
            <a:fld id="{1B06CD8F-B7ED-4A05-9FB1-A01CC0EF02CC}" type="slidenum">
              <a:rPr lang="fr-FR"/>
              <a:t>21</a:t>
            </a:fld>
            <a:endParaRPr lang="fr-FR"/>
          </a:p>
        </p:txBody>
      </p:sp>
    </p:spTree>
    <p:extLst>
      <p:ext uri="{BB962C8B-B14F-4D97-AF65-F5344CB8AC3E}">
        <p14:creationId xmlns:p14="http://schemas.microsoft.com/office/powerpoint/2010/main" val="4097770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B06CD8F-B7ED-4A05-9FB1-A01CC0EF02CC}" type="slidenum">
              <a:rPr lang="fr-FR" smtClean="0"/>
              <a:pPr/>
              <a:t>27</a:t>
            </a:fld>
            <a:endParaRPr lang="fr-FR"/>
          </a:p>
        </p:txBody>
      </p:sp>
    </p:spTree>
    <p:extLst>
      <p:ext uri="{BB962C8B-B14F-4D97-AF65-F5344CB8AC3E}">
        <p14:creationId xmlns:p14="http://schemas.microsoft.com/office/powerpoint/2010/main" val="1967062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B06CD8F-B7ED-4A05-9FB1-A01CC0EF02CC}" type="slidenum">
              <a:rPr lang="fr-FR" smtClean="0"/>
              <a:pPr/>
              <a:t>29</a:t>
            </a:fld>
            <a:endParaRPr lang="fr-FR"/>
          </a:p>
        </p:txBody>
      </p:sp>
    </p:spTree>
    <p:extLst>
      <p:ext uri="{BB962C8B-B14F-4D97-AF65-F5344CB8AC3E}">
        <p14:creationId xmlns:p14="http://schemas.microsoft.com/office/powerpoint/2010/main" val="1496158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grpSp>
        <p:nvGrpSpPr>
          <p:cNvPr id="9" name="Groupe 8"/>
          <p:cNvGrpSpPr/>
          <p:nvPr userDrawn="1"/>
        </p:nvGrpSpPr>
        <p:grpSpPr>
          <a:xfrm>
            <a:off x="-8690" y="0"/>
            <a:ext cx="9152690" cy="5152965"/>
            <a:chOff x="-8690" y="0"/>
            <a:chExt cx="9152690" cy="5152965"/>
          </a:xfrm>
        </p:grpSpPr>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0" y="0"/>
              <a:ext cx="9152690" cy="5152965"/>
            </a:xfrm>
            <a:prstGeom prst="rect">
              <a:avLst/>
            </a:prstGeom>
          </p:spPr>
        </p:pic>
        <p:pic>
          <p:nvPicPr>
            <p:cNvPr id="2" name="Image 1"/>
            <p:cNvPicPr>
              <a:picLocks noChangeAspect="1"/>
            </p:cNvPicPr>
            <p:nvPr userDrawn="1"/>
          </p:nvPicPr>
          <p:blipFill>
            <a:blip r:embed="rId3"/>
            <a:stretch>
              <a:fillRect/>
            </a:stretch>
          </p:blipFill>
          <p:spPr>
            <a:xfrm>
              <a:off x="6300192" y="112518"/>
              <a:ext cx="2662792" cy="1336722"/>
            </a:xfrm>
            <a:prstGeom prst="rect">
              <a:avLst/>
            </a:prstGeom>
          </p:spPr>
        </p:pic>
      </p:grpSp>
      <p:sp>
        <p:nvSpPr>
          <p:cNvPr id="4" name="Espace réservé de la date 3"/>
          <p:cNvSpPr>
            <a:spLocks noGrp="1"/>
          </p:cNvSpPr>
          <p:nvPr userDrawn="1">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p>
        </p:txBody>
      </p:sp>
      <p:sp>
        <p:nvSpPr>
          <p:cNvPr id="6" name="Espace réservé du numéro de diapositive 5"/>
          <p:cNvSpPr>
            <a:spLocks noGrp="1"/>
          </p:cNvSpPr>
          <p:nvPr userDrawn="1">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userDrawn="1">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matchingName="Title and Content" type="obj" userDrawn="1">
  <p:cSld name="2_Title and Content">
    <p:spTree>
      <p:nvGrpSpPr>
        <p:cNvPr id="1" name=""/>
        <p:cNvGrpSpPr/>
        <p:nvPr/>
      </p:nvGrpSpPr>
      <p:grpSpPr bwMode="auto">
        <a:xfrm>
          <a:off x="0" y="0"/>
          <a:ext cx="0" cy="0"/>
          <a:chOff x="0" y="0"/>
          <a:chExt cx="0" cy="0"/>
        </a:xfrm>
      </p:grpSpPr>
      <p:sp>
        <p:nvSpPr>
          <p:cNvPr id="29" name="Google Shape;29;p34"/>
          <p:cNvSpPr txBox="1">
            <a:spLocks noGrp="1"/>
          </p:cNvSpPr>
          <p:nvPr>
            <p:ph type="title"/>
          </p:nvPr>
        </p:nvSpPr>
        <p:spPr bwMode="auto">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0" name="Google Shape;30;p34"/>
          <p:cNvSpPr txBox="1">
            <a:spLocks noGrp="1"/>
          </p:cNvSpPr>
          <p:nvPr>
            <p:ph type="body" idx="1"/>
          </p:nvPr>
        </p:nvSpPr>
        <p:spPr bwMode="auto">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pPr>
              <a:defRPr/>
            </a:pPr>
            <a:endParaRPr/>
          </a:p>
        </p:txBody>
      </p:sp>
      <p:sp>
        <p:nvSpPr>
          <p:cNvPr id="5" name="Google Shape;39;p35"/>
          <p:cNvSpPr txBox="1">
            <a:spLocks/>
          </p:cNvSpPr>
          <p:nvPr userDrawn="1"/>
        </p:nvSpPr>
        <p:spPr bwMode="auto">
          <a:xfrm>
            <a:off x="7596336" y="4793698"/>
            <a:ext cx="1170000" cy="349802"/>
          </a:xfrm>
          <a:prstGeom prst="rect">
            <a:avLst/>
          </a:prstGeom>
          <a:noFill/>
          <a:ln>
            <a:noFill/>
          </a:ln>
        </p:spPr>
        <p:txBody>
          <a:bodyPr spcFirstLastPara="1" wrap="square" lIns="91425" tIns="45700" rIns="91425" bIns="45700" anchor="t" anchorCtr="0">
            <a:noAutofit/>
          </a:bodyPr>
          <a:lstStyle>
            <a:defPPr>
              <a:defRPr lang="fr-FR"/>
            </a:defPPr>
            <a:lvl1pPr marL="0" marR="0" lvl="0"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1pPr>
            <a:lvl2pPr marL="0" marR="0" lvl="1"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2pPr>
            <a:lvl3pPr marL="0" marR="0" lvl="2"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3pPr>
            <a:lvl4pPr marL="0" marR="0" lvl="3"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4pPr>
            <a:lvl5pPr marL="0" marR="0" lvl="4"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5pPr>
            <a:lvl6pPr marL="0" marR="0" lvl="5"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6pPr>
            <a:lvl7pPr marL="0" marR="0" lvl="6"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7pPr>
            <a:lvl8pPr marL="0" marR="0" lvl="7"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8pPr>
            <a:lvl9pPr marL="0" marR="0" lvl="8" indent="0" algn="r" defTabSz="914400" rtl="0" eaLnBrk="1" latinLnBrk="0" hangingPunct="1">
              <a:lnSpc>
                <a:spcPct val="100000"/>
              </a:lnSpc>
              <a:spcBef>
                <a:spcPts val="0"/>
              </a:spcBef>
              <a:spcAft>
                <a:spcPts val="0"/>
              </a:spcAft>
              <a:buClr>
                <a:srgbClr val="000000"/>
              </a:buClr>
              <a:buSzPts val="1600"/>
              <a:buFont typeface="Arial"/>
              <a:buNone/>
              <a:defRPr sz="1600" b="0" i="0" u="none" strike="noStrike" kern="1200" cap="none">
                <a:solidFill>
                  <a:schemeClr val="dk2"/>
                </a:solidFill>
                <a:latin typeface="Arial"/>
                <a:ea typeface="Arial"/>
                <a:cs typeface="Arial"/>
              </a:defRPr>
            </a:lvl9pPr>
          </a:lstStyle>
          <a:p>
            <a:pPr>
              <a:defRPr/>
            </a:pPr>
            <a:fld id="{00000000-1234-1234-1234-123412341234}" type="slidenum">
              <a:rPr lang="fr-FR" smtClean="0"/>
              <a:pPr>
                <a:defRPr/>
              </a:pPr>
              <a:t>‹N°›</a:t>
            </a:fld>
            <a:endParaRPr lang="fr-FR"/>
          </a:p>
        </p:txBody>
      </p:sp>
    </p:spTree>
    <p:extLst>
      <p:ext uri="{BB962C8B-B14F-4D97-AF65-F5344CB8AC3E}">
        <p14:creationId xmlns:p14="http://schemas.microsoft.com/office/powerpoint/2010/main" val="76012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matchingName="Titre et contenu" userDrawn="1">
  <p:cSld name="1_Titre et contenu">
    <p:spTree>
      <p:nvGrpSpPr>
        <p:cNvPr id="1" name=""/>
        <p:cNvGrpSpPr/>
        <p:nvPr/>
      </p:nvGrpSpPr>
      <p:grpSpPr bwMode="auto">
        <a:xfrm>
          <a:off x="0" y="0"/>
          <a:ext cx="0" cy="0"/>
          <a:chOff x="0" y="0"/>
          <a:chExt cx="0" cy="0"/>
        </a:xfrm>
      </p:grpSpPr>
      <p:sp>
        <p:nvSpPr>
          <p:cNvPr id="35" name="Google Shape;35;p35"/>
          <p:cNvSpPr txBox="1">
            <a:spLocks noGrp="1"/>
          </p:cNvSpPr>
          <p:nvPr>
            <p:ph type="title"/>
          </p:nvPr>
        </p:nvSpPr>
        <p:spPr bwMode="auto">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6" name="Google Shape;36;p35"/>
          <p:cNvSpPr txBox="1">
            <a:spLocks noGrp="1"/>
          </p:cNvSpPr>
          <p:nvPr>
            <p:ph type="body" idx="1"/>
          </p:nvPr>
        </p:nvSpPr>
        <p:spPr bwMode="auto">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4"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a:defRPr/>
            </a:pPr>
            <a:endParaRPr/>
          </a:p>
        </p:txBody>
      </p:sp>
      <p:sp>
        <p:nvSpPr>
          <p:cNvPr id="37" name="Google Shape;37;p35"/>
          <p:cNvSpPr txBox="1">
            <a:spLocks noGrp="1"/>
          </p:cNvSpPr>
          <p:nvPr>
            <p:ph type="body" idx="2"/>
          </p:nvPr>
        </p:nvSpPr>
        <p:spPr bwMode="auto">
          <a:xfrm>
            <a:off x="4863402" y="255613"/>
            <a:ext cx="390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a:defRPr/>
            </a:pPr>
            <a:endParaRPr/>
          </a:p>
        </p:txBody>
      </p:sp>
      <p:sp>
        <p:nvSpPr>
          <p:cNvPr id="39" name="Google Shape;39;p35"/>
          <p:cNvSpPr txBox="1">
            <a:spLocks noGrp="1"/>
          </p:cNvSpPr>
          <p:nvPr>
            <p:ph type="sldNum" idx="12"/>
          </p:nvPr>
        </p:nvSpPr>
        <p:spPr bwMode="auto">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9pPr>
          </a:lstStyle>
          <a:p>
            <a:pPr marL="0" lvl="0" indent="0" algn="r">
              <a:spcBef>
                <a:spcPts val="0"/>
              </a:spcBef>
              <a:spcAft>
                <a:spcPts val="0"/>
              </a:spcAft>
              <a:buNone/>
              <a:defRPr/>
            </a:pPr>
            <a:fld id="{00000000-1234-1234-1234-123412341234}" type="slidenum">
              <a:rPr lang="fr-FR"/>
              <a:t>‹N°›</a:t>
            </a:fld>
            <a:endParaRPr/>
          </a:p>
        </p:txBody>
      </p:sp>
    </p:spTree>
    <p:extLst>
      <p:ext uri="{BB962C8B-B14F-4D97-AF65-F5344CB8AC3E}">
        <p14:creationId xmlns:p14="http://schemas.microsoft.com/office/powerpoint/2010/main" val="1566720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650198" y="1026000"/>
            <a:ext cx="7865152" cy="3077558"/>
          </a:xfrm>
        </p:spPr>
        <p:txBody>
          <a:bodyPr/>
          <a:lstStyle>
            <a:lvl1pPr marL="0" indent="0" algn="l">
              <a:buNone/>
              <a:defRPr sz="1500">
                <a:solidFill>
                  <a:schemeClr val="tx1"/>
                </a:solidFill>
              </a:defRPr>
            </a:lvl1pPr>
          </a:lstStyle>
          <a:p>
            <a:endParaRPr lang="en-GB"/>
          </a:p>
        </p:txBody>
      </p:sp>
      <p:sp>
        <p:nvSpPr>
          <p:cNvPr id="7" name="Title Placeholder 1"/>
          <p:cNvSpPr>
            <a:spLocks noGrp="1"/>
          </p:cNvSpPr>
          <p:nvPr>
            <p:ph type="title"/>
          </p:nvPr>
        </p:nvSpPr>
        <p:spPr>
          <a:xfrm>
            <a:off x="628650" y="351000"/>
            <a:ext cx="7886700" cy="354828"/>
          </a:xfrm>
          <a:prstGeom prst="rect">
            <a:avLst/>
          </a:prstGeom>
        </p:spPr>
        <p:txBody>
          <a:bodyPr vert="horz" lIns="91440" tIns="45720" rIns="91440" bIns="0" rtlCol="0" anchor="b" anchorCtr="0">
            <a:noAutofit/>
          </a:bodyPr>
          <a:lstStyle>
            <a:lvl1pPr>
              <a:defRPr sz="27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5389" y="4533520"/>
            <a:ext cx="1287150" cy="338789"/>
          </a:xfrm>
          <a:prstGeom prst="rect">
            <a:avLst/>
          </a:prstGeom>
        </p:spPr>
      </p:pic>
      <p:sp>
        <p:nvSpPr>
          <p:cNvPr id="6" name="Slide Number Placeholder 5"/>
          <p:cNvSpPr>
            <a:spLocks noGrp="1"/>
          </p:cNvSpPr>
          <p:nvPr>
            <p:ph type="sldNum" sz="quarter" idx="12"/>
          </p:nvPr>
        </p:nvSpPr>
        <p:spPr>
          <a:xfrm>
            <a:off x="628650" y="4598465"/>
            <a:ext cx="2057400" cy="273844"/>
          </a:xfrm>
        </p:spPr>
        <p:txBody>
          <a:bodyPr>
            <a:noAutofit/>
          </a:bodyPr>
          <a:lstStyle/>
          <a:p>
            <a:fld id="{F46C79FD-C571-418B-AB0F-5EE936C85276}" type="slidenum">
              <a:rPr lang="en-GB" smtClean="0"/>
              <a:t>‹N°›</a:t>
            </a:fld>
            <a:endParaRPr lang="en-GB"/>
          </a:p>
        </p:txBody>
      </p:sp>
    </p:spTree>
    <p:extLst>
      <p:ext uri="{BB962C8B-B14F-4D97-AF65-F5344CB8AC3E}">
        <p14:creationId xmlns:p14="http://schemas.microsoft.com/office/powerpoint/2010/main" val="1015429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grpSp>
        <p:nvGrpSpPr>
          <p:cNvPr id="4" name="Groupe 3"/>
          <p:cNvGrpSpPr/>
          <p:nvPr userDrawn="1"/>
        </p:nvGrpSpPr>
        <p:grpSpPr>
          <a:xfrm>
            <a:off x="-22849" y="2302"/>
            <a:ext cx="9152690" cy="5152964"/>
            <a:chOff x="-22849" y="2302"/>
            <a:chExt cx="9152690" cy="5152964"/>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49" y="2302"/>
              <a:ext cx="9152690" cy="5152964"/>
            </a:xfrm>
            <a:prstGeom prst="rect">
              <a:avLst/>
            </a:prstGeom>
          </p:spPr>
        </p:pic>
        <p:pic>
          <p:nvPicPr>
            <p:cNvPr id="9" name="Image 8"/>
            <p:cNvPicPr>
              <a:picLocks noChangeAspect="1"/>
            </p:cNvPicPr>
            <p:nvPr userDrawn="1"/>
          </p:nvPicPr>
          <p:blipFill>
            <a:blip r:embed="rId3"/>
            <a:stretch>
              <a:fillRect/>
            </a:stretch>
          </p:blipFill>
          <p:spPr>
            <a:xfrm>
              <a:off x="1187624" y="123478"/>
              <a:ext cx="1164572" cy="584615"/>
            </a:xfrm>
            <a:prstGeom prst="rect">
              <a:avLst/>
            </a:prstGeom>
          </p:spPr>
        </p:pic>
      </p:grpSp>
      <p:sp>
        <p:nvSpPr>
          <p:cNvPr id="7" name="Titre 6"/>
          <p:cNvSpPr>
            <a:spLocks noGrp="1"/>
          </p:cNvSpPr>
          <p:nvPr userDrawn="1">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8" name="Espace réservé du numéro de diapositive 7"/>
          <p:cNvSpPr>
            <a:spLocks noGrp="1"/>
          </p:cNvSpPr>
          <p:nvPr userDrawn="1">
            <p:ph type="sldNum" sz="quarter" idx="12"/>
          </p:nvPr>
        </p:nvSpPr>
        <p:spPr bwMode="gray">
          <a:xfrm>
            <a:off x="7596336" y="4803998"/>
            <a:ext cx="1170000" cy="339502"/>
          </a:xfrm>
          <a:prstGeom prst="rect">
            <a:avLst/>
          </a:prstGeom>
        </p:spPr>
        <p:txBody>
          <a:bodyPr/>
          <a:lstStyle>
            <a:lvl1pPr algn="r">
              <a:defRPr sz="1200">
                <a:solidFill>
                  <a:schemeClr val="tx2"/>
                </a:solidFill>
              </a:defRPr>
            </a:lvl1pPr>
          </a:lstStyle>
          <a:p>
            <a:fld id="{733122C9-A0B9-462F-8757-0847AD287B63}" type="slidenum">
              <a:rPr lang="fr-FR" smtClean="0"/>
              <a:pPr/>
              <a:t>‹N°›</a:t>
            </a:fld>
            <a:endParaRPr lang="fr-FR"/>
          </a:p>
        </p:txBody>
      </p:sp>
      <p:pic>
        <p:nvPicPr>
          <p:cNvPr id="12" name="Image 11"/>
          <p:cNvPicPr>
            <a:picLocks noChangeAspect="1"/>
          </p:cNvPicPr>
          <p:nvPr userDrawn="1"/>
        </p:nvPicPr>
        <p:blipFill>
          <a:blip r:embed="rId4"/>
          <a:stretch>
            <a:fillRect/>
          </a:stretch>
        </p:blipFill>
        <p:spPr>
          <a:xfrm>
            <a:off x="323528" y="1851671"/>
            <a:ext cx="1468036" cy="1516966"/>
          </a:xfrm>
          <a:prstGeom prst="rect">
            <a:avLst/>
          </a:prstGeom>
        </p:spPr>
      </p:pic>
      <p:sp>
        <p:nvSpPr>
          <p:cNvPr id="11" name="Espace réservé du texte 10"/>
          <p:cNvSpPr>
            <a:spLocks noGrp="1"/>
          </p:cNvSpPr>
          <p:nvPr userDrawn="1">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tx2"/>
                </a:solidFill>
              </a:defRPr>
            </a:lvl1pPr>
            <a:lvl2pPr marL="0" indent="0">
              <a:spcBef>
                <a:spcPts val="500"/>
              </a:spcBef>
              <a:spcAft>
                <a:spcPts val="0"/>
              </a:spcAft>
              <a:buNone/>
              <a:defRPr sz="1850"/>
            </a:lvl2pPr>
          </a:lstStyle>
          <a:p>
            <a:pPr lvl="0"/>
            <a:r>
              <a:rPr lang="fr-FR"/>
              <a:t>Titre</a:t>
            </a:r>
          </a:p>
          <a:p>
            <a:pPr lvl="1"/>
            <a:r>
              <a:rPr lang="fr-FR"/>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2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2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2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219"/>
            <a:ext cx="8179274" cy="2911428"/>
          </a:xfrm>
        </p:spPr>
        <p:txBody>
          <a:bodyPr>
            <a:noAutofit/>
          </a:bodyPr>
          <a:lstStyle>
            <a:lvl1pPr>
              <a:lnSpc>
                <a:spcPct val="100000"/>
              </a:lnSpc>
              <a:spcBef>
                <a:spcPts val="0"/>
              </a:spcBef>
              <a:spcAft>
                <a:spcPts val="1350"/>
              </a:spcAft>
              <a:defRPr/>
            </a:lvl1pPr>
            <a:lvl2pPr>
              <a:lnSpc>
                <a:spcPct val="100000"/>
              </a:lnSpc>
              <a:spcAft>
                <a:spcPts val="1350"/>
              </a:spcAft>
              <a:defRPr/>
            </a:lvl2pPr>
            <a:lvl3pPr>
              <a:lnSpc>
                <a:spcPct val="100000"/>
              </a:lnSpc>
              <a:spcAft>
                <a:spcPts val="1350"/>
              </a:spcAft>
              <a:defRPr/>
            </a:lvl3pPr>
            <a:lvl4pPr>
              <a:lnSpc>
                <a:spcPct val="100000"/>
              </a:lnSpc>
              <a:spcAft>
                <a:spcPts val="1350"/>
              </a:spcAft>
              <a:defRPr/>
            </a:lvl4pPr>
            <a:lvl5pPr>
              <a:lnSpc>
                <a:spcPct val="100000"/>
              </a:lnSpc>
              <a:spcAft>
                <a:spcPts val="135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lIns="68580" tIns="34290" rIns="68580" bIns="34290">
            <a:noAutofit/>
          </a:bodyPr>
          <a:lstStyle/>
          <a:p>
            <a:fld id="{F46C79FD-C571-418B-AB0F-5EE936C85276}" type="slidenum">
              <a:rPr lang="en-GB" smtClean="0"/>
              <a:t>‹N°›</a:t>
            </a:fld>
            <a:endParaRPr lang="en-GB"/>
          </a:p>
        </p:txBody>
      </p:sp>
      <p:sp>
        <p:nvSpPr>
          <p:cNvPr id="9" name="Title Placeholder 1"/>
          <p:cNvSpPr>
            <a:spLocks noGrp="1"/>
          </p:cNvSpPr>
          <p:nvPr>
            <p:ph type="title"/>
          </p:nvPr>
        </p:nvSpPr>
        <p:spPr>
          <a:xfrm>
            <a:off x="728042" y="362145"/>
            <a:ext cx="7886700" cy="586768"/>
          </a:xfrm>
          <a:prstGeom prst="rect">
            <a:avLst/>
          </a:prstGeom>
        </p:spPr>
        <p:txBody>
          <a:bodyPr vert="horz" lIns="68580" tIns="34290" rIns="6858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623195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1_Titre et textes 3 colonnes">
    <p:spTree>
      <p:nvGrpSpPr>
        <p:cNvPr id="1" name=""/>
        <p:cNvGrpSpPr/>
        <p:nvPr/>
      </p:nvGrpSpPr>
      <p:grpSpPr>
        <a:xfrm>
          <a:off x="0" y="0"/>
          <a:ext cx="0" cy="0"/>
          <a:chOff x="0" y="0"/>
          <a:chExt cx="0" cy="0"/>
        </a:xfrm>
      </p:grpSpPr>
      <p:sp>
        <p:nvSpPr>
          <p:cNvPr id="53" name="Titre"/>
          <p:cNvSpPr txBox="1">
            <a:spLocks noGrp="1"/>
          </p:cNvSpPr>
          <p:nvPr>
            <p:ph type="title" hasCustomPrompt="1"/>
          </p:nvPr>
        </p:nvSpPr>
        <p:spPr>
          <a:xfrm>
            <a:off x="359999" y="1131590"/>
            <a:ext cx="8424000" cy="720001"/>
          </a:xfrm>
          <a:prstGeom prst="rect">
            <a:avLst/>
          </a:prstGeom>
        </p:spPr>
        <p:txBody>
          <a:bodyPr anchor="t"/>
          <a:lstStyle>
            <a:lvl1pPr marL="0" indent="0">
              <a:buSzTx/>
              <a:buNone/>
              <a:defRPr sz="2500"/>
            </a:lvl1pPr>
          </a:lstStyle>
          <a:p>
            <a:r>
              <a:t>Titre</a:t>
            </a:r>
          </a:p>
        </p:txBody>
      </p:sp>
      <p:sp>
        <p:nvSpPr>
          <p:cNvPr id="54" name="Texte niveau 1…"/>
          <p:cNvSpPr txBox="1">
            <a:spLocks noGrp="1"/>
          </p:cNvSpPr>
          <p:nvPr>
            <p:ph type="body" sz="quarter" idx="1" hasCustomPrompt="1"/>
          </p:nvPr>
        </p:nvSpPr>
        <p:spPr>
          <a:xfrm>
            <a:off x="3923927" y="323999"/>
            <a:ext cx="4860073" cy="360001"/>
          </a:xfrm>
          <a:prstGeom prst="rect">
            <a:avLst/>
          </a:prstGeom>
        </p:spPr>
        <p:txBody>
          <a:bodyPr>
            <a:normAutofit/>
          </a:bodyPr>
          <a:lstStyle>
            <a:lvl1pPr marL="107999" indent="-107999" algn="r">
              <a:spcBef>
                <a:spcPts val="0"/>
              </a:spcBef>
              <a:buSzPct val="100000"/>
              <a:buAutoNum type="arabicPeriod"/>
              <a:defRPr sz="700" b="1"/>
            </a:lvl1pPr>
            <a:lvl2pPr marL="107999" indent="-107999" algn="r">
              <a:spcBef>
                <a:spcPts val="0"/>
              </a:spcBef>
              <a:buAutoNum type="alphaLcPeriod"/>
              <a:defRPr sz="700" b="1"/>
            </a:lvl2pPr>
            <a:lvl3pPr marL="423000" indent="-63000" algn="r">
              <a:spcBef>
                <a:spcPts val="0"/>
              </a:spcBef>
              <a:defRPr sz="700" b="1"/>
            </a:lvl3pPr>
            <a:lvl4pPr marL="611999" indent="-72000" algn="r">
              <a:spcBef>
                <a:spcPts val="0"/>
              </a:spcBef>
              <a:defRPr sz="700" b="1"/>
            </a:lvl4pPr>
            <a:lvl5pPr marL="828000" indent="-72000" algn="r">
              <a:spcBef>
                <a:spcPts val="0"/>
              </a:spcBef>
              <a:defRPr sz="700" b="1"/>
            </a:lvl5pPr>
          </a:lstStyle>
          <a:p>
            <a:r>
              <a:t>Titre</a:t>
            </a:r>
          </a:p>
          <a:p>
            <a:pPr lvl="1"/>
            <a:endParaRPr/>
          </a:p>
          <a:p>
            <a:pPr lvl="2"/>
            <a:endParaRPr/>
          </a:p>
          <a:p>
            <a:pPr lvl="3"/>
            <a:endParaRPr/>
          </a:p>
          <a:p>
            <a:pPr lvl="4"/>
            <a:endParaRPr/>
          </a:p>
        </p:txBody>
      </p:sp>
      <p:sp>
        <p:nvSpPr>
          <p:cNvPr id="55" name="Espace réservé du texte 11"/>
          <p:cNvSpPr>
            <a:spLocks noGrp="1"/>
          </p:cNvSpPr>
          <p:nvPr>
            <p:ph type="body" sz="quarter" idx="21" hasCustomPrompt="1"/>
          </p:nvPr>
        </p:nvSpPr>
        <p:spPr>
          <a:xfrm>
            <a:off x="359998" y="1995685"/>
            <a:ext cx="2520002" cy="2574001"/>
          </a:xfrm>
          <a:prstGeom prst="rect">
            <a:avLst/>
          </a:prstGeom>
        </p:spPr>
        <p:txBody>
          <a:bodyPr>
            <a:normAutofit/>
          </a:bodyPr>
          <a:lstStyle/>
          <a:p>
            <a:r>
              <a:t>Texte de niveau 1
Texte de niveau 2
Texte de niveau 3
Texte de niveau 4
Texte de niveau 5</a:t>
            </a:r>
          </a:p>
        </p:txBody>
      </p:sp>
      <p:sp>
        <p:nvSpPr>
          <p:cNvPr id="56" name="Espace réservé du texte 11"/>
          <p:cNvSpPr>
            <a:spLocks noGrp="1"/>
          </p:cNvSpPr>
          <p:nvPr>
            <p:ph type="body" sz="quarter" idx="22" hasCustomPrompt="1"/>
          </p:nvPr>
        </p:nvSpPr>
        <p:spPr>
          <a:xfrm>
            <a:off x="3312000" y="1995685"/>
            <a:ext cx="2520001" cy="2574001"/>
          </a:xfrm>
          <a:prstGeom prst="rect">
            <a:avLst/>
          </a:prstGeom>
        </p:spPr>
        <p:txBody>
          <a:bodyPr>
            <a:normAutofit/>
          </a:bodyPr>
          <a:lstStyle/>
          <a:p>
            <a:r>
              <a:t>Texte de niveau 1
Texte de niveau 2
Texte de niveau 3
Texte de niveau 4
Texte de niveau 5</a:t>
            </a:r>
          </a:p>
        </p:txBody>
      </p:sp>
      <p:sp>
        <p:nvSpPr>
          <p:cNvPr id="57" name="Espace réservé du texte 11"/>
          <p:cNvSpPr>
            <a:spLocks noGrp="1"/>
          </p:cNvSpPr>
          <p:nvPr>
            <p:ph type="body" sz="quarter" idx="23" hasCustomPrompt="1"/>
          </p:nvPr>
        </p:nvSpPr>
        <p:spPr>
          <a:xfrm>
            <a:off x="6263999" y="1995685"/>
            <a:ext cx="2520001" cy="2574001"/>
          </a:xfrm>
          <a:prstGeom prst="rect">
            <a:avLst/>
          </a:prstGeom>
        </p:spPr>
        <p:txBody>
          <a:bodyPr>
            <a:normAutofit/>
          </a:bodyPr>
          <a:lstStyle/>
          <a:p>
            <a:r>
              <a:t>Texte de niveau 1
Texte de niveau 2
Texte de niveau 3
Texte de niveau 4
Texte de niveau 5</a:t>
            </a:r>
          </a:p>
        </p:txBody>
      </p:sp>
      <p:sp>
        <p:nvSpPr>
          <p:cNvPr id="9" name="Rectangle 8"/>
          <p:cNvSpPr/>
          <p:nvPr userDrawn="1"/>
        </p:nvSpPr>
        <p:spPr>
          <a:xfrm>
            <a:off x="252248" y="4729655"/>
            <a:ext cx="8607973" cy="157655"/>
          </a:xfrm>
          <a:prstGeom prst="rect">
            <a:avLst/>
          </a:prstGeom>
          <a:solidFill>
            <a:srgbClr val="FFFFFF"/>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j-lt"/>
              <a:ea typeface="+mj-ea"/>
              <a:cs typeface="+mj-cs"/>
              <a:sym typeface="Arial"/>
            </a:endParaRPr>
          </a:p>
        </p:txBody>
      </p:sp>
      <p:sp>
        <p:nvSpPr>
          <p:cNvPr id="8" name="Numéro de diapositive"/>
          <p:cNvSpPr txBox="1">
            <a:spLocks noGrp="1"/>
          </p:cNvSpPr>
          <p:nvPr>
            <p:ph type="sldNum" sz="quarter" idx="2"/>
          </p:nvPr>
        </p:nvSpPr>
        <p:spPr>
          <a:xfrm>
            <a:off x="7596336" y="4783500"/>
            <a:ext cx="1170000" cy="360000"/>
          </a:xfrm>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19782121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2176641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219"/>
            <a:ext cx="8179274" cy="2911428"/>
          </a:xfrm>
        </p:spPr>
        <p:txBody>
          <a:bodyPr>
            <a:noAutofit/>
          </a:bodyPr>
          <a:lstStyle>
            <a:lvl1pPr>
              <a:lnSpc>
                <a:spcPct val="100000"/>
              </a:lnSpc>
              <a:spcBef>
                <a:spcPts val="0"/>
              </a:spcBef>
              <a:spcAft>
                <a:spcPts val="1350"/>
              </a:spcAft>
              <a:defRPr/>
            </a:lvl1pPr>
            <a:lvl2pPr>
              <a:lnSpc>
                <a:spcPct val="100000"/>
              </a:lnSpc>
              <a:spcAft>
                <a:spcPts val="1350"/>
              </a:spcAft>
              <a:defRPr/>
            </a:lvl2pPr>
            <a:lvl3pPr>
              <a:lnSpc>
                <a:spcPct val="100000"/>
              </a:lnSpc>
              <a:spcAft>
                <a:spcPts val="1350"/>
              </a:spcAft>
              <a:defRPr/>
            </a:lvl3pPr>
            <a:lvl4pPr>
              <a:lnSpc>
                <a:spcPct val="100000"/>
              </a:lnSpc>
              <a:spcAft>
                <a:spcPts val="1350"/>
              </a:spcAft>
              <a:defRPr/>
            </a:lvl4pPr>
            <a:lvl5pPr>
              <a:lnSpc>
                <a:spcPct val="100000"/>
              </a:lnSpc>
              <a:spcAft>
                <a:spcPts val="135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lIns="68580" tIns="34290" rIns="68580" bIns="34290">
            <a:noAutofit/>
          </a:bodyPr>
          <a:lstStyle/>
          <a:p>
            <a:fld id="{F46C79FD-C571-418B-AB0F-5EE936C85276}" type="slidenum">
              <a:rPr lang="en-GB" smtClean="0"/>
              <a:t>‹N°›</a:t>
            </a:fld>
            <a:endParaRPr lang="en-GB"/>
          </a:p>
        </p:txBody>
      </p:sp>
      <p:sp>
        <p:nvSpPr>
          <p:cNvPr id="9" name="Title Placeholder 1"/>
          <p:cNvSpPr>
            <a:spLocks noGrp="1"/>
          </p:cNvSpPr>
          <p:nvPr>
            <p:ph type="title"/>
          </p:nvPr>
        </p:nvSpPr>
        <p:spPr>
          <a:xfrm>
            <a:off x="3275856" y="228963"/>
            <a:ext cx="5616624" cy="586768"/>
          </a:xfrm>
          <a:prstGeom prst="rect">
            <a:avLst/>
          </a:prstGeom>
        </p:spPr>
        <p:txBody>
          <a:bodyPr vert="horz" lIns="68580" tIns="34290" rIns="6858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074809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e 5"/>
          <p:cNvGrpSpPr/>
          <p:nvPr userDrawn="1"/>
        </p:nvGrpSpPr>
        <p:grpSpPr>
          <a:xfrm>
            <a:off x="-19288" y="0"/>
            <a:ext cx="9152690" cy="5152964"/>
            <a:chOff x="-19288" y="0"/>
            <a:chExt cx="9152690" cy="5152964"/>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288" y="0"/>
              <a:ext cx="9152690" cy="5152964"/>
            </a:xfrm>
            <a:prstGeom prst="rect">
              <a:avLst/>
            </a:prstGeom>
          </p:spPr>
        </p:pic>
        <p:pic>
          <p:nvPicPr>
            <p:cNvPr id="9" name="Image 8"/>
            <p:cNvPicPr>
              <a:picLocks noChangeAspect="1"/>
            </p:cNvPicPr>
            <p:nvPr userDrawn="1"/>
          </p:nvPicPr>
          <p:blipFill>
            <a:blip r:embed="rId15"/>
            <a:stretch>
              <a:fillRect/>
            </a:stretch>
          </p:blipFill>
          <p:spPr>
            <a:xfrm>
              <a:off x="1249542" y="123478"/>
              <a:ext cx="1164572" cy="584615"/>
            </a:xfrm>
            <a:prstGeom prst="rect">
              <a:avLst/>
            </a:prstGeom>
          </p:spPr>
        </p:pic>
      </p:grpSp>
      <p:sp>
        <p:nvSpPr>
          <p:cNvPr id="2" name="Espace réservé du titre 1"/>
          <p:cNvSpPr>
            <a:spLocks noGrp="1"/>
          </p:cNvSpPr>
          <p:nvPr userDrawn="1">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userDrawn="1">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userDrawn="1">
            <p:ph type="dt" sz="half" idx="2"/>
          </p:nvPr>
        </p:nvSpPr>
        <p:spPr bwMode="gray">
          <a:xfrm>
            <a:off x="6426336" y="4783500"/>
            <a:ext cx="1170000" cy="360000"/>
          </a:xfrm>
          <a:prstGeom prst="rect">
            <a:avLst/>
          </a:prstGeom>
        </p:spPr>
        <p:txBody>
          <a:bodyPr/>
          <a:lstStyle>
            <a:lvl1pPr>
              <a:defRPr sz="750"/>
            </a:lvl1pPr>
          </a:lstStyle>
          <a:p>
            <a:pPr algn="r"/>
            <a:r>
              <a:rPr lang="fr-FR" cap="all"/>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userDrawn="1">
            <p:ph type="sldNum" sz="quarter" idx="4"/>
          </p:nvPr>
        </p:nvSpPr>
        <p:spPr bwMode="gray">
          <a:xfrm>
            <a:off x="7596336" y="4783500"/>
            <a:ext cx="1170000" cy="360000"/>
          </a:xfrm>
          <a:prstGeom prst="rect">
            <a:avLst/>
          </a:prstGeom>
        </p:spPr>
        <p:txBody>
          <a:bodyPr/>
          <a:lstStyle>
            <a:lvl1pPr algn="r">
              <a:defRPr sz="1200">
                <a:solidFill>
                  <a:schemeClr val="tx2"/>
                </a:solidFill>
              </a:defRPr>
            </a:lvl1pPr>
          </a:lstStyle>
          <a:p>
            <a:fld id="{733122C9-A0B9-462F-8757-0847AD287B6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817" r:id="rId6"/>
    <p:sldLayoutId id="2147483818" r:id="rId7"/>
    <p:sldLayoutId id="2147483819" r:id="rId8"/>
    <p:sldLayoutId id="2147483820" r:id="rId9"/>
    <p:sldLayoutId id="2147483821" r:id="rId10"/>
    <p:sldLayoutId id="2147483822" r:id="rId11"/>
    <p:sldLayoutId id="2147483823" r:id="rId12"/>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www.horizon-europe.gouv.fr/les-pays-eligibles-au-financement-d-horizon-europe-31246"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horizon-europe.gouv.fr/le-modele-de-contrat-de-subvention-unitaire-horizon-europe-publie-27761"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hyperlink" Target="https://www.horizon-europe.gouv.fr/boite-outils-du-pcn-juridique-et-financier-28235"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81.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5.xml"/><Relationship Id="rId5" Type="http://schemas.openxmlformats.org/officeDocument/2006/relationships/slide" Target="slide22.xml"/><Relationship Id="rId4" Type="http://schemas.openxmlformats.org/officeDocument/2006/relationships/slide" Target="slide20.xml"/></Relationships>
</file>

<file path=ppt/slides/_rels/slide20.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wp-call/2023-2024/wp-7-digital-industry-and-space_horizon-2023-2024_en.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wp-call/2023-2024/wp-7-digital-industry-and-space_horizon-2023-2024_en.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horizon-europe.gouv.fr/ai-data-and-robotics-industry-optimisation-including-production-and-services-ai-data-and-robotics"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horizon-europe.gouv.fr/ai-data-and-robotics-industry-optimisation-including-production-and-services-ai-data-and-robotics"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wp-call/2023-2024/wp-7-digital-industry-and-space_horizon-2023-2024_en.pdf" TargetMode="External"/><Relationship Id="rId2" Type="http://schemas.openxmlformats.org/officeDocument/2006/relationships/hyperlink" Target="https://www.horizon-europe.gouv.fr/le-point-de-contact-national-numerique-28387" TargetMode="Externa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horizon-europe.gouv.fr/ai-data-and-robotics-industry-optimisation-including-production-and-services-ai-data-and-robotics"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horizon-europe.gouv.fr/ai-data-and-robotics-industry-optimisation-including-production-and-services-ai-data-and-robotics"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www.horizon-europe.gouv.fr/ai-data-and-robotics-industry-optimisation-including-production-and-services-ai-data-and-robotics"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mailto:pcn-tic@recherche.gouv.fr" TargetMode="External"/><Relationship Id="rId5" Type="http://schemas.openxmlformats.org/officeDocument/2006/relationships/image" Target="../media/image9.pn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hyperlink" Target="mailto:geraud.canet@recherche.gouv.fr" TargetMode="Externa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hyperlink" Target="https://www.horizon-europe.gouv.fr/ai-data-and-robotics-industry-optimisation-including-production-and-services-ai-data-and-robotics"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8" Type="http://schemas.openxmlformats.org/officeDocument/2006/relationships/hyperlink" Target="https://digital-strategy.ec.europa.eu/en/policies/data-act" TargetMode="External"/><Relationship Id="rId3" Type="http://schemas.openxmlformats.org/officeDocument/2006/relationships/hyperlink" Target="https://ec.europa.eu/info/funding-tenders/opportunities/docs/2021-2027/horizon/wp-call/2021-2022/wp-8-climate-energy-and-mobility_horizon-2021-2022_en.pdf" TargetMode="External"/><Relationship Id="rId7" Type="http://schemas.openxmlformats.org/officeDocument/2006/relationships/hyperlink" Target="https://digital-strategy.ec.europa.eu/en/policies/data-governance-act" TargetMode="External"/><Relationship Id="rId2" Type="http://schemas.openxmlformats.org/officeDocument/2006/relationships/hyperlink" Target="https://ec.europa.eu/info/funding-tenders/opportunities/portal/screen/home" TargetMode="External"/><Relationship Id="rId1" Type="http://schemas.openxmlformats.org/officeDocument/2006/relationships/slideLayout" Target="../slideLayouts/slideLayout8.xml"/><Relationship Id="rId6" Type="http://schemas.openxmlformats.org/officeDocument/2006/relationships/hyperlink" Target="https://digital-strategy.ec.europa.eu/en/policies/european-approach-artificial-intelligence" TargetMode="External"/><Relationship Id="rId5" Type="http://schemas.openxmlformats.org/officeDocument/2006/relationships/hyperlink" Target="https://ec.europa.eu/info/strategy/priorities-2019-2024/europe-fit-digital-age/european-data-strategy_en#:~:text=European%20data%20strategy%20Making%20the%20EU%20a%20role,the%20benefit%20of%20businesses%2C%20researchers%20and%20public%20administrations." TargetMode="External"/><Relationship Id="rId10" Type="http://schemas.openxmlformats.org/officeDocument/2006/relationships/hyperlink" Target="https://ec.europa.eu/info/strategy/priorities-2019-2024/europe-fit-digital-age/europes-digital-decade-digital-targets-2030_en" TargetMode="External"/><Relationship Id="rId4" Type="http://schemas.openxmlformats.org/officeDocument/2006/relationships/hyperlink" Target="https://www.horizon-europe.gouv.fr/numerique-cluster4" TargetMode="External"/><Relationship Id="rId9" Type="http://schemas.openxmlformats.org/officeDocument/2006/relationships/hyperlink" Target="https://ec.europa.eu/info/strategy/priorities-2019-2024/europe-fit-digital-age/european-chips-act_en" TargetMode="Externa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hyperlink" Target="https://www.bpifrance.fr/catalogue-offres/soutien-a-linnovation/diagnostic-partenariat-technologique-international" TargetMode="External"/><Relationship Id="rId4" Type="http://schemas.openxmlformats.org/officeDocument/2006/relationships/hyperlink" Target="https://anr.fr/fr/detail/call/montage-de-reseaux-scientifiques-europeens-ou-internationaux-mrsei-2023/"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hyperlink" Target="https://ec.europa.eu/info/funding-tenders/" TargetMode="External"/><Relationship Id="rId4" Type="http://schemas.openxmlformats.org/officeDocument/2006/relationships/hyperlink" Target="https://www.horizon-europe.gouv.fr/recherche-de-partenaires-28366"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www.ideal-ist.eu/" TargetMode="External"/><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hyperlink" Target="https://ec.europa.eu/info/funding-tenders/opportunities/portal/screen/work-as-an-expert" TargetMode="External"/><Relationship Id="rId2" Type="http://schemas.openxmlformats.org/officeDocument/2006/relationships/hyperlink" Target="https://ec.europa.eu/info/funding-tenders/opportunities/docs/2021-2027/experts/standard-briefing-slides-for-experts_he_en.pdf" TargetMode="Externa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hyperlink" Target="mailto:pcn-tic@recherche.gouv.fr" TargetMode="External"/><Relationship Id="rId2" Type="http://schemas.openxmlformats.org/officeDocument/2006/relationships/hyperlink" Target="https://www.horizon-europe.gouv.fr/contactez-les-pcn?point_de_contact_national=num%C3%A9rique" TargetMode="Externa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hyperlink" Target="https://www.horizon-europe.gouv.fr/numerique-cluster4" TargetMode="External"/><Relationship Id="rId4" Type="http://schemas.openxmlformats.org/officeDocument/2006/relationships/hyperlink" Target="https://www.horizon-europe.gouv.fr/inscription-liste-numeriqu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e la date 6"/>
          <p:cNvSpPr>
            <a:spLocks noGrp="1"/>
          </p:cNvSpPr>
          <p:nvPr>
            <p:ph type="dt" sz="half" idx="10"/>
          </p:nvPr>
        </p:nvSpPr>
        <p:spPr bwMode="auto"/>
        <p:txBody>
          <a:bodyPr/>
          <a:lstStyle/>
          <a:p>
            <a:pPr>
              <a:defRPr/>
            </a:pPr>
            <a:r>
              <a:rPr lang="fr-FR"/>
              <a:t>XX/XX/XXXX</a:t>
            </a:r>
          </a:p>
        </p:txBody>
      </p:sp>
      <p:sp>
        <p:nvSpPr>
          <p:cNvPr id="9" name="Espace réservé du numéro de diapositive 8"/>
          <p:cNvSpPr>
            <a:spLocks noGrp="1"/>
          </p:cNvSpPr>
          <p:nvPr>
            <p:ph type="sldNum" sz="quarter" idx="12"/>
          </p:nvPr>
        </p:nvSpPr>
        <p:spPr bwMode="auto"/>
        <p:txBody>
          <a:bodyPr/>
          <a:lstStyle/>
          <a:p>
            <a:pPr>
              <a:defRPr/>
            </a:pPr>
            <a:fld id="{10C140CD-8AED-46FF-A9A2-77308F3F39AE}" type="slidenum">
              <a:rPr lang="fr-FR"/>
              <a:t>1</a:t>
            </a:fld>
            <a:endParaRPr lang="fr-FR"/>
          </a:p>
        </p:txBody>
      </p:sp>
      <p:sp>
        <p:nvSpPr>
          <p:cNvPr id="6" name="Titre 5"/>
          <p:cNvSpPr>
            <a:spLocks noGrp="1"/>
          </p:cNvSpPr>
          <p:nvPr>
            <p:ph type="title"/>
          </p:nvPr>
        </p:nvSpPr>
        <p:spPr bwMode="auto"/>
        <p:txBody>
          <a:bodyPr/>
          <a:lstStyle/>
          <a:p>
            <a:pPr>
              <a:defRPr/>
            </a:pPr>
            <a:r>
              <a:rPr lang="fr-FR"/>
              <a:t>w</a:t>
            </a:r>
            <a:endParaRPr/>
          </a:p>
        </p:txBody>
      </p:sp>
    </p:spTree>
    <p:extLst>
      <p:ext uri="{BB962C8B-B14F-4D97-AF65-F5344CB8AC3E}">
        <p14:creationId xmlns:p14="http://schemas.microsoft.com/office/powerpoint/2010/main" val="2293760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7" name="Image 17"/>
          <p:cNvPicPr>
            <a:picLocks noChangeAspect="1"/>
          </p:cNvPicPr>
          <p:nvPr/>
        </p:nvPicPr>
        <p:blipFill>
          <a:blip r:embed="rId2"/>
          <a:stretch/>
        </p:blipFill>
        <p:spPr bwMode="auto">
          <a:xfrm>
            <a:off x="233946" y="1231728"/>
            <a:ext cx="2674970" cy="2917284"/>
          </a:xfrm>
          <a:prstGeom prst="rect">
            <a:avLst/>
          </a:prstGeom>
          <a:ln>
            <a:noFill/>
          </a:ln>
          <a:effectLst>
            <a:outerShdw blurRad="292100" dist="139700" dir="2700000" algn="tl" rotWithShape="0">
              <a:srgbClr val="333333">
                <a:alpha val="65000"/>
              </a:srgbClr>
            </a:outerShdw>
          </a:effectLst>
        </p:spPr>
      </p:pic>
      <p:sp>
        <p:nvSpPr>
          <p:cNvPr id="6" name="Espace réservé du texte 3"/>
          <p:cNvSpPr txBox="1"/>
          <p:nvPr/>
        </p:nvSpPr>
        <p:spPr bwMode="auto">
          <a:xfrm>
            <a:off x="3575545" y="267494"/>
            <a:ext cx="5220112" cy="576064"/>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a:ln>
                  <a:noFill/>
                </a:ln>
                <a:solidFill>
                  <a:schemeClr val="tx1"/>
                </a:solidFill>
                <a:latin typeface="Arial"/>
                <a:cs typeface="Arial"/>
              </a:rPr>
              <a:t>Appels thématiques « top-down »</a:t>
            </a:r>
            <a:endParaRPr/>
          </a:p>
          <a:p>
            <a:pPr marL="180975" marR="0" lvl="0" indent="0" algn="r" defTabSz="914400">
              <a:lnSpc>
                <a:spcPct val="100000"/>
              </a:lnSpc>
              <a:spcBef>
                <a:spcPts val="0"/>
              </a:spcBef>
              <a:spcAft>
                <a:spcPts val="0"/>
              </a:spcAft>
              <a:buClr>
                <a:srgbClr val="000091"/>
              </a:buClr>
              <a:buSzPts val="750"/>
              <a:buFont typeface="Arial"/>
              <a:buNone/>
              <a:defRPr/>
            </a:pPr>
            <a:r>
              <a:rPr lang="fr-FR" sz="1200" i="0" u="none" strike="noStrike" cap="none" spc="0">
                <a:ln>
                  <a:noFill/>
                </a:ln>
                <a:solidFill>
                  <a:schemeClr val="tx1"/>
                </a:solidFill>
              </a:rPr>
              <a:t>Pilier 2 - CLUSTERS</a:t>
            </a:r>
            <a:endParaRPr/>
          </a:p>
        </p:txBody>
      </p:sp>
      <p:graphicFrame>
        <p:nvGraphicFramePr>
          <p:cNvPr id="7" name="Tableau 6"/>
          <p:cNvGraphicFramePr>
            <a:graphicFrameLocks noGrp="1"/>
          </p:cNvGraphicFramePr>
          <p:nvPr/>
        </p:nvGraphicFramePr>
        <p:xfrm>
          <a:off x="2987824" y="1059582"/>
          <a:ext cx="6156176" cy="3801533"/>
        </p:xfrm>
        <a:graphic>
          <a:graphicData uri="http://schemas.openxmlformats.org/drawingml/2006/table">
            <a:tbl>
              <a:tblPr firstRow="1" bandRow="1"/>
              <a:tblGrid>
                <a:gridCol w="6156176">
                  <a:extLst>
                    <a:ext uri="{9D8B030D-6E8A-4147-A177-3AD203B41FA5}">
                      <a16:colId xmlns:a16="http://schemas.microsoft.com/office/drawing/2014/main" val="20000"/>
                    </a:ext>
                  </a:extLst>
                </a:gridCol>
              </a:tblGrid>
              <a:tr h="3801533">
                <a:tc>
                  <a:txBody>
                    <a:bodyPr/>
                    <a:lstStyle/>
                    <a:p>
                      <a:pPr marL="0" marR="437515" lvl="0" indent="0">
                        <a:spcAft>
                          <a:spcPts val="600"/>
                        </a:spcAft>
                        <a:buClr>
                          <a:srgbClr val="EA5433"/>
                        </a:buClr>
                        <a:buSzPct val="90000"/>
                        <a:buNone/>
                        <a:defRPr/>
                      </a:pPr>
                      <a:r>
                        <a:rPr lang="fr-FR" sz="1600" b="0">
                          <a:solidFill>
                            <a:schemeClr val="tx1"/>
                          </a:solidFill>
                          <a:latin typeface="+mn-lt"/>
                        </a:rPr>
                        <a:t>Approche </a:t>
                      </a:r>
                      <a:r>
                        <a:rPr lang="fr-FR" sz="1600" b="0" i="1">
                          <a:solidFill>
                            <a:schemeClr val="tx1"/>
                          </a:solidFill>
                          <a:latin typeface="+mn-lt"/>
                        </a:rPr>
                        <a:t>"top-down"</a:t>
                      </a:r>
                      <a:r>
                        <a:rPr lang="fr-FR" sz="1600" b="0">
                          <a:solidFill>
                            <a:schemeClr val="tx1"/>
                          </a:solidFill>
                          <a:latin typeface="+mn-lt"/>
                        </a:rPr>
                        <a:t> pour soutenir les </a:t>
                      </a:r>
                      <a:r>
                        <a:rPr lang="fr-FR" sz="1600" b="1">
                          <a:solidFill>
                            <a:schemeClr val="tx1"/>
                          </a:solidFill>
                          <a:latin typeface="+mn-lt"/>
                        </a:rPr>
                        <a:t>priorités politiques stratégiques </a:t>
                      </a:r>
                      <a:r>
                        <a:rPr lang="fr-FR" sz="1600" b="0">
                          <a:solidFill>
                            <a:schemeClr val="tx1"/>
                          </a:solidFill>
                          <a:latin typeface="+mn-lt"/>
                        </a:rPr>
                        <a:t>de l'Union Européenne</a:t>
                      </a:r>
                      <a:r>
                        <a:rPr lang="fr-FR" sz="1600" b="1">
                          <a:solidFill>
                            <a:schemeClr val="tx1"/>
                          </a:solidFill>
                          <a:latin typeface="+mn-lt"/>
                        </a:rPr>
                        <a:t> </a:t>
                      </a:r>
                      <a:r>
                        <a:rPr lang="fr-FR" sz="1600" b="0">
                          <a:solidFill>
                            <a:schemeClr val="tx1"/>
                          </a:solidFill>
                          <a:latin typeface="+mn-lt"/>
                        </a:rPr>
                        <a:t>et les </a:t>
                      </a:r>
                      <a:r>
                        <a:rPr lang="fr-FR" sz="1600" b="1">
                          <a:solidFill>
                            <a:schemeClr val="tx1"/>
                          </a:solidFill>
                          <a:latin typeface="+mn-lt"/>
                        </a:rPr>
                        <a:t>objectifs de développement durable </a:t>
                      </a:r>
                      <a:r>
                        <a:rPr lang="fr-FR" sz="1600" b="0">
                          <a:solidFill>
                            <a:schemeClr val="tx1"/>
                          </a:solidFill>
                          <a:latin typeface="+mn-lt"/>
                        </a:rPr>
                        <a:t>des Nations Unies.</a:t>
                      </a:r>
                      <a:endParaRPr>
                        <a:solidFill>
                          <a:schemeClr val="tx1"/>
                        </a:solidFill>
                      </a:endParaRPr>
                    </a:p>
                    <a:p>
                      <a:pPr marL="285750" marR="437515" lvl="0" indent="-285750">
                        <a:spcAft>
                          <a:spcPts val="300"/>
                        </a:spcAft>
                        <a:buClr>
                          <a:srgbClr val="EA5433"/>
                        </a:buClr>
                        <a:buSzPct val="90000"/>
                        <a:buFont typeface="Courier New"/>
                        <a:buChar char="o"/>
                        <a:defRPr/>
                      </a:pPr>
                      <a:r>
                        <a:rPr lang="fr-FR" sz="1600" b="0">
                          <a:solidFill>
                            <a:schemeClr val="tx1"/>
                          </a:solidFill>
                          <a:latin typeface="+mn-lt"/>
                        </a:rPr>
                        <a:t>Appels à projets </a:t>
                      </a:r>
                      <a:r>
                        <a:rPr lang="fr-FR" sz="1600" b="1">
                          <a:solidFill>
                            <a:schemeClr val="tx1"/>
                          </a:solidFill>
                          <a:latin typeface="+mn-lt"/>
                        </a:rPr>
                        <a:t>centrés sur des problématiques sociétales</a:t>
                      </a:r>
                      <a:r>
                        <a:rPr lang="fr-FR" sz="1600" b="0">
                          <a:solidFill>
                            <a:schemeClr val="tx1"/>
                          </a:solidFill>
                          <a:latin typeface="+mn-lt"/>
                        </a:rPr>
                        <a:t>, des </a:t>
                      </a:r>
                      <a:r>
                        <a:rPr lang="fr-FR" sz="1600" b="1">
                          <a:solidFill>
                            <a:schemeClr val="tx1"/>
                          </a:solidFill>
                          <a:latin typeface="+mn-lt"/>
                        </a:rPr>
                        <a:t>défis globaux : </a:t>
                      </a:r>
                      <a:endParaRPr lang="fr-FR" sz="1600" b="0" i="1">
                        <a:solidFill>
                          <a:schemeClr val="tx1"/>
                        </a:solidFill>
                        <a:latin typeface="+mn-lt"/>
                      </a:endParaRPr>
                    </a:p>
                    <a:p>
                      <a:pPr marL="822960" marR="437515" lvl="2" indent="-285750" algn="l">
                        <a:spcAft>
                          <a:spcPts val="200"/>
                        </a:spcAft>
                        <a:buClr>
                          <a:srgbClr val="EA5433"/>
                        </a:buClr>
                        <a:buSzPct val="90000"/>
                        <a:buFont typeface="Arial"/>
                        <a:buChar char="•"/>
                        <a:defRPr/>
                      </a:pPr>
                      <a:r>
                        <a:rPr lang="fr-FR" sz="1600" b="0">
                          <a:solidFill>
                            <a:schemeClr val="tx1"/>
                          </a:solidFill>
                          <a:latin typeface="+mn-lt"/>
                        </a:rPr>
                        <a:t>Répondre aux</a:t>
                      </a:r>
                      <a:r>
                        <a:rPr lang="fr-FR" sz="1600" b="1">
                          <a:solidFill>
                            <a:schemeClr val="tx1"/>
                          </a:solidFill>
                          <a:latin typeface="+mn-lt"/>
                        </a:rPr>
                        <a:t> impacts attendus</a:t>
                      </a:r>
                      <a:endParaRPr lang="fr-FR" sz="1600" b="0" i="1">
                        <a:solidFill>
                          <a:schemeClr val="tx1"/>
                        </a:solidFill>
                        <a:latin typeface="+mn-lt"/>
                      </a:endParaRPr>
                    </a:p>
                    <a:p>
                      <a:pPr marL="822960" marR="437515" lvl="2" indent="-285750" algn="l">
                        <a:spcAft>
                          <a:spcPts val="600"/>
                        </a:spcAft>
                        <a:buClr>
                          <a:srgbClr val="EA5433"/>
                        </a:buClr>
                        <a:buSzPct val="90000"/>
                        <a:buFont typeface="Arial"/>
                        <a:buChar char="•"/>
                        <a:defRPr/>
                      </a:pPr>
                      <a:r>
                        <a:rPr lang="fr-FR" sz="1600" b="0">
                          <a:solidFill>
                            <a:schemeClr val="tx1"/>
                          </a:solidFill>
                          <a:latin typeface="+mn-lt"/>
                        </a:rPr>
                        <a:t>Fournir des</a:t>
                      </a:r>
                      <a:r>
                        <a:rPr lang="fr-FR" sz="1600" b="1">
                          <a:solidFill>
                            <a:schemeClr val="tx1"/>
                          </a:solidFill>
                          <a:latin typeface="+mn-lt"/>
                        </a:rPr>
                        <a:t> options</a:t>
                      </a:r>
                      <a:r>
                        <a:rPr lang="fr-FR" sz="1600" b="0" baseline="0">
                          <a:solidFill>
                            <a:schemeClr val="tx1"/>
                          </a:solidFill>
                          <a:latin typeface="+mn-lt"/>
                        </a:rPr>
                        <a:t> et</a:t>
                      </a:r>
                      <a:r>
                        <a:rPr lang="fr-FR" sz="1600" b="0">
                          <a:solidFill>
                            <a:schemeClr val="tx1"/>
                          </a:solidFill>
                          <a:latin typeface="+mn-lt"/>
                        </a:rPr>
                        <a:t> </a:t>
                      </a:r>
                      <a:r>
                        <a:rPr lang="fr-FR" sz="1600" b="1">
                          <a:solidFill>
                            <a:schemeClr val="tx1"/>
                          </a:solidFill>
                          <a:latin typeface="+mn-lt"/>
                        </a:rPr>
                        <a:t>solutions (non) technologiques</a:t>
                      </a:r>
                      <a:r>
                        <a:rPr lang="fr-FR" sz="1600" b="0">
                          <a:solidFill>
                            <a:schemeClr val="tx1"/>
                          </a:solidFill>
                          <a:latin typeface="+mn-lt"/>
                        </a:rPr>
                        <a:t>,</a:t>
                      </a:r>
                      <a:r>
                        <a:rPr lang="fr-FR" sz="1600" b="1">
                          <a:solidFill>
                            <a:schemeClr val="tx1"/>
                          </a:solidFill>
                          <a:latin typeface="+mn-lt"/>
                        </a:rPr>
                        <a:t> recommandations...</a:t>
                      </a:r>
                      <a:endParaRPr>
                        <a:solidFill>
                          <a:schemeClr val="tx1"/>
                        </a:solidFill>
                      </a:endParaRPr>
                    </a:p>
                    <a:p>
                      <a:pPr marL="285750" marR="437515" lvl="0" indent="-285750">
                        <a:spcAft>
                          <a:spcPts val="600"/>
                        </a:spcAft>
                        <a:buClr>
                          <a:srgbClr val="EA5433"/>
                        </a:buClr>
                        <a:buSzPct val="90000"/>
                        <a:buFont typeface="Courier New"/>
                        <a:buChar char="o"/>
                        <a:defRPr/>
                      </a:pPr>
                      <a:r>
                        <a:rPr lang="fr-FR" sz="1600" b="0">
                          <a:solidFill>
                            <a:schemeClr val="tx1"/>
                          </a:solidFill>
                          <a:latin typeface="+mn-lt"/>
                        </a:rPr>
                        <a:t>Projets </a:t>
                      </a:r>
                      <a:r>
                        <a:rPr lang="fr-FR" sz="1600" b="1">
                          <a:solidFill>
                            <a:schemeClr val="tx1"/>
                          </a:solidFill>
                          <a:latin typeface="+mn-lt"/>
                        </a:rPr>
                        <a:t>collaboratifs</a:t>
                      </a:r>
                      <a:r>
                        <a:rPr lang="fr-FR" sz="1600" b="0">
                          <a:solidFill>
                            <a:schemeClr val="tx1"/>
                          </a:solidFill>
                          <a:latin typeface="+mn-lt"/>
                        </a:rPr>
                        <a:t> trans</a:t>
                      </a:r>
                      <a:r>
                        <a:rPr lang="fr-FR" sz="1600" b="1">
                          <a:solidFill>
                            <a:schemeClr val="tx1"/>
                          </a:solidFill>
                          <a:latin typeface="+mn-lt"/>
                        </a:rPr>
                        <a:t>disciplinaires</a:t>
                      </a:r>
                      <a:r>
                        <a:rPr lang="fr-FR" sz="1600" b="0">
                          <a:solidFill>
                            <a:schemeClr val="tx1"/>
                          </a:solidFill>
                          <a:latin typeface="+mn-lt"/>
                        </a:rPr>
                        <a:t>,</a:t>
                      </a:r>
                      <a:r>
                        <a:rPr lang="fr-FR" sz="1600">
                          <a:solidFill>
                            <a:schemeClr val="tx1"/>
                          </a:solidFill>
                          <a:latin typeface="+mn-lt"/>
                        </a:rPr>
                        <a:t> </a:t>
                      </a:r>
                      <a:r>
                        <a:rPr lang="fr-FR" sz="1600" b="0" err="1">
                          <a:solidFill>
                            <a:schemeClr val="tx1"/>
                          </a:solidFill>
                          <a:latin typeface="+mn-lt"/>
                        </a:rPr>
                        <a:t>trans</a:t>
                      </a:r>
                      <a:r>
                        <a:rPr lang="fr-FR" sz="1600" b="1" err="1">
                          <a:solidFill>
                            <a:schemeClr val="tx1"/>
                          </a:solidFill>
                          <a:latin typeface="+mn-lt"/>
                        </a:rPr>
                        <a:t>sectoriels</a:t>
                      </a:r>
                      <a:r>
                        <a:rPr lang="fr-FR" sz="1600" b="1">
                          <a:solidFill>
                            <a:schemeClr val="tx1"/>
                          </a:solidFill>
                          <a:latin typeface="+mn-lt"/>
                        </a:rPr>
                        <a:t> </a:t>
                      </a:r>
                      <a:r>
                        <a:rPr lang="fr-FR" sz="1600" b="0">
                          <a:solidFill>
                            <a:schemeClr val="tx1"/>
                          </a:solidFill>
                          <a:latin typeface="+mn-lt"/>
                        </a:rPr>
                        <a:t>et</a:t>
                      </a:r>
                      <a:r>
                        <a:rPr lang="fr-FR" sz="1600" b="1">
                          <a:solidFill>
                            <a:schemeClr val="tx1"/>
                          </a:solidFill>
                          <a:latin typeface="+mn-lt"/>
                        </a:rPr>
                        <a:t> </a:t>
                      </a:r>
                      <a:r>
                        <a:rPr lang="fr-FR" sz="1600" b="0">
                          <a:solidFill>
                            <a:schemeClr val="tx1"/>
                          </a:solidFill>
                          <a:latin typeface="+mn-lt"/>
                        </a:rPr>
                        <a:t>trans</a:t>
                      </a:r>
                      <a:r>
                        <a:rPr lang="fr-FR" sz="1600" b="1">
                          <a:solidFill>
                            <a:schemeClr val="tx1"/>
                          </a:solidFill>
                          <a:latin typeface="+mn-lt"/>
                        </a:rPr>
                        <a:t>nationaux</a:t>
                      </a:r>
                      <a:endParaRPr lang="fr-FR" sz="1400" b="0" i="1">
                        <a:solidFill>
                          <a:schemeClr val="tx1"/>
                        </a:solidFill>
                        <a:latin typeface="+mn-lt"/>
                      </a:endParaRPr>
                    </a:p>
                    <a:p>
                      <a:pPr marL="285750" marR="437515" lvl="0" indent="-285750">
                        <a:spcAft>
                          <a:spcPts val="600"/>
                        </a:spcAft>
                        <a:buClr>
                          <a:schemeClr val="accent4"/>
                        </a:buClr>
                        <a:buSzPct val="90000"/>
                        <a:buFont typeface="Courier New"/>
                        <a:buChar char="o"/>
                        <a:defRPr/>
                      </a:pPr>
                      <a:r>
                        <a:rPr lang="fr-FR" sz="1600" b="1">
                          <a:solidFill>
                            <a:schemeClr val="tx1"/>
                          </a:solidFill>
                          <a:latin typeface="+mn-lt"/>
                        </a:rPr>
                        <a:t>3-4 ans </a:t>
                      </a:r>
                      <a:r>
                        <a:rPr lang="fr-FR" sz="1600" b="0">
                          <a:solidFill>
                            <a:schemeClr val="tx1"/>
                          </a:solidFill>
                          <a:latin typeface="+mn-lt"/>
                        </a:rPr>
                        <a:t>en moyenne</a:t>
                      </a:r>
                      <a:endParaRPr>
                        <a:solidFill>
                          <a:schemeClr val="tx1"/>
                        </a:solidFill>
                      </a:endParaRPr>
                    </a:p>
                    <a:p>
                      <a:pPr marL="297815" marR="437515" lvl="0" indent="-285750">
                        <a:spcAft>
                          <a:spcPts val="600"/>
                        </a:spcAft>
                        <a:buClr>
                          <a:schemeClr val="accent4"/>
                        </a:buClr>
                        <a:buSzPct val="90000"/>
                        <a:buFont typeface="Courier New"/>
                        <a:buChar char="o"/>
                        <a:defRPr/>
                      </a:pPr>
                      <a:r>
                        <a:rPr lang="fr-FR" sz="1600" b="0">
                          <a:solidFill>
                            <a:schemeClr val="tx1"/>
                          </a:solidFill>
                          <a:latin typeface="+mn-lt"/>
                        </a:rPr>
                        <a:t>Minimum</a:t>
                      </a:r>
                      <a:r>
                        <a:rPr lang="fr-FR" sz="1600">
                          <a:solidFill>
                            <a:schemeClr val="tx1"/>
                          </a:solidFill>
                          <a:latin typeface="+mn-lt"/>
                        </a:rPr>
                        <a:t> </a:t>
                      </a:r>
                      <a:r>
                        <a:rPr lang="fr-FR" sz="1600" b="1">
                          <a:solidFill>
                            <a:schemeClr val="tx1"/>
                          </a:solidFill>
                          <a:latin typeface="+mn-lt"/>
                        </a:rPr>
                        <a:t>2-3 M€</a:t>
                      </a:r>
                      <a:r>
                        <a:rPr lang="fr-FR" sz="1600" b="0">
                          <a:solidFill>
                            <a:schemeClr val="tx1"/>
                          </a:solidFill>
                          <a:latin typeface="+mn-lt"/>
                        </a:rPr>
                        <a:t>, et </a:t>
                      </a:r>
                      <a:r>
                        <a:rPr lang="fr-FR" sz="1600" b="1" i="0" u="none" strike="noStrike" cap="none">
                          <a:solidFill>
                            <a:schemeClr val="tx1"/>
                          </a:solidFill>
                          <a:latin typeface="+mn-lt"/>
                          <a:ea typeface="+mn-ea"/>
                          <a:cs typeface="+mn-cs"/>
                        </a:rPr>
                        <a:t>4-6 M€</a:t>
                      </a:r>
                      <a:r>
                        <a:rPr lang="fr-FR" sz="1600" b="0">
                          <a:solidFill>
                            <a:schemeClr val="tx1"/>
                          </a:solidFill>
                          <a:latin typeface="+mn-lt"/>
                        </a:rPr>
                        <a:t> en moyenne</a:t>
                      </a:r>
                      <a:r>
                        <a:rPr lang="fr-FR" sz="1600" b="0" baseline="0">
                          <a:solidFill>
                            <a:schemeClr val="tx1"/>
                          </a:solidFill>
                          <a:latin typeface="+mn-lt"/>
                        </a:rPr>
                        <a:t> – voire au delà</a:t>
                      </a:r>
                      <a:endParaRPr>
                        <a:solidFill>
                          <a:schemeClr val="tx1"/>
                        </a:solidFill>
                      </a:endParaRPr>
                    </a:p>
                    <a:p>
                      <a:pPr marL="297815" marR="437515" lvl="0" indent="-285750">
                        <a:spcAft>
                          <a:spcPts val="600"/>
                        </a:spcAft>
                        <a:buClr>
                          <a:srgbClr val="EA5433"/>
                        </a:buClr>
                        <a:buSzPct val="90000"/>
                        <a:buFont typeface="Courier New"/>
                        <a:buChar char="o"/>
                        <a:defRPr/>
                      </a:pPr>
                      <a:r>
                        <a:rPr lang="fr-FR" sz="1600" b="1" u="none">
                          <a:solidFill>
                            <a:schemeClr val="tx1"/>
                          </a:solidFill>
                          <a:latin typeface="+mn-lt"/>
                        </a:rPr>
                        <a:t>3 types de projets :</a:t>
                      </a:r>
                      <a:r>
                        <a:rPr lang="fr-FR" sz="1600" b="0">
                          <a:solidFill>
                            <a:schemeClr val="tx1"/>
                          </a:solidFill>
                          <a:latin typeface="+mn-lt"/>
                        </a:rPr>
                        <a:t> RIA, IA, CSA</a:t>
                      </a:r>
                      <a:endParaRPr lang="fr-FR" sz="1400" b="0" i="1" u="none" strike="noStrike">
                        <a:solidFill>
                          <a:schemeClr val="tx1"/>
                        </a:solidFill>
                      </a:endParaRP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06167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5" name="Tableau 4"/>
          <p:cNvGraphicFramePr>
            <a:graphicFrameLocks noGrp="1"/>
          </p:cNvGraphicFramePr>
          <p:nvPr/>
        </p:nvGraphicFramePr>
        <p:xfrm>
          <a:off x="251520" y="915566"/>
          <a:ext cx="8892479" cy="4078015"/>
        </p:xfrm>
        <a:graphic>
          <a:graphicData uri="http://schemas.openxmlformats.org/drawingml/2006/table">
            <a:tbl>
              <a:tblPr firstRow="1" bandRow="1"/>
              <a:tblGrid>
                <a:gridCol w="8892479">
                  <a:extLst>
                    <a:ext uri="{9D8B030D-6E8A-4147-A177-3AD203B41FA5}">
                      <a16:colId xmlns:a16="http://schemas.microsoft.com/office/drawing/2014/main" val="20000"/>
                    </a:ext>
                  </a:extLst>
                </a:gridCol>
              </a:tblGrid>
              <a:tr h="4078015">
                <a:tc>
                  <a:txBody>
                    <a:bodyPr/>
                    <a:lstStyle/>
                    <a:p>
                      <a:r>
                        <a:rPr lang="fr-FR" sz="1600" b="1" u="none">
                          <a:solidFill>
                            <a:schemeClr val="tx1"/>
                          </a:solidFill>
                          <a:latin typeface="+mn-lt"/>
                        </a:rPr>
                        <a:t>Trois types de projets collaboratifs </a:t>
                      </a:r>
                      <a:r>
                        <a:rPr lang="fr-FR" sz="1600" b="0" u="none">
                          <a:solidFill>
                            <a:schemeClr val="tx1"/>
                          </a:solidFill>
                          <a:latin typeface="+mn-lt"/>
                        </a:rPr>
                        <a:t>(instruments de financement) </a:t>
                      </a:r>
                      <a:endParaRPr lang="fr-FR" sz="1600" b="0" i="0" u="none" strike="noStrike" kern="1200" baseline="0">
                        <a:solidFill>
                          <a:schemeClr val="tx1"/>
                        </a:solidFill>
                        <a:latin typeface="+mn-lt"/>
                        <a:ea typeface="+mn-ea"/>
                        <a:cs typeface="+mn-cs"/>
                      </a:endParaRPr>
                    </a:p>
                    <a:p>
                      <a:r>
                        <a:rPr lang="fr-FR" sz="1400" b="0" i="0" u="none" strike="noStrike" kern="1200" baseline="0">
                          <a:solidFill>
                            <a:schemeClr val="tx1"/>
                          </a:solidFill>
                          <a:latin typeface="+mn-lt"/>
                          <a:ea typeface="+mn-ea"/>
                          <a:cs typeface="+mn-cs"/>
                        </a:rPr>
                        <a:t>Un financement à 100 %. Sauf : IA = financement à 70 % pour les acteurs privés (Entreprises de toutes tailles)</a:t>
                      </a:r>
                    </a:p>
                    <a:p>
                      <a:pPr marL="12065" marR="437515" lvl="0" indent="0">
                        <a:spcAft>
                          <a:spcPts val="600"/>
                        </a:spcAft>
                        <a:buClr>
                          <a:srgbClr val="EA5433"/>
                        </a:buClr>
                        <a:buSzPct val="90000"/>
                        <a:buNone/>
                        <a:defRPr/>
                      </a:pPr>
                      <a:endParaRPr lang="fr-FR" sz="1050" b="1" u="none">
                        <a:solidFill>
                          <a:schemeClr val="tx2"/>
                        </a:solidFill>
                        <a:latin typeface="+mn-lt"/>
                      </a:endParaRPr>
                    </a:p>
                    <a:p>
                      <a:pPr marL="12065" marR="437515" lvl="0" indent="0">
                        <a:spcAft>
                          <a:spcPts val="600"/>
                        </a:spcAft>
                        <a:buClr>
                          <a:srgbClr val="EA5433"/>
                        </a:buClr>
                        <a:buSzPct val="90000"/>
                        <a:buNone/>
                        <a:defRPr/>
                      </a:pPr>
                      <a:r>
                        <a:rPr lang="fr-FR" sz="1800" b="1" u="none">
                          <a:solidFill>
                            <a:schemeClr val="tx2"/>
                          </a:solidFill>
                          <a:latin typeface="+mn-lt"/>
                        </a:rPr>
                        <a:t>RIA – </a:t>
                      </a:r>
                      <a:r>
                        <a:rPr lang="fr-FR" sz="1800" b="1" u="none" err="1">
                          <a:solidFill>
                            <a:schemeClr val="tx2"/>
                          </a:solidFill>
                          <a:latin typeface="+mn-lt"/>
                        </a:rPr>
                        <a:t>Research</a:t>
                      </a:r>
                      <a:r>
                        <a:rPr lang="fr-FR" sz="1800" b="1" u="none">
                          <a:solidFill>
                            <a:schemeClr val="tx2"/>
                          </a:solidFill>
                          <a:latin typeface="+mn-lt"/>
                        </a:rPr>
                        <a:t> and Innovation Actions (TRL 2-5 en fin de projet)</a:t>
                      </a:r>
                      <a:endParaRPr>
                        <a:solidFill>
                          <a:schemeClr val="tx2"/>
                        </a:solidFill>
                      </a:endParaRPr>
                    </a:p>
                    <a:p>
                      <a:pPr marL="297815" marR="437515" lvl="0" indent="-285750">
                        <a:spcAft>
                          <a:spcPts val="600"/>
                        </a:spcAft>
                        <a:buClr>
                          <a:srgbClr val="EA5433"/>
                        </a:buClr>
                        <a:buSzPct val="90000"/>
                        <a:buFont typeface="Wingdings" panose="05000000000000000000" pitchFamily="2" charset="2"/>
                        <a:buChar char="Ø"/>
                        <a:defRPr/>
                      </a:pPr>
                      <a:r>
                        <a:rPr lang="fr-FR" sz="1400" b="0" u="none">
                          <a:solidFill>
                            <a:schemeClr val="tx1"/>
                          </a:solidFill>
                          <a:latin typeface="+mn-lt"/>
                        </a:rPr>
                        <a:t>Projets visant à </a:t>
                      </a:r>
                      <a:r>
                        <a:rPr lang="fr-FR" sz="1400" b="1" u="none">
                          <a:solidFill>
                            <a:schemeClr val="tx1"/>
                          </a:solidFill>
                          <a:latin typeface="+mn-lt"/>
                        </a:rPr>
                        <a:t>établir de nouvelles connaissances </a:t>
                      </a:r>
                      <a:r>
                        <a:rPr lang="fr-FR" sz="1400" b="0" u="none">
                          <a:solidFill>
                            <a:schemeClr val="tx1"/>
                          </a:solidFill>
                          <a:latin typeface="+mn-lt"/>
                        </a:rPr>
                        <a:t>et/ou à </a:t>
                      </a:r>
                      <a:r>
                        <a:rPr lang="fr-FR" sz="1400" b="1" u="none">
                          <a:solidFill>
                            <a:schemeClr val="tx1"/>
                          </a:solidFill>
                          <a:latin typeface="+mn-lt"/>
                        </a:rPr>
                        <a:t>explorer la faisabilité</a:t>
                      </a:r>
                      <a:r>
                        <a:rPr lang="fr-FR" sz="1400" b="0" u="none">
                          <a:solidFill>
                            <a:schemeClr val="tx1"/>
                          </a:solidFill>
                          <a:latin typeface="+mn-lt"/>
                        </a:rPr>
                        <a:t> d'une technologie, d'un produit, d'un procédé ou d'un service : </a:t>
                      </a:r>
                      <a:r>
                        <a:rPr lang="fr-FR" sz="1400" b="0" i="1" u="none" strike="noStrike">
                          <a:solidFill>
                            <a:schemeClr val="tx1"/>
                          </a:solidFill>
                        </a:rPr>
                        <a:t>recherche fondamentale et appliquée, développement de technologie, essais d’un prototype à petite échelle...</a:t>
                      </a:r>
                      <a:endParaRPr lang="fr-FR" sz="1400" i="1">
                        <a:solidFill>
                          <a:schemeClr val="tx1"/>
                        </a:solidFill>
                      </a:endParaRPr>
                    </a:p>
                    <a:p>
                      <a:pPr marL="12065" marR="437515" lvl="0" indent="0">
                        <a:spcAft>
                          <a:spcPts val="600"/>
                        </a:spcAft>
                        <a:buClr>
                          <a:srgbClr val="EA5433"/>
                        </a:buClr>
                        <a:buSzPct val="90000"/>
                        <a:buNone/>
                        <a:defRPr/>
                      </a:pPr>
                      <a:r>
                        <a:rPr lang="fr-FR" sz="1800" b="1" u="none">
                          <a:solidFill>
                            <a:schemeClr val="tx2"/>
                          </a:solidFill>
                          <a:latin typeface="+mn-lt"/>
                        </a:rPr>
                        <a:t>IA – Innovation Actions (TRL 5-8 en fin de projet)</a:t>
                      </a:r>
                      <a:endParaRPr lang="fr-FR" b="1">
                        <a:solidFill>
                          <a:schemeClr val="tx2"/>
                        </a:solidFill>
                      </a:endParaRPr>
                    </a:p>
                    <a:p>
                      <a:pPr marL="297815" marR="437515" lvl="0" indent="-285750">
                        <a:spcAft>
                          <a:spcPts val="600"/>
                        </a:spcAft>
                        <a:buClr>
                          <a:srgbClr val="EA5433"/>
                        </a:buClr>
                        <a:buSzPct val="90000"/>
                        <a:buFont typeface="Wingdings" panose="05000000000000000000" pitchFamily="2" charset="2"/>
                        <a:buChar char="Ø"/>
                        <a:defRPr/>
                      </a:pPr>
                      <a:r>
                        <a:rPr lang="fr-FR" sz="1400" b="0" u="none">
                          <a:solidFill>
                            <a:schemeClr val="tx1"/>
                          </a:solidFill>
                          <a:latin typeface="+mn-lt"/>
                        </a:rPr>
                        <a:t>Projets visant</a:t>
                      </a:r>
                      <a:r>
                        <a:rPr lang="fr-FR" sz="1400" b="1" u="none">
                          <a:solidFill>
                            <a:schemeClr val="tx1"/>
                          </a:solidFill>
                          <a:latin typeface="+mn-lt"/>
                        </a:rPr>
                        <a:t> </a:t>
                      </a:r>
                      <a:r>
                        <a:rPr lang="fr-FR" sz="1400" b="0" i="0" u="none" strike="noStrike">
                          <a:solidFill>
                            <a:schemeClr val="tx1"/>
                          </a:solidFill>
                        </a:rPr>
                        <a:t>à produire des </a:t>
                      </a:r>
                      <a:r>
                        <a:rPr lang="fr-FR" sz="1400" b="1" i="0" u="none" strike="noStrike">
                          <a:solidFill>
                            <a:schemeClr val="tx1"/>
                          </a:solidFill>
                        </a:rPr>
                        <a:t>plans, arrangements ou concepts pour un produit, procédé ou service </a:t>
                      </a:r>
                      <a:r>
                        <a:rPr lang="fr-FR" sz="1400" b="0" i="0" u="none" strike="noStrike">
                          <a:solidFill>
                            <a:schemeClr val="tx1"/>
                          </a:solidFill>
                        </a:rPr>
                        <a:t>nouveau ou amélioré : </a:t>
                      </a:r>
                      <a:r>
                        <a:rPr lang="fr-FR" sz="1400" b="0" i="1" u="none" strike="noStrike">
                          <a:solidFill>
                            <a:schemeClr val="tx1"/>
                          </a:solidFill>
                          <a:latin typeface="Arial"/>
                        </a:rPr>
                        <a:t>prototypage, essais, démonstration ou pilotes, validation du produit à grande échelle, première commercialisation...</a:t>
                      </a:r>
                      <a:endParaRPr lang="fr-FR" sz="1400" b="0" i="1" u="none">
                        <a:solidFill>
                          <a:schemeClr val="tx1"/>
                        </a:solidFill>
                        <a:latin typeface="+mn-lt"/>
                      </a:endParaRPr>
                    </a:p>
                    <a:p>
                      <a:pPr marL="12065" marR="437515" lvl="0" indent="0">
                        <a:spcAft>
                          <a:spcPts val="600"/>
                        </a:spcAft>
                        <a:buClr>
                          <a:srgbClr val="EA5433"/>
                        </a:buClr>
                        <a:buSzPct val="90000"/>
                        <a:buNone/>
                        <a:defRPr/>
                      </a:pPr>
                      <a:r>
                        <a:rPr lang="fr-FR" sz="1800" b="1" u="none">
                          <a:solidFill>
                            <a:schemeClr val="tx2"/>
                          </a:solidFill>
                          <a:latin typeface="+mn-lt"/>
                        </a:rPr>
                        <a:t>CSA – Coordination and Support Actions </a:t>
                      </a:r>
                      <a:endParaRPr>
                        <a:solidFill>
                          <a:schemeClr val="tx2"/>
                        </a:solidFill>
                      </a:endParaRPr>
                    </a:p>
                    <a:p>
                      <a:pPr marL="297815" marR="437515" lvl="0" indent="-285750">
                        <a:spcAft>
                          <a:spcPts val="600"/>
                        </a:spcAft>
                        <a:buClr>
                          <a:srgbClr val="EA5433"/>
                        </a:buClr>
                        <a:buSzPct val="90000"/>
                        <a:buFont typeface="Wingdings" panose="05000000000000000000" pitchFamily="2" charset="2"/>
                        <a:buChar char="Ø"/>
                        <a:defRPr/>
                      </a:pPr>
                      <a:r>
                        <a:rPr lang="fr-FR" sz="1400" b="0" u="none">
                          <a:solidFill>
                            <a:schemeClr val="tx1"/>
                          </a:solidFill>
                          <a:latin typeface="+mn-lt"/>
                        </a:rPr>
                        <a:t>Projets consistant principalement en des </a:t>
                      </a:r>
                      <a:r>
                        <a:rPr lang="fr-FR" sz="1400" b="1" u="none">
                          <a:solidFill>
                            <a:schemeClr val="tx1"/>
                          </a:solidFill>
                          <a:latin typeface="+mn-lt"/>
                        </a:rPr>
                        <a:t>mesures d'accompagnement</a:t>
                      </a:r>
                      <a:r>
                        <a:rPr lang="fr-FR" sz="1400" b="0" u="none">
                          <a:solidFill>
                            <a:schemeClr val="tx1"/>
                          </a:solidFill>
                          <a:latin typeface="+mn-lt"/>
                        </a:rPr>
                        <a:t> : </a:t>
                      </a:r>
                      <a:r>
                        <a:rPr lang="fr-FR" sz="1400" b="0" i="1" u="none">
                          <a:solidFill>
                            <a:schemeClr val="tx1"/>
                          </a:solidFill>
                          <a:latin typeface="+mn-lt"/>
                        </a:rPr>
                        <a:t>mise en réseau des acteurs, actions de communication et sensibilisation, dialogue politique, production d'études/rapports, planification stratégique...</a:t>
                      </a:r>
                      <a:endParaRPr lang="fr-FR" sz="1400" b="1" i="1" u="none">
                        <a:solidFill>
                          <a:schemeClr val="tx1"/>
                        </a:solidFill>
                        <a:latin typeface="+mn-lt"/>
                      </a:endParaRP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
        <p:nvSpPr>
          <p:cNvPr id="7" name="Espace réservé du texte 3"/>
          <p:cNvSpPr txBox="1"/>
          <p:nvPr/>
        </p:nvSpPr>
        <p:spPr bwMode="auto">
          <a:xfrm>
            <a:off x="3575545" y="267494"/>
            <a:ext cx="5220112" cy="504056"/>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a:ln>
                  <a:noFill/>
                </a:ln>
                <a:solidFill>
                  <a:schemeClr val="tx1"/>
                </a:solidFill>
                <a:latin typeface="Arial"/>
                <a:cs typeface="Arial"/>
              </a:rPr>
              <a:t>Appels thématiques « top-down »</a:t>
            </a:r>
            <a:endParaRPr/>
          </a:p>
          <a:p>
            <a:pPr marL="180975" marR="0" lvl="0" indent="0" algn="r" defTabSz="914400">
              <a:lnSpc>
                <a:spcPct val="100000"/>
              </a:lnSpc>
              <a:spcBef>
                <a:spcPts val="0"/>
              </a:spcBef>
              <a:spcAft>
                <a:spcPts val="0"/>
              </a:spcAft>
              <a:buClr>
                <a:srgbClr val="000091"/>
              </a:buClr>
              <a:buSzPts val="750"/>
              <a:buFont typeface="Arial"/>
              <a:buNone/>
              <a:defRPr/>
            </a:pPr>
            <a:r>
              <a:rPr lang="fr-FR" sz="1200" b="1" i="0" u="none" strike="noStrike" cap="none" spc="0">
                <a:ln>
                  <a:noFill/>
                </a:ln>
                <a:solidFill>
                  <a:schemeClr val="tx1"/>
                </a:solidFill>
                <a:latin typeface="Arial"/>
                <a:cs typeface="Arial"/>
              </a:rPr>
              <a:t>Pilier 2 - CLUSTERS</a:t>
            </a:r>
            <a:endParaRPr/>
          </a:p>
        </p:txBody>
      </p:sp>
    </p:spTree>
    <p:extLst>
      <p:ext uri="{BB962C8B-B14F-4D97-AF65-F5344CB8AC3E}">
        <p14:creationId xmlns:p14="http://schemas.microsoft.com/office/powerpoint/2010/main" val="4241731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5" name="Tableau 4"/>
          <p:cNvGraphicFramePr>
            <a:graphicFrameLocks noGrp="1"/>
          </p:cNvGraphicFramePr>
          <p:nvPr/>
        </p:nvGraphicFramePr>
        <p:xfrm>
          <a:off x="539552" y="1491631"/>
          <a:ext cx="7848871" cy="3096344"/>
        </p:xfrm>
        <a:graphic>
          <a:graphicData uri="http://schemas.openxmlformats.org/drawingml/2006/table">
            <a:tbl>
              <a:tblPr firstRow="1" bandRow="1"/>
              <a:tblGrid>
                <a:gridCol w="7848871">
                  <a:extLst>
                    <a:ext uri="{9D8B030D-6E8A-4147-A177-3AD203B41FA5}">
                      <a16:colId xmlns:a16="http://schemas.microsoft.com/office/drawing/2014/main" val="20000"/>
                    </a:ext>
                  </a:extLst>
                </a:gridCol>
              </a:tblGrid>
              <a:tr h="3096344">
                <a:tc>
                  <a:txBody>
                    <a:bodyPr/>
                    <a:lstStyle/>
                    <a:p>
                      <a:pPr>
                        <a:lnSpc>
                          <a:spcPct val="110000"/>
                        </a:lnSpc>
                      </a:pPr>
                      <a:r>
                        <a:rPr lang="fr-FR" sz="1800"/>
                        <a:t>Au minimum </a:t>
                      </a:r>
                      <a:r>
                        <a:rPr lang="fr-FR" sz="1800" b="1">
                          <a:solidFill>
                            <a:srgbClr val="FBBC04"/>
                          </a:solidFill>
                          <a:effectLst>
                            <a:outerShdw blurRad="38100" dist="38100" dir="2700000" algn="tl">
                              <a:srgbClr val="000000">
                                <a:alpha val="43137"/>
                              </a:srgbClr>
                            </a:outerShdw>
                          </a:effectLst>
                        </a:rPr>
                        <a:t>3 entités légales indépendantes, dans 3 Etats membres </a:t>
                      </a:r>
                      <a:r>
                        <a:rPr lang="fr-FR" sz="1800" b="1" i="1"/>
                        <a:t>ou associés </a:t>
                      </a:r>
                      <a:r>
                        <a:rPr lang="fr-FR" sz="1800" b="1"/>
                        <a:t>de l’U.E.</a:t>
                      </a:r>
                      <a:r>
                        <a:rPr lang="fr-FR" sz="1800" b="1" i="1"/>
                        <a:t>*</a:t>
                      </a:r>
                      <a:r>
                        <a:rPr lang="fr-FR" sz="1800" i="1"/>
                        <a:t> </a:t>
                      </a:r>
                      <a:r>
                        <a:rPr lang="fr-FR" sz="1800" b="1"/>
                        <a:t> </a:t>
                      </a:r>
                      <a:r>
                        <a:rPr lang="fr-FR" sz="1800" b="1">
                          <a:solidFill>
                            <a:schemeClr val="tx1">
                              <a:lumMod val="85000"/>
                              <a:lumOff val="15000"/>
                            </a:schemeClr>
                          </a:solidFill>
                          <a:effectLst>
                            <a:outerShdw blurRad="38100" dist="38100" dir="2700000" algn="tl">
                              <a:srgbClr val="000000">
                                <a:alpha val="43137"/>
                              </a:srgbClr>
                            </a:outerShdw>
                          </a:effectLst>
                        </a:rPr>
                        <a:t>dont au moins une établie dans un des 27 Etats membres</a:t>
                      </a:r>
                      <a:r>
                        <a:rPr lang="fr-FR" sz="2000" b="1">
                          <a:solidFill>
                            <a:schemeClr val="tx1">
                              <a:lumMod val="85000"/>
                              <a:lumOff val="15000"/>
                            </a:schemeClr>
                          </a:solidFill>
                        </a:rPr>
                        <a:t>.</a:t>
                      </a:r>
                      <a:r>
                        <a:rPr lang="fr-FR" sz="2000">
                          <a:solidFill>
                            <a:schemeClr val="tx1">
                              <a:lumMod val="85000"/>
                              <a:lumOff val="15000"/>
                            </a:schemeClr>
                          </a:solidFill>
                        </a:rPr>
                        <a:t> </a:t>
                      </a:r>
                    </a:p>
                    <a:p>
                      <a:endParaRPr lang="fr-FR" i="1"/>
                    </a:p>
                    <a:p>
                      <a:r>
                        <a:rPr lang="fr-FR" sz="1600" b="1"/>
                        <a:t>A savoir: </a:t>
                      </a:r>
                      <a:r>
                        <a:rPr lang="fr-FR" sz="1600"/>
                        <a:t>dans chaque appel à projets, certaines conditions spécifiques peuvent apparaitre (plus de partenaires, autre pays obligatoire et/financés, </a:t>
                      </a:r>
                      <a:r>
                        <a:rPr lang="fr-FR" sz="1600" err="1"/>
                        <a:t>etc</a:t>
                      </a:r>
                      <a:r>
                        <a:rPr lang="fr-FR" sz="1600"/>
                        <a:t> …).</a:t>
                      </a:r>
                    </a:p>
                    <a:p>
                      <a:endParaRPr lang="fr-FR" sz="1600"/>
                    </a:p>
                    <a:p>
                      <a:endParaRPr lang="fr-FR" sz="1600"/>
                    </a:p>
                    <a:p>
                      <a:endParaRPr lang="fr-FR" sz="1600"/>
                    </a:p>
                    <a:p>
                      <a:endParaRPr lang="fr-FR" sz="1600"/>
                    </a:p>
                    <a:p>
                      <a:pPr fontAlgn="base"/>
                      <a:r>
                        <a:rPr lang="fr-FR" sz="1200" b="0" i="0" kern="1200">
                          <a:solidFill>
                            <a:schemeClr val="tx1"/>
                          </a:solidFill>
                          <a:effectLst/>
                          <a:latin typeface="+mn-lt"/>
                          <a:ea typeface="+mn-ea"/>
                          <a:cs typeface="+mn-cs"/>
                          <a:hlinkClick r:id="rId3"/>
                        </a:rPr>
                        <a:t>Source documentaire</a:t>
                      </a:r>
                      <a:r>
                        <a:rPr lang="fr-FR" sz="1200" b="0" i="0" kern="1200" baseline="0">
                          <a:solidFill>
                            <a:schemeClr val="tx1"/>
                          </a:solidFill>
                          <a:effectLst/>
                          <a:latin typeface="+mn-lt"/>
                          <a:ea typeface="+mn-ea"/>
                          <a:cs typeface="+mn-cs"/>
                          <a:hlinkClick r:id="rId3"/>
                        </a:rPr>
                        <a:t> :</a:t>
                      </a:r>
                      <a:r>
                        <a:rPr lang="fr-FR" sz="1200" b="0" i="0" kern="1200">
                          <a:solidFill>
                            <a:schemeClr val="tx1"/>
                          </a:solidFill>
                          <a:effectLst/>
                          <a:latin typeface="+mn-lt"/>
                          <a:ea typeface="+mn-ea"/>
                          <a:cs typeface="+mn-cs"/>
                          <a:hlinkClick r:id="rId3"/>
                        </a:rPr>
                        <a:t>Les pays éligibles au financement d'Horizon Europe</a:t>
                      </a:r>
                      <a:endParaRPr lang="fr-FR" sz="1200" b="0" i="0" kern="1200">
                        <a:solidFill>
                          <a:schemeClr val="tx1"/>
                        </a:solidFill>
                        <a:effectLst/>
                        <a:latin typeface="+mn-lt"/>
                        <a:ea typeface="+mn-ea"/>
                        <a:cs typeface="+mn-cs"/>
                      </a:endParaRP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
        <p:nvSpPr>
          <p:cNvPr id="7" name="Espace réservé du texte 3"/>
          <p:cNvSpPr txBox="1"/>
          <p:nvPr/>
        </p:nvSpPr>
        <p:spPr bwMode="auto">
          <a:xfrm>
            <a:off x="3575545" y="267494"/>
            <a:ext cx="5220112" cy="504056"/>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a:ln>
                  <a:noFill/>
                </a:ln>
                <a:solidFill>
                  <a:schemeClr val="tx1"/>
                </a:solidFill>
                <a:latin typeface="Arial"/>
                <a:cs typeface="Arial"/>
              </a:rPr>
              <a:t>Critères d’éligibilité</a:t>
            </a:r>
            <a:endParaRPr/>
          </a:p>
          <a:p>
            <a:pPr marL="180975" marR="0" lvl="0" indent="0" algn="r" defTabSz="914400">
              <a:lnSpc>
                <a:spcPct val="100000"/>
              </a:lnSpc>
              <a:spcBef>
                <a:spcPts val="0"/>
              </a:spcBef>
              <a:spcAft>
                <a:spcPts val="0"/>
              </a:spcAft>
              <a:buClr>
                <a:srgbClr val="000091"/>
              </a:buClr>
              <a:buSzPts val="750"/>
              <a:buFont typeface="Arial"/>
              <a:buNone/>
              <a:defRPr/>
            </a:pPr>
            <a:r>
              <a:rPr lang="fr-FR" sz="1200" b="1" i="0" u="none" strike="noStrike" cap="none" spc="0">
                <a:ln>
                  <a:noFill/>
                </a:ln>
                <a:solidFill>
                  <a:schemeClr val="tx1"/>
                </a:solidFill>
                <a:latin typeface="Arial"/>
                <a:cs typeface="Arial"/>
              </a:rPr>
              <a:t>Projets Collaboratifs – Règles de participation</a:t>
            </a:r>
            <a:endParaRPr/>
          </a:p>
        </p:txBody>
      </p:sp>
    </p:spTree>
    <p:extLst>
      <p:ext uri="{BB962C8B-B14F-4D97-AF65-F5344CB8AC3E}">
        <p14:creationId xmlns:p14="http://schemas.microsoft.com/office/powerpoint/2010/main" val="3185037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58451585"/>
              </p:ext>
            </p:extLst>
          </p:nvPr>
        </p:nvGraphicFramePr>
        <p:xfrm>
          <a:off x="395536" y="1059582"/>
          <a:ext cx="8569788" cy="3616960"/>
        </p:xfrm>
        <a:graphic>
          <a:graphicData uri="http://schemas.openxmlformats.org/drawingml/2006/table">
            <a:tbl>
              <a:tblPr firstRow="1" bandRow="1"/>
              <a:tblGrid>
                <a:gridCol w="8569788">
                  <a:extLst>
                    <a:ext uri="{9D8B030D-6E8A-4147-A177-3AD203B41FA5}">
                      <a16:colId xmlns:a16="http://schemas.microsoft.com/office/drawing/2014/main" val="20000"/>
                    </a:ext>
                  </a:extLst>
                </a:gridCol>
              </a:tblGrid>
              <a:tr h="3501951">
                <a:tc>
                  <a:txBody>
                    <a:bodyPr/>
                    <a:lstStyle/>
                    <a:p>
                      <a:pPr marL="0" indent="0">
                        <a:spcAft>
                          <a:spcPts val="1200"/>
                        </a:spcAft>
                        <a:buFont typeface="Wingdings" panose="05000000000000000000" pitchFamily="2" charset="2"/>
                        <a:buNone/>
                      </a:pPr>
                      <a:r>
                        <a:rPr lang="fr-FR" sz="1800" b="1" dirty="0"/>
                        <a:t>Les</a:t>
                      </a:r>
                      <a:r>
                        <a:rPr lang="fr-FR" sz="1800" b="1" baseline="0" dirty="0"/>
                        <a:t> dépenses prévues dans un projet collaboratif sont r</a:t>
                      </a:r>
                      <a:r>
                        <a:rPr lang="fr-FR" sz="1800" b="1" dirty="0"/>
                        <a:t>emboursées à </a:t>
                      </a:r>
                      <a:r>
                        <a:rPr lang="fr-FR" sz="1800" b="1" dirty="0">
                          <a:effectLst>
                            <a:outerShdw blurRad="38100" dist="38100" dir="2700000" algn="tl">
                              <a:srgbClr val="000000">
                                <a:alpha val="43137"/>
                              </a:srgbClr>
                            </a:outerShdw>
                          </a:effectLst>
                        </a:rPr>
                        <a:t>100%  </a:t>
                      </a:r>
                      <a:r>
                        <a:rPr lang="fr-FR" sz="1800" dirty="0">
                          <a:solidFill>
                            <a:schemeClr val="accent1"/>
                          </a:solidFill>
                        </a:rPr>
                        <a:t>(</a:t>
                      </a:r>
                      <a:r>
                        <a:rPr lang="fr-FR" sz="1800" b="1" dirty="0">
                          <a:solidFill>
                            <a:schemeClr val="accent1"/>
                          </a:solidFill>
                        </a:rPr>
                        <a:t>sauf les entreprises dans les IA financées </a:t>
                      </a:r>
                      <a:r>
                        <a:rPr lang="fr-FR" sz="1800" b="1" dirty="0" smtClean="0">
                          <a:solidFill>
                            <a:schemeClr val="accent1"/>
                          </a:solidFill>
                        </a:rPr>
                        <a:t>entre</a:t>
                      </a:r>
                      <a:r>
                        <a:rPr lang="fr-FR" sz="1800" b="1" baseline="0" dirty="0" smtClean="0">
                          <a:solidFill>
                            <a:schemeClr val="accent1"/>
                          </a:solidFill>
                        </a:rPr>
                        <a:t> 60% et </a:t>
                      </a:r>
                      <a:r>
                        <a:rPr lang="fr-FR" sz="1800" b="1" dirty="0" smtClean="0">
                          <a:solidFill>
                            <a:schemeClr val="accent1"/>
                          </a:solidFill>
                          <a:effectLst>
                            <a:outerShdw blurRad="38100" dist="38100" dir="2700000" algn="tl">
                              <a:srgbClr val="000000">
                                <a:alpha val="43137"/>
                              </a:srgbClr>
                            </a:outerShdw>
                          </a:effectLst>
                        </a:rPr>
                        <a:t>70</a:t>
                      </a:r>
                      <a:r>
                        <a:rPr lang="fr-FR" sz="1800" b="1" dirty="0">
                          <a:solidFill>
                            <a:schemeClr val="accent1"/>
                          </a:solidFill>
                          <a:effectLst>
                            <a:outerShdw blurRad="38100" dist="38100" dir="2700000" algn="tl">
                              <a:srgbClr val="000000">
                                <a:alpha val="43137"/>
                              </a:srgbClr>
                            </a:outerShdw>
                          </a:effectLst>
                        </a:rPr>
                        <a:t>%</a:t>
                      </a:r>
                      <a:r>
                        <a:rPr lang="fr-FR" sz="1800" dirty="0"/>
                        <a:t>)</a:t>
                      </a:r>
                    </a:p>
                    <a:p>
                      <a:pPr>
                        <a:spcAft>
                          <a:spcPts val="800"/>
                        </a:spcAft>
                      </a:pPr>
                      <a:r>
                        <a:rPr lang="fr-FR" sz="1600" b="1" dirty="0">
                          <a:solidFill>
                            <a:srgbClr val="4285F4"/>
                          </a:solidFill>
                        </a:rPr>
                        <a:t>Les</a:t>
                      </a:r>
                      <a:r>
                        <a:rPr lang="fr-FR" sz="1600" b="1" baseline="0" dirty="0">
                          <a:solidFill>
                            <a:srgbClr val="4285F4"/>
                          </a:solidFill>
                        </a:rPr>
                        <a:t> </a:t>
                      </a:r>
                      <a:r>
                        <a:rPr lang="fr-FR" sz="1600" b="1" dirty="0">
                          <a:solidFill>
                            <a:srgbClr val="4285F4"/>
                          </a:solidFill>
                        </a:rPr>
                        <a:t>coûts directs </a:t>
                      </a:r>
                      <a:r>
                        <a:rPr lang="fr-FR" sz="1600" b="1" dirty="0"/>
                        <a:t>(en lien direct avec le projet) :</a:t>
                      </a:r>
                    </a:p>
                    <a:p>
                      <a:pPr marL="537750" lvl="1" indent="-285750">
                        <a:spcBef>
                          <a:spcPts val="300"/>
                        </a:spcBef>
                        <a:spcAft>
                          <a:spcPts val="200"/>
                        </a:spcAft>
                      </a:pPr>
                      <a:r>
                        <a:rPr lang="fr-FR" sz="1400" dirty="0"/>
                        <a:t>-</a:t>
                      </a:r>
                      <a:r>
                        <a:rPr lang="fr-FR" sz="1400" baseline="0" dirty="0"/>
                        <a:t> </a:t>
                      </a:r>
                      <a:r>
                        <a:rPr lang="fr-FR" sz="1400" dirty="0"/>
                        <a:t>Coûts de personnel </a:t>
                      </a:r>
                      <a:r>
                        <a:rPr lang="fr-FR" sz="1400" dirty="0">
                          <a:solidFill>
                            <a:srgbClr val="4285F4"/>
                          </a:solidFill>
                        </a:rPr>
                        <a:t> </a:t>
                      </a:r>
                    </a:p>
                    <a:p>
                      <a:pPr marL="537750" lvl="1" indent="-285750">
                        <a:spcBef>
                          <a:spcPts val="300"/>
                        </a:spcBef>
                        <a:spcAft>
                          <a:spcPts val="200"/>
                        </a:spcAft>
                      </a:pPr>
                      <a:r>
                        <a:rPr lang="fr-FR" sz="1400" i="1" dirty="0"/>
                        <a:t>-</a:t>
                      </a:r>
                      <a:r>
                        <a:rPr lang="fr-FR" sz="1400" i="1" baseline="0" dirty="0"/>
                        <a:t> </a:t>
                      </a:r>
                      <a:r>
                        <a:rPr lang="fr-FR" sz="1400" i="0" dirty="0"/>
                        <a:t>Sous-Traitance</a:t>
                      </a:r>
                      <a:r>
                        <a:rPr lang="fr-FR" sz="1400" i="1" baseline="0" dirty="0"/>
                        <a:t> </a:t>
                      </a:r>
                      <a:endParaRPr lang="fr-FR" sz="1400" b="1" dirty="0">
                        <a:solidFill>
                          <a:srgbClr val="4285F4"/>
                        </a:solidFill>
                      </a:endParaRPr>
                    </a:p>
                    <a:p>
                      <a:pPr marL="537750" lvl="1" indent="-285750">
                        <a:spcBef>
                          <a:spcPts val="300"/>
                        </a:spcBef>
                        <a:spcAft>
                          <a:spcPts val="200"/>
                        </a:spcAft>
                      </a:pPr>
                      <a:r>
                        <a:rPr lang="fr-FR" sz="1400" dirty="0"/>
                        <a:t>- Coûts autres </a:t>
                      </a:r>
                      <a:r>
                        <a:rPr lang="fr-FR" sz="1300" dirty="0"/>
                        <a:t>	</a:t>
                      </a:r>
                      <a:r>
                        <a:rPr lang="fr-FR" sz="1400" dirty="0"/>
                        <a:t>- déplacements</a:t>
                      </a:r>
                    </a:p>
                    <a:p>
                      <a:pPr>
                        <a:spcAft>
                          <a:spcPts val="200"/>
                        </a:spcAft>
                      </a:pPr>
                      <a:r>
                        <a:rPr lang="fr-FR" sz="1400" dirty="0"/>
                        <a:t>		- équipements (amortissement)</a:t>
                      </a:r>
                    </a:p>
                    <a:p>
                      <a:pPr>
                        <a:spcAft>
                          <a:spcPts val="200"/>
                        </a:spcAft>
                      </a:pPr>
                      <a:r>
                        <a:rPr lang="fr-FR" sz="1400" dirty="0"/>
                        <a:t>		- autres bien, travaux et services: consommables, …</a:t>
                      </a:r>
                    </a:p>
                    <a:p>
                      <a:pPr marL="537750" lvl="1" indent="-285750">
                        <a:spcBef>
                          <a:spcPts val="300"/>
                        </a:spcBef>
                        <a:spcAft>
                          <a:spcPts val="200"/>
                        </a:spcAft>
                      </a:pPr>
                      <a:r>
                        <a:rPr lang="fr-FR" sz="1400" dirty="0">
                          <a:solidFill>
                            <a:srgbClr val="000000"/>
                          </a:solidFill>
                        </a:rPr>
                        <a:t>- Autres catégories de coûts </a:t>
                      </a:r>
                      <a:endParaRPr lang="fr-FR" sz="800" dirty="0">
                        <a:solidFill>
                          <a:srgbClr val="FF0000"/>
                        </a:solidFill>
                      </a:endParaRPr>
                    </a:p>
                    <a:p>
                      <a:pPr marL="2066925" indent="-2066925">
                        <a:spcBef>
                          <a:spcPts val="800"/>
                        </a:spcBef>
                      </a:pPr>
                      <a:r>
                        <a:rPr lang="fr-FR" sz="1600" b="1" dirty="0"/>
                        <a:t>+ </a:t>
                      </a:r>
                      <a:r>
                        <a:rPr lang="fr-FR" sz="1600" b="1" dirty="0">
                          <a:solidFill>
                            <a:schemeClr val="accent1">
                              <a:lumMod val="75000"/>
                              <a:lumOff val="25000"/>
                            </a:schemeClr>
                          </a:solidFill>
                        </a:rPr>
                        <a:t>Les coûts indirects </a:t>
                      </a:r>
                      <a:r>
                        <a:rPr lang="fr-FR" sz="1600" dirty="0"/>
                        <a:t>: </a:t>
                      </a:r>
                      <a:r>
                        <a:rPr lang="fr-FR" sz="1600" b="1" dirty="0"/>
                        <a:t>taux forfaitaire de 25% des coûts directs </a:t>
                      </a:r>
                      <a:r>
                        <a:rPr lang="fr-FR" sz="1400" dirty="0"/>
                        <a:t>(sauf la</a:t>
                      </a:r>
                      <a:r>
                        <a:rPr lang="fr-FR" sz="1400" baseline="0" dirty="0"/>
                        <a:t> sous-traitance, </a:t>
                      </a:r>
                      <a:r>
                        <a:rPr lang="fr-FR" sz="1400" i="1" dirty="0"/>
                        <a:t>les volontaires, le support financier à des tiers, les coûts unitaires spécifiques)</a:t>
                      </a:r>
                      <a:endParaRPr lang="fr-FR" sz="400" dirty="0"/>
                    </a:p>
                    <a:p>
                      <a:pPr algn="ctr">
                        <a:spcBef>
                          <a:spcPts val="1200"/>
                        </a:spcBef>
                      </a:pPr>
                      <a:r>
                        <a:rPr lang="fr-FR" sz="1200" b="1" i="1" dirty="0"/>
                        <a:t> Nota</a:t>
                      </a:r>
                      <a:r>
                        <a:rPr lang="fr-FR" sz="1200" b="1" i="1" baseline="0" dirty="0"/>
                        <a:t> : </a:t>
                      </a:r>
                      <a:r>
                        <a:rPr lang="fr-FR" sz="1200" b="1" i="1" dirty="0"/>
                        <a:t>Ces coûts éligibles s’appliquent dans le cadre du </a:t>
                      </a:r>
                      <a:r>
                        <a:rPr lang="fr-FR" sz="1200" b="1" i="1" dirty="0">
                          <a:hlinkClick r:id="rId3"/>
                        </a:rPr>
                        <a:t>MGA général</a:t>
                      </a:r>
                      <a:r>
                        <a:rPr lang="fr-FR" sz="1200" b="1" i="1" dirty="0"/>
                        <a:t>, pas aux projets en coûts unitaires.</a:t>
                      </a: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
        <p:nvSpPr>
          <p:cNvPr id="7" name="Espace réservé du texte 3"/>
          <p:cNvSpPr txBox="1"/>
          <p:nvPr/>
        </p:nvSpPr>
        <p:spPr bwMode="auto">
          <a:xfrm>
            <a:off x="3575545" y="267494"/>
            <a:ext cx="5220112" cy="504056"/>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a:ln>
                  <a:noFill/>
                </a:ln>
                <a:solidFill>
                  <a:schemeClr val="tx1"/>
                </a:solidFill>
                <a:latin typeface="Arial"/>
                <a:cs typeface="Arial"/>
              </a:rPr>
              <a:t>Coûts éligibles </a:t>
            </a:r>
            <a:endParaRPr/>
          </a:p>
          <a:p>
            <a:pPr marL="180975" marR="0" lvl="0" indent="0" algn="r" defTabSz="914400">
              <a:lnSpc>
                <a:spcPct val="100000"/>
              </a:lnSpc>
              <a:spcBef>
                <a:spcPts val="0"/>
              </a:spcBef>
              <a:spcAft>
                <a:spcPts val="0"/>
              </a:spcAft>
              <a:buClr>
                <a:srgbClr val="000091"/>
              </a:buClr>
              <a:buSzPts val="750"/>
              <a:buFont typeface="Arial"/>
              <a:buNone/>
              <a:defRPr/>
            </a:pPr>
            <a:r>
              <a:rPr lang="fr-FR" sz="1200" b="1" i="0" u="none" strike="noStrike" cap="none" spc="0">
                <a:ln>
                  <a:noFill/>
                </a:ln>
                <a:solidFill>
                  <a:schemeClr val="tx1"/>
                </a:solidFill>
                <a:latin typeface="Arial"/>
                <a:cs typeface="Arial"/>
              </a:rPr>
              <a:t>Projets Collaboratifs – Règles de participation</a:t>
            </a:r>
            <a:endParaRPr/>
          </a:p>
        </p:txBody>
      </p:sp>
    </p:spTree>
    <p:extLst>
      <p:ext uri="{BB962C8B-B14F-4D97-AF65-F5344CB8AC3E}">
        <p14:creationId xmlns:p14="http://schemas.microsoft.com/office/powerpoint/2010/main" val="3381241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14</a:t>
            </a:fld>
            <a:endParaRPr lang="fr-FR" sz="1600" b="0" i="0" u="none" strike="noStrike" cap="none" spc="0">
              <a:ln>
                <a:noFill/>
              </a:ln>
              <a:solidFill>
                <a:srgbClr val="000091"/>
              </a:solidFill>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algn="r">
              <a:defRPr/>
            </a:pPr>
            <a:r>
              <a:rPr lang="fr-FR" b="1"/>
              <a:t>Focus</a:t>
            </a:r>
          </a:p>
          <a:p>
            <a:pPr algn="r">
              <a:defRPr/>
            </a:pPr>
            <a:r>
              <a:rPr lang="fr-FR" sz="1200" b="1"/>
              <a:t>LES PARTENARIATS DU CLUSTER 4 Numérique</a:t>
            </a:r>
          </a:p>
        </p:txBody>
      </p:sp>
      <p:graphicFrame>
        <p:nvGraphicFramePr>
          <p:cNvPr id="3" name="Diagramme 2"/>
          <p:cNvGraphicFramePr/>
          <p:nvPr/>
        </p:nvGraphicFramePr>
        <p:xfrm>
          <a:off x="761238" y="1053175"/>
          <a:ext cx="7440488"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p:cNvSpPr txBox="1"/>
          <p:nvPr/>
        </p:nvSpPr>
        <p:spPr>
          <a:xfrm>
            <a:off x="761238" y="4280197"/>
            <a:ext cx="7440488" cy="523220"/>
          </a:xfrm>
          <a:prstGeom prst="rect">
            <a:avLst/>
          </a:prstGeom>
          <a:noFill/>
        </p:spPr>
        <p:txBody>
          <a:bodyPr wrap="square" rtlCol="0">
            <a:spAutoFit/>
          </a:bodyPr>
          <a:lstStyle/>
          <a:p>
            <a:r>
              <a:rPr lang="fr-FR" sz="1400" b="1">
                <a:solidFill>
                  <a:schemeClr val="tx2"/>
                </a:solidFill>
              </a:rPr>
              <a:t>Pour en savoir plus: </a:t>
            </a:r>
            <a:r>
              <a:rPr lang="fr-FR" sz="1400">
                <a:solidFill>
                  <a:schemeClr val="tx2"/>
                </a:solidFill>
              </a:rPr>
              <a:t>https://www.horizon-europe.gouv.fr/partenariats-public-prive-numeriques-et-topics-numeriques-dans-les-clusters-28304</a:t>
            </a:r>
          </a:p>
        </p:txBody>
      </p:sp>
      <p:sp>
        <p:nvSpPr>
          <p:cNvPr id="2" name="Multiplication 1"/>
          <p:cNvSpPr/>
          <p:nvPr/>
        </p:nvSpPr>
        <p:spPr>
          <a:xfrm>
            <a:off x="6228184" y="1751888"/>
            <a:ext cx="1725761" cy="237626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77996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15</a:t>
            </a:fld>
            <a:endParaRPr lang="fr-FR" sz="1600" b="0" i="0" u="none" strike="noStrike" cap="none" spc="0">
              <a:ln>
                <a:noFill/>
              </a:ln>
              <a:solidFill>
                <a:srgbClr val="000091"/>
              </a:solidFill>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algn="r">
              <a:defRPr/>
            </a:pPr>
            <a:r>
              <a:rPr lang="fr-FR" b="1"/>
              <a:t>Focus</a:t>
            </a:r>
          </a:p>
          <a:p>
            <a:pPr algn="r">
              <a:defRPr/>
            </a:pPr>
            <a:r>
              <a:rPr lang="fr-FR" sz="1200" b="1"/>
              <a:t>LES APPELS EN « LUMP SUM »</a:t>
            </a:r>
          </a:p>
        </p:txBody>
      </p:sp>
      <p:sp>
        <p:nvSpPr>
          <p:cNvPr id="2" name="ZoneTexte 1"/>
          <p:cNvSpPr txBox="1"/>
          <p:nvPr/>
        </p:nvSpPr>
        <p:spPr>
          <a:xfrm>
            <a:off x="395535" y="1049124"/>
            <a:ext cx="8573815" cy="3908762"/>
          </a:xfrm>
          <a:prstGeom prst="rect">
            <a:avLst/>
          </a:prstGeom>
          <a:noFill/>
        </p:spPr>
        <p:txBody>
          <a:bodyPr wrap="square" rtlCol="0">
            <a:spAutoFit/>
          </a:bodyPr>
          <a:lstStyle/>
          <a:p>
            <a:r>
              <a:rPr lang="fr-FR" sz="1400" b="1">
                <a:solidFill>
                  <a:srgbClr val="4040AD"/>
                </a:solidFill>
              </a:rPr>
              <a:t>Les modalités d’évaluation et la convention de subvention des projets </a:t>
            </a:r>
            <a:r>
              <a:rPr lang="fr-FR" sz="1400" b="1" i="1">
                <a:solidFill>
                  <a:srgbClr val="4040AD"/>
                </a:solidFill>
              </a:rPr>
              <a:t>lump </a:t>
            </a:r>
            <a:r>
              <a:rPr lang="fr-FR" sz="1400" b="1" i="1" err="1">
                <a:solidFill>
                  <a:srgbClr val="4040AD"/>
                </a:solidFill>
              </a:rPr>
              <a:t>sum</a:t>
            </a:r>
            <a:r>
              <a:rPr lang="fr-FR" sz="1400" b="1" i="1">
                <a:solidFill>
                  <a:srgbClr val="4040AD"/>
                </a:solidFill>
              </a:rPr>
              <a:t> (Financements par sommes forfaitaires) </a:t>
            </a:r>
            <a:r>
              <a:rPr lang="fr-FR" sz="1400" b="1">
                <a:solidFill>
                  <a:srgbClr val="4040AD"/>
                </a:solidFill>
              </a:rPr>
              <a:t>suivent autant que possible l’approche standard </a:t>
            </a:r>
            <a:endParaRPr lang="fr-FR" sz="1400">
              <a:solidFill>
                <a:srgbClr val="4040AD"/>
              </a:solidFill>
            </a:endParaRPr>
          </a:p>
          <a:p>
            <a:pPr marL="297815" marR="437515" indent="-285750">
              <a:buClr>
                <a:srgbClr val="EA5433"/>
              </a:buClr>
              <a:buSzPct val="90000"/>
              <a:buFont typeface="Courier New" panose="02070309020205020404" pitchFamily="49" charset="0"/>
              <a:buChar char="o"/>
              <a:defRPr/>
            </a:pPr>
            <a:r>
              <a:rPr lang="fr-FR" sz="1200"/>
              <a:t>Même critères d’évaluation, même calendrier des paiements, obligations de rapports techniques et similaires, avec l’accent mis sur l’achèvement des lots de travail (« </a:t>
            </a:r>
            <a:r>
              <a:rPr lang="fr-FR" sz="1200" err="1"/>
              <a:t>work</a:t>
            </a:r>
            <a:r>
              <a:rPr lang="fr-FR" sz="1200"/>
              <a:t> packages »)</a:t>
            </a:r>
          </a:p>
          <a:p>
            <a:endParaRPr lang="fr-FR" sz="1200" b="1"/>
          </a:p>
          <a:p>
            <a:r>
              <a:rPr lang="fr-FR" sz="1400" b="1">
                <a:solidFill>
                  <a:srgbClr val="4040AD"/>
                </a:solidFill>
              </a:rPr>
              <a:t>Une somme est fixée dans la convention de subvention pour chaque lot de travail et répartie vers ses bénéficiaires </a:t>
            </a:r>
            <a:endParaRPr lang="fr-FR" sz="1400">
              <a:solidFill>
                <a:srgbClr val="4040AD"/>
              </a:solidFill>
            </a:endParaRPr>
          </a:p>
          <a:p>
            <a:pPr marL="285750" marR="437515" indent="-285750">
              <a:buClr>
                <a:srgbClr val="EA5433"/>
              </a:buClr>
              <a:buSzPct val="90000"/>
              <a:buFont typeface="Courier New"/>
              <a:buChar char="o"/>
              <a:defRPr/>
            </a:pPr>
            <a:r>
              <a:rPr lang="fr-FR" sz="1200"/>
              <a:t>L’achèvement définitif du lot de travail entraine le paiement de la somme forfaitaire</a:t>
            </a:r>
          </a:p>
          <a:p>
            <a:pPr marL="285750" marR="437515" indent="-285750">
              <a:buClr>
                <a:srgbClr val="EA5433"/>
              </a:buClr>
              <a:buSzPct val="90000"/>
              <a:buFont typeface="Courier New"/>
              <a:buChar char="o"/>
              <a:defRPr/>
            </a:pPr>
            <a:r>
              <a:rPr lang="fr-FR" sz="1200"/>
              <a:t>Les paiements dépendent de la réalisation des activités, et non de l’obtention de résultats positifs. </a:t>
            </a:r>
          </a:p>
          <a:p>
            <a:pPr marL="285750" marR="437515" indent="-285750">
              <a:buClr>
                <a:srgbClr val="EA5433"/>
              </a:buClr>
              <a:buSzPct val="90000"/>
              <a:buFont typeface="Courier New"/>
              <a:buChar char="o"/>
              <a:defRPr/>
            </a:pPr>
            <a:r>
              <a:rPr lang="fr-FR" sz="1200"/>
              <a:t>Les lots de travail peuvent être modifiés via des amendements</a:t>
            </a:r>
          </a:p>
          <a:p>
            <a:endParaRPr lang="fr-FR" sz="1200"/>
          </a:p>
          <a:p>
            <a:r>
              <a:rPr lang="fr-FR" sz="1400" b="1">
                <a:solidFill>
                  <a:srgbClr val="4040AD"/>
                </a:solidFill>
              </a:rPr>
              <a:t>Deux options </a:t>
            </a:r>
          </a:p>
          <a:p>
            <a:endParaRPr lang="fr-FR" sz="500" b="1"/>
          </a:p>
          <a:p>
            <a:r>
              <a:rPr lang="fr-FR" sz="1200" b="1"/>
              <a:t>Option 1 : L’appel à proposition définit le montant de la somme forfaitaire</a:t>
            </a:r>
          </a:p>
          <a:p>
            <a:pPr marL="285750" marR="437515" indent="-285750">
              <a:buClr>
                <a:srgbClr val="EA5433"/>
              </a:buClr>
              <a:buSzPct val="90000"/>
              <a:buFont typeface="Courier New"/>
              <a:buChar char="o"/>
              <a:defRPr/>
            </a:pPr>
            <a:r>
              <a:rPr lang="fr-FR" sz="1200"/>
              <a:t>Le budget demandé dans votre proposition doit être égal à ce montant</a:t>
            </a:r>
          </a:p>
          <a:p>
            <a:pPr marL="285750" marR="437515" indent="-285750">
              <a:buClr>
                <a:srgbClr val="EA5433"/>
              </a:buClr>
              <a:buSzPct val="90000"/>
              <a:buFont typeface="Courier New"/>
              <a:buChar char="o"/>
              <a:defRPr/>
            </a:pPr>
            <a:r>
              <a:rPr lang="fr-FR" sz="1200"/>
              <a:t>Votre proposition doit décrire les ressources que vous comptez mobiliser pour ce montant</a:t>
            </a:r>
          </a:p>
          <a:p>
            <a:pPr marR="437515">
              <a:buClr>
                <a:srgbClr val="EA5433"/>
              </a:buClr>
              <a:buSzPct val="90000"/>
              <a:defRPr/>
            </a:pPr>
            <a:endParaRPr lang="fr-FR" sz="500"/>
          </a:p>
          <a:p>
            <a:r>
              <a:rPr lang="fr-FR" sz="1200" b="1"/>
              <a:t>Option 2 : Vous définissez le montant de la somme forfaitaire dans votre proposition</a:t>
            </a:r>
          </a:p>
          <a:p>
            <a:pPr marL="285750" marR="437515" indent="-285750">
              <a:buClr>
                <a:srgbClr val="EA5433"/>
              </a:buClr>
              <a:buSzPct val="90000"/>
              <a:buFont typeface="Courier New"/>
              <a:buChar char="o"/>
              <a:defRPr/>
            </a:pPr>
            <a:r>
              <a:rPr lang="fr-FR" sz="1200"/>
              <a:t>Vous être libre de définir le montant nécessaires pour mener à bien votre projet</a:t>
            </a:r>
          </a:p>
          <a:p>
            <a:pPr marL="285750" marR="437515" indent="-285750">
              <a:buClr>
                <a:srgbClr val="EA5433"/>
              </a:buClr>
              <a:buSzPct val="90000"/>
              <a:buFont typeface="Courier New"/>
              <a:buChar char="o"/>
              <a:defRPr/>
            </a:pPr>
            <a:r>
              <a:rPr lang="fr-FR" sz="1200"/>
              <a:t>Le montant de la somme forfaitaire doit être justifié par les ressources que vous comptez mobiliser </a:t>
            </a:r>
          </a:p>
          <a:p>
            <a:endParaRPr lang="fr-FR" sz="1200"/>
          </a:p>
        </p:txBody>
      </p:sp>
      <p:sp>
        <p:nvSpPr>
          <p:cNvPr id="4" name="Bouton d'action : Aide 3">
            <a:hlinkClick r:id="" action="ppaction://noaction" highlightClick="1"/>
            <a:hlinkHover r:id="" action="ppaction://hlinkshowjump?jump=nextslide"/>
          </p:cNvPr>
          <p:cNvSpPr/>
          <p:nvPr/>
        </p:nvSpPr>
        <p:spPr>
          <a:xfrm>
            <a:off x="7524328" y="3291830"/>
            <a:ext cx="1242008" cy="1079827"/>
          </a:xfrm>
          <a:prstGeom prst="actionButtonHelp">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i="1"/>
              <a:t>En savoir plus sur </a:t>
            </a:r>
          </a:p>
          <a:p>
            <a:pPr algn="ctr"/>
            <a:r>
              <a:rPr lang="fr-FR" sz="1200" b="1" i="1">
                <a:hlinkClick r:id="rId2"/>
              </a:rPr>
              <a:t>Lump </a:t>
            </a:r>
            <a:r>
              <a:rPr lang="fr-FR" sz="1200" b="1" i="1" err="1">
                <a:hlinkClick r:id="rId2"/>
              </a:rPr>
              <a:t>Sum</a:t>
            </a:r>
            <a:endParaRPr lang="fr-FR" sz="1200" b="1" i="1"/>
          </a:p>
        </p:txBody>
      </p:sp>
    </p:spTree>
    <p:extLst>
      <p:ext uri="{BB962C8B-B14F-4D97-AF65-F5344CB8AC3E}">
        <p14:creationId xmlns:p14="http://schemas.microsoft.com/office/powerpoint/2010/main" val="3515413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Image 2"/>
          <p:cNvPicPr>
            <a:picLocks noChangeAspect="1"/>
          </p:cNvPicPr>
          <p:nvPr/>
        </p:nvPicPr>
        <p:blipFill>
          <a:blip r:embed="rId2"/>
          <a:stretch>
            <a:fillRect/>
          </a:stretch>
        </p:blipFill>
        <p:spPr>
          <a:xfrm>
            <a:off x="4211960" y="2070741"/>
            <a:ext cx="4833244" cy="2293251"/>
          </a:xfrm>
          <a:prstGeom prst="rect">
            <a:avLst/>
          </a:prstGeom>
        </p:spPr>
      </p:pic>
      <p:pic>
        <p:nvPicPr>
          <p:cNvPr id="2" name="Image 1"/>
          <p:cNvPicPr>
            <a:picLocks noChangeAspect="1"/>
          </p:cNvPicPr>
          <p:nvPr/>
        </p:nvPicPr>
        <p:blipFill>
          <a:blip r:embed="rId3"/>
          <a:stretch>
            <a:fillRect/>
          </a:stretch>
        </p:blipFill>
        <p:spPr>
          <a:xfrm>
            <a:off x="4644008" y="1014199"/>
            <a:ext cx="4239577" cy="1036692"/>
          </a:xfrm>
          <a:prstGeom prst="rect">
            <a:avLst/>
          </a:prstGeom>
        </p:spPr>
      </p:pic>
      <p:sp>
        <p:nvSpPr>
          <p:cNvPr id="6" name="ZoneTexte 5"/>
          <p:cNvSpPr txBox="1"/>
          <p:nvPr/>
        </p:nvSpPr>
        <p:spPr bwMode="auto">
          <a:xfrm>
            <a:off x="218215" y="1002458"/>
            <a:ext cx="3621222" cy="2831544"/>
          </a:xfrm>
          <a:prstGeom prst="rect">
            <a:avLst/>
          </a:prstGeom>
          <a:noFill/>
        </p:spPr>
        <p:txBody>
          <a:bodyPr wrap="square" lIns="91440" tIns="45720" rIns="91440" bIns="45720" rtlCol="0" anchor="t">
            <a:spAutoFit/>
          </a:bodyPr>
          <a:lstStyle/>
          <a:p>
            <a:pPr>
              <a:defRPr/>
            </a:pPr>
            <a:r>
              <a:rPr lang="fr-FR" sz="1200" b="1">
                <a:solidFill>
                  <a:srgbClr val="000099"/>
                </a:solidFill>
              </a:rPr>
              <a:t>Programme de travail 2021-2022 du cluster 4 </a:t>
            </a:r>
            <a:r>
              <a:rPr lang="fr-FR" sz="1100">
                <a:solidFill>
                  <a:srgbClr val="000099"/>
                </a:solidFill>
              </a:rPr>
              <a:t>Industrie – </a:t>
            </a:r>
            <a:r>
              <a:rPr lang="fr-FR" sz="1100" b="1">
                <a:solidFill>
                  <a:srgbClr val="000099"/>
                </a:solidFill>
              </a:rPr>
              <a:t>Numérique </a:t>
            </a:r>
            <a:r>
              <a:rPr lang="fr-FR" sz="1100">
                <a:solidFill>
                  <a:srgbClr val="000099"/>
                </a:solidFill>
              </a:rPr>
              <a:t>– Espace du programme-cadre Horizon Europe</a:t>
            </a:r>
            <a:endParaRPr/>
          </a:p>
          <a:p>
            <a:pPr>
              <a:defRPr/>
            </a:pPr>
            <a:endParaRPr lang="fr-FR" sz="1100">
              <a:solidFill>
                <a:srgbClr val="000099"/>
              </a:solidFill>
            </a:endParaRPr>
          </a:p>
          <a:p>
            <a:pPr marL="171450" indent="-171450">
              <a:buFont typeface="Wingdings" panose="05000000000000000000" pitchFamily="2" charset="2"/>
              <a:buChar char="Ø"/>
              <a:defRPr/>
            </a:pPr>
            <a:r>
              <a:rPr lang="fr-FR" sz="1200" b="1">
                <a:solidFill>
                  <a:srgbClr val="000099"/>
                </a:solidFill>
              </a:rPr>
              <a:t>« Destination 3 » = </a:t>
            </a:r>
            <a:r>
              <a:rPr lang="fr-FR" sz="1100">
                <a:solidFill>
                  <a:srgbClr val="000099"/>
                </a:solidFill>
              </a:rPr>
              <a:t>Section thématiques qui introduit les grandes orientations politiques et les impacts attendus </a:t>
            </a:r>
          </a:p>
          <a:p>
            <a:pPr>
              <a:defRPr/>
            </a:pPr>
            <a:endParaRPr sz="900"/>
          </a:p>
          <a:p>
            <a:pPr marL="171450" indent="-171450">
              <a:buFont typeface="Wingdings" panose="05000000000000000000" pitchFamily="2" charset="2"/>
              <a:buChar char="Ø"/>
              <a:defRPr/>
            </a:pPr>
            <a:r>
              <a:rPr lang="fr-FR" sz="1200" b="1">
                <a:solidFill>
                  <a:srgbClr val="000099"/>
                </a:solidFill>
              </a:rPr>
              <a:t>« Call » = </a:t>
            </a:r>
            <a:r>
              <a:rPr lang="fr-FR" sz="1200">
                <a:solidFill>
                  <a:srgbClr val="000099"/>
                </a:solidFill>
              </a:rPr>
              <a:t>Appel thématique </a:t>
            </a:r>
          </a:p>
          <a:p>
            <a:pPr marL="171450" indent="-171450">
              <a:buFont typeface="Wingdings" panose="05000000000000000000" pitchFamily="2" charset="2"/>
              <a:buChar char="Ø"/>
              <a:defRPr/>
            </a:pPr>
            <a:r>
              <a:rPr lang="fr-FR" sz="1200">
                <a:solidFill>
                  <a:srgbClr val="000099"/>
                </a:solidFill>
              </a:rPr>
              <a:t>« </a:t>
            </a:r>
            <a:r>
              <a:rPr lang="fr-FR" sz="1200" b="1" err="1">
                <a:solidFill>
                  <a:srgbClr val="000099"/>
                </a:solidFill>
              </a:rPr>
              <a:t>Heading</a:t>
            </a:r>
            <a:r>
              <a:rPr lang="fr-FR" sz="1200">
                <a:solidFill>
                  <a:srgbClr val="000099"/>
                </a:solidFill>
              </a:rPr>
              <a:t> » = Rubrique </a:t>
            </a:r>
            <a:endParaRPr lang="fr-FR" sz="1100">
              <a:solidFill>
                <a:srgbClr val="000099"/>
              </a:solidFill>
            </a:endParaRPr>
          </a:p>
          <a:p>
            <a:pPr>
              <a:defRPr/>
            </a:pPr>
            <a:endParaRPr lang="fr-FR" sz="1100">
              <a:solidFill>
                <a:srgbClr val="000099"/>
              </a:solidFill>
            </a:endParaRPr>
          </a:p>
          <a:p>
            <a:pPr>
              <a:defRPr/>
            </a:pPr>
            <a:endParaRPr lang="fr-FR" sz="1100">
              <a:solidFill>
                <a:srgbClr val="000099"/>
              </a:solidFill>
            </a:endParaRPr>
          </a:p>
          <a:p>
            <a:pPr marL="171450" indent="-171450">
              <a:buFont typeface="Wingdings" panose="05000000000000000000" pitchFamily="2" charset="2"/>
              <a:buChar char="Ø"/>
              <a:defRPr/>
            </a:pPr>
            <a:r>
              <a:rPr lang="fr-FR" sz="1100" b="1">
                <a:solidFill>
                  <a:srgbClr val="000099"/>
                </a:solidFill>
              </a:rPr>
              <a:t>« HORIZON-CL4-2023-DATA-xx-xx » =</a:t>
            </a:r>
          </a:p>
          <a:p>
            <a:pPr>
              <a:defRPr/>
            </a:pPr>
            <a:r>
              <a:rPr lang="fr-FR" sz="1100" b="1">
                <a:solidFill>
                  <a:srgbClr val="000099"/>
                </a:solidFill>
              </a:rPr>
              <a:t>Liste des sujets « topics » </a:t>
            </a:r>
            <a:r>
              <a:rPr lang="fr-FR" sz="1100">
                <a:solidFill>
                  <a:srgbClr val="000099"/>
                </a:solidFill>
              </a:rPr>
              <a:t>ouverts en 2023 aux candidatures pour des projets collaboratifs </a:t>
            </a:r>
            <a:endParaRPr/>
          </a:p>
          <a:p>
            <a:pPr>
              <a:defRPr/>
            </a:pPr>
            <a:endParaRPr lang="fr-FR" sz="1100">
              <a:solidFill>
                <a:srgbClr val="000099"/>
              </a:solidFill>
            </a:endParaRPr>
          </a:p>
        </p:txBody>
      </p:sp>
      <p:sp>
        <p:nvSpPr>
          <p:cNvPr id="9" name="Flèche droite 8"/>
          <p:cNvSpPr/>
          <p:nvPr/>
        </p:nvSpPr>
        <p:spPr bwMode="auto">
          <a:xfrm>
            <a:off x="3866824" y="1146704"/>
            <a:ext cx="1368152" cy="72000"/>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Flèche droite 9"/>
          <p:cNvSpPr/>
          <p:nvPr/>
        </p:nvSpPr>
        <p:spPr bwMode="auto">
          <a:xfrm>
            <a:off x="3545010" y="2146032"/>
            <a:ext cx="577275" cy="90320"/>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3" name="Flèche droite 12"/>
          <p:cNvSpPr/>
          <p:nvPr/>
        </p:nvSpPr>
        <p:spPr bwMode="auto">
          <a:xfrm>
            <a:off x="2604264" y="2709642"/>
            <a:ext cx="1523947" cy="118287"/>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5" name="Rectangle à coins arrondis 14"/>
          <p:cNvSpPr/>
          <p:nvPr/>
        </p:nvSpPr>
        <p:spPr bwMode="auto">
          <a:xfrm>
            <a:off x="4283968" y="2827929"/>
            <a:ext cx="1944216" cy="1400005"/>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7" name="Rectangle à coins arrondis 16"/>
          <p:cNvSpPr/>
          <p:nvPr/>
        </p:nvSpPr>
        <p:spPr bwMode="auto">
          <a:xfrm>
            <a:off x="4283968" y="2352579"/>
            <a:ext cx="3058362" cy="194317"/>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8" name="ZoneTexte 17"/>
          <p:cNvSpPr txBox="1"/>
          <p:nvPr/>
        </p:nvSpPr>
        <p:spPr bwMode="auto">
          <a:xfrm>
            <a:off x="3203848" y="195087"/>
            <a:ext cx="5765503" cy="553998"/>
          </a:xfrm>
          <a:prstGeom prst="rect">
            <a:avLst/>
          </a:prstGeom>
          <a:noFill/>
        </p:spPr>
        <p:txBody>
          <a:bodyPr wrap="square" rtlCol="0">
            <a:spAutoFit/>
          </a:bodyPr>
          <a:lstStyle/>
          <a:p>
            <a:pPr algn="r">
              <a:defRPr/>
            </a:pPr>
            <a:r>
              <a:rPr lang="fr-FR" b="1"/>
              <a:t>Focus</a:t>
            </a:r>
          </a:p>
          <a:p>
            <a:pPr algn="r">
              <a:defRPr/>
            </a:pPr>
            <a:r>
              <a:rPr lang="fr-FR" sz="1200" b="1"/>
              <a:t>LIRE LE PROGRAMME DE TRAVAIL - 1/2</a:t>
            </a:r>
          </a:p>
        </p:txBody>
      </p:sp>
      <p:sp>
        <p:nvSpPr>
          <p:cNvPr id="19" name="Rectangle à coins arrondis 18"/>
          <p:cNvSpPr/>
          <p:nvPr/>
        </p:nvSpPr>
        <p:spPr bwMode="auto">
          <a:xfrm>
            <a:off x="4274141" y="2633612"/>
            <a:ext cx="3058362" cy="194317"/>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21" name="Flèche droite 20"/>
          <p:cNvSpPr/>
          <p:nvPr/>
        </p:nvSpPr>
        <p:spPr bwMode="auto">
          <a:xfrm>
            <a:off x="2604264" y="2399405"/>
            <a:ext cx="1518021" cy="93991"/>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Flèche droite 21"/>
          <p:cNvSpPr/>
          <p:nvPr/>
        </p:nvSpPr>
        <p:spPr bwMode="auto">
          <a:xfrm>
            <a:off x="3539144" y="3203180"/>
            <a:ext cx="577275" cy="90320"/>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extLst>
      <p:ext uri="{BB962C8B-B14F-4D97-AF65-F5344CB8AC3E}">
        <p14:creationId xmlns:p14="http://schemas.microsoft.com/office/powerpoint/2010/main" val="1208915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ZoneTexte 17"/>
          <p:cNvSpPr txBox="1"/>
          <p:nvPr/>
        </p:nvSpPr>
        <p:spPr bwMode="auto">
          <a:xfrm>
            <a:off x="3124787" y="91126"/>
            <a:ext cx="1336895" cy="461665"/>
          </a:xfrm>
          <a:prstGeom prst="rect">
            <a:avLst/>
          </a:prstGeom>
          <a:noFill/>
        </p:spPr>
        <p:txBody>
          <a:bodyPr wrap="square" rtlCol="0">
            <a:spAutoFit/>
          </a:bodyPr>
          <a:lstStyle/>
          <a:p>
            <a:pPr algn="r">
              <a:defRPr/>
            </a:pPr>
            <a:r>
              <a:rPr lang="fr-FR" sz="800" b="1"/>
              <a:t>Focus</a:t>
            </a:r>
          </a:p>
          <a:p>
            <a:pPr algn="r">
              <a:defRPr/>
            </a:pPr>
            <a:r>
              <a:rPr lang="fr-FR" sz="800" b="1"/>
              <a:t>LIRE LE PROGRAMME DE TRAVAIL – 2/2</a:t>
            </a:r>
          </a:p>
        </p:txBody>
      </p:sp>
      <p:pic>
        <p:nvPicPr>
          <p:cNvPr id="14" name="Image 13"/>
          <p:cNvPicPr>
            <a:picLocks noChangeAspect="1"/>
          </p:cNvPicPr>
          <p:nvPr/>
        </p:nvPicPr>
        <p:blipFill>
          <a:blip r:embed="rId2"/>
          <a:stretch>
            <a:fillRect/>
          </a:stretch>
        </p:blipFill>
        <p:spPr bwMode="auto">
          <a:xfrm>
            <a:off x="4428934" y="216949"/>
            <a:ext cx="4329233" cy="4515042"/>
          </a:xfrm>
          <a:prstGeom prst="rect">
            <a:avLst/>
          </a:prstGeom>
        </p:spPr>
      </p:pic>
      <p:sp>
        <p:nvSpPr>
          <p:cNvPr id="16" name="Titre 1"/>
          <p:cNvSpPr>
            <a:spLocks noGrp="1"/>
          </p:cNvSpPr>
          <p:nvPr>
            <p:ph type="title"/>
          </p:nvPr>
        </p:nvSpPr>
        <p:spPr bwMode="auto">
          <a:xfrm>
            <a:off x="226195" y="1009675"/>
            <a:ext cx="3096716" cy="720000"/>
          </a:xfrm>
        </p:spPr>
        <p:txBody>
          <a:bodyPr/>
          <a:lstStyle/>
          <a:p>
            <a:pPr>
              <a:defRPr/>
            </a:pPr>
            <a:r>
              <a:rPr lang="fr-FR" sz="2000">
                <a:solidFill>
                  <a:schemeClr val="accent4"/>
                </a:solidFill>
                <a:latin typeface="+mn-lt"/>
                <a:ea typeface="+mn-ea"/>
                <a:cs typeface="+mn-cs"/>
              </a:rPr>
              <a:t>Lire un appel « topic »</a:t>
            </a:r>
          </a:p>
        </p:txBody>
      </p:sp>
      <p:sp>
        <p:nvSpPr>
          <p:cNvPr id="20" name="Espace réservé du texte 2"/>
          <p:cNvSpPr>
            <a:spLocks noGrp="1"/>
          </p:cNvSpPr>
          <p:nvPr>
            <p:ph type="body" idx="1"/>
          </p:nvPr>
        </p:nvSpPr>
        <p:spPr bwMode="auto">
          <a:xfrm>
            <a:off x="457194" y="1428447"/>
            <a:ext cx="3322718" cy="3300670"/>
          </a:xfrm>
        </p:spPr>
        <p:txBody>
          <a:bodyPr/>
          <a:lstStyle/>
          <a:p>
            <a:pPr marL="0">
              <a:spcBef>
                <a:spcPts val="600"/>
              </a:spcBef>
              <a:spcAft>
                <a:spcPts val="600"/>
              </a:spcAft>
              <a:buClr>
                <a:schemeClr val="accent4"/>
              </a:buClr>
              <a:buSzPct val="90000"/>
              <a:buAutoNum type="arabicParenR"/>
              <a:defRPr/>
            </a:pPr>
            <a:r>
              <a:rPr lang="fr-FR" sz="1400" b="1"/>
              <a:t>Code et titre de l’appel </a:t>
            </a:r>
            <a:r>
              <a:rPr lang="fr-FR" sz="1400"/>
              <a:t>ou « </a:t>
            </a:r>
            <a:r>
              <a:rPr lang="fr-FR" sz="1400" b="1"/>
              <a:t>topic</a:t>
            </a:r>
            <a:r>
              <a:rPr lang="fr-FR" sz="1400"/>
              <a:t> » : Programme, Cluster, appel prévu en 2022, de la destination 3 (data) du 01</a:t>
            </a:r>
            <a:r>
              <a:rPr lang="fr-FR" sz="1400" baseline="30000"/>
              <a:t>er</a:t>
            </a:r>
            <a:r>
              <a:rPr lang="fr-FR" sz="1400"/>
              <a:t> call, pour le 02 </a:t>
            </a:r>
            <a:r>
              <a:rPr lang="fr-FR" sz="1400" baseline="30000" err="1"/>
              <a:t>ème</a:t>
            </a:r>
            <a:r>
              <a:rPr lang="fr-FR" sz="1400"/>
              <a:t> topic.</a:t>
            </a:r>
            <a:endParaRPr lang="fr-FR">
              <a:cs typeface="Arial"/>
            </a:endParaRPr>
          </a:p>
          <a:p>
            <a:pPr marL="0">
              <a:spcBef>
                <a:spcPts val="600"/>
              </a:spcBef>
              <a:spcAft>
                <a:spcPts val="600"/>
              </a:spcAft>
              <a:buClr>
                <a:schemeClr val="accent4"/>
              </a:buClr>
              <a:buSzPct val="90000"/>
              <a:buFont typeface="+mj-lt"/>
              <a:buAutoNum type="arabicParenR"/>
              <a:defRPr/>
            </a:pPr>
            <a:r>
              <a:rPr lang="fr-FR" sz="1400" b="1"/>
              <a:t>Conditions :</a:t>
            </a:r>
            <a:r>
              <a:rPr lang="fr-FR" sz="1400"/>
              <a:t> budget approximatif par projet, budget total pour l’appel, instrument de financement...</a:t>
            </a:r>
            <a:endParaRPr/>
          </a:p>
          <a:p>
            <a:pPr marL="0">
              <a:spcBef>
                <a:spcPts val="600"/>
              </a:spcBef>
              <a:spcAft>
                <a:spcPts val="600"/>
              </a:spcAft>
              <a:buClr>
                <a:schemeClr val="accent4"/>
              </a:buClr>
              <a:buSzPct val="90000"/>
              <a:buFont typeface="+mj-lt"/>
              <a:buAutoNum type="arabicParenR"/>
              <a:defRPr/>
            </a:pPr>
            <a:r>
              <a:rPr lang="fr-FR" sz="1400" b="1"/>
              <a:t>Résultats attendus </a:t>
            </a:r>
            <a:r>
              <a:rPr lang="fr-FR" sz="1400"/>
              <a:t>des projets financés</a:t>
            </a:r>
            <a:endParaRPr/>
          </a:p>
          <a:p>
            <a:pPr marL="0">
              <a:spcBef>
                <a:spcPts val="600"/>
              </a:spcBef>
              <a:spcAft>
                <a:spcPts val="600"/>
              </a:spcAft>
              <a:buClr>
                <a:schemeClr val="accent4"/>
              </a:buClr>
              <a:buSzPct val="90000"/>
              <a:buFont typeface="+mj-lt"/>
              <a:buAutoNum type="arabicParenR"/>
              <a:defRPr/>
            </a:pPr>
            <a:r>
              <a:rPr lang="fr-FR" sz="1400" b="1"/>
              <a:t>Activités : </a:t>
            </a:r>
            <a:r>
              <a:rPr lang="fr-FR" sz="1400"/>
              <a:t>enjeux traités, périmètre du sujet, liens avec les stratégies politiques, références à d’autres projets, etc.</a:t>
            </a:r>
            <a:endParaRPr/>
          </a:p>
        </p:txBody>
      </p:sp>
      <p:sp>
        <p:nvSpPr>
          <p:cNvPr id="23" name="Rectangle à coins arrondis 22"/>
          <p:cNvSpPr/>
          <p:nvPr/>
        </p:nvSpPr>
        <p:spPr bwMode="auto">
          <a:xfrm>
            <a:off x="4560866" y="1200994"/>
            <a:ext cx="1255259" cy="195813"/>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24" name="Rectangle à coins arrondis 23"/>
          <p:cNvSpPr/>
          <p:nvPr/>
        </p:nvSpPr>
        <p:spPr bwMode="auto">
          <a:xfrm>
            <a:off x="4560866" y="3464692"/>
            <a:ext cx="947238" cy="212595"/>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25" name="Rectangle à coins arrondis 24"/>
          <p:cNvSpPr/>
          <p:nvPr/>
        </p:nvSpPr>
        <p:spPr bwMode="auto">
          <a:xfrm>
            <a:off x="5604866" y="1737639"/>
            <a:ext cx="2135222" cy="21600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26" name="Rectangle à coins arrondis 25"/>
          <p:cNvSpPr/>
          <p:nvPr/>
        </p:nvSpPr>
        <p:spPr bwMode="auto">
          <a:xfrm>
            <a:off x="4560866" y="255161"/>
            <a:ext cx="4115590" cy="40346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27" name="Rectangle à coins arrondis 26"/>
          <p:cNvSpPr/>
          <p:nvPr/>
        </p:nvSpPr>
        <p:spPr bwMode="auto">
          <a:xfrm>
            <a:off x="4560866" y="2017497"/>
            <a:ext cx="1739326" cy="211687"/>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28" name="Rectangle à coins arrondis 27"/>
          <p:cNvSpPr/>
          <p:nvPr/>
        </p:nvSpPr>
        <p:spPr bwMode="auto">
          <a:xfrm>
            <a:off x="4479858" y="4234119"/>
            <a:ext cx="4052582" cy="497871"/>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29" name="Rectangle à coins arrondis 28"/>
          <p:cNvSpPr/>
          <p:nvPr/>
        </p:nvSpPr>
        <p:spPr bwMode="auto">
          <a:xfrm>
            <a:off x="6500337" y="1005169"/>
            <a:ext cx="1744071" cy="195825"/>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30" name="ZoneTexte 29"/>
          <p:cNvSpPr txBox="1"/>
          <p:nvPr/>
        </p:nvSpPr>
        <p:spPr bwMode="auto">
          <a:xfrm>
            <a:off x="3685768" y="576355"/>
            <a:ext cx="298102" cy="369332"/>
          </a:xfrm>
          <a:prstGeom prst="rect">
            <a:avLst/>
          </a:prstGeom>
          <a:noFill/>
        </p:spPr>
        <p:txBody>
          <a:bodyPr wrap="square" rtlCol="0">
            <a:spAutoFit/>
          </a:bodyPr>
          <a:lstStyle/>
          <a:p>
            <a:r>
              <a:rPr lang="fr-FR" b="1">
                <a:solidFill>
                  <a:srgbClr val="FF0000"/>
                </a:solidFill>
              </a:rPr>
              <a:t>1</a:t>
            </a:r>
          </a:p>
        </p:txBody>
      </p:sp>
      <p:sp>
        <p:nvSpPr>
          <p:cNvPr id="31" name="ZoneTexte 30"/>
          <p:cNvSpPr txBox="1"/>
          <p:nvPr/>
        </p:nvSpPr>
        <p:spPr bwMode="auto">
          <a:xfrm>
            <a:off x="3694487" y="2182546"/>
            <a:ext cx="293506" cy="369332"/>
          </a:xfrm>
          <a:prstGeom prst="rect">
            <a:avLst/>
          </a:prstGeom>
          <a:noFill/>
        </p:spPr>
        <p:txBody>
          <a:bodyPr wrap="square" rtlCol="0">
            <a:spAutoFit/>
          </a:bodyPr>
          <a:lstStyle/>
          <a:p>
            <a:r>
              <a:rPr lang="fr-FR" b="1">
                <a:solidFill>
                  <a:srgbClr val="FF0000"/>
                </a:solidFill>
              </a:rPr>
              <a:t>2</a:t>
            </a:r>
          </a:p>
        </p:txBody>
      </p:sp>
      <p:sp>
        <p:nvSpPr>
          <p:cNvPr id="32" name="Accolade fermante 31"/>
          <p:cNvSpPr/>
          <p:nvPr/>
        </p:nvSpPr>
        <p:spPr bwMode="auto">
          <a:xfrm>
            <a:off x="4324558" y="1196978"/>
            <a:ext cx="139566" cy="17507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 name="ZoneTexte 32"/>
          <p:cNvSpPr txBox="1"/>
          <p:nvPr/>
        </p:nvSpPr>
        <p:spPr bwMode="auto">
          <a:xfrm>
            <a:off x="3686858" y="3154073"/>
            <a:ext cx="298102" cy="369332"/>
          </a:xfrm>
          <a:prstGeom prst="rect">
            <a:avLst/>
          </a:prstGeom>
          <a:noFill/>
        </p:spPr>
        <p:txBody>
          <a:bodyPr wrap="square" rtlCol="0">
            <a:spAutoFit/>
          </a:bodyPr>
          <a:lstStyle/>
          <a:p>
            <a:r>
              <a:rPr lang="fr-FR" b="1">
                <a:solidFill>
                  <a:srgbClr val="FF0000"/>
                </a:solidFill>
              </a:rPr>
              <a:t>3</a:t>
            </a:r>
          </a:p>
        </p:txBody>
      </p:sp>
      <p:sp>
        <p:nvSpPr>
          <p:cNvPr id="34" name="ZoneTexte 33"/>
          <p:cNvSpPr txBox="1"/>
          <p:nvPr/>
        </p:nvSpPr>
        <p:spPr bwMode="auto">
          <a:xfrm>
            <a:off x="3681785" y="3975509"/>
            <a:ext cx="298102" cy="369332"/>
          </a:xfrm>
          <a:prstGeom prst="rect">
            <a:avLst/>
          </a:prstGeom>
          <a:noFill/>
        </p:spPr>
        <p:txBody>
          <a:bodyPr wrap="square" rtlCol="0">
            <a:spAutoFit/>
          </a:bodyPr>
          <a:lstStyle/>
          <a:p>
            <a:r>
              <a:rPr lang="fr-FR" b="1">
                <a:solidFill>
                  <a:srgbClr val="FF0000"/>
                </a:solidFill>
              </a:rPr>
              <a:t>4</a:t>
            </a:r>
          </a:p>
        </p:txBody>
      </p:sp>
    </p:spTree>
    <p:extLst>
      <p:ext uri="{BB962C8B-B14F-4D97-AF65-F5344CB8AC3E}">
        <p14:creationId xmlns:p14="http://schemas.microsoft.com/office/powerpoint/2010/main" val="1227812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30364" y="242129"/>
            <a:ext cx="5297129" cy="609390"/>
          </a:xfrm>
        </p:spPr>
        <p:txBody>
          <a:bodyPr>
            <a:noAutofit/>
          </a:bodyPr>
          <a:lstStyle/>
          <a:p>
            <a:pPr algn="r"/>
            <a:r>
              <a:rPr lang="en-US" sz="2000"/>
              <a:t>Les TRLs </a:t>
            </a:r>
            <a:br>
              <a:rPr lang="en-US" sz="2000"/>
            </a:br>
            <a:r>
              <a:rPr lang="en-US" sz="2000"/>
              <a:t>des technologies </a:t>
            </a:r>
            <a:r>
              <a:rPr lang="en-US" sz="2000" err="1"/>
              <a:t>numériques</a:t>
            </a:r>
            <a:endParaRPr lang="fr-FR" sz="2000"/>
          </a:p>
        </p:txBody>
      </p:sp>
      <p:sp>
        <p:nvSpPr>
          <p:cNvPr id="6" name="Right Arrow 1"/>
          <p:cNvSpPr/>
          <p:nvPr/>
        </p:nvSpPr>
        <p:spPr bwMode="auto">
          <a:xfrm>
            <a:off x="1867817" y="1614311"/>
            <a:ext cx="5886451" cy="2591991"/>
          </a:xfrm>
          <a:prstGeom prst="rightArrow">
            <a:avLst>
              <a:gd name="adj1" fmla="val 50000"/>
              <a:gd name="adj2" fmla="val 61549"/>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defTabSz="384572" eaLnBrk="0" hangingPunct="0">
              <a:buClr>
                <a:srgbClr val="000000"/>
              </a:buClr>
              <a:buSzPct val="100000"/>
              <a:defRPr/>
            </a:pPr>
            <a:endParaRPr lang="en-GB" sz="2025">
              <a:solidFill>
                <a:schemeClr val="bg1"/>
              </a:solidFill>
              <a:latin typeface="Calibri" pitchFamily="34" charset="0"/>
              <a:cs typeface="Arial" charset="0"/>
            </a:endParaRPr>
          </a:p>
        </p:txBody>
      </p:sp>
      <p:sp>
        <p:nvSpPr>
          <p:cNvPr id="7" name="TextBox 2"/>
          <p:cNvSpPr txBox="1"/>
          <p:nvPr/>
        </p:nvSpPr>
        <p:spPr bwMode="auto">
          <a:xfrm>
            <a:off x="1873848" y="2276542"/>
            <a:ext cx="920445" cy="646331"/>
          </a:xfrm>
          <a:prstGeom prst="rect">
            <a:avLst/>
          </a:prstGeom>
          <a:noFill/>
          <a:ln>
            <a:solidFill>
              <a:srgbClr val="0070C0"/>
            </a:solidFill>
          </a:ln>
          <a:effectLst>
            <a:innerShdw blurRad="63500" dist="50800" dir="2700000">
              <a:prstClr val="black">
                <a:alpha val="50000"/>
              </a:prstClr>
            </a:innerShdw>
          </a:effectLst>
        </p:spPr>
        <p:txBody>
          <a:bodyPr wrap="none">
            <a:spAutoFit/>
          </a:bodyPr>
          <a:lstStyle/>
          <a:p>
            <a:pPr algn="ctr">
              <a:defRPr/>
            </a:pPr>
            <a:r>
              <a:rPr lang="en-GB" sz="1200" b="1">
                <a:solidFill>
                  <a:srgbClr val="0070C0"/>
                </a:solidFill>
                <a:latin typeface="Arial" charset="0"/>
                <a:cs typeface="Arial" charset="0"/>
              </a:rPr>
              <a:t>Basic</a:t>
            </a:r>
          </a:p>
          <a:p>
            <a:pPr algn="ctr">
              <a:defRPr/>
            </a:pPr>
            <a:r>
              <a:rPr lang="en-GB" sz="1200" b="1">
                <a:solidFill>
                  <a:srgbClr val="0070C0"/>
                </a:solidFill>
                <a:latin typeface="Arial" charset="0"/>
                <a:cs typeface="Arial" charset="0"/>
              </a:rPr>
              <a:t>Principles</a:t>
            </a:r>
          </a:p>
          <a:p>
            <a:pPr algn="ctr">
              <a:defRPr/>
            </a:pPr>
            <a:r>
              <a:rPr lang="en-GB" sz="1200" b="1">
                <a:solidFill>
                  <a:srgbClr val="0070C0"/>
                </a:solidFill>
                <a:latin typeface="Arial" charset="0"/>
                <a:cs typeface="Arial" charset="0"/>
              </a:rPr>
              <a:t>observed</a:t>
            </a:r>
          </a:p>
        </p:txBody>
      </p:sp>
      <p:sp>
        <p:nvSpPr>
          <p:cNvPr id="8" name="TextBox 7"/>
          <p:cNvSpPr txBox="1"/>
          <p:nvPr/>
        </p:nvSpPr>
        <p:spPr bwMode="auto">
          <a:xfrm>
            <a:off x="2157121" y="2896012"/>
            <a:ext cx="1038875" cy="646331"/>
          </a:xfrm>
          <a:prstGeom prst="rect">
            <a:avLst/>
          </a:prstGeom>
          <a:noFill/>
          <a:ln>
            <a:solidFill>
              <a:srgbClr val="0070C0"/>
            </a:solidFill>
          </a:ln>
        </p:spPr>
        <p:txBody>
          <a:bodyPr wrap="none">
            <a:spAutoFit/>
          </a:bodyPr>
          <a:lstStyle/>
          <a:p>
            <a:pPr algn="ctr">
              <a:defRPr/>
            </a:pPr>
            <a:r>
              <a:rPr lang="en-GB" sz="1200" b="1">
                <a:solidFill>
                  <a:srgbClr val="0070C0"/>
                </a:solidFill>
                <a:latin typeface="Arial" charset="0"/>
                <a:cs typeface="Arial" charset="0"/>
              </a:rPr>
              <a:t>Technology</a:t>
            </a:r>
          </a:p>
          <a:p>
            <a:pPr algn="ctr">
              <a:defRPr/>
            </a:pPr>
            <a:r>
              <a:rPr lang="en-GB" sz="1200" b="1">
                <a:solidFill>
                  <a:srgbClr val="0070C0"/>
                </a:solidFill>
                <a:latin typeface="Arial" charset="0"/>
                <a:cs typeface="Arial" charset="0"/>
              </a:rPr>
              <a:t>Concept </a:t>
            </a:r>
          </a:p>
          <a:p>
            <a:pPr algn="ctr">
              <a:defRPr/>
            </a:pPr>
            <a:r>
              <a:rPr lang="en-GB" sz="1200" b="1">
                <a:solidFill>
                  <a:srgbClr val="0070C0"/>
                </a:solidFill>
                <a:latin typeface="Arial" charset="0"/>
                <a:cs typeface="Arial" charset="0"/>
              </a:rPr>
              <a:t>formulated</a:t>
            </a:r>
          </a:p>
        </p:txBody>
      </p:sp>
      <p:sp>
        <p:nvSpPr>
          <p:cNvPr id="9" name="TextBox 8"/>
          <p:cNvSpPr txBox="1"/>
          <p:nvPr/>
        </p:nvSpPr>
        <p:spPr bwMode="auto">
          <a:xfrm>
            <a:off x="4005466" y="2276542"/>
            <a:ext cx="1183337" cy="646331"/>
          </a:xfrm>
          <a:prstGeom prst="rect">
            <a:avLst/>
          </a:prstGeom>
          <a:noFill/>
          <a:ln>
            <a:solidFill>
              <a:srgbClr val="0070C0"/>
            </a:solidFill>
          </a:ln>
        </p:spPr>
        <p:txBody>
          <a:bodyPr wrap="none">
            <a:spAutoFit/>
          </a:bodyPr>
          <a:lstStyle/>
          <a:p>
            <a:pPr algn="ctr">
              <a:defRPr/>
            </a:pPr>
            <a:r>
              <a:rPr lang="en-GB" sz="1200" b="1">
                <a:solidFill>
                  <a:srgbClr val="0070C0"/>
                </a:solidFill>
                <a:latin typeface="Arial" charset="0"/>
                <a:cs typeface="Arial" charset="0"/>
              </a:rPr>
              <a:t>Technology</a:t>
            </a:r>
          </a:p>
          <a:p>
            <a:pPr algn="ctr">
              <a:defRPr/>
            </a:pPr>
            <a:r>
              <a:rPr lang="en-GB" sz="1200" b="1">
                <a:solidFill>
                  <a:srgbClr val="0070C0"/>
                </a:solidFill>
                <a:latin typeface="Arial" charset="0"/>
                <a:cs typeface="Arial" charset="0"/>
              </a:rPr>
              <a:t>Validated in</a:t>
            </a:r>
          </a:p>
          <a:p>
            <a:pPr algn="ctr">
              <a:defRPr/>
            </a:pPr>
            <a:r>
              <a:rPr lang="en-GB" sz="1200" b="1">
                <a:solidFill>
                  <a:srgbClr val="0070C0"/>
                </a:solidFill>
                <a:latin typeface="Arial" charset="0"/>
                <a:cs typeface="Arial" charset="0"/>
              </a:rPr>
              <a:t>Relevant </a:t>
            </a:r>
            <a:r>
              <a:rPr lang="en-GB" sz="1200" b="1" err="1">
                <a:solidFill>
                  <a:srgbClr val="0070C0"/>
                </a:solidFill>
                <a:latin typeface="Arial" charset="0"/>
                <a:cs typeface="Arial" charset="0"/>
              </a:rPr>
              <a:t>envt</a:t>
            </a:r>
            <a:endParaRPr lang="en-GB" sz="1200" b="1">
              <a:solidFill>
                <a:srgbClr val="0070C0"/>
              </a:solidFill>
              <a:latin typeface="Arial" charset="0"/>
              <a:cs typeface="Arial" charset="0"/>
            </a:endParaRPr>
          </a:p>
        </p:txBody>
      </p:sp>
      <p:sp>
        <p:nvSpPr>
          <p:cNvPr id="10" name="TextBox 9"/>
          <p:cNvSpPr txBox="1"/>
          <p:nvPr/>
        </p:nvSpPr>
        <p:spPr bwMode="auto">
          <a:xfrm>
            <a:off x="6669965" y="2540481"/>
            <a:ext cx="971741" cy="646331"/>
          </a:xfrm>
          <a:prstGeom prst="rect">
            <a:avLst/>
          </a:prstGeom>
          <a:noFill/>
          <a:ln>
            <a:solidFill>
              <a:srgbClr val="0070C0"/>
            </a:solidFill>
          </a:ln>
        </p:spPr>
        <p:txBody>
          <a:bodyPr wrap="none">
            <a:spAutoFit/>
          </a:bodyPr>
          <a:lstStyle/>
          <a:p>
            <a:pPr algn="ctr">
              <a:defRPr/>
            </a:pPr>
            <a:r>
              <a:rPr lang="en-GB" sz="1200" b="1">
                <a:solidFill>
                  <a:srgbClr val="0070C0"/>
                </a:solidFill>
                <a:latin typeface="Arial" charset="0"/>
                <a:cs typeface="Arial" charset="0"/>
              </a:rPr>
              <a:t>System</a:t>
            </a:r>
          </a:p>
          <a:p>
            <a:pPr algn="ctr">
              <a:defRPr/>
            </a:pPr>
            <a:r>
              <a:rPr lang="en-GB" sz="1200" b="1">
                <a:solidFill>
                  <a:srgbClr val="0070C0"/>
                </a:solidFill>
                <a:latin typeface="Arial" charset="0"/>
                <a:cs typeface="Arial" charset="0"/>
              </a:rPr>
              <a:t>in</a:t>
            </a:r>
          </a:p>
          <a:p>
            <a:pPr algn="ctr">
              <a:defRPr/>
            </a:pPr>
            <a:r>
              <a:rPr lang="en-GB" sz="1200" b="1">
                <a:solidFill>
                  <a:srgbClr val="0070C0"/>
                </a:solidFill>
                <a:latin typeface="Arial" charset="0"/>
                <a:cs typeface="Arial" charset="0"/>
              </a:rPr>
              <a:t>operations</a:t>
            </a:r>
          </a:p>
        </p:txBody>
      </p:sp>
      <p:sp>
        <p:nvSpPr>
          <p:cNvPr id="11" name="TextBox 10"/>
          <p:cNvSpPr txBox="1"/>
          <p:nvPr/>
        </p:nvSpPr>
        <p:spPr bwMode="auto">
          <a:xfrm>
            <a:off x="5202171" y="2277169"/>
            <a:ext cx="1374094" cy="646331"/>
          </a:xfrm>
          <a:prstGeom prst="rect">
            <a:avLst/>
          </a:prstGeom>
          <a:noFill/>
          <a:ln>
            <a:solidFill>
              <a:srgbClr val="0070C0"/>
            </a:solidFill>
          </a:ln>
        </p:spPr>
        <p:txBody>
          <a:bodyPr wrap="none">
            <a:spAutoFit/>
          </a:bodyPr>
          <a:lstStyle/>
          <a:p>
            <a:pPr algn="ctr">
              <a:defRPr/>
            </a:pPr>
            <a:r>
              <a:rPr lang="en-GB" sz="1200" b="1">
                <a:solidFill>
                  <a:srgbClr val="0070C0"/>
                </a:solidFill>
                <a:latin typeface="Arial" charset="0"/>
                <a:cs typeface="Arial" charset="0"/>
              </a:rPr>
              <a:t>System</a:t>
            </a:r>
          </a:p>
          <a:p>
            <a:pPr algn="ctr">
              <a:defRPr/>
            </a:pPr>
            <a:r>
              <a:rPr lang="en-GB" sz="1200" b="1">
                <a:solidFill>
                  <a:srgbClr val="0070C0"/>
                </a:solidFill>
                <a:latin typeface="Arial" charset="0"/>
                <a:cs typeface="Arial" charset="0"/>
              </a:rPr>
              <a:t>Prototype in</a:t>
            </a:r>
          </a:p>
          <a:p>
            <a:pPr algn="ctr">
              <a:defRPr/>
            </a:pPr>
            <a:r>
              <a:rPr lang="en-GB" sz="1200" b="1">
                <a:solidFill>
                  <a:srgbClr val="0070C0"/>
                </a:solidFill>
                <a:latin typeface="Arial" charset="0"/>
                <a:cs typeface="Arial" charset="0"/>
              </a:rPr>
              <a:t>operational </a:t>
            </a:r>
            <a:r>
              <a:rPr lang="en-GB" sz="1200" b="1" err="1">
                <a:solidFill>
                  <a:srgbClr val="0070C0"/>
                </a:solidFill>
                <a:latin typeface="Arial" charset="0"/>
                <a:cs typeface="Arial" charset="0"/>
              </a:rPr>
              <a:t>envt</a:t>
            </a:r>
            <a:endParaRPr lang="en-GB" sz="1200" b="1">
              <a:solidFill>
                <a:srgbClr val="0070C0"/>
              </a:solidFill>
              <a:latin typeface="Arial" charset="0"/>
              <a:cs typeface="Arial" charset="0"/>
            </a:endParaRPr>
          </a:p>
        </p:txBody>
      </p:sp>
      <p:sp>
        <p:nvSpPr>
          <p:cNvPr id="12" name="TextBox 11"/>
          <p:cNvSpPr txBox="1"/>
          <p:nvPr/>
        </p:nvSpPr>
        <p:spPr bwMode="auto">
          <a:xfrm>
            <a:off x="3283725" y="2894770"/>
            <a:ext cx="1038875" cy="646331"/>
          </a:xfrm>
          <a:prstGeom prst="rect">
            <a:avLst/>
          </a:prstGeom>
          <a:noFill/>
          <a:ln>
            <a:solidFill>
              <a:srgbClr val="0070C0"/>
            </a:solidFill>
          </a:ln>
        </p:spPr>
        <p:txBody>
          <a:bodyPr wrap="none">
            <a:spAutoFit/>
          </a:bodyPr>
          <a:lstStyle/>
          <a:p>
            <a:pPr algn="ctr">
              <a:defRPr/>
            </a:pPr>
            <a:r>
              <a:rPr lang="en-GB" sz="1200" b="1">
                <a:solidFill>
                  <a:srgbClr val="0070C0"/>
                </a:solidFill>
                <a:latin typeface="Arial" charset="0"/>
                <a:cs typeface="Arial" charset="0"/>
              </a:rPr>
              <a:t>Technology</a:t>
            </a:r>
          </a:p>
          <a:p>
            <a:pPr algn="ctr">
              <a:defRPr/>
            </a:pPr>
            <a:r>
              <a:rPr lang="en-GB" sz="1200" b="1">
                <a:solidFill>
                  <a:srgbClr val="0070C0"/>
                </a:solidFill>
                <a:latin typeface="Arial" charset="0"/>
                <a:cs typeface="Arial" charset="0"/>
              </a:rPr>
              <a:t>Validated</a:t>
            </a:r>
          </a:p>
          <a:p>
            <a:pPr algn="ctr">
              <a:defRPr/>
            </a:pPr>
            <a:r>
              <a:rPr lang="en-GB" sz="1200" b="1">
                <a:solidFill>
                  <a:srgbClr val="0070C0"/>
                </a:solidFill>
                <a:latin typeface="Arial" charset="0"/>
                <a:cs typeface="Arial" charset="0"/>
              </a:rPr>
              <a:t>in lab</a:t>
            </a:r>
          </a:p>
        </p:txBody>
      </p:sp>
      <p:sp>
        <p:nvSpPr>
          <p:cNvPr id="101" name="TextBox 7"/>
          <p:cNvSpPr txBox="1"/>
          <p:nvPr/>
        </p:nvSpPr>
        <p:spPr bwMode="auto">
          <a:xfrm>
            <a:off x="2832520" y="2276542"/>
            <a:ext cx="1149675" cy="646331"/>
          </a:xfrm>
          <a:prstGeom prst="rect">
            <a:avLst/>
          </a:prstGeom>
          <a:noFill/>
          <a:ln>
            <a:solidFill>
              <a:srgbClr val="0070C0"/>
            </a:solidFill>
          </a:ln>
        </p:spPr>
        <p:txBody>
          <a:bodyPr wrap="none">
            <a:spAutoFit/>
          </a:bodyPr>
          <a:lstStyle/>
          <a:p>
            <a:pPr algn="ctr">
              <a:defRPr/>
            </a:pPr>
            <a:r>
              <a:rPr lang="en-GB" sz="1200" b="1">
                <a:solidFill>
                  <a:srgbClr val="0070C0"/>
                </a:solidFill>
                <a:latin typeface="Arial" charset="0"/>
                <a:cs typeface="Arial" charset="0"/>
              </a:rPr>
              <a:t>Experimental</a:t>
            </a:r>
          </a:p>
          <a:p>
            <a:pPr algn="ctr">
              <a:defRPr/>
            </a:pPr>
            <a:r>
              <a:rPr lang="en-GB" sz="1200" b="1">
                <a:solidFill>
                  <a:srgbClr val="0070C0"/>
                </a:solidFill>
                <a:latin typeface="Arial" charset="0"/>
                <a:cs typeface="Arial" charset="0"/>
              </a:rPr>
              <a:t>Proof</a:t>
            </a:r>
          </a:p>
          <a:p>
            <a:pPr algn="ctr">
              <a:defRPr/>
            </a:pPr>
            <a:r>
              <a:rPr lang="en-GB" sz="1200" b="1">
                <a:solidFill>
                  <a:srgbClr val="0070C0"/>
                </a:solidFill>
                <a:latin typeface="Arial" charset="0"/>
                <a:cs typeface="Arial" charset="0"/>
              </a:rPr>
              <a:t>Of Concept</a:t>
            </a:r>
          </a:p>
        </p:txBody>
      </p:sp>
      <p:sp>
        <p:nvSpPr>
          <p:cNvPr id="102" name="TextBox 8"/>
          <p:cNvSpPr txBox="1"/>
          <p:nvPr/>
        </p:nvSpPr>
        <p:spPr bwMode="auto">
          <a:xfrm>
            <a:off x="4280274" y="2897898"/>
            <a:ext cx="1313181" cy="646331"/>
          </a:xfrm>
          <a:prstGeom prst="rect">
            <a:avLst/>
          </a:prstGeom>
          <a:noFill/>
          <a:ln>
            <a:solidFill>
              <a:srgbClr val="0070C0"/>
            </a:solidFill>
          </a:ln>
        </p:spPr>
        <p:txBody>
          <a:bodyPr wrap="none">
            <a:spAutoFit/>
          </a:bodyPr>
          <a:lstStyle/>
          <a:p>
            <a:pPr algn="ctr">
              <a:defRPr/>
            </a:pPr>
            <a:r>
              <a:rPr lang="en-GB" sz="1200" b="1">
                <a:solidFill>
                  <a:srgbClr val="0070C0"/>
                </a:solidFill>
                <a:latin typeface="Arial" charset="0"/>
                <a:cs typeface="Arial" charset="0"/>
              </a:rPr>
              <a:t>Technology</a:t>
            </a:r>
          </a:p>
          <a:p>
            <a:pPr algn="ctr">
              <a:defRPr/>
            </a:pPr>
            <a:r>
              <a:rPr lang="en-GB" sz="1200" b="1">
                <a:solidFill>
                  <a:srgbClr val="0070C0"/>
                </a:solidFill>
                <a:latin typeface="Arial" charset="0"/>
                <a:cs typeface="Arial" charset="0"/>
              </a:rPr>
              <a:t>Demonstrated</a:t>
            </a:r>
          </a:p>
          <a:p>
            <a:pPr algn="ctr">
              <a:defRPr/>
            </a:pPr>
            <a:r>
              <a:rPr lang="en-GB" sz="1200" b="1">
                <a:solidFill>
                  <a:srgbClr val="0070C0"/>
                </a:solidFill>
                <a:latin typeface="Arial" charset="0"/>
                <a:cs typeface="Arial" charset="0"/>
              </a:rPr>
              <a:t>in relevant </a:t>
            </a:r>
            <a:r>
              <a:rPr lang="en-GB" sz="1200" b="1" err="1">
                <a:solidFill>
                  <a:srgbClr val="0070C0"/>
                </a:solidFill>
                <a:latin typeface="Arial" charset="0"/>
                <a:cs typeface="Arial" charset="0"/>
              </a:rPr>
              <a:t>envt</a:t>
            </a:r>
            <a:endParaRPr lang="en-GB" sz="1200" b="1">
              <a:solidFill>
                <a:srgbClr val="0070C0"/>
              </a:solidFill>
              <a:latin typeface="Arial" charset="0"/>
              <a:cs typeface="Arial" charset="0"/>
            </a:endParaRPr>
          </a:p>
        </p:txBody>
      </p:sp>
      <p:sp>
        <p:nvSpPr>
          <p:cNvPr id="113" name="TextBox 10"/>
          <p:cNvSpPr txBox="1"/>
          <p:nvPr/>
        </p:nvSpPr>
        <p:spPr bwMode="auto">
          <a:xfrm>
            <a:off x="5802135" y="2901644"/>
            <a:ext cx="973343" cy="646331"/>
          </a:xfrm>
          <a:prstGeom prst="rect">
            <a:avLst/>
          </a:prstGeom>
          <a:noFill/>
          <a:ln>
            <a:solidFill>
              <a:srgbClr val="0070C0"/>
            </a:solidFill>
          </a:ln>
        </p:spPr>
        <p:txBody>
          <a:bodyPr wrap="none">
            <a:spAutoFit/>
          </a:bodyPr>
          <a:lstStyle/>
          <a:p>
            <a:pPr algn="ctr">
              <a:defRPr/>
            </a:pPr>
            <a:r>
              <a:rPr lang="en-GB" sz="1200" b="1">
                <a:solidFill>
                  <a:srgbClr val="0070C0"/>
                </a:solidFill>
                <a:latin typeface="Arial" charset="0"/>
                <a:cs typeface="Arial" charset="0"/>
              </a:rPr>
              <a:t>System</a:t>
            </a:r>
          </a:p>
          <a:p>
            <a:pPr algn="ctr">
              <a:defRPr/>
            </a:pPr>
            <a:r>
              <a:rPr lang="en-GB" sz="1200" b="1">
                <a:solidFill>
                  <a:srgbClr val="0070C0"/>
                </a:solidFill>
                <a:latin typeface="Arial" charset="0"/>
                <a:cs typeface="Arial" charset="0"/>
              </a:rPr>
              <a:t>complete</a:t>
            </a:r>
          </a:p>
          <a:p>
            <a:pPr algn="ctr">
              <a:defRPr/>
            </a:pPr>
            <a:r>
              <a:rPr lang="en-GB" sz="1200" b="1">
                <a:solidFill>
                  <a:srgbClr val="0070C0"/>
                </a:solidFill>
                <a:latin typeface="Arial" charset="0"/>
                <a:cs typeface="Arial" charset="0"/>
              </a:rPr>
              <a:t>&amp; qualified</a:t>
            </a:r>
          </a:p>
        </p:txBody>
      </p:sp>
      <p:sp>
        <p:nvSpPr>
          <p:cNvPr id="68" name="Rectangle 67"/>
          <p:cNvSpPr/>
          <p:nvPr/>
        </p:nvSpPr>
        <p:spPr>
          <a:xfrm>
            <a:off x="2239265" y="4384054"/>
            <a:ext cx="4511491" cy="346249"/>
          </a:xfrm>
          <a:prstGeom prst="rect">
            <a:avLst/>
          </a:prstGeom>
          <a:noFill/>
        </p:spPr>
        <p:txBody>
          <a:bodyPr wrap="none" lIns="68580" tIns="34290" rIns="68580" bIns="34290">
            <a:spAutoFit/>
          </a:bodyPr>
          <a:lstStyle/>
          <a:p>
            <a:pPr algn="ctr"/>
            <a:r>
              <a:rPr lang="en-US" b="1" err="1">
                <a:ln w="0"/>
                <a:solidFill>
                  <a:schemeClr val="tx1">
                    <a:lumMod val="65000"/>
                    <a:lumOff val="35000"/>
                  </a:schemeClr>
                </a:solidFill>
                <a:effectLst>
                  <a:outerShdw blurRad="38100" dist="25400" dir="5400000" algn="ctr" rotWithShape="0">
                    <a:srgbClr val="6E747A">
                      <a:alpha val="43000"/>
                    </a:srgbClr>
                  </a:outerShdw>
                </a:effectLst>
              </a:rPr>
              <a:t>Niveau</a:t>
            </a:r>
            <a:r>
              <a:rPr lang="en-US" b="1">
                <a:ln w="0"/>
                <a:solidFill>
                  <a:schemeClr val="tx1">
                    <a:lumMod val="65000"/>
                    <a:lumOff val="35000"/>
                  </a:schemeClr>
                </a:solidFill>
                <a:effectLst>
                  <a:outerShdw blurRad="38100" dist="25400" dir="5400000" algn="ctr" rotWithShape="0">
                    <a:srgbClr val="6E747A">
                      <a:alpha val="43000"/>
                    </a:srgbClr>
                  </a:outerShdw>
                </a:effectLst>
              </a:rPr>
              <a:t> de </a:t>
            </a:r>
            <a:r>
              <a:rPr lang="en-US" b="1" err="1">
                <a:ln w="0"/>
                <a:solidFill>
                  <a:schemeClr val="tx1">
                    <a:lumMod val="65000"/>
                    <a:lumOff val="35000"/>
                  </a:schemeClr>
                </a:solidFill>
                <a:effectLst>
                  <a:outerShdw blurRad="38100" dist="25400" dir="5400000" algn="ctr" rotWithShape="0">
                    <a:srgbClr val="6E747A">
                      <a:alpha val="43000"/>
                    </a:srgbClr>
                  </a:outerShdw>
                </a:effectLst>
              </a:rPr>
              <a:t>maturité</a:t>
            </a:r>
            <a:r>
              <a:rPr lang="en-US" b="1">
                <a:ln w="0"/>
                <a:solidFill>
                  <a:schemeClr val="tx1">
                    <a:lumMod val="65000"/>
                    <a:lumOff val="35000"/>
                  </a:schemeClr>
                </a:solidFill>
                <a:effectLst>
                  <a:outerShdw blurRad="38100" dist="25400" dir="5400000" algn="ctr" rotWithShape="0">
                    <a:srgbClr val="6E747A">
                      <a:alpha val="43000"/>
                    </a:srgbClr>
                  </a:outerShdw>
                </a:effectLst>
              </a:rPr>
              <a:t> </a:t>
            </a:r>
            <a:r>
              <a:rPr lang="en-US" b="1" err="1">
                <a:ln w="0"/>
                <a:solidFill>
                  <a:schemeClr val="tx1">
                    <a:lumMod val="65000"/>
                    <a:lumOff val="35000"/>
                  </a:schemeClr>
                </a:solidFill>
                <a:effectLst>
                  <a:outerShdw blurRad="38100" dist="25400" dir="5400000" algn="ctr" rotWithShape="0">
                    <a:srgbClr val="6E747A">
                      <a:alpha val="43000"/>
                    </a:srgbClr>
                  </a:outerShdw>
                </a:effectLst>
              </a:rPr>
              <a:t>technologique</a:t>
            </a:r>
            <a:r>
              <a:rPr lang="en-US" b="1">
                <a:ln w="0"/>
                <a:solidFill>
                  <a:schemeClr val="tx1">
                    <a:lumMod val="65000"/>
                    <a:lumOff val="35000"/>
                  </a:schemeClr>
                </a:solidFill>
                <a:effectLst>
                  <a:outerShdw blurRad="38100" dist="25400" dir="5400000" algn="ctr" rotWithShape="0">
                    <a:srgbClr val="6E747A">
                      <a:alpha val="43000"/>
                    </a:srgbClr>
                  </a:outerShdw>
                </a:effectLst>
              </a:rPr>
              <a:t> (TRL)</a:t>
            </a:r>
          </a:p>
        </p:txBody>
      </p:sp>
      <p:grpSp>
        <p:nvGrpSpPr>
          <p:cNvPr id="99" name="Groupe 98"/>
          <p:cNvGrpSpPr/>
          <p:nvPr/>
        </p:nvGrpSpPr>
        <p:grpSpPr>
          <a:xfrm>
            <a:off x="1918740" y="4083766"/>
            <a:ext cx="5087033" cy="316180"/>
            <a:chOff x="744366" y="6023702"/>
            <a:chExt cx="6351332" cy="421573"/>
          </a:xfrm>
        </p:grpSpPr>
        <p:cxnSp>
          <p:nvCxnSpPr>
            <p:cNvPr id="26" name="Connecteur droit 25"/>
            <p:cNvCxnSpPr/>
            <p:nvPr/>
          </p:nvCxnSpPr>
          <p:spPr>
            <a:xfrm>
              <a:off x="883865" y="6445275"/>
              <a:ext cx="7617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883865" y="6371139"/>
              <a:ext cx="0" cy="7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1645647" y="6445275"/>
              <a:ext cx="7617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1645647" y="6371139"/>
              <a:ext cx="0" cy="7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2407427" y="6445275"/>
              <a:ext cx="7617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2407427" y="6371139"/>
              <a:ext cx="0" cy="7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3169209" y="6445275"/>
              <a:ext cx="7617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3169209" y="6371139"/>
              <a:ext cx="0" cy="7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3937110" y="6445275"/>
              <a:ext cx="7617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3937110" y="6371139"/>
              <a:ext cx="0" cy="7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4698891" y="6445275"/>
              <a:ext cx="7617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4698891" y="6371139"/>
              <a:ext cx="0" cy="7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a:off x="4692771" y="6445275"/>
              <a:ext cx="7617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a:off x="4692771" y="6371139"/>
              <a:ext cx="0" cy="7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a:off x="5454552" y="6445275"/>
              <a:ext cx="7617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5454552" y="6371139"/>
              <a:ext cx="0" cy="7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a:off x="6206662" y="6442933"/>
              <a:ext cx="7617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a:off x="6206662" y="6368797"/>
              <a:ext cx="0" cy="7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a:off x="6200541" y="6368797"/>
              <a:ext cx="0" cy="7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a:off x="6962322" y="6368797"/>
              <a:ext cx="0" cy="74136"/>
            </a:xfrm>
            <a:prstGeom prst="line">
              <a:avLst/>
            </a:prstGeom>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744366" y="6048731"/>
              <a:ext cx="278996" cy="338554"/>
            </a:xfrm>
            <a:prstGeom prst="rect">
              <a:avLst/>
            </a:prstGeom>
            <a:noFill/>
          </p:spPr>
          <p:txBody>
            <a:bodyPr wrap="none" lIns="68580" tIns="34290" rIns="68580" bIns="34290">
              <a:spAutoFit/>
            </a:bodyPr>
            <a:lstStyle/>
            <a:p>
              <a:pPr algn="ctr"/>
              <a:r>
                <a:rPr lang="fr-FR" sz="1200">
                  <a:ln w="0"/>
                  <a:solidFill>
                    <a:schemeClr val="accent1"/>
                  </a:solidFill>
                  <a:effectLst>
                    <a:outerShdw blurRad="38100" dist="25400" dir="5400000" algn="ctr" rotWithShape="0">
                      <a:srgbClr val="6E747A">
                        <a:alpha val="43000"/>
                      </a:srgbClr>
                    </a:outerShdw>
                  </a:effectLst>
                </a:rPr>
                <a:t>1</a:t>
              </a:r>
            </a:p>
          </p:txBody>
        </p:sp>
        <p:sp>
          <p:nvSpPr>
            <p:cNvPr id="70" name="Rectangle 69"/>
            <p:cNvSpPr/>
            <p:nvPr/>
          </p:nvSpPr>
          <p:spPr>
            <a:xfrm>
              <a:off x="1530871" y="6036545"/>
              <a:ext cx="278996" cy="338554"/>
            </a:xfrm>
            <a:prstGeom prst="rect">
              <a:avLst/>
            </a:prstGeom>
            <a:noFill/>
          </p:spPr>
          <p:txBody>
            <a:bodyPr wrap="none" lIns="68580" tIns="34290" rIns="68580" bIns="34290">
              <a:spAutoFit/>
            </a:bodyPr>
            <a:lstStyle/>
            <a:p>
              <a:pPr algn="ctr"/>
              <a:r>
                <a:rPr lang="fr-FR" sz="1200">
                  <a:ln w="0"/>
                  <a:solidFill>
                    <a:schemeClr val="accent1"/>
                  </a:solidFill>
                  <a:effectLst>
                    <a:outerShdw blurRad="38100" dist="25400" dir="5400000" algn="ctr" rotWithShape="0">
                      <a:srgbClr val="6E747A">
                        <a:alpha val="43000"/>
                      </a:srgbClr>
                    </a:outerShdw>
                  </a:effectLst>
                </a:rPr>
                <a:t>2</a:t>
              </a:r>
            </a:p>
          </p:txBody>
        </p:sp>
        <p:sp>
          <p:nvSpPr>
            <p:cNvPr id="71" name="Rectangle 70"/>
            <p:cNvSpPr/>
            <p:nvPr/>
          </p:nvSpPr>
          <p:spPr>
            <a:xfrm>
              <a:off x="2267928" y="6023702"/>
              <a:ext cx="278996" cy="338554"/>
            </a:xfrm>
            <a:prstGeom prst="rect">
              <a:avLst/>
            </a:prstGeom>
            <a:noFill/>
          </p:spPr>
          <p:txBody>
            <a:bodyPr wrap="none" lIns="68580" tIns="34290" rIns="68580" bIns="34290">
              <a:spAutoFit/>
            </a:bodyPr>
            <a:lstStyle/>
            <a:p>
              <a:pPr algn="ctr"/>
              <a:r>
                <a:rPr lang="fr-FR" sz="1200">
                  <a:ln w="0"/>
                  <a:solidFill>
                    <a:schemeClr val="accent1"/>
                  </a:solidFill>
                  <a:effectLst>
                    <a:outerShdw blurRad="38100" dist="25400" dir="5400000" algn="ctr" rotWithShape="0">
                      <a:srgbClr val="6E747A">
                        <a:alpha val="43000"/>
                      </a:srgbClr>
                    </a:outerShdw>
                  </a:effectLst>
                </a:rPr>
                <a:t>3</a:t>
              </a:r>
            </a:p>
          </p:txBody>
        </p:sp>
        <p:sp>
          <p:nvSpPr>
            <p:cNvPr id="72" name="Rectangle 71"/>
            <p:cNvSpPr/>
            <p:nvPr/>
          </p:nvSpPr>
          <p:spPr>
            <a:xfrm>
              <a:off x="3027404" y="6050197"/>
              <a:ext cx="278996" cy="338554"/>
            </a:xfrm>
            <a:prstGeom prst="rect">
              <a:avLst/>
            </a:prstGeom>
            <a:noFill/>
          </p:spPr>
          <p:txBody>
            <a:bodyPr wrap="none" lIns="68580" tIns="34290" rIns="68580" bIns="34290">
              <a:spAutoFit/>
            </a:bodyPr>
            <a:lstStyle/>
            <a:p>
              <a:pPr algn="ctr"/>
              <a:r>
                <a:rPr lang="fr-FR" sz="1200">
                  <a:ln w="0"/>
                  <a:solidFill>
                    <a:schemeClr val="accent1"/>
                  </a:solidFill>
                  <a:effectLst>
                    <a:outerShdw blurRad="38100" dist="25400" dir="5400000" algn="ctr" rotWithShape="0">
                      <a:srgbClr val="6E747A">
                        <a:alpha val="43000"/>
                      </a:srgbClr>
                    </a:outerShdw>
                  </a:effectLst>
                </a:rPr>
                <a:t>4</a:t>
              </a:r>
            </a:p>
          </p:txBody>
        </p:sp>
        <p:sp>
          <p:nvSpPr>
            <p:cNvPr id="73" name="Rectangle 72"/>
            <p:cNvSpPr/>
            <p:nvPr/>
          </p:nvSpPr>
          <p:spPr>
            <a:xfrm>
              <a:off x="3797755" y="6061339"/>
              <a:ext cx="278996" cy="338554"/>
            </a:xfrm>
            <a:prstGeom prst="rect">
              <a:avLst/>
            </a:prstGeom>
            <a:noFill/>
          </p:spPr>
          <p:txBody>
            <a:bodyPr wrap="none" lIns="68580" tIns="34290" rIns="68580" bIns="34290">
              <a:spAutoFit/>
            </a:bodyPr>
            <a:lstStyle/>
            <a:p>
              <a:pPr algn="ctr"/>
              <a:r>
                <a:rPr lang="fr-FR" sz="1200">
                  <a:ln w="0"/>
                  <a:solidFill>
                    <a:schemeClr val="accent1"/>
                  </a:solidFill>
                  <a:effectLst>
                    <a:outerShdw blurRad="38100" dist="25400" dir="5400000" algn="ctr" rotWithShape="0">
                      <a:srgbClr val="6E747A">
                        <a:alpha val="43000"/>
                      </a:srgbClr>
                    </a:outerShdw>
                  </a:effectLst>
                </a:rPr>
                <a:t>5</a:t>
              </a:r>
            </a:p>
          </p:txBody>
        </p:sp>
        <p:sp>
          <p:nvSpPr>
            <p:cNvPr id="74" name="Rectangle 73"/>
            <p:cNvSpPr/>
            <p:nvPr/>
          </p:nvSpPr>
          <p:spPr>
            <a:xfrm>
              <a:off x="4584260" y="6049153"/>
              <a:ext cx="278996" cy="338554"/>
            </a:xfrm>
            <a:prstGeom prst="rect">
              <a:avLst/>
            </a:prstGeom>
            <a:noFill/>
          </p:spPr>
          <p:txBody>
            <a:bodyPr wrap="none" lIns="68580" tIns="34290" rIns="68580" bIns="34290">
              <a:spAutoFit/>
            </a:bodyPr>
            <a:lstStyle/>
            <a:p>
              <a:pPr algn="ctr"/>
              <a:r>
                <a:rPr lang="fr-FR" sz="1200">
                  <a:ln w="0"/>
                  <a:solidFill>
                    <a:schemeClr val="accent1"/>
                  </a:solidFill>
                  <a:effectLst>
                    <a:outerShdw blurRad="38100" dist="25400" dir="5400000" algn="ctr" rotWithShape="0">
                      <a:srgbClr val="6E747A">
                        <a:alpha val="43000"/>
                      </a:srgbClr>
                    </a:outerShdw>
                  </a:effectLst>
                </a:rPr>
                <a:t>6</a:t>
              </a:r>
            </a:p>
          </p:txBody>
        </p:sp>
        <p:sp>
          <p:nvSpPr>
            <p:cNvPr id="75" name="Rectangle 74"/>
            <p:cNvSpPr/>
            <p:nvPr/>
          </p:nvSpPr>
          <p:spPr>
            <a:xfrm>
              <a:off x="5321317" y="6036310"/>
              <a:ext cx="278996" cy="338554"/>
            </a:xfrm>
            <a:prstGeom prst="rect">
              <a:avLst/>
            </a:prstGeom>
            <a:noFill/>
          </p:spPr>
          <p:txBody>
            <a:bodyPr wrap="none" lIns="68580" tIns="34290" rIns="68580" bIns="34290">
              <a:spAutoFit/>
            </a:bodyPr>
            <a:lstStyle/>
            <a:p>
              <a:pPr algn="ctr"/>
              <a:r>
                <a:rPr lang="fr-FR" sz="1200">
                  <a:ln w="0"/>
                  <a:solidFill>
                    <a:schemeClr val="accent1"/>
                  </a:solidFill>
                  <a:effectLst>
                    <a:outerShdw blurRad="38100" dist="25400" dir="5400000" algn="ctr" rotWithShape="0">
                      <a:srgbClr val="6E747A">
                        <a:alpha val="43000"/>
                      </a:srgbClr>
                    </a:outerShdw>
                  </a:effectLst>
                </a:rPr>
                <a:t>7</a:t>
              </a:r>
            </a:p>
          </p:txBody>
        </p:sp>
        <p:sp>
          <p:nvSpPr>
            <p:cNvPr id="76" name="Rectangle 75"/>
            <p:cNvSpPr/>
            <p:nvPr/>
          </p:nvSpPr>
          <p:spPr>
            <a:xfrm>
              <a:off x="6080794" y="6062805"/>
              <a:ext cx="278996" cy="338554"/>
            </a:xfrm>
            <a:prstGeom prst="rect">
              <a:avLst/>
            </a:prstGeom>
            <a:noFill/>
          </p:spPr>
          <p:txBody>
            <a:bodyPr wrap="none" lIns="68580" tIns="34290" rIns="68580" bIns="34290">
              <a:spAutoFit/>
            </a:bodyPr>
            <a:lstStyle/>
            <a:p>
              <a:pPr algn="ctr"/>
              <a:r>
                <a:rPr lang="fr-FR" sz="1200">
                  <a:ln w="0"/>
                  <a:solidFill>
                    <a:schemeClr val="accent1"/>
                  </a:solidFill>
                  <a:effectLst>
                    <a:outerShdw blurRad="38100" dist="25400" dir="5400000" algn="ctr" rotWithShape="0">
                      <a:srgbClr val="6E747A">
                        <a:alpha val="43000"/>
                      </a:srgbClr>
                    </a:outerShdw>
                  </a:effectLst>
                </a:rPr>
                <a:t>8</a:t>
              </a:r>
            </a:p>
          </p:txBody>
        </p:sp>
        <p:sp>
          <p:nvSpPr>
            <p:cNvPr id="77" name="Rectangle 76"/>
            <p:cNvSpPr/>
            <p:nvPr/>
          </p:nvSpPr>
          <p:spPr>
            <a:xfrm>
              <a:off x="6816702" y="6061339"/>
              <a:ext cx="278996" cy="338554"/>
            </a:xfrm>
            <a:prstGeom prst="rect">
              <a:avLst/>
            </a:prstGeom>
            <a:noFill/>
          </p:spPr>
          <p:txBody>
            <a:bodyPr wrap="none" lIns="68580" tIns="34290" rIns="68580" bIns="34290">
              <a:spAutoFit/>
            </a:bodyPr>
            <a:lstStyle/>
            <a:p>
              <a:pPr algn="ctr"/>
              <a:r>
                <a:rPr lang="fr-FR" sz="1200">
                  <a:ln w="0"/>
                  <a:solidFill>
                    <a:schemeClr val="accent1"/>
                  </a:solidFill>
                  <a:effectLst>
                    <a:outerShdw blurRad="38100" dist="25400" dir="5400000" algn="ctr" rotWithShape="0">
                      <a:srgbClr val="6E747A">
                        <a:alpha val="43000"/>
                      </a:srgbClr>
                    </a:outerShdw>
                  </a:effectLst>
                </a:rPr>
                <a:t>9</a:t>
              </a:r>
            </a:p>
          </p:txBody>
        </p:sp>
      </p:grpSp>
      <p:cxnSp>
        <p:nvCxnSpPr>
          <p:cNvPr id="13" name="Connecteur droit avec flèche 12"/>
          <p:cNvCxnSpPr/>
          <p:nvPr/>
        </p:nvCxnSpPr>
        <p:spPr>
          <a:xfrm>
            <a:off x="2794293" y="2166239"/>
            <a:ext cx="1570027" cy="3811"/>
          </a:xfrm>
          <a:prstGeom prst="straightConnector1">
            <a:avLst/>
          </a:prstGeom>
          <a:ln>
            <a:solidFill>
              <a:schemeClr val="bg2"/>
            </a:solidFill>
            <a:headEnd type="triangle"/>
            <a:tailEnd type="triangle"/>
          </a:ln>
        </p:spPr>
        <p:style>
          <a:lnRef idx="3">
            <a:schemeClr val="accent4"/>
          </a:lnRef>
          <a:fillRef idx="0">
            <a:schemeClr val="accent4"/>
          </a:fillRef>
          <a:effectRef idx="2">
            <a:schemeClr val="accent4"/>
          </a:effectRef>
          <a:fontRef idx="minor">
            <a:schemeClr val="tx1"/>
          </a:fontRef>
        </p:style>
      </p:cxnSp>
      <p:cxnSp>
        <p:nvCxnSpPr>
          <p:cNvPr id="58" name="Connecteur droit avec flèche 57"/>
          <p:cNvCxnSpPr/>
          <p:nvPr/>
        </p:nvCxnSpPr>
        <p:spPr>
          <a:xfrm flipV="1">
            <a:off x="3995945" y="1819011"/>
            <a:ext cx="1646914" cy="10720"/>
          </a:xfrm>
          <a:prstGeom prst="straightConnector1">
            <a:avLst/>
          </a:prstGeom>
          <a:ln>
            <a:solidFill>
              <a:srgbClr val="00B0F0"/>
            </a:solidFill>
            <a:headEnd type="triangle"/>
            <a:tailEnd type="triangle"/>
          </a:ln>
        </p:spPr>
        <p:style>
          <a:lnRef idx="3">
            <a:schemeClr val="accent6"/>
          </a:lnRef>
          <a:fillRef idx="0">
            <a:schemeClr val="accent6"/>
          </a:fillRef>
          <a:effectRef idx="2">
            <a:schemeClr val="accent6"/>
          </a:effectRef>
          <a:fontRef idx="minor">
            <a:schemeClr val="tx1"/>
          </a:fontRef>
        </p:style>
      </p:cxnSp>
      <p:sp>
        <p:nvSpPr>
          <p:cNvPr id="19" name="ZoneTexte 18"/>
          <p:cNvSpPr txBox="1"/>
          <p:nvPr/>
        </p:nvSpPr>
        <p:spPr>
          <a:xfrm>
            <a:off x="3139021" y="1796907"/>
            <a:ext cx="1081771" cy="369332"/>
          </a:xfrm>
          <a:prstGeom prst="rect">
            <a:avLst/>
          </a:prstGeom>
          <a:noFill/>
        </p:spPr>
        <p:txBody>
          <a:bodyPr wrap="none" rtlCol="0">
            <a:spAutoFit/>
          </a:bodyPr>
          <a:lstStyle/>
          <a:p>
            <a:r>
              <a:rPr lang="fr-FR" b="1">
                <a:solidFill>
                  <a:schemeClr val="bg2"/>
                </a:solidFill>
              </a:rPr>
              <a:t>RIA </a:t>
            </a:r>
            <a:r>
              <a:rPr lang="fr-FR" sz="1200" b="1">
                <a:solidFill>
                  <a:schemeClr val="bg2"/>
                </a:solidFill>
              </a:rPr>
              <a:t>(2 à 5)</a:t>
            </a:r>
          </a:p>
        </p:txBody>
      </p:sp>
      <p:sp>
        <p:nvSpPr>
          <p:cNvPr id="61" name="ZoneTexte 60"/>
          <p:cNvSpPr txBox="1"/>
          <p:nvPr/>
        </p:nvSpPr>
        <p:spPr>
          <a:xfrm>
            <a:off x="4424876" y="1460399"/>
            <a:ext cx="915059" cy="369332"/>
          </a:xfrm>
          <a:prstGeom prst="rect">
            <a:avLst/>
          </a:prstGeom>
          <a:noFill/>
        </p:spPr>
        <p:txBody>
          <a:bodyPr wrap="none" rtlCol="0">
            <a:spAutoFit/>
          </a:bodyPr>
          <a:lstStyle/>
          <a:p>
            <a:r>
              <a:rPr lang="fr-FR" b="1">
                <a:solidFill>
                  <a:srgbClr val="00B0F0"/>
                </a:solidFill>
              </a:rPr>
              <a:t>IA </a:t>
            </a:r>
            <a:r>
              <a:rPr lang="fr-FR" sz="1200" b="1">
                <a:solidFill>
                  <a:srgbClr val="00B0F0"/>
                </a:solidFill>
              </a:rPr>
              <a:t>(4 à 7)</a:t>
            </a:r>
          </a:p>
        </p:txBody>
      </p:sp>
      <p:sp>
        <p:nvSpPr>
          <p:cNvPr id="3" name="Rectangle 2"/>
          <p:cNvSpPr/>
          <p:nvPr/>
        </p:nvSpPr>
        <p:spPr>
          <a:xfrm>
            <a:off x="0" y="892398"/>
            <a:ext cx="9144000"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2800" b="1" cap="none" spc="0">
                <a:ln/>
                <a:solidFill>
                  <a:schemeClr val="accent3"/>
                </a:solidFill>
                <a:effectLst/>
              </a:rPr>
              <a:t>Cluster 4 : Destination 3, 4 et 6</a:t>
            </a:r>
          </a:p>
        </p:txBody>
      </p:sp>
    </p:spTree>
    <p:extLst>
      <p:ext uri="{BB962C8B-B14F-4D97-AF65-F5344CB8AC3E}">
        <p14:creationId xmlns:p14="http://schemas.microsoft.com/office/powerpoint/2010/main" val="698653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4294967295"/>
          </p:nvPr>
        </p:nvSpPr>
        <p:spPr/>
        <p:txBody>
          <a:bodyPr/>
          <a:lstStyle/>
          <a:p>
            <a:pPr marL="0" lvl="0" indent="0" algn="r">
              <a:spcBef>
                <a:spcPts val="0"/>
              </a:spcBef>
              <a:spcAft>
                <a:spcPts val="0"/>
              </a:spcAft>
              <a:buNone/>
              <a:defRPr/>
            </a:pPr>
            <a:fld id="{00000000-1234-1234-1234-123412341234}" type="slidenum">
              <a:rPr lang="fr-FR" smtClean="0"/>
              <a:t>19</a:t>
            </a:fld>
            <a:endParaRPr lang="fr-FR"/>
          </a:p>
        </p:txBody>
      </p:sp>
      <p:sp>
        <p:nvSpPr>
          <p:cNvPr id="5" name="ZoneTexte 4"/>
          <p:cNvSpPr txBox="1"/>
          <p:nvPr/>
        </p:nvSpPr>
        <p:spPr bwMode="auto">
          <a:xfrm>
            <a:off x="2987824" y="77989"/>
            <a:ext cx="5688631" cy="830997"/>
          </a:xfrm>
          <a:prstGeom prst="rect">
            <a:avLst/>
          </a:prstGeom>
          <a:noFill/>
        </p:spPr>
        <p:txBody>
          <a:bodyPr wrap="square" rtlCol="0">
            <a:spAutoFit/>
          </a:bodyPr>
          <a:lstStyle/>
          <a:p>
            <a:pPr algn="r">
              <a:defRPr/>
            </a:pPr>
            <a:r>
              <a:rPr lang="fr-FR" b="1"/>
              <a:t>Cluster 4 Numérique : </a:t>
            </a:r>
          </a:p>
          <a:p>
            <a:pPr algn="r">
              <a:defRPr/>
            </a:pPr>
            <a:r>
              <a:rPr lang="fr-FR" b="1"/>
              <a:t>Destinations et « sous-destinations »</a:t>
            </a:r>
            <a:endParaRPr/>
          </a:p>
          <a:p>
            <a:pPr algn="r">
              <a:defRPr/>
            </a:pPr>
            <a:r>
              <a:rPr lang="fr-FR" sz="1200" b="1"/>
              <a:t>ARCHITECTURE DU PROGRAMME DE TRAVAIL 2023-2024 – 1/3</a:t>
            </a:r>
          </a:p>
        </p:txBody>
      </p:sp>
      <p:sp>
        <p:nvSpPr>
          <p:cNvPr id="6" name="Espace réservé du contenu 5"/>
          <p:cNvSpPr txBox="1"/>
          <p:nvPr/>
        </p:nvSpPr>
        <p:spPr bwMode="auto">
          <a:xfrm>
            <a:off x="683568" y="1131590"/>
            <a:ext cx="7776864" cy="3240360"/>
          </a:xfrm>
          <a:prstGeom prst="rect">
            <a:avLst/>
          </a:prstGeom>
          <a:solidFill>
            <a:schemeClr val="bg1"/>
          </a:solidFill>
        </p:spPr>
        <p:txBody>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spcAft>
                <a:spcPts val="0"/>
              </a:spcAft>
              <a:defRPr/>
            </a:pPr>
            <a:endParaRPr lang="en-US" sz="1200">
              <a:solidFill>
                <a:srgbClr val="000091"/>
              </a:solidFill>
              <a:latin typeface="Arial"/>
              <a:ea typeface="Times New Roman"/>
              <a:cs typeface="Times New Roman"/>
            </a:endParaRPr>
          </a:p>
          <a:p>
            <a:pPr>
              <a:spcAft>
                <a:spcPts val="0"/>
              </a:spcAft>
              <a:defRPr/>
            </a:pPr>
            <a:r>
              <a:rPr lang="en-US" sz="1400" b="1" u="sng">
                <a:solidFill>
                  <a:srgbClr val="000091"/>
                </a:solidFill>
                <a:ea typeface="Times New Roman"/>
                <a:cs typeface="Times New Roman"/>
              </a:rPr>
              <a:t>Destination 3</a:t>
            </a:r>
            <a:r>
              <a:rPr lang="en-US" sz="1400" b="1">
                <a:solidFill>
                  <a:srgbClr val="000091"/>
                </a:solidFill>
                <a:ea typeface="Times New Roman"/>
                <a:cs typeface="Times New Roman"/>
              </a:rPr>
              <a:t/>
            </a:r>
            <a:br>
              <a:rPr lang="en-US" sz="1400" b="1">
                <a:solidFill>
                  <a:srgbClr val="000091"/>
                </a:solidFill>
                <a:ea typeface="Times New Roman"/>
                <a:cs typeface="Times New Roman"/>
              </a:rPr>
            </a:br>
            <a:r>
              <a:rPr lang="fr-FR" sz="1800" b="1">
                <a:solidFill>
                  <a:srgbClr val="000091"/>
                </a:solidFill>
                <a:ea typeface="Times New Roman"/>
                <a:cs typeface="Times New Roman"/>
              </a:rPr>
              <a:t>Technologies informatiques et de données de pointe</a:t>
            </a:r>
            <a:endParaRPr lang="fr-FR" sz="1400" b="1">
              <a:solidFill>
                <a:srgbClr val="000091"/>
              </a:solidFill>
              <a:ea typeface="Times New Roman"/>
              <a:cs typeface="Times New Roman"/>
            </a:endParaRPr>
          </a:p>
          <a:p>
            <a:pPr marL="423450" lvl="1" indent="-171450">
              <a:spcAft>
                <a:spcPts val="0"/>
              </a:spcAft>
              <a:buFont typeface="Wingdings" panose="05000000000000000000" pitchFamily="2" charset="2"/>
              <a:buChar char="Ø"/>
              <a:defRPr/>
            </a:pPr>
            <a:endParaRPr lang="fr-FR">
              <a:solidFill>
                <a:srgbClr val="4040AD"/>
              </a:solidFill>
              <a:ea typeface="Times New Roman"/>
              <a:cs typeface="Times New Roman"/>
            </a:endParaRPr>
          </a:p>
          <a:p>
            <a:pPr marL="423450" lvl="1" indent="-171450">
              <a:spcAft>
                <a:spcPts val="0"/>
              </a:spcAft>
              <a:buFont typeface="Wingdings" panose="05000000000000000000" pitchFamily="2" charset="2"/>
              <a:buChar char="Ø"/>
              <a:defRPr/>
            </a:pPr>
            <a:endParaRPr lang="en-US">
              <a:solidFill>
                <a:srgbClr val="4040AD"/>
              </a:solidFill>
              <a:ea typeface="Times New Roman"/>
              <a:cs typeface="Times New Roman"/>
            </a:endParaRPr>
          </a:p>
          <a:p>
            <a:pPr>
              <a:spcAft>
                <a:spcPts val="0"/>
              </a:spcAft>
              <a:defRPr/>
            </a:pPr>
            <a:r>
              <a:rPr lang="en-US" sz="1400" b="1" u="sng">
                <a:solidFill>
                  <a:srgbClr val="000091"/>
                </a:solidFill>
                <a:ea typeface="Times New Roman"/>
                <a:cs typeface="Times New Roman"/>
              </a:rPr>
              <a:t>Destination 4</a:t>
            </a:r>
            <a:r>
              <a:rPr lang="en-US" sz="1400" b="1">
                <a:solidFill>
                  <a:srgbClr val="000091"/>
                </a:solidFill>
                <a:ea typeface="Times New Roman"/>
                <a:cs typeface="Times New Roman"/>
              </a:rPr>
              <a:t/>
            </a:r>
            <a:br>
              <a:rPr lang="en-US" sz="1400" b="1">
                <a:solidFill>
                  <a:srgbClr val="000091"/>
                </a:solidFill>
                <a:ea typeface="Times New Roman"/>
                <a:cs typeface="Times New Roman"/>
              </a:rPr>
            </a:br>
            <a:r>
              <a:rPr lang="fr-FR" sz="1800" b="1">
                <a:solidFill>
                  <a:srgbClr val="000091"/>
                </a:solidFill>
                <a:ea typeface="Times New Roman"/>
                <a:cs typeface="Times New Roman"/>
              </a:rPr>
              <a:t>Les technologies numériques et émergentes au service de la compétitivité et de l'adaptation au Green Deal</a:t>
            </a:r>
            <a:endParaRPr lang="fr-FR" sz="1400" b="1">
              <a:solidFill>
                <a:srgbClr val="000091"/>
              </a:solidFill>
              <a:ea typeface="Times New Roman"/>
              <a:cs typeface="Times New Roman"/>
            </a:endParaRPr>
          </a:p>
          <a:p>
            <a:pPr>
              <a:spcAft>
                <a:spcPts val="0"/>
              </a:spcAft>
              <a:defRPr/>
            </a:pPr>
            <a:endParaRPr lang="fr-FR" sz="1400" b="1">
              <a:solidFill>
                <a:srgbClr val="000091"/>
              </a:solidFill>
              <a:ea typeface="Times New Roman"/>
              <a:cs typeface="Times New Roman"/>
            </a:endParaRPr>
          </a:p>
          <a:p>
            <a:pPr>
              <a:spcAft>
                <a:spcPts val="0"/>
              </a:spcAft>
              <a:defRPr/>
            </a:pPr>
            <a:endParaRPr lang="fr-FR" sz="1400" b="1" u="sng">
              <a:solidFill>
                <a:srgbClr val="000091"/>
              </a:solidFill>
              <a:ea typeface="Times New Roman"/>
              <a:cs typeface="Times New Roman"/>
            </a:endParaRPr>
          </a:p>
          <a:p>
            <a:pPr marL="92075" lvl="2" indent="-92075">
              <a:spcBef>
                <a:spcPts val="0"/>
              </a:spcBef>
              <a:spcAft>
                <a:spcPts val="0"/>
              </a:spcAft>
              <a:buNone/>
              <a:tabLst>
                <a:tab pos="457200" algn="l"/>
                <a:tab pos="5754688" algn="r"/>
              </a:tabLst>
              <a:defRPr/>
            </a:pPr>
            <a:r>
              <a:rPr lang="en-US" sz="1400" b="1" u="sng">
                <a:solidFill>
                  <a:srgbClr val="000091"/>
                </a:solidFill>
                <a:ea typeface="Times New Roman"/>
                <a:cs typeface="Times New Roman"/>
              </a:rPr>
              <a:t>Destination 6</a:t>
            </a:r>
          </a:p>
          <a:p>
            <a:pPr marL="92075" lvl="2" indent="-92075">
              <a:spcBef>
                <a:spcPts val="0"/>
              </a:spcBef>
              <a:spcAft>
                <a:spcPts val="0"/>
              </a:spcAft>
              <a:buNone/>
              <a:tabLst>
                <a:tab pos="457200" algn="l"/>
                <a:tab pos="5754688" algn="r"/>
              </a:tabLst>
              <a:defRPr/>
            </a:pPr>
            <a:r>
              <a:rPr lang="fr-FR" sz="1800" b="1">
                <a:solidFill>
                  <a:srgbClr val="000091"/>
                </a:solidFill>
                <a:ea typeface="Times New Roman"/>
                <a:cs typeface="Times New Roman"/>
              </a:rPr>
              <a:t>Un développement des technologies numériques et</a:t>
            </a:r>
          </a:p>
          <a:p>
            <a:pPr marL="92075" lvl="2" indent="-92075">
              <a:spcBef>
                <a:spcPts val="0"/>
              </a:spcBef>
              <a:spcAft>
                <a:spcPts val="0"/>
              </a:spcAft>
              <a:buNone/>
              <a:tabLst>
                <a:tab pos="457200" algn="l"/>
                <a:tab pos="5754688" algn="r"/>
              </a:tabLst>
              <a:defRPr/>
            </a:pPr>
            <a:r>
              <a:rPr lang="fr-FR" sz="1800" b="1">
                <a:solidFill>
                  <a:srgbClr val="000091"/>
                </a:solidFill>
                <a:ea typeface="Times New Roman"/>
                <a:cs typeface="Times New Roman"/>
              </a:rPr>
              <a:t>industrielles éthique et centré sur l'homme</a:t>
            </a:r>
          </a:p>
          <a:p>
            <a:pPr>
              <a:spcAft>
                <a:spcPts val="0"/>
              </a:spcAft>
              <a:defRPr/>
            </a:pPr>
            <a:endParaRPr lang="fr-FR" sz="1400" b="1">
              <a:solidFill>
                <a:srgbClr val="000091"/>
              </a:solidFill>
              <a:ea typeface="Times New Roman"/>
              <a:cs typeface="Times New Roman"/>
            </a:endParaRPr>
          </a:p>
          <a:p>
            <a:pPr marL="423450" lvl="1" indent="-171450" fontAlgn="base">
              <a:spcBef>
                <a:spcPts val="0"/>
              </a:spcBef>
              <a:spcAft>
                <a:spcPts val="0"/>
              </a:spcAft>
              <a:buFont typeface="Wingdings" panose="05000000000000000000" pitchFamily="2" charset="2"/>
              <a:buChar char="Ø"/>
            </a:pPr>
            <a:endParaRPr lang="fr-FR" sz="1400" b="1">
              <a:solidFill>
                <a:srgbClr val="000091"/>
              </a:solidFill>
              <a:cs typeface="Times New Roman"/>
            </a:endParaRPr>
          </a:p>
          <a:p>
            <a:pPr marL="423450" lvl="1" indent="-171450" fontAlgn="base">
              <a:spcBef>
                <a:spcPts val="0"/>
              </a:spcBef>
              <a:spcAft>
                <a:spcPts val="0"/>
              </a:spcAft>
              <a:buFont typeface="Wingdings" panose="05000000000000000000" pitchFamily="2" charset="2"/>
              <a:buChar char="Ø"/>
            </a:pPr>
            <a:endParaRPr lang="fr-FR" sz="1200">
              <a:solidFill>
                <a:srgbClr val="4040AD"/>
              </a:solidFill>
            </a:endParaRPr>
          </a:p>
        </p:txBody>
      </p:sp>
    </p:spTree>
    <p:extLst>
      <p:ext uri="{BB962C8B-B14F-4D97-AF65-F5344CB8AC3E}">
        <p14:creationId xmlns:p14="http://schemas.microsoft.com/office/powerpoint/2010/main" val="3571607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1835696" y="915566"/>
            <a:ext cx="7308304" cy="3600400"/>
          </a:xfrm>
        </p:spPr>
        <p:txBody>
          <a:bodyPr/>
          <a:lstStyle/>
          <a:p>
            <a:pPr algn="ctr">
              <a:lnSpc>
                <a:spcPct val="100000"/>
              </a:lnSpc>
              <a:defRPr/>
            </a:pPr>
            <a:r>
              <a:rPr lang="fr-FR" sz="3600"/>
              <a:t>SOMMAIRE</a:t>
            </a:r>
            <a:r>
              <a:rPr lang="fr-FR" sz="2800"/>
              <a:t> </a:t>
            </a:r>
            <a:endParaRPr/>
          </a:p>
          <a:p>
            <a:pPr marL="457200" indent="-457200">
              <a:lnSpc>
                <a:spcPct val="100000"/>
              </a:lnSpc>
              <a:buFont typeface="Arial" panose="020B0604020202020204" pitchFamily="34" charset="0"/>
              <a:buChar char="•"/>
              <a:defRPr/>
            </a:pPr>
            <a:endParaRPr lang="fr-FR" sz="2800" b="0"/>
          </a:p>
          <a:p>
            <a:pPr marL="457200" indent="-457200">
              <a:lnSpc>
                <a:spcPct val="100000"/>
              </a:lnSpc>
              <a:buFont typeface="Arial" panose="020B0604020202020204" pitchFamily="34" charset="0"/>
              <a:buChar char="•"/>
              <a:defRPr/>
            </a:pPr>
            <a:r>
              <a:rPr lang="fr-FR" sz="2400" b="0">
                <a:hlinkClick r:id="rId2" action="ppaction://hlinksldjump"/>
              </a:rPr>
              <a:t>Avant propos</a:t>
            </a:r>
            <a:endParaRPr lang="fr-FR" sz="2400" b="0"/>
          </a:p>
          <a:p>
            <a:pPr marL="457200" indent="-457200">
              <a:lnSpc>
                <a:spcPct val="100000"/>
              </a:lnSpc>
              <a:buFont typeface="Arial" panose="020B0604020202020204" pitchFamily="34" charset="0"/>
              <a:buChar char="•"/>
              <a:defRPr/>
            </a:pPr>
            <a:r>
              <a:rPr lang="fr-FR" sz="2400" b="0">
                <a:hlinkClick r:id="rId3" action="ppaction://hlinksldjump"/>
              </a:rPr>
              <a:t>Présentation générale d’Horizon Europe</a:t>
            </a:r>
            <a:endParaRPr lang="fr-FR" sz="2400" b="0"/>
          </a:p>
          <a:p>
            <a:pPr marL="457200" indent="-457200">
              <a:lnSpc>
                <a:spcPct val="100000"/>
              </a:lnSpc>
              <a:buFont typeface="Arial" panose="020B0604020202020204" pitchFamily="34" charset="0"/>
              <a:buChar char="•"/>
              <a:defRPr/>
            </a:pPr>
            <a:r>
              <a:rPr lang="fr-FR" sz="2400" b="0">
                <a:hlinkClick r:id="rId4" action="ppaction://hlinksldjump"/>
              </a:rPr>
              <a:t>Liste des destinations du Cluster 4 - Numérique</a:t>
            </a:r>
            <a:endParaRPr lang="fr-FR" sz="2400" b="0"/>
          </a:p>
          <a:p>
            <a:pPr marL="457200" indent="-457200">
              <a:lnSpc>
                <a:spcPct val="100000"/>
              </a:lnSpc>
              <a:buFont typeface="Arial" panose="020B0604020202020204" pitchFamily="34" charset="0"/>
              <a:buChar char="•"/>
              <a:defRPr/>
            </a:pPr>
            <a:r>
              <a:rPr lang="fr-FR" sz="2400" b="0">
                <a:hlinkClick r:id="rId5" action="ppaction://hlinksldjump"/>
              </a:rPr>
              <a:t>Guide des appels à proposition 2023</a:t>
            </a:r>
            <a:endParaRPr lang="fr-FR" sz="2400" b="0"/>
          </a:p>
          <a:p>
            <a:pPr marL="457200" indent="-457200">
              <a:lnSpc>
                <a:spcPct val="100000"/>
              </a:lnSpc>
              <a:buFont typeface="Arial" panose="020B0604020202020204" pitchFamily="34" charset="0"/>
              <a:buChar char="•"/>
              <a:defRPr/>
            </a:pPr>
            <a:r>
              <a:rPr lang="fr-FR" sz="2400" b="0" u="sng">
                <a:hlinkClick r:id="rId6" action="ppaction://hlinksldjump"/>
              </a:rPr>
              <a:t>Pour aller plus loin</a:t>
            </a:r>
            <a:endParaRPr lang="fr-FR" sz="2400" b="0" u="sng"/>
          </a:p>
          <a:p>
            <a:pPr marL="457200" indent="-457200">
              <a:lnSpc>
                <a:spcPct val="100000"/>
              </a:lnSpc>
              <a:buFont typeface="Arial" panose="020B0604020202020204" pitchFamily="34" charset="0"/>
              <a:buChar char="•"/>
              <a:defRPr/>
            </a:pPr>
            <a:r>
              <a:rPr lang="fr-FR" sz="2400" b="0" u="sng">
                <a:hlinkClick r:id="rId7" action="ppaction://hlinksldjump"/>
              </a:rPr>
              <a:t>Contacts</a:t>
            </a:r>
            <a:endParaRPr lang="fr-FR" sz="2400" b="0" u="sng"/>
          </a:p>
          <a:p>
            <a:pPr>
              <a:lnSpc>
                <a:spcPct val="100000"/>
              </a:lnSpc>
              <a:defRPr/>
            </a:pPr>
            <a:endParaRPr lang="fr-FR" sz="2800" b="0"/>
          </a:p>
        </p:txBody>
      </p:sp>
    </p:spTree>
    <p:extLst>
      <p:ext uri="{BB962C8B-B14F-4D97-AF65-F5344CB8AC3E}">
        <p14:creationId xmlns:p14="http://schemas.microsoft.com/office/powerpoint/2010/main" val="2055672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6" name="ZoneTexte 5"/>
          <p:cNvSpPr txBox="1"/>
          <p:nvPr/>
        </p:nvSpPr>
        <p:spPr bwMode="auto">
          <a:xfrm>
            <a:off x="3009339" y="46969"/>
            <a:ext cx="5688631" cy="830997"/>
          </a:xfrm>
          <a:prstGeom prst="rect">
            <a:avLst/>
          </a:prstGeom>
          <a:noFill/>
        </p:spPr>
        <p:txBody>
          <a:bodyPr wrap="square" rtlCol="0">
            <a:spAutoFit/>
          </a:bodyPr>
          <a:lstStyle/>
          <a:p>
            <a:pPr algn="r">
              <a:defRPr/>
            </a:pPr>
            <a:r>
              <a:rPr lang="fr-FR" b="1"/>
              <a:t>Cluster 4 Numérique : </a:t>
            </a:r>
          </a:p>
          <a:p>
            <a:pPr algn="r">
              <a:defRPr/>
            </a:pPr>
            <a:r>
              <a:rPr lang="fr-FR" b="1"/>
              <a:t>Destinations et « sous-destinations »</a:t>
            </a:r>
            <a:endParaRPr/>
          </a:p>
          <a:p>
            <a:pPr algn="r">
              <a:defRPr/>
            </a:pPr>
            <a:r>
              <a:rPr lang="fr-FR" sz="1200" b="1"/>
              <a:t>ARCHITECTURE DU PROGRAMME DE TRAVAIL 2023-2024 – 2/3</a:t>
            </a:r>
          </a:p>
        </p:txBody>
      </p:sp>
      <p:sp>
        <p:nvSpPr>
          <p:cNvPr id="8" name="Espace réservé du contenu 5"/>
          <p:cNvSpPr txBox="1"/>
          <p:nvPr/>
        </p:nvSpPr>
        <p:spPr bwMode="auto">
          <a:xfrm>
            <a:off x="1835696" y="1060742"/>
            <a:ext cx="7017382" cy="3023756"/>
          </a:xfrm>
          <a:prstGeom prst="rect">
            <a:avLst/>
          </a:prstGeom>
          <a:solidFill>
            <a:schemeClr val="bg1"/>
          </a:solidFill>
        </p:spPr>
        <p:txBody>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spcAft>
                <a:spcPts val="0"/>
              </a:spcAft>
              <a:defRPr/>
            </a:pPr>
            <a:endParaRPr lang="en-US" sz="1200">
              <a:solidFill>
                <a:srgbClr val="000091"/>
              </a:solidFill>
              <a:latin typeface="Arial"/>
              <a:ea typeface="Times New Roman"/>
              <a:cs typeface="Times New Roman"/>
            </a:endParaRPr>
          </a:p>
          <a:p>
            <a:pPr>
              <a:spcAft>
                <a:spcPts val="0"/>
              </a:spcAft>
              <a:defRPr/>
            </a:pPr>
            <a:r>
              <a:rPr lang="en-US" sz="1400" b="1">
                <a:solidFill>
                  <a:srgbClr val="000091"/>
                </a:solidFill>
                <a:ea typeface="Times New Roman"/>
                <a:cs typeface="Times New Roman"/>
              </a:rPr>
              <a:t>Destination 3 – </a:t>
            </a:r>
            <a:r>
              <a:rPr lang="fr-FR" sz="1400" b="1">
                <a:solidFill>
                  <a:srgbClr val="000091"/>
                </a:solidFill>
                <a:ea typeface="Times New Roman"/>
                <a:cs typeface="Times New Roman"/>
              </a:rPr>
              <a:t>Technologies informatiques et de données de pointe</a:t>
            </a:r>
          </a:p>
          <a:p>
            <a:pPr marL="423450" lvl="1" indent="-171450">
              <a:spcBef>
                <a:spcPts val="0"/>
              </a:spcBef>
              <a:spcAft>
                <a:spcPts val="0"/>
              </a:spcAft>
              <a:buFont typeface="Wingdings" panose="05000000000000000000" pitchFamily="2" charset="2"/>
              <a:buChar char="Ø"/>
              <a:defRPr/>
            </a:pPr>
            <a:r>
              <a:rPr lang="fr-FR" sz="1200">
                <a:solidFill>
                  <a:srgbClr val="4040AD"/>
                </a:solidFill>
                <a:ea typeface="Times New Roman"/>
                <a:cs typeface="Times New Roman"/>
              </a:rPr>
              <a:t>Partage des données et capacité d'analyse</a:t>
            </a:r>
          </a:p>
          <a:p>
            <a:pPr marL="423450" lvl="1" indent="-171450">
              <a:spcBef>
                <a:spcPts val="0"/>
              </a:spcBef>
              <a:spcAft>
                <a:spcPts val="0"/>
              </a:spcAft>
              <a:buFont typeface="Wingdings" panose="05000000000000000000" pitchFamily="2" charset="2"/>
              <a:buChar char="Ø"/>
              <a:defRPr/>
            </a:pPr>
            <a:r>
              <a:rPr lang="fr-FR" sz="1200">
                <a:solidFill>
                  <a:srgbClr val="4040AD"/>
                </a:solidFill>
                <a:ea typeface="Times New Roman"/>
                <a:cs typeface="Times New Roman"/>
              </a:rPr>
              <a:t>Du cloud à l'</a:t>
            </a:r>
            <a:r>
              <a:rPr lang="fr-FR" sz="1200" err="1">
                <a:solidFill>
                  <a:srgbClr val="4040AD"/>
                </a:solidFill>
                <a:ea typeface="Times New Roman"/>
                <a:cs typeface="Times New Roman"/>
              </a:rPr>
              <a:t>Edge</a:t>
            </a:r>
            <a:r>
              <a:rPr lang="fr-FR" sz="1200">
                <a:solidFill>
                  <a:srgbClr val="4040AD"/>
                </a:solidFill>
                <a:ea typeface="Times New Roman"/>
                <a:cs typeface="Times New Roman"/>
              </a:rPr>
              <a:t> et à l'</a:t>
            </a:r>
            <a:r>
              <a:rPr lang="fr-FR" sz="1200" err="1">
                <a:solidFill>
                  <a:srgbClr val="4040AD"/>
                </a:solidFill>
                <a:ea typeface="Times New Roman"/>
                <a:cs typeface="Times New Roman"/>
              </a:rPr>
              <a:t>IoT</a:t>
            </a:r>
            <a:r>
              <a:rPr lang="fr-FR" sz="1200">
                <a:solidFill>
                  <a:srgbClr val="4040AD"/>
                </a:solidFill>
                <a:ea typeface="Times New Roman"/>
                <a:cs typeface="Times New Roman"/>
              </a:rPr>
              <a:t> pour les données européennes</a:t>
            </a:r>
          </a:p>
          <a:p>
            <a:pPr marL="423450" lvl="1" indent="-171450">
              <a:spcAft>
                <a:spcPts val="0"/>
              </a:spcAft>
              <a:buFont typeface="Wingdings" panose="05000000000000000000" pitchFamily="2" charset="2"/>
              <a:buChar char="Ø"/>
              <a:defRPr/>
            </a:pPr>
            <a:endParaRPr lang="en-US">
              <a:solidFill>
                <a:srgbClr val="4040AD"/>
              </a:solidFill>
              <a:ea typeface="Times New Roman"/>
              <a:cs typeface="Times New Roman"/>
            </a:endParaRPr>
          </a:p>
          <a:p>
            <a:pPr>
              <a:spcAft>
                <a:spcPts val="0"/>
              </a:spcAft>
              <a:defRPr/>
            </a:pPr>
            <a:r>
              <a:rPr lang="en-US" sz="1400" b="1">
                <a:solidFill>
                  <a:srgbClr val="000091"/>
                </a:solidFill>
                <a:ea typeface="Times New Roman"/>
                <a:cs typeface="Times New Roman"/>
              </a:rPr>
              <a:t>Destination 4 - </a:t>
            </a:r>
            <a:r>
              <a:rPr lang="fr-FR" sz="1400" b="1">
                <a:solidFill>
                  <a:srgbClr val="000091"/>
                </a:solidFill>
                <a:ea typeface="Times New Roman"/>
                <a:cs typeface="Times New Roman"/>
              </a:rPr>
              <a:t>Les technologies numériques et émergentes au service de la compétitivité et de l'adaptation au Green Deal</a:t>
            </a:r>
          </a:p>
          <a:p>
            <a:pPr marL="423450" lvl="1" indent="-171450" fontAlgn="base">
              <a:spcBef>
                <a:spcPts val="0"/>
              </a:spcBef>
              <a:spcAft>
                <a:spcPts val="0"/>
              </a:spcAft>
              <a:buFont typeface="Wingdings" panose="05000000000000000000" pitchFamily="2" charset="2"/>
              <a:buChar char="Ø"/>
            </a:pPr>
            <a:r>
              <a:rPr lang="fr-FR" sz="1200">
                <a:solidFill>
                  <a:srgbClr val="4040AD"/>
                </a:solidFill>
              </a:rPr>
              <a:t>Leadership européen en matière d'innovation dans le domaine de la photonique</a:t>
            </a:r>
          </a:p>
          <a:p>
            <a:pPr marL="423450" lvl="1" indent="-171450" fontAlgn="base">
              <a:spcBef>
                <a:spcPts val="0"/>
              </a:spcBef>
              <a:spcAft>
                <a:spcPts val="0"/>
              </a:spcAft>
              <a:buFont typeface="Wingdings" panose="05000000000000000000" pitchFamily="2" charset="2"/>
              <a:buChar char="Ø"/>
            </a:pPr>
            <a:r>
              <a:rPr lang="fr-FR" sz="1200">
                <a:solidFill>
                  <a:srgbClr val="4040AD"/>
                </a:solidFill>
              </a:rPr>
              <a:t>Intelligence Artificielle (IA), données et robotique</a:t>
            </a:r>
          </a:p>
          <a:p>
            <a:pPr marL="423450" lvl="1" indent="-171450" fontAlgn="base">
              <a:spcBef>
                <a:spcPts val="0"/>
              </a:spcBef>
              <a:spcAft>
                <a:spcPts val="0"/>
              </a:spcAft>
              <a:buFont typeface="Wingdings" panose="05000000000000000000" pitchFamily="2" charset="2"/>
              <a:buChar char="Ø"/>
            </a:pPr>
            <a:r>
              <a:rPr lang="fr-FR" sz="1200">
                <a:solidFill>
                  <a:srgbClr val="4040AD"/>
                </a:solidFill>
              </a:rPr>
              <a:t>Open Source pour le Cloud/</a:t>
            </a:r>
            <a:r>
              <a:rPr lang="fr-FR" sz="1200" err="1">
                <a:solidFill>
                  <a:srgbClr val="4040AD"/>
                </a:solidFill>
              </a:rPr>
              <a:t>Edge</a:t>
            </a:r>
            <a:r>
              <a:rPr lang="fr-FR" sz="1200">
                <a:solidFill>
                  <a:srgbClr val="4040AD"/>
                </a:solidFill>
              </a:rPr>
              <a:t> et les fondamentaux de l'ingénierie logicielle pour soutenir l'autonomie numérique</a:t>
            </a:r>
          </a:p>
          <a:p>
            <a:pPr marL="423450" lvl="1" indent="-171450" fontAlgn="base">
              <a:spcBef>
                <a:spcPts val="0"/>
              </a:spcBef>
              <a:spcAft>
                <a:spcPts val="0"/>
              </a:spcAft>
              <a:buFont typeface="Wingdings" panose="05000000000000000000" pitchFamily="2" charset="2"/>
              <a:buChar char="Ø"/>
            </a:pPr>
            <a:r>
              <a:rPr lang="fr-FR" sz="1200">
                <a:solidFill>
                  <a:srgbClr val="4040AD"/>
                </a:solidFill>
              </a:rPr>
              <a:t>Leadership européen dans les technologies émergentes et habilitantes</a:t>
            </a:r>
          </a:p>
          <a:p>
            <a:pPr marL="423450" lvl="1" indent="-171450" fontAlgn="base">
              <a:spcBef>
                <a:spcPts val="0"/>
              </a:spcBef>
              <a:spcAft>
                <a:spcPts val="0"/>
              </a:spcAft>
              <a:buFont typeface="Wingdings" panose="05000000000000000000" pitchFamily="2" charset="2"/>
              <a:buChar char="Ø"/>
            </a:pPr>
            <a:r>
              <a:rPr lang="fr-FR" sz="1200">
                <a:solidFill>
                  <a:srgbClr val="4040AD"/>
                </a:solidFill>
              </a:rPr>
              <a:t>Programme phare sur les technologies quantiques : un changement de paradigme</a:t>
            </a:r>
          </a:p>
          <a:p>
            <a:pPr marL="423450" lvl="1" indent="-171450" fontAlgn="base">
              <a:spcBef>
                <a:spcPts val="0"/>
              </a:spcBef>
              <a:spcAft>
                <a:spcPts val="0"/>
              </a:spcAft>
              <a:buFont typeface="Wingdings" panose="05000000000000000000" pitchFamily="2" charset="2"/>
              <a:buChar char="Ø"/>
            </a:pPr>
            <a:r>
              <a:rPr lang="fr-FR" sz="1200" err="1">
                <a:solidFill>
                  <a:srgbClr val="4040AD"/>
                </a:solidFill>
              </a:rPr>
              <a:t>Graphène</a:t>
            </a:r>
            <a:r>
              <a:rPr lang="fr-FR" sz="1200">
                <a:solidFill>
                  <a:srgbClr val="4040AD"/>
                </a:solidFill>
              </a:rPr>
              <a:t> : l'Europe en tête </a:t>
            </a:r>
            <a:endParaRPr lang="fr-FR" sz="1200">
              <a:solidFill>
                <a:srgbClr val="4040AD"/>
              </a:solidFill>
              <a:ea typeface="Times New Roman"/>
              <a:cs typeface="Times New Roman"/>
            </a:endParaRPr>
          </a:p>
        </p:txBody>
      </p:sp>
      <p:sp>
        <p:nvSpPr>
          <p:cNvPr id="7" name="Rectangle 6"/>
          <p:cNvSpPr/>
          <p:nvPr/>
        </p:nvSpPr>
        <p:spPr bwMode="auto">
          <a:xfrm>
            <a:off x="2696308" y="4020810"/>
            <a:ext cx="4319549" cy="215444"/>
          </a:xfrm>
          <a:prstGeom prst="rect">
            <a:avLst/>
          </a:prstGeom>
          <a:ln w="28575">
            <a:solidFill>
              <a:srgbClr val="000091"/>
            </a:solidFill>
          </a:ln>
        </p:spPr>
        <p:txBody>
          <a:bodyPr wrap="square">
            <a:spAutoFit/>
          </a:bodyPr>
          <a:lstStyle/>
          <a:p>
            <a:pPr>
              <a:spcAft>
                <a:spcPts val="499"/>
              </a:spcAft>
              <a:defRPr/>
            </a:pPr>
            <a:r>
              <a:rPr lang="fr-FR" sz="800" b="1" u="sng">
                <a:solidFill>
                  <a:srgbClr val="00B050"/>
                </a:solidFill>
                <a:hlinkClick r:id="rId3"/>
              </a:rPr>
              <a:t>Lien vers le programme de travail 2023/2024</a:t>
            </a:r>
            <a:endParaRPr lang="fr-FR" sz="600" b="1" spc="-1">
              <a:solidFill>
                <a:srgbClr val="00B050"/>
              </a:solidFill>
            </a:endParaRPr>
          </a:p>
        </p:txBody>
      </p:sp>
    </p:spTree>
    <p:extLst>
      <p:ext uri="{BB962C8B-B14F-4D97-AF65-F5344CB8AC3E}">
        <p14:creationId xmlns:p14="http://schemas.microsoft.com/office/powerpoint/2010/main" val="1093096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6" name="ZoneTexte 5"/>
          <p:cNvSpPr txBox="1"/>
          <p:nvPr/>
        </p:nvSpPr>
        <p:spPr bwMode="auto">
          <a:xfrm>
            <a:off x="2987824" y="77989"/>
            <a:ext cx="5688631" cy="830997"/>
          </a:xfrm>
          <a:prstGeom prst="rect">
            <a:avLst/>
          </a:prstGeom>
          <a:noFill/>
        </p:spPr>
        <p:txBody>
          <a:bodyPr wrap="square" rtlCol="0">
            <a:spAutoFit/>
          </a:bodyPr>
          <a:lstStyle/>
          <a:p>
            <a:pPr algn="r">
              <a:defRPr/>
            </a:pPr>
            <a:r>
              <a:rPr lang="fr-FR" b="1"/>
              <a:t>Cluster 4 Numérique : </a:t>
            </a:r>
          </a:p>
          <a:p>
            <a:pPr algn="r">
              <a:defRPr/>
            </a:pPr>
            <a:r>
              <a:rPr lang="fr-FR" b="1"/>
              <a:t>Destinations et « sous-destinations »</a:t>
            </a:r>
            <a:endParaRPr/>
          </a:p>
          <a:p>
            <a:pPr algn="r">
              <a:defRPr/>
            </a:pPr>
            <a:r>
              <a:rPr lang="fr-FR" sz="1200" b="1"/>
              <a:t>ARCHITECTURE DU PROGRAMME DE TRAVAIL 2023-2024 – 3/3</a:t>
            </a:r>
          </a:p>
        </p:txBody>
      </p:sp>
      <p:sp>
        <p:nvSpPr>
          <p:cNvPr id="8" name="Espace réservé du contenu 5"/>
          <p:cNvSpPr txBox="1"/>
          <p:nvPr/>
        </p:nvSpPr>
        <p:spPr bwMode="auto">
          <a:xfrm>
            <a:off x="1819393" y="1177298"/>
            <a:ext cx="6801358" cy="2652424"/>
          </a:xfrm>
          <a:prstGeom prst="rect">
            <a:avLst/>
          </a:prstGeom>
          <a:solidFill>
            <a:schemeClr val="bg1"/>
          </a:solidFill>
        </p:spPr>
        <p:txBody>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spcAft>
                <a:spcPts val="0"/>
              </a:spcAft>
              <a:defRPr/>
            </a:pPr>
            <a:endParaRPr lang="en-US" sz="1200">
              <a:solidFill>
                <a:srgbClr val="000091"/>
              </a:solidFill>
              <a:latin typeface="Arial"/>
              <a:ea typeface="Times New Roman"/>
              <a:cs typeface="Times New Roman"/>
            </a:endParaRPr>
          </a:p>
          <a:p>
            <a:pPr marL="92075" lvl="2" indent="-92075">
              <a:spcBef>
                <a:spcPts val="0"/>
              </a:spcBef>
              <a:spcAft>
                <a:spcPts val="0"/>
              </a:spcAft>
              <a:buNone/>
              <a:tabLst>
                <a:tab pos="457200" algn="l"/>
                <a:tab pos="5754688" algn="r"/>
              </a:tabLst>
              <a:defRPr/>
            </a:pPr>
            <a:r>
              <a:rPr lang="en-US" sz="1400" b="1">
                <a:solidFill>
                  <a:srgbClr val="000091"/>
                </a:solidFill>
                <a:ea typeface="Times New Roman"/>
                <a:cs typeface="Times New Roman"/>
              </a:rPr>
              <a:t>Destination 6 – </a:t>
            </a:r>
            <a:r>
              <a:rPr lang="fr-FR" sz="1400" b="1">
                <a:solidFill>
                  <a:srgbClr val="000091"/>
                </a:solidFill>
                <a:ea typeface="Times New Roman"/>
                <a:cs typeface="Times New Roman"/>
              </a:rPr>
              <a:t>Un développement des technologies numériques et</a:t>
            </a:r>
          </a:p>
          <a:p>
            <a:pPr marL="92075" lvl="2" indent="-92075">
              <a:spcBef>
                <a:spcPts val="0"/>
              </a:spcBef>
              <a:spcAft>
                <a:spcPts val="0"/>
              </a:spcAft>
              <a:buNone/>
              <a:tabLst>
                <a:tab pos="457200" algn="l"/>
                <a:tab pos="5754688" algn="r"/>
              </a:tabLst>
              <a:defRPr/>
            </a:pPr>
            <a:r>
              <a:rPr lang="fr-FR" sz="1400" b="1">
                <a:solidFill>
                  <a:srgbClr val="000091"/>
                </a:solidFill>
                <a:ea typeface="Times New Roman"/>
                <a:cs typeface="Times New Roman"/>
              </a:rPr>
              <a:t>industrielles éthique et centré sur l'homme</a:t>
            </a:r>
          </a:p>
          <a:p>
            <a:pPr marL="351450" lvl="3" indent="-171450">
              <a:spcBef>
                <a:spcPts val="0"/>
              </a:spcBef>
              <a:spcAft>
                <a:spcPts val="0"/>
              </a:spcAft>
              <a:buFont typeface="Wingdings" panose="05000000000000000000" pitchFamily="2" charset="2"/>
              <a:buChar char="Ø"/>
              <a:tabLst>
                <a:tab pos="457200" algn="l"/>
                <a:tab pos="5754688" algn="r"/>
              </a:tabLst>
              <a:defRPr/>
            </a:pPr>
            <a:r>
              <a:rPr lang="fr-FR" sz="1200">
                <a:solidFill>
                  <a:srgbClr val="4040AD"/>
                </a:solidFill>
                <a:ea typeface="Times New Roman"/>
                <a:cs typeface="Times New Roman"/>
              </a:rPr>
              <a:t>Un leadership en intelligence artificielle (IA) basé sur la confiance</a:t>
            </a:r>
          </a:p>
          <a:p>
            <a:pPr marL="351450" lvl="3" indent="-171450">
              <a:spcBef>
                <a:spcPts val="0"/>
              </a:spcBef>
              <a:spcAft>
                <a:spcPts val="0"/>
              </a:spcAft>
              <a:buFont typeface="Wingdings" panose="05000000000000000000" pitchFamily="2" charset="2"/>
              <a:buChar char="Ø"/>
              <a:tabLst>
                <a:tab pos="457200" algn="l"/>
                <a:tab pos="5754688" algn="r"/>
              </a:tabLst>
              <a:defRPr/>
            </a:pPr>
            <a:r>
              <a:rPr lang="fr-FR" sz="1200">
                <a:solidFill>
                  <a:srgbClr val="4040AD"/>
                </a:solidFill>
                <a:ea typeface="Times New Roman"/>
                <a:cs typeface="Times New Roman"/>
              </a:rPr>
              <a:t>Un Internet de la confiance</a:t>
            </a:r>
          </a:p>
          <a:p>
            <a:pPr marL="351450" lvl="3" indent="-171450">
              <a:spcBef>
                <a:spcPts val="0"/>
              </a:spcBef>
              <a:spcAft>
                <a:spcPts val="0"/>
              </a:spcAft>
              <a:buFont typeface="Wingdings" panose="05000000000000000000" pitchFamily="2" charset="2"/>
              <a:buChar char="Ø"/>
              <a:tabLst>
                <a:tab pos="457200" algn="l"/>
                <a:tab pos="5754688" algn="r"/>
              </a:tabLst>
              <a:defRPr/>
            </a:pPr>
            <a:r>
              <a:rPr lang="fr-FR" sz="1200">
                <a:solidFill>
                  <a:srgbClr val="4040AD"/>
                </a:solidFill>
                <a:ea typeface="Times New Roman"/>
                <a:cs typeface="Times New Roman"/>
              </a:rPr>
              <a:t>Réalité élargie (XR)</a:t>
            </a:r>
          </a:p>
          <a:p>
            <a:pPr marL="351450" lvl="3" indent="-171450">
              <a:spcBef>
                <a:spcPts val="0"/>
              </a:spcBef>
              <a:spcAft>
                <a:spcPts val="0"/>
              </a:spcAft>
              <a:buFont typeface="Wingdings" panose="05000000000000000000" pitchFamily="2" charset="2"/>
              <a:buChar char="Ø"/>
              <a:tabLst>
                <a:tab pos="457200" algn="l"/>
                <a:tab pos="5754688" algn="r"/>
              </a:tabLst>
              <a:defRPr/>
            </a:pPr>
            <a:r>
              <a:rPr lang="fr-FR" sz="1200">
                <a:solidFill>
                  <a:srgbClr val="4040AD"/>
                </a:solidFill>
                <a:ea typeface="Times New Roman"/>
                <a:cs typeface="Times New Roman"/>
              </a:rPr>
              <a:t>Des approches systémiques pour tirer le meilleur parti des technologies au sein de la société et de l'industrie.</a:t>
            </a:r>
          </a:p>
          <a:p>
            <a:pPr marL="351450" lvl="3" indent="-171450">
              <a:spcBef>
                <a:spcPts val="0"/>
              </a:spcBef>
              <a:spcAft>
                <a:spcPts val="0"/>
              </a:spcAft>
              <a:buFont typeface="Wingdings" panose="05000000000000000000" pitchFamily="2" charset="2"/>
              <a:buChar char="Ø"/>
              <a:tabLst>
                <a:tab pos="457200" algn="l"/>
                <a:tab pos="5754688" algn="r"/>
              </a:tabLst>
              <a:defRPr/>
            </a:pPr>
            <a:r>
              <a:rPr lang="fr-FR" sz="1200">
                <a:solidFill>
                  <a:srgbClr val="4040AD"/>
                </a:solidFill>
                <a:ea typeface="Times New Roman"/>
                <a:cs typeface="Times New Roman"/>
              </a:rPr>
              <a:t>Recherche et innovation pour l'industrie 5.0</a:t>
            </a:r>
          </a:p>
          <a:p>
            <a:pPr marL="351450" lvl="3" indent="-171450">
              <a:spcBef>
                <a:spcPts val="0"/>
              </a:spcBef>
              <a:spcAft>
                <a:spcPts val="0"/>
              </a:spcAft>
              <a:buFont typeface="Wingdings" panose="05000000000000000000" pitchFamily="2" charset="2"/>
              <a:buChar char="Ø"/>
              <a:tabLst>
                <a:tab pos="457200" algn="l"/>
                <a:tab pos="5754688" algn="r"/>
              </a:tabLst>
              <a:defRPr/>
            </a:pPr>
            <a:r>
              <a:rPr lang="fr-FR" sz="1200">
                <a:solidFill>
                  <a:srgbClr val="4040AD"/>
                </a:solidFill>
                <a:ea typeface="Times New Roman"/>
                <a:cs typeface="Times New Roman"/>
              </a:rPr>
              <a:t>Normes européennes pour la compétitivité industrielle</a:t>
            </a:r>
          </a:p>
          <a:p>
            <a:pPr marL="351450" lvl="3" indent="-171450">
              <a:spcBef>
                <a:spcPts val="0"/>
              </a:spcBef>
              <a:spcAft>
                <a:spcPts val="0"/>
              </a:spcAft>
              <a:buFont typeface="Wingdings" panose="05000000000000000000" pitchFamily="2" charset="2"/>
              <a:buChar char="Ø"/>
              <a:tabLst>
                <a:tab pos="457200" algn="l"/>
                <a:tab pos="5754688" algn="r"/>
              </a:tabLst>
              <a:defRPr/>
            </a:pPr>
            <a:r>
              <a:rPr lang="fr-FR" sz="1200">
                <a:solidFill>
                  <a:srgbClr val="4040AD"/>
                </a:solidFill>
                <a:ea typeface="Times New Roman"/>
                <a:cs typeface="Times New Roman"/>
              </a:rPr>
              <a:t>Humanisme numérique et technologies compatibles avec l'homme</a:t>
            </a:r>
          </a:p>
          <a:p>
            <a:pPr marL="351450" lvl="3" indent="-171450">
              <a:spcBef>
                <a:spcPts val="0"/>
              </a:spcBef>
              <a:spcAft>
                <a:spcPts val="0"/>
              </a:spcAft>
              <a:buFont typeface="Wingdings" panose="05000000000000000000" pitchFamily="2" charset="2"/>
              <a:buChar char="Ø"/>
              <a:tabLst>
                <a:tab pos="457200" algn="l"/>
                <a:tab pos="5754688" algn="r"/>
              </a:tabLst>
              <a:defRPr/>
            </a:pPr>
            <a:r>
              <a:rPr lang="fr-FR" sz="1200">
                <a:solidFill>
                  <a:srgbClr val="4040AD"/>
                </a:solidFill>
                <a:ea typeface="Times New Roman"/>
                <a:cs typeface="Times New Roman"/>
              </a:rPr>
              <a:t>La coopération internationale</a:t>
            </a:r>
            <a:endParaRPr lang="en-GB" sz="1200" u="sng">
              <a:solidFill>
                <a:srgbClr val="4040AD"/>
              </a:solidFill>
              <a:ea typeface="Times New Roman"/>
              <a:cs typeface="Times New Roman"/>
            </a:endParaRPr>
          </a:p>
          <a:p>
            <a:pPr>
              <a:spcAft>
                <a:spcPts val="0"/>
              </a:spcAft>
              <a:defRPr/>
            </a:pPr>
            <a:endParaRPr lang="fr-FR" b="1" u="sng">
              <a:solidFill>
                <a:srgbClr val="000091"/>
              </a:solidFill>
              <a:ea typeface="Times New Roman"/>
              <a:cs typeface="Times New Roman"/>
            </a:endParaRPr>
          </a:p>
          <a:p>
            <a:pPr marL="92075" lvl="2" indent="-92075">
              <a:spcBef>
                <a:spcPts val="0"/>
              </a:spcBef>
              <a:spcAft>
                <a:spcPts val="0"/>
              </a:spcAft>
              <a:buNone/>
              <a:tabLst>
                <a:tab pos="457200" algn="l"/>
                <a:tab pos="5754688" algn="r"/>
              </a:tabLst>
              <a:defRPr/>
            </a:pPr>
            <a:endParaRPr lang="en-GB" sz="900" b="1" strike="sngStrike">
              <a:solidFill>
                <a:srgbClr val="000091"/>
              </a:solidFill>
              <a:latin typeface="Arial"/>
              <a:ea typeface="Times New Roman"/>
              <a:cs typeface="Times New Roman"/>
            </a:endParaRPr>
          </a:p>
        </p:txBody>
      </p:sp>
      <p:sp>
        <p:nvSpPr>
          <p:cNvPr id="9" name="Rectangle 8"/>
          <p:cNvSpPr/>
          <p:nvPr/>
        </p:nvSpPr>
        <p:spPr bwMode="auto">
          <a:xfrm>
            <a:off x="2267744" y="4083918"/>
            <a:ext cx="2952328" cy="215444"/>
          </a:xfrm>
          <a:prstGeom prst="rect">
            <a:avLst/>
          </a:prstGeom>
          <a:ln w="28575">
            <a:solidFill>
              <a:srgbClr val="000091"/>
            </a:solidFill>
          </a:ln>
        </p:spPr>
        <p:txBody>
          <a:bodyPr wrap="square">
            <a:spAutoFit/>
          </a:bodyPr>
          <a:lstStyle/>
          <a:p>
            <a:pPr>
              <a:spcAft>
                <a:spcPts val="499"/>
              </a:spcAft>
              <a:defRPr/>
            </a:pPr>
            <a:r>
              <a:rPr lang="fr-FR" sz="800" b="1" u="sng">
                <a:solidFill>
                  <a:srgbClr val="00B050"/>
                </a:solidFill>
                <a:hlinkClick r:id="rId3"/>
              </a:rPr>
              <a:t>Lien vers le programme de travail 2023/2024</a:t>
            </a:r>
            <a:endParaRPr lang="fr-FR" sz="600" b="1" spc="-1">
              <a:solidFill>
                <a:srgbClr val="00B050"/>
              </a:solidFill>
            </a:endParaRPr>
          </a:p>
        </p:txBody>
      </p:sp>
    </p:spTree>
    <p:extLst>
      <p:ext uri="{BB962C8B-B14F-4D97-AF65-F5344CB8AC3E}">
        <p14:creationId xmlns:p14="http://schemas.microsoft.com/office/powerpoint/2010/main" val="1981589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2123728" y="1563638"/>
            <a:ext cx="6444248" cy="2520280"/>
          </a:xfrm>
        </p:spPr>
        <p:txBody>
          <a:bodyPr/>
          <a:lstStyle/>
          <a:p>
            <a:pPr>
              <a:lnSpc>
                <a:spcPct val="100000"/>
              </a:lnSpc>
              <a:defRPr/>
            </a:pPr>
            <a:r>
              <a:rPr lang="fr-FR" sz="3600"/>
              <a:t>GUIDE DES APPELS 2024</a:t>
            </a:r>
            <a:r>
              <a:rPr lang="fr-FR" sz="2800"/>
              <a:t> </a:t>
            </a:r>
            <a:endParaRPr/>
          </a:p>
          <a:p>
            <a:pPr>
              <a:lnSpc>
                <a:spcPct val="100000"/>
              </a:lnSpc>
              <a:defRPr/>
            </a:pPr>
            <a:endParaRPr lang="fr-FR" sz="2800" b="0"/>
          </a:p>
          <a:p>
            <a:pPr>
              <a:lnSpc>
                <a:spcPct val="100000"/>
              </a:lnSpc>
              <a:defRPr/>
            </a:pPr>
            <a:r>
              <a:rPr lang="fr-FR" sz="3200"/>
              <a:t>Cluster 4 – Numérique</a:t>
            </a:r>
            <a:endParaRPr sz="3200"/>
          </a:p>
          <a:p>
            <a:pPr>
              <a:lnSpc>
                <a:spcPct val="100000"/>
              </a:lnSpc>
              <a:defRPr/>
            </a:pPr>
            <a:r>
              <a:rPr lang="fr-FR" sz="2400" b="0" i="1"/>
              <a:t>HORIZON EUROPE</a:t>
            </a:r>
            <a:endParaRPr lang="fr-FR" sz="3600" i="1"/>
          </a:p>
          <a:p>
            <a:pPr algn="r">
              <a:lnSpc>
                <a:spcPct val="100000"/>
              </a:lnSpc>
              <a:spcBef>
                <a:spcPts val="1200"/>
              </a:spcBef>
              <a:defRPr/>
            </a:pPr>
            <a:r>
              <a:rPr lang="fr-FR" sz="2000" b="0"/>
              <a:t>- 1</a:t>
            </a:r>
            <a:r>
              <a:rPr lang="fr-FR" sz="2000" b="0" baseline="30000"/>
              <a:t>er</a:t>
            </a:r>
            <a:r>
              <a:rPr lang="fr-FR" sz="2000" b="0"/>
              <a:t> Avril 2024 -</a:t>
            </a:r>
            <a:endParaRPr/>
          </a:p>
        </p:txBody>
      </p:sp>
    </p:spTree>
    <p:extLst>
      <p:ext uri="{BB962C8B-B14F-4D97-AF65-F5344CB8AC3E}">
        <p14:creationId xmlns:p14="http://schemas.microsoft.com/office/powerpoint/2010/main" val="107201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Rectangle 3"/>
          <p:cNvSpPr/>
          <p:nvPr/>
        </p:nvSpPr>
        <p:spPr>
          <a:xfrm>
            <a:off x="0" y="1720051"/>
            <a:ext cx="9144000" cy="2758447"/>
          </a:xfrm>
          <a:prstGeom prst="rect">
            <a:avLst/>
          </a:prstGeom>
          <a:solidFill>
            <a:schemeClr val="tx2"/>
          </a:solidFill>
        </p:spPr>
        <p:txBody>
          <a:bodyPr wrap="square" lIns="91440" tIns="45720" rIns="91440" bIns="45720" anchor="t">
            <a:spAutoFit/>
          </a:bodyPr>
          <a:lstStyle/>
          <a:p>
            <a:pPr algn="ctr">
              <a:lnSpc>
                <a:spcPct val="107000"/>
              </a:lnSpc>
              <a:spcAft>
                <a:spcPts val="800"/>
              </a:spcAft>
            </a:pPr>
            <a:r>
              <a:rPr lang="fr-FR" sz="2800" b="1">
                <a:solidFill>
                  <a:schemeClr val="bg1"/>
                </a:solidFill>
                <a:latin typeface="Calibri" panose="020F0502020204030204" pitchFamily="34" charset="0"/>
                <a:ea typeface="Calibri" panose="020F0502020204030204" pitchFamily="34" charset="0"/>
                <a:cs typeface="Times New Roman" panose="02020603050405020304" pitchFamily="18" charset="0"/>
              </a:rPr>
              <a:t>Horizon Europe - Numérique</a:t>
            </a:r>
          </a:p>
          <a:p>
            <a:pPr algn="ctr">
              <a:lnSpc>
                <a:spcPct val="107000"/>
              </a:lnSpc>
              <a:spcAft>
                <a:spcPts val="800"/>
              </a:spcAft>
            </a:pPr>
            <a:r>
              <a:rPr lang="fr-FR" sz="2800" b="1">
                <a:solidFill>
                  <a:srgbClr val="F5DC32"/>
                </a:solidFill>
                <a:latin typeface="Calibri"/>
                <a:ea typeface="Calibri" panose="020F0502020204030204" pitchFamily="34" charset="0"/>
                <a:cs typeface="Times New Roman"/>
              </a:rPr>
              <a:t>DESTINATION 3</a:t>
            </a:r>
            <a:r>
              <a:rPr lang="fr-FR" sz="2800" b="1">
                <a:solidFill>
                  <a:schemeClr val="bg1"/>
                </a:solidFill>
                <a:latin typeface="Calibri"/>
                <a:ea typeface="Calibri" panose="020F0502020204030204" pitchFamily="34" charset="0"/>
                <a:cs typeface="Times New Roman"/>
              </a:rPr>
              <a:t> </a:t>
            </a:r>
            <a:endParaRPr lang="en-IE" sz="2800" b="1">
              <a:solidFill>
                <a:schemeClr val="bg1"/>
              </a:solidFill>
              <a:latin typeface="Calibri"/>
              <a:ea typeface="Calibri" panose="020F0502020204030204" pitchFamily="34" charset="0"/>
              <a:cs typeface="Times New Roman" panose="02020603050405020304" pitchFamily="18" charset="0"/>
            </a:endParaRPr>
          </a:p>
          <a:p>
            <a:pPr algn="ctr"/>
            <a:endParaRPr lang="fr-FR" sz="40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fr-FR" sz="2800" b="1">
                <a:solidFill>
                  <a:schemeClr val="bg1"/>
                </a:solidFill>
                <a:latin typeface="Calibri" panose="020F0502020204030204" pitchFamily="34" charset="0"/>
                <a:ea typeface="Calibri" panose="020F0502020204030204" pitchFamily="34" charset="0"/>
                <a:cs typeface="Times New Roman" panose="02020603050405020304" pitchFamily="18" charset="0"/>
              </a:rPr>
              <a:t>Appels de l’année 2024</a:t>
            </a:r>
          </a:p>
          <a:p>
            <a:endParaRPr lang="fr-FR" sz="1600" b="1">
              <a:solidFill>
                <a:srgbClr val="F5DC32"/>
              </a:solidFill>
              <a:latin typeface="Calibri" panose="020F0502020204030204" pitchFamily="34" charset="0"/>
              <a:ea typeface="Calibri" panose="020F0502020204030204" pitchFamily="34" charset="0"/>
              <a:cs typeface="Times New Roman" panose="02020603050405020304" pitchFamily="18" charset="0"/>
            </a:endParaRPr>
          </a:p>
          <a:p>
            <a:endParaRPr lang="fr-FR" sz="1600" b="1">
              <a:solidFill>
                <a:srgbClr val="F5DC3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3462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contenu 5"/>
          <p:cNvSpPr txBox="1"/>
          <p:nvPr/>
        </p:nvSpPr>
        <p:spPr bwMode="gray">
          <a:xfrm>
            <a:off x="359998" y="1059582"/>
            <a:ext cx="861283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endParaRPr lang="fr-FR" sz="1100" b="0" i="0" u="none" strike="noStrike" cap="none" spc="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24</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lgn="r">
              <a:defRPr/>
            </a:pPr>
            <a:r>
              <a:rPr lang="fr-FR" b="1"/>
              <a:t>Liste des Appels 2023</a:t>
            </a:r>
          </a:p>
          <a:p>
            <a:pPr algn="r">
              <a:defRPr/>
            </a:pPr>
            <a:r>
              <a:rPr lang="fr-FR" sz="1200" b="1"/>
              <a:t>DESTINATION 3</a:t>
            </a:r>
          </a:p>
        </p:txBody>
      </p:sp>
      <p:graphicFrame>
        <p:nvGraphicFramePr>
          <p:cNvPr id="2" name="Tableau 1"/>
          <p:cNvGraphicFramePr>
            <a:graphicFrameLocks noGrp="1"/>
          </p:cNvGraphicFramePr>
          <p:nvPr/>
        </p:nvGraphicFramePr>
        <p:xfrm>
          <a:off x="683568" y="-11590338"/>
          <a:ext cx="4072122" cy="8479212"/>
        </p:xfrm>
        <a:graphic>
          <a:graphicData uri="http://schemas.openxmlformats.org/drawingml/2006/table">
            <a:tbl>
              <a:tblPr>
                <a:tableStyleId>{5C22544A-7EE6-4342-B048-85BDC9FD1C3A}</a:tableStyleId>
              </a:tblPr>
              <a:tblGrid>
                <a:gridCol w="287343">
                  <a:extLst>
                    <a:ext uri="{9D8B030D-6E8A-4147-A177-3AD203B41FA5}">
                      <a16:colId xmlns:a16="http://schemas.microsoft.com/office/drawing/2014/main" val="811099790"/>
                    </a:ext>
                  </a:extLst>
                </a:gridCol>
                <a:gridCol w="412469">
                  <a:extLst>
                    <a:ext uri="{9D8B030D-6E8A-4147-A177-3AD203B41FA5}">
                      <a16:colId xmlns:a16="http://schemas.microsoft.com/office/drawing/2014/main" val="3115974304"/>
                    </a:ext>
                  </a:extLst>
                </a:gridCol>
                <a:gridCol w="287343">
                  <a:extLst>
                    <a:ext uri="{9D8B030D-6E8A-4147-A177-3AD203B41FA5}">
                      <a16:colId xmlns:a16="http://schemas.microsoft.com/office/drawing/2014/main" val="1137120212"/>
                    </a:ext>
                  </a:extLst>
                </a:gridCol>
                <a:gridCol w="287343">
                  <a:extLst>
                    <a:ext uri="{9D8B030D-6E8A-4147-A177-3AD203B41FA5}">
                      <a16:colId xmlns:a16="http://schemas.microsoft.com/office/drawing/2014/main" val="1228134758"/>
                    </a:ext>
                  </a:extLst>
                </a:gridCol>
                <a:gridCol w="487384">
                  <a:extLst>
                    <a:ext uri="{9D8B030D-6E8A-4147-A177-3AD203B41FA5}">
                      <a16:colId xmlns:a16="http://schemas.microsoft.com/office/drawing/2014/main" val="2079938894"/>
                    </a:ext>
                  </a:extLst>
                </a:gridCol>
                <a:gridCol w="586182">
                  <a:extLst>
                    <a:ext uri="{9D8B030D-6E8A-4147-A177-3AD203B41FA5}">
                      <a16:colId xmlns:a16="http://schemas.microsoft.com/office/drawing/2014/main" val="3349812562"/>
                    </a:ext>
                  </a:extLst>
                </a:gridCol>
                <a:gridCol w="287343">
                  <a:extLst>
                    <a:ext uri="{9D8B030D-6E8A-4147-A177-3AD203B41FA5}">
                      <a16:colId xmlns:a16="http://schemas.microsoft.com/office/drawing/2014/main" val="1390424753"/>
                    </a:ext>
                  </a:extLst>
                </a:gridCol>
                <a:gridCol w="287343">
                  <a:extLst>
                    <a:ext uri="{9D8B030D-6E8A-4147-A177-3AD203B41FA5}">
                      <a16:colId xmlns:a16="http://schemas.microsoft.com/office/drawing/2014/main" val="3117137193"/>
                    </a:ext>
                  </a:extLst>
                </a:gridCol>
                <a:gridCol w="287343">
                  <a:extLst>
                    <a:ext uri="{9D8B030D-6E8A-4147-A177-3AD203B41FA5}">
                      <a16:colId xmlns:a16="http://schemas.microsoft.com/office/drawing/2014/main" val="1435726362"/>
                    </a:ext>
                  </a:extLst>
                </a:gridCol>
                <a:gridCol w="287343">
                  <a:extLst>
                    <a:ext uri="{9D8B030D-6E8A-4147-A177-3AD203B41FA5}">
                      <a16:colId xmlns:a16="http://schemas.microsoft.com/office/drawing/2014/main" val="2428121072"/>
                    </a:ext>
                  </a:extLst>
                </a:gridCol>
                <a:gridCol w="287343">
                  <a:extLst>
                    <a:ext uri="{9D8B030D-6E8A-4147-A177-3AD203B41FA5}">
                      <a16:colId xmlns:a16="http://schemas.microsoft.com/office/drawing/2014/main" val="3971760218"/>
                    </a:ext>
                  </a:extLst>
                </a:gridCol>
                <a:gridCol w="287343">
                  <a:extLst>
                    <a:ext uri="{9D8B030D-6E8A-4147-A177-3AD203B41FA5}">
                      <a16:colId xmlns:a16="http://schemas.microsoft.com/office/drawing/2014/main" val="1620649730"/>
                    </a:ext>
                  </a:extLst>
                </a:gridCol>
              </a:tblGrid>
              <a:tr h="0">
                <a:tc>
                  <a:txBody>
                    <a:bodyPr/>
                    <a:lstStyle/>
                    <a:p>
                      <a:pPr algn="l" fontAlgn="b"/>
                      <a:r>
                        <a:rPr lang="fr-FR" sz="100" u="none" strike="noStrike">
                          <a:effectLst/>
                        </a:rPr>
                        <a:t>Area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Call</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Call opening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call deadline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Topic code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Topic title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ToA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Year</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Budget</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Budget per project</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Number of projects expected </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en-US" sz="100" u="none" strike="noStrike">
                          <a:effectLst/>
                        </a:rPr>
                        <a:t>TRL (targeted at the end of project)</a:t>
                      </a:r>
                      <a:endParaRPr lang="en-US"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821392"/>
                  </a:ext>
                </a:extLst>
              </a:tr>
              <a:tr h="0">
                <a:tc>
                  <a:txBody>
                    <a:bodyPr/>
                    <a:lstStyle/>
                    <a:p>
                      <a:pPr algn="l" fontAlgn="b"/>
                      <a:r>
                        <a:rPr lang="fr-FR" sz="100" u="none" strike="noStrike">
                          <a:effectLst/>
                        </a:rPr>
                        <a:t>Earth system science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Further climate knowledge through advanced science and technologies for analysing Earth observation and Earth system model data</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1894590"/>
                  </a:ext>
                </a:extLst>
              </a:tr>
              <a:tr h="0">
                <a:tc>
                  <a:txBody>
                    <a:bodyPr/>
                    <a:lstStyle/>
                    <a:p>
                      <a:pPr algn="l" fontAlgn="b"/>
                      <a:r>
                        <a:rPr lang="fr-FR" sz="100" u="none" strike="noStrike">
                          <a:effectLst/>
                        </a:rPr>
                        <a:t>Earth system science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Climate-related tipping points</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68099638"/>
                  </a:ext>
                </a:extLst>
              </a:tr>
              <a:tr h="0">
                <a:tc>
                  <a:txBody>
                    <a:bodyPr/>
                    <a:lstStyle/>
                    <a:p>
                      <a:pPr algn="l" fontAlgn="b"/>
                      <a:r>
                        <a:rPr lang="fr-FR" sz="100" u="none" strike="noStrike">
                          <a:effectLst/>
                        </a:rPr>
                        <a:t>Earth system science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Climate impacts of a hydrogen economy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75663440"/>
                  </a:ext>
                </a:extLst>
              </a:tr>
              <a:tr h="0">
                <a:tc>
                  <a:txBody>
                    <a:bodyPr/>
                    <a:lstStyle/>
                    <a:p>
                      <a:pPr algn="l" fontAlgn="b"/>
                      <a:r>
                        <a:rPr lang="fr-FR" sz="100" u="none" strike="noStrike">
                          <a:effectLst/>
                        </a:rPr>
                        <a:t>Earth system science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Improved knowledge in cloud-aerosol interaction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41499081"/>
                  </a:ext>
                </a:extLst>
              </a:tr>
              <a:tr h="27613">
                <a:tc>
                  <a:txBody>
                    <a:bodyPr/>
                    <a:lstStyle/>
                    <a:p>
                      <a:pPr algn="l" fontAlgn="b"/>
                      <a:r>
                        <a:rPr lang="en-US" sz="100" u="none" strike="noStrike">
                          <a:effectLst/>
                        </a:rPr>
                        <a:t>Climate change mitigation, pathways to climate neutrality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Science for successful, high-integrity voluntary climate initiatives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5,50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89440730"/>
                  </a:ext>
                </a:extLst>
              </a:tr>
              <a:tr h="27613">
                <a:tc>
                  <a:txBody>
                    <a:bodyPr/>
                    <a:lstStyle/>
                    <a:p>
                      <a:pPr algn="l" fontAlgn="b"/>
                      <a:r>
                        <a:rPr lang="en-US" sz="100" u="none" strike="noStrike">
                          <a:effectLst/>
                        </a:rPr>
                        <a:t>Climate change mitigation, pathways to climate neutrality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Broadening the range of policy options in transition pathway analysis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31156375"/>
                  </a:ext>
                </a:extLst>
              </a:tr>
              <a:tr h="0">
                <a:tc>
                  <a:txBody>
                    <a:bodyPr/>
                    <a:lstStyle/>
                    <a:p>
                      <a:pPr algn="l" fontAlgn="b"/>
                      <a:r>
                        <a:rPr lang="en-US" sz="100" u="none" strike="noStrike">
                          <a:effectLst/>
                        </a:rPr>
                        <a:t>Climate change impacts and adaptation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Modelling for local resilience - Developments in support of local adaptation assessments and plans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61812644"/>
                  </a:ext>
                </a:extLst>
              </a:tr>
              <a:tr h="39352">
                <a:tc>
                  <a:txBody>
                    <a:bodyPr/>
                    <a:lstStyle/>
                    <a:p>
                      <a:pPr algn="l" fontAlgn="b"/>
                      <a:r>
                        <a:rPr lang="en-US" sz="100" u="none" strike="noStrike">
                          <a:effectLst/>
                        </a:rPr>
                        <a:t>Social science, citizen science and behavioural science for climate action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Solar Radiation Modification: governance of research</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283369"/>
                  </a:ext>
                </a:extLst>
              </a:tr>
              <a:tr h="39352">
                <a:tc>
                  <a:txBody>
                    <a:bodyPr/>
                    <a:lstStyle/>
                    <a:p>
                      <a:pPr algn="l" fontAlgn="b"/>
                      <a:r>
                        <a:rPr lang="en-US" sz="100" u="none" strike="noStrike">
                          <a:effectLst/>
                        </a:rPr>
                        <a:t>Social science, citizen science and behavioural science for climate action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Behavioural change and governance for systemic transformations towards climate resilience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48841071"/>
                  </a:ext>
                </a:extLst>
              </a:tr>
              <a:tr h="39352">
                <a:tc>
                  <a:txBody>
                    <a:bodyPr/>
                    <a:lstStyle/>
                    <a:p>
                      <a:pPr algn="l" fontAlgn="b"/>
                      <a:r>
                        <a:rPr lang="en-US" sz="100" u="none" strike="noStrike">
                          <a:effectLst/>
                        </a:rPr>
                        <a:t>Social science, citizen science and behavioural science for climate action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Improving the evidence base regarding the impact of sustainability and climate change education and related learning outcomes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52682017"/>
                  </a:ext>
                </a:extLst>
              </a:tr>
              <a:tr h="0">
                <a:tc>
                  <a:txBody>
                    <a:bodyPr/>
                    <a:lstStyle/>
                    <a:p>
                      <a:pPr algn="l" fontAlgn="b"/>
                      <a:r>
                        <a:rPr lang="fr-FR" sz="100" u="none" strike="noStrike">
                          <a:effectLst/>
                        </a:rPr>
                        <a:t>International cooperation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Needs-based adaptation to climate change in Africa</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64164573"/>
                  </a:ext>
                </a:extLst>
              </a:tr>
              <a:tr h="0">
                <a:tc>
                  <a:txBody>
                    <a:bodyPr/>
                    <a:lstStyle/>
                    <a:p>
                      <a:pPr algn="l" fontAlgn="b"/>
                      <a:r>
                        <a:rPr lang="fr-FR" sz="100" u="none" strike="noStrike">
                          <a:effectLst/>
                        </a:rPr>
                        <a:t>International cooperation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HORIZON-CL5-2023-D1-02-01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EU-China international cooperation on data and model development for pathways to carbon neutrality: focusing on decarbonisation, energy efficiency and socio-economic implications of the transition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42099295"/>
                  </a:ext>
                </a:extLst>
              </a:tr>
              <a:tr h="0">
                <a:tc>
                  <a:txBody>
                    <a:bodyPr/>
                    <a:lstStyle/>
                    <a:p>
                      <a:pPr algn="l" fontAlgn="b"/>
                      <a:r>
                        <a:rPr lang="fr-FR" sz="100" u="none" strike="noStrike">
                          <a:effectLst/>
                        </a:rPr>
                        <a:t>International cooperation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HORIZON-CL5-2023-D1-02-02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EU-China international cooperation on blue carbon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36616053"/>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Technologies for sustainable, cost-efficient and low carbon footprint downstream processing &amp; production of battery-grade materials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21,00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57913575"/>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New processes for upcoming recycling feeds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054987291"/>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Advanced digital twins for battery cell production lines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953307920"/>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Battery management system (BMS) and battery system design for stationary energy storage systems (ESS) to improve interoperability and facilitate the integration of second life batteries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840756356"/>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Hybrid electric energy storage solutions for grid support and charging infrastructure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718567191"/>
                  </a:ext>
                </a:extLst>
              </a:tr>
              <a:tr h="0">
                <a:tc>
                  <a:txBody>
                    <a:bodyPr/>
                    <a:lstStyle/>
                    <a:p>
                      <a:pPr algn="l" fontAlgn="b"/>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HORIZON-CL5-2023-D2-01-06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Open Pilot Line/Test Bed for hydrogen </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44679692"/>
                  </a:ext>
                </a:extLst>
              </a:tr>
              <a:tr h="0">
                <a:tc>
                  <a:txBody>
                    <a:bodyPr/>
                    <a:lstStyle/>
                    <a:p>
                      <a:pPr algn="l" fontAlgn="ctr"/>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Support for the deployment of R&amp;I results for climate mitigation. Synergies with the ETS Innovation Fund</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971938364"/>
                  </a:ext>
                </a:extLst>
              </a:tr>
              <a:tr h="0">
                <a:tc>
                  <a:txBody>
                    <a:bodyPr/>
                    <a:lstStyle/>
                    <a:p>
                      <a:pPr algn="l" fontAlgn="b"/>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HORIZON-CL5-2023-D2-01-08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Driving Urban Transition Co-funded Partnership</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COFUND</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2023, 2024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56851864"/>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Advanced materials and cells development enabling large-scale production of Gen4 solid-state batteries for mobility applications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183528607"/>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New Approaches to Develop Enhanced Safety Materials for Gen 3 Li-Ion Batteries for Mobility Applications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723195885"/>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HORIZON-CL5-2023-D2-02-03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Creating a digital passport to track battery materials, optimize battery performance and life, validate recycling, and promote a new business model based on data sharing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302645000"/>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Renewable Energy Valleys to increase energy security while accelerating the green transition in Europe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6005439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PV integration in buildings and in infrastructure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41842172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Floating PV Systems</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692222394"/>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Solar Systems for Industrial Process Heat and Power</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5199295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Critical technologies for the offshore wind farm of the Future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4580390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advanced biofuel technologies for aviation and/or shipping</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7627861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synthetic renewable fuel for aviation and/or shipping</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11697060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sustainable tidal energy farms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15878233"/>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Waste heat reutilisation from data centres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1976736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Supporting the development of a digital twin to improve management, operations and resilience of the EU Electricity System in support to REPowerEU</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88965951"/>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DC powered data centres, buildings, industries and ports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431933723"/>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MVDC, HVDC and High-Power Transmission systems and components for a resilient grid</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7994180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novel long-term electricity storage technologies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0374730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innovative, large-scale, seasonal heat and/or cooling storage technologies for decarbonisation and security of supply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866589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Supporting the green and digital transformation of the energy ecosystem and enhancing its resilience through the development and piloting of AI-IoT Edge-cloud and platform solutions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69300320"/>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 action to the SET-Plan IWG on HVDC &amp; DC Technologies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0,60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39323356"/>
                  </a:ext>
                </a:extLst>
              </a:tr>
              <a:tr h="0">
                <a:tc>
                  <a:txBody>
                    <a:bodyPr/>
                    <a:lstStyle/>
                    <a:p>
                      <a:pPr algn="l" fontAlgn="ctr"/>
                      <a:r>
                        <a:rPr lang="en-US" sz="100" u="none" strike="noStrike">
                          <a:effectLst/>
                        </a:rPr>
                        <a:t>Carbon Capture, Utilization and Storage (CCUS)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HORIZON-CL5-2023-D3-01-17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Development of CO2 transport and storage demo projects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902867630"/>
                  </a:ext>
                </a:extLst>
              </a:tr>
              <a:tr h="0">
                <a:tc>
                  <a:txBody>
                    <a:bodyPr/>
                    <a:lstStyle/>
                    <a:p>
                      <a:pPr algn="l" fontAlgn="b"/>
                      <a:r>
                        <a:rPr lang="fr-FR" sz="100" u="none" strike="noStrike">
                          <a:effectLst/>
                        </a:rPr>
                        <a:t>Co-fund</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Clean Energy Transition Co-funded Partnership</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COFUND</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2023, 2024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0068055"/>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near zero-emission biomass heat and/or CHP including carbon capture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74439716"/>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Novel thermal energy storage for CSP</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17482449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Industrial manufacturing for lower-cost solar thermal components and systems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0969579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Innovative components and configurations for heat pumps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97022171"/>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Advanced exploration technologies for geothermal resources in a wide range of geological settings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8509506"/>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Smart use of geothermal electricity and heating and cooling in the energy system</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95090816"/>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next generation advanced biofuel technologies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53440611"/>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microalgae and/or direct solar fuel production and purification technologies for advanced aviation and /or shipping fuels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9805069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sustainable hydropower refurbishment</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1000031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innovative power take-off and control systems for wave energy devices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6871688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Advanced concepts for crystalline Silicon technology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35704928"/>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Large Area Perovskite solar cells and modules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52658391"/>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Operation, Performance and Maintenance of PV Systems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5049067"/>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Digital twin for forecasting of power production to wind energy demand</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3193155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Critical technologies to improve the lifetime, efficient decommissioning and increase the circularity of offshore and onshore wind energy systems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00335594"/>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Accelerating the green transition and energy access in Africa</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73238215"/>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Increasing the efficiency of innovative static energy conversion devices for electricity and heat/cold generation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5-6</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76728488"/>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Integration of renewable gases, other than hydrogen or methane, and which have not access to gas grids and interfacing with electricity and heat sectors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76012293"/>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System approach for grid planning and upgrade in support of a dominant electric mobility (vehicles and vessels) using AI tools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11,00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22068641"/>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Digital tools for enhancing the uptake of digital services in the energy market</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11,00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16779974"/>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Creation of a standardised and open-source peer-to-peer energy sharing platform architecture for the energy sector</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12676616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Components and interfacing for AC &amp; DC side protection system – AC &amp; DC grid: components and systems for grid optimisation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12457866"/>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Innovative cost-efficient solutions for zero-emission buildings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404197661"/>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Future-proofing historical buildings for the clean energy transition</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268251032"/>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Interoperable solutions for positive energy districts (PEDs), including a better integration of local renewables and local excess heat sources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246775812"/>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Thermal management and energy optimisation of high energy demand IT systems equipment in tertiary buildings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621264821"/>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Innovative solutions for cost-effective decarbonisation of buildings through energy efficiency and electrification</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890959108"/>
                  </a:ext>
                </a:extLst>
              </a:tr>
              <a:tr h="0">
                <a:tc>
                  <a:txBody>
                    <a:bodyPr/>
                    <a:lstStyle/>
                    <a:p>
                      <a:pPr algn="l" fontAlgn="ctr"/>
                      <a:r>
                        <a:rPr lang="fr-FR" sz="100" u="none" strike="noStrike">
                          <a:effectLst/>
                        </a:rPr>
                        <a:t>Industry</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HORIZON-CL5-2023-D4-01-06</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Integration of renewable heat or industrial waste heat in heat-to-cold conversion systems to generate cold for industrial processes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761777038"/>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Innovative uses of lifecycle data for the management of buildings and buildings portfolios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684751388"/>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Solutions for the identification of vulnerable buildings and people-centric built environment, and for improving their resilience in disruptive events and altered conditions in a changing climate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720894016"/>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Demonstrate built-environment decarbonisation pathways through bottom-up technological, social and policy innovation for adaptive integrated sustainable renovation solutions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528919113"/>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Fast-tracking and promoting built environment construction and renovation innovation with local value chains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91933030"/>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Supporting the creation of an accessible and inclusive built environment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191951288"/>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User-centric design and operation of EV for optimized energy efficiency (2ZERO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701252877"/>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Innovative battery management systems for next generation vehicles (2ZERO &amp;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912665733"/>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Frugal zero-emission vehicles concepts for the urban passenger challenge (2ZERO Partnership)</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7-12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369092457"/>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Circular economy approaches for zero emission vehicles (2ZERO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832346144"/>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Measuring road transport results towards 2ZERO KPIs (2ZERO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107272967"/>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EU Member States/Associated countries research policy cooperation network to accelerate zero-emission road mobility (2ZERO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589236082"/>
                  </a:ext>
                </a:extLst>
              </a:tr>
              <a:tr h="0">
                <a:tc>
                  <a:txBody>
                    <a:bodyPr/>
                    <a:lstStyle/>
                    <a:p>
                      <a:pPr algn="l" fontAlgn="b"/>
                      <a:r>
                        <a:rPr lang="fr-FR" sz="100" u="none" strike="noStrike">
                          <a:effectLst/>
                        </a:rPr>
                        <a:t>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Hydrogen-powered 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8-10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31898383"/>
                  </a:ext>
                </a:extLst>
              </a:tr>
              <a:tr h="0">
                <a:tc>
                  <a:txBody>
                    <a:bodyPr/>
                    <a:lstStyle/>
                    <a:p>
                      <a:pPr algn="l" fontAlgn="b"/>
                      <a:r>
                        <a:rPr lang="fr-FR" sz="100" u="none" strike="noStrike">
                          <a:effectLst/>
                        </a:rPr>
                        <a:t>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Accelerating climate neutral hydrogen-powered/electrified aviation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17,00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2-3</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96873716"/>
                  </a:ext>
                </a:extLst>
              </a:tr>
              <a:tr h="0">
                <a:tc>
                  <a:txBody>
                    <a:bodyPr/>
                    <a:lstStyle/>
                    <a:p>
                      <a:pPr algn="l" fontAlgn="b"/>
                      <a:r>
                        <a:rPr lang="fr-FR" sz="100" u="none" strike="noStrike">
                          <a:effectLst/>
                        </a:rPr>
                        <a:t>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Competitiveness and digital transformation in aviation – advancing further capabilities, digital approach to design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2-4</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08146131"/>
                  </a:ext>
                </a:extLst>
              </a:tr>
              <a:tr h="0">
                <a:tc>
                  <a:txBody>
                    <a:bodyPr/>
                    <a:lstStyle/>
                    <a:p>
                      <a:pPr algn="l" fontAlgn="b"/>
                      <a:r>
                        <a:rPr lang="fr-FR" sz="100" u="none" strike="noStrike">
                          <a:effectLst/>
                        </a:rPr>
                        <a:t>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Aviation research synergies between Horizon Europe, AZEA and National programs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477208489"/>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Developing the next generation of power conversion technologies for sustainable alternative carbon neutral fuels in waterborne applications (ZEWT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16,00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184686726"/>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Demonstrations to accelerate the switch to safe use of new sustainable climate neutral fuels in waterborne transport (ZEWT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8-13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412421843"/>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Integrated real-time digital solutions to optimise navigation and port calls to reduce emissions from shipping (ZEWT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530960051"/>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Developing a flexible offshore supply of zero emission auxiliary power for ships moored or anchored at sea deployable before 2030 (ZEWT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8,50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733189768"/>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Reducing the environmental impact from shipyards and developing a whole life strategy to measure and minimise the non-operational environmental impacts from shipping </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337617610"/>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Developing small, flexible, zero-emission and automated vessels to support shifting cargo from road to sustainable Waterborne Transport</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08053815"/>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Towards the implementation of the inland navigation action programme with a focus on Green and Connected Inland Waterway Transport </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220444819"/>
                  </a:ext>
                </a:extLst>
              </a:tr>
              <a:tr h="0">
                <a:tc>
                  <a:txBody>
                    <a:bodyPr/>
                    <a:lstStyle/>
                    <a:p>
                      <a:pPr algn="l" fontAlgn="ctr"/>
                      <a:r>
                        <a:rPr lang="fr-FR" sz="100" u="none" strike="noStrike">
                          <a:effectLst/>
                        </a:rPr>
                        <a:t>Transport-related health and environment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Advanced transport emissions monitoring networks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008036347"/>
                  </a:ext>
                </a:extLst>
              </a:tr>
              <a:tr h="0">
                <a:tc>
                  <a:txBody>
                    <a:bodyPr/>
                    <a:lstStyle/>
                    <a:p>
                      <a:pPr algn="l" fontAlgn="b"/>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 for the organisation of EU-US symposia in the field of Transport Research</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69610605"/>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User-centric development of vehicle technologies and solutions to optimise the on-board experience and ensure inclusiveness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066595970"/>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Generation of scenarios for development, training, virtual testing and validation of CCAM systems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104613150"/>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Infrastructure-enabled solutions  for improving the continuity or extension of Operational Design Domains (ODDs)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757153770"/>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Integrating European diversity in the design, development and implementation of CCAM solutions to support mobility equity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148198336"/>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CCAM effects on jobs and education, plans for skills that match the CCAM development, and prerequisites for employment growth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260600740"/>
                  </a:ext>
                </a:extLst>
              </a:tr>
              <a:tr h="0">
                <a:tc>
                  <a:txBody>
                    <a:bodyPr/>
                    <a:lstStyle/>
                    <a:p>
                      <a:pPr algn="l" fontAlgn="ctr"/>
                      <a:r>
                        <a:rPr lang="fr-FR" sz="100" u="none" strike="noStrike">
                          <a:effectLst/>
                        </a:rPr>
                        <a:t>Multimodal transport, infrastructure and logistics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Zero-emission e-commerce and freight delivery and return choices by retailers, consumers and local authorities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274290726"/>
                  </a:ext>
                </a:extLst>
              </a:tr>
              <a:tr h="0">
                <a:tc>
                  <a:txBody>
                    <a:bodyPr/>
                    <a:lstStyle/>
                    <a:p>
                      <a:pPr algn="l" fontAlgn="ctr"/>
                      <a:r>
                        <a:rPr lang="fr-FR" sz="100" u="none" strike="noStrike">
                          <a:effectLst/>
                        </a:rPr>
                        <a:t>Multimodal transport, infrastructure and logistics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Operational automation to support multimodal freight transport</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026511659"/>
                  </a:ext>
                </a:extLst>
              </a:tr>
              <a:tr h="0">
                <a:tc>
                  <a:txBody>
                    <a:bodyPr/>
                    <a:lstStyle/>
                    <a:p>
                      <a:pPr algn="l" fontAlgn="ctr"/>
                      <a:r>
                        <a:rPr lang="fr-FR" sz="100" u="none" strike="noStrike">
                          <a:effectLst/>
                        </a:rPr>
                        <a:t>Multimodal transport, infrastructure and logistics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Future-proof GHG and environmental emissions factors for accounting emissions from transport and logistics operations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607559320"/>
                  </a:ext>
                </a:extLst>
              </a:tr>
              <a:tr h="0">
                <a:tc>
                  <a:txBody>
                    <a:bodyPr/>
                    <a:lstStyle/>
                    <a:p>
                      <a:pPr algn="l" fontAlgn="ctr"/>
                      <a:r>
                        <a:rPr lang="fr-FR" sz="100" u="none" strike="noStrike">
                          <a:effectLst/>
                        </a:rPr>
                        <a:t>Multimodal transport, infrastructure and logistics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Climate resilient and safe maritime ports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127050963"/>
                  </a:ext>
                </a:extLst>
              </a:tr>
              <a:tr h="0">
                <a:tc>
                  <a:txBody>
                    <a:bodyPr/>
                    <a:lstStyle/>
                    <a:p>
                      <a:pPr algn="l" fontAlgn="ctr"/>
                      <a:r>
                        <a:rPr lang="fr-FR" sz="100" u="none" strike="noStrike">
                          <a:effectLst/>
                        </a:rPr>
                        <a:t>Safety and resilience</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Better infrastructure safety on urban and secondary rural roads throughout a combination of adaptable monitoring and maintenance solutions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391553811"/>
                  </a:ext>
                </a:extLst>
              </a:tr>
              <a:tr h="0">
                <a:tc>
                  <a:txBody>
                    <a:bodyPr/>
                    <a:lstStyle/>
                    <a:p>
                      <a:pPr algn="l" fontAlgn="ctr"/>
                      <a:r>
                        <a:rPr lang="fr-FR" sz="100" u="none" strike="noStrike">
                          <a:effectLst/>
                        </a:rPr>
                        <a:t>Safety and resilience</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Aviation safety - Uncertainty quantification for safety and risk management</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51499182"/>
                  </a:ext>
                </a:extLst>
              </a:tr>
              <a:tr h="0">
                <a:tc>
                  <a:txBody>
                    <a:bodyPr/>
                    <a:lstStyle/>
                    <a:p>
                      <a:pPr algn="l" fontAlgn="ctr"/>
                      <a:r>
                        <a:rPr lang="fr-FR" sz="100" u="none" strike="noStrike">
                          <a:effectLst/>
                        </a:rPr>
                        <a:t>Safety and resilience</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New ways of reducing serious injuries and the long-term consequences of road crashes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596474581"/>
                  </a:ext>
                </a:extLst>
              </a:tr>
              <a:tr h="0">
                <a:tc>
                  <a:txBody>
                    <a:bodyPr/>
                    <a:lstStyle/>
                    <a:p>
                      <a:pPr algn="l" fontAlgn="b"/>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HORIZON-CL5-2023-D6-01-13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 for dissemination events in the field of Transport Research</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1,50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036426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8382783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4943871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1652211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541318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3948214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2645804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1912364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058017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2071830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4578359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8299651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7631216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0358477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420453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5122190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5883844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461678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354059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5124132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787351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384217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157720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0139375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9413832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0675309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0514329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28783781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3162789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397736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617200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686837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923459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81671193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5648041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240153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5436520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68903112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5679605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580693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9680739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24857892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7299823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4395010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4779423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9813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5456243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5306862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550214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0967110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1890162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817280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26958585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504438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2263651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3998989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21841478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9907972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6382972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0009999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1656570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911100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6686774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4524089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6342497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631275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9680367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84804379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8273801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80290911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5618011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1308568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9237432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3163381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26060327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674869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0888807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15264864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933117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2766957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214987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266296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179425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8881119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6227420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0940172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5106955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4407623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81349330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2683347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3040621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797725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3261704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206556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3394751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0130043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8347530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38321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597320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2905514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258084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4741021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902352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7351039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726890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1774041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499180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6309278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616344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246143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2787996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6357508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8083276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18820218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290020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684508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8781295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14905268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514498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60786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8102912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0122571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991271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144888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6241248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697395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153794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638976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5919038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563589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985293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161385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46725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6983567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4234487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366574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7701071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1189255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284466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24864045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0960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5219473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3806126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9300380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655762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9209349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99363927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203996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766289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920705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19432228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3092084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4106099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7229162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790449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7178527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5260276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6371284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459425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2307490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5416025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5326589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816295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091234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2755982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7709595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6548159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451422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401411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5639366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4850436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1579501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8882684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8847478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5014533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5081373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3975865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65391934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26247283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5097610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8565661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3293388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8233210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490561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0986721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406552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9029493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9217100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7051507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2225348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6078336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615338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2863129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4495783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128864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5823847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954238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1581515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5018994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7125157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9997391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94103397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6196920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469101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160064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7388025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5473374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2129473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6653933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8536801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5722082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6958203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3875164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23178893"/>
                  </a:ext>
                </a:extLst>
              </a:tr>
            </a:tbl>
          </a:graphicData>
        </a:graphic>
      </p:graphicFrame>
      <p:graphicFrame>
        <p:nvGraphicFramePr>
          <p:cNvPr id="4" name="Tableau 3"/>
          <p:cNvGraphicFramePr>
            <a:graphicFrameLocks noGrp="1"/>
          </p:cNvGraphicFramePr>
          <p:nvPr/>
        </p:nvGraphicFramePr>
        <p:xfrm>
          <a:off x="251520" y="1829206"/>
          <a:ext cx="8532117" cy="1885006"/>
        </p:xfrm>
        <a:graphic>
          <a:graphicData uri="http://schemas.openxmlformats.org/drawingml/2006/table">
            <a:tbl>
              <a:tblPr/>
              <a:tblGrid>
                <a:gridCol w="1344320">
                  <a:extLst>
                    <a:ext uri="{9D8B030D-6E8A-4147-A177-3AD203B41FA5}">
                      <a16:colId xmlns:a16="http://schemas.microsoft.com/office/drawing/2014/main" val="2475863431"/>
                    </a:ext>
                  </a:extLst>
                </a:gridCol>
                <a:gridCol w="1591483">
                  <a:extLst>
                    <a:ext uri="{9D8B030D-6E8A-4147-A177-3AD203B41FA5}">
                      <a16:colId xmlns:a16="http://schemas.microsoft.com/office/drawing/2014/main" val="1440493424"/>
                    </a:ext>
                  </a:extLst>
                </a:gridCol>
                <a:gridCol w="3126702">
                  <a:extLst>
                    <a:ext uri="{9D8B030D-6E8A-4147-A177-3AD203B41FA5}">
                      <a16:colId xmlns:a16="http://schemas.microsoft.com/office/drawing/2014/main" val="1812188786"/>
                    </a:ext>
                  </a:extLst>
                </a:gridCol>
                <a:gridCol w="667137">
                  <a:extLst>
                    <a:ext uri="{9D8B030D-6E8A-4147-A177-3AD203B41FA5}">
                      <a16:colId xmlns:a16="http://schemas.microsoft.com/office/drawing/2014/main" val="353854719"/>
                    </a:ext>
                  </a:extLst>
                </a:gridCol>
                <a:gridCol w="693260">
                  <a:extLst>
                    <a:ext uri="{9D8B030D-6E8A-4147-A177-3AD203B41FA5}">
                      <a16:colId xmlns:a16="http://schemas.microsoft.com/office/drawing/2014/main" val="2452218563"/>
                    </a:ext>
                  </a:extLst>
                </a:gridCol>
                <a:gridCol w="530494">
                  <a:extLst>
                    <a:ext uri="{9D8B030D-6E8A-4147-A177-3AD203B41FA5}">
                      <a16:colId xmlns:a16="http://schemas.microsoft.com/office/drawing/2014/main" val="304627484"/>
                    </a:ext>
                  </a:extLst>
                </a:gridCol>
                <a:gridCol w="578721">
                  <a:extLst>
                    <a:ext uri="{9D8B030D-6E8A-4147-A177-3AD203B41FA5}">
                      <a16:colId xmlns:a16="http://schemas.microsoft.com/office/drawing/2014/main" val="1921529077"/>
                    </a:ext>
                  </a:extLst>
                </a:gridCol>
              </a:tblGrid>
              <a:tr h="725227">
                <a:tc>
                  <a:txBody>
                    <a:bodyPr/>
                    <a:lstStyle/>
                    <a:p>
                      <a:pPr algn="l" fontAlgn="ctr"/>
                      <a:endParaRPr lang="fr-FR" sz="700" b="0" i="0" u="none" strike="noStrike">
                        <a:solidFill>
                          <a:srgbClr val="000000"/>
                        </a:solidFill>
                        <a:effectLst/>
                        <a:latin typeface="Calibri" panose="020F0502020204030204" pitchFamily="34" charset="0"/>
                      </a:endParaRPr>
                    </a:p>
                  </a:txBody>
                  <a:tcPr marL="5954" marR="5954" marT="5954" marB="2858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endParaRPr lang="fr-FR" sz="700" b="1" i="0" u="none" strike="noStrike">
                        <a:solidFill>
                          <a:srgbClr val="000000"/>
                        </a:solidFill>
                        <a:effectLst/>
                        <a:latin typeface="Calibri" panose="020F0502020204030204" pitchFamily="34" charset="0"/>
                      </a:endParaRPr>
                    </a:p>
                  </a:txBody>
                  <a:tcPr marL="5954" marR="5954" marT="5954" marB="2858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5954" marR="5954" marT="5954" marB="2858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imes New Roman" panose="02020603050405020304" pitchFamily="18" charset="0"/>
                        </a:rPr>
                        <a:t>Type of action</a:t>
                      </a:r>
                    </a:p>
                  </a:txBody>
                  <a:tcPr marL="5954" marR="5954" marT="5954" marB="2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800" b="0" i="0" u="none" strike="noStrike">
                          <a:solidFill>
                            <a:srgbClr val="000000"/>
                          </a:solidFill>
                          <a:effectLst/>
                          <a:latin typeface="Times New Roman" panose="02020603050405020304" pitchFamily="18" charset="0"/>
                        </a:rPr>
                        <a:t>Budget (M€)</a:t>
                      </a:r>
                    </a:p>
                  </a:txBody>
                  <a:tcPr marL="5954" marR="5954" marT="5954" marB="2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t"/>
                      <a:r>
                        <a:rPr lang="fr-FR" sz="800" b="0" i="0" u="none" strike="noStrike">
                          <a:solidFill>
                            <a:srgbClr val="000000"/>
                          </a:solidFill>
                          <a:effectLst/>
                          <a:latin typeface="Times New Roman" panose="02020603050405020304" pitchFamily="18" charset="0"/>
                        </a:rPr>
                        <a:t>Expected EU contribution per project </a:t>
                      </a:r>
                    </a:p>
                  </a:txBody>
                  <a:tcPr marL="5954" marR="5954" marT="5954" marB="2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t"/>
                      <a:r>
                        <a:rPr lang="en-US" sz="800" b="0" i="0" u="none" strike="noStrike">
                          <a:solidFill>
                            <a:srgbClr val="000000"/>
                          </a:solidFill>
                          <a:effectLst/>
                          <a:latin typeface="Times New Roman" panose="02020603050405020304" pitchFamily="18" charset="0"/>
                        </a:rPr>
                        <a:t>Indicative Nb of projects expected to be funded</a:t>
                      </a:r>
                    </a:p>
                  </a:txBody>
                  <a:tcPr marL="5954" marR="5954" marT="5954" marB="2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640124341"/>
                  </a:ext>
                </a:extLst>
              </a:tr>
              <a:tr h="386593">
                <a:tc>
                  <a:txBody>
                    <a:bodyPr/>
                    <a:lstStyle/>
                    <a:p>
                      <a:pPr algn="just" fontAlgn="ctr"/>
                      <a:r>
                        <a:rPr lang="en-US" sz="800" b="1" i="0" u="none" strike="noStrike">
                          <a:solidFill>
                            <a:srgbClr val="000000"/>
                          </a:solidFill>
                          <a:effectLst/>
                          <a:latin typeface="Times New Roman" panose="02020603050405020304" pitchFamily="18" charset="0"/>
                        </a:rPr>
                        <a:t>Data sharing and analytics capacity (38 M€)</a:t>
                      </a:r>
                    </a:p>
                  </a:txBody>
                  <a:tcPr marL="5954" marR="5954" marT="5954" marB="285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just" fontAlgn="ctr"/>
                      <a:r>
                        <a:rPr lang="fr-FR" sz="800" b="0" i="0" u="none" strike="noStrike">
                          <a:solidFill>
                            <a:srgbClr val="000000"/>
                          </a:solidFill>
                          <a:effectLst/>
                          <a:latin typeface="Times New Roman" panose="02020603050405020304" pitchFamily="18" charset="0"/>
                        </a:rPr>
                        <a:t>HORIZON-CL4-2024-DATA-01-01</a:t>
                      </a:r>
                    </a:p>
                  </a:txBody>
                  <a:tcPr marL="5954" marR="5954" marT="5954" marB="2858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just" fontAlgn="ctr"/>
                      <a:r>
                        <a:rPr lang="en-GB" sz="800" b="0" i="0" u="none" strike="noStrike" kern="1200">
                          <a:solidFill>
                            <a:srgbClr val="000000"/>
                          </a:solidFill>
                          <a:effectLst/>
                          <a:latin typeface="Times New Roman" panose="02020603050405020304" pitchFamily="18" charset="0"/>
                          <a:ea typeface="+mn-ea"/>
                          <a:cs typeface="+mn-cs"/>
                        </a:rPr>
                        <a:t>AI-driven data operations and compliance technologies (AI, data and robotics partnership)</a:t>
                      </a:r>
                      <a:endParaRPr lang="en-US" sz="800" b="0" i="0" u="none" strike="noStrike" kern="1200">
                        <a:solidFill>
                          <a:srgbClr val="000000"/>
                        </a:solidFill>
                        <a:effectLst/>
                        <a:latin typeface="Times New Roman" panose="02020603050405020304" pitchFamily="18" charset="0"/>
                        <a:ea typeface="+mn-ea"/>
                        <a:cs typeface="+mn-cs"/>
                      </a:endParaRPr>
                    </a:p>
                  </a:txBody>
                  <a:tcPr marL="5954" marR="5954" marT="5954" marB="2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800" b="0" i="0" u="none" strike="noStrike">
                          <a:solidFill>
                            <a:srgbClr val="000000"/>
                          </a:solidFill>
                          <a:effectLst/>
                          <a:latin typeface="Times New Roman" panose="02020603050405020304" pitchFamily="18" charset="0"/>
                        </a:rPr>
                        <a:t>IA</a:t>
                      </a:r>
                    </a:p>
                  </a:txBody>
                  <a:tcPr marL="5954" marR="5954" marT="5954" marB="2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800" b="0" i="0" u="none" strike="noStrike">
                          <a:solidFill>
                            <a:srgbClr val="000000"/>
                          </a:solidFill>
                          <a:effectLst/>
                          <a:latin typeface="Times New Roman" panose="02020603050405020304" pitchFamily="18" charset="0"/>
                        </a:rPr>
                        <a:t>38</a:t>
                      </a:r>
                    </a:p>
                  </a:txBody>
                  <a:tcPr marL="5954" marR="5954" marT="5954" marB="2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800" b="0" i="0" u="none" strike="noStrike">
                          <a:solidFill>
                            <a:srgbClr val="000000"/>
                          </a:solidFill>
                          <a:effectLst/>
                          <a:latin typeface="Times New Roman" panose="02020603050405020304" pitchFamily="18" charset="0"/>
                        </a:rPr>
                        <a:t>8</a:t>
                      </a:r>
                      <a:r>
                        <a:rPr lang="fr-FR" sz="800" b="0" i="0" u="none" strike="noStrike" baseline="0">
                          <a:solidFill>
                            <a:srgbClr val="000000"/>
                          </a:solidFill>
                          <a:effectLst/>
                          <a:latin typeface="Times New Roman" panose="02020603050405020304" pitchFamily="18" charset="0"/>
                        </a:rPr>
                        <a:t> to 10</a:t>
                      </a:r>
                      <a:endParaRPr lang="fr-FR" sz="800" b="0" i="0" u="none" strike="noStrike">
                        <a:solidFill>
                          <a:srgbClr val="000000"/>
                        </a:solidFill>
                        <a:effectLst/>
                        <a:latin typeface="Times New Roman" panose="02020603050405020304" pitchFamily="18" charset="0"/>
                      </a:endParaRPr>
                    </a:p>
                  </a:txBody>
                  <a:tcPr marL="5954" marR="5954" marT="5954" marB="2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800" b="0" i="0" u="none" strike="noStrike">
                          <a:solidFill>
                            <a:srgbClr val="000000"/>
                          </a:solidFill>
                          <a:effectLst/>
                          <a:latin typeface="Times New Roman" panose="02020603050405020304" pitchFamily="18" charset="0"/>
                        </a:rPr>
                        <a:t>4</a:t>
                      </a:r>
                    </a:p>
                  </a:txBody>
                  <a:tcPr marL="5954" marR="5954" marT="5954" marB="2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222523293"/>
                  </a:ext>
                </a:extLst>
              </a:tr>
              <a:tr h="386593">
                <a:tc>
                  <a:txBody>
                    <a:bodyPr/>
                    <a:lstStyle/>
                    <a:p>
                      <a:pPr algn="just" fontAlgn="ctr"/>
                      <a:r>
                        <a:rPr lang="en-US" sz="800" b="1" i="0" u="none" strike="noStrike">
                          <a:solidFill>
                            <a:srgbClr val="000000"/>
                          </a:solidFill>
                          <a:effectLst/>
                          <a:latin typeface="Times New Roman" panose="02020603050405020304" pitchFamily="18" charset="0"/>
                        </a:rPr>
                        <a:t>From Cloud to Edge to </a:t>
                      </a:r>
                      <a:r>
                        <a:rPr lang="en-US" sz="800" b="1" i="0" u="none" strike="noStrike" err="1">
                          <a:solidFill>
                            <a:srgbClr val="000000"/>
                          </a:solidFill>
                          <a:effectLst/>
                          <a:latin typeface="Times New Roman" panose="02020603050405020304" pitchFamily="18" charset="0"/>
                        </a:rPr>
                        <a:t>IoT</a:t>
                      </a:r>
                      <a:r>
                        <a:rPr lang="en-US" sz="800" b="1" i="0" u="none" strike="noStrike">
                          <a:solidFill>
                            <a:srgbClr val="000000"/>
                          </a:solidFill>
                          <a:effectLst/>
                          <a:latin typeface="Times New Roman" panose="02020603050405020304" pitchFamily="18" charset="0"/>
                        </a:rPr>
                        <a:t> for European Data (47M€)</a:t>
                      </a:r>
                    </a:p>
                  </a:txBody>
                  <a:tcPr marL="5954" marR="5954" marT="5954" marB="285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just" fontAlgn="ctr"/>
                      <a:r>
                        <a:rPr lang="fr-FR" sz="800" b="0" i="0" u="none" strike="noStrike">
                          <a:solidFill>
                            <a:srgbClr val="000000"/>
                          </a:solidFill>
                          <a:effectLst/>
                          <a:latin typeface="Times New Roman" panose="02020603050405020304" pitchFamily="18" charset="0"/>
                        </a:rPr>
                        <a:t>HORIZON-CL4-2024-DATA-01-03</a:t>
                      </a:r>
                    </a:p>
                  </a:txBody>
                  <a:tcPr marL="5954" marR="5954" marT="5954" marB="2858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just" fontAlgn="ctr"/>
                      <a:r>
                        <a:rPr lang="en-GB" sz="800" b="0" i="0" u="none" strike="noStrike" kern="1200">
                          <a:solidFill>
                            <a:srgbClr val="000000"/>
                          </a:solidFill>
                          <a:effectLst/>
                          <a:latin typeface="Times New Roman" panose="02020603050405020304" pitchFamily="18" charset="0"/>
                          <a:ea typeface="+mn-ea"/>
                          <a:cs typeface="+mn-cs"/>
                        </a:rPr>
                        <a:t>Piloting emerging Smart </a:t>
                      </a:r>
                      <a:r>
                        <a:rPr lang="en-GB" sz="800" b="0" i="0" u="none" strike="noStrike" kern="1200" err="1">
                          <a:solidFill>
                            <a:srgbClr val="000000"/>
                          </a:solidFill>
                          <a:effectLst/>
                          <a:latin typeface="Times New Roman" panose="02020603050405020304" pitchFamily="18" charset="0"/>
                          <a:ea typeface="+mn-ea"/>
                          <a:cs typeface="+mn-cs"/>
                        </a:rPr>
                        <a:t>IoT</a:t>
                      </a:r>
                      <a:r>
                        <a:rPr lang="en-GB" sz="800" b="0" i="0" u="none" strike="noStrike" kern="1200">
                          <a:solidFill>
                            <a:srgbClr val="000000"/>
                          </a:solidFill>
                          <a:effectLst/>
                          <a:latin typeface="Times New Roman" panose="02020603050405020304" pitchFamily="18" charset="0"/>
                          <a:ea typeface="+mn-ea"/>
                          <a:cs typeface="+mn-cs"/>
                        </a:rPr>
                        <a:t> Platforms and decentralized intelligence</a:t>
                      </a:r>
                      <a:endParaRPr lang="en-US" sz="800" b="0" i="0" u="none" strike="noStrike" kern="1200">
                        <a:solidFill>
                          <a:srgbClr val="000000"/>
                        </a:solidFill>
                        <a:effectLst/>
                        <a:latin typeface="Times New Roman" panose="02020603050405020304" pitchFamily="18" charset="0"/>
                        <a:ea typeface="+mn-ea"/>
                        <a:cs typeface="+mn-cs"/>
                      </a:endParaRPr>
                    </a:p>
                  </a:txBody>
                  <a:tcPr marL="5954" marR="5954" marT="5954" marB="2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fr-FR" sz="800" b="0" i="0" u="none" strike="noStrike">
                          <a:solidFill>
                            <a:srgbClr val="000000"/>
                          </a:solidFill>
                          <a:effectLst/>
                          <a:latin typeface="Times New Roman" panose="02020603050405020304" pitchFamily="18" charset="0"/>
                        </a:rPr>
                        <a:t>IA</a:t>
                      </a:r>
                    </a:p>
                  </a:txBody>
                  <a:tcPr marL="5954" marR="5954" marT="5954" marB="2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fr-FR" sz="800" b="0" i="0" u="none" strike="noStrike">
                          <a:solidFill>
                            <a:srgbClr val="000000"/>
                          </a:solidFill>
                          <a:effectLst/>
                          <a:latin typeface="Times New Roman" panose="02020603050405020304" pitchFamily="18" charset="0"/>
                        </a:rPr>
                        <a:t>45</a:t>
                      </a:r>
                    </a:p>
                  </a:txBody>
                  <a:tcPr marL="5954" marR="5954" marT="5954" marB="2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fr-FR" sz="800" b="0" i="0" u="none" strike="noStrike">
                          <a:solidFill>
                            <a:srgbClr val="000000"/>
                          </a:solidFill>
                          <a:effectLst/>
                          <a:latin typeface="Times New Roman" panose="02020603050405020304" pitchFamily="18" charset="0"/>
                        </a:rPr>
                        <a:t>20 to</a:t>
                      </a:r>
                      <a:r>
                        <a:rPr lang="fr-FR" sz="800" b="0" i="0" u="none" strike="noStrike" baseline="0">
                          <a:solidFill>
                            <a:srgbClr val="000000"/>
                          </a:solidFill>
                          <a:effectLst/>
                          <a:latin typeface="Times New Roman" panose="02020603050405020304" pitchFamily="18" charset="0"/>
                        </a:rPr>
                        <a:t> 25</a:t>
                      </a:r>
                      <a:endParaRPr lang="fr-FR" sz="800" b="0" i="0" u="none" strike="noStrike">
                        <a:solidFill>
                          <a:srgbClr val="000000"/>
                        </a:solidFill>
                        <a:effectLst/>
                        <a:latin typeface="Times New Roman" panose="02020603050405020304" pitchFamily="18" charset="0"/>
                      </a:endParaRPr>
                    </a:p>
                  </a:txBody>
                  <a:tcPr marL="5954" marR="5954" marT="5954" marB="2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fr-FR" sz="800" b="0" i="0" u="none" strike="noStrike">
                          <a:solidFill>
                            <a:srgbClr val="000000"/>
                          </a:solidFill>
                          <a:effectLst/>
                          <a:latin typeface="Times New Roman" panose="02020603050405020304" pitchFamily="18" charset="0"/>
                        </a:rPr>
                        <a:t>2</a:t>
                      </a:r>
                    </a:p>
                  </a:txBody>
                  <a:tcPr marL="5954" marR="5954" marT="5954" marB="2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019093601"/>
                  </a:ext>
                </a:extLst>
              </a:tr>
              <a:tr h="386593">
                <a:tc>
                  <a:txBody>
                    <a:bodyPr/>
                    <a:lstStyle/>
                    <a:p>
                      <a:pPr algn="just" fontAlgn="ctr"/>
                      <a:endParaRPr lang="fr-FR" sz="1300" b="0" i="0" u="none" strike="noStrike">
                        <a:solidFill>
                          <a:srgbClr val="C00000"/>
                        </a:solidFill>
                        <a:effectLst/>
                        <a:latin typeface="Times New Roman" panose="02020603050405020304" pitchFamily="18" charset="0"/>
                      </a:endParaRPr>
                    </a:p>
                  </a:txBody>
                  <a:tcPr marL="5954" marR="5954" marT="5954" marB="2858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just" fontAlgn="ctr"/>
                      <a:r>
                        <a:rPr lang="fr-FR" sz="800" b="0" i="0" u="none" strike="noStrike">
                          <a:solidFill>
                            <a:srgbClr val="000000"/>
                          </a:solidFill>
                          <a:effectLst/>
                          <a:latin typeface="Times New Roman" panose="02020603050405020304" pitchFamily="18" charset="0"/>
                        </a:rPr>
                        <a:t>HORIZON-CL4-2024-DATA-01-056</a:t>
                      </a:r>
                    </a:p>
                  </a:txBody>
                  <a:tcPr marL="5954" marR="5954" marT="5954" marB="2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just" fontAlgn="ctr"/>
                      <a:r>
                        <a:rPr lang="en-GB" sz="800" b="0" i="0" u="none" strike="noStrike" kern="1200">
                          <a:solidFill>
                            <a:srgbClr val="000000"/>
                          </a:solidFill>
                          <a:effectLst/>
                          <a:latin typeface="Times New Roman" panose="02020603050405020304" pitchFamily="18" charset="0"/>
                          <a:ea typeface="+mn-ea"/>
                          <a:cs typeface="+mn-cs"/>
                        </a:rPr>
                        <a:t>Platform Building, standardisation and Up-scaling of the ‘Cloud-Edge-</a:t>
                      </a:r>
                      <a:r>
                        <a:rPr lang="en-GB" sz="800" b="0" i="0" u="none" strike="noStrike" kern="1200" err="1">
                          <a:solidFill>
                            <a:srgbClr val="000000"/>
                          </a:solidFill>
                          <a:effectLst/>
                          <a:latin typeface="Times New Roman" panose="02020603050405020304" pitchFamily="18" charset="0"/>
                          <a:ea typeface="+mn-ea"/>
                          <a:cs typeface="+mn-cs"/>
                        </a:rPr>
                        <a:t>IoT</a:t>
                      </a:r>
                      <a:r>
                        <a:rPr lang="en-GB" sz="800" b="0" i="0" u="none" strike="noStrike" kern="1200">
                          <a:solidFill>
                            <a:srgbClr val="000000"/>
                          </a:solidFill>
                          <a:effectLst/>
                          <a:latin typeface="Times New Roman" panose="02020603050405020304" pitchFamily="18" charset="0"/>
                          <a:ea typeface="+mn-ea"/>
                          <a:cs typeface="+mn-cs"/>
                        </a:rPr>
                        <a:t>’ Solutions</a:t>
                      </a:r>
                      <a:endParaRPr lang="en-US" sz="800" b="0" i="0" u="none" strike="noStrike" kern="1200">
                        <a:solidFill>
                          <a:srgbClr val="000000"/>
                        </a:solidFill>
                        <a:effectLst/>
                        <a:latin typeface="Times New Roman" panose="02020603050405020304" pitchFamily="18" charset="0"/>
                        <a:ea typeface="+mn-ea"/>
                        <a:cs typeface="+mn-cs"/>
                      </a:endParaRPr>
                    </a:p>
                  </a:txBody>
                  <a:tcPr marL="5954" marR="5954" marT="5954" marB="2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fr-FR" sz="800" b="0" i="0" u="none" strike="noStrike">
                          <a:solidFill>
                            <a:srgbClr val="000000"/>
                          </a:solidFill>
                          <a:effectLst/>
                          <a:latin typeface="Times New Roman" panose="02020603050405020304" pitchFamily="18" charset="0"/>
                        </a:rPr>
                        <a:t>CSA</a:t>
                      </a:r>
                    </a:p>
                  </a:txBody>
                  <a:tcPr marL="5954" marR="5954" marT="5954" marB="2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fr-FR" sz="800" b="0" i="0" u="none" strike="noStrike">
                          <a:solidFill>
                            <a:srgbClr val="000000"/>
                          </a:solidFill>
                          <a:effectLst/>
                          <a:latin typeface="Times New Roman" panose="02020603050405020304" pitchFamily="18" charset="0"/>
                        </a:rPr>
                        <a:t>2</a:t>
                      </a:r>
                    </a:p>
                  </a:txBody>
                  <a:tcPr marL="5954" marR="5954" marT="5954" marB="2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fr-FR" sz="800" b="0" i="0" u="none" strike="noStrike">
                          <a:solidFill>
                            <a:srgbClr val="000000"/>
                          </a:solidFill>
                          <a:effectLst/>
                          <a:latin typeface="Times New Roman" panose="02020603050405020304" pitchFamily="18" charset="0"/>
                        </a:rPr>
                        <a:t>Around 2</a:t>
                      </a:r>
                    </a:p>
                  </a:txBody>
                  <a:tcPr marL="5954" marR="5954" marT="5954" marB="2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fr-FR" sz="800" b="0" i="0" u="none" strike="noStrike">
                          <a:solidFill>
                            <a:srgbClr val="000000"/>
                          </a:solidFill>
                          <a:effectLst/>
                          <a:latin typeface="Times New Roman" panose="02020603050405020304" pitchFamily="18" charset="0"/>
                        </a:rPr>
                        <a:t>1</a:t>
                      </a:r>
                    </a:p>
                  </a:txBody>
                  <a:tcPr marL="5954" marR="5954" marT="5954" marB="2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203975236"/>
                  </a:ext>
                </a:extLst>
              </a:tr>
            </a:tbl>
          </a:graphicData>
        </a:graphic>
      </p:graphicFrame>
      <p:sp>
        <p:nvSpPr>
          <p:cNvPr id="5" name="Rectangle 4"/>
          <p:cNvSpPr/>
          <p:nvPr/>
        </p:nvSpPr>
        <p:spPr>
          <a:xfrm>
            <a:off x="755576" y="1166168"/>
            <a:ext cx="7272808" cy="369332"/>
          </a:xfrm>
          <a:prstGeom prst="rect">
            <a:avLst/>
          </a:prstGeom>
        </p:spPr>
        <p:txBody>
          <a:bodyPr wrap="square">
            <a:spAutoFit/>
          </a:bodyPr>
          <a:lstStyle/>
          <a:p>
            <a:pPr algn="ctr" fontAlgn="base"/>
            <a:r>
              <a:rPr lang="en-GB" b="1"/>
              <a:t>World-leading Data and Computing Technologies</a:t>
            </a:r>
            <a:endParaRPr lang="fr-FR"/>
          </a:p>
        </p:txBody>
      </p:sp>
      <p:sp>
        <p:nvSpPr>
          <p:cNvPr id="9" name="ZoneTexte 8"/>
          <p:cNvSpPr txBox="1"/>
          <p:nvPr/>
        </p:nvSpPr>
        <p:spPr>
          <a:xfrm>
            <a:off x="971600" y="1635646"/>
            <a:ext cx="4248472" cy="646331"/>
          </a:xfrm>
          <a:prstGeom prst="rect">
            <a:avLst/>
          </a:prstGeom>
          <a:noFill/>
        </p:spPr>
        <p:txBody>
          <a:bodyPr wrap="square" rtlCol="0">
            <a:spAutoFit/>
          </a:bodyPr>
          <a:lstStyle/>
          <a:p>
            <a:r>
              <a:rPr lang="fr-FR"/>
              <a:t>Date d’ouverture : 15/11/2023</a:t>
            </a:r>
          </a:p>
          <a:p>
            <a:r>
              <a:rPr lang="fr-FR"/>
              <a:t>Date de clôture : 19/03/2024</a:t>
            </a:r>
          </a:p>
        </p:txBody>
      </p:sp>
    </p:spTree>
    <p:extLst>
      <p:ext uri="{BB962C8B-B14F-4D97-AF65-F5344CB8AC3E}">
        <p14:creationId xmlns:p14="http://schemas.microsoft.com/office/powerpoint/2010/main" val="2859545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a:t>
            </a:r>
            <a:endParaRPr lang="en-US"/>
          </a:p>
        </p:txBody>
      </p:sp>
      <p:sp>
        <p:nvSpPr>
          <p:cNvPr id="3" name="Espace réservé de la date 2"/>
          <p:cNvSpPr>
            <a:spLocks noGrp="1"/>
          </p:cNvSpPr>
          <p:nvPr>
            <p:ph type="dt" sz="half" idx="10"/>
          </p:nvPr>
        </p:nvSpPr>
        <p:spPr/>
        <p:txBody>
          <a:bodyPr/>
          <a:lstStyle/>
          <a:p>
            <a:pPr algn="r"/>
            <a:fld id="{AE45E35A-041E-4D44-8C8D-BDFADEE8B0E1}" type="datetime1">
              <a:rPr lang="fr-FR" cap="all" smtClean="0"/>
              <a:t>21/04/2023</a:t>
            </a:fld>
            <a:endParaRPr lang="fr-FR" cap="all"/>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25</a:t>
            </a:fld>
            <a:endParaRPr lang="fr-FR"/>
          </a:p>
        </p:txBody>
      </p:sp>
      <p:sp>
        <p:nvSpPr>
          <p:cNvPr id="5" name="Espace réservé du texte 4"/>
          <p:cNvSpPr>
            <a:spLocks noGrp="1"/>
          </p:cNvSpPr>
          <p:nvPr>
            <p:ph type="body" sz="quarter" idx="13"/>
          </p:nvPr>
        </p:nvSpPr>
        <p:spPr>
          <a:xfrm>
            <a:off x="0" y="1200114"/>
            <a:ext cx="9144000" cy="518763"/>
          </a:xfrm>
        </p:spPr>
        <p:txBody>
          <a:bodyPr/>
          <a:lstStyle/>
          <a:p>
            <a:pPr algn="ctr"/>
            <a:r>
              <a:rPr lang="en-US" sz="3200" u="dotted">
                <a:solidFill>
                  <a:srgbClr val="F5DC32"/>
                </a:solidFill>
                <a:uFill>
                  <a:solidFill>
                    <a:srgbClr val="000091"/>
                  </a:solidFill>
                </a:uFill>
              </a:rPr>
              <a:t>DATA Destination - 2 headings</a:t>
            </a:r>
          </a:p>
        </p:txBody>
      </p:sp>
      <p:sp>
        <p:nvSpPr>
          <p:cNvPr id="6" name="Titre 1"/>
          <p:cNvSpPr txBox="1">
            <a:spLocks/>
          </p:cNvSpPr>
          <p:nvPr/>
        </p:nvSpPr>
        <p:spPr bwMode="gray">
          <a:xfrm>
            <a:off x="3948702" y="137240"/>
            <a:ext cx="4817634" cy="707970"/>
          </a:xfrm>
          <a:prstGeom prst="rect">
            <a:avLst/>
          </a:prstGeom>
          <a:solidFill>
            <a:srgbClr val="000091"/>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a:lstStyle>
          <a:p>
            <a:pPr algn="ctr"/>
            <a:r>
              <a:rPr lang="fr-FR" sz="1800">
                <a:solidFill>
                  <a:srgbClr val="F5DC32"/>
                </a:solidFill>
                <a:effectLst>
                  <a:outerShdw blurRad="38100" dist="38100" dir="2700000" algn="tl">
                    <a:srgbClr val="000000">
                      <a:alpha val="43137"/>
                    </a:srgbClr>
                  </a:outerShdw>
                </a:effectLst>
              </a:rPr>
              <a:t>Destination 3 </a:t>
            </a:r>
          </a:p>
          <a:p>
            <a:pPr algn="ctr"/>
            <a:r>
              <a:rPr lang="en-GB" sz="1800">
                <a:solidFill>
                  <a:srgbClr val="F5DC32"/>
                </a:solidFill>
                <a:effectLst>
                  <a:outerShdw blurRad="38100" dist="38100" dir="2700000" algn="tl">
                    <a:srgbClr val="000000">
                      <a:alpha val="43137"/>
                    </a:srgbClr>
                  </a:outerShdw>
                </a:effectLst>
              </a:rPr>
              <a:t>World-leading Data and Computing Technologies</a:t>
            </a:r>
            <a:endParaRPr lang="fr-FR" sz="1800">
              <a:solidFill>
                <a:srgbClr val="F5DC32"/>
              </a:solidFill>
              <a:effectLst>
                <a:outerShdw blurRad="38100" dist="38100" dir="2700000" algn="tl">
                  <a:srgbClr val="000000">
                    <a:alpha val="43137"/>
                  </a:srgbClr>
                </a:outerShdw>
              </a:effectLst>
            </a:endParaRPr>
          </a:p>
        </p:txBody>
      </p:sp>
      <p:sp>
        <p:nvSpPr>
          <p:cNvPr id="7" name="Espace réservé du texte 4"/>
          <p:cNvSpPr txBox="1">
            <a:spLocks/>
          </p:cNvSpPr>
          <p:nvPr/>
        </p:nvSpPr>
        <p:spPr bwMode="gray">
          <a:xfrm>
            <a:off x="2222477" y="2339176"/>
            <a:ext cx="6681889" cy="1772516"/>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0"/>
              </a:spcBef>
              <a:spcAft>
                <a:spcPts val="0"/>
              </a:spcAft>
              <a:buFont typeface="Arial" pitchFamily="34" charset="0"/>
              <a:buNone/>
              <a:defRPr sz="3250" b="1" kern="1200" cap="none" baseline="0">
                <a:solidFill>
                  <a:schemeClr val="tx2"/>
                </a:solidFill>
                <a:latin typeface="+mn-lt"/>
                <a:ea typeface="+mn-ea"/>
                <a:cs typeface="+mn-cs"/>
              </a:defRPr>
            </a:lvl1pPr>
            <a:lvl2pPr marL="0" indent="0" algn="l" defTabSz="914400" rtl="0" eaLnBrk="1" latinLnBrk="0" hangingPunct="1">
              <a:lnSpc>
                <a:spcPct val="100000"/>
              </a:lnSpc>
              <a:spcBef>
                <a:spcPts val="500"/>
              </a:spcBef>
              <a:spcAft>
                <a:spcPts val="0"/>
              </a:spcAft>
              <a:buFont typeface="Arial" pitchFamily="34" charset="0"/>
              <a:buNone/>
              <a:defRPr sz="18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46350" lvl="2" indent="-514350">
              <a:buFont typeface="+mj-lt"/>
              <a:buAutoNum type="arabicPeriod"/>
            </a:pPr>
            <a:r>
              <a:rPr lang="en-GB" sz="2400">
                <a:solidFill>
                  <a:srgbClr val="000091"/>
                </a:solidFill>
              </a:rPr>
              <a:t>Data sharing and analytics capacity</a:t>
            </a:r>
            <a:r>
              <a:rPr lang="en-US" sz="2400">
                <a:solidFill>
                  <a:srgbClr val="000091"/>
                </a:solidFill>
              </a:rPr>
              <a:t> </a:t>
            </a:r>
          </a:p>
          <a:p>
            <a:pPr marL="946350" lvl="2" indent="-514350">
              <a:buFont typeface="+mj-lt"/>
              <a:buAutoNum type="arabicPeriod"/>
            </a:pPr>
            <a:r>
              <a:rPr lang="en-GB" sz="2400">
                <a:solidFill>
                  <a:srgbClr val="000091"/>
                </a:solidFill>
              </a:rPr>
              <a:t>From Cloud to Edge to </a:t>
            </a:r>
            <a:r>
              <a:rPr lang="en-GB" sz="2400" err="1">
                <a:solidFill>
                  <a:srgbClr val="000091"/>
                </a:solidFill>
              </a:rPr>
              <a:t>IoT</a:t>
            </a:r>
            <a:r>
              <a:rPr lang="en-GB" sz="2400">
                <a:solidFill>
                  <a:srgbClr val="000091"/>
                </a:solidFill>
              </a:rPr>
              <a:t> for European Data</a:t>
            </a:r>
            <a:r>
              <a:rPr lang="en-US" sz="2400">
                <a:solidFill>
                  <a:srgbClr val="000091"/>
                </a:solidFill>
              </a:rPr>
              <a:t> </a:t>
            </a:r>
          </a:p>
        </p:txBody>
      </p:sp>
      <p:sp>
        <p:nvSpPr>
          <p:cNvPr id="8" name="ZoneTexte 7">
            <a:extLst>
              <a:ext uri="{FF2B5EF4-FFF2-40B4-BE49-F238E27FC236}">
                <a16:creationId xmlns:a16="http://schemas.microsoft.com/office/drawing/2014/main" id="{5B481437-0AE9-C859-B763-E47D65483F06}"/>
              </a:ext>
            </a:extLst>
          </p:cNvPr>
          <p:cNvSpPr txBox="1"/>
          <p:nvPr/>
        </p:nvSpPr>
        <p:spPr>
          <a:xfrm>
            <a:off x="3105150" y="3793067"/>
            <a:ext cx="406611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cs typeface="Segoe UI"/>
              </a:rPr>
              <a:t>Date d’ouverture : 15/11/2023</a:t>
            </a:r>
            <a:r>
              <a:rPr lang="en-US">
                <a:cs typeface="Segoe UI"/>
              </a:rPr>
              <a:t>​</a:t>
            </a:r>
          </a:p>
          <a:p>
            <a:r>
              <a:rPr lang="fr-FR">
                <a:cs typeface="Segoe UI"/>
              </a:rPr>
              <a:t>Date de clôture : </a:t>
            </a:r>
            <a:r>
              <a:rPr lang="fr-FR" b="1">
                <a:cs typeface="Segoe UI"/>
              </a:rPr>
              <a:t>19/03/2024</a:t>
            </a:r>
            <a:r>
              <a:rPr lang="fr-FR">
                <a:cs typeface="Segoe UI"/>
              </a:rPr>
              <a:t>​</a:t>
            </a:r>
          </a:p>
        </p:txBody>
      </p:sp>
    </p:spTree>
    <p:extLst>
      <p:ext uri="{BB962C8B-B14F-4D97-AF65-F5344CB8AC3E}">
        <p14:creationId xmlns:p14="http://schemas.microsoft.com/office/powerpoint/2010/main" val="1353857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1407782" y="1977653"/>
            <a:ext cx="7367827" cy="2521195"/>
          </a:xfrm>
        </p:spPr>
        <p:txBody>
          <a:bodyPr/>
          <a:lstStyle/>
          <a:p>
            <a:pPr marL="360000" lvl="2" indent="0" algn="just">
              <a:buNone/>
            </a:pPr>
            <a:r>
              <a:rPr lang="en-GB" sz="1400" b="1" u="sng">
                <a:solidFill>
                  <a:srgbClr val="000091"/>
                </a:solidFill>
                <a:uFill>
                  <a:solidFill>
                    <a:srgbClr val="F5DC32"/>
                  </a:solidFill>
                </a:uFill>
                <a:ea typeface="Times New Roman" panose="02020603050405020304" pitchFamily="18" charset="0"/>
                <a:cs typeface="Times New Roman" panose="02020603050405020304" pitchFamily="18" charset="0"/>
              </a:rPr>
              <a:t>Objective</a:t>
            </a:r>
            <a:r>
              <a:rPr lang="en-GB" sz="1400" u="sng">
                <a:solidFill>
                  <a:srgbClr val="000091"/>
                </a:solidFill>
                <a:uFill>
                  <a:solidFill>
                    <a:srgbClr val="F5DC32"/>
                  </a:solidFill>
                </a:uFill>
                <a:ea typeface="Times New Roman" panose="02020603050405020304" pitchFamily="18" charset="0"/>
                <a:cs typeface="Times New Roman" panose="02020603050405020304" pitchFamily="18" charset="0"/>
              </a:rPr>
              <a:t> </a:t>
            </a:r>
          </a:p>
          <a:p>
            <a:pPr marL="774900" lvl="2" indent="-342900" algn="just">
              <a:buFont typeface="Courier New" panose="02070309020205020404" pitchFamily="49" charset="0"/>
              <a:buChar char="o"/>
            </a:pPr>
            <a:r>
              <a:rPr lang="en-GB" sz="1400">
                <a:solidFill>
                  <a:srgbClr val="000091"/>
                </a:solidFill>
                <a:ea typeface="Times New Roman" panose="02020603050405020304" pitchFamily="18" charset="0"/>
                <a:cs typeface="Times New Roman" panose="02020603050405020304" pitchFamily="18" charset="0"/>
              </a:rPr>
              <a:t>Support the competitiveness of the EU’s industrial ecosystems</a:t>
            </a:r>
          </a:p>
          <a:p>
            <a:pPr marL="774900" lvl="2" indent="-342900" algn="just">
              <a:buFont typeface="Courier New" panose="02070309020205020404" pitchFamily="49" charset="0"/>
              <a:buChar char="o"/>
            </a:pPr>
            <a:r>
              <a:rPr lang="en-GB" sz="1400">
                <a:solidFill>
                  <a:srgbClr val="000091"/>
                </a:solidFill>
                <a:ea typeface="Times New Roman" panose="02020603050405020304" pitchFamily="18" charset="0"/>
                <a:cs typeface="Times New Roman" panose="02020603050405020304" pitchFamily="18" charset="0"/>
              </a:rPr>
              <a:t>Drive the European data economy and industrial transformation</a:t>
            </a:r>
          </a:p>
          <a:p>
            <a:pPr marL="1412100" lvl="3" indent="-342900" algn="just">
              <a:spcBef>
                <a:spcPts val="0"/>
              </a:spcBef>
            </a:pPr>
            <a:r>
              <a:rPr lang="en-GB" sz="1400" b="1">
                <a:solidFill>
                  <a:srgbClr val="F5DC32"/>
                </a:solidFill>
                <a:ea typeface="Times New Roman" panose="02020603050405020304" pitchFamily="18" charset="0"/>
                <a:cs typeface="Times New Roman" panose="02020603050405020304" pitchFamily="18" charset="0"/>
              </a:rPr>
              <a:t>Data sharing and the availability of interoperable datasets</a:t>
            </a:r>
            <a:endParaRPr lang="en-US" sz="1400" b="1">
              <a:solidFill>
                <a:srgbClr val="F5DC32"/>
              </a:solidFill>
              <a:ea typeface="Times New Roman" panose="02020603050405020304" pitchFamily="18" charset="0"/>
              <a:cs typeface="Times New Roman" panose="02020603050405020304" pitchFamily="18" charset="0"/>
            </a:endParaRPr>
          </a:p>
          <a:p>
            <a:pPr marL="774900" lvl="2" indent="-342900" algn="just">
              <a:buFont typeface="Courier New" panose="02070309020205020404" pitchFamily="49" charset="0"/>
              <a:buChar char="o"/>
            </a:pPr>
            <a:r>
              <a:rPr lang="en-GB" sz="1400">
                <a:solidFill>
                  <a:srgbClr val="000091"/>
                </a:solidFill>
                <a:ea typeface="Times New Roman" panose="02020603050405020304" pitchFamily="18" charset="0"/>
                <a:cs typeface="Times New Roman" panose="02020603050405020304" pitchFamily="18" charset="0"/>
              </a:rPr>
              <a:t>Make Europe the most successful area in the world in terms of data sharing and data re-use while respecting the legal framework </a:t>
            </a:r>
          </a:p>
          <a:p>
            <a:pPr marL="774900" lvl="2" indent="-342900" algn="just">
              <a:buFont typeface="Courier New" panose="02070309020205020404" pitchFamily="49" charset="0"/>
              <a:buChar char="o"/>
            </a:pPr>
            <a:r>
              <a:rPr lang="en-GB" sz="1400">
                <a:solidFill>
                  <a:srgbClr val="000091"/>
                </a:solidFill>
                <a:ea typeface="Times New Roman" panose="02020603050405020304" pitchFamily="18" charset="0"/>
                <a:cs typeface="Times New Roman" panose="02020603050405020304" pitchFamily="18" charset="0"/>
              </a:rPr>
              <a:t>Make the EU fully autonomous in processing, combining, modelling and analysing large amounts of data</a:t>
            </a:r>
          </a:p>
          <a:p>
            <a:pPr marL="1412100" lvl="3" indent="-342900" algn="just">
              <a:spcBef>
                <a:spcPts val="0"/>
              </a:spcBef>
            </a:pPr>
            <a:r>
              <a:rPr lang="en-GB" sz="1400" b="1">
                <a:solidFill>
                  <a:srgbClr val="F5DC32"/>
                </a:solidFill>
                <a:ea typeface="Times New Roman" panose="02020603050405020304" pitchFamily="18" charset="0"/>
                <a:cs typeface="Times New Roman" panose="02020603050405020304" pitchFamily="18" charset="0"/>
              </a:rPr>
              <a:t>Support the development of responsible and useful AI solutions, built on high-quality and high-value data</a:t>
            </a:r>
          </a:p>
        </p:txBody>
      </p:sp>
      <p:sp>
        <p:nvSpPr>
          <p:cNvPr id="4" name="Espace réservé du numéro de diapositive 3"/>
          <p:cNvSpPr>
            <a:spLocks noGrp="1"/>
          </p:cNvSpPr>
          <p:nvPr>
            <p:ph type="sldNum" sz="quarter" idx="4294967295"/>
          </p:nvPr>
        </p:nvSpPr>
        <p:spPr>
          <a:xfrm>
            <a:off x="8420374" y="4829175"/>
            <a:ext cx="552587" cy="314325"/>
          </a:xfrm>
        </p:spPr>
        <p:txBody>
          <a:bodyPr/>
          <a:lstStyle/>
          <a:p>
            <a:fld id="{86CB4B4D-7CA3-9044-876B-883B54F8677D}" type="slidenum">
              <a:rPr lang="fr-FR" smtClean="0"/>
              <a:t>26</a:t>
            </a:fld>
            <a:endParaRPr lang="fr-FR"/>
          </a:p>
        </p:txBody>
      </p:sp>
      <p:sp>
        <p:nvSpPr>
          <p:cNvPr id="7" name="Espace réservé du texte 5"/>
          <p:cNvSpPr txBox="1">
            <a:spLocks/>
          </p:cNvSpPr>
          <p:nvPr/>
        </p:nvSpPr>
        <p:spPr bwMode="gray">
          <a:xfrm>
            <a:off x="342079" y="1043518"/>
            <a:ext cx="7288885" cy="605214"/>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0"/>
              </a:spcBef>
              <a:spcAft>
                <a:spcPts val="0"/>
              </a:spcAft>
              <a:buFont typeface="Arial" pitchFamily="34" charset="0"/>
              <a:buNone/>
              <a:defRPr sz="3250" b="1" kern="1200" cap="none" baseline="0">
                <a:solidFill>
                  <a:schemeClr val="tx2"/>
                </a:solidFill>
                <a:latin typeface="+mn-lt"/>
                <a:ea typeface="+mn-ea"/>
                <a:cs typeface="+mn-cs"/>
              </a:defRPr>
            </a:lvl1pPr>
            <a:lvl2pPr marL="0" indent="0" algn="l" defTabSz="914400" rtl="0" eaLnBrk="1" latinLnBrk="0" hangingPunct="1">
              <a:lnSpc>
                <a:spcPct val="100000"/>
              </a:lnSpc>
              <a:spcBef>
                <a:spcPts val="500"/>
              </a:spcBef>
              <a:spcAft>
                <a:spcPts val="0"/>
              </a:spcAft>
              <a:buFont typeface="Arial" pitchFamily="34" charset="0"/>
              <a:buNone/>
              <a:defRPr sz="18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a:solidFill>
                  <a:srgbClr val="F5DC32"/>
                </a:solidFill>
                <a:effectLst>
                  <a:outerShdw blurRad="38100" dist="38100" dir="2700000" algn="tl">
                    <a:srgbClr val="000000">
                      <a:alpha val="43137"/>
                    </a:srgbClr>
                  </a:outerShdw>
                </a:effectLst>
              </a:rPr>
              <a:t>HORIZON-CL4-2024-DATA</a:t>
            </a:r>
          </a:p>
          <a:p>
            <a:r>
              <a:rPr lang="en-GB" sz="2000"/>
              <a:t>D3.1 - Data sharing and analytics capacity</a:t>
            </a:r>
            <a:endParaRPr lang="en-GB" sz="1400">
              <a:solidFill>
                <a:srgbClr val="000091"/>
              </a:solidFill>
              <a:ea typeface="Times New Roman" panose="02020603050405020304" pitchFamily="18" charset="0"/>
              <a:cs typeface="Times New Roman" panose="02020603050405020304" pitchFamily="18" charset="0"/>
            </a:endParaRPr>
          </a:p>
        </p:txBody>
      </p:sp>
      <p:sp>
        <p:nvSpPr>
          <p:cNvPr id="8" name="TextBox 1">
            <a:extLst>
              <a:ext uri="{FF2B5EF4-FFF2-40B4-BE49-F238E27FC236}">
                <a16:creationId xmlns:a16="http://schemas.microsoft.com/office/drawing/2014/main" id="{36DB0E65-ADF3-AFCC-773A-BF0DC1D36D6E}"/>
              </a:ext>
            </a:extLst>
          </p:cNvPr>
          <p:cNvSpPr txBox="1"/>
          <p:nvPr/>
        </p:nvSpPr>
        <p:spPr>
          <a:xfrm>
            <a:off x="935295" y="2255115"/>
            <a:ext cx="441146" cy="646331"/>
          </a:xfrm>
          <a:prstGeom prst="rect">
            <a:avLst/>
          </a:prstGeom>
          <a:noFill/>
        </p:spPr>
        <p:txBody>
          <a:bodyPr wrap="none" rtlCol="0">
            <a:spAutoFit/>
          </a:bodyPr>
          <a:lstStyle/>
          <a:p>
            <a:r>
              <a:rPr lang="fr-FR" sz="3600" b="1">
                <a:solidFill>
                  <a:srgbClr val="FFD500"/>
                </a:solidFill>
                <a:latin typeface="Arial" panose="020B0604020202020204" pitchFamily="34" charset="0"/>
              </a:rPr>
              <a:t>1</a:t>
            </a:r>
            <a:endParaRPr lang="fr-FR" sz="3600"/>
          </a:p>
        </p:txBody>
      </p:sp>
    </p:spTree>
    <p:extLst>
      <p:ext uri="{BB962C8B-B14F-4D97-AF65-F5344CB8AC3E}">
        <p14:creationId xmlns:p14="http://schemas.microsoft.com/office/powerpoint/2010/main" val="3968274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895098-9116-284B-828D-571F30C36F68}"/>
              </a:ext>
            </a:extLst>
          </p:cNvPr>
          <p:cNvSpPr>
            <a:spLocks noGrp="1"/>
          </p:cNvSpPr>
          <p:nvPr>
            <p:ph idx="1"/>
          </p:nvPr>
        </p:nvSpPr>
        <p:spPr>
          <a:xfrm>
            <a:off x="394703" y="1297858"/>
            <a:ext cx="8742717" cy="3485642"/>
          </a:xfrm>
        </p:spPr>
        <p:txBody>
          <a:bodyPr/>
          <a:lstStyle/>
          <a:p>
            <a:pPr marL="71755" indent="-171450">
              <a:spcAft>
                <a:spcPts val="0"/>
              </a:spcAft>
              <a:buFont typeface="Arial" panose="020B0604020202020204" pitchFamily="34" charset="0"/>
              <a:buChar char="•"/>
            </a:pPr>
            <a:endParaRPr lang="fr-FR" sz="1200"/>
          </a:p>
          <a:p>
            <a:pPr>
              <a:spcAft>
                <a:spcPts val="0"/>
              </a:spcAft>
            </a:pPr>
            <a:r>
              <a:rPr lang="en-GB" sz="1400" b="1">
                <a:solidFill>
                  <a:srgbClr val="000091"/>
                </a:solidFill>
              </a:rPr>
              <a:t>HORIZON-CL4-2024-DATA-01-01: AI-driven data operations and compliance technologies (AI, data and robotics partnership) </a:t>
            </a:r>
            <a:r>
              <a:rPr lang="en-GB" sz="1400" b="1">
                <a:solidFill>
                  <a:schemeClr val="tx2">
                    <a:lumMod val="60000"/>
                    <a:lumOff val="40000"/>
                  </a:schemeClr>
                </a:solidFill>
              </a:rPr>
              <a:t>(IA) </a:t>
            </a:r>
            <a:r>
              <a:rPr lang="en-GB" sz="1400" b="1">
                <a:solidFill>
                  <a:srgbClr val="000091"/>
                </a:solidFill>
              </a:rPr>
              <a:t>/ TRL 6-7</a:t>
            </a:r>
          </a:p>
          <a:p>
            <a:pPr marL="645795" lvl="4" indent="-285750">
              <a:spcBef>
                <a:spcPts val="0"/>
              </a:spcBef>
              <a:spcAft>
                <a:spcPts val="0"/>
              </a:spcAft>
              <a:buFont typeface="Courier New" panose="02070309020205020404" pitchFamily="49" charset="0"/>
              <a:buChar char="o"/>
            </a:pPr>
            <a:r>
              <a:rPr lang="en-IE" sz="1400">
                <a:solidFill>
                  <a:srgbClr val="000091"/>
                </a:solidFill>
              </a:rPr>
              <a:t>8 to 10 M€ per project - 4 projects funded </a:t>
            </a:r>
            <a:r>
              <a:rPr lang="fr-FR" sz="1400">
                <a:solidFill>
                  <a:srgbClr val="000091"/>
                </a:solidFill>
              </a:rPr>
              <a:t>(38 M€)</a:t>
            </a:r>
          </a:p>
          <a:p>
            <a:pPr marL="645795" lvl="4" indent="-285750">
              <a:spcBef>
                <a:spcPts val="0"/>
              </a:spcBef>
              <a:spcAft>
                <a:spcPts val="0"/>
              </a:spcAft>
              <a:buFont typeface="Courier New" panose="02070309020205020404" pitchFamily="49" charset="0"/>
              <a:buChar char="o"/>
            </a:pPr>
            <a:r>
              <a:rPr lang="en-GB" sz="1400">
                <a:solidFill>
                  <a:srgbClr val="000091"/>
                </a:solidFill>
              </a:rPr>
              <a:t>Provide Common European data spaces and AI data provision with reliable mechanisms to monitor, control and track/record transactions on data, to ensure compliance</a:t>
            </a:r>
            <a:r>
              <a:rPr lang="en-US" sz="1400">
                <a:solidFill>
                  <a:srgbClr val="000091"/>
                </a:solidFill>
              </a:rPr>
              <a:t/>
            </a:r>
            <a:br>
              <a:rPr lang="en-US" sz="1400">
                <a:solidFill>
                  <a:srgbClr val="000091"/>
                </a:solidFill>
              </a:rPr>
            </a:br>
            <a:endParaRPr lang="en-GB" sz="1400">
              <a:solidFill>
                <a:srgbClr val="000091"/>
              </a:solidFill>
            </a:endParaRPr>
          </a:p>
          <a:p>
            <a:pPr marL="71755" indent="-171450">
              <a:spcAft>
                <a:spcPts val="0"/>
              </a:spcAft>
              <a:buFont typeface="Arial" panose="020B0604020202020204" pitchFamily="34" charset="0"/>
              <a:buChar char="•"/>
            </a:pPr>
            <a:endParaRPr lang="fr-FR" sz="1400">
              <a:solidFill>
                <a:srgbClr val="000091"/>
              </a:solidFill>
            </a:endParaRPr>
          </a:p>
          <a:p>
            <a:pPr>
              <a:spcAft>
                <a:spcPts val="0"/>
              </a:spcAft>
            </a:pPr>
            <a:r>
              <a:rPr lang="en-US" sz="1400">
                <a:solidFill>
                  <a:srgbClr val="000091"/>
                </a:solidFill>
              </a:rPr>
              <a:t> </a:t>
            </a:r>
            <a:endParaRPr lang="en-GB" sz="1400">
              <a:solidFill>
                <a:srgbClr val="000091"/>
              </a:solidFill>
            </a:endParaRPr>
          </a:p>
          <a:p>
            <a:pPr>
              <a:spcAft>
                <a:spcPts val="0"/>
              </a:spcAft>
            </a:pPr>
            <a:endParaRPr lang="fr-FR" sz="1400">
              <a:solidFill>
                <a:srgbClr val="000091"/>
              </a:solidFill>
              <a:hlinkClick r:id="rId3"/>
            </a:endParaRPr>
          </a:p>
          <a:p>
            <a:pPr marL="71755" indent="-171450">
              <a:spcAft>
                <a:spcPts val="0"/>
              </a:spcAft>
              <a:buFont typeface="Arial" panose="020B0604020202020204" pitchFamily="34" charset="0"/>
              <a:buChar char="•"/>
            </a:pPr>
            <a:endParaRPr lang="fr-FR" sz="1600">
              <a:hlinkClick r:id="rId3"/>
            </a:endParaRPr>
          </a:p>
          <a:p>
            <a:endParaRPr lang="fr-FR" sz="1600"/>
          </a:p>
        </p:txBody>
      </p:sp>
      <p:sp>
        <p:nvSpPr>
          <p:cNvPr id="3" name="Slide Number Placeholder 2">
            <a:extLst>
              <a:ext uri="{FF2B5EF4-FFF2-40B4-BE49-F238E27FC236}">
                <a16:creationId xmlns:a16="http://schemas.microsoft.com/office/drawing/2014/main" id="{A95C61FE-9576-DB46-BE3E-6B2AAF205A41}"/>
              </a:ext>
            </a:extLst>
          </p:cNvPr>
          <p:cNvSpPr>
            <a:spLocks noGrp="1"/>
          </p:cNvSpPr>
          <p:nvPr>
            <p:ph type="sldNum" sz="quarter" idx="12"/>
          </p:nvPr>
        </p:nvSpPr>
        <p:spPr/>
        <p:txBody>
          <a:bodyPr/>
          <a:lstStyle/>
          <a:p>
            <a:fld id="{F46C79FD-C571-418B-AB0F-5EE936C85276}" type="slidenum">
              <a:rPr lang="en-GB" smtClean="0"/>
              <a:t>27</a:t>
            </a:fld>
            <a:endParaRPr lang="en-GB"/>
          </a:p>
        </p:txBody>
      </p:sp>
      <p:sp>
        <p:nvSpPr>
          <p:cNvPr id="4" name="Title 3">
            <a:extLst>
              <a:ext uri="{FF2B5EF4-FFF2-40B4-BE49-F238E27FC236}">
                <a16:creationId xmlns:a16="http://schemas.microsoft.com/office/drawing/2014/main" id="{C463D7AA-F09D-1B40-9919-0472565DE30D}"/>
              </a:ext>
            </a:extLst>
          </p:cNvPr>
          <p:cNvSpPr>
            <a:spLocks noGrp="1"/>
          </p:cNvSpPr>
          <p:nvPr>
            <p:ph type="title"/>
          </p:nvPr>
        </p:nvSpPr>
        <p:spPr>
          <a:xfrm>
            <a:off x="3503364" y="141492"/>
            <a:ext cx="5640636" cy="335302"/>
          </a:xfrm>
        </p:spPr>
        <p:txBody>
          <a:bodyPr/>
          <a:lstStyle/>
          <a:p>
            <a:pPr algn="r"/>
            <a:r>
              <a:rPr lang="en-GB" sz="2000">
                <a:solidFill>
                  <a:srgbClr val="000091"/>
                </a:solidFill>
              </a:rPr>
              <a:t>Data sharing and analytics capacity</a:t>
            </a:r>
            <a:endParaRPr lang="en-US" sz="2000"/>
          </a:p>
        </p:txBody>
      </p:sp>
      <p:sp>
        <p:nvSpPr>
          <p:cNvPr id="7" name="Rectangle 6"/>
          <p:cNvSpPr/>
          <p:nvPr/>
        </p:nvSpPr>
        <p:spPr>
          <a:xfrm>
            <a:off x="341395" y="1418276"/>
            <a:ext cx="8742717" cy="146624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9142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1454977" y="1959955"/>
            <a:ext cx="7367827" cy="2521195"/>
          </a:xfrm>
        </p:spPr>
        <p:txBody>
          <a:bodyPr/>
          <a:lstStyle/>
          <a:p>
            <a:pPr marL="360000" lvl="2" indent="0" algn="just">
              <a:buNone/>
            </a:pPr>
            <a:r>
              <a:rPr lang="en-GB" sz="1400" b="1" u="sng">
                <a:solidFill>
                  <a:srgbClr val="000091"/>
                </a:solidFill>
                <a:uFill>
                  <a:solidFill>
                    <a:srgbClr val="F5DC32"/>
                  </a:solidFill>
                </a:uFill>
                <a:ea typeface="Times New Roman" panose="02020603050405020304" pitchFamily="18" charset="0"/>
                <a:cs typeface="Times New Roman" panose="02020603050405020304" pitchFamily="18" charset="0"/>
              </a:rPr>
              <a:t>Objective</a:t>
            </a:r>
            <a:r>
              <a:rPr lang="en-GB" sz="1400" u="sng">
                <a:solidFill>
                  <a:srgbClr val="000091"/>
                </a:solidFill>
                <a:uFill>
                  <a:solidFill>
                    <a:srgbClr val="F5DC32"/>
                  </a:solidFill>
                </a:uFill>
                <a:ea typeface="Times New Roman" panose="02020603050405020304" pitchFamily="18" charset="0"/>
                <a:cs typeface="Times New Roman" panose="02020603050405020304" pitchFamily="18" charset="0"/>
              </a:rPr>
              <a:t> </a:t>
            </a:r>
          </a:p>
          <a:p>
            <a:pPr marL="774900" lvl="2" indent="-342900" algn="just">
              <a:buFont typeface="Courier New" panose="02070309020205020404" pitchFamily="49" charset="0"/>
              <a:buChar char="o"/>
            </a:pPr>
            <a:r>
              <a:rPr lang="en-GB" sz="1400">
                <a:solidFill>
                  <a:srgbClr val="000091"/>
                </a:solidFill>
                <a:ea typeface="Times New Roman" panose="02020603050405020304" pitchFamily="18" charset="0"/>
                <a:cs typeface="Times New Roman" panose="02020603050405020304" pitchFamily="18" charset="0"/>
              </a:rPr>
              <a:t>nurture a European ecosystem and deliver swift results</a:t>
            </a:r>
          </a:p>
          <a:p>
            <a:pPr marL="774900" lvl="2" indent="-342900" algn="just">
              <a:buFont typeface="Courier New" panose="02070309020205020404" pitchFamily="49" charset="0"/>
              <a:buChar char="o"/>
            </a:pPr>
            <a:r>
              <a:rPr lang="en-GB" sz="1400">
                <a:solidFill>
                  <a:srgbClr val="000091"/>
                </a:solidFill>
                <a:ea typeface="Times New Roman" panose="02020603050405020304" pitchFamily="18" charset="0"/>
                <a:cs typeface="Times New Roman" panose="02020603050405020304" pitchFamily="18" charset="0"/>
              </a:rPr>
              <a:t>establish the European supply and value chains in cloud to edge computing to Internet of Things (</a:t>
            </a:r>
            <a:r>
              <a:rPr lang="en-GB" sz="1400" err="1">
                <a:solidFill>
                  <a:srgbClr val="000091"/>
                </a:solidFill>
                <a:ea typeface="Times New Roman" panose="02020603050405020304" pitchFamily="18" charset="0"/>
                <a:cs typeface="Times New Roman" panose="02020603050405020304" pitchFamily="18" charset="0"/>
              </a:rPr>
              <a:t>IoT</a:t>
            </a:r>
            <a:r>
              <a:rPr lang="en-GB" sz="1400">
                <a:solidFill>
                  <a:srgbClr val="000091"/>
                </a:solidFill>
                <a:ea typeface="Times New Roman" panose="02020603050405020304" pitchFamily="18" charset="0"/>
                <a:cs typeface="Times New Roman" panose="02020603050405020304" pitchFamily="18" charset="0"/>
              </a:rPr>
              <a:t>) and tactile internet</a:t>
            </a:r>
          </a:p>
          <a:p>
            <a:pPr marL="1412100" lvl="3" indent="-342900" algn="just">
              <a:spcBef>
                <a:spcPts val="0"/>
              </a:spcBef>
            </a:pPr>
            <a:r>
              <a:rPr lang="en-GB" sz="1400" b="1">
                <a:solidFill>
                  <a:srgbClr val="F5DC32"/>
                </a:solidFill>
                <a:ea typeface="Times New Roman" panose="02020603050405020304" pitchFamily="18" charset="0"/>
                <a:cs typeface="Times New Roman" panose="02020603050405020304" pitchFamily="18" charset="0"/>
              </a:rPr>
              <a:t>enhanced performance enabled by AI </a:t>
            </a:r>
          </a:p>
          <a:p>
            <a:pPr marL="774900" lvl="2" indent="-342900" algn="just">
              <a:buFont typeface="Courier New" panose="02070309020205020404" pitchFamily="49" charset="0"/>
              <a:buChar char="o"/>
            </a:pPr>
            <a:r>
              <a:rPr lang="en-GB" sz="1400">
                <a:solidFill>
                  <a:srgbClr val="000091"/>
                </a:solidFill>
                <a:ea typeface="Times New Roman" panose="02020603050405020304" pitchFamily="18" charset="0"/>
                <a:cs typeface="Times New Roman" panose="02020603050405020304" pitchFamily="18" charset="0"/>
              </a:rPr>
              <a:t>ensure digital autonomy for Europe in key high-end supercomputing technology (hardware and software)</a:t>
            </a:r>
          </a:p>
        </p:txBody>
      </p:sp>
      <p:sp>
        <p:nvSpPr>
          <p:cNvPr id="4" name="Espace réservé du numéro de diapositive 3"/>
          <p:cNvSpPr>
            <a:spLocks noGrp="1"/>
          </p:cNvSpPr>
          <p:nvPr>
            <p:ph type="sldNum" sz="quarter" idx="4294967295"/>
          </p:nvPr>
        </p:nvSpPr>
        <p:spPr>
          <a:xfrm>
            <a:off x="8420374" y="4829175"/>
            <a:ext cx="552587" cy="314325"/>
          </a:xfrm>
        </p:spPr>
        <p:txBody>
          <a:bodyPr/>
          <a:lstStyle/>
          <a:p>
            <a:fld id="{86CB4B4D-7CA3-9044-876B-883B54F8677D}" type="slidenum">
              <a:rPr lang="fr-FR" smtClean="0"/>
              <a:t>28</a:t>
            </a:fld>
            <a:endParaRPr lang="fr-FR"/>
          </a:p>
        </p:txBody>
      </p:sp>
      <p:sp>
        <p:nvSpPr>
          <p:cNvPr id="7" name="Espace réservé du texte 5"/>
          <p:cNvSpPr txBox="1">
            <a:spLocks/>
          </p:cNvSpPr>
          <p:nvPr/>
        </p:nvSpPr>
        <p:spPr bwMode="gray">
          <a:xfrm>
            <a:off x="342079" y="1043518"/>
            <a:ext cx="7288885" cy="605214"/>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0"/>
              </a:spcBef>
              <a:spcAft>
                <a:spcPts val="0"/>
              </a:spcAft>
              <a:buFont typeface="Arial" pitchFamily="34" charset="0"/>
              <a:buNone/>
              <a:defRPr sz="3250" b="1" kern="1200" cap="none" baseline="0">
                <a:solidFill>
                  <a:schemeClr val="tx2"/>
                </a:solidFill>
                <a:latin typeface="+mn-lt"/>
                <a:ea typeface="+mn-ea"/>
                <a:cs typeface="+mn-cs"/>
              </a:defRPr>
            </a:lvl1pPr>
            <a:lvl2pPr marL="0" indent="0" algn="l" defTabSz="914400" rtl="0" eaLnBrk="1" latinLnBrk="0" hangingPunct="1">
              <a:lnSpc>
                <a:spcPct val="100000"/>
              </a:lnSpc>
              <a:spcBef>
                <a:spcPts val="500"/>
              </a:spcBef>
              <a:spcAft>
                <a:spcPts val="0"/>
              </a:spcAft>
              <a:buFont typeface="Arial" pitchFamily="34" charset="0"/>
              <a:buNone/>
              <a:defRPr sz="18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a:solidFill>
                  <a:srgbClr val="F5DC32"/>
                </a:solidFill>
                <a:effectLst>
                  <a:outerShdw blurRad="38100" dist="38100" dir="2700000" algn="tl">
                    <a:srgbClr val="000000">
                      <a:alpha val="43137"/>
                    </a:srgbClr>
                  </a:outerShdw>
                </a:effectLst>
              </a:rPr>
              <a:t>HORIZON-CL4-2024-DATA</a:t>
            </a:r>
          </a:p>
          <a:p>
            <a:r>
              <a:rPr lang="en-GB" sz="2000">
                <a:solidFill>
                  <a:srgbClr val="000091"/>
                </a:solidFill>
              </a:rPr>
              <a:t>D3.2 - From Cloud to Edge to IoT for European Data</a:t>
            </a:r>
            <a:endParaRPr lang="en-GB" sz="1400">
              <a:solidFill>
                <a:srgbClr val="000091"/>
              </a:solidFill>
              <a:ea typeface="Times New Roman" panose="02020603050405020304" pitchFamily="18" charset="0"/>
              <a:cs typeface="Times New Roman" panose="02020603050405020304" pitchFamily="18" charset="0"/>
            </a:endParaRPr>
          </a:p>
        </p:txBody>
      </p:sp>
      <p:sp>
        <p:nvSpPr>
          <p:cNvPr id="8" name="TextBox 1">
            <a:extLst>
              <a:ext uri="{FF2B5EF4-FFF2-40B4-BE49-F238E27FC236}">
                <a16:creationId xmlns:a16="http://schemas.microsoft.com/office/drawing/2014/main" id="{36DB0E65-ADF3-AFCC-773A-BF0DC1D36D6E}"/>
              </a:ext>
            </a:extLst>
          </p:cNvPr>
          <p:cNvSpPr txBox="1"/>
          <p:nvPr/>
        </p:nvSpPr>
        <p:spPr>
          <a:xfrm>
            <a:off x="935295" y="2255115"/>
            <a:ext cx="441146" cy="646331"/>
          </a:xfrm>
          <a:prstGeom prst="rect">
            <a:avLst/>
          </a:prstGeom>
          <a:noFill/>
        </p:spPr>
        <p:txBody>
          <a:bodyPr wrap="none" rtlCol="0">
            <a:spAutoFit/>
          </a:bodyPr>
          <a:lstStyle/>
          <a:p>
            <a:r>
              <a:rPr lang="fr-FR" sz="3600" b="1">
                <a:solidFill>
                  <a:srgbClr val="FFD500"/>
                </a:solidFill>
                <a:latin typeface="Arial" panose="020B0604020202020204" pitchFamily="34" charset="0"/>
              </a:rPr>
              <a:t>2</a:t>
            </a:r>
            <a:endParaRPr lang="fr-FR" sz="3600"/>
          </a:p>
        </p:txBody>
      </p:sp>
    </p:spTree>
    <p:extLst>
      <p:ext uri="{BB962C8B-B14F-4D97-AF65-F5344CB8AC3E}">
        <p14:creationId xmlns:p14="http://schemas.microsoft.com/office/powerpoint/2010/main" val="3890475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895098-9116-284B-828D-571F30C36F68}"/>
              </a:ext>
            </a:extLst>
          </p:cNvPr>
          <p:cNvSpPr>
            <a:spLocks noGrp="1"/>
          </p:cNvSpPr>
          <p:nvPr>
            <p:ph idx="1"/>
          </p:nvPr>
        </p:nvSpPr>
        <p:spPr>
          <a:xfrm>
            <a:off x="394703" y="1409946"/>
            <a:ext cx="8742717" cy="3373554"/>
          </a:xfrm>
        </p:spPr>
        <p:txBody>
          <a:bodyPr/>
          <a:lstStyle/>
          <a:p>
            <a:pPr marL="71755" indent="-171450">
              <a:spcAft>
                <a:spcPts val="0"/>
              </a:spcAft>
              <a:buFont typeface="Arial" panose="020B0604020202020204" pitchFamily="34" charset="0"/>
              <a:buChar char="•"/>
            </a:pPr>
            <a:endParaRPr lang="fr-FR" sz="1100"/>
          </a:p>
          <a:p>
            <a:pPr>
              <a:spcAft>
                <a:spcPts val="0"/>
              </a:spcAft>
            </a:pPr>
            <a:r>
              <a:rPr lang="en-GB" sz="1400" b="1">
                <a:solidFill>
                  <a:srgbClr val="000091"/>
                </a:solidFill>
              </a:rPr>
              <a:t>HORIZON-CL4-2024-DATA-01-03: Piloting emerging Smart </a:t>
            </a:r>
            <a:r>
              <a:rPr lang="en-GB" sz="1400" b="1" err="1">
                <a:solidFill>
                  <a:srgbClr val="000091"/>
                </a:solidFill>
              </a:rPr>
              <a:t>IoT</a:t>
            </a:r>
            <a:r>
              <a:rPr lang="en-GB" sz="1400" b="1">
                <a:solidFill>
                  <a:srgbClr val="000091"/>
                </a:solidFill>
              </a:rPr>
              <a:t> Platforms and decentralized intelligence </a:t>
            </a:r>
            <a:r>
              <a:rPr lang="en-GB" sz="1400" b="1">
                <a:solidFill>
                  <a:schemeClr val="tx2">
                    <a:lumMod val="60000"/>
                    <a:lumOff val="40000"/>
                  </a:schemeClr>
                </a:solidFill>
              </a:rPr>
              <a:t>(IA) </a:t>
            </a:r>
            <a:r>
              <a:rPr lang="en-GB" sz="1400" b="1">
                <a:solidFill>
                  <a:srgbClr val="000091"/>
                </a:solidFill>
              </a:rPr>
              <a:t>/ TRL 6-7</a:t>
            </a:r>
          </a:p>
          <a:p>
            <a:pPr marL="645795" lvl="4" indent="-285750">
              <a:spcBef>
                <a:spcPts val="0"/>
              </a:spcBef>
              <a:spcAft>
                <a:spcPts val="0"/>
              </a:spcAft>
              <a:buFont typeface="Courier New" panose="02070309020205020404" pitchFamily="49" charset="0"/>
              <a:buChar char="o"/>
            </a:pPr>
            <a:r>
              <a:rPr lang="en-IE" sz="1400">
                <a:solidFill>
                  <a:srgbClr val="000091"/>
                </a:solidFill>
              </a:rPr>
              <a:t>20-25 M€ per project - 2 projects funded </a:t>
            </a:r>
            <a:r>
              <a:rPr lang="fr-FR" sz="1400">
                <a:solidFill>
                  <a:srgbClr val="000091"/>
                </a:solidFill>
              </a:rPr>
              <a:t>(45 M€)</a:t>
            </a:r>
          </a:p>
          <a:p>
            <a:pPr marL="645795" lvl="4" indent="-285750">
              <a:spcBef>
                <a:spcPts val="0"/>
              </a:spcBef>
              <a:spcAft>
                <a:spcPts val="0"/>
              </a:spcAft>
              <a:buFont typeface="Courier New" panose="02070309020205020404" pitchFamily="49" charset="0"/>
              <a:buChar char="o"/>
            </a:pPr>
            <a:r>
              <a:rPr lang="en-GB" sz="1400">
                <a:solidFill>
                  <a:srgbClr val="000091"/>
                </a:solidFill>
              </a:rPr>
              <a:t>Development of systems to become open platforms underpinning an emerging open edge ecosystem including midcaps, SMEs and start-ups that foster edge solutions</a:t>
            </a:r>
            <a:endParaRPr lang="fr-FR" sz="1400">
              <a:solidFill>
                <a:srgbClr val="000091"/>
              </a:solidFill>
            </a:endParaRPr>
          </a:p>
          <a:p>
            <a:pPr marL="645795" lvl="4" indent="-285750">
              <a:spcBef>
                <a:spcPts val="0"/>
              </a:spcBef>
              <a:spcAft>
                <a:spcPts val="0"/>
              </a:spcAft>
              <a:buFont typeface="Courier New" panose="02070309020205020404" pitchFamily="49" charset="0"/>
              <a:buChar char="o"/>
            </a:pPr>
            <a:endParaRPr lang="fr-FR" sz="1200">
              <a:solidFill>
                <a:srgbClr val="000091"/>
              </a:solidFill>
            </a:endParaRPr>
          </a:p>
          <a:p>
            <a:pPr marL="645795" lvl="4" indent="-285750">
              <a:spcBef>
                <a:spcPts val="0"/>
              </a:spcBef>
              <a:spcAft>
                <a:spcPts val="0"/>
              </a:spcAft>
              <a:buFont typeface="Courier New" panose="02070309020205020404" pitchFamily="49" charset="0"/>
              <a:buChar char="o"/>
            </a:pPr>
            <a:endParaRPr lang="en-GB" sz="1200">
              <a:solidFill>
                <a:srgbClr val="000091"/>
              </a:solidFill>
            </a:endParaRPr>
          </a:p>
          <a:p>
            <a:pPr marL="645795" lvl="4" indent="-285750">
              <a:spcBef>
                <a:spcPts val="0"/>
              </a:spcBef>
              <a:spcAft>
                <a:spcPts val="0"/>
              </a:spcAft>
              <a:buFont typeface="Courier New" panose="02070309020205020404" pitchFamily="49" charset="0"/>
              <a:buChar char="o"/>
            </a:pPr>
            <a:endParaRPr lang="en-GB" sz="1200">
              <a:solidFill>
                <a:srgbClr val="000091"/>
              </a:solidFill>
            </a:endParaRPr>
          </a:p>
          <a:p>
            <a:pPr marL="71755" indent="-171450">
              <a:spcAft>
                <a:spcPts val="0"/>
              </a:spcAft>
              <a:buFont typeface="Arial" panose="020B0604020202020204" pitchFamily="34" charset="0"/>
              <a:buChar char="•"/>
            </a:pPr>
            <a:endParaRPr lang="fr-FR" sz="1200" b="1"/>
          </a:p>
          <a:p>
            <a:pPr>
              <a:spcAft>
                <a:spcPts val="0"/>
              </a:spcAft>
            </a:pPr>
            <a:r>
              <a:rPr lang="en-GB" sz="1400" b="1">
                <a:solidFill>
                  <a:srgbClr val="000091"/>
                </a:solidFill>
              </a:rPr>
              <a:t>HORIZON-CL4-2024-DATA-01-05: Platform Building, standardisation and Up-scaling of the ‘Cloud-Edge-</a:t>
            </a:r>
            <a:r>
              <a:rPr lang="en-GB" sz="1400" b="1" err="1">
                <a:solidFill>
                  <a:srgbClr val="000091"/>
                </a:solidFill>
              </a:rPr>
              <a:t>IoT</a:t>
            </a:r>
            <a:r>
              <a:rPr lang="en-GB" sz="1400" b="1">
                <a:solidFill>
                  <a:srgbClr val="000091"/>
                </a:solidFill>
              </a:rPr>
              <a:t>’ Solutions </a:t>
            </a:r>
            <a:r>
              <a:rPr lang="en-GB" sz="1400" b="1">
                <a:solidFill>
                  <a:schemeClr val="tx2">
                    <a:lumMod val="60000"/>
                    <a:lumOff val="40000"/>
                  </a:schemeClr>
                </a:solidFill>
              </a:rPr>
              <a:t>(CSA)</a:t>
            </a:r>
            <a:endParaRPr lang="fr-FR" sz="1400" b="1">
              <a:solidFill>
                <a:schemeClr val="tx2">
                  <a:lumMod val="60000"/>
                  <a:lumOff val="40000"/>
                </a:schemeClr>
              </a:solidFill>
              <a:hlinkClick r:id="rId3"/>
            </a:endParaRPr>
          </a:p>
          <a:p>
            <a:pPr marL="645795" lvl="4" indent="-285750">
              <a:spcBef>
                <a:spcPts val="0"/>
              </a:spcBef>
              <a:spcAft>
                <a:spcPts val="0"/>
              </a:spcAft>
              <a:buFont typeface="Courier New" panose="02070309020205020404" pitchFamily="49" charset="0"/>
              <a:buChar char="o"/>
            </a:pPr>
            <a:r>
              <a:rPr lang="en-IE" sz="1200">
                <a:solidFill>
                  <a:srgbClr val="000091"/>
                </a:solidFill>
              </a:rPr>
              <a:t>2 M€ per project - 1 project funded </a:t>
            </a:r>
            <a:r>
              <a:rPr lang="fr-FR" sz="1200">
                <a:solidFill>
                  <a:srgbClr val="000091"/>
                </a:solidFill>
              </a:rPr>
              <a:t>(2 M€)</a:t>
            </a:r>
          </a:p>
          <a:p>
            <a:pPr marL="645795" lvl="4" indent="-285750">
              <a:spcBef>
                <a:spcPts val="0"/>
              </a:spcBef>
              <a:spcAft>
                <a:spcPts val="0"/>
              </a:spcAft>
              <a:buFont typeface="Courier New" panose="02070309020205020404" pitchFamily="49" charset="0"/>
              <a:buChar char="o"/>
            </a:pPr>
            <a:r>
              <a:rPr lang="en-GB" sz="1200">
                <a:solidFill>
                  <a:srgbClr val="000091"/>
                </a:solidFill>
              </a:rPr>
              <a:t>International collaboration with trusted partner regions, guaranteeing a minimum level of interoperability, portability thereby fostering competition in the Cloud/Edge services market for the European cloud/edge and software industry</a:t>
            </a:r>
            <a:br>
              <a:rPr lang="en-GB" sz="1200">
                <a:solidFill>
                  <a:srgbClr val="000091"/>
                </a:solidFill>
              </a:rPr>
            </a:br>
            <a:r>
              <a:rPr lang="en-GB" sz="1200">
                <a:solidFill>
                  <a:srgbClr val="000091"/>
                </a:solidFill>
              </a:rPr>
              <a:t>and facilitate European access to foreign markets</a:t>
            </a:r>
            <a:endParaRPr lang="x-none" sz="1200">
              <a:solidFill>
                <a:srgbClr val="000091"/>
              </a:solidFill>
            </a:endParaRPr>
          </a:p>
          <a:p>
            <a:pPr>
              <a:spcAft>
                <a:spcPts val="0"/>
              </a:spcAft>
            </a:pPr>
            <a:endParaRPr lang="fr-FR" sz="1200">
              <a:solidFill>
                <a:srgbClr val="000091"/>
              </a:solidFill>
            </a:endParaRPr>
          </a:p>
          <a:p>
            <a:pPr marL="360045" lvl="4" indent="0">
              <a:spcBef>
                <a:spcPts val="0"/>
              </a:spcBef>
              <a:spcAft>
                <a:spcPts val="0"/>
              </a:spcAft>
              <a:buNone/>
            </a:pPr>
            <a:r>
              <a:rPr lang="en-US" sz="1200">
                <a:solidFill>
                  <a:srgbClr val="000091"/>
                </a:solidFill>
              </a:rPr>
              <a:t/>
            </a:r>
            <a:br>
              <a:rPr lang="en-US" sz="1200">
                <a:solidFill>
                  <a:srgbClr val="000091"/>
                </a:solidFill>
              </a:rPr>
            </a:br>
            <a:endParaRPr lang="en-GB" sz="1200">
              <a:solidFill>
                <a:srgbClr val="000091"/>
              </a:solidFill>
            </a:endParaRPr>
          </a:p>
          <a:p>
            <a:pPr marL="71755" indent="-171450">
              <a:spcAft>
                <a:spcPts val="0"/>
              </a:spcAft>
              <a:buFont typeface="Arial" panose="020B0604020202020204" pitchFamily="34" charset="0"/>
              <a:buChar char="•"/>
            </a:pPr>
            <a:endParaRPr lang="fr-FR" sz="1200">
              <a:solidFill>
                <a:srgbClr val="000091"/>
              </a:solidFill>
            </a:endParaRPr>
          </a:p>
          <a:p>
            <a:pPr>
              <a:spcAft>
                <a:spcPts val="0"/>
              </a:spcAft>
            </a:pPr>
            <a:r>
              <a:rPr lang="en-US" sz="1200">
                <a:solidFill>
                  <a:srgbClr val="000091"/>
                </a:solidFill>
              </a:rPr>
              <a:t> </a:t>
            </a:r>
            <a:endParaRPr lang="en-GB" sz="1200">
              <a:solidFill>
                <a:srgbClr val="000091"/>
              </a:solidFill>
            </a:endParaRPr>
          </a:p>
          <a:p>
            <a:pPr>
              <a:spcAft>
                <a:spcPts val="0"/>
              </a:spcAft>
            </a:pPr>
            <a:endParaRPr lang="fr-FR" sz="1200">
              <a:solidFill>
                <a:srgbClr val="000091"/>
              </a:solidFill>
              <a:hlinkClick r:id="rId3"/>
            </a:endParaRPr>
          </a:p>
          <a:p>
            <a:pPr marL="71755" indent="-171450">
              <a:spcAft>
                <a:spcPts val="0"/>
              </a:spcAft>
              <a:buFont typeface="Arial" panose="020B0604020202020204" pitchFamily="34" charset="0"/>
              <a:buChar char="•"/>
            </a:pPr>
            <a:endParaRPr lang="fr-FR" sz="1400">
              <a:hlinkClick r:id="rId3"/>
            </a:endParaRPr>
          </a:p>
          <a:p>
            <a:endParaRPr lang="fr-FR" sz="1400"/>
          </a:p>
        </p:txBody>
      </p:sp>
      <p:sp>
        <p:nvSpPr>
          <p:cNvPr id="3" name="Slide Number Placeholder 2">
            <a:extLst>
              <a:ext uri="{FF2B5EF4-FFF2-40B4-BE49-F238E27FC236}">
                <a16:creationId xmlns:a16="http://schemas.microsoft.com/office/drawing/2014/main" id="{A95C61FE-9576-DB46-BE3E-6B2AAF205A41}"/>
              </a:ext>
            </a:extLst>
          </p:cNvPr>
          <p:cNvSpPr>
            <a:spLocks noGrp="1"/>
          </p:cNvSpPr>
          <p:nvPr>
            <p:ph type="sldNum" sz="quarter" idx="12"/>
          </p:nvPr>
        </p:nvSpPr>
        <p:spPr/>
        <p:txBody>
          <a:bodyPr/>
          <a:lstStyle/>
          <a:p>
            <a:fld id="{F46C79FD-C571-418B-AB0F-5EE936C85276}" type="slidenum">
              <a:rPr lang="en-GB" smtClean="0"/>
              <a:t>29</a:t>
            </a:fld>
            <a:endParaRPr lang="en-GB"/>
          </a:p>
        </p:txBody>
      </p:sp>
      <p:sp>
        <p:nvSpPr>
          <p:cNvPr id="4" name="Title 3">
            <a:extLst>
              <a:ext uri="{FF2B5EF4-FFF2-40B4-BE49-F238E27FC236}">
                <a16:creationId xmlns:a16="http://schemas.microsoft.com/office/drawing/2014/main" id="{C463D7AA-F09D-1B40-9919-0472565DE30D}"/>
              </a:ext>
            </a:extLst>
          </p:cNvPr>
          <p:cNvSpPr>
            <a:spLocks noGrp="1"/>
          </p:cNvSpPr>
          <p:nvPr>
            <p:ph type="title"/>
          </p:nvPr>
        </p:nvSpPr>
        <p:spPr>
          <a:xfrm>
            <a:off x="3503364" y="151659"/>
            <a:ext cx="5640636" cy="336418"/>
          </a:xfrm>
        </p:spPr>
        <p:txBody>
          <a:bodyPr/>
          <a:lstStyle/>
          <a:p>
            <a:pPr algn="r"/>
            <a:r>
              <a:rPr lang="en-GB" sz="2000">
                <a:solidFill>
                  <a:srgbClr val="000091"/>
                </a:solidFill>
              </a:rPr>
              <a:t>From Cloud to Edge to </a:t>
            </a:r>
            <a:r>
              <a:rPr lang="en-GB" sz="2000" err="1">
                <a:solidFill>
                  <a:srgbClr val="000091"/>
                </a:solidFill>
              </a:rPr>
              <a:t>IoT</a:t>
            </a:r>
            <a:r>
              <a:rPr lang="en-GB" sz="2000">
                <a:solidFill>
                  <a:srgbClr val="000091"/>
                </a:solidFill>
              </a:rPr>
              <a:t> for European Data</a:t>
            </a:r>
            <a:endParaRPr lang="en-US" sz="2000"/>
          </a:p>
        </p:txBody>
      </p:sp>
      <p:sp>
        <p:nvSpPr>
          <p:cNvPr id="6" name="Rectangle 5"/>
          <p:cNvSpPr/>
          <p:nvPr/>
        </p:nvSpPr>
        <p:spPr>
          <a:xfrm>
            <a:off x="341397" y="1486629"/>
            <a:ext cx="8742717" cy="1337037"/>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341397" y="3337662"/>
            <a:ext cx="8742717" cy="1234338"/>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6421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73626" y="915566"/>
            <a:ext cx="8446846" cy="3825350"/>
          </a:xfrm>
          <a:prstGeom prst="rect">
            <a:avLst/>
          </a:prstGeom>
          <a:solidFill>
            <a:schemeClr val="bg1"/>
          </a:solidFill>
        </p:spPr>
        <p:txBody>
          <a:bodyPr/>
          <a:lstStyle/>
          <a:p>
            <a:pPr>
              <a:spcBef>
                <a:spcPts val="600"/>
              </a:spcBef>
              <a:spcAft>
                <a:spcPts val="600"/>
              </a:spcAft>
              <a:defRPr/>
            </a:pPr>
            <a:r>
              <a:rPr lang="fr-FR" sz="1200" b="0">
                <a:solidFill>
                  <a:schemeClr val="tx1"/>
                </a:solidFill>
              </a:rPr>
              <a:t>Horizon Europe est le programme-cadre de l'Union européenne pour la recherche et l'innovation. </a:t>
            </a:r>
            <a:br>
              <a:rPr lang="fr-FR" sz="1200" b="0">
                <a:solidFill>
                  <a:schemeClr val="tx1"/>
                </a:solidFill>
              </a:rPr>
            </a:br>
            <a:r>
              <a:rPr lang="fr-FR" sz="1200" b="0">
                <a:solidFill>
                  <a:schemeClr val="tx1"/>
                </a:solidFill>
              </a:rPr>
              <a:t>Il couvre la période 2021-2027 et est doté d'un </a:t>
            </a:r>
            <a:r>
              <a:rPr lang="fr-FR" sz="1200">
                <a:solidFill>
                  <a:schemeClr val="tx1"/>
                </a:solidFill>
              </a:rPr>
              <a:t>budget </a:t>
            </a:r>
            <a:r>
              <a:rPr lang="fr-FR" sz="1200" b="0">
                <a:solidFill>
                  <a:schemeClr val="tx1"/>
                </a:solidFill>
              </a:rPr>
              <a:t>de </a:t>
            </a:r>
            <a:r>
              <a:rPr lang="fr-FR" sz="1200">
                <a:solidFill>
                  <a:schemeClr val="tx1"/>
                </a:solidFill>
              </a:rPr>
              <a:t>95,5 milliards d'euros.</a:t>
            </a:r>
            <a:r>
              <a:rPr lang="fr-FR" sz="1200" b="0">
                <a:solidFill>
                  <a:schemeClr val="tx1"/>
                </a:solidFill>
              </a:rPr>
              <a:t/>
            </a:r>
            <a:br>
              <a:rPr lang="fr-FR" sz="1200" b="0">
                <a:solidFill>
                  <a:schemeClr val="tx1"/>
                </a:solidFill>
              </a:rPr>
            </a:br>
            <a:r>
              <a:rPr lang="fr-FR" sz="1200" b="0">
                <a:solidFill>
                  <a:schemeClr val="tx1"/>
                </a:solidFill>
              </a:rPr>
              <a:t/>
            </a:r>
            <a:br>
              <a:rPr lang="fr-FR" sz="1200" b="0">
                <a:solidFill>
                  <a:schemeClr val="tx1"/>
                </a:solidFill>
              </a:rPr>
            </a:br>
            <a:r>
              <a:rPr lang="fr-FR" sz="1200" b="0">
                <a:solidFill>
                  <a:schemeClr val="tx1"/>
                </a:solidFill>
              </a:rPr>
              <a:t>Le présent guide a été réalisé par les membres du </a:t>
            </a:r>
            <a:r>
              <a:rPr lang="fr-FR" sz="1200">
                <a:solidFill>
                  <a:schemeClr val="tx1"/>
                </a:solidFill>
              </a:rPr>
              <a:t>Point de Contact National </a:t>
            </a:r>
            <a:r>
              <a:rPr lang="fr-FR" sz="1200" b="0">
                <a:solidFill>
                  <a:schemeClr val="tx1"/>
                </a:solidFill>
              </a:rPr>
              <a:t>(PCN) français Horizon Europe en charge du </a:t>
            </a:r>
            <a:r>
              <a:rPr lang="fr-FR" sz="1200">
                <a:solidFill>
                  <a:schemeClr val="tx1"/>
                </a:solidFill>
              </a:rPr>
              <a:t>Cluster 4 sur la thématique numérique </a:t>
            </a:r>
            <a:r>
              <a:rPr lang="fr-FR" sz="1200" b="0">
                <a:solidFill>
                  <a:schemeClr val="tx1"/>
                </a:solidFill>
              </a:rPr>
              <a:t>(</a:t>
            </a:r>
            <a:r>
              <a:rPr lang="fr-FR" sz="1200" b="0" u="sng">
                <a:solidFill>
                  <a:schemeClr val="tx1"/>
                </a:solidFill>
                <a:hlinkClick r:id="rId2">
                  <a:extLst>
                    <a:ext uri="{A12FA001-AC4F-418D-AE19-62706E023703}">
                      <ahyp:hlinkClr xmlns:ahyp="http://schemas.microsoft.com/office/drawing/2018/hyperlinkcolor" xmlns="" val="tx"/>
                    </a:ext>
                  </a:extLst>
                </a:hlinkClick>
              </a:rPr>
              <a:t>voir ici</a:t>
            </a:r>
            <a:r>
              <a:rPr lang="fr-FR" sz="1200" b="0">
                <a:solidFill>
                  <a:schemeClr val="tx1"/>
                </a:solidFill>
                <a:hlinkClick r:id="rId2">
                  <a:extLst>
                    <a:ext uri="{A12FA001-AC4F-418D-AE19-62706E023703}">
                      <ahyp:hlinkClr xmlns:ahyp="http://schemas.microsoft.com/office/drawing/2018/hyperlinkcolor" xmlns="" val="tx"/>
                    </a:ext>
                  </a:extLst>
                </a:hlinkClick>
              </a:rPr>
              <a:t>)</a:t>
            </a:r>
            <a:r>
              <a:rPr lang="fr-FR" sz="1200" b="0">
                <a:solidFill>
                  <a:schemeClr val="tx1"/>
                </a:solidFill>
              </a:rPr>
              <a:t>.</a:t>
            </a:r>
            <a:br>
              <a:rPr lang="fr-FR" sz="1200" b="0">
                <a:solidFill>
                  <a:schemeClr val="tx1"/>
                </a:solidFill>
              </a:rPr>
            </a:br>
            <a:r>
              <a:rPr lang="fr-FR" sz="1200" b="0">
                <a:solidFill>
                  <a:schemeClr val="tx1"/>
                </a:solidFill>
              </a:rPr>
              <a:t/>
            </a:r>
            <a:br>
              <a:rPr lang="fr-FR" sz="1200" b="0">
                <a:solidFill>
                  <a:schemeClr val="tx1"/>
                </a:solidFill>
              </a:rPr>
            </a:br>
            <a:r>
              <a:rPr lang="fr-FR" sz="1200" b="0">
                <a:solidFill>
                  <a:schemeClr val="tx1"/>
                </a:solidFill>
              </a:rPr>
              <a:t>En </a:t>
            </a:r>
            <a:r>
              <a:rPr lang="fr-FR" sz="1200">
                <a:solidFill>
                  <a:schemeClr val="tx1"/>
                </a:solidFill>
              </a:rPr>
              <a:t>France</a:t>
            </a:r>
            <a:r>
              <a:rPr lang="fr-FR" sz="1200" b="0">
                <a:solidFill>
                  <a:schemeClr val="tx1"/>
                </a:solidFill>
              </a:rPr>
              <a:t>, le </a:t>
            </a:r>
            <a:r>
              <a:rPr lang="fr-FR" sz="1200">
                <a:solidFill>
                  <a:schemeClr val="tx1"/>
                </a:solidFill>
              </a:rPr>
              <a:t>dispositif des PCN </a:t>
            </a:r>
            <a:r>
              <a:rPr lang="fr-FR" sz="1200" b="0">
                <a:solidFill>
                  <a:schemeClr val="tx1"/>
                </a:solidFill>
              </a:rPr>
              <a:t>est placé sous l'autorité du </a:t>
            </a:r>
            <a:r>
              <a:rPr lang="fr-FR" sz="1200">
                <a:solidFill>
                  <a:schemeClr val="tx1"/>
                </a:solidFill>
              </a:rPr>
              <a:t>Ministère de l'enseignement supérieur et de la recherche. </a:t>
            </a:r>
            <a:r>
              <a:rPr lang="fr-FR" sz="1200" b="0">
                <a:solidFill>
                  <a:schemeClr val="tx1"/>
                </a:solidFill>
              </a:rPr>
              <a:t>(MESR) Il est piloté par la Délégation aux affaires européennes et internationales du Département « Accompagnement des opérateurs de l’ESR ». Les missions principales des PCN sont :</a:t>
            </a:r>
            <a:r>
              <a:rPr lang="fr-FR" sz="800" b="0">
                <a:solidFill>
                  <a:schemeClr val="tx1"/>
                </a:solidFill>
              </a:rPr>
              <a:t/>
            </a:r>
            <a:br>
              <a:rPr lang="fr-FR" sz="800" b="0">
                <a:solidFill>
                  <a:schemeClr val="tx1"/>
                </a:solidFill>
              </a:rPr>
            </a:br>
            <a:r>
              <a:rPr lang="fr-FR" sz="1200">
                <a:solidFill>
                  <a:schemeClr val="tx1"/>
                </a:solidFill>
              </a:rPr>
              <a:t>     - Informer, sensibiliser les communautés françaises de recherche et d’innovation sur les opportunités de financement d'Horizon Europe </a:t>
            </a:r>
            <a:br>
              <a:rPr lang="fr-FR" sz="1200">
                <a:solidFill>
                  <a:schemeClr val="tx1"/>
                </a:solidFill>
              </a:rPr>
            </a:br>
            <a:r>
              <a:rPr lang="fr-FR" sz="1200">
                <a:solidFill>
                  <a:schemeClr val="tx1"/>
                </a:solidFill>
              </a:rPr>
              <a:t>     - Aider, conseiller et former les porteurs de projets aux modalités de fonctionnement du programme.</a:t>
            </a:r>
            <a:r>
              <a:rPr lang="fr-FR" sz="1200" b="0">
                <a:solidFill>
                  <a:schemeClr val="tx1"/>
                </a:solidFill>
              </a:rPr>
              <a:t/>
            </a:r>
            <a:br>
              <a:rPr lang="fr-FR" sz="1200" b="0">
                <a:solidFill>
                  <a:schemeClr val="tx1"/>
                </a:solidFill>
              </a:rPr>
            </a:br>
            <a:r>
              <a:rPr lang="fr-FR" sz="1200" b="0">
                <a:solidFill>
                  <a:schemeClr val="tx1"/>
                </a:solidFill>
              </a:rPr>
              <a:t/>
            </a:r>
            <a:br>
              <a:rPr lang="fr-FR" sz="1200" b="0">
                <a:solidFill>
                  <a:schemeClr val="tx1"/>
                </a:solidFill>
              </a:rPr>
            </a:br>
            <a:r>
              <a:rPr lang="fr-FR" sz="1200" b="0">
                <a:solidFill>
                  <a:schemeClr val="tx1"/>
                </a:solidFill>
              </a:rPr>
              <a:t>Ce guide s'adresse à tous les acteurs français de la recherche et du développement du secteur publique et privé ainsi qu'aux autorités publiques, aux acteurs économiques, sociaux et culturels potentiellement ciblés par le Cluster 4 numérique. </a:t>
            </a:r>
            <a:br>
              <a:rPr lang="fr-FR" sz="1200" b="0">
                <a:solidFill>
                  <a:schemeClr val="tx1"/>
                </a:solidFill>
              </a:rPr>
            </a:br>
            <a:r>
              <a:rPr lang="fr-FR" sz="1200" b="0">
                <a:solidFill>
                  <a:schemeClr val="tx1"/>
                </a:solidFill>
              </a:rPr>
              <a:t>Il offre un premier niveau d'accès au </a:t>
            </a:r>
            <a:r>
              <a:rPr lang="fr-FR" sz="1200">
                <a:solidFill>
                  <a:schemeClr val="tx1"/>
                </a:solidFill>
              </a:rPr>
              <a:t>programme de travail 2024 du Cluster 4 numérique</a:t>
            </a:r>
            <a:r>
              <a:rPr lang="fr-FR" sz="1200" b="0">
                <a:solidFill>
                  <a:schemeClr val="tx1"/>
                </a:solidFill>
              </a:rPr>
              <a:t>, en proposant des éléments structurels qui permettent de comprendre les fondements et les priorités de ce Cluster, ainsi qu'une synthèse des éléments clés de chaque appel.</a:t>
            </a:r>
            <a:br>
              <a:rPr lang="fr-FR" sz="1200" b="0">
                <a:solidFill>
                  <a:schemeClr val="tx1"/>
                </a:solidFill>
              </a:rPr>
            </a:br>
            <a:r>
              <a:rPr lang="fr-FR" sz="1000" i="1">
                <a:solidFill>
                  <a:srgbClr val="FF0000"/>
                </a:solidFill>
              </a:rPr>
              <a:t>Les porteurs de projets intéressés doivent se référer au </a:t>
            </a:r>
            <a:r>
              <a:rPr lang="fr-FR" sz="1000" i="1" u="sng">
                <a:solidFill>
                  <a:srgbClr val="FF0000"/>
                </a:solidFill>
                <a:hlinkClick r:id="rId3"/>
              </a:rPr>
              <a:t>programme de travail 2023-2024 du Cluster</a:t>
            </a:r>
            <a:r>
              <a:rPr lang="fr-FR" sz="1000" i="1" u="sng">
                <a:solidFill>
                  <a:srgbClr val="FF0000"/>
                </a:solidFill>
              </a:rPr>
              <a:t> </a:t>
            </a:r>
            <a:endParaRPr lang="fr-FR" sz="1000" b="0"/>
          </a:p>
          <a:p>
            <a:pPr>
              <a:defRPr/>
            </a:pPr>
            <a:r>
              <a:rPr lang="fr-FR" sz="800" i="1">
                <a:solidFill>
                  <a:srgbClr val="FF0000"/>
                </a:solidFill>
              </a:rPr>
              <a:t>Les synthèses et traductions proposées dans ce guide n'engagent que la responsabilité de leurs auteurs et en aucune manière celle de la Commission européenne.</a:t>
            </a:r>
            <a:r>
              <a:rPr lang="fr-FR" sz="1000" i="1">
                <a:solidFill>
                  <a:srgbClr val="FF0000"/>
                </a:solidFill>
              </a:rPr>
              <a:t/>
            </a:r>
            <a:br>
              <a:rPr lang="fr-FR" sz="1000" i="1">
                <a:solidFill>
                  <a:srgbClr val="FF0000"/>
                </a:solidFill>
              </a:rPr>
            </a:br>
            <a:endParaRPr lang="fr-FR" sz="1200" b="0">
              <a:solidFill>
                <a:srgbClr val="000091"/>
              </a:solidFill>
            </a:endParaRPr>
          </a:p>
        </p:txBody>
      </p:sp>
      <p:sp>
        <p:nvSpPr>
          <p:cNvPr id="5" name="ZoneTexte 4"/>
          <p:cNvSpPr txBox="1"/>
          <p:nvPr/>
        </p:nvSpPr>
        <p:spPr bwMode="auto">
          <a:xfrm>
            <a:off x="5943600" y="238339"/>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a:lnSpc>
                <a:spcPct val="100000"/>
              </a:lnSpc>
              <a:spcBef>
                <a:spcPts val="0"/>
              </a:spcBef>
              <a:spcAft>
                <a:spcPts val="0"/>
              </a:spcAft>
              <a:buClr>
                <a:srgbClr val="000000"/>
              </a:buClr>
              <a:buSzTx/>
              <a:buFont typeface="Arial"/>
              <a:buNone/>
              <a:defRPr/>
            </a:pPr>
            <a:r>
              <a:rPr lang="fr-FR" sz="1600" b="1" i="0" u="none" strike="noStrike" cap="none" spc="0">
                <a:ln>
                  <a:noFill/>
                </a:ln>
                <a:latin typeface="Arial"/>
                <a:cs typeface="Arial"/>
              </a:rPr>
              <a:t>AVANT-PROPOS</a:t>
            </a:r>
            <a:endParaRPr/>
          </a:p>
        </p:txBody>
      </p:sp>
    </p:spTree>
    <p:extLst>
      <p:ext uri="{BB962C8B-B14F-4D97-AF65-F5344CB8AC3E}">
        <p14:creationId xmlns:p14="http://schemas.microsoft.com/office/powerpoint/2010/main" val="3067538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Rectangle 3"/>
          <p:cNvSpPr/>
          <p:nvPr/>
        </p:nvSpPr>
        <p:spPr>
          <a:xfrm>
            <a:off x="0" y="1720051"/>
            <a:ext cx="9144000" cy="2775696"/>
          </a:xfrm>
          <a:prstGeom prst="rect">
            <a:avLst/>
          </a:prstGeom>
          <a:solidFill>
            <a:schemeClr val="tx2"/>
          </a:solidFill>
        </p:spPr>
        <p:txBody>
          <a:bodyPr wrap="square" lIns="91440" tIns="45720" rIns="91440" bIns="45720" anchor="t">
            <a:spAutoFit/>
          </a:bodyPr>
          <a:lstStyle/>
          <a:p>
            <a:pPr algn="ctr">
              <a:lnSpc>
                <a:spcPct val="107000"/>
              </a:lnSpc>
              <a:spcAft>
                <a:spcPts val="800"/>
              </a:spcAft>
            </a:pPr>
            <a:r>
              <a:rPr lang="fr-FR" sz="2800" b="1">
                <a:solidFill>
                  <a:schemeClr val="bg1"/>
                </a:solidFill>
                <a:latin typeface="Calibri" panose="020F0502020204030204" pitchFamily="34" charset="0"/>
                <a:ea typeface="Calibri" panose="020F0502020204030204" pitchFamily="34" charset="0"/>
                <a:cs typeface="Times New Roman" panose="02020603050405020304" pitchFamily="18" charset="0"/>
              </a:rPr>
              <a:t>Horizon Europe - Numérique</a:t>
            </a:r>
          </a:p>
          <a:p>
            <a:pPr algn="ctr">
              <a:lnSpc>
                <a:spcPct val="107000"/>
              </a:lnSpc>
              <a:spcAft>
                <a:spcPts val="800"/>
              </a:spcAft>
            </a:pPr>
            <a:r>
              <a:rPr lang="fr-FR" sz="2800" b="1">
                <a:solidFill>
                  <a:srgbClr val="F5DC32"/>
                </a:solidFill>
                <a:latin typeface="Calibri"/>
                <a:ea typeface="Calibri" panose="020F0502020204030204" pitchFamily="34" charset="0"/>
                <a:cs typeface="Times New Roman"/>
              </a:rPr>
              <a:t>DESTINATION 4</a:t>
            </a:r>
            <a:r>
              <a:rPr lang="fr-FR" sz="2800" b="1">
                <a:solidFill>
                  <a:schemeClr val="bg1"/>
                </a:solidFill>
                <a:latin typeface="Calibri"/>
                <a:ea typeface="Calibri" panose="020F0502020204030204" pitchFamily="34" charset="0"/>
                <a:cs typeface="Times New Roman"/>
              </a:rPr>
              <a:t> </a:t>
            </a:r>
            <a:endParaRPr lang="en-IE" sz="2800" b="1">
              <a:solidFill>
                <a:schemeClr val="bg1"/>
              </a:solidFill>
              <a:latin typeface="Calibri"/>
              <a:ea typeface="Calibri" panose="020F0502020204030204" pitchFamily="34" charset="0"/>
              <a:cs typeface="Times New Roman" panose="02020603050405020304" pitchFamily="18" charset="0"/>
            </a:endParaRPr>
          </a:p>
          <a:p>
            <a:pPr algn="ctr"/>
            <a:endParaRPr lang="fr-FR" sz="40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fr-FR" sz="2800" b="1">
                <a:solidFill>
                  <a:schemeClr val="bg1"/>
                </a:solidFill>
                <a:latin typeface="Calibri" panose="020F0502020204030204" pitchFamily="34" charset="0"/>
                <a:ea typeface="Calibri" panose="020F0502020204030204" pitchFamily="34" charset="0"/>
                <a:cs typeface="Times New Roman" panose="02020603050405020304" pitchFamily="18" charset="0"/>
              </a:rPr>
              <a:t>Appels de l’année 2024</a:t>
            </a:r>
          </a:p>
          <a:p>
            <a:endParaRPr lang="fr-FR" sz="1600" b="1">
              <a:solidFill>
                <a:srgbClr val="F5DC32"/>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IE" sz="1600" b="1">
              <a:solidFill>
                <a:srgbClr val="F5DC32"/>
              </a:solidFill>
              <a:latin typeface="Calibri"/>
              <a:ea typeface="Calibri" panose="020F0502020204030204" pitchFamily="34" charset="0"/>
              <a:cs typeface="Times New Roman"/>
            </a:endParaRPr>
          </a:p>
        </p:txBody>
      </p:sp>
    </p:spTree>
    <p:extLst>
      <p:ext uri="{BB962C8B-B14F-4D97-AF65-F5344CB8AC3E}">
        <p14:creationId xmlns:p14="http://schemas.microsoft.com/office/powerpoint/2010/main" val="1696285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a:t>
            </a:r>
            <a:endParaRPr lang="en-US"/>
          </a:p>
        </p:txBody>
      </p:sp>
      <p:sp>
        <p:nvSpPr>
          <p:cNvPr id="3" name="Espace réservé de la date 2"/>
          <p:cNvSpPr>
            <a:spLocks noGrp="1"/>
          </p:cNvSpPr>
          <p:nvPr>
            <p:ph type="dt" sz="half" idx="4294967295"/>
          </p:nvPr>
        </p:nvSpPr>
        <p:spPr/>
        <p:txBody>
          <a:bodyPr/>
          <a:lstStyle/>
          <a:p>
            <a:pPr algn="r"/>
            <a:fld id="{AE45E35A-041E-4D44-8C8D-BDFADEE8B0E1}" type="datetime1">
              <a:rPr lang="fr-FR" cap="all" smtClean="0"/>
              <a:t>21/04/2023</a:t>
            </a:fld>
            <a:endParaRPr lang="fr-FR" cap="all"/>
          </a:p>
        </p:txBody>
      </p:sp>
      <p:sp>
        <p:nvSpPr>
          <p:cNvPr id="5" name="Espace réservé du texte 4"/>
          <p:cNvSpPr>
            <a:spLocks noGrp="1"/>
          </p:cNvSpPr>
          <p:nvPr>
            <p:ph type="body" sz="quarter" idx="13"/>
          </p:nvPr>
        </p:nvSpPr>
        <p:spPr>
          <a:xfrm>
            <a:off x="0" y="1200114"/>
            <a:ext cx="9144000" cy="518763"/>
          </a:xfrm>
        </p:spPr>
        <p:txBody>
          <a:bodyPr/>
          <a:lstStyle/>
          <a:p>
            <a:pPr algn="ctr"/>
            <a:r>
              <a:rPr lang="en-US" sz="3200" u="dotted" dirty="0">
                <a:solidFill>
                  <a:srgbClr val="F5DC32"/>
                </a:solidFill>
                <a:uFill>
                  <a:solidFill>
                    <a:srgbClr val="000091"/>
                  </a:solidFill>
                </a:uFill>
              </a:rPr>
              <a:t>DIGITAL-EMERGING Destination - </a:t>
            </a:r>
            <a:r>
              <a:rPr lang="en-US" sz="3200" u="dotted" dirty="0" smtClean="0">
                <a:solidFill>
                  <a:srgbClr val="F5DC32"/>
                </a:solidFill>
                <a:uFill>
                  <a:solidFill>
                    <a:srgbClr val="000091"/>
                  </a:solidFill>
                </a:uFill>
              </a:rPr>
              <a:t>5 </a:t>
            </a:r>
            <a:r>
              <a:rPr lang="en-US" sz="3200" u="dotted" dirty="0">
                <a:solidFill>
                  <a:srgbClr val="F5DC32"/>
                </a:solidFill>
                <a:uFill>
                  <a:solidFill>
                    <a:srgbClr val="000091"/>
                  </a:solidFill>
                </a:uFill>
              </a:rPr>
              <a:t>headings</a:t>
            </a:r>
          </a:p>
        </p:txBody>
      </p:sp>
      <p:sp>
        <p:nvSpPr>
          <p:cNvPr id="6" name="Titre 1"/>
          <p:cNvSpPr txBox="1">
            <a:spLocks/>
          </p:cNvSpPr>
          <p:nvPr/>
        </p:nvSpPr>
        <p:spPr bwMode="gray">
          <a:xfrm>
            <a:off x="3948702" y="137240"/>
            <a:ext cx="4817634" cy="707970"/>
          </a:xfrm>
          <a:prstGeom prst="rect">
            <a:avLst/>
          </a:prstGeom>
          <a:solidFill>
            <a:srgbClr val="000091"/>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a:lstStyle>
          <a:p>
            <a:pPr algn="ctr"/>
            <a:r>
              <a:rPr lang="fr-FR" sz="1800">
                <a:solidFill>
                  <a:srgbClr val="F5DC32"/>
                </a:solidFill>
                <a:effectLst>
                  <a:outerShdw blurRad="38100" dist="38100" dir="2700000" algn="tl">
                    <a:srgbClr val="000000">
                      <a:alpha val="43137"/>
                    </a:srgbClr>
                  </a:outerShdw>
                </a:effectLst>
              </a:rPr>
              <a:t>Destination 4 </a:t>
            </a:r>
          </a:p>
          <a:p>
            <a:pPr algn="ctr"/>
            <a:r>
              <a:rPr lang="en-US" sz="1800">
                <a:solidFill>
                  <a:srgbClr val="F5DC32"/>
                </a:solidFill>
                <a:effectLst>
                  <a:outerShdw blurRad="38100" dist="38100" dir="2700000" algn="tl">
                    <a:srgbClr val="000000">
                      <a:alpha val="43137"/>
                    </a:srgbClr>
                  </a:outerShdw>
                </a:effectLst>
              </a:rPr>
              <a:t>Digital &amp; Emerging Technologies for Competitiveness and Fit for the Green Deal</a:t>
            </a:r>
            <a:endParaRPr lang="fr-FR" sz="1800">
              <a:solidFill>
                <a:srgbClr val="F5DC32"/>
              </a:solidFill>
              <a:effectLst>
                <a:outerShdw blurRad="38100" dist="38100" dir="2700000" algn="tl">
                  <a:srgbClr val="000000">
                    <a:alpha val="43137"/>
                  </a:srgbClr>
                </a:outerShdw>
              </a:effectLst>
            </a:endParaRPr>
          </a:p>
        </p:txBody>
      </p:sp>
      <p:sp>
        <p:nvSpPr>
          <p:cNvPr id="7" name="Espace réservé du texte 4"/>
          <p:cNvSpPr txBox="1">
            <a:spLocks/>
          </p:cNvSpPr>
          <p:nvPr/>
        </p:nvSpPr>
        <p:spPr bwMode="gray">
          <a:xfrm>
            <a:off x="1368137" y="2073781"/>
            <a:ext cx="7775863" cy="225847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0"/>
              </a:spcBef>
              <a:spcAft>
                <a:spcPts val="0"/>
              </a:spcAft>
              <a:buFont typeface="Arial" pitchFamily="34" charset="0"/>
              <a:buNone/>
              <a:defRPr sz="3250" b="1" kern="1200" cap="none" baseline="0">
                <a:solidFill>
                  <a:schemeClr val="tx2"/>
                </a:solidFill>
                <a:latin typeface="+mn-lt"/>
                <a:ea typeface="+mn-ea"/>
                <a:cs typeface="+mn-cs"/>
              </a:defRPr>
            </a:lvl1pPr>
            <a:lvl2pPr marL="0" indent="0" algn="l" defTabSz="914400" rtl="0" eaLnBrk="1" latinLnBrk="0" hangingPunct="1">
              <a:lnSpc>
                <a:spcPct val="100000"/>
              </a:lnSpc>
              <a:spcBef>
                <a:spcPts val="500"/>
              </a:spcBef>
              <a:spcAft>
                <a:spcPts val="0"/>
              </a:spcAft>
              <a:buFont typeface="Arial" pitchFamily="34" charset="0"/>
              <a:buNone/>
              <a:defRPr sz="18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46150" lvl="2" indent="-514350">
              <a:buFont typeface="+mj-lt"/>
              <a:buAutoNum type="arabicPeriod"/>
            </a:pPr>
            <a:r>
              <a:rPr lang="en-US" sz="1800">
                <a:solidFill>
                  <a:srgbClr val="000091"/>
                </a:solidFill>
              </a:rPr>
              <a:t>AI, Data and Robotics  </a:t>
            </a:r>
            <a:endParaRPr lang="fr-FR"/>
          </a:p>
          <a:p>
            <a:pPr marL="946150" lvl="2" indent="-514350">
              <a:buFont typeface="+mj-lt"/>
              <a:buAutoNum type="arabicPeriod"/>
            </a:pPr>
            <a:r>
              <a:rPr lang="en-US" sz="1800">
                <a:solidFill>
                  <a:srgbClr val="000091"/>
                </a:solidFill>
              </a:rPr>
              <a:t>Open Source for Cloud/Edge and Software Engineering Fundamentals to support Digital Autonomy </a:t>
            </a:r>
          </a:p>
          <a:p>
            <a:pPr marL="946150" lvl="2" indent="-514350">
              <a:buFont typeface="+mj-lt"/>
              <a:buAutoNum type="arabicPeriod"/>
            </a:pPr>
            <a:r>
              <a:rPr lang="en-US" sz="1800">
                <a:solidFill>
                  <a:srgbClr val="000091"/>
                </a:solidFill>
              </a:rPr>
              <a:t>European Innovation Leadership in Photonics </a:t>
            </a:r>
            <a:endParaRPr lang="en-US" sz="1800">
              <a:solidFill>
                <a:srgbClr val="000091"/>
              </a:solidFill>
              <a:cs typeface="Arial"/>
            </a:endParaRPr>
          </a:p>
          <a:p>
            <a:pPr marL="946150" lvl="2" indent="-514350">
              <a:buFont typeface="+mj-lt"/>
              <a:buAutoNum type="arabicPeriod"/>
            </a:pPr>
            <a:r>
              <a:rPr lang="en-US" sz="1800">
                <a:solidFill>
                  <a:srgbClr val="000091"/>
                </a:solidFill>
              </a:rPr>
              <a:t>Graphene &amp; 2D Materials: Europe in the lead  </a:t>
            </a:r>
            <a:endParaRPr lang="en-US" sz="1800">
              <a:solidFill>
                <a:srgbClr val="000091"/>
              </a:solidFill>
              <a:cs typeface="Arial"/>
            </a:endParaRPr>
          </a:p>
          <a:p>
            <a:pPr marL="946150" lvl="2" indent="-514350">
              <a:buFont typeface="+mj-lt"/>
              <a:buAutoNum type="arabicPeriod"/>
            </a:pPr>
            <a:r>
              <a:rPr lang="en-US" sz="1800">
                <a:solidFill>
                  <a:srgbClr val="000091"/>
                </a:solidFill>
              </a:rPr>
              <a:t>Flagship on Quantum Technologies: a Paradigm Shift </a:t>
            </a:r>
            <a:endParaRPr lang="en-US" sz="1800">
              <a:solidFill>
                <a:srgbClr val="000091"/>
              </a:solidFill>
              <a:cs typeface="Arial"/>
            </a:endParaRPr>
          </a:p>
          <a:p>
            <a:pPr marL="946150" lvl="2" indent="-514350">
              <a:buAutoNum type="arabicPeriod"/>
            </a:pPr>
            <a:endParaRPr lang="en-US" sz="1800">
              <a:solidFill>
                <a:srgbClr val="000091"/>
              </a:solidFill>
              <a:ea typeface="+mn-lt"/>
              <a:cs typeface="+mn-lt"/>
            </a:endParaRPr>
          </a:p>
          <a:p>
            <a:pPr marL="946150" lvl="2" indent="-514350">
              <a:buAutoNum type="arabicPeriod"/>
            </a:pPr>
            <a:endParaRPr lang="en-US" sz="1800">
              <a:solidFill>
                <a:srgbClr val="000091"/>
              </a:solidFill>
              <a:ea typeface="+mn-lt"/>
              <a:cs typeface="+mn-lt"/>
            </a:endParaRPr>
          </a:p>
          <a:p>
            <a:pPr marL="431800" lvl="2" indent="0">
              <a:buNone/>
            </a:pPr>
            <a:r>
              <a:rPr lang="en-US" sz="1100">
                <a:solidFill>
                  <a:schemeClr val="bg1">
                    <a:lumMod val="75000"/>
                  </a:schemeClr>
                </a:solidFill>
                <a:ea typeface="+mn-lt"/>
                <a:cs typeface="+mn-lt"/>
              </a:rPr>
              <a:t> </a:t>
            </a:r>
            <a:endParaRPr lang="en-US" sz="1100">
              <a:solidFill>
                <a:schemeClr val="bg1">
                  <a:lumMod val="75000"/>
                </a:schemeClr>
              </a:solidFill>
              <a:cs typeface="Arial"/>
            </a:endParaRPr>
          </a:p>
        </p:txBody>
      </p:sp>
      <p:sp>
        <p:nvSpPr>
          <p:cNvPr id="8" name="Espace réservé du numéro de diapositive 7">
            <a:extLst>
              <a:ext uri="{FF2B5EF4-FFF2-40B4-BE49-F238E27FC236}">
                <a16:creationId xmlns:a16="http://schemas.microsoft.com/office/drawing/2014/main" id="{6E8E425C-EF92-9198-E57B-0AE613E0A069}"/>
              </a:ext>
            </a:extLst>
          </p:cNvPr>
          <p:cNvSpPr>
            <a:spLocks noGrp="1"/>
          </p:cNvSpPr>
          <p:nvPr>
            <p:ph type="sldNum" sz="quarter" idx="12"/>
          </p:nvPr>
        </p:nvSpPr>
        <p:spPr/>
        <p:txBody>
          <a:bodyPr/>
          <a:lstStyle/>
          <a:p>
            <a:fld id="{733122C9-A0B9-462F-8757-0847AD287B63}" type="slidenum">
              <a:rPr lang="fr-FR" smtClean="0"/>
              <a:pPr/>
              <a:t>31</a:t>
            </a:fld>
            <a:endParaRPr lang="fr-FR"/>
          </a:p>
        </p:txBody>
      </p:sp>
      <p:sp>
        <p:nvSpPr>
          <p:cNvPr id="4" name="ZoneTexte 8">
            <a:extLst>
              <a:ext uri="{FF2B5EF4-FFF2-40B4-BE49-F238E27FC236}">
                <a16:creationId xmlns:a16="http://schemas.microsoft.com/office/drawing/2014/main" id="{90353818-A77D-5ABA-6F67-7423491B8A3D}"/>
              </a:ext>
            </a:extLst>
          </p:cNvPr>
          <p:cNvSpPr txBox="1"/>
          <p:nvPr/>
        </p:nvSpPr>
        <p:spPr bwMode="auto">
          <a:xfrm>
            <a:off x="1703561" y="4104750"/>
            <a:ext cx="4248472" cy="646331"/>
          </a:xfrm>
          <a:prstGeom prst="rect">
            <a:avLst/>
          </a:prstGeom>
          <a:noFill/>
        </p:spPr>
        <p:txBody>
          <a:bodyPr wrap="square" lIns="91440" tIns="45720" rIns="91440" bIns="45720" rtlCol="0" anchor="t">
            <a:spAutoFit/>
          </a:bodyPr>
          <a:lstStyle/>
          <a:p>
            <a:r>
              <a:rPr lang="fr-FR"/>
              <a:t>Date d’ouverture : 15/11/2023</a:t>
            </a:r>
          </a:p>
          <a:p>
            <a:r>
              <a:rPr lang="fr-FR"/>
              <a:t>Date de clôture : </a:t>
            </a:r>
            <a:r>
              <a:rPr lang="fr-FR" b="1"/>
              <a:t>19/03/2024</a:t>
            </a:r>
            <a:endParaRPr lang="fr-FR" b="1">
              <a:cs typeface="Arial"/>
            </a:endParaRPr>
          </a:p>
        </p:txBody>
      </p:sp>
    </p:spTree>
    <p:extLst>
      <p:ext uri="{BB962C8B-B14F-4D97-AF65-F5344CB8AC3E}">
        <p14:creationId xmlns:p14="http://schemas.microsoft.com/office/powerpoint/2010/main" val="1829163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1511954" y="1792458"/>
            <a:ext cx="7367827" cy="2521195"/>
          </a:xfrm>
        </p:spPr>
        <p:txBody>
          <a:bodyPr/>
          <a:lstStyle/>
          <a:p>
            <a:pPr marL="359410" lvl="2" indent="0" algn="just">
              <a:buNone/>
            </a:pPr>
            <a:r>
              <a:rPr lang="en-GB" sz="1800" b="1" u="sng">
                <a:solidFill>
                  <a:srgbClr val="000091"/>
                </a:solidFill>
                <a:uFill>
                  <a:solidFill>
                    <a:srgbClr val="F5DC32"/>
                  </a:solidFill>
                </a:uFill>
                <a:ea typeface="Times New Roman" panose="02020603050405020304" pitchFamily="18" charset="0"/>
                <a:cs typeface="Times New Roman"/>
              </a:rPr>
              <a:t>Objective</a:t>
            </a:r>
            <a:r>
              <a:rPr lang="en-GB" sz="1800" u="sng">
                <a:solidFill>
                  <a:srgbClr val="000091"/>
                </a:solidFill>
                <a:uFill>
                  <a:solidFill>
                    <a:srgbClr val="F5DC32"/>
                  </a:solidFill>
                </a:uFill>
                <a:ea typeface="Times New Roman" panose="02020603050405020304" pitchFamily="18" charset="0"/>
                <a:cs typeface="Times New Roman"/>
              </a:rPr>
              <a:t> </a:t>
            </a:r>
            <a:endParaRPr lang="fr-FR"/>
          </a:p>
          <a:p>
            <a:pPr marL="774700" lvl="2" indent="-342900" algn="just">
              <a:buFont typeface="Courier New" panose="02070309020205020404" pitchFamily="49" charset="0"/>
              <a:buChar char="o"/>
            </a:pPr>
            <a:r>
              <a:rPr lang="en-GB" sz="1800">
                <a:solidFill>
                  <a:srgbClr val="000091"/>
                </a:solidFill>
                <a:ea typeface="Times New Roman" panose="02020603050405020304" pitchFamily="18" charset="0"/>
                <a:cs typeface="Times New Roman"/>
              </a:rPr>
              <a:t>Ensure autonomy for Europe in AI, data and robotics in developing world-class technologies</a:t>
            </a:r>
            <a:r>
              <a:rPr lang="en-US" sz="1800">
                <a:solidFill>
                  <a:srgbClr val="000091"/>
                </a:solidFill>
                <a:ea typeface="Times New Roman" panose="02020603050405020304" pitchFamily="18" charset="0"/>
                <a:cs typeface="Times New Roman"/>
              </a:rPr>
              <a:t>:</a:t>
            </a:r>
          </a:p>
          <a:p>
            <a:pPr marL="1411605" lvl="3" indent="-342900" algn="just">
              <a:spcBef>
                <a:spcPts val="0"/>
              </a:spcBef>
            </a:pPr>
            <a:r>
              <a:rPr lang="en-GB" sz="1800" b="1">
                <a:solidFill>
                  <a:srgbClr val="F5DC32"/>
                </a:solidFill>
                <a:ea typeface="Times New Roman" panose="02020603050405020304" pitchFamily="18" charset="0"/>
                <a:cs typeface="Times New Roman"/>
              </a:rPr>
              <a:t>From manufacturing to healthcare</a:t>
            </a:r>
            <a:endParaRPr lang="en-US" sz="1800" b="1">
              <a:solidFill>
                <a:srgbClr val="F5DC32"/>
              </a:solidFill>
              <a:ea typeface="Times New Roman" panose="02020603050405020304" pitchFamily="18" charset="0"/>
              <a:cs typeface="Times New Roman"/>
            </a:endParaRPr>
          </a:p>
          <a:p>
            <a:pPr marL="1411605" lvl="3" indent="-342900" algn="just">
              <a:spcBef>
                <a:spcPts val="0"/>
              </a:spcBef>
            </a:pPr>
            <a:r>
              <a:rPr lang="en-GB" sz="1800" b="1">
                <a:solidFill>
                  <a:srgbClr val="F5DC32"/>
                </a:solidFill>
                <a:ea typeface="Times New Roman" panose="02020603050405020304" pitchFamily="18" charset="0"/>
                <a:cs typeface="Times New Roman"/>
              </a:rPr>
              <a:t>Public sector, utilities, retail, finance, insurance, transport, agriculture, energy, telecommunications, environmental monitoring, construction, media, creative and cultural industries, fashion, tourism ……</a:t>
            </a:r>
            <a:endParaRPr lang="en-US" sz="1800" b="1">
              <a:solidFill>
                <a:srgbClr val="F5DC32"/>
              </a:solidFill>
              <a:ea typeface="Times New Roman" panose="02020603050405020304" pitchFamily="18" charset="0"/>
              <a:cs typeface="Times New Roman"/>
            </a:endParaRPr>
          </a:p>
        </p:txBody>
      </p:sp>
      <p:sp>
        <p:nvSpPr>
          <p:cNvPr id="4" name="Espace réservé du numéro de diapositive 3"/>
          <p:cNvSpPr>
            <a:spLocks noGrp="1"/>
          </p:cNvSpPr>
          <p:nvPr>
            <p:ph type="sldNum" sz="quarter" idx="4294967295"/>
          </p:nvPr>
        </p:nvSpPr>
        <p:spPr>
          <a:xfrm>
            <a:off x="8420374" y="4829175"/>
            <a:ext cx="552587" cy="314325"/>
          </a:xfrm>
        </p:spPr>
        <p:txBody>
          <a:bodyPr/>
          <a:lstStyle/>
          <a:p>
            <a:fld id="{86CB4B4D-7CA3-9044-876B-883B54F8677D}" type="slidenum">
              <a:rPr lang="fr-FR" smtClean="0"/>
              <a:t>32</a:t>
            </a:fld>
            <a:endParaRPr lang="fr-FR"/>
          </a:p>
        </p:txBody>
      </p:sp>
      <p:sp>
        <p:nvSpPr>
          <p:cNvPr id="7" name="Espace réservé du texte 5"/>
          <p:cNvSpPr txBox="1">
            <a:spLocks/>
          </p:cNvSpPr>
          <p:nvPr/>
        </p:nvSpPr>
        <p:spPr bwMode="gray">
          <a:xfrm>
            <a:off x="342079" y="1043518"/>
            <a:ext cx="7288885" cy="605214"/>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0"/>
              </a:spcBef>
              <a:spcAft>
                <a:spcPts val="0"/>
              </a:spcAft>
              <a:buFont typeface="Arial" pitchFamily="34" charset="0"/>
              <a:buNone/>
              <a:defRPr sz="3250" b="1" kern="1200" cap="none" baseline="0">
                <a:solidFill>
                  <a:schemeClr val="tx2"/>
                </a:solidFill>
                <a:latin typeface="+mn-lt"/>
                <a:ea typeface="+mn-ea"/>
                <a:cs typeface="+mn-cs"/>
              </a:defRPr>
            </a:lvl1pPr>
            <a:lvl2pPr marL="0" indent="0" algn="l" defTabSz="914400" rtl="0" eaLnBrk="1" latinLnBrk="0" hangingPunct="1">
              <a:lnSpc>
                <a:spcPct val="100000"/>
              </a:lnSpc>
              <a:spcBef>
                <a:spcPts val="500"/>
              </a:spcBef>
              <a:spcAft>
                <a:spcPts val="0"/>
              </a:spcAft>
              <a:buFont typeface="Arial" pitchFamily="34" charset="0"/>
              <a:buNone/>
              <a:defRPr sz="18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a:solidFill>
                  <a:srgbClr val="F5DC32"/>
                </a:solidFill>
                <a:effectLst>
                  <a:outerShdw blurRad="38100" dist="38100" dir="2700000" algn="tl">
                    <a:srgbClr val="000000">
                      <a:alpha val="43137"/>
                    </a:srgbClr>
                  </a:outerShdw>
                </a:effectLst>
              </a:rPr>
              <a:t>HORIZON-CL4-2023-DIGITAL-EMERGING</a:t>
            </a:r>
          </a:p>
          <a:p>
            <a:r>
              <a:rPr lang="en-GB" sz="2000"/>
              <a:t>D4.1 -  AI, Data and Robotics</a:t>
            </a:r>
            <a:endParaRPr lang="en-GB" sz="1400">
              <a:solidFill>
                <a:srgbClr val="000091"/>
              </a:solidFill>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6DB0E65-ADF3-AFCC-773A-BF0DC1D36D6E}"/>
              </a:ext>
            </a:extLst>
          </p:cNvPr>
          <p:cNvSpPr txBox="1"/>
          <p:nvPr/>
        </p:nvSpPr>
        <p:spPr>
          <a:xfrm>
            <a:off x="732405" y="2396068"/>
            <a:ext cx="726481" cy="400110"/>
          </a:xfrm>
          <a:prstGeom prst="rect">
            <a:avLst/>
          </a:prstGeom>
          <a:noFill/>
        </p:spPr>
        <p:txBody>
          <a:bodyPr wrap="none" rtlCol="0">
            <a:spAutoFit/>
          </a:bodyPr>
          <a:lstStyle/>
          <a:p>
            <a:r>
              <a:rPr lang="fr-FR" sz="2000" b="1">
                <a:solidFill>
                  <a:srgbClr val="FFD500"/>
                </a:solidFill>
                <a:effectLst>
                  <a:outerShdw blurRad="38100" dist="38100" dir="2700000" algn="tl">
                    <a:srgbClr val="000000">
                      <a:alpha val="43137"/>
                    </a:srgbClr>
                  </a:outerShdw>
                </a:effectLst>
                <a:latin typeface="Arial" panose="020B0604020202020204" pitchFamily="34" charset="0"/>
              </a:rPr>
              <a:t>D4.1</a:t>
            </a:r>
            <a:endParaRPr lang="fr-FR" sz="2000">
              <a:effectLst>
                <a:outerShdw blurRad="38100" dist="38100" dir="2700000" algn="tl">
                  <a:srgbClr val="000000">
                    <a:alpha val="43137"/>
                  </a:srgbClr>
                </a:outerShdw>
              </a:effectLst>
            </a:endParaRPr>
          </a:p>
        </p:txBody>
      </p:sp>
      <p:sp>
        <p:nvSpPr>
          <p:cNvPr id="8" name="Rectangle 7"/>
          <p:cNvSpPr/>
          <p:nvPr/>
        </p:nvSpPr>
        <p:spPr>
          <a:xfrm>
            <a:off x="441258" y="4088047"/>
            <a:ext cx="1903085" cy="369332"/>
          </a:xfrm>
          <a:prstGeom prst="rect">
            <a:avLst/>
          </a:prstGeom>
        </p:spPr>
        <p:txBody>
          <a:bodyPr wrap="none">
            <a:spAutoFit/>
          </a:bodyPr>
          <a:lstStyle/>
          <a:p>
            <a:r>
              <a:rPr lang="en-US" b="1" u="dotted">
                <a:solidFill>
                  <a:schemeClr val="accent5">
                    <a:lumMod val="60000"/>
                    <a:lumOff val="40000"/>
                  </a:schemeClr>
                </a:solidFill>
                <a:uFill>
                  <a:solidFill>
                    <a:srgbClr val="000091"/>
                  </a:solidFill>
                </a:uFill>
              </a:rPr>
              <a:t>2 topics in 2024</a:t>
            </a:r>
            <a:endParaRPr lang="en-US" b="1"/>
          </a:p>
        </p:txBody>
      </p:sp>
    </p:spTree>
    <p:extLst>
      <p:ext uri="{BB962C8B-B14F-4D97-AF65-F5344CB8AC3E}">
        <p14:creationId xmlns:p14="http://schemas.microsoft.com/office/powerpoint/2010/main" val="99986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895098-9116-284B-828D-571F30C36F68}"/>
              </a:ext>
            </a:extLst>
          </p:cNvPr>
          <p:cNvSpPr>
            <a:spLocks noGrp="1"/>
          </p:cNvSpPr>
          <p:nvPr>
            <p:ph idx="1"/>
          </p:nvPr>
        </p:nvSpPr>
        <p:spPr>
          <a:xfrm>
            <a:off x="410258" y="1562731"/>
            <a:ext cx="8742717" cy="3038957"/>
          </a:xfrm>
        </p:spPr>
        <p:txBody>
          <a:bodyPr/>
          <a:lstStyle/>
          <a:p>
            <a:pPr>
              <a:spcAft>
                <a:spcPts val="0"/>
              </a:spcAft>
            </a:pPr>
            <a:r>
              <a:rPr lang="en-US" sz="1400" b="1">
                <a:solidFill>
                  <a:schemeClr val="accent3">
                    <a:lumMod val="50000"/>
                  </a:schemeClr>
                </a:solidFill>
              </a:rPr>
              <a:t>HORIZON-CL4-2024-DIGITAL-EMERGING-01-03</a:t>
            </a:r>
            <a:r>
              <a:rPr lang="en-US" sz="1400" b="1">
                <a:solidFill>
                  <a:srgbClr val="000091"/>
                </a:solidFill>
              </a:rPr>
              <a:t> </a:t>
            </a:r>
            <a:br>
              <a:rPr lang="en-US" sz="1400" b="1">
                <a:solidFill>
                  <a:srgbClr val="000091"/>
                </a:solidFill>
              </a:rPr>
            </a:br>
            <a:r>
              <a:rPr lang="en-US" sz="1400" b="1">
                <a:solidFill>
                  <a:srgbClr val="000091"/>
                </a:solidFill>
              </a:rPr>
              <a:t>Novel paradigms and approaches, towards AI-powered robots– step change in functionality (AI, data and robotics partnership) (RIA)</a:t>
            </a:r>
            <a:endParaRPr lang="en-GB" sz="1400" b="1">
              <a:solidFill>
                <a:srgbClr val="000091"/>
              </a:solidFill>
            </a:endParaRPr>
          </a:p>
          <a:p>
            <a:pPr marL="645795" lvl="4" indent="-285750">
              <a:spcBef>
                <a:spcPts val="0"/>
              </a:spcBef>
              <a:spcAft>
                <a:spcPts val="0"/>
              </a:spcAft>
              <a:buFont typeface="Courier New" panose="02070309020205020404" pitchFamily="49" charset="0"/>
              <a:buChar char="o"/>
            </a:pPr>
            <a:r>
              <a:rPr lang="en-IE" sz="1400">
                <a:solidFill>
                  <a:srgbClr val="000091"/>
                </a:solidFill>
              </a:rPr>
              <a:t>Around 8M€ per project - 4 projects funded </a:t>
            </a:r>
            <a:r>
              <a:rPr lang="fr-FR" sz="1400">
                <a:solidFill>
                  <a:srgbClr val="000091"/>
                </a:solidFill>
              </a:rPr>
              <a:t>(30 M€) - </a:t>
            </a:r>
            <a:r>
              <a:rPr lang="en-US" sz="1400" b="1">
                <a:solidFill>
                  <a:schemeClr val="accent3">
                    <a:lumMod val="50000"/>
                  </a:schemeClr>
                </a:solidFill>
              </a:rPr>
              <a:t>start at TRL 2-3 and end at TRL 4-5</a:t>
            </a:r>
            <a:r>
              <a:rPr lang="en-US" sz="1400">
                <a:solidFill>
                  <a:srgbClr val="000091"/>
                </a:solidFill>
              </a:rPr>
              <a:t> </a:t>
            </a:r>
            <a:endParaRPr lang="fr-FR" sz="1400">
              <a:solidFill>
                <a:srgbClr val="000091"/>
              </a:solidFill>
            </a:endParaRPr>
          </a:p>
          <a:p>
            <a:pPr marL="645795" lvl="4" indent="-285750">
              <a:spcBef>
                <a:spcPts val="0"/>
              </a:spcBef>
              <a:spcAft>
                <a:spcPts val="0"/>
              </a:spcAft>
              <a:buFont typeface="Courier New" panose="02070309020205020404" pitchFamily="49" charset="0"/>
              <a:buChar char="o"/>
            </a:pPr>
            <a:r>
              <a:rPr lang="en-US" sz="1400">
                <a:solidFill>
                  <a:srgbClr val="000091"/>
                </a:solidFill>
              </a:rPr>
              <a:t>Stand out from leading-edge solutions and meet more complex functional challenges, in particular make a significant enhancement to the navigation capabilities </a:t>
            </a:r>
          </a:p>
          <a:p>
            <a:pPr marL="645795" lvl="4" indent="-285750">
              <a:spcBef>
                <a:spcPts val="0"/>
              </a:spcBef>
              <a:spcAft>
                <a:spcPts val="0"/>
              </a:spcAft>
              <a:buFont typeface="Courier New" panose="02070309020205020404" pitchFamily="49" charset="0"/>
              <a:buChar char="o"/>
            </a:pPr>
            <a:endParaRPr lang="en-GB" sz="1400">
              <a:solidFill>
                <a:srgbClr val="000091"/>
              </a:solidFill>
            </a:endParaRPr>
          </a:p>
          <a:p>
            <a:pPr>
              <a:spcAft>
                <a:spcPts val="0"/>
              </a:spcAft>
            </a:pPr>
            <a:r>
              <a:rPr lang="en-US" sz="1400" b="1">
                <a:solidFill>
                  <a:schemeClr val="accent3">
                    <a:lumMod val="50000"/>
                  </a:schemeClr>
                </a:solidFill>
              </a:rPr>
              <a:t>HORIZON-CL4-2024-DIGITAL-EMERGING-01-04</a:t>
            </a:r>
            <a:r>
              <a:rPr lang="en-US" sz="1400" b="1">
                <a:solidFill>
                  <a:srgbClr val="000091"/>
                </a:solidFill>
              </a:rPr>
              <a:t/>
            </a:r>
            <a:br>
              <a:rPr lang="en-US" sz="1400" b="1">
                <a:solidFill>
                  <a:srgbClr val="000091"/>
                </a:solidFill>
              </a:rPr>
            </a:br>
            <a:r>
              <a:rPr lang="en-US" sz="1400" b="1">
                <a:solidFill>
                  <a:srgbClr val="000091"/>
                </a:solidFill>
              </a:rPr>
              <a:t>Industrial leadership in AI, Data and Robotics boosting competitiveness and the green transition (AI Data and Robotics Partnership) (IA)</a:t>
            </a:r>
            <a:endParaRPr lang="fr-FR" sz="1400" b="1">
              <a:solidFill>
                <a:schemeClr val="tx2">
                  <a:lumMod val="60000"/>
                  <a:lumOff val="40000"/>
                </a:schemeClr>
              </a:solidFill>
              <a:hlinkClick r:id="rId3"/>
            </a:endParaRPr>
          </a:p>
          <a:p>
            <a:pPr marL="645795" lvl="4" indent="-285750">
              <a:spcBef>
                <a:spcPts val="0"/>
              </a:spcBef>
              <a:spcAft>
                <a:spcPts val="0"/>
              </a:spcAft>
              <a:buFont typeface="Courier New" panose="02070309020205020404" pitchFamily="49" charset="0"/>
              <a:buChar char="o"/>
            </a:pPr>
            <a:r>
              <a:rPr lang="en-IE" sz="1400">
                <a:solidFill>
                  <a:srgbClr val="000091"/>
                </a:solidFill>
              </a:rPr>
              <a:t>Around 10M€ per project - 5 projects funded </a:t>
            </a:r>
            <a:r>
              <a:rPr lang="fr-FR" sz="1400">
                <a:solidFill>
                  <a:srgbClr val="000091"/>
                </a:solidFill>
              </a:rPr>
              <a:t>(60 M€) - </a:t>
            </a:r>
            <a:r>
              <a:rPr lang="en-US" sz="1400" b="1">
                <a:solidFill>
                  <a:schemeClr val="accent3">
                    <a:lumMod val="50000"/>
                  </a:schemeClr>
                </a:solidFill>
              </a:rPr>
              <a:t>start at TRL 3-5 and end at TRL 6-7</a:t>
            </a:r>
            <a:r>
              <a:rPr lang="en-US" sz="1400">
                <a:solidFill>
                  <a:srgbClr val="000091"/>
                </a:solidFill>
              </a:rPr>
              <a:t> </a:t>
            </a:r>
            <a:endParaRPr lang="x-none" sz="1400">
              <a:solidFill>
                <a:srgbClr val="000091"/>
              </a:solidFill>
            </a:endParaRPr>
          </a:p>
          <a:p>
            <a:pPr marL="645795" lvl="4" indent="-285750">
              <a:spcBef>
                <a:spcPts val="0"/>
              </a:spcBef>
              <a:spcAft>
                <a:spcPts val="0"/>
              </a:spcAft>
              <a:buFont typeface="Courier New" panose="02070309020205020404" pitchFamily="49" charset="0"/>
              <a:buChar char="o"/>
            </a:pPr>
            <a:r>
              <a:rPr lang="en-US" sz="1400">
                <a:solidFill>
                  <a:srgbClr val="000091"/>
                </a:solidFill>
              </a:rPr>
              <a:t>Contribute to </a:t>
            </a:r>
            <a:r>
              <a:rPr lang="en-US" sz="1400" u="sng">
                <a:solidFill>
                  <a:srgbClr val="000091"/>
                </a:solidFill>
              </a:rPr>
              <a:t>1</a:t>
            </a:r>
            <a:r>
              <a:rPr lang="en-US" sz="1400">
                <a:solidFill>
                  <a:srgbClr val="000091"/>
                </a:solidFill>
              </a:rPr>
              <a:t> of the following 2 outcomes: Creation of systems to address large scale challenges</a:t>
            </a:r>
          </a:p>
          <a:p>
            <a:pPr marL="874395" lvl="4" indent="-514350" defTabSz="720000">
              <a:spcBef>
                <a:spcPts val="0"/>
              </a:spcBef>
              <a:spcAft>
                <a:spcPts val="0"/>
              </a:spcAft>
              <a:buFont typeface="+mj-lt"/>
              <a:buAutoNum type="arabicPeriod"/>
            </a:pPr>
            <a:r>
              <a:rPr lang="en-US" sz="1400">
                <a:solidFill>
                  <a:srgbClr val="000091"/>
                </a:solidFill>
              </a:rPr>
              <a:t>using 	combined	robotics data 	and 	AI solutions</a:t>
            </a:r>
          </a:p>
          <a:p>
            <a:pPr marL="874395" lvl="4" indent="-514350" defTabSz="720000">
              <a:spcBef>
                <a:spcPts val="0"/>
              </a:spcBef>
              <a:spcAft>
                <a:spcPts val="0"/>
              </a:spcAft>
              <a:buFont typeface="+mj-lt"/>
              <a:buAutoNum type="arabicPeriod"/>
            </a:pPr>
            <a:r>
              <a:rPr lang="en-US" sz="1400">
                <a:solidFill>
                  <a:srgbClr val="000091"/>
                </a:solidFill>
              </a:rPr>
              <a:t>using 	combined 	AI 		and 	data solutions</a:t>
            </a:r>
            <a:endParaRPr lang="en-GB" sz="1400">
              <a:solidFill>
                <a:srgbClr val="000091"/>
              </a:solidFill>
            </a:endParaRPr>
          </a:p>
          <a:p>
            <a:pPr defTabSz="720000">
              <a:spcAft>
                <a:spcPts val="0"/>
              </a:spcAft>
            </a:pPr>
            <a:endParaRPr lang="fr-FR" sz="1400">
              <a:solidFill>
                <a:srgbClr val="000091"/>
              </a:solidFill>
              <a:hlinkClick r:id="rId3"/>
            </a:endParaRPr>
          </a:p>
          <a:p>
            <a:pPr marL="71755" indent="-171450" defTabSz="720000">
              <a:spcAft>
                <a:spcPts val="0"/>
              </a:spcAft>
              <a:buFont typeface="Arial" panose="020B0604020202020204" pitchFamily="34" charset="0"/>
              <a:buChar char="•"/>
            </a:pPr>
            <a:endParaRPr lang="fr-FR" sz="1400">
              <a:solidFill>
                <a:srgbClr val="000091"/>
              </a:solidFill>
              <a:hlinkClick r:id="rId3"/>
            </a:endParaRPr>
          </a:p>
          <a:p>
            <a:pPr defTabSz="720000"/>
            <a:endParaRPr lang="fr-FR" sz="1400">
              <a:solidFill>
                <a:srgbClr val="000091"/>
              </a:solidFill>
            </a:endParaRPr>
          </a:p>
        </p:txBody>
      </p:sp>
      <p:sp>
        <p:nvSpPr>
          <p:cNvPr id="3" name="Slide Number Placeholder 2">
            <a:extLst>
              <a:ext uri="{FF2B5EF4-FFF2-40B4-BE49-F238E27FC236}">
                <a16:creationId xmlns:a16="http://schemas.microsoft.com/office/drawing/2014/main" id="{A95C61FE-9576-DB46-BE3E-6B2AAF205A41}"/>
              </a:ext>
            </a:extLst>
          </p:cNvPr>
          <p:cNvSpPr>
            <a:spLocks noGrp="1"/>
          </p:cNvSpPr>
          <p:nvPr>
            <p:ph type="sldNum" sz="quarter" idx="12"/>
          </p:nvPr>
        </p:nvSpPr>
        <p:spPr>
          <a:xfrm>
            <a:off x="7914111" y="4783500"/>
            <a:ext cx="1170000" cy="360000"/>
          </a:xfrm>
        </p:spPr>
        <p:txBody>
          <a:bodyPr/>
          <a:lstStyle/>
          <a:p>
            <a:fld id="{F46C79FD-C571-418B-AB0F-5EE936C85276}" type="slidenum">
              <a:rPr lang="en-GB" smtClean="0"/>
              <a:t>33</a:t>
            </a:fld>
            <a:endParaRPr lang="en-GB"/>
          </a:p>
        </p:txBody>
      </p:sp>
      <p:sp>
        <p:nvSpPr>
          <p:cNvPr id="4" name="Title 3">
            <a:extLst>
              <a:ext uri="{FF2B5EF4-FFF2-40B4-BE49-F238E27FC236}">
                <a16:creationId xmlns:a16="http://schemas.microsoft.com/office/drawing/2014/main" id="{C463D7AA-F09D-1B40-9919-0472565DE30D}"/>
              </a:ext>
            </a:extLst>
          </p:cNvPr>
          <p:cNvSpPr>
            <a:spLocks noGrp="1"/>
          </p:cNvSpPr>
          <p:nvPr>
            <p:ph type="title"/>
          </p:nvPr>
        </p:nvSpPr>
        <p:spPr>
          <a:xfrm>
            <a:off x="3503364" y="141492"/>
            <a:ext cx="5640636" cy="586768"/>
          </a:xfrm>
        </p:spPr>
        <p:txBody>
          <a:bodyPr/>
          <a:lstStyle/>
          <a:p>
            <a:pPr algn="r"/>
            <a:r>
              <a:rPr lang="en-GB" sz="1600"/>
              <a:t>AI, Data and Robotics</a:t>
            </a:r>
            <a:r>
              <a:rPr lang="en-US" sz="1600"/>
              <a:t/>
            </a:r>
            <a:br>
              <a:rPr lang="en-US" sz="1600"/>
            </a:br>
            <a:r>
              <a:rPr lang="en-US" sz="1600">
                <a:solidFill>
                  <a:srgbClr val="000091"/>
                </a:solidFill>
              </a:rPr>
              <a:t>Digital &amp; Emerging Technologies </a:t>
            </a:r>
            <a:br>
              <a:rPr lang="en-US" sz="1600">
                <a:solidFill>
                  <a:srgbClr val="000091"/>
                </a:solidFill>
              </a:rPr>
            </a:br>
            <a:r>
              <a:rPr lang="en-US" sz="1600">
                <a:solidFill>
                  <a:srgbClr val="000091"/>
                </a:solidFill>
              </a:rPr>
              <a:t>for Competitiveness and Fit for the Green Deal</a:t>
            </a:r>
            <a:endParaRPr lang="en-US" sz="1600"/>
          </a:p>
        </p:txBody>
      </p:sp>
      <p:sp>
        <p:nvSpPr>
          <p:cNvPr id="6" name="Rectangle 5"/>
          <p:cNvSpPr/>
          <p:nvPr/>
        </p:nvSpPr>
        <p:spPr>
          <a:xfrm>
            <a:off x="341394" y="2968265"/>
            <a:ext cx="8742717" cy="1720108"/>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341394" y="1486590"/>
            <a:ext cx="8742717" cy="143949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9353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1605134" y="1978356"/>
            <a:ext cx="7367827" cy="2678553"/>
          </a:xfrm>
        </p:spPr>
        <p:txBody>
          <a:bodyPr/>
          <a:lstStyle/>
          <a:p>
            <a:pPr marL="360000" lvl="2" indent="0" algn="just">
              <a:buNone/>
            </a:pPr>
            <a:r>
              <a:rPr lang="en-GB" sz="1800" b="1" u="sng">
                <a:solidFill>
                  <a:srgbClr val="000091"/>
                </a:solidFill>
                <a:uFill>
                  <a:solidFill>
                    <a:srgbClr val="F5DC32"/>
                  </a:solidFill>
                </a:uFill>
                <a:ea typeface="Times New Roman" panose="02020603050405020304" pitchFamily="18" charset="0"/>
                <a:cs typeface="Times New Roman" panose="02020603050405020304" pitchFamily="18" charset="0"/>
              </a:rPr>
              <a:t>Objective</a:t>
            </a:r>
            <a:r>
              <a:rPr lang="en-GB" sz="1800" u="sng">
                <a:solidFill>
                  <a:srgbClr val="000091"/>
                </a:solidFill>
                <a:uFill>
                  <a:solidFill>
                    <a:srgbClr val="F5DC32"/>
                  </a:solidFill>
                </a:uFill>
                <a:ea typeface="Times New Roman" panose="02020603050405020304" pitchFamily="18" charset="0"/>
                <a:cs typeface="Times New Roman" panose="02020603050405020304" pitchFamily="18" charset="0"/>
              </a:rPr>
              <a:t> </a:t>
            </a:r>
          </a:p>
          <a:p>
            <a:pPr marL="774900" lvl="2" indent="-342900" algn="just">
              <a:buFont typeface="Courier New" panose="02070309020205020404" pitchFamily="49" charset="0"/>
              <a:buChar char="o"/>
            </a:pPr>
            <a:r>
              <a:rPr lang="en-GB" sz="1800">
                <a:solidFill>
                  <a:srgbClr val="000091"/>
                </a:solidFill>
                <a:ea typeface="Times New Roman" panose="02020603050405020304" pitchFamily="18" charset="0"/>
                <a:cs typeface="Times New Roman" panose="02020603050405020304" pitchFamily="18" charset="0"/>
              </a:rPr>
              <a:t>Support the next steps of development and adoption of Open technologies on different levels while fostering progress on responsible software engineering fundamentals </a:t>
            </a:r>
            <a:r>
              <a:rPr lang="en-US" sz="1800">
                <a:solidFill>
                  <a:srgbClr val="000091"/>
                </a:solidFill>
                <a:ea typeface="Times New Roman" panose="02020603050405020304" pitchFamily="18" charset="0"/>
                <a:cs typeface="Times New Roman" panose="02020603050405020304" pitchFamily="18" charset="0"/>
              </a:rPr>
              <a:t>:</a:t>
            </a:r>
          </a:p>
          <a:p>
            <a:pPr marL="1412100" lvl="3" indent="-342900" algn="just">
              <a:spcBef>
                <a:spcPts val="0"/>
              </a:spcBef>
            </a:pPr>
            <a:r>
              <a:rPr lang="en-GB" sz="1800" b="1">
                <a:solidFill>
                  <a:srgbClr val="F5DC32"/>
                </a:solidFill>
                <a:ea typeface="Times New Roman" panose="02020603050405020304" pitchFamily="18" charset="0"/>
                <a:cs typeface="Times New Roman" panose="02020603050405020304" pitchFamily="18" charset="0"/>
              </a:rPr>
              <a:t>creating a single market that will ensure Europe’s global competitiveness and data sovereignty</a:t>
            </a:r>
            <a:endParaRPr lang="en-US" sz="1800" b="1">
              <a:solidFill>
                <a:srgbClr val="F5DC32"/>
              </a:solidFill>
              <a:ea typeface="Times New Roman" panose="02020603050405020304" pitchFamily="18" charset="0"/>
              <a:cs typeface="Times New Roman" panose="02020603050405020304" pitchFamily="18" charset="0"/>
            </a:endParaRPr>
          </a:p>
          <a:p>
            <a:pPr marL="1412100" lvl="3" indent="-342900" algn="just">
              <a:spcBef>
                <a:spcPts val="0"/>
              </a:spcBef>
            </a:pPr>
            <a:r>
              <a:rPr lang="en-GB" sz="1800" b="1">
                <a:solidFill>
                  <a:srgbClr val="F5DC32"/>
                </a:solidFill>
                <a:ea typeface="Times New Roman" panose="02020603050405020304" pitchFamily="18" charset="0"/>
                <a:cs typeface="Times New Roman" panose="02020603050405020304" pitchFamily="18" charset="0"/>
              </a:rPr>
              <a:t>pre-requisite for Digital autonomy : Open computing architectures at many levels based on Open approaches spanning both software/hardware</a:t>
            </a:r>
            <a:endParaRPr lang="en-US" sz="1800" b="1">
              <a:solidFill>
                <a:srgbClr val="F5DC32"/>
              </a:solidFill>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4294967295"/>
          </p:nvPr>
        </p:nvSpPr>
        <p:spPr>
          <a:xfrm>
            <a:off x="8420374" y="4829175"/>
            <a:ext cx="552587" cy="314325"/>
          </a:xfrm>
        </p:spPr>
        <p:txBody>
          <a:bodyPr/>
          <a:lstStyle/>
          <a:p>
            <a:fld id="{86CB4B4D-7CA3-9044-876B-883B54F8677D}" type="slidenum">
              <a:rPr lang="fr-FR" smtClean="0"/>
              <a:t>34</a:t>
            </a:fld>
            <a:endParaRPr lang="fr-FR"/>
          </a:p>
        </p:txBody>
      </p:sp>
      <p:sp>
        <p:nvSpPr>
          <p:cNvPr id="7" name="Espace réservé du texte 5"/>
          <p:cNvSpPr txBox="1">
            <a:spLocks/>
          </p:cNvSpPr>
          <p:nvPr/>
        </p:nvSpPr>
        <p:spPr bwMode="gray">
          <a:xfrm>
            <a:off x="342079" y="1043518"/>
            <a:ext cx="8187967" cy="605214"/>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0"/>
              </a:spcBef>
              <a:spcAft>
                <a:spcPts val="0"/>
              </a:spcAft>
              <a:buFont typeface="Arial" pitchFamily="34" charset="0"/>
              <a:buNone/>
              <a:defRPr sz="3250" b="1" kern="1200" cap="none" baseline="0">
                <a:solidFill>
                  <a:schemeClr val="tx2"/>
                </a:solidFill>
                <a:latin typeface="+mn-lt"/>
                <a:ea typeface="+mn-ea"/>
                <a:cs typeface="+mn-cs"/>
              </a:defRPr>
            </a:lvl1pPr>
            <a:lvl2pPr marL="0" indent="0" algn="l" defTabSz="914400" rtl="0" eaLnBrk="1" latinLnBrk="0" hangingPunct="1">
              <a:lnSpc>
                <a:spcPct val="100000"/>
              </a:lnSpc>
              <a:spcBef>
                <a:spcPts val="500"/>
              </a:spcBef>
              <a:spcAft>
                <a:spcPts val="0"/>
              </a:spcAft>
              <a:buFont typeface="Arial" pitchFamily="34" charset="0"/>
              <a:buNone/>
              <a:defRPr sz="18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a:solidFill>
                  <a:srgbClr val="F5DC32"/>
                </a:solidFill>
                <a:effectLst>
                  <a:outerShdw blurRad="38100" dist="38100" dir="2700000" algn="tl">
                    <a:srgbClr val="000000">
                      <a:alpha val="43137"/>
                    </a:srgbClr>
                  </a:outerShdw>
                </a:effectLst>
              </a:rPr>
              <a:t>HORIZON-CL4-2023-DIGITAL-EMERGING</a:t>
            </a:r>
          </a:p>
          <a:p>
            <a:r>
              <a:rPr lang="en-GB" sz="2000"/>
              <a:t>D4.2 - </a:t>
            </a:r>
            <a:r>
              <a:rPr lang="en-US" sz="2000">
                <a:solidFill>
                  <a:srgbClr val="000091"/>
                </a:solidFill>
              </a:rPr>
              <a:t>Open Source for Cloud/Edge and Software Engineering Fundamentals to support Digital Autonomy</a:t>
            </a:r>
            <a:endParaRPr lang="en-GB" sz="1400">
              <a:solidFill>
                <a:srgbClr val="000091"/>
              </a:solidFill>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6DB0E65-ADF3-AFCC-773A-BF0DC1D36D6E}"/>
              </a:ext>
            </a:extLst>
          </p:cNvPr>
          <p:cNvSpPr txBox="1"/>
          <p:nvPr/>
        </p:nvSpPr>
        <p:spPr>
          <a:xfrm>
            <a:off x="850392" y="2255115"/>
            <a:ext cx="441146" cy="646331"/>
          </a:xfrm>
          <a:prstGeom prst="rect">
            <a:avLst/>
          </a:prstGeom>
          <a:noFill/>
        </p:spPr>
        <p:txBody>
          <a:bodyPr wrap="none" rtlCol="0">
            <a:spAutoFit/>
          </a:bodyPr>
          <a:lstStyle/>
          <a:p>
            <a:r>
              <a:rPr lang="fr-FR" sz="3600" b="1">
                <a:solidFill>
                  <a:srgbClr val="FFD500"/>
                </a:solidFill>
                <a:latin typeface="Arial" panose="020B0604020202020204" pitchFamily="34" charset="0"/>
              </a:rPr>
              <a:t>2</a:t>
            </a:r>
            <a:endParaRPr lang="fr-FR" sz="3600"/>
          </a:p>
        </p:txBody>
      </p:sp>
      <p:sp>
        <p:nvSpPr>
          <p:cNvPr id="3" name="ZoneTexte 2">
            <a:extLst>
              <a:ext uri="{FF2B5EF4-FFF2-40B4-BE49-F238E27FC236}">
                <a16:creationId xmlns:a16="http://schemas.microsoft.com/office/drawing/2014/main" id="{7A39F8B0-57A6-4536-691D-E5E431B9F101}"/>
              </a:ext>
            </a:extLst>
          </p:cNvPr>
          <p:cNvSpPr txBox="1"/>
          <p:nvPr/>
        </p:nvSpPr>
        <p:spPr>
          <a:xfrm>
            <a:off x="504645" y="407921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D85D75"/>
                </a:solidFill>
              </a:rPr>
              <a:t>3 topics in 2024</a:t>
            </a:r>
            <a:endParaRPr lang="fr-FR"/>
          </a:p>
        </p:txBody>
      </p:sp>
    </p:spTree>
    <p:extLst>
      <p:ext uri="{BB962C8B-B14F-4D97-AF65-F5344CB8AC3E}">
        <p14:creationId xmlns:p14="http://schemas.microsoft.com/office/powerpoint/2010/main" val="2612661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895098-9116-284B-828D-571F30C36F68}"/>
              </a:ext>
            </a:extLst>
          </p:cNvPr>
          <p:cNvSpPr>
            <a:spLocks noGrp="1"/>
          </p:cNvSpPr>
          <p:nvPr>
            <p:ph idx="1"/>
          </p:nvPr>
        </p:nvSpPr>
        <p:spPr>
          <a:xfrm>
            <a:off x="190831" y="1297858"/>
            <a:ext cx="8946589" cy="3485642"/>
          </a:xfrm>
        </p:spPr>
        <p:txBody>
          <a:bodyPr/>
          <a:lstStyle/>
          <a:p>
            <a:pPr>
              <a:spcAft>
                <a:spcPts val="0"/>
              </a:spcAft>
            </a:pPr>
            <a:r>
              <a:rPr lang="en-GB" sz="1400" b="1">
                <a:solidFill>
                  <a:srgbClr val="000091"/>
                </a:solidFill>
              </a:rPr>
              <a:t>HORIZON-CL4-2024-DIGITAL-EMERGING-01-21: Open Source for Cloud/Edge to support European Digital Autonomy </a:t>
            </a:r>
            <a:r>
              <a:rPr lang="en-GB" sz="1400" b="1">
                <a:solidFill>
                  <a:schemeClr val="tx2">
                    <a:lumMod val="60000"/>
                    <a:lumOff val="40000"/>
                  </a:schemeClr>
                </a:solidFill>
              </a:rPr>
              <a:t>(RIA) </a:t>
            </a:r>
            <a:r>
              <a:rPr lang="en-GB" sz="1400" b="1">
                <a:solidFill>
                  <a:srgbClr val="000091"/>
                </a:solidFill>
              </a:rPr>
              <a:t>/ TRL 4 to 6</a:t>
            </a:r>
            <a:endParaRPr lang="en-GB" sz="1400" b="1">
              <a:solidFill>
                <a:schemeClr val="tx2">
                  <a:lumMod val="60000"/>
                  <a:lumOff val="40000"/>
                </a:schemeClr>
              </a:solidFill>
            </a:endParaRPr>
          </a:p>
          <a:p>
            <a:pPr marL="645795" lvl="4" indent="-285750">
              <a:spcBef>
                <a:spcPts val="0"/>
              </a:spcBef>
              <a:spcAft>
                <a:spcPts val="0"/>
              </a:spcAft>
              <a:buFont typeface="Courier New" panose="02070309020205020404" pitchFamily="49" charset="0"/>
              <a:buChar char="o"/>
            </a:pPr>
            <a:r>
              <a:rPr lang="en-IE" sz="1400">
                <a:solidFill>
                  <a:srgbClr val="000091"/>
                </a:solidFill>
              </a:rPr>
              <a:t>4-6M€ per project - 4 projects funded </a:t>
            </a:r>
            <a:r>
              <a:rPr lang="fr-FR" sz="1400">
                <a:solidFill>
                  <a:srgbClr val="000091"/>
                </a:solidFill>
              </a:rPr>
              <a:t>(20 M€)</a:t>
            </a:r>
          </a:p>
          <a:p>
            <a:pPr marL="645795" lvl="4" indent="-285750">
              <a:spcBef>
                <a:spcPts val="0"/>
              </a:spcBef>
              <a:spcAft>
                <a:spcPts val="0"/>
              </a:spcAft>
              <a:buFont typeface="Courier New" panose="02070309020205020404" pitchFamily="49" charset="0"/>
              <a:buChar char="o"/>
            </a:pPr>
            <a:r>
              <a:rPr lang="en-GB" sz="1400">
                <a:solidFill>
                  <a:srgbClr val="000091"/>
                </a:solidFill>
              </a:rPr>
              <a:t>Facilitate the emergence of a full European Open Cloud and Edge Computing Architecture</a:t>
            </a:r>
          </a:p>
          <a:p>
            <a:pPr>
              <a:spcAft>
                <a:spcPts val="0"/>
              </a:spcAft>
            </a:pPr>
            <a:endParaRPr lang="en-GB" sz="1400" b="1">
              <a:solidFill>
                <a:srgbClr val="000091"/>
              </a:solidFill>
            </a:endParaRPr>
          </a:p>
          <a:p>
            <a:pPr>
              <a:spcAft>
                <a:spcPts val="0"/>
              </a:spcAft>
            </a:pPr>
            <a:endParaRPr lang="en-GB" sz="1400" b="1">
              <a:solidFill>
                <a:srgbClr val="000091"/>
              </a:solidFill>
            </a:endParaRPr>
          </a:p>
          <a:p>
            <a:pPr>
              <a:spcAft>
                <a:spcPts val="0"/>
              </a:spcAft>
            </a:pPr>
            <a:endParaRPr lang="en-GB" sz="1400" b="1">
              <a:solidFill>
                <a:srgbClr val="000091"/>
              </a:solidFill>
            </a:endParaRPr>
          </a:p>
          <a:p>
            <a:pPr>
              <a:spcAft>
                <a:spcPts val="0"/>
              </a:spcAft>
            </a:pPr>
            <a:endParaRPr lang="en-GB" sz="1400" b="1">
              <a:solidFill>
                <a:srgbClr val="000091"/>
              </a:solidFill>
            </a:endParaRPr>
          </a:p>
          <a:p>
            <a:pPr>
              <a:spcAft>
                <a:spcPts val="0"/>
              </a:spcAft>
            </a:pPr>
            <a:r>
              <a:rPr lang="en-GB" sz="1400" b="1">
                <a:solidFill>
                  <a:srgbClr val="000091"/>
                </a:solidFill>
              </a:rPr>
              <a:t>HORIZON-CL4-2024-DIGITAL-EMERGING-01-22: Fundamentals of Software Engineering </a:t>
            </a:r>
            <a:r>
              <a:rPr lang="en-GB" sz="1400" b="1">
                <a:solidFill>
                  <a:schemeClr val="tx2">
                    <a:lumMod val="60000"/>
                    <a:lumOff val="40000"/>
                  </a:schemeClr>
                </a:solidFill>
              </a:rPr>
              <a:t>(RIA) </a:t>
            </a:r>
            <a:r>
              <a:rPr lang="en-GB" sz="1400" b="1">
                <a:solidFill>
                  <a:srgbClr val="000091"/>
                </a:solidFill>
              </a:rPr>
              <a:t>/ TRL 2 to 5</a:t>
            </a:r>
            <a:endParaRPr lang="en-GB" sz="1400" b="1">
              <a:solidFill>
                <a:schemeClr val="tx2">
                  <a:lumMod val="60000"/>
                  <a:lumOff val="40000"/>
                </a:schemeClr>
              </a:solidFill>
            </a:endParaRPr>
          </a:p>
          <a:p>
            <a:pPr marL="645795" lvl="4" indent="-285750">
              <a:spcBef>
                <a:spcPts val="0"/>
              </a:spcBef>
              <a:spcAft>
                <a:spcPts val="0"/>
              </a:spcAft>
              <a:buFont typeface="Courier New" panose="02070309020205020404" pitchFamily="49" charset="0"/>
              <a:buChar char="o"/>
            </a:pPr>
            <a:r>
              <a:rPr lang="en-IE" sz="1400">
                <a:solidFill>
                  <a:srgbClr val="000091"/>
                </a:solidFill>
              </a:rPr>
              <a:t>4-6M€ per project - 4 projects funded </a:t>
            </a:r>
            <a:r>
              <a:rPr lang="fr-FR" sz="1400">
                <a:solidFill>
                  <a:srgbClr val="000091"/>
                </a:solidFill>
              </a:rPr>
              <a:t>(13,5 M€)</a:t>
            </a:r>
          </a:p>
          <a:p>
            <a:pPr marL="645795" lvl="4" indent="-285750">
              <a:spcBef>
                <a:spcPts val="0"/>
              </a:spcBef>
              <a:spcAft>
                <a:spcPts val="0"/>
              </a:spcAft>
              <a:buFont typeface="Courier New" panose="02070309020205020404" pitchFamily="49" charset="0"/>
              <a:buChar char="o"/>
            </a:pPr>
            <a:r>
              <a:rPr lang="en-GB" sz="1400">
                <a:solidFill>
                  <a:srgbClr val="000091"/>
                </a:solidFill>
              </a:rPr>
              <a:t>Implementing responsible software engineering (optimising energy usage, reducing the environmental footprint, security-by-design, and data protection) by demonstrating their developments in at least three industrial or societal use-cases</a:t>
            </a:r>
            <a:endParaRPr lang="x-none" sz="1400">
              <a:solidFill>
                <a:srgbClr val="000091"/>
              </a:solidFill>
            </a:endParaRPr>
          </a:p>
          <a:p>
            <a:pPr marL="645795" lvl="4" indent="-285750">
              <a:spcBef>
                <a:spcPts val="0"/>
              </a:spcBef>
              <a:spcAft>
                <a:spcPts val="0"/>
              </a:spcAft>
              <a:buFont typeface="Courier New" panose="02070309020205020404" pitchFamily="49" charset="0"/>
              <a:buChar char="o"/>
            </a:pPr>
            <a:endParaRPr lang="fr-FR" sz="1400">
              <a:solidFill>
                <a:srgbClr val="000091"/>
              </a:solidFill>
            </a:endParaRPr>
          </a:p>
          <a:p>
            <a:pPr marL="360045" lvl="4" indent="0">
              <a:spcBef>
                <a:spcPts val="0"/>
              </a:spcBef>
              <a:spcAft>
                <a:spcPts val="0"/>
              </a:spcAft>
              <a:buNone/>
            </a:pPr>
            <a:endParaRPr lang="en-GB" sz="1400">
              <a:solidFill>
                <a:srgbClr val="000091"/>
              </a:solidFill>
            </a:endParaRPr>
          </a:p>
          <a:p>
            <a:pPr>
              <a:spcAft>
                <a:spcPts val="0"/>
              </a:spcAft>
            </a:pPr>
            <a:endParaRPr lang="fr-FR" sz="1400">
              <a:solidFill>
                <a:srgbClr val="000091"/>
              </a:solidFill>
              <a:hlinkClick r:id="rId3"/>
            </a:endParaRPr>
          </a:p>
          <a:p>
            <a:pPr marL="71755" indent="-171450">
              <a:spcAft>
                <a:spcPts val="0"/>
              </a:spcAft>
              <a:buFont typeface="Arial" panose="020B0604020202020204" pitchFamily="34" charset="0"/>
              <a:buChar char="•"/>
            </a:pPr>
            <a:endParaRPr lang="fr-FR" sz="1600">
              <a:hlinkClick r:id="rId3"/>
            </a:endParaRPr>
          </a:p>
          <a:p>
            <a:endParaRPr lang="fr-FR" sz="1600"/>
          </a:p>
        </p:txBody>
      </p:sp>
      <p:sp>
        <p:nvSpPr>
          <p:cNvPr id="3" name="Slide Number Placeholder 2">
            <a:extLst>
              <a:ext uri="{FF2B5EF4-FFF2-40B4-BE49-F238E27FC236}">
                <a16:creationId xmlns:a16="http://schemas.microsoft.com/office/drawing/2014/main" id="{A95C61FE-9576-DB46-BE3E-6B2AAF205A41}"/>
              </a:ext>
            </a:extLst>
          </p:cNvPr>
          <p:cNvSpPr>
            <a:spLocks noGrp="1"/>
          </p:cNvSpPr>
          <p:nvPr>
            <p:ph type="sldNum" sz="quarter" idx="12"/>
          </p:nvPr>
        </p:nvSpPr>
        <p:spPr/>
        <p:txBody>
          <a:bodyPr/>
          <a:lstStyle/>
          <a:p>
            <a:fld id="{F46C79FD-C571-418B-AB0F-5EE936C85276}" type="slidenum">
              <a:rPr lang="en-GB" smtClean="0"/>
              <a:t>35</a:t>
            </a:fld>
            <a:endParaRPr lang="en-GB"/>
          </a:p>
        </p:txBody>
      </p:sp>
      <p:sp>
        <p:nvSpPr>
          <p:cNvPr id="4" name="Title 3">
            <a:extLst>
              <a:ext uri="{FF2B5EF4-FFF2-40B4-BE49-F238E27FC236}">
                <a16:creationId xmlns:a16="http://schemas.microsoft.com/office/drawing/2014/main" id="{C463D7AA-F09D-1B40-9919-0472565DE30D}"/>
              </a:ext>
            </a:extLst>
          </p:cNvPr>
          <p:cNvSpPr>
            <a:spLocks noGrp="1"/>
          </p:cNvSpPr>
          <p:nvPr>
            <p:ph type="title"/>
          </p:nvPr>
        </p:nvSpPr>
        <p:spPr>
          <a:xfrm>
            <a:off x="3324497" y="267786"/>
            <a:ext cx="5819503" cy="486597"/>
          </a:xfrm>
        </p:spPr>
        <p:txBody>
          <a:bodyPr/>
          <a:lstStyle/>
          <a:p>
            <a:pPr algn="r"/>
            <a:r>
              <a:rPr lang="en-GB" sz="1600"/>
              <a:t>Open Source for Cloud/Edge and Software Engineering Fundamentals to support Digital Autonomy</a:t>
            </a:r>
            <a:endParaRPr lang="en-US" sz="1600"/>
          </a:p>
        </p:txBody>
      </p:sp>
      <p:sp>
        <p:nvSpPr>
          <p:cNvPr id="6" name="Rectangle 5"/>
          <p:cNvSpPr/>
          <p:nvPr/>
        </p:nvSpPr>
        <p:spPr>
          <a:xfrm>
            <a:off x="134660" y="2818027"/>
            <a:ext cx="8890070" cy="1509072"/>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134660" y="1278808"/>
            <a:ext cx="8949451" cy="995744"/>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443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895098-9116-284B-828D-571F30C36F68}"/>
              </a:ext>
            </a:extLst>
          </p:cNvPr>
          <p:cNvSpPr>
            <a:spLocks noGrp="1"/>
          </p:cNvSpPr>
          <p:nvPr>
            <p:ph idx="1"/>
          </p:nvPr>
        </p:nvSpPr>
        <p:spPr>
          <a:xfrm>
            <a:off x="394703" y="1297858"/>
            <a:ext cx="8742717" cy="3485642"/>
          </a:xfrm>
        </p:spPr>
        <p:txBody>
          <a:bodyPr/>
          <a:lstStyle/>
          <a:p>
            <a:pPr>
              <a:spcAft>
                <a:spcPts val="0"/>
              </a:spcAft>
            </a:pPr>
            <a:r>
              <a:rPr lang="en-GB" sz="1400" b="1">
                <a:solidFill>
                  <a:srgbClr val="000091"/>
                </a:solidFill>
              </a:rPr>
              <a:t>HORIZON-CL4-2024-DIGITAL-EMERGING-01-23: Public recognition scheme for Open Source </a:t>
            </a:r>
            <a:r>
              <a:rPr lang="en-GB" sz="1400" b="1">
                <a:solidFill>
                  <a:schemeClr val="tx2">
                    <a:lumMod val="60000"/>
                    <a:lumOff val="40000"/>
                  </a:schemeClr>
                </a:solidFill>
              </a:rPr>
              <a:t>(CSA)</a:t>
            </a:r>
          </a:p>
          <a:p>
            <a:pPr marL="645795" lvl="4" indent="-285750">
              <a:spcBef>
                <a:spcPts val="0"/>
              </a:spcBef>
              <a:spcAft>
                <a:spcPts val="0"/>
              </a:spcAft>
              <a:buFont typeface="Courier New" panose="02070309020205020404" pitchFamily="49" charset="0"/>
              <a:buChar char="o"/>
            </a:pPr>
            <a:r>
              <a:rPr lang="en-IE" sz="1400">
                <a:solidFill>
                  <a:srgbClr val="000091"/>
                </a:solidFill>
              </a:rPr>
              <a:t>2M€ per project - 1 project funded </a:t>
            </a:r>
            <a:r>
              <a:rPr lang="fr-FR" sz="1400">
                <a:solidFill>
                  <a:srgbClr val="000091"/>
                </a:solidFill>
              </a:rPr>
              <a:t>(2 M€)</a:t>
            </a:r>
          </a:p>
          <a:p>
            <a:pPr marL="645795" lvl="4" indent="-285750">
              <a:spcBef>
                <a:spcPts val="0"/>
              </a:spcBef>
              <a:spcAft>
                <a:spcPts val="0"/>
              </a:spcAft>
              <a:buFont typeface="Courier New" panose="02070309020205020404" pitchFamily="49" charset="0"/>
              <a:buChar char="o"/>
            </a:pPr>
            <a:r>
              <a:rPr lang="en-GB" sz="1400">
                <a:solidFill>
                  <a:srgbClr val="000091"/>
                </a:solidFill>
              </a:rPr>
              <a:t>Develop a scheme including a list of fields related to Open Source (deep contributions to kernel code, brilliant utilization of open source in companies) =&gt; Annual award</a:t>
            </a:r>
          </a:p>
          <a:p>
            <a:pPr>
              <a:spcAft>
                <a:spcPts val="0"/>
              </a:spcAft>
            </a:pPr>
            <a:endParaRPr lang="en-GB" sz="1400">
              <a:solidFill>
                <a:srgbClr val="000091"/>
              </a:solidFill>
            </a:endParaRPr>
          </a:p>
          <a:p>
            <a:pPr marL="360045" lvl="4" indent="0">
              <a:spcBef>
                <a:spcPts val="0"/>
              </a:spcBef>
              <a:spcAft>
                <a:spcPts val="0"/>
              </a:spcAft>
              <a:buNone/>
            </a:pPr>
            <a:endParaRPr lang="fr-FR" sz="1400">
              <a:solidFill>
                <a:srgbClr val="000091"/>
              </a:solidFill>
            </a:endParaRPr>
          </a:p>
          <a:p>
            <a:pPr marL="360045" lvl="4" indent="0">
              <a:spcBef>
                <a:spcPts val="0"/>
              </a:spcBef>
              <a:spcAft>
                <a:spcPts val="0"/>
              </a:spcAft>
              <a:buNone/>
            </a:pPr>
            <a:endParaRPr lang="en-GB" sz="1400">
              <a:solidFill>
                <a:srgbClr val="000091"/>
              </a:solidFill>
            </a:endParaRPr>
          </a:p>
          <a:p>
            <a:pPr>
              <a:spcAft>
                <a:spcPts val="0"/>
              </a:spcAft>
            </a:pPr>
            <a:endParaRPr lang="fr-FR" sz="1400">
              <a:solidFill>
                <a:srgbClr val="000091"/>
              </a:solidFill>
              <a:hlinkClick r:id="rId3"/>
            </a:endParaRPr>
          </a:p>
          <a:p>
            <a:pPr marL="71755" indent="-171450">
              <a:spcAft>
                <a:spcPts val="0"/>
              </a:spcAft>
              <a:buFont typeface="Arial" panose="020B0604020202020204" pitchFamily="34" charset="0"/>
              <a:buChar char="•"/>
            </a:pPr>
            <a:endParaRPr lang="fr-FR" sz="1600">
              <a:hlinkClick r:id="rId3"/>
            </a:endParaRPr>
          </a:p>
          <a:p>
            <a:endParaRPr lang="fr-FR" sz="1600"/>
          </a:p>
        </p:txBody>
      </p:sp>
      <p:sp>
        <p:nvSpPr>
          <p:cNvPr id="3" name="Slide Number Placeholder 2">
            <a:extLst>
              <a:ext uri="{FF2B5EF4-FFF2-40B4-BE49-F238E27FC236}">
                <a16:creationId xmlns:a16="http://schemas.microsoft.com/office/drawing/2014/main" id="{A95C61FE-9576-DB46-BE3E-6B2AAF205A41}"/>
              </a:ext>
            </a:extLst>
          </p:cNvPr>
          <p:cNvSpPr>
            <a:spLocks noGrp="1"/>
          </p:cNvSpPr>
          <p:nvPr>
            <p:ph type="sldNum" sz="quarter" idx="12"/>
          </p:nvPr>
        </p:nvSpPr>
        <p:spPr/>
        <p:txBody>
          <a:bodyPr/>
          <a:lstStyle/>
          <a:p>
            <a:fld id="{F46C79FD-C571-418B-AB0F-5EE936C85276}" type="slidenum">
              <a:rPr lang="en-GB" smtClean="0"/>
              <a:t>36</a:t>
            </a:fld>
            <a:endParaRPr lang="en-GB"/>
          </a:p>
        </p:txBody>
      </p:sp>
      <p:sp>
        <p:nvSpPr>
          <p:cNvPr id="4" name="Title 3">
            <a:extLst>
              <a:ext uri="{FF2B5EF4-FFF2-40B4-BE49-F238E27FC236}">
                <a16:creationId xmlns:a16="http://schemas.microsoft.com/office/drawing/2014/main" id="{C463D7AA-F09D-1B40-9919-0472565DE30D}"/>
              </a:ext>
            </a:extLst>
          </p:cNvPr>
          <p:cNvSpPr>
            <a:spLocks noGrp="1"/>
          </p:cNvSpPr>
          <p:nvPr>
            <p:ph type="title"/>
          </p:nvPr>
        </p:nvSpPr>
        <p:spPr>
          <a:xfrm>
            <a:off x="3324497" y="267786"/>
            <a:ext cx="5819503" cy="486597"/>
          </a:xfrm>
        </p:spPr>
        <p:txBody>
          <a:bodyPr/>
          <a:lstStyle/>
          <a:p>
            <a:pPr algn="r"/>
            <a:r>
              <a:rPr lang="en-GB" sz="1600"/>
              <a:t>Open Source for Cloud/Edge and Software Engineering Fundamentals to support Digital Autonomy</a:t>
            </a:r>
            <a:endParaRPr lang="en-US" sz="1600"/>
          </a:p>
        </p:txBody>
      </p:sp>
      <p:sp>
        <p:nvSpPr>
          <p:cNvPr id="7" name="Rectangle 6"/>
          <p:cNvSpPr/>
          <p:nvPr/>
        </p:nvSpPr>
        <p:spPr>
          <a:xfrm>
            <a:off x="341394" y="1278807"/>
            <a:ext cx="8742717" cy="1292943"/>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5359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1605134" y="1978356"/>
            <a:ext cx="7367827" cy="2005815"/>
          </a:xfrm>
        </p:spPr>
        <p:txBody>
          <a:bodyPr/>
          <a:lstStyle/>
          <a:p>
            <a:pPr marL="360000" lvl="2" indent="0" algn="just">
              <a:buNone/>
            </a:pPr>
            <a:r>
              <a:rPr lang="en-GB" sz="1800" b="1" u="sng">
                <a:solidFill>
                  <a:srgbClr val="000091"/>
                </a:solidFill>
                <a:uFill>
                  <a:solidFill>
                    <a:srgbClr val="F5DC32"/>
                  </a:solidFill>
                </a:uFill>
                <a:ea typeface="Times New Roman" panose="02020603050405020304" pitchFamily="18" charset="0"/>
                <a:cs typeface="Times New Roman" panose="02020603050405020304" pitchFamily="18" charset="0"/>
              </a:rPr>
              <a:t>Objective</a:t>
            </a:r>
            <a:r>
              <a:rPr lang="en-GB" sz="1800" u="sng">
                <a:solidFill>
                  <a:srgbClr val="000091"/>
                </a:solidFill>
                <a:uFill>
                  <a:solidFill>
                    <a:srgbClr val="F5DC32"/>
                  </a:solidFill>
                </a:uFill>
                <a:ea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sz="1800">
                <a:effectLst/>
                <a:latin typeface="TimesNewRomanPSMT"/>
              </a:rPr>
              <a:t>European photonics industry excellent position in core segments</a:t>
            </a:r>
          </a:p>
          <a:p>
            <a:pPr marL="285750" indent="-285750">
              <a:buFont typeface="Arial" panose="020B0604020202020204" pitchFamily="34" charset="0"/>
              <a:buChar char="•"/>
            </a:pPr>
            <a:r>
              <a:rPr lang="en-US" sz="1800">
                <a:effectLst/>
                <a:latin typeface="TimesNewRomanPSMT"/>
              </a:rPr>
              <a:t>Objectives: </a:t>
            </a:r>
          </a:p>
          <a:p>
            <a:pPr marL="889000" lvl="1" indent="-173038">
              <a:buFont typeface="Arial" panose="020B0604020202020204" pitchFamily="34" charset="0"/>
              <a:buChar char="•"/>
            </a:pPr>
            <a:r>
              <a:rPr lang="en-US" sz="1600" b="1">
                <a:solidFill>
                  <a:schemeClr val="tx2"/>
                </a:solidFill>
                <a:latin typeface="TimesNewRomanPSMT"/>
              </a:rPr>
              <a:t>Strengthen current leadership in photonic technologies/applications</a:t>
            </a:r>
          </a:p>
          <a:p>
            <a:pPr marL="889000" lvl="1" indent="-173038">
              <a:buFont typeface="Arial" panose="020B0604020202020204" pitchFamily="34" charset="0"/>
              <a:buChar char="•"/>
            </a:pPr>
            <a:r>
              <a:rPr lang="en-US" sz="1600" b="1">
                <a:solidFill>
                  <a:schemeClr val="tx2"/>
                </a:solidFill>
                <a:latin typeface="TimesNewRomanPSMT"/>
              </a:rPr>
              <a:t>Secure access in Europe to cutting-edge photonic technologies</a:t>
            </a:r>
          </a:p>
          <a:p>
            <a:pPr marL="889000" lvl="1" indent="-889000">
              <a:buFont typeface="Arial" panose="020B0604020202020204" pitchFamily="34" charset="0"/>
              <a:buChar char="•"/>
            </a:pPr>
            <a:r>
              <a:rPr lang="en-US" sz="1800" b="1">
                <a:solidFill>
                  <a:srgbClr val="F5DC32"/>
                </a:solidFill>
                <a:cs typeface="Times New Roman" panose="02020603050405020304" pitchFamily="18" charset="0"/>
              </a:rPr>
              <a:t>2 topics of this heading are under the co-programmed Partnership ‘Photonics </a:t>
            </a:r>
          </a:p>
          <a:p>
            <a:pPr lvl="1"/>
            <a:r>
              <a:rPr lang="en-US" sz="1800" b="1">
                <a:solidFill>
                  <a:schemeClr val="tx2"/>
                </a:solidFill>
                <a:latin typeface="TimesNewRomanPSMT"/>
              </a:rPr>
              <a:t> </a:t>
            </a:r>
          </a:p>
        </p:txBody>
      </p:sp>
      <p:sp>
        <p:nvSpPr>
          <p:cNvPr id="4" name="Espace réservé du numéro de diapositive 3"/>
          <p:cNvSpPr>
            <a:spLocks noGrp="1"/>
          </p:cNvSpPr>
          <p:nvPr>
            <p:ph type="sldNum" sz="quarter" idx="4294967295"/>
          </p:nvPr>
        </p:nvSpPr>
        <p:spPr>
          <a:xfrm>
            <a:off x="8420374" y="4829175"/>
            <a:ext cx="552587" cy="314325"/>
          </a:xfrm>
        </p:spPr>
        <p:txBody>
          <a:bodyPr/>
          <a:lstStyle/>
          <a:p>
            <a:fld id="{86CB4B4D-7CA3-9044-876B-883B54F8677D}" type="slidenum">
              <a:rPr lang="fr-FR" smtClean="0"/>
              <a:t>37</a:t>
            </a:fld>
            <a:endParaRPr lang="fr-FR"/>
          </a:p>
        </p:txBody>
      </p:sp>
      <p:sp>
        <p:nvSpPr>
          <p:cNvPr id="7" name="Espace réservé du texte 5"/>
          <p:cNvSpPr txBox="1">
            <a:spLocks/>
          </p:cNvSpPr>
          <p:nvPr/>
        </p:nvSpPr>
        <p:spPr bwMode="gray">
          <a:xfrm>
            <a:off x="342079" y="1043518"/>
            <a:ext cx="8187967" cy="605214"/>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0"/>
              </a:spcBef>
              <a:spcAft>
                <a:spcPts val="0"/>
              </a:spcAft>
              <a:buFont typeface="Arial" pitchFamily="34" charset="0"/>
              <a:buNone/>
              <a:defRPr sz="3250" b="1" kern="1200" cap="none" baseline="0">
                <a:solidFill>
                  <a:schemeClr val="tx2"/>
                </a:solidFill>
                <a:latin typeface="+mn-lt"/>
                <a:ea typeface="+mn-ea"/>
                <a:cs typeface="+mn-cs"/>
              </a:defRPr>
            </a:lvl1pPr>
            <a:lvl2pPr marL="0" indent="0" algn="l" defTabSz="914400" rtl="0" eaLnBrk="1" latinLnBrk="0" hangingPunct="1">
              <a:lnSpc>
                <a:spcPct val="100000"/>
              </a:lnSpc>
              <a:spcBef>
                <a:spcPts val="500"/>
              </a:spcBef>
              <a:spcAft>
                <a:spcPts val="0"/>
              </a:spcAft>
              <a:buFont typeface="Arial" pitchFamily="34" charset="0"/>
              <a:buNone/>
              <a:defRPr sz="18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a:solidFill>
                  <a:srgbClr val="F5DC32"/>
                </a:solidFill>
                <a:effectLst>
                  <a:outerShdw blurRad="38100" dist="38100" dir="2700000" algn="tl">
                    <a:srgbClr val="000000">
                      <a:alpha val="43137"/>
                    </a:srgbClr>
                  </a:outerShdw>
                </a:effectLst>
              </a:rPr>
              <a:t>HORIZON-CL4-2023-DIGITAL-EMERGING</a:t>
            </a:r>
          </a:p>
          <a:p>
            <a:r>
              <a:rPr lang="fr-FR" sz="2000"/>
              <a:t>D4.3 - </a:t>
            </a:r>
            <a:r>
              <a:rPr lang="fr-FR" sz="2000" err="1"/>
              <a:t>European</a:t>
            </a:r>
            <a:r>
              <a:rPr lang="fr-FR" sz="2000"/>
              <a:t> Innovation Leadership in Photonics </a:t>
            </a:r>
            <a:endParaRPr lang="en-GB" sz="1400">
              <a:solidFill>
                <a:srgbClr val="000091"/>
              </a:solidFill>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6DB0E65-ADF3-AFCC-773A-BF0DC1D36D6E}"/>
              </a:ext>
            </a:extLst>
          </p:cNvPr>
          <p:cNvSpPr txBox="1"/>
          <p:nvPr/>
        </p:nvSpPr>
        <p:spPr>
          <a:xfrm>
            <a:off x="850392" y="2255115"/>
            <a:ext cx="441146" cy="646331"/>
          </a:xfrm>
          <a:prstGeom prst="rect">
            <a:avLst/>
          </a:prstGeom>
          <a:noFill/>
        </p:spPr>
        <p:txBody>
          <a:bodyPr wrap="none" rtlCol="0">
            <a:spAutoFit/>
          </a:bodyPr>
          <a:lstStyle/>
          <a:p>
            <a:r>
              <a:rPr lang="fr-FR" sz="3600" b="1">
                <a:solidFill>
                  <a:srgbClr val="FFD500"/>
                </a:solidFill>
                <a:latin typeface="Arial" panose="020B0604020202020204" pitchFamily="34" charset="0"/>
              </a:rPr>
              <a:t>3</a:t>
            </a:r>
            <a:endParaRPr lang="fr-FR" sz="3600"/>
          </a:p>
        </p:txBody>
      </p:sp>
      <p:sp>
        <p:nvSpPr>
          <p:cNvPr id="3" name="ZoneTexte 2">
            <a:extLst>
              <a:ext uri="{FF2B5EF4-FFF2-40B4-BE49-F238E27FC236}">
                <a16:creationId xmlns:a16="http://schemas.microsoft.com/office/drawing/2014/main" id="{B65C04C2-34DB-BC40-23C0-E46247FA8C01}"/>
              </a:ext>
            </a:extLst>
          </p:cNvPr>
          <p:cNvSpPr txBox="1"/>
          <p:nvPr/>
        </p:nvSpPr>
        <p:spPr>
          <a:xfrm>
            <a:off x="429164" y="404686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D85D75"/>
                </a:solidFill>
              </a:rPr>
              <a:t>2 topics in 2024</a:t>
            </a:r>
            <a:endParaRPr lang="fr-FR"/>
          </a:p>
        </p:txBody>
      </p:sp>
    </p:spTree>
    <p:extLst>
      <p:ext uri="{BB962C8B-B14F-4D97-AF65-F5344CB8AC3E}">
        <p14:creationId xmlns:p14="http://schemas.microsoft.com/office/powerpoint/2010/main" val="1749381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B6BCFB-5AD8-5A31-C181-53351E15C15C}"/>
              </a:ext>
            </a:extLst>
          </p:cNvPr>
          <p:cNvSpPr>
            <a:spLocks noGrp="1"/>
          </p:cNvSpPr>
          <p:nvPr>
            <p:ph idx="1"/>
          </p:nvPr>
        </p:nvSpPr>
        <p:spPr>
          <a:xfrm>
            <a:off x="587062" y="1040355"/>
            <a:ext cx="8179274" cy="3715600"/>
          </a:xfrm>
        </p:spPr>
        <p:txBody>
          <a:bodyPr/>
          <a:lstStyle/>
          <a:p>
            <a:pPr>
              <a:spcBef>
                <a:spcPts val="600"/>
              </a:spcBef>
              <a:spcAft>
                <a:spcPts val="150"/>
              </a:spcAft>
            </a:pPr>
            <a:r>
              <a:rPr lang="en-US" sz="1600" b="1" dirty="0">
                <a:solidFill>
                  <a:srgbClr val="000091"/>
                </a:solidFill>
              </a:rPr>
              <a:t>HORIZON-CL4-2024-DIGITAL-EMERGING-01-54: Smart photonics for joint communication &amp; sensing and access everywhere (Photonics Partnership) (RIA)</a:t>
            </a:r>
          </a:p>
          <a:p>
            <a:pPr marL="594900" lvl="1" indent="-342900">
              <a:spcAft>
                <a:spcPts val="150"/>
              </a:spcAft>
            </a:pPr>
            <a:r>
              <a:rPr lang="en-US" sz="1400" dirty="0">
                <a:solidFill>
                  <a:srgbClr val="000091"/>
                </a:solidFill>
              </a:rPr>
              <a:t>TRL 2 and achieve TRL 5 </a:t>
            </a:r>
            <a:endParaRPr lang="en-IE" sz="1400" dirty="0">
              <a:solidFill>
                <a:srgbClr val="000091"/>
              </a:solidFill>
            </a:endParaRPr>
          </a:p>
          <a:p>
            <a:pPr marL="594900" lvl="1" indent="-342900">
              <a:spcAft>
                <a:spcPts val="150"/>
              </a:spcAft>
            </a:pPr>
            <a:r>
              <a:rPr lang="en-IE" sz="1400" dirty="0" smtClean="0">
                <a:solidFill>
                  <a:srgbClr val="000091"/>
                </a:solidFill>
              </a:rPr>
              <a:t>3-5 M</a:t>
            </a:r>
            <a:r>
              <a:rPr lang="en-IE" sz="1400" dirty="0">
                <a:solidFill>
                  <a:srgbClr val="000091"/>
                </a:solidFill>
              </a:rPr>
              <a:t>€ per project - 4 projects funded </a:t>
            </a:r>
            <a:r>
              <a:rPr lang="fr-FR" sz="1400" dirty="0">
                <a:solidFill>
                  <a:srgbClr val="000091"/>
                </a:solidFill>
              </a:rPr>
              <a:t>(18 M€)</a:t>
            </a:r>
          </a:p>
          <a:p>
            <a:pPr marL="594900" lvl="1" indent="-342900">
              <a:spcAft>
                <a:spcPts val="150"/>
              </a:spcAft>
            </a:pPr>
            <a:r>
              <a:rPr lang="fr-FR" sz="1400" dirty="0" err="1">
                <a:solidFill>
                  <a:srgbClr val="000091"/>
                </a:solidFill>
              </a:rPr>
              <a:t>Photonics</a:t>
            </a:r>
            <a:r>
              <a:rPr lang="fr-FR" sz="1400" dirty="0">
                <a:solidFill>
                  <a:srgbClr val="000091"/>
                </a:solidFill>
              </a:rPr>
              <a:t> for </a:t>
            </a:r>
            <a:r>
              <a:rPr lang="en-US" sz="1400" dirty="0">
                <a:solidFill>
                  <a:srgbClr val="000091"/>
                </a:solidFill>
              </a:rPr>
              <a:t>communication network </a:t>
            </a:r>
          </a:p>
          <a:p>
            <a:pPr lvl="0"/>
            <a:endParaRPr lang="en-FR" sz="1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200"/>
              </a:spcAft>
            </a:pPr>
            <a:r>
              <a:rPr lang="en-US" sz="1600" b="1" dirty="0">
                <a:solidFill>
                  <a:srgbClr val="000091"/>
                </a:solidFill>
              </a:rPr>
              <a:t>HORIZON-CL4-2024-DIGITAL-EMERGING-01-55: Photonics Innovation Factory for Europe (Photonics Partnership) (IA) </a:t>
            </a:r>
          </a:p>
          <a:p>
            <a:pPr marL="594900" lvl="1" indent="-342900">
              <a:spcAft>
                <a:spcPts val="200"/>
              </a:spcAft>
            </a:pPr>
            <a:r>
              <a:rPr lang="en-US" sz="1400" dirty="0">
                <a:solidFill>
                  <a:srgbClr val="000091"/>
                </a:solidFill>
              </a:rPr>
              <a:t>TRL 2-5 and achieve TRL 4-7</a:t>
            </a:r>
          </a:p>
          <a:p>
            <a:pPr marL="594900" lvl="1" indent="-342900">
              <a:spcAft>
                <a:spcPts val="200"/>
              </a:spcAft>
            </a:pPr>
            <a:r>
              <a:rPr lang="en-IE" sz="1400" dirty="0" smtClean="0">
                <a:solidFill>
                  <a:srgbClr val="000091"/>
                </a:solidFill>
              </a:rPr>
              <a:t>15 M€ </a:t>
            </a:r>
            <a:r>
              <a:rPr lang="en-IE" sz="1400" dirty="0">
                <a:solidFill>
                  <a:srgbClr val="000091"/>
                </a:solidFill>
              </a:rPr>
              <a:t>per project - 1 project funded </a:t>
            </a:r>
            <a:r>
              <a:rPr lang="fr-FR" sz="1400" dirty="0">
                <a:solidFill>
                  <a:srgbClr val="000091"/>
                </a:solidFill>
              </a:rPr>
              <a:t>(15 M€)</a:t>
            </a:r>
          </a:p>
          <a:p>
            <a:pPr marL="594900" lvl="1" indent="-342900">
              <a:spcAft>
                <a:spcPts val="200"/>
              </a:spcAft>
            </a:pPr>
            <a:r>
              <a:rPr lang="en-US" sz="1200" dirty="0">
                <a:solidFill>
                  <a:srgbClr val="000091"/>
                </a:solidFill>
              </a:rPr>
              <a:t>provide a </a:t>
            </a:r>
            <a:r>
              <a:rPr lang="en-US" sz="1200" b="1" dirty="0">
                <a:solidFill>
                  <a:srgbClr val="000091"/>
                </a:solidFill>
              </a:rPr>
              <a:t>virtual factory with a flexible and open structure</a:t>
            </a:r>
            <a:r>
              <a:rPr lang="en-US" sz="1200" dirty="0">
                <a:solidFill>
                  <a:srgbClr val="000091"/>
                </a:solidFill>
              </a:rPr>
              <a:t>, allowing for a multiplicity of competitive actors and services, fully integrated European ecosystem of cross-border deep innovation support in core photonics technologies for the benefit of </a:t>
            </a:r>
            <a:r>
              <a:rPr lang="en-US" sz="1200" b="1" dirty="0">
                <a:solidFill>
                  <a:srgbClr val="000091"/>
                </a:solidFill>
              </a:rPr>
              <a:t>European industry</a:t>
            </a:r>
            <a:endParaRPr lang="en-FR" sz="1600" b="1" dirty="0">
              <a:solidFill>
                <a:srgbClr val="000091"/>
              </a:solidFill>
            </a:endParaRPr>
          </a:p>
          <a:p>
            <a:endParaRPr lang="fr-FR" sz="1100" dirty="0"/>
          </a:p>
        </p:txBody>
      </p:sp>
      <p:sp>
        <p:nvSpPr>
          <p:cNvPr id="3" name="Slide Number Placeholder 2">
            <a:extLst>
              <a:ext uri="{FF2B5EF4-FFF2-40B4-BE49-F238E27FC236}">
                <a16:creationId xmlns:a16="http://schemas.microsoft.com/office/drawing/2014/main" id="{1BDF5C35-39AF-1FF8-842A-FCFE07199483}"/>
              </a:ext>
            </a:extLst>
          </p:cNvPr>
          <p:cNvSpPr>
            <a:spLocks noGrp="1"/>
          </p:cNvSpPr>
          <p:nvPr>
            <p:ph type="sldNum" sz="quarter" idx="12"/>
          </p:nvPr>
        </p:nvSpPr>
        <p:spPr/>
        <p:txBody>
          <a:bodyPr/>
          <a:lstStyle/>
          <a:p>
            <a:fld id="{F46C79FD-C571-418B-AB0F-5EE936C85276}" type="slidenum">
              <a:rPr lang="en-GB" smtClean="0"/>
              <a:t>38</a:t>
            </a:fld>
            <a:endParaRPr lang="en-GB"/>
          </a:p>
        </p:txBody>
      </p:sp>
      <p:sp>
        <p:nvSpPr>
          <p:cNvPr id="4" name="Title 3">
            <a:extLst>
              <a:ext uri="{FF2B5EF4-FFF2-40B4-BE49-F238E27FC236}">
                <a16:creationId xmlns:a16="http://schemas.microsoft.com/office/drawing/2014/main" id="{9A64C1D7-475A-0764-48D6-ED4C1661E3BD}"/>
              </a:ext>
            </a:extLst>
          </p:cNvPr>
          <p:cNvSpPr>
            <a:spLocks noGrp="1"/>
          </p:cNvSpPr>
          <p:nvPr>
            <p:ph type="title"/>
          </p:nvPr>
        </p:nvSpPr>
        <p:spPr>
          <a:xfrm>
            <a:off x="3191272" y="130803"/>
            <a:ext cx="5751609" cy="586768"/>
          </a:xfrm>
        </p:spPr>
        <p:txBody>
          <a:bodyPr/>
          <a:lstStyle/>
          <a:p>
            <a:r>
              <a:rPr lang="fr-FR" sz="2000" err="1"/>
              <a:t>European</a:t>
            </a:r>
            <a:r>
              <a:rPr lang="fr-FR" sz="2000"/>
              <a:t> Innovation Leadership in Photonics</a:t>
            </a:r>
          </a:p>
        </p:txBody>
      </p:sp>
      <p:sp>
        <p:nvSpPr>
          <p:cNvPr id="5" name="Rectangle 4">
            <a:extLst>
              <a:ext uri="{FF2B5EF4-FFF2-40B4-BE49-F238E27FC236}">
                <a16:creationId xmlns:a16="http://schemas.microsoft.com/office/drawing/2014/main" id="{4BA6556D-B000-B89A-C25F-15EB39FA5F28}"/>
              </a:ext>
            </a:extLst>
          </p:cNvPr>
          <p:cNvSpPr/>
          <p:nvPr/>
        </p:nvSpPr>
        <p:spPr>
          <a:xfrm>
            <a:off x="377664" y="1045533"/>
            <a:ext cx="8742717" cy="1610203"/>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a:p>
        </p:txBody>
      </p:sp>
      <p:sp>
        <p:nvSpPr>
          <p:cNvPr id="6" name="Rectangle 5">
            <a:extLst>
              <a:ext uri="{FF2B5EF4-FFF2-40B4-BE49-F238E27FC236}">
                <a16:creationId xmlns:a16="http://schemas.microsoft.com/office/drawing/2014/main" id="{255F771E-ECB1-3887-533D-637AF23EAA42}"/>
              </a:ext>
            </a:extLst>
          </p:cNvPr>
          <p:cNvSpPr/>
          <p:nvPr/>
        </p:nvSpPr>
        <p:spPr>
          <a:xfrm>
            <a:off x="377663" y="2893853"/>
            <a:ext cx="8742717" cy="1862102"/>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5" name="Picture 1" descr="page246image3039136816">
            <a:extLst>
              <a:ext uri="{FF2B5EF4-FFF2-40B4-BE49-F238E27FC236}">
                <a16:creationId xmlns:a16="http://schemas.microsoft.com/office/drawing/2014/main" id="{3E1382F3-6065-2644-37F7-85D11B061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684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240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1605134" y="1978356"/>
            <a:ext cx="7367827" cy="2678553"/>
          </a:xfrm>
        </p:spPr>
        <p:txBody>
          <a:bodyPr/>
          <a:lstStyle/>
          <a:p>
            <a:pPr marL="360000" lvl="2" indent="0" algn="just">
              <a:buNone/>
            </a:pPr>
            <a:r>
              <a:rPr lang="en-GB" sz="1800" b="1" u="sng">
                <a:solidFill>
                  <a:srgbClr val="000091"/>
                </a:solidFill>
                <a:uFill>
                  <a:solidFill>
                    <a:srgbClr val="F5DC32"/>
                  </a:solidFill>
                </a:uFill>
                <a:ea typeface="Times New Roman" panose="02020603050405020304" pitchFamily="18" charset="0"/>
                <a:cs typeface="Times New Roman" panose="02020603050405020304" pitchFamily="18" charset="0"/>
              </a:rPr>
              <a:t>Objective</a:t>
            </a:r>
            <a:r>
              <a:rPr lang="en-GB" sz="1800" u="sng">
                <a:solidFill>
                  <a:srgbClr val="000091"/>
                </a:solidFill>
                <a:uFill>
                  <a:solidFill>
                    <a:srgbClr val="F5DC32"/>
                  </a:solidFill>
                </a:uFill>
                <a:ea typeface="Times New Roman" panose="02020603050405020304" pitchFamily="18" charset="0"/>
                <a:cs typeface="Times New Roman" panose="02020603050405020304" pitchFamily="18" charset="0"/>
              </a:rPr>
              <a:t> </a:t>
            </a:r>
          </a:p>
          <a:p>
            <a:pPr marL="774900" lvl="2" indent="-342900" algn="just">
              <a:buFont typeface="Courier New" panose="02070309020205020404" pitchFamily="49" charset="0"/>
              <a:buChar char="o"/>
            </a:pPr>
            <a:r>
              <a:rPr lang="en-GB" sz="1800">
                <a:solidFill>
                  <a:srgbClr val="000091"/>
                </a:solidFill>
                <a:ea typeface="Times New Roman" panose="02020603050405020304" pitchFamily="18" charset="0"/>
                <a:cs typeface="Times New Roman" panose="02020603050405020304" pitchFamily="18" charset="0"/>
              </a:rPr>
              <a:t>A critical point where first simple products are being launched.</a:t>
            </a:r>
          </a:p>
          <a:p>
            <a:pPr marL="774900" lvl="2" indent="-342900" algn="just">
              <a:buFont typeface="Courier New" panose="02070309020205020404" pitchFamily="49" charset="0"/>
              <a:buChar char="o"/>
            </a:pPr>
            <a:r>
              <a:rPr lang="en-GB" sz="1800">
                <a:solidFill>
                  <a:srgbClr val="000091"/>
                </a:solidFill>
                <a:ea typeface="Times New Roman" panose="02020603050405020304" pitchFamily="18" charset="0"/>
                <a:cs typeface="Times New Roman" panose="02020603050405020304" pitchFamily="18" charset="0"/>
              </a:rPr>
              <a:t>R&amp;I activities would now need to be pursued to achieve technology advances (e.g. aviation, automotive, electronics, batteries, healthcare).</a:t>
            </a:r>
          </a:p>
        </p:txBody>
      </p:sp>
      <p:sp>
        <p:nvSpPr>
          <p:cNvPr id="4" name="Espace réservé du numéro de diapositive 3"/>
          <p:cNvSpPr>
            <a:spLocks noGrp="1"/>
          </p:cNvSpPr>
          <p:nvPr>
            <p:ph type="sldNum" sz="quarter" idx="4294967295"/>
          </p:nvPr>
        </p:nvSpPr>
        <p:spPr>
          <a:xfrm>
            <a:off x="8420374" y="4829175"/>
            <a:ext cx="552587" cy="314325"/>
          </a:xfrm>
        </p:spPr>
        <p:txBody>
          <a:bodyPr/>
          <a:lstStyle/>
          <a:p>
            <a:fld id="{86CB4B4D-7CA3-9044-876B-883B54F8677D}" type="slidenum">
              <a:rPr lang="fr-FR" smtClean="0"/>
              <a:t>39</a:t>
            </a:fld>
            <a:endParaRPr lang="fr-FR"/>
          </a:p>
        </p:txBody>
      </p:sp>
      <p:sp>
        <p:nvSpPr>
          <p:cNvPr id="7" name="Espace réservé du texte 5"/>
          <p:cNvSpPr txBox="1">
            <a:spLocks/>
          </p:cNvSpPr>
          <p:nvPr/>
        </p:nvSpPr>
        <p:spPr bwMode="gray">
          <a:xfrm>
            <a:off x="342079" y="1043518"/>
            <a:ext cx="8187967" cy="605214"/>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0"/>
              </a:spcBef>
              <a:spcAft>
                <a:spcPts val="0"/>
              </a:spcAft>
              <a:buFont typeface="Arial" pitchFamily="34" charset="0"/>
              <a:buNone/>
              <a:defRPr sz="3250" b="1" kern="1200" cap="none" baseline="0">
                <a:solidFill>
                  <a:schemeClr val="tx2"/>
                </a:solidFill>
                <a:latin typeface="+mn-lt"/>
                <a:ea typeface="+mn-ea"/>
                <a:cs typeface="+mn-cs"/>
              </a:defRPr>
            </a:lvl1pPr>
            <a:lvl2pPr marL="0" indent="0" algn="l" defTabSz="914400" rtl="0" eaLnBrk="1" latinLnBrk="0" hangingPunct="1">
              <a:lnSpc>
                <a:spcPct val="100000"/>
              </a:lnSpc>
              <a:spcBef>
                <a:spcPts val="500"/>
              </a:spcBef>
              <a:spcAft>
                <a:spcPts val="0"/>
              </a:spcAft>
              <a:buFont typeface="Arial" pitchFamily="34" charset="0"/>
              <a:buNone/>
              <a:defRPr sz="18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a:solidFill>
                  <a:srgbClr val="F5DC32"/>
                </a:solidFill>
                <a:effectLst>
                  <a:outerShdw blurRad="38100" dist="38100" dir="2700000" algn="tl">
                    <a:srgbClr val="000000">
                      <a:alpha val="43137"/>
                    </a:srgbClr>
                  </a:outerShdw>
                </a:effectLst>
              </a:rPr>
              <a:t>HORIZON-CL4-2023-DIGITAL-EMERGING</a:t>
            </a:r>
          </a:p>
          <a:p>
            <a:r>
              <a:rPr lang="fr-FR" sz="2000"/>
              <a:t>D4.4 - Graphene and 2D </a:t>
            </a:r>
            <a:r>
              <a:rPr lang="fr-FR" sz="2000" err="1"/>
              <a:t>materials</a:t>
            </a:r>
            <a:r>
              <a:rPr lang="fr-FR" sz="2000"/>
              <a:t>: Europe in the lead </a:t>
            </a:r>
            <a:endParaRPr lang="en-GB" sz="1400">
              <a:solidFill>
                <a:srgbClr val="000091"/>
              </a:solidFill>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6DB0E65-ADF3-AFCC-773A-BF0DC1D36D6E}"/>
              </a:ext>
            </a:extLst>
          </p:cNvPr>
          <p:cNvSpPr txBox="1"/>
          <p:nvPr/>
        </p:nvSpPr>
        <p:spPr>
          <a:xfrm>
            <a:off x="850392" y="2255115"/>
            <a:ext cx="441146" cy="646331"/>
          </a:xfrm>
          <a:prstGeom prst="rect">
            <a:avLst/>
          </a:prstGeom>
          <a:noFill/>
        </p:spPr>
        <p:txBody>
          <a:bodyPr wrap="none" rtlCol="0">
            <a:spAutoFit/>
          </a:bodyPr>
          <a:lstStyle/>
          <a:p>
            <a:r>
              <a:rPr lang="fr-FR" sz="3600" b="1">
                <a:solidFill>
                  <a:srgbClr val="FFD500"/>
                </a:solidFill>
                <a:latin typeface="Arial" panose="020B0604020202020204" pitchFamily="34" charset="0"/>
              </a:rPr>
              <a:t>4</a:t>
            </a:r>
            <a:endParaRPr lang="fr-FR" sz="3600"/>
          </a:p>
        </p:txBody>
      </p:sp>
      <p:sp>
        <p:nvSpPr>
          <p:cNvPr id="3" name="ZoneTexte 2">
            <a:extLst>
              <a:ext uri="{FF2B5EF4-FFF2-40B4-BE49-F238E27FC236}">
                <a16:creationId xmlns:a16="http://schemas.microsoft.com/office/drawing/2014/main" id="{CCAF3E7F-A755-6B19-08C1-292BC03D9C43}"/>
              </a:ext>
            </a:extLst>
          </p:cNvPr>
          <p:cNvSpPr txBox="1"/>
          <p:nvPr/>
        </p:nvSpPr>
        <p:spPr>
          <a:xfrm>
            <a:off x="386032" y="3831207"/>
            <a:ext cx="19021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D85D75"/>
                </a:solidFill>
              </a:rPr>
              <a:t>2 topics in 2024</a:t>
            </a:r>
            <a:endParaRPr lang="fr-FR"/>
          </a:p>
        </p:txBody>
      </p:sp>
    </p:spTree>
    <p:extLst>
      <p:ext uri="{BB962C8B-B14F-4D97-AF65-F5344CB8AC3E}">
        <p14:creationId xmlns:p14="http://schemas.microsoft.com/office/powerpoint/2010/main" val="188761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4</a:t>
            </a:fld>
            <a:endParaRPr lang="fr-FR"/>
          </a:p>
        </p:txBody>
      </p:sp>
      <p:sp>
        <p:nvSpPr>
          <p:cNvPr id="5" name="Espace réservé du texte 4"/>
          <p:cNvSpPr>
            <a:spLocks noGrp="1"/>
          </p:cNvSpPr>
          <p:nvPr>
            <p:ph type="body" sz="quarter" idx="13"/>
          </p:nvPr>
        </p:nvSpPr>
        <p:spPr>
          <a:xfrm>
            <a:off x="1198743" y="1158513"/>
            <a:ext cx="7668384" cy="694037"/>
          </a:xfrm>
        </p:spPr>
        <p:txBody>
          <a:bodyPr/>
          <a:lstStyle/>
          <a:p>
            <a:r>
              <a:rPr lang="fr-FR" sz="2400"/>
              <a:t>L'équipe Point de Contact National Numérique (PCN)</a:t>
            </a:r>
          </a:p>
        </p:txBody>
      </p:sp>
      <p:sp>
        <p:nvSpPr>
          <p:cNvPr id="6" name="Rectangle 5">
            <a:extLst>
              <a:ext uri="{FF2B5EF4-FFF2-40B4-BE49-F238E27FC236}">
                <a16:creationId xmlns:a16="http://schemas.microsoft.com/office/drawing/2014/main" id="{5A697D9F-D76C-464C-939E-2DA2894D3540}"/>
              </a:ext>
            </a:extLst>
          </p:cNvPr>
          <p:cNvSpPr/>
          <p:nvPr/>
        </p:nvSpPr>
        <p:spPr>
          <a:xfrm>
            <a:off x="2269307" y="3258136"/>
            <a:ext cx="1401516" cy="553994"/>
          </a:xfrm>
          <a:prstGeom prst="rect">
            <a:avLst/>
          </a:prstGeom>
          <a:solidFill>
            <a:srgbClr val="FFFFFF"/>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n-US" sz="1000">
                <a:solidFill>
                  <a:srgbClr val="000000"/>
                </a:solidFill>
              </a:rPr>
              <a:t>Isabelle </a:t>
            </a:r>
            <a:br>
              <a:rPr lang="en-US" sz="1000">
                <a:solidFill>
                  <a:srgbClr val="000000"/>
                </a:solidFill>
              </a:rPr>
            </a:br>
            <a:r>
              <a:rPr lang="en-US" sz="1000">
                <a:solidFill>
                  <a:srgbClr val="000000"/>
                </a:solidFill>
              </a:rPr>
              <a:t>de Sutter</a:t>
            </a:r>
          </a:p>
          <a:p>
            <a:pPr algn="ctr"/>
            <a:r>
              <a:rPr lang="en-US" sz="1000"/>
              <a:t>MESR</a:t>
            </a:r>
          </a:p>
        </p:txBody>
      </p:sp>
      <p:sp>
        <p:nvSpPr>
          <p:cNvPr id="7" name="Rectangle 6">
            <a:extLst>
              <a:ext uri="{FF2B5EF4-FFF2-40B4-BE49-F238E27FC236}">
                <a16:creationId xmlns:a16="http://schemas.microsoft.com/office/drawing/2014/main" id="{5A697D9F-D76C-464C-939E-2DA2894D3540}"/>
              </a:ext>
            </a:extLst>
          </p:cNvPr>
          <p:cNvSpPr/>
          <p:nvPr/>
        </p:nvSpPr>
        <p:spPr>
          <a:xfrm>
            <a:off x="3684997" y="3258136"/>
            <a:ext cx="1220539" cy="553994"/>
          </a:xfrm>
          <a:prstGeom prst="rect">
            <a:avLst/>
          </a:prstGeom>
          <a:solidFill>
            <a:srgbClr val="FFFFFF"/>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n-US" sz="1000">
                <a:solidFill>
                  <a:srgbClr val="000000"/>
                </a:solidFill>
              </a:rPr>
              <a:t>Gaël</a:t>
            </a:r>
          </a:p>
          <a:p>
            <a:pPr algn="ctr"/>
            <a:r>
              <a:rPr lang="en-US" sz="1000" err="1"/>
              <a:t>Maugis</a:t>
            </a:r>
            <a:r>
              <a:rPr lang="en-US" sz="1000"/>
              <a:t/>
            </a:r>
            <a:br>
              <a:rPr lang="en-US" sz="1000"/>
            </a:br>
            <a:r>
              <a:rPr lang="en-US" sz="1000"/>
              <a:t>MESR</a:t>
            </a:r>
          </a:p>
        </p:txBody>
      </p:sp>
      <p:sp>
        <p:nvSpPr>
          <p:cNvPr id="8" name="Rectangle 7">
            <a:extLst>
              <a:ext uri="{FF2B5EF4-FFF2-40B4-BE49-F238E27FC236}">
                <a16:creationId xmlns:a16="http://schemas.microsoft.com/office/drawing/2014/main" id="{FA2CD5B5-3AE4-4033-912B-E93B38F19C03}"/>
              </a:ext>
            </a:extLst>
          </p:cNvPr>
          <p:cNvSpPr/>
          <p:nvPr/>
        </p:nvSpPr>
        <p:spPr>
          <a:xfrm>
            <a:off x="4954169" y="3255930"/>
            <a:ext cx="1313874" cy="553994"/>
          </a:xfrm>
          <a:prstGeom prst="rect">
            <a:avLst/>
          </a:prstGeom>
          <a:solidFill>
            <a:srgbClr val="FFFFFF"/>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n-US" sz="1000">
                <a:solidFill>
                  <a:srgbClr val="000000"/>
                </a:solidFill>
              </a:rPr>
              <a:t>Armand</a:t>
            </a:r>
          </a:p>
          <a:p>
            <a:pPr algn="ctr"/>
            <a:r>
              <a:rPr lang="en-US" sz="1000" err="1"/>
              <a:t>Nachef</a:t>
            </a:r>
            <a:r>
              <a:rPr lang="en-US" sz="1000"/>
              <a:t/>
            </a:r>
            <a:br>
              <a:rPr lang="en-US" sz="1000"/>
            </a:br>
            <a:r>
              <a:rPr lang="en-US" sz="1000"/>
              <a:t>MESR</a:t>
            </a:r>
          </a:p>
        </p:txBody>
      </p:sp>
      <p:pic>
        <p:nvPicPr>
          <p:cNvPr id="9" name="Image 6" descr="Une image contenant personne, mur, homme, complet&#10;&#10;Description générée automatiquement">
            <a:extLst>
              <a:ext uri="{FF2B5EF4-FFF2-40B4-BE49-F238E27FC236}">
                <a16:creationId xmlns:a16="http://schemas.microsoft.com/office/drawing/2014/main" id="{6B768DB0-4FA0-415A-AD90-50F72E2C2839}"/>
              </a:ext>
            </a:extLst>
          </p:cNvPr>
          <p:cNvPicPr>
            <a:picLocks noChangeAspect="1"/>
          </p:cNvPicPr>
          <p:nvPr/>
        </p:nvPicPr>
        <p:blipFill rotWithShape="1">
          <a:blip r:embed="rId2"/>
          <a:srcRect l="9834" t="-707" r="11613" b="274"/>
          <a:stretch/>
        </p:blipFill>
        <p:spPr>
          <a:xfrm>
            <a:off x="4918783" y="1851501"/>
            <a:ext cx="1327521" cy="1452817"/>
          </a:xfrm>
          <a:prstGeom prst="rect">
            <a:avLst/>
          </a:prstGeom>
        </p:spPr>
      </p:pic>
      <p:sp>
        <p:nvSpPr>
          <p:cNvPr id="10" name="Rectangle 9">
            <a:extLst>
              <a:ext uri="{FF2B5EF4-FFF2-40B4-BE49-F238E27FC236}">
                <a16:creationId xmlns:a16="http://schemas.microsoft.com/office/drawing/2014/main" id="{3AEBDAA6-C27B-46C4-9353-6786B8242EEE}"/>
              </a:ext>
            </a:extLst>
          </p:cNvPr>
          <p:cNvSpPr/>
          <p:nvPr/>
        </p:nvSpPr>
        <p:spPr>
          <a:xfrm>
            <a:off x="6246304" y="3255930"/>
            <a:ext cx="1346794" cy="553994"/>
          </a:xfrm>
          <a:prstGeom prst="rect">
            <a:avLst/>
          </a:prstGeom>
          <a:solidFill>
            <a:srgbClr val="FFFFFF"/>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n-US" sz="1000">
                <a:solidFill>
                  <a:srgbClr val="000000"/>
                </a:solidFill>
              </a:rPr>
              <a:t>Smail</a:t>
            </a:r>
            <a:endParaRPr lang="fr-FR">
              <a:solidFill>
                <a:srgbClr val="000000"/>
              </a:solidFill>
            </a:endParaRPr>
          </a:p>
          <a:p>
            <a:pPr algn="ctr"/>
            <a:r>
              <a:rPr lang="en-US" sz="1000" err="1"/>
              <a:t>Niar</a:t>
            </a:r>
            <a:r>
              <a:rPr lang="en-US" sz="1000"/>
              <a:t/>
            </a:r>
            <a:br>
              <a:rPr lang="en-US" sz="1000"/>
            </a:br>
            <a:r>
              <a:rPr lang="en-US" sz="1000"/>
              <a:t>MESR</a:t>
            </a:r>
          </a:p>
        </p:txBody>
      </p:sp>
      <p:pic>
        <p:nvPicPr>
          <p:cNvPr id="11" name="Image 9" descr="Une image contenant personne, mur, cravate, homme&#10;&#10;Description générée automatiquement">
            <a:extLst>
              <a:ext uri="{FF2B5EF4-FFF2-40B4-BE49-F238E27FC236}">
                <a16:creationId xmlns:a16="http://schemas.microsoft.com/office/drawing/2014/main" id="{82F7D3A9-93C0-4AF1-8FE9-F40F441064B4}"/>
              </a:ext>
            </a:extLst>
          </p:cNvPr>
          <p:cNvPicPr>
            <a:picLocks noChangeAspect="1"/>
          </p:cNvPicPr>
          <p:nvPr/>
        </p:nvPicPr>
        <p:blipFill rotWithShape="1">
          <a:blip r:embed="rId3"/>
          <a:srcRect t="5523" r="597" b="15839"/>
          <a:stretch/>
        </p:blipFill>
        <p:spPr>
          <a:xfrm>
            <a:off x="3586833" y="1850290"/>
            <a:ext cx="1319631" cy="1454028"/>
          </a:xfrm>
          <a:prstGeom prst="rect">
            <a:avLst/>
          </a:prstGeom>
        </p:spPr>
      </p:pic>
      <p:pic>
        <p:nvPicPr>
          <p:cNvPr id="12" name="Image 9" descr="Une image contenant personne, mur, complet, homme&#10;&#10;Description générée automatiquement">
            <a:extLst>
              <a:ext uri="{FF2B5EF4-FFF2-40B4-BE49-F238E27FC236}">
                <a16:creationId xmlns:a16="http://schemas.microsoft.com/office/drawing/2014/main" id="{528708C1-850B-4D17-B28D-769A82D65AEA}"/>
              </a:ext>
            </a:extLst>
          </p:cNvPr>
          <p:cNvPicPr>
            <a:picLocks noChangeAspect="1"/>
          </p:cNvPicPr>
          <p:nvPr/>
        </p:nvPicPr>
        <p:blipFill rotWithShape="1">
          <a:blip r:embed="rId4"/>
          <a:srcRect l="6742" r="4120" b="12"/>
          <a:stretch/>
        </p:blipFill>
        <p:spPr>
          <a:xfrm>
            <a:off x="6233585" y="1870060"/>
            <a:ext cx="1345866" cy="1441384"/>
          </a:xfrm>
          <a:prstGeom prst="rect">
            <a:avLst/>
          </a:prstGeom>
        </p:spPr>
      </p:pic>
      <p:pic>
        <p:nvPicPr>
          <p:cNvPr id="13" name="Image 4" descr="Une image contenant personne, extérieur&#10;&#10;Description générée automatiquement">
            <a:extLst>
              <a:ext uri="{FF2B5EF4-FFF2-40B4-BE49-F238E27FC236}">
                <a16:creationId xmlns:a16="http://schemas.microsoft.com/office/drawing/2014/main" id="{D9EA015A-9340-4B94-B98F-712658682E74}"/>
              </a:ext>
            </a:extLst>
          </p:cNvPr>
          <p:cNvPicPr>
            <a:picLocks noChangeAspect="1"/>
          </p:cNvPicPr>
          <p:nvPr/>
        </p:nvPicPr>
        <p:blipFill>
          <a:blip r:embed="rId5"/>
          <a:stretch>
            <a:fillRect/>
          </a:stretch>
        </p:blipFill>
        <p:spPr>
          <a:xfrm>
            <a:off x="2255133" y="1850391"/>
            <a:ext cx="1416617" cy="1456188"/>
          </a:xfrm>
          <a:prstGeom prst="rect">
            <a:avLst/>
          </a:prstGeom>
        </p:spPr>
      </p:pic>
      <p:sp>
        <p:nvSpPr>
          <p:cNvPr id="14" name="Rectangle 13"/>
          <p:cNvSpPr/>
          <p:nvPr/>
        </p:nvSpPr>
        <p:spPr>
          <a:xfrm>
            <a:off x="1198743" y="4073414"/>
            <a:ext cx="7790878" cy="587340"/>
          </a:xfrm>
          <a:prstGeom prst="rect">
            <a:avLst/>
          </a:prstGeom>
        </p:spPr>
        <p:txBody>
          <a:bodyPr wrap="square">
            <a:spAutoFit/>
          </a:bodyPr>
          <a:lstStyle/>
          <a:p>
            <a:pPr>
              <a:spcBef>
                <a:spcPts val="500"/>
              </a:spcBef>
              <a:defRPr sz="1400" b="1">
                <a:solidFill>
                  <a:srgbClr val="000091"/>
                </a:solidFill>
                <a:latin typeface="+mj-lt"/>
                <a:ea typeface="+mj-ea"/>
                <a:cs typeface="+mj-cs"/>
                <a:sym typeface="Arial"/>
              </a:defRPr>
            </a:pPr>
            <a:r>
              <a:rPr lang="fr-FR" b="1">
                <a:solidFill>
                  <a:srgbClr val="000091"/>
                </a:solidFill>
                <a:sym typeface="Arial"/>
              </a:rPr>
              <a:t>Le Point de contact national France : </a:t>
            </a:r>
            <a:r>
              <a:rPr lang="fr-FR">
                <a:ea typeface="Calibri" panose="020F0502020204030204" pitchFamily="34" charset="0"/>
                <a:cs typeface="Times New Roman"/>
                <a:hlinkClick r:id="rId6"/>
              </a:rPr>
              <a:t>pcn-tic@recherche.gouv.fr</a:t>
            </a:r>
            <a:endParaRPr lang="fr-FR">
              <a:ea typeface="Calibri" panose="020F0502020204030204" pitchFamily="34" charset="0"/>
              <a:cs typeface="Times New Roman"/>
            </a:endParaRPr>
          </a:p>
          <a:p>
            <a:pPr>
              <a:spcBef>
                <a:spcPts val="500"/>
              </a:spcBef>
              <a:defRPr sz="1400" b="1">
                <a:solidFill>
                  <a:srgbClr val="000091"/>
                </a:solidFill>
                <a:latin typeface="+mj-lt"/>
                <a:ea typeface="+mj-ea"/>
                <a:cs typeface="+mj-cs"/>
                <a:sym typeface="Arial"/>
              </a:defRPr>
            </a:pPr>
            <a:r>
              <a:rPr lang="fr-FR">
                <a:ea typeface="Calibri" panose="020F0502020204030204" pitchFamily="34" charset="0"/>
                <a:cs typeface="Times New Roman"/>
              </a:rPr>
              <a:t>  </a:t>
            </a:r>
            <a:endParaRPr lang="fr-FR">
              <a:cs typeface="Times New Roman"/>
            </a:endParaRPr>
          </a:p>
        </p:txBody>
      </p:sp>
      <p:pic>
        <p:nvPicPr>
          <p:cNvPr id="3" name="Imag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80312" y="227646"/>
            <a:ext cx="947939" cy="475865"/>
          </a:xfrm>
          <a:prstGeom prst="rect">
            <a:avLst/>
          </a:prstGeom>
        </p:spPr>
      </p:pic>
    </p:spTree>
    <p:extLst>
      <p:ext uri="{BB962C8B-B14F-4D97-AF65-F5344CB8AC3E}">
        <p14:creationId xmlns:p14="http://schemas.microsoft.com/office/powerpoint/2010/main" val="2843331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00699A-D18C-BCA8-634C-5E74A5E7FE97}"/>
              </a:ext>
            </a:extLst>
          </p:cNvPr>
          <p:cNvSpPr>
            <a:spLocks noGrp="1"/>
          </p:cNvSpPr>
          <p:nvPr>
            <p:ph idx="1"/>
          </p:nvPr>
        </p:nvSpPr>
        <p:spPr>
          <a:xfrm>
            <a:off x="563443" y="1184678"/>
            <a:ext cx="8179274" cy="3506194"/>
          </a:xfrm>
        </p:spPr>
        <p:txBody>
          <a:bodyPr/>
          <a:lstStyle/>
          <a:p>
            <a:r>
              <a:rPr lang="en-US" sz="1400" b="1" dirty="0">
                <a:solidFill>
                  <a:srgbClr val="000091"/>
                </a:solidFill>
              </a:rPr>
              <a:t>HORIZON-CL4-2024-DIGITAL-EMERGING-01-31: Pilot line(s) for 2D materials-based devices (RIA)</a:t>
            </a:r>
          </a:p>
          <a:p>
            <a:pPr marL="285750" indent="-285750">
              <a:spcAft>
                <a:spcPts val="150"/>
              </a:spcAft>
              <a:buFont typeface="Arial" panose="020B0604020202020204" pitchFamily="34" charset="0"/>
              <a:buChar char="•"/>
            </a:pPr>
            <a:r>
              <a:rPr lang="en-US" sz="1600" dirty="0">
                <a:solidFill>
                  <a:srgbClr val="000091"/>
                </a:solidFill>
              </a:rPr>
              <a:t>TRL 2-3 and achieve TRL 4-5 </a:t>
            </a:r>
          </a:p>
          <a:p>
            <a:pPr marL="285750" indent="-285750">
              <a:spcAft>
                <a:spcPts val="150"/>
              </a:spcAft>
              <a:buFont typeface="Arial" panose="020B0604020202020204" pitchFamily="34" charset="0"/>
              <a:buChar char="•"/>
            </a:pPr>
            <a:r>
              <a:rPr lang="en-IE" sz="1600" dirty="0" smtClean="0">
                <a:solidFill>
                  <a:srgbClr val="000091"/>
                </a:solidFill>
              </a:rPr>
              <a:t>33 M€ </a:t>
            </a:r>
            <a:r>
              <a:rPr lang="en-IE" sz="1600" dirty="0">
                <a:solidFill>
                  <a:srgbClr val="000091"/>
                </a:solidFill>
              </a:rPr>
              <a:t>per project - 1 project funded </a:t>
            </a:r>
            <a:r>
              <a:rPr lang="fr-FR" sz="1600" dirty="0">
                <a:solidFill>
                  <a:srgbClr val="000091"/>
                </a:solidFill>
              </a:rPr>
              <a:t>(33 M€)</a:t>
            </a:r>
          </a:p>
          <a:p>
            <a:pPr marL="285750" indent="-285750">
              <a:spcAft>
                <a:spcPts val="150"/>
              </a:spcAft>
              <a:buFont typeface="Arial" panose="020B0604020202020204" pitchFamily="34" charset="0"/>
              <a:buChar char="•"/>
            </a:pPr>
            <a:r>
              <a:rPr lang="en-US" sz="1800" dirty="0">
                <a:latin typeface="TimesNewRomanPSMT"/>
              </a:rPr>
              <a:t>A</a:t>
            </a:r>
            <a:r>
              <a:rPr lang="en-US" sz="1800" dirty="0">
                <a:effectLst/>
                <a:latin typeface="TimesNewRomanPSMT"/>
              </a:rPr>
              <a:t>ccessible pilot line(s) fostering the creation of electronic and photonic devices and systems (co-)integrating two-Dimensional Materials (2DM) </a:t>
            </a:r>
            <a:endParaRPr lang="en-US" sz="3200" dirty="0">
              <a:effectLst/>
            </a:endParaRPr>
          </a:p>
          <a:p>
            <a:endParaRPr lang="en-US" sz="1400" b="1" dirty="0">
              <a:solidFill>
                <a:srgbClr val="000091"/>
              </a:solidFill>
            </a:endParaRPr>
          </a:p>
          <a:p>
            <a:r>
              <a:rPr lang="en-US" sz="1400" b="1" dirty="0">
                <a:solidFill>
                  <a:srgbClr val="000091"/>
                </a:solidFill>
              </a:rPr>
              <a:t>HORIZON-CL4-2024-DIGITAL-EMERGING-01-34: Synergy with national and regional initiatives in Europe (CSA)</a:t>
            </a:r>
            <a:endParaRPr lang="en-FR" sz="1400" b="1" dirty="0">
              <a:solidFill>
                <a:srgbClr val="000091"/>
              </a:solidFill>
            </a:endParaRPr>
          </a:p>
          <a:p>
            <a:pPr marL="285750" indent="-285750">
              <a:buFont typeface="Arial" panose="020B0604020202020204" pitchFamily="34" charset="0"/>
              <a:buChar char="•"/>
            </a:pPr>
            <a:r>
              <a:rPr lang="en-IE" sz="1800" dirty="0" smtClean="0">
                <a:latin typeface="TimesNewRomanPSMT"/>
              </a:rPr>
              <a:t>3 M€ </a:t>
            </a:r>
            <a:r>
              <a:rPr lang="en-IE" sz="1800" dirty="0">
                <a:latin typeface="TimesNewRomanPSMT"/>
              </a:rPr>
              <a:t>per project - 1 project funded </a:t>
            </a:r>
            <a:r>
              <a:rPr lang="fr-FR" sz="1800" dirty="0">
                <a:latin typeface="TimesNewRomanPSMT"/>
              </a:rPr>
              <a:t>(3 M€)</a:t>
            </a:r>
          </a:p>
          <a:p>
            <a:pPr marL="285750" indent="-285750">
              <a:buFont typeface="Arial" panose="020B0604020202020204" pitchFamily="34" charset="0"/>
              <a:buChar char="•"/>
            </a:pPr>
            <a:r>
              <a:rPr lang="en-US" sz="1800" dirty="0">
                <a:latin typeface="TimesNewRomanPSMT"/>
              </a:rPr>
              <a:t>Well-coordinated European, national and regional initiatives in the field of graphene and two-dimensional materials (2DM) </a:t>
            </a:r>
          </a:p>
          <a:p>
            <a:endParaRPr lang="fr-FR" sz="1600" dirty="0">
              <a:solidFill>
                <a:srgbClr val="000091"/>
              </a:solidFill>
            </a:endParaRPr>
          </a:p>
          <a:p>
            <a:endParaRPr lang="fr-FR" dirty="0"/>
          </a:p>
        </p:txBody>
      </p:sp>
      <p:sp>
        <p:nvSpPr>
          <p:cNvPr id="3" name="Slide Number Placeholder 2">
            <a:extLst>
              <a:ext uri="{FF2B5EF4-FFF2-40B4-BE49-F238E27FC236}">
                <a16:creationId xmlns:a16="http://schemas.microsoft.com/office/drawing/2014/main" id="{D52AFA0A-5598-2ED4-64CC-219F328FF6EC}"/>
              </a:ext>
            </a:extLst>
          </p:cNvPr>
          <p:cNvSpPr>
            <a:spLocks noGrp="1"/>
          </p:cNvSpPr>
          <p:nvPr>
            <p:ph type="sldNum" sz="quarter" idx="12"/>
          </p:nvPr>
        </p:nvSpPr>
        <p:spPr/>
        <p:txBody>
          <a:bodyPr/>
          <a:lstStyle/>
          <a:p>
            <a:fld id="{F46C79FD-C571-418B-AB0F-5EE936C85276}" type="slidenum">
              <a:rPr lang="en-GB" smtClean="0"/>
              <a:t>40</a:t>
            </a:fld>
            <a:endParaRPr lang="en-GB"/>
          </a:p>
        </p:txBody>
      </p:sp>
      <p:sp>
        <p:nvSpPr>
          <p:cNvPr id="4" name="Title 3">
            <a:extLst>
              <a:ext uri="{FF2B5EF4-FFF2-40B4-BE49-F238E27FC236}">
                <a16:creationId xmlns:a16="http://schemas.microsoft.com/office/drawing/2014/main" id="{BC7114CB-2875-81A6-E5BE-471B4CA975D0}"/>
              </a:ext>
            </a:extLst>
          </p:cNvPr>
          <p:cNvSpPr>
            <a:spLocks noGrp="1"/>
          </p:cNvSpPr>
          <p:nvPr>
            <p:ph type="title"/>
          </p:nvPr>
        </p:nvSpPr>
        <p:spPr>
          <a:xfrm>
            <a:off x="3308997" y="118800"/>
            <a:ext cx="5266904" cy="586768"/>
          </a:xfrm>
        </p:spPr>
        <p:txBody>
          <a:bodyPr/>
          <a:lstStyle/>
          <a:p>
            <a:r>
              <a:rPr lang="fr-FR" sz="1800"/>
              <a:t>Graphene and 2D Materials: Europe in the lead</a:t>
            </a:r>
          </a:p>
        </p:txBody>
      </p:sp>
      <p:sp>
        <p:nvSpPr>
          <p:cNvPr id="5" name="Rectangle 4">
            <a:extLst>
              <a:ext uri="{FF2B5EF4-FFF2-40B4-BE49-F238E27FC236}">
                <a16:creationId xmlns:a16="http://schemas.microsoft.com/office/drawing/2014/main" id="{21DF0903-4935-2085-1A22-98EE0FCEF160}"/>
              </a:ext>
            </a:extLst>
          </p:cNvPr>
          <p:cNvSpPr/>
          <p:nvPr/>
        </p:nvSpPr>
        <p:spPr>
          <a:xfrm>
            <a:off x="453749" y="1160538"/>
            <a:ext cx="8742717" cy="1530196"/>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7785110-CC9B-0BFF-1FE5-1172FE7985C9}"/>
              </a:ext>
            </a:extLst>
          </p:cNvPr>
          <p:cNvSpPr/>
          <p:nvPr/>
        </p:nvSpPr>
        <p:spPr>
          <a:xfrm>
            <a:off x="401283" y="2824933"/>
            <a:ext cx="8742717" cy="1865939"/>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4110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1605134" y="1978356"/>
            <a:ext cx="7367827" cy="2678553"/>
          </a:xfrm>
        </p:spPr>
        <p:txBody>
          <a:bodyPr/>
          <a:lstStyle/>
          <a:p>
            <a:pPr marL="360000" lvl="2" indent="0" algn="just">
              <a:buNone/>
            </a:pPr>
            <a:r>
              <a:rPr lang="en-GB" sz="1800" b="1" u="sng">
                <a:solidFill>
                  <a:srgbClr val="000091"/>
                </a:solidFill>
                <a:uFill>
                  <a:solidFill>
                    <a:srgbClr val="F5DC32"/>
                  </a:solidFill>
                </a:uFill>
                <a:ea typeface="Times New Roman" panose="02020603050405020304" pitchFamily="18" charset="0"/>
                <a:cs typeface="Times New Roman" panose="02020603050405020304" pitchFamily="18" charset="0"/>
              </a:rPr>
              <a:t>Objective</a:t>
            </a:r>
            <a:r>
              <a:rPr lang="en-GB" sz="1800" u="sng">
                <a:solidFill>
                  <a:srgbClr val="000091"/>
                </a:solidFill>
                <a:uFill>
                  <a:solidFill>
                    <a:srgbClr val="F5DC32"/>
                  </a:solidFill>
                </a:uFill>
                <a:ea typeface="Times New Roman" panose="02020603050405020304" pitchFamily="18" charset="0"/>
                <a:cs typeface="Times New Roman" panose="02020603050405020304" pitchFamily="18" charset="0"/>
              </a:rPr>
              <a:t> </a:t>
            </a:r>
          </a:p>
          <a:p>
            <a:pPr marL="774900" lvl="2" indent="-342900" algn="just">
              <a:buFont typeface="Courier New" panose="02070309020205020404" pitchFamily="49" charset="0"/>
              <a:buChar char="o"/>
            </a:pPr>
            <a:r>
              <a:rPr lang="en-US" sz="1800">
                <a:solidFill>
                  <a:srgbClr val="000091"/>
                </a:solidFill>
                <a:ea typeface="Times New Roman" panose="02020603050405020304" pitchFamily="18" charset="0"/>
                <a:cs typeface="Times New Roman" panose="02020603050405020304" pitchFamily="18" charset="0"/>
              </a:rPr>
              <a:t>Develop QT and their applications in QC, simulation, sensing and communication, </a:t>
            </a:r>
          </a:p>
          <a:p>
            <a:pPr marL="774900" lvl="2" indent="-342900" algn="just">
              <a:buFont typeface="Courier New" panose="02070309020205020404" pitchFamily="49" charset="0"/>
              <a:buChar char="o"/>
            </a:pPr>
            <a:r>
              <a:rPr lang="en-US" sz="1800">
                <a:solidFill>
                  <a:srgbClr val="000091"/>
                </a:solidFill>
                <a:ea typeface="Times New Roman" panose="02020603050405020304" pitchFamily="18" charset="0"/>
                <a:cs typeface="Times New Roman" panose="02020603050405020304" pitchFamily="18" charset="0"/>
              </a:rPr>
              <a:t>Strengthen EU technological sovereignty</a:t>
            </a:r>
          </a:p>
          <a:p>
            <a:pPr marL="774900" lvl="2" indent="-342900" algn="just">
              <a:buFont typeface="Courier New" panose="02070309020205020404" pitchFamily="49" charset="0"/>
              <a:buChar char="o"/>
            </a:pPr>
            <a:r>
              <a:rPr lang="en-US" sz="1800">
                <a:solidFill>
                  <a:srgbClr val="000091"/>
                </a:solidFill>
                <a:ea typeface="Times New Roman" panose="02020603050405020304" pitchFamily="18" charset="0"/>
                <a:cs typeface="Times New Roman" panose="02020603050405020304" pitchFamily="18" charset="0"/>
              </a:rPr>
              <a:t>Maintain and develop Q competences and skills in EU </a:t>
            </a:r>
          </a:p>
          <a:p>
            <a:pPr marL="774900" lvl="2" indent="-342900" algn="just">
              <a:buFont typeface="Courier New" panose="02070309020205020404" pitchFamily="49" charset="0"/>
              <a:buChar char="o"/>
            </a:pPr>
            <a:r>
              <a:rPr lang="en-US" sz="1800">
                <a:solidFill>
                  <a:srgbClr val="000091"/>
                </a:solidFill>
                <a:cs typeface="Times New Roman" panose="02020603050405020304" pitchFamily="18" charset="0"/>
              </a:rPr>
              <a:t>Details in the Quantum Flagship’s SRA*</a:t>
            </a:r>
          </a:p>
          <a:p>
            <a:pPr marL="774900" lvl="2" indent="-342900" algn="just">
              <a:buFont typeface="Courier New" panose="02070309020205020404" pitchFamily="49" charset="0"/>
              <a:buChar char="o"/>
            </a:pPr>
            <a:endParaRPr lang="en-US" sz="1800">
              <a:solidFill>
                <a:srgbClr val="000091"/>
              </a:solidFill>
              <a:cs typeface="Times New Roman" panose="02020603050405020304" pitchFamily="18" charset="0"/>
            </a:endParaRPr>
          </a:p>
          <a:p>
            <a:pPr marL="774900" lvl="2" indent="-342900" algn="just">
              <a:buFont typeface="Courier New" panose="02070309020205020404" pitchFamily="49" charset="0"/>
              <a:buChar char="o"/>
            </a:pPr>
            <a:endParaRPr lang="en-US" sz="1800">
              <a:solidFill>
                <a:srgbClr val="000091"/>
              </a:solidFill>
              <a:cs typeface="Times New Roman" panose="02020603050405020304" pitchFamily="18" charset="0"/>
            </a:endParaRPr>
          </a:p>
          <a:p>
            <a:pPr lvl="2" indent="0" algn="just">
              <a:buNone/>
            </a:pPr>
            <a:r>
              <a:rPr lang="en-US" sz="1800">
                <a:solidFill>
                  <a:srgbClr val="000091"/>
                </a:solidFill>
                <a:cs typeface="Times New Roman" panose="02020603050405020304" pitchFamily="18" charset="0"/>
              </a:rPr>
              <a:t>*</a:t>
            </a:r>
            <a:r>
              <a:rPr lang="en-US" sz="1400">
                <a:solidFill>
                  <a:srgbClr val="000091"/>
                </a:solidFill>
                <a:cs typeface="Times New Roman" panose="02020603050405020304" pitchFamily="18" charset="0"/>
              </a:rPr>
              <a:t>https://</a:t>
            </a:r>
            <a:r>
              <a:rPr lang="en-US" sz="1400" err="1">
                <a:solidFill>
                  <a:srgbClr val="000091"/>
                </a:solidFill>
                <a:cs typeface="Times New Roman" panose="02020603050405020304" pitchFamily="18" charset="0"/>
              </a:rPr>
              <a:t>ec.europa.eu</a:t>
            </a:r>
            <a:r>
              <a:rPr lang="en-US" sz="1400">
                <a:solidFill>
                  <a:srgbClr val="000091"/>
                </a:solidFill>
                <a:cs typeface="Times New Roman" panose="02020603050405020304" pitchFamily="18" charset="0"/>
              </a:rPr>
              <a:t>/newsroom/</a:t>
            </a:r>
            <a:r>
              <a:rPr lang="en-US" sz="1400" err="1">
                <a:solidFill>
                  <a:srgbClr val="000091"/>
                </a:solidFill>
                <a:cs typeface="Times New Roman" panose="02020603050405020304" pitchFamily="18" charset="0"/>
              </a:rPr>
              <a:t>dae</a:t>
            </a:r>
            <a:r>
              <a:rPr lang="en-US" sz="1400">
                <a:solidFill>
                  <a:srgbClr val="000091"/>
                </a:solidFill>
                <a:cs typeface="Times New Roman" panose="02020603050405020304" pitchFamily="18" charset="0"/>
              </a:rPr>
              <a:t>/</a:t>
            </a:r>
            <a:r>
              <a:rPr lang="en-US" sz="1400" err="1">
                <a:solidFill>
                  <a:srgbClr val="000091"/>
                </a:solidFill>
                <a:cs typeface="Times New Roman" panose="02020603050405020304" pitchFamily="18" charset="0"/>
              </a:rPr>
              <a:t>document.cfm?doc_id</a:t>
            </a:r>
            <a:r>
              <a:rPr lang="en-US" sz="1400">
                <a:solidFill>
                  <a:srgbClr val="000091"/>
                </a:solidFill>
                <a:cs typeface="Times New Roman" panose="02020603050405020304" pitchFamily="18" charset="0"/>
              </a:rPr>
              <a:t>=65402</a:t>
            </a:r>
          </a:p>
          <a:p>
            <a:pPr marL="774900" lvl="2" indent="-342900" algn="just">
              <a:buFont typeface="Courier New" panose="02070309020205020404" pitchFamily="49" charset="0"/>
              <a:buChar char="o"/>
            </a:pPr>
            <a:endParaRPr lang="en-US" sz="1800">
              <a:solidFill>
                <a:srgbClr val="000091"/>
              </a:solidFill>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4294967295"/>
          </p:nvPr>
        </p:nvSpPr>
        <p:spPr>
          <a:xfrm>
            <a:off x="8420374" y="4829175"/>
            <a:ext cx="552587" cy="314325"/>
          </a:xfrm>
        </p:spPr>
        <p:txBody>
          <a:bodyPr/>
          <a:lstStyle/>
          <a:p>
            <a:fld id="{86CB4B4D-7CA3-9044-876B-883B54F8677D}" type="slidenum">
              <a:rPr lang="fr-FR" smtClean="0"/>
              <a:t>41</a:t>
            </a:fld>
            <a:endParaRPr lang="fr-FR"/>
          </a:p>
        </p:txBody>
      </p:sp>
      <p:sp>
        <p:nvSpPr>
          <p:cNvPr id="7" name="Espace réservé du texte 5"/>
          <p:cNvSpPr txBox="1">
            <a:spLocks/>
          </p:cNvSpPr>
          <p:nvPr/>
        </p:nvSpPr>
        <p:spPr bwMode="gray">
          <a:xfrm>
            <a:off x="342079" y="1043518"/>
            <a:ext cx="8187967" cy="605214"/>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0"/>
              </a:spcBef>
              <a:spcAft>
                <a:spcPts val="0"/>
              </a:spcAft>
              <a:buFont typeface="Arial" pitchFamily="34" charset="0"/>
              <a:buNone/>
              <a:defRPr sz="3250" b="1" kern="1200" cap="none" baseline="0">
                <a:solidFill>
                  <a:schemeClr val="tx2"/>
                </a:solidFill>
                <a:latin typeface="+mn-lt"/>
                <a:ea typeface="+mn-ea"/>
                <a:cs typeface="+mn-cs"/>
              </a:defRPr>
            </a:lvl1pPr>
            <a:lvl2pPr marL="0" indent="0" algn="l" defTabSz="914400" rtl="0" eaLnBrk="1" latinLnBrk="0" hangingPunct="1">
              <a:lnSpc>
                <a:spcPct val="100000"/>
              </a:lnSpc>
              <a:spcBef>
                <a:spcPts val="500"/>
              </a:spcBef>
              <a:spcAft>
                <a:spcPts val="0"/>
              </a:spcAft>
              <a:buFont typeface="Arial" pitchFamily="34" charset="0"/>
              <a:buNone/>
              <a:defRPr sz="18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a:solidFill>
                  <a:srgbClr val="F5DC32"/>
                </a:solidFill>
                <a:effectLst>
                  <a:outerShdw blurRad="38100" dist="38100" dir="2700000" algn="tl">
                    <a:srgbClr val="000000">
                      <a:alpha val="43137"/>
                    </a:srgbClr>
                  </a:outerShdw>
                </a:effectLst>
              </a:rPr>
              <a:t>HORIZON-CL4-2023-DIGITAL-EMERGING</a:t>
            </a:r>
          </a:p>
          <a:p>
            <a:r>
              <a:rPr lang="fr-FR" sz="2000">
                <a:solidFill>
                  <a:srgbClr val="000091"/>
                </a:solidFill>
                <a:ea typeface="Times New Roman" panose="02020603050405020304" pitchFamily="18" charset="0"/>
                <a:cs typeface="Times New Roman"/>
              </a:rPr>
              <a:t>D4.5 - Flagship on Quantum Technologies: a </a:t>
            </a:r>
            <a:r>
              <a:rPr lang="fr-FR" sz="2000" err="1">
                <a:solidFill>
                  <a:srgbClr val="000091"/>
                </a:solidFill>
                <a:ea typeface="Times New Roman" panose="02020603050405020304" pitchFamily="18" charset="0"/>
                <a:cs typeface="Times New Roman"/>
              </a:rPr>
              <a:t>Paradigm</a:t>
            </a:r>
            <a:r>
              <a:rPr lang="fr-FR" sz="2000">
                <a:solidFill>
                  <a:srgbClr val="000091"/>
                </a:solidFill>
                <a:ea typeface="Times New Roman" panose="02020603050405020304" pitchFamily="18" charset="0"/>
                <a:cs typeface="Times New Roman"/>
              </a:rPr>
              <a:t> Shift </a:t>
            </a:r>
            <a:endParaRPr lang="en-GB" sz="1400">
              <a:solidFill>
                <a:srgbClr val="000091"/>
              </a:solidFill>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6DB0E65-ADF3-AFCC-773A-BF0DC1D36D6E}"/>
              </a:ext>
            </a:extLst>
          </p:cNvPr>
          <p:cNvSpPr txBox="1"/>
          <p:nvPr/>
        </p:nvSpPr>
        <p:spPr>
          <a:xfrm>
            <a:off x="850392" y="2255115"/>
            <a:ext cx="441146" cy="646331"/>
          </a:xfrm>
          <a:prstGeom prst="rect">
            <a:avLst/>
          </a:prstGeom>
          <a:noFill/>
        </p:spPr>
        <p:txBody>
          <a:bodyPr wrap="none" rtlCol="0">
            <a:spAutoFit/>
          </a:bodyPr>
          <a:lstStyle/>
          <a:p>
            <a:r>
              <a:rPr lang="fr-FR" sz="3600" b="1">
                <a:solidFill>
                  <a:srgbClr val="FFD500"/>
                </a:solidFill>
                <a:latin typeface="Arial" panose="020B0604020202020204" pitchFamily="34" charset="0"/>
              </a:rPr>
              <a:t>5</a:t>
            </a:r>
            <a:endParaRPr lang="fr-FR" sz="3600"/>
          </a:p>
        </p:txBody>
      </p:sp>
      <p:pic>
        <p:nvPicPr>
          <p:cNvPr id="8" name="Picture 7">
            <a:extLst>
              <a:ext uri="{FF2B5EF4-FFF2-40B4-BE49-F238E27FC236}">
                <a16:creationId xmlns:a16="http://schemas.microsoft.com/office/drawing/2014/main" id="{647F4E77-CD23-9F44-1822-7E7FF32D2DA0}"/>
              </a:ext>
            </a:extLst>
          </p:cNvPr>
          <p:cNvPicPr>
            <a:picLocks noChangeAspect="1"/>
          </p:cNvPicPr>
          <p:nvPr/>
        </p:nvPicPr>
        <p:blipFill>
          <a:blip r:embed="rId2"/>
          <a:stretch>
            <a:fillRect/>
          </a:stretch>
        </p:blipFill>
        <p:spPr>
          <a:xfrm rot="21134481">
            <a:off x="7623224" y="401919"/>
            <a:ext cx="1374328" cy="1691224"/>
          </a:xfrm>
          <a:prstGeom prst="rect">
            <a:avLst/>
          </a:prstGeom>
        </p:spPr>
      </p:pic>
      <p:sp>
        <p:nvSpPr>
          <p:cNvPr id="3" name="ZoneTexte 2">
            <a:extLst>
              <a:ext uri="{FF2B5EF4-FFF2-40B4-BE49-F238E27FC236}">
                <a16:creationId xmlns:a16="http://schemas.microsoft.com/office/drawing/2014/main" id="{0F2E7748-AACE-A9E7-C360-4BB174FC61E4}"/>
              </a:ext>
            </a:extLst>
          </p:cNvPr>
          <p:cNvSpPr txBox="1"/>
          <p:nvPr/>
        </p:nvSpPr>
        <p:spPr>
          <a:xfrm>
            <a:off x="288985" y="3949820"/>
            <a:ext cx="19344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D85D75"/>
                </a:solidFill>
              </a:rPr>
              <a:t>2 topics in 2024</a:t>
            </a:r>
            <a:endParaRPr lang="fr-FR"/>
          </a:p>
        </p:txBody>
      </p:sp>
    </p:spTree>
    <p:extLst>
      <p:ext uri="{BB962C8B-B14F-4D97-AF65-F5344CB8AC3E}">
        <p14:creationId xmlns:p14="http://schemas.microsoft.com/office/powerpoint/2010/main" val="36313232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666A1C-B3A7-55EC-76A9-5C6F08C2CEF5}"/>
              </a:ext>
            </a:extLst>
          </p:cNvPr>
          <p:cNvSpPr>
            <a:spLocks noGrp="1"/>
          </p:cNvSpPr>
          <p:nvPr>
            <p:ph idx="1"/>
          </p:nvPr>
        </p:nvSpPr>
        <p:spPr>
          <a:xfrm>
            <a:off x="435468" y="1294738"/>
            <a:ext cx="8179274" cy="3332126"/>
          </a:xfrm>
        </p:spPr>
        <p:txBody>
          <a:bodyPr/>
          <a:lstStyle/>
          <a:p>
            <a:pPr lvl="0">
              <a:spcAft>
                <a:spcPts val="150"/>
              </a:spcAft>
            </a:pPr>
            <a:r>
              <a:rPr lang="en-US" sz="1400" b="1">
                <a:solidFill>
                  <a:srgbClr val="000091"/>
                </a:solidFill>
              </a:rPr>
              <a:t>HORIZON-CL4-2024-DIGITAL-EMERGING-01-42: Stimulating transnational research and development of next generation quantum technologies, including basic theories and components (Cascading grant with FSTP) (RIA)</a:t>
            </a:r>
          </a:p>
          <a:p>
            <a:pPr marL="285750" indent="-285750">
              <a:spcAft>
                <a:spcPts val="150"/>
              </a:spcAft>
              <a:buFont typeface="Arial" panose="020B0604020202020204" pitchFamily="34" charset="0"/>
              <a:buChar char="•"/>
            </a:pPr>
            <a:r>
              <a:rPr lang="en-IE" sz="1400">
                <a:solidFill>
                  <a:srgbClr val="000091"/>
                </a:solidFill>
              </a:rPr>
              <a:t>15M€ per project - 1 project funded </a:t>
            </a:r>
            <a:r>
              <a:rPr lang="fr-FR" sz="1400">
                <a:solidFill>
                  <a:srgbClr val="000091"/>
                </a:solidFill>
              </a:rPr>
              <a:t>(15 M€)</a:t>
            </a:r>
          </a:p>
          <a:p>
            <a:pPr marL="285750" indent="-285750">
              <a:spcAft>
                <a:spcPts val="150"/>
              </a:spcAft>
              <a:buFont typeface="Arial" panose="020B0604020202020204" pitchFamily="34" charset="0"/>
              <a:buChar char="•"/>
            </a:pPr>
            <a:r>
              <a:rPr lang="en-US" sz="1400">
                <a:effectLst/>
              </a:rPr>
              <a:t>TRL 1-4 and achieve TRL up to 6</a:t>
            </a:r>
          </a:p>
          <a:p>
            <a:pPr marL="285750" indent="-285750">
              <a:spcAft>
                <a:spcPts val="150"/>
              </a:spcAft>
              <a:buFont typeface="Arial" panose="020B0604020202020204" pitchFamily="34" charset="0"/>
              <a:buChar char="•"/>
            </a:pPr>
            <a:r>
              <a:rPr lang="en-US" sz="1400">
                <a:effectLst/>
              </a:rPr>
              <a:t>Support to transnational projects in QT, synergy between EU, national and regional initiatives and promoting broader partnerships between the EU stakeholders in QT</a:t>
            </a:r>
            <a:endParaRPr lang="en-US" sz="1400"/>
          </a:p>
          <a:p>
            <a:endParaRPr lang="en-US" sz="1400" b="1">
              <a:solidFill>
                <a:srgbClr val="000091"/>
              </a:solidFill>
            </a:endParaRPr>
          </a:p>
          <a:p>
            <a:pPr>
              <a:spcAft>
                <a:spcPts val="600"/>
              </a:spcAft>
            </a:pPr>
            <a:r>
              <a:rPr lang="en-US" sz="1400" b="1">
                <a:solidFill>
                  <a:srgbClr val="000091"/>
                </a:solidFill>
              </a:rPr>
              <a:t>HORIZON-CL4-2024-DIGITAL-EMERGING-01-45: Quantum sensing and metrology for market uptake (IA)</a:t>
            </a:r>
          </a:p>
          <a:p>
            <a:pPr marL="285750" indent="-285750">
              <a:spcAft>
                <a:spcPts val="600"/>
              </a:spcAft>
              <a:buFont typeface="Arial" panose="020B0604020202020204" pitchFamily="34" charset="0"/>
              <a:buChar char="•"/>
            </a:pPr>
            <a:r>
              <a:rPr lang="en-IE" sz="1400">
                <a:solidFill>
                  <a:srgbClr val="000091"/>
                </a:solidFill>
              </a:rPr>
              <a:t>4-5M€ per project - 3 projects funded </a:t>
            </a:r>
            <a:r>
              <a:rPr lang="fr-FR" sz="1400">
                <a:solidFill>
                  <a:srgbClr val="000091"/>
                </a:solidFill>
              </a:rPr>
              <a:t>(15 M€)</a:t>
            </a:r>
          </a:p>
          <a:p>
            <a:pPr marL="285750" indent="-285750">
              <a:spcAft>
                <a:spcPts val="600"/>
              </a:spcAft>
              <a:buFont typeface="Arial" panose="020B0604020202020204" pitchFamily="34" charset="0"/>
              <a:buChar char="•"/>
            </a:pPr>
            <a:r>
              <a:rPr lang="en-US" sz="1400">
                <a:solidFill>
                  <a:srgbClr val="000091"/>
                </a:solidFill>
              </a:rPr>
              <a:t>TRL 4-5 and achieve TRL 6-7 </a:t>
            </a:r>
          </a:p>
          <a:p>
            <a:pPr marL="285750" indent="-285750">
              <a:spcAft>
                <a:spcPts val="600"/>
              </a:spcAft>
              <a:buFont typeface="Arial" panose="020B0604020202020204" pitchFamily="34" charset="0"/>
              <a:buChar char="•"/>
            </a:pPr>
            <a:r>
              <a:rPr lang="en-US" sz="1400">
                <a:solidFill>
                  <a:srgbClr val="000091"/>
                </a:solidFill>
              </a:rPr>
              <a:t>Contribute to mature Q sensing technologies and devices in different application sectors </a:t>
            </a:r>
          </a:p>
          <a:p>
            <a:pPr marL="285750" indent="-285750">
              <a:spcAft>
                <a:spcPts val="600"/>
              </a:spcAft>
              <a:buFont typeface="Arial" panose="020B0604020202020204" pitchFamily="34" charset="0"/>
              <a:buChar char="•"/>
            </a:pPr>
            <a:endParaRPr lang="en-US" sz="1400">
              <a:solidFill>
                <a:srgbClr val="000091"/>
              </a:solidFill>
            </a:endParaRPr>
          </a:p>
          <a:p>
            <a:endParaRPr lang="en-US" sz="1400">
              <a:effectLst/>
            </a:endParaRPr>
          </a:p>
          <a:p>
            <a:endParaRPr lang="en-FR" sz="1400" b="1">
              <a:solidFill>
                <a:srgbClr val="000091"/>
              </a:solidFill>
            </a:endParaRPr>
          </a:p>
          <a:p>
            <a:endParaRPr lang="fr-FR"/>
          </a:p>
        </p:txBody>
      </p:sp>
      <p:sp>
        <p:nvSpPr>
          <p:cNvPr id="3" name="Slide Number Placeholder 2">
            <a:extLst>
              <a:ext uri="{FF2B5EF4-FFF2-40B4-BE49-F238E27FC236}">
                <a16:creationId xmlns:a16="http://schemas.microsoft.com/office/drawing/2014/main" id="{0DFD2C3B-D38E-62EB-86E3-7AE2B6798CDD}"/>
              </a:ext>
            </a:extLst>
          </p:cNvPr>
          <p:cNvSpPr>
            <a:spLocks noGrp="1"/>
          </p:cNvSpPr>
          <p:nvPr>
            <p:ph type="sldNum" sz="quarter" idx="12"/>
          </p:nvPr>
        </p:nvSpPr>
        <p:spPr/>
        <p:txBody>
          <a:bodyPr/>
          <a:lstStyle/>
          <a:p>
            <a:fld id="{F46C79FD-C571-418B-AB0F-5EE936C85276}" type="slidenum">
              <a:rPr lang="en-GB" smtClean="0"/>
              <a:t>42</a:t>
            </a:fld>
            <a:endParaRPr lang="en-GB"/>
          </a:p>
        </p:txBody>
      </p:sp>
      <p:sp>
        <p:nvSpPr>
          <p:cNvPr id="4" name="Title 3">
            <a:extLst>
              <a:ext uri="{FF2B5EF4-FFF2-40B4-BE49-F238E27FC236}">
                <a16:creationId xmlns:a16="http://schemas.microsoft.com/office/drawing/2014/main" id="{6F0A476E-EC40-B705-30AC-50BDE55FB61F}"/>
              </a:ext>
            </a:extLst>
          </p:cNvPr>
          <p:cNvSpPr>
            <a:spLocks noGrp="1"/>
          </p:cNvSpPr>
          <p:nvPr>
            <p:ph type="title"/>
          </p:nvPr>
        </p:nvSpPr>
        <p:spPr>
          <a:xfrm>
            <a:off x="3483864" y="103885"/>
            <a:ext cx="5350334" cy="586768"/>
          </a:xfrm>
        </p:spPr>
        <p:txBody>
          <a:bodyPr/>
          <a:lstStyle/>
          <a:p>
            <a:r>
              <a:rPr lang="fr-FR" sz="1600">
                <a:solidFill>
                  <a:srgbClr val="000091"/>
                </a:solidFill>
                <a:ea typeface="Times New Roman" panose="02020603050405020304" pitchFamily="18" charset="0"/>
                <a:cs typeface="Times New Roman"/>
              </a:rPr>
              <a:t>Flagship on Quantum Technologies: A </a:t>
            </a:r>
            <a:r>
              <a:rPr lang="fr-FR" sz="1600" err="1">
                <a:solidFill>
                  <a:srgbClr val="000091"/>
                </a:solidFill>
                <a:ea typeface="Times New Roman" panose="02020603050405020304" pitchFamily="18" charset="0"/>
                <a:cs typeface="Times New Roman"/>
              </a:rPr>
              <a:t>Paradigm</a:t>
            </a:r>
            <a:r>
              <a:rPr lang="fr-FR" sz="1600">
                <a:solidFill>
                  <a:srgbClr val="000091"/>
                </a:solidFill>
                <a:ea typeface="Times New Roman" panose="02020603050405020304" pitchFamily="18" charset="0"/>
                <a:cs typeface="Times New Roman"/>
              </a:rPr>
              <a:t> Shift</a:t>
            </a:r>
            <a:endParaRPr lang="fr-FR" sz="1600">
              <a:cs typeface="Times New Roman"/>
            </a:endParaRPr>
          </a:p>
        </p:txBody>
      </p:sp>
      <p:sp>
        <p:nvSpPr>
          <p:cNvPr id="5" name="Rectangle 4">
            <a:extLst>
              <a:ext uri="{FF2B5EF4-FFF2-40B4-BE49-F238E27FC236}">
                <a16:creationId xmlns:a16="http://schemas.microsoft.com/office/drawing/2014/main" id="{CC42FEA8-A32A-088A-965A-D6657950F1C9}"/>
              </a:ext>
            </a:extLst>
          </p:cNvPr>
          <p:cNvSpPr/>
          <p:nvPr/>
        </p:nvSpPr>
        <p:spPr>
          <a:xfrm>
            <a:off x="270883" y="1159105"/>
            <a:ext cx="8437650" cy="1785723"/>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C633DE5-06C6-27ED-6E33-98CA513247D2}"/>
              </a:ext>
            </a:extLst>
          </p:cNvPr>
          <p:cNvSpPr/>
          <p:nvPr/>
        </p:nvSpPr>
        <p:spPr>
          <a:xfrm>
            <a:off x="300033" y="3251159"/>
            <a:ext cx="8408499" cy="1530196"/>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0961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Rectangle 3"/>
          <p:cNvSpPr/>
          <p:nvPr/>
        </p:nvSpPr>
        <p:spPr>
          <a:xfrm>
            <a:off x="0" y="1720051"/>
            <a:ext cx="9144000" cy="2266005"/>
          </a:xfrm>
          <a:prstGeom prst="rect">
            <a:avLst/>
          </a:prstGeom>
          <a:solidFill>
            <a:schemeClr val="tx2"/>
          </a:solidFill>
        </p:spPr>
        <p:txBody>
          <a:bodyPr wrap="square" lIns="91440" tIns="45720" rIns="91440" bIns="45720" anchor="t">
            <a:spAutoFit/>
          </a:bodyPr>
          <a:lstStyle/>
          <a:p>
            <a:pPr algn="ctr">
              <a:lnSpc>
                <a:spcPct val="107000"/>
              </a:lnSpc>
              <a:spcAft>
                <a:spcPts val="800"/>
              </a:spcAft>
            </a:pPr>
            <a:r>
              <a:rPr lang="fr-FR" sz="2800" b="1">
                <a:solidFill>
                  <a:schemeClr val="bg1"/>
                </a:solidFill>
                <a:latin typeface="Calibri" panose="020F0502020204030204" pitchFamily="34" charset="0"/>
                <a:ea typeface="Calibri" panose="020F0502020204030204" pitchFamily="34" charset="0"/>
                <a:cs typeface="Times New Roman" panose="02020603050405020304" pitchFamily="18" charset="0"/>
              </a:rPr>
              <a:t>Horizon Europe - Numérique</a:t>
            </a:r>
          </a:p>
          <a:p>
            <a:pPr algn="ctr">
              <a:lnSpc>
                <a:spcPct val="107000"/>
              </a:lnSpc>
              <a:spcAft>
                <a:spcPts val="800"/>
              </a:spcAft>
            </a:pPr>
            <a:r>
              <a:rPr lang="fr-FR" sz="2800" b="1">
                <a:solidFill>
                  <a:srgbClr val="F5DC32"/>
                </a:solidFill>
                <a:latin typeface="Calibri"/>
                <a:ea typeface="Calibri" panose="020F0502020204030204" pitchFamily="34" charset="0"/>
                <a:cs typeface="Times New Roman"/>
              </a:rPr>
              <a:t>DESTINATION 6</a:t>
            </a:r>
            <a:r>
              <a:rPr lang="fr-FR" sz="2800" b="1">
                <a:solidFill>
                  <a:schemeClr val="bg1"/>
                </a:solidFill>
                <a:latin typeface="Calibri"/>
                <a:ea typeface="Calibri" panose="020F0502020204030204" pitchFamily="34" charset="0"/>
                <a:cs typeface="Times New Roman"/>
              </a:rPr>
              <a:t> </a:t>
            </a:r>
            <a:endParaRPr lang="en-IE" sz="2800" b="1">
              <a:solidFill>
                <a:schemeClr val="bg1"/>
              </a:solidFill>
              <a:latin typeface="Calibri"/>
              <a:ea typeface="Calibri" panose="020F0502020204030204" pitchFamily="34" charset="0"/>
              <a:cs typeface="Times New Roman" panose="02020603050405020304" pitchFamily="18" charset="0"/>
            </a:endParaRPr>
          </a:p>
          <a:p>
            <a:pPr algn="ctr"/>
            <a:endParaRPr lang="fr-FR" sz="40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fr-FR" sz="2800" b="1">
                <a:solidFill>
                  <a:schemeClr val="bg1"/>
                </a:solidFill>
                <a:latin typeface="Calibri"/>
                <a:ea typeface="Calibri" panose="020F0502020204030204" pitchFamily="34" charset="0"/>
                <a:cs typeface="Times New Roman"/>
              </a:rPr>
              <a:t>Appels de l’année 2024</a:t>
            </a:r>
            <a:endParaRPr lang="fr-FR" sz="2800" b="1">
              <a:solidFill>
                <a:schemeClr val="bg1"/>
              </a:solidFill>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6669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a:t>
            </a:r>
            <a:endParaRPr lang="en-US"/>
          </a:p>
        </p:txBody>
      </p:sp>
      <p:sp>
        <p:nvSpPr>
          <p:cNvPr id="3" name="Espace réservé de la date 2"/>
          <p:cNvSpPr>
            <a:spLocks noGrp="1"/>
          </p:cNvSpPr>
          <p:nvPr>
            <p:ph type="dt" sz="half" idx="4294967295"/>
          </p:nvPr>
        </p:nvSpPr>
        <p:spPr/>
        <p:txBody>
          <a:bodyPr/>
          <a:lstStyle/>
          <a:p>
            <a:pPr algn="r"/>
            <a:fld id="{AE45E35A-041E-4D44-8C8D-BDFADEE8B0E1}" type="datetime1">
              <a:rPr lang="fr-FR" cap="all" smtClean="0"/>
              <a:t>21/04/2023</a:t>
            </a:fld>
            <a:endParaRPr lang="fr-FR" cap="all"/>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44</a:t>
            </a:fld>
            <a:endParaRPr lang="fr-FR"/>
          </a:p>
        </p:txBody>
      </p:sp>
      <p:sp>
        <p:nvSpPr>
          <p:cNvPr id="5" name="Espace réservé du texte 4"/>
          <p:cNvSpPr>
            <a:spLocks noGrp="1"/>
          </p:cNvSpPr>
          <p:nvPr>
            <p:ph type="body" sz="quarter" idx="13"/>
          </p:nvPr>
        </p:nvSpPr>
        <p:spPr>
          <a:xfrm>
            <a:off x="0" y="1200114"/>
            <a:ext cx="9144000" cy="518763"/>
          </a:xfrm>
        </p:spPr>
        <p:txBody>
          <a:bodyPr/>
          <a:lstStyle/>
          <a:p>
            <a:pPr algn="ctr"/>
            <a:r>
              <a:rPr lang="en-US" sz="2800" u="dotted" dirty="0">
                <a:solidFill>
                  <a:srgbClr val="F5DC32"/>
                </a:solidFill>
                <a:uFill>
                  <a:solidFill>
                    <a:srgbClr val="000091"/>
                  </a:solidFill>
                </a:uFill>
              </a:rPr>
              <a:t>HUMAN Destination - </a:t>
            </a:r>
            <a:r>
              <a:rPr lang="en-US" sz="2800" u="dotted" dirty="0" smtClean="0">
                <a:solidFill>
                  <a:srgbClr val="F5DC32"/>
                </a:solidFill>
                <a:uFill>
                  <a:solidFill>
                    <a:srgbClr val="000091"/>
                  </a:solidFill>
                </a:uFill>
              </a:rPr>
              <a:t>3 </a:t>
            </a:r>
            <a:r>
              <a:rPr lang="en-US" sz="2800" u="dotted" dirty="0">
                <a:solidFill>
                  <a:srgbClr val="F5DC32"/>
                </a:solidFill>
                <a:uFill>
                  <a:solidFill>
                    <a:srgbClr val="000091"/>
                  </a:solidFill>
                </a:uFill>
              </a:rPr>
              <a:t>headings – </a:t>
            </a:r>
            <a:r>
              <a:rPr lang="en-US" sz="2800" u="dotted" dirty="0">
                <a:solidFill>
                  <a:schemeClr val="accent5">
                    <a:lumMod val="60000"/>
                    <a:lumOff val="40000"/>
                  </a:schemeClr>
                </a:solidFill>
                <a:uFill>
                  <a:solidFill>
                    <a:srgbClr val="000091"/>
                  </a:solidFill>
                </a:uFill>
              </a:rPr>
              <a:t>4 topics in 2024</a:t>
            </a:r>
          </a:p>
        </p:txBody>
      </p:sp>
      <p:sp>
        <p:nvSpPr>
          <p:cNvPr id="6" name="Titre 1"/>
          <p:cNvSpPr txBox="1">
            <a:spLocks/>
          </p:cNvSpPr>
          <p:nvPr/>
        </p:nvSpPr>
        <p:spPr bwMode="gray">
          <a:xfrm>
            <a:off x="3948702" y="137240"/>
            <a:ext cx="4817634" cy="707970"/>
          </a:xfrm>
          <a:prstGeom prst="rect">
            <a:avLst/>
          </a:prstGeom>
          <a:solidFill>
            <a:srgbClr val="000091"/>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a:lstStyle>
          <a:p>
            <a:pPr algn="ctr"/>
            <a:r>
              <a:rPr lang="fr-FR" sz="1800">
                <a:solidFill>
                  <a:srgbClr val="F5DC32"/>
                </a:solidFill>
                <a:effectLst>
                  <a:outerShdw blurRad="38100" dist="38100" dir="2700000" algn="tl">
                    <a:srgbClr val="000000">
                      <a:alpha val="43137"/>
                    </a:srgbClr>
                  </a:outerShdw>
                </a:effectLst>
              </a:rPr>
              <a:t>Destination 6 </a:t>
            </a:r>
          </a:p>
          <a:p>
            <a:pPr algn="ctr"/>
            <a:r>
              <a:rPr lang="en-US" sz="1800">
                <a:solidFill>
                  <a:srgbClr val="F5DC32"/>
                </a:solidFill>
                <a:effectLst>
                  <a:outerShdw blurRad="38100" dist="38100" dir="2700000" algn="tl">
                    <a:srgbClr val="000000">
                      <a:alpha val="43137"/>
                    </a:srgbClr>
                  </a:outerShdw>
                </a:effectLst>
              </a:rPr>
              <a:t>A human-</a:t>
            </a:r>
            <a:r>
              <a:rPr lang="en-US" sz="1800" err="1">
                <a:solidFill>
                  <a:srgbClr val="F5DC32"/>
                </a:solidFill>
                <a:effectLst>
                  <a:outerShdw blurRad="38100" dist="38100" dir="2700000" algn="tl">
                    <a:srgbClr val="000000">
                      <a:alpha val="43137"/>
                    </a:srgbClr>
                  </a:outerShdw>
                </a:effectLst>
              </a:rPr>
              <a:t>centred</a:t>
            </a:r>
            <a:r>
              <a:rPr lang="en-US" sz="1800">
                <a:solidFill>
                  <a:srgbClr val="F5DC32"/>
                </a:solidFill>
                <a:effectLst>
                  <a:outerShdw blurRad="38100" dist="38100" dir="2700000" algn="tl">
                    <a:srgbClr val="000000">
                      <a:alpha val="43137"/>
                    </a:srgbClr>
                  </a:outerShdw>
                </a:effectLst>
              </a:rPr>
              <a:t> and ethical development of digital and industrial technologies</a:t>
            </a:r>
            <a:endParaRPr lang="fr-FR" sz="1200">
              <a:solidFill>
                <a:srgbClr val="F5DC32"/>
              </a:solidFill>
              <a:effectLst>
                <a:outerShdw blurRad="38100" dist="38100" dir="2700000" algn="tl">
                  <a:srgbClr val="000000">
                    <a:alpha val="43137"/>
                  </a:srgbClr>
                </a:outerShdw>
              </a:effectLst>
            </a:endParaRPr>
          </a:p>
        </p:txBody>
      </p:sp>
      <p:sp>
        <p:nvSpPr>
          <p:cNvPr id="7" name="Espace réservé du texte 4"/>
          <p:cNvSpPr txBox="1">
            <a:spLocks/>
          </p:cNvSpPr>
          <p:nvPr/>
        </p:nvSpPr>
        <p:spPr bwMode="gray">
          <a:xfrm>
            <a:off x="802524" y="2045966"/>
            <a:ext cx="8341476" cy="171852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0"/>
              </a:spcBef>
              <a:spcAft>
                <a:spcPts val="0"/>
              </a:spcAft>
              <a:buFont typeface="Arial" pitchFamily="34" charset="0"/>
              <a:buNone/>
              <a:defRPr sz="3250" b="1" kern="1200" cap="none" baseline="0">
                <a:solidFill>
                  <a:schemeClr val="tx2"/>
                </a:solidFill>
                <a:latin typeface="+mn-lt"/>
                <a:ea typeface="+mn-ea"/>
                <a:cs typeface="+mn-cs"/>
              </a:defRPr>
            </a:lvl1pPr>
            <a:lvl2pPr marL="0" indent="0" algn="l" defTabSz="914400" rtl="0" eaLnBrk="1" latinLnBrk="0" hangingPunct="1">
              <a:lnSpc>
                <a:spcPct val="100000"/>
              </a:lnSpc>
              <a:spcBef>
                <a:spcPts val="500"/>
              </a:spcBef>
              <a:spcAft>
                <a:spcPts val="0"/>
              </a:spcAft>
              <a:buFont typeface="Arial" pitchFamily="34" charset="0"/>
              <a:buNone/>
              <a:defRPr sz="18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46350" lvl="2" indent="-514350">
              <a:buFont typeface="+mj-lt"/>
              <a:buAutoNum type="arabicPeriod"/>
            </a:pPr>
            <a:r>
              <a:rPr lang="en-US" sz="1800">
                <a:solidFill>
                  <a:srgbClr val="000091"/>
                </a:solidFill>
              </a:rPr>
              <a:t>Leadership in AI based on trust </a:t>
            </a:r>
          </a:p>
          <a:p>
            <a:pPr marL="946350" lvl="2" indent="-514350">
              <a:buFont typeface="+mj-lt"/>
              <a:buAutoNum type="arabicPeriod"/>
            </a:pPr>
            <a:r>
              <a:rPr lang="en-US" sz="1800">
                <a:solidFill>
                  <a:srgbClr val="000091"/>
                </a:solidFill>
              </a:rPr>
              <a:t>Systemic approaches for accelerating uptake of technology &amp; innovation</a:t>
            </a:r>
          </a:p>
          <a:p>
            <a:pPr marL="946350" lvl="2" indent="-514350">
              <a:buFont typeface="+mj-lt"/>
              <a:buAutoNum type="arabicPeriod"/>
            </a:pPr>
            <a:r>
              <a:rPr lang="en-US" sz="1800">
                <a:solidFill>
                  <a:srgbClr val="000091"/>
                </a:solidFill>
              </a:rPr>
              <a:t>European standards for industrial competitiveness </a:t>
            </a:r>
          </a:p>
        </p:txBody>
      </p:sp>
      <p:sp>
        <p:nvSpPr>
          <p:cNvPr id="8" name="ZoneTexte 7">
            <a:extLst>
              <a:ext uri="{FF2B5EF4-FFF2-40B4-BE49-F238E27FC236}">
                <a16:creationId xmlns:a16="http://schemas.microsoft.com/office/drawing/2014/main" id="{308A13D4-74FB-4FC2-91AC-72482D9F872C}"/>
              </a:ext>
            </a:extLst>
          </p:cNvPr>
          <p:cNvSpPr txBox="1"/>
          <p:nvPr/>
        </p:nvSpPr>
        <p:spPr>
          <a:xfrm>
            <a:off x="1221317" y="3771900"/>
            <a:ext cx="39285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cs typeface="Segoe UI"/>
              </a:rPr>
              <a:t>Date d’ouverture : 15/11/2023</a:t>
            </a:r>
            <a:r>
              <a:rPr lang="en-US">
                <a:cs typeface="Segoe UI"/>
              </a:rPr>
              <a:t>​</a:t>
            </a:r>
          </a:p>
          <a:p>
            <a:r>
              <a:rPr lang="fr-FR">
                <a:cs typeface="Segoe UI"/>
              </a:rPr>
              <a:t>Date de clôture : </a:t>
            </a:r>
            <a:r>
              <a:rPr lang="fr-FR" b="1">
                <a:cs typeface="Segoe UI"/>
              </a:rPr>
              <a:t>19/03/2024</a:t>
            </a:r>
          </a:p>
        </p:txBody>
      </p:sp>
    </p:spTree>
    <p:extLst>
      <p:ext uri="{BB962C8B-B14F-4D97-AF65-F5344CB8AC3E}">
        <p14:creationId xmlns:p14="http://schemas.microsoft.com/office/powerpoint/2010/main" val="10029076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1525807" y="1912760"/>
            <a:ext cx="7447154" cy="2245691"/>
          </a:xfrm>
        </p:spPr>
        <p:txBody>
          <a:bodyPr/>
          <a:lstStyle/>
          <a:p>
            <a:pPr marL="360000" lvl="2" indent="0" algn="just">
              <a:buNone/>
            </a:pPr>
            <a:r>
              <a:rPr lang="en-GB" sz="1400" b="1" u="sng">
                <a:solidFill>
                  <a:srgbClr val="000091"/>
                </a:solidFill>
                <a:uFill>
                  <a:solidFill>
                    <a:srgbClr val="F5DC32"/>
                  </a:solidFill>
                </a:uFill>
                <a:ea typeface="Times New Roman" panose="02020603050405020304" pitchFamily="18" charset="0"/>
                <a:cs typeface="Times New Roman" panose="02020603050405020304" pitchFamily="18" charset="0"/>
              </a:rPr>
              <a:t>Objective</a:t>
            </a:r>
            <a:r>
              <a:rPr lang="en-GB" sz="1400" u="sng">
                <a:solidFill>
                  <a:srgbClr val="000091"/>
                </a:solidFill>
                <a:uFill>
                  <a:solidFill>
                    <a:srgbClr val="F5DC32"/>
                  </a:solidFill>
                </a:uFill>
                <a:ea typeface="Times New Roman" panose="02020603050405020304" pitchFamily="18" charset="0"/>
                <a:cs typeface="Times New Roman" panose="02020603050405020304" pitchFamily="18" charset="0"/>
              </a:rPr>
              <a:t> </a:t>
            </a:r>
          </a:p>
          <a:p>
            <a:pPr marL="774900" lvl="2" indent="-342900" algn="just">
              <a:buFont typeface="Courier New" panose="02070309020205020404" pitchFamily="49" charset="0"/>
              <a:buChar char="o"/>
            </a:pPr>
            <a:r>
              <a:rPr lang="en-GB" sz="1400">
                <a:solidFill>
                  <a:srgbClr val="000091"/>
                </a:solidFill>
                <a:ea typeface="Times New Roman" panose="02020603050405020304" pitchFamily="18" charset="0"/>
                <a:cs typeface="Times New Roman" panose="02020603050405020304" pitchFamily="18" charset="0"/>
              </a:rPr>
              <a:t>ensure autonomy for Europe in AI</a:t>
            </a:r>
          </a:p>
          <a:p>
            <a:pPr marL="774900" lvl="2" indent="-342900" algn="just">
              <a:buFont typeface="Courier New" panose="02070309020205020404" pitchFamily="49" charset="0"/>
              <a:buChar char="o"/>
            </a:pPr>
            <a:r>
              <a:rPr lang="en-GB" sz="1400">
                <a:solidFill>
                  <a:srgbClr val="000091"/>
                </a:solidFill>
                <a:ea typeface="Times New Roman" panose="02020603050405020304" pitchFamily="18" charset="0"/>
                <a:cs typeface="Times New Roman" panose="02020603050405020304" pitchFamily="18" charset="0"/>
              </a:rPr>
              <a:t>develop technologies that industries &amp; citizens will trust</a:t>
            </a:r>
          </a:p>
          <a:p>
            <a:pPr marL="1412100" lvl="3" indent="-342900" algn="just">
              <a:spcBef>
                <a:spcPts val="0"/>
              </a:spcBef>
            </a:pPr>
            <a:r>
              <a:rPr lang="en-GB" sz="1400" b="1">
                <a:solidFill>
                  <a:srgbClr val="F5DC32"/>
                </a:solidFill>
                <a:ea typeface="Times New Roman" panose="02020603050405020304" pitchFamily="18" charset="0"/>
                <a:cs typeface="Times New Roman" panose="02020603050405020304" pitchFamily="18" charset="0"/>
              </a:rPr>
              <a:t>Trustworthy AI is particularly key in applications such as healthcare or in diverse critical infrastructures</a:t>
            </a:r>
            <a:endParaRPr lang="en-US" sz="1400" b="1">
              <a:solidFill>
                <a:srgbClr val="F5DC32"/>
              </a:solidFill>
              <a:ea typeface="Times New Roman" panose="02020603050405020304" pitchFamily="18" charset="0"/>
              <a:cs typeface="Times New Roman" panose="02020603050405020304" pitchFamily="18" charset="0"/>
            </a:endParaRPr>
          </a:p>
          <a:p>
            <a:pPr marL="774900" lvl="2" indent="-342900" algn="just">
              <a:buFont typeface="Courier New" panose="02070309020205020404" pitchFamily="49" charset="0"/>
              <a:buChar char="o"/>
            </a:pPr>
            <a:r>
              <a:rPr lang="en-GB" sz="1400">
                <a:solidFill>
                  <a:srgbClr val="000091"/>
                </a:solidFill>
                <a:ea typeface="Times New Roman" panose="02020603050405020304" pitchFamily="18" charset="0"/>
                <a:cs typeface="Times New Roman" panose="02020603050405020304" pitchFamily="18" charset="0"/>
              </a:rPr>
              <a:t>deploy technologies that are beneficial to humans</a:t>
            </a:r>
          </a:p>
          <a:p>
            <a:pPr marL="1412100" lvl="3" indent="-342900" algn="just">
              <a:spcBef>
                <a:spcPts val="0"/>
              </a:spcBef>
            </a:pPr>
            <a:r>
              <a:rPr lang="en-GB" sz="1400" b="1">
                <a:solidFill>
                  <a:srgbClr val="F5DC32"/>
                </a:solidFill>
                <a:ea typeface="Times New Roman" panose="02020603050405020304" pitchFamily="18" charset="0"/>
                <a:cs typeface="Times New Roman" panose="02020603050405020304" pitchFamily="18" charset="0"/>
              </a:rPr>
              <a:t>individually, organisationally and societally</a:t>
            </a:r>
          </a:p>
          <a:p>
            <a:pPr marL="774900" lvl="2" indent="-342900" algn="just">
              <a:buFont typeface="Courier New" panose="02070309020205020404" pitchFamily="49" charset="0"/>
              <a:buChar char="o"/>
            </a:pPr>
            <a:r>
              <a:rPr lang="en-GB" sz="1400">
                <a:solidFill>
                  <a:srgbClr val="000091"/>
                </a:solidFill>
                <a:ea typeface="Times New Roman" panose="02020603050405020304" pitchFamily="18" charset="0"/>
                <a:cs typeface="Times New Roman" panose="02020603050405020304" pitchFamily="18" charset="0"/>
              </a:rPr>
              <a:t>adhere to European values </a:t>
            </a:r>
          </a:p>
        </p:txBody>
      </p:sp>
      <p:sp>
        <p:nvSpPr>
          <p:cNvPr id="4" name="Espace réservé du numéro de diapositive 3"/>
          <p:cNvSpPr>
            <a:spLocks noGrp="1"/>
          </p:cNvSpPr>
          <p:nvPr>
            <p:ph type="sldNum" sz="quarter" idx="4294967295"/>
          </p:nvPr>
        </p:nvSpPr>
        <p:spPr>
          <a:xfrm>
            <a:off x="8420374" y="4829175"/>
            <a:ext cx="552587" cy="314325"/>
          </a:xfrm>
        </p:spPr>
        <p:txBody>
          <a:bodyPr/>
          <a:lstStyle/>
          <a:p>
            <a:fld id="{86CB4B4D-7CA3-9044-876B-883B54F8677D}" type="slidenum">
              <a:rPr lang="fr-FR" dirty="0" smtClean="0"/>
              <a:t>45</a:t>
            </a:fld>
            <a:endParaRPr lang="fr-FR"/>
          </a:p>
        </p:txBody>
      </p:sp>
      <p:sp>
        <p:nvSpPr>
          <p:cNvPr id="7" name="Espace réservé du texte 5"/>
          <p:cNvSpPr txBox="1">
            <a:spLocks/>
          </p:cNvSpPr>
          <p:nvPr/>
        </p:nvSpPr>
        <p:spPr bwMode="gray">
          <a:xfrm>
            <a:off x="342079" y="1043518"/>
            <a:ext cx="7288885" cy="605214"/>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0"/>
              </a:spcBef>
              <a:spcAft>
                <a:spcPts val="0"/>
              </a:spcAft>
              <a:buFont typeface="Arial" pitchFamily="34" charset="0"/>
              <a:buNone/>
              <a:defRPr sz="3250" b="1" kern="1200" cap="none" baseline="0">
                <a:solidFill>
                  <a:schemeClr val="tx2"/>
                </a:solidFill>
                <a:latin typeface="+mn-lt"/>
                <a:ea typeface="+mn-ea"/>
                <a:cs typeface="+mn-cs"/>
              </a:defRPr>
            </a:lvl1pPr>
            <a:lvl2pPr marL="0" indent="0" algn="l" defTabSz="914400" rtl="0" eaLnBrk="1" latinLnBrk="0" hangingPunct="1">
              <a:lnSpc>
                <a:spcPct val="100000"/>
              </a:lnSpc>
              <a:spcBef>
                <a:spcPts val="500"/>
              </a:spcBef>
              <a:spcAft>
                <a:spcPts val="0"/>
              </a:spcAft>
              <a:buFont typeface="Arial" pitchFamily="34" charset="0"/>
              <a:buNone/>
              <a:defRPr sz="18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a:solidFill>
                  <a:srgbClr val="F5DC32"/>
                </a:solidFill>
                <a:effectLst>
                  <a:outerShdw blurRad="38100" dist="38100" dir="2700000" algn="tl">
                    <a:srgbClr val="000000">
                      <a:alpha val="43137"/>
                    </a:srgbClr>
                  </a:outerShdw>
                </a:effectLst>
              </a:rPr>
              <a:t>HORIZON-CL4-2023-HUMAN</a:t>
            </a:r>
          </a:p>
          <a:p>
            <a:r>
              <a:rPr lang="en-GB" sz="2000"/>
              <a:t>D6.1 Leadership in AI based on trust</a:t>
            </a:r>
            <a:endParaRPr lang="en-GB" sz="1400">
              <a:solidFill>
                <a:srgbClr val="000091"/>
              </a:solidFill>
              <a:ea typeface="Times New Roman" panose="02020603050405020304" pitchFamily="18" charset="0"/>
              <a:cs typeface="Times New Roman" panose="02020603050405020304" pitchFamily="18" charset="0"/>
            </a:endParaRPr>
          </a:p>
        </p:txBody>
      </p:sp>
      <p:sp>
        <p:nvSpPr>
          <p:cNvPr id="9" name="Rectangle 8"/>
          <p:cNvSpPr/>
          <p:nvPr/>
        </p:nvSpPr>
        <p:spPr>
          <a:xfrm>
            <a:off x="547446" y="3979897"/>
            <a:ext cx="1903085" cy="369332"/>
          </a:xfrm>
          <a:prstGeom prst="rect">
            <a:avLst/>
          </a:prstGeom>
        </p:spPr>
        <p:txBody>
          <a:bodyPr wrap="none">
            <a:spAutoFit/>
          </a:bodyPr>
          <a:lstStyle/>
          <a:p>
            <a:r>
              <a:rPr lang="en-US" b="1" u="dotted">
                <a:solidFill>
                  <a:schemeClr val="accent5">
                    <a:lumMod val="60000"/>
                    <a:lumOff val="40000"/>
                  </a:schemeClr>
                </a:solidFill>
                <a:uFill>
                  <a:solidFill>
                    <a:srgbClr val="000091"/>
                  </a:solidFill>
                </a:uFill>
              </a:rPr>
              <a:t>2 topics in 2024</a:t>
            </a:r>
            <a:endParaRPr lang="en-US" b="1"/>
          </a:p>
        </p:txBody>
      </p:sp>
      <p:sp>
        <p:nvSpPr>
          <p:cNvPr id="10" name="TextBox 1">
            <a:extLst>
              <a:ext uri="{FF2B5EF4-FFF2-40B4-BE49-F238E27FC236}">
                <a16:creationId xmlns:a16="http://schemas.microsoft.com/office/drawing/2014/main" id="{36DB0E65-ADF3-AFCC-773A-BF0DC1D36D6E}"/>
              </a:ext>
            </a:extLst>
          </p:cNvPr>
          <p:cNvSpPr txBox="1"/>
          <p:nvPr/>
        </p:nvSpPr>
        <p:spPr>
          <a:xfrm>
            <a:off x="732405" y="2396068"/>
            <a:ext cx="726481" cy="400110"/>
          </a:xfrm>
          <a:prstGeom prst="rect">
            <a:avLst/>
          </a:prstGeom>
          <a:noFill/>
        </p:spPr>
        <p:txBody>
          <a:bodyPr wrap="none" rtlCol="0">
            <a:spAutoFit/>
          </a:bodyPr>
          <a:lstStyle/>
          <a:p>
            <a:r>
              <a:rPr lang="fr-FR" sz="2000" b="1">
                <a:solidFill>
                  <a:srgbClr val="FFD500"/>
                </a:solidFill>
                <a:effectLst>
                  <a:outerShdw blurRad="38100" dist="38100" dir="2700000" algn="tl">
                    <a:srgbClr val="000000">
                      <a:alpha val="43137"/>
                    </a:srgbClr>
                  </a:outerShdw>
                </a:effectLst>
                <a:latin typeface="Arial" panose="020B0604020202020204" pitchFamily="34" charset="0"/>
              </a:rPr>
              <a:t>D6.1</a:t>
            </a:r>
            <a:endParaRPr lang="fr-FR" sz="20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9739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895098-9116-284B-828D-571F30C36F68}"/>
              </a:ext>
            </a:extLst>
          </p:cNvPr>
          <p:cNvSpPr>
            <a:spLocks noGrp="1"/>
          </p:cNvSpPr>
          <p:nvPr>
            <p:ph idx="1"/>
          </p:nvPr>
        </p:nvSpPr>
        <p:spPr>
          <a:xfrm>
            <a:off x="389337" y="957718"/>
            <a:ext cx="8666365" cy="3703347"/>
          </a:xfrm>
        </p:spPr>
        <p:txBody>
          <a:bodyPr/>
          <a:lstStyle/>
          <a:p>
            <a:pPr marL="71755" indent="-171450">
              <a:spcAft>
                <a:spcPts val="0"/>
              </a:spcAft>
              <a:buFont typeface="Arial" panose="020B0604020202020204" pitchFamily="34" charset="0"/>
              <a:buChar char="•"/>
            </a:pPr>
            <a:endParaRPr lang="fr-FR" sz="1100"/>
          </a:p>
          <a:p>
            <a:pPr marL="71755" indent="-171450">
              <a:spcAft>
                <a:spcPts val="0"/>
              </a:spcAft>
              <a:buFont typeface="Arial" panose="020B0604020202020204" pitchFamily="34" charset="0"/>
              <a:buChar char="•"/>
            </a:pPr>
            <a:endParaRPr lang="fr-FR" sz="1100"/>
          </a:p>
          <a:p>
            <a:pPr>
              <a:spcAft>
                <a:spcPts val="0"/>
              </a:spcAft>
            </a:pPr>
            <a:endParaRPr lang="fr-FR" sz="1100"/>
          </a:p>
          <a:p>
            <a:pPr marL="71755" indent="-171450">
              <a:spcAft>
                <a:spcPts val="0"/>
              </a:spcAft>
              <a:buFont typeface="Arial" panose="020B0604020202020204" pitchFamily="34" charset="0"/>
              <a:buChar char="•"/>
            </a:pPr>
            <a:endParaRPr lang="fr-FR" sz="1100"/>
          </a:p>
          <a:p>
            <a:pPr>
              <a:spcAft>
                <a:spcPts val="0"/>
              </a:spcAft>
            </a:pPr>
            <a:r>
              <a:rPr lang="en-US" sz="1400" b="1">
                <a:solidFill>
                  <a:schemeClr val="accent3">
                    <a:lumMod val="50000"/>
                  </a:schemeClr>
                </a:solidFill>
              </a:rPr>
              <a:t>HORIZON-CL4-2024-HUMAN-01-06: </a:t>
            </a:r>
            <a:r>
              <a:rPr lang="en-US" sz="1400" b="1">
                <a:solidFill>
                  <a:srgbClr val="000091"/>
                </a:solidFill>
              </a:rPr>
              <a:t/>
            </a:r>
            <a:br>
              <a:rPr lang="en-US" sz="1400" b="1">
                <a:solidFill>
                  <a:srgbClr val="000091"/>
                </a:solidFill>
              </a:rPr>
            </a:br>
            <a:r>
              <a:rPr lang="en-US" sz="1400" b="1">
                <a:solidFill>
                  <a:srgbClr val="000091"/>
                </a:solidFill>
              </a:rPr>
              <a:t>Explainable and Robust AI (AI Data and Robotics Partnership) (RIA)</a:t>
            </a:r>
          </a:p>
          <a:p>
            <a:pPr marL="645795" lvl="4" indent="-285750">
              <a:spcBef>
                <a:spcPts val="0"/>
              </a:spcBef>
              <a:spcAft>
                <a:spcPts val="0"/>
              </a:spcAft>
              <a:buFont typeface="Courier New" panose="02070309020205020404" pitchFamily="49" charset="0"/>
              <a:buChar char="o"/>
            </a:pPr>
            <a:r>
              <a:rPr lang="en-US" sz="1400">
                <a:solidFill>
                  <a:srgbClr val="000091"/>
                </a:solidFill>
              </a:rPr>
              <a:t>9 to 10 M€ par project -  3 projects funded (30 M€) </a:t>
            </a:r>
            <a:r>
              <a:rPr lang="fr-FR" sz="1400">
                <a:solidFill>
                  <a:srgbClr val="000091"/>
                </a:solidFill>
              </a:rPr>
              <a:t>- </a:t>
            </a:r>
            <a:r>
              <a:rPr lang="en-US" sz="1400" b="1">
                <a:solidFill>
                  <a:schemeClr val="accent3">
                    <a:lumMod val="50000"/>
                  </a:schemeClr>
                </a:solidFill>
              </a:rPr>
              <a:t>start at TRL 2-3 and end at TRL 4-5</a:t>
            </a:r>
            <a:r>
              <a:rPr lang="en-US" sz="1400">
                <a:solidFill>
                  <a:srgbClr val="000091"/>
                </a:solidFill>
              </a:rPr>
              <a:t> </a:t>
            </a:r>
          </a:p>
          <a:p>
            <a:pPr marL="645795" lvl="4" indent="-285750">
              <a:spcBef>
                <a:spcPts val="0"/>
              </a:spcBef>
              <a:spcAft>
                <a:spcPts val="0"/>
              </a:spcAft>
              <a:buFont typeface="Courier New" panose="02070309020205020404" pitchFamily="49" charset="0"/>
              <a:buChar char="o"/>
            </a:pPr>
            <a:r>
              <a:rPr lang="en-US" sz="1400">
                <a:solidFill>
                  <a:srgbClr val="000091"/>
                </a:solidFill>
              </a:rPr>
              <a:t>Contribution to one of the following outcomes:</a:t>
            </a:r>
          </a:p>
          <a:p>
            <a:pPr marL="999450" lvl="5" indent="-457200">
              <a:spcBef>
                <a:spcPts val="0"/>
              </a:spcBef>
              <a:buFont typeface="Wingdings" panose="05000000000000000000" pitchFamily="2" charset="2"/>
              <a:buChar char="§"/>
            </a:pPr>
            <a:r>
              <a:rPr lang="en-US" sz="1400">
                <a:solidFill>
                  <a:srgbClr val="000091"/>
                </a:solidFill>
              </a:rPr>
              <a:t>Enhanced robustness, performance and reliability of AI systems</a:t>
            </a:r>
          </a:p>
          <a:p>
            <a:pPr marL="999450" lvl="5" indent="-457200">
              <a:spcBef>
                <a:spcPts val="0"/>
              </a:spcBef>
              <a:buFont typeface="Wingdings" panose="05000000000000000000" pitchFamily="2" charset="2"/>
              <a:buChar char="§"/>
            </a:pPr>
            <a:r>
              <a:rPr lang="en-US" sz="1400">
                <a:solidFill>
                  <a:srgbClr val="000091"/>
                </a:solidFill>
              </a:rPr>
              <a:t>Improved </a:t>
            </a:r>
            <a:r>
              <a:rPr lang="en-US" sz="1400" err="1">
                <a:solidFill>
                  <a:srgbClr val="000091"/>
                </a:solidFill>
              </a:rPr>
              <a:t>explainability</a:t>
            </a:r>
            <a:r>
              <a:rPr lang="en-US" sz="1400">
                <a:solidFill>
                  <a:srgbClr val="000091"/>
                </a:solidFill>
              </a:rPr>
              <a:t> and accountability, transparency and autonomy of AI systems</a:t>
            </a:r>
          </a:p>
          <a:p>
            <a:pPr marL="999450" lvl="5" indent="-457200">
              <a:spcBef>
                <a:spcPts val="0"/>
              </a:spcBef>
              <a:spcAft>
                <a:spcPts val="0"/>
              </a:spcAft>
              <a:buFont typeface="Wingdings" panose="05000000000000000000" pitchFamily="2" charset="2"/>
              <a:buChar char="§"/>
            </a:pPr>
            <a:endParaRPr lang="en-GB" sz="1400">
              <a:solidFill>
                <a:srgbClr val="000091"/>
              </a:solidFill>
            </a:endParaRPr>
          </a:p>
          <a:p>
            <a:pPr>
              <a:spcAft>
                <a:spcPts val="0"/>
              </a:spcAft>
            </a:pPr>
            <a:r>
              <a:rPr lang="en-US" sz="1400" b="1">
                <a:solidFill>
                  <a:schemeClr val="accent3">
                    <a:lumMod val="50000"/>
                  </a:schemeClr>
                </a:solidFill>
              </a:rPr>
              <a:t>HORIZON-CL4-2024-HUMAN-01-07:</a:t>
            </a:r>
            <a:r>
              <a:rPr lang="en-US" sz="1400" b="1">
                <a:solidFill>
                  <a:srgbClr val="000091"/>
                </a:solidFill>
              </a:rPr>
              <a:t/>
            </a:r>
            <a:br>
              <a:rPr lang="en-US" sz="1400" b="1">
                <a:solidFill>
                  <a:srgbClr val="000091"/>
                </a:solidFill>
              </a:rPr>
            </a:br>
            <a:r>
              <a:rPr lang="en-US" sz="1400" b="1">
                <a:solidFill>
                  <a:srgbClr val="000091"/>
                </a:solidFill>
              </a:rPr>
              <a:t>Collaborative intelligence – combining the best of machine and human (AI Data and Robotics Partnership) (RIA)</a:t>
            </a:r>
          </a:p>
          <a:p>
            <a:pPr marL="645795" lvl="4" indent="-285750">
              <a:spcBef>
                <a:spcPts val="0"/>
              </a:spcBef>
              <a:spcAft>
                <a:spcPts val="0"/>
              </a:spcAft>
              <a:buFont typeface="Courier New" panose="02070309020205020404" pitchFamily="49" charset="0"/>
              <a:buChar char="o"/>
            </a:pPr>
            <a:r>
              <a:rPr lang="en-IE" sz="1400">
                <a:solidFill>
                  <a:srgbClr val="000091"/>
                </a:solidFill>
              </a:rPr>
              <a:t>Around 5 M€ per project - 4 projects funded </a:t>
            </a:r>
            <a:r>
              <a:rPr lang="fr-FR" sz="1400">
                <a:solidFill>
                  <a:srgbClr val="000091"/>
                </a:solidFill>
              </a:rPr>
              <a:t>(20 M€) - </a:t>
            </a:r>
            <a:r>
              <a:rPr lang="en-US" sz="1400" b="1">
                <a:solidFill>
                  <a:schemeClr val="accent3">
                    <a:lumMod val="50000"/>
                  </a:schemeClr>
                </a:solidFill>
              </a:rPr>
              <a:t>start at TRL 2-3 and end at TRL 4-5</a:t>
            </a:r>
            <a:r>
              <a:rPr lang="en-US" sz="1400">
                <a:solidFill>
                  <a:srgbClr val="000091"/>
                </a:solidFill>
              </a:rPr>
              <a:t> </a:t>
            </a:r>
            <a:endParaRPr lang="x-none" sz="1400">
              <a:solidFill>
                <a:srgbClr val="000091"/>
              </a:solidFill>
            </a:endParaRPr>
          </a:p>
          <a:p>
            <a:pPr marL="645795" lvl="4" indent="-285750">
              <a:spcBef>
                <a:spcPts val="0"/>
              </a:spcBef>
              <a:spcAft>
                <a:spcPts val="0"/>
              </a:spcAft>
              <a:buFont typeface="Courier New" panose="02070309020205020404" pitchFamily="49" charset="0"/>
              <a:buChar char="o"/>
            </a:pPr>
            <a:r>
              <a:rPr lang="en-US" sz="1400">
                <a:solidFill>
                  <a:srgbClr val="000091"/>
                </a:solidFill>
              </a:rPr>
              <a:t>Demonstrate the value of human-machine collaboration and interaction and</a:t>
            </a:r>
            <a:br>
              <a:rPr lang="en-US" sz="1400">
                <a:solidFill>
                  <a:srgbClr val="000091"/>
                </a:solidFill>
              </a:rPr>
            </a:br>
            <a:r>
              <a:rPr lang="en-US" sz="1400">
                <a:solidFill>
                  <a:srgbClr val="000091"/>
                </a:solidFill>
              </a:rPr>
              <a:t>Demonstrate how collaborative decision-making improves over human decision-making</a:t>
            </a:r>
            <a:endParaRPr lang="fr-FR" sz="1400"/>
          </a:p>
        </p:txBody>
      </p:sp>
      <p:sp>
        <p:nvSpPr>
          <p:cNvPr id="3" name="Slide Number Placeholder 2">
            <a:extLst>
              <a:ext uri="{FF2B5EF4-FFF2-40B4-BE49-F238E27FC236}">
                <a16:creationId xmlns:a16="http://schemas.microsoft.com/office/drawing/2014/main" id="{A95C61FE-9576-DB46-BE3E-6B2AAF205A41}"/>
              </a:ext>
            </a:extLst>
          </p:cNvPr>
          <p:cNvSpPr>
            <a:spLocks noGrp="1"/>
          </p:cNvSpPr>
          <p:nvPr>
            <p:ph type="sldNum" sz="quarter" idx="12"/>
          </p:nvPr>
        </p:nvSpPr>
        <p:spPr/>
        <p:txBody>
          <a:bodyPr/>
          <a:lstStyle/>
          <a:p>
            <a:fld id="{F46C79FD-C571-418B-AB0F-5EE936C85276}" type="slidenum">
              <a:rPr lang="en-GB" smtClean="0"/>
              <a:t>46</a:t>
            </a:fld>
            <a:endParaRPr lang="en-GB"/>
          </a:p>
        </p:txBody>
      </p:sp>
      <p:sp>
        <p:nvSpPr>
          <p:cNvPr id="4" name="Title 3">
            <a:extLst>
              <a:ext uri="{FF2B5EF4-FFF2-40B4-BE49-F238E27FC236}">
                <a16:creationId xmlns:a16="http://schemas.microsoft.com/office/drawing/2014/main" id="{C463D7AA-F09D-1B40-9919-0472565DE30D}"/>
              </a:ext>
            </a:extLst>
          </p:cNvPr>
          <p:cNvSpPr>
            <a:spLocks noGrp="1"/>
          </p:cNvSpPr>
          <p:nvPr>
            <p:ph type="title"/>
          </p:nvPr>
        </p:nvSpPr>
        <p:spPr>
          <a:xfrm>
            <a:off x="3125700" y="182638"/>
            <a:ext cx="5640636" cy="586768"/>
          </a:xfrm>
        </p:spPr>
        <p:txBody>
          <a:bodyPr/>
          <a:lstStyle/>
          <a:p>
            <a:pPr algn="r"/>
            <a:r>
              <a:rPr lang="en-US" sz="2000"/>
              <a:t>HUMAN</a:t>
            </a:r>
            <a:br>
              <a:rPr lang="en-US" sz="2000"/>
            </a:br>
            <a:r>
              <a:rPr lang="en-US" sz="2000"/>
              <a:t>Leadership in AI based on trust</a:t>
            </a:r>
          </a:p>
        </p:txBody>
      </p:sp>
      <p:sp>
        <p:nvSpPr>
          <p:cNvPr id="6" name="Rectangle 5"/>
          <p:cNvSpPr/>
          <p:nvPr/>
        </p:nvSpPr>
        <p:spPr>
          <a:xfrm>
            <a:off x="335498" y="1593019"/>
            <a:ext cx="8430838" cy="1413434"/>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335498" y="3102213"/>
            <a:ext cx="8430838" cy="138666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96097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1498989" y="1866860"/>
            <a:ext cx="7334935" cy="2297703"/>
          </a:xfrm>
        </p:spPr>
        <p:txBody>
          <a:bodyPr/>
          <a:lstStyle/>
          <a:p>
            <a:pPr marL="360000" lvl="2" indent="0">
              <a:buNone/>
            </a:pPr>
            <a:r>
              <a:rPr lang="en-GB" sz="1400" b="1" u="sng">
                <a:solidFill>
                  <a:srgbClr val="000091"/>
                </a:solidFill>
                <a:uFill>
                  <a:solidFill>
                    <a:srgbClr val="F5DC32"/>
                  </a:solidFill>
                </a:uFill>
                <a:ea typeface="Times New Roman" panose="02020603050405020304" pitchFamily="18" charset="0"/>
                <a:cs typeface="Times New Roman" panose="02020603050405020304" pitchFamily="18" charset="0"/>
              </a:rPr>
              <a:t>Objective</a:t>
            </a:r>
            <a:r>
              <a:rPr lang="en-GB" sz="1400" u="sng">
                <a:solidFill>
                  <a:srgbClr val="000091"/>
                </a:solidFill>
                <a:uFill>
                  <a:solidFill>
                    <a:srgbClr val="F5DC32"/>
                  </a:solidFill>
                </a:uFill>
                <a:ea typeface="Times New Roman" panose="02020603050405020304" pitchFamily="18" charset="0"/>
                <a:cs typeface="Times New Roman" panose="02020603050405020304" pitchFamily="18" charset="0"/>
              </a:rPr>
              <a:t>:</a:t>
            </a:r>
            <a:r>
              <a:rPr lang="en-GB" sz="1400">
                <a:solidFill>
                  <a:srgbClr val="000091"/>
                </a:solidFill>
                <a:uFill>
                  <a:solidFill>
                    <a:srgbClr val="F5DC32"/>
                  </a:solidFill>
                </a:uFill>
                <a:ea typeface="Times New Roman" panose="02020603050405020304" pitchFamily="18" charset="0"/>
                <a:cs typeface="Times New Roman" panose="02020603050405020304" pitchFamily="18" charset="0"/>
              </a:rPr>
              <a:t>  </a:t>
            </a:r>
            <a:r>
              <a:rPr lang="en-US" sz="1400" b="0">
                <a:solidFill>
                  <a:srgbClr val="000091"/>
                </a:solidFill>
                <a:ea typeface="Times New Roman" panose="02020603050405020304" pitchFamily="18" charset="0"/>
                <a:cs typeface="Times New Roman" panose="02020603050405020304" pitchFamily="18" charset="0"/>
              </a:rPr>
              <a:t>encourage creativity &amp; make the most of technologies</a:t>
            </a:r>
            <a:endParaRPr lang="en-GB" sz="1400">
              <a:solidFill>
                <a:srgbClr val="000091"/>
              </a:solidFill>
              <a:uFill>
                <a:solidFill>
                  <a:srgbClr val="F5DC32"/>
                </a:solidFill>
              </a:uFill>
              <a:ea typeface="Times New Roman" panose="02020603050405020304" pitchFamily="18" charset="0"/>
              <a:cs typeface="Times New Roman" panose="02020603050405020304" pitchFamily="18" charset="0"/>
            </a:endParaRPr>
          </a:p>
          <a:p>
            <a:pPr marL="774900" lvl="2" indent="-342900">
              <a:buFont typeface="Courier New" panose="02070309020205020404" pitchFamily="49" charset="0"/>
              <a:buChar char="o"/>
            </a:pPr>
            <a:r>
              <a:rPr lang="en-US" sz="1400" b="0">
                <a:solidFill>
                  <a:srgbClr val="000091"/>
                </a:solidFill>
                <a:ea typeface="Times New Roman" panose="02020603050405020304" pitchFamily="18" charset="0"/>
                <a:cs typeface="Times New Roman" panose="02020603050405020304" pitchFamily="18" charset="0"/>
              </a:rPr>
              <a:t>promote various systemic approaches</a:t>
            </a:r>
          </a:p>
          <a:p>
            <a:pPr marL="774900" lvl="2" indent="-342900">
              <a:buFont typeface="Courier New" panose="02070309020205020404" pitchFamily="49" charset="0"/>
              <a:buChar char="o"/>
            </a:pPr>
            <a:r>
              <a:rPr lang="en-GB" sz="1400">
                <a:solidFill>
                  <a:srgbClr val="000091"/>
                </a:solidFill>
                <a:ea typeface="Times New Roman" panose="02020603050405020304" pitchFamily="18" charset="0"/>
                <a:cs typeface="Times New Roman" panose="02020603050405020304" pitchFamily="18" charset="0"/>
              </a:rPr>
              <a:t>test, experiment, demonstrate, &amp; support for take-up </a:t>
            </a:r>
          </a:p>
          <a:p>
            <a:pPr marL="1232100" lvl="2" indent="-342900"/>
            <a:r>
              <a:rPr lang="en-GB" sz="1400">
                <a:solidFill>
                  <a:srgbClr val="F5DC32"/>
                </a:solidFill>
                <a:ea typeface="Times New Roman" panose="02020603050405020304" pitchFamily="18" charset="0"/>
                <a:cs typeface="Times New Roman" panose="02020603050405020304" pitchFamily="18" charset="0"/>
              </a:rPr>
              <a:t>using the capacities, infrastructures, and EDIHs</a:t>
            </a:r>
            <a:endParaRPr lang="en-US" sz="1400" b="0">
              <a:solidFill>
                <a:srgbClr val="000091"/>
              </a:solidFill>
              <a:uFill>
                <a:solidFill>
                  <a:srgbClr val="F5DC32"/>
                </a:solidFill>
              </a:uFill>
              <a:ea typeface="Times New Roman" panose="02020603050405020304" pitchFamily="18" charset="0"/>
              <a:cs typeface="Times New Roman" panose="02020603050405020304" pitchFamily="18" charset="0"/>
            </a:endParaRPr>
          </a:p>
          <a:p>
            <a:pPr marL="774900" lvl="2" indent="-342900" algn="just">
              <a:buFont typeface="Wingdings" panose="05000000000000000000" pitchFamily="2" charset="2"/>
              <a:buChar char="Ø"/>
            </a:pPr>
            <a:r>
              <a:rPr lang="en-US" sz="1400" b="0">
                <a:solidFill>
                  <a:srgbClr val="000091"/>
                </a:solidFill>
                <a:uFill>
                  <a:solidFill>
                    <a:srgbClr val="F5DC32"/>
                  </a:solidFill>
                </a:uFill>
                <a:ea typeface="Times New Roman" panose="02020603050405020304" pitchFamily="18" charset="0"/>
                <a:cs typeface="Times New Roman" panose="02020603050405020304" pitchFamily="18" charset="0"/>
              </a:rPr>
              <a:t>testing of ideas in local communities;</a:t>
            </a:r>
          </a:p>
          <a:p>
            <a:pPr marL="774900" lvl="2" indent="-342900" algn="just">
              <a:buFont typeface="Wingdings" panose="05000000000000000000" pitchFamily="2" charset="2"/>
              <a:buChar char="Ø"/>
            </a:pPr>
            <a:r>
              <a:rPr lang="en-US" sz="1400" b="0">
                <a:solidFill>
                  <a:srgbClr val="000091"/>
                </a:solidFill>
                <a:uFill>
                  <a:solidFill>
                    <a:srgbClr val="F5DC32"/>
                  </a:solidFill>
                </a:uFill>
                <a:ea typeface="Times New Roman" panose="02020603050405020304" pitchFamily="18" charset="0"/>
                <a:cs typeface="Times New Roman" panose="02020603050405020304" pitchFamily="18" charset="0"/>
              </a:rPr>
              <a:t>support for IP, </a:t>
            </a:r>
            <a:r>
              <a:rPr lang="en-US" sz="1400" b="0" err="1">
                <a:solidFill>
                  <a:srgbClr val="000091"/>
                </a:solidFill>
                <a:uFill>
                  <a:solidFill>
                    <a:srgbClr val="F5DC32"/>
                  </a:solidFill>
                </a:uFill>
                <a:ea typeface="Times New Roman" panose="02020603050405020304" pitchFamily="18" charset="0"/>
                <a:cs typeface="Times New Roman" panose="02020603050405020304" pitchFamily="18" charset="0"/>
              </a:rPr>
              <a:t>standardisation</a:t>
            </a:r>
            <a:r>
              <a:rPr lang="en-US" sz="1400" b="0">
                <a:solidFill>
                  <a:srgbClr val="000091"/>
                </a:solidFill>
                <a:uFill>
                  <a:solidFill>
                    <a:srgbClr val="F5DC32"/>
                  </a:solidFill>
                </a:uFill>
                <a:ea typeface="Times New Roman" panose="02020603050405020304" pitchFamily="18" charset="0"/>
                <a:cs typeface="Times New Roman" panose="02020603050405020304" pitchFamily="18" charset="0"/>
              </a:rPr>
              <a:t> and industry-academia exchanges; </a:t>
            </a:r>
          </a:p>
          <a:p>
            <a:pPr marL="774900" lvl="2" indent="-342900" algn="just">
              <a:buFont typeface="Wingdings" panose="05000000000000000000" pitchFamily="2" charset="2"/>
              <a:buChar char="Ø"/>
            </a:pPr>
            <a:r>
              <a:rPr lang="en-US" sz="1400" b="0">
                <a:solidFill>
                  <a:srgbClr val="000091"/>
                </a:solidFill>
                <a:uFill>
                  <a:solidFill>
                    <a:srgbClr val="F5DC32"/>
                  </a:solidFill>
                </a:uFill>
                <a:ea typeface="Times New Roman" panose="02020603050405020304" pitchFamily="18" charset="0"/>
                <a:cs typeface="Times New Roman" panose="02020603050405020304" pitchFamily="18" charset="0"/>
              </a:rPr>
              <a:t>art-driven design; </a:t>
            </a:r>
          </a:p>
          <a:p>
            <a:pPr marL="774900" lvl="2" indent="-342900" algn="just">
              <a:buFont typeface="Wingdings" panose="05000000000000000000" pitchFamily="2" charset="2"/>
              <a:buChar char="Ø"/>
            </a:pPr>
            <a:r>
              <a:rPr lang="en-US" sz="1400" b="0">
                <a:solidFill>
                  <a:srgbClr val="000091"/>
                </a:solidFill>
                <a:uFill>
                  <a:solidFill>
                    <a:srgbClr val="F5DC32"/>
                  </a:solidFill>
                </a:uFill>
                <a:ea typeface="Times New Roman" panose="02020603050405020304" pitchFamily="18" charset="0"/>
                <a:cs typeface="Times New Roman" panose="02020603050405020304" pitchFamily="18" charset="0"/>
              </a:rPr>
              <a:t>assessments of complex socio-economic systems.</a:t>
            </a:r>
            <a:endParaRPr lang="fr-FR" sz="2000"/>
          </a:p>
        </p:txBody>
      </p:sp>
      <p:sp>
        <p:nvSpPr>
          <p:cNvPr id="4" name="Espace réservé du numéro de diapositive 3"/>
          <p:cNvSpPr>
            <a:spLocks noGrp="1"/>
          </p:cNvSpPr>
          <p:nvPr>
            <p:ph type="sldNum" sz="quarter" idx="4294967295"/>
          </p:nvPr>
        </p:nvSpPr>
        <p:spPr>
          <a:xfrm>
            <a:off x="8420374" y="4829175"/>
            <a:ext cx="552587" cy="314325"/>
          </a:xfrm>
        </p:spPr>
        <p:txBody>
          <a:bodyPr/>
          <a:lstStyle/>
          <a:p>
            <a:fld id="{86CB4B4D-7CA3-9044-876B-883B54F8677D}" type="slidenum">
              <a:rPr lang="fr-FR" smtClean="0"/>
              <a:t>47</a:t>
            </a:fld>
            <a:endParaRPr lang="fr-FR"/>
          </a:p>
        </p:txBody>
      </p:sp>
      <p:sp>
        <p:nvSpPr>
          <p:cNvPr id="7" name="Espace réservé du texte 5"/>
          <p:cNvSpPr txBox="1">
            <a:spLocks/>
          </p:cNvSpPr>
          <p:nvPr/>
        </p:nvSpPr>
        <p:spPr bwMode="gray">
          <a:xfrm>
            <a:off x="348657" y="984928"/>
            <a:ext cx="8624304" cy="837294"/>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0"/>
              </a:spcBef>
              <a:spcAft>
                <a:spcPts val="0"/>
              </a:spcAft>
              <a:buFont typeface="Arial" pitchFamily="34" charset="0"/>
              <a:buNone/>
              <a:defRPr sz="3250" b="1" kern="1200" cap="none" baseline="0">
                <a:solidFill>
                  <a:schemeClr val="tx2"/>
                </a:solidFill>
                <a:latin typeface="+mn-lt"/>
                <a:ea typeface="+mn-ea"/>
                <a:cs typeface="+mn-cs"/>
              </a:defRPr>
            </a:lvl1pPr>
            <a:lvl2pPr marL="0" indent="0" algn="l" defTabSz="914400" rtl="0" eaLnBrk="1" latinLnBrk="0" hangingPunct="1">
              <a:lnSpc>
                <a:spcPct val="100000"/>
              </a:lnSpc>
              <a:spcBef>
                <a:spcPts val="500"/>
              </a:spcBef>
              <a:spcAft>
                <a:spcPts val="0"/>
              </a:spcAft>
              <a:buFont typeface="Arial" pitchFamily="34" charset="0"/>
              <a:buNone/>
              <a:defRPr sz="18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a:solidFill>
                  <a:srgbClr val="F5DC32"/>
                </a:solidFill>
                <a:effectLst>
                  <a:outerShdw blurRad="38100" dist="38100" dir="2700000" algn="tl">
                    <a:srgbClr val="000000">
                      <a:alpha val="43137"/>
                    </a:srgbClr>
                  </a:outerShdw>
                </a:effectLst>
              </a:rPr>
              <a:t>HORIZON-CL4-2023-HUMAN</a:t>
            </a:r>
          </a:p>
          <a:p>
            <a:pPr>
              <a:lnSpc>
                <a:spcPts val="2400"/>
              </a:lnSpc>
            </a:pPr>
            <a:r>
              <a:rPr lang="en-US" sz="1600"/>
              <a:t>D6.2 - Systemic approaches to make the most of the technologies within society and</a:t>
            </a:r>
            <a:r>
              <a:rPr lang="en-US" sz="1800"/>
              <a:t> industry</a:t>
            </a:r>
            <a:endParaRPr lang="fr-FR" sz="1800"/>
          </a:p>
        </p:txBody>
      </p:sp>
      <p:sp>
        <p:nvSpPr>
          <p:cNvPr id="2" name="Rectangle 1"/>
          <p:cNvSpPr/>
          <p:nvPr/>
        </p:nvSpPr>
        <p:spPr>
          <a:xfrm>
            <a:off x="748911" y="2387348"/>
            <a:ext cx="726481" cy="40011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lvl="0"/>
            <a:r>
              <a:rPr lang="fr-FR" sz="2000" b="1">
                <a:solidFill>
                  <a:srgbClr val="FFD500"/>
                </a:solidFill>
                <a:effectLst>
                  <a:outerShdw blurRad="38100" dist="38100" dir="2700000" algn="tl">
                    <a:srgbClr val="000000">
                      <a:alpha val="43137"/>
                    </a:srgbClr>
                  </a:outerShdw>
                </a:effectLst>
                <a:latin typeface="Arial" panose="020B0604020202020204" pitchFamily="34" charset="0"/>
              </a:rPr>
              <a:t>D6.2</a:t>
            </a:r>
            <a:endParaRPr lang="fr-FR" sz="2000">
              <a:solidFill>
                <a:srgbClr val="000000"/>
              </a:solidFill>
              <a:effectLst>
                <a:outerShdw blurRad="38100" dist="38100" dir="2700000" algn="tl">
                  <a:srgbClr val="000000">
                    <a:alpha val="43137"/>
                  </a:srgbClr>
                </a:outerShdw>
              </a:effectLst>
            </a:endParaRPr>
          </a:p>
        </p:txBody>
      </p:sp>
      <p:sp>
        <p:nvSpPr>
          <p:cNvPr id="3" name="Rectangle 2"/>
          <p:cNvSpPr/>
          <p:nvPr/>
        </p:nvSpPr>
        <p:spPr>
          <a:xfrm>
            <a:off x="547446" y="3979897"/>
            <a:ext cx="1774845" cy="369332"/>
          </a:xfrm>
          <a:prstGeom prst="rect">
            <a:avLst/>
          </a:prstGeom>
        </p:spPr>
        <p:txBody>
          <a:bodyPr wrap="none">
            <a:spAutoFit/>
          </a:bodyPr>
          <a:lstStyle/>
          <a:p>
            <a:r>
              <a:rPr lang="en-US" b="1" u="dotted">
                <a:solidFill>
                  <a:schemeClr val="accent5">
                    <a:lumMod val="60000"/>
                    <a:lumOff val="40000"/>
                  </a:schemeClr>
                </a:solidFill>
                <a:uFill>
                  <a:solidFill>
                    <a:srgbClr val="000091"/>
                  </a:solidFill>
                </a:uFill>
              </a:rPr>
              <a:t>1 topic in 2024</a:t>
            </a:r>
            <a:endParaRPr lang="en-US" b="1"/>
          </a:p>
        </p:txBody>
      </p:sp>
    </p:spTree>
    <p:extLst>
      <p:ext uri="{BB962C8B-B14F-4D97-AF65-F5344CB8AC3E}">
        <p14:creationId xmlns:p14="http://schemas.microsoft.com/office/powerpoint/2010/main" val="26351414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895098-9116-284B-828D-571F30C36F68}"/>
              </a:ext>
            </a:extLst>
          </p:cNvPr>
          <p:cNvSpPr>
            <a:spLocks noGrp="1"/>
          </p:cNvSpPr>
          <p:nvPr>
            <p:ph idx="1"/>
          </p:nvPr>
        </p:nvSpPr>
        <p:spPr>
          <a:xfrm>
            <a:off x="406753" y="2042556"/>
            <a:ext cx="8208799" cy="2740944"/>
          </a:xfrm>
        </p:spPr>
        <p:txBody>
          <a:bodyPr/>
          <a:lstStyle/>
          <a:p>
            <a:pPr>
              <a:spcAft>
                <a:spcPts val="0"/>
              </a:spcAft>
            </a:pPr>
            <a:r>
              <a:rPr lang="en-US" sz="1400" b="1">
                <a:solidFill>
                  <a:schemeClr val="accent3">
                    <a:lumMod val="50000"/>
                  </a:schemeClr>
                </a:solidFill>
              </a:rPr>
              <a:t>HORIZON-CL4-2024-HUMAN-01-34: </a:t>
            </a:r>
          </a:p>
          <a:p>
            <a:pPr>
              <a:spcAft>
                <a:spcPts val="0"/>
              </a:spcAft>
            </a:pPr>
            <a:r>
              <a:rPr lang="en-US" sz="1400" b="1">
                <a:solidFill>
                  <a:srgbClr val="000091"/>
                </a:solidFill>
              </a:rPr>
              <a:t>Support for transnational activities of National Contact Points in the thematic areas of Digital, Industry and Space (CSA)</a:t>
            </a:r>
          </a:p>
          <a:p>
            <a:pPr marL="645795" lvl="4" indent="-285750">
              <a:spcBef>
                <a:spcPts val="0"/>
              </a:spcBef>
              <a:spcAft>
                <a:spcPts val="0"/>
              </a:spcAft>
              <a:buFont typeface="Courier New" panose="02070309020205020404" pitchFamily="49" charset="0"/>
              <a:buChar char="o"/>
            </a:pPr>
            <a:r>
              <a:rPr lang="en-US" sz="1400">
                <a:solidFill>
                  <a:srgbClr val="000091"/>
                </a:solidFill>
              </a:rPr>
              <a:t>1.5 to 5 M€ par project -  3 projects funded (5 M€)</a:t>
            </a:r>
            <a:endParaRPr lang="x-none" sz="1400">
              <a:solidFill>
                <a:srgbClr val="000091"/>
              </a:solidFill>
              <a:uFill>
                <a:solidFill>
                  <a:srgbClr val="F5DC32"/>
                </a:solidFill>
              </a:uFill>
            </a:endParaRPr>
          </a:p>
          <a:p>
            <a:pPr marL="645795" lvl="4" indent="-285750">
              <a:spcBef>
                <a:spcPts val="0"/>
              </a:spcBef>
              <a:spcAft>
                <a:spcPts val="0"/>
              </a:spcAft>
              <a:buFont typeface="Courier New" panose="02070309020205020404" pitchFamily="49" charset="0"/>
              <a:buChar char="o"/>
            </a:pPr>
            <a:r>
              <a:rPr lang="en-US" sz="1400" i="1">
                <a:solidFill>
                  <a:srgbClr val="000091"/>
                </a:solidFill>
              </a:rPr>
              <a:t>The approach and budget for this support will be implemented through the 2024 amendment, once information is available from the three ongoing NCP networks of Cluster 4</a:t>
            </a:r>
            <a:endParaRPr lang="fr-FR" sz="1400">
              <a:solidFill>
                <a:srgbClr val="000091"/>
              </a:solidFill>
            </a:endParaRPr>
          </a:p>
        </p:txBody>
      </p:sp>
      <p:sp>
        <p:nvSpPr>
          <p:cNvPr id="3" name="Slide Number Placeholder 2">
            <a:extLst>
              <a:ext uri="{FF2B5EF4-FFF2-40B4-BE49-F238E27FC236}">
                <a16:creationId xmlns:a16="http://schemas.microsoft.com/office/drawing/2014/main" id="{A95C61FE-9576-DB46-BE3E-6B2AAF205A41}"/>
              </a:ext>
            </a:extLst>
          </p:cNvPr>
          <p:cNvSpPr>
            <a:spLocks noGrp="1"/>
          </p:cNvSpPr>
          <p:nvPr>
            <p:ph type="sldNum" sz="quarter" idx="12"/>
          </p:nvPr>
        </p:nvSpPr>
        <p:spPr/>
        <p:txBody>
          <a:bodyPr/>
          <a:lstStyle/>
          <a:p>
            <a:fld id="{F46C79FD-C571-418B-AB0F-5EE936C85276}" type="slidenum">
              <a:rPr lang="en-GB" smtClean="0"/>
              <a:t>48</a:t>
            </a:fld>
            <a:endParaRPr lang="en-GB"/>
          </a:p>
        </p:txBody>
      </p:sp>
      <p:sp>
        <p:nvSpPr>
          <p:cNvPr id="4" name="Title 3">
            <a:extLst>
              <a:ext uri="{FF2B5EF4-FFF2-40B4-BE49-F238E27FC236}">
                <a16:creationId xmlns:a16="http://schemas.microsoft.com/office/drawing/2014/main" id="{C463D7AA-F09D-1B40-9919-0472565DE30D}"/>
              </a:ext>
            </a:extLst>
          </p:cNvPr>
          <p:cNvSpPr>
            <a:spLocks noGrp="1"/>
          </p:cNvSpPr>
          <p:nvPr>
            <p:ph type="title"/>
          </p:nvPr>
        </p:nvSpPr>
        <p:spPr>
          <a:xfrm>
            <a:off x="3125700" y="254820"/>
            <a:ext cx="5640636" cy="586768"/>
          </a:xfrm>
        </p:spPr>
        <p:txBody>
          <a:bodyPr/>
          <a:lstStyle/>
          <a:p>
            <a:pPr algn="r"/>
            <a:r>
              <a:rPr lang="en-US" sz="2000"/>
              <a:t>HUMAN</a:t>
            </a:r>
            <a:br>
              <a:rPr lang="en-US" sz="2000"/>
            </a:br>
            <a:r>
              <a:rPr lang="en-GB" sz="2000"/>
              <a:t>Systemic approaches</a:t>
            </a:r>
            <a:endParaRPr lang="en-US" sz="2000"/>
          </a:p>
        </p:txBody>
      </p:sp>
      <p:sp>
        <p:nvSpPr>
          <p:cNvPr id="6" name="Rectangle 5"/>
          <p:cNvSpPr/>
          <p:nvPr/>
        </p:nvSpPr>
        <p:spPr>
          <a:xfrm>
            <a:off x="329045" y="1947236"/>
            <a:ext cx="8437292" cy="1437232"/>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5206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1453830" y="1894595"/>
            <a:ext cx="7519131" cy="1581271"/>
          </a:xfrm>
        </p:spPr>
        <p:txBody>
          <a:bodyPr/>
          <a:lstStyle/>
          <a:p>
            <a:pPr marL="360000" lvl="2" indent="0">
              <a:buNone/>
            </a:pPr>
            <a:r>
              <a:rPr lang="en-US" sz="1400" b="0">
                <a:solidFill>
                  <a:srgbClr val="000091"/>
                </a:solidFill>
                <a:uFill>
                  <a:solidFill>
                    <a:srgbClr val="F5DC32"/>
                  </a:solidFill>
                </a:uFill>
                <a:ea typeface="Times New Roman" panose="02020603050405020304" pitchFamily="18" charset="0"/>
                <a:cs typeface="Times New Roman" panose="02020603050405020304" pitchFamily="18" charset="0"/>
              </a:rPr>
              <a:t>Technology leadership goes hand-in-hand with </a:t>
            </a:r>
            <a:r>
              <a:rPr lang="en-US" sz="1400" b="0" u="sng">
                <a:solidFill>
                  <a:srgbClr val="000091"/>
                </a:solidFill>
                <a:uFill>
                  <a:solidFill>
                    <a:srgbClr val="F5DC32"/>
                  </a:solidFill>
                </a:uFill>
                <a:ea typeface="Times New Roman" panose="02020603050405020304" pitchFamily="18" charset="0"/>
                <a:cs typeface="Times New Roman" panose="02020603050405020304" pitchFamily="18" charset="0"/>
              </a:rPr>
              <a:t>leadership in standard-setting </a:t>
            </a:r>
          </a:p>
          <a:p>
            <a:pPr lvl="2"/>
            <a:endParaRPr lang="en-US" sz="1400" b="0">
              <a:solidFill>
                <a:srgbClr val="000091"/>
              </a:solidFill>
              <a:uFill>
                <a:solidFill>
                  <a:srgbClr val="F5DC32"/>
                </a:solidFill>
              </a:uFill>
              <a:ea typeface="Times New Roman" panose="02020603050405020304" pitchFamily="18" charset="0"/>
              <a:cs typeface="Times New Roman" panose="02020603050405020304" pitchFamily="18" charset="0"/>
            </a:endParaRPr>
          </a:p>
          <a:p>
            <a:pPr marL="360000" lvl="2" indent="0">
              <a:buNone/>
            </a:pPr>
            <a:r>
              <a:rPr lang="en-US" sz="1400" b="0">
                <a:solidFill>
                  <a:srgbClr val="000091"/>
                </a:solidFill>
                <a:uFill>
                  <a:solidFill>
                    <a:srgbClr val="F5DC32"/>
                  </a:solidFill>
                </a:uFill>
                <a:ea typeface="Times New Roman" panose="02020603050405020304" pitchFamily="18" charset="0"/>
                <a:cs typeface="Times New Roman" panose="02020603050405020304" pitchFamily="18" charset="0"/>
              </a:rPr>
              <a:t>Bringing R&amp;I communities early on into the standards-making process is key to:</a:t>
            </a:r>
          </a:p>
          <a:p>
            <a:pPr marL="774900" lvl="2" indent="-342900">
              <a:buFont typeface="Wingdings" panose="05000000000000000000" pitchFamily="2" charset="2"/>
              <a:buChar char="Ø"/>
            </a:pPr>
            <a:r>
              <a:rPr lang="en-US" sz="1400" b="0">
                <a:solidFill>
                  <a:srgbClr val="000091"/>
                </a:solidFill>
                <a:uFill>
                  <a:solidFill>
                    <a:srgbClr val="F5DC32"/>
                  </a:solidFill>
                </a:uFill>
                <a:ea typeface="Times New Roman" panose="02020603050405020304" pitchFamily="18" charset="0"/>
                <a:cs typeface="Times New Roman" panose="02020603050405020304" pitchFamily="18" charset="0"/>
              </a:rPr>
              <a:t>identify the issues and priorities</a:t>
            </a:r>
          </a:p>
          <a:p>
            <a:pPr marL="774900" lvl="2" indent="-342900">
              <a:buFont typeface="Wingdings" panose="05000000000000000000" pitchFamily="2" charset="2"/>
              <a:buChar char="Ø"/>
            </a:pPr>
            <a:r>
              <a:rPr lang="en-US" sz="1400" b="0">
                <a:solidFill>
                  <a:srgbClr val="000091"/>
                </a:solidFill>
                <a:uFill>
                  <a:solidFill>
                    <a:srgbClr val="F5DC32"/>
                  </a:solidFill>
                </a:uFill>
                <a:ea typeface="Times New Roman" panose="02020603050405020304" pitchFamily="18" charset="0"/>
                <a:cs typeface="Times New Roman" panose="02020603050405020304" pitchFamily="18" charset="0"/>
              </a:rPr>
              <a:t>share views on future developments and stakeholder needs,</a:t>
            </a:r>
          </a:p>
          <a:p>
            <a:pPr marL="774900" lvl="2" indent="-342900">
              <a:buFont typeface="Wingdings" panose="05000000000000000000" pitchFamily="2" charset="2"/>
              <a:buChar char="Ø"/>
            </a:pPr>
            <a:r>
              <a:rPr lang="en-US" sz="1400" b="0">
                <a:solidFill>
                  <a:srgbClr val="000091"/>
                </a:solidFill>
                <a:uFill>
                  <a:solidFill>
                    <a:srgbClr val="F5DC32"/>
                  </a:solidFill>
                </a:uFill>
                <a:ea typeface="Times New Roman" panose="02020603050405020304" pitchFamily="18" charset="0"/>
                <a:cs typeface="Times New Roman" panose="02020603050405020304" pitchFamily="18" charset="0"/>
              </a:rPr>
              <a:t>provide recommendations to the European Commission and European </a:t>
            </a:r>
            <a:r>
              <a:rPr lang="en-US" sz="1400" b="0" err="1">
                <a:solidFill>
                  <a:srgbClr val="000091"/>
                </a:solidFill>
                <a:uFill>
                  <a:solidFill>
                    <a:srgbClr val="F5DC32"/>
                  </a:solidFill>
                </a:uFill>
                <a:ea typeface="Times New Roman" panose="02020603050405020304" pitchFamily="18" charset="0"/>
                <a:cs typeface="Times New Roman" panose="02020603050405020304" pitchFamily="18" charset="0"/>
              </a:rPr>
              <a:t>standardisation</a:t>
            </a:r>
            <a:r>
              <a:rPr lang="en-US" sz="1400" b="0">
                <a:solidFill>
                  <a:srgbClr val="000091"/>
                </a:solidFill>
                <a:uFill>
                  <a:solidFill>
                    <a:srgbClr val="F5DC32"/>
                  </a:solidFill>
                </a:uFill>
                <a:ea typeface="Times New Roman" panose="02020603050405020304" pitchFamily="18" charset="0"/>
                <a:cs typeface="Times New Roman" panose="02020603050405020304" pitchFamily="18" charset="0"/>
              </a:rPr>
              <a:t> </a:t>
            </a:r>
            <a:r>
              <a:rPr lang="en-US" sz="1400" b="0" err="1">
                <a:solidFill>
                  <a:srgbClr val="000091"/>
                </a:solidFill>
                <a:uFill>
                  <a:solidFill>
                    <a:srgbClr val="F5DC32"/>
                  </a:solidFill>
                </a:uFill>
                <a:ea typeface="Times New Roman" panose="02020603050405020304" pitchFamily="18" charset="0"/>
                <a:cs typeface="Times New Roman" panose="02020603050405020304" pitchFamily="18" charset="0"/>
              </a:rPr>
              <a:t>organisations</a:t>
            </a:r>
            <a:r>
              <a:rPr lang="en-US" sz="1400" b="0">
                <a:solidFill>
                  <a:srgbClr val="000091"/>
                </a:solidFill>
                <a:uFill>
                  <a:solidFill>
                    <a:srgbClr val="F5DC32"/>
                  </a:solidFill>
                </a:uFill>
                <a:ea typeface="Times New Roman" panose="02020603050405020304" pitchFamily="18" charset="0"/>
                <a:cs typeface="Times New Roman" panose="02020603050405020304" pitchFamily="18" charset="0"/>
              </a:rPr>
              <a:t> for future </a:t>
            </a:r>
            <a:r>
              <a:rPr lang="en-US" sz="1400" b="0" err="1">
                <a:solidFill>
                  <a:srgbClr val="000091"/>
                </a:solidFill>
                <a:uFill>
                  <a:solidFill>
                    <a:srgbClr val="F5DC32"/>
                  </a:solidFill>
                </a:uFill>
                <a:ea typeface="Times New Roman" panose="02020603050405020304" pitchFamily="18" charset="0"/>
                <a:cs typeface="Times New Roman" panose="02020603050405020304" pitchFamily="18" charset="0"/>
              </a:rPr>
              <a:t>standardisation</a:t>
            </a:r>
            <a:r>
              <a:rPr lang="en-US" sz="1400" b="0">
                <a:solidFill>
                  <a:srgbClr val="000091"/>
                </a:solidFill>
                <a:uFill>
                  <a:solidFill>
                    <a:srgbClr val="F5DC32"/>
                  </a:solidFill>
                </a:uFill>
                <a:ea typeface="Times New Roman" panose="02020603050405020304" pitchFamily="18" charset="0"/>
                <a:cs typeface="Times New Roman" panose="02020603050405020304" pitchFamily="18" charset="0"/>
              </a:rPr>
              <a:t> needs</a:t>
            </a:r>
          </a:p>
        </p:txBody>
      </p:sp>
      <p:sp>
        <p:nvSpPr>
          <p:cNvPr id="4" name="Espace réservé du numéro de diapositive 3"/>
          <p:cNvSpPr>
            <a:spLocks noGrp="1"/>
          </p:cNvSpPr>
          <p:nvPr>
            <p:ph type="sldNum" sz="quarter" idx="4294967295"/>
          </p:nvPr>
        </p:nvSpPr>
        <p:spPr>
          <a:xfrm>
            <a:off x="8420374" y="4829175"/>
            <a:ext cx="552587" cy="314325"/>
          </a:xfrm>
        </p:spPr>
        <p:txBody>
          <a:bodyPr/>
          <a:lstStyle/>
          <a:p>
            <a:fld id="{86CB4B4D-7CA3-9044-876B-883B54F8677D}" type="slidenum">
              <a:rPr lang="fr-FR" smtClean="0"/>
              <a:t>49</a:t>
            </a:fld>
            <a:endParaRPr lang="fr-FR"/>
          </a:p>
        </p:txBody>
      </p:sp>
      <p:sp>
        <p:nvSpPr>
          <p:cNvPr id="7" name="Espace réservé du texte 5"/>
          <p:cNvSpPr txBox="1">
            <a:spLocks/>
          </p:cNvSpPr>
          <p:nvPr/>
        </p:nvSpPr>
        <p:spPr bwMode="gray">
          <a:xfrm>
            <a:off x="355235" y="990891"/>
            <a:ext cx="7519131" cy="69731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0"/>
              </a:spcBef>
              <a:spcAft>
                <a:spcPts val="0"/>
              </a:spcAft>
              <a:buFont typeface="Arial" pitchFamily="34" charset="0"/>
              <a:buNone/>
              <a:defRPr sz="3250" b="1" kern="1200" cap="none" baseline="0">
                <a:solidFill>
                  <a:schemeClr val="tx2"/>
                </a:solidFill>
                <a:latin typeface="+mn-lt"/>
                <a:ea typeface="+mn-ea"/>
                <a:cs typeface="+mn-cs"/>
              </a:defRPr>
            </a:lvl1pPr>
            <a:lvl2pPr marL="0" indent="0" algn="l" defTabSz="914400" rtl="0" eaLnBrk="1" latinLnBrk="0" hangingPunct="1">
              <a:lnSpc>
                <a:spcPct val="100000"/>
              </a:lnSpc>
              <a:spcBef>
                <a:spcPts val="500"/>
              </a:spcBef>
              <a:spcAft>
                <a:spcPts val="0"/>
              </a:spcAft>
              <a:buFont typeface="Arial" pitchFamily="34" charset="0"/>
              <a:buNone/>
              <a:defRPr sz="18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a:solidFill>
                  <a:srgbClr val="F5DC32"/>
                </a:solidFill>
                <a:effectLst>
                  <a:outerShdw blurRad="38100" dist="38100" dir="2700000" algn="tl">
                    <a:srgbClr val="000000">
                      <a:alpha val="43137"/>
                    </a:srgbClr>
                  </a:outerShdw>
                </a:effectLst>
              </a:rPr>
              <a:t>HORIZON-CL4-2023-HUMAN</a:t>
            </a:r>
          </a:p>
          <a:p>
            <a:r>
              <a:rPr lang="en-US" sz="2000"/>
              <a:t>D6.3 - European standards for industrial competitiveness</a:t>
            </a:r>
            <a:endParaRPr lang="en-US" sz="1100">
              <a:solidFill>
                <a:srgbClr val="000091"/>
              </a:solidFill>
              <a:uFill>
                <a:solidFill>
                  <a:srgbClr val="F5DC32"/>
                </a:solidFill>
              </a:uFill>
              <a:ea typeface="Times New Roman" panose="02020603050405020304" pitchFamily="18" charset="0"/>
              <a:cs typeface="Times New Roman" panose="02020603050405020304" pitchFamily="18" charset="0"/>
            </a:endParaRPr>
          </a:p>
        </p:txBody>
      </p:sp>
      <p:sp>
        <p:nvSpPr>
          <p:cNvPr id="9" name="Rectangle 8"/>
          <p:cNvSpPr/>
          <p:nvPr/>
        </p:nvSpPr>
        <p:spPr>
          <a:xfrm>
            <a:off x="547446" y="3979897"/>
            <a:ext cx="1774845" cy="369332"/>
          </a:xfrm>
          <a:prstGeom prst="rect">
            <a:avLst/>
          </a:prstGeom>
        </p:spPr>
        <p:txBody>
          <a:bodyPr wrap="none">
            <a:spAutoFit/>
          </a:bodyPr>
          <a:lstStyle/>
          <a:p>
            <a:r>
              <a:rPr lang="en-US" b="1" u="dotted">
                <a:solidFill>
                  <a:schemeClr val="accent5">
                    <a:lumMod val="60000"/>
                    <a:lumOff val="40000"/>
                  </a:schemeClr>
                </a:solidFill>
                <a:uFill>
                  <a:solidFill>
                    <a:srgbClr val="000091"/>
                  </a:solidFill>
                </a:uFill>
              </a:rPr>
              <a:t>1 topic in 2024</a:t>
            </a:r>
            <a:endParaRPr lang="en-US" b="1"/>
          </a:p>
        </p:txBody>
      </p:sp>
      <p:sp>
        <p:nvSpPr>
          <p:cNvPr id="10" name="Rectangle 9"/>
          <p:cNvSpPr/>
          <p:nvPr/>
        </p:nvSpPr>
        <p:spPr>
          <a:xfrm>
            <a:off x="748911" y="2387348"/>
            <a:ext cx="726481" cy="40011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lvl="0"/>
            <a:r>
              <a:rPr lang="fr-FR" sz="2000" b="1">
                <a:solidFill>
                  <a:srgbClr val="FFD500"/>
                </a:solidFill>
                <a:effectLst>
                  <a:outerShdw blurRad="38100" dist="38100" dir="2700000" algn="tl">
                    <a:srgbClr val="000000">
                      <a:alpha val="43137"/>
                    </a:srgbClr>
                  </a:outerShdw>
                </a:effectLst>
                <a:latin typeface="Arial" panose="020B0604020202020204" pitchFamily="34" charset="0"/>
              </a:rPr>
              <a:t>D6.3</a:t>
            </a:r>
            <a:endParaRPr lang="fr-FR" sz="200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760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nvGraphicFramePr>
        <p:xfrm>
          <a:off x="4283968" y="1694206"/>
          <a:ext cx="4100158" cy="2849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re 1"/>
          <p:cNvSpPr>
            <a:spLocks noGrp="1"/>
          </p:cNvSpPr>
          <p:nvPr>
            <p:ph type="title"/>
          </p:nvPr>
        </p:nvSpPr>
        <p:spPr>
          <a:xfrm>
            <a:off x="252248" y="1141259"/>
            <a:ext cx="8891752" cy="720000"/>
          </a:xfrm>
        </p:spPr>
        <p:txBody>
          <a:bodyPr/>
          <a:lstStyle/>
          <a:p>
            <a:r>
              <a:rPr lang="fr-FR" sz="1800"/>
              <a:t>Collaboration avec le représentant au comité de programmation (RCP) </a:t>
            </a:r>
            <a:br>
              <a:rPr lang="fr-FR" sz="1800"/>
            </a:br>
            <a:r>
              <a:rPr lang="fr-FR" sz="1800"/>
              <a:t>sur la thématique numérique Horizon Europe</a:t>
            </a:r>
          </a:p>
        </p:txBody>
      </p:sp>
      <p:sp>
        <p:nvSpPr>
          <p:cNvPr id="3" name="Espace réservé du texte 2"/>
          <p:cNvSpPr>
            <a:spLocks noGrp="1"/>
          </p:cNvSpPr>
          <p:nvPr>
            <p:ph type="body" idx="1"/>
          </p:nvPr>
        </p:nvSpPr>
        <p:spPr>
          <a:xfrm>
            <a:off x="252248" y="3334120"/>
            <a:ext cx="4319752" cy="702876"/>
          </a:xfrm>
        </p:spPr>
        <p:txBody>
          <a:bodyPr/>
          <a:lstStyle/>
          <a:p>
            <a:pPr marL="0" lvl="0" indent="0">
              <a:spcBef>
                <a:spcPts val="500"/>
              </a:spcBef>
              <a:buClrTx/>
              <a:buSzTx/>
              <a:defRPr sz="1400" b="1">
                <a:solidFill>
                  <a:srgbClr val="000091"/>
                </a:solidFill>
                <a:latin typeface="+mj-lt"/>
                <a:ea typeface="+mj-ea"/>
                <a:cs typeface="+mj-cs"/>
                <a:sym typeface="Arial"/>
              </a:defRPr>
            </a:pPr>
            <a:r>
              <a:rPr lang="fr-FR" sz="1800" kern="1200">
                <a:solidFill>
                  <a:srgbClr val="000091"/>
                </a:solidFill>
                <a:latin typeface="+mj-lt"/>
              </a:rPr>
              <a:t>Géraud CANET – </a:t>
            </a:r>
            <a:r>
              <a:rPr lang="fr-FR" sz="1800">
                <a:solidFill>
                  <a:srgbClr val="000091"/>
                </a:solidFill>
                <a:latin typeface="+mj-lt"/>
              </a:rPr>
              <a:t>MESR</a:t>
            </a:r>
          </a:p>
          <a:p>
            <a:pPr marL="0" indent="0">
              <a:spcBef>
                <a:spcPts val="500"/>
              </a:spcBef>
              <a:buClrTx/>
              <a:buSzTx/>
              <a:defRPr sz="1400" b="1">
                <a:solidFill>
                  <a:srgbClr val="000091"/>
                </a:solidFill>
                <a:latin typeface="+mj-lt"/>
                <a:ea typeface="+mj-ea"/>
                <a:cs typeface="+mj-cs"/>
                <a:sym typeface="Arial"/>
              </a:defRPr>
            </a:pPr>
            <a:r>
              <a:rPr lang="fr-FR" sz="1200">
                <a:solidFill>
                  <a:srgbClr val="000091"/>
                </a:solidFill>
              </a:rPr>
              <a:t>Plus d’informations sur le groupe de travail national (GTN) et sa contribution à l’élaboration des futurs appels du Cluster 4 numérique :</a:t>
            </a:r>
            <a:r>
              <a:rPr lang="fr-FR" sz="1800">
                <a:solidFill>
                  <a:srgbClr val="000091"/>
                </a:solidFill>
              </a:rPr>
              <a:t> </a:t>
            </a:r>
            <a:r>
              <a:rPr lang="fr-FR" sz="1200">
                <a:solidFill>
                  <a:srgbClr val="000000"/>
                </a:solidFill>
                <a:ea typeface="Calibri" panose="020F0502020204030204" pitchFamily="34" charset="0"/>
                <a:cs typeface="Times New Roman" panose="02020603050405020304" pitchFamily="18" charset="0"/>
                <a:hlinkClick r:id="rId7"/>
              </a:rPr>
              <a:t>geraud.canet@recherche.gouv.fr</a:t>
            </a:r>
            <a:r>
              <a:rPr lang="fr-FR" sz="1200">
                <a:solidFill>
                  <a:srgbClr val="000000"/>
                </a:solidFill>
                <a:ea typeface="Calibri" panose="020F0502020204030204" pitchFamily="34" charset="0"/>
                <a:cs typeface="Times New Roman" panose="02020603050405020304" pitchFamily="18" charset="0"/>
              </a:rPr>
              <a:t> </a:t>
            </a:r>
            <a:endParaRPr lang="en-IE" sz="1200">
              <a:solidFill>
                <a:srgbClr val="000000"/>
              </a:solidFill>
              <a:ea typeface="Calibri" panose="020F0502020204030204" pitchFamily="34" charset="0"/>
              <a:cs typeface="Times New Roman" panose="02020603050405020304" pitchFamily="18" charset="0"/>
            </a:endParaRPr>
          </a:p>
          <a:p>
            <a:pPr marL="0" lvl="0" indent="0">
              <a:spcBef>
                <a:spcPts val="500"/>
              </a:spcBef>
              <a:buClrTx/>
              <a:buSzTx/>
              <a:defRPr sz="1400" b="1">
                <a:solidFill>
                  <a:srgbClr val="000091"/>
                </a:solidFill>
                <a:latin typeface="+mj-lt"/>
                <a:ea typeface="+mj-ea"/>
                <a:cs typeface="+mj-cs"/>
                <a:sym typeface="Arial"/>
              </a:defRPr>
            </a:pPr>
            <a:endParaRPr lang="fr-FR" sz="1800" b="1">
              <a:solidFill>
                <a:srgbClr val="000091"/>
              </a:solidFill>
              <a:latin typeface="+mj-lt"/>
            </a:endParaRPr>
          </a:p>
          <a:p>
            <a:pPr marL="0" lvl="0" indent="0">
              <a:spcBef>
                <a:spcPts val="500"/>
              </a:spcBef>
              <a:buClrTx/>
              <a:buSzTx/>
              <a:defRPr sz="1400" b="1">
                <a:solidFill>
                  <a:srgbClr val="000091"/>
                </a:solidFill>
                <a:latin typeface="+mj-lt"/>
                <a:ea typeface="+mj-ea"/>
                <a:cs typeface="+mj-cs"/>
                <a:sym typeface="Arial"/>
              </a:defRPr>
            </a:pPr>
            <a:r>
              <a:rPr lang="fr-FR" sz="1800" b="1" kern="1200">
                <a:solidFill>
                  <a:srgbClr val="000091"/>
                </a:solidFill>
                <a:latin typeface="+mj-lt"/>
              </a:rPr>
              <a:t>,  </a:t>
            </a:r>
          </a:p>
          <a:p>
            <a:pPr marL="0" lvl="0" indent="0">
              <a:spcBef>
                <a:spcPts val="500"/>
              </a:spcBef>
              <a:buClrTx/>
              <a:buSzTx/>
              <a:defRPr sz="1400" b="1">
                <a:solidFill>
                  <a:srgbClr val="000091"/>
                </a:solidFill>
                <a:latin typeface="+mj-lt"/>
                <a:ea typeface="+mj-ea"/>
                <a:cs typeface="+mj-cs"/>
                <a:sym typeface="Arial"/>
              </a:defRPr>
            </a:pPr>
            <a:endParaRPr lang="fr-FR" sz="1800" b="1" kern="1200">
              <a:solidFill>
                <a:srgbClr val="000091"/>
              </a:solidFill>
              <a:latin typeface="+mj-lt"/>
            </a:endParaRPr>
          </a:p>
          <a:p>
            <a:pPr marL="0" indent="0">
              <a:spcBef>
                <a:spcPts val="500"/>
              </a:spcBef>
              <a:buClrTx/>
              <a:buSzTx/>
              <a:defRPr sz="1400" b="1">
                <a:solidFill>
                  <a:srgbClr val="000091"/>
                </a:solidFill>
                <a:latin typeface="+mj-lt"/>
                <a:ea typeface="+mj-ea"/>
                <a:cs typeface="+mj-cs"/>
                <a:sym typeface="Arial"/>
              </a:defRPr>
            </a:pPr>
            <a:r>
              <a:rPr lang="fr-FR" sz="1800" b="1">
                <a:solidFill>
                  <a:schemeClr val="tx1"/>
                </a:solidFill>
                <a:sym typeface="Arial"/>
              </a:rPr>
              <a:t>plus d’informations sur les GTN et la manière dont ils contribuent à l’élaboration des futurs appels du Cluster 5</a:t>
            </a:r>
          </a:p>
          <a:p>
            <a:pPr marL="0" lvl="0" indent="0">
              <a:spcBef>
                <a:spcPts val="500"/>
              </a:spcBef>
              <a:buClrTx/>
              <a:buSzTx/>
              <a:defRPr sz="1400" b="1">
                <a:solidFill>
                  <a:srgbClr val="000091"/>
                </a:solidFill>
                <a:latin typeface="+mj-lt"/>
                <a:ea typeface="+mj-ea"/>
                <a:cs typeface="+mj-cs"/>
                <a:sym typeface="Arial"/>
              </a:defRPr>
            </a:pPr>
            <a:endParaRPr lang="fr-FR" sz="1800" b="1" kern="1200">
              <a:solidFill>
                <a:srgbClr val="000091"/>
              </a:solidFill>
              <a:latin typeface="+mj-lt"/>
            </a:endParaRPr>
          </a:p>
          <a:p>
            <a:endParaRPr lang="fr-FR"/>
          </a:p>
        </p:txBody>
      </p:sp>
      <p:sp>
        <p:nvSpPr>
          <p:cNvPr id="5" name="Espace réservé du numéro de diapositive 4"/>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600"/>
              <a:buFont typeface="Arial"/>
              <a:buNone/>
              <a:tabLst/>
              <a:defRPr/>
            </a:pPr>
            <a:fld id="{00000000-1234-1234-1234-123412341234}" type="slidenum">
              <a:rPr kumimoji="0" lang="fr-FR" sz="1600" b="0" i="0" u="none" strike="noStrike" kern="0" cap="none" spc="0" normalizeH="0" baseline="0" noProof="0" smtClean="0">
                <a:ln>
                  <a:noFill/>
                </a:ln>
                <a:solidFill>
                  <a:srgbClr val="000091"/>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600"/>
                <a:buFont typeface="Arial"/>
                <a:buNone/>
                <a:tabLst/>
                <a:defRPr/>
              </a:pPr>
              <a:t>5</a:t>
            </a:fld>
            <a:endParaRPr kumimoji="0" lang="fr-FR" sz="1600" b="0" i="0" u="none" strike="noStrike" kern="0" cap="none" spc="0" normalizeH="0" baseline="0" noProof="0">
              <a:ln>
                <a:noFill/>
              </a:ln>
              <a:solidFill>
                <a:srgbClr val="000091"/>
              </a:solidFill>
              <a:effectLst/>
              <a:uLnTx/>
              <a:uFillTx/>
              <a:latin typeface="Arial"/>
              <a:cs typeface="Arial"/>
              <a:sym typeface="Arial"/>
            </a:endParaRPr>
          </a:p>
        </p:txBody>
      </p:sp>
      <p:sp>
        <p:nvSpPr>
          <p:cNvPr id="10" name="ZoneTexte 9">
            <a:extLst>
              <a:ext uri="{FF2B5EF4-FFF2-40B4-BE49-F238E27FC236}">
                <a16:creationId xmlns:a16="http://schemas.microsoft.com/office/drawing/2014/main" id="{009D0DD7-B0CD-F9E7-BE4F-55FE02A272C0}"/>
              </a:ext>
            </a:extLst>
          </p:cNvPr>
          <p:cNvSpPr txBox="1"/>
          <p:nvPr/>
        </p:nvSpPr>
        <p:spPr>
          <a:xfrm>
            <a:off x="4467178" y="247918"/>
            <a:ext cx="4056430" cy="369332"/>
          </a:xfrm>
          <a:prstGeom prst="rect">
            <a:avLst/>
          </a:prstGeom>
          <a:noFill/>
        </p:spPr>
        <p:txBody>
          <a:bodyPr wrap="square" lIns="91440" tIns="45720" rIns="91440" bIns="45720" anchor="t">
            <a:spAutoFit/>
          </a:bodyPr>
          <a:lstStyle/>
          <a:p>
            <a:pPr algn="r">
              <a:buClr>
                <a:srgbClr val="000000"/>
              </a:buClr>
              <a:buFont typeface="Arial"/>
              <a:defRPr/>
            </a:pPr>
            <a:r>
              <a:rPr kumimoji="0" lang="fr-FR" sz="1800" b="1" i="0" u="none" strike="noStrike" kern="0" cap="none" spc="0" normalizeH="0" baseline="0" noProof="0">
                <a:ln>
                  <a:noFill/>
                </a:ln>
                <a:solidFill>
                  <a:srgbClr val="000091"/>
                </a:solidFill>
                <a:effectLst/>
                <a:uLnTx/>
                <a:uFillTx/>
                <a:latin typeface="Arial"/>
                <a:cs typeface="Arial"/>
                <a:sym typeface="Arial"/>
              </a:rPr>
              <a:t>Le travail en binôme</a:t>
            </a:r>
            <a:r>
              <a:rPr lang="fr-FR" b="1" kern="0">
                <a:solidFill>
                  <a:srgbClr val="000091"/>
                </a:solidFill>
                <a:latin typeface="Arial"/>
                <a:cs typeface="Arial"/>
                <a:sym typeface="Arial"/>
              </a:rPr>
              <a:t>, PCN / RCP </a:t>
            </a:r>
            <a:endParaRPr lang="fr-FR"/>
          </a:p>
        </p:txBody>
      </p:sp>
      <p:sp>
        <p:nvSpPr>
          <p:cNvPr id="13" name="ZoneTexte 12"/>
          <p:cNvSpPr txBox="1"/>
          <p:nvPr/>
        </p:nvSpPr>
        <p:spPr>
          <a:xfrm>
            <a:off x="6679666" y="1720587"/>
            <a:ext cx="79208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1" i="0" u="none" strike="noStrike" kern="0" cap="none" spc="0" normalizeH="0" baseline="0" noProof="0">
                <a:ln>
                  <a:noFill/>
                </a:ln>
                <a:solidFill>
                  <a:srgbClr val="FFC000"/>
                </a:solidFill>
                <a:effectLst/>
                <a:uLnTx/>
                <a:uFillTx/>
                <a:latin typeface="Arial"/>
                <a:cs typeface="Arial"/>
                <a:sym typeface="Arial"/>
              </a:rPr>
              <a:t>Amont</a:t>
            </a:r>
          </a:p>
        </p:txBody>
      </p:sp>
      <p:sp>
        <p:nvSpPr>
          <p:cNvPr id="15" name="ZoneTexte 14"/>
          <p:cNvSpPr txBox="1"/>
          <p:nvPr/>
        </p:nvSpPr>
        <p:spPr>
          <a:xfrm>
            <a:off x="4615261" y="2562688"/>
            <a:ext cx="62471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1" i="0" u="none" strike="noStrike" kern="0" cap="none" spc="0" normalizeH="0" baseline="0" noProof="0">
                <a:ln>
                  <a:noFill/>
                </a:ln>
                <a:solidFill>
                  <a:srgbClr val="FFC000"/>
                </a:solidFill>
                <a:effectLst/>
                <a:uLnTx/>
                <a:uFillTx/>
                <a:latin typeface="Arial"/>
                <a:cs typeface="Arial"/>
                <a:sym typeface="Arial"/>
              </a:rPr>
              <a:t>Aval</a:t>
            </a:r>
          </a:p>
        </p:txBody>
      </p:sp>
      <p:pic>
        <p:nvPicPr>
          <p:cNvPr id="4" name="Image 3"/>
          <p:cNvPicPr>
            <a:picLocks noChangeAspect="1"/>
          </p:cNvPicPr>
          <p:nvPr/>
        </p:nvPicPr>
        <p:blipFill>
          <a:blip r:embed="rId8"/>
          <a:stretch>
            <a:fillRect/>
          </a:stretch>
        </p:blipFill>
        <p:spPr>
          <a:xfrm>
            <a:off x="1128692" y="1851871"/>
            <a:ext cx="1003784" cy="1218881"/>
          </a:xfrm>
          <a:prstGeom prst="rect">
            <a:avLst/>
          </a:prstGeom>
        </p:spPr>
      </p:pic>
      <p:sp>
        <p:nvSpPr>
          <p:cNvPr id="6" name="ZoneTexte 5"/>
          <p:cNvSpPr txBox="1"/>
          <p:nvPr/>
        </p:nvSpPr>
        <p:spPr>
          <a:xfrm>
            <a:off x="6879121" y="2077491"/>
            <a:ext cx="592633" cy="307777"/>
          </a:xfrm>
          <a:prstGeom prst="rect">
            <a:avLst/>
          </a:prstGeom>
          <a:noFill/>
        </p:spPr>
        <p:txBody>
          <a:bodyPr wrap="square" rtlCol="0">
            <a:spAutoFit/>
          </a:bodyPr>
          <a:lstStyle/>
          <a:p>
            <a:r>
              <a:rPr lang="fr-FR" sz="1400" b="1"/>
              <a:t>GTN</a:t>
            </a:r>
          </a:p>
        </p:txBody>
      </p:sp>
      <p:sp>
        <p:nvSpPr>
          <p:cNvPr id="11" name="ZoneTexte 10"/>
          <p:cNvSpPr txBox="1"/>
          <p:nvPr/>
        </p:nvSpPr>
        <p:spPr>
          <a:xfrm>
            <a:off x="4253649" y="2823079"/>
            <a:ext cx="888950" cy="307777"/>
          </a:xfrm>
          <a:prstGeom prst="rect">
            <a:avLst/>
          </a:prstGeom>
          <a:noFill/>
        </p:spPr>
        <p:txBody>
          <a:bodyPr wrap="square" rtlCol="0">
            <a:spAutoFit/>
          </a:bodyPr>
          <a:lstStyle/>
          <a:p>
            <a:r>
              <a:rPr lang="fr-FR" sz="1400" b="1"/>
              <a:t>Info Day</a:t>
            </a:r>
          </a:p>
        </p:txBody>
      </p:sp>
    </p:spTree>
    <p:extLst>
      <p:ext uri="{BB962C8B-B14F-4D97-AF65-F5344CB8AC3E}">
        <p14:creationId xmlns:p14="http://schemas.microsoft.com/office/powerpoint/2010/main" val="36629358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895098-9116-284B-828D-571F30C36F68}"/>
              </a:ext>
            </a:extLst>
          </p:cNvPr>
          <p:cNvSpPr>
            <a:spLocks noGrp="1"/>
          </p:cNvSpPr>
          <p:nvPr>
            <p:ph idx="1"/>
          </p:nvPr>
        </p:nvSpPr>
        <p:spPr>
          <a:xfrm>
            <a:off x="421574" y="1911391"/>
            <a:ext cx="8604438" cy="2803554"/>
          </a:xfrm>
        </p:spPr>
        <p:txBody>
          <a:bodyPr/>
          <a:lstStyle/>
          <a:p>
            <a:pPr marL="360045" lvl="4" indent="0">
              <a:spcBef>
                <a:spcPts val="0"/>
              </a:spcBef>
              <a:spcAft>
                <a:spcPts val="0"/>
              </a:spcAft>
              <a:buNone/>
            </a:pPr>
            <a:endParaRPr lang="en-GB" sz="1200">
              <a:solidFill>
                <a:srgbClr val="000091"/>
              </a:solidFill>
            </a:endParaRPr>
          </a:p>
          <a:p>
            <a:pPr>
              <a:spcAft>
                <a:spcPts val="0"/>
              </a:spcAft>
            </a:pPr>
            <a:r>
              <a:rPr lang="en-US" sz="1400" b="1">
                <a:solidFill>
                  <a:schemeClr val="accent3">
                    <a:lumMod val="50000"/>
                  </a:schemeClr>
                </a:solidFill>
              </a:rPr>
              <a:t>HORIZON-CL4-2023-HUMAN-01-61</a:t>
            </a:r>
          </a:p>
          <a:p>
            <a:pPr>
              <a:spcAft>
                <a:spcPts val="0"/>
              </a:spcAft>
            </a:pPr>
            <a:r>
              <a:rPr lang="en-US" sz="1400" b="1">
                <a:solidFill>
                  <a:srgbClr val="000091"/>
                </a:solidFill>
              </a:rPr>
              <a:t>Facilitate the engagement in global ICT </a:t>
            </a:r>
            <a:r>
              <a:rPr lang="en-US" sz="1400" b="1" err="1">
                <a:solidFill>
                  <a:srgbClr val="000091"/>
                </a:solidFill>
              </a:rPr>
              <a:t>standardisation</a:t>
            </a:r>
            <a:r>
              <a:rPr lang="en-US" sz="1400" b="1">
                <a:solidFill>
                  <a:srgbClr val="000091"/>
                </a:solidFill>
              </a:rPr>
              <a:t> development (CSA)</a:t>
            </a:r>
          </a:p>
          <a:p>
            <a:pPr marL="645795" lvl="4" indent="-285750">
              <a:spcBef>
                <a:spcPts val="0"/>
              </a:spcBef>
              <a:spcAft>
                <a:spcPts val="0"/>
              </a:spcAft>
              <a:buFont typeface="Courier New" panose="02070309020205020404" pitchFamily="49" charset="0"/>
              <a:buChar char="o"/>
            </a:pPr>
            <a:r>
              <a:rPr lang="en-US" sz="1400">
                <a:solidFill>
                  <a:srgbClr val="000091"/>
                </a:solidFill>
                <a:uFill>
                  <a:solidFill>
                    <a:srgbClr val="F5DC32"/>
                  </a:solidFill>
                </a:uFill>
              </a:rPr>
              <a:t>Around 6 M€ per project - 1 project funded (6 M€)</a:t>
            </a:r>
            <a:endParaRPr lang="x-none" sz="1400">
              <a:solidFill>
                <a:srgbClr val="000091"/>
              </a:solidFill>
            </a:endParaRPr>
          </a:p>
          <a:p>
            <a:pPr marL="645795" lvl="4" indent="-285750">
              <a:spcBef>
                <a:spcPts val="0"/>
              </a:spcBef>
              <a:spcAft>
                <a:spcPts val="0"/>
              </a:spcAft>
              <a:buFont typeface="Courier New" panose="02070309020205020404" pitchFamily="49" charset="0"/>
              <a:buChar char="o"/>
            </a:pPr>
            <a:r>
              <a:rPr lang="en-US" sz="1400">
                <a:solidFill>
                  <a:srgbClr val="000091"/>
                </a:solidFill>
              </a:rPr>
              <a:t>Share information about global sectorial ICT </a:t>
            </a:r>
            <a:r>
              <a:rPr lang="en-US" sz="1400" err="1">
                <a:solidFill>
                  <a:srgbClr val="000091"/>
                </a:solidFill>
              </a:rPr>
              <a:t>standardisation</a:t>
            </a:r>
            <a:r>
              <a:rPr lang="en-US" sz="1400">
                <a:solidFill>
                  <a:srgbClr val="000091"/>
                </a:solidFill>
              </a:rPr>
              <a:t> ecosystems and engagement of European stakeholders in global </a:t>
            </a:r>
            <a:r>
              <a:rPr lang="en-US" sz="1400" err="1">
                <a:solidFill>
                  <a:srgbClr val="000091"/>
                </a:solidFill>
              </a:rPr>
              <a:t>standardisation</a:t>
            </a:r>
            <a:r>
              <a:rPr lang="en-US" sz="1400">
                <a:solidFill>
                  <a:srgbClr val="000091"/>
                </a:solidFill>
              </a:rPr>
              <a:t> settings</a:t>
            </a:r>
            <a:endParaRPr lang="fr-FR" sz="1400">
              <a:solidFill>
                <a:srgbClr val="000091"/>
              </a:solidFill>
              <a:hlinkClick r:id="rId3"/>
            </a:endParaRPr>
          </a:p>
        </p:txBody>
      </p:sp>
      <p:sp>
        <p:nvSpPr>
          <p:cNvPr id="3" name="Slide Number Placeholder 2">
            <a:extLst>
              <a:ext uri="{FF2B5EF4-FFF2-40B4-BE49-F238E27FC236}">
                <a16:creationId xmlns:a16="http://schemas.microsoft.com/office/drawing/2014/main" id="{A95C61FE-9576-DB46-BE3E-6B2AAF205A41}"/>
              </a:ext>
            </a:extLst>
          </p:cNvPr>
          <p:cNvSpPr>
            <a:spLocks noGrp="1"/>
          </p:cNvSpPr>
          <p:nvPr>
            <p:ph type="sldNum" sz="quarter" idx="12"/>
          </p:nvPr>
        </p:nvSpPr>
        <p:spPr/>
        <p:txBody>
          <a:bodyPr/>
          <a:lstStyle/>
          <a:p>
            <a:fld id="{F46C79FD-C571-418B-AB0F-5EE936C85276}" type="slidenum">
              <a:rPr lang="en-GB" smtClean="0"/>
              <a:t>50</a:t>
            </a:fld>
            <a:endParaRPr lang="en-GB"/>
          </a:p>
        </p:txBody>
      </p:sp>
      <p:sp>
        <p:nvSpPr>
          <p:cNvPr id="4" name="Title 3">
            <a:extLst>
              <a:ext uri="{FF2B5EF4-FFF2-40B4-BE49-F238E27FC236}">
                <a16:creationId xmlns:a16="http://schemas.microsoft.com/office/drawing/2014/main" id="{C463D7AA-F09D-1B40-9919-0472565DE30D}"/>
              </a:ext>
            </a:extLst>
          </p:cNvPr>
          <p:cNvSpPr>
            <a:spLocks noGrp="1"/>
          </p:cNvSpPr>
          <p:nvPr>
            <p:ph type="title"/>
          </p:nvPr>
        </p:nvSpPr>
        <p:spPr>
          <a:xfrm>
            <a:off x="3125699" y="197429"/>
            <a:ext cx="5640636" cy="586768"/>
          </a:xfrm>
        </p:spPr>
        <p:txBody>
          <a:bodyPr/>
          <a:lstStyle/>
          <a:p>
            <a:pPr algn="r"/>
            <a:r>
              <a:rPr lang="en-US" sz="2000"/>
              <a:t>HUMAN</a:t>
            </a:r>
            <a:br>
              <a:rPr lang="en-US" sz="2000"/>
            </a:br>
            <a:r>
              <a:rPr lang="en-US" sz="2000"/>
              <a:t>Standards for industrial competitiveness</a:t>
            </a:r>
          </a:p>
        </p:txBody>
      </p:sp>
      <p:sp>
        <p:nvSpPr>
          <p:cNvPr id="9" name="Rectangle 8"/>
          <p:cNvSpPr/>
          <p:nvPr/>
        </p:nvSpPr>
        <p:spPr>
          <a:xfrm>
            <a:off x="335496" y="2030328"/>
            <a:ext cx="8430839" cy="1438486"/>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55870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Rectangle 3"/>
          <p:cNvSpPr/>
          <p:nvPr/>
        </p:nvSpPr>
        <p:spPr>
          <a:xfrm>
            <a:off x="0" y="1720051"/>
            <a:ext cx="9144000" cy="2758447"/>
          </a:xfrm>
          <a:prstGeom prst="rect">
            <a:avLst/>
          </a:prstGeom>
          <a:solidFill>
            <a:schemeClr val="tx2"/>
          </a:solidFill>
        </p:spPr>
        <p:txBody>
          <a:bodyPr wrap="square" lIns="91440" tIns="45720" rIns="91440" bIns="45720" anchor="t">
            <a:spAutoFit/>
          </a:bodyPr>
          <a:lstStyle/>
          <a:p>
            <a:pPr algn="ctr">
              <a:lnSpc>
                <a:spcPct val="107000"/>
              </a:lnSpc>
              <a:spcAft>
                <a:spcPts val="800"/>
              </a:spcAft>
            </a:pPr>
            <a:r>
              <a:rPr lang="fr-FR" sz="2800" b="1">
                <a:solidFill>
                  <a:schemeClr val="bg1"/>
                </a:solidFill>
                <a:latin typeface="Calibri" panose="020F0502020204030204" pitchFamily="34" charset="0"/>
                <a:ea typeface="Calibri" panose="020F0502020204030204" pitchFamily="34" charset="0"/>
                <a:cs typeface="Times New Roman" panose="02020603050405020304" pitchFamily="18" charset="0"/>
              </a:rPr>
              <a:t>Horizon Europe - Numérique</a:t>
            </a:r>
          </a:p>
          <a:p>
            <a:pPr algn="ctr">
              <a:lnSpc>
                <a:spcPct val="107000"/>
              </a:lnSpc>
              <a:spcAft>
                <a:spcPts val="800"/>
              </a:spcAft>
            </a:pPr>
            <a:r>
              <a:rPr lang="fr-FR" sz="2800" b="1">
                <a:solidFill>
                  <a:srgbClr val="F5DC32"/>
                </a:solidFill>
                <a:latin typeface="Calibri"/>
                <a:ea typeface="Calibri" panose="020F0502020204030204" pitchFamily="34" charset="0"/>
                <a:cs typeface="Times New Roman"/>
              </a:rPr>
              <a:t>DESTINATION 3</a:t>
            </a:r>
            <a:r>
              <a:rPr lang="fr-FR" sz="2800" b="1">
                <a:solidFill>
                  <a:schemeClr val="bg1"/>
                </a:solidFill>
                <a:latin typeface="Calibri"/>
                <a:ea typeface="Calibri" panose="020F0502020204030204" pitchFamily="34" charset="0"/>
                <a:cs typeface="Times New Roman"/>
              </a:rPr>
              <a:t> </a:t>
            </a:r>
            <a:endParaRPr lang="en-IE" sz="2800" b="1">
              <a:solidFill>
                <a:schemeClr val="bg1"/>
              </a:solidFill>
              <a:latin typeface="Calibri"/>
              <a:ea typeface="Calibri" panose="020F0502020204030204" pitchFamily="34" charset="0"/>
              <a:cs typeface="Times New Roman" panose="02020603050405020304" pitchFamily="18" charset="0"/>
            </a:endParaRPr>
          </a:p>
          <a:p>
            <a:pPr algn="ctr"/>
            <a:r>
              <a:rPr lang="fr-FR" sz="4000" b="1">
                <a:solidFill>
                  <a:schemeClr val="bg1"/>
                </a:solidFill>
                <a:latin typeface="Calibri"/>
                <a:ea typeface="Calibri" panose="020F0502020204030204" pitchFamily="34" charset="0"/>
                <a:cs typeface="Times New Roman"/>
              </a:rPr>
              <a:t>Présentation détaillée </a:t>
            </a:r>
            <a:endParaRPr lang="fr-FR" sz="4000" b="1">
              <a:solidFill>
                <a:schemeClr val="bg1"/>
              </a:solidFill>
              <a:latin typeface="Calibri"/>
              <a:ea typeface="Calibri" panose="020F0502020204030204" pitchFamily="34" charset="0"/>
              <a:cs typeface="Times New Roman" panose="02020603050405020304" pitchFamily="18" charset="0"/>
            </a:endParaRPr>
          </a:p>
          <a:p>
            <a:pPr algn="ctr"/>
            <a:r>
              <a:rPr lang="fr-FR" sz="2800" b="1">
                <a:solidFill>
                  <a:schemeClr val="bg1"/>
                </a:solidFill>
                <a:latin typeface="Calibri" panose="020F0502020204030204" pitchFamily="34" charset="0"/>
                <a:ea typeface="Calibri" panose="020F0502020204030204" pitchFamily="34" charset="0"/>
                <a:cs typeface="Times New Roman" panose="02020603050405020304" pitchFamily="18" charset="0"/>
              </a:rPr>
              <a:t>Appels de l’année 2024</a:t>
            </a:r>
          </a:p>
          <a:p>
            <a:endParaRPr lang="fr-FR" sz="1600" b="1">
              <a:solidFill>
                <a:srgbClr val="F5DC32"/>
              </a:solidFill>
              <a:latin typeface="Calibri" panose="020F0502020204030204" pitchFamily="34" charset="0"/>
              <a:ea typeface="Calibri" panose="020F0502020204030204" pitchFamily="34" charset="0"/>
              <a:cs typeface="Times New Roman" panose="02020603050405020304" pitchFamily="18" charset="0"/>
            </a:endParaRPr>
          </a:p>
          <a:p>
            <a:endParaRPr lang="fr-FR" sz="1600" b="1">
              <a:solidFill>
                <a:srgbClr val="F5DC3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16508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rmAutofit/>
          </a:bodyPr>
          <a:lstStyle/>
          <a:p>
            <a:pPr algn="ctr">
              <a:lnSpc>
                <a:spcPct val="100000"/>
              </a:lnSpc>
            </a:pPr>
            <a:r>
              <a:rPr lang="en-GB" sz="1600">
                <a:solidFill>
                  <a:srgbClr val="000091"/>
                </a:solidFill>
              </a:rPr>
              <a:t>HORIZON-CL4-2024-DATA-01-01: AI-driven data operations and compliance technologies (AI, data and robotics partnership) </a:t>
            </a:r>
            <a:r>
              <a:rPr lang="en-GB" sz="1600"/>
              <a:t>(IA)</a:t>
            </a:r>
            <a:endParaRPr lang="en-US" sz="1600">
              <a:solidFill>
                <a:srgbClr val="000091"/>
              </a:solidFill>
              <a:ea typeface="+mj-lt"/>
              <a:cs typeface="+mj-lt"/>
            </a:endParaRPr>
          </a:p>
        </p:txBody>
      </p:sp>
      <p:sp>
        <p:nvSpPr>
          <p:cNvPr id="3"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3923927" y="261976"/>
            <a:ext cx="4860073" cy="529660"/>
          </a:xfrm>
        </p:spPr>
        <p:txBody>
          <a:bodyPr lIns="0" tIns="0" rIns="0" bIns="0" anchor="ctr">
            <a:noAutofit/>
          </a:bodyPr>
          <a:lstStyle/>
          <a:p>
            <a:pPr marL="0" indent="0">
              <a:buNone/>
            </a:pPr>
            <a:r>
              <a:rPr lang="en-GB" sz="1800"/>
              <a:t>Data sharing and analytics capacity</a:t>
            </a:r>
            <a:endParaRPr lang="en-GB" sz="1800">
              <a:solidFill>
                <a:srgbClr val="000091"/>
              </a:solidFill>
              <a:ea typeface="+mj-lt"/>
              <a:cs typeface="+mj-lt"/>
            </a:endParaRPr>
          </a:p>
          <a:p>
            <a:pPr marL="0" indent="0">
              <a:buNone/>
            </a:pPr>
            <a:r>
              <a:rPr lang="fr-FR" sz="1800">
                <a:solidFill>
                  <a:srgbClr val="000091"/>
                </a:solidFill>
                <a:ea typeface="+mj-lt"/>
                <a:cs typeface="+mj-lt"/>
              </a:rPr>
              <a:t>4 </a:t>
            </a:r>
            <a:r>
              <a:rPr lang="fr-FR" sz="1800" err="1">
                <a:solidFill>
                  <a:srgbClr val="000091"/>
                </a:solidFill>
                <a:ea typeface="+mj-lt"/>
                <a:cs typeface="+mj-lt"/>
              </a:rPr>
              <a:t>projects</a:t>
            </a:r>
            <a:r>
              <a:rPr lang="fr-FR" sz="1800">
                <a:solidFill>
                  <a:srgbClr val="000091"/>
                </a:solidFill>
                <a:ea typeface="+mj-lt"/>
                <a:cs typeface="+mj-lt"/>
              </a:rPr>
              <a:t> | 8-10 M€ | IA | TRL 4-5 to 6-7</a:t>
            </a:r>
            <a:endParaRPr lang="en-US" sz="1800" b="0">
              <a:solidFill>
                <a:srgbClr val="000091"/>
              </a:solidFill>
            </a:endParaRPr>
          </a:p>
        </p:txBody>
      </p:sp>
      <p:sp>
        <p:nvSpPr>
          <p:cNvPr id="4"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359998" y="1953646"/>
            <a:ext cx="2414733" cy="2947964"/>
          </a:xfrm>
          <a:ln w="25400">
            <a:solidFill>
              <a:schemeClr val="accent3"/>
            </a:solidFill>
          </a:ln>
        </p:spPr>
        <p:txBody>
          <a:bodyPr lIns="72000" tIns="72000" rIns="72000" bIns="72000" anchor="t">
            <a:noAutofit/>
          </a:bodyPr>
          <a:lstStyle/>
          <a:p>
            <a:pPr marL="171450" indent="-171450">
              <a:buFont typeface="Arial" panose="020B0604020202020204" pitchFamily="34" charset="0"/>
              <a:buChar char="•"/>
            </a:pPr>
            <a:r>
              <a:rPr lang="en-GB"/>
              <a:t>If projects use satellite-based earth observation, positioning, navigation and/or related timing data and services, beneficiaries must make use of Copernicus and/or Galileo/EGNOS (other data and services may additionally be used)</a:t>
            </a:r>
          </a:p>
          <a:p>
            <a:pPr marL="171450" indent="-171450">
              <a:buFont typeface="Arial" panose="020B0604020202020204" pitchFamily="34" charset="0"/>
              <a:buChar char="•"/>
            </a:pPr>
            <a:r>
              <a:rPr lang="en-GB"/>
              <a:t>Funding rate is 60% (except for non-profit legal entities where the funding is 100%)</a:t>
            </a:r>
          </a:p>
          <a:p>
            <a:pPr marL="171450" indent="-171450">
              <a:buFont typeface="Arial" panose="020B0604020202020204" pitchFamily="34" charset="0"/>
              <a:buChar char="•"/>
            </a:pPr>
            <a:r>
              <a:rPr lang="en-GB"/>
              <a:t>Proposals should build on :</a:t>
            </a:r>
          </a:p>
          <a:p>
            <a:pPr marL="423450" lvl="1" indent="-171450"/>
            <a:r>
              <a:rPr lang="en-GB"/>
              <a:t>H2020 (ICT-13-2019)</a:t>
            </a:r>
          </a:p>
          <a:p>
            <a:pPr marL="423450" lvl="1" indent="-171450"/>
            <a:r>
              <a:rPr lang="en-GB"/>
              <a:t>HE CL4 (2021-DATA-01-01 and 2023-HUMAN-01-01)</a:t>
            </a:r>
          </a:p>
          <a:p>
            <a:endParaRPr lang="en-GB">
              <a:solidFill>
                <a:srgbClr val="FF0000"/>
              </a:solidFill>
            </a:endParaRPr>
          </a:p>
        </p:txBody>
      </p:sp>
      <p:sp>
        <p:nvSpPr>
          <p:cNvPr id="6" name="Text Placeholder 5">
            <a:extLst>
              <a:ext uri="{FF2B5EF4-FFF2-40B4-BE49-F238E27FC236}">
                <a16:creationId xmlns:a16="http://schemas.microsoft.com/office/drawing/2014/main" id="{E0DDB5CD-5F69-48CE-AB3C-24E609D0C5C2}"/>
              </a:ext>
            </a:extLst>
          </p:cNvPr>
          <p:cNvSpPr>
            <a:spLocks noGrp="1"/>
          </p:cNvSpPr>
          <p:nvPr>
            <p:ph type="body" sz="quarter" idx="23"/>
          </p:nvPr>
        </p:nvSpPr>
        <p:spPr>
          <a:xfrm>
            <a:off x="3115357" y="1932625"/>
            <a:ext cx="5732613" cy="2955001"/>
          </a:xfrm>
        </p:spPr>
        <p:txBody>
          <a:bodyPr lIns="0" tIns="0" rIns="0" bIns="0" anchor="t">
            <a:noAutofit/>
          </a:bodyPr>
          <a:lstStyle/>
          <a:p>
            <a:r>
              <a:rPr lang="en-GB" sz="1200"/>
              <a:t>Projects are invited to employ appropriate technologies and methods, such as federated and distributed AI/analytics and associate them with trustworthy AI techniques; protect privacy and confidentiality of AI training data and reduce energy footprint.</a:t>
            </a:r>
            <a:br>
              <a:rPr lang="en-GB" sz="1200"/>
            </a:br>
            <a:r>
              <a:rPr lang="en-GB" sz="1200"/>
              <a:t>The </a:t>
            </a:r>
            <a:r>
              <a:rPr lang="en-GB" sz="1200" u="sng"/>
              <a:t>competences</a:t>
            </a:r>
            <a:r>
              <a:rPr lang="en-GB" sz="1200"/>
              <a:t> represented </a:t>
            </a:r>
            <a:r>
              <a:rPr lang="en-GB" sz="1200" u="sng"/>
              <a:t>in the consortium</a:t>
            </a:r>
            <a:r>
              <a:rPr lang="en-GB" sz="1200"/>
              <a:t> should cover all the relevant aspects (technical, legal, commercial, societal, ethical)</a:t>
            </a:r>
            <a:endParaRPr lang="fr-FR" sz="1200" b="1">
              <a:solidFill>
                <a:srgbClr val="000091"/>
              </a:solidFill>
              <a:ea typeface="+mj-lt"/>
              <a:cs typeface="+mj-lt"/>
            </a:endParaRPr>
          </a:p>
          <a:p>
            <a:pPr>
              <a:lnSpc>
                <a:spcPct val="110000"/>
              </a:lnSpc>
              <a:spcBef>
                <a:spcPts val="0"/>
              </a:spcBef>
              <a:spcAft>
                <a:spcPts val="0"/>
              </a:spcAft>
            </a:pPr>
            <a:r>
              <a:rPr lang="en-US" sz="1200" b="1">
                <a:solidFill>
                  <a:srgbClr val="000091"/>
                </a:solidFill>
                <a:latin typeface="Arial Black"/>
                <a:ea typeface="+mj-lt"/>
                <a:cs typeface="+mj-lt"/>
              </a:rPr>
              <a:t>Expected results</a:t>
            </a:r>
            <a:endParaRPr lang="en-US" sz="1200">
              <a:solidFill>
                <a:srgbClr val="000091"/>
              </a:solidFill>
              <a:latin typeface="Arial Black"/>
              <a:ea typeface="+mj-lt"/>
              <a:cs typeface="+mj-lt"/>
            </a:endParaRPr>
          </a:p>
          <a:p>
            <a:pPr marL="213995" indent="-213995" algn="just">
              <a:lnSpc>
                <a:spcPct val="110000"/>
              </a:lnSpc>
              <a:buFont typeface="Arial"/>
              <a:buChar char="•"/>
            </a:pPr>
            <a:r>
              <a:rPr lang="en-GB" sz="1200"/>
              <a:t>To enable companies and public sector to easily comply with existing and emerging regulation and create value on data assets (that they possess or that they acquire from the market)</a:t>
            </a:r>
          </a:p>
          <a:p>
            <a:pPr marL="213995" indent="-213995" algn="just">
              <a:lnSpc>
                <a:spcPct val="110000"/>
              </a:lnSpc>
              <a:buFont typeface="Arial"/>
              <a:buChar char="•"/>
            </a:pPr>
            <a:r>
              <a:rPr lang="en-GB" sz="1200"/>
              <a:t>Shorten the time-to-market and reduce development costs of compliant data solutions</a:t>
            </a:r>
          </a:p>
          <a:p>
            <a:pPr marL="213995" indent="-213995" algn="just">
              <a:lnSpc>
                <a:spcPct val="110000"/>
              </a:lnSpc>
              <a:buFont typeface="Arial"/>
              <a:buChar char="•"/>
            </a:pPr>
            <a:r>
              <a:rPr lang="en-GB" sz="1200"/>
              <a:t>Contribute to open, trusted and federated Common European data spaces</a:t>
            </a:r>
          </a:p>
          <a:p>
            <a:pPr marL="213995" indent="-213995" algn="just">
              <a:lnSpc>
                <a:spcPct val="110000"/>
              </a:lnSpc>
              <a:buFont typeface="Arial"/>
              <a:buChar char="•"/>
            </a:pPr>
            <a:r>
              <a:rPr lang="en-GB" sz="1200"/>
              <a:t>Quantify and reduce the environmental footprint of data operations</a:t>
            </a:r>
            <a:endParaRPr lang="fr-FR" sz="1200">
              <a:solidFill>
                <a:srgbClr val="000091"/>
              </a:solidFill>
            </a:endParaRPr>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t>52</a:t>
            </a:fld>
            <a:endParaRPr lang="en-US"/>
          </a:p>
        </p:txBody>
      </p:sp>
    </p:spTree>
    <p:extLst>
      <p:ext uri="{BB962C8B-B14F-4D97-AF65-F5344CB8AC3E}">
        <p14:creationId xmlns:p14="http://schemas.microsoft.com/office/powerpoint/2010/main" val="1508464053"/>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Autofit/>
          </a:bodyPr>
          <a:lstStyle/>
          <a:p>
            <a:pPr algn="ctr">
              <a:lnSpc>
                <a:spcPct val="100000"/>
              </a:lnSpc>
            </a:pPr>
            <a:r>
              <a:rPr lang="en-GB" sz="1600">
                <a:solidFill>
                  <a:srgbClr val="000091"/>
                </a:solidFill>
              </a:rPr>
              <a:t>HORIZON-CL4-2024-DATA-01-03: Piloting emerging Smart </a:t>
            </a:r>
            <a:r>
              <a:rPr lang="en-GB" sz="1600" err="1">
                <a:solidFill>
                  <a:srgbClr val="000091"/>
                </a:solidFill>
              </a:rPr>
              <a:t>IoT</a:t>
            </a:r>
            <a:r>
              <a:rPr lang="en-GB" sz="1600">
                <a:solidFill>
                  <a:srgbClr val="000091"/>
                </a:solidFill>
              </a:rPr>
              <a:t> Platforms and decentralized intelligence </a:t>
            </a:r>
            <a:r>
              <a:rPr lang="en-GB" sz="1600"/>
              <a:t>(IA)</a:t>
            </a:r>
            <a:endParaRPr lang="en-US" sz="1600"/>
          </a:p>
        </p:txBody>
      </p:sp>
      <p:sp>
        <p:nvSpPr>
          <p:cNvPr id="3"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3703321" y="261976"/>
            <a:ext cx="5080680" cy="529660"/>
          </a:xfrm>
        </p:spPr>
        <p:txBody>
          <a:bodyPr lIns="0" tIns="0" rIns="0" bIns="0" anchor="ctr">
            <a:noAutofit/>
          </a:bodyPr>
          <a:lstStyle/>
          <a:p>
            <a:pPr marL="0" indent="0">
              <a:buNone/>
            </a:pPr>
            <a:r>
              <a:rPr lang="en-GB" sz="1800">
                <a:solidFill>
                  <a:srgbClr val="000091"/>
                </a:solidFill>
              </a:rPr>
              <a:t>From Cloud to Edge to </a:t>
            </a:r>
            <a:r>
              <a:rPr lang="en-GB" sz="1800" err="1">
                <a:solidFill>
                  <a:srgbClr val="000091"/>
                </a:solidFill>
              </a:rPr>
              <a:t>IoT</a:t>
            </a:r>
            <a:r>
              <a:rPr lang="en-GB" sz="1800">
                <a:solidFill>
                  <a:srgbClr val="000091"/>
                </a:solidFill>
              </a:rPr>
              <a:t> for European Data</a:t>
            </a:r>
            <a:endParaRPr lang="en-GB" sz="1800">
              <a:solidFill>
                <a:srgbClr val="000091"/>
              </a:solidFill>
              <a:ea typeface="+mj-lt"/>
              <a:cs typeface="+mj-lt"/>
            </a:endParaRPr>
          </a:p>
          <a:p>
            <a:pPr marL="0" indent="0">
              <a:buNone/>
            </a:pPr>
            <a:r>
              <a:rPr lang="fr-FR" sz="1800">
                <a:solidFill>
                  <a:srgbClr val="000091"/>
                </a:solidFill>
                <a:ea typeface="+mj-lt"/>
                <a:cs typeface="+mj-lt"/>
              </a:rPr>
              <a:t>2 </a:t>
            </a:r>
            <a:r>
              <a:rPr lang="fr-FR" sz="1800" err="1">
                <a:solidFill>
                  <a:srgbClr val="000091"/>
                </a:solidFill>
                <a:ea typeface="+mj-lt"/>
                <a:cs typeface="+mj-lt"/>
              </a:rPr>
              <a:t>projects</a:t>
            </a:r>
            <a:r>
              <a:rPr lang="fr-FR" sz="1800">
                <a:solidFill>
                  <a:srgbClr val="000091"/>
                </a:solidFill>
                <a:ea typeface="+mj-lt"/>
                <a:cs typeface="+mj-lt"/>
              </a:rPr>
              <a:t> | 20-25 M€ | IA | TRL 3-4 to 6-7</a:t>
            </a:r>
            <a:endParaRPr lang="en-US" sz="1800" b="0">
              <a:solidFill>
                <a:srgbClr val="000091"/>
              </a:solidFill>
            </a:endParaRPr>
          </a:p>
        </p:txBody>
      </p:sp>
      <p:sp>
        <p:nvSpPr>
          <p:cNvPr id="6" name="Text Placeholder 5">
            <a:extLst>
              <a:ext uri="{FF2B5EF4-FFF2-40B4-BE49-F238E27FC236}">
                <a16:creationId xmlns:a16="http://schemas.microsoft.com/office/drawing/2014/main" id="{E0DDB5CD-5F69-48CE-AB3C-24E609D0C5C2}"/>
              </a:ext>
            </a:extLst>
          </p:cNvPr>
          <p:cNvSpPr>
            <a:spLocks noGrp="1"/>
          </p:cNvSpPr>
          <p:nvPr>
            <p:ph type="body" sz="quarter" idx="23"/>
          </p:nvPr>
        </p:nvSpPr>
        <p:spPr>
          <a:xfrm>
            <a:off x="3115357" y="1932625"/>
            <a:ext cx="5732613" cy="2955001"/>
          </a:xfrm>
        </p:spPr>
        <p:txBody>
          <a:bodyPr lIns="0" tIns="0" rIns="0" bIns="0" anchor="t">
            <a:noAutofit/>
          </a:bodyPr>
          <a:lstStyle/>
          <a:p>
            <a:r>
              <a:rPr lang="en-GB" sz="1200"/>
              <a:t>Customise, explore the limits, test, optimise and validate emerging European smart </a:t>
            </a:r>
            <a:r>
              <a:rPr lang="en-GB" sz="1200" err="1"/>
              <a:t>IoT</a:t>
            </a:r>
            <a:r>
              <a:rPr lang="en-GB" sz="1200"/>
              <a:t> and edge computing systems (decentralized intelligence)</a:t>
            </a:r>
          </a:p>
          <a:p>
            <a:r>
              <a:rPr lang="en-GB" sz="1200"/>
              <a:t>Creation of common management tools and standardised edge architectures</a:t>
            </a:r>
          </a:p>
          <a:p>
            <a:r>
              <a:rPr lang="en-GB" sz="1200"/>
              <a:t>Address cross-sector platforms in </a:t>
            </a:r>
            <a:r>
              <a:rPr lang="en-GB" sz="1200" u="sng"/>
              <a:t>more than one</a:t>
            </a:r>
            <a:r>
              <a:rPr lang="en-GB" sz="1200"/>
              <a:t> application domain such as renewable energy, buildings and electro-mobility, farming and/or industrial automation, including strategic aspects such as condition-monitoring/predictive maintenance and logistic…</a:t>
            </a:r>
            <a:endParaRPr lang="en-GB" sz="1200" b="1">
              <a:solidFill>
                <a:srgbClr val="000091"/>
              </a:solidFill>
              <a:latin typeface="Arial Black"/>
              <a:ea typeface="+mj-lt"/>
              <a:cs typeface="+mj-lt"/>
            </a:endParaRPr>
          </a:p>
          <a:p>
            <a:r>
              <a:rPr lang="en-US" sz="1200" b="1">
                <a:solidFill>
                  <a:srgbClr val="000091"/>
                </a:solidFill>
                <a:latin typeface="Arial Black"/>
                <a:ea typeface="+mj-lt"/>
                <a:cs typeface="+mj-lt"/>
              </a:rPr>
              <a:t>Expected results</a:t>
            </a:r>
            <a:endParaRPr lang="en-US" sz="1200">
              <a:solidFill>
                <a:srgbClr val="000091"/>
              </a:solidFill>
              <a:latin typeface="Arial Black"/>
              <a:ea typeface="+mj-lt"/>
              <a:cs typeface="+mj-lt"/>
            </a:endParaRPr>
          </a:p>
          <a:p>
            <a:pPr marL="213995" indent="-213995" algn="just">
              <a:lnSpc>
                <a:spcPct val="110000"/>
              </a:lnSpc>
              <a:buFont typeface="Arial"/>
              <a:buChar char="•"/>
            </a:pPr>
            <a:r>
              <a:rPr lang="en-GB" sz="1200"/>
              <a:t>Adoption in key applications and sectors of </a:t>
            </a:r>
            <a:r>
              <a:rPr lang="en-GB" sz="1200" err="1"/>
              <a:t>IoT</a:t>
            </a:r>
            <a:r>
              <a:rPr lang="en-GB" sz="1200"/>
              <a:t> and next generation edge computing technologies</a:t>
            </a:r>
          </a:p>
          <a:p>
            <a:pPr marL="213995" indent="-213995" algn="just">
              <a:lnSpc>
                <a:spcPct val="110000"/>
              </a:lnSpc>
              <a:buFont typeface="Arial"/>
              <a:buChar char="•"/>
            </a:pPr>
            <a:r>
              <a:rPr lang="en-GB" sz="1200"/>
              <a:t>Support future hyper-distributed applications by building open platforms</a:t>
            </a:r>
          </a:p>
          <a:p>
            <a:pPr marL="213995" indent="-213995" algn="just">
              <a:lnSpc>
                <a:spcPct val="110000"/>
              </a:lnSpc>
              <a:buFont typeface="Arial"/>
              <a:buChar char="•"/>
            </a:pPr>
            <a:r>
              <a:rPr lang="en-GB" sz="1200"/>
              <a:t>Open platforms underpinning an emerging open edge ecosystem</a:t>
            </a:r>
            <a:endParaRPr lang="en-GB" sz="1200">
              <a:solidFill>
                <a:srgbClr val="000091"/>
              </a:solidFill>
            </a:endParaRPr>
          </a:p>
          <a:p>
            <a:pPr marL="213995" indent="-213995" algn="just">
              <a:lnSpc>
                <a:spcPct val="110000"/>
              </a:lnSpc>
              <a:buFont typeface="Arial"/>
              <a:buChar char="•"/>
            </a:pPr>
            <a:r>
              <a:rPr lang="en-GB" sz="1200"/>
              <a:t>Demonstrate cross-domain standardisation and up-scaling of edge infrastructure solutions</a:t>
            </a:r>
            <a:endParaRPr lang="fr-FR" sz="1200"/>
          </a:p>
          <a:p>
            <a:pPr marL="465995" lvl="1" indent="-213995" algn="just">
              <a:lnSpc>
                <a:spcPct val="110000"/>
              </a:lnSpc>
              <a:buFont typeface="Arial"/>
              <a:buChar char="•"/>
            </a:pPr>
            <a:endParaRPr lang="fr-FR" sz="1100">
              <a:solidFill>
                <a:srgbClr val="000091"/>
              </a:solidFill>
            </a:endParaRPr>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t>53</a:t>
            </a:fld>
            <a:endParaRPr lang="en-US"/>
          </a:p>
        </p:txBody>
      </p:sp>
      <p:sp>
        <p:nvSpPr>
          <p:cNvPr id="8"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359998" y="1953646"/>
            <a:ext cx="2414733" cy="2947964"/>
          </a:xfrm>
          <a:ln w="25400">
            <a:solidFill>
              <a:schemeClr val="accent3"/>
            </a:solidFill>
          </a:ln>
        </p:spPr>
        <p:txBody>
          <a:bodyPr lIns="72000" tIns="72000" rIns="72000" bIns="72000" anchor="t">
            <a:noAutofit/>
          </a:bodyPr>
          <a:lstStyle/>
          <a:p>
            <a:pPr marL="171450" indent="-171450">
              <a:buFont typeface="Arial" panose="020B0604020202020204" pitchFamily="34" charset="0"/>
              <a:buChar char="•"/>
            </a:pPr>
            <a:r>
              <a:rPr lang="en-GB"/>
              <a:t>If projects use satellite-based earth observation, positioning, navigation and/or related timing data and services, beneficiaries must make use of Copernicus and/or Galileo/EGNOS (other data and services may additionally be used)</a:t>
            </a:r>
          </a:p>
          <a:p>
            <a:pPr marL="171450" indent="-171450">
              <a:buFont typeface="Arial" panose="020B0604020202020204" pitchFamily="34" charset="0"/>
              <a:buChar char="•"/>
            </a:pPr>
            <a:r>
              <a:rPr lang="en-GB"/>
              <a:t>Financial support to third parties (FSTP), Max 20% EU contribution, up to 200 k€/grant</a:t>
            </a:r>
          </a:p>
          <a:p>
            <a:pPr marL="171450" indent="-171450">
              <a:buFont typeface="Arial" panose="020B0604020202020204" pitchFamily="34" charset="0"/>
              <a:buChar char="•"/>
            </a:pPr>
            <a:r>
              <a:rPr lang="en-GB"/>
              <a:t>Contribute to WP2024-DATA-01-05 (CSA)</a:t>
            </a:r>
          </a:p>
          <a:p>
            <a:pPr marL="171450" indent="-171450">
              <a:buFont typeface="Arial" panose="020B0604020202020204" pitchFamily="34" charset="0"/>
              <a:buChar char="•"/>
            </a:pPr>
            <a:r>
              <a:rPr lang="en-GB"/>
              <a:t>Develop synergies with other relevant European programmes and platforms such as KDT JU, GAIA-X</a:t>
            </a:r>
            <a:endParaRPr lang="en-US"/>
          </a:p>
        </p:txBody>
      </p:sp>
    </p:spTree>
    <p:extLst>
      <p:ext uri="{BB962C8B-B14F-4D97-AF65-F5344CB8AC3E}">
        <p14:creationId xmlns:p14="http://schemas.microsoft.com/office/powerpoint/2010/main" val="1153370053"/>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rmAutofit/>
          </a:bodyPr>
          <a:lstStyle/>
          <a:p>
            <a:pPr algn="ctr">
              <a:lnSpc>
                <a:spcPct val="100000"/>
              </a:lnSpc>
            </a:pPr>
            <a:r>
              <a:rPr lang="en-GB" sz="1600">
                <a:solidFill>
                  <a:srgbClr val="000091"/>
                </a:solidFill>
              </a:rPr>
              <a:t>HORIZON-CL4-2024-DATA-01-05: Platform Building, standardisation and Up-scaling of the ‘Cloud-Edge-</a:t>
            </a:r>
            <a:r>
              <a:rPr lang="en-GB" sz="1600" err="1">
                <a:solidFill>
                  <a:srgbClr val="000091"/>
                </a:solidFill>
              </a:rPr>
              <a:t>IoT</a:t>
            </a:r>
            <a:r>
              <a:rPr lang="en-GB" sz="1600">
                <a:solidFill>
                  <a:srgbClr val="000091"/>
                </a:solidFill>
              </a:rPr>
              <a:t>’ Solutions </a:t>
            </a:r>
            <a:r>
              <a:rPr lang="en-GB" sz="1600"/>
              <a:t>(CSA)</a:t>
            </a:r>
            <a:endParaRPr lang="en-US" sz="1600"/>
          </a:p>
        </p:txBody>
      </p:sp>
      <p:sp>
        <p:nvSpPr>
          <p:cNvPr id="4"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359998" y="1953646"/>
            <a:ext cx="2414733" cy="2947964"/>
          </a:xfrm>
          <a:ln w="25400">
            <a:solidFill>
              <a:schemeClr val="accent3"/>
            </a:solidFill>
          </a:ln>
        </p:spPr>
        <p:txBody>
          <a:bodyPr lIns="72000" tIns="72000" rIns="72000" bIns="72000" anchor="t">
            <a:noAutofit/>
          </a:bodyPr>
          <a:lstStyle/>
          <a:p>
            <a:endParaRPr lang="en-US" sz="1100">
              <a:solidFill>
                <a:srgbClr val="000091"/>
              </a:solidFill>
              <a:ea typeface="+mj-lt"/>
              <a:cs typeface="Arial"/>
            </a:endParaRPr>
          </a:p>
          <a:p>
            <a:pPr marL="171450" indent="-171450">
              <a:buFont typeface="Arial" panose="020B0604020202020204" pitchFamily="34" charset="0"/>
              <a:buChar char="•"/>
            </a:pPr>
            <a:r>
              <a:rPr lang="en-GB"/>
              <a:t>If projects use satellite-based earth observation, positioning, navigation and/or related timing data and services, beneficiaries must make use of Copernicus and/or Galileo/EGNOS (other data and services may additionally be used)</a:t>
            </a:r>
          </a:p>
          <a:p>
            <a:pPr marL="171450" indent="-171450">
              <a:buFont typeface="Arial" panose="020B0604020202020204" pitchFamily="34" charset="0"/>
              <a:buChar char="•"/>
            </a:pPr>
            <a:r>
              <a:rPr lang="en-GB"/>
              <a:t>Develop synergies with other relevant European programmes and platforms such as KDT JU</a:t>
            </a:r>
            <a:endParaRPr lang="en-US">
              <a:solidFill>
                <a:srgbClr val="FF0000"/>
              </a:solidFill>
            </a:endParaRPr>
          </a:p>
        </p:txBody>
      </p:sp>
      <p:sp>
        <p:nvSpPr>
          <p:cNvPr id="6" name="Text Placeholder 5">
            <a:extLst>
              <a:ext uri="{FF2B5EF4-FFF2-40B4-BE49-F238E27FC236}">
                <a16:creationId xmlns:a16="http://schemas.microsoft.com/office/drawing/2014/main" id="{E0DDB5CD-5F69-48CE-AB3C-24E609D0C5C2}"/>
              </a:ext>
            </a:extLst>
          </p:cNvPr>
          <p:cNvSpPr>
            <a:spLocks noGrp="1"/>
          </p:cNvSpPr>
          <p:nvPr>
            <p:ph type="body" sz="quarter" idx="23"/>
          </p:nvPr>
        </p:nvSpPr>
        <p:spPr>
          <a:xfrm>
            <a:off x="3115357" y="1932625"/>
            <a:ext cx="5732613" cy="2955001"/>
          </a:xfrm>
        </p:spPr>
        <p:txBody>
          <a:bodyPr lIns="0" tIns="0" rIns="0" bIns="0" anchor="t">
            <a:noAutofit/>
          </a:bodyPr>
          <a:lstStyle/>
          <a:p>
            <a:r>
              <a:rPr lang="en-GB" sz="1200"/>
              <a:t>Ensuring an efficient interplay of the various elements of computing, network connectivity, AI and learning, etc. establish a concept through a forum to link to relevant European and national initiatives and partnerships like KDT JU and add value by active cross-fertilisation across academia and industry and sectors. </a:t>
            </a:r>
            <a:endParaRPr lang="fr-FR" sz="1200"/>
          </a:p>
          <a:p>
            <a:pPr>
              <a:lnSpc>
                <a:spcPct val="110000"/>
              </a:lnSpc>
              <a:spcBef>
                <a:spcPts val="0"/>
              </a:spcBef>
              <a:spcAft>
                <a:spcPts val="0"/>
              </a:spcAft>
            </a:pPr>
            <a:r>
              <a:rPr lang="en-US" sz="1200" b="1">
                <a:solidFill>
                  <a:srgbClr val="000091"/>
                </a:solidFill>
                <a:latin typeface="Arial Black"/>
                <a:ea typeface="+mj-lt"/>
                <a:cs typeface="+mj-lt"/>
              </a:rPr>
              <a:t>Expected results</a:t>
            </a:r>
            <a:endParaRPr lang="en-US" sz="1200">
              <a:solidFill>
                <a:srgbClr val="000091"/>
              </a:solidFill>
              <a:latin typeface="Arial Black"/>
              <a:ea typeface="+mj-lt"/>
              <a:cs typeface="+mj-lt"/>
            </a:endParaRPr>
          </a:p>
          <a:p>
            <a:pPr marL="213995" indent="-213995" algn="just">
              <a:lnSpc>
                <a:spcPct val="110000"/>
              </a:lnSpc>
              <a:buFont typeface="Arial"/>
              <a:buChar char="•"/>
            </a:pPr>
            <a:r>
              <a:rPr lang="en-GB" sz="1200"/>
              <a:t>Supporting the Commission in coordinating the proposal portfolio in particular resulting from HORIZON-CL4-2024-DATA-03 (ensure consistent exploitation of the outcomes)</a:t>
            </a:r>
          </a:p>
          <a:p>
            <a:pPr marL="213995" indent="-213995" algn="just">
              <a:lnSpc>
                <a:spcPct val="110000"/>
              </a:lnSpc>
              <a:buFont typeface="Arial"/>
              <a:buChar char="•"/>
            </a:pPr>
            <a:r>
              <a:rPr lang="en-GB" sz="1200"/>
              <a:t>Creating an expanding innovation eco-system (Alignment with national or regional initiatives) and underpinning an emerging open edge ecosystem</a:t>
            </a:r>
          </a:p>
          <a:p>
            <a:pPr marL="213995" indent="-213995" algn="just">
              <a:lnSpc>
                <a:spcPct val="110000"/>
              </a:lnSpc>
              <a:buFont typeface="Arial"/>
              <a:buChar char="•"/>
            </a:pPr>
            <a:r>
              <a:rPr lang="en-GB" sz="1200"/>
              <a:t>Accelerate the pick-up of novel advanced edge technology in most important sectors for Europe’s economy</a:t>
            </a:r>
            <a:endParaRPr lang="fr-FR" sz="1200">
              <a:solidFill>
                <a:srgbClr val="000091"/>
              </a:solidFill>
            </a:endParaRPr>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t>54</a:t>
            </a:fld>
            <a:endParaRPr lang="en-US"/>
          </a:p>
        </p:txBody>
      </p:sp>
      <p:sp>
        <p:nvSpPr>
          <p:cNvPr id="8"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3703321" y="261976"/>
            <a:ext cx="5080680" cy="529660"/>
          </a:xfrm>
        </p:spPr>
        <p:txBody>
          <a:bodyPr lIns="0" tIns="0" rIns="0" bIns="0" anchor="ctr">
            <a:noAutofit/>
          </a:bodyPr>
          <a:lstStyle/>
          <a:p>
            <a:pPr marL="0" indent="0">
              <a:buNone/>
            </a:pPr>
            <a:r>
              <a:rPr lang="en-GB" sz="1800">
                <a:solidFill>
                  <a:srgbClr val="000091"/>
                </a:solidFill>
              </a:rPr>
              <a:t>From Cloud to Edge to </a:t>
            </a:r>
            <a:r>
              <a:rPr lang="en-GB" sz="1800" err="1">
                <a:solidFill>
                  <a:srgbClr val="000091"/>
                </a:solidFill>
              </a:rPr>
              <a:t>IoT</a:t>
            </a:r>
            <a:r>
              <a:rPr lang="en-GB" sz="1800">
                <a:solidFill>
                  <a:srgbClr val="000091"/>
                </a:solidFill>
              </a:rPr>
              <a:t> for European Data</a:t>
            </a:r>
            <a:endParaRPr lang="en-GB" sz="1800">
              <a:solidFill>
                <a:srgbClr val="000091"/>
              </a:solidFill>
              <a:ea typeface="+mj-lt"/>
              <a:cs typeface="+mj-lt"/>
            </a:endParaRPr>
          </a:p>
          <a:p>
            <a:pPr marL="0" indent="0">
              <a:buNone/>
            </a:pPr>
            <a:r>
              <a:rPr lang="fr-FR" sz="1800">
                <a:solidFill>
                  <a:srgbClr val="000091"/>
                </a:solidFill>
                <a:ea typeface="+mj-lt"/>
                <a:cs typeface="+mj-lt"/>
              </a:rPr>
              <a:t>1 </a:t>
            </a:r>
            <a:r>
              <a:rPr lang="fr-FR" sz="1800" err="1">
                <a:solidFill>
                  <a:srgbClr val="000091"/>
                </a:solidFill>
                <a:ea typeface="+mj-lt"/>
                <a:cs typeface="+mj-lt"/>
              </a:rPr>
              <a:t>project</a:t>
            </a:r>
            <a:r>
              <a:rPr lang="fr-FR" sz="1800">
                <a:solidFill>
                  <a:srgbClr val="000091"/>
                </a:solidFill>
                <a:ea typeface="+mj-lt"/>
                <a:cs typeface="+mj-lt"/>
              </a:rPr>
              <a:t> |  2 M€ | CSA</a:t>
            </a:r>
            <a:endParaRPr lang="en-US" sz="1800" b="0">
              <a:solidFill>
                <a:srgbClr val="000091"/>
              </a:solidFill>
            </a:endParaRPr>
          </a:p>
        </p:txBody>
      </p:sp>
    </p:spTree>
    <p:extLst>
      <p:ext uri="{BB962C8B-B14F-4D97-AF65-F5344CB8AC3E}">
        <p14:creationId xmlns:p14="http://schemas.microsoft.com/office/powerpoint/2010/main" val="3660313686"/>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Rectangle 3"/>
          <p:cNvSpPr/>
          <p:nvPr/>
        </p:nvSpPr>
        <p:spPr>
          <a:xfrm>
            <a:off x="0" y="1720051"/>
            <a:ext cx="9144000" cy="2758447"/>
          </a:xfrm>
          <a:prstGeom prst="rect">
            <a:avLst/>
          </a:prstGeom>
          <a:solidFill>
            <a:schemeClr val="tx2"/>
          </a:solidFill>
        </p:spPr>
        <p:txBody>
          <a:bodyPr wrap="square" lIns="91440" tIns="45720" rIns="91440" bIns="45720" anchor="t">
            <a:spAutoFit/>
          </a:bodyPr>
          <a:lstStyle/>
          <a:p>
            <a:pPr algn="ctr">
              <a:lnSpc>
                <a:spcPct val="107000"/>
              </a:lnSpc>
              <a:spcAft>
                <a:spcPts val="800"/>
              </a:spcAft>
            </a:pPr>
            <a:r>
              <a:rPr lang="fr-FR" sz="2800" b="1">
                <a:solidFill>
                  <a:schemeClr val="bg1"/>
                </a:solidFill>
                <a:latin typeface="Calibri" panose="020F0502020204030204" pitchFamily="34" charset="0"/>
                <a:ea typeface="Calibri" panose="020F0502020204030204" pitchFamily="34" charset="0"/>
                <a:cs typeface="Times New Roman" panose="02020603050405020304" pitchFamily="18" charset="0"/>
              </a:rPr>
              <a:t>Horizon Europe - Numérique</a:t>
            </a:r>
          </a:p>
          <a:p>
            <a:pPr algn="ctr">
              <a:lnSpc>
                <a:spcPct val="107000"/>
              </a:lnSpc>
              <a:spcAft>
                <a:spcPts val="800"/>
              </a:spcAft>
            </a:pPr>
            <a:r>
              <a:rPr lang="fr-FR" sz="2800" b="1">
                <a:solidFill>
                  <a:srgbClr val="F5DC32"/>
                </a:solidFill>
                <a:latin typeface="Calibri"/>
                <a:ea typeface="Calibri" panose="020F0502020204030204" pitchFamily="34" charset="0"/>
                <a:cs typeface="Times New Roman"/>
              </a:rPr>
              <a:t>DESTINATION 4</a:t>
            </a:r>
            <a:r>
              <a:rPr lang="fr-FR" sz="2800" b="1">
                <a:solidFill>
                  <a:schemeClr val="bg1"/>
                </a:solidFill>
                <a:latin typeface="Calibri"/>
                <a:ea typeface="Calibri" panose="020F0502020204030204" pitchFamily="34" charset="0"/>
                <a:cs typeface="Times New Roman"/>
              </a:rPr>
              <a:t> </a:t>
            </a:r>
            <a:endParaRPr lang="en-IE" sz="2800" b="1">
              <a:solidFill>
                <a:schemeClr val="bg1"/>
              </a:solidFill>
              <a:latin typeface="Calibri"/>
              <a:ea typeface="Calibri" panose="020F0502020204030204" pitchFamily="34" charset="0"/>
              <a:cs typeface="Times New Roman" panose="02020603050405020304" pitchFamily="18" charset="0"/>
            </a:endParaRPr>
          </a:p>
          <a:p>
            <a:pPr algn="ctr"/>
            <a:r>
              <a:rPr lang="fr-FR" sz="4000" b="1">
                <a:solidFill>
                  <a:schemeClr val="bg1"/>
                </a:solidFill>
                <a:latin typeface="Calibri"/>
                <a:ea typeface="Calibri" panose="020F0502020204030204" pitchFamily="34" charset="0"/>
                <a:cs typeface="Times New Roman"/>
              </a:rPr>
              <a:t>Présentation détaillée </a:t>
            </a:r>
            <a:endParaRPr lang="fr-FR" sz="4000" b="1">
              <a:solidFill>
                <a:schemeClr val="bg1"/>
              </a:solidFill>
              <a:latin typeface="Calibri"/>
              <a:ea typeface="Calibri" panose="020F0502020204030204" pitchFamily="34" charset="0"/>
              <a:cs typeface="Times New Roman" panose="02020603050405020304" pitchFamily="18" charset="0"/>
            </a:endParaRPr>
          </a:p>
          <a:p>
            <a:pPr algn="ctr"/>
            <a:r>
              <a:rPr lang="fr-FR" sz="2800" b="1">
                <a:solidFill>
                  <a:schemeClr val="bg1"/>
                </a:solidFill>
                <a:latin typeface="Calibri" panose="020F0502020204030204" pitchFamily="34" charset="0"/>
                <a:ea typeface="Calibri" panose="020F0502020204030204" pitchFamily="34" charset="0"/>
                <a:cs typeface="Times New Roman" panose="02020603050405020304" pitchFamily="18" charset="0"/>
              </a:rPr>
              <a:t>Appels de l’année 2024</a:t>
            </a:r>
          </a:p>
          <a:p>
            <a:endParaRPr lang="fr-FR" sz="1600" b="1">
              <a:solidFill>
                <a:srgbClr val="F5DC32"/>
              </a:solidFill>
              <a:latin typeface="Calibri" panose="020F0502020204030204" pitchFamily="34" charset="0"/>
              <a:ea typeface="Calibri" panose="020F0502020204030204" pitchFamily="34" charset="0"/>
              <a:cs typeface="Times New Roman" panose="02020603050405020304" pitchFamily="18" charset="0"/>
            </a:endParaRPr>
          </a:p>
          <a:p>
            <a:endParaRPr lang="fr-FR" sz="1600" b="1">
              <a:solidFill>
                <a:srgbClr val="F5DC3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08218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rmAutofit fontScale="90000"/>
          </a:bodyPr>
          <a:lstStyle/>
          <a:p>
            <a:pPr>
              <a:spcAft>
                <a:spcPts val="0"/>
              </a:spcAft>
            </a:pPr>
            <a:r>
              <a:rPr lang="en-US" sz="1800">
                <a:solidFill>
                  <a:srgbClr val="000091"/>
                </a:solidFill>
              </a:rPr>
              <a:t>HORIZON-CL4-2024-DIGITAL-EMERGING-01-03</a:t>
            </a:r>
            <a:br>
              <a:rPr lang="en-US" sz="1800">
                <a:solidFill>
                  <a:srgbClr val="000091"/>
                </a:solidFill>
              </a:rPr>
            </a:br>
            <a:r>
              <a:rPr lang="en-US" sz="1800">
                <a:solidFill>
                  <a:srgbClr val="000091"/>
                </a:solidFill>
              </a:rPr>
              <a:t>Novel paradigms and approaches, towards AI-powered robots– step change in functionality (AI, data and robotics partnership) </a:t>
            </a:r>
            <a:r>
              <a:rPr lang="en-GB" sz="1800">
                <a:solidFill>
                  <a:srgbClr val="000091"/>
                </a:solidFill>
              </a:rPr>
              <a:t>(RIA)</a:t>
            </a:r>
          </a:p>
        </p:txBody>
      </p:sp>
      <p:sp>
        <p:nvSpPr>
          <p:cNvPr id="3"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2472538" y="331715"/>
            <a:ext cx="6311461" cy="529660"/>
          </a:xfrm>
        </p:spPr>
        <p:txBody>
          <a:bodyPr lIns="0" tIns="0" rIns="0" bIns="0" anchor="ctr">
            <a:noAutofit/>
          </a:bodyPr>
          <a:lstStyle/>
          <a:p>
            <a:pPr marL="0" indent="0">
              <a:buNone/>
            </a:pPr>
            <a:r>
              <a:rPr lang="en-GB" sz="1800"/>
              <a:t>AI, Data and Robotics</a:t>
            </a:r>
            <a:endParaRPr lang="en-GB" sz="1800">
              <a:solidFill>
                <a:srgbClr val="000091"/>
              </a:solidFill>
              <a:ea typeface="+mj-lt"/>
              <a:cs typeface="+mj-lt"/>
            </a:endParaRPr>
          </a:p>
          <a:p>
            <a:pPr marL="0" indent="0">
              <a:buNone/>
            </a:pPr>
            <a:r>
              <a:rPr lang="en-US" sz="1800">
                <a:solidFill>
                  <a:srgbClr val="000091"/>
                </a:solidFill>
                <a:ea typeface="+mj-lt"/>
                <a:cs typeface="+mj-lt"/>
              </a:rPr>
              <a:t>Around 8M€ per project </a:t>
            </a:r>
            <a:r>
              <a:rPr lang="fr-FR" sz="1800">
                <a:solidFill>
                  <a:srgbClr val="000091"/>
                </a:solidFill>
                <a:ea typeface="+mj-lt"/>
                <a:cs typeface="+mj-lt"/>
              </a:rPr>
              <a:t>|</a:t>
            </a:r>
            <a:r>
              <a:rPr lang="en-US" sz="1800">
                <a:solidFill>
                  <a:srgbClr val="000091"/>
                </a:solidFill>
                <a:ea typeface="+mj-lt"/>
                <a:cs typeface="+mj-lt"/>
              </a:rPr>
              <a:t> 4 projects </a:t>
            </a:r>
            <a:r>
              <a:rPr lang="fr-FR" sz="1800">
                <a:solidFill>
                  <a:srgbClr val="000091"/>
                </a:solidFill>
                <a:ea typeface="+mj-lt"/>
                <a:cs typeface="+mj-lt"/>
              </a:rPr>
              <a:t>| RIA | TRL 2-3 to 4-5</a:t>
            </a:r>
          </a:p>
        </p:txBody>
      </p:sp>
      <p:sp>
        <p:nvSpPr>
          <p:cNvPr id="4"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359998" y="1953646"/>
            <a:ext cx="2414733" cy="2947964"/>
          </a:xfrm>
          <a:ln w="25400">
            <a:solidFill>
              <a:schemeClr val="accent3"/>
            </a:solidFill>
          </a:ln>
        </p:spPr>
        <p:txBody>
          <a:bodyPr lIns="72000" tIns="72000" rIns="72000" bIns="72000" anchor="t">
            <a:noAutofit/>
          </a:bodyPr>
          <a:lstStyle/>
          <a:p>
            <a:r>
              <a:rPr lang="en-US" sz="1100"/>
              <a:t>Improve the functional performance  such as accuracy, strength, speed, planning, physical perception, grasping, or manipulation</a:t>
            </a:r>
          </a:p>
          <a:p>
            <a:r>
              <a:rPr lang="en-US" sz="1100"/>
              <a:t>Take into account safety and security aspects, as well as the data life cycle</a:t>
            </a:r>
          </a:p>
          <a:p>
            <a:r>
              <a:rPr lang="en-US" sz="1100"/>
              <a:t>Example of application sectors</a:t>
            </a:r>
          </a:p>
          <a:p>
            <a:pPr marL="171450" indent="-171450">
              <a:buFont typeface="Arial" panose="020B0604020202020204" pitchFamily="34" charset="0"/>
              <a:buChar char="-"/>
            </a:pPr>
            <a:r>
              <a:rPr lang="en-US" sz="1100"/>
              <a:t>manufacturing, assembly, energy, transportation infrastructures, medicine and healthcare, materials processing and microfabrication</a:t>
            </a:r>
          </a:p>
          <a:p>
            <a:r>
              <a:rPr lang="en-US" sz="1100"/>
              <a:t>Multidisciplinary research is important</a:t>
            </a:r>
          </a:p>
          <a:p>
            <a:r>
              <a:rPr lang="en-US" sz="1100"/>
              <a:t> </a:t>
            </a:r>
            <a:endParaRPr lang="en-GB" sz="1100" b="1">
              <a:solidFill>
                <a:srgbClr val="000091"/>
              </a:solidFill>
              <a:ea typeface="+mj-lt"/>
              <a:cs typeface="+mj-lt"/>
            </a:endParaRPr>
          </a:p>
          <a:p>
            <a:endParaRPr lang="en-GB">
              <a:solidFill>
                <a:srgbClr val="FF0000"/>
              </a:solidFill>
            </a:endParaRPr>
          </a:p>
        </p:txBody>
      </p:sp>
      <p:sp>
        <p:nvSpPr>
          <p:cNvPr id="6" name="Text Placeholder 5">
            <a:extLst>
              <a:ext uri="{FF2B5EF4-FFF2-40B4-BE49-F238E27FC236}">
                <a16:creationId xmlns:a16="http://schemas.microsoft.com/office/drawing/2014/main" id="{E0DDB5CD-5F69-48CE-AB3C-24E609D0C5C2}"/>
              </a:ext>
            </a:extLst>
          </p:cNvPr>
          <p:cNvSpPr>
            <a:spLocks noGrp="1"/>
          </p:cNvSpPr>
          <p:nvPr>
            <p:ph type="body" sz="quarter" idx="23"/>
          </p:nvPr>
        </p:nvSpPr>
        <p:spPr>
          <a:xfrm>
            <a:off x="3026868" y="1950127"/>
            <a:ext cx="5916554" cy="2955001"/>
          </a:xfrm>
        </p:spPr>
        <p:txBody>
          <a:bodyPr lIns="0" tIns="0" rIns="0" bIns="0" anchor="t">
            <a:noAutofit/>
          </a:bodyPr>
          <a:lstStyle/>
          <a:p>
            <a:pPr>
              <a:spcAft>
                <a:spcPts val="0"/>
              </a:spcAft>
            </a:pPr>
            <a:r>
              <a:rPr lang="en-US" sz="1100" b="1"/>
              <a:t>Should address several of the following points</a:t>
            </a:r>
            <a:r>
              <a:rPr lang="en-US" sz="1100"/>
              <a:t>:</a:t>
            </a:r>
          </a:p>
          <a:p>
            <a:r>
              <a:rPr lang="en-US" sz="1100"/>
              <a:t>- Integration of sensing into physical structures to improve motion and perception</a:t>
            </a:r>
          </a:p>
          <a:p>
            <a:r>
              <a:rPr lang="en-US" sz="1100"/>
              <a:t>- Advanced navigation capabilities to move in dynamic and complex environments</a:t>
            </a:r>
          </a:p>
          <a:p>
            <a:r>
              <a:rPr lang="en-US" sz="1100"/>
              <a:t>- Mobile manipulation, with dexterity, of very small, large, soft and complex objects</a:t>
            </a:r>
          </a:p>
          <a:p>
            <a:r>
              <a:rPr lang="en-US" sz="1100"/>
              <a:t>- Natural human-robot interaction features</a:t>
            </a:r>
          </a:p>
          <a:p>
            <a:r>
              <a:rPr lang="en-US" sz="1100"/>
              <a:t>- Advanced cognitive capabilities, integrating any kind of learning or reasoning</a:t>
            </a:r>
          </a:p>
          <a:p>
            <a:r>
              <a:rPr lang="en-US" sz="1100"/>
              <a:t>- New design approaches, e.g. soft robotics, under-actuated, miniaturized and modular robots </a:t>
            </a:r>
          </a:p>
          <a:p>
            <a:pPr>
              <a:spcAft>
                <a:spcPts val="0"/>
              </a:spcAft>
            </a:pPr>
            <a:r>
              <a:rPr lang="en-US" sz="1100" b="1">
                <a:solidFill>
                  <a:srgbClr val="000091"/>
                </a:solidFill>
                <a:ea typeface="+mj-lt"/>
                <a:cs typeface="+mj-lt"/>
              </a:rPr>
              <a:t>Expected results</a:t>
            </a:r>
            <a:endParaRPr lang="en-US" sz="1100">
              <a:solidFill>
                <a:srgbClr val="000091"/>
              </a:solidFill>
              <a:ea typeface="+mj-lt"/>
              <a:cs typeface="+mj-lt"/>
            </a:endParaRPr>
          </a:p>
          <a:p>
            <a:pPr marL="213995" indent="-213995" algn="just">
              <a:lnSpc>
                <a:spcPct val="110000"/>
              </a:lnSpc>
              <a:buFont typeface="Arial"/>
              <a:buChar char="•"/>
            </a:pPr>
            <a:r>
              <a:rPr lang="en-US" sz="1100"/>
              <a:t>Ability of robots to perform novel functional tasks in realistic environments</a:t>
            </a:r>
          </a:p>
          <a:p>
            <a:pPr marL="213995" indent="-213995" algn="just">
              <a:lnSpc>
                <a:spcPct val="110000"/>
              </a:lnSpc>
              <a:buFont typeface="Arial"/>
              <a:buChar char="•"/>
            </a:pPr>
            <a:r>
              <a:rPr lang="en-US" sz="1100"/>
              <a:t>Interact with humans, and improve robustness and safety</a:t>
            </a:r>
          </a:p>
          <a:p>
            <a:pPr marL="213995" indent="-213995" algn="just">
              <a:lnSpc>
                <a:spcPct val="110000"/>
              </a:lnSpc>
              <a:buFont typeface="Arial"/>
              <a:buChar char="•"/>
            </a:pPr>
            <a:r>
              <a:rPr lang="en-US" sz="1100"/>
              <a:t>Guarantee the sovereignty of key robotics technologies </a:t>
            </a:r>
          </a:p>
          <a:p>
            <a:pPr marL="213995" indent="-213995" algn="just">
              <a:lnSpc>
                <a:spcPct val="110000"/>
              </a:lnSpc>
              <a:buFont typeface="Arial"/>
              <a:buChar char="•"/>
            </a:pPr>
            <a:r>
              <a:rPr lang="en-US" sz="1100"/>
              <a:t>Maintain the scientific excellence in </a:t>
            </a:r>
          </a:p>
          <a:p>
            <a:pPr marL="213995" indent="-213995" algn="just">
              <a:lnSpc>
                <a:spcPct val="110000"/>
              </a:lnSpc>
              <a:buFont typeface="Arial"/>
              <a:buChar char="•"/>
            </a:pPr>
            <a:r>
              <a:rPr lang="en-US" sz="1100"/>
              <a:t>Address general societal challenges.</a:t>
            </a:r>
            <a:endParaRPr lang="fr-FR" sz="1100"/>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t>56</a:t>
            </a:fld>
            <a:endParaRPr lang="en-US"/>
          </a:p>
        </p:txBody>
      </p:sp>
    </p:spTree>
    <p:extLst>
      <p:ext uri="{BB962C8B-B14F-4D97-AF65-F5344CB8AC3E}">
        <p14:creationId xmlns:p14="http://schemas.microsoft.com/office/powerpoint/2010/main" val="2039030043"/>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rmAutofit/>
          </a:bodyPr>
          <a:lstStyle/>
          <a:p>
            <a:pPr>
              <a:spcAft>
                <a:spcPts val="0"/>
              </a:spcAft>
            </a:pPr>
            <a:r>
              <a:rPr lang="en-US" sz="1600">
                <a:solidFill>
                  <a:srgbClr val="000091"/>
                </a:solidFill>
              </a:rPr>
              <a:t>HORIZON-CL4-2024-DIGITAL-EMERGING-01-04: </a:t>
            </a:r>
            <a:br>
              <a:rPr lang="en-US" sz="1600">
                <a:solidFill>
                  <a:srgbClr val="000091"/>
                </a:solidFill>
              </a:rPr>
            </a:br>
            <a:r>
              <a:rPr lang="en-US" sz="1600">
                <a:solidFill>
                  <a:srgbClr val="000091"/>
                </a:solidFill>
              </a:rPr>
              <a:t>Industrial leadership in AI, Data and Robotics boosting competitiveness and the green transition (AI Data and Robotics Partnership) (IA</a:t>
            </a:r>
            <a:r>
              <a:rPr lang="en-GB" sz="1600">
                <a:solidFill>
                  <a:srgbClr val="000091"/>
                </a:solidFill>
              </a:rPr>
              <a:t>)</a:t>
            </a:r>
          </a:p>
        </p:txBody>
      </p:sp>
      <p:sp>
        <p:nvSpPr>
          <p:cNvPr id="3"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3923927" y="261976"/>
            <a:ext cx="4860073" cy="529660"/>
          </a:xfrm>
        </p:spPr>
        <p:txBody>
          <a:bodyPr lIns="0" tIns="0" rIns="0" bIns="0" anchor="ctr">
            <a:noAutofit/>
          </a:bodyPr>
          <a:lstStyle/>
          <a:p>
            <a:pPr marL="0" indent="0">
              <a:buNone/>
            </a:pPr>
            <a:r>
              <a:rPr lang="en-GB" sz="1800"/>
              <a:t>AI, Data and Robotics</a:t>
            </a:r>
            <a:endParaRPr lang="en-GB" sz="1800">
              <a:solidFill>
                <a:srgbClr val="000091"/>
              </a:solidFill>
              <a:ea typeface="+mj-lt"/>
              <a:cs typeface="+mj-lt"/>
            </a:endParaRPr>
          </a:p>
          <a:p>
            <a:pPr marL="0" indent="0">
              <a:buNone/>
            </a:pPr>
            <a:r>
              <a:rPr lang="fr-FR" sz="1800">
                <a:solidFill>
                  <a:srgbClr val="000091"/>
                </a:solidFill>
                <a:ea typeface="+mj-lt"/>
                <a:cs typeface="+mj-lt"/>
              </a:rPr>
              <a:t>5 projects | 10 M€ | IA | TRL 3-5 to 6-7</a:t>
            </a:r>
            <a:endParaRPr lang="en-US" sz="1800" b="0">
              <a:solidFill>
                <a:srgbClr val="000091"/>
              </a:solidFill>
            </a:endParaRPr>
          </a:p>
        </p:txBody>
      </p:sp>
      <p:sp>
        <p:nvSpPr>
          <p:cNvPr id="4"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359999" y="1898368"/>
            <a:ext cx="2501187" cy="3062991"/>
          </a:xfrm>
          <a:ln w="25400">
            <a:solidFill>
              <a:schemeClr val="accent3"/>
            </a:solidFill>
          </a:ln>
        </p:spPr>
        <p:txBody>
          <a:bodyPr lIns="72000" tIns="72000" rIns="72000" bIns="72000" anchor="t">
            <a:noAutofit/>
          </a:bodyPr>
          <a:lstStyle/>
          <a:p>
            <a:pPr>
              <a:spcAft>
                <a:spcPts val="300"/>
              </a:spcAft>
            </a:pPr>
            <a:r>
              <a:rPr lang="en-US" sz="1100"/>
              <a:t>Contribute to one of the following two outcomes, </a:t>
            </a:r>
            <a:r>
              <a:rPr lang="en-US" sz="1100" b="1"/>
              <a:t>exclusively</a:t>
            </a:r>
            <a:r>
              <a:rPr lang="en-US" sz="1100"/>
              <a:t>: </a:t>
            </a:r>
          </a:p>
          <a:p>
            <a:pPr marL="171450" indent="-171450">
              <a:spcAft>
                <a:spcPts val="300"/>
              </a:spcAft>
              <a:buFont typeface="Arial" panose="020B0604020202020204" pitchFamily="34" charset="0"/>
              <a:buChar char="•"/>
            </a:pPr>
            <a:r>
              <a:rPr lang="en-US" sz="1100" b="1"/>
              <a:t>sub-area A: </a:t>
            </a:r>
            <a:br>
              <a:rPr lang="en-US" sz="1100" b="1"/>
            </a:br>
            <a:r>
              <a:rPr lang="en-US" sz="1100"/>
              <a:t>Creation of systems using combined </a:t>
            </a:r>
            <a:r>
              <a:rPr lang="en-US" sz="1100" b="1"/>
              <a:t>robotics, data and AI</a:t>
            </a:r>
          </a:p>
          <a:p>
            <a:pPr marL="171450" indent="-171450">
              <a:spcAft>
                <a:spcPts val="300"/>
              </a:spcAft>
              <a:buFont typeface="Arial" panose="020B0604020202020204" pitchFamily="34" charset="0"/>
              <a:buChar char="•"/>
            </a:pPr>
            <a:r>
              <a:rPr lang="en-US" sz="1100" b="1"/>
              <a:t>sub-area B: </a:t>
            </a:r>
            <a:br>
              <a:rPr lang="en-US" sz="1100" b="1"/>
            </a:br>
            <a:r>
              <a:rPr lang="en-US" sz="1100"/>
              <a:t>Creation of systems using combined </a:t>
            </a:r>
            <a:r>
              <a:rPr lang="en-US" sz="1100" b="1"/>
              <a:t>AI and data solutions</a:t>
            </a:r>
            <a:endParaRPr lang="en-GB" sz="1100"/>
          </a:p>
          <a:p>
            <a:pPr>
              <a:spcAft>
                <a:spcPts val="300"/>
              </a:spcAft>
            </a:pPr>
            <a:r>
              <a:rPr lang="en-GB" sz="1100"/>
              <a:t>Financial support to third parties - </a:t>
            </a:r>
            <a:r>
              <a:rPr lang="en-GB" sz="1100" b="1">
                <a:highlight>
                  <a:srgbClr val="FFFF00"/>
                </a:highlight>
                <a:ea typeface="Calibri" panose="020F0502020204030204" pitchFamily="34" charset="0"/>
              </a:rPr>
              <a:t>FSTP</a:t>
            </a:r>
            <a:r>
              <a:rPr lang="fr-FR" sz="1100">
                <a:highlight>
                  <a:srgbClr val="FFFF00"/>
                </a:highlight>
                <a:ea typeface="Calibri" panose="020F0502020204030204" pitchFamily="34" charset="0"/>
              </a:rPr>
              <a:t> </a:t>
            </a:r>
            <a:r>
              <a:rPr lang="fr-FR" sz="1100" b="1">
                <a:highlight>
                  <a:srgbClr val="FFFF00"/>
                </a:highlight>
                <a:ea typeface="Calibri" panose="020F0502020204030204" pitchFamily="34" charset="0"/>
              </a:rPr>
              <a:t>only </a:t>
            </a:r>
            <a:r>
              <a:rPr lang="en-US" sz="1100" b="1">
                <a:highlight>
                  <a:srgbClr val="FFFF00"/>
                </a:highlight>
                <a:ea typeface="Calibri" panose="020F0502020204030204" pitchFamily="34" charset="0"/>
              </a:rPr>
              <a:t>in sub-area B</a:t>
            </a:r>
            <a:endParaRPr lang="fr-FR" sz="1100" b="1"/>
          </a:p>
          <a:p>
            <a:pPr marL="171450" indent="-171450">
              <a:spcAft>
                <a:spcPts val="300"/>
              </a:spcAft>
              <a:buFont typeface="Arial" panose="020B0604020202020204" pitchFamily="34" charset="0"/>
              <a:buChar char="•"/>
            </a:pPr>
            <a:r>
              <a:rPr lang="en-US" sz="1100"/>
              <a:t>200 </a:t>
            </a:r>
            <a:r>
              <a:rPr lang="fr-FR" sz="1100"/>
              <a:t>K€ </a:t>
            </a:r>
            <a:r>
              <a:rPr lang="fr-FR" sz="1100" err="1"/>
              <a:t>is</a:t>
            </a:r>
            <a:r>
              <a:rPr lang="fr-FR" sz="1100"/>
              <a:t> the m</a:t>
            </a:r>
            <a:r>
              <a:rPr lang="en-US" sz="1100" err="1"/>
              <a:t>aximum</a:t>
            </a:r>
            <a:r>
              <a:rPr lang="en-US" sz="1100"/>
              <a:t> amount to be granted to each third party</a:t>
            </a:r>
          </a:p>
          <a:p>
            <a:pPr marL="171450" indent="-171450">
              <a:spcAft>
                <a:spcPts val="300"/>
              </a:spcAft>
              <a:buFont typeface="Arial" panose="020B0604020202020204" pitchFamily="34" charset="0"/>
              <a:buChar char="•"/>
            </a:pPr>
            <a:r>
              <a:rPr lang="en-US" sz="1100"/>
              <a:t>40% of the budget</a:t>
            </a:r>
          </a:p>
          <a:p>
            <a:r>
              <a:rPr lang="en-US" sz="1100"/>
              <a:t>Must share results through the AI-on-demand platform and/or the Digital Industry Platform for Robotics.</a:t>
            </a:r>
            <a:endParaRPr lang="en-US" sz="1100" b="1">
              <a:solidFill>
                <a:srgbClr val="000091"/>
              </a:solidFill>
              <a:latin typeface="Arial Black"/>
              <a:ea typeface="+mj-lt"/>
              <a:cs typeface="+mj-lt"/>
            </a:endParaRPr>
          </a:p>
          <a:p>
            <a:r>
              <a:rPr lang="en-US" sz="1100"/>
              <a:t/>
            </a:r>
            <a:br>
              <a:rPr lang="en-US" sz="1100"/>
            </a:br>
            <a:endParaRPr lang="en-US" sz="1100">
              <a:solidFill>
                <a:srgbClr val="000091"/>
              </a:solidFill>
              <a:ea typeface="+mj-lt"/>
              <a:cs typeface="Arial"/>
            </a:endParaRPr>
          </a:p>
        </p:txBody>
      </p:sp>
      <p:sp>
        <p:nvSpPr>
          <p:cNvPr id="6" name="Text Placeholder 5">
            <a:extLst>
              <a:ext uri="{FF2B5EF4-FFF2-40B4-BE49-F238E27FC236}">
                <a16:creationId xmlns:a16="http://schemas.microsoft.com/office/drawing/2014/main" id="{E0DDB5CD-5F69-48CE-AB3C-24E609D0C5C2}"/>
              </a:ext>
            </a:extLst>
          </p:cNvPr>
          <p:cNvSpPr>
            <a:spLocks noGrp="1"/>
          </p:cNvSpPr>
          <p:nvPr>
            <p:ph type="body" sz="quarter" idx="23"/>
          </p:nvPr>
        </p:nvSpPr>
        <p:spPr>
          <a:xfrm>
            <a:off x="3115357" y="1891332"/>
            <a:ext cx="5732613" cy="2955001"/>
          </a:xfrm>
        </p:spPr>
        <p:txBody>
          <a:bodyPr lIns="0" tIns="0" rIns="0" bIns="0" anchor="t">
            <a:noAutofit/>
          </a:bodyPr>
          <a:lstStyle/>
          <a:p>
            <a:r>
              <a:rPr lang="en-US" sz="1200"/>
              <a:t>Must demonstrate the added value of technology integration, through large-scale validation scenarios reaching a critical mass and contributing to Green Deal. </a:t>
            </a:r>
          </a:p>
          <a:p>
            <a:r>
              <a:rPr lang="en-US" sz="1200"/>
              <a:t>Multidisciplinary innovation activities must address one of the following A or B:</a:t>
            </a:r>
          </a:p>
          <a:p>
            <a:pPr marL="228600" indent="-228600">
              <a:buFont typeface="+mj-lt"/>
              <a:buAutoNum type="alphaUcPeriod"/>
            </a:pPr>
            <a:r>
              <a:rPr lang="en-US" sz="1200"/>
              <a:t>Large-scale pilots bringing together to exploit and integrate existing tools, subsystems and existing solutions that </a:t>
            </a:r>
            <a:r>
              <a:rPr lang="en-US" sz="1200" b="1">
                <a:highlight>
                  <a:srgbClr val="FFFF00"/>
                </a:highlight>
                <a:ea typeface="Calibri" panose="020F0502020204030204" pitchFamily="34" charset="0"/>
              </a:rPr>
              <a:t>can be reused in other sectors</a:t>
            </a:r>
            <a:r>
              <a:rPr lang="en-US" sz="1200"/>
              <a:t> </a:t>
            </a:r>
            <a:endParaRPr lang="en-US" sz="1200" b="1"/>
          </a:p>
          <a:p>
            <a:pPr marL="228600" indent="-228600">
              <a:buFont typeface="+mj-lt"/>
              <a:buAutoNum type="alphaUcPeriod"/>
            </a:pPr>
            <a:r>
              <a:rPr lang="en-US" sz="1200"/>
              <a:t>Large-scale pilots of green impact applications addressing </a:t>
            </a:r>
            <a:r>
              <a:rPr lang="en-US" sz="1200" b="1">
                <a:highlight>
                  <a:srgbClr val="FFFF00"/>
                </a:highlight>
                <a:ea typeface="Calibri" panose="020F0502020204030204" pitchFamily="34" charset="0"/>
              </a:rPr>
              <a:t>key challenges in AI, data and robotics deployment</a:t>
            </a:r>
            <a:r>
              <a:rPr lang="en-US" sz="1200"/>
              <a:t>.</a:t>
            </a:r>
          </a:p>
          <a:p>
            <a:pPr>
              <a:lnSpc>
                <a:spcPct val="110000"/>
              </a:lnSpc>
              <a:spcAft>
                <a:spcPts val="1200"/>
              </a:spcAft>
            </a:pPr>
            <a:r>
              <a:rPr lang="en-US" sz="1200"/>
              <a:t>Must include a clear business case and operating strategy</a:t>
            </a:r>
            <a:endParaRPr lang="en-US" sz="1200" b="1">
              <a:solidFill>
                <a:srgbClr val="000091"/>
              </a:solidFill>
              <a:latin typeface="Arial Black"/>
              <a:ea typeface="+mj-lt"/>
              <a:cs typeface="+mj-lt"/>
            </a:endParaRPr>
          </a:p>
          <a:p>
            <a:pPr>
              <a:lnSpc>
                <a:spcPct val="110000"/>
              </a:lnSpc>
              <a:spcBef>
                <a:spcPts val="0"/>
              </a:spcBef>
              <a:spcAft>
                <a:spcPts val="0"/>
              </a:spcAft>
            </a:pPr>
            <a:r>
              <a:rPr lang="en-US" sz="1200" b="1">
                <a:solidFill>
                  <a:srgbClr val="000091"/>
                </a:solidFill>
                <a:latin typeface="Arial Black"/>
                <a:ea typeface="+mj-lt"/>
                <a:cs typeface="+mj-lt"/>
              </a:rPr>
              <a:t>Expected results</a:t>
            </a:r>
          </a:p>
          <a:p>
            <a:pPr marL="171450" indent="-171450">
              <a:lnSpc>
                <a:spcPct val="110000"/>
              </a:lnSpc>
              <a:spcAft>
                <a:spcPts val="0"/>
              </a:spcAft>
              <a:buFont typeface="Arial" panose="020B0604020202020204" pitchFamily="34" charset="0"/>
              <a:buChar char="•"/>
            </a:pPr>
            <a:r>
              <a:rPr lang="en-US" sz="1200"/>
              <a:t>Validate solutions at scale by demonstrating the potential of technology integrating to meet the industrial ecosystem challenges and to contribute to the green deal.</a:t>
            </a:r>
          </a:p>
          <a:p>
            <a:pPr marL="171450" indent="-171450">
              <a:lnSpc>
                <a:spcPct val="110000"/>
              </a:lnSpc>
              <a:spcAft>
                <a:spcPts val="0"/>
              </a:spcAft>
              <a:buFont typeface="Arial" panose="020B0604020202020204" pitchFamily="34" charset="0"/>
              <a:buChar char="•"/>
            </a:pPr>
            <a:r>
              <a:rPr lang="en-US" sz="1200"/>
              <a:t>Explore scientific and technological breakthroughs to maintain scientific excellence and ensure sovereignty in key technologies.</a:t>
            </a:r>
          </a:p>
          <a:p>
            <a:pPr marL="171450" indent="-171450">
              <a:lnSpc>
                <a:spcPct val="110000"/>
              </a:lnSpc>
              <a:spcAft>
                <a:spcPts val="0"/>
              </a:spcAft>
              <a:buFont typeface="Arial" panose="020B0604020202020204" pitchFamily="34" charset="0"/>
              <a:buChar char="•"/>
            </a:pPr>
            <a:r>
              <a:rPr lang="en-US" sz="1200"/>
              <a:t>Boost the use of AI, data and robotics to contribute to environmental sustainability.</a:t>
            </a:r>
            <a:endParaRPr lang="en-US" sz="1200">
              <a:solidFill>
                <a:srgbClr val="000091"/>
              </a:solidFill>
              <a:latin typeface="Arial Black"/>
              <a:ea typeface="+mj-lt"/>
              <a:cs typeface="+mj-lt"/>
            </a:endParaRPr>
          </a:p>
        </p:txBody>
      </p:sp>
      <p:sp>
        <p:nvSpPr>
          <p:cNvPr id="5" name="Espace réservé du numéro de diapositive 4"/>
          <p:cNvSpPr>
            <a:spLocks noGrp="1"/>
          </p:cNvSpPr>
          <p:nvPr>
            <p:ph type="sldNum" sz="quarter" idx="2"/>
          </p:nvPr>
        </p:nvSpPr>
        <p:spPr>
          <a:xfrm>
            <a:off x="8783999" y="4914162"/>
            <a:ext cx="360000" cy="235991"/>
          </a:xfrm>
        </p:spPr>
        <p:txBody>
          <a:bodyPr/>
          <a:lstStyle/>
          <a:p>
            <a:fld id="{86CB4B4D-7CA3-9044-876B-883B54F8677D}" type="slidenum">
              <a:rPr lang="en-US" sz="1200" smtClean="0"/>
              <a:t>57</a:t>
            </a:fld>
            <a:endParaRPr lang="en-US" sz="1200"/>
          </a:p>
        </p:txBody>
      </p:sp>
    </p:spTree>
    <p:extLst>
      <p:ext uri="{BB962C8B-B14F-4D97-AF65-F5344CB8AC3E}">
        <p14:creationId xmlns:p14="http://schemas.microsoft.com/office/powerpoint/2010/main" val="697215540"/>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rmAutofit/>
          </a:bodyPr>
          <a:lstStyle/>
          <a:p>
            <a:pPr algn="ctr">
              <a:spcAft>
                <a:spcPts val="0"/>
              </a:spcAft>
            </a:pPr>
            <a:r>
              <a:rPr lang="en-GB" sz="1600">
                <a:solidFill>
                  <a:srgbClr val="000091"/>
                </a:solidFill>
              </a:rPr>
              <a:t>HORIZON-CL4-2024-DIGITAL-EMERGING-01-21: Open Source for Cloud/Edge to support European Digital Autonomy (RIA)</a:t>
            </a:r>
          </a:p>
        </p:txBody>
      </p:sp>
      <p:sp>
        <p:nvSpPr>
          <p:cNvPr id="3"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2472538" y="136562"/>
            <a:ext cx="6311461" cy="724813"/>
          </a:xfrm>
        </p:spPr>
        <p:txBody>
          <a:bodyPr lIns="0" tIns="0" rIns="0" bIns="0" anchor="ctr">
            <a:noAutofit/>
          </a:bodyPr>
          <a:lstStyle/>
          <a:p>
            <a:pPr marL="0" indent="0">
              <a:buNone/>
            </a:pPr>
            <a:r>
              <a:rPr lang="en-US" sz="1600">
                <a:solidFill>
                  <a:srgbClr val="000091"/>
                </a:solidFill>
              </a:rPr>
              <a:t>Open Source for Cloud/Edge and Software Engineering Fundamentals to support Digital Autonomy</a:t>
            </a:r>
            <a:endParaRPr lang="en-GB" sz="1600">
              <a:solidFill>
                <a:srgbClr val="000091"/>
              </a:solidFill>
              <a:ea typeface="+mj-lt"/>
              <a:cs typeface="+mj-lt"/>
            </a:endParaRPr>
          </a:p>
          <a:p>
            <a:pPr marL="0" indent="0">
              <a:buNone/>
            </a:pPr>
            <a:r>
              <a:rPr lang="en-US" sz="1600">
                <a:solidFill>
                  <a:srgbClr val="000091"/>
                </a:solidFill>
                <a:ea typeface="+mj-lt"/>
                <a:cs typeface="+mj-lt"/>
              </a:rPr>
              <a:t>4 projects </a:t>
            </a:r>
            <a:r>
              <a:rPr lang="fr-FR" sz="1600">
                <a:solidFill>
                  <a:srgbClr val="000091"/>
                </a:solidFill>
                <a:ea typeface="+mj-lt"/>
                <a:cs typeface="+mj-lt"/>
              </a:rPr>
              <a:t>| 4-6 M€</a:t>
            </a:r>
            <a:r>
              <a:rPr lang="en-US" sz="1600">
                <a:solidFill>
                  <a:srgbClr val="000091"/>
                </a:solidFill>
                <a:ea typeface="+mj-lt"/>
                <a:cs typeface="+mj-lt"/>
              </a:rPr>
              <a:t> </a:t>
            </a:r>
            <a:r>
              <a:rPr lang="fr-FR" sz="1600">
                <a:solidFill>
                  <a:srgbClr val="000091"/>
                </a:solidFill>
                <a:ea typeface="+mj-lt"/>
                <a:cs typeface="+mj-lt"/>
              </a:rPr>
              <a:t>| RIA | TRL 4 to 6</a:t>
            </a:r>
            <a:endParaRPr lang="en-US" sz="1600" b="0">
              <a:solidFill>
                <a:srgbClr val="000091"/>
              </a:solidFill>
            </a:endParaRPr>
          </a:p>
        </p:txBody>
      </p:sp>
      <p:sp>
        <p:nvSpPr>
          <p:cNvPr id="4"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359998" y="1953646"/>
            <a:ext cx="2414733" cy="2947964"/>
          </a:xfrm>
          <a:ln w="25400">
            <a:solidFill>
              <a:schemeClr val="accent3"/>
            </a:solidFill>
          </a:ln>
        </p:spPr>
        <p:txBody>
          <a:bodyPr lIns="72000" tIns="72000" rIns="72000" bIns="72000" anchor="t">
            <a:noAutofit/>
          </a:bodyPr>
          <a:lstStyle/>
          <a:p>
            <a:pPr marL="171450" indent="-171450">
              <a:buFont typeface="Arial" panose="020B0604020202020204" pitchFamily="34" charset="0"/>
              <a:buChar char="•"/>
            </a:pPr>
            <a:r>
              <a:rPr lang="en-GB" sz="1200"/>
              <a:t>If projects use satellite-based earth observation, positioning, navigation and/or related timing data and services, beneficiaries must make use of Copernicus and/or Galileo/EGNOS (other data and services may additionally be used)</a:t>
            </a:r>
          </a:p>
          <a:p>
            <a:pPr marL="171450" indent="-171450">
              <a:buFont typeface="Arial" panose="020B0604020202020204" pitchFamily="34" charset="0"/>
              <a:buChar char="•"/>
            </a:pPr>
            <a:r>
              <a:rPr lang="en-GB" sz="1200"/>
              <a:t>Develop synergies and relate to activities and outcomes of the KDT/Chips and the </a:t>
            </a:r>
            <a:r>
              <a:rPr lang="en-GB" sz="1200" err="1"/>
              <a:t>EuroHPC</a:t>
            </a:r>
            <a:endParaRPr lang="en-GB" sz="1200"/>
          </a:p>
          <a:p>
            <a:endParaRPr lang="en-GB" sz="1200"/>
          </a:p>
          <a:p>
            <a:endParaRPr lang="en-GB">
              <a:solidFill>
                <a:srgbClr val="FF0000"/>
              </a:solidFill>
            </a:endParaRPr>
          </a:p>
        </p:txBody>
      </p:sp>
      <p:sp>
        <p:nvSpPr>
          <p:cNvPr id="6" name="Text Placeholder 5">
            <a:extLst>
              <a:ext uri="{FF2B5EF4-FFF2-40B4-BE49-F238E27FC236}">
                <a16:creationId xmlns:a16="http://schemas.microsoft.com/office/drawing/2014/main" id="{E0DDB5CD-5F69-48CE-AB3C-24E609D0C5C2}"/>
              </a:ext>
            </a:extLst>
          </p:cNvPr>
          <p:cNvSpPr>
            <a:spLocks noGrp="1"/>
          </p:cNvSpPr>
          <p:nvPr>
            <p:ph type="body" sz="quarter" idx="23"/>
          </p:nvPr>
        </p:nvSpPr>
        <p:spPr>
          <a:xfrm>
            <a:off x="3115357" y="1932625"/>
            <a:ext cx="5732613" cy="2955001"/>
          </a:xfrm>
        </p:spPr>
        <p:txBody>
          <a:bodyPr lIns="0" tIns="0" rIns="0" bIns="0" anchor="t">
            <a:noAutofit/>
          </a:bodyPr>
          <a:lstStyle/>
          <a:p>
            <a:r>
              <a:rPr lang="en-GB" sz="1200"/>
              <a:t>Developing open source alternatives to enable the physical use of emerging processors in cloud and edge server systems</a:t>
            </a:r>
          </a:p>
          <a:p>
            <a:r>
              <a:rPr lang="en-GB" sz="1200"/>
              <a:t>Demonstrating actual cloud and edge systems in real life or emulated computing environments exploiting the benefits of an extended open source stack on emerging processor architectures (e.g. RISC-V). </a:t>
            </a:r>
            <a:endParaRPr lang="fr-FR" sz="1200"/>
          </a:p>
          <a:p>
            <a:endParaRPr lang="en-US" sz="1200" b="1">
              <a:solidFill>
                <a:srgbClr val="000091"/>
              </a:solidFill>
              <a:latin typeface="Arial Black"/>
              <a:ea typeface="+mj-lt"/>
              <a:cs typeface="+mj-lt"/>
            </a:endParaRPr>
          </a:p>
          <a:p>
            <a:r>
              <a:rPr lang="en-US" sz="1200" b="1">
                <a:solidFill>
                  <a:srgbClr val="000091"/>
                </a:solidFill>
                <a:latin typeface="Arial Black"/>
                <a:ea typeface="+mj-lt"/>
                <a:cs typeface="+mj-lt"/>
              </a:rPr>
              <a:t>Expected results</a:t>
            </a:r>
            <a:endParaRPr lang="en-US" sz="1200">
              <a:solidFill>
                <a:srgbClr val="000091"/>
              </a:solidFill>
              <a:latin typeface="Arial Black"/>
              <a:ea typeface="+mj-lt"/>
              <a:cs typeface="+mj-lt"/>
            </a:endParaRPr>
          </a:p>
          <a:p>
            <a:pPr marL="171450" lvl="0" indent="-171450">
              <a:buFont typeface="Arial" panose="020B0604020202020204" pitchFamily="34" charset="0"/>
              <a:buChar char="•"/>
            </a:pPr>
            <a:r>
              <a:rPr lang="en-GB" sz="1200"/>
              <a:t>Prototypes of cloud and edge servers demonstrated in relevant centralised and distributed environments and allowing full computing infrastructure deployments based on European processor technology, thereby establishing a full Open Computing Architecture stack, which supports emerging processing architectures (e.g. RISC-V). </a:t>
            </a:r>
            <a:endParaRPr lang="fr-FR" sz="1200"/>
          </a:p>
          <a:p>
            <a:pPr marL="213995" indent="-213995" algn="just">
              <a:lnSpc>
                <a:spcPct val="110000"/>
              </a:lnSpc>
              <a:buFont typeface="Arial"/>
              <a:buChar char="•"/>
            </a:pPr>
            <a:r>
              <a:rPr lang="en-GB" sz="1200"/>
              <a:t>Standards and best practices consolidating the European Open Computing Architecture, as well as its interfaces to current industry standards</a:t>
            </a:r>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t>58</a:t>
            </a:fld>
            <a:endParaRPr lang="en-US"/>
          </a:p>
        </p:txBody>
      </p:sp>
    </p:spTree>
    <p:extLst>
      <p:ext uri="{BB962C8B-B14F-4D97-AF65-F5344CB8AC3E}">
        <p14:creationId xmlns:p14="http://schemas.microsoft.com/office/powerpoint/2010/main" val="4070710523"/>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rmAutofit/>
          </a:bodyPr>
          <a:lstStyle/>
          <a:p>
            <a:pPr algn="ctr">
              <a:spcAft>
                <a:spcPts val="0"/>
              </a:spcAft>
            </a:pPr>
            <a:r>
              <a:rPr lang="en-GB" sz="1600">
                <a:solidFill>
                  <a:srgbClr val="000091"/>
                </a:solidFill>
              </a:rPr>
              <a:t>HORIZON-CL4-2024-DIGITAL-EMERGING-01-22: Fundamentals of Software Engineering (RIA)</a:t>
            </a:r>
          </a:p>
        </p:txBody>
      </p:sp>
      <p:sp>
        <p:nvSpPr>
          <p:cNvPr id="4"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359999" y="1939662"/>
            <a:ext cx="1523665" cy="2947964"/>
          </a:xfrm>
          <a:ln w="25400">
            <a:solidFill>
              <a:schemeClr val="accent3"/>
            </a:solidFill>
          </a:ln>
        </p:spPr>
        <p:txBody>
          <a:bodyPr lIns="72000" tIns="72000" rIns="72000" bIns="72000" anchor="t">
            <a:noAutofit/>
          </a:bodyPr>
          <a:lstStyle/>
          <a:p>
            <a:r>
              <a:rPr lang="fr-FR" sz="1100">
                <a:solidFill>
                  <a:srgbClr val="FF0000"/>
                </a:solidFill>
              </a:rPr>
              <a:t>Lump </a:t>
            </a:r>
            <a:r>
              <a:rPr lang="fr-FR" sz="1100" err="1">
                <a:solidFill>
                  <a:srgbClr val="FF0000"/>
                </a:solidFill>
              </a:rPr>
              <a:t>sum</a:t>
            </a:r>
            <a:endParaRPr lang="en-GB" sz="1100">
              <a:solidFill>
                <a:srgbClr val="FF0000"/>
              </a:solidFill>
            </a:endParaRPr>
          </a:p>
          <a:p>
            <a:endParaRPr lang="en-GB" sz="1100"/>
          </a:p>
          <a:p>
            <a:endParaRPr lang="en-US" sz="1100">
              <a:solidFill>
                <a:srgbClr val="000091"/>
              </a:solidFill>
              <a:ea typeface="+mj-lt"/>
              <a:cs typeface="Arial"/>
            </a:endParaRPr>
          </a:p>
        </p:txBody>
      </p:sp>
      <p:sp>
        <p:nvSpPr>
          <p:cNvPr id="6" name="Text Placeholder 5">
            <a:extLst>
              <a:ext uri="{FF2B5EF4-FFF2-40B4-BE49-F238E27FC236}">
                <a16:creationId xmlns:a16="http://schemas.microsoft.com/office/drawing/2014/main" id="{E0DDB5CD-5F69-48CE-AB3C-24E609D0C5C2}"/>
              </a:ext>
            </a:extLst>
          </p:cNvPr>
          <p:cNvSpPr>
            <a:spLocks noGrp="1"/>
          </p:cNvSpPr>
          <p:nvPr>
            <p:ph type="body" sz="quarter" idx="23"/>
          </p:nvPr>
        </p:nvSpPr>
        <p:spPr>
          <a:xfrm>
            <a:off x="2212849" y="1932625"/>
            <a:ext cx="6635122" cy="3027081"/>
          </a:xfrm>
        </p:spPr>
        <p:txBody>
          <a:bodyPr lIns="0" tIns="0" rIns="0" bIns="0" anchor="t">
            <a:noAutofit/>
          </a:bodyPr>
          <a:lstStyle/>
          <a:p>
            <a:pPr>
              <a:lnSpc>
                <a:spcPct val="110000"/>
              </a:lnSpc>
              <a:spcAft>
                <a:spcPts val="0"/>
              </a:spcAft>
            </a:pPr>
            <a:r>
              <a:rPr lang="en-GB" sz="1200"/>
              <a:t>Progress state of the art in at least one of these areas:</a:t>
            </a:r>
          </a:p>
          <a:p>
            <a:pPr marL="171450" indent="-171450">
              <a:lnSpc>
                <a:spcPct val="110000"/>
              </a:lnSpc>
              <a:spcAft>
                <a:spcPts val="0"/>
              </a:spcAft>
              <a:buFont typeface="Arial" panose="020B0604020202020204" pitchFamily="34" charset="0"/>
              <a:buChar char="•"/>
            </a:pPr>
            <a:r>
              <a:rPr lang="en-GB" sz="1200"/>
              <a:t>Methods and tools that allow smart intelligent system specification</a:t>
            </a:r>
            <a:br>
              <a:rPr lang="en-GB" sz="1200"/>
            </a:br>
            <a:r>
              <a:rPr lang="en-GB" sz="1200"/>
              <a:t>Advanced code analysis, fault prediction and location and self-repair by using emerging techniques, in particular based on AI and data technologies</a:t>
            </a:r>
          </a:p>
          <a:p>
            <a:pPr marL="171450" indent="-171450">
              <a:lnSpc>
                <a:spcPct val="110000"/>
              </a:lnSpc>
              <a:spcAft>
                <a:spcPts val="0"/>
              </a:spcAft>
              <a:buFont typeface="Arial" panose="020B0604020202020204" pitchFamily="34" charset="0"/>
              <a:buChar char="•"/>
            </a:pPr>
            <a:r>
              <a:rPr lang="en-GB" sz="1200"/>
              <a:t>Methods and tools for the development of dynamic and resilient software for systems running on multiple processing architectures including cross-compilation, run-time self-adaptation and multi-architecture executables</a:t>
            </a:r>
            <a:endParaRPr lang="fr-FR" sz="1200"/>
          </a:p>
          <a:p>
            <a:pPr marL="171450" indent="-171450">
              <a:lnSpc>
                <a:spcPct val="110000"/>
              </a:lnSpc>
              <a:spcAft>
                <a:spcPts val="0"/>
              </a:spcAft>
              <a:buFont typeface="Arial" panose="020B0604020202020204" pitchFamily="34" charset="0"/>
              <a:buChar char="•"/>
            </a:pPr>
            <a:endParaRPr lang="en-US" sz="1200" b="1">
              <a:solidFill>
                <a:srgbClr val="000091"/>
              </a:solidFill>
              <a:latin typeface="Arial Black"/>
              <a:ea typeface="+mj-lt"/>
              <a:cs typeface="+mj-lt"/>
            </a:endParaRPr>
          </a:p>
          <a:p>
            <a:pPr>
              <a:lnSpc>
                <a:spcPct val="110000"/>
              </a:lnSpc>
              <a:spcAft>
                <a:spcPts val="0"/>
              </a:spcAft>
            </a:pPr>
            <a:r>
              <a:rPr lang="en-GB" sz="1200"/>
              <a:t>Projects are encouraged to deliver results under Open Source licenses</a:t>
            </a:r>
          </a:p>
          <a:p>
            <a:pPr>
              <a:lnSpc>
                <a:spcPct val="110000"/>
              </a:lnSpc>
              <a:spcAft>
                <a:spcPts val="0"/>
              </a:spcAft>
            </a:pPr>
            <a:endParaRPr lang="en-US" sz="1200" b="1">
              <a:solidFill>
                <a:srgbClr val="000091"/>
              </a:solidFill>
              <a:latin typeface="Arial Black"/>
              <a:ea typeface="+mj-lt"/>
              <a:cs typeface="+mj-lt"/>
            </a:endParaRPr>
          </a:p>
          <a:p>
            <a:pPr>
              <a:lnSpc>
                <a:spcPct val="110000"/>
              </a:lnSpc>
              <a:spcBef>
                <a:spcPts val="0"/>
              </a:spcBef>
              <a:spcAft>
                <a:spcPts val="0"/>
              </a:spcAft>
            </a:pPr>
            <a:r>
              <a:rPr lang="en-US" sz="1200" b="1">
                <a:solidFill>
                  <a:srgbClr val="000091"/>
                </a:solidFill>
                <a:latin typeface="Arial Black"/>
                <a:ea typeface="+mj-lt"/>
                <a:cs typeface="+mj-lt"/>
              </a:rPr>
              <a:t>Expected results</a:t>
            </a:r>
          </a:p>
          <a:p>
            <a:pPr marL="171450" indent="-171450">
              <a:lnSpc>
                <a:spcPct val="110000"/>
              </a:lnSpc>
              <a:spcAft>
                <a:spcPts val="0"/>
              </a:spcAft>
              <a:buFont typeface="Arial" panose="020B0604020202020204" pitchFamily="34" charset="0"/>
              <a:buChar char="•"/>
            </a:pPr>
            <a:r>
              <a:rPr lang="en-GB" sz="1200"/>
              <a:t>Responsible software engineering methods, tools, and best practices leveraging, among others, novel AI and data technologies to accelerate the development and maintenance of software (modelling, verification and validation, as well as vulnerability assessment and mitigation)</a:t>
            </a:r>
            <a:endParaRPr lang="en-US" sz="1200">
              <a:solidFill>
                <a:srgbClr val="000091"/>
              </a:solidFill>
              <a:latin typeface="Arial Black"/>
              <a:ea typeface="+mj-lt"/>
              <a:cs typeface="+mj-lt"/>
            </a:endParaRPr>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t>59</a:t>
            </a:fld>
            <a:endParaRPr lang="en-US"/>
          </a:p>
        </p:txBody>
      </p:sp>
      <p:sp>
        <p:nvSpPr>
          <p:cNvPr id="8"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2472538" y="136562"/>
            <a:ext cx="6311461" cy="724813"/>
          </a:xfrm>
        </p:spPr>
        <p:txBody>
          <a:bodyPr lIns="0" tIns="0" rIns="0" bIns="0" anchor="ctr">
            <a:noAutofit/>
          </a:bodyPr>
          <a:lstStyle/>
          <a:p>
            <a:pPr marL="0" indent="0">
              <a:buNone/>
            </a:pPr>
            <a:r>
              <a:rPr lang="en-US" sz="1600">
                <a:solidFill>
                  <a:srgbClr val="000091"/>
                </a:solidFill>
              </a:rPr>
              <a:t>Open Source for Cloud/Edge and Software Engineering Fundamentals to support Digital Autonomy</a:t>
            </a:r>
            <a:endParaRPr lang="en-GB" sz="1600">
              <a:solidFill>
                <a:srgbClr val="000091"/>
              </a:solidFill>
              <a:ea typeface="+mj-lt"/>
              <a:cs typeface="+mj-lt"/>
            </a:endParaRPr>
          </a:p>
          <a:p>
            <a:pPr marL="0" indent="0">
              <a:buNone/>
            </a:pPr>
            <a:r>
              <a:rPr lang="en-US" sz="1600">
                <a:solidFill>
                  <a:srgbClr val="000091"/>
                </a:solidFill>
                <a:ea typeface="+mj-lt"/>
                <a:cs typeface="+mj-lt"/>
              </a:rPr>
              <a:t>4 projects </a:t>
            </a:r>
            <a:r>
              <a:rPr lang="fr-FR" sz="1600">
                <a:solidFill>
                  <a:srgbClr val="000091"/>
                </a:solidFill>
                <a:ea typeface="+mj-lt"/>
                <a:cs typeface="+mj-lt"/>
              </a:rPr>
              <a:t>| 4-6 M€</a:t>
            </a:r>
            <a:r>
              <a:rPr lang="en-US" sz="1600">
                <a:solidFill>
                  <a:srgbClr val="000091"/>
                </a:solidFill>
                <a:ea typeface="+mj-lt"/>
                <a:cs typeface="+mj-lt"/>
              </a:rPr>
              <a:t> </a:t>
            </a:r>
            <a:r>
              <a:rPr lang="fr-FR" sz="1600">
                <a:solidFill>
                  <a:srgbClr val="000091"/>
                </a:solidFill>
                <a:ea typeface="+mj-lt"/>
                <a:cs typeface="+mj-lt"/>
              </a:rPr>
              <a:t>| RIA | TRL 2 to 5</a:t>
            </a:r>
            <a:endParaRPr lang="en-US" sz="1600" b="0">
              <a:solidFill>
                <a:srgbClr val="000091"/>
              </a:solidFill>
            </a:endParaRPr>
          </a:p>
        </p:txBody>
      </p:sp>
    </p:spTree>
    <p:extLst>
      <p:ext uri="{BB962C8B-B14F-4D97-AF65-F5344CB8AC3E}">
        <p14:creationId xmlns:p14="http://schemas.microsoft.com/office/powerpoint/2010/main" val="405901076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69464"/>
            <a:ext cx="8424000" cy="720000"/>
          </a:xfrm>
        </p:spPr>
        <p:txBody>
          <a:bodyPr/>
          <a:lstStyle/>
          <a:p>
            <a:pPr algn="ctr"/>
            <a:r>
              <a:rPr lang="fr-FR" sz="2300" kern="0">
                <a:solidFill>
                  <a:srgbClr val="000091"/>
                </a:solidFill>
                <a:cs typeface="Arial"/>
                <a:sym typeface="Arial"/>
              </a:rPr>
              <a:t>Accroître la participation française aux dispositifs européens de recherche et d’innovation</a:t>
            </a:r>
            <a:endParaRPr lang="fr-FR"/>
          </a:p>
        </p:txBody>
      </p:sp>
      <p:sp>
        <p:nvSpPr>
          <p:cNvPr id="3" name="Espace réservé du texte 2"/>
          <p:cNvSpPr>
            <a:spLocks noGrp="1"/>
          </p:cNvSpPr>
          <p:nvPr>
            <p:ph type="body" sz="quarter" idx="13"/>
          </p:nvPr>
        </p:nvSpPr>
        <p:spPr>
          <a:xfrm>
            <a:off x="589487" y="3117259"/>
            <a:ext cx="2520002" cy="1505891"/>
          </a:xfrm>
        </p:spPr>
        <p:txBody>
          <a:bodyPr/>
          <a:lstStyle/>
          <a:p>
            <a:pPr marL="0" indent="0">
              <a:buNone/>
            </a:pPr>
            <a:r>
              <a:rPr lang="fr-FR" sz="1300">
                <a:solidFill>
                  <a:srgbClr val="00B050"/>
                </a:solidFill>
              </a:rPr>
              <a:t>1/ Communication renforcée</a:t>
            </a:r>
          </a:p>
          <a:p>
            <a:pPr marL="0" indent="0">
              <a:buNone/>
            </a:pPr>
            <a:r>
              <a:rPr lang="fr-FR" sz="1300">
                <a:solidFill>
                  <a:srgbClr val="00B050"/>
                </a:solidFill>
              </a:rPr>
              <a:t>2/ Aides renforcées pour le montage d’une coordination française (MRSEI)</a:t>
            </a:r>
          </a:p>
          <a:p>
            <a:pPr marL="0" indent="0">
              <a:buNone/>
            </a:pPr>
            <a:r>
              <a:rPr lang="fr-FR" sz="1300">
                <a:solidFill>
                  <a:srgbClr val="00B050"/>
                </a:solidFill>
              </a:rPr>
              <a:t>3/ Valorisation accrue des carrières EU des chercheurs</a:t>
            </a:r>
          </a:p>
          <a:p>
            <a:pPr marL="0" indent="0">
              <a:buNone/>
            </a:pPr>
            <a:endParaRPr lang="fr-FR" sz="1400"/>
          </a:p>
        </p:txBody>
      </p:sp>
      <p:sp>
        <p:nvSpPr>
          <p:cNvPr id="5" name="Espace réservé du texte 4"/>
          <p:cNvSpPr>
            <a:spLocks noGrp="1"/>
          </p:cNvSpPr>
          <p:nvPr>
            <p:ph type="body" sz="quarter" idx="15"/>
          </p:nvPr>
        </p:nvSpPr>
        <p:spPr>
          <a:xfrm>
            <a:off x="6380801" y="1653395"/>
            <a:ext cx="2520000" cy="1020563"/>
          </a:xfrm>
        </p:spPr>
        <p:txBody>
          <a:bodyPr/>
          <a:lstStyle/>
          <a:p>
            <a:pPr marL="0" indent="0" algn="ctr">
              <a:buNone/>
            </a:pPr>
            <a:r>
              <a:rPr lang="fr-FR" sz="2000"/>
              <a:t>INFLUENCER</a:t>
            </a:r>
          </a:p>
          <a:p>
            <a:pPr marL="342900" indent="-342900">
              <a:buFont typeface="Wingdings" panose="05000000000000000000" pitchFamily="2" charset="2"/>
              <a:buChar char="Ø"/>
            </a:pPr>
            <a:r>
              <a:rPr lang="fr-FR" sz="1300"/>
              <a:t>Renforcer le pouvoir d’influence à Bruxelles</a:t>
            </a:r>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33122C9-A0B9-462F-8757-0847AD287B63}" type="slidenum">
              <a:rPr kumimoji="0" lang="fr-FR" sz="1600" b="0" i="0" u="none" strike="noStrike" kern="0" cap="none" spc="0" normalizeH="0" baseline="0" noProof="0" smtClean="0">
                <a:ln>
                  <a:noFill/>
                </a:ln>
                <a:solidFill>
                  <a:srgbClr val="000091"/>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fr-FR" sz="1600" b="0" i="0" u="none" strike="noStrike" kern="0" cap="none" spc="0" normalizeH="0" baseline="0" noProof="0">
              <a:ln>
                <a:noFill/>
              </a:ln>
              <a:solidFill>
                <a:srgbClr val="000091"/>
              </a:solidFill>
              <a:effectLst/>
              <a:uLnTx/>
              <a:uFillTx/>
              <a:latin typeface="Arial"/>
              <a:cs typeface="Arial"/>
              <a:sym typeface="Arial"/>
            </a:endParaRPr>
          </a:p>
        </p:txBody>
      </p:sp>
      <p:sp>
        <p:nvSpPr>
          <p:cNvPr id="8" name="Espace réservé du texte 2"/>
          <p:cNvSpPr txBox="1">
            <a:spLocks/>
          </p:cNvSpPr>
          <p:nvPr/>
        </p:nvSpPr>
        <p:spPr bwMode="gray">
          <a:xfrm>
            <a:off x="400466" y="1653395"/>
            <a:ext cx="2709023" cy="1325560"/>
          </a:xfrm>
          <a:prstGeom prst="rect">
            <a:avLst/>
          </a:prstGeom>
        </p:spPr>
        <p:txBody>
          <a:bodyPr vert="horz" lIns="0" tIns="0" rIns="0" bIns="0" rtlCol="0" anchor="t" anchorCtr="0">
            <a:noAutofit/>
          </a:bodyPr>
          <a:lstStyle>
            <a:lvl1pPr marL="144000" indent="-144000" algn="l" defTabSz="914400" rtl="0" eaLnBrk="1" latinLnBrk="0" hangingPunct="1">
              <a:lnSpc>
                <a:spcPct val="100000"/>
              </a:lnSpc>
              <a:spcBef>
                <a:spcPts val="400"/>
              </a:spcBef>
              <a:spcAft>
                <a:spcPts val="800"/>
              </a:spcAft>
              <a:buFont typeface="+mj-lt"/>
              <a:buAutoNum type="arabicPeriod"/>
              <a:defRPr sz="1050" b="1" kern="120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400"/>
              </a:spcBef>
              <a:spcAft>
                <a:spcPts val="800"/>
              </a:spcAft>
              <a:buClrTx/>
              <a:buSzTx/>
              <a:buFont typeface="+mj-lt"/>
              <a:buNone/>
              <a:tabLst/>
              <a:defRPr/>
            </a:pPr>
            <a:r>
              <a:rPr kumimoji="0" lang="fr-FR" sz="2000" b="1" i="0" u="none" strike="noStrike" kern="1200" cap="none" spc="0" normalizeH="0" baseline="0" noProof="0">
                <a:ln>
                  <a:noFill/>
                </a:ln>
                <a:solidFill>
                  <a:srgbClr val="000091"/>
                </a:solidFill>
                <a:effectLst/>
                <a:uLnTx/>
                <a:uFillTx/>
                <a:latin typeface="Arial"/>
                <a:ea typeface="+mn-ea"/>
                <a:cs typeface="+mn-cs"/>
                <a:sym typeface="Arial"/>
              </a:rPr>
              <a:t>INCITER</a:t>
            </a:r>
          </a:p>
          <a:p>
            <a:pPr marL="342900" marR="0" lvl="0" indent="-342900" algn="l" defTabSz="914400" rtl="0" eaLnBrk="1" fontAlgn="auto" latinLnBrk="0" hangingPunct="1">
              <a:lnSpc>
                <a:spcPct val="100000"/>
              </a:lnSpc>
              <a:spcBef>
                <a:spcPts val="400"/>
              </a:spcBef>
              <a:spcAft>
                <a:spcPts val="800"/>
              </a:spcAft>
              <a:buClrTx/>
              <a:buSzTx/>
              <a:buFont typeface="Wingdings" panose="05000000000000000000" pitchFamily="2" charset="2"/>
              <a:buChar char="Ø"/>
              <a:tabLst/>
              <a:defRPr/>
            </a:pPr>
            <a:r>
              <a:rPr kumimoji="0" lang="fr-FR" sz="1300" b="1" i="0" u="none" strike="noStrike" kern="1200" cap="none" spc="0" normalizeH="0" baseline="0" noProof="0">
                <a:ln>
                  <a:noFill/>
                </a:ln>
                <a:solidFill>
                  <a:srgbClr val="000091"/>
                </a:solidFill>
                <a:effectLst/>
                <a:uLnTx/>
                <a:uFillTx/>
                <a:latin typeface="Arial"/>
                <a:ea typeface="+mn-ea"/>
                <a:cs typeface="+mn-cs"/>
                <a:sym typeface="Arial"/>
              </a:rPr>
              <a:t>A participer dans les projets européens</a:t>
            </a:r>
          </a:p>
          <a:p>
            <a:pPr marL="342900" marR="0" lvl="0" indent="-342900" algn="l" defTabSz="914400" rtl="0" eaLnBrk="1" fontAlgn="auto" latinLnBrk="0" hangingPunct="1">
              <a:lnSpc>
                <a:spcPct val="100000"/>
              </a:lnSpc>
              <a:spcBef>
                <a:spcPts val="400"/>
              </a:spcBef>
              <a:spcAft>
                <a:spcPts val="800"/>
              </a:spcAft>
              <a:buClrTx/>
              <a:buSzTx/>
              <a:buFont typeface="Wingdings" panose="05000000000000000000" pitchFamily="2" charset="2"/>
              <a:buChar char="Ø"/>
              <a:tabLst/>
              <a:defRPr/>
            </a:pPr>
            <a:r>
              <a:rPr kumimoji="0" lang="fr-FR" sz="1300" b="1" i="0" u="none" strike="noStrike" kern="1200" cap="none" spc="0" normalizeH="0" baseline="0" noProof="0">
                <a:ln>
                  <a:noFill/>
                </a:ln>
                <a:solidFill>
                  <a:srgbClr val="000091"/>
                </a:solidFill>
                <a:effectLst/>
                <a:uLnTx/>
                <a:uFillTx/>
                <a:latin typeface="Arial"/>
                <a:ea typeface="+mn-ea"/>
                <a:cs typeface="+mn-cs"/>
                <a:sym typeface="Arial"/>
              </a:rPr>
              <a:t>A coordonner des projets européens</a:t>
            </a:r>
          </a:p>
        </p:txBody>
      </p:sp>
      <p:sp>
        <p:nvSpPr>
          <p:cNvPr id="10" name="Espace réservé du texte 2"/>
          <p:cNvSpPr>
            <a:spLocks noGrp="1"/>
          </p:cNvSpPr>
          <p:nvPr>
            <p:ph type="body" sz="quarter" idx="13"/>
          </p:nvPr>
        </p:nvSpPr>
        <p:spPr>
          <a:xfrm>
            <a:off x="3356641" y="1867928"/>
            <a:ext cx="2709023" cy="430429"/>
          </a:xfrm>
        </p:spPr>
        <p:txBody>
          <a:bodyPr/>
          <a:lstStyle/>
          <a:p>
            <a:pPr marL="0" indent="0" algn="ctr">
              <a:buNone/>
            </a:pPr>
            <a:r>
              <a:rPr lang="fr-FR" sz="2000"/>
              <a:t>ACCOMPAGNER</a:t>
            </a:r>
          </a:p>
          <a:p>
            <a:pPr marL="342900" lvl="0" indent="-342900">
              <a:buFont typeface="Wingdings" panose="05000000000000000000" pitchFamily="2" charset="2"/>
              <a:buChar char="Ø"/>
              <a:defRPr/>
            </a:pPr>
            <a:r>
              <a:rPr lang="fr-FR" sz="1300">
                <a:solidFill>
                  <a:srgbClr val="000091"/>
                </a:solidFill>
                <a:sym typeface="Arial"/>
              </a:rPr>
              <a:t>Soutenir et former les écosystèmes et relais </a:t>
            </a:r>
          </a:p>
          <a:p>
            <a:pPr marL="0" indent="0" algn="ctr">
              <a:buNone/>
            </a:pPr>
            <a:r>
              <a:rPr lang="fr-FR" sz="2000">
                <a:solidFill>
                  <a:srgbClr val="000091"/>
                </a:solidFill>
                <a:sym typeface="Arial"/>
              </a:rPr>
              <a:t>	</a:t>
            </a:r>
            <a:endParaRPr lang="fr-FR" sz="2000"/>
          </a:p>
          <a:p>
            <a:pPr marL="0" indent="0" algn="ctr">
              <a:buNone/>
            </a:pPr>
            <a:endParaRPr lang="fr-FR" sz="2000"/>
          </a:p>
          <a:p>
            <a:pPr marL="0" indent="0">
              <a:buNone/>
            </a:pPr>
            <a:endParaRPr lang="fr-FR" sz="1400"/>
          </a:p>
        </p:txBody>
      </p:sp>
      <p:sp>
        <p:nvSpPr>
          <p:cNvPr id="13" name="Espace réservé du texte 2"/>
          <p:cNvSpPr>
            <a:spLocks noGrp="1"/>
          </p:cNvSpPr>
          <p:nvPr>
            <p:ph type="body" sz="quarter" idx="13"/>
          </p:nvPr>
        </p:nvSpPr>
        <p:spPr>
          <a:xfrm>
            <a:off x="3541487" y="2854215"/>
            <a:ext cx="2520002" cy="1394680"/>
          </a:xfrm>
        </p:spPr>
        <p:txBody>
          <a:bodyPr/>
          <a:lstStyle/>
          <a:p>
            <a:pPr marL="0" indent="0">
              <a:buNone/>
            </a:pPr>
            <a:r>
              <a:rPr lang="fr-FR" sz="1300">
                <a:solidFill>
                  <a:srgbClr val="00B050"/>
                </a:solidFill>
              </a:rPr>
              <a:t>1/ Offre de services sur mesure avec un réseau professionnel de points de contact (PCN)</a:t>
            </a:r>
          </a:p>
          <a:p>
            <a:pPr marL="0" indent="0">
              <a:buNone/>
            </a:pPr>
            <a:r>
              <a:rPr lang="fr-FR" sz="1300">
                <a:solidFill>
                  <a:srgbClr val="00B050"/>
                </a:solidFill>
              </a:rPr>
              <a:t>2/ Plus d’interactions avec les acteurs nationaux, régionaux et locaux (Relais des </a:t>
            </a:r>
            <a:r>
              <a:rPr lang="fr-FR" sz="1300" err="1">
                <a:solidFill>
                  <a:srgbClr val="00B050"/>
                </a:solidFill>
              </a:rPr>
              <a:t>PCNs</a:t>
            </a:r>
            <a:r>
              <a:rPr lang="fr-FR" sz="1300">
                <a:solidFill>
                  <a:srgbClr val="00B050"/>
                </a:solidFill>
              </a:rPr>
              <a:t>)</a:t>
            </a:r>
          </a:p>
          <a:p>
            <a:pPr marL="0" indent="0">
              <a:buNone/>
            </a:pPr>
            <a:r>
              <a:rPr lang="fr-FR" sz="1300">
                <a:solidFill>
                  <a:srgbClr val="00B050"/>
                </a:solidFill>
              </a:rPr>
              <a:t>3/ Activités croisées entre les PCN thématiques</a:t>
            </a:r>
          </a:p>
          <a:p>
            <a:pPr marL="0" indent="0">
              <a:buNone/>
            </a:pPr>
            <a:endParaRPr lang="fr-FR" sz="1300">
              <a:solidFill>
                <a:srgbClr val="00B050"/>
              </a:solidFill>
            </a:endParaRPr>
          </a:p>
          <a:p>
            <a:pPr marL="0" indent="0">
              <a:buNone/>
            </a:pPr>
            <a:endParaRPr lang="fr-FR" sz="1300">
              <a:solidFill>
                <a:srgbClr val="00B050"/>
              </a:solidFill>
            </a:endParaRPr>
          </a:p>
          <a:p>
            <a:pPr marL="0" indent="0">
              <a:buNone/>
            </a:pPr>
            <a:endParaRPr lang="fr-FR" sz="1400"/>
          </a:p>
        </p:txBody>
      </p:sp>
      <p:sp>
        <p:nvSpPr>
          <p:cNvPr id="14" name="Espace réservé du texte 2"/>
          <p:cNvSpPr>
            <a:spLocks noGrp="1"/>
          </p:cNvSpPr>
          <p:nvPr>
            <p:ph type="body" sz="quarter" idx="13"/>
          </p:nvPr>
        </p:nvSpPr>
        <p:spPr>
          <a:xfrm>
            <a:off x="6325091" y="2658921"/>
            <a:ext cx="2631420" cy="1589973"/>
          </a:xfrm>
        </p:spPr>
        <p:txBody>
          <a:bodyPr/>
          <a:lstStyle/>
          <a:p>
            <a:pPr marL="0" indent="0">
              <a:buNone/>
            </a:pPr>
            <a:r>
              <a:rPr lang="fr-FR" sz="1300">
                <a:solidFill>
                  <a:srgbClr val="00B050"/>
                </a:solidFill>
              </a:rPr>
              <a:t>1/ Identification des sujets d’intérêt français</a:t>
            </a:r>
          </a:p>
          <a:p>
            <a:pPr marL="0" indent="0">
              <a:buNone/>
            </a:pPr>
            <a:r>
              <a:rPr lang="fr-FR" sz="1300">
                <a:solidFill>
                  <a:srgbClr val="00B050"/>
                </a:solidFill>
              </a:rPr>
              <a:t>2/ En amont, préparation argumentée des textes des programmes de travail HE</a:t>
            </a:r>
          </a:p>
          <a:p>
            <a:pPr marL="0" indent="0">
              <a:buNone/>
            </a:pPr>
            <a:r>
              <a:rPr lang="fr-FR" sz="1300">
                <a:solidFill>
                  <a:srgbClr val="00B050"/>
                </a:solidFill>
              </a:rPr>
              <a:t>3/ Usages de nos canaux formels (comitologie) et informels (représentation d’intérêts)</a:t>
            </a:r>
            <a:endParaRPr lang="fr-FR" sz="1300"/>
          </a:p>
        </p:txBody>
      </p:sp>
      <p:sp>
        <p:nvSpPr>
          <p:cNvPr id="16" name="Rectangle 15"/>
          <p:cNvSpPr/>
          <p:nvPr/>
        </p:nvSpPr>
        <p:spPr>
          <a:xfrm>
            <a:off x="4450219" y="258167"/>
            <a:ext cx="3749744" cy="369332"/>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srgbClr val="000091"/>
                </a:solidFill>
                <a:effectLst/>
                <a:uLnTx/>
                <a:uFillTx/>
                <a:latin typeface="Arial"/>
                <a:cs typeface="Arial"/>
                <a:sym typeface="Arial"/>
              </a:rPr>
              <a:t>La Formule « gagnant-gagnant »</a:t>
            </a:r>
          </a:p>
        </p:txBody>
      </p:sp>
    </p:spTree>
    <p:extLst>
      <p:ext uri="{BB962C8B-B14F-4D97-AF65-F5344CB8AC3E}">
        <p14:creationId xmlns:p14="http://schemas.microsoft.com/office/powerpoint/2010/main" val="33520288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rmAutofit/>
          </a:bodyPr>
          <a:lstStyle/>
          <a:p>
            <a:pPr algn="ctr"/>
            <a:r>
              <a:rPr lang="en-GB" sz="1600">
                <a:solidFill>
                  <a:srgbClr val="000091"/>
                </a:solidFill>
              </a:rPr>
              <a:t>HORIZON-CL4-2024-DIGITAL-EMERGING-01-23: Public recognition scheme for Open Source </a:t>
            </a:r>
            <a:r>
              <a:rPr lang="en-US" sz="1600" b="1">
                <a:solidFill>
                  <a:srgbClr val="000091"/>
                </a:solidFill>
              </a:rPr>
              <a:t>(CSA)</a:t>
            </a:r>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t>60</a:t>
            </a:fld>
            <a:endParaRPr lang="en-US"/>
          </a:p>
        </p:txBody>
      </p:sp>
      <p:sp>
        <p:nvSpPr>
          <p:cNvPr id="7"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2472538" y="136562"/>
            <a:ext cx="6311461" cy="724813"/>
          </a:xfrm>
        </p:spPr>
        <p:txBody>
          <a:bodyPr lIns="0" tIns="0" rIns="0" bIns="0" anchor="ctr">
            <a:noAutofit/>
          </a:bodyPr>
          <a:lstStyle/>
          <a:p>
            <a:pPr marL="0" indent="0">
              <a:buNone/>
            </a:pPr>
            <a:r>
              <a:rPr lang="en-US" sz="1600">
                <a:solidFill>
                  <a:srgbClr val="000091"/>
                </a:solidFill>
              </a:rPr>
              <a:t>Open Source for Cloud/Edge and Software Engineering Fundamentals to support Digital Autonomy</a:t>
            </a:r>
            <a:endParaRPr lang="en-GB" sz="1600">
              <a:solidFill>
                <a:srgbClr val="000091"/>
              </a:solidFill>
              <a:ea typeface="+mj-lt"/>
              <a:cs typeface="+mj-lt"/>
            </a:endParaRPr>
          </a:p>
          <a:p>
            <a:pPr marL="0" indent="0">
              <a:buNone/>
            </a:pPr>
            <a:r>
              <a:rPr lang="en-US" sz="1600">
                <a:solidFill>
                  <a:srgbClr val="000091"/>
                </a:solidFill>
                <a:ea typeface="+mj-lt"/>
                <a:cs typeface="+mj-lt"/>
              </a:rPr>
              <a:t>1 project </a:t>
            </a:r>
            <a:r>
              <a:rPr lang="fr-FR" sz="1600">
                <a:solidFill>
                  <a:srgbClr val="000091"/>
                </a:solidFill>
                <a:ea typeface="+mj-lt"/>
                <a:cs typeface="+mj-lt"/>
              </a:rPr>
              <a:t>| 2 M€</a:t>
            </a:r>
            <a:r>
              <a:rPr lang="en-US" sz="1600">
                <a:solidFill>
                  <a:srgbClr val="000091"/>
                </a:solidFill>
                <a:ea typeface="+mj-lt"/>
                <a:cs typeface="+mj-lt"/>
              </a:rPr>
              <a:t> </a:t>
            </a:r>
            <a:r>
              <a:rPr lang="fr-FR" sz="1600">
                <a:solidFill>
                  <a:srgbClr val="000091"/>
                </a:solidFill>
                <a:ea typeface="+mj-lt"/>
                <a:cs typeface="+mj-lt"/>
              </a:rPr>
              <a:t>| CSA</a:t>
            </a:r>
            <a:endParaRPr lang="en-US" sz="1600" b="0">
              <a:solidFill>
                <a:srgbClr val="000091"/>
              </a:solidFill>
            </a:endParaRPr>
          </a:p>
        </p:txBody>
      </p:sp>
      <p:sp>
        <p:nvSpPr>
          <p:cNvPr id="9"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359999" y="1939662"/>
            <a:ext cx="2414733" cy="2947964"/>
          </a:xfrm>
          <a:ln w="25400">
            <a:solidFill>
              <a:schemeClr val="accent3"/>
            </a:solidFill>
          </a:ln>
        </p:spPr>
        <p:txBody>
          <a:bodyPr lIns="72000" tIns="72000" rIns="72000" bIns="72000" anchor="t">
            <a:noAutofit/>
          </a:bodyPr>
          <a:lstStyle/>
          <a:p>
            <a:pPr marL="171450" indent="-171450">
              <a:buFont typeface="Arial" panose="020B0604020202020204" pitchFamily="34" charset="0"/>
              <a:buChar char="•"/>
            </a:pPr>
            <a:r>
              <a:rPr lang="en-GB" sz="1100"/>
              <a:t>If projects use satellite-based earth observation, positioning, navigation and/or related timing data and services, beneficiaries must make use of Copernicus and/or Galileo/EGNOS (other data and services may additionally be used)</a:t>
            </a:r>
          </a:p>
          <a:p>
            <a:pPr marL="171450" indent="-171450">
              <a:buFont typeface="Arial" panose="020B0604020202020204" pitchFamily="34" charset="0"/>
              <a:buChar char="•"/>
            </a:pPr>
            <a:r>
              <a:rPr lang="fr-FR" sz="1100">
                <a:solidFill>
                  <a:srgbClr val="FF0000"/>
                </a:solidFill>
              </a:rPr>
              <a:t>Lump </a:t>
            </a:r>
            <a:r>
              <a:rPr lang="fr-FR" sz="1100" err="1">
                <a:solidFill>
                  <a:srgbClr val="FF0000"/>
                </a:solidFill>
              </a:rPr>
              <a:t>sum</a:t>
            </a:r>
            <a:endParaRPr lang="en-GB" sz="1100">
              <a:solidFill>
                <a:srgbClr val="FF0000"/>
              </a:solidFill>
            </a:endParaRPr>
          </a:p>
          <a:p>
            <a:endParaRPr lang="en-GB" sz="1100"/>
          </a:p>
          <a:p>
            <a:endParaRPr lang="en-US" sz="1100">
              <a:solidFill>
                <a:srgbClr val="000091"/>
              </a:solidFill>
              <a:ea typeface="+mj-lt"/>
              <a:cs typeface="Arial"/>
            </a:endParaRPr>
          </a:p>
        </p:txBody>
      </p:sp>
      <p:sp>
        <p:nvSpPr>
          <p:cNvPr id="10" name="Text Placeholder 5">
            <a:extLst>
              <a:ext uri="{FF2B5EF4-FFF2-40B4-BE49-F238E27FC236}">
                <a16:creationId xmlns:a16="http://schemas.microsoft.com/office/drawing/2014/main" id="{E0DDB5CD-5F69-48CE-AB3C-24E609D0C5C2}"/>
              </a:ext>
            </a:extLst>
          </p:cNvPr>
          <p:cNvSpPr>
            <a:spLocks noGrp="1"/>
          </p:cNvSpPr>
          <p:nvPr>
            <p:ph type="body" sz="quarter" idx="23"/>
          </p:nvPr>
        </p:nvSpPr>
        <p:spPr>
          <a:xfrm>
            <a:off x="3115357" y="1932625"/>
            <a:ext cx="5732613" cy="3027081"/>
          </a:xfrm>
        </p:spPr>
        <p:txBody>
          <a:bodyPr lIns="0" tIns="0" rIns="0" bIns="0" anchor="t">
            <a:noAutofit/>
          </a:bodyPr>
          <a:lstStyle/>
          <a:p>
            <a:r>
              <a:rPr lang="en-GB" sz="1200"/>
              <a:t>The action should elaborate an adequate process to :</a:t>
            </a:r>
            <a:endParaRPr lang="fr-FR" sz="1200"/>
          </a:p>
          <a:p>
            <a:pPr marL="171450" lvl="0" indent="-171450">
              <a:buFont typeface="Arial" panose="020B0604020202020204" pitchFamily="34" charset="0"/>
              <a:buChar char="•"/>
            </a:pPr>
            <a:r>
              <a:rPr lang="en-GB" sz="1200"/>
              <a:t>scrutinize different fields of action relevant to open source,</a:t>
            </a:r>
            <a:endParaRPr lang="fr-FR" sz="1200"/>
          </a:p>
          <a:p>
            <a:pPr marL="171450" lvl="0" indent="-171450">
              <a:buFont typeface="Arial" panose="020B0604020202020204" pitchFamily="34" charset="0"/>
              <a:buChar char="•"/>
            </a:pPr>
            <a:r>
              <a:rPr lang="en-GB" sz="1200"/>
              <a:t>select appropriate candidates for being recognised,</a:t>
            </a:r>
            <a:endParaRPr lang="fr-FR" sz="1200"/>
          </a:p>
          <a:p>
            <a:pPr marL="171450" lvl="0" indent="-171450">
              <a:buFont typeface="Arial" panose="020B0604020202020204" pitchFamily="34" charset="0"/>
              <a:buChar char="•"/>
            </a:pPr>
            <a:r>
              <a:rPr lang="en-GB" sz="1200"/>
              <a:t>implement adequate award ceremonies. </a:t>
            </a:r>
            <a:endParaRPr lang="fr-FR" sz="1200"/>
          </a:p>
          <a:p>
            <a:pPr>
              <a:lnSpc>
                <a:spcPct val="110000"/>
              </a:lnSpc>
              <a:spcAft>
                <a:spcPts val="0"/>
              </a:spcAft>
            </a:pPr>
            <a:endParaRPr lang="en-US" sz="1200" b="1">
              <a:solidFill>
                <a:srgbClr val="000091"/>
              </a:solidFill>
              <a:latin typeface="Arial Black"/>
              <a:ea typeface="+mj-lt"/>
              <a:cs typeface="+mj-lt"/>
            </a:endParaRPr>
          </a:p>
          <a:p>
            <a:pPr>
              <a:lnSpc>
                <a:spcPct val="110000"/>
              </a:lnSpc>
              <a:spcAft>
                <a:spcPts val="0"/>
              </a:spcAft>
            </a:pPr>
            <a:endParaRPr lang="en-US" sz="1200" b="1">
              <a:solidFill>
                <a:srgbClr val="000091"/>
              </a:solidFill>
              <a:latin typeface="Arial Black"/>
              <a:ea typeface="+mj-lt"/>
              <a:cs typeface="+mj-lt"/>
            </a:endParaRPr>
          </a:p>
          <a:p>
            <a:pPr>
              <a:lnSpc>
                <a:spcPct val="110000"/>
              </a:lnSpc>
              <a:spcAft>
                <a:spcPts val="0"/>
              </a:spcAft>
            </a:pPr>
            <a:endParaRPr lang="en-US" sz="1200" b="1">
              <a:solidFill>
                <a:srgbClr val="000091"/>
              </a:solidFill>
              <a:latin typeface="Arial Black"/>
              <a:ea typeface="+mj-lt"/>
              <a:cs typeface="+mj-lt"/>
            </a:endParaRPr>
          </a:p>
          <a:p>
            <a:pPr>
              <a:lnSpc>
                <a:spcPct val="110000"/>
              </a:lnSpc>
              <a:spcBef>
                <a:spcPts val="0"/>
              </a:spcBef>
              <a:spcAft>
                <a:spcPts val="0"/>
              </a:spcAft>
            </a:pPr>
            <a:r>
              <a:rPr lang="en-US" sz="1200" b="1">
                <a:solidFill>
                  <a:srgbClr val="000091"/>
                </a:solidFill>
                <a:latin typeface="Arial Black"/>
                <a:ea typeface="+mj-lt"/>
                <a:cs typeface="+mj-lt"/>
              </a:rPr>
              <a:t>Expected results (both)</a:t>
            </a:r>
          </a:p>
          <a:p>
            <a:pPr marL="171450" lvl="0" indent="-171450">
              <a:buFont typeface="Arial" panose="020B0604020202020204" pitchFamily="34" charset="0"/>
              <a:buChar char="•"/>
            </a:pPr>
            <a:r>
              <a:rPr lang="en-GB" sz="1200"/>
              <a:t>Establishment of a system of European annual awards that acts as a spotlight stirring up contributions to Open Source Software and Hardware projects.</a:t>
            </a:r>
          </a:p>
          <a:p>
            <a:pPr marL="171450" lvl="0" indent="-171450">
              <a:buFont typeface="Arial" panose="020B0604020202020204" pitchFamily="34" charset="0"/>
              <a:buChar char="•"/>
            </a:pPr>
            <a:r>
              <a:rPr lang="en-GB" sz="1200"/>
              <a:t>Increased interest for the contribution to, integration of and exploitation of Open Source assets  </a:t>
            </a:r>
            <a:endParaRPr lang="fr-FR" sz="1200"/>
          </a:p>
          <a:p>
            <a:pPr marL="171450" indent="-171450">
              <a:lnSpc>
                <a:spcPct val="110000"/>
              </a:lnSpc>
              <a:spcAft>
                <a:spcPts val="0"/>
              </a:spcAft>
              <a:buFont typeface="Arial" panose="020B0604020202020204" pitchFamily="34" charset="0"/>
              <a:buChar char="•"/>
            </a:pPr>
            <a:endParaRPr lang="en-US" sz="1200">
              <a:solidFill>
                <a:srgbClr val="000091"/>
              </a:solidFill>
              <a:latin typeface="Arial Black"/>
              <a:ea typeface="+mj-lt"/>
              <a:cs typeface="+mj-lt"/>
            </a:endParaRPr>
          </a:p>
        </p:txBody>
      </p:sp>
    </p:spTree>
    <p:extLst>
      <p:ext uri="{BB962C8B-B14F-4D97-AF65-F5344CB8AC3E}">
        <p14:creationId xmlns:p14="http://schemas.microsoft.com/office/powerpoint/2010/main" val="2935715446"/>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rmAutofit/>
          </a:bodyPr>
          <a:lstStyle/>
          <a:p>
            <a:pPr algn="ctr"/>
            <a:r>
              <a:rPr lang="en-US" sz="1600" b="1">
                <a:solidFill>
                  <a:srgbClr val="000091"/>
                </a:solidFill>
              </a:rPr>
              <a:t>HORIZON-CL4-2024-DIGITAL-EMERGING-01-54: Smart photonics for joint communication &amp; sensing and access everywhere (Photonics Partnership) (RIA)</a:t>
            </a:r>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t>61</a:t>
            </a:fld>
            <a:endParaRPr lang="en-US"/>
          </a:p>
        </p:txBody>
      </p:sp>
      <p:sp>
        <p:nvSpPr>
          <p:cNvPr id="7"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2472538" y="136562"/>
            <a:ext cx="6311461" cy="724813"/>
          </a:xfrm>
        </p:spPr>
        <p:txBody>
          <a:bodyPr lIns="0" tIns="0" rIns="0" bIns="0" anchor="ctr">
            <a:noAutofit/>
          </a:bodyPr>
          <a:lstStyle/>
          <a:p>
            <a:pPr marL="0" indent="0">
              <a:buNone/>
            </a:pPr>
            <a:r>
              <a:rPr lang="en-US" sz="1600">
                <a:solidFill>
                  <a:srgbClr val="000091"/>
                </a:solidFill>
              </a:rPr>
              <a:t>European Innovation Leadership in Photonics </a:t>
            </a:r>
            <a:endParaRPr lang="en-GB" sz="1600">
              <a:solidFill>
                <a:srgbClr val="000091"/>
              </a:solidFill>
              <a:ea typeface="+mj-lt"/>
              <a:cs typeface="+mj-lt"/>
            </a:endParaRPr>
          </a:p>
          <a:p>
            <a:pPr marL="0" indent="0">
              <a:buNone/>
            </a:pPr>
            <a:r>
              <a:rPr lang="en-US" sz="1600">
                <a:solidFill>
                  <a:srgbClr val="000091"/>
                </a:solidFill>
                <a:ea typeface="+mj-lt"/>
                <a:cs typeface="+mj-lt"/>
              </a:rPr>
              <a:t>4 projects </a:t>
            </a:r>
            <a:r>
              <a:rPr lang="fr-FR" sz="1600">
                <a:solidFill>
                  <a:srgbClr val="000091"/>
                </a:solidFill>
                <a:ea typeface="+mj-lt"/>
                <a:cs typeface="+mj-lt"/>
              </a:rPr>
              <a:t>| 3-5 M€</a:t>
            </a:r>
            <a:r>
              <a:rPr lang="en-US" sz="1600">
                <a:solidFill>
                  <a:srgbClr val="000091"/>
                </a:solidFill>
                <a:ea typeface="+mj-lt"/>
                <a:cs typeface="+mj-lt"/>
              </a:rPr>
              <a:t> </a:t>
            </a:r>
            <a:r>
              <a:rPr lang="fr-FR" sz="1600">
                <a:solidFill>
                  <a:srgbClr val="000091"/>
                </a:solidFill>
                <a:ea typeface="+mj-lt"/>
                <a:cs typeface="+mj-lt"/>
              </a:rPr>
              <a:t>| </a:t>
            </a:r>
            <a:r>
              <a:rPr lang="en-US" sz="1600">
                <a:solidFill>
                  <a:srgbClr val="000091"/>
                </a:solidFill>
                <a:ea typeface="+mj-lt"/>
                <a:cs typeface="+mj-lt"/>
              </a:rPr>
              <a:t>TRL 2 to TRL 5 </a:t>
            </a:r>
          </a:p>
          <a:p>
            <a:pPr marL="0" indent="0">
              <a:buNone/>
            </a:pPr>
            <a:endParaRPr lang="en-US" sz="1600" b="0">
              <a:solidFill>
                <a:srgbClr val="000091"/>
              </a:solidFill>
            </a:endParaRPr>
          </a:p>
        </p:txBody>
      </p:sp>
      <p:sp>
        <p:nvSpPr>
          <p:cNvPr id="9"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0" y="1932625"/>
            <a:ext cx="1632857" cy="2947964"/>
          </a:xfrm>
          <a:ln w="25400">
            <a:solidFill>
              <a:schemeClr val="accent3"/>
            </a:solidFill>
          </a:ln>
        </p:spPr>
        <p:txBody>
          <a:bodyPr lIns="72000" tIns="72000" rIns="72000" bIns="72000" anchor="t">
            <a:noAutofit/>
          </a:bodyPr>
          <a:lstStyle/>
          <a:p>
            <a:r>
              <a:rPr lang="en-US" sz="1200">
                <a:effectLst/>
                <a:latin typeface="TimesNewRomanPSMT"/>
              </a:rPr>
              <a:t>This topic implements the co-programmed European Partnership Photonics. </a:t>
            </a:r>
            <a:endParaRPr lang="en-US" sz="1400"/>
          </a:p>
          <a:p>
            <a:endParaRPr lang="en-GB" sz="900"/>
          </a:p>
          <a:p>
            <a:endParaRPr lang="en-US" sz="900">
              <a:solidFill>
                <a:srgbClr val="000091"/>
              </a:solidFill>
              <a:ea typeface="+mj-lt"/>
              <a:cs typeface="Arial"/>
            </a:endParaRPr>
          </a:p>
        </p:txBody>
      </p:sp>
      <p:sp>
        <p:nvSpPr>
          <p:cNvPr id="10" name="Text Placeholder 5">
            <a:extLst>
              <a:ext uri="{FF2B5EF4-FFF2-40B4-BE49-F238E27FC236}">
                <a16:creationId xmlns:a16="http://schemas.microsoft.com/office/drawing/2014/main" id="{E0DDB5CD-5F69-48CE-AB3C-24E609D0C5C2}"/>
              </a:ext>
            </a:extLst>
          </p:cNvPr>
          <p:cNvSpPr>
            <a:spLocks noGrp="1"/>
          </p:cNvSpPr>
          <p:nvPr>
            <p:ph type="body" sz="quarter" idx="23"/>
          </p:nvPr>
        </p:nvSpPr>
        <p:spPr>
          <a:xfrm>
            <a:off x="1978970" y="1893066"/>
            <a:ext cx="6787366" cy="3027081"/>
          </a:xfrm>
        </p:spPr>
        <p:txBody>
          <a:bodyPr lIns="0" tIns="0" rIns="0" bIns="0" anchor="t">
            <a:noAutofit/>
          </a:bodyPr>
          <a:lstStyle/>
          <a:p>
            <a:r>
              <a:rPr lang="en-US" sz="1600">
                <a:effectLst/>
                <a:latin typeface="TimesNewRomanPSMT"/>
              </a:rPr>
              <a:t>Expected Outcome </a:t>
            </a:r>
            <a:r>
              <a:rPr lang="en-GB" sz="1100"/>
              <a:t>:</a:t>
            </a:r>
            <a:endParaRPr lang="fr-FR" sz="1100"/>
          </a:p>
          <a:p>
            <a:pPr marL="171450" lvl="0" indent="-171450">
              <a:buFont typeface="Arial" panose="020B0604020202020204" pitchFamily="34" charset="0"/>
              <a:buChar char="•"/>
            </a:pPr>
            <a:r>
              <a:rPr lang="fr-FR" sz="1400" err="1"/>
              <a:t>Sensors</a:t>
            </a:r>
            <a:r>
              <a:rPr lang="fr-FR" sz="1400"/>
              <a:t>/probes to </a:t>
            </a:r>
            <a:r>
              <a:rPr lang="fr-FR" sz="1400" b="1"/>
              <a:t>monitor the </a:t>
            </a:r>
            <a:r>
              <a:rPr lang="fr-FR" sz="1400" b="1" err="1"/>
              <a:t>quality</a:t>
            </a:r>
            <a:r>
              <a:rPr lang="fr-FR" sz="1400" b="1"/>
              <a:t> of the communication ne</a:t>
            </a:r>
            <a:r>
              <a:rPr lang="fr-FR" sz="1400"/>
              <a:t>twork</a:t>
            </a:r>
          </a:p>
          <a:p>
            <a:pPr marL="171450" lvl="0" indent="-171450">
              <a:buFont typeface="Arial" panose="020B0604020202020204" pitchFamily="34" charset="0"/>
              <a:buChar char="•"/>
            </a:pPr>
            <a:r>
              <a:rPr lang="fr-FR" sz="1400"/>
              <a:t>Methods to use the network as </a:t>
            </a:r>
            <a:r>
              <a:rPr lang="fr-FR" sz="1400" b="1"/>
              <a:t>large-</a:t>
            </a:r>
            <a:r>
              <a:rPr lang="fr-FR" sz="1400" b="1" err="1"/>
              <a:t>scale</a:t>
            </a:r>
            <a:r>
              <a:rPr lang="fr-FR" sz="1400" b="1"/>
              <a:t> </a:t>
            </a:r>
            <a:r>
              <a:rPr lang="fr-FR" sz="1400" b="1" err="1"/>
              <a:t>distributed</a:t>
            </a:r>
            <a:r>
              <a:rPr lang="fr-FR" sz="1400" b="1"/>
              <a:t> </a:t>
            </a:r>
            <a:r>
              <a:rPr lang="fr-FR" sz="1400" b="1" err="1"/>
              <a:t>sensor</a:t>
            </a:r>
            <a:endParaRPr lang="fr-FR" sz="1400" b="1"/>
          </a:p>
          <a:p>
            <a:pPr marL="171450" lvl="0" indent="-171450">
              <a:buFont typeface="Arial" panose="020B0604020202020204" pitchFamily="34" charset="0"/>
              <a:buChar char="•"/>
            </a:pPr>
            <a:r>
              <a:rPr lang="fr-FR" sz="1400" err="1"/>
              <a:t>Development</a:t>
            </a:r>
            <a:r>
              <a:rPr lang="fr-FR" sz="1400"/>
              <a:t> of </a:t>
            </a:r>
            <a:r>
              <a:rPr lang="fr-FR" sz="1400" b="1" err="1"/>
              <a:t>foundational</a:t>
            </a:r>
            <a:r>
              <a:rPr lang="fr-FR" sz="1400" b="1"/>
              <a:t> </a:t>
            </a:r>
            <a:r>
              <a:rPr lang="fr-FR" sz="1400" b="1" err="1"/>
              <a:t>optical</a:t>
            </a:r>
            <a:r>
              <a:rPr lang="fr-FR" sz="1400" b="1"/>
              <a:t> technologies, </a:t>
            </a:r>
            <a:r>
              <a:rPr lang="fr-FR" sz="1400" b="1" err="1"/>
              <a:t>systems</a:t>
            </a:r>
            <a:r>
              <a:rPr lang="fr-FR" sz="1400" b="1"/>
              <a:t> and networks </a:t>
            </a:r>
            <a:r>
              <a:rPr lang="fr-FR" sz="1400"/>
              <a:t>for future </a:t>
            </a:r>
            <a:r>
              <a:rPr lang="fr-FR" sz="1400" err="1"/>
              <a:t>access</a:t>
            </a:r>
            <a:r>
              <a:rPr lang="fr-FR" sz="1400"/>
              <a:t> infrastructure</a:t>
            </a:r>
          </a:p>
          <a:p>
            <a:pPr marL="171450" lvl="0" indent="-171450">
              <a:buFont typeface="Arial" panose="020B0604020202020204" pitchFamily="34" charset="0"/>
              <a:buChar char="•"/>
            </a:pPr>
            <a:r>
              <a:rPr lang="fr-FR" sz="1600">
                <a:latin typeface="TimesNewRomanPSMT"/>
              </a:rPr>
              <a:t>Scope:  </a:t>
            </a:r>
            <a:r>
              <a:rPr lang="fr-FR" sz="1600"/>
              <a:t>At least one of the </a:t>
            </a:r>
            <a:r>
              <a:rPr lang="fr-FR" sz="1600" err="1"/>
              <a:t>following</a:t>
            </a:r>
            <a:r>
              <a:rPr lang="fr-FR" sz="1600"/>
              <a:t> </a:t>
            </a:r>
            <a:r>
              <a:rPr lang="fr-FR" sz="1600" err="1"/>
              <a:t>activity</a:t>
            </a:r>
            <a:r>
              <a:rPr lang="fr-FR" sz="1600"/>
              <a:t> areas</a:t>
            </a:r>
          </a:p>
          <a:p>
            <a:pPr marL="228600" lvl="0" indent="-228600">
              <a:buFont typeface="+mj-lt"/>
              <a:buAutoNum type="arabicPeriod"/>
            </a:pPr>
            <a:r>
              <a:rPr lang="fr-FR" sz="1400" b="1"/>
              <a:t>Light-</a:t>
            </a:r>
            <a:r>
              <a:rPr lang="fr-FR" sz="1400" b="1" err="1"/>
              <a:t>based</a:t>
            </a:r>
            <a:r>
              <a:rPr lang="fr-FR" sz="1400" b="1"/>
              <a:t> solutions </a:t>
            </a:r>
            <a:r>
              <a:rPr lang="fr-FR" sz="1400"/>
              <a:t>to let the communication network </a:t>
            </a:r>
            <a:r>
              <a:rPr lang="fr-FR" sz="1400" b="1" err="1"/>
              <a:t>sense</a:t>
            </a:r>
            <a:r>
              <a:rPr lang="fr-FR" sz="1400"/>
              <a:t>, </a:t>
            </a:r>
            <a:r>
              <a:rPr lang="fr-FR" sz="1400" err="1"/>
              <a:t>while</a:t>
            </a:r>
            <a:r>
              <a:rPr lang="fr-FR" sz="1400"/>
              <a:t> </a:t>
            </a:r>
            <a:r>
              <a:rPr lang="fr-FR" sz="1400" err="1"/>
              <a:t>transporting</a:t>
            </a:r>
            <a:r>
              <a:rPr lang="fr-FR" sz="1400"/>
              <a:t> data. Example: </a:t>
            </a:r>
            <a:r>
              <a:rPr lang="fr-FR" sz="1400" err="1">
                <a:solidFill>
                  <a:schemeClr val="tx2"/>
                </a:solidFill>
              </a:rPr>
              <a:t>Enhance</a:t>
            </a:r>
            <a:r>
              <a:rPr lang="fr-FR" sz="1400">
                <a:solidFill>
                  <a:schemeClr val="tx2"/>
                </a:solidFill>
              </a:rPr>
              <a:t> the </a:t>
            </a:r>
            <a:r>
              <a:rPr lang="fr-FR" sz="1400" err="1">
                <a:solidFill>
                  <a:schemeClr val="tx2"/>
                </a:solidFill>
              </a:rPr>
              <a:t>security</a:t>
            </a:r>
            <a:r>
              <a:rPr lang="fr-FR" sz="1400"/>
              <a:t>, </a:t>
            </a:r>
            <a:r>
              <a:rPr lang="fr-FR" sz="1400" err="1">
                <a:solidFill>
                  <a:schemeClr val="tx2"/>
                </a:solidFill>
              </a:rPr>
              <a:t>Make</a:t>
            </a:r>
            <a:r>
              <a:rPr lang="fr-FR" sz="1400">
                <a:solidFill>
                  <a:schemeClr val="tx2"/>
                </a:solidFill>
              </a:rPr>
              <a:t> network more </a:t>
            </a:r>
            <a:r>
              <a:rPr lang="fr-FR" sz="1400" err="1">
                <a:solidFill>
                  <a:schemeClr val="tx2"/>
                </a:solidFill>
              </a:rPr>
              <a:t>energy</a:t>
            </a:r>
            <a:r>
              <a:rPr lang="fr-FR" sz="1400">
                <a:solidFill>
                  <a:schemeClr val="tx2"/>
                </a:solidFill>
              </a:rPr>
              <a:t> efficient, </a:t>
            </a:r>
            <a:r>
              <a:rPr lang="fr-FR" sz="1400" err="1">
                <a:solidFill>
                  <a:schemeClr val="tx2"/>
                </a:solidFill>
              </a:rPr>
              <a:t>W</a:t>
            </a:r>
            <a:r>
              <a:rPr lang="fr-FR" sz="1400" err="1"/>
              <a:t>arn</a:t>
            </a:r>
            <a:r>
              <a:rPr lang="fr-FR" sz="1400"/>
              <a:t> and </a:t>
            </a:r>
            <a:r>
              <a:rPr lang="fr-FR" sz="1400" err="1"/>
              <a:t>protect</a:t>
            </a:r>
            <a:r>
              <a:rPr lang="fr-FR" sz="1400"/>
              <a:t> </a:t>
            </a:r>
            <a:r>
              <a:rPr lang="fr-FR" sz="1400" err="1"/>
              <a:t>against</a:t>
            </a:r>
            <a:r>
              <a:rPr lang="fr-FR" sz="1400"/>
              <a:t> </a:t>
            </a:r>
            <a:r>
              <a:rPr lang="fr-FR" sz="1400" err="1"/>
              <a:t>natural</a:t>
            </a:r>
            <a:r>
              <a:rPr lang="fr-FR" sz="1400"/>
              <a:t> </a:t>
            </a:r>
            <a:r>
              <a:rPr lang="fr-FR" sz="1400" err="1"/>
              <a:t>disasters</a:t>
            </a:r>
            <a:r>
              <a:rPr lang="fr-FR" sz="1400"/>
              <a:t>, </a:t>
            </a:r>
            <a:r>
              <a:rPr lang="fr-FR" sz="1400" err="1"/>
              <a:t>earthquakes</a:t>
            </a:r>
            <a:r>
              <a:rPr lang="fr-FR" sz="1400"/>
              <a:t> etc.</a:t>
            </a:r>
          </a:p>
          <a:p>
            <a:pPr marL="228600" lvl="0" indent="-228600">
              <a:buFont typeface="+mj-lt"/>
              <a:buAutoNum type="arabicPeriod"/>
            </a:pPr>
            <a:r>
              <a:rPr lang="fr-FR" sz="1400"/>
              <a:t>Light-</a:t>
            </a:r>
            <a:r>
              <a:rPr lang="fr-FR" sz="1400" err="1"/>
              <a:t>based</a:t>
            </a:r>
            <a:r>
              <a:rPr lang="fr-FR" sz="1400"/>
              <a:t> solutions for </a:t>
            </a:r>
            <a:r>
              <a:rPr lang="fr-FR" sz="1400" b="1"/>
              <a:t>internet </a:t>
            </a:r>
            <a:r>
              <a:rPr lang="fr-FR" sz="1400" b="1" err="1"/>
              <a:t>everywhere</a:t>
            </a:r>
            <a:endParaRPr lang="fr-FR" sz="1400" b="1"/>
          </a:p>
          <a:p>
            <a:pPr marL="223838" lvl="0">
              <a:buFont typeface="Arial" panose="020B0604020202020204" pitchFamily="34" charset="0"/>
              <a:buChar char="•"/>
            </a:pPr>
            <a:r>
              <a:rPr lang="fr-FR" sz="1400"/>
              <a:t>  </a:t>
            </a:r>
            <a:r>
              <a:rPr lang="fr-FR" sz="1400" err="1"/>
              <a:t>Integration</a:t>
            </a:r>
            <a:r>
              <a:rPr lang="fr-FR" sz="1400"/>
              <a:t> of all </a:t>
            </a:r>
            <a:r>
              <a:rPr lang="fr-FR" sz="1400" err="1"/>
              <a:t>access</a:t>
            </a:r>
            <a:r>
              <a:rPr lang="fr-FR" sz="1400"/>
              <a:t> technologies in </a:t>
            </a:r>
            <a:r>
              <a:rPr lang="fr-FR" sz="1400" b="1"/>
              <a:t>one system</a:t>
            </a:r>
          </a:p>
        </p:txBody>
      </p:sp>
    </p:spTree>
    <p:extLst>
      <p:ext uri="{BB962C8B-B14F-4D97-AF65-F5344CB8AC3E}">
        <p14:creationId xmlns:p14="http://schemas.microsoft.com/office/powerpoint/2010/main" val="1643845635"/>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rmAutofit/>
          </a:bodyPr>
          <a:lstStyle/>
          <a:p>
            <a:pPr lvl="0">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HORIZON-CL4-2024-DIGITAL-EMERGING-01-55: Photonics Innovation Factory for Europe (Photonics Partnership) (IA) </a:t>
            </a:r>
            <a:endParaRPr lang="en-FR"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t>62</a:t>
            </a:fld>
            <a:endParaRPr lang="en-US"/>
          </a:p>
        </p:txBody>
      </p:sp>
      <p:sp>
        <p:nvSpPr>
          <p:cNvPr id="7"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2472538" y="136562"/>
            <a:ext cx="6311461" cy="724813"/>
          </a:xfrm>
        </p:spPr>
        <p:txBody>
          <a:bodyPr lIns="0" tIns="0" rIns="0" bIns="0" anchor="ctr">
            <a:noAutofit/>
          </a:bodyPr>
          <a:lstStyle/>
          <a:p>
            <a:pPr marL="0" indent="0">
              <a:buNone/>
            </a:pPr>
            <a:r>
              <a:rPr lang="en-US" sz="1600">
                <a:solidFill>
                  <a:srgbClr val="000091"/>
                </a:solidFill>
                <a:ea typeface="+mj-lt"/>
                <a:cs typeface="+mj-lt"/>
              </a:rPr>
              <a:t>European Innovation Leadership in Photonics </a:t>
            </a:r>
          </a:p>
          <a:p>
            <a:pPr marL="0" indent="0">
              <a:buNone/>
            </a:pPr>
            <a:r>
              <a:rPr lang="en-US" sz="1600">
                <a:solidFill>
                  <a:srgbClr val="000091"/>
                </a:solidFill>
                <a:ea typeface="+mj-lt"/>
                <a:cs typeface="+mj-lt"/>
              </a:rPr>
              <a:t>1 project </a:t>
            </a:r>
            <a:r>
              <a:rPr lang="fr-FR" sz="1600">
                <a:solidFill>
                  <a:srgbClr val="000091"/>
                </a:solidFill>
                <a:ea typeface="+mj-lt"/>
                <a:cs typeface="+mj-lt"/>
              </a:rPr>
              <a:t>| 2 M€</a:t>
            </a:r>
            <a:r>
              <a:rPr lang="en-US" sz="1600">
                <a:solidFill>
                  <a:srgbClr val="000091"/>
                </a:solidFill>
                <a:ea typeface="+mj-lt"/>
                <a:cs typeface="+mj-lt"/>
              </a:rPr>
              <a:t> </a:t>
            </a:r>
            <a:r>
              <a:rPr lang="fr-FR" sz="1600">
                <a:solidFill>
                  <a:srgbClr val="000091"/>
                </a:solidFill>
                <a:ea typeface="+mj-lt"/>
                <a:cs typeface="+mj-lt"/>
              </a:rPr>
              <a:t>| CSA</a:t>
            </a:r>
            <a:endParaRPr lang="en-US" sz="1600">
              <a:solidFill>
                <a:srgbClr val="000091"/>
              </a:solidFill>
              <a:ea typeface="+mj-lt"/>
              <a:cs typeface="+mj-lt"/>
            </a:endParaRPr>
          </a:p>
        </p:txBody>
      </p:sp>
      <p:sp>
        <p:nvSpPr>
          <p:cNvPr id="9"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72668" y="1939662"/>
            <a:ext cx="1366387" cy="2947964"/>
          </a:xfrm>
          <a:ln w="25400">
            <a:solidFill>
              <a:schemeClr val="accent3"/>
            </a:solidFill>
          </a:ln>
        </p:spPr>
        <p:txBody>
          <a:bodyPr lIns="72000" tIns="72000" rIns="72000" bIns="72000" anchor="t">
            <a:noAutofit/>
          </a:bodyPr>
          <a:lstStyle/>
          <a:p>
            <a:r>
              <a:rPr lang="en-US" sz="1600">
                <a:effectLst/>
                <a:latin typeface="TimesNewRomanPSMT"/>
              </a:rPr>
              <a:t>This topic implements the co-programmed European Partnership Photonics. </a:t>
            </a:r>
            <a:endParaRPr lang="en-US" sz="1600"/>
          </a:p>
          <a:p>
            <a:endParaRPr lang="en-GB" sz="1600"/>
          </a:p>
          <a:p>
            <a:endParaRPr lang="en-US" sz="1600">
              <a:solidFill>
                <a:srgbClr val="000091"/>
              </a:solidFill>
              <a:ea typeface="+mj-lt"/>
              <a:cs typeface="Arial"/>
            </a:endParaRPr>
          </a:p>
        </p:txBody>
      </p:sp>
      <p:sp>
        <p:nvSpPr>
          <p:cNvPr id="10" name="Text Placeholder 5">
            <a:extLst>
              <a:ext uri="{FF2B5EF4-FFF2-40B4-BE49-F238E27FC236}">
                <a16:creationId xmlns:a16="http://schemas.microsoft.com/office/drawing/2014/main" id="{E0DDB5CD-5F69-48CE-AB3C-24E609D0C5C2}"/>
              </a:ext>
            </a:extLst>
          </p:cNvPr>
          <p:cNvSpPr>
            <a:spLocks noGrp="1"/>
          </p:cNvSpPr>
          <p:nvPr>
            <p:ph type="body" sz="quarter" idx="23"/>
          </p:nvPr>
        </p:nvSpPr>
        <p:spPr>
          <a:xfrm>
            <a:off x="1547522" y="1907399"/>
            <a:ext cx="7236477" cy="3027081"/>
          </a:xfrm>
        </p:spPr>
        <p:txBody>
          <a:bodyPr lIns="0" tIns="0" rIns="0" bIns="0" anchor="t">
            <a:noAutofit/>
          </a:bodyPr>
          <a:lstStyle/>
          <a:p>
            <a:pPr marL="171450" indent="-171450">
              <a:spcAft>
                <a:spcPts val="600"/>
              </a:spcAft>
              <a:buFont typeface="Arial" panose="020B0604020202020204" pitchFamily="34" charset="0"/>
              <a:buChar char="•"/>
            </a:pPr>
            <a:r>
              <a:rPr lang="en-US" sz="1200"/>
              <a:t>Provide a </a:t>
            </a:r>
            <a:r>
              <a:rPr lang="en-US" sz="1200" b="1"/>
              <a:t>virtual factory with a flexible and open structure</a:t>
            </a:r>
            <a:r>
              <a:rPr lang="en-US" sz="1200"/>
              <a:t>, multiplicity services operating as a sustainable fully integrated</a:t>
            </a:r>
          </a:p>
          <a:p>
            <a:pPr marL="423450" lvl="1" indent="-171450">
              <a:spcBef>
                <a:spcPts val="0"/>
              </a:spcBef>
            </a:pPr>
            <a:r>
              <a:rPr lang="en-US" sz="1100">
                <a:solidFill>
                  <a:schemeClr val="tx2"/>
                </a:solidFill>
              </a:rPr>
              <a:t>A network of competence centers acting as a single consortium</a:t>
            </a:r>
          </a:p>
          <a:p>
            <a:pPr marL="171450" indent="-171450">
              <a:spcAft>
                <a:spcPts val="600"/>
              </a:spcAft>
              <a:buFont typeface="Arial" panose="020B0604020202020204" pitchFamily="34" charset="0"/>
              <a:buChar char="•"/>
            </a:pPr>
            <a:r>
              <a:rPr lang="en-US" sz="1200"/>
              <a:t>European </a:t>
            </a:r>
            <a:r>
              <a:rPr lang="en-US" sz="1200" b="1"/>
              <a:t>ecosystem of cross-border deep innovation </a:t>
            </a:r>
            <a:r>
              <a:rPr lang="en-US" sz="1200"/>
              <a:t>support in core photonics technologies for the benefit of European industry </a:t>
            </a:r>
          </a:p>
          <a:p>
            <a:pPr marL="171450" indent="-171450">
              <a:spcAft>
                <a:spcPts val="600"/>
              </a:spcAft>
              <a:buFont typeface="Arial" panose="020B0604020202020204" pitchFamily="34" charset="0"/>
              <a:buChar char="•"/>
            </a:pPr>
            <a:r>
              <a:rPr lang="en-US" sz="1200" b="1"/>
              <a:t>Speed up the deployment of proven photonics </a:t>
            </a:r>
            <a:r>
              <a:rPr lang="en-US" sz="1200"/>
              <a:t>technologies within European industry </a:t>
            </a:r>
          </a:p>
          <a:p>
            <a:pPr>
              <a:spcAft>
                <a:spcPts val="600"/>
              </a:spcAft>
            </a:pPr>
            <a:r>
              <a:rPr lang="en-US" sz="1200" b="1">
                <a:solidFill>
                  <a:srgbClr val="000091"/>
                </a:solidFill>
                <a:latin typeface="Arial Black"/>
                <a:ea typeface="+mj-lt"/>
                <a:cs typeface="+mj-lt"/>
              </a:rPr>
              <a:t>Expected results </a:t>
            </a:r>
          </a:p>
          <a:p>
            <a:pPr marL="171450" indent="-171450">
              <a:spcAft>
                <a:spcPts val="600"/>
              </a:spcAft>
              <a:buFont typeface="Arial" panose="020B0604020202020204" pitchFamily="34" charset="0"/>
              <a:buChar char="•"/>
            </a:pPr>
            <a:r>
              <a:rPr lang="fr-FR" sz="1200" err="1"/>
              <a:t>Substantially</a:t>
            </a:r>
            <a:r>
              <a:rPr lang="fr-FR" sz="1200"/>
              <a:t> </a:t>
            </a:r>
            <a:r>
              <a:rPr lang="fr-FR" sz="1200" err="1"/>
              <a:t>improved</a:t>
            </a:r>
            <a:r>
              <a:rPr lang="fr-FR" sz="1200"/>
              <a:t> </a:t>
            </a:r>
            <a:r>
              <a:rPr lang="fr-FR" sz="1200" b="1" err="1"/>
              <a:t>penetration</a:t>
            </a:r>
            <a:r>
              <a:rPr lang="fr-FR" sz="1200" b="1"/>
              <a:t> of </a:t>
            </a:r>
            <a:r>
              <a:rPr lang="fr-FR" sz="1200" b="1" err="1"/>
              <a:t>core</a:t>
            </a:r>
            <a:r>
              <a:rPr lang="fr-FR" sz="1200" b="1"/>
              <a:t> </a:t>
            </a:r>
            <a:r>
              <a:rPr lang="fr-FR" sz="1200" b="1" err="1"/>
              <a:t>photonics</a:t>
            </a:r>
            <a:r>
              <a:rPr lang="fr-FR" sz="1200" b="1"/>
              <a:t> technologies </a:t>
            </a:r>
            <a:r>
              <a:rPr lang="fr-FR" sz="1200" err="1"/>
              <a:t>into</a:t>
            </a:r>
            <a:r>
              <a:rPr lang="fr-FR" sz="1200"/>
              <a:t> multiple end-user applications and </a:t>
            </a:r>
            <a:r>
              <a:rPr lang="fr-FR" sz="1200" err="1"/>
              <a:t>industry</a:t>
            </a:r>
            <a:r>
              <a:rPr lang="fr-FR" sz="1200"/>
              <a:t> </a:t>
            </a:r>
            <a:r>
              <a:rPr lang="fr-FR" sz="1200" err="1"/>
              <a:t>sectors</a:t>
            </a:r>
            <a:r>
              <a:rPr lang="fr-FR" sz="1200"/>
              <a:t>, </a:t>
            </a:r>
          </a:p>
          <a:p>
            <a:pPr marL="423450" lvl="1" indent="-171450">
              <a:spcBef>
                <a:spcPts val="0"/>
              </a:spcBef>
              <a:buFont typeface="Courier New" panose="02070309020205020404" pitchFamily="49" charset="0"/>
              <a:buChar char="o"/>
            </a:pPr>
            <a:r>
              <a:rPr lang="fr-FR" sz="1100" err="1">
                <a:solidFill>
                  <a:schemeClr val="tx2"/>
                </a:solidFill>
              </a:rPr>
              <a:t>Carefully</a:t>
            </a:r>
            <a:r>
              <a:rPr lang="fr-FR" sz="1100">
                <a:solidFill>
                  <a:schemeClr val="tx2"/>
                </a:solidFill>
              </a:rPr>
              <a:t> </a:t>
            </a:r>
            <a:r>
              <a:rPr lang="fr-FR" sz="1100" err="1">
                <a:solidFill>
                  <a:schemeClr val="tx2"/>
                </a:solidFill>
              </a:rPr>
              <a:t>selected</a:t>
            </a:r>
            <a:r>
              <a:rPr lang="fr-FR" sz="1100">
                <a:solidFill>
                  <a:schemeClr val="tx2"/>
                </a:solidFill>
              </a:rPr>
              <a:t> </a:t>
            </a:r>
            <a:r>
              <a:rPr lang="fr-FR" sz="1100" err="1">
                <a:solidFill>
                  <a:schemeClr val="tx2"/>
                </a:solidFill>
              </a:rPr>
              <a:t>SMEs</a:t>
            </a:r>
            <a:r>
              <a:rPr lang="fr-FR" sz="1100">
                <a:solidFill>
                  <a:schemeClr val="tx2"/>
                </a:solidFill>
              </a:rPr>
              <a:t> and new start-ups </a:t>
            </a:r>
            <a:r>
              <a:rPr lang="fr-FR" sz="1100" err="1">
                <a:solidFill>
                  <a:schemeClr val="tx2"/>
                </a:solidFill>
              </a:rPr>
              <a:t>with</a:t>
            </a:r>
            <a:r>
              <a:rPr lang="fr-FR" sz="1100">
                <a:solidFill>
                  <a:schemeClr val="tx2"/>
                </a:solidFill>
              </a:rPr>
              <a:t> the </a:t>
            </a:r>
            <a:r>
              <a:rPr lang="fr-FR" sz="1100" b="1" err="1">
                <a:solidFill>
                  <a:schemeClr val="tx2"/>
                </a:solidFill>
              </a:rPr>
              <a:t>strongest</a:t>
            </a:r>
            <a:r>
              <a:rPr lang="fr-FR" sz="1100" b="1">
                <a:solidFill>
                  <a:schemeClr val="tx2"/>
                </a:solidFill>
              </a:rPr>
              <a:t> </a:t>
            </a:r>
            <a:r>
              <a:rPr lang="fr-FR" sz="1100" b="1" err="1">
                <a:solidFill>
                  <a:schemeClr val="tx2"/>
                </a:solidFill>
              </a:rPr>
              <a:t>potential</a:t>
            </a:r>
            <a:r>
              <a:rPr lang="fr-FR" sz="1100" b="1">
                <a:solidFill>
                  <a:schemeClr val="tx2"/>
                </a:solidFill>
              </a:rPr>
              <a:t> for high impact</a:t>
            </a:r>
            <a:r>
              <a:rPr lang="fr-FR" sz="1100">
                <a:solidFill>
                  <a:schemeClr val="tx2"/>
                </a:solidFill>
              </a:rPr>
              <a:t> business </a:t>
            </a:r>
            <a:r>
              <a:rPr lang="fr-FR" sz="1100" err="1">
                <a:solidFill>
                  <a:schemeClr val="tx2"/>
                </a:solidFill>
              </a:rPr>
              <a:t>growth</a:t>
            </a:r>
            <a:r>
              <a:rPr lang="fr-FR" sz="1100">
                <a:solidFill>
                  <a:schemeClr val="tx2"/>
                </a:solidFill>
              </a:rPr>
              <a:t> and </a:t>
            </a:r>
            <a:r>
              <a:rPr lang="fr-FR" sz="1100" err="1">
                <a:solidFill>
                  <a:schemeClr val="tx2"/>
                </a:solidFill>
              </a:rPr>
              <a:t>employment</a:t>
            </a:r>
            <a:r>
              <a:rPr lang="fr-FR" sz="1100">
                <a:solidFill>
                  <a:schemeClr val="tx2"/>
                </a:solidFill>
              </a:rPr>
              <a:t>, </a:t>
            </a:r>
          </a:p>
          <a:p>
            <a:pPr marL="171450" indent="-171450">
              <a:spcAft>
                <a:spcPts val="600"/>
              </a:spcAft>
              <a:buFont typeface="Arial" panose="020B0604020202020204" pitchFamily="34" charset="0"/>
              <a:buChar char="•"/>
            </a:pPr>
            <a:r>
              <a:rPr lang="fr-FR" sz="1200" b="1" err="1"/>
              <a:t>Creation</a:t>
            </a:r>
            <a:r>
              <a:rPr lang="fr-FR" sz="1200" b="1"/>
              <a:t> of an </a:t>
            </a:r>
            <a:r>
              <a:rPr lang="fr-FR" sz="1200" b="1" err="1"/>
              <a:t>ecosystem</a:t>
            </a:r>
            <a:r>
              <a:rPr lang="fr-FR" sz="1200" b="1"/>
              <a:t> for </a:t>
            </a:r>
            <a:r>
              <a:rPr lang="fr-FR" sz="1200" b="1" err="1"/>
              <a:t>photonics</a:t>
            </a:r>
            <a:r>
              <a:rPr lang="fr-FR" sz="1200" b="1"/>
              <a:t> in Europe</a:t>
            </a:r>
            <a:r>
              <a:rPr lang="fr-FR" sz="1200"/>
              <a:t> </a:t>
            </a:r>
            <a:r>
              <a:rPr lang="fr-FR" sz="1200" err="1"/>
              <a:t>from</a:t>
            </a:r>
            <a:r>
              <a:rPr lang="fr-FR" sz="1200"/>
              <a:t> TRL 2-7, </a:t>
            </a:r>
            <a:r>
              <a:rPr lang="fr-FR" sz="1200" err="1"/>
              <a:t>providing</a:t>
            </a:r>
            <a:r>
              <a:rPr lang="fr-FR" sz="1200"/>
              <a:t> </a:t>
            </a:r>
            <a:r>
              <a:rPr lang="fr-FR" sz="1200" err="1"/>
              <a:t>European</a:t>
            </a:r>
            <a:r>
              <a:rPr lang="fr-FR" sz="1200"/>
              <a:t> Cross-Border Added Value, </a:t>
            </a:r>
            <a:r>
              <a:rPr lang="fr-FR" sz="1200" err="1"/>
              <a:t>investments</a:t>
            </a:r>
            <a:r>
              <a:rPr lang="fr-FR" sz="1200"/>
              <a:t> made at national and </a:t>
            </a:r>
            <a:r>
              <a:rPr lang="fr-FR" sz="1200" err="1"/>
              <a:t>regional</a:t>
            </a:r>
            <a:r>
              <a:rPr lang="fr-FR" sz="1200"/>
              <a:t> </a:t>
            </a:r>
            <a:r>
              <a:rPr lang="fr-FR" sz="1200" err="1"/>
              <a:t>level</a:t>
            </a:r>
            <a:r>
              <a:rPr lang="fr-FR" sz="1200"/>
              <a:t> in </a:t>
            </a:r>
            <a:r>
              <a:rPr lang="fr-FR" sz="1200" err="1"/>
              <a:t>photonics</a:t>
            </a:r>
            <a:r>
              <a:rPr lang="fr-FR" sz="1200"/>
              <a:t>.</a:t>
            </a:r>
            <a:r>
              <a:rPr lang="en-GB" sz="1200"/>
              <a:t>. </a:t>
            </a:r>
            <a:endParaRPr lang="fr-FR" sz="1200"/>
          </a:p>
          <a:p>
            <a:pPr marL="171450" indent="-171450">
              <a:lnSpc>
                <a:spcPct val="110000"/>
              </a:lnSpc>
              <a:spcAft>
                <a:spcPts val="600"/>
              </a:spcAft>
              <a:buFont typeface="Arial" panose="020B0604020202020204" pitchFamily="34" charset="0"/>
              <a:buChar char="•"/>
            </a:pPr>
            <a:endParaRPr lang="en-US" sz="1200">
              <a:solidFill>
                <a:srgbClr val="000091"/>
              </a:solidFill>
              <a:latin typeface="Arial Black"/>
              <a:ea typeface="+mj-lt"/>
              <a:cs typeface="+mj-lt"/>
            </a:endParaRPr>
          </a:p>
        </p:txBody>
      </p:sp>
    </p:spTree>
    <p:extLst>
      <p:ext uri="{BB962C8B-B14F-4D97-AF65-F5344CB8AC3E}">
        <p14:creationId xmlns:p14="http://schemas.microsoft.com/office/powerpoint/2010/main" val="2032773199"/>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rmAutofit/>
          </a:bodyPr>
          <a:lstStyle/>
          <a:p>
            <a:pPr algn="ctr"/>
            <a:r>
              <a:rPr lang="en-GB" sz="1600">
                <a:solidFill>
                  <a:srgbClr val="000091"/>
                </a:solidFill>
              </a:rPr>
              <a:t>HORIZON-CL4-2024-DIGITAL-EMERGING-01-31: Pilot line(s) for 2D materials-based devices (RIA)</a:t>
            </a:r>
            <a:endParaRPr lang="en-US" sz="1600" b="1">
              <a:solidFill>
                <a:srgbClr val="000091"/>
              </a:solidFill>
            </a:endParaRPr>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t>63</a:t>
            </a:fld>
            <a:endParaRPr lang="en-US"/>
          </a:p>
        </p:txBody>
      </p:sp>
      <p:sp>
        <p:nvSpPr>
          <p:cNvPr id="7"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2275591" y="138903"/>
            <a:ext cx="6311461" cy="724813"/>
          </a:xfrm>
        </p:spPr>
        <p:txBody>
          <a:bodyPr lIns="0" tIns="0" rIns="0" bIns="0" anchor="ctr">
            <a:noAutofit/>
          </a:bodyPr>
          <a:lstStyle/>
          <a:p>
            <a:pPr marL="0" indent="0">
              <a:buNone/>
            </a:pPr>
            <a:r>
              <a:rPr lang="en-US" sz="1600">
                <a:solidFill>
                  <a:srgbClr val="000091"/>
                </a:solidFill>
                <a:ea typeface="+mj-lt"/>
                <a:cs typeface="+mj-lt"/>
              </a:rPr>
              <a:t>Graphene and 2D materials: Europe in the lead </a:t>
            </a:r>
          </a:p>
          <a:p>
            <a:pPr marL="0" indent="0">
              <a:buNone/>
            </a:pPr>
            <a:r>
              <a:rPr lang="en-US" sz="1600">
                <a:solidFill>
                  <a:srgbClr val="000091"/>
                </a:solidFill>
                <a:ea typeface="+mj-lt"/>
                <a:cs typeface="+mj-lt"/>
              </a:rPr>
              <a:t>1 project </a:t>
            </a:r>
            <a:r>
              <a:rPr lang="fr-FR" sz="1600">
                <a:solidFill>
                  <a:srgbClr val="000091"/>
                </a:solidFill>
                <a:ea typeface="+mj-lt"/>
                <a:cs typeface="+mj-lt"/>
              </a:rPr>
              <a:t>| 2 M€</a:t>
            </a:r>
            <a:r>
              <a:rPr lang="en-US" sz="1600">
                <a:solidFill>
                  <a:srgbClr val="000091"/>
                </a:solidFill>
                <a:ea typeface="+mj-lt"/>
                <a:cs typeface="+mj-lt"/>
              </a:rPr>
              <a:t> </a:t>
            </a:r>
            <a:r>
              <a:rPr lang="fr-FR" sz="1600">
                <a:solidFill>
                  <a:srgbClr val="000091"/>
                </a:solidFill>
                <a:ea typeface="+mj-lt"/>
                <a:cs typeface="+mj-lt"/>
              </a:rPr>
              <a:t>| CSA</a:t>
            </a:r>
            <a:endParaRPr lang="en-US" sz="1600" b="0">
              <a:solidFill>
                <a:srgbClr val="000091"/>
              </a:solidFill>
            </a:endParaRPr>
          </a:p>
        </p:txBody>
      </p:sp>
      <p:sp>
        <p:nvSpPr>
          <p:cNvPr id="9"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1" y="1951305"/>
            <a:ext cx="1636775" cy="2947964"/>
          </a:xfrm>
          <a:ln w="25400">
            <a:solidFill>
              <a:schemeClr val="accent3"/>
            </a:solidFill>
          </a:ln>
        </p:spPr>
        <p:txBody>
          <a:bodyPr lIns="72000" tIns="72000" rIns="72000" bIns="72000" anchor="t">
            <a:noAutofit/>
          </a:bodyPr>
          <a:lstStyle/>
          <a:p>
            <a:endParaRPr lang="en-GB" sz="1100"/>
          </a:p>
          <a:p>
            <a:endParaRPr lang="en-US" sz="1100">
              <a:solidFill>
                <a:srgbClr val="000091"/>
              </a:solidFill>
              <a:ea typeface="+mj-lt"/>
              <a:cs typeface="Arial"/>
            </a:endParaRPr>
          </a:p>
        </p:txBody>
      </p:sp>
      <p:sp>
        <p:nvSpPr>
          <p:cNvPr id="10" name="Text Placeholder 5">
            <a:extLst>
              <a:ext uri="{FF2B5EF4-FFF2-40B4-BE49-F238E27FC236}">
                <a16:creationId xmlns:a16="http://schemas.microsoft.com/office/drawing/2014/main" id="{E0DDB5CD-5F69-48CE-AB3C-24E609D0C5C2}"/>
              </a:ext>
            </a:extLst>
          </p:cNvPr>
          <p:cNvSpPr>
            <a:spLocks noGrp="1"/>
          </p:cNvSpPr>
          <p:nvPr>
            <p:ph type="body" sz="quarter" idx="23"/>
          </p:nvPr>
        </p:nvSpPr>
        <p:spPr>
          <a:xfrm>
            <a:off x="1952029" y="1789971"/>
            <a:ext cx="6958583" cy="3027081"/>
          </a:xfrm>
        </p:spPr>
        <p:txBody>
          <a:bodyPr lIns="0" tIns="0" rIns="0" bIns="0" anchor="t">
            <a:noAutofit/>
          </a:bodyPr>
          <a:lstStyle/>
          <a:p>
            <a:r>
              <a:rPr lang="en-US" sz="1600">
                <a:effectLst/>
              </a:rPr>
              <a:t>Scope: </a:t>
            </a:r>
          </a:p>
          <a:p>
            <a:pPr marL="285750" indent="-285750">
              <a:buFont typeface="Arial" panose="020B0604020202020204" pitchFamily="34" charset="0"/>
              <a:buChar char="•"/>
            </a:pPr>
            <a:r>
              <a:rPr lang="en-US" sz="1600"/>
              <a:t>C</a:t>
            </a:r>
            <a:r>
              <a:rPr lang="en-US" sz="1600">
                <a:effectLst/>
              </a:rPr>
              <a:t>ontinue the efforts started in the 2D experimental Pilot Line of the Graphene Flagship</a:t>
            </a:r>
          </a:p>
          <a:p>
            <a:pPr marL="285750" indent="-285750">
              <a:buFont typeface="Arial" panose="020B0604020202020204" pitchFamily="34" charset="0"/>
              <a:buChar char="•"/>
            </a:pPr>
            <a:r>
              <a:rPr lang="en-US" sz="1600"/>
              <a:t>E</a:t>
            </a:r>
            <a:r>
              <a:rPr lang="en-US" sz="1600">
                <a:effectLst/>
              </a:rPr>
              <a:t>stablish a 2DM pilot line(s), </a:t>
            </a:r>
            <a:r>
              <a:rPr lang="en-US" sz="1600"/>
              <a:t> EU </a:t>
            </a:r>
            <a:r>
              <a:rPr lang="en-US" sz="1600">
                <a:effectLst/>
              </a:rPr>
              <a:t>companies and research </a:t>
            </a:r>
            <a:r>
              <a:rPr lang="en-US" sz="1600" err="1">
                <a:effectLst/>
              </a:rPr>
              <a:t>centres</a:t>
            </a:r>
            <a:r>
              <a:rPr lang="en-US" sz="1600">
                <a:effectLst/>
              </a:rPr>
              <a:t> can produce on a pilot scale electronic and/or photonic</a:t>
            </a:r>
            <a:endParaRPr lang="en-US" sz="1600"/>
          </a:p>
          <a:p>
            <a:pPr marL="285750" indent="-285750">
              <a:buFont typeface="Arial" panose="020B0604020202020204" pitchFamily="34" charset="0"/>
              <a:buChar char="•"/>
            </a:pPr>
            <a:r>
              <a:rPr lang="en-US" sz="1600"/>
              <a:t>F</a:t>
            </a:r>
            <a:r>
              <a:rPr lang="en-US" sz="1600">
                <a:effectLst/>
              </a:rPr>
              <a:t>ocus on the (co-)integration of 2DM with established technologies (CMOS)</a:t>
            </a:r>
            <a:endParaRPr lang="en-US" sz="1600"/>
          </a:p>
          <a:p>
            <a:pPr>
              <a:lnSpc>
                <a:spcPct val="110000"/>
              </a:lnSpc>
              <a:spcBef>
                <a:spcPts val="0"/>
              </a:spcBef>
              <a:spcAft>
                <a:spcPts val="0"/>
              </a:spcAft>
            </a:pPr>
            <a:r>
              <a:rPr lang="en-US" sz="1600"/>
              <a:t>Expected results (both)</a:t>
            </a:r>
          </a:p>
          <a:p>
            <a:pPr>
              <a:buFont typeface="Arial" panose="020B0604020202020204" pitchFamily="34" charset="0"/>
              <a:buChar char="•"/>
            </a:pPr>
            <a:r>
              <a:rPr lang="en-US" sz="1800">
                <a:effectLst/>
                <a:latin typeface="SymbolMT"/>
              </a:rPr>
              <a:t> </a:t>
            </a:r>
            <a:r>
              <a:rPr lang="en-US" sz="1800">
                <a:effectLst/>
                <a:latin typeface="TimesNewRomanPSMT"/>
              </a:rPr>
              <a:t> </a:t>
            </a:r>
            <a:r>
              <a:rPr lang="en-US" sz="1800">
                <a:latin typeface="TimesNewRomanPSMT"/>
              </a:rPr>
              <a:t>A</a:t>
            </a:r>
            <a:r>
              <a:rPr lang="en-US" sz="1800">
                <a:effectLst/>
                <a:latin typeface="TimesNewRomanPSMT"/>
              </a:rPr>
              <a:t>ccessible pilot line(s) for the creation of electronic and photonic devices and systems (co-)integrating 2DM. </a:t>
            </a:r>
            <a:endParaRPr lang="en-US" sz="3200">
              <a:effectLst/>
            </a:endParaRPr>
          </a:p>
          <a:p>
            <a:pPr>
              <a:buFont typeface="Arial" panose="020B0604020202020204" pitchFamily="34" charset="0"/>
              <a:buChar char="•"/>
            </a:pPr>
            <a:r>
              <a:rPr lang="en-US" sz="1800">
                <a:effectLst/>
                <a:latin typeface="TimesNewRomanPSMT"/>
              </a:rPr>
              <a:t>Significant progress towards the adoption of the 2DM in the silicon and semi-conductor domains</a:t>
            </a:r>
            <a:endParaRPr lang="en-US" sz="3200">
              <a:effectLst/>
            </a:endParaRPr>
          </a:p>
          <a:p>
            <a:pPr>
              <a:lnSpc>
                <a:spcPct val="110000"/>
              </a:lnSpc>
              <a:spcBef>
                <a:spcPts val="0"/>
              </a:spcBef>
              <a:spcAft>
                <a:spcPts val="0"/>
              </a:spcAft>
            </a:pPr>
            <a:endParaRPr lang="en-US" sz="1600"/>
          </a:p>
          <a:p>
            <a:pPr marL="171450" indent="-171450">
              <a:lnSpc>
                <a:spcPct val="110000"/>
              </a:lnSpc>
              <a:spcAft>
                <a:spcPts val="0"/>
              </a:spcAft>
              <a:buFont typeface="Arial" panose="020B0604020202020204" pitchFamily="34" charset="0"/>
              <a:buChar char="•"/>
            </a:pPr>
            <a:endParaRPr lang="en-US" sz="1600">
              <a:solidFill>
                <a:srgbClr val="000091"/>
              </a:solidFill>
              <a:ea typeface="+mj-lt"/>
              <a:cs typeface="+mj-lt"/>
            </a:endParaRPr>
          </a:p>
        </p:txBody>
      </p:sp>
      <p:sp>
        <p:nvSpPr>
          <p:cNvPr id="3" name="TextBox 2">
            <a:extLst>
              <a:ext uri="{FF2B5EF4-FFF2-40B4-BE49-F238E27FC236}">
                <a16:creationId xmlns:a16="http://schemas.microsoft.com/office/drawing/2014/main" id="{A1A769AE-2C97-B4E2-87BA-4F26183BDA6E}"/>
              </a:ext>
            </a:extLst>
          </p:cNvPr>
          <p:cNvSpPr txBox="1"/>
          <p:nvPr/>
        </p:nvSpPr>
        <p:spPr>
          <a:xfrm>
            <a:off x="84668" y="1951305"/>
            <a:ext cx="1689691" cy="2800767"/>
          </a:xfrm>
          <a:prstGeom prst="rect">
            <a:avLst/>
          </a:prstGeom>
          <a:noFill/>
        </p:spPr>
        <p:txBody>
          <a:bodyPr wrap="square" lIns="91440" tIns="45720" rIns="91440" bIns="45720" rtlCol="0" anchor="t">
            <a:spAutoFit/>
          </a:bodyPr>
          <a:lstStyle/>
          <a:p>
            <a:r>
              <a:rPr lang="en-US" sz="1600">
                <a:solidFill>
                  <a:schemeClr val="tx2"/>
                </a:solidFill>
                <a:effectLst/>
                <a:latin typeface="TimesNewRomanPSMT"/>
              </a:rPr>
              <a:t>Build on collaboration with existing projects other relevant European, national or regional initiatives and platforms </a:t>
            </a:r>
            <a:endParaRPr lang="en-US" sz="1600">
              <a:solidFill>
                <a:schemeClr val="tx2"/>
              </a:solidFill>
              <a:latin typeface="Arial"/>
              <a:cs typeface="Arial"/>
            </a:endParaRPr>
          </a:p>
          <a:p>
            <a:r>
              <a:rPr lang="en-US" sz="1600">
                <a:solidFill>
                  <a:schemeClr val="tx2"/>
                </a:solidFill>
                <a:effectLst/>
                <a:latin typeface="TimesNewRomanPSMT"/>
              </a:rPr>
              <a:t>(KDT JU)</a:t>
            </a:r>
            <a:endParaRPr lang="en-US" sz="1600">
              <a:solidFill>
                <a:schemeClr val="tx2"/>
              </a:solidFill>
              <a:effectLst/>
              <a:cs typeface="Arial"/>
            </a:endParaRPr>
          </a:p>
          <a:p>
            <a:endParaRPr lang="fr-FR" sz="1600">
              <a:solidFill>
                <a:schemeClr val="tx2"/>
              </a:solidFill>
            </a:endParaRPr>
          </a:p>
        </p:txBody>
      </p:sp>
    </p:spTree>
    <p:extLst>
      <p:ext uri="{BB962C8B-B14F-4D97-AF65-F5344CB8AC3E}">
        <p14:creationId xmlns:p14="http://schemas.microsoft.com/office/powerpoint/2010/main" val="1297300241"/>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rmAutofit/>
          </a:bodyPr>
          <a:lstStyle/>
          <a:p>
            <a:pPr lvl="0">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HORIZON-CL4-2024-DIGITAL-EMERGING-01-34: Synergy with national and regional initiatives in Europe (CSA)</a:t>
            </a:r>
            <a:endParaRPr lang="en-FR"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t>64</a:t>
            </a:fld>
            <a:endParaRPr lang="en-US"/>
          </a:p>
        </p:txBody>
      </p:sp>
      <p:sp>
        <p:nvSpPr>
          <p:cNvPr id="7"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2472538" y="136562"/>
            <a:ext cx="6311461" cy="724813"/>
          </a:xfrm>
        </p:spPr>
        <p:txBody>
          <a:bodyPr lIns="0" tIns="0" rIns="0" bIns="0" anchor="ctr">
            <a:noAutofit/>
          </a:bodyPr>
          <a:lstStyle/>
          <a:p>
            <a:pPr marL="0" indent="0">
              <a:buNone/>
            </a:pPr>
            <a:r>
              <a:rPr lang="en-US" sz="1600">
                <a:solidFill>
                  <a:srgbClr val="000091"/>
                </a:solidFill>
              </a:rPr>
              <a:t>Graphene and 2D materials: Europe in the lead </a:t>
            </a:r>
          </a:p>
          <a:p>
            <a:pPr marL="0" indent="0">
              <a:buNone/>
            </a:pPr>
            <a:r>
              <a:rPr lang="en-US" sz="1600">
                <a:solidFill>
                  <a:srgbClr val="000091"/>
                </a:solidFill>
                <a:ea typeface="+mj-lt"/>
                <a:cs typeface="+mj-lt"/>
              </a:rPr>
              <a:t>1 project </a:t>
            </a:r>
            <a:r>
              <a:rPr lang="fr-FR" sz="1600">
                <a:solidFill>
                  <a:srgbClr val="000091"/>
                </a:solidFill>
                <a:ea typeface="+mj-lt"/>
                <a:cs typeface="+mj-lt"/>
              </a:rPr>
              <a:t>| 3 M€</a:t>
            </a:r>
            <a:r>
              <a:rPr lang="en-US" sz="1600">
                <a:solidFill>
                  <a:srgbClr val="000091"/>
                </a:solidFill>
                <a:ea typeface="+mj-lt"/>
                <a:cs typeface="+mj-lt"/>
              </a:rPr>
              <a:t> </a:t>
            </a:r>
            <a:r>
              <a:rPr lang="fr-FR" sz="1600">
                <a:solidFill>
                  <a:srgbClr val="000091"/>
                </a:solidFill>
                <a:ea typeface="+mj-lt"/>
                <a:cs typeface="+mj-lt"/>
              </a:rPr>
              <a:t>| CSA</a:t>
            </a:r>
            <a:endParaRPr lang="en-US" sz="1600" b="0">
              <a:solidFill>
                <a:srgbClr val="000091"/>
              </a:solidFill>
            </a:endParaRPr>
          </a:p>
        </p:txBody>
      </p:sp>
      <p:sp>
        <p:nvSpPr>
          <p:cNvPr id="9"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359999" y="1939662"/>
            <a:ext cx="1477945" cy="2947964"/>
          </a:xfrm>
          <a:ln w="25400">
            <a:solidFill>
              <a:schemeClr val="accent3"/>
            </a:solidFill>
          </a:ln>
        </p:spPr>
        <p:txBody>
          <a:bodyPr lIns="72000" tIns="72000" rIns="72000" bIns="72000" anchor="t">
            <a:noAutofit/>
          </a:bodyPr>
          <a:lstStyle/>
          <a:p>
            <a:pPr marL="171450" indent="-171450">
              <a:buFont typeface="Arial" panose="020B0604020202020204" pitchFamily="34" charset="0"/>
              <a:buChar char="•"/>
            </a:pPr>
            <a:r>
              <a:rPr lang="en-US" sz="1800">
                <a:effectLst/>
                <a:latin typeface="TimesNewRomanPSMT"/>
              </a:rPr>
              <a:t>lump sum </a:t>
            </a:r>
            <a:r>
              <a:rPr lang="fr-FR" sz="1100"/>
              <a:t> </a:t>
            </a:r>
            <a:endParaRPr lang="en-GB" sz="1100">
              <a:solidFill>
                <a:srgbClr val="FF0000"/>
              </a:solidFill>
            </a:endParaRPr>
          </a:p>
          <a:p>
            <a:endParaRPr lang="en-GB" sz="1100"/>
          </a:p>
          <a:p>
            <a:endParaRPr lang="en-US" sz="1100">
              <a:solidFill>
                <a:srgbClr val="000091"/>
              </a:solidFill>
              <a:ea typeface="+mj-lt"/>
              <a:cs typeface="Arial"/>
            </a:endParaRPr>
          </a:p>
        </p:txBody>
      </p:sp>
      <p:sp>
        <p:nvSpPr>
          <p:cNvPr id="10" name="Text Placeholder 5">
            <a:extLst>
              <a:ext uri="{FF2B5EF4-FFF2-40B4-BE49-F238E27FC236}">
                <a16:creationId xmlns:a16="http://schemas.microsoft.com/office/drawing/2014/main" id="{E0DDB5CD-5F69-48CE-AB3C-24E609D0C5C2}"/>
              </a:ext>
            </a:extLst>
          </p:cNvPr>
          <p:cNvSpPr>
            <a:spLocks noGrp="1"/>
          </p:cNvSpPr>
          <p:nvPr>
            <p:ph type="body" sz="quarter" idx="23"/>
          </p:nvPr>
        </p:nvSpPr>
        <p:spPr>
          <a:xfrm>
            <a:off x="2353631" y="1900103"/>
            <a:ext cx="6311460" cy="3027081"/>
          </a:xfrm>
        </p:spPr>
        <p:txBody>
          <a:bodyPr lIns="0" tIns="0" rIns="0" bIns="0" anchor="t">
            <a:noAutofit/>
          </a:bodyPr>
          <a:lstStyle/>
          <a:p>
            <a:pPr lvl="0"/>
            <a:r>
              <a:rPr lang="en-GB" sz="1600"/>
              <a:t>Projects are expected to contribute to the following outcomes:</a:t>
            </a:r>
          </a:p>
          <a:p>
            <a:pPr marL="171450" lvl="0" indent="-171450">
              <a:buFont typeface="Arial" panose="020B0604020202020204" pitchFamily="34" charset="0"/>
              <a:buChar char="•"/>
            </a:pPr>
            <a:r>
              <a:rPr lang="en-GB" sz="1600"/>
              <a:t>Well-coordinated European, national and regional initiatives in graphene and 2DM;</a:t>
            </a:r>
          </a:p>
          <a:p>
            <a:pPr marL="171450" lvl="0" indent="-171450">
              <a:buFont typeface="Arial" panose="020B0604020202020204" pitchFamily="34" charset="0"/>
              <a:buChar char="•"/>
            </a:pPr>
            <a:r>
              <a:rPr lang="en-GB" sz="1600"/>
              <a:t>Development of a strong European innovation ecosystem in 2DM-based technologies.</a:t>
            </a:r>
            <a:endParaRPr lang="en-US" sz="1600" b="1">
              <a:solidFill>
                <a:srgbClr val="000091"/>
              </a:solidFill>
              <a:latin typeface="Arial Black"/>
              <a:ea typeface="+mj-lt"/>
              <a:cs typeface="+mj-lt"/>
            </a:endParaRPr>
          </a:p>
          <a:p>
            <a:pPr>
              <a:lnSpc>
                <a:spcPct val="110000"/>
              </a:lnSpc>
              <a:spcBef>
                <a:spcPts val="0"/>
              </a:spcBef>
              <a:spcAft>
                <a:spcPts val="0"/>
              </a:spcAft>
            </a:pPr>
            <a:r>
              <a:rPr lang="en-US" sz="1600" b="1">
                <a:solidFill>
                  <a:srgbClr val="000091"/>
                </a:solidFill>
                <a:latin typeface="Arial Black"/>
                <a:ea typeface="+mj-lt"/>
                <a:cs typeface="+mj-lt"/>
              </a:rPr>
              <a:t>Expected results (both)</a:t>
            </a:r>
          </a:p>
          <a:p>
            <a:pPr>
              <a:buFont typeface="Arial" panose="020B0604020202020204" pitchFamily="34" charset="0"/>
              <a:buChar char="•"/>
            </a:pPr>
            <a:r>
              <a:rPr lang="en-US" sz="1600">
                <a:latin typeface="TimesNewRomanPSMT"/>
              </a:rPr>
              <a:t>Active networking of relevant initiatives and R&amp;I communities. </a:t>
            </a:r>
          </a:p>
          <a:p>
            <a:pPr>
              <a:buFont typeface="Arial" panose="020B0604020202020204" pitchFamily="34" charset="0"/>
              <a:buChar char="•"/>
            </a:pPr>
            <a:r>
              <a:rPr lang="en-US" sz="1600">
                <a:latin typeface="TimesNewRomanPSMT"/>
              </a:rPr>
              <a:t>Active follow-up of the projects funded under FLAG-ERA*</a:t>
            </a:r>
          </a:p>
          <a:p>
            <a:pPr>
              <a:buFont typeface="Arial" panose="020B0604020202020204" pitchFamily="34" charset="0"/>
              <a:buChar char="•"/>
            </a:pPr>
            <a:r>
              <a:rPr lang="en-US" sz="1600">
                <a:latin typeface="TimesNewRomanPSMT"/>
              </a:rPr>
              <a:t>Supporting the national and regional actors to organize joint calls for proposals </a:t>
            </a:r>
          </a:p>
          <a:p>
            <a:pPr>
              <a:buFont typeface="Arial" panose="020B0604020202020204" pitchFamily="34" charset="0"/>
              <a:buChar char="•"/>
            </a:pPr>
            <a:endParaRPr lang="en-US" sz="1600">
              <a:latin typeface="TimesNewRomanPSMT"/>
            </a:endParaRPr>
          </a:p>
          <a:p>
            <a:pPr>
              <a:buFont typeface="Arial" panose="020B0604020202020204" pitchFamily="34" charset="0"/>
              <a:buChar char="•"/>
            </a:pPr>
            <a:endParaRPr lang="en-US" sz="1600">
              <a:effectLst/>
            </a:endParaRPr>
          </a:p>
          <a:p>
            <a:pPr marL="171450" indent="-171450">
              <a:lnSpc>
                <a:spcPct val="110000"/>
              </a:lnSpc>
              <a:spcAft>
                <a:spcPts val="0"/>
              </a:spcAft>
              <a:buFont typeface="Arial" panose="020B0604020202020204" pitchFamily="34" charset="0"/>
              <a:buChar char="•"/>
            </a:pPr>
            <a:endParaRPr lang="en-US" sz="1600">
              <a:solidFill>
                <a:srgbClr val="000091"/>
              </a:solidFill>
              <a:latin typeface="Arial Black"/>
              <a:ea typeface="+mj-lt"/>
              <a:cs typeface="+mj-lt"/>
            </a:endParaRPr>
          </a:p>
          <a:p>
            <a:pPr marL="171450" indent="-171450">
              <a:lnSpc>
                <a:spcPct val="110000"/>
              </a:lnSpc>
              <a:spcAft>
                <a:spcPts val="0"/>
              </a:spcAft>
              <a:buFont typeface="Arial" panose="020B0604020202020204" pitchFamily="34" charset="0"/>
              <a:buChar char="•"/>
            </a:pPr>
            <a:endParaRPr lang="en-US" sz="1600">
              <a:solidFill>
                <a:srgbClr val="000091"/>
              </a:solidFill>
              <a:latin typeface="Arial Black"/>
              <a:ea typeface="+mj-lt"/>
              <a:cs typeface="+mj-lt"/>
            </a:endParaRPr>
          </a:p>
          <a:p>
            <a:pPr marL="171450" indent="-171450">
              <a:lnSpc>
                <a:spcPct val="110000"/>
              </a:lnSpc>
              <a:spcAft>
                <a:spcPts val="0"/>
              </a:spcAft>
              <a:buFont typeface="Arial" panose="020B0604020202020204" pitchFamily="34" charset="0"/>
              <a:buChar char="•"/>
            </a:pPr>
            <a:endParaRPr lang="en-US" sz="1600">
              <a:solidFill>
                <a:srgbClr val="000091"/>
              </a:solidFill>
              <a:latin typeface="Arial Black"/>
              <a:ea typeface="+mj-lt"/>
              <a:cs typeface="+mj-lt"/>
            </a:endParaRPr>
          </a:p>
          <a:p>
            <a:pPr>
              <a:lnSpc>
                <a:spcPct val="110000"/>
              </a:lnSpc>
              <a:spcAft>
                <a:spcPts val="0"/>
              </a:spcAft>
            </a:pPr>
            <a:r>
              <a:rPr lang="en-US" sz="900">
                <a:latin typeface="TimesNewRomanPSMT"/>
              </a:rPr>
              <a:t>* </a:t>
            </a:r>
            <a:r>
              <a:rPr lang="en-US" sz="900">
                <a:effectLst/>
                <a:latin typeface="TimesNewRomanPSMT"/>
              </a:rPr>
              <a:t>https://</a:t>
            </a:r>
            <a:r>
              <a:rPr lang="en-US" sz="900" err="1">
                <a:effectLst/>
                <a:latin typeface="TimesNewRomanPSMT"/>
              </a:rPr>
              <a:t>www.flagera.eu</a:t>
            </a:r>
            <a:r>
              <a:rPr lang="en-US" sz="900">
                <a:effectLst/>
                <a:latin typeface="TimesNewRomanPSMT"/>
              </a:rPr>
              <a:t> </a:t>
            </a:r>
            <a:endParaRPr lang="en-US" sz="900"/>
          </a:p>
          <a:p>
            <a:pPr marL="171450" indent="-171450">
              <a:lnSpc>
                <a:spcPct val="110000"/>
              </a:lnSpc>
              <a:spcAft>
                <a:spcPts val="0"/>
              </a:spcAft>
              <a:buFont typeface="Arial" panose="020B0604020202020204" pitchFamily="34" charset="0"/>
              <a:buChar char="•"/>
            </a:pPr>
            <a:endParaRPr lang="en-US" sz="1600">
              <a:solidFill>
                <a:srgbClr val="000091"/>
              </a:solidFill>
              <a:latin typeface="Arial Black"/>
              <a:ea typeface="+mj-lt"/>
              <a:cs typeface="+mj-lt"/>
            </a:endParaRPr>
          </a:p>
        </p:txBody>
      </p:sp>
    </p:spTree>
    <p:extLst>
      <p:ext uri="{BB962C8B-B14F-4D97-AF65-F5344CB8AC3E}">
        <p14:creationId xmlns:p14="http://schemas.microsoft.com/office/powerpoint/2010/main" val="970681950"/>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rmAutofit fontScale="90000"/>
          </a:bodyPr>
          <a:lstStyle/>
          <a:p>
            <a:pPr lvl="0" algn="ctr">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HORIZON-CL4-2024-DIGITAL-EMERGING-01-42: Stimulating transnational research and development of next generation quantum technologies, including basic theories and components </a:t>
            </a:r>
            <a:r>
              <a:rPr lang="en-US" sz="1800">
                <a:latin typeface="Calibri" panose="020F0502020204030204" pitchFamily="34" charset="0"/>
                <a:cs typeface="Times New Roman" panose="02020603050405020304" pitchFamily="18" charset="0"/>
              </a:rPr>
              <a:t>(Cascading grant with FSTP) </a:t>
            </a:r>
            <a:r>
              <a:rPr lang="fr-FR" sz="1800">
                <a:latin typeface="Calibri" panose="020F0502020204030204" pitchFamily="34" charset="0"/>
                <a:cs typeface="Times New Roman" panose="02020603050405020304" pitchFamily="18" charset="0"/>
              </a:rPr>
              <a:t>RIA</a:t>
            </a:r>
            <a:endParaRPr lang="en-FR" sz="1800">
              <a:latin typeface="Calibri" panose="020F0502020204030204" pitchFamily="34" charset="0"/>
              <a:cs typeface="Times New Roman" panose="02020603050405020304" pitchFamily="18" charset="0"/>
            </a:endParaRPr>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t>65</a:t>
            </a:fld>
            <a:endParaRPr lang="en-US"/>
          </a:p>
        </p:txBody>
      </p:sp>
      <p:sp>
        <p:nvSpPr>
          <p:cNvPr id="7"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2472538" y="136562"/>
            <a:ext cx="6311461" cy="724813"/>
          </a:xfrm>
        </p:spPr>
        <p:txBody>
          <a:bodyPr lIns="0" tIns="0" rIns="0" bIns="0" anchor="ctr">
            <a:noAutofit/>
          </a:bodyPr>
          <a:lstStyle/>
          <a:p>
            <a:pPr marL="0" indent="0">
              <a:buNone/>
            </a:pPr>
            <a:r>
              <a:rPr lang="en-US" sz="1800">
                <a:effectLst/>
                <a:latin typeface="Calibri" panose="020F0502020204030204" pitchFamily="34" charset="0"/>
                <a:ea typeface="Calibri" panose="020F0502020204030204" pitchFamily="34" charset="0"/>
                <a:cs typeface="Times New Roman" panose="02020603050405020304" pitchFamily="18" charset="0"/>
              </a:rPr>
              <a:t>Flagship on Quantum Technologies: a Paradigm Shift </a:t>
            </a:r>
          </a:p>
          <a:p>
            <a:pPr marL="0" indent="0">
              <a:buNone/>
            </a:pPr>
            <a:r>
              <a:rPr lang="en-US" sz="1600">
                <a:solidFill>
                  <a:srgbClr val="000091"/>
                </a:solidFill>
                <a:ea typeface="+mj-lt"/>
                <a:cs typeface="+mj-lt"/>
              </a:rPr>
              <a:t>1 project </a:t>
            </a:r>
            <a:r>
              <a:rPr lang="fr-FR" sz="1600">
                <a:solidFill>
                  <a:srgbClr val="000091"/>
                </a:solidFill>
                <a:ea typeface="+mj-lt"/>
                <a:cs typeface="+mj-lt"/>
              </a:rPr>
              <a:t>| 15 M€</a:t>
            </a:r>
            <a:r>
              <a:rPr lang="en-US" sz="1600">
                <a:solidFill>
                  <a:srgbClr val="000091"/>
                </a:solidFill>
                <a:ea typeface="+mj-lt"/>
                <a:cs typeface="+mj-lt"/>
              </a:rPr>
              <a:t> </a:t>
            </a:r>
            <a:r>
              <a:rPr lang="fr-FR" sz="1600">
                <a:solidFill>
                  <a:srgbClr val="000091"/>
                </a:solidFill>
                <a:ea typeface="+mj-lt"/>
                <a:cs typeface="+mj-lt"/>
              </a:rPr>
              <a:t>| </a:t>
            </a:r>
            <a:r>
              <a:rPr lang="en-US" sz="1600">
                <a:solidFill>
                  <a:srgbClr val="000091"/>
                </a:solidFill>
                <a:ea typeface="+mj-lt"/>
                <a:cs typeface="+mj-lt"/>
              </a:rPr>
              <a:t>TRL 1-4 to 6</a:t>
            </a:r>
            <a:endParaRPr lang="en-US" sz="1600" b="0">
              <a:solidFill>
                <a:srgbClr val="000091"/>
              </a:solidFill>
            </a:endParaRPr>
          </a:p>
        </p:txBody>
      </p:sp>
      <p:sp>
        <p:nvSpPr>
          <p:cNvPr id="9"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57805" y="1955500"/>
            <a:ext cx="2414733" cy="2947964"/>
          </a:xfrm>
          <a:ln w="25400">
            <a:solidFill>
              <a:schemeClr val="accent3"/>
            </a:solidFill>
          </a:ln>
        </p:spPr>
        <p:txBody>
          <a:bodyPr lIns="72000" tIns="72000" rIns="72000" bIns="72000" anchor="t">
            <a:noAutofit/>
          </a:bodyPr>
          <a:lstStyle/>
          <a:p>
            <a:pPr marL="285750" indent="-285750">
              <a:buFont typeface="Arial" panose="020B0604020202020204" pitchFamily="34" charset="0"/>
              <a:buChar char="•"/>
            </a:pPr>
            <a:r>
              <a:rPr lang="en-US" sz="1600"/>
              <a:t>Proposals are expected to use FSTP) for closer coordination with # </a:t>
            </a:r>
            <a:r>
              <a:rPr lang="en-US" sz="1600" err="1"/>
              <a:t>programmes</a:t>
            </a:r>
            <a:r>
              <a:rPr lang="en-US" sz="1600"/>
              <a:t> for </a:t>
            </a:r>
          </a:p>
          <a:p>
            <a:pPr marL="285750" indent="-285750">
              <a:buFont typeface="Arial" panose="020B0604020202020204" pitchFamily="34" charset="0"/>
              <a:buChar char="•"/>
            </a:pPr>
            <a:r>
              <a:rPr lang="en-US" sz="1600"/>
              <a:t>Minimum 85% of the EU funding allocated to the purpose of FSTP , selected through joint calls</a:t>
            </a:r>
          </a:p>
          <a:p>
            <a:pPr marL="171450" indent="-171450">
              <a:buFont typeface="Arial" panose="020B0604020202020204" pitchFamily="34" charset="0"/>
              <a:buChar char="•"/>
            </a:pPr>
            <a:endParaRPr lang="en-GB" sz="1600"/>
          </a:p>
          <a:p>
            <a:pPr marL="171450" indent="-171450">
              <a:buFont typeface="Arial" panose="020B0604020202020204" pitchFamily="34" charset="0"/>
              <a:buChar char="•"/>
            </a:pPr>
            <a:endParaRPr lang="en-US" sz="1200">
              <a:solidFill>
                <a:srgbClr val="000091"/>
              </a:solidFill>
              <a:ea typeface="+mj-lt"/>
              <a:cs typeface="Arial"/>
            </a:endParaRPr>
          </a:p>
        </p:txBody>
      </p:sp>
      <p:sp>
        <p:nvSpPr>
          <p:cNvPr id="10" name="Text Placeholder 5">
            <a:extLst>
              <a:ext uri="{FF2B5EF4-FFF2-40B4-BE49-F238E27FC236}">
                <a16:creationId xmlns:a16="http://schemas.microsoft.com/office/drawing/2014/main" id="{E0DDB5CD-5F69-48CE-AB3C-24E609D0C5C2}"/>
              </a:ext>
            </a:extLst>
          </p:cNvPr>
          <p:cNvSpPr>
            <a:spLocks noGrp="1"/>
          </p:cNvSpPr>
          <p:nvPr>
            <p:ph type="body" sz="quarter" idx="23"/>
          </p:nvPr>
        </p:nvSpPr>
        <p:spPr>
          <a:xfrm>
            <a:off x="2774734" y="1900889"/>
            <a:ext cx="6311461" cy="3208754"/>
          </a:xfrm>
        </p:spPr>
        <p:txBody>
          <a:bodyPr lIns="0" tIns="0" rIns="0" bIns="0" anchor="t">
            <a:noAutofit/>
          </a:bodyPr>
          <a:lstStyle/>
          <a:p>
            <a:r>
              <a:rPr lang="en-US" sz="1600"/>
              <a:t>Networking and coordination of national </a:t>
            </a:r>
            <a:r>
              <a:rPr lang="en-US" sz="1600" err="1"/>
              <a:t>activities,support</a:t>
            </a:r>
            <a:r>
              <a:rPr lang="en-US" sz="1600"/>
              <a:t> of the Q Flagship, implementing calls for proposals to TP</a:t>
            </a:r>
          </a:p>
          <a:p>
            <a:pPr marL="400050" indent="-400050">
              <a:buAutoNum type="romanLcParenR"/>
            </a:pPr>
            <a:r>
              <a:rPr lang="en-US" sz="1600"/>
              <a:t>Gaps in the Strategic Research Agenda, not covered by Flagship</a:t>
            </a:r>
          </a:p>
          <a:p>
            <a:pPr marL="400050" indent="-400050">
              <a:buFont typeface="Arial" pitchFamily="34" charset="0"/>
              <a:buAutoNum type="romanLcParenR"/>
            </a:pPr>
            <a:r>
              <a:rPr lang="en-US" sz="1600"/>
              <a:t>Support transnational efforts, sovereign pan- Eu Q </a:t>
            </a:r>
            <a:r>
              <a:rPr lang="en-US" sz="1600" err="1"/>
              <a:t>ecosystm</a:t>
            </a:r>
            <a:endParaRPr lang="en-US" sz="1600"/>
          </a:p>
          <a:p>
            <a:pPr marL="400050" indent="-400050">
              <a:buFont typeface="Arial" pitchFamily="34" charset="0"/>
              <a:buAutoNum type="romanLcParenR"/>
            </a:pPr>
            <a:r>
              <a:rPr lang="en-US" sz="1600"/>
              <a:t>Support early-stage involvement in industry,  R&amp;D agendas to next generation QT  </a:t>
            </a:r>
          </a:p>
          <a:p>
            <a:pPr>
              <a:lnSpc>
                <a:spcPct val="110000"/>
              </a:lnSpc>
              <a:spcBef>
                <a:spcPts val="0"/>
              </a:spcBef>
              <a:spcAft>
                <a:spcPts val="0"/>
              </a:spcAft>
            </a:pPr>
            <a:r>
              <a:rPr lang="en-US" sz="1600" b="1">
                <a:solidFill>
                  <a:srgbClr val="000091"/>
                </a:solidFill>
                <a:ea typeface="+mj-lt"/>
                <a:cs typeface="+mj-lt"/>
              </a:rPr>
              <a:t>Expected result</a:t>
            </a:r>
          </a:p>
          <a:p>
            <a:pPr marL="285750" indent="-285750">
              <a:buFont typeface="Arial" panose="020B0604020202020204" pitchFamily="34" charset="0"/>
              <a:buChar char="•"/>
            </a:pPr>
            <a:r>
              <a:rPr lang="en-US" sz="1600">
                <a:effectLst/>
              </a:rPr>
              <a:t>Support to transnational projects in QT</a:t>
            </a:r>
          </a:p>
          <a:p>
            <a:pPr marL="285750" indent="-285750">
              <a:buFont typeface="Arial" panose="020B0604020202020204" pitchFamily="34" charset="0"/>
              <a:buChar char="•"/>
            </a:pPr>
            <a:r>
              <a:rPr lang="en-US" sz="1600">
                <a:effectLst/>
              </a:rPr>
              <a:t>↑ synergy between European, national and regional initiatives </a:t>
            </a:r>
          </a:p>
          <a:p>
            <a:pPr marL="285750" indent="-285750">
              <a:buFont typeface="Arial" panose="020B0604020202020204" pitchFamily="34" charset="0"/>
              <a:buChar char="•"/>
            </a:pPr>
            <a:r>
              <a:rPr lang="en-US" sz="1600">
                <a:effectLst/>
              </a:rPr>
              <a:t>promoting partnerships between the European stakeholders in QT</a:t>
            </a:r>
            <a:endParaRPr lang="en-US" sz="1600"/>
          </a:p>
          <a:p>
            <a:pPr marL="171450" indent="-171450">
              <a:lnSpc>
                <a:spcPct val="110000"/>
              </a:lnSpc>
              <a:spcAft>
                <a:spcPts val="0"/>
              </a:spcAft>
              <a:buFont typeface="Arial" panose="020B0604020202020204" pitchFamily="34" charset="0"/>
              <a:buChar char="•"/>
            </a:pPr>
            <a:endParaRPr lang="en-US" sz="1600">
              <a:solidFill>
                <a:srgbClr val="000091"/>
              </a:solidFill>
              <a:ea typeface="+mj-lt"/>
              <a:cs typeface="+mj-lt"/>
            </a:endParaRPr>
          </a:p>
        </p:txBody>
      </p:sp>
    </p:spTree>
    <p:extLst>
      <p:ext uri="{BB962C8B-B14F-4D97-AF65-F5344CB8AC3E}">
        <p14:creationId xmlns:p14="http://schemas.microsoft.com/office/powerpoint/2010/main" val="990425613"/>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rmAutofit/>
          </a:bodyPr>
          <a:lstStyle/>
          <a:p>
            <a:pPr algn="ctr"/>
            <a:r>
              <a:rPr lang="en-GB" sz="1600">
                <a:solidFill>
                  <a:srgbClr val="000091"/>
                </a:solidFill>
              </a:rPr>
              <a:t>HORIZON-CL4-2024-DIGITAL-EMERGING-01-45: Quantum sensing and metrology for market uptake (IA)</a:t>
            </a:r>
            <a:endParaRPr lang="en-US" sz="1600" b="1">
              <a:solidFill>
                <a:srgbClr val="000091"/>
              </a:solidFill>
            </a:endParaRPr>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t>66</a:t>
            </a:fld>
            <a:endParaRPr lang="en-US"/>
          </a:p>
        </p:txBody>
      </p:sp>
      <p:sp>
        <p:nvSpPr>
          <p:cNvPr id="7"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2472538" y="136562"/>
            <a:ext cx="6311461" cy="724813"/>
          </a:xfrm>
        </p:spPr>
        <p:txBody>
          <a:bodyPr lIns="0" tIns="0" rIns="0" bIns="0" anchor="ctr">
            <a:noAutofit/>
          </a:bodyPr>
          <a:lstStyle/>
          <a:p>
            <a:pPr marL="0" indent="0">
              <a:buNone/>
            </a:pPr>
            <a:r>
              <a:rPr lang="en-US" sz="1600">
                <a:effectLst/>
                <a:latin typeface="Calibri" panose="020F0502020204030204" pitchFamily="34" charset="0"/>
                <a:ea typeface="Calibri" panose="020F0502020204030204" pitchFamily="34" charset="0"/>
                <a:cs typeface="Times New Roman" panose="02020603050405020304" pitchFamily="18" charset="0"/>
              </a:rPr>
              <a:t>Flagship on Quantum Technologies: a Paradigm Shift </a:t>
            </a:r>
          </a:p>
          <a:p>
            <a:pPr marL="0" indent="0">
              <a:buNone/>
            </a:pPr>
            <a:r>
              <a:rPr lang="en-US" sz="1600">
                <a:solidFill>
                  <a:srgbClr val="000091"/>
                </a:solidFill>
                <a:ea typeface="+mj-lt"/>
                <a:cs typeface="+mj-lt"/>
              </a:rPr>
              <a:t> 3 projects </a:t>
            </a:r>
            <a:r>
              <a:rPr lang="fr-FR" sz="1600">
                <a:solidFill>
                  <a:srgbClr val="000091"/>
                </a:solidFill>
                <a:ea typeface="+mj-lt"/>
                <a:cs typeface="+mj-lt"/>
              </a:rPr>
              <a:t>| 4-5 M€</a:t>
            </a:r>
            <a:r>
              <a:rPr lang="en-US" sz="1600">
                <a:solidFill>
                  <a:srgbClr val="000091"/>
                </a:solidFill>
                <a:ea typeface="+mj-lt"/>
                <a:cs typeface="+mj-lt"/>
              </a:rPr>
              <a:t> </a:t>
            </a:r>
            <a:r>
              <a:rPr lang="fr-FR" sz="1600">
                <a:solidFill>
                  <a:srgbClr val="000091"/>
                </a:solidFill>
                <a:ea typeface="+mj-lt"/>
                <a:cs typeface="+mj-lt"/>
              </a:rPr>
              <a:t>| </a:t>
            </a:r>
            <a:r>
              <a:rPr lang="en-US" sz="1600">
                <a:solidFill>
                  <a:srgbClr val="000091"/>
                </a:solidFill>
                <a:ea typeface="+mj-lt"/>
                <a:cs typeface="+mj-lt"/>
              </a:rPr>
              <a:t>TRL 4-5 to 6-7 </a:t>
            </a:r>
          </a:p>
          <a:p>
            <a:pPr marL="0" indent="0">
              <a:buNone/>
            </a:pPr>
            <a:endParaRPr lang="en-US" sz="1600" b="0">
              <a:solidFill>
                <a:srgbClr val="000091"/>
              </a:solidFill>
            </a:endParaRPr>
          </a:p>
        </p:txBody>
      </p:sp>
      <p:sp>
        <p:nvSpPr>
          <p:cNvPr id="9"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359999" y="1939662"/>
            <a:ext cx="2414733" cy="2947964"/>
          </a:xfrm>
          <a:ln w="25400">
            <a:solidFill>
              <a:schemeClr val="accent3"/>
            </a:solidFill>
          </a:ln>
        </p:spPr>
        <p:txBody>
          <a:bodyPr lIns="72000" tIns="72000" rIns="72000" bIns="72000" anchor="t">
            <a:noAutofit/>
          </a:bodyPr>
          <a:lstStyle/>
          <a:p>
            <a:pPr marL="171450" indent="-171450">
              <a:buFont typeface="Arial" panose="020B0604020202020204" pitchFamily="34" charset="0"/>
              <a:buChar char="•"/>
            </a:pPr>
            <a:r>
              <a:rPr lang="en-GB" sz="1400"/>
              <a:t>Participation is limited to legal entities established in Member States, Iceland and Norway and the following additional associated country: Israel</a:t>
            </a:r>
          </a:p>
          <a:p>
            <a:pPr marL="171450" indent="-171450">
              <a:buFont typeface="Arial" panose="020B0604020202020204" pitchFamily="34" charset="0"/>
              <a:buChar char="•"/>
            </a:pPr>
            <a:r>
              <a:rPr lang="en-US" sz="1400"/>
              <a:t>Entities established in an eligible country listed above, but directly or indirectly controlled by a non- eligible country may not participate</a:t>
            </a:r>
            <a:endParaRPr lang="en-US" sz="1400">
              <a:solidFill>
                <a:srgbClr val="000091"/>
              </a:solidFill>
              <a:ea typeface="+mj-lt"/>
              <a:cs typeface="Arial"/>
            </a:endParaRPr>
          </a:p>
        </p:txBody>
      </p:sp>
      <p:sp>
        <p:nvSpPr>
          <p:cNvPr id="10" name="Text Placeholder 5">
            <a:extLst>
              <a:ext uri="{FF2B5EF4-FFF2-40B4-BE49-F238E27FC236}">
                <a16:creationId xmlns:a16="http://schemas.microsoft.com/office/drawing/2014/main" id="{E0DDB5CD-5F69-48CE-AB3C-24E609D0C5C2}"/>
              </a:ext>
            </a:extLst>
          </p:cNvPr>
          <p:cNvSpPr>
            <a:spLocks noGrp="1"/>
          </p:cNvSpPr>
          <p:nvPr>
            <p:ph type="body" sz="quarter" idx="23"/>
          </p:nvPr>
        </p:nvSpPr>
        <p:spPr>
          <a:xfrm>
            <a:off x="2954323" y="1860545"/>
            <a:ext cx="5732613" cy="3027081"/>
          </a:xfrm>
        </p:spPr>
        <p:txBody>
          <a:bodyPr lIns="0" tIns="0" rIns="0" bIns="0" anchor="t">
            <a:noAutofit/>
          </a:bodyPr>
          <a:lstStyle/>
          <a:p>
            <a:r>
              <a:rPr lang="en-GB" sz="1600">
                <a:latin typeface="TimesNewRomanPSMT"/>
              </a:rPr>
              <a:t>Proposals address the development of mature quantum sensing tech and 1 or network-operating devices for new applications including transportation, </a:t>
            </a:r>
            <a:r>
              <a:rPr lang="en-US" sz="1600">
                <a:latin typeface="TimesNewRomanPSMT"/>
              </a:rPr>
              <a:t>metrology, health, etc.</a:t>
            </a:r>
          </a:p>
          <a:p>
            <a:r>
              <a:rPr lang="en-US" sz="1600">
                <a:latin typeface="TimesNewRomanPSMT"/>
              </a:rPr>
              <a:t>Demonstrate advanced prototypes of such sensing technologies that provide an unprecedented level of precision and stability, making new types of sensing, imaging and analysis possible </a:t>
            </a:r>
            <a:endParaRPr lang="en-US" sz="1600" b="1">
              <a:solidFill>
                <a:srgbClr val="000091"/>
              </a:solidFill>
              <a:latin typeface="Arial Black"/>
              <a:ea typeface="+mj-lt"/>
              <a:cs typeface="+mj-lt"/>
            </a:endParaRPr>
          </a:p>
          <a:p>
            <a:pPr>
              <a:lnSpc>
                <a:spcPct val="110000"/>
              </a:lnSpc>
              <a:spcBef>
                <a:spcPts val="0"/>
              </a:spcBef>
              <a:spcAft>
                <a:spcPts val="0"/>
              </a:spcAft>
            </a:pPr>
            <a:r>
              <a:rPr lang="en-US" sz="1600" b="1">
                <a:solidFill>
                  <a:srgbClr val="000091"/>
                </a:solidFill>
                <a:latin typeface="Arial Black"/>
                <a:ea typeface="+mj-lt"/>
                <a:cs typeface="+mj-lt"/>
              </a:rPr>
              <a:t>Expected result</a:t>
            </a:r>
          </a:p>
          <a:p>
            <a:pPr marL="285750" indent="-285750">
              <a:lnSpc>
                <a:spcPct val="110000"/>
              </a:lnSpc>
              <a:spcBef>
                <a:spcPts val="0"/>
              </a:spcBef>
              <a:spcAft>
                <a:spcPts val="0"/>
              </a:spcAft>
              <a:buFont typeface="Arial" panose="020B0604020202020204" pitchFamily="34" charset="0"/>
              <a:buChar char="•"/>
            </a:pPr>
            <a:r>
              <a:rPr lang="en-US" sz="1600">
                <a:latin typeface="TimesNewRomanPSMT"/>
              </a:rPr>
              <a:t>Projects expected to contribute to mature quantum sensing technologies and devices in different application sectors, </a:t>
            </a:r>
          </a:p>
          <a:p>
            <a:pPr marL="285750" indent="-285750">
              <a:buFont typeface="Arial" panose="020B0604020202020204" pitchFamily="34" charset="0"/>
              <a:buChar char="•"/>
            </a:pPr>
            <a:r>
              <a:rPr lang="en-US" sz="1600">
                <a:latin typeface="TimesNewRomanPSMT"/>
              </a:rPr>
              <a:t>E</a:t>
            </a:r>
            <a:r>
              <a:rPr lang="en-US" sz="1600">
                <a:effectLst/>
                <a:latin typeface="TimesNewRomanPSMT"/>
              </a:rPr>
              <a:t>stablishing a reliable, efficient supply chain, </a:t>
            </a:r>
            <a:r>
              <a:rPr lang="en-US" sz="1600" err="1">
                <a:effectLst/>
                <a:latin typeface="TimesNewRomanPSMT"/>
              </a:rPr>
              <a:t>standardisation</a:t>
            </a:r>
            <a:r>
              <a:rPr lang="en-US" sz="1600">
                <a:effectLst/>
                <a:latin typeface="TimesNewRomanPSMT"/>
              </a:rPr>
              <a:t> for rapid market uptake. </a:t>
            </a:r>
            <a:endParaRPr lang="en-US" sz="1600"/>
          </a:p>
          <a:p>
            <a:pPr marL="171450" indent="-171450">
              <a:lnSpc>
                <a:spcPct val="110000"/>
              </a:lnSpc>
              <a:spcAft>
                <a:spcPts val="0"/>
              </a:spcAft>
              <a:buFont typeface="Arial" panose="020B0604020202020204" pitchFamily="34" charset="0"/>
              <a:buChar char="•"/>
            </a:pPr>
            <a:endParaRPr lang="en-US" sz="1600">
              <a:solidFill>
                <a:srgbClr val="000091"/>
              </a:solidFill>
              <a:latin typeface="Arial Black"/>
              <a:ea typeface="+mj-lt"/>
              <a:cs typeface="+mj-lt"/>
            </a:endParaRPr>
          </a:p>
        </p:txBody>
      </p:sp>
    </p:spTree>
    <p:extLst>
      <p:ext uri="{BB962C8B-B14F-4D97-AF65-F5344CB8AC3E}">
        <p14:creationId xmlns:p14="http://schemas.microsoft.com/office/powerpoint/2010/main" val="2846073281"/>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Rectangle 3"/>
          <p:cNvSpPr/>
          <p:nvPr/>
        </p:nvSpPr>
        <p:spPr>
          <a:xfrm>
            <a:off x="0" y="1720051"/>
            <a:ext cx="9144000" cy="2758447"/>
          </a:xfrm>
          <a:prstGeom prst="rect">
            <a:avLst/>
          </a:prstGeom>
          <a:solidFill>
            <a:schemeClr val="tx2"/>
          </a:solidFill>
        </p:spPr>
        <p:txBody>
          <a:bodyPr wrap="square" lIns="91440" tIns="45720" rIns="91440" bIns="45720" anchor="t">
            <a:spAutoFit/>
          </a:bodyPr>
          <a:lstStyle/>
          <a:p>
            <a:pPr algn="ctr">
              <a:lnSpc>
                <a:spcPct val="107000"/>
              </a:lnSpc>
              <a:spcAft>
                <a:spcPts val="800"/>
              </a:spcAft>
            </a:pPr>
            <a:r>
              <a:rPr lang="fr-FR" sz="2800" b="1">
                <a:solidFill>
                  <a:schemeClr val="bg1"/>
                </a:solidFill>
                <a:latin typeface="Calibri" panose="020F0502020204030204" pitchFamily="34" charset="0"/>
                <a:ea typeface="Calibri" panose="020F0502020204030204" pitchFamily="34" charset="0"/>
                <a:cs typeface="Times New Roman" panose="02020603050405020304" pitchFamily="18" charset="0"/>
              </a:rPr>
              <a:t>Horizon Europe - Numérique</a:t>
            </a:r>
          </a:p>
          <a:p>
            <a:pPr algn="ctr">
              <a:lnSpc>
                <a:spcPct val="107000"/>
              </a:lnSpc>
              <a:spcAft>
                <a:spcPts val="800"/>
              </a:spcAft>
            </a:pPr>
            <a:r>
              <a:rPr lang="fr-FR" sz="2800" b="1">
                <a:solidFill>
                  <a:srgbClr val="F5DC32"/>
                </a:solidFill>
                <a:latin typeface="Calibri"/>
                <a:ea typeface="Calibri" panose="020F0502020204030204" pitchFamily="34" charset="0"/>
                <a:cs typeface="Times New Roman"/>
              </a:rPr>
              <a:t>DESTINATION 6</a:t>
            </a:r>
            <a:r>
              <a:rPr lang="fr-FR" sz="2800" b="1">
                <a:solidFill>
                  <a:schemeClr val="bg1"/>
                </a:solidFill>
                <a:latin typeface="Calibri"/>
                <a:ea typeface="Calibri" panose="020F0502020204030204" pitchFamily="34" charset="0"/>
                <a:cs typeface="Times New Roman"/>
              </a:rPr>
              <a:t> </a:t>
            </a:r>
            <a:endParaRPr lang="en-IE" sz="2800" b="1">
              <a:solidFill>
                <a:schemeClr val="bg1"/>
              </a:solidFill>
              <a:latin typeface="Calibri"/>
              <a:ea typeface="Calibri" panose="020F0502020204030204" pitchFamily="34" charset="0"/>
              <a:cs typeface="Times New Roman" panose="02020603050405020304" pitchFamily="18" charset="0"/>
            </a:endParaRPr>
          </a:p>
          <a:p>
            <a:pPr algn="ctr"/>
            <a:r>
              <a:rPr lang="fr-FR" sz="4000" b="1">
                <a:solidFill>
                  <a:schemeClr val="bg1"/>
                </a:solidFill>
                <a:latin typeface="Calibri"/>
                <a:ea typeface="Calibri" panose="020F0502020204030204" pitchFamily="34" charset="0"/>
                <a:cs typeface="Times New Roman"/>
              </a:rPr>
              <a:t>Présentation détaillée </a:t>
            </a:r>
            <a:endParaRPr lang="fr-FR" sz="4000" b="1">
              <a:solidFill>
                <a:schemeClr val="bg1"/>
              </a:solidFill>
              <a:latin typeface="Calibri"/>
              <a:ea typeface="Calibri" panose="020F0502020204030204" pitchFamily="34" charset="0"/>
              <a:cs typeface="Times New Roman" panose="02020603050405020304" pitchFamily="18" charset="0"/>
            </a:endParaRPr>
          </a:p>
          <a:p>
            <a:pPr algn="ctr"/>
            <a:r>
              <a:rPr lang="fr-FR" sz="2800" b="1">
                <a:solidFill>
                  <a:schemeClr val="bg1"/>
                </a:solidFill>
                <a:latin typeface="Calibri" panose="020F0502020204030204" pitchFamily="34" charset="0"/>
                <a:ea typeface="Calibri" panose="020F0502020204030204" pitchFamily="34" charset="0"/>
                <a:cs typeface="Times New Roman" panose="02020603050405020304" pitchFamily="18" charset="0"/>
              </a:rPr>
              <a:t>Appels de l’année 2024</a:t>
            </a:r>
          </a:p>
          <a:p>
            <a:endParaRPr lang="fr-FR" sz="1600" b="1">
              <a:solidFill>
                <a:srgbClr val="F5DC32"/>
              </a:solidFill>
              <a:latin typeface="Calibri" panose="020F0502020204030204" pitchFamily="34" charset="0"/>
              <a:ea typeface="Calibri" panose="020F0502020204030204" pitchFamily="34" charset="0"/>
              <a:cs typeface="Times New Roman" panose="02020603050405020304" pitchFamily="18" charset="0"/>
            </a:endParaRPr>
          </a:p>
          <a:p>
            <a:endParaRPr lang="fr-FR" sz="1600" b="1">
              <a:solidFill>
                <a:srgbClr val="F5DC3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73078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F46C79FD-C571-418B-AB0F-5EE936C85276}" type="slidenum">
              <a:rPr lang="en-GB" smtClean="0"/>
              <a:t>68</a:t>
            </a:fld>
            <a:endParaRPr lang="en-GB"/>
          </a:p>
        </p:txBody>
      </p:sp>
      <p:sp>
        <p:nvSpPr>
          <p:cNvPr id="4" name="Titre 3"/>
          <p:cNvSpPr>
            <a:spLocks noGrp="1"/>
          </p:cNvSpPr>
          <p:nvPr>
            <p:ph type="title"/>
          </p:nvPr>
        </p:nvSpPr>
        <p:spPr>
          <a:xfrm>
            <a:off x="-11799" y="1528915"/>
            <a:ext cx="9143999" cy="452996"/>
          </a:xfrm>
        </p:spPr>
        <p:txBody>
          <a:bodyPr/>
          <a:lstStyle/>
          <a:p>
            <a:pPr algn="ctr"/>
            <a:r>
              <a:rPr lang="en-US"/>
              <a:t>D6.1 - Leadership in AI based on trust</a:t>
            </a:r>
          </a:p>
        </p:txBody>
      </p:sp>
      <p:pic>
        <p:nvPicPr>
          <p:cNvPr id="6" name="Image 5"/>
          <p:cNvPicPr>
            <a:picLocks noChangeAspect="1"/>
          </p:cNvPicPr>
          <p:nvPr/>
        </p:nvPicPr>
        <p:blipFill rotWithShape="1">
          <a:blip r:embed="rId3"/>
          <a:srcRect t="2188" b="1977"/>
          <a:stretch/>
        </p:blipFill>
        <p:spPr>
          <a:xfrm>
            <a:off x="342900" y="2394723"/>
            <a:ext cx="8423436" cy="1753415"/>
          </a:xfrm>
          <a:prstGeom prst="rect">
            <a:avLst/>
          </a:prstGeom>
        </p:spPr>
      </p:pic>
    </p:spTree>
    <p:extLst>
      <p:ext uri="{BB962C8B-B14F-4D97-AF65-F5344CB8AC3E}">
        <p14:creationId xmlns:p14="http://schemas.microsoft.com/office/powerpoint/2010/main" val="18285081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rmAutofit/>
          </a:bodyPr>
          <a:lstStyle/>
          <a:p>
            <a:pPr>
              <a:lnSpc>
                <a:spcPct val="100000"/>
              </a:lnSpc>
            </a:pPr>
            <a:r>
              <a:rPr lang="en-GB" sz="1800"/>
              <a:t>HORIZON-CL4-2024-HUMAN-01-06: </a:t>
            </a:r>
            <a:br>
              <a:rPr lang="en-GB" sz="1800"/>
            </a:br>
            <a:r>
              <a:rPr lang="en-US" sz="1800"/>
              <a:t>Explainable and Robust AI (AI Data and Robotics Partnership) (RIA)</a:t>
            </a:r>
            <a:endParaRPr lang="en-US" sz="1500">
              <a:solidFill>
                <a:srgbClr val="000091"/>
              </a:solidFill>
              <a:ea typeface="+mj-lt"/>
              <a:cs typeface="+mj-lt"/>
            </a:endParaRPr>
          </a:p>
        </p:txBody>
      </p:sp>
      <p:sp>
        <p:nvSpPr>
          <p:cNvPr id="3"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2774731" y="261976"/>
            <a:ext cx="6009269" cy="881024"/>
          </a:xfrm>
        </p:spPr>
        <p:txBody>
          <a:bodyPr lIns="0" tIns="0" rIns="0" bIns="0" anchor="ctr">
            <a:noAutofit/>
          </a:bodyPr>
          <a:lstStyle/>
          <a:p>
            <a:pPr marL="0" indent="0">
              <a:buNone/>
            </a:pPr>
            <a:r>
              <a:rPr lang="en-US" sz="1800">
                <a:solidFill>
                  <a:srgbClr val="000091"/>
                </a:solidFill>
              </a:rPr>
              <a:t>Leadership in AI based on trust</a:t>
            </a:r>
          </a:p>
          <a:p>
            <a:pPr marL="0" indent="0">
              <a:buNone/>
            </a:pPr>
            <a:r>
              <a:rPr lang="en-US" sz="1800">
                <a:solidFill>
                  <a:srgbClr val="000091"/>
                </a:solidFill>
                <a:ea typeface="+mj-lt"/>
                <a:cs typeface="+mj-lt"/>
              </a:rPr>
              <a:t>9-10 M€ per project | 3 projects | RIA | TRL 2-3 to 4-5</a:t>
            </a:r>
          </a:p>
          <a:p>
            <a:pPr marL="0" indent="0">
              <a:buNone/>
            </a:pPr>
            <a:endParaRPr lang="en-US" sz="1800" b="0">
              <a:solidFill>
                <a:srgbClr val="000091"/>
              </a:solidFill>
            </a:endParaRPr>
          </a:p>
        </p:txBody>
      </p:sp>
      <p:sp>
        <p:nvSpPr>
          <p:cNvPr id="4"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359998" y="1953646"/>
            <a:ext cx="2414733" cy="3072604"/>
          </a:xfrm>
          <a:ln w="25400">
            <a:solidFill>
              <a:schemeClr val="accent3"/>
            </a:solidFill>
          </a:ln>
        </p:spPr>
        <p:txBody>
          <a:bodyPr lIns="72000" tIns="72000" rIns="72000" bIns="72000" anchor="t">
            <a:noAutofit/>
          </a:bodyPr>
          <a:lstStyle/>
          <a:p>
            <a:r>
              <a:rPr lang="en-US" sz="1100"/>
              <a:t>Must address all of the following:</a:t>
            </a:r>
          </a:p>
          <a:p>
            <a:r>
              <a:rPr lang="en-US" sz="1100"/>
              <a:t>- involve appropriate expertise in all relevant disciplines including gender and intersectional knowledge</a:t>
            </a:r>
          </a:p>
          <a:p>
            <a:r>
              <a:rPr lang="en-US" sz="1100"/>
              <a:t>- Provide tasks and resources to collaborate and contribute to the HORIZON-CL4-2023-HUMAN-01-04 open innovation challenge addressing </a:t>
            </a:r>
            <a:r>
              <a:rPr lang="en-US" sz="1100" err="1"/>
              <a:t>explainability</a:t>
            </a:r>
            <a:r>
              <a:rPr lang="en-US" sz="1100"/>
              <a:t> and robustness.</a:t>
            </a:r>
          </a:p>
          <a:p>
            <a:r>
              <a:rPr lang="en-US" sz="1100"/>
              <a:t>- Contribute to ensuring that AI and robotics solutions meet the requirements of trustworthy AI.</a:t>
            </a:r>
          </a:p>
          <a:p>
            <a:r>
              <a:rPr lang="en-US" sz="1100"/>
              <a:t>International cooperation is encouraged, in particular with Canada and India.</a:t>
            </a:r>
          </a:p>
          <a:p>
            <a:endParaRPr lang="en-US" sz="1100">
              <a:solidFill>
                <a:srgbClr val="000091"/>
              </a:solidFill>
              <a:ea typeface="+mj-lt"/>
              <a:cs typeface="Arial"/>
            </a:endParaRPr>
          </a:p>
        </p:txBody>
      </p:sp>
      <p:sp>
        <p:nvSpPr>
          <p:cNvPr id="6" name="Text Placeholder 5">
            <a:extLst>
              <a:ext uri="{FF2B5EF4-FFF2-40B4-BE49-F238E27FC236}">
                <a16:creationId xmlns:a16="http://schemas.microsoft.com/office/drawing/2014/main" id="{E0DDB5CD-5F69-48CE-AB3C-24E609D0C5C2}"/>
              </a:ext>
            </a:extLst>
          </p:cNvPr>
          <p:cNvSpPr>
            <a:spLocks noGrp="1"/>
          </p:cNvSpPr>
          <p:nvPr>
            <p:ph type="body" sz="quarter" idx="23"/>
          </p:nvPr>
        </p:nvSpPr>
        <p:spPr>
          <a:xfrm>
            <a:off x="3115357" y="1932625"/>
            <a:ext cx="5857562" cy="2955001"/>
          </a:xfrm>
        </p:spPr>
        <p:txBody>
          <a:bodyPr lIns="0" tIns="0" rIns="0" bIns="0" anchor="t">
            <a:noAutofit/>
          </a:bodyPr>
          <a:lstStyle/>
          <a:p>
            <a:r>
              <a:rPr lang="en-US" sz="1200">
                <a:solidFill>
                  <a:srgbClr val="000091"/>
                </a:solidFill>
                <a:ea typeface="+mj-lt"/>
                <a:cs typeface="+mj-lt"/>
              </a:rPr>
              <a:t>AI algorithms capable of operating safely under a variety of real-world conditions </a:t>
            </a:r>
          </a:p>
          <a:p>
            <a:r>
              <a:rPr lang="en-US" sz="1200">
                <a:solidFill>
                  <a:srgbClr val="000091"/>
                </a:solidFill>
                <a:ea typeface="+mj-lt"/>
                <a:cs typeface="+mj-lt"/>
              </a:rPr>
              <a:t>Advance robustness and </a:t>
            </a:r>
            <a:r>
              <a:rPr lang="en-US" sz="1200" err="1">
                <a:solidFill>
                  <a:srgbClr val="000091"/>
                </a:solidFill>
                <a:ea typeface="+mj-lt"/>
                <a:cs typeface="+mj-lt"/>
              </a:rPr>
              <a:t>explainability</a:t>
            </a:r>
            <a:r>
              <a:rPr lang="en-US" sz="1200">
                <a:solidFill>
                  <a:srgbClr val="000091"/>
                </a:solidFill>
                <a:ea typeface="+mj-lt"/>
                <a:cs typeface="+mj-lt"/>
              </a:rPr>
              <a:t>, while resulting in an acceptable loss of accuracy and efficiency, and with known verifiability and reproducibility</a:t>
            </a:r>
          </a:p>
          <a:p>
            <a:r>
              <a:rPr lang="en-US" sz="1200">
                <a:solidFill>
                  <a:srgbClr val="000091"/>
                </a:solidFill>
                <a:ea typeface="+mj-lt"/>
                <a:cs typeface="+mj-lt"/>
              </a:rPr>
              <a:t>The following methods may be considered, but are not required:</a:t>
            </a:r>
          </a:p>
          <a:p>
            <a:pPr marL="171450" indent="-171450">
              <a:buFont typeface="Arial" panose="020B0604020202020204" pitchFamily="34" charset="0"/>
              <a:buChar char="-"/>
            </a:pPr>
            <a:r>
              <a:rPr lang="en-US" sz="1200">
                <a:solidFill>
                  <a:srgbClr val="000091"/>
                </a:solidFill>
                <a:ea typeface="+mj-lt"/>
                <a:cs typeface="+mj-lt"/>
              </a:rPr>
              <a:t>efficient data learning, reinforcement learning, federated and edge learning</a:t>
            </a:r>
          </a:p>
          <a:p>
            <a:pPr marL="171450" indent="-171450">
              <a:buFont typeface="Arial" panose="020B0604020202020204" pitchFamily="34" charset="0"/>
              <a:buChar char="-"/>
            </a:pPr>
            <a:r>
              <a:rPr lang="en-US" sz="1200">
                <a:solidFill>
                  <a:srgbClr val="000091"/>
                </a:solidFill>
                <a:ea typeface="+mj-lt"/>
                <a:cs typeface="+mj-lt"/>
              </a:rPr>
              <a:t>hybrid approaches of neuromorphic computing, approaches inspired by nature, …</a:t>
            </a:r>
          </a:p>
          <a:p>
            <a:pPr marL="171450" indent="-171450">
              <a:buFont typeface="Arial" panose="020B0604020202020204" pitchFamily="34" charset="0"/>
              <a:buChar char="-"/>
            </a:pPr>
            <a:r>
              <a:rPr lang="en-US" sz="1200">
                <a:solidFill>
                  <a:srgbClr val="000091"/>
                </a:solidFill>
                <a:ea typeface="+mj-lt"/>
                <a:cs typeface="+mj-lt"/>
              </a:rPr>
              <a:t>continuous learning, active learning, multimodal learning, natural language processing, speech recognition, and reading comprehension</a:t>
            </a:r>
          </a:p>
          <a:p>
            <a:pPr>
              <a:lnSpc>
                <a:spcPct val="110000"/>
              </a:lnSpc>
              <a:spcBef>
                <a:spcPts val="0"/>
              </a:spcBef>
              <a:spcAft>
                <a:spcPts val="0"/>
              </a:spcAft>
            </a:pPr>
            <a:r>
              <a:rPr lang="en-US" sz="1200" b="1">
                <a:solidFill>
                  <a:srgbClr val="000091"/>
                </a:solidFill>
                <a:latin typeface="Arial Black"/>
                <a:ea typeface="+mj-lt"/>
                <a:cs typeface="+mj-lt"/>
              </a:rPr>
              <a:t>Expected results</a:t>
            </a:r>
            <a:endParaRPr lang="en-US" sz="1200">
              <a:solidFill>
                <a:srgbClr val="000091"/>
              </a:solidFill>
              <a:latin typeface="Arial Black"/>
              <a:ea typeface="+mj-lt"/>
              <a:cs typeface="+mj-lt"/>
            </a:endParaRPr>
          </a:p>
          <a:p>
            <a:pPr lvl="0"/>
            <a:r>
              <a:rPr lang="en-US" sz="1200"/>
              <a:t>Must contribute to </a:t>
            </a:r>
            <a:r>
              <a:rPr lang="en-US" sz="1200" u="sng"/>
              <a:t>one</a:t>
            </a:r>
            <a:r>
              <a:rPr lang="en-US" sz="1200"/>
              <a:t> of the following outcomes:</a:t>
            </a:r>
          </a:p>
          <a:p>
            <a:pPr marL="228600" lvl="0" indent="-228600">
              <a:buFont typeface="+mj-lt"/>
              <a:buAutoNum type="alphaUcPeriod"/>
            </a:pPr>
            <a:r>
              <a:rPr lang="en-US" sz="1200"/>
              <a:t>Improved robustness, performance, and reliability of AI systems, as well as awareness of system operational robustness limitations.</a:t>
            </a:r>
          </a:p>
          <a:p>
            <a:pPr marL="228600" lvl="0" indent="-228600">
              <a:buFont typeface="+mj-lt"/>
              <a:buAutoNum type="alphaUcPeriod"/>
            </a:pPr>
            <a:r>
              <a:rPr lang="en-US" sz="1200"/>
              <a:t>Improved </a:t>
            </a:r>
            <a:r>
              <a:rPr lang="en-US" sz="1200" err="1"/>
              <a:t>explainability</a:t>
            </a:r>
            <a:r>
              <a:rPr lang="en-US" sz="1200"/>
              <a:t> and accountability, transparency, and autonomy of AI systems, as well as awareness of system working conditions</a:t>
            </a:r>
            <a:endParaRPr lang="fr-FR" sz="1200"/>
          </a:p>
        </p:txBody>
      </p:sp>
      <p:sp>
        <p:nvSpPr>
          <p:cNvPr id="5" name="Espace réservé du numéro de diapositive 4"/>
          <p:cNvSpPr>
            <a:spLocks noGrp="1"/>
          </p:cNvSpPr>
          <p:nvPr>
            <p:ph type="sldNum" sz="quarter" idx="2"/>
          </p:nvPr>
        </p:nvSpPr>
        <p:spPr>
          <a:xfrm>
            <a:off x="8790091" y="4843370"/>
            <a:ext cx="365655" cy="300130"/>
          </a:xfrm>
        </p:spPr>
        <p:txBody>
          <a:bodyPr/>
          <a:lstStyle/>
          <a:p>
            <a:fld id="{86CB4B4D-7CA3-9044-876B-883B54F8677D}" type="slidenum">
              <a:rPr lang="en-US" sz="1200" dirty="0" smtClean="0"/>
              <a:t>69</a:t>
            </a:fld>
            <a:endParaRPr lang="en-US" sz="1200"/>
          </a:p>
        </p:txBody>
      </p:sp>
    </p:spTree>
    <p:extLst>
      <p:ext uri="{BB962C8B-B14F-4D97-AF65-F5344CB8AC3E}">
        <p14:creationId xmlns:p14="http://schemas.microsoft.com/office/powerpoint/2010/main" val="1022306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2267744" y="1563638"/>
            <a:ext cx="6012200" cy="2077200"/>
          </a:xfrm>
        </p:spPr>
        <p:txBody>
          <a:bodyPr/>
          <a:lstStyle/>
          <a:p>
            <a:pPr>
              <a:defRPr/>
            </a:pPr>
            <a:r>
              <a:rPr lang="fr-FR" sz="2800" b="0"/>
              <a:t>PRÉSENTATION GÉNÉRALE</a:t>
            </a:r>
          </a:p>
          <a:p>
            <a:pPr>
              <a:defRPr/>
            </a:pPr>
            <a:endParaRPr/>
          </a:p>
          <a:p>
            <a:pPr>
              <a:defRPr/>
            </a:pPr>
            <a:r>
              <a:rPr lang="fr-FR" sz="3200"/>
              <a:t>HORIZON EUROPE </a:t>
            </a:r>
          </a:p>
          <a:p>
            <a:pPr>
              <a:defRPr/>
            </a:pPr>
            <a:r>
              <a:rPr lang="fr-FR" sz="3200"/>
              <a:t>&amp;</a:t>
            </a:r>
          </a:p>
          <a:p>
            <a:pPr>
              <a:defRPr/>
            </a:pPr>
            <a:r>
              <a:rPr lang="fr-FR" sz="3200"/>
              <a:t>LE CLUSTER 4 Numérique</a:t>
            </a:r>
          </a:p>
          <a:p>
            <a:pPr algn="ctr">
              <a:lnSpc>
                <a:spcPct val="100000"/>
              </a:lnSpc>
              <a:defRPr/>
            </a:pPr>
            <a:endParaRPr lang="fr-FR" sz="3600" b="0"/>
          </a:p>
        </p:txBody>
      </p:sp>
    </p:spTree>
    <p:extLst>
      <p:ext uri="{BB962C8B-B14F-4D97-AF65-F5344CB8AC3E}">
        <p14:creationId xmlns:p14="http://schemas.microsoft.com/office/powerpoint/2010/main" val="39833435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rmAutofit fontScale="90000"/>
          </a:bodyPr>
          <a:lstStyle/>
          <a:p>
            <a:pPr>
              <a:lnSpc>
                <a:spcPct val="100000"/>
              </a:lnSpc>
            </a:pPr>
            <a:r>
              <a:rPr lang="en-GB" sz="1800"/>
              <a:t>HORIZON-CL4-2024-HUMAN-01-07: </a:t>
            </a:r>
            <a:br>
              <a:rPr lang="en-GB" sz="1800"/>
            </a:br>
            <a:r>
              <a:rPr lang="en-US" sz="1800"/>
              <a:t>Collaborative intelligence – combining the best of machine and human </a:t>
            </a:r>
            <a:br>
              <a:rPr lang="en-US" sz="1800"/>
            </a:br>
            <a:r>
              <a:rPr lang="en-US" sz="1800"/>
              <a:t>(AI Data and Robotics Partnership) (RIA)</a:t>
            </a:r>
            <a:endParaRPr lang="en-US" sz="1500">
              <a:solidFill>
                <a:srgbClr val="000091"/>
              </a:solidFill>
              <a:ea typeface="+mj-lt"/>
              <a:cs typeface="+mj-lt"/>
            </a:endParaRPr>
          </a:p>
        </p:txBody>
      </p:sp>
      <p:sp>
        <p:nvSpPr>
          <p:cNvPr id="3"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2774731" y="261976"/>
            <a:ext cx="6009269" cy="881024"/>
          </a:xfrm>
        </p:spPr>
        <p:txBody>
          <a:bodyPr lIns="0" tIns="0" rIns="0" bIns="0" anchor="ctr">
            <a:noAutofit/>
          </a:bodyPr>
          <a:lstStyle/>
          <a:p>
            <a:pPr marL="0" indent="0">
              <a:buNone/>
            </a:pPr>
            <a:r>
              <a:rPr lang="en-US" sz="1800">
                <a:solidFill>
                  <a:srgbClr val="000091"/>
                </a:solidFill>
              </a:rPr>
              <a:t>Leadership in AI based on trust</a:t>
            </a:r>
          </a:p>
          <a:p>
            <a:pPr marL="0" indent="0">
              <a:buNone/>
            </a:pPr>
            <a:r>
              <a:rPr lang="en-US" sz="1800">
                <a:solidFill>
                  <a:srgbClr val="000091"/>
                </a:solidFill>
                <a:ea typeface="+mj-lt"/>
                <a:cs typeface="+mj-lt"/>
              </a:rPr>
              <a:t>~5M€ per project | 4 projects | RIA | TRL 2-3 to 4-5</a:t>
            </a:r>
          </a:p>
          <a:p>
            <a:pPr marL="0" indent="0">
              <a:buNone/>
            </a:pPr>
            <a:endParaRPr lang="en-US" sz="1800" b="0">
              <a:solidFill>
                <a:srgbClr val="000091"/>
              </a:solidFill>
            </a:endParaRPr>
          </a:p>
        </p:txBody>
      </p:sp>
      <p:sp>
        <p:nvSpPr>
          <p:cNvPr id="4"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359998" y="1953646"/>
            <a:ext cx="2414733" cy="2947964"/>
          </a:xfrm>
          <a:ln w="25400">
            <a:solidFill>
              <a:schemeClr val="accent3"/>
            </a:solidFill>
          </a:ln>
        </p:spPr>
        <p:txBody>
          <a:bodyPr lIns="72000" tIns="72000" rIns="72000" bIns="72000" anchor="t">
            <a:noAutofit/>
          </a:bodyPr>
          <a:lstStyle/>
          <a:p>
            <a:r>
              <a:rPr lang="en-US" sz="1100"/>
              <a:t>Proposals should clearly state which of these two areas they address:</a:t>
            </a:r>
          </a:p>
          <a:p>
            <a:pPr marL="228600" indent="-228600">
              <a:buFont typeface="+mj-lt"/>
              <a:buAutoNum type="alphaUcPeriod"/>
            </a:pPr>
            <a:r>
              <a:rPr lang="en-US" sz="1100">
                <a:highlight>
                  <a:srgbClr val="FFFF00"/>
                </a:highlight>
                <a:ea typeface="Calibri" panose="020F0502020204030204" pitchFamily="34" charset="0"/>
              </a:rPr>
              <a:t>Collaboration and human-computer interaction</a:t>
            </a:r>
          </a:p>
          <a:p>
            <a:pPr marL="228600" indent="-228600">
              <a:buFont typeface="+mj-lt"/>
              <a:buAutoNum type="alphaUcPeriod"/>
            </a:pPr>
            <a:r>
              <a:rPr lang="en-US" sz="1100">
                <a:highlight>
                  <a:srgbClr val="FFFF00"/>
                </a:highlight>
                <a:ea typeface="Calibri" panose="020F0502020204030204" pitchFamily="34" charset="0"/>
              </a:rPr>
              <a:t>Collaborative decision making</a:t>
            </a:r>
          </a:p>
          <a:p>
            <a:r>
              <a:rPr lang="en-US" sz="1100">
                <a:highlight>
                  <a:srgbClr val="00FFFF"/>
                </a:highlight>
                <a:ea typeface="Calibri" panose="020F0502020204030204" pitchFamily="34" charset="0"/>
              </a:rPr>
              <a:t>At least</a:t>
            </a:r>
            <a:r>
              <a:rPr lang="fr-FR" sz="1100">
                <a:highlight>
                  <a:srgbClr val="00FFFF"/>
                </a:highlight>
                <a:ea typeface="Calibri" panose="020F0502020204030204" pitchFamily="34" charset="0"/>
              </a:rPr>
              <a:t> </a:t>
            </a:r>
            <a:r>
              <a:rPr lang="en-US" sz="1100">
                <a:highlight>
                  <a:srgbClr val="00FFFF"/>
                </a:highlight>
                <a:ea typeface="Calibri" panose="020F0502020204030204" pitchFamily="34" charset="0"/>
              </a:rPr>
              <a:t>one proposal from each area will be selected</a:t>
            </a:r>
          </a:p>
          <a:p>
            <a:pPr>
              <a:lnSpc>
                <a:spcPct val="80000"/>
              </a:lnSpc>
              <a:spcAft>
                <a:spcPts val="600"/>
              </a:spcAft>
            </a:pPr>
            <a:r>
              <a:rPr lang="en-US" sz="1100">
                <a:solidFill>
                  <a:srgbClr val="000091"/>
                </a:solidFill>
                <a:ea typeface="+mj-lt"/>
                <a:cs typeface="Arial"/>
              </a:rPr>
              <a:t>Involve expertise in SSH </a:t>
            </a:r>
          </a:p>
          <a:p>
            <a:pPr>
              <a:lnSpc>
                <a:spcPct val="80000"/>
              </a:lnSpc>
              <a:spcAft>
                <a:spcPts val="600"/>
              </a:spcAft>
            </a:pPr>
            <a:r>
              <a:rPr lang="en-US" sz="1100">
                <a:solidFill>
                  <a:srgbClr val="000091"/>
                </a:solidFill>
                <a:ea typeface="+mj-lt"/>
                <a:cs typeface="Arial"/>
              </a:rPr>
              <a:t>Build on existing standards or contribute to standardization</a:t>
            </a:r>
          </a:p>
          <a:p>
            <a:pPr>
              <a:lnSpc>
                <a:spcPct val="80000"/>
              </a:lnSpc>
              <a:spcAft>
                <a:spcPts val="600"/>
              </a:spcAft>
            </a:pPr>
            <a:r>
              <a:rPr lang="en-US" sz="1100">
                <a:solidFill>
                  <a:srgbClr val="000091"/>
                </a:solidFill>
                <a:ea typeface="+mj-lt"/>
                <a:cs typeface="Arial"/>
              </a:rPr>
              <a:t>Build on existing projects</a:t>
            </a:r>
          </a:p>
          <a:p>
            <a:pPr>
              <a:lnSpc>
                <a:spcPct val="80000"/>
              </a:lnSpc>
              <a:spcAft>
                <a:spcPts val="600"/>
              </a:spcAft>
            </a:pPr>
            <a:r>
              <a:rPr lang="en-US" sz="1100">
                <a:solidFill>
                  <a:srgbClr val="000091"/>
                </a:solidFill>
                <a:ea typeface="+mj-lt"/>
                <a:cs typeface="Arial"/>
              </a:rPr>
              <a:t>↔ </a:t>
            </a:r>
            <a:r>
              <a:rPr lang="en-US" sz="900">
                <a:solidFill>
                  <a:srgbClr val="000091"/>
                </a:solidFill>
                <a:ea typeface="+mj-lt"/>
                <a:cs typeface="Arial"/>
              </a:rPr>
              <a:t>HORIZON-CL4-2023-</a:t>
            </a:r>
            <a:r>
              <a:rPr lang="en-US" sz="1000">
                <a:solidFill>
                  <a:srgbClr val="000091"/>
                </a:solidFill>
                <a:ea typeface="+mj-lt"/>
                <a:cs typeface="Arial"/>
              </a:rPr>
              <a:t>HUMAN-01-04</a:t>
            </a:r>
            <a:endParaRPr lang="en-US" sz="1100">
              <a:solidFill>
                <a:srgbClr val="000091"/>
              </a:solidFill>
              <a:ea typeface="+mj-lt"/>
              <a:cs typeface="Arial"/>
            </a:endParaRPr>
          </a:p>
          <a:p>
            <a:pPr>
              <a:lnSpc>
                <a:spcPct val="80000"/>
              </a:lnSpc>
              <a:spcAft>
                <a:spcPts val="600"/>
              </a:spcAft>
            </a:pPr>
            <a:r>
              <a:rPr lang="en-US" sz="1100">
                <a:solidFill>
                  <a:srgbClr val="000091"/>
                </a:solidFill>
                <a:ea typeface="+mj-lt"/>
                <a:cs typeface="Arial"/>
              </a:rPr>
              <a:t>Share results through the on-demand AI platform or the digital industry platform for robotics</a:t>
            </a:r>
          </a:p>
          <a:p>
            <a:endParaRPr lang="en-US" sz="1100">
              <a:solidFill>
                <a:srgbClr val="000091"/>
              </a:solidFill>
              <a:ea typeface="+mj-lt"/>
              <a:cs typeface="Arial"/>
            </a:endParaRPr>
          </a:p>
        </p:txBody>
      </p:sp>
      <p:sp>
        <p:nvSpPr>
          <p:cNvPr id="6" name="Text Placeholder 5">
            <a:extLst>
              <a:ext uri="{FF2B5EF4-FFF2-40B4-BE49-F238E27FC236}">
                <a16:creationId xmlns:a16="http://schemas.microsoft.com/office/drawing/2014/main" id="{E0DDB5CD-5F69-48CE-AB3C-24E609D0C5C2}"/>
              </a:ext>
            </a:extLst>
          </p:cNvPr>
          <p:cNvSpPr>
            <a:spLocks noGrp="1"/>
          </p:cNvSpPr>
          <p:nvPr>
            <p:ph type="body" sz="quarter" idx="23"/>
          </p:nvPr>
        </p:nvSpPr>
        <p:spPr>
          <a:xfrm>
            <a:off x="3115357" y="1932625"/>
            <a:ext cx="5732613" cy="2955001"/>
          </a:xfrm>
        </p:spPr>
        <p:txBody>
          <a:bodyPr lIns="0" tIns="0" rIns="0" bIns="0" anchor="t">
            <a:noAutofit/>
          </a:bodyPr>
          <a:lstStyle/>
          <a:p>
            <a:r>
              <a:rPr lang="en-US" sz="1200">
                <a:solidFill>
                  <a:srgbClr val="000091"/>
                </a:solidFill>
                <a:ea typeface="+mj-lt"/>
                <a:cs typeface="+mj-lt"/>
              </a:rPr>
              <a:t>The work should focus on</a:t>
            </a:r>
          </a:p>
          <a:p>
            <a:pPr marL="171450" indent="-171450">
              <a:buFont typeface="Arial" panose="020B0604020202020204" pitchFamily="34" charset="0"/>
              <a:buChar char="•"/>
            </a:pPr>
            <a:r>
              <a:rPr lang="en-US" sz="1200">
                <a:solidFill>
                  <a:srgbClr val="000091"/>
                </a:solidFill>
                <a:ea typeface="+mj-lt"/>
                <a:cs typeface="+mj-lt"/>
              </a:rPr>
              <a:t>Fundamental research towards the next generation of collaborative AI</a:t>
            </a:r>
          </a:p>
          <a:p>
            <a:pPr marL="171450" indent="-171450">
              <a:buFont typeface="Arial" panose="020B0604020202020204" pitchFamily="34" charset="0"/>
              <a:buChar char="•"/>
            </a:pPr>
            <a:r>
              <a:rPr lang="en-US" sz="1200">
                <a:solidFill>
                  <a:srgbClr val="000091"/>
                </a:solidFill>
                <a:ea typeface="+mj-lt"/>
                <a:cs typeface="+mj-lt"/>
              </a:rPr>
              <a:t>Simulations and experimentation with and without humans in the loop</a:t>
            </a:r>
          </a:p>
          <a:p>
            <a:pPr marL="171450" indent="-171450">
              <a:buFont typeface="Arial" panose="020B0604020202020204" pitchFamily="34" charset="0"/>
              <a:buChar char="•"/>
            </a:pPr>
            <a:r>
              <a:rPr lang="en-US" sz="1200">
                <a:solidFill>
                  <a:srgbClr val="000091"/>
                </a:solidFill>
                <a:ea typeface="+mj-lt"/>
                <a:cs typeface="+mj-lt"/>
              </a:rPr>
              <a:t>Integration of advances in human-computer interaction and automatic reasoning</a:t>
            </a:r>
          </a:p>
          <a:p>
            <a:pPr marL="171450" indent="-171450">
              <a:buFont typeface="Arial" panose="020B0604020202020204" pitchFamily="34" charset="0"/>
              <a:buChar char="•"/>
            </a:pPr>
            <a:r>
              <a:rPr lang="en-US" sz="1200">
                <a:solidFill>
                  <a:srgbClr val="000091"/>
                </a:solidFill>
                <a:ea typeface="+mj-lt"/>
                <a:cs typeface="+mj-lt"/>
              </a:rPr>
              <a:t>Verification of applicability to a wide range of domains</a:t>
            </a:r>
            <a:endParaRPr lang="fr-FR" sz="1200">
              <a:solidFill>
                <a:srgbClr val="000091"/>
              </a:solidFill>
              <a:ea typeface="+mj-lt"/>
              <a:cs typeface="+mj-lt"/>
            </a:endParaRPr>
          </a:p>
          <a:p>
            <a:pPr>
              <a:lnSpc>
                <a:spcPct val="110000"/>
              </a:lnSpc>
              <a:spcBef>
                <a:spcPts val="0"/>
              </a:spcBef>
              <a:spcAft>
                <a:spcPts val="0"/>
              </a:spcAft>
            </a:pPr>
            <a:r>
              <a:rPr lang="en-US" sz="1200" b="1">
                <a:solidFill>
                  <a:srgbClr val="000091"/>
                </a:solidFill>
                <a:latin typeface="Arial Black"/>
                <a:ea typeface="+mj-lt"/>
                <a:cs typeface="+mj-lt"/>
              </a:rPr>
              <a:t>Expected results</a:t>
            </a:r>
            <a:endParaRPr lang="en-US" sz="1200">
              <a:solidFill>
                <a:srgbClr val="000091"/>
              </a:solidFill>
              <a:latin typeface="Arial Black"/>
              <a:ea typeface="+mj-lt"/>
              <a:cs typeface="+mj-lt"/>
            </a:endParaRPr>
          </a:p>
          <a:p>
            <a:pPr lvl="0"/>
            <a:r>
              <a:rPr lang="en-US" sz="1200"/>
              <a:t>Proposals are expected to address </a:t>
            </a:r>
            <a:r>
              <a:rPr lang="en-US" sz="1200">
                <a:highlight>
                  <a:srgbClr val="FFFF00"/>
                </a:highlight>
                <a:ea typeface="Calibri" panose="020F0502020204030204" pitchFamily="34" charset="0"/>
              </a:rPr>
              <a:t>at least one of the following outcomes</a:t>
            </a:r>
          </a:p>
          <a:p>
            <a:pPr marL="171450" lvl="0" indent="-171450">
              <a:buFont typeface="Arial" panose="020B0604020202020204" pitchFamily="34" charset="0"/>
              <a:buChar char="•"/>
            </a:pPr>
            <a:r>
              <a:rPr lang="en-US" sz="1200"/>
              <a:t>Demonstrate that human-machine collaboration improves effectiveness, intuitiveness, efficiency, completeness and other subjective, objective or quantifiable measures.</a:t>
            </a:r>
          </a:p>
          <a:p>
            <a:pPr marL="171450" lvl="0" indent="-171450">
              <a:buFont typeface="Arial" panose="020B0604020202020204" pitchFamily="34" charset="0"/>
              <a:buChar char="•"/>
            </a:pPr>
            <a:r>
              <a:rPr lang="en-US" sz="1200"/>
              <a:t>Demonstrate that collaborative decision making improves human decision making and covers all stages of reasoning (data collection, analysis, reasoning and communication)</a:t>
            </a:r>
            <a:endParaRPr lang="fr-FR" sz="1200"/>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t>70</a:t>
            </a:fld>
            <a:endParaRPr lang="en-US"/>
          </a:p>
        </p:txBody>
      </p:sp>
    </p:spTree>
    <p:extLst>
      <p:ext uri="{BB962C8B-B14F-4D97-AF65-F5344CB8AC3E}">
        <p14:creationId xmlns:p14="http://schemas.microsoft.com/office/powerpoint/2010/main" val="304742079"/>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F46C79FD-C571-418B-AB0F-5EE936C85276}" type="slidenum">
              <a:rPr lang="en-GB" smtClean="0"/>
              <a:t>71</a:t>
            </a:fld>
            <a:endParaRPr lang="en-GB"/>
          </a:p>
        </p:txBody>
      </p:sp>
      <p:sp>
        <p:nvSpPr>
          <p:cNvPr id="4" name="Titre 3"/>
          <p:cNvSpPr>
            <a:spLocks noGrp="1"/>
          </p:cNvSpPr>
          <p:nvPr>
            <p:ph type="title"/>
          </p:nvPr>
        </p:nvSpPr>
        <p:spPr>
          <a:xfrm>
            <a:off x="0" y="1236742"/>
            <a:ext cx="9143999" cy="883129"/>
          </a:xfrm>
        </p:spPr>
        <p:txBody>
          <a:bodyPr/>
          <a:lstStyle/>
          <a:p>
            <a:pPr algn="ctr"/>
            <a:r>
              <a:rPr lang="en-US" sz="2800">
                <a:solidFill>
                  <a:srgbClr val="000091"/>
                </a:solidFill>
                <a:ea typeface="+mj-lt"/>
                <a:cs typeface="+mj-lt"/>
              </a:rPr>
              <a:t>D6.2 - Systemic approaches for accelerating </a:t>
            </a:r>
            <a:r>
              <a:rPr lang="en-US" sz="2800">
                <a:ea typeface="+mj-lt"/>
                <a:cs typeface="+mj-lt"/>
              </a:rPr>
              <a:t/>
            </a:r>
            <a:br>
              <a:rPr lang="en-US" sz="2800">
                <a:ea typeface="+mj-lt"/>
                <a:cs typeface="+mj-lt"/>
              </a:rPr>
            </a:br>
            <a:r>
              <a:rPr lang="en-US" sz="2800">
                <a:solidFill>
                  <a:srgbClr val="000091"/>
                </a:solidFill>
                <a:ea typeface="+mj-lt"/>
                <a:cs typeface="+mj-lt"/>
              </a:rPr>
              <a:t>uptake of technology and innovation</a:t>
            </a:r>
            <a:endParaRPr lang="en-US"/>
          </a:p>
        </p:txBody>
      </p:sp>
      <p:pic>
        <p:nvPicPr>
          <p:cNvPr id="2" name="Image 1"/>
          <p:cNvPicPr>
            <a:picLocks noChangeAspect="1"/>
          </p:cNvPicPr>
          <p:nvPr/>
        </p:nvPicPr>
        <p:blipFill>
          <a:blip r:embed="rId3"/>
          <a:stretch>
            <a:fillRect/>
          </a:stretch>
        </p:blipFill>
        <p:spPr>
          <a:xfrm>
            <a:off x="279400" y="2673448"/>
            <a:ext cx="8458200" cy="1317526"/>
          </a:xfrm>
          <a:prstGeom prst="rect">
            <a:avLst/>
          </a:prstGeom>
        </p:spPr>
      </p:pic>
    </p:spTree>
    <p:extLst>
      <p:ext uri="{BB962C8B-B14F-4D97-AF65-F5344CB8AC3E}">
        <p14:creationId xmlns:p14="http://schemas.microsoft.com/office/powerpoint/2010/main" val="35333528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rmAutofit fontScale="90000"/>
          </a:bodyPr>
          <a:lstStyle/>
          <a:p>
            <a:pPr>
              <a:lnSpc>
                <a:spcPct val="100000"/>
              </a:lnSpc>
            </a:pPr>
            <a:r>
              <a:rPr lang="en-US" sz="1800">
                <a:solidFill>
                  <a:srgbClr val="000091"/>
                </a:solidFill>
                <a:ea typeface="+mj-lt"/>
                <a:cs typeface="+mj-lt"/>
              </a:rPr>
              <a:t>HORIZON-CL4-2024-HUMAN-01-34: Support for transnational activities of National Contact Points in the thematic areas of Digital, Industry and Space (CSA)</a:t>
            </a:r>
            <a:endParaRPr lang="en-US" sz="1500">
              <a:solidFill>
                <a:srgbClr val="000091"/>
              </a:solidFill>
              <a:ea typeface="+mj-lt"/>
              <a:cs typeface="+mj-lt"/>
            </a:endParaRPr>
          </a:p>
        </p:txBody>
      </p:sp>
      <p:sp>
        <p:nvSpPr>
          <p:cNvPr id="3"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3115357" y="46937"/>
            <a:ext cx="5668643" cy="835459"/>
          </a:xfrm>
        </p:spPr>
        <p:txBody>
          <a:bodyPr lIns="0" tIns="0" rIns="0" bIns="0" anchor="ctr">
            <a:noAutofit/>
          </a:bodyPr>
          <a:lstStyle/>
          <a:p>
            <a:pPr marL="0" indent="0">
              <a:buNone/>
            </a:pPr>
            <a:r>
              <a:rPr lang="en-US" sz="1800">
                <a:solidFill>
                  <a:srgbClr val="000091"/>
                </a:solidFill>
                <a:ea typeface="+mj-lt"/>
                <a:cs typeface="+mj-lt"/>
              </a:rPr>
              <a:t>Systemic approaches for accelerating uptake of technology and innovation</a:t>
            </a:r>
            <a:br>
              <a:rPr lang="en-US" sz="1800">
                <a:solidFill>
                  <a:srgbClr val="000091"/>
                </a:solidFill>
                <a:ea typeface="+mj-lt"/>
                <a:cs typeface="+mj-lt"/>
              </a:rPr>
            </a:br>
            <a:r>
              <a:rPr lang="fr-FR" sz="1800">
                <a:solidFill>
                  <a:srgbClr val="000091"/>
                </a:solidFill>
                <a:ea typeface="+mj-lt"/>
                <a:cs typeface="+mj-lt"/>
              </a:rPr>
              <a:t>1.5 - 5 M€ per </a:t>
            </a:r>
            <a:r>
              <a:rPr lang="fr-FR" sz="1800" err="1">
                <a:solidFill>
                  <a:srgbClr val="000091"/>
                </a:solidFill>
                <a:ea typeface="+mj-lt"/>
                <a:cs typeface="+mj-lt"/>
              </a:rPr>
              <a:t>project</a:t>
            </a:r>
            <a:r>
              <a:rPr lang="fr-FR" sz="1800">
                <a:solidFill>
                  <a:srgbClr val="000091"/>
                </a:solidFill>
                <a:ea typeface="+mj-lt"/>
                <a:cs typeface="+mj-lt"/>
              </a:rPr>
              <a:t> </a:t>
            </a:r>
            <a:r>
              <a:rPr lang="en-US" sz="1800">
                <a:solidFill>
                  <a:srgbClr val="000091"/>
                </a:solidFill>
                <a:ea typeface="+mj-lt"/>
                <a:cs typeface="+mj-lt"/>
              </a:rPr>
              <a:t>| 3 projects |</a:t>
            </a:r>
            <a:r>
              <a:rPr lang="fr-FR" sz="1800">
                <a:solidFill>
                  <a:srgbClr val="000091"/>
                </a:solidFill>
                <a:ea typeface="+mj-lt"/>
                <a:cs typeface="+mj-lt"/>
              </a:rPr>
              <a:t> CSA | TRL N/A</a:t>
            </a:r>
            <a:endParaRPr lang="en-US" sz="1800" b="0">
              <a:solidFill>
                <a:srgbClr val="000091"/>
              </a:solidFill>
            </a:endParaRPr>
          </a:p>
        </p:txBody>
      </p:sp>
      <p:sp>
        <p:nvSpPr>
          <p:cNvPr id="4"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359998" y="1953646"/>
            <a:ext cx="2414733" cy="2947964"/>
          </a:xfrm>
          <a:ln w="25400">
            <a:solidFill>
              <a:schemeClr val="accent3"/>
            </a:solidFill>
          </a:ln>
        </p:spPr>
        <p:txBody>
          <a:bodyPr lIns="72000" tIns="72000" rIns="72000" bIns="72000" anchor="t">
            <a:noAutofit/>
          </a:bodyPr>
          <a:lstStyle/>
          <a:p>
            <a:pPr>
              <a:spcAft>
                <a:spcPts val="0"/>
              </a:spcAft>
            </a:pPr>
            <a:r>
              <a:rPr lang="fr-FR" sz="1200" b="1" u="sng">
                <a:solidFill>
                  <a:srgbClr val="000091"/>
                </a:solidFill>
                <a:uFill>
                  <a:solidFill>
                    <a:srgbClr val="F5DC32"/>
                  </a:solidFill>
                </a:uFill>
                <a:ea typeface="+mj-lt"/>
                <a:cs typeface="Arial"/>
              </a:rPr>
              <a:t> </a:t>
            </a:r>
          </a:p>
        </p:txBody>
      </p:sp>
      <p:sp>
        <p:nvSpPr>
          <p:cNvPr id="6" name="Text Placeholder 5">
            <a:extLst>
              <a:ext uri="{FF2B5EF4-FFF2-40B4-BE49-F238E27FC236}">
                <a16:creationId xmlns:a16="http://schemas.microsoft.com/office/drawing/2014/main" id="{E0DDB5CD-5F69-48CE-AB3C-24E609D0C5C2}"/>
              </a:ext>
            </a:extLst>
          </p:cNvPr>
          <p:cNvSpPr>
            <a:spLocks noGrp="1"/>
          </p:cNvSpPr>
          <p:nvPr>
            <p:ph type="body" sz="quarter" idx="23"/>
          </p:nvPr>
        </p:nvSpPr>
        <p:spPr>
          <a:xfrm>
            <a:off x="2953613" y="2491116"/>
            <a:ext cx="5974587" cy="1668134"/>
          </a:xfrm>
        </p:spPr>
        <p:txBody>
          <a:bodyPr lIns="0" tIns="0" rIns="0" bIns="0" anchor="t">
            <a:noAutofit/>
          </a:bodyPr>
          <a:lstStyle/>
          <a:p>
            <a:pPr marL="360045" lvl="4" indent="0">
              <a:spcBef>
                <a:spcPts val="0"/>
              </a:spcBef>
              <a:spcAft>
                <a:spcPts val="0"/>
              </a:spcAft>
              <a:buNone/>
            </a:pPr>
            <a:r>
              <a:rPr lang="en-US" sz="1400" i="1">
                <a:solidFill>
                  <a:srgbClr val="000091"/>
                </a:solidFill>
              </a:rPr>
              <a:t>Nota: The approach and budget for this coordination support action will </a:t>
            </a:r>
            <a:r>
              <a:rPr lang="en-US" sz="1400" b="1" i="1">
                <a:solidFill>
                  <a:srgbClr val="000091"/>
                </a:solidFill>
              </a:rPr>
              <a:t>be implemented through the 2024 amendment,</a:t>
            </a:r>
            <a:r>
              <a:rPr lang="en-US" sz="1400" i="1">
                <a:solidFill>
                  <a:srgbClr val="000091"/>
                </a:solidFill>
              </a:rPr>
              <a:t> once information is available from the </a:t>
            </a:r>
            <a:r>
              <a:rPr lang="en-US" sz="1400" b="1" i="1">
                <a:solidFill>
                  <a:srgbClr val="000091"/>
                </a:solidFill>
              </a:rPr>
              <a:t>three ongoing NCP networks of Cluster 4</a:t>
            </a:r>
            <a:endParaRPr lang="fr-FR" sz="1400" b="1">
              <a:solidFill>
                <a:srgbClr val="000091"/>
              </a:solidFill>
              <a:cs typeface="Arial"/>
            </a:endParaRPr>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t>72</a:t>
            </a:fld>
            <a:endParaRPr lang="en-US"/>
          </a:p>
        </p:txBody>
      </p:sp>
      <p:sp>
        <p:nvSpPr>
          <p:cNvPr id="7" name="Rectangle 6"/>
          <p:cNvSpPr/>
          <p:nvPr/>
        </p:nvSpPr>
        <p:spPr>
          <a:xfrm>
            <a:off x="359997" y="1953646"/>
            <a:ext cx="2297477" cy="1077218"/>
          </a:xfrm>
          <a:prstGeom prst="rect">
            <a:avLst/>
          </a:prstGeom>
        </p:spPr>
        <p:txBody>
          <a:bodyPr wrap="square" lIns="91440" tIns="45720" rIns="91440" bIns="45720" anchor="t">
            <a:spAutoFit/>
          </a:bodyPr>
          <a:lstStyle/>
          <a:p>
            <a:pPr marL="285750" indent="-285750">
              <a:buFont typeface="Calibri"/>
              <a:buChar char="-"/>
            </a:pPr>
            <a:r>
              <a:rPr lang="en-US" sz="1400">
                <a:solidFill>
                  <a:srgbClr val="000091"/>
                </a:solidFill>
                <a:ea typeface="+mj-lt"/>
                <a:cs typeface="Arial"/>
              </a:rPr>
              <a:t>Eligible costs will take the form of a </a:t>
            </a:r>
            <a:r>
              <a:rPr lang="en-US" sz="1400" b="1" u="sng">
                <a:solidFill>
                  <a:srgbClr val="000091"/>
                </a:solidFill>
                <a:uFill>
                  <a:solidFill>
                    <a:srgbClr val="F5DC32"/>
                  </a:solidFill>
                </a:uFill>
                <a:ea typeface="+mj-lt"/>
                <a:cs typeface="Arial"/>
              </a:rPr>
              <a:t>lump sum </a:t>
            </a:r>
            <a:endParaRPr lang="fr-FR"/>
          </a:p>
          <a:p>
            <a:pPr>
              <a:spcAft>
                <a:spcPts val="0"/>
              </a:spcAft>
            </a:pPr>
            <a:endParaRPr lang="en-US" sz="1100" b="1" u="sng">
              <a:solidFill>
                <a:srgbClr val="000091"/>
              </a:solidFill>
              <a:uFill>
                <a:solidFill>
                  <a:srgbClr val="F5DC32"/>
                </a:solidFill>
              </a:uFill>
              <a:ea typeface="+mj-lt"/>
              <a:cs typeface="Arial"/>
            </a:endParaRPr>
          </a:p>
          <a:p>
            <a:pPr>
              <a:spcAft>
                <a:spcPts val="0"/>
              </a:spcAft>
            </a:pPr>
            <a:r>
              <a:rPr lang="en-US" sz="1100" i="1">
                <a:solidFill>
                  <a:srgbClr val="000091"/>
                </a:solidFill>
                <a:ea typeface="+mj-lt"/>
                <a:cs typeface="Arial"/>
              </a:rPr>
              <a:t>Pending …</a:t>
            </a:r>
          </a:p>
        </p:txBody>
      </p:sp>
    </p:spTree>
    <p:extLst>
      <p:ext uri="{BB962C8B-B14F-4D97-AF65-F5344CB8AC3E}">
        <p14:creationId xmlns:p14="http://schemas.microsoft.com/office/powerpoint/2010/main" val="3256665195"/>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F46C79FD-C571-418B-AB0F-5EE936C85276}" type="slidenum">
              <a:rPr lang="en-GB" smtClean="0"/>
              <a:t>73</a:t>
            </a:fld>
            <a:endParaRPr lang="en-GB"/>
          </a:p>
        </p:txBody>
      </p:sp>
      <p:sp>
        <p:nvSpPr>
          <p:cNvPr id="4" name="Titre 3"/>
          <p:cNvSpPr>
            <a:spLocks noGrp="1"/>
          </p:cNvSpPr>
          <p:nvPr>
            <p:ph type="title"/>
          </p:nvPr>
        </p:nvSpPr>
        <p:spPr>
          <a:xfrm>
            <a:off x="-1" y="1250950"/>
            <a:ext cx="9143999" cy="730961"/>
          </a:xfrm>
        </p:spPr>
        <p:txBody>
          <a:bodyPr/>
          <a:lstStyle/>
          <a:p>
            <a:pPr algn="ctr"/>
            <a:r>
              <a:rPr lang="en-GB" sz="2800"/>
              <a:t>D6.3 - European standards </a:t>
            </a:r>
            <a:br>
              <a:rPr lang="en-GB" sz="2800"/>
            </a:br>
            <a:r>
              <a:rPr lang="en-GB" sz="2800"/>
              <a:t>for industrial competitiveness</a:t>
            </a:r>
            <a:endParaRPr lang="en-US" sz="2800"/>
          </a:p>
        </p:txBody>
      </p:sp>
      <p:pic>
        <p:nvPicPr>
          <p:cNvPr id="6" name="Image 5"/>
          <p:cNvPicPr>
            <a:picLocks noChangeAspect="1"/>
          </p:cNvPicPr>
          <p:nvPr/>
        </p:nvPicPr>
        <p:blipFill>
          <a:blip r:embed="rId3"/>
          <a:stretch>
            <a:fillRect/>
          </a:stretch>
        </p:blipFill>
        <p:spPr>
          <a:xfrm>
            <a:off x="329765" y="2552577"/>
            <a:ext cx="8436572" cy="1324098"/>
          </a:xfrm>
          <a:prstGeom prst="rect">
            <a:avLst/>
          </a:prstGeom>
        </p:spPr>
      </p:pic>
    </p:spTree>
    <p:extLst>
      <p:ext uri="{BB962C8B-B14F-4D97-AF65-F5344CB8AC3E}">
        <p14:creationId xmlns:p14="http://schemas.microsoft.com/office/powerpoint/2010/main" val="11913122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36F-924E-45F3-971B-090835F8E250}"/>
              </a:ext>
            </a:extLst>
          </p:cNvPr>
          <p:cNvSpPr>
            <a:spLocks noGrp="1"/>
          </p:cNvSpPr>
          <p:nvPr>
            <p:ph type="title"/>
          </p:nvPr>
        </p:nvSpPr>
        <p:spPr>
          <a:xfrm>
            <a:off x="359999" y="1047510"/>
            <a:ext cx="8424000" cy="720001"/>
          </a:xfrm>
          <a:solidFill>
            <a:srgbClr val="F5DC32"/>
          </a:solidFill>
          <a:ln>
            <a:noFill/>
          </a:ln>
          <a:effectLst>
            <a:softEdge rad="12700"/>
          </a:effectLst>
        </p:spPr>
        <p:txBody>
          <a:bodyPr lIns="0" tIns="0" rIns="91440" bIns="0" anchor="ctr">
            <a:normAutofit/>
          </a:bodyPr>
          <a:lstStyle/>
          <a:p>
            <a:pPr>
              <a:lnSpc>
                <a:spcPct val="100000"/>
              </a:lnSpc>
            </a:pPr>
            <a:r>
              <a:rPr lang="en-US" sz="1800">
                <a:solidFill>
                  <a:srgbClr val="000091"/>
                </a:solidFill>
                <a:ea typeface="+mj-lt"/>
                <a:cs typeface="+mj-lt"/>
              </a:rPr>
              <a:t>HORIZON-CL4-2024-HUMAN-01-61: Facilitate the engagement in global ICT </a:t>
            </a:r>
            <a:r>
              <a:rPr lang="en-US" sz="1800" err="1">
                <a:solidFill>
                  <a:srgbClr val="000091"/>
                </a:solidFill>
                <a:ea typeface="+mj-lt"/>
                <a:cs typeface="+mj-lt"/>
              </a:rPr>
              <a:t>standardisation</a:t>
            </a:r>
            <a:r>
              <a:rPr lang="en-US" sz="1800">
                <a:solidFill>
                  <a:srgbClr val="000091"/>
                </a:solidFill>
                <a:ea typeface="+mj-lt"/>
                <a:cs typeface="+mj-lt"/>
              </a:rPr>
              <a:t> development  (CSA)</a:t>
            </a:r>
            <a:endParaRPr lang="en-US" sz="1500">
              <a:solidFill>
                <a:srgbClr val="000091"/>
              </a:solidFill>
              <a:ea typeface="+mj-lt"/>
              <a:cs typeface="+mj-lt"/>
            </a:endParaRPr>
          </a:p>
        </p:txBody>
      </p:sp>
      <p:sp>
        <p:nvSpPr>
          <p:cNvPr id="3" name="Text Placeholder 2">
            <a:extLst>
              <a:ext uri="{FF2B5EF4-FFF2-40B4-BE49-F238E27FC236}">
                <a16:creationId xmlns:a16="http://schemas.microsoft.com/office/drawing/2014/main" id="{945A90B0-1DC8-480B-9124-F23301BEC7EF}"/>
              </a:ext>
            </a:extLst>
          </p:cNvPr>
          <p:cNvSpPr>
            <a:spLocks noGrp="1"/>
          </p:cNvSpPr>
          <p:nvPr>
            <p:ph type="body" sz="quarter" idx="1"/>
          </p:nvPr>
        </p:nvSpPr>
        <p:spPr>
          <a:xfrm>
            <a:off x="3115357" y="46937"/>
            <a:ext cx="5668643" cy="835459"/>
          </a:xfrm>
        </p:spPr>
        <p:txBody>
          <a:bodyPr lIns="0" tIns="0" rIns="0" bIns="0" anchor="ctr">
            <a:noAutofit/>
          </a:bodyPr>
          <a:lstStyle/>
          <a:p>
            <a:pPr marL="0" indent="0">
              <a:buNone/>
            </a:pPr>
            <a:r>
              <a:rPr lang="en-GB" sz="1800">
                <a:solidFill>
                  <a:srgbClr val="000091"/>
                </a:solidFill>
                <a:ea typeface="+mj-ea"/>
                <a:cs typeface="+mj-cs"/>
              </a:rPr>
              <a:t>European standards for industrial competitiveness</a:t>
            </a:r>
            <a:r>
              <a:rPr lang="en-US" sz="1200">
                <a:solidFill>
                  <a:srgbClr val="000091"/>
                </a:solidFill>
                <a:ea typeface="+mj-lt"/>
                <a:cs typeface="+mj-lt"/>
              </a:rPr>
              <a:t/>
            </a:r>
            <a:br>
              <a:rPr lang="en-US" sz="1200">
                <a:solidFill>
                  <a:srgbClr val="000091"/>
                </a:solidFill>
                <a:ea typeface="+mj-lt"/>
                <a:cs typeface="+mj-lt"/>
              </a:rPr>
            </a:br>
            <a:r>
              <a:rPr lang="en-US" sz="1800">
                <a:solidFill>
                  <a:srgbClr val="000091"/>
                </a:solidFill>
                <a:ea typeface="+mj-lt"/>
                <a:cs typeface="+mj-lt"/>
              </a:rPr>
              <a:t>~6M€ per project | 1 project | CSA | TRL N/A</a:t>
            </a:r>
          </a:p>
        </p:txBody>
      </p:sp>
      <p:sp>
        <p:nvSpPr>
          <p:cNvPr id="4" name="Text Placeholder 3">
            <a:extLst>
              <a:ext uri="{FF2B5EF4-FFF2-40B4-BE49-F238E27FC236}">
                <a16:creationId xmlns:a16="http://schemas.microsoft.com/office/drawing/2014/main" id="{B05AB7B8-F92A-4E26-BD91-D2C2223705CE}"/>
              </a:ext>
            </a:extLst>
          </p:cNvPr>
          <p:cNvSpPr>
            <a:spLocks noGrp="1"/>
          </p:cNvSpPr>
          <p:nvPr>
            <p:ph type="body" sz="quarter" idx="21"/>
          </p:nvPr>
        </p:nvSpPr>
        <p:spPr>
          <a:xfrm>
            <a:off x="359998" y="1953646"/>
            <a:ext cx="2501520" cy="2829854"/>
          </a:xfrm>
          <a:ln w="25400">
            <a:solidFill>
              <a:schemeClr val="accent3"/>
            </a:solidFill>
          </a:ln>
        </p:spPr>
        <p:txBody>
          <a:bodyPr lIns="72000" tIns="72000" rIns="72000" bIns="72000" anchor="t">
            <a:noAutofit/>
          </a:bodyPr>
          <a:lstStyle/>
          <a:p>
            <a:pPr>
              <a:spcAft>
                <a:spcPts val="0"/>
              </a:spcAft>
            </a:pPr>
            <a:r>
              <a:rPr lang="en-US" sz="1400">
                <a:solidFill>
                  <a:srgbClr val="000091"/>
                </a:solidFill>
                <a:ea typeface="+mj-lt"/>
                <a:cs typeface="Arial"/>
              </a:rPr>
              <a:t>Eligible costs will take the form of a </a:t>
            </a:r>
            <a:r>
              <a:rPr lang="en-US" sz="1400" b="1" u="sng">
                <a:solidFill>
                  <a:srgbClr val="000091"/>
                </a:solidFill>
                <a:uFill>
                  <a:solidFill>
                    <a:srgbClr val="F5DC32"/>
                  </a:solidFill>
                </a:uFill>
                <a:ea typeface="+mj-lt"/>
                <a:cs typeface="Arial"/>
              </a:rPr>
              <a:t>lump sum </a:t>
            </a:r>
          </a:p>
          <a:p>
            <a:pPr>
              <a:spcAft>
                <a:spcPts val="0"/>
              </a:spcAft>
            </a:pPr>
            <a:endParaRPr lang="fr-FR" sz="1200" b="1" u="sng">
              <a:solidFill>
                <a:srgbClr val="000091"/>
              </a:solidFill>
              <a:uFill>
                <a:solidFill>
                  <a:srgbClr val="F5DC32"/>
                </a:solidFill>
              </a:uFill>
              <a:ea typeface="+mj-lt"/>
              <a:cs typeface="Arial"/>
            </a:endParaRPr>
          </a:p>
          <a:p>
            <a:r>
              <a:rPr lang="en-GB" sz="1200"/>
              <a:t>Financial support to third parties (FSTP</a:t>
            </a:r>
            <a:r>
              <a:rPr lang="fr-FR" sz="1200"/>
              <a:t>) : </a:t>
            </a:r>
          </a:p>
          <a:p>
            <a:pPr marL="171450" indent="-171450">
              <a:buFont typeface="Arial" panose="020B0604020202020204" pitchFamily="34" charset="0"/>
              <a:buChar char="•"/>
            </a:pPr>
            <a:r>
              <a:rPr lang="en-US" sz="1100"/>
              <a:t>50 </a:t>
            </a:r>
            <a:r>
              <a:rPr lang="fr-FR" sz="1100"/>
              <a:t>K€ </a:t>
            </a:r>
            <a:r>
              <a:rPr lang="fr-FR" sz="1100" err="1"/>
              <a:t>is</a:t>
            </a:r>
            <a:r>
              <a:rPr lang="fr-FR" sz="1100"/>
              <a:t> the m</a:t>
            </a:r>
            <a:r>
              <a:rPr lang="en-US" sz="1100" err="1"/>
              <a:t>aximum</a:t>
            </a:r>
            <a:r>
              <a:rPr lang="en-US" sz="1100"/>
              <a:t> amount to be granted to each third party</a:t>
            </a:r>
          </a:p>
          <a:p>
            <a:pPr marL="171450" indent="-171450">
              <a:buFont typeface="Arial" panose="020B0604020202020204" pitchFamily="34" charset="0"/>
              <a:buChar char="•"/>
            </a:pPr>
            <a:r>
              <a:rPr lang="en-US" sz="1100"/>
              <a:t>FSTP should be typically in the order of 1 to 10K€ by expert</a:t>
            </a:r>
          </a:p>
          <a:p>
            <a:pPr marL="171450" indent="-171450">
              <a:buFont typeface="Arial" panose="020B0604020202020204" pitchFamily="34" charset="0"/>
              <a:buChar char="•"/>
            </a:pPr>
            <a:r>
              <a:rPr lang="en-US" sz="1100"/>
              <a:t>a minimum of 70% of requested EU contribution should go to open calls</a:t>
            </a:r>
          </a:p>
          <a:p>
            <a:r>
              <a:rPr lang="en-US" sz="900">
                <a:solidFill>
                  <a:srgbClr val="000091"/>
                </a:solidFill>
                <a:ea typeface="+mj-lt"/>
                <a:cs typeface="Arial"/>
              </a:rPr>
              <a:t>↔ </a:t>
            </a:r>
            <a:r>
              <a:rPr lang="fr-FR" sz="900"/>
              <a:t>ICT-40-2017, StandICT.eu &amp; ICT-45-2020</a:t>
            </a:r>
            <a:endParaRPr lang="en-GB" sz="900"/>
          </a:p>
        </p:txBody>
      </p:sp>
      <p:sp>
        <p:nvSpPr>
          <p:cNvPr id="6" name="Text Placeholder 5">
            <a:extLst>
              <a:ext uri="{FF2B5EF4-FFF2-40B4-BE49-F238E27FC236}">
                <a16:creationId xmlns:a16="http://schemas.microsoft.com/office/drawing/2014/main" id="{E0DDB5CD-5F69-48CE-AB3C-24E609D0C5C2}"/>
              </a:ext>
            </a:extLst>
          </p:cNvPr>
          <p:cNvSpPr>
            <a:spLocks noGrp="1"/>
          </p:cNvSpPr>
          <p:nvPr>
            <p:ph type="body" sz="quarter" idx="23"/>
          </p:nvPr>
        </p:nvSpPr>
        <p:spPr>
          <a:xfrm>
            <a:off x="3115357" y="1932625"/>
            <a:ext cx="5904818" cy="3027502"/>
          </a:xfrm>
        </p:spPr>
        <p:txBody>
          <a:bodyPr lIns="0" tIns="0" rIns="0" bIns="0" anchor="t">
            <a:noAutofit/>
          </a:bodyPr>
          <a:lstStyle/>
          <a:p>
            <a:pPr algn="just">
              <a:lnSpc>
                <a:spcPct val="90000"/>
              </a:lnSpc>
              <a:spcAft>
                <a:spcPts val="0"/>
              </a:spcAft>
            </a:pPr>
            <a:r>
              <a:rPr lang="en-US" sz="1100">
                <a:solidFill>
                  <a:srgbClr val="000091"/>
                </a:solidFill>
                <a:ea typeface="+mj-lt"/>
                <a:cs typeface="Arial"/>
              </a:rPr>
              <a:t>Share information on : </a:t>
            </a:r>
          </a:p>
          <a:p>
            <a:pPr marL="213995" indent="-213995" algn="just">
              <a:lnSpc>
                <a:spcPct val="90000"/>
              </a:lnSpc>
              <a:spcAft>
                <a:spcPts val="0"/>
              </a:spcAft>
              <a:buFont typeface="Arial"/>
              <a:buChar char="•"/>
            </a:pPr>
            <a:r>
              <a:rPr lang="en-US" sz="1100">
                <a:solidFill>
                  <a:srgbClr val="000091"/>
                </a:solidFill>
                <a:ea typeface="+mj-lt"/>
                <a:cs typeface="Arial"/>
              </a:rPr>
              <a:t>The global sectoral ICT standardization ecosystems </a:t>
            </a:r>
          </a:p>
          <a:p>
            <a:pPr marL="213995" indent="-213995" algn="just">
              <a:lnSpc>
                <a:spcPct val="90000"/>
              </a:lnSpc>
              <a:spcAft>
                <a:spcPts val="0"/>
              </a:spcAft>
              <a:buFont typeface="Arial"/>
              <a:buChar char="•"/>
            </a:pPr>
            <a:r>
              <a:rPr lang="en-US" sz="1100">
                <a:solidFill>
                  <a:srgbClr val="000091"/>
                </a:solidFill>
                <a:ea typeface="+mj-lt"/>
                <a:cs typeface="Arial"/>
              </a:rPr>
              <a:t>The European stakeholders' involvement in global standardization</a:t>
            </a:r>
          </a:p>
          <a:p>
            <a:pPr>
              <a:spcBef>
                <a:spcPts val="600"/>
              </a:spcBef>
              <a:spcAft>
                <a:spcPts val="0"/>
              </a:spcAft>
            </a:pPr>
            <a:r>
              <a:rPr lang="en-US" sz="1100">
                <a:solidFill>
                  <a:srgbClr val="000091"/>
                </a:solidFill>
                <a:ea typeface="+mj-lt"/>
                <a:cs typeface="+mj-lt"/>
              </a:rPr>
              <a:t>Proposals should include:</a:t>
            </a:r>
          </a:p>
          <a:p>
            <a:pPr marL="213995" indent="-213995" algn="just">
              <a:lnSpc>
                <a:spcPct val="90000"/>
              </a:lnSpc>
              <a:spcAft>
                <a:spcPts val="0"/>
              </a:spcAft>
              <a:buFont typeface="Arial"/>
              <a:buChar char="•"/>
            </a:pPr>
            <a:r>
              <a:rPr lang="en-US" sz="1100">
                <a:solidFill>
                  <a:srgbClr val="000091"/>
                </a:solidFill>
                <a:ea typeface="+mj-lt"/>
                <a:cs typeface="Arial"/>
              </a:rPr>
              <a:t>An analysis of the international ICT standardization landscape and gaps</a:t>
            </a:r>
          </a:p>
          <a:p>
            <a:pPr marL="213995" indent="-213995" algn="just">
              <a:lnSpc>
                <a:spcPct val="90000"/>
              </a:lnSpc>
              <a:spcAft>
                <a:spcPts val="0"/>
              </a:spcAft>
              <a:buFont typeface="Arial"/>
              <a:buChar char="•"/>
            </a:pPr>
            <a:r>
              <a:rPr lang="en-US" sz="1100">
                <a:solidFill>
                  <a:srgbClr val="000091"/>
                </a:solidFill>
                <a:ea typeface="+mj-lt"/>
                <a:cs typeface="Arial"/>
              </a:rPr>
              <a:t>Establishment of a management mechanism to support the European contributions Animation of a foresight committee</a:t>
            </a:r>
          </a:p>
          <a:p>
            <a:pPr marL="213995" indent="-213995" algn="just">
              <a:lnSpc>
                <a:spcPct val="90000"/>
              </a:lnSpc>
              <a:spcAft>
                <a:spcPts val="0"/>
              </a:spcAft>
              <a:buFont typeface="Arial"/>
              <a:buChar char="•"/>
            </a:pPr>
            <a:r>
              <a:rPr lang="en-US" sz="1100">
                <a:solidFill>
                  <a:srgbClr val="000091"/>
                </a:solidFill>
                <a:ea typeface="+mj-lt"/>
                <a:cs typeface="Arial"/>
              </a:rPr>
              <a:t>Promoting the relevance and benefits of ICT standardization</a:t>
            </a:r>
          </a:p>
          <a:p>
            <a:pPr>
              <a:spcBef>
                <a:spcPts val="600"/>
              </a:spcBef>
              <a:spcAft>
                <a:spcPts val="0"/>
              </a:spcAft>
            </a:pPr>
            <a:r>
              <a:rPr lang="en-US" sz="1100" b="1">
                <a:solidFill>
                  <a:srgbClr val="000091"/>
                </a:solidFill>
                <a:latin typeface="Arial Black"/>
                <a:ea typeface="+mj-lt"/>
                <a:cs typeface="+mj-lt"/>
              </a:rPr>
              <a:t>Expected results</a:t>
            </a:r>
            <a:endParaRPr lang="en-US" sz="1100">
              <a:solidFill>
                <a:srgbClr val="000091"/>
              </a:solidFill>
              <a:latin typeface="Arial Black"/>
              <a:ea typeface="+mj-lt"/>
              <a:cs typeface="+mj-lt"/>
            </a:endParaRPr>
          </a:p>
          <a:p>
            <a:pPr marL="213995" indent="-213995" algn="just">
              <a:lnSpc>
                <a:spcPct val="90000"/>
              </a:lnSpc>
              <a:spcAft>
                <a:spcPts val="0"/>
              </a:spcAft>
              <a:buFont typeface="Arial"/>
              <a:buChar char="•"/>
            </a:pPr>
            <a:r>
              <a:rPr lang="en-US" sz="1100">
                <a:solidFill>
                  <a:srgbClr val="000091"/>
                </a:solidFill>
                <a:ea typeface="+mj-lt"/>
                <a:cs typeface="Arial"/>
              </a:rPr>
              <a:t>Establish a mechanism to support the participation of European specialists in international ICT standardization bodies and global forums and consortia</a:t>
            </a:r>
          </a:p>
          <a:p>
            <a:pPr marL="213995" indent="-213995" algn="just">
              <a:lnSpc>
                <a:spcPct val="90000"/>
              </a:lnSpc>
              <a:spcAft>
                <a:spcPts val="0"/>
              </a:spcAft>
              <a:buFont typeface="Arial"/>
              <a:buChar char="•"/>
            </a:pPr>
            <a:r>
              <a:rPr lang="en-US" sz="1100">
                <a:solidFill>
                  <a:srgbClr val="000091"/>
                </a:solidFill>
                <a:ea typeface="+mj-lt"/>
                <a:cs typeface="Arial"/>
              </a:rPr>
              <a:t>Develop and update the sectoral ICT standardization landscape and gap analysis of ICT standardization needs in support of EU policies</a:t>
            </a:r>
          </a:p>
          <a:p>
            <a:pPr marL="213995" indent="-213995" algn="just">
              <a:lnSpc>
                <a:spcPct val="90000"/>
              </a:lnSpc>
              <a:spcAft>
                <a:spcPts val="0"/>
              </a:spcAft>
              <a:buFont typeface="Arial"/>
              <a:buChar char="•"/>
            </a:pPr>
            <a:r>
              <a:rPr lang="en-US" sz="1100">
                <a:solidFill>
                  <a:srgbClr val="000091"/>
                </a:solidFill>
                <a:ea typeface="+mj-lt"/>
                <a:cs typeface="Arial"/>
              </a:rPr>
              <a:t>Provide a forum for forward-looking analysis in different sectors</a:t>
            </a:r>
          </a:p>
          <a:p>
            <a:pPr marL="213995" indent="-213995" algn="just">
              <a:lnSpc>
                <a:spcPct val="90000"/>
              </a:lnSpc>
              <a:spcAft>
                <a:spcPts val="0"/>
              </a:spcAft>
              <a:buFont typeface="Arial"/>
              <a:buChar char="•"/>
            </a:pPr>
            <a:r>
              <a:rPr lang="en-US" sz="1100">
                <a:solidFill>
                  <a:srgbClr val="000091"/>
                </a:solidFill>
                <a:ea typeface="+mj-lt"/>
                <a:cs typeface="Arial"/>
              </a:rPr>
              <a:t>Increase awareness of ICT standardization development</a:t>
            </a:r>
          </a:p>
          <a:p>
            <a:pPr marL="213995" indent="-213995" algn="just">
              <a:lnSpc>
                <a:spcPct val="90000"/>
              </a:lnSpc>
              <a:spcAft>
                <a:spcPts val="0"/>
              </a:spcAft>
              <a:buFont typeface="Arial"/>
              <a:buChar char="•"/>
            </a:pPr>
            <a:r>
              <a:rPr lang="en-US" sz="1100">
                <a:solidFill>
                  <a:srgbClr val="000091"/>
                </a:solidFill>
                <a:ea typeface="+mj-lt"/>
                <a:cs typeface="Arial"/>
              </a:rPr>
              <a:t>Support international standardization meetings and forums to facilitate the participation of European stakeholders</a:t>
            </a:r>
            <a:endParaRPr lang="fr-FR" sz="1100">
              <a:solidFill>
                <a:srgbClr val="000091"/>
              </a:solidFill>
              <a:ea typeface="+mj-lt"/>
              <a:cs typeface="Arial"/>
            </a:endParaRPr>
          </a:p>
        </p:txBody>
      </p:sp>
      <p:sp>
        <p:nvSpPr>
          <p:cNvPr id="5" name="Espace réservé du numéro de diapositive 4"/>
          <p:cNvSpPr>
            <a:spLocks noGrp="1"/>
          </p:cNvSpPr>
          <p:nvPr>
            <p:ph type="sldNum" sz="quarter" idx="2"/>
          </p:nvPr>
        </p:nvSpPr>
        <p:spPr/>
        <p:txBody>
          <a:bodyPr/>
          <a:lstStyle/>
          <a:p>
            <a:fld id="{86CB4B4D-7CA3-9044-876B-883B54F8677D}" type="slidenum">
              <a:rPr lang="en-US" smtClean="0"/>
              <a:t>74</a:t>
            </a:fld>
            <a:endParaRPr lang="en-US"/>
          </a:p>
        </p:txBody>
      </p:sp>
    </p:spTree>
    <p:extLst>
      <p:ext uri="{BB962C8B-B14F-4D97-AF65-F5344CB8AC3E}">
        <p14:creationId xmlns:p14="http://schemas.microsoft.com/office/powerpoint/2010/main" val="4290019896"/>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1116000"/>
            <a:ext cx="8424000" cy="447638"/>
          </a:xfrm>
        </p:spPr>
        <p:txBody>
          <a:bodyPr/>
          <a:lstStyle/>
          <a:p>
            <a:r>
              <a:rPr lang="fr-FR" sz="2400"/>
              <a:t>Des documents pour aller plus loin</a:t>
            </a:r>
          </a:p>
        </p:txBody>
      </p:sp>
      <p:sp>
        <p:nvSpPr>
          <p:cNvPr id="3" name="Espace réservé du contenu 2"/>
          <p:cNvSpPr>
            <a:spLocks noGrp="1"/>
          </p:cNvSpPr>
          <p:nvPr>
            <p:ph sz="quarter" idx="14"/>
          </p:nvPr>
        </p:nvSpPr>
        <p:spPr>
          <a:xfrm>
            <a:off x="371260" y="1563638"/>
            <a:ext cx="8424000" cy="2574000"/>
          </a:xfrm>
        </p:spPr>
        <p:txBody>
          <a:bodyPr/>
          <a:lstStyle/>
          <a:p>
            <a:pPr marL="285750" indent="-285750">
              <a:buFont typeface="Wingdings" panose="05000000000000000000" pitchFamily="2" charset="2"/>
              <a:buChar char="Ø"/>
              <a:defRPr/>
            </a:pPr>
            <a:r>
              <a:rPr lang="fr-FR" sz="1200" b="1"/>
              <a:t>Les appels du Cluster 4 Horizon Europe</a:t>
            </a:r>
          </a:p>
          <a:p>
            <a:pPr marL="742950" lvl="1" indent="-285750">
              <a:buFont typeface="Wingdings" panose="05000000000000000000" pitchFamily="2" charset="2"/>
              <a:buChar char="q"/>
              <a:defRPr/>
            </a:pPr>
            <a:r>
              <a:rPr lang="fr-FR" sz="1200" u="sng">
                <a:solidFill>
                  <a:schemeClr val="tx1">
                    <a:lumMod val="95000"/>
                    <a:lumOff val="5000"/>
                  </a:schemeClr>
                </a:solidFill>
                <a:hlinkClick r:id="rId2" tooltip="https://ec.europa.eu/info/funding-tenders/opportunities/docs/2021-2027/horizon/wp-call/2021-2022/wp-8-climate-energy-and-mobility_horizon-2021-2022_en.pdf"/>
              </a:rPr>
              <a:t>Sur le </a:t>
            </a:r>
            <a:r>
              <a:rPr lang="fr-FR" sz="1200" b="1" u="sng">
                <a:solidFill>
                  <a:schemeClr val="tx1">
                    <a:lumMod val="95000"/>
                    <a:lumOff val="5000"/>
                  </a:schemeClr>
                </a:solidFill>
                <a:hlinkClick r:id="rId2" tooltip="https://ec.europa.eu/info/funding-tenders/opportunities/docs/2021-2027/horizon/wp-call/2021-2022/wp-8-climate-energy-and-mobility_horizon-2021-2022_en.pdf"/>
              </a:rPr>
              <a:t>portail européen</a:t>
            </a:r>
            <a:r>
              <a:rPr lang="fr-FR" sz="1200" u="sng">
                <a:solidFill>
                  <a:schemeClr val="tx1">
                    <a:lumMod val="95000"/>
                    <a:lumOff val="5000"/>
                  </a:schemeClr>
                </a:solidFill>
                <a:hlinkClick r:id="rId2" tooltip="https://ec.europa.eu/info/funding-tenders/opportunities/docs/2021-2027/horizon/wp-call/2021-2022/wp-8-climate-energy-and-mobility_horizon-2021-2022_en.pdf"/>
              </a:rPr>
              <a:t> "</a:t>
            </a:r>
            <a:r>
              <a:rPr lang="fr-FR" sz="1200" u="sng" err="1">
                <a:solidFill>
                  <a:schemeClr val="tx1">
                    <a:lumMod val="95000"/>
                    <a:lumOff val="5000"/>
                  </a:schemeClr>
                </a:solidFill>
                <a:hlinkClick r:id="rId2" tooltip="https://ec.europa.eu/info/funding-tenders/opportunities/docs/2021-2027/horizon/wp-call/2021-2022/wp-8-climate-energy-and-mobility_horizon-2021-2022_en.pdf"/>
              </a:rPr>
              <a:t>Funding</a:t>
            </a:r>
            <a:r>
              <a:rPr lang="fr-FR" sz="1200" u="sng">
                <a:solidFill>
                  <a:schemeClr val="tx1">
                    <a:lumMod val="95000"/>
                    <a:lumOff val="5000"/>
                  </a:schemeClr>
                </a:solidFill>
                <a:hlinkClick r:id="rId2" tooltip="https://ec.europa.eu/info/funding-tenders/opportunities/docs/2021-2027/horizon/wp-call/2021-2022/wp-8-climate-energy-and-mobility_horizon-2021-2022_en.pdf"/>
              </a:rPr>
              <a:t> &amp; tenders</a:t>
            </a:r>
            <a:r>
              <a:rPr lang="fr-FR" sz="1200" u="sng">
                <a:solidFill>
                  <a:schemeClr val="tx1">
                    <a:lumMod val="95000"/>
                    <a:lumOff val="5000"/>
                  </a:schemeClr>
                </a:solidFill>
                <a:hlinkClick r:id="rId3" tooltip="https://ec.europa.eu/info/funding-tenders/opportunities/docs/2021-2027/horizon/wp-call/2021-2022/wp-8-climate-energy-and-mobility_horizon-2021-2022_en.pdf"/>
              </a:rPr>
              <a:t>"</a:t>
            </a:r>
            <a:endParaRPr lang="fr-FR" sz="1200">
              <a:solidFill>
                <a:schemeClr val="tx1">
                  <a:lumMod val="95000"/>
                  <a:lumOff val="5000"/>
                </a:schemeClr>
              </a:solidFill>
            </a:endParaRPr>
          </a:p>
          <a:p>
            <a:pPr marL="742950" lvl="1" indent="-285750">
              <a:buFont typeface="Wingdings" panose="05000000000000000000" pitchFamily="2" charset="2"/>
              <a:buChar char="q"/>
              <a:defRPr/>
            </a:pPr>
            <a:r>
              <a:rPr lang="fr-FR" sz="1200">
                <a:solidFill>
                  <a:schemeClr val="tx1">
                    <a:lumMod val="95000"/>
                    <a:lumOff val="5000"/>
                  </a:schemeClr>
                </a:solidFill>
              </a:rPr>
              <a:t>Sur le </a:t>
            </a:r>
            <a:r>
              <a:rPr lang="fr-FR" sz="1200" b="1">
                <a:solidFill>
                  <a:schemeClr val="tx1">
                    <a:lumMod val="95000"/>
                    <a:lumOff val="5000"/>
                  </a:schemeClr>
                </a:solidFill>
              </a:rPr>
              <a:t>portail français</a:t>
            </a:r>
            <a:r>
              <a:rPr lang="fr-FR" sz="1200">
                <a:solidFill>
                  <a:schemeClr val="tx1">
                    <a:lumMod val="95000"/>
                    <a:lumOff val="5000"/>
                  </a:schemeClr>
                </a:solidFill>
              </a:rPr>
              <a:t> : </a:t>
            </a:r>
            <a:r>
              <a:rPr lang="fr-FR" sz="1200">
                <a:solidFill>
                  <a:schemeClr val="tx1">
                    <a:lumMod val="95000"/>
                    <a:lumOff val="5000"/>
                  </a:schemeClr>
                </a:solidFill>
                <a:hlinkClick r:id="rId4"/>
              </a:rPr>
              <a:t>https://www.horizon-europe.gouv.fr/numerique-cluster4</a:t>
            </a:r>
            <a:endParaRPr lang="fr-FR" sz="1200">
              <a:solidFill>
                <a:schemeClr val="tx1">
                  <a:lumMod val="95000"/>
                  <a:lumOff val="5000"/>
                </a:schemeClr>
              </a:solidFill>
            </a:endParaRPr>
          </a:p>
          <a:p>
            <a:pPr marL="285750" indent="-285750">
              <a:buFont typeface="Wingdings" panose="05000000000000000000" pitchFamily="2" charset="2"/>
              <a:buChar char="q"/>
              <a:defRPr/>
            </a:pPr>
            <a:r>
              <a:rPr lang="fr-FR" sz="1200" b="1">
                <a:solidFill>
                  <a:schemeClr val="tx1">
                    <a:lumMod val="95000"/>
                    <a:lumOff val="5000"/>
                  </a:schemeClr>
                </a:solidFill>
              </a:rPr>
              <a:t>Les documents de référence pour le numérique</a:t>
            </a:r>
            <a:endParaRPr lang="fr-FR" sz="1200">
              <a:solidFill>
                <a:schemeClr val="tx1">
                  <a:lumMod val="95000"/>
                  <a:lumOff val="5000"/>
                </a:schemeClr>
              </a:solidFill>
            </a:endParaRPr>
          </a:p>
          <a:p>
            <a:pPr marL="742950" lvl="1" indent="-285750">
              <a:buFont typeface="Wingdings" panose="05000000000000000000" pitchFamily="2" charset="2"/>
              <a:buChar char="q"/>
            </a:pPr>
            <a:r>
              <a:rPr lang="fr-FR" sz="1200" err="1">
                <a:solidFill>
                  <a:schemeClr val="tx1">
                    <a:lumMod val="95000"/>
                    <a:lumOff val="5000"/>
                  </a:schemeClr>
                </a:solidFill>
                <a:hlinkClick r:id="rId5"/>
              </a:rPr>
              <a:t>European</a:t>
            </a:r>
            <a:r>
              <a:rPr lang="fr-FR" sz="1200">
                <a:solidFill>
                  <a:schemeClr val="tx1">
                    <a:lumMod val="95000"/>
                    <a:lumOff val="5000"/>
                  </a:schemeClr>
                </a:solidFill>
                <a:hlinkClick r:id="rId5"/>
              </a:rPr>
              <a:t> data </a:t>
            </a:r>
            <a:r>
              <a:rPr lang="fr-FR" sz="1200" err="1">
                <a:solidFill>
                  <a:schemeClr val="tx1">
                    <a:lumMod val="95000"/>
                    <a:lumOff val="5000"/>
                  </a:schemeClr>
                </a:solidFill>
                <a:hlinkClick r:id="rId5"/>
              </a:rPr>
              <a:t>strategy</a:t>
            </a:r>
            <a:r>
              <a:rPr lang="fr-FR" sz="1200">
                <a:solidFill>
                  <a:schemeClr val="tx1">
                    <a:lumMod val="95000"/>
                    <a:lumOff val="5000"/>
                  </a:schemeClr>
                </a:solidFill>
                <a:hlinkClick r:id="rId5"/>
              </a:rPr>
              <a:t> | </a:t>
            </a:r>
            <a:r>
              <a:rPr lang="fr-FR" sz="1200" err="1">
                <a:solidFill>
                  <a:schemeClr val="tx1">
                    <a:lumMod val="95000"/>
                    <a:lumOff val="5000"/>
                  </a:schemeClr>
                </a:solidFill>
                <a:hlinkClick r:id="rId5"/>
              </a:rPr>
              <a:t>European</a:t>
            </a:r>
            <a:r>
              <a:rPr lang="fr-FR" sz="1200">
                <a:solidFill>
                  <a:schemeClr val="tx1">
                    <a:lumMod val="95000"/>
                    <a:lumOff val="5000"/>
                  </a:schemeClr>
                </a:solidFill>
                <a:hlinkClick r:id="rId5"/>
              </a:rPr>
              <a:t> Commission (europa.eu)</a:t>
            </a:r>
            <a:endParaRPr lang="fr-FR" sz="1200">
              <a:solidFill>
                <a:schemeClr val="tx1">
                  <a:lumMod val="95000"/>
                  <a:lumOff val="5000"/>
                </a:schemeClr>
              </a:solidFill>
            </a:endParaRPr>
          </a:p>
          <a:p>
            <a:pPr marL="742950" lvl="1" indent="-285750">
              <a:buFont typeface="Wingdings" panose="05000000000000000000" pitchFamily="2" charset="2"/>
              <a:buChar char="q"/>
            </a:pPr>
            <a:r>
              <a:rPr lang="fr-FR" sz="1200">
                <a:solidFill>
                  <a:schemeClr val="tx1">
                    <a:lumMod val="95000"/>
                    <a:lumOff val="5000"/>
                  </a:schemeClr>
                </a:solidFill>
                <a:hlinkClick r:id="rId6"/>
              </a:rPr>
              <a:t>A </a:t>
            </a:r>
            <a:r>
              <a:rPr lang="fr-FR" sz="1200" err="1">
                <a:solidFill>
                  <a:schemeClr val="tx1">
                    <a:lumMod val="95000"/>
                    <a:lumOff val="5000"/>
                  </a:schemeClr>
                </a:solidFill>
                <a:hlinkClick r:id="rId6"/>
              </a:rPr>
              <a:t>European</a:t>
            </a:r>
            <a:r>
              <a:rPr lang="fr-FR" sz="1200">
                <a:solidFill>
                  <a:schemeClr val="tx1">
                    <a:lumMod val="95000"/>
                    <a:lumOff val="5000"/>
                  </a:schemeClr>
                </a:solidFill>
                <a:hlinkClick r:id="rId6"/>
              </a:rPr>
              <a:t> </a:t>
            </a:r>
            <a:r>
              <a:rPr lang="fr-FR" sz="1200" err="1">
                <a:solidFill>
                  <a:schemeClr val="tx1">
                    <a:lumMod val="95000"/>
                    <a:lumOff val="5000"/>
                  </a:schemeClr>
                </a:solidFill>
                <a:hlinkClick r:id="rId6"/>
              </a:rPr>
              <a:t>approach</a:t>
            </a:r>
            <a:r>
              <a:rPr lang="fr-FR" sz="1200">
                <a:solidFill>
                  <a:schemeClr val="tx1">
                    <a:lumMod val="95000"/>
                    <a:lumOff val="5000"/>
                  </a:schemeClr>
                </a:solidFill>
                <a:hlinkClick r:id="rId6"/>
              </a:rPr>
              <a:t> to </a:t>
            </a:r>
            <a:r>
              <a:rPr lang="fr-FR" sz="1200" err="1">
                <a:solidFill>
                  <a:schemeClr val="tx1">
                    <a:lumMod val="95000"/>
                    <a:lumOff val="5000"/>
                  </a:schemeClr>
                </a:solidFill>
                <a:hlinkClick r:id="rId6"/>
              </a:rPr>
              <a:t>artificial</a:t>
            </a:r>
            <a:r>
              <a:rPr lang="fr-FR" sz="1200">
                <a:solidFill>
                  <a:schemeClr val="tx1">
                    <a:lumMod val="95000"/>
                    <a:lumOff val="5000"/>
                  </a:schemeClr>
                </a:solidFill>
                <a:hlinkClick r:id="rId6"/>
              </a:rPr>
              <a:t> intelligence | </a:t>
            </a:r>
            <a:r>
              <a:rPr lang="fr-FR" sz="1200" err="1">
                <a:solidFill>
                  <a:schemeClr val="tx1">
                    <a:lumMod val="95000"/>
                    <a:lumOff val="5000"/>
                  </a:schemeClr>
                </a:solidFill>
                <a:hlinkClick r:id="rId6"/>
              </a:rPr>
              <a:t>Shaping</a:t>
            </a:r>
            <a:r>
              <a:rPr lang="fr-FR" sz="1200">
                <a:solidFill>
                  <a:schemeClr val="tx1">
                    <a:lumMod val="95000"/>
                    <a:lumOff val="5000"/>
                  </a:schemeClr>
                </a:solidFill>
                <a:hlinkClick r:id="rId6"/>
              </a:rPr>
              <a:t> </a:t>
            </a:r>
            <a:r>
              <a:rPr lang="fr-FR" sz="1200" err="1">
                <a:solidFill>
                  <a:schemeClr val="tx1">
                    <a:lumMod val="95000"/>
                    <a:lumOff val="5000"/>
                  </a:schemeClr>
                </a:solidFill>
                <a:hlinkClick r:id="rId6"/>
              </a:rPr>
              <a:t>Europe’s</a:t>
            </a:r>
            <a:r>
              <a:rPr lang="fr-FR" sz="1200">
                <a:solidFill>
                  <a:schemeClr val="tx1">
                    <a:lumMod val="95000"/>
                    <a:lumOff val="5000"/>
                  </a:schemeClr>
                </a:solidFill>
                <a:hlinkClick r:id="rId6"/>
              </a:rPr>
              <a:t> digital future (europa.eu)</a:t>
            </a:r>
            <a:endParaRPr lang="fr-FR" sz="1200">
              <a:solidFill>
                <a:schemeClr val="tx1">
                  <a:lumMod val="95000"/>
                  <a:lumOff val="5000"/>
                </a:schemeClr>
              </a:solidFill>
            </a:endParaRPr>
          </a:p>
          <a:p>
            <a:pPr marL="742950" lvl="1" indent="-285750">
              <a:buFont typeface="Wingdings" panose="05000000000000000000" pitchFamily="2" charset="2"/>
              <a:buChar char="q"/>
            </a:pPr>
            <a:r>
              <a:rPr lang="fr-FR" sz="1200" err="1">
                <a:solidFill>
                  <a:schemeClr val="tx1">
                    <a:lumMod val="95000"/>
                    <a:lumOff val="5000"/>
                  </a:schemeClr>
                </a:solidFill>
                <a:hlinkClick r:id="rId7"/>
              </a:rPr>
              <a:t>European</a:t>
            </a:r>
            <a:r>
              <a:rPr lang="fr-FR" sz="1200">
                <a:solidFill>
                  <a:schemeClr val="tx1">
                    <a:lumMod val="95000"/>
                    <a:lumOff val="5000"/>
                  </a:schemeClr>
                </a:solidFill>
                <a:hlinkClick r:id="rId7"/>
              </a:rPr>
              <a:t> Data </a:t>
            </a:r>
            <a:r>
              <a:rPr lang="fr-FR" sz="1200" err="1">
                <a:solidFill>
                  <a:schemeClr val="tx1">
                    <a:lumMod val="95000"/>
                    <a:lumOff val="5000"/>
                  </a:schemeClr>
                </a:solidFill>
                <a:hlinkClick r:id="rId7"/>
              </a:rPr>
              <a:t>Governance</a:t>
            </a:r>
            <a:r>
              <a:rPr lang="fr-FR" sz="1200">
                <a:solidFill>
                  <a:schemeClr val="tx1">
                    <a:lumMod val="95000"/>
                    <a:lumOff val="5000"/>
                  </a:schemeClr>
                </a:solidFill>
                <a:hlinkClick r:id="rId7"/>
              </a:rPr>
              <a:t> </a:t>
            </a:r>
            <a:r>
              <a:rPr lang="fr-FR" sz="1200" err="1">
                <a:solidFill>
                  <a:schemeClr val="tx1">
                    <a:lumMod val="95000"/>
                    <a:lumOff val="5000"/>
                  </a:schemeClr>
                </a:solidFill>
                <a:hlinkClick r:id="rId7"/>
              </a:rPr>
              <a:t>Act</a:t>
            </a:r>
            <a:r>
              <a:rPr lang="fr-FR" sz="1200">
                <a:solidFill>
                  <a:schemeClr val="tx1">
                    <a:lumMod val="95000"/>
                    <a:lumOff val="5000"/>
                  </a:schemeClr>
                </a:solidFill>
                <a:hlinkClick r:id="rId7"/>
              </a:rPr>
              <a:t> | </a:t>
            </a:r>
            <a:r>
              <a:rPr lang="fr-FR" sz="1200" err="1">
                <a:solidFill>
                  <a:schemeClr val="tx1">
                    <a:lumMod val="95000"/>
                    <a:lumOff val="5000"/>
                  </a:schemeClr>
                </a:solidFill>
                <a:hlinkClick r:id="rId7"/>
              </a:rPr>
              <a:t>Shaping</a:t>
            </a:r>
            <a:r>
              <a:rPr lang="fr-FR" sz="1200">
                <a:solidFill>
                  <a:schemeClr val="tx1">
                    <a:lumMod val="95000"/>
                    <a:lumOff val="5000"/>
                  </a:schemeClr>
                </a:solidFill>
                <a:hlinkClick r:id="rId7"/>
              </a:rPr>
              <a:t> </a:t>
            </a:r>
            <a:r>
              <a:rPr lang="fr-FR" sz="1200" err="1">
                <a:solidFill>
                  <a:schemeClr val="tx1">
                    <a:lumMod val="95000"/>
                    <a:lumOff val="5000"/>
                  </a:schemeClr>
                </a:solidFill>
                <a:hlinkClick r:id="rId7"/>
              </a:rPr>
              <a:t>Europe’s</a:t>
            </a:r>
            <a:r>
              <a:rPr lang="fr-FR" sz="1200">
                <a:solidFill>
                  <a:schemeClr val="tx1">
                    <a:lumMod val="95000"/>
                    <a:lumOff val="5000"/>
                  </a:schemeClr>
                </a:solidFill>
                <a:hlinkClick r:id="rId7"/>
              </a:rPr>
              <a:t> digital future (europa.eu)</a:t>
            </a:r>
            <a:endParaRPr lang="fr-FR" sz="1200">
              <a:solidFill>
                <a:schemeClr val="tx1">
                  <a:lumMod val="95000"/>
                  <a:lumOff val="5000"/>
                </a:schemeClr>
              </a:solidFill>
            </a:endParaRPr>
          </a:p>
          <a:p>
            <a:pPr marL="742950" lvl="1" indent="-285750">
              <a:buFont typeface="Wingdings" panose="05000000000000000000" pitchFamily="2" charset="2"/>
              <a:buChar char="q"/>
            </a:pPr>
            <a:r>
              <a:rPr lang="fr-FR" sz="1200">
                <a:solidFill>
                  <a:schemeClr val="tx1">
                    <a:lumMod val="95000"/>
                    <a:lumOff val="5000"/>
                  </a:schemeClr>
                </a:solidFill>
                <a:hlinkClick r:id="rId8"/>
              </a:rPr>
              <a:t>Data </a:t>
            </a:r>
            <a:r>
              <a:rPr lang="fr-FR" sz="1200" err="1">
                <a:solidFill>
                  <a:schemeClr val="tx1">
                    <a:lumMod val="95000"/>
                    <a:lumOff val="5000"/>
                  </a:schemeClr>
                </a:solidFill>
                <a:hlinkClick r:id="rId8"/>
              </a:rPr>
              <a:t>Act</a:t>
            </a:r>
            <a:r>
              <a:rPr lang="fr-FR" sz="1200">
                <a:solidFill>
                  <a:schemeClr val="tx1">
                    <a:lumMod val="95000"/>
                    <a:lumOff val="5000"/>
                  </a:schemeClr>
                </a:solidFill>
                <a:hlinkClick r:id="rId8"/>
              </a:rPr>
              <a:t> | </a:t>
            </a:r>
            <a:r>
              <a:rPr lang="fr-FR" sz="1200" err="1">
                <a:solidFill>
                  <a:schemeClr val="tx1">
                    <a:lumMod val="95000"/>
                    <a:lumOff val="5000"/>
                  </a:schemeClr>
                </a:solidFill>
                <a:hlinkClick r:id="rId8"/>
              </a:rPr>
              <a:t>Shaping</a:t>
            </a:r>
            <a:r>
              <a:rPr lang="fr-FR" sz="1200">
                <a:solidFill>
                  <a:schemeClr val="tx1">
                    <a:lumMod val="95000"/>
                    <a:lumOff val="5000"/>
                  </a:schemeClr>
                </a:solidFill>
                <a:hlinkClick r:id="rId8"/>
              </a:rPr>
              <a:t> </a:t>
            </a:r>
            <a:r>
              <a:rPr lang="fr-FR" sz="1200" err="1">
                <a:solidFill>
                  <a:schemeClr val="tx1">
                    <a:lumMod val="95000"/>
                    <a:lumOff val="5000"/>
                  </a:schemeClr>
                </a:solidFill>
                <a:hlinkClick r:id="rId8"/>
              </a:rPr>
              <a:t>Europe’s</a:t>
            </a:r>
            <a:r>
              <a:rPr lang="fr-FR" sz="1200">
                <a:solidFill>
                  <a:schemeClr val="tx1">
                    <a:lumMod val="95000"/>
                    <a:lumOff val="5000"/>
                  </a:schemeClr>
                </a:solidFill>
                <a:hlinkClick r:id="rId8"/>
              </a:rPr>
              <a:t> digital future (europa.eu)</a:t>
            </a:r>
            <a:endParaRPr lang="fr-FR" sz="1200">
              <a:solidFill>
                <a:schemeClr val="tx1">
                  <a:lumMod val="95000"/>
                  <a:lumOff val="5000"/>
                </a:schemeClr>
              </a:solidFill>
            </a:endParaRPr>
          </a:p>
          <a:p>
            <a:pPr marL="742950" lvl="1" indent="-285750">
              <a:buFont typeface="Wingdings" panose="05000000000000000000" pitchFamily="2" charset="2"/>
              <a:buChar char="q"/>
            </a:pPr>
            <a:r>
              <a:rPr lang="fr-FR" sz="1200" err="1">
                <a:solidFill>
                  <a:schemeClr val="tx1">
                    <a:lumMod val="95000"/>
                    <a:lumOff val="5000"/>
                  </a:schemeClr>
                </a:solidFill>
                <a:hlinkClick r:id="rId9"/>
              </a:rPr>
              <a:t>European</a:t>
            </a:r>
            <a:r>
              <a:rPr lang="fr-FR" sz="1200">
                <a:solidFill>
                  <a:schemeClr val="tx1">
                    <a:lumMod val="95000"/>
                    <a:lumOff val="5000"/>
                  </a:schemeClr>
                </a:solidFill>
                <a:hlinkClick r:id="rId9"/>
              </a:rPr>
              <a:t> Chips </a:t>
            </a:r>
            <a:r>
              <a:rPr lang="fr-FR" sz="1200" err="1">
                <a:solidFill>
                  <a:schemeClr val="tx1">
                    <a:lumMod val="95000"/>
                    <a:lumOff val="5000"/>
                  </a:schemeClr>
                </a:solidFill>
                <a:hlinkClick r:id="rId9"/>
              </a:rPr>
              <a:t>Act</a:t>
            </a:r>
            <a:r>
              <a:rPr lang="fr-FR" sz="1200">
                <a:solidFill>
                  <a:schemeClr val="tx1">
                    <a:lumMod val="95000"/>
                    <a:lumOff val="5000"/>
                  </a:schemeClr>
                </a:solidFill>
                <a:hlinkClick r:id="rId9"/>
              </a:rPr>
              <a:t> | </a:t>
            </a:r>
            <a:r>
              <a:rPr lang="fr-FR" sz="1200" err="1">
                <a:solidFill>
                  <a:schemeClr val="tx1">
                    <a:lumMod val="95000"/>
                    <a:lumOff val="5000"/>
                  </a:schemeClr>
                </a:solidFill>
                <a:hlinkClick r:id="rId9"/>
              </a:rPr>
              <a:t>European</a:t>
            </a:r>
            <a:r>
              <a:rPr lang="fr-FR" sz="1200">
                <a:solidFill>
                  <a:schemeClr val="tx1">
                    <a:lumMod val="95000"/>
                    <a:lumOff val="5000"/>
                  </a:schemeClr>
                </a:solidFill>
                <a:hlinkClick r:id="rId9"/>
              </a:rPr>
              <a:t> Commission (europa.eu)</a:t>
            </a:r>
            <a:endParaRPr lang="fr-FR" sz="1200">
              <a:solidFill>
                <a:schemeClr val="tx1">
                  <a:lumMod val="95000"/>
                  <a:lumOff val="5000"/>
                </a:schemeClr>
              </a:solidFill>
            </a:endParaRPr>
          </a:p>
          <a:p>
            <a:pPr marL="742950" lvl="1" indent="-285750">
              <a:buFont typeface="Wingdings" panose="05000000000000000000" pitchFamily="2" charset="2"/>
              <a:buChar char="q"/>
            </a:pPr>
            <a:r>
              <a:rPr lang="fr-FR" sz="1200" err="1">
                <a:solidFill>
                  <a:schemeClr val="tx1">
                    <a:lumMod val="95000"/>
                    <a:lumOff val="5000"/>
                  </a:schemeClr>
                </a:solidFill>
                <a:hlinkClick r:id="rId10"/>
              </a:rPr>
              <a:t>Europe’s</a:t>
            </a:r>
            <a:r>
              <a:rPr lang="fr-FR" sz="1200">
                <a:solidFill>
                  <a:schemeClr val="tx1">
                    <a:lumMod val="95000"/>
                    <a:lumOff val="5000"/>
                  </a:schemeClr>
                </a:solidFill>
                <a:hlinkClick r:id="rId10"/>
              </a:rPr>
              <a:t> </a:t>
            </a:r>
            <a:r>
              <a:rPr lang="fr-FR" sz="1200">
                <a:solidFill>
                  <a:srgbClr val="FF0000"/>
                </a:solidFill>
                <a:hlinkClick r:id="rId10"/>
              </a:rPr>
              <a:t>Digital </a:t>
            </a:r>
            <a:r>
              <a:rPr lang="fr-FR" sz="1200" err="1">
                <a:solidFill>
                  <a:srgbClr val="FF0000"/>
                </a:solidFill>
                <a:hlinkClick r:id="rId10"/>
              </a:rPr>
              <a:t>Decade</a:t>
            </a:r>
            <a:r>
              <a:rPr lang="fr-FR" sz="1200">
                <a:solidFill>
                  <a:srgbClr val="FF0000"/>
                </a:solidFill>
                <a:hlinkClick r:id="rId10"/>
              </a:rPr>
              <a:t>: digital </a:t>
            </a:r>
            <a:r>
              <a:rPr lang="fr-FR" sz="1200" err="1">
                <a:solidFill>
                  <a:srgbClr val="FF0000"/>
                </a:solidFill>
                <a:hlinkClick r:id="rId10"/>
              </a:rPr>
              <a:t>targets</a:t>
            </a:r>
            <a:r>
              <a:rPr lang="fr-FR" sz="1200">
                <a:solidFill>
                  <a:srgbClr val="FF0000"/>
                </a:solidFill>
                <a:hlinkClick r:id="rId10"/>
              </a:rPr>
              <a:t> for 2030 | </a:t>
            </a:r>
            <a:r>
              <a:rPr lang="fr-FR" sz="1200" err="1">
                <a:solidFill>
                  <a:srgbClr val="FF0000"/>
                </a:solidFill>
                <a:hlinkClick r:id="rId10"/>
              </a:rPr>
              <a:t>European</a:t>
            </a:r>
            <a:r>
              <a:rPr lang="fr-FR" sz="1200">
                <a:solidFill>
                  <a:srgbClr val="FF0000"/>
                </a:solidFill>
                <a:hlinkClick r:id="rId10"/>
              </a:rPr>
              <a:t> Commission (europa.eu)</a:t>
            </a:r>
            <a:endParaRPr lang="fr-FR" sz="1200">
              <a:solidFill>
                <a:srgbClr val="FF0000"/>
              </a:solidFill>
            </a:endParaRPr>
          </a:p>
          <a:p>
            <a:pPr marL="285750" indent="-285750">
              <a:buFont typeface="Wingdings" panose="05000000000000000000" pitchFamily="2" charset="2"/>
              <a:buChar char="q"/>
              <a:defRPr/>
            </a:pPr>
            <a:endParaRPr lang="fr-FR" sz="1600" b="1">
              <a:solidFill>
                <a:schemeClr val="bg2"/>
              </a:solidFill>
            </a:endParaRPr>
          </a:p>
          <a:p>
            <a:endParaRPr lang="fr-FR"/>
          </a:p>
        </p:txBody>
      </p:sp>
      <p:sp>
        <p:nvSpPr>
          <p:cNvPr id="4" name="Espace réservé du texte 3"/>
          <p:cNvSpPr>
            <a:spLocks noGrp="1"/>
          </p:cNvSpPr>
          <p:nvPr>
            <p:ph type="body" sz="quarter" idx="13"/>
          </p:nvPr>
        </p:nvSpPr>
        <p:spPr/>
        <p:txBody>
          <a:bodyPr/>
          <a:lstStyle/>
          <a:p>
            <a:pPr marL="0" indent="0">
              <a:buNone/>
            </a:pPr>
            <a:r>
              <a:rPr lang="fr-FR" sz="1800"/>
              <a:t>Ressources</a:t>
            </a:r>
          </a:p>
          <a:p>
            <a:endParaRPr lang="fr-F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75</a:t>
            </a:fld>
            <a:endParaRPr lang="fr-FR"/>
          </a:p>
        </p:txBody>
      </p:sp>
    </p:spTree>
    <p:extLst>
      <p:ext uri="{BB962C8B-B14F-4D97-AF65-F5344CB8AC3E}">
        <p14:creationId xmlns:p14="http://schemas.microsoft.com/office/powerpoint/2010/main" val="40101118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08251" y="76533"/>
            <a:ext cx="1663650" cy="354828"/>
          </a:xfrm>
        </p:spPr>
        <p:txBody>
          <a:bodyPr/>
          <a:lstStyle/>
          <a:p>
            <a:r>
              <a:rPr lang="fr-FR" sz="1800"/>
              <a:t>Ressources</a:t>
            </a:r>
            <a:endParaRPr lang="en-US" sz="1800"/>
          </a:p>
        </p:txBody>
      </p:sp>
      <p:sp>
        <p:nvSpPr>
          <p:cNvPr id="5" name="Text Placeholder 2"/>
          <p:cNvSpPr txBox="1">
            <a:spLocks/>
          </p:cNvSpPr>
          <p:nvPr/>
        </p:nvSpPr>
        <p:spPr>
          <a:xfrm>
            <a:off x="3214778" y="542133"/>
            <a:ext cx="6074374" cy="352996"/>
          </a:xfrm>
          <a:prstGeom prst="rect">
            <a:avLst/>
          </a:prstGeom>
        </p:spPr>
        <p:txBody>
          <a:bodyPr vert="horz" lIns="68580" tIns="34290" rIns="68580" bIns="34290" rtlCol="0" anchor="t">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
                <a:srgbClr val="931680"/>
              </a:buClr>
              <a:defRPr/>
            </a:pPr>
            <a:r>
              <a:rPr lang="en-GB" sz="1300">
                <a:solidFill>
                  <a:srgbClr val="4D4D4D"/>
                </a:solidFill>
                <a:latin typeface="Arial"/>
              </a:rPr>
              <a:t>Page </a:t>
            </a:r>
            <a:r>
              <a:rPr lang="en-GB" sz="1300" err="1">
                <a:solidFill>
                  <a:srgbClr val="4D4D4D"/>
                </a:solidFill>
                <a:latin typeface="Arial"/>
              </a:rPr>
              <a:t>dédiée</a:t>
            </a:r>
            <a:r>
              <a:rPr lang="en-GB" sz="1300">
                <a:solidFill>
                  <a:srgbClr val="4D4D4D"/>
                </a:solidFill>
                <a:latin typeface="Arial"/>
              </a:rPr>
              <a:t> “Lump Sum sur le </a:t>
            </a:r>
            <a:r>
              <a:rPr lang="en-GB" sz="1300" err="1">
                <a:solidFill>
                  <a:srgbClr val="4D4D4D"/>
                </a:solidFill>
                <a:latin typeface="Arial"/>
              </a:rPr>
              <a:t>portail</a:t>
            </a:r>
            <a:r>
              <a:rPr lang="en-GB" sz="1300">
                <a:solidFill>
                  <a:srgbClr val="4D4D4D"/>
                </a:solidFill>
                <a:latin typeface="Arial"/>
              </a:rPr>
              <a:t> “F</a:t>
            </a:r>
            <a:r>
              <a:rPr lang="en-150" sz="1300" err="1">
                <a:solidFill>
                  <a:srgbClr val="4D4D4D"/>
                </a:solidFill>
                <a:latin typeface="Arial"/>
              </a:rPr>
              <a:t>unding</a:t>
            </a:r>
            <a:r>
              <a:rPr lang="en-150" sz="1300">
                <a:solidFill>
                  <a:srgbClr val="4D4D4D"/>
                </a:solidFill>
                <a:latin typeface="Arial"/>
              </a:rPr>
              <a:t> </a:t>
            </a:r>
            <a:r>
              <a:rPr lang="en-GB" sz="1300">
                <a:solidFill>
                  <a:srgbClr val="4D4D4D"/>
                </a:solidFill>
                <a:latin typeface="Arial"/>
              </a:rPr>
              <a:t>&amp;T</a:t>
            </a:r>
            <a:r>
              <a:rPr lang="en-150" sz="1300">
                <a:solidFill>
                  <a:srgbClr val="4D4D4D"/>
                </a:solidFill>
                <a:latin typeface="Arial"/>
              </a:rPr>
              <a:t>enders</a:t>
            </a:r>
            <a:r>
              <a:rPr lang="en-GB" sz="1300">
                <a:solidFill>
                  <a:srgbClr val="4D4D4D"/>
                </a:solidFill>
                <a:latin typeface="Arial"/>
              </a:rPr>
              <a:t> opportunities”</a:t>
            </a:r>
            <a:endParaRPr lang="en-US" sz="1200" b="0">
              <a:solidFill>
                <a:srgbClr val="4D4D4D"/>
              </a:solidFill>
              <a:latin typeface="Arial"/>
            </a:endParaRPr>
          </a:p>
          <a:p>
            <a:pPr lvl="1" defTabSz="685800">
              <a:buClr>
                <a:srgbClr val="931680"/>
              </a:buClr>
              <a:defRPr/>
            </a:pPr>
            <a:endParaRPr lang="fr-BE" sz="1350" b="0">
              <a:solidFill>
                <a:srgbClr val="4D4D4D"/>
              </a:solidFill>
              <a:latin typeface="Arial"/>
              <a:cs typeface="Arial"/>
            </a:endParaRPr>
          </a:p>
        </p:txBody>
      </p:sp>
      <p:pic>
        <p:nvPicPr>
          <p:cNvPr id="9" name="Picture 8" descr="null" title="null">
            <a:extLst>
              <a:ext uri="{FF2B5EF4-FFF2-40B4-BE49-F238E27FC236}">
                <a16:creationId xmlns:a16="http://schemas.microsoft.com/office/drawing/2014/main" id="{E400F48E-CF70-4CE8-A6CD-027191C43902}"/>
              </a:ext>
            </a:extLst>
          </p:cNvPr>
          <p:cNvPicPr>
            <a:picLocks noChangeAspect="1"/>
          </p:cNvPicPr>
          <p:nvPr/>
        </p:nvPicPr>
        <p:blipFill>
          <a:blip r:embed="rId2"/>
          <a:stretch>
            <a:fillRect/>
          </a:stretch>
        </p:blipFill>
        <p:spPr>
          <a:xfrm>
            <a:off x="6444209" y="1154307"/>
            <a:ext cx="2304256" cy="3256940"/>
          </a:xfrm>
          <a:prstGeom prst="rect">
            <a:avLst/>
          </a:prstGeom>
        </p:spPr>
      </p:pic>
      <p:graphicFrame>
        <p:nvGraphicFramePr>
          <p:cNvPr id="10" name="Diagram 9">
            <a:extLst>
              <a:ext uri="{FF2B5EF4-FFF2-40B4-BE49-F238E27FC236}">
                <a16:creationId xmlns:a16="http://schemas.microsoft.com/office/drawing/2014/main" id="{B41AD657-14FE-48D9-8DD7-C309F581CABD}"/>
              </a:ext>
            </a:extLst>
          </p:cNvPr>
          <p:cNvGraphicFramePr/>
          <p:nvPr/>
        </p:nvGraphicFramePr>
        <p:xfrm>
          <a:off x="355002" y="1223146"/>
          <a:ext cx="5970814" cy="3389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space réservé du numéro de diapositive 4"/>
          <p:cNvSpPr>
            <a:spLocks noGrp="1"/>
          </p:cNvSpPr>
          <p:nvPr>
            <p:ph type="sldNum" sz="quarter" idx="12"/>
          </p:nvPr>
        </p:nvSpPr>
        <p:spPr>
          <a:xfrm>
            <a:off x="7596336" y="4793698"/>
            <a:ext cx="1170000" cy="349802"/>
          </a:xfrm>
        </p:spPr>
        <p:txBody>
          <a:bodyPr/>
          <a:lstStyle/>
          <a:p>
            <a:fld id="{733122C9-A0B9-462F-8757-0847AD287B63}" type="slidenum">
              <a:rPr lang="fr-FR" smtClean="0"/>
              <a:pPr/>
              <a:t>76</a:t>
            </a:fld>
            <a:endParaRPr lang="fr-FR"/>
          </a:p>
        </p:txBody>
      </p:sp>
    </p:spTree>
    <p:extLst>
      <p:ext uri="{BB962C8B-B14F-4D97-AF65-F5344CB8AC3E}">
        <p14:creationId xmlns:p14="http://schemas.microsoft.com/office/powerpoint/2010/main" val="22981487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1566515"/>
            <a:ext cx="3802098" cy="451447"/>
          </a:xfrm>
        </p:spPr>
        <p:txBody>
          <a:bodyPr/>
          <a:lstStyle/>
          <a:p>
            <a:r>
              <a:rPr lang="fr-FR" sz="1400" b="0"/>
              <a:t>Un processus accéléré &amp; une mesure simplifiée</a:t>
            </a:r>
            <a:endParaRPr lang="fr-FR" sz="1400"/>
          </a:p>
        </p:txBody>
      </p:sp>
      <p:pic>
        <p:nvPicPr>
          <p:cNvPr id="11" name="Image 10"/>
          <p:cNvPicPr>
            <a:picLocks noChangeAspect="1"/>
          </p:cNvPicPr>
          <p:nvPr/>
        </p:nvPicPr>
        <p:blipFill>
          <a:blip r:embed="rId3"/>
          <a:stretch>
            <a:fillRect/>
          </a:stretch>
        </p:blipFill>
        <p:spPr>
          <a:xfrm>
            <a:off x="751497" y="1919240"/>
            <a:ext cx="2703786" cy="660227"/>
          </a:xfrm>
          <a:prstGeom prst="rect">
            <a:avLst/>
          </a:prstGeom>
        </p:spPr>
      </p:pic>
      <p:sp>
        <p:nvSpPr>
          <p:cNvPr id="4" name="Espace réservé du texte 3"/>
          <p:cNvSpPr>
            <a:spLocks noGrp="1"/>
          </p:cNvSpPr>
          <p:nvPr>
            <p:ph type="body" sz="quarter" idx="14"/>
          </p:nvPr>
        </p:nvSpPr>
        <p:spPr>
          <a:xfrm>
            <a:off x="1433048" y="2465924"/>
            <a:ext cx="2520000" cy="208934"/>
          </a:xfrm>
        </p:spPr>
        <p:txBody>
          <a:bodyPr/>
          <a:lstStyle/>
          <a:p>
            <a:r>
              <a:rPr lang="fr-FR"/>
              <a:t>Montant d’aide maximal </a:t>
            </a:r>
            <a:r>
              <a:rPr lang="fr-FR" b="1"/>
              <a:t>: 30 000 €</a:t>
            </a:r>
          </a:p>
        </p:txBody>
      </p:sp>
      <p:sp>
        <p:nvSpPr>
          <p:cNvPr id="7" name="Espace réservé du numéro de diapositive 6"/>
          <p:cNvSpPr>
            <a:spLocks noGrp="1"/>
          </p:cNvSpPr>
          <p:nvPr>
            <p:ph type="sldNum" sz="quarter" idx="12"/>
          </p:nvPr>
        </p:nvSpPr>
        <p:spPr>
          <a:xfrm>
            <a:off x="7690365" y="4718663"/>
            <a:ext cx="1170000" cy="304274"/>
          </a:xfrm>
        </p:spPr>
        <p:txBody>
          <a:bodyPr/>
          <a:lstStyle/>
          <a:p>
            <a:fld id="{733122C9-A0B9-462F-8757-0847AD287B63}" type="slidenum">
              <a:rPr lang="fr-FR" smtClean="0"/>
              <a:pPr/>
              <a:t>77</a:t>
            </a:fld>
            <a:endParaRPr lang="fr-FR"/>
          </a:p>
        </p:txBody>
      </p:sp>
      <p:sp>
        <p:nvSpPr>
          <p:cNvPr id="10" name="Titre 1"/>
          <p:cNvSpPr txBox="1">
            <a:spLocks/>
          </p:cNvSpPr>
          <p:nvPr/>
        </p:nvSpPr>
        <p:spPr bwMode="gray">
          <a:xfrm>
            <a:off x="359996" y="1014086"/>
            <a:ext cx="3802099" cy="74450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a:lstStyle>
          <a:p>
            <a:pPr algn="just"/>
            <a:r>
              <a:rPr lang="fr-FR" sz="1600" b="0"/>
              <a:t>Vous êtes un </a:t>
            </a:r>
            <a:r>
              <a:rPr lang="fr-FR" sz="1600"/>
              <a:t>acteur de la R&amp;I publique</a:t>
            </a:r>
            <a:r>
              <a:rPr lang="fr-FR" sz="1600" b="0"/>
              <a:t>, Candidatez au </a:t>
            </a:r>
            <a:r>
              <a:rPr lang="fr-FR" sz="1600"/>
              <a:t>MRSEI </a:t>
            </a:r>
            <a:r>
              <a:rPr lang="fr-FR" sz="1600" b="0"/>
              <a:t>(ANR), </a:t>
            </a:r>
            <a:r>
              <a:rPr lang="fr-FR" sz="1600" b="0">
                <a:hlinkClick r:id="rId4"/>
              </a:rPr>
              <a:t>ici</a:t>
            </a:r>
            <a:endParaRPr lang="fr-FR" sz="1400"/>
          </a:p>
        </p:txBody>
      </p:sp>
      <p:sp>
        <p:nvSpPr>
          <p:cNvPr id="12" name="Rectangle 11"/>
          <p:cNvSpPr/>
          <p:nvPr/>
        </p:nvSpPr>
        <p:spPr>
          <a:xfrm>
            <a:off x="359997" y="2674858"/>
            <a:ext cx="4049165" cy="2123658"/>
          </a:xfrm>
          <a:prstGeom prst="rect">
            <a:avLst/>
          </a:prstGeom>
        </p:spPr>
        <p:txBody>
          <a:bodyPr wrap="square">
            <a:spAutoFit/>
          </a:bodyPr>
          <a:lstStyle/>
          <a:p>
            <a:r>
              <a:rPr lang="fr-FR" sz="1200" b="1">
                <a:solidFill>
                  <a:schemeClr val="tx2">
                    <a:lumMod val="75000"/>
                  </a:schemeClr>
                </a:solidFill>
                <a:latin typeface="+mj-lt"/>
              </a:rPr>
              <a:t>Les Dépenses éligibles :</a:t>
            </a:r>
          </a:p>
          <a:p>
            <a:r>
              <a:rPr lang="fr-FR" sz="1200">
                <a:solidFill>
                  <a:schemeClr val="tx2">
                    <a:lumMod val="75000"/>
                  </a:schemeClr>
                </a:solidFill>
                <a:latin typeface="+mj-lt"/>
              </a:rPr>
              <a:t>- Prestations de services (cabinet conseil) : 10 k€ max.</a:t>
            </a:r>
          </a:p>
          <a:p>
            <a:r>
              <a:rPr lang="fr-FR" sz="1200">
                <a:solidFill>
                  <a:schemeClr val="tx2">
                    <a:lumMod val="75000"/>
                  </a:schemeClr>
                </a:solidFill>
                <a:latin typeface="+mj-lt"/>
              </a:rPr>
              <a:t>- Frais généraux non forfaitisés :</a:t>
            </a:r>
          </a:p>
          <a:p>
            <a:r>
              <a:rPr lang="fr-FR" sz="1200">
                <a:solidFill>
                  <a:schemeClr val="tx2">
                    <a:lumMod val="75000"/>
                  </a:schemeClr>
                </a:solidFill>
                <a:latin typeface="+mj-lt"/>
              </a:rPr>
              <a:t>frais de missions, frais de déplacement des personnels, frais de réception et d’organisation de séminaire/colloques en lien avec le projet.</a:t>
            </a:r>
          </a:p>
          <a:p>
            <a:r>
              <a:rPr lang="fr-FR" sz="1200">
                <a:solidFill>
                  <a:schemeClr val="tx2">
                    <a:lumMod val="75000"/>
                  </a:schemeClr>
                </a:solidFill>
                <a:latin typeface="+mj-lt"/>
              </a:rPr>
              <a:t>- Frais d’environnement :</a:t>
            </a:r>
          </a:p>
          <a:p>
            <a:r>
              <a:rPr lang="fr-FR" sz="1200">
                <a:solidFill>
                  <a:schemeClr val="tx2">
                    <a:lumMod val="75000"/>
                  </a:schemeClr>
                </a:solidFill>
                <a:latin typeface="+mj-lt"/>
              </a:rPr>
              <a:t>Frais de la tutelle (10,5%)</a:t>
            </a:r>
          </a:p>
          <a:p>
            <a:r>
              <a:rPr lang="fr-FR" sz="1200">
                <a:solidFill>
                  <a:schemeClr val="tx2">
                    <a:lumMod val="75000"/>
                  </a:schemeClr>
                </a:solidFill>
                <a:latin typeface="+mj-lt"/>
              </a:rPr>
              <a:t>Frais de la structure de recherche (3%)</a:t>
            </a:r>
          </a:p>
          <a:p>
            <a:r>
              <a:rPr lang="fr-FR" sz="1200" b="1">
                <a:solidFill>
                  <a:schemeClr val="tx2">
                    <a:lumMod val="75000"/>
                  </a:schemeClr>
                </a:solidFill>
                <a:latin typeface="+mj-lt"/>
              </a:rPr>
              <a:t>Quatre vagues de candidatures 2023 </a:t>
            </a:r>
            <a:r>
              <a:rPr lang="fr-FR" sz="1200">
                <a:solidFill>
                  <a:schemeClr val="tx2">
                    <a:lumMod val="75000"/>
                  </a:schemeClr>
                </a:solidFill>
                <a:latin typeface="+mj-lt"/>
              </a:rPr>
              <a:t>: </a:t>
            </a:r>
          </a:p>
          <a:p>
            <a:r>
              <a:rPr lang="fr-FR" sz="1200">
                <a:solidFill>
                  <a:schemeClr val="tx2">
                    <a:lumMod val="75000"/>
                  </a:schemeClr>
                </a:solidFill>
                <a:latin typeface="+mj-lt"/>
              </a:rPr>
              <a:t>09/01 ; 03/04 ; 01/06 ; 09/10.</a:t>
            </a:r>
          </a:p>
        </p:txBody>
      </p:sp>
      <p:sp>
        <p:nvSpPr>
          <p:cNvPr id="13" name="Rectangle 12"/>
          <p:cNvSpPr/>
          <p:nvPr/>
        </p:nvSpPr>
        <p:spPr>
          <a:xfrm>
            <a:off x="3094523" y="316306"/>
            <a:ext cx="6049477" cy="369332"/>
          </a:xfrm>
          <a:prstGeom prst="rect">
            <a:avLst/>
          </a:prstGeom>
        </p:spPr>
        <p:txBody>
          <a:bodyPr wrap="none">
            <a:spAutoFit/>
          </a:bodyPr>
          <a:lstStyle/>
          <a:p>
            <a:r>
              <a:rPr lang="fr-FR" b="1"/>
              <a:t>Les AIDES au Montage – </a:t>
            </a:r>
            <a:r>
              <a:rPr lang="fr-FR" b="1" u="sng"/>
              <a:t>Coordination </a:t>
            </a:r>
            <a:r>
              <a:rPr lang="fr-FR" b="1"/>
              <a:t>de proposition</a:t>
            </a:r>
          </a:p>
        </p:txBody>
      </p:sp>
      <p:pic>
        <p:nvPicPr>
          <p:cNvPr id="3" name="Image 2">
            <a:hlinkClick r:id="rId5"/>
          </p:cNvPr>
          <p:cNvPicPr>
            <a:picLocks noChangeAspect="1"/>
          </p:cNvPicPr>
          <p:nvPr/>
        </p:nvPicPr>
        <p:blipFill>
          <a:blip r:embed="rId6"/>
          <a:stretch>
            <a:fillRect/>
          </a:stretch>
        </p:blipFill>
        <p:spPr>
          <a:xfrm>
            <a:off x="8120018" y="4409162"/>
            <a:ext cx="740347" cy="389354"/>
          </a:xfrm>
          <a:prstGeom prst="rect">
            <a:avLst/>
          </a:prstGeom>
        </p:spPr>
      </p:pic>
      <p:sp>
        <p:nvSpPr>
          <p:cNvPr id="14" name="Titre 1"/>
          <p:cNvSpPr txBox="1">
            <a:spLocks/>
          </p:cNvSpPr>
          <p:nvPr/>
        </p:nvSpPr>
        <p:spPr bwMode="gray">
          <a:xfrm>
            <a:off x="4812745" y="1014086"/>
            <a:ext cx="4047620" cy="74450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a:lstStyle>
          <a:p>
            <a:pPr algn="just"/>
            <a:r>
              <a:rPr lang="fr-FR" sz="1600" b="0"/>
              <a:t>Vous êtes un </a:t>
            </a:r>
            <a:r>
              <a:rPr lang="fr-FR" sz="1600"/>
              <a:t>acteur de la R&amp;I privé</a:t>
            </a:r>
            <a:r>
              <a:rPr lang="fr-FR" sz="1600" b="0"/>
              <a:t>, Candidatez au </a:t>
            </a:r>
            <a:r>
              <a:rPr lang="fr-FR" sz="1600"/>
              <a:t>Diagnostic Partenariat Technologique International </a:t>
            </a:r>
            <a:r>
              <a:rPr lang="fr-FR" sz="1600" b="0"/>
              <a:t>(</a:t>
            </a:r>
            <a:r>
              <a:rPr lang="fr-FR" sz="1600" b="0" err="1"/>
              <a:t>bpifrance</a:t>
            </a:r>
            <a:r>
              <a:rPr lang="fr-FR" sz="1600" b="0"/>
              <a:t>), </a:t>
            </a:r>
            <a:r>
              <a:rPr lang="fr-FR" sz="1600" b="0">
                <a:hlinkClick r:id="rId5"/>
              </a:rPr>
              <a:t>ici</a:t>
            </a:r>
            <a:endParaRPr lang="fr-FR" sz="1400" b="0"/>
          </a:p>
        </p:txBody>
      </p:sp>
      <p:pic>
        <p:nvPicPr>
          <p:cNvPr id="15" name="Image 14">
            <a:hlinkClick r:id="rId4"/>
          </p:cNvPr>
          <p:cNvPicPr>
            <a:picLocks noChangeAspect="1"/>
          </p:cNvPicPr>
          <p:nvPr/>
        </p:nvPicPr>
        <p:blipFill>
          <a:blip r:embed="rId7"/>
          <a:stretch>
            <a:fillRect/>
          </a:stretch>
        </p:blipFill>
        <p:spPr>
          <a:xfrm>
            <a:off x="3296200" y="4284755"/>
            <a:ext cx="966103" cy="386453"/>
          </a:xfrm>
          <a:prstGeom prst="rect">
            <a:avLst/>
          </a:prstGeom>
        </p:spPr>
      </p:pic>
      <p:cxnSp>
        <p:nvCxnSpPr>
          <p:cNvPr id="17" name="Connecteur droit 16"/>
          <p:cNvCxnSpPr>
            <a:endCxn id="12" idx="3"/>
          </p:cNvCxnSpPr>
          <p:nvPr/>
        </p:nvCxnSpPr>
        <p:spPr>
          <a:xfrm>
            <a:off x="4409162" y="1758593"/>
            <a:ext cx="0" cy="1978094"/>
          </a:xfrm>
          <a:prstGeom prst="line">
            <a:avLst/>
          </a:prstGeom>
          <a:ln/>
        </p:spPr>
        <p:style>
          <a:lnRef idx="3">
            <a:schemeClr val="accent2"/>
          </a:lnRef>
          <a:fillRef idx="0">
            <a:schemeClr val="accent2"/>
          </a:fillRef>
          <a:effectRef idx="2">
            <a:schemeClr val="accent2"/>
          </a:effectRef>
          <a:fontRef idx="minor">
            <a:schemeClr val="tx1"/>
          </a:fontRef>
        </p:style>
      </p:cxnSp>
      <p:sp>
        <p:nvSpPr>
          <p:cNvPr id="19" name="Espace réservé du texte 8"/>
          <p:cNvSpPr>
            <a:spLocks noGrp="1"/>
          </p:cNvSpPr>
          <p:nvPr>
            <p:ph type="body" sz="quarter" idx="15"/>
          </p:nvPr>
        </p:nvSpPr>
        <p:spPr>
          <a:xfrm>
            <a:off x="4656228" y="1810196"/>
            <a:ext cx="4388970" cy="2684046"/>
          </a:xfrm>
        </p:spPr>
        <p:txBody>
          <a:bodyPr/>
          <a:lstStyle/>
          <a:p>
            <a:r>
              <a:rPr lang="fr-FR" sz="1200">
                <a:latin typeface="+mj-lt"/>
              </a:rPr>
              <a:t>Il concerne les </a:t>
            </a:r>
            <a:r>
              <a:rPr lang="fr-FR" sz="1200" b="1">
                <a:latin typeface="+mj-lt"/>
              </a:rPr>
              <a:t>entreprises françaises </a:t>
            </a:r>
            <a:r>
              <a:rPr lang="fr-FR" sz="1200">
                <a:latin typeface="+mj-lt"/>
              </a:rPr>
              <a:t>de (-) de 2 000 salariés, n’appartenant pas à un groupe de (+) de 2 000 personnes.</a:t>
            </a:r>
          </a:p>
          <a:p>
            <a:r>
              <a:rPr lang="fr-FR" sz="1200" b="1">
                <a:latin typeface="+mj-lt"/>
              </a:rPr>
              <a:t>Les dépenses éligibles : </a:t>
            </a:r>
            <a:r>
              <a:rPr lang="fr-FR" sz="1200">
                <a:latin typeface="+mj-lt"/>
              </a:rPr>
              <a:t>:</a:t>
            </a:r>
          </a:p>
          <a:p>
            <a:r>
              <a:rPr lang="fr-FR" sz="1200">
                <a:latin typeface="+mj-lt"/>
              </a:rPr>
              <a:t>- La  recherche de partenaire(s),</a:t>
            </a:r>
          </a:p>
          <a:p>
            <a:r>
              <a:rPr lang="fr-FR" sz="1200">
                <a:latin typeface="+mj-lt"/>
              </a:rPr>
              <a:t>- La négociation de l’accord de consortium,</a:t>
            </a:r>
          </a:p>
          <a:p>
            <a:r>
              <a:rPr lang="fr-FR" sz="1200">
                <a:latin typeface="+mj-lt"/>
              </a:rPr>
              <a:t>- Les recours à des conseils ou prestataires spécialisés,</a:t>
            </a:r>
          </a:p>
          <a:p>
            <a:r>
              <a:rPr lang="fr-FR" sz="1200">
                <a:latin typeface="+mj-lt"/>
              </a:rPr>
              <a:t>- La préparation des réponses aux appels à projets, des accords et des candidatures,</a:t>
            </a:r>
          </a:p>
          <a:p>
            <a:pPr marL="171450" indent="-171450">
              <a:buFontTx/>
              <a:buChar char="-"/>
            </a:pPr>
            <a:r>
              <a:rPr lang="fr-FR" sz="1200">
                <a:latin typeface="+mj-lt"/>
              </a:rPr>
              <a:t>L’assistance et conseil juridique.</a:t>
            </a:r>
          </a:p>
          <a:p>
            <a:r>
              <a:rPr lang="fr-FR" sz="1200">
                <a:latin typeface="+mj-lt"/>
              </a:rPr>
              <a:t>Le </a:t>
            </a:r>
            <a:r>
              <a:rPr lang="fr-FR" sz="1200" b="1">
                <a:latin typeface="+mj-lt"/>
              </a:rPr>
              <a:t>montant maximum de la prestation est fixé à 25 000 € HT </a:t>
            </a:r>
            <a:r>
              <a:rPr lang="fr-FR" sz="1200">
                <a:latin typeface="+mj-lt"/>
              </a:rPr>
              <a:t>si l’entreprise bénéficiaire est cheffe de file. (Le co-financement par </a:t>
            </a:r>
            <a:r>
              <a:rPr lang="fr-FR" sz="1200" err="1">
                <a:latin typeface="+mj-lt"/>
              </a:rPr>
              <a:t>Bpifrance</a:t>
            </a:r>
            <a:r>
              <a:rPr lang="fr-FR" sz="1200">
                <a:latin typeface="+mj-lt"/>
              </a:rPr>
              <a:t> est à hauteur de 50 % du montant TTC.</a:t>
            </a:r>
          </a:p>
          <a:p>
            <a:r>
              <a:rPr lang="fr-FR" sz="1200" b="1">
                <a:solidFill>
                  <a:schemeClr val="tx2">
                    <a:lumMod val="75000"/>
                  </a:schemeClr>
                </a:solidFill>
              </a:rPr>
              <a:t>Candidatures 2023 </a:t>
            </a:r>
            <a:r>
              <a:rPr lang="fr-FR" sz="1200">
                <a:solidFill>
                  <a:schemeClr val="tx2">
                    <a:lumMod val="75000"/>
                  </a:schemeClr>
                </a:solidFill>
              </a:rPr>
              <a:t>: au fil de l’eau</a:t>
            </a:r>
            <a:endParaRPr lang="fr-FR" sz="1200">
              <a:latin typeface="+mj-lt"/>
            </a:endParaRPr>
          </a:p>
          <a:p>
            <a:endParaRPr lang="fr-FR"/>
          </a:p>
          <a:p>
            <a:endParaRPr lang="fr-FR" sz="1200"/>
          </a:p>
          <a:p>
            <a:endParaRPr lang="fr-FR" sz="1200">
              <a:latin typeface="+mj-lt"/>
            </a:endParaRPr>
          </a:p>
        </p:txBody>
      </p:sp>
    </p:spTree>
    <p:extLst>
      <p:ext uri="{BB962C8B-B14F-4D97-AF65-F5344CB8AC3E}">
        <p14:creationId xmlns:p14="http://schemas.microsoft.com/office/powerpoint/2010/main" val="12241208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1355020" y="5564803"/>
            <a:ext cx="1352714" cy="760053"/>
          </a:xfrm>
          <a:prstGeom prst="rect">
            <a:avLst/>
          </a:prstGeom>
        </p:spPr>
      </p:pic>
      <p:sp>
        <p:nvSpPr>
          <p:cNvPr id="4" name="Espace réservé du texte 3"/>
          <p:cNvSpPr>
            <a:spLocks noGrp="1"/>
          </p:cNvSpPr>
          <p:nvPr>
            <p:ph type="body" sz="quarter" idx="21"/>
          </p:nvPr>
        </p:nvSpPr>
        <p:spPr>
          <a:xfrm>
            <a:off x="404753" y="1710061"/>
            <a:ext cx="2498302" cy="1927020"/>
          </a:xfrm>
        </p:spPr>
        <p:txBody>
          <a:bodyPr>
            <a:normAutofit fontScale="92500" lnSpcReduction="10000"/>
          </a:bodyPr>
          <a:lstStyle/>
          <a:p>
            <a:pPr algn="just"/>
            <a:r>
              <a:rPr lang="fr-FR" sz="1100"/>
              <a:t>Le PCN Numérique collecte </a:t>
            </a:r>
            <a:r>
              <a:rPr lang="fr-FR" sz="1100" b="1"/>
              <a:t>les recherches et offres de compétence émises par les  acteurs français de la R&amp;I</a:t>
            </a:r>
            <a:r>
              <a:rPr lang="fr-FR" sz="1100"/>
              <a:t> afin de faciliter leur participation dans les appels à proposition du programme Horizon Europe.</a:t>
            </a:r>
            <a:endParaRPr lang="fr-FR" sz="1100">
              <a:cs typeface="Arial"/>
            </a:endParaRPr>
          </a:p>
          <a:p>
            <a:pPr algn="just"/>
            <a:r>
              <a:rPr lang="fr-FR" sz="1100"/>
              <a:t>- Formulaire à renseigner, </a:t>
            </a:r>
            <a:r>
              <a:rPr lang="fr-FR" sz="1100" b="1">
                <a:hlinkClick r:id="rId4"/>
              </a:rPr>
              <a:t>cliquez ici </a:t>
            </a:r>
            <a:endParaRPr lang="fr-FR" sz="1100" b="1">
              <a:cs typeface="Arial"/>
            </a:endParaRPr>
          </a:p>
          <a:p>
            <a:pPr algn="just"/>
            <a:r>
              <a:rPr lang="fr-FR" sz="1100"/>
              <a:t>l diffuse les profils et les demandes auprès de ses homologues PCN (réseaux européens et internationaux) afin de maximiser les mises en relation </a:t>
            </a:r>
            <a:endParaRPr lang="fr-FR" sz="1100">
              <a:cs typeface="Arial"/>
            </a:endParaRPr>
          </a:p>
          <a:p>
            <a:pPr algn="just"/>
            <a:r>
              <a:rPr lang="fr-FR" sz="1100">
                <a:solidFill>
                  <a:srgbClr val="002060"/>
                </a:solidFill>
                <a:cs typeface="Arial"/>
              </a:rPr>
              <a:t>Sur la page du PCN numérique du site Horizon Europe, </a:t>
            </a:r>
          </a:p>
        </p:txBody>
      </p:sp>
      <p:sp>
        <p:nvSpPr>
          <p:cNvPr id="5" name="Espace réservé du texte 4"/>
          <p:cNvSpPr>
            <a:spLocks noGrp="1"/>
          </p:cNvSpPr>
          <p:nvPr>
            <p:ph type="body" sz="quarter" idx="22"/>
          </p:nvPr>
        </p:nvSpPr>
        <p:spPr>
          <a:xfrm>
            <a:off x="6336335" y="3371111"/>
            <a:ext cx="2520001" cy="1198574"/>
          </a:xfrm>
        </p:spPr>
        <p:txBody>
          <a:bodyPr/>
          <a:lstStyle/>
          <a:p>
            <a:pPr algn="just"/>
            <a:r>
              <a:rPr lang="fr-FR" b="1"/>
              <a:t>Le site :</a:t>
            </a:r>
          </a:p>
          <a:p>
            <a:pPr algn="just"/>
            <a:r>
              <a:rPr lang="fr-FR" b="1"/>
              <a:t>“</a:t>
            </a:r>
            <a:r>
              <a:rPr lang="fr-FR" b="1" err="1">
                <a:hlinkClick r:id="rId5"/>
              </a:rPr>
              <a:t>Funding</a:t>
            </a:r>
            <a:r>
              <a:rPr lang="fr-FR" b="1">
                <a:hlinkClick r:id="rId5"/>
              </a:rPr>
              <a:t> &amp; tender </a:t>
            </a:r>
            <a:r>
              <a:rPr lang="fr-FR" b="1" err="1">
                <a:hlinkClick r:id="rId5"/>
              </a:rPr>
              <a:t>opportunities</a:t>
            </a:r>
            <a:r>
              <a:rPr lang="fr-FR"/>
              <a:t>” permet de rechercher, par mots clés, dans une base contenant les participants à des projets européens antérieurs</a:t>
            </a:r>
          </a:p>
        </p:txBody>
      </p:sp>
      <p:sp>
        <p:nvSpPr>
          <p:cNvPr id="6" name="Espace réservé du texte 5"/>
          <p:cNvSpPr>
            <a:spLocks noGrp="1"/>
          </p:cNvSpPr>
          <p:nvPr>
            <p:ph type="body" sz="quarter" idx="23"/>
          </p:nvPr>
        </p:nvSpPr>
        <p:spPr>
          <a:xfrm>
            <a:off x="3218346" y="2667896"/>
            <a:ext cx="2683950" cy="2475604"/>
          </a:xfrm>
        </p:spPr>
        <p:txBody>
          <a:bodyPr>
            <a:normAutofit lnSpcReduction="10000"/>
          </a:bodyPr>
          <a:lstStyle/>
          <a:p>
            <a:pPr algn="just"/>
            <a:r>
              <a:rPr lang="fr-FR" b="1"/>
              <a:t>Les rencontres :</a:t>
            </a:r>
          </a:p>
          <a:p>
            <a:pPr algn="just"/>
            <a:r>
              <a:rPr lang="fr-FR" b="1"/>
              <a:t>"</a:t>
            </a:r>
            <a:r>
              <a:rPr lang="fr-FR" b="1" err="1"/>
              <a:t>Infodays</a:t>
            </a:r>
            <a:r>
              <a:rPr lang="fr-FR" b="1"/>
              <a:t>" et « </a:t>
            </a:r>
            <a:r>
              <a:rPr lang="fr-FR" b="1" err="1">
                <a:hlinkClick r:id="rId4"/>
              </a:rPr>
              <a:t>Brokerages</a:t>
            </a:r>
            <a:r>
              <a:rPr lang="fr-FR" b="1">
                <a:hlinkClick r:id="rId4"/>
              </a:rPr>
              <a:t> </a:t>
            </a:r>
            <a:r>
              <a:rPr lang="fr-FR" b="1" err="1">
                <a:hlinkClick r:id="rId4"/>
              </a:rPr>
              <a:t>events</a:t>
            </a:r>
            <a:r>
              <a:rPr lang="fr-FR" b="1"/>
              <a:t> »</a:t>
            </a:r>
          </a:p>
          <a:p>
            <a:pPr algn="just" fontAlgn="base"/>
            <a:r>
              <a:rPr lang="fr-FR"/>
              <a:t>Il suffit de créer un compte (profil) pour y accéder. La navigation est simple et intuitive.</a:t>
            </a:r>
          </a:p>
          <a:p>
            <a:pPr algn="just" fontAlgn="base"/>
            <a:r>
              <a:rPr lang="fr-FR"/>
              <a:t>Par exemple : Sélectionner : </a:t>
            </a:r>
          </a:p>
          <a:p>
            <a:pPr algn="just" fontAlgn="base"/>
            <a:r>
              <a:rPr lang="fr-FR"/>
              <a:t>- "Project </a:t>
            </a:r>
            <a:r>
              <a:rPr lang="fr-FR" err="1"/>
              <a:t>Cooperation</a:t>
            </a:r>
            <a:r>
              <a:rPr lang="fr-FR"/>
              <a:t>" pour obtenir la liste des appels et des partenaires avec leurs domaines de compétences.  </a:t>
            </a:r>
          </a:p>
          <a:p>
            <a:pPr algn="just" fontAlgn="base"/>
            <a:r>
              <a:rPr lang="fr-FR"/>
              <a:t>- "Consortium </a:t>
            </a:r>
            <a:r>
              <a:rPr lang="fr-FR" err="1"/>
              <a:t>seeks</a:t>
            </a:r>
            <a:r>
              <a:rPr lang="fr-FR"/>
              <a:t> </a:t>
            </a:r>
            <a:r>
              <a:rPr lang="fr-FR" err="1"/>
              <a:t>Partners</a:t>
            </a:r>
            <a:r>
              <a:rPr lang="fr-FR"/>
              <a:t>" pour connaitre les consortiums en cours de construction qui sont en recherche de nouveaux partenaires</a:t>
            </a:r>
          </a:p>
          <a:p>
            <a:pPr algn="just" fontAlgn="base"/>
            <a:r>
              <a:rPr lang="fr-FR"/>
              <a:t>- "Partner </a:t>
            </a:r>
            <a:r>
              <a:rPr lang="fr-FR" err="1"/>
              <a:t>seeks</a:t>
            </a:r>
            <a:r>
              <a:rPr lang="fr-FR"/>
              <a:t> Consortium » pour visualiser les partenaires à la recherche de consortiums.</a:t>
            </a:r>
            <a:endParaRPr lang="fr-FR" b="1"/>
          </a:p>
          <a:p>
            <a:endParaRPr lang="fr-FR"/>
          </a:p>
        </p:txBody>
      </p:sp>
      <p:sp>
        <p:nvSpPr>
          <p:cNvPr id="7" name="Espace réservé du numéro de diapositive 6"/>
          <p:cNvSpPr>
            <a:spLocks noGrp="1"/>
          </p:cNvSpPr>
          <p:nvPr>
            <p:ph type="sldNum" sz="quarter" idx="2"/>
          </p:nvPr>
        </p:nvSpPr>
        <p:spPr/>
        <p:txBody>
          <a:bodyPr/>
          <a:lstStyle/>
          <a:p>
            <a:fld id="{86CB4B4D-7CA3-9044-876B-883B54F8677D}" type="slidenum">
              <a:rPr lang="fr-FR" smtClean="0"/>
              <a:t>78</a:t>
            </a:fld>
            <a:endParaRPr lang="fr-FR"/>
          </a:p>
        </p:txBody>
      </p:sp>
      <p:sp>
        <p:nvSpPr>
          <p:cNvPr id="9" name="Rectangle 8"/>
          <p:cNvSpPr/>
          <p:nvPr/>
        </p:nvSpPr>
        <p:spPr>
          <a:xfrm>
            <a:off x="3924210" y="283685"/>
            <a:ext cx="5036909" cy="369332"/>
          </a:xfrm>
          <a:prstGeom prst="rect">
            <a:avLst/>
          </a:prstGeom>
        </p:spPr>
        <p:txBody>
          <a:bodyPr wrap="square">
            <a:spAutoFit/>
          </a:bodyPr>
          <a:lstStyle/>
          <a:p>
            <a:r>
              <a:rPr lang="fr-FR" b="1">
                <a:solidFill>
                  <a:srgbClr val="0C5076"/>
                </a:solidFill>
              </a:rPr>
              <a:t>La recherche de partenaires Internationaux</a:t>
            </a:r>
          </a:p>
        </p:txBody>
      </p:sp>
      <p:sp>
        <p:nvSpPr>
          <p:cNvPr id="11" name="Titre 1"/>
          <p:cNvSpPr txBox="1">
            <a:spLocks noGrp="1"/>
          </p:cNvSpPr>
          <p:nvPr>
            <p:ph type="title"/>
          </p:nvPr>
        </p:nvSpPr>
        <p:spPr bwMode="gray">
          <a:xfrm>
            <a:off x="359998" y="1131590"/>
            <a:ext cx="8406337" cy="72000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a:lstStyle>
          <a:p>
            <a:pPr algn="just"/>
            <a:r>
              <a:rPr lang="fr-FR" sz="1600" b="0"/>
              <a:t>Les appels à proposition Horizon Europe du cluster 4 Numérique s’opèrent en consortium. Savez-vous que vous disposez de sources d’information pour identifier vos partenaires ?</a:t>
            </a:r>
          </a:p>
          <a:p>
            <a:pPr algn="just"/>
            <a:endParaRPr lang="fr-FR" sz="1400"/>
          </a:p>
        </p:txBody>
      </p:sp>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9936" y="2469164"/>
            <a:ext cx="2606400" cy="795040"/>
          </a:xfrm>
          <a:prstGeom prst="rect">
            <a:avLst/>
          </a:prstGeom>
        </p:spPr>
      </p:pic>
      <p:pic>
        <p:nvPicPr>
          <p:cNvPr id="10" name="Image 9"/>
          <p:cNvPicPr>
            <a:picLocks noChangeAspect="1"/>
          </p:cNvPicPr>
          <p:nvPr/>
        </p:nvPicPr>
        <p:blipFill>
          <a:blip r:embed="rId7"/>
          <a:stretch>
            <a:fillRect/>
          </a:stretch>
        </p:blipFill>
        <p:spPr>
          <a:xfrm>
            <a:off x="3979481" y="1760744"/>
            <a:ext cx="1248078" cy="808755"/>
          </a:xfrm>
          <a:prstGeom prst="rect">
            <a:avLst/>
          </a:prstGeom>
        </p:spPr>
      </p:pic>
      <p:sp>
        <p:nvSpPr>
          <p:cNvPr id="3" name="ZoneTexte 2">
            <a:extLst>
              <a:ext uri="{FF2B5EF4-FFF2-40B4-BE49-F238E27FC236}">
                <a16:creationId xmlns:a16="http://schemas.microsoft.com/office/drawing/2014/main" id="{191C3DA6-673E-37DE-01AD-265A53097F17}"/>
              </a:ext>
            </a:extLst>
          </p:cNvPr>
          <p:cNvSpPr txBox="1"/>
          <p:nvPr/>
        </p:nvSpPr>
        <p:spPr>
          <a:xfrm>
            <a:off x="278202" y="3906687"/>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200">
                <a:solidFill>
                  <a:srgbClr val="002060"/>
                </a:solidFill>
              </a:rPr>
              <a:t>Consultez le </a:t>
            </a:r>
            <a:r>
              <a:rPr lang="fr-FR" sz="1200" b="1">
                <a:solidFill>
                  <a:srgbClr val="002060"/>
                </a:solidFill>
              </a:rPr>
              <a:t>site Horizon Europe</a:t>
            </a:r>
            <a:r>
              <a:rPr lang="fr-FR" sz="1200">
                <a:solidFill>
                  <a:srgbClr val="002060"/>
                </a:solidFill>
              </a:rPr>
              <a:t>, découvrez tous les services offerts, cliquez : </a:t>
            </a:r>
            <a:r>
              <a:rPr lang="fr-FR" sz="1200">
                <a:ea typeface="+mn-lt"/>
                <a:cs typeface="+mn-lt"/>
                <a:hlinkClick r:id="rId4"/>
              </a:rPr>
              <a:t>Recherche de Partenaires | Horizon-europe.gouv.fr</a:t>
            </a:r>
            <a:endParaRPr lang="fr-FR" sz="1200">
              <a:solidFill>
                <a:srgbClr val="002060"/>
              </a:solidFill>
              <a:cs typeface="Arial"/>
            </a:endParaRPr>
          </a:p>
        </p:txBody>
      </p:sp>
    </p:spTree>
    <p:extLst>
      <p:ext uri="{BB962C8B-B14F-4D97-AF65-F5344CB8AC3E}">
        <p14:creationId xmlns:p14="http://schemas.microsoft.com/office/powerpoint/2010/main" val="704513849"/>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7"/>
          </p:nvPr>
        </p:nvSpPr>
        <p:spPr>
          <a:xfrm>
            <a:off x="731520" y="1012245"/>
            <a:ext cx="7874598" cy="299217"/>
          </a:xfrm>
        </p:spPr>
        <p:txBody>
          <a:bodyPr/>
          <a:lstStyle/>
          <a:p>
            <a:r>
              <a:rPr lang="fr-FR" sz="1600" b="1">
                <a:solidFill>
                  <a:srgbClr val="0C5076"/>
                </a:solidFill>
                <a:latin typeface="Arial" pitchFamily="34" charset="0"/>
              </a:rPr>
              <a:t>Les réseaux de points de contact (PCN) nationaux et internationaux soutiennent les proposants tout au long du cycle d'élaboration de la proposition</a:t>
            </a:r>
            <a:endParaRPr lang="fr-FR" b="1">
              <a:solidFill>
                <a:srgbClr val="0C5076"/>
              </a:solidFill>
            </a:endParaRPr>
          </a:p>
        </p:txBody>
      </p:sp>
      <p:sp>
        <p:nvSpPr>
          <p:cNvPr id="3" name="Titre 2"/>
          <p:cNvSpPr>
            <a:spLocks noGrp="1"/>
          </p:cNvSpPr>
          <p:nvPr>
            <p:ph type="title"/>
          </p:nvPr>
        </p:nvSpPr>
        <p:spPr>
          <a:xfrm>
            <a:off x="6568950" y="277950"/>
            <a:ext cx="1820917" cy="354828"/>
          </a:xfrm>
        </p:spPr>
        <p:txBody>
          <a:bodyPr/>
          <a:lstStyle/>
          <a:p>
            <a:r>
              <a:rPr lang="fr-FR" sz="1800">
                <a:solidFill>
                  <a:srgbClr val="0C5076"/>
                </a:solidFill>
                <a:hlinkClick r:id="rId3"/>
              </a:rPr>
              <a:t>IDEAL</a:t>
            </a:r>
            <a:r>
              <a:rPr lang="fr-FR" sz="1800">
                <a:solidFill>
                  <a:srgbClr val="0C5076"/>
                </a:solidFill>
              </a:rPr>
              <a:t>-IST</a:t>
            </a:r>
          </a:p>
        </p:txBody>
      </p:sp>
      <p:sp>
        <p:nvSpPr>
          <p:cNvPr id="4" name="Espace réservé du numéro de diapositive 3"/>
          <p:cNvSpPr>
            <a:spLocks noGrp="1"/>
          </p:cNvSpPr>
          <p:nvPr>
            <p:ph type="sldNum" sz="quarter" idx="12"/>
          </p:nvPr>
        </p:nvSpPr>
        <p:spPr>
          <a:xfrm>
            <a:off x="7997686" y="4869656"/>
            <a:ext cx="784363" cy="273844"/>
          </a:xfrm>
        </p:spPr>
        <p:txBody>
          <a:bodyPr/>
          <a:lstStyle/>
          <a:p>
            <a:fld id="{F46C79FD-C571-418B-AB0F-5EE936C85276}" type="slidenum">
              <a:rPr lang="en-GB" smtClean="0"/>
              <a:t>79</a:t>
            </a:fld>
            <a:endParaRPr lang="en-GB"/>
          </a:p>
        </p:txBody>
      </p:sp>
      <p:pic>
        <p:nvPicPr>
          <p:cNvPr id="7" name="Image 6"/>
          <p:cNvPicPr>
            <a:picLocks noChangeAspect="1"/>
          </p:cNvPicPr>
          <p:nvPr/>
        </p:nvPicPr>
        <p:blipFill>
          <a:blip r:embed="rId4"/>
          <a:stretch>
            <a:fillRect/>
          </a:stretch>
        </p:blipFill>
        <p:spPr>
          <a:xfrm>
            <a:off x="1094826" y="1690929"/>
            <a:ext cx="6384582" cy="3062350"/>
          </a:xfrm>
          <a:prstGeom prst="rect">
            <a:avLst/>
          </a:prstGeom>
        </p:spPr>
      </p:pic>
      <p:pic>
        <p:nvPicPr>
          <p:cNvPr id="5" name="Image 4">
            <a:hlinkClick r:id="rId3"/>
          </p:cNvPr>
          <p:cNvPicPr>
            <a:picLocks noChangeAspect="1"/>
          </p:cNvPicPr>
          <p:nvPr/>
        </p:nvPicPr>
        <p:blipFill>
          <a:blip r:embed="rId5"/>
          <a:stretch>
            <a:fillRect/>
          </a:stretch>
        </p:blipFill>
        <p:spPr>
          <a:xfrm>
            <a:off x="4885181" y="236009"/>
            <a:ext cx="842215" cy="438710"/>
          </a:xfrm>
          <a:prstGeom prst="rect">
            <a:avLst/>
          </a:prstGeom>
        </p:spPr>
      </p:pic>
    </p:spTree>
    <p:extLst>
      <p:ext uri="{BB962C8B-B14F-4D97-AF65-F5344CB8AC3E}">
        <p14:creationId xmlns:p14="http://schemas.microsoft.com/office/powerpoint/2010/main" val="3510855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7" name="Espace réservé du texte 9"/>
          <p:cNvSpPr txBox="1"/>
          <p:nvPr/>
        </p:nvSpPr>
        <p:spPr bwMode="auto">
          <a:xfrm>
            <a:off x="3563888" y="123477"/>
            <a:ext cx="5220112" cy="648072"/>
          </a:xfrm>
          <a:prstGeom prst="rect">
            <a:avLst/>
          </a:prstGeom>
        </p:spPr>
        <p:txBody>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180975" marR="0" lvl="0" indent="0" algn="r" defTabSz="914400">
              <a:lnSpc>
                <a:spcPct val="100000"/>
              </a:lnSpc>
              <a:spcBef>
                <a:spcPts val="0"/>
              </a:spcBef>
              <a:spcAft>
                <a:spcPts val="0"/>
              </a:spcAft>
              <a:buClr>
                <a:srgbClr val="000000"/>
              </a:buClr>
              <a:buSzTx/>
              <a:buFont typeface="Arial"/>
              <a:buNone/>
              <a:defRPr/>
            </a:pPr>
            <a:r>
              <a:rPr lang="fr-FR" sz="1800" b="1" i="0" u="none" strike="noStrike" cap="none" spc="0">
                <a:ln>
                  <a:noFill/>
                </a:ln>
                <a:solidFill>
                  <a:schemeClr val="tx1"/>
                </a:solidFill>
                <a:latin typeface="Arial"/>
                <a:cs typeface="Arial"/>
              </a:rPr>
              <a:t>Présentation générale</a:t>
            </a:r>
            <a:endParaRPr/>
          </a:p>
          <a:p>
            <a:pPr marL="180975" marR="0" lvl="0" indent="0" algn="r" defTabSz="914400">
              <a:lnSpc>
                <a:spcPct val="100000"/>
              </a:lnSpc>
              <a:spcBef>
                <a:spcPts val="0"/>
              </a:spcBef>
              <a:spcAft>
                <a:spcPts val="0"/>
              </a:spcAft>
              <a:buClr>
                <a:srgbClr val="000000"/>
              </a:buClr>
              <a:buSzTx/>
              <a:buFont typeface="Arial"/>
              <a:buNone/>
              <a:defRPr/>
            </a:pPr>
            <a:r>
              <a:rPr lang="fr-FR" sz="1200" b="1" i="0" u="none" strike="noStrike" cap="none" spc="0">
                <a:ln>
                  <a:noFill/>
                </a:ln>
                <a:solidFill>
                  <a:schemeClr val="tx1"/>
                </a:solidFill>
                <a:latin typeface="Arial"/>
                <a:cs typeface="Arial"/>
              </a:rPr>
              <a:t>HORIZON EUROPE</a:t>
            </a:r>
            <a:endParaRPr/>
          </a:p>
        </p:txBody>
      </p:sp>
      <p:pic>
        <p:nvPicPr>
          <p:cNvPr id="3" name="Image 2"/>
          <p:cNvPicPr>
            <a:picLocks noChangeAspect="1"/>
          </p:cNvPicPr>
          <p:nvPr/>
        </p:nvPicPr>
        <p:blipFill>
          <a:blip r:embed="rId2"/>
          <a:stretch/>
        </p:blipFill>
        <p:spPr bwMode="auto">
          <a:xfrm>
            <a:off x="3301107" y="1498922"/>
            <a:ext cx="5498876" cy="32400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bwMode="auto">
          <a:xfrm>
            <a:off x="298996" y="1676545"/>
            <a:ext cx="2986127" cy="3062377"/>
          </a:xfrm>
          <a:prstGeom prst="rect">
            <a:avLst/>
          </a:prstGeom>
        </p:spPr>
        <p:txBody>
          <a:bodyPr wrap="square" lIns="91440" tIns="45720" rIns="91440" bIns="45720" anchor="t">
            <a:spAutoFit/>
          </a:bodyPr>
          <a:lstStyle/>
          <a:p>
            <a:pPr marL="285750" marR="0" lvl="0" indent="-285750" algn="l" defTabSz="914400">
              <a:lnSpc>
                <a:spcPct val="100000"/>
              </a:lnSpc>
              <a:spcBef>
                <a:spcPts val="300"/>
              </a:spcBef>
              <a:spcAft>
                <a:spcPts val="300"/>
              </a:spcAft>
              <a:buClr>
                <a:srgbClr val="EA5433"/>
              </a:buClr>
              <a:buSzPct val="80000"/>
              <a:buFont typeface="Wingdings" panose="05000000000000000000" pitchFamily="2" charset="2"/>
              <a:buChar char="Ø"/>
              <a:defRPr/>
            </a:pPr>
            <a:r>
              <a:rPr lang="fr-FR" sz="1800" b="1" i="0" u="none" strike="noStrike" cap="none" spc="0">
                <a:ln>
                  <a:noFill/>
                </a:ln>
                <a:latin typeface="Arial"/>
                <a:ea typeface="+mj-ea"/>
                <a:cs typeface="Arial"/>
              </a:rPr>
              <a:t>2021 – 2027</a:t>
            </a:r>
            <a:endParaRPr/>
          </a:p>
          <a:p>
            <a:pPr marL="285750" marR="0" lvl="0" indent="-285750" algn="l" defTabSz="914400">
              <a:lnSpc>
                <a:spcPct val="100000"/>
              </a:lnSpc>
              <a:spcBef>
                <a:spcPts val="300"/>
              </a:spcBef>
              <a:spcAft>
                <a:spcPts val="300"/>
              </a:spcAft>
              <a:buClr>
                <a:srgbClr val="EA5433"/>
              </a:buClr>
              <a:buSzPct val="80000"/>
              <a:buFont typeface="Wingdings" panose="05000000000000000000" pitchFamily="2" charset="2"/>
              <a:buChar char="Ø"/>
              <a:defRPr/>
            </a:pPr>
            <a:r>
              <a:rPr lang="fr-FR" sz="1800" b="1" i="0" u="none" strike="noStrike" cap="none" spc="0">
                <a:ln>
                  <a:noFill/>
                </a:ln>
                <a:latin typeface="Arial"/>
                <a:ea typeface="+mj-ea"/>
                <a:cs typeface="Arial"/>
              </a:rPr>
              <a:t>95,5 Mds€</a:t>
            </a:r>
            <a:endParaRPr/>
          </a:p>
          <a:p>
            <a:pPr marL="285750" marR="0" lvl="0" indent="-285750" algn="l" defTabSz="914400">
              <a:lnSpc>
                <a:spcPct val="100000"/>
              </a:lnSpc>
              <a:spcBef>
                <a:spcPts val="300"/>
              </a:spcBef>
              <a:spcAft>
                <a:spcPts val="300"/>
              </a:spcAft>
              <a:buClr>
                <a:srgbClr val="EA5433"/>
              </a:buClr>
              <a:buSzPct val="80000"/>
              <a:buFont typeface="Wingdings" panose="05000000000000000000" pitchFamily="2" charset="2"/>
              <a:buChar char="Ø"/>
              <a:defRPr/>
            </a:pPr>
            <a:r>
              <a:rPr lang="fr-FR" sz="1200" b="0" i="1" u="none" strike="noStrike" cap="none" spc="0">
                <a:ln>
                  <a:noFill/>
                </a:ln>
                <a:latin typeface="Arial"/>
                <a:ea typeface="+mj-ea"/>
                <a:cs typeface="+mj-cs"/>
              </a:rPr>
              <a:t>Renforcer les </a:t>
            </a:r>
            <a:r>
              <a:rPr lang="fr-FR" sz="1200" b="1" i="1" u="none" strike="noStrike" cap="none" spc="0">
                <a:ln>
                  <a:noFill/>
                </a:ln>
                <a:latin typeface="Arial"/>
                <a:ea typeface="+mj-ea"/>
                <a:cs typeface="+mj-cs"/>
              </a:rPr>
              <a:t>bases scientifiques et technologiques </a:t>
            </a:r>
            <a:r>
              <a:rPr lang="fr-FR" sz="1200" b="0" i="1" u="none" strike="noStrike" cap="none" spc="0">
                <a:ln>
                  <a:noFill/>
                </a:ln>
                <a:latin typeface="Arial"/>
                <a:ea typeface="+mj-ea"/>
                <a:cs typeface="+mj-cs"/>
              </a:rPr>
              <a:t>de l'Union ;</a:t>
            </a:r>
            <a:r>
              <a:rPr lang="en-US" sz="1200" b="0" i="1" u="none" strike="noStrike" cap="none" spc="0">
                <a:ln>
                  <a:noFill/>
                </a:ln>
                <a:latin typeface="Arial"/>
                <a:ea typeface="+mj-ea"/>
                <a:cs typeface="+mj-cs"/>
              </a:rPr>
              <a:t>​</a:t>
            </a:r>
            <a:endParaRPr lang="en-US" sz="1200" b="0" i="1" u="none" strike="noStrike" cap="none" spc="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Wingdings" panose="05000000000000000000" pitchFamily="2" charset="2"/>
              <a:buChar char="Ø"/>
              <a:defRPr/>
            </a:pPr>
            <a:r>
              <a:rPr lang="fr-FR" sz="1200" b="0" i="1" u="none" strike="noStrike" cap="none" spc="0">
                <a:ln>
                  <a:noFill/>
                </a:ln>
                <a:latin typeface="Arial"/>
                <a:ea typeface="+mj-ea"/>
                <a:cs typeface="+mj-cs"/>
              </a:rPr>
              <a:t>Stimuler sa capacité d’</a:t>
            </a:r>
            <a:r>
              <a:rPr lang="fr-FR" sz="1200" b="1" i="1" u="none" strike="noStrike" cap="none" spc="0">
                <a:ln>
                  <a:noFill/>
                </a:ln>
                <a:latin typeface="Arial"/>
                <a:ea typeface="+mj-ea"/>
                <a:cs typeface="+mj-cs"/>
              </a:rPr>
              <a:t>innovation</a:t>
            </a:r>
            <a:r>
              <a:rPr lang="fr-FR" sz="1200" b="0" i="1" u="none" strike="noStrike" cap="none" spc="0">
                <a:ln>
                  <a:noFill/>
                </a:ln>
                <a:latin typeface="Arial"/>
                <a:ea typeface="+mj-ea"/>
                <a:cs typeface="+mj-cs"/>
              </a:rPr>
              <a:t>, sa </a:t>
            </a:r>
            <a:r>
              <a:rPr lang="fr-FR" sz="1200" b="1" i="1" u="none" strike="noStrike" cap="none" spc="0">
                <a:ln>
                  <a:noFill/>
                </a:ln>
                <a:latin typeface="Arial"/>
                <a:ea typeface="+mj-ea"/>
                <a:cs typeface="+mj-cs"/>
              </a:rPr>
              <a:t>compétitivité </a:t>
            </a:r>
            <a:r>
              <a:rPr lang="fr-FR" sz="1200" b="0" i="1" u="none" strike="noStrike" cap="none" spc="0">
                <a:ln>
                  <a:noFill/>
                </a:ln>
                <a:latin typeface="Arial"/>
                <a:ea typeface="+mj-ea"/>
                <a:cs typeface="+mj-cs"/>
              </a:rPr>
              <a:t>et la création d’</a:t>
            </a:r>
            <a:r>
              <a:rPr lang="fr-FR" sz="1200" b="1" i="1" u="none" strike="noStrike" cap="none" spc="0">
                <a:ln>
                  <a:noFill/>
                </a:ln>
                <a:latin typeface="Arial"/>
                <a:ea typeface="+mj-ea"/>
                <a:cs typeface="+mj-cs"/>
              </a:rPr>
              <a:t>emplois</a:t>
            </a:r>
            <a:r>
              <a:rPr lang="fr-FR" sz="1200" b="0" i="1" u="none" strike="noStrike" cap="none" spc="0">
                <a:ln>
                  <a:noFill/>
                </a:ln>
                <a:latin typeface="Arial"/>
                <a:ea typeface="+mj-ea"/>
                <a:cs typeface="+mj-cs"/>
              </a:rPr>
              <a:t> ;</a:t>
            </a:r>
            <a:r>
              <a:rPr lang="en-US" sz="1200" b="0" i="1" u="none" strike="noStrike" cap="none" spc="0">
                <a:ln>
                  <a:noFill/>
                </a:ln>
                <a:latin typeface="Arial"/>
                <a:ea typeface="+mj-ea"/>
                <a:cs typeface="+mj-cs"/>
              </a:rPr>
              <a:t>​</a:t>
            </a:r>
            <a:endParaRPr lang="en-US" sz="1200" b="0" i="1" u="none" strike="noStrike" cap="none" spc="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Wingdings" panose="05000000000000000000" pitchFamily="2" charset="2"/>
              <a:buChar char="Ø"/>
              <a:defRPr/>
            </a:pPr>
            <a:r>
              <a:rPr lang="fr-FR" sz="1200" b="0" i="1" u="none" strike="noStrike" cap="none" spc="0">
                <a:ln>
                  <a:noFill/>
                </a:ln>
                <a:latin typeface="Arial"/>
                <a:ea typeface="+mj-ea"/>
                <a:cs typeface="+mj-cs"/>
              </a:rPr>
              <a:t>Concrétiser les </a:t>
            </a:r>
            <a:r>
              <a:rPr lang="fr-FR" sz="1200" b="1" i="1" u="none" strike="noStrike" cap="none" spc="0">
                <a:ln>
                  <a:noFill/>
                </a:ln>
                <a:latin typeface="Arial"/>
                <a:ea typeface="+mj-ea"/>
                <a:cs typeface="+mj-cs"/>
              </a:rPr>
              <a:t>priorités politiques </a:t>
            </a:r>
            <a:r>
              <a:rPr lang="fr-FR" sz="1200" b="0" i="1" u="none" strike="noStrike" cap="none" spc="0">
                <a:ln>
                  <a:noFill/>
                </a:ln>
                <a:latin typeface="Arial"/>
                <a:ea typeface="+mj-ea"/>
                <a:cs typeface="+mj-cs"/>
              </a:rPr>
              <a:t>stratégiques de l'Union ;</a:t>
            </a:r>
            <a:r>
              <a:rPr lang="en-US" sz="1200" b="0" i="1" u="none" strike="noStrike" cap="none" spc="0">
                <a:ln>
                  <a:noFill/>
                </a:ln>
                <a:latin typeface="Arial"/>
                <a:ea typeface="+mj-ea"/>
                <a:cs typeface="+mj-cs"/>
              </a:rPr>
              <a:t>​</a:t>
            </a:r>
            <a:endParaRPr lang="en-US" sz="1200" b="0" i="1" u="none" strike="noStrike" cap="none" spc="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Wingdings" panose="05000000000000000000" pitchFamily="2" charset="2"/>
              <a:buChar char="Ø"/>
              <a:defRPr/>
            </a:pPr>
            <a:r>
              <a:rPr lang="fr-FR" sz="1200" b="0" i="1" u="none" strike="noStrike" cap="none" spc="0">
                <a:ln>
                  <a:noFill/>
                </a:ln>
                <a:latin typeface="Arial"/>
                <a:ea typeface="+mj-ea"/>
                <a:cs typeface="+mj-cs"/>
              </a:rPr>
              <a:t>Contribuer à répondre aux </a:t>
            </a:r>
            <a:r>
              <a:rPr lang="fr-FR" sz="1200" b="1" i="1" u="none" strike="noStrike" cap="none" spc="0">
                <a:ln>
                  <a:noFill/>
                </a:ln>
                <a:latin typeface="Arial"/>
                <a:ea typeface="+mj-ea"/>
                <a:cs typeface="+mj-cs"/>
              </a:rPr>
              <a:t>problématiques mondiales</a:t>
            </a:r>
            <a:r>
              <a:rPr lang="fr-FR" sz="1200" b="0" i="1" u="none" strike="noStrike" cap="none" spc="0">
                <a:ln>
                  <a:noFill/>
                </a:ln>
                <a:latin typeface="Arial"/>
                <a:ea typeface="+mj-ea"/>
                <a:cs typeface="+mj-cs"/>
              </a:rPr>
              <a:t>, dont les objectifs de </a:t>
            </a:r>
            <a:r>
              <a:rPr lang="fr-FR" sz="1200" b="1" i="1" u="none" strike="noStrike" cap="none" spc="0">
                <a:ln>
                  <a:noFill/>
                </a:ln>
                <a:latin typeface="Arial"/>
                <a:ea typeface="+mj-ea"/>
                <a:cs typeface="+mj-cs"/>
              </a:rPr>
              <a:t>développement durable </a:t>
            </a:r>
            <a:r>
              <a:rPr lang="fr-FR" sz="1200" b="0" i="1" u="none" strike="noStrike" cap="none" spc="0">
                <a:ln>
                  <a:noFill/>
                </a:ln>
                <a:latin typeface="Arial"/>
                <a:ea typeface="+mj-ea"/>
                <a:cs typeface="+mj-cs"/>
              </a:rPr>
              <a:t>des Nations Unies.</a:t>
            </a:r>
            <a:endParaRPr lang="en-US" sz="1200" b="0" i="1" u="none" strike="noStrike" cap="none" spc="0">
              <a:ln>
                <a:noFill/>
              </a:ln>
              <a:latin typeface="Arial"/>
              <a:ea typeface="+mj-ea"/>
              <a:cs typeface="+mj-cs"/>
            </a:endParaRPr>
          </a:p>
        </p:txBody>
      </p:sp>
      <p:sp>
        <p:nvSpPr>
          <p:cNvPr id="7" name="Rectangle 6"/>
          <p:cNvSpPr/>
          <p:nvPr/>
        </p:nvSpPr>
        <p:spPr bwMode="auto">
          <a:xfrm>
            <a:off x="298995" y="966226"/>
            <a:ext cx="8485005" cy="646331"/>
          </a:xfrm>
          <a:prstGeom prst="rect">
            <a:avLst/>
          </a:prstGeom>
        </p:spPr>
        <p:txBody>
          <a:bodyPr wrap="square" lIns="91440" tIns="45720" rIns="91440" bIns="45720" anchor="t">
            <a:spAutoFit/>
          </a:bodyPr>
          <a:lstStyle/>
          <a:p>
            <a:pPr marL="0" marR="0" lvl="0" indent="0" algn="l" defTabSz="914400">
              <a:lnSpc>
                <a:spcPct val="100000"/>
              </a:lnSpc>
              <a:spcBef>
                <a:spcPts val="0"/>
              </a:spcBef>
              <a:spcAft>
                <a:spcPts val="0"/>
              </a:spcAft>
              <a:buClrTx/>
              <a:buSzTx/>
              <a:buFontTx/>
              <a:buNone/>
              <a:defRPr/>
            </a:pPr>
            <a:r>
              <a:rPr lang="fr-FR" sz="1800" b="1" i="0" u="none" strike="noStrike" cap="none" spc="0">
                <a:ln>
                  <a:noFill/>
                </a:ln>
                <a:solidFill>
                  <a:srgbClr val="000091"/>
                </a:solidFill>
                <a:latin typeface="Arial"/>
                <a:ea typeface="+mj-ea"/>
                <a:cs typeface="Arial"/>
              </a:rPr>
              <a:t>LE PROGRAMME-CADRE DE L'UNION EUROPÉENNE </a:t>
            </a:r>
            <a:br>
              <a:rPr lang="fr-FR" sz="1800" b="1" i="0" u="none" strike="noStrike" cap="none" spc="0">
                <a:ln>
                  <a:noFill/>
                </a:ln>
                <a:solidFill>
                  <a:srgbClr val="000091"/>
                </a:solidFill>
                <a:latin typeface="Arial"/>
                <a:ea typeface="+mj-ea"/>
                <a:cs typeface="Arial"/>
              </a:rPr>
            </a:br>
            <a:r>
              <a:rPr lang="fr-FR" sz="1800" b="1" i="0" u="none" strike="noStrike" cap="none" spc="0">
                <a:ln>
                  <a:noFill/>
                </a:ln>
                <a:solidFill>
                  <a:srgbClr val="000091"/>
                </a:solidFill>
                <a:latin typeface="Arial"/>
                <a:ea typeface="+mj-ea"/>
                <a:cs typeface="Arial"/>
              </a:rPr>
              <a:t>POUR LA RECHERCHE ET L'INNOVATION</a:t>
            </a:r>
            <a:endParaRPr/>
          </a:p>
        </p:txBody>
      </p:sp>
      <p:sp>
        <p:nvSpPr>
          <p:cNvPr id="12" name="Rectangle à coins arrondis 11"/>
          <p:cNvSpPr/>
          <p:nvPr/>
        </p:nvSpPr>
        <p:spPr bwMode="auto">
          <a:xfrm>
            <a:off x="5065423" y="1498922"/>
            <a:ext cx="1930487" cy="1792908"/>
          </a:xfrm>
          <a:prstGeom prst="roundRect">
            <a:avLst>
              <a:gd name="adj" fmla="val 16667"/>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srgbClr val="FFFFFF"/>
              </a:solidFill>
              <a:latin typeface="Arial"/>
              <a:ea typeface="+mn-ea"/>
              <a:cs typeface="+mn-cs"/>
            </a:endParaRPr>
          </a:p>
        </p:txBody>
      </p:sp>
      <p:sp>
        <p:nvSpPr>
          <p:cNvPr id="2" name="Rectangle à coins arrondis 11"/>
          <p:cNvSpPr/>
          <p:nvPr/>
        </p:nvSpPr>
        <p:spPr bwMode="auto">
          <a:xfrm>
            <a:off x="5441649" y="2565329"/>
            <a:ext cx="1150622" cy="255925"/>
          </a:xfrm>
          <a:prstGeom prst="roundRect">
            <a:avLst>
              <a:gd name="adj" fmla="val 16667"/>
            </a:avLst>
          </a:prstGeom>
          <a:noFill/>
          <a:ln w="28575">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srgbClr val="FFFFFF"/>
              </a:solidFill>
              <a:latin typeface="Arial"/>
              <a:ea typeface="+mn-ea"/>
              <a:cs typeface="+mn-cs"/>
            </a:endParaRPr>
          </a:p>
        </p:txBody>
      </p:sp>
    </p:spTree>
    <p:extLst>
      <p:ext uri="{BB962C8B-B14F-4D97-AF65-F5344CB8AC3E}">
        <p14:creationId xmlns:p14="http://schemas.microsoft.com/office/powerpoint/2010/main" val="5883344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a:t>Devenez expert-évaluateur pour HORIZON EUROPE</a:t>
            </a:r>
          </a:p>
        </p:txBody>
      </p:sp>
      <p:sp>
        <p:nvSpPr>
          <p:cNvPr id="3" name="Espace réservé du contenu 2"/>
          <p:cNvSpPr>
            <a:spLocks noGrp="1"/>
          </p:cNvSpPr>
          <p:nvPr>
            <p:ph sz="quarter" idx="14"/>
          </p:nvPr>
        </p:nvSpPr>
        <p:spPr>
          <a:xfrm>
            <a:off x="467544" y="1635646"/>
            <a:ext cx="8424000" cy="2574000"/>
          </a:xfrm>
        </p:spPr>
        <p:txBody>
          <a:bodyPr/>
          <a:lstStyle/>
          <a:p>
            <a:pPr>
              <a:defRPr/>
            </a:pPr>
            <a:r>
              <a:rPr lang="fr-FR" sz="1200" b="1"/>
              <a:t>Pourquoi</a:t>
            </a:r>
            <a:endParaRPr lang="fr-FR" sz="1200"/>
          </a:p>
          <a:p>
            <a:pPr marL="57150" indent="-285750">
              <a:buFont typeface="Wingdings"/>
              <a:buChar char="ü"/>
              <a:defRPr/>
            </a:pPr>
            <a:r>
              <a:rPr lang="fr-FR" sz="1200">
                <a:solidFill>
                  <a:schemeClr val="tx1"/>
                </a:solidFill>
              </a:rPr>
              <a:t>Comprendre </a:t>
            </a:r>
            <a:r>
              <a:rPr lang="fr-FR" sz="1200" b="1">
                <a:solidFill>
                  <a:schemeClr val="tx1"/>
                </a:solidFill>
              </a:rPr>
              <a:t>l’évaluation</a:t>
            </a:r>
            <a:r>
              <a:rPr lang="fr-FR" sz="1200">
                <a:solidFill>
                  <a:schemeClr val="tx1"/>
                </a:solidFill>
              </a:rPr>
              <a:t> des projets, les attendus</a:t>
            </a:r>
          </a:p>
          <a:p>
            <a:pPr marL="57150" indent="-285750">
              <a:buFont typeface="Wingdings"/>
              <a:buChar char="ü"/>
              <a:defRPr/>
            </a:pPr>
            <a:r>
              <a:rPr lang="fr-FR" sz="1200">
                <a:solidFill>
                  <a:schemeClr val="tx1"/>
                </a:solidFill>
              </a:rPr>
              <a:t>Être en </a:t>
            </a:r>
            <a:r>
              <a:rPr lang="fr-FR" sz="1200" b="1">
                <a:solidFill>
                  <a:schemeClr val="tx1"/>
                </a:solidFill>
              </a:rPr>
              <a:t>contact direct avec les responsables </a:t>
            </a:r>
            <a:r>
              <a:rPr lang="fr-FR" sz="1200">
                <a:solidFill>
                  <a:schemeClr val="tx1"/>
                </a:solidFill>
              </a:rPr>
              <a:t>des Directions thématiques de la CE</a:t>
            </a:r>
          </a:p>
          <a:p>
            <a:pPr marL="57150" indent="-285750">
              <a:buFont typeface="Wingdings"/>
              <a:buChar char="ü"/>
              <a:defRPr/>
            </a:pPr>
            <a:r>
              <a:rPr lang="fr-FR" sz="1200">
                <a:solidFill>
                  <a:schemeClr val="tx1"/>
                </a:solidFill>
              </a:rPr>
              <a:t>Bénéficier d’un </a:t>
            </a:r>
            <a:r>
              <a:rPr lang="fr-FR" sz="1200" b="1">
                <a:solidFill>
                  <a:schemeClr val="tx1"/>
                </a:solidFill>
              </a:rPr>
              <a:t>environnement de travail international </a:t>
            </a:r>
            <a:r>
              <a:rPr lang="fr-FR" sz="1200">
                <a:solidFill>
                  <a:schemeClr val="tx1"/>
                </a:solidFill>
              </a:rPr>
              <a:t>- réseautage</a:t>
            </a:r>
          </a:p>
          <a:p>
            <a:pPr marL="57150" indent="-285750">
              <a:buFont typeface="Wingdings"/>
              <a:buChar char="ü"/>
              <a:defRPr/>
            </a:pPr>
            <a:r>
              <a:rPr lang="fr-FR" sz="1200">
                <a:solidFill>
                  <a:schemeClr val="tx1"/>
                </a:solidFill>
              </a:rPr>
              <a:t>Bénéficier d’</a:t>
            </a:r>
            <a:r>
              <a:rPr lang="fr-FR" sz="1200" b="1">
                <a:solidFill>
                  <a:schemeClr val="tx1"/>
                </a:solidFill>
              </a:rPr>
              <a:t>un état de l’art </a:t>
            </a:r>
            <a:r>
              <a:rPr lang="fr-FR" sz="1200">
                <a:solidFill>
                  <a:schemeClr val="tx1"/>
                </a:solidFill>
              </a:rPr>
              <a:t>à l’instant T dans votre domaine</a:t>
            </a:r>
          </a:p>
          <a:p>
            <a:pPr>
              <a:defRPr/>
            </a:pPr>
            <a:r>
              <a:rPr lang="fr-FR" sz="1200" b="1"/>
              <a:t>Comment</a:t>
            </a:r>
            <a:endParaRPr lang="fr-FR" sz="1200"/>
          </a:p>
          <a:p>
            <a:pPr marL="57150" indent="-285750">
              <a:buFont typeface="Arial"/>
              <a:buChar char="•"/>
              <a:defRPr/>
            </a:pPr>
            <a:r>
              <a:rPr lang="fr-FR" sz="1200" b="1">
                <a:solidFill>
                  <a:schemeClr val="tx1"/>
                </a:solidFill>
              </a:rPr>
              <a:t>Inscription une seule fois </a:t>
            </a:r>
            <a:r>
              <a:rPr lang="fr-FR" sz="1200">
                <a:solidFill>
                  <a:schemeClr val="tx1"/>
                </a:solidFill>
              </a:rPr>
              <a:t>pour 7 ans </a:t>
            </a:r>
            <a:r>
              <a:rPr lang="fr-FR" sz="1200" i="1">
                <a:solidFill>
                  <a:schemeClr val="tx1"/>
                </a:solidFill>
              </a:rPr>
              <a:t>⇢ </a:t>
            </a:r>
            <a:r>
              <a:rPr lang="fr-FR" sz="1200" b="1" i="1">
                <a:solidFill>
                  <a:schemeClr val="tx1"/>
                </a:solidFill>
              </a:rPr>
              <a:t>Mise à jour</a:t>
            </a:r>
            <a:r>
              <a:rPr lang="fr-FR" sz="1200" i="1">
                <a:solidFill>
                  <a:schemeClr val="tx1"/>
                </a:solidFill>
              </a:rPr>
              <a:t> régulière de votre profil</a:t>
            </a:r>
            <a:endParaRPr lang="fr-FR" sz="1200">
              <a:solidFill>
                <a:schemeClr val="tx1"/>
              </a:solidFill>
            </a:endParaRPr>
          </a:p>
          <a:p>
            <a:pPr marL="57150" indent="-285750">
              <a:buFont typeface="Arial"/>
              <a:buChar char="•"/>
              <a:defRPr/>
            </a:pPr>
            <a:r>
              <a:rPr lang="fr-FR" sz="1200">
                <a:solidFill>
                  <a:schemeClr val="tx1"/>
                </a:solidFill>
              </a:rPr>
              <a:t>La CE interroge la base de données à travers des </a:t>
            </a:r>
            <a:r>
              <a:rPr lang="fr-FR" sz="1200" b="1">
                <a:solidFill>
                  <a:schemeClr val="tx1"/>
                </a:solidFill>
              </a:rPr>
              <a:t>mots clés </a:t>
            </a:r>
            <a:r>
              <a:rPr lang="fr-FR" sz="1200">
                <a:solidFill>
                  <a:schemeClr val="tx1"/>
                </a:solidFill>
              </a:rPr>
              <a:t>pour solliciter les experts et constituer ses panels d'évaluation</a:t>
            </a:r>
          </a:p>
          <a:p>
            <a:pPr>
              <a:defRPr/>
            </a:pPr>
            <a:endParaRPr lang="fr-FR" sz="1200">
              <a:solidFill>
                <a:srgbClr val="000091"/>
              </a:solidFill>
            </a:endParaRPr>
          </a:p>
          <a:p>
            <a:pPr>
              <a:defRPr/>
            </a:pPr>
            <a:r>
              <a:rPr lang="fr-FR" sz="1200" b="1"/>
              <a:t>Liens</a:t>
            </a:r>
            <a:endParaRPr lang="fr-FR" sz="1200"/>
          </a:p>
          <a:p>
            <a:pPr marL="57150" indent="-285750">
              <a:buFont typeface="Arial,Sans-Serif"/>
              <a:buChar char="•"/>
              <a:defRPr/>
            </a:pPr>
            <a:r>
              <a:rPr lang="fr-FR" sz="1200" u="sng">
                <a:hlinkClick r:id="rId2" tooltip="https://ec.europa.eu/info/funding-tenders/opportunities/docs/2021-2027/experts/standard-briefing-slides-for-experts_he_en.pdf"/>
              </a:rPr>
              <a:t>Guide pour devenir expert</a:t>
            </a:r>
            <a:endParaRPr lang="fr-FR" sz="1200"/>
          </a:p>
          <a:p>
            <a:pPr marL="57150" indent="-285750">
              <a:buFont typeface="Arial,Sans-Serif"/>
              <a:buChar char="•"/>
              <a:defRPr/>
            </a:pPr>
            <a:r>
              <a:rPr lang="fr-FR" sz="1200" u="sng">
                <a:hlinkClick r:id="rId3" tooltip="https://ec.europa.eu/info/funding-tenders/opportunities/portal/screen/work-as-an-expert"/>
              </a:rPr>
              <a:t>S'enregistrer comme expert</a:t>
            </a:r>
            <a:endParaRPr lang="fr-FR" sz="1200"/>
          </a:p>
          <a:p>
            <a:endParaRPr lang="fr-F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80</a:t>
            </a:fld>
            <a:endParaRPr lang="fr-FR"/>
          </a:p>
        </p:txBody>
      </p:sp>
    </p:spTree>
    <p:extLst>
      <p:ext uri="{BB962C8B-B14F-4D97-AF65-F5344CB8AC3E}">
        <p14:creationId xmlns:p14="http://schemas.microsoft.com/office/powerpoint/2010/main" val="2786527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251520" y="1228887"/>
            <a:ext cx="5163628" cy="2383568"/>
          </a:xfrm>
        </p:spPr>
        <p:txBody>
          <a:bodyPr/>
          <a:lstStyle/>
          <a:p>
            <a:pPr>
              <a:spcBef>
                <a:spcPts val="600"/>
              </a:spcBef>
              <a:spcAft>
                <a:spcPts val="0"/>
              </a:spcAft>
              <a:buClr>
                <a:srgbClr val="F3DB2B"/>
              </a:buClr>
            </a:pPr>
            <a:r>
              <a:rPr lang="fr-FR" sz="1800" b="1">
                <a:solidFill>
                  <a:srgbClr val="00008D"/>
                </a:solidFill>
              </a:rPr>
              <a:t>Posez-nous vos questions</a:t>
            </a:r>
          </a:p>
          <a:p>
            <a:pPr>
              <a:spcAft>
                <a:spcPts val="0"/>
              </a:spcAft>
              <a:buClr>
                <a:schemeClr val="accent5">
                  <a:lumMod val="60000"/>
                  <a:lumOff val="40000"/>
                </a:schemeClr>
              </a:buClr>
            </a:pPr>
            <a:endParaRPr lang="fr-FR" sz="1400"/>
          </a:p>
          <a:p>
            <a:pPr marL="171450" indent="-171450">
              <a:spcAft>
                <a:spcPts val="0"/>
              </a:spcAft>
              <a:buClr>
                <a:schemeClr val="accent5">
                  <a:lumMod val="60000"/>
                  <a:lumOff val="40000"/>
                </a:schemeClr>
              </a:buClr>
              <a:buFont typeface="Wingdings" panose="05000000000000000000" pitchFamily="2" charset="2"/>
              <a:buChar char="Ø"/>
            </a:pPr>
            <a:r>
              <a:rPr lang="fr-FR" sz="1400" b="1"/>
              <a:t>Via le formulaire sur le site d’Horizon Europe : </a:t>
            </a:r>
            <a:r>
              <a:rPr lang="fr-FR" sz="1400">
                <a:hlinkClick r:id="rId2"/>
              </a:rPr>
              <a:t>https://www.horizon-europe.gouv.fr/contactez-les-pcn?point_de_contact_national=num%C3%A9rique</a:t>
            </a:r>
            <a:endParaRPr lang="fr-FR" sz="1400"/>
          </a:p>
          <a:p>
            <a:pPr marL="171450" indent="-171450">
              <a:spcAft>
                <a:spcPts val="0"/>
              </a:spcAft>
              <a:buClr>
                <a:schemeClr val="accent5">
                  <a:lumMod val="60000"/>
                  <a:lumOff val="40000"/>
                </a:schemeClr>
              </a:buClr>
              <a:buFont typeface="Wingdings" panose="05000000000000000000" pitchFamily="2" charset="2"/>
              <a:buChar char="Ø"/>
            </a:pPr>
            <a:endParaRPr lang="fr-FR" sz="1400"/>
          </a:p>
          <a:p>
            <a:pPr>
              <a:spcAft>
                <a:spcPts val="0"/>
              </a:spcAft>
              <a:buClr>
                <a:schemeClr val="accent5">
                  <a:lumMod val="60000"/>
                  <a:lumOff val="40000"/>
                </a:schemeClr>
              </a:buClr>
            </a:pPr>
            <a:r>
              <a:rPr lang="fr-FR" sz="1400" b="1"/>
              <a:t>ou</a:t>
            </a:r>
          </a:p>
          <a:p>
            <a:pPr marL="171450" indent="-171450">
              <a:spcAft>
                <a:spcPts val="0"/>
              </a:spcAft>
              <a:buClr>
                <a:schemeClr val="accent5">
                  <a:lumMod val="60000"/>
                  <a:lumOff val="40000"/>
                </a:schemeClr>
              </a:buClr>
              <a:buFont typeface="Wingdings" panose="05000000000000000000" pitchFamily="2" charset="2"/>
              <a:buChar char="Ø"/>
            </a:pPr>
            <a:endParaRPr lang="fr-FR" sz="1400"/>
          </a:p>
          <a:p>
            <a:pPr marL="171450" indent="-171450">
              <a:spcAft>
                <a:spcPts val="0"/>
              </a:spcAft>
              <a:buClr>
                <a:schemeClr val="accent5">
                  <a:lumMod val="60000"/>
                  <a:lumOff val="40000"/>
                </a:schemeClr>
              </a:buClr>
              <a:buFont typeface="Wingdings" panose="05000000000000000000" pitchFamily="2" charset="2"/>
              <a:buChar char="Ø"/>
            </a:pPr>
            <a:r>
              <a:rPr lang="fr-FR" sz="1400" b="1"/>
              <a:t>Par email </a:t>
            </a:r>
            <a:r>
              <a:rPr lang="fr-FR" sz="1400"/>
              <a:t>: </a:t>
            </a:r>
            <a:r>
              <a:rPr lang="fr-FR" sz="1400">
                <a:hlinkClick r:id="rId3"/>
              </a:rPr>
              <a:t>pcn-tic@recherche.gouv.fr</a:t>
            </a:r>
            <a:endParaRPr lang="fr-FR" sz="1400"/>
          </a:p>
          <a:p>
            <a:pPr marL="171450" indent="-171450">
              <a:spcAft>
                <a:spcPts val="0"/>
              </a:spcAft>
              <a:buClr>
                <a:schemeClr val="accent5">
                  <a:lumMod val="60000"/>
                  <a:lumOff val="40000"/>
                </a:schemeClr>
              </a:buClr>
              <a:buFont typeface="Wingdings" panose="05000000000000000000" pitchFamily="2" charset="2"/>
              <a:buChar char="Ø"/>
            </a:pPr>
            <a:endParaRPr lang="fr-FR" sz="1400"/>
          </a:p>
          <a:p>
            <a:pPr marL="171450" indent="-171450">
              <a:spcAft>
                <a:spcPts val="0"/>
              </a:spcAft>
              <a:buClr>
                <a:schemeClr val="accent5">
                  <a:lumMod val="60000"/>
                  <a:lumOff val="40000"/>
                </a:schemeClr>
              </a:buClr>
              <a:buFont typeface="Wingdings" panose="05000000000000000000" pitchFamily="2" charset="2"/>
              <a:buChar char="Ø"/>
            </a:pPr>
            <a:r>
              <a:rPr lang="fr-FR" sz="1400" b="1"/>
              <a:t>Suivez nos actualités via notre lettre d’information </a:t>
            </a:r>
            <a:r>
              <a:rPr lang="fr-FR" sz="1400"/>
              <a:t>:</a:t>
            </a:r>
          </a:p>
          <a:p>
            <a:pPr>
              <a:spcAft>
                <a:spcPts val="0"/>
              </a:spcAft>
              <a:buClr>
                <a:schemeClr val="accent5">
                  <a:lumMod val="60000"/>
                  <a:lumOff val="40000"/>
                </a:schemeClr>
              </a:buClr>
            </a:pPr>
            <a:r>
              <a:rPr lang="fr-FR" sz="1400">
                <a:hlinkClick r:id="rId4"/>
              </a:rPr>
              <a:t>https://www.horizon-europe.gouv.fr/inscription-liste-numerique</a:t>
            </a:r>
            <a:endParaRPr lang="fr-FR" sz="1400"/>
          </a:p>
          <a:p>
            <a:pPr>
              <a:spcAft>
                <a:spcPts val="0"/>
              </a:spcAft>
              <a:buClr>
                <a:schemeClr val="accent5">
                  <a:lumMod val="60000"/>
                  <a:lumOff val="40000"/>
                </a:schemeClr>
              </a:buClr>
            </a:pPr>
            <a:endParaRPr lang="fr-FR" sz="1400"/>
          </a:p>
          <a:p>
            <a:pPr marL="171450" indent="-171450">
              <a:spcAft>
                <a:spcPts val="0"/>
              </a:spcAft>
              <a:buClr>
                <a:schemeClr val="accent5">
                  <a:lumMod val="60000"/>
                  <a:lumOff val="40000"/>
                </a:schemeClr>
              </a:buClr>
              <a:buFont typeface="Wingdings" panose="05000000000000000000" pitchFamily="2" charset="2"/>
              <a:buChar char="Ø"/>
            </a:pPr>
            <a:r>
              <a:rPr lang="fr-FR" sz="1400" b="1"/>
              <a:t>Visitez notre site PCN Numérique </a:t>
            </a:r>
            <a:r>
              <a:rPr lang="fr-FR" sz="1400"/>
              <a:t>:</a:t>
            </a:r>
          </a:p>
          <a:p>
            <a:pPr>
              <a:spcAft>
                <a:spcPts val="0"/>
              </a:spcAft>
              <a:buClr>
                <a:schemeClr val="accent5">
                  <a:lumMod val="60000"/>
                  <a:lumOff val="40000"/>
                </a:schemeClr>
              </a:buClr>
            </a:pPr>
            <a:r>
              <a:rPr lang="fr-FR" sz="1400">
                <a:hlinkClick r:id="rId5"/>
              </a:rPr>
              <a:t>https://www.horizon-europe.gouv.fr/numerique-cluster4</a:t>
            </a:r>
            <a:endParaRPr lang="fr-FR" sz="1400"/>
          </a:p>
          <a:p>
            <a:pPr marL="171450" indent="-171450">
              <a:spcAft>
                <a:spcPts val="0"/>
              </a:spcAft>
              <a:buClr>
                <a:schemeClr val="accent5">
                  <a:lumMod val="60000"/>
                  <a:lumOff val="40000"/>
                </a:schemeClr>
              </a:buClr>
              <a:buFont typeface="Wingdings" panose="05000000000000000000" pitchFamily="2" charset="2"/>
              <a:buChar char="Ø"/>
            </a:pPr>
            <a:endParaRPr lang="fr-FR" sz="1400"/>
          </a:p>
          <a:p>
            <a:pPr>
              <a:spcAft>
                <a:spcPts val="0"/>
              </a:spcAft>
              <a:buClr>
                <a:schemeClr val="accent5">
                  <a:lumMod val="60000"/>
                  <a:lumOff val="40000"/>
                </a:schemeClr>
              </a:buClr>
            </a:pPr>
            <a:endParaRPr lang="fr-FR" sz="1400"/>
          </a:p>
          <a:p>
            <a:pPr>
              <a:spcAft>
                <a:spcPts val="0"/>
              </a:spcAft>
              <a:buClr>
                <a:schemeClr val="accent5">
                  <a:lumMod val="60000"/>
                  <a:lumOff val="40000"/>
                </a:schemeClr>
              </a:buClr>
            </a:pPr>
            <a:endParaRPr lang="fr-FR" sz="1400"/>
          </a:p>
        </p:txBody>
      </p:sp>
      <p:sp>
        <p:nvSpPr>
          <p:cNvPr id="4" name="Espace réservé du texte 3"/>
          <p:cNvSpPr>
            <a:spLocks noGrp="1"/>
          </p:cNvSpPr>
          <p:nvPr>
            <p:ph type="body" sz="quarter" idx="13"/>
          </p:nvPr>
        </p:nvSpPr>
        <p:spPr>
          <a:xfrm>
            <a:off x="6012160" y="324000"/>
            <a:ext cx="2771840" cy="360000"/>
          </a:xfrm>
        </p:spPr>
        <p:txBody>
          <a:bodyPr/>
          <a:lstStyle/>
          <a:p>
            <a:pPr marL="0" indent="0">
              <a:buNone/>
            </a:pPr>
            <a:r>
              <a:rPr lang="fr-FR" sz="1600"/>
              <a:t>www.horizon-europe.gouv.fr</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81</a:t>
            </a:fld>
            <a:endParaRPr lang="fr-F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5148" y="1130724"/>
            <a:ext cx="3728852" cy="3213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228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4048" y="123478"/>
            <a:ext cx="3491921" cy="720000"/>
          </a:xfrm>
        </p:spPr>
        <p:txBody>
          <a:bodyPr/>
          <a:lstStyle/>
          <a:p>
            <a:r>
              <a:rPr lang="en-GB" sz="2000"/>
              <a:t>Cluster 4</a:t>
            </a:r>
            <a:br>
              <a:rPr lang="en-GB" sz="2000"/>
            </a:br>
            <a:r>
              <a:rPr lang="en-GB" sz="2000"/>
              <a:t>Impact et destinations </a:t>
            </a:r>
            <a:r>
              <a:rPr lang="en-GB" sz="2000" err="1"/>
              <a:t>visés</a:t>
            </a:r>
            <a:endParaRPr lang="fr-FR" sz="2000"/>
          </a:p>
        </p:txBody>
      </p:sp>
      <p:sp>
        <p:nvSpPr>
          <p:cNvPr id="3" name="Espace réservé du texte 2"/>
          <p:cNvSpPr>
            <a:spLocks noGrp="1"/>
          </p:cNvSpPr>
          <p:nvPr>
            <p:ph type="body" idx="1"/>
          </p:nvPr>
        </p:nvSpPr>
        <p:spPr>
          <a:xfrm>
            <a:off x="251520" y="1227530"/>
            <a:ext cx="8424000" cy="399885"/>
          </a:xfrm>
        </p:spPr>
        <p:txBody>
          <a:bodyPr/>
          <a:lstStyle/>
          <a:p>
            <a:pPr marL="0" lvl="0" indent="0">
              <a:buClrTx/>
              <a:buSzTx/>
            </a:pPr>
            <a:r>
              <a:rPr lang="en-GB" sz="1500" b="1">
                <a:solidFill>
                  <a:srgbClr val="000000"/>
                </a:solidFill>
                <a:latin typeface="EC Square Sans Cond Pro" panose="020B0506040000020004" pitchFamily="34" charset="0"/>
              </a:rPr>
              <a:t>Strategic Plan (2021-2024) and Orientations           </a:t>
            </a:r>
            <a:r>
              <a:rPr lang="en-GB" sz="1500" b="1">
                <a:solidFill>
                  <a:srgbClr val="000000"/>
                </a:solidFill>
                <a:latin typeface="EC Square Sans Cond Pro" panose="020B0506040000020004" pitchFamily="34" charset="0"/>
                <a:sym typeface="Wingdings" panose="05000000000000000000" pitchFamily="2" charset="2"/>
              </a:rPr>
              <a:t>	 Destinations</a:t>
            </a:r>
            <a:endParaRPr lang="en-GB" sz="1500" b="1">
              <a:solidFill>
                <a:srgbClr val="000000"/>
              </a:solidFill>
              <a:latin typeface="EC Square Sans Cond Pro" panose="020B0506040000020004" pitchFamily="34" charset="0"/>
            </a:endParaRPr>
          </a:p>
          <a:p>
            <a:endParaRPr lang="fr-FR"/>
          </a:p>
        </p:txBody>
      </p:sp>
      <p:sp>
        <p:nvSpPr>
          <p:cNvPr id="5" name="Espace réservé du numéro de diapositive 4"/>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9</a:t>
            </a:fld>
            <a:endParaRPr lang="fr-FR"/>
          </a:p>
        </p:txBody>
      </p:sp>
      <p:graphicFrame>
        <p:nvGraphicFramePr>
          <p:cNvPr id="8" name="Tableau 7"/>
          <p:cNvGraphicFramePr>
            <a:graphicFrameLocks noGrp="1"/>
          </p:cNvGraphicFramePr>
          <p:nvPr/>
        </p:nvGraphicFramePr>
        <p:xfrm>
          <a:off x="251520" y="1848821"/>
          <a:ext cx="8640960" cy="2901950"/>
        </p:xfrm>
        <a:graphic>
          <a:graphicData uri="http://schemas.openxmlformats.org/drawingml/2006/table">
            <a:tbl>
              <a:tblPr firstRow="1" bandRow="1"/>
              <a:tblGrid>
                <a:gridCol w="3566908">
                  <a:extLst>
                    <a:ext uri="{9D8B030D-6E8A-4147-A177-3AD203B41FA5}">
                      <a16:colId xmlns:a16="http://schemas.microsoft.com/office/drawing/2014/main" val="1373493958"/>
                    </a:ext>
                  </a:extLst>
                </a:gridCol>
                <a:gridCol w="5074052">
                  <a:extLst>
                    <a:ext uri="{9D8B030D-6E8A-4147-A177-3AD203B41FA5}">
                      <a16:colId xmlns:a16="http://schemas.microsoft.com/office/drawing/2014/main" val="4283169512"/>
                    </a:ext>
                  </a:extLst>
                </a:gridCol>
              </a:tblGrid>
              <a:tr h="67860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l" fontAlgn="t">
                        <a:buFont typeface="Arial" panose="020B0604020202020204" pitchFamily="34" charset="0"/>
                        <a:buNone/>
                      </a:pPr>
                      <a:r>
                        <a:rPr lang="en-US" sz="1400" b="0" i="0">
                          <a:solidFill>
                            <a:schemeClr val="tx1"/>
                          </a:solidFill>
                          <a:latin typeface="EC Square Sans Cond Pro" panose="020B0506040000020004" pitchFamily="34" charset="0"/>
                        </a:rPr>
                        <a:t>Making Europe the first digitally enabled, circular, climate-neutral and sustainable economy</a:t>
                      </a:r>
                      <a:endParaRPr lang="en-GB" sz="1400" b="0" i="0">
                        <a:solidFill>
                          <a:schemeClr val="tx1"/>
                        </a:solidFill>
                        <a:latin typeface="EC Square Sans Cond Pro" panose="020B0506040000020004" pitchFamily="34" charset="0"/>
                      </a:endParaRPr>
                    </a:p>
                  </a:txBody>
                  <a:tcPr marL="68580" marR="68580"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indent="-342900">
                        <a:buFont typeface="+mj-lt"/>
                        <a:buAutoNum type="arabicPeriod"/>
                      </a:pPr>
                      <a:r>
                        <a:rPr lang="en-US" sz="1400">
                          <a:latin typeface="EC Square Sans Cond Pro" panose="020B0506040000020004" pitchFamily="34" charset="0"/>
                        </a:rPr>
                        <a:t>Climate neutral, circular and </a:t>
                      </a:r>
                      <a:r>
                        <a:rPr lang="en-US" sz="1400" err="1">
                          <a:latin typeface="EC Square Sans Cond Pro" panose="020B0506040000020004" pitchFamily="34" charset="0"/>
                        </a:rPr>
                        <a:t>digitised</a:t>
                      </a:r>
                      <a:r>
                        <a:rPr lang="en-US" sz="1400">
                          <a:latin typeface="EC Square Sans Cond Pro" panose="020B0506040000020004" pitchFamily="34" charset="0"/>
                        </a:rPr>
                        <a:t> production TWIN-TRANSITION</a:t>
                      </a:r>
                    </a:p>
                  </a:txBody>
                  <a:tcPr marL="68580" marR="68580"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B9BD5">
                        <a:lumMod val="40000"/>
                        <a:lumOff val="60000"/>
                      </a:srgbClr>
                    </a:solidFill>
                  </a:tcPr>
                </a:tc>
                <a:extLst>
                  <a:ext uri="{0D108BD9-81ED-4DB2-BD59-A6C34878D82A}">
                    <a16:rowId xmlns:a16="http://schemas.microsoft.com/office/drawing/2014/main" val="657428493"/>
                  </a:ext>
                </a:extLst>
              </a:tr>
              <a:tr h="140078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chemeClr val="tx1"/>
                          </a:solidFill>
                          <a:effectLst/>
                          <a:uLnTx/>
                          <a:uFillTx/>
                          <a:latin typeface="EC Square Sans Cond Pro" panose="020B0506040000020004" pitchFamily="34" charset="0"/>
                          <a:ea typeface="+mn-ea"/>
                          <a:cs typeface="+mn-cs"/>
                        </a:rPr>
                        <a:t>Promoting an open strategic autonomy by leading the development of key digital,  and enabling and emerging technologies, sectors and value chains </a:t>
                      </a:r>
                      <a:endParaRPr kumimoji="0" lang="en-GB" sz="1400" b="0" i="0" u="none" strike="noStrike" kern="1200" cap="none" spc="0" normalizeH="0" baseline="0" noProof="0">
                        <a:ln>
                          <a:noFill/>
                        </a:ln>
                        <a:solidFill>
                          <a:schemeClr val="tx1"/>
                        </a:solidFill>
                        <a:effectLst/>
                        <a:uLnTx/>
                        <a:uFillTx/>
                        <a:latin typeface="EC Square Sans Cond Pro" panose="020B0506040000020004" pitchFamily="34" charset="0"/>
                        <a:ea typeface="+mn-ea"/>
                        <a:cs typeface="+mn-cs"/>
                      </a:endParaRPr>
                    </a:p>
                  </a:txBody>
                  <a:tcPr marL="68580" marR="68580"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indent="-342900">
                        <a:buFont typeface="+mj-lt"/>
                        <a:buAutoNum type="arabicPeriod" startAt="2"/>
                      </a:pPr>
                      <a:r>
                        <a:rPr lang="en-US" sz="1400">
                          <a:latin typeface="EC Square Sans Cond Pro" panose="020B0506040000020004" pitchFamily="34" charset="0"/>
                        </a:rPr>
                        <a:t>A </a:t>
                      </a:r>
                      <a:r>
                        <a:rPr lang="en-US" sz="1400" err="1">
                          <a:latin typeface="EC Square Sans Cond Pro" panose="020B0506040000020004" pitchFamily="34" charset="0"/>
                        </a:rPr>
                        <a:t>digitised</a:t>
                      </a:r>
                      <a:r>
                        <a:rPr lang="en-US" sz="1400">
                          <a:latin typeface="EC Square Sans Cond Pro" panose="020B0506040000020004" pitchFamily="34" charset="0"/>
                        </a:rPr>
                        <a:t>, resource efficient, and resilient industry - RESILIENCE</a:t>
                      </a:r>
                    </a:p>
                    <a:p>
                      <a:pPr marL="342900" indent="-342900">
                        <a:buFont typeface="+mj-lt"/>
                        <a:buAutoNum type="arabicPeriod" startAt="2"/>
                      </a:pPr>
                      <a:r>
                        <a:rPr lang="en-US" sz="1400" b="1">
                          <a:solidFill>
                            <a:srgbClr val="FF0000"/>
                          </a:solidFill>
                          <a:latin typeface="EC Square Sans Cond Pro" panose="020B0506040000020004" pitchFamily="34" charset="0"/>
                        </a:rPr>
                        <a:t>World-leading data and computing technologies - DATA</a:t>
                      </a:r>
                    </a:p>
                    <a:p>
                      <a:pPr marL="342900" indent="-342900">
                        <a:buFont typeface="+mj-lt"/>
                        <a:buAutoNum type="arabicPeriod" startAt="2"/>
                      </a:pPr>
                      <a:r>
                        <a:rPr lang="en-US" sz="1400" b="1">
                          <a:solidFill>
                            <a:srgbClr val="FF0000"/>
                          </a:solidFill>
                          <a:latin typeface="EC Square Sans Cond Pro" panose="020B0506040000020004" pitchFamily="34" charset="0"/>
                        </a:rPr>
                        <a:t>Digital and emerging technologies for competitiveness and fit for the green deal - DIGITAL-EMERGING</a:t>
                      </a:r>
                    </a:p>
                    <a:p>
                      <a:pPr marL="342900" indent="-342900">
                        <a:buFont typeface="+mj-lt"/>
                        <a:buAutoNum type="arabicPeriod" startAt="2"/>
                      </a:pPr>
                      <a:r>
                        <a:rPr lang="en-US" sz="1400">
                          <a:latin typeface="EC Square Sans Cond Pro" panose="020B0506040000020004" pitchFamily="34" charset="0"/>
                        </a:rPr>
                        <a:t>Open Strategic Autonomy in developing, deploying and using global space-based infrastructures, services, applications and data - SPACE</a:t>
                      </a:r>
                    </a:p>
                  </a:txBody>
                  <a:tcPr marL="68580" marR="68580"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1712318511"/>
                  </a:ext>
                </a:extLst>
              </a:tr>
              <a:tr h="82256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chemeClr val="tx1"/>
                          </a:solidFill>
                          <a:effectLst/>
                          <a:uLnTx/>
                          <a:uFillTx/>
                          <a:latin typeface="EC Square Sans Cond Pro" panose="020B0506040000020004" pitchFamily="34" charset="0"/>
                          <a:ea typeface="+mn-ea"/>
                          <a:cs typeface="+mn-cs"/>
                        </a:rPr>
                        <a:t>Creating a more resilient, inclusive and democratic European society </a:t>
                      </a:r>
                      <a:endParaRPr kumimoji="0" lang="en-GB" sz="1400" b="0" i="0" u="none" strike="noStrike" kern="1200" cap="none" spc="0" normalizeH="0" baseline="0" noProof="0">
                        <a:ln>
                          <a:noFill/>
                        </a:ln>
                        <a:solidFill>
                          <a:schemeClr val="tx1"/>
                        </a:solidFill>
                        <a:effectLst/>
                        <a:uLnTx/>
                        <a:uFillTx/>
                        <a:latin typeface="EC Square Sans Cond Pro" panose="020B0506040000020004" pitchFamily="34" charset="0"/>
                        <a:ea typeface="+mn-ea"/>
                        <a:cs typeface="+mn-cs"/>
                      </a:endParaRPr>
                    </a:p>
                  </a:txBody>
                  <a:tcPr marL="68580" marR="68580"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indent="-342900" algn="l" defTabSz="914400" rtl="0" eaLnBrk="1" latinLnBrk="0" hangingPunct="1">
                        <a:buFont typeface="+mj-lt"/>
                        <a:buAutoNum type="arabicPeriod" startAt="6"/>
                      </a:pPr>
                      <a:r>
                        <a:rPr lang="en-US" sz="1400" b="1" kern="1200">
                          <a:solidFill>
                            <a:srgbClr val="FF0000"/>
                          </a:solidFill>
                          <a:latin typeface="EC Square Sans Cond Pro" panose="020B0506040000020004" pitchFamily="34" charset="0"/>
                          <a:ea typeface="+mn-ea"/>
                          <a:cs typeface="+mn-cs"/>
                        </a:rPr>
                        <a:t>A human-</a:t>
                      </a:r>
                      <a:r>
                        <a:rPr lang="en-US" sz="1400" b="1" kern="1200" err="1">
                          <a:solidFill>
                            <a:srgbClr val="FF0000"/>
                          </a:solidFill>
                          <a:latin typeface="EC Square Sans Cond Pro" panose="020B0506040000020004" pitchFamily="34" charset="0"/>
                          <a:ea typeface="+mn-ea"/>
                          <a:cs typeface="+mn-cs"/>
                        </a:rPr>
                        <a:t>centred</a:t>
                      </a:r>
                      <a:r>
                        <a:rPr lang="en-US" sz="1400" b="1" kern="1200">
                          <a:solidFill>
                            <a:srgbClr val="FF0000"/>
                          </a:solidFill>
                          <a:latin typeface="EC Square Sans Cond Pro" panose="020B0506040000020004" pitchFamily="34" charset="0"/>
                          <a:ea typeface="+mn-ea"/>
                          <a:cs typeface="+mn-cs"/>
                        </a:rPr>
                        <a:t> and ethical development of digital and industrial technologies - HUMAN</a:t>
                      </a:r>
                    </a:p>
                  </a:txBody>
                  <a:tcPr marL="68580" marR="68580"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3055419603"/>
                  </a:ext>
                </a:extLst>
              </a:tr>
            </a:tbl>
          </a:graphicData>
        </a:graphic>
      </p:graphicFrame>
    </p:spTree>
    <p:extLst>
      <p:ext uri="{BB962C8B-B14F-4D97-AF65-F5344CB8AC3E}">
        <p14:creationId xmlns:p14="http://schemas.microsoft.com/office/powerpoint/2010/main" val="315922889"/>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1ab95c3-f4d0-4c60-8108-975f7acf377e">
      <Terms xmlns="http://schemas.microsoft.com/office/infopath/2007/PartnerControls"/>
    </lcf76f155ced4ddcb4097134ff3c332f>
    <TaxCatchAll xmlns="6d34f164-3b49-48f5-9ac0-8c840a52bcd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731CB6CC398A4EBA527888426E30C4" ma:contentTypeVersion="16" ma:contentTypeDescription="Crée un document." ma:contentTypeScope="" ma:versionID="2a9d186ea713d76949ca77d7589e6647">
  <xsd:schema xmlns:xsd="http://www.w3.org/2001/XMLSchema" xmlns:xs="http://www.w3.org/2001/XMLSchema" xmlns:p="http://schemas.microsoft.com/office/2006/metadata/properties" xmlns:ns2="11ab95c3-f4d0-4c60-8108-975f7acf377e" xmlns:ns3="6d34f164-3b49-48f5-9ac0-8c840a52bcd3" targetNamespace="http://schemas.microsoft.com/office/2006/metadata/properties" ma:root="true" ma:fieldsID="f78a4cc27f71c834ab4c30c79906023d" ns2:_="" ns3:_="">
    <xsd:import namespace="11ab95c3-f4d0-4c60-8108-975f7acf377e"/>
    <xsd:import namespace="6d34f164-3b49-48f5-9ac0-8c840a52bc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ab95c3-f4d0-4c60-8108-975f7acf37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LengthInSeconds" ma:index="14"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2a5a789a-0080-4889-9b37-6d1526ad7742"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d34f164-3b49-48f5-9ac0-8c840a52bcd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90f318de-343f-4d54-b6e9-ac350d18cc11}" ma:internalName="TaxCatchAll" ma:showField="CatchAllData" ma:web="6d34f164-3b49-48f5-9ac0-8c840a52bcd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B0405F-8FEC-4C9C-A3B1-78020C785903}">
  <ds:schemaRefs>
    <ds:schemaRef ds:uri="11ab95c3-f4d0-4c60-8108-975f7acf377e"/>
    <ds:schemaRef ds:uri="6d34f164-3b49-48f5-9ac0-8c840a52bcd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38A7ACD-D62D-493B-A553-506DBF50C4D7}">
  <ds:schemaRefs>
    <ds:schemaRef ds:uri="11ab95c3-f4d0-4c60-8108-975f7acf377e"/>
    <ds:schemaRef ds:uri="6d34f164-3b49-48f5-9ac0-8c840a52bc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C6377DD-2388-4C6D-8C2C-95BDAA30FF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11602</Words>
  <Application>Microsoft Office PowerPoint</Application>
  <PresentationFormat>Affichage à l'écran (16:9)</PresentationFormat>
  <Paragraphs>2323</Paragraphs>
  <Slides>81</Slides>
  <Notes>39</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81</vt:i4>
      </vt:variant>
    </vt:vector>
  </HeadingPairs>
  <TitlesOfParts>
    <vt:vector size="93" baseType="lpstr">
      <vt:lpstr>Arial</vt:lpstr>
      <vt:lpstr>Arial Black</vt:lpstr>
      <vt:lpstr>Arial,Sans-Serif</vt:lpstr>
      <vt:lpstr>Calibri</vt:lpstr>
      <vt:lpstr>Courier New</vt:lpstr>
      <vt:lpstr>EC Square Sans Cond Pro</vt:lpstr>
      <vt:lpstr>Segoe UI</vt:lpstr>
      <vt:lpstr>SymbolMT</vt:lpstr>
      <vt:lpstr>Times New Roman</vt:lpstr>
      <vt:lpstr>TimesNewRomanPSMT</vt:lpstr>
      <vt:lpstr>Wingdings</vt:lpstr>
      <vt:lpstr>OPÉRATEURS</vt:lpstr>
      <vt:lpstr>w</vt:lpstr>
      <vt:lpstr>Présentation PowerPoint</vt:lpstr>
      <vt:lpstr>Horizon Europe est le programme-cadre de l'Union européenne pour la recherche et l'innovation.  Il couvre la période 2021-2027 et est doté d'un budget de 95,5 milliards d'euros.  Le présent guide a été réalisé par les membres du Point de Contact National (PCN) français Horizon Europe en charge du Cluster 4 sur la thématique numérique (voir ici).  En France, le dispositif des PCN est placé sous l'autorité du Ministère de l'enseignement supérieur et de la recherche. (MESR) Il est piloté par la Délégation aux affaires européennes et internationales du Département « Accompagnement des opérateurs de l’ESR ». Les missions principales des PCN sont :      - Informer, sensibiliser les communautés françaises de recherche et d’innovation sur les opportunités de financement d'Horizon Europe       - Aider, conseiller et former les porteurs de projets aux modalités de fonctionnement du programme.  Ce guide s'adresse à tous les acteurs français de la recherche et du développement du secteur publique et privé ainsi qu'aux autorités publiques, aux acteurs économiques, sociaux et culturels potentiellement ciblés par le Cluster 4 numérique.  Il offre un premier niveau d'accès au programme de travail 2024 du Cluster 4 numérique, en proposant des éléments structurels qui permettent de comprendre les fondements et les priorités de ce Cluster, ainsi qu'une synthèse des éléments clés de chaque appel. Les porteurs de projets intéressés doivent se référer au programme de travail 2023-2024 du Cluster  Les synthèses et traductions proposées dans ce guide n'engagent que la responsabilité de leurs auteurs et en aucune manière celle de la Commission européenne. </vt:lpstr>
      <vt:lpstr>Présentation PowerPoint</vt:lpstr>
      <vt:lpstr>Collaboration avec le représentant au comité de programmation (RCP)  sur la thématique numérique Horizon Europe</vt:lpstr>
      <vt:lpstr>Accroître la participation française aux dispositifs européens de recherche et d’innovation</vt:lpstr>
      <vt:lpstr>Présentation PowerPoint</vt:lpstr>
      <vt:lpstr>Présentation PowerPoint</vt:lpstr>
      <vt:lpstr>Cluster 4 Impact et destinations visés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Lire un appel « topic »</vt:lpstr>
      <vt:lpstr>Les TRLs  des technologies numériques</vt:lpstr>
      <vt:lpstr>Présentation PowerPoint</vt:lpstr>
      <vt:lpstr>Présentation PowerPoint</vt:lpstr>
      <vt:lpstr>Présentation PowerPoint</vt:lpstr>
      <vt:lpstr>Présentation PowerPoint</vt:lpstr>
      <vt:lpstr>Présentation PowerPoint</vt:lpstr>
      <vt:lpstr>Présentation PowerPoint</vt:lpstr>
      <vt:lpstr>CL</vt:lpstr>
      <vt:lpstr>Présentation PowerPoint</vt:lpstr>
      <vt:lpstr>Data sharing and analytics capacity</vt:lpstr>
      <vt:lpstr>Présentation PowerPoint</vt:lpstr>
      <vt:lpstr>From Cloud to Edge to IoT for European Data</vt:lpstr>
      <vt:lpstr>Présentation PowerPoint</vt:lpstr>
      <vt:lpstr>CL</vt:lpstr>
      <vt:lpstr>Présentation PowerPoint</vt:lpstr>
      <vt:lpstr>AI, Data and Robotics Digital &amp; Emerging Technologies  for Competitiveness and Fit for the Green Deal</vt:lpstr>
      <vt:lpstr>Présentation PowerPoint</vt:lpstr>
      <vt:lpstr>Open Source for Cloud/Edge and Software Engineering Fundamentals to support Digital Autonomy</vt:lpstr>
      <vt:lpstr>Open Source for Cloud/Edge and Software Engineering Fundamentals to support Digital Autonomy</vt:lpstr>
      <vt:lpstr>Présentation PowerPoint</vt:lpstr>
      <vt:lpstr>European Innovation Leadership in Photonics</vt:lpstr>
      <vt:lpstr>Présentation PowerPoint</vt:lpstr>
      <vt:lpstr>Graphene and 2D Materials: Europe in the lead</vt:lpstr>
      <vt:lpstr>Présentation PowerPoint</vt:lpstr>
      <vt:lpstr>Flagship on Quantum Technologies: A Paradigm Shift</vt:lpstr>
      <vt:lpstr>Présentation PowerPoint</vt:lpstr>
      <vt:lpstr>CL</vt:lpstr>
      <vt:lpstr>Présentation PowerPoint</vt:lpstr>
      <vt:lpstr>HUMAN Leadership in AI based on trust</vt:lpstr>
      <vt:lpstr>Présentation PowerPoint</vt:lpstr>
      <vt:lpstr>HUMAN Systemic approaches</vt:lpstr>
      <vt:lpstr>Présentation PowerPoint</vt:lpstr>
      <vt:lpstr>HUMAN Standards for industrial competitiveness</vt:lpstr>
      <vt:lpstr>Présentation PowerPoint</vt:lpstr>
      <vt:lpstr>HORIZON-CL4-2024-DATA-01-01: AI-driven data operations and compliance technologies (AI, data and robotics partnership) (IA)</vt:lpstr>
      <vt:lpstr>HORIZON-CL4-2024-DATA-01-03: Piloting emerging Smart IoT Platforms and decentralized intelligence (IA)</vt:lpstr>
      <vt:lpstr>HORIZON-CL4-2024-DATA-01-05: Platform Building, standardisation and Up-scaling of the ‘Cloud-Edge-IoT’ Solutions (CSA)</vt:lpstr>
      <vt:lpstr>Présentation PowerPoint</vt:lpstr>
      <vt:lpstr>HORIZON-CL4-2024-DIGITAL-EMERGING-01-03 Novel paradigms and approaches, towards AI-powered robots– step change in functionality (AI, data and robotics partnership) (RIA)</vt:lpstr>
      <vt:lpstr>HORIZON-CL4-2024-DIGITAL-EMERGING-01-04:  Industrial leadership in AI, Data and Robotics boosting competitiveness and the green transition (AI Data and Robotics Partnership) (IA)</vt:lpstr>
      <vt:lpstr>HORIZON-CL4-2024-DIGITAL-EMERGING-01-21: Open Source for Cloud/Edge to support European Digital Autonomy (RIA)</vt:lpstr>
      <vt:lpstr>HORIZON-CL4-2024-DIGITAL-EMERGING-01-22: Fundamentals of Software Engineering (RIA)</vt:lpstr>
      <vt:lpstr>HORIZON-CL4-2024-DIGITAL-EMERGING-01-23: Public recognition scheme for Open Source (CSA)</vt:lpstr>
      <vt:lpstr>HORIZON-CL4-2024-DIGITAL-EMERGING-01-54: Smart photonics for joint communication &amp; sensing and access everywhere (Photonics Partnership) (RIA)</vt:lpstr>
      <vt:lpstr>HORIZON-CL4-2024-DIGITAL-EMERGING-01-55: Photonics Innovation Factory for Europe (Photonics Partnership) (IA) </vt:lpstr>
      <vt:lpstr>HORIZON-CL4-2024-DIGITAL-EMERGING-01-31: Pilot line(s) for 2D materials-based devices (RIA)</vt:lpstr>
      <vt:lpstr>HORIZON-CL4-2024-DIGITAL-EMERGING-01-34: Synergy with national and regional initiatives in Europe (CSA)</vt:lpstr>
      <vt:lpstr>HORIZON-CL4-2024-DIGITAL-EMERGING-01-42: Stimulating transnational research and development of next generation quantum technologies, including basic theories and components (Cascading grant with FSTP) RIA</vt:lpstr>
      <vt:lpstr>HORIZON-CL4-2024-DIGITAL-EMERGING-01-45: Quantum sensing and metrology for market uptake (IA)</vt:lpstr>
      <vt:lpstr>Présentation PowerPoint</vt:lpstr>
      <vt:lpstr>D6.1 - Leadership in AI based on trust</vt:lpstr>
      <vt:lpstr>HORIZON-CL4-2024-HUMAN-01-06:  Explainable and Robust AI (AI Data and Robotics Partnership) (RIA)</vt:lpstr>
      <vt:lpstr>HORIZON-CL4-2024-HUMAN-01-07:  Collaborative intelligence – combining the best of machine and human  (AI Data and Robotics Partnership) (RIA)</vt:lpstr>
      <vt:lpstr>D6.2 - Systemic approaches for accelerating  uptake of technology and innovation</vt:lpstr>
      <vt:lpstr>HORIZON-CL4-2024-HUMAN-01-34: Support for transnational activities of National Contact Points in the thematic areas of Digital, Industry and Space (CSA)</vt:lpstr>
      <vt:lpstr>D6.3 - European standards  for industrial competitiveness</vt:lpstr>
      <vt:lpstr>HORIZON-CL4-2024-HUMAN-01-61: Facilitate the engagement in global ICT standardisation development  (CSA)</vt:lpstr>
      <vt:lpstr>Des documents pour aller plus loin</vt:lpstr>
      <vt:lpstr>Ressources</vt:lpstr>
      <vt:lpstr>Un processus accéléré &amp; une mesure simplifiée</vt:lpstr>
      <vt:lpstr>Les appels à proposition Horizon Europe du cluster 4 Numérique s’opèrent en consortium. Savez-vous que vous disposez de sources d’information pour identifier vos partenaires ? </vt:lpstr>
      <vt:lpstr>IDEAL-IST</vt:lpstr>
      <vt:lpstr>Devenez expert-évaluateur pour HORIZON EUROPE</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ISABELLE DE SUTTER</cp:lastModifiedBy>
  <cp:revision>2</cp:revision>
  <dcterms:created xsi:type="dcterms:W3CDTF">2020-10-27T08:44:50Z</dcterms:created>
  <dcterms:modified xsi:type="dcterms:W3CDTF">2023-04-21T09:26:18Z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0x01010068731CB6CC398A4EBA527888426E30C4</vt:lpwstr>
  </property>
  <property fmtid="{D5CDD505-2E9C-101B-9397-08002B2CF9AE}" pid="3" name="MediaServiceImageTags">
    <vt:lpwstr/>
  </property>
</Properties>
</file>