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813" r:id="rId4"/>
  </p:sldMasterIdLst>
  <p:notesMasterIdLst>
    <p:notesMasterId r:id="rId39"/>
  </p:notesMasterIdLst>
  <p:handoutMasterIdLst>
    <p:handoutMasterId r:id="rId40"/>
  </p:handoutMasterIdLst>
  <p:sldIdLst>
    <p:sldId id="327" r:id="rId5"/>
    <p:sldId id="328" r:id="rId6"/>
    <p:sldId id="446" r:id="rId7"/>
    <p:sldId id="329" r:id="rId8"/>
    <p:sldId id="330" r:id="rId9"/>
    <p:sldId id="539" r:id="rId10"/>
    <p:sldId id="540" r:id="rId11"/>
    <p:sldId id="541" r:id="rId12"/>
    <p:sldId id="542" r:id="rId13"/>
    <p:sldId id="543" r:id="rId14"/>
    <p:sldId id="544" r:id="rId15"/>
    <p:sldId id="545" r:id="rId16"/>
    <p:sldId id="546" r:id="rId17"/>
    <p:sldId id="336" r:id="rId18"/>
    <p:sldId id="536" r:id="rId19"/>
    <p:sldId id="448" r:id="rId20"/>
    <p:sldId id="444" r:id="rId21"/>
    <p:sldId id="445" r:id="rId22"/>
    <p:sldId id="555" r:id="rId23"/>
    <p:sldId id="556" r:id="rId24"/>
    <p:sldId id="557" r:id="rId25"/>
    <p:sldId id="558" r:id="rId26"/>
    <p:sldId id="537" r:id="rId27"/>
    <p:sldId id="559" r:id="rId28"/>
    <p:sldId id="560" r:id="rId29"/>
    <p:sldId id="403" r:id="rId30"/>
    <p:sldId id="561" r:id="rId31"/>
    <p:sldId id="562" r:id="rId32"/>
    <p:sldId id="563" r:id="rId33"/>
    <p:sldId id="568" r:id="rId34"/>
    <p:sldId id="565" r:id="rId35"/>
    <p:sldId id="566" r:id="rId36"/>
    <p:sldId id="567" r:id="rId37"/>
    <p:sldId id="409" r:id="rId38"/>
  </p:sldIdLst>
  <p:sldSz cx="9144000" cy="5143500" type="screen16x9"/>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ÉRATEURS" id="{0B896E98-F45E-4768-8620-EDDF394BE181}">
          <p14:sldIdLst>
            <p14:sldId id="327"/>
            <p14:sldId id="328"/>
            <p14:sldId id="446"/>
            <p14:sldId id="329"/>
            <p14:sldId id="330"/>
            <p14:sldId id="539"/>
            <p14:sldId id="540"/>
            <p14:sldId id="541"/>
            <p14:sldId id="542"/>
            <p14:sldId id="543"/>
            <p14:sldId id="544"/>
            <p14:sldId id="545"/>
            <p14:sldId id="546"/>
            <p14:sldId id="336"/>
            <p14:sldId id="536"/>
            <p14:sldId id="448"/>
            <p14:sldId id="444"/>
            <p14:sldId id="445"/>
            <p14:sldId id="555"/>
            <p14:sldId id="556"/>
            <p14:sldId id="557"/>
            <p14:sldId id="558"/>
            <p14:sldId id="537"/>
            <p14:sldId id="559"/>
            <p14:sldId id="560"/>
            <p14:sldId id="403"/>
            <p14:sldId id="561"/>
            <p14:sldId id="562"/>
            <p14:sldId id="563"/>
            <p14:sldId id="568"/>
            <p14:sldId id="565"/>
            <p14:sldId id="566"/>
            <p14:sldId id="567"/>
            <p14:sldId id="409"/>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AD"/>
    <a:srgbClr val="0C5076"/>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343" autoAdjust="0"/>
  </p:normalViewPr>
  <p:slideViewPr>
    <p:cSldViewPr showGuides="1">
      <p:cViewPr varScale="1">
        <p:scale>
          <a:sx n="97" d="100"/>
          <a:sy n="97" d="100"/>
        </p:scale>
        <p:origin x="546" y="7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27" d="100"/>
          <a:sy n="127" d="100"/>
        </p:scale>
        <p:origin x="544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hyperlink" Target="https://www.horizon-europe.gouv.fr/le-partenariat-europe-s-rail-31102" TargetMode="External"/><Relationship Id="rId3" Type="http://schemas.openxmlformats.org/officeDocument/2006/relationships/hyperlink" Target="https://www.horizon-europe.gouv.fr/le-partenariat-clean-energy-transition-30809" TargetMode="External"/><Relationship Id="rId7" Type="http://schemas.openxmlformats.org/officeDocument/2006/relationships/hyperlink" Target="https://www.horizon-europe.gouv.fr/le-partenariat-clean-aviation-31099" TargetMode="External"/><Relationship Id="rId2" Type="http://schemas.openxmlformats.org/officeDocument/2006/relationships/hyperlink" Target="https://www.horizon-europe.gouv.fr/le-partenariat-sesar3-31105" TargetMode="External"/><Relationship Id="rId1" Type="http://schemas.openxmlformats.org/officeDocument/2006/relationships/hyperlink" Target="https://www.horizon-europe.gouv.fr/le-partenariat-clean-hydrogen-29765" TargetMode="External"/><Relationship Id="rId6" Type="http://schemas.openxmlformats.org/officeDocument/2006/relationships/hyperlink" Target="https://www.horizon-europe.gouv.fr/le-partenariat-towards-zero-emission-road-transport-31096" TargetMode="External"/><Relationship Id="rId11" Type="http://schemas.openxmlformats.org/officeDocument/2006/relationships/hyperlink" Target="https://www.horizon-europe.gouv.fr/le-partenariat-connected-cooperative-automated-mobility-31093" TargetMode="External"/><Relationship Id="rId5" Type="http://schemas.openxmlformats.org/officeDocument/2006/relationships/hyperlink" Target="https://www.horizon-europe.gouv.fr/le-partenariat-built4people-30952" TargetMode="External"/><Relationship Id="rId10" Type="http://schemas.openxmlformats.org/officeDocument/2006/relationships/hyperlink" Target="https://www.horizon-europe.gouv.fr/le-partenariat-zero-emission-waterborne-transport-31108" TargetMode="External"/><Relationship Id="rId4" Type="http://schemas.openxmlformats.org/officeDocument/2006/relationships/hyperlink" Target="https://www.horizon-europe.gouv.fr/le-partenariat-driving-urban-transitions-sustainable-future-31111" TargetMode="External"/><Relationship Id="rId9" Type="http://schemas.openxmlformats.org/officeDocument/2006/relationships/hyperlink" Target="https://www.horizon-europe.gouv.fr/le-partenariat-sur-les-batteries-batt4eu-30827"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s://www.horizon-europe.gouv.fr/le-partenariat-towards-zero-emission-road-transport-31096" TargetMode="External"/><Relationship Id="rId3" Type="http://schemas.openxmlformats.org/officeDocument/2006/relationships/hyperlink" Target="https://www.horizon-europe.gouv.fr/le-partenariat-clean-aviation-31099" TargetMode="External"/><Relationship Id="rId7" Type="http://schemas.openxmlformats.org/officeDocument/2006/relationships/hyperlink" Target="https://www.horizon-europe.gouv.fr/le-partenariat-built4people-30952" TargetMode="External"/><Relationship Id="rId2" Type="http://schemas.openxmlformats.org/officeDocument/2006/relationships/hyperlink" Target="https://www.horizon-europe.gouv.fr/le-partenariat-sesar3-31105" TargetMode="External"/><Relationship Id="rId1" Type="http://schemas.openxmlformats.org/officeDocument/2006/relationships/hyperlink" Target="https://www.horizon-europe.gouv.fr/le-partenariat-clean-hydrogen-29765" TargetMode="External"/><Relationship Id="rId6" Type="http://schemas.openxmlformats.org/officeDocument/2006/relationships/hyperlink" Target="https://www.horizon-europe.gouv.fr/le-partenariat-driving-urban-transitions-sustainable-future-31111" TargetMode="External"/><Relationship Id="rId11" Type="http://schemas.openxmlformats.org/officeDocument/2006/relationships/hyperlink" Target="https://www.horizon-europe.gouv.fr/le-partenariat-connected-cooperative-automated-mobility-31093" TargetMode="External"/><Relationship Id="rId5" Type="http://schemas.openxmlformats.org/officeDocument/2006/relationships/hyperlink" Target="https://www.horizon-europe.gouv.fr/le-partenariat-clean-energy-transition-30809" TargetMode="External"/><Relationship Id="rId10" Type="http://schemas.openxmlformats.org/officeDocument/2006/relationships/hyperlink" Target="https://www.horizon-europe.gouv.fr/le-partenariat-zero-emission-waterborne-transport-31108" TargetMode="External"/><Relationship Id="rId4" Type="http://schemas.openxmlformats.org/officeDocument/2006/relationships/hyperlink" Target="https://www.horizon-europe.gouv.fr/le-partenariat-europe-s-rail-31102" TargetMode="External"/><Relationship Id="rId9" Type="http://schemas.openxmlformats.org/officeDocument/2006/relationships/hyperlink" Target="https://www.horizon-europe.gouv.fr/le-partenariat-sur-les-batteries-batt4eu-30827"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4DEDF9-57FC-4057-918C-C88624E7D094}" type="doc">
      <dgm:prSet loTypeId="urn:microsoft.com/office/officeart/2005/8/layout/hList1" loCatId="list" qsTypeId="urn:microsoft.com/office/officeart/2005/8/quickstyle/simple4" qsCatId="simple" csTypeId="urn:microsoft.com/office/officeart/2005/8/colors/colorful2" csCatId="colorful" phldr="1"/>
      <dgm:spPr/>
      <dgm:t>
        <a:bodyPr/>
        <a:lstStyle/>
        <a:p>
          <a:endParaRPr lang="fr-FR"/>
        </a:p>
      </dgm:t>
    </dgm:pt>
    <dgm:pt modelId="{F7593485-EEEB-4B98-B63A-6DEF20D7E35C}">
      <dgm:prSet phldrT="[Texte]"/>
      <dgm:spPr/>
      <dgm:t>
        <a:bodyPr/>
        <a:lstStyle/>
        <a:p>
          <a:r>
            <a:rPr lang="fr-FR" b="1" dirty="0" smtClean="0"/>
            <a:t>Partenariats institutionnalisés</a:t>
          </a:r>
          <a:endParaRPr lang="fr-FR" dirty="0"/>
        </a:p>
      </dgm:t>
    </dgm:pt>
    <dgm:pt modelId="{8F319C1B-9D69-4DC6-B099-B81A7A9286BC}" type="parTrans" cxnId="{507307A3-D512-4263-9B0B-9427A860CD4A}">
      <dgm:prSet/>
      <dgm:spPr/>
      <dgm:t>
        <a:bodyPr/>
        <a:lstStyle/>
        <a:p>
          <a:endParaRPr lang="fr-FR"/>
        </a:p>
      </dgm:t>
    </dgm:pt>
    <dgm:pt modelId="{F0AEB25F-B541-44BA-863F-F437748D5330}" type="sibTrans" cxnId="{507307A3-D512-4263-9B0B-9427A860CD4A}">
      <dgm:prSet/>
      <dgm:spPr/>
      <dgm:t>
        <a:bodyPr/>
        <a:lstStyle/>
        <a:p>
          <a:endParaRPr lang="fr-FR"/>
        </a:p>
      </dgm:t>
    </dgm:pt>
    <dgm:pt modelId="{CF8A98EE-BED8-4E4E-A209-BE2B6CC29C4D}">
      <dgm:prSet phldrT="[Texte]"/>
      <dgm:spPr/>
      <dgm:t>
        <a:bodyPr anchor="ctr"/>
        <a:lstStyle/>
        <a:p>
          <a:pPr>
            <a:lnSpc>
              <a:spcPct val="100000"/>
            </a:lnSpc>
            <a:spcBef>
              <a:spcPts val="0"/>
            </a:spcBef>
            <a:spcAft>
              <a:spcPts val="1200"/>
            </a:spcAft>
          </a:pPr>
          <a:r>
            <a:rPr lang="fr-FR" b="0" u="sng" dirty="0" smtClean="0">
              <a:hlinkClick xmlns:r="http://schemas.openxmlformats.org/officeDocument/2006/relationships" r:id="rId1"/>
            </a:rPr>
            <a:t>Clean Hydrogen</a:t>
          </a:r>
          <a:endParaRPr lang="fr-FR" b="0" u="sng" dirty="0"/>
        </a:p>
      </dgm:t>
    </dgm:pt>
    <dgm:pt modelId="{B67675A7-4A58-41E8-94C4-60689A4BEF8E}" type="parTrans" cxnId="{44BBC9E2-A31F-4F92-B10E-E86AC2483291}">
      <dgm:prSet/>
      <dgm:spPr/>
      <dgm:t>
        <a:bodyPr/>
        <a:lstStyle/>
        <a:p>
          <a:endParaRPr lang="fr-FR"/>
        </a:p>
      </dgm:t>
    </dgm:pt>
    <dgm:pt modelId="{F49E805F-6AB5-4041-A602-F4DC6CB81803}" type="sibTrans" cxnId="{44BBC9E2-A31F-4F92-B10E-E86AC2483291}">
      <dgm:prSet/>
      <dgm:spPr/>
      <dgm:t>
        <a:bodyPr/>
        <a:lstStyle/>
        <a:p>
          <a:endParaRPr lang="fr-FR"/>
        </a:p>
      </dgm:t>
    </dgm:pt>
    <dgm:pt modelId="{2A8891CC-8267-4444-B8C1-2F89FA14C68A}">
      <dgm:prSet phldrT="[Texte]"/>
      <dgm:spPr/>
      <dgm:t>
        <a:bodyPr anchor="ctr"/>
        <a:lstStyle/>
        <a:p>
          <a:pPr>
            <a:lnSpc>
              <a:spcPct val="100000"/>
            </a:lnSpc>
            <a:spcBef>
              <a:spcPts val="0"/>
            </a:spcBef>
            <a:spcAft>
              <a:spcPts val="1200"/>
            </a:spcAft>
          </a:pPr>
          <a:r>
            <a:rPr lang="fr-FR" b="0" u="sng" dirty="0" smtClean="0">
              <a:hlinkClick xmlns:r="http://schemas.openxmlformats.org/officeDocument/2006/relationships" r:id="rId2"/>
            </a:rPr>
            <a:t>Integrated Air Traffic Management</a:t>
          </a:r>
          <a:endParaRPr lang="fr-FR" b="0" u="sng" dirty="0"/>
        </a:p>
      </dgm:t>
    </dgm:pt>
    <dgm:pt modelId="{C7713AD6-3E56-4A15-A223-4062ADA08F1A}" type="parTrans" cxnId="{AA2A01E3-5C15-4575-A1A0-E1369969B1CD}">
      <dgm:prSet/>
      <dgm:spPr/>
      <dgm:t>
        <a:bodyPr/>
        <a:lstStyle/>
        <a:p>
          <a:endParaRPr lang="fr-FR"/>
        </a:p>
      </dgm:t>
    </dgm:pt>
    <dgm:pt modelId="{58814C6E-A2FE-4959-B08C-E61F1CBA9F5D}" type="sibTrans" cxnId="{AA2A01E3-5C15-4575-A1A0-E1369969B1CD}">
      <dgm:prSet/>
      <dgm:spPr/>
      <dgm:t>
        <a:bodyPr/>
        <a:lstStyle/>
        <a:p>
          <a:endParaRPr lang="fr-FR"/>
        </a:p>
      </dgm:t>
    </dgm:pt>
    <dgm:pt modelId="{CF709FDC-EB88-4EAC-A440-05DC16119AFE}">
      <dgm:prSet phldrT="[Texte]"/>
      <dgm:spPr/>
      <dgm:t>
        <a:bodyPr/>
        <a:lstStyle/>
        <a:p>
          <a:r>
            <a:rPr lang="fr-FR" b="1" dirty="0" smtClean="0"/>
            <a:t>Partenariats cofinancés</a:t>
          </a:r>
          <a:endParaRPr lang="fr-FR" dirty="0"/>
        </a:p>
      </dgm:t>
    </dgm:pt>
    <dgm:pt modelId="{6A132548-81FF-4A03-A76D-1AC785996416}" type="parTrans" cxnId="{571E752B-D475-4009-81F6-C9CDC9361067}">
      <dgm:prSet/>
      <dgm:spPr/>
      <dgm:t>
        <a:bodyPr/>
        <a:lstStyle/>
        <a:p>
          <a:endParaRPr lang="fr-FR"/>
        </a:p>
      </dgm:t>
    </dgm:pt>
    <dgm:pt modelId="{1E77B10A-240E-43F1-A096-474E869772B9}" type="sibTrans" cxnId="{571E752B-D475-4009-81F6-C9CDC9361067}">
      <dgm:prSet/>
      <dgm:spPr/>
      <dgm:t>
        <a:bodyPr/>
        <a:lstStyle/>
        <a:p>
          <a:endParaRPr lang="fr-FR"/>
        </a:p>
      </dgm:t>
    </dgm:pt>
    <dgm:pt modelId="{6C75034F-CE22-413E-9F43-33DF56E0D471}">
      <dgm:prSet phldrT="[Texte]"/>
      <dgm:spPr/>
      <dgm:t>
        <a:bodyPr anchor="ctr"/>
        <a:lstStyle/>
        <a:p>
          <a:pPr>
            <a:lnSpc>
              <a:spcPct val="100000"/>
            </a:lnSpc>
            <a:spcAft>
              <a:spcPts val="1200"/>
            </a:spcAft>
          </a:pPr>
          <a:r>
            <a:rPr lang="fr-FR" dirty="0" smtClean="0">
              <a:hlinkClick xmlns:r="http://schemas.openxmlformats.org/officeDocument/2006/relationships" r:id="rId3"/>
            </a:rPr>
            <a:t>Clean </a:t>
          </a:r>
          <a:r>
            <a:rPr lang="fr-FR" dirty="0" err="1" smtClean="0">
              <a:hlinkClick xmlns:r="http://schemas.openxmlformats.org/officeDocument/2006/relationships" r:id="rId3"/>
            </a:rPr>
            <a:t>Energy</a:t>
          </a:r>
          <a:r>
            <a:rPr lang="fr-FR" dirty="0" smtClean="0">
              <a:hlinkClick xmlns:r="http://schemas.openxmlformats.org/officeDocument/2006/relationships" r:id="rId3"/>
            </a:rPr>
            <a:t> Transition (CETP)</a:t>
          </a:r>
          <a:endParaRPr lang="fr-FR" dirty="0"/>
        </a:p>
      </dgm:t>
    </dgm:pt>
    <dgm:pt modelId="{DF81E199-0FA0-4174-B5D3-42F3DA0F9BB2}" type="parTrans" cxnId="{B40A0872-29E4-4B63-A04D-B0589BFF72A8}">
      <dgm:prSet/>
      <dgm:spPr/>
      <dgm:t>
        <a:bodyPr/>
        <a:lstStyle/>
        <a:p>
          <a:endParaRPr lang="fr-FR"/>
        </a:p>
      </dgm:t>
    </dgm:pt>
    <dgm:pt modelId="{B374518B-1B2D-4FC9-907A-225D7D636348}" type="sibTrans" cxnId="{B40A0872-29E4-4B63-A04D-B0589BFF72A8}">
      <dgm:prSet/>
      <dgm:spPr/>
      <dgm:t>
        <a:bodyPr/>
        <a:lstStyle/>
        <a:p>
          <a:endParaRPr lang="fr-FR"/>
        </a:p>
      </dgm:t>
    </dgm:pt>
    <dgm:pt modelId="{CE90F20C-EEA5-4898-8C94-AB17C2A0AA9B}">
      <dgm:prSet phldrT="[Texte]"/>
      <dgm:spPr/>
      <dgm:t>
        <a:bodyPr anchor="ctr"/>
        <a:lstStyle/>
        <a:p>
          <a:pPr>
            <a:lnSpc>
              <a:spcPct val="100000"/>
            </a:lnSpc>
            <a:spcAft>
              <a:spcPts val="1200"/>
            </a:spcAft>
          </a:pPr>
          <a:r>
            <a:rPr lang="en-US" b="0" dirty="0" smtClean="0">
              <a:hlinkClick xmlns:r="http://schemas.openxmlformats.org/officeDocument/2006/relationships" r:id="rId4"/>
            </a:rPr>
            <a:t>Driving urban transitions to a sustainable future (DUT)</a:t>
          </a:r>
          <a:endParaRPr lang="fr-FR" b="0" dirty="0"/>
        </a:p>
      </dgm:t>
    </dgm:pt>
    <dgm:pt modelId="{CF0D2A9C-08A9-43EA-8984-DA8BABDE338B}" type="parTrans" cxnId="{E04119B9-45DB-408D-A5E6-788454C53FC7}">
      <dgm:prSet/>
      <dgm:spPr/>
      <dgm:t>
        <a:bodyPr/>
        <a:lstStyle/>
        <a:p>
          <a:endParaRPr lang="fr-FR"/>
        </a:p>
      </dgm:t>
    </dgm:pt>
    <dgm:pt modelId="{BEB460AC-77FF-4317-88BD-A9E20263744D}" type="sibTrans" cxnId="{E04119B9-45DB-408D-A5E6-788454C53FC7}">
      <dgm:prSet/>
      <dgm:spPr/>
      <dgm:t>
        <a:bodyPr/>
        <a:lstStyle/>
        <a:p>
          <a:endParaRPr lang="fr-FR"/>
        </a:p>
      </dgm:t>
    </dgm:pt>
    <dgm:pt modelId="{023007F1-EB3C-4C90-9097-28DB90ECA75C}">
      <dgm:prSet phldrT="[Texte]"/>
      <dgm:spPr/>
      <dgm:t>
        <a:bodyPr/>
        <a:lstStyle/>
        <a:p>
          <a:r>
            <a:rPr lang="fr-FR" b="1" dirty="0" smtClean="0"/>
            <a:t>Partenariats </a:t>
          </a:r>
          <a:r>
            <a:rPr lang="fr-FR" b="1" dirty="0" err="1" smtClean="0"/>
            <a:t>co</a:t>
          </a:r>
          <a:r>
            <a:rPr lang="fr-FR" b="1" dirty="0" smtClean="0"/>
            <a:t>-programmés</a:t>
          </a:r>
          <a:endParaRPr lang="fr-FR" dirty="0"/>
        </a:p>
      </dgm:t>
    </dgm:pt>
    <dgm:pt modelId="{0628AF48-8C72-40AC-A364-7D5EF7688569}" type="parTrans" cxnId="{995109A5-06AC-423A-9D9D-DDC0B53A7491}">
      <dgm:prSet/>
      <dgm:spPr/>
      <dgm:t>
        <a:bodyPr/>
        <a:lstStyle/>
        <a:p>
          <a:endParaRPr lang="fr-FR"/>
        </a:p>
      </dgm:t>
    </dgm:pt>
    <dgm:pt modelId="{9B4DB798-A18F-444C-B1B9-F8779BADA7B1}" type="sibTrans" cxnId="{995109A5-06AC-423A-9D9D-DDC0B53A7491}">
      <dgm:prSet/>
      <dgm:spPr/>
      <dgm:t>
        <a:bodyPr/>
        <a:lstStyle/>
        <a:p>
          <a:endParaRPr lang="fr-FR"/>
        </a:p>
      </dgm:t>
    </dgm:pt>
    <dgm:pt modelId="{66189120-ADA8-4B4C-BFF2-9F361CBD3DBD}">
      <dgm:prSet phldrT="[Texte]"/>
      <dgm:spPr/>
      <dgm:t>
        <a:bodyPr/>
        <a:lstStyle/>
        <a:p>
          <a:pPr algn="l">
            <a:spcAft>
              <a:spcPts val="600"/>
            </a:spcAft>
          </a:pPr>
          <a:r>
            <a:rPr lang="en-US" b="0" dirty="0" smtClean="0">
              <a:hlinkClick xmlns:r="http://schemas.openxmlformats.org/officeDocument/2006/relationships" r:id="rId5"/>
            </a:rPr>
            <a:t>People-centric sustainable built environment (Built4People)</a:t>
          </a:r>
          <a:endParaRPr lang="fr-FR" b="0" dirty="0"/>
        </a:p>
      </dgm:t>
    </dgm:pt>
    <dgm:pt modelId="{431AC315-16C2-4E4C-AD17-83C353F8DB85}" type="parTrans" cxnId="{098E33B9-BA32-4909-8038-54B9DC60C1B7}">
      <dgm:prSet/>
      <dgm:spPr/>
      <dgm:t>
        <a:bodyPr/>
        <a:lstStyle/>
        <a:p>
          <a:endParaRPr lang="fr-FR"/>
        </a:p>
      </dgm:t>
    </dgm:pt>
    <dgm:pt modelId="{8C90767C-2C70-4684-B7DC-0AF195CC3358}" type="sibTrans" cxnId="{098E33B9-BA32-4909-8038-54B9DC60C1B7}">
      <dgm:prSet/>
      <dgm:spPr/>
      <dgm:t>
        <a:bodyPr/>
        <a:lstStyle/>
        <a:p>
          <a:endParaRPr lang="fr-FR"/>
        </a:p>
      </dgm:t>
    </dgm:pt>
    <dgm:pt modelId="{7B82FFC7-5079-4B09-96C5-87BA5D051E81}">
      <dgm:prSet phldrT="[Texte]"/>
      <dgm:spPr/>
      <dgm:t>
        <a:bodyPr/>
        <a:lstStyle/>
        <a:p>
          <a:pPr algn="l">
            <a:spcAft>
              <a:spcPts val="600"/>
            </a:spcAft>
          </a:pPr>
          <a:r>
            <a:rPr lang="en-US" b="0" dirty="0" smtClean="0">
              <a:hlinkClick xmlns:r="http://schemas.openxmlformats.org/officeDocument/2006/relationships" r:id="rId6"/>
            </a:rPr>
            <a:t>Towards zero-emission road transport (2ZERO)</a:t>
          </a:r>
          <a:endParaRPr lang="fr-FR" b="0" dirty="0"/>
        </a:p>
      </dgm:t>
    </dgm:pt>
    <dgm:pt modelId="{841F667F-7DD6-4E07-9561-6902B3F1D41E}" type="parTrans" cxnId="{3FA202F4-F215-4552-A411-656D7A16A01D}">
      <dgm:prSet/>
      <dgm:spPr/>
      <dgm:t>
        <a:bodyPr/>
        <a:lstStyle/>
        <a:p>
          <a:endParaRPr lang="fr-FR"/>
        </a:p>
      </dgm:t>
    </dgm:pt>
    <dgm:pt modelId="{2075E612-00EE-4FED-87A7-97EBD686AA04}" type="sibTrans" cxnId="{3FA202F4-F215-4552-A411-656D7A16A01D}">
      <dgm:prSet/>
      <dgm:spPr/>
      <dgm:t>
        <a:bodyPr/>
        <a:lstStyle/>
        <a:p>
          <a:endParaRPr lang="fr-FR"/>
        </a:p>
      </dgm:t>
    </dgm:pt>
    <dgm:pt modelId="{AED40EC1-BC22-4AEC-8160-35BA32C0DBBE}">
      <dgm:prSet phldrT="[Texte]"/>
      <dgm:spPr/>
      <dgm:t>
        <a:bodyPr anchor="ctr"/>
        <a:lstStyle/>
        <a:p>
          <a:pPr>
            <a:lnSpc>
              <a:spcPct val="100000"/>
            </a:lnSpc>
            <a:spcBef>
              <a:spcPts val="0"/>
            </a:spcBef>
            <a:spcAft>
              <a:spcPts val="1200"/>
            </a:spcAft>
          </a:pPr>
          <a:r>
            <a:rPr lang="fr-FR" b="0" u="sng" dirty="0" smtClean="0">
              <a:hlinkClick xmlns:r="http://schemas.openxmlformats.org/officeDocument/2006/relationships" r:id="rId7"/>
            </a:rPr>
            <a:t>Clean Aviation</a:t>
          </a:r>
          <a:endParaRPr lang="fr-FR" b="0" u="sng" dirty="0"/>
        </a:p>
      </dgm:t>
    </dgm:pt>
    <dgm:pt modelId="{EFB9250F-19D4-47B4-ADD1-9233DCCDC044}" type="parTrans" cxnId="{58CDCAD1-1B2C-4EC7-B458-16A026F19273}">
      <dgm:prSet/>
      <dgm:spPr/>
      <dgm:t>
        <a:bodyPr/>
        <a:lstStyle/>
        <a:p>
          <a:endParaRPr lang="fr-FR"/>
        </a:p>
      </dgm:t>
    </dgm:pt>
    <dgm:pt modelId="{5A4FC1E4-7F5B-4C30-934C-595B3E060126}" type="sibTrans" cxnId="{58CDCAD1-1B2C-4EC7-B458-16A026F19273}">
      <dgm:prSet/>
      <dgm:spPr/>
      <dgm:t>
        <a:bodyPr/>
        <a:lstStyle/>
        <a:p>
          <a:endParaRPr lang="fr-FR"/>
        </a:p>
      </dgm:t>
    </dgm:pt>
    <dgm:pt modelId="{7A78E553-2A29-47BD-B18E-513797593C66}">
      <dgm:prSet phldrT="[Texte]"/>
      <dgm:spPr/>
      <dgm:t>
        <a:bodyPr anchor="ctr"/>
        <a:lstStyle/>
        <a:p>
          <a:pPr>
            <a:lnSpc>
              <a:spcPct val="100000"/>
            </a:lnSpc>
            <a:spcBef>
              <a:spcPts val="0"/>
            </a:spcBef>
            <a:spcAft>
              <a:spcPts val="1200"/>
            </a:spcAft>
          </a:pPr>
          <a:r>
            <a:rPr lang="fr-FR" b="0" u="sng" dirty="0" err="1" smtClean="0">
              <a:hlinkClick xmlns:r="http://schemas.openxmlformats.org/officeDocument/2006/relationships" r:id="rId8"/>
            </a:rPr>
            <a:t>Transforming</a:t>
          </a:r>
          <a:r>
            <a:rPr lang="fr-FR" b="0" u="sng" dirty="0" smtClean="0">
              <a:hlinkClick xmlns:r="http://schemas.openxmlformats.org/officeDocument/2006/relationships" r:id="rId8"/>
            </a:rPr>
            <a:t> </a:t>
          </a:r>
          <a:r>
            <a:rPr lang="fr-FR" b="0" u="sng" dirty="0" err="1" smtClean="0">
              <a:hlinkClick xmlns:r="http://schemas.openxmlformats.org/officeDocument/2006/relationships" r:id="rId8"/>
            </a:rPr>
            <a:t>Europe's</a:t>
          </a:r>
          <a:r>
            <a:rPr lang="fr-FR" b="0" u="sng" dirty="0" smtClean="0">
              <a:hlinkClick xmlns:r="http://schemas.openxmlformats.org/officeDocument/2006/relationships" r:id="rId8"/>
            </a:rPr>
            <a:t> rail system</a:t>
          </a:r>
          <a:endParaRPr lang="fr-FR" b="0" u="sng" dirty="0"/>
        </a:p>
      </dgm:t>
    </dgm:pt>
    <dgm:pt modelId="{78142F59-3438-4A5F-97B8-B61A0D157214}" type="parTrans" cxnId="{80BEFDFD-3868-4FCE-8BA6-FD87E66826F0}">
      <dgm:prSet/>
      <dgm:spPr/>
      <dgm:t>
        <a:bodyPr/>
        <a:lstStyle/>
        <a:p>
          <a:endParaRPr lang="fr-FR"/>
        </a:p>
      </dgm:t>
    </dgm:pt>
    <dgm:pt modelId="{39D4A500-3D3D-44B1-ACAA-E89A6B42215D}" type="sibTrans" cxnId="{80BEFDFD-3868-4FCE-8BA6-FD87E66826F0}">
      <dgm:prSet/>
      <dgm:spPr/>
      <dgm:t>
        <a:bodyPr/>
        <a:lstStyle/>
        <a:p>
          <a:endParaRPr lang="fr-FR"/>
        </a:p>
      </dgm:t>
    </dgm:pt>
    <dgm:pt modelId="{838CB0FA-1E7B-4DC0-A9EA-C07AF9D658F0}">
      <dgm:prSet phldrT="[Texte]"/>
      <dgm:spPr/>
      <dgm:t>
        <a:bodyPr/>
        <a:lstStyle/>
        <a:p>
          <a:pPr algn="l">
            <a:spcAft>
              <a:spcPts val="600"/>
            </a:spcAft>
          </a:pPr>
          <a:r>
            <a:rPr lang="en-US" b="0" dirty="0" smtClean="0">
              <a:hlinkClick xmlns:r="http://schemas.openxmlformats.org/officeDocument/2006/relationships" r:id="rId9"/>
            </a:rPr>
            <a:t>Batteries: Towards a competitive European industrial battery value chain for stationary applications and e-mobility</a:t>
          </a:r>
          <a:endParaRPr lang="fr-FR" b="0" dirty="0"/>
        </a:p>
      </dgm:t>
    </dgm:pt>
    <dgm:pt modelId="{568D2648-D201-4A10-91E5-FB9101C2C6BA}" type="parTrans" cxnId="{925572DE-A6CC-4225-839D-B3FF43ABB4D1}">
      <dgm:prSet/>
      <dgm:spPr/>
      <dgm:t>
        <a:bodyPr/>
        <a:lstStyle/>
        <a:p>
          <a:endParaRPr lang="fr-FR"/>
        </a:p>
      </dgm:t>
    </dgm:pt>
    <dgm:pt modelId="{A6B07EDC-3334-4D2E-8BCA-65BB5E36C37B}" type="sibTrans" cxnId="{925572DE-A6CC-4225-839D-B3FF43ABB4D1}">
      <dgm:prSet/>
      <dgm:spPr/>
      <dgm:t>
        <a:bodyPr/>
        <a:lstStyle/>
        <a:p>
          <a:endParaRPr lang="fr-FR"/>
        </a:p>
      </dgm:t>
    </dgm:pt>
    <dgm:pt modelId="{85E825AE-1D32-46D2-A6EA-F39ED5667AD1}">
      <dgm:prSet phldrT="[Texte]"/>
      <dgm:spPr/>
      <dgm:t>
        <a:bodyPr/>
        <a:lstStyle/>
        <a:p>
          <a:pPr algn="l">
            <a:spcAft>
              <a:spcPts val="600"/>
            </a:spcAft>
          </a:pPr>
          <a:r>
            <a:rPr lang="fr-FR" b="0" dirty="0" err="1" smtClean="0">
              <a:hlinkClick xmlns:r="http://schemas.openxmlformats.org/officeDocument/2006/relationships" r:id="rId10"/>
            </a:rPr>
            <a:t>Zero-emission</a:t>
          </a:r>
          <a:r>
            <a:rPr lang="fr-FR" b="0" dirty="0" smtClean="0">
              <a:hlinkClick xmlns:r="http://schemas.openxmlformats.org/officeDocument/2006/relationships" r:id="rId10"/>
            </a:rPr>
            <a:t> </a:t>
          </a:r>
          <a:r>
            <a:rPr lang="fr-FR" b="0" dirty="0" err="1" smtClean="0">
              <a:hlinkClick xmlns:r="http://schemas.openxmlformats.org/officeDocument/2006/relationships" r:id="rId10"/>
            </a:rPr>
            <a:t>waterborne</a:t>
          </a:r>
          <a:r>
            <a:rPr lang="fr-FR" b="0" dirty="0" smtClean="0">
              <a:hlinkClick xmlns:r="http://schemas.openxmlformats.org/officeDocument/2006/relationships" r:id="rId10"/>
            </a:rPr>
            <a:t> transport</a:t>
          </a:r>
          <a:endParaRPr lang="fr-FR" b="0" dirty="0"/>
        </a:p>
      </dgm:t>
    </dgm:pt>
    <dgm:pt modelId="{04CD4DB1-39B0-4880-BBEF-F9605ECBDFE6}" type="parTrans" cxnId="{A6F7817E-33B3-462B-A02B-1258DF746E15}">
      <dgm:prSet/>
      <dgm:spPr/>
      <dgm:t>
        <a:bodyPr/>
        <a:lstStyle/>
        <a:p>
          <a:endParaRPr lang="fr-FR"/>
        </a:p>
      </dgm:t>
    </dgm:pt>
    <dgm:pt modelId="{B0E50580-D074-44B4-B511-D5959C5A59B0}" type="sibTrans" cxnId="{A6F7817E-33B3-462B-A02B-1258DF746E15}">
      <dgm:prSet/>
      <dgm:spPr/>
      <dgm:t>
        <a:bodyPr/>
        <a:lstStyle/>
        <a:p>
          <a:endParaRPr lang="fr-FR"/>
        </a:p>
      </dgm:t>
    </dgm:pt>
    <dgm:pt modelId="{9E03ADE6-E67E-4E78-A3F3-6E13DA5B0E09}">
      <dgm:prSet phldrT="[Texte]"/>
      <dgm:spPr/>
      <dgm:t>
        <a:bodyPr/>
        <a:lstStyle/>
        <a:p>
          <a:pPr algn="l">
            <a:spcAft>
              <a:spcPts val="600"/>
            </a:spcAft>
          </a:pPr>
          <a:r>
            <a:rPr lang="en-US" b="0" dirty="0" smtClean="0">
              <a:hlinkClick xmlns:r="http://schemas.openxmlformats.org/officeDocument/2006/relationships" r:id="rId11"/>
            </a:rPr>
            <a:t>Connected, Cooperative and Automated Mobility (CCAM)</a:t>
          </a:r>
          <a:endParaRPr lang="fr-FR" b="0" dirty="0"/>
        </a:p>
      </dgm:t>
    </dgm:pt>
    <dgm:pt modelId="{DCA4F0E1-BFF5-44FB-A0C5-C79ACE297243}" type="parTrans" cxnId="{7715D423-2C00-4516-A842-9D5CBB422691}">
      <dgm:prSet/>
      <dgm:spPr/>
      <dgm:t>
        <a:bodyPr/>
        <a:lstStyle/>
        <a:p>
          <a:endParaRPr lang="fr-FR"/>
        </a:p>
      </dgm:t>
    </dgm:pt>
    <dgm:pt modelId="{1E1954C4-4B6B-432C-B152-2576938C9C8B}" type="sibTrans" cxnId="{7715D423-2C00-4516-A842-9D5CBB422691}">
      <dgm:prSet/>
      <dgm:spPr/>
      <dgm:t>
        <a:bodyPr/>
        <a:lstStyle/>
        <a:p>
          <a:endParaRPr lang="fr-FR"/>
        </a:p>
      </dgm:t>
    </dgm:pt>
    <dgm:pt modelId="{FF44C230-1932-4787-A060-767A568FF470}" type="pres">
      <dgm:prSet presAssocID="{174DEDF9-57FC-4057-918C-C88624E7D094}" presName="Name0" presStyleCnt="0">
        <dgm:presLayoutVars>
          <dgm:dir/>
          <dgm:animLvl val="lvl"/>
          <dgm:resizeHandles val="exact"/>
        </dgm:presLayoutVars>
      </dgm:prSet>
      <dgm:spPr/>
      <dgm:t>
        <a:bodyPr/>
        <a:lstStyle/>
        <a:p>
          <a:endParaRPr lang="fr-FR"/>
        </a:p>
      </dgm:t>
    </dgm:pt>
    <dgm:pt modelId="{1D2EBCCF-FCEA-4616-8CDE-71A5162039F1}" type="pres">
      <dgm:prSet presAssocID="{F7593485-EEEB-4B98-B63A-6DEF20D7E35C}" presName="composite" presStyleCnt="0"/>
      <dgm:spPr/>
    </dgm:pt>
    <dgm:pt modelId="{8507610A-1D12-4D04-A283-A1A0A18D099B}" type="pres">
      <dgm:prSet presAssocID="{F7593485-EEEB-4B98-B63A-6DEF20D7E35C}" presName="parTx" presStyleLbl="alignNode1" presStyleIdx="0" presStyleCnt="3">
        <dgm:presLayoutVars>
          <dgm:chMax val="0"/>
          <dgm:chPref val="0"/>
          <dgm:bulletEnabled val="1"/>
        </dgm:presLayoutVars>
      </dgm:prSet>
      <dgm:spPr/>
      <dgm:t>
        <a:bodyPr/>
        <a:lstStyle/>
        <a:p>
          <a:endParaRPr lang="fr-FR"/>
        </a:p>
      </dgm:t>
    </dgm:pt>
    <dgm:pt modelId="{360E9A7B-444A-4C32-9D18-804D838D3764}" type="pres">
      <dgm:prSet presAssocID="{F7593485-EEEB-4B98-B63A-6DEF20D7E35C}" presName="desTx" presStyleLbl="alignAccFollowNode1" presStyleIdx="0" presStyleCnt="3">
        <dgm:presLayoutVars>
          <dgm:bulletEnabled val="1"/>
        </dgm:presLayoutVars>
      </dgm:prSet>
      <dgm:spPr/>
      <dgm:t>
        <a:bodyPr/>
        <a:lstStyle/>
        <a:p>
          <a:endParaRPr lang="fr-FR"/>
        </a:p>
      </dgm:t>
    </dgm:pt>
    <dgm:pt modelId="{E195E4ED-DB7F-4DD8-BD91-7040F7BD232C}" type="pres">
      <dgm:prSet presAssocID="{F0AEB25F-B541-44BA-863F-F437748D5330}" presName="space" presStyleCnt="0"/>
      <dgm:spPr/>
    </dgm:pt>
    <dgm:pt modelId="{B48DB27F-6A91-405B-9938-00513641E290}" type="pres">
      <dgm:prSet presAssocID="{CF709FDC-EB88-4EAC-A440-05DC16119AFE}" presName="composite" presStyleCnt="0"/>
      <dgm:spPr/>
    </dgm:pt>
    <dgm:pt modelId="{E716A9EA-115C-4F22-88C8-5CAB1E75C429}" type="pres">
      <dgm:prSet presAssocID="{CF709FDC-EB88-4EAC-A440-05DC16119AFE}" presName="parTx" presStyleLbl="alignNode1" presStyleIdx="1" presStyleCnt="3">
        <dgm:presLayoutVars>
          <dgm:chMax val="0"/>
          <dgm:chPref val="0"/>
          <dgm:bulletEnabled val="1"/>
        </dgm:presLayoutVars>
      </dgm:prSet>
      <dgm:spPr/>
      <dgm:t>
        <a:bodyPr/>
        <a:lstStyle/>
        <a:p>
          <a:endParaRPr lang="fr-FR"/>
        </a:p>
      </dgm:t>
    </dgm:pt>
    <dgm:pt modelId="{60EC8240-21A1-412C-BC7D-0D11EA639B68}" type="pres">
      <dgm:prSet presAssocID="{CF709FDC-EB88-4EAC-A440-05DC16119AFE}" presName="desTx" presStyleLbl="alignAccFollowNode1" presStyleIdx="1" presStyleCnt="3">
        <dgm:presLayoutVars>
          <dgm:bulletEnabled val="1"/>
        </dgm:presLayoutVars>
      </dgm:prSet>
      <dgm:spPr/>
      <dgm:t>
        <a:bodyPr/>
        <a:lstStyle/>
        <a:p>
          <a:endParaRPr lang="fr-FR"/>
        </a:p>
      </dgm:t>
    </dgm:pt>
    <dgm:pt modelId="{6FDEE6FD-6A69-4887-9498-AECFA9117429}" type="pres">
      <dgm:prSet presAssocID="{1E77B10A-240E-43F1-A096-474E869772B9}" presName="space" presStyleCnt="0"/>
      <dgm:spPr/>
    </dgm:pt>
    <dgm:pt modelId="{3D2ACB61-4081-4DCE-9A87-62CCF5C31553}" type="pres">
      <dgm:prSet presAssocID="{023007F1-EB3C-4C90-9097-28DB90ECA75C}" presName="composite" presStyleCnt="0"/>
      <dgm:spPr/>
    </dgm:pt>
    <dgm:pt modelId="{89D414EC-D8B2-49C4-A6D9-6C1F7E7ABE80}" type="pres">
      <dgm:prSet presAssocID="{023007F1-EB3C-4C90-9097-28DB90ECA75C}" presName="parTx" presStyleLbl="alignNode1" presStyleIdx="2" presStyleCnt="3">
        <dgm:presLayoutVars>
          <dgm:chMax val="0"/>
          <dgm:chPref val="0"/>
          <dgm:bulletEnabled val="1"/>
        </dgm:presLayoutVars>
      </dgm:prSet>
      <dgm:spPr/>
      <dgm:t>
        <a:bodyPr/>
        <a:lstStyle/>
        <a:p>
          <a:endParaRPr lang="fr-FR"/>
        </a:p>
      </dgm:t>
    </dgm:pt>
    <dgm:pt modelId="{F23CE025-65BB-41EA-BE18-8AF03191B7D9}" type="pres">
      <dgm:prSet presAssocID="{023007F1-EB3C-4C90-9097-28DB90ECA75C}" presName="desTx" presStyleLbl="alignAccFollowNode1" presStyleIdx="2" presStyleCnt="3">
        <dgm:presLayoutVars>
          <dgm:bulletEnabled val="1"/>
        </dgm:presLayoutVars>
      </dgm:prSet>
      <dgm:spPr/>
      <dgm:t>
        <a:bodyPr/>
        <a:lstStyle/>
        <a:p>
          <a:endParaRPr lang="fr-FR"/>
        </a:p>
      </dgm:t>
    </dgm:pt>
  </dgm:ptLst>
  <dgm:cxnLst>
    <dgm:cxn modelId="{507307A3-D512-4263-9B0B-9427A860CD4A}" srcId="{174DEDF9-57FC-4057-918C-C88624E7D094}" destId="{F7593485-EEEB-4B98-B63A-6DEF20D7E35C}" srcOrd="0" destOrd="0" parTransId="{8F319C1B-9D69-4DC6-B099-B81A7A9286BC}" sibTransId="{F0AEB25F-B541-44BA-863F-F437748D5330}"/>
    <dgm:cxn modelId="{75734539-5A41-46B0-B1D1-8A8048812929}" type="presOf" srcId="{7B82FFC7-5079-4B09-96C5-87BA5D051E81}" destId="{F23CE025-65BB-41EA-BE18-8AF03191B7D9}" srcOrd="0" destOrd="1" presId="urn:microsoft.com/office/officeart/2005/8/layout/hList1"/>
    <dgm:cxn modelId="{B40A0872-29E4-4B63-A04D-B0589BFF72A8}" srcId="{CF709FDC-EB88-4EAC-A440-05DC16119AFE}" destId="{6C75034F-CE22-413E-9F43-33DF56E0D471}" srcOrd="0" destOrd="0" parTransId="{DF81E199-0FA0-4174-B5D3-42F3DA0F9BB2}" sibTransId="{B374518B-1B2D-4FC9-907A-225D7D636348}"/>
    <dgm:cxn modelId="{00D5E276-4546-4DA0-9D61-9731C9F7D62C}" type="presOf" srcId="{174DEDF9-57FC-4057-918C-C88624E7D094}" destId="{FF44C230-1932-4787-A060-767A568FF470}" srcOrd="0" destOrd="0" presId="urn:microsoft.com/office/officeart/2005/8/layout/hList1"/>
    <dgm:cxn modelId="{995109A5-06AC-423A-9D9D-DDC0B53A7491}" srcId="{174DEDF9-57FC-4057-918C-C88624E7D094}" destId="{023007F1-EB3C-4C90-9097-28DB90ECA75C}" srcOrd="2" destOrd="0" parTransId="{0628AF48-8C72-40AC-A364-7D5EF7688569}" sibTransId="{9B4DB798-A18F-444C-B1B9-F8779BADA7B1}"/>
    <dgm:cxn modelId="{7715D423-2C00-4516-A842-9D5CBB422691}" srcId="{023007F1-EB3C-4C90-9097-28DB90ECA75C}" destId="{9E03ADE6-E67E-4E78-A3F3-6E13DA5B0E09}" srcOrd="4" destOrd="0" parTransId="{DCA4F0E1-BFF5-44FB-A0C5-C79ACE297243}" sibTransId="{1E1954C4-4B6B-432C-B152-2576938C9C8B}"/>
    <dgm:cxn modelId="{571E752B-D475-4009-81F6-C9CDC9361067}" srcId="{174DEDF9-57FC-4057-918C-C88624E7D094}" destId="{CF709FDC-EB88-4EAC-A440-05DC16119AFE}" srcOrd="1" destOrd="0" parTransId="{6A132548-81FF-4A03-A76D-1AC785996416}" sibTransId="{1E77B10A-240E-43F1-A096-474E869772B9}"/>
    <dgm:cxn modelId="{0B300189-F191-47C5-A005-A8A0DC97B793}" type="presOf" srcId="{7A78E553-2A29-47BD-B18E-513797593C66}" destId="{360E9A7B-444A-4C32-9D18-804D838D3764}" srcOrd="0" destOrd="3" presId="urn:microsoft.com/office/officeart/2005/8/layout/hList1"/>
    <dgm:cxn modelId="{58CDCAD1-1B2C-4EC7-B458-16A026F19273}" srcId="{F7593485-EEEB-4B98-B63A-6DEF20D7E35C}" destId="{AED40EC1-BC22-4AEC-8160-35BA32C0DBBE}" srcOrd="2" destOrd="0" parTransId="{EFB9250F-19D4-47B4-ADD1-9233DCCDC044}" sibTransId="{5A4FC1E4-7F5B-4C30-934C-595B3E060126}"/>
    <dgm:cxn modelId="{A9B7E063-49AD-4F5B-9EBF-D456A3450752}" type="presOf" srcId="{6C75034F-CE22-413E-9F43-33DF56E0D471}" destId="{60EC8240-21A1-412C-BC7D-0D11EA639B68}" srcOrd="0" destOrd="0" presId="urn:microsoft.com/office/officeart/2005/8/layout/hList1"/>
    <dgm:cxn modelId="{71DE7722-3016-4E77-A341-0C87543B8BCA}" type="presOf" srcId="{66189120-ADA8-4B4C-BFF2-9F361CBD3DBD}" destId="{F23CE025-65BB-41EA-BE18-8AF03191B7D9}" srcOrd="0" destOrd="0" presId="urn:microsoft.com/office/officeart/2005/8/layout/hList1"/>
    <dgm:cxn modelId="{87EC84B4-8E95-49D3-A2DC-FD25FEC78DF1}" type="presOf" srcId="{2A8891CC-8267-4444-B8C1-2F89FA14C68A}" destId="{360E9A7B-444A-4C32-9D18-804D838D3764}" srcOrd="0" destOrd="1" presId="urn:microsoft.com/office/officeart/2005/8/layout/hList1"/>
    <dgm:cxn modelId="{80BEFDFD-3868-4FCE-8BA6-FD87E66826F0}" srcId="{F7593485-EEEB-4B98-B63A-6DEF20D7E35C}" destId="{7A78E553-2A29-47BD-B18E-513797593C66}" srcOrd="3" destOrd="0" parTransId="{78142F59-3438-4A5F-97B8-B61A0D157214}" sibTransId="{39D4A500-3D3D-44B1-ACAA-E89A6B42215D}"/>
    <dgm:cxn modelId="{2F0628E5-D077-4CC5-A5CE-13D10F0527F2}" type="presOf" srcId="{CE90F20C-EEA5-4898-8C94-AB17C2A0AA9B}" destId="{60EC8240-21A1-412C-BC7D-0D11EA639B68}" srcOrd="0" destOrd="1" presId="urn:microsoft.com/office/officeart/2005/8/layout/hList1"/>
    <dgm:cxn modelId="{853C3CCD-6A70-4EE8-ACF8-30BD8BF4DB90}" type="presOf" srcId="{CF709FDC-EB88-4EAC-A440-05DC16119AFE}" destId="{E716A9EA-115C-4F22-88C8-5CAB1E75C429}" srcOrd="0" destOrd="0" presId="urn:microsoft.com/office/officeart/2005/8/layout/hList1"/>
    <dgm:cxn modelId="{44BBC9E2-A31F-4F92-B10E-E86AC2483291}" srcId="{F7593485-EEEB-4B98-B63A-6DEF20D7E35C}" destId="{CF8A98EE-BED8-4E4E-A209-BE2B6CC29C4D}" srcOrd="0" destOrd="0" parTransId="{B67675A7-4A58-41E8-94C4-60689A4BEF8E}" sibTransId="{F49E805F-6AB5-4041-A602-F4DC6CB81803}"/>
    <dgm:cxn modelId="{3FA202F4-F215-4552-A411-656D7A16A01D}" srcId="{023007F1-EB3C-4C90-9097-28DB90ECA75C}" destId="{7B82FFC7-5079-4B09-96C5-87BA5D051E81}" srcOrd="1" destOrd="0" parTransId="{841F667F-7DD6-4E07-9561-6902B3F1D41E}" sibTransId="{2075E612-00EE-4FED-87A7-97EBD686AA04}"/>
    <dgm:cxn modelId="{7B05B5F5-711D-40DF-ABF2-D9E44575E1A3}" type="presOf" srcId="{CF8A98EE-BED8-4E4E-A209-BE2B6CC29C4D}" destId="{360E9A7B-444A-4C32-9D18-804D838D3764}" srcOrd="0" destOrd="0" presId="urn:microsoft.com/office/officeart/2005/8/layout/hList1"/>
    <dgm:cxn modelId="{E04119B9-45DB-408D-A5E6-788454C53FC7}" srcId="{CF709FDC-EB88-4EAC-A440-05DC16119AFE}" destId="{CE90F20C-EEA5-4898-8C94-AB17C2A0AA9B}" srcOrd="1" destOrd="0" parTransId="{CF0D2A9C-08A9-43EA-8984-DA8BABDE338B}" sibTransId="{BEB460AC-77FF-4317-88BD-A9E20263744D}"/>
    <dgm:cxn modelId="{9A5DCF15-4E40-4F9D-8515-58E2936B380E}" type="presOf" srcId="{9E03ADE6-E67E-4E78-A3F3-6E13DA5B0E09}" destId="{F23CE025-65BB-41EA-BE18-8AF03191B7D9}" srcOrd="0" destOrd="4" presId="urn:microsoft.com/office/officeart/2005/8/layout/hList1"/>
    <dgm:cxn modelId="{2BEF26F3-5B35-418A-AFE4-BE6647921E18}" type="presOf" srcId="{F7593485-EEEB-4B98-B63A-6DEF20D7E35C}" destId="{8507610A-1D12-4D04-A283-A1A0A18D099B}" srcOrd="0" destOrd="0" presId="urn:microsoft.com/office/officeart/2005/8/layout/hList1"/>
    <dgm:cxn modelId="{2B32E943-14AE-42B2-BB5F-06613EF5F66B}" type="presOf" srcId="{AED40EC1-BC22-4AEC-8160-35BA32C0DBBE}" destId="{360E9A7B-444A-4C32-9D18-804D838D3764}" srcOrd="0" destOrd="2" presId="urn:microsoft.com/office/officeart/2005/8/layout/hList1"/>
    <dgm:cxn modelId="{ED9D3354-7BDE-4F46-AAB5-E7248D3F9B68}" type="presOf" srcId="{85E825AE-1D32-46D2-A6EA-F39ED5667AD1}" destId="{F23CE025-65BB-41EA-BE18-8AF03191B7D9}" srcOrd="0" destOrd="3" presId="urn:microsoft.com/office/officeart/2005/8/layout/hList1"/>
    <dgm:cxn modelId="{925572DE-A6CC-4225-839D-B3FF43ABB4D1}" srcId="{023007F1-EB3C-4C90-9097-28DB90ECA75C}" destId="{838CB0FA-1E7B-4DC0-A9EA-C07AF9D658F0}" srcOrd="2" destOrd="0" parTransId="{568D2648-D201-4A10-91E5-FB9101C2C6BA}" sibTransId="{A6B07EDC-3334-4D2E-8BCA-65BB5E36C37B}"/>
    <dgm:cxn modelId="{9AD020E7-B425-4805-BC32-DC1159F67754}" type="presOf" srcId="{023007F1-EB3C-4C90-9097-28DB90ECA75C}" destId="{89D414EC-D8B2-49C4-A6D9-6C1F7E7ABE80}" srcOrd="0" destOrd="0" presId="urn:microsoft.com/office/officeart/2005/8/layout/hList1"/>
    <dgm:cxn modelId="{0E84ED0E-F01F-4F64-9847-CC6D69AADE78}" type="presOf" srcId="{838CB0FA-1E7B-4DC0-A9EA-C07AF9D658F0}" destId="{F23CE025-65BB-41EA-BE18-8AF03191B7D9}" srcOrd="0" destOrd="2" presId="urn:microsoft.com/office/officeart/2005/8/layout/hList1"/>
    <dgm:cxn modelId="{098E33B9-BA32-4909-8038-54B9DC60C1B7}" srcId="{023007F1-EB3C-4C90-9097-28DB90ECA75C}" destId="{66189120-ADA8-4B4C-BFF2-9F361CBD3DBD}" srcOrd="0" destOrd="0" parTransId="{431AC315-16C2-4E4C-AD17-83C353F8DB85}" sibTransId="{8C90767C-2C70-4684-B7DC-0AF195CC3358}"/>
    <dgm:cxn modelId="{A6F7817E-33B3-462B-A02B-1258DF746E15}" srcId="{023007F1-EB3C-4C90-9097-28DB90ECA75C}" destId="{85E825AE-1D32-46D2-A6EA-F39ED5667AD1}" srcOrd="3" destOrd="0" parTransId="{04CD4DB1-39B0-4880-BBEF-F9605ECBDFE6}" sibTransId="{B0E50580-D074-44B4-B511-D5959C5A59B0}"/>
    <dgm:cxn modelId="{AA2A01E3-5C15-4575-A1A0-E1369969B1CD}" srcId="{F7593485-EEEB-4B98-B63A-6DEF20D7E35C}" destId="{2A8891CC-8267-4444-B8C1-2F89FA14C68A}" srcOrd="1" destOrd="0" parTransId="{C7713AD6-3E56-4A15-A223-4062ADA08F1A}" sibTransId="{58814C6E-A2FE-4959-B08C-E61F1CBA9F5D}"/>
    <dgm:cxn modelId="{49239FF6-5235-468D-B7A8-65C30E9C6741}" type="presParOf" srcId="{FF44C230-1932-4787-A060-767A568FF470}" destId="{1D2EBCCF-FCEA-4616-8CDE-71A5162039F1}" srcOrd="0" destOrd="0" presId="urn:microsoft.com/office/officeart/2005/8/layout/hList1"/>
    <dgm:cxn modelId="{6FA99211-BFE0-4DA7-B6B6-3A4B4FF45BFB}" type="presParOf" srcId="{1D2EBCCF-FCEA-4616-8CDE-71A5162039F1}" destId="{8507610A-1D12-4D04-A283-A1A0A18D099B}" srcOrd="0" destOrd="0" presId="urn:microsoft.com/office/officeart/2005/8/layout/hList1"/>
    <dgm:cxn modelId="{F73694C4-2AF0-4E72-9242-22D1DB748E95}" type="presParOf" srcId="{1D2EBCCF-FCEA-4616-8CDE-71A5162039F1}" destId="{360E9A7B-444A-4C32-9D18-804D838D3764}" srcOrd="1" destOrd="0" presId="urn:microsoft.com/office/officeart/2005/8/layout/hList1"/>
    <dgm:cxn modelId="{A0DF4C32-3684-495D-9B72-927214EF7B72}" type="presParOf" srcId="{FF44C230-1932-4787-A060-767A568FF470}" destId="{E195E4ED-DB7F-4DD8-BD91-7040F7BD232C}" srcOrd="1" destOrd="0" presId="urn:microsoft.com/office/officeart/2005/8/layout/hList1"/>
    <dgm:cxn modelId="{F23CDD4D-1D45-4D52-9F95-12C52284B09C}" type="presParOf" srcId="{FF44C230-1932-4787-A060-767A568FF470}" destId="{B48DB27F-6A91-405B-9938-00513641E290}" srcOrd="2" destOrd="0" presId="urn:microsoft.com/office/officeart/2005/8/layout/hList1"/>
    <dgm:cxn modelId="{49D4C205-780C-43F7-BB38-53996DFA478B}" type="presParOf" srcId="{B48DB27F-6A91-405B-9938-00513641E290}" destId="{E716A9EA-115C-4F22-88C8-5CAB1E75C429}" srcOrd="0" destOrd="0" presId="urn:microsoft.com/office/officeart/2005/8/layout/hList1"/>
    <dgm:cxn modelId="{2D156DFC-EBE1-478E-8E66-F1921180D99E}" type="presParOf" srcId="{B48DB27F-6A91-405B-9938-00513641E290}" destId="{60EC8240-21A1-412C-BC7D-0D11EA639B68}" srcOrd="1" destOrd="0" presId="urn:microsoft.com/office/officeart/2005/8/layout/hList1"/>
    <dgm:cxn modelId="{B69DFCB2-C84F-4EE0-81A8-5E4BBD0B535A}" type="presParOf" srcId="{FF44C230-1932-4787-A060-767A568FF470}" destId="{6FDEE6FD-6A69-4887-9498-AECFA9117429}" srcOrd="3" destOrd="0" presId="urn:microsoft.com/office/officeart/2005/8/layout/hList1"/>
    <dgm:cxn modelId="{84F9BC73-FA82-4A7B-B525-619149E0AA97}" type="presParOf" srcId="{FF44C230-1932-4787-A060-767A568FF470}" destId="{3D2ACB61-4081-4DCE-9A87-62CCF5C31553}" srcOrd="4" destOrd="0" presId="urn:microsoft.com/office/officeart/2005/8/layout/hList1"/>
    <dgm:cxn modelId="{27344317-F723-47D7-97AD-1B07BEFC638E}" type="presParOf" srcId="{3D2ACB61-4081-4DCE-9A87-62CCF5C31553}" destId="{89D414EC-D8B2-49C4-A6D9-6C1F7E7ABE80}" srcOrd="0" destOrd="0" presId="urn:microsoft.com/office/officeart/2005/8/layout/hList1"/>
    <dgm:cxn modelId="{37C1155E-1D2C-495A-8F69-CA85D30BC961}" type="presParOf" srcId="{3D2ACB61-4081-4DCE-9A87-62CCF5C31553}" destId="{F23CE025-65BB-41EA-BE18-8AF03191B7D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7610A-1D12-4D04-A283-A1A0A18D099B}">
      <dsp:nvSpPr>
        <dsp:cNvPr id="0" name=""/>
        <dsp:cNvSpPr/>
      </dsp:nvSpPr>
      <dsp:spPr>
        <a:xfrm>
          <a:off x="2325" y="73602"/>
          <a:ext cx="2267023" cy="41575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smtClean="0"/>
            <a:t>Partenariats institutionnalisés</a:t>
          </a:r>
          <a:endParaRPr lang="fr-FR" sz="1200" kern="1200" dirty="0"/>
        </a:p>
      </dsp:txBody>
      <dsp:txXfrm>
        <a:off x="2325" y="73602"/>
        <a:ext cx="2267023" cy="415751"/>
      </dsp:txXfrm>
    </dsp:sp>
    <dsp:sp modelId="{360E9A7B-444A-4C32-9D18-804D838D3764}">
      <dsp:nvSpPr>
        <dsp:cNvPr id="0" name=""/>
        <dsp:cNvSpPr/>
      </dsp:nvSpPr>
      <dsp:spPr>
        <a:xfrm>
          <a:off x="2325" y="489353"/>
          <a:ext cx="2267023" cy="2677404"/>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ctr" anchorCtr="0">
          <a:noAutofit/>
        </a:bodyPr>
        <a:lstStyle/>
        <a:p>
          <a:pPr marL="114300" lvl="1" indent="-114300" algn="l" defTabSz="533400">
            <a:lnSpc>
              <a:spcPct val="100000"/>
            </a:lnSpc>
            <a:spcBef>
              <a:spcPct val="0"/>
            </a:spcBef>
            <a:spcAft>
              <a:spcPts val="1200"/>
            </a:spcAft>
            <a:buChar char="••"/>
          </a:pPr>
          <a:r>
            <a:rPr lang="fr-FR" sz="1200" b="0" u="sng" kern="1200" dirty="0" smtClean="0">
              <a:hlinkClick xmlns:r="http://schemas.openxmlformats.org/officeDocument/2006/relationships" r:id="rId1"/>
            </a:rPr>
            <a:t>Clean Hydrogen</a:t>
          </a:r>
          <a:endParaRPr lang="fr-FR" sz="1200" b="0" u="sng" kern="1200" dirty="0"/>
        </a:p>
        <a:p>
          <a:pPr marL="114300" lvl="1" indent="-114300" algn="l" defTabSz="533400">
            <a:lnSpc>
              <a:spcPct val="100000"/>
            </a:lnSpc>
            <a:spcBef>
              <a:spcPct val="0"/>
            </a:spcBef>
            <a:spcAft>
              <a:spcPts val="1200"/>
            </a:spcAft>
            <a:buChar char="••"/>
          </a:pPr>
          <a:r>
            <a:rPr lang="fr-FR" sz="1200" b="0" u="sng" kern="1200" dirty="0" smtClean="0">
              <a:hlinkClick xmlns:r="http://schemas.openxmlformats.org/officeDocument/2006/relationships" r:id="rId2"/>
            </a:rPr>
            <a:t>Integrated Air Traffic Management</a:t>
          </a:r>
          <a:endParaRPr lang="fr-FR" sz="1200" b="0" u="sng" kern="1200" dirty="0"/>
        </a:p>
        <a:p>
          <a:pPr marL="114300" lvl="1" indent="-114300" algn="l" defTabSz="533400">
            <a:lnSpc>
              <a:spcPct val="100000"/>
            </a:lnSpc>
            <a:spcBef>
              <a:spcPct val="0"/>
            </a:spcBef>
            <a:spcAft>
              <a:spcPts val="1200"/>
            </a:spcAft>
            <a:buChar char="••"/>
          </a:pPr>
          <a:r>
            <a:rPr lang="fr-FR" sz="1200" b="0" u="sng" kern="1200" dirty="0" smtClean="0">
              <a:hlinkClick xmlns:r="http://schemas.openxmlformats.org/officeDocument/2006/relationships" r:id="rId3"/>
            </a:rPr>
            <a:t>Clean Aviation</a:t>
          </a:r>
          <a:endParaRPr lang="fr-FR" sz="1200" b="0" u="sng" kern="1200" dirty="0"/>
        </a:p>
        <a:p>
          <a:pPr marL="114300" lvl="1" indent="-114300" algn="l" defTabSz="533400">
            <a:lnSpc>
              <a:spcPct val="100000"/>
            </a:lnSpc>
            <a:spcBef>
              <a:spcPct val="0"/>
            </a:spcBef>
            <a:spcAft>
              <a:spcPts val="1200"/>
            </a:spcAft>
            <a:buChar char="••"/>
          </a:pPr>
          <a:r>
            <a:rPr lang="fr-FR" sz="1200" b="0" u="sng" kern="1200" dirty="0" err="1" smtClean="0">
              <a:hlinkClick xmlns:r="http://schemas.openxmlformats.org/officeDocument/2006/relationships" r:id="rId4"/>
            </a:rPr>
            <a:t>Transforming</a:t>
          </a:r>
          <a:r>
            <a:rPr lang="fr-FR" sz="1200" b="0" u="sng" kern="1200" dirty="0" smtClean="0">
              <a:hlinkClick xmlns:r="http://schemas.openxmlformats.org/officeDocument/2006/relationships" r:id="rId4"/>
            </a:rPr>
            <a:t> </a:t>
          </a:r>
          <a:r>
            <a:rPr lang="fr-FR" sz="1200" b="0" u="sng" kern="1200" dirty="0" err="1" smtClean="0">
              <a:hlinkClick xmlns:r="http://schemas.openxmlformats.org/officeDocument/2006/relationships" r:id="rId4"/>
            </a:rPr>
            <a:t>Europe's</a:t>
          </a:r>
          <a:r>
            <a:rPr lang="fr-FR" sz="1200" b="0" u="sng" kern="1200" dirty="0" smtClean="0">
              <a:hlinkClick xmlns:r="http://schemas.openxmlformats.org/officeDocument/2006/relationships" r:id="rId4"/>
            </a:rPr>
            <a:t> rail system</a:t>
          </a:r>
          <a:endParaRPr lang="fr-FR" sz="1200" b="0" u="sng" kern="1200" dirty="0"/>
        </a:p>
      </dsp:txBody>
      <dsp:txXfrm>
        <a:off x="2325" y="489353"/>
        <a:ext cx="2267023" cy="2677404"/>
      </dsp:txXfrm>
    </dsp:sp>
    <dsp:sp modelId="{E716A9EA-115C-4F22-88C8-5CAB1E75C429}">
      <dsp:nvSpPr>
        <dsp:cNvPr id="0" name=""/>
        <dsp:cNvSpPr/>
      </dsp:nvSpPr>
      <dsp:spPr>
        <a:xfrm>
          <a:off x="2586732" y="73602"/>
          <a:ext cx="2267023" cy="415751"/>
        </a:xfrm>
        <a:prstGeom prst="rect">
          <a:avLst/>
        </a:prstGeom>
        <a:gradFill rotWithShape="0">
          <a:gsLst>
            <a:gs pos="0">
              <a:schemeClr val="accent2">
                <a:hueOff val="-5696468"/>
                <a:satOff val="26831"/>
                <a:lumOff val="12941"/>
                <a:alphaOff val="0"/>
                <a:shade val="51000"/>
                <a:satMod val="130000"/>
              </a:schemeClr>
            </a:gs>
            <a:gs pos="80000">
              <a:schemeClr val="accent2">
                <a:hueOff val="-5696468"/>
                <a:satOff val="26831"/>
                <a:lumOff val="12941"/>
                <a:alphaOff val="0"/>
                <a:shade val="93000"/>
                <a:satMod val="130000"/>
              </a:schemeClr>
            </a:gs>
            <a:gs pos="100000">
              <a:schemeClr val="accent2">
                <a:hueOff val="-5696468"/>
                <a:satOff val="26831"/>
                <a:lumOff val="12941"/>
                <a:alphaOff val="0"/>
                <a:shade val="94000"/>
                <a:satMod val="135000"/>
              </a:schemeClr>
            </a:gs>
          </a:gsLst>
          <a:lin ang="16200000" scaled="0"/>
        </a:gradFill>
        <a:ln w="9525" cap="flat" cmpd="sng" algn="ctr">
          <a:solidFill>
            <a:schemeClr val="accent2">
              <a:hueOff val="-5696468"/>
              <a:satOff val="26831"/>
              <a:lumOff val="1294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smtClean="0"/>
            <a:t>Partenariats cofinancés</a:t>
          </a:r>
          <a:endParaRPr lang="fr-FR" sz="1200" kern="1200" dirty="0"/>
        </a:p>
      </dsp:txBody>
      <dsp:txXfrm>
        <a:off x="2586732" y="73602"/>
        <a:ext cx="2267023" cy="415751"/>
      </dsp:txXfrm>
    </dsp:sp>
    <dsp:sp modelId="{60EC8240-21A1-412C-BC7D-0D11EA639B68}">
      <dsp:nvSpPr>
        <dsp:cNvPr id="0" name=""/>
        <dsp:cNvSpPr/>
      </dsp:nvSpPr>
      <dsp:spPr>
        <a:xfrm>
          <a:off x="2586732" y="489353"/>
          <a:ext cx="2267023" cy="2677404"/>
        </a:xfrm>
        <a:prstGeom prst="rect">
          <a:avLst/>
        </a:prstGeom>
        <a:solidFill>
          <a:schemeClr val="accent2">
            <a:tint val="40000"/>
            <a:alpha val="90000"/>
            <a:hueOff val="-5945603"/>
            <a:satOff val="47327"/>
            <a:lumOff val="4373"/>
            <a:alphaOff val="0"/>
          </a:schemeClr>
        </a:solidFill>
        <a:ln w="9525" cap="flat" cmpd="sng" algn="ctr">
          <a:solidFill>
            <a:schemeClr val="accent2">
              <a:tint val="40000"/>
              <a:alpha val="90000"/>
              <a:hueOff val="-5945603"/>
              <a:satOff val="47327"/>
              <a:lumOff val="4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ctr" anchorCtr="0">
          <a:noAutofit/>
        </a:bodyPr>
        <a:lstStyle/>
        <a:p>
          <a:pPr marL="114300" lvl="1" indent="-114300" algn="l" defTabSz="533400">
            <a:lnSpc>
              <a:spcPct val="100000"/>
            </a:lnSpc>
            <a:spcBef>
              <a:spcPct val="0"/>
            </a:spcBef>
            <a:spcAft>
              <a:spcPts val="1200"/>
            </a:spcAft>
            <a:buChar char="••"/>
          </a:pPr>
          <a:r>
            <a:rPr lang="fr-FR" sz="1200" kern="1200" dirty="0" smtClean="0">
              <a:hlinkClick xmlns:r="http://schemas.openxmlformats.org/officeDocument/2006/relationships" r:id="rId5"/>
            </a:rPr>
            <a:t>Clean </a:t>
          </a:r>
          <a:r>
            <a:rPr lang="fr-FR" sz="1200" kern="1200" dirty="0" err="1" smtClean="0">
              <a:hlinkClick xmlns:r="http://schemas.openxmlformats.org/officeDocument/2006/relationships" r:id="rId5"/>
            </a:rPr>
            <a:t>Energy</a:t>
          </a:r>
          <a:r>
            <a:rPr lang="fr-FR" sz="1200" kern="1200" dirty="0" smtClean="0">
              <a:hlinkClick xmlns:r="http://schemas.openxmlformats.org/officeDocument/2006/relationships" r:id="rId5"/>
            </a:rPr>
            <a:t> Transition (CETP)</a:t>
          </a:r>
          <a:endParaRPr lang="fr-FR" sz="1200" kern="1200" dirty="0"/>
        </a:p>
        <a:p>
          <a:pPr marL="114300" lvl="1" indent="-114300" algn="l" defTabSz="533400">
            <a:lnSpc>
              <a:spcPct val="100000"/>
            </a:lnSpc>
            <a:spcBef>
              <a:spcPct val="0"/>
            </a:spcBef>
            <a:spcAft>
              <a:spcPts val="1200"/>
            </a:spcAft>
            <a:buChar char="••"/>
          </a:pPr>
          <a:r>
            <a:rPr lang="en-US" sz="1200" b="0" kern="1200" dirty="0" smtClean="0">
              <a:hlinkClick xmlns:r="http://schemas.openxmlformats.org/officeDocument/2006/relationships" r:id="rId6"/>
            </a:rPr>
            <a:t>Driving urban transitions to a sustainable future (DUT)</a:t>
          </a:r>
          <a:endParaRPr lang="fr-FR" sz="1200" b="0" kern="1200" dirty="0"/>
        </a:p>
      </dsp:txBody>
      <dsp:txXfrm>
        <a:off x="2586732" y="489353"/>
        <a:ext cx="2267023" cy="2677404"/>
      </dsp:txXfrm>
    </dsp:sp>
    <dsp:sp modelId="{89D414EC-D8B2-49C4-A6D9-6C1F7E7ABE80}">
      <dsp:nvSpPr>
        <dsp:cNvPr id="0" name=""/>
        <dsp:cNvSpPr/>
      </dsp:nvSpPr>
      <dsp:spPr>
        <a:xfrm>
          <a:off x="5171139" y="73602"/>
          <a:ext cx="2267023" cy="415751"/>
        </a:xfrm>
        <a:prstGeom prst="rect">
          <a:avLst/>
        </a:prstGeom>
        <a:gradFill rotWithShape="0">
          <a:gsLst>
            <a:gs pos="0">
              <a:schemeClr val="accent2">
                <a:hueOff val="-11392936"/>
                <a:satOff val="53661"/>
                <a:lumOff val="25882"/>
                <a:alphaOff val="0"/>
                <a:shade val="51000"/>
                <a:satMod val="130000"/>
              </a:schemeClr>
            </a:gs>
            <a:gs pos="80000">
              <a:schemeClr val="accent2">
                <a:hueOff val="-11392936"/>
                <a:satOff val="53661"/>
                <a:lumOff val="25882"/>
                <a:alphaOff val="0"/>
                <a:shade val="93000"/>
                <a:satMod val="130000"/>
              </a:schemeClr>
            </a:gs>
            <a:gs pos="100000">
              <a:schemeClr val="accent2">
                <a:hueOff val="-11392936"/>
                <a:satOff val="53661"/>
                <a:lumOff val="25882"/>
                <a:alphaOff val="0"/>
                <a:shade val="94000"/>
                <a:satMod val="135000"/>
              </a:schemeClr>
            </a:gs>
          </a:gsLst>
          <a:lin ang="16200000" scaled="0"/>
        </a:gradFill>
        <a:ln w="9525" cap="flat" cmpd="sng" algn="ctr">
          <a:solidFill>
            <a:schemeClr val="accent2">
              <a:hueOff val="-11392936"/>
              <a:satOff val="53661"/>
              <a:lumOff val="2588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smtClean="0"/>
            <a:t>Partenariats </a:t>
          </a:r>
          <a:r>
            <a:rPr lang="fr-FR" sz="1200" b="1" kern="1200" dirty="0" err="1" smtClean="0"/>
            <a:t>co</a:t>
          </a:r>
          <a:r>
            <a:rPr lang="fr-FR" sz="1200" b="1" kern="1200" dirty="0" smtClean="0"/>
            <a:t>-programmés</a:t>
          </a:r>
          <a:endParaRPr lang="fr-FR" sz="1200" kern="1200" dirty="0"/>
        </a:p>
      </dsp:txBody>
      <dsp:txXfrm>
        <a:off x="5171139" y="73602"/>
        <a:ext cx="2267023" cy="415751"/>
      </dsp:txXfrm>
    </dsp:sp>
    <dsp:sp modelId="{F23CE025-65BB-41EA-BE18-8AF03191B7D9}">
      <dsp:nvSpPr>
        <dsp:cNvPr id="0" name=""/>
        <dsp:cNvSpPr/>
      </dsp:nvSpPr>
      <dsp:spPr>
        <a:xfrm>
          <a:off x="5171139" y="489353"/>
          <a:ext cx="2267023" cy="2677404"/>
        </a:xfrm>
        <a:prstGeom prst="rect">
          <a:avLst/>
        </a:prstGeom>
        <a:solidFill>
          <a:schemeClr val="accent2">
            <a:tint val="40000"/>
            <a:alpha val="90000"/>
            <a:hueOff val="-11891207"/>
            <a:satOff val="94654"/>
            <a:lumOff val="8746"/>
            <a:alphaOff val="0"/>
          </a:schemeClr>
        </a:solidFill>
        <a:ln w="9525" cap="flat" cmpd="sng" algn="ctr">
          <a:solidFill>
            <a:schemeClr val="accent2">
              <a:tint val="40000"/>
              <a:alpha val="90000"/>
              <a:hueOff val="-11891207"/>
              <a:satOff val="94654"/>
              <a:lumOff val="874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ts val="600"/>
            </a:spcAft>
            <a:buChar char="••"/>
          </a:pPr>
          <a:r>
            <a:rPr lang="en-US" sz="1200" b="0" kern="1200" dirty="0" smtClean="0">
              <a:hlinkClick xmlns:r="http://schemas.openxmlformats.org/officeDocument/2006/relationships" r:id="rId7"/>
            </a:rPr>
            <a:t>People-centric sustainable built environment (Built4People)</a:t>
          </a:r>
          <a:endParaRPr lang="fr-FR" sz="1200" b="0" kern="1200" dirty="0"/>
        </a:p>
        <a:p>
          <a:pPr marL="114300" lvl="1" indent="-114300" algn="l" defTabSz="533400">
            <a:lnSpc>
              <a:spcPct val="90000"/>
            </a:lnSpc>
            <a:spcBef>
              <a:spcPct val="0"/>
            </a:spcBef>
            <a:spcAft>
              <a:spcPts val="600"/>
            </a:spcAft>
            <a:buChar char="••"/>
          </a:pPr>
          <a:r>
            <a:rPr lang="en-US" sz="1200" b="0" kern="1200" dirty="0" smtClean="0">
              <a:hlinkClick xmlns:r="http://schemas.openxmlformats.org/officeDocument/2006/relationships" r:id="rId8"/>
            </a:rPr>
            <a:t>Towards zero-emission road transport (2ZERO)</a:t>
          </a:r>
          <a:endParaRPr lang="fr-FR" sz="1200" b="0" kern="1200" dirty="0"/>
        </a:p>
        <a:p>
          <a:pPr marL="114300" lvl="1" indent="-114300" algn="l" defTabSz="533400">
            <a:lnSpc>
              <a:spcPct val="90000"/>
            </a:lnSpc>
            <a:spcBef>
              <a:spcPct val="0"/>
            </a:spcBef>
            <a:spcAft>
              <a:spcPts val="600"/>
            </a:spcAft>
            <a:buChar char="••"/>
          </a:pPr>
          <a:r>
            <a:rPr lang="en-US" sz="1200" b="0" kern="1200" dirty="0" smtClean="0">
              <a:hlinkClick xmlns:r="http://schemas.openxmlformats.org/officeDocument/2006/relationships" r:id="rId9"/>
            </a:rPr>
            <a:t>Batteries: Towards a competitive European industrial battery value chain for stationary applications and e-mobility</a:t>
          </a:r>
          <a:endParaRPr lang="fr-FR" sz="1200" b="0" kern="1200" dirty="0"/>
        </a:p>
        <a:p>
          <a:pPr marL="114300" lvl="1" indent="-114300" algn="l" defTabSz="533400">
            <a:lnSpc>
              <a:spcPct val="90000"/>
            </a:lnSpc>
            <a:spcBef>
              <a:spcPct val="0"/>
            </a:spcBef>
            <a:spcAft>
              <a:spcPts val="600"/>
            </a:spcAft>
            <a:buChar char="••"/>
          </a:pPr>
          <a:r>
            <a:rPr lang="fr-FR" sz="1200" b="0" kern="1200" dirty="0" err="1" smtClean="0">
              <a:hlinkClick xmlns:r="http://schemas.openxmlformats.org/officeDocument/2006/relationships" r:id="rId10"/>
            </a:rPr>
            <a:t>Zero-emission</a:t>
          </a:r>
          <a:r>
            <a:rPr lang="fr-FR" sz="1200" b="0" kern="1200" dirty="0" smtClean="0">
              <a:hlinkClick xmlns:r="http://schemas.openxmlformats.org/officeDocument/2006/relationships" r:id="rId10"/>
            </a:rPr>
            <a:t> </a:t>
          </a:r>
          <a:r>
            <a:rPr lang="fr-FR" sz="1200" b="0" kern="1200" dirty="0" err="1" smtClean="0">
              <a:hlinkClick xmlns:r="http://schemas.openxmlformats.org/officeDocument/2006/relationships" r:id="rId10"/>
            </a:rPr>
            <a:t>waterborne</a:t>
          </a:r>
          <a:r>
            <a:rPr lang="fr-FR" sz="1200" b="0" kern="1200" dirty="0" smtClean="0">
              <a:hlinkClick xmlns:r="http://schemas.openxmlformats.org/officeDocument/2006/relationships" r:id="rId10"/>
            </a:rPr>
            <a:t> transport</a:t>
          </a:r>
          <a:endParaRPr lang="fr-FR" sz="1200" b="0" kern="1200" dirty="0"/>
        </a:p>
        <a:p>
          <a:pPr marL="114300" lvl="1" indent="-114300" algn="l" defTabSz="533400">
            <a:lnSpc>
              <a:spcPct val="90000"/>
            </a:lnSpc>
            <a:spcBef>
              <a:spcPct val="0"/>
            </a:spcBef>
            <a:spcAft>
              <a:spcPts val="600"/>
            </a:spcAft>
            <a:buChar char="••"/>
          </a:pPr>
          <a:r>
            <a:rPr lang="en-US" sz="1200" b="0" kern="1200" dirty="0" smtClean="0">
              <a:hlinkClick xmlns:r="http://schemas.openxmlformats.org/officeDocument/2006/relationships" r:id="rId11"/>
            </a:rPr>
            <a:t>Connected, Cooperative and Automated Mobility (CCAM)</a:t>
          </a:r>
          <a:endParaRPr lang="fr-FR" sz="1200" b="0" kern="1200" dirty="0"/>
        </a:p>
      </dsp:txBody>
      <dsp:txXfrm>
        <a:off x="5171139" y="489353"/>
        <a:ext cx="2267023" cy="267740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4F0C479D-4687-E740-9789-857CF0267E23}" type="datetimeFigureOut">
              <a:rPr lang="fr-FR" smtClean="0"/>
              <a:t>20/04/2023</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20/04/2023</a:t>
            </a:fld>
            <a:endParaRPr lang="fr-FR" dirty="0"/>
          </a:p>
        </p:txBody>
      </p:sp>
      <p:sp>
        <p:nvSpPr>
          <p:cNvPr id="4" name="Espace réservé de l'image des diapositives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98991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a:xfrm>
            <a:off x="381000" y="685800"/>
            <a:ext cx="6096000" cy="3429000"/>
          </a:xfrm>
        </p:spPr>
      </p:sp>
      <p:sp>
        <p:nvSpPr>
          <p:cNvPr id="3" name="Espace réservé des notes 2"/>
          <p:cNvSpPr>
            <a:spLocks noGrp="1"/>
          </p:cNvSpPr>
          <p:nvPr>
            <p:ph type="body" idx="1"/>
          </p:nvPr>
        </p:nvSpPr>
        <p:spPr bwMode="auto"/>
        <p:txBody>
          <a:bodyPr/>
          <a:lstStyle/>
          <a:p>
            <a:pPr>
              <a:defRPr/>
            </a:pPr>
            <a:endParaRPr dirty="0"/>
          </a:p>
        </p:txBody>
      </p:sp>
    </p:spTree>
    <p:extLst>
      <p:ext uri="{BB962C8B-B14F-4D97-AF65-F5344CB8AC3E}">
        <p14:creationId xmlns:p14="http://schemas.microsoft.com/office/powerpoint/2010/main" val="2323937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normAutofit/>
          </a:bodyPr>
          <a:lstStyle/>
          <a:p>
            <a:pPr>
              <a:defRPr/>
            </a:pPr>
            <a:endParaRPr lang="fr-FR" sz="1200" dirty="0">
              <a:solidFill>
                <a:schemeClr val="tx1"/>
              </a:solidFill>
              <a:latin typeface="Arial"/>
              <a:ea typeface="+mn-ea"/>
              <a:cs typeface="+mn-cs"/>
            </a:endParaRPr>
          </a:p>
        </p:txBody>
      </p:sp>
      <p:sp>
        <p:nvSpPr>
          <p:cNvPr id="4" name="Espace réservé du numéro de diapositive 3"/>
          <p:cNvSpPr>
            <a:spLocks noGrp="1"/>
          </p:cNvSpPr>
          <p:nvPr>
            <p:ph type="sldNum" sz="quarter" idx="10"/>
          </p:nvPr>
        </p:nvSpPr>
        <p:spPr bwMode="auto"/>
        <p:txBody>
          <a:bodyPr/>
          <a:lstStyle/>
          <a:p>
            <a:pPr>
              <a:defRPr/>
            </a:pPr>
            <a:fld id="{1B06CD8F-B7ED-4A05-9FB1-A01CC0EF02CC}" type="slidenum">
              <a:rPr lang="fr-FR"/>
              <a:t>14</a:t>
            </a:fld>
            <a:endParaRPr lang="fr-FR"/>
          </a:p>
        </p:txBody>
      </p:sp>
    </p:spTree>
    <p:extLst>
      <p:ext uri="{BB962C8B-B14F-4D97-AF65-F5344CB8AC3E}">
        <p14:creationId xmlns:p14="http://schemas.microsoft.com/office/powerpoint/2010/main" val="384801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a:t>26 000 experts recrutés chaque année</a:t>
            </a:r>
            <a:endParaRPr/>
          </a:p>
          <a:p>
            <a:pPr>
              <a:defRPr/>
            </a:pPr>
            <a:r>
              <a:rPr lang="fr-FR"/>
              <a:t>Français = 8,5% du vivier des experts</a:t>
            </a:r>
            <a:endParaRPr/>
          </a:p>
          <a:p>
            <a:pPr>
              <a:defRPr/>
            </a:pPr>
            <a:endParaRPr lang="fr-FR"/>
          </a:p>
        </p:txBody>
      </p:sp>
      <p:sp>
        <p:nvSpPr>
          <p:cNvPr id="4" name="Espace réservé du numéro de diapositive 3"/>
          <p:cNvSpPr>
            <a:spLocks noGrp="1"/>
          </p:cNvSpPr>
          <p:nvPr>
            <p:ph type="sldNum" idx="12"/>
          </p:nvPr>
        </p:nvSpPr>
        <p:spPr bwMode="auto"/>
        <p:txBody>
          <a:bodyPr/>
          <a:lstStyle/>
          <a:p>
            <a:pPr marL="0" marR="0" lvl="0" indent="0" algn="r" defTabSz="914400">
              <a:lnSpc>
                <a:spcPct val="100000"/>
              </a:lnSpc>
              <a:spcBef>
                <a:spcPts val="0"/>
              </a:spcBef>
              <a:spcAft>
                <a:spcPts val="0"/>
              </a:spcAft>
              <a:buClr>
                <a:srgbClr val="000000"/>
              </a:buClr>
              <a:buSzTx/>
              <a:buFont typeface="Arial"/>
              <a:buNone/>
              <a:defRPr/>
            </a:pPr>
            <a:fld id="{00000000-1234-1234-1234-123412341234}" type="slidenum">
              <a:rPr lang="fr-FR" sz="1200" b="0" i="0" u="none" strike="noStrike" cap="none" spc="0">
                <a:ln>
                  <a:noFill/>
                </a:ln>
                <a:solidFill>
                  <a:srgbClr val="000000"/>
                </a:solidFill>
                <a:latin typeface="Arial"/>
                <a:ea typeface="Arial"/>
                <a:cs typeface="Arial"/>
              </a:rPr>
              <a:t>27</a:t>
            </a:fld>
            <a:endParaRPr lang="fr-FR" sz="1200" b="0" i="0" u="none" strike="noStrike" cap="none" spc="0">
              <a:ln>
                <a:noFill/>
              </a:ln>
              <a:solidFill>
                <a:srgbClr val="000000"/>
              </a:solidFill>
              <a:latin typeface="Arial"/>
              <a:ea typeface="Arial"/>
              <a:cs typeface="Arial"/>
            </a:endParaRPr>
          </a:p>
        </p:txBody>
      </p:sp>
    </p:spTree>
    <p:extLst>
      <p:ext uri="{BB962C8B-B14F-4D97-AF65-F5344CB8AC3E}">
        <p14:creationId xmlns:p14="http://schemas.microsoft.com/office/powerpoint/2010/main" val="2658487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2658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smtClean="0"/>
              <a:t>06/07/2021</a:t>
            </a:r>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dirty="0"/>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0538"/>
            <a:ext cx="9152690" cy="5152965"/>
          </a:xfrm>
          <a:prstGeom prst="rect">
            <a:avLst/>
          </a:prstGeom>
        </p:spPr>
      </p:pic>
      <p:pic>
        <p:nvPicPr>
          <p:cNvPr id="2" name="Image 1">
            <a:extLst>
              <a:ext uri="{FF2B5EF4-FFF2-40B4-BE49-F238E27FC236}">
                <a16:creationId xmlns:a16="http://schemas.microsoft.com/office/drawing/2014/main" id="{2587F8A7-1729-E5D8-4FF1-2AA8C6C423C7}"/>
              </a:ext>
            </a:extLst>
          </p:cNvPr>
          <p:cNvPicPr>
            <a:picLocks noChangeAspect="1"/>
          </p:cNvPicPr>
          <p:nvPr userDrawn="1"/>
        </p:nvPicPr>
        <p:blipFill>
          <a:blip r:embed="rId3"/>
          <a:stretch>
            <a:fillRect/>
          </a:stretch>
        </p:blipFill>
        <p:spPr>
          <a:xfrm>
            <a:off x="205707" y="90000"/>
            <a:ext cx="2128847" cy="1563638"/>
          </a:xfrm>
          <a:prstGeom prst="rect">
            <a:avLst/>
          </a:prstGeom>
        </p:spPr>
      </p:pic>
    </p:spTree>
    <p:extLst>
      <p:ext uri="{BB962C8B-B14F-4D97-AF65-F5344CB8AC3E}">
        <p14:creationId xmlns:p14="http://schemas.microsoft.com/office/powerpoint/2010/main" val="2296448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2690" cy="5222220"/>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smtClean="0"/>
              <a:t>06/07/2021</a:t>
            </a:r>
            <a:endParaRPr lang="fr-FR" cap="all" dirty="0"/>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12" name="Image 1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23528" y="1851671"/>
            <a:ext cx="1468036" cy="1516966"/>
          </a:xfrm>
          <a:prstGeom prst="rect">
            <a:avLst/>
          </a:prstGeom>
        </p:spPr>
      </p:pic>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tx2"/>
                </a:solidFill>
              </a:defRPr>
            </a:lvl1pPr>
            <a:lvl2pPr marL="0" indent="0">
              <a:spcBef>
                <a:spcPts val="500"/>
              </a:spcBef>
              <a:spcAft>
                <a:spcPts val="0"/>
              </a:spcAft>
              <a:buNone/>
              <a:defRPr sz="1850"/>
            </a:lvl2pPr>
          </a:lstStyle>
          <a:p>
            <a:pPr lvl="0"/>
            <a:r>
              <a:rPr lang="fr-FR" dirty="0"/>
              <a:t>Titre</a:t>
            </a:r>
          </a:p>
          <a:p>
            <a:pPr lvl="1"/>
            <a:r>
              <a:rPr lang="fr-FR" dirty="0"/>
              <a:t>Sous-titre</a:t>
            </a:r>
          </a:p>
        </p:txBody>
      </p:sp>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3528" y="123478"/>
            <a:ext cx="863681" cy="635511"/>
          </a:xfrm>
          <a:prstGeom prst="rect">
            <a:avLst/>
          </a:prstGeom>
        </p:spPr>
      </p:pic>
    </p:spTree>
    <p:extLst>
      <p:ext uri="{BB962C8B-B14F-4D97-AF65-F5344CB8AC3E}">
        <p14:creationId xmlns:p14="http://schemas.microsoft.com/office/powerpoint/2010/main" val="3801989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smtClean="0"/>
              <a:t>06/07/2021</a:t>
            </a:r>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14623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smtClean="0"/>
              <a:t>06/07/2021</a:t>
            </a:r>
            <a:endParaRPr lang="fr-FR" cap="all" dirty="0"/>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252982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smtClean="0"/>
              <a:t>06/07/2021</a:t>
            </a:r>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7862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smtClean="0"/>
              <a:t>06/07/2021</a:t>
            </a:r>
            <a:endParaRPr lang="fr-FR" cap="all" dirty="0"/>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816626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Title and Content" type="obj" userDrawn="1">
  <p:cSld name="Title and Content">
    <p:spTree>
      <p:nvGrpSpPr>
        <p:cNvPr id="1" name=""/>
        <p:cNvGrpSpPr/>
        <p:nvPr/>
      </p:nvGrpSpPr>
      <p:grpSpPr bwMode="auto">
        <a:xfrm>
          <a:off x="0" y="0"/>
          <a:ext cx="0" cy="0"/>
          <a:chOff x="0" y="0"/>
          <a:chExt cx="0" cy="0"/>
        </a:xfrm>
      </p:grpSpPr>
      <p:sp>
        <p:nvSpPr>
          <p:cNvPr id="29" name="Google Shape;29;p34"/>
          <p:cNvSpPr txBox="1">
            <a:spLocks noGrp="1"/>
          </p:cNvSpPr>
          <p:nvPr>
            <p:ph type="title"/>
          </p:nvPr>
        </p:nvSpPr>
        <p:spPr bwMode="auto">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0" name="Google Shape;30;p34"/>
          <p:cNvSpPr txBox="1">
            <a:spLocks noGrp="1"/>
          </p:cNvSpPr>
          <p:nvPr>
            <p:ph type="body" idx="1"/>
          </p:nvPr>
        </p:nvSpPr>
        <p:spPr bwMode="auto">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pPr>
              <a:defRPr/>
            </a:pPr>
            <a:endParaRPr/>
          </a:p>
        </p:txBody>
      </p:sp>
      <p:sp>
        <p:nvSpPr>
          <p:cNvPr id="31" name="Google Shape;31;p34"/>
          <p:cNvSpPr txBox="1">
            <a:spLocks noGrp="1"/>
          </p:cNvSpPr>
          <p:nvPr>
            <p:ph type="ftr" idx="11"/>
          </p:nvPr>
        </p:nvSpPr>
        <p:spPr bwMode="auto">
          <a:xfrm>
            <a:off x="3108960" y="4783455"/>
            <a:ext cx="2926080" cy="257175"/>
          </a:xfrm>
          <a:prstGeom prst="rect">
            <a:avLst/>
          </a:prstGeom>
          <a:noFill/>
          <a:ln>
            <a:noFill/>
          </a:ln>
        </p:spPr>
        <p:txBody>
          <a:bodyPr spcFirstLastPara="1" wrap="square" lIns="0" tIns="0" rIns="0" bIns="0" anchor="t"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pPr>
              <a:defRPr/>
            </a:pPr>
            <a:endParaRPr/>
          </a:p>
        </p:txBody>
      </p:sp>
      <p:sp>
        <p:nvSpPr>
          <p:cNvPr id="32" name="Google Shape;32;p34"/>
          <p:cNvSpPr txBox="1">
            <a:spLocks noGrp="1"/>
          </p:cNvSpPr>
          <p:nvPr>
            <p:ph type="dt" idx="10"/>
          </p:nvPr>
        </p:nvSpPr>
        <p:spPr bwMode="auto">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r>
              <a:rPr lang="fr-FR" smtClean="0"/>
              <a:t>06/07/2021</a:t>
            </a:r>
            <a:endParaRPr/>
          </a:p>
        </p:txBody>
      </p:sp>
      <p:sp>
        <p:nvSpPr>
          <p:cNvPr id="33" name="Google Shape;33;p34"/>
          <p:cNvSpPr txBox="1">
            <a:spLocks noGrp="1"/>
          </p:cNvSpPr>
          <p:nvPr>
            <p:ph type="sldNum" idx="12"/>
          </p:nvPr>
        </p:nvSpPr>
        <p:spPr bwMode="auto">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fr-FR"/>
              <a:t>‹N°›</a:t>
            </a:fld>
            <a:endParaRPr/>
          </a:p>
        </p:txBody>
      </p:sp>
    </p:spTree>
    <p:extLst>
      <p:ext uri="{BB962C8B-B14F-4D97-AF65-F5344CB8AC3E}">
        <p14:creationId xmlns:p14="http://schemas.microsoft.com/office/powerpoint/2010/main" val="146975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Titre et contenu" userDrawn="1">
  <p:cSld name="1_Titre et contenu">
    <p:spTree>
      <p:nvGrpSpPr>
        <p:cNvPr id="1" name=""/>
        <p:cNvGrpSpPr/>
        <p:nvPr/>
      </p:nvGrpSpPr>
      <p:grpSpPr bwMode="auto">
        <a:xfrm>
          <a:off x="0" y="0"/>
          <a:ext cx="0" cy="0"/>
          <a:chOff x="0" y="0"/>
          <a:chExt cx="0" cy="0"/>
        </a:xfrm>
      </p:grpSpPr>
      <p:sp>
        <p:nvSpPr>
          <p:cNvPr id="35" name="Google Shape;35;p35"/>
          <p:cNvSpPr txBox="1">
            <a:spLocks noGrp="1"/>
          </p:cNvSpPr>
          <p:nvPr>
            <p:ph type="title"/>
          </p:nvPr>
        </p:nvSpPr>
        <p:spPr bwMode="auto">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6" name="Google Shape;36;p35"/>
          <p:cNvSpPr txBox="1">
            <a:spLocks noGrp="1"/>
          </p:cNvSpPr>
          <p:nvPr>
            <p:ph type="body" idx="1"/>
          </p:nvPr>
        </p:nvSpPr>
        <p:spPr bwMode="auto">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4"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a:defRPr/>
            </a:pPr>
            <a:endParaRPr/>
          </a:p>
        </p:txBody>
      </p:sp>
      <p:sp>
        <p:nvSpPr>
          <p:cNvPr id="37" name="Google Shape;37;p35"/>
          <p:cNvSpPr txBox="1">
            <a:spLocks noGrp="1"/>
          </p:cNvSpPr>
          <p:nvPr>
            <p:ph type="body" idx="2"/>
          </p:nvPr>
        </p:nvSpPr>
        <p:spPr bwMode="auto">
          <a:xfrm>
            <a:off x="4863402" y="255613"/>
            <a:ext cx="390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a:defRPr/>
            </a:pPr>
            <a:endParaRPr/>
          </a:p>
        </p:txBody>
      </p:sp>
      <p:sp>
        <p:nvSpPr>
          <p:cNvPr id="38" name="Google Shape;38;p35"/>
          <p:cNvSpPr txBox="1">
            <a:spLocks noGrp="1"/>
          </p:cNvSpPr>
          <p:nvPr>
            <p:ph type="dt" idx="10"/>
          </p:nvPr>
        </p:nvSpPr>
        <p:spPr bwMode="auto">
          <a:xfrm>
            <a:off x="6426336" y="4876006"/>
            <a:ext cx="1170000" cy="26749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r>
              <a:rPr lang="fr-FR" smtClean="0"/>
              <a:t>06/07/2021</a:t>
            </a:r>
            <a:endParaRPr/>
          </a:p>
        </p:txBody>
      </p:sp>
      <p:sp>
        <p:nvSpPr>
          <p:cNvPr id="39" name="Google Shape;39;p35"/>
          <p:cNvSpPr txBox="1">
            <a:spLocks noGrp="1"/>
          </p:cNvSpPr>
          <p:nvPr>
            <p:ph type="sldNum" idx="12"/>
          </p:nvPr>
        </p:nvSpPr>
        <p:spPr bwMode="auto">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9pPr>
          </a:lstStyle>
          <a:p>
            <a:pPr marL="0" lvl="0" indent="0" algn="r">
              <a:spcBef>
                <a:spcPts val="0"/>
              </a:spcBef>
              <a:spcAft>
                <a:spcPts val="0"/>
              </a:spcAft>
              <a:buNone/>
              <a:defRPr/>
            </a:pPr>
            <a:fld id="{00000000-1234-1234-1234-123412341234}" type="slidenum">
              <a:rPr lang="fr-FR"/>
              <a:t>‹N°›</a:t>
            </a:fld>
            <a:endParaRPr/>
          </a:p>
        </p:txBody>
      </p:sp>
    </p:spTree>
    <p:extLst>
      <p:ext uri="{BB962C8B-B14F-4D97-AF65-F5344CB8AC3E}">
        <p14:creationId xmlns:p14="http://schemas.microsoft.com/office/powerpoint/2010/main" val="82505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9288"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smtClean="0"/>
              <a:t>06/07/2021</a:t>
            </a:r>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9" name="Imag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3528" y="123478"/>
            <a:ext cx="863681" cy="635511"/>
          </a:xfrm>
          <a:prstGeom prst="rect">
            <a:avLst/>
          </a:prstGeom>
        </p:spPr>
      </p:pic>
    </p:spTree>
    <p:extLst>
      <p:ext uri="{BB962C8B-B14F-4D97-AF65-F5344CB8AC3E}">
        <p14:creationId xmlns:p14="http://schemas.microsoft.com/office/powerpoint/2010/main" val="318411056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hf hdr="0" ftr="0" dt="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horizon-europe.gouv.fr/les-partenariats-du-cluster-5-27788" TargetMode="Externa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hyperlink" Target="https://www.horizon-europe.gouv.fr/boite-outils-du-pcn-juridique-et-financier-28235"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horizon-europe.gouv.fr/programme-de-travail-2023-2024-pour-les-thematiques-climatenergiemobilite-3177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c.europa.eu/info/funding-tenders/opportunities/docs/2021-2027/experts/standard-briefing-slides-for-experts_he_en.pdf"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s://ec.europa.eu/info/funding-tenders/opportunities/portal/screen/work-as-an-expert"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www.horizon-europe.gouv.fr/les-dispositifs-regionaux-d-aide-au-montage-de-projets-31387"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horizon-europe.gouv.fr/appels-climat-energie" TargetMode="External"/><Relationship Id="rId7" Type="http://schemas.openxmlformats.org/officeDocument/2006/relationships/hyperlink" Target="https://www.horizon-europe.gouv.fr/documents-de-reference-pour-le-transport-30806" TargetMode="External"/><Relationship Id="rId2" Type="http://schemas.openxmlformats.org/officeDocument/2006/relationships/hyperlink" Target="https://ec.europa.eu/info/funding-tenders/opportunities/docs/2021-2027/horizon/wp-call/2021-2022/wp-8-climate-energy-and-mobility_horizon-2021-2022_en.pdf" TargetMode="External"/><Relationship Id="rId1" Type="http://schemas.openxmlformats.org/officeDocument/2006/relationships/slideLayout" Target="../slideLayouts/slideLayout8.xml"/><Relationship Id="rId6" Type="http://schemas.openxmlformats.org/officeDocument/2006/relationships/hyperlink" Target="https://www.horizon-europe.gouv.fr/rapports-europeens-et-internationaux-sur-les-thematiques-climat-et-energie-28025" TargetMode="External"/><Relationship Id="rId5" Type="http://schemas.openxmlformats.org/officeDocument/2006/relationships/hyperlink" Target="https://www.horizon-europe.gouv.fr/les-textes-fondamentaux-pour-les-thematiques-climatenergie-27755" TargetMode="External"/><Relationship Id="rId4" Type="http://schemas.openxmlformats.org/officeDocument/2006/relationships/hyperlink" Target="https://www.horizon-europe.gouv.fr/appels-transports"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5.xml"/><Relationship Id="rId7" Type="http://schemas.openxmlformats.org/officeDocument/2006/relationships/slide" Target="slide26.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4.xml"/></Relationships>
</file>

<file path=ppt/slides/_rels/slide30.xml.rels><?xml version="1.0" encoding="UTF-8" standalone="yes"?>
<Relationships xmlns="http://schemas.openxmlformats.org/package/2006/relationships"><Relationship Id="rId3" Type="http://schemas.openxmlformats.org/officeDocument/2006/relationships/hyperlink" Target="https://www.horizon-europe.gouv.fr/recherches-de-partenaires-et-offres-de-competences-sur-les-thematiques-climatenergietransports" TargetMode="External"/><Relationship Id="rId2" Type="http://schemas.openxmlformats.org/officeDocument/2006/relationships/hyperlink" Target="https://horizoneuropencpportal.eu/ncp-networks/cluster-5/cluster-5-partner-search-service"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hyperlink" Target="https://www.horizon-europe.gouv.fr/les-partenariats-du-cluster-5-27788" TargetMode="External"/><Relationship Id="rId7" Type="http://schemas.openxmlformats.org/officeDocument/2006/relationships/hyperlink" Target="https://cordis.europa.eu/f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ec.europa.eu/info/funding-tenders/opportunities/portal/screen/home" TargetMode="External"/><Relationship Id="rId5" Type="http://schemas.openxmlformats.org/officeDocument/2006/relationships/hyperlink" Target="https://horizoneuropencpportal.eu/ncp-networks/cluster-5/cluster-5-partner-search-service" TargetMode="External"/><Relationship Id="rId4" Type="http://schemas.openxmlformats.org/officeDocument/2006/relationships/hyperlink" Target="https://www.horizon-europe.gouv.fr/recherches-de-partenaires-et-offres-de-competences-sur-les-thematiques-climatenergietransport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pierre.pacaud@recherche.gouv.fr" TargetMode="External"/><Relationship Id="rId2" Type="http://schemas.openxmlformats.org/officeDocument/2006/relationships/hyperlink" Target="mailto:annabelle.rondaud@recherche.gouv.fr" TargetMode="External"/><Relationship Id="rId1" Type="http://schemas.openxmlformats.org/officeDocument/2006/relationships/slideLayout" Target="../slideLayouts/slideLayout8.xml"/><Relationship Id="rId4" Type="http://schemas.openxmlformats.org/officeDocument/2006/relationships/hyperlink" Target="mailto:eric.dimnet@developpement-durable.gouv.fr"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hyperlink" Target="https://www.linkedin.com/company/pcn-transports/" TargetMode="External"/><Relationship Id="rId3" Type="http://schemas.openxmlformats.org/officeDocument/2006/relationships/hyperlink" Target="mailto:pcn-transport@recherche.gouv.fr" TargetMode="External"/><Relationship Id="rId7" Type="http://schemas.openxmlformats.org/officeDocument/2006/relationships/hyperlink" Target="https://www.linkedin.com/company/pcn-climat-energie" TargetMode="External"/><Relationship Id="rId2" Type="http://schemas.openxmlformats.org/officeDocument/2006/relationships/hyperlink" Target="mailto:pcn-climat-energie@recherche.gouv.fr" TargetMode="External"/><Relationship Id="rId1" Type="http://schemas.openxmlformats.org/officeDocument/2006/relationships/slideLayout" Target="../slideLayouts/slideLayout8.xml"/><Relationship Id="rId6" Type="http://schemas.openxmlformats.org/officeDocument/2006/relationships/hyperlink" Target="https://www.horizon-europe.gouv.fr/relais-horizon-europe" TargetMode="External"/><Relationship Id="rId5" Type="http://schemas.openxmlformats.org/officeDocument/2006/relationships/hyperlink" Target="https://www.horizon-europe.gouv.fr/liste-de-diffusion-du-pcn-transport-29855" TargetMode="External"/><Relationship Id="rId10" Type="http://schemas.openxmlformats.org/officeDocument/2006/relationships/hyperlink" Target="https://www.horizon-europe.gouv.fr/transports" TargetMode="External"/><Relationship Id="rId4" Type="http://schemas.openxmlformats.org/officeDocument/2006/relationships/hyperlink" Target="https://www.horizon-europe.gouv.fr/liste-de-diffusion-du-pcn-climat-energie-27809" TargetMode="External"/><Relationship Id="rId9" Type="http://schemas.openxmlformats.org/officeDocument/2006/relationships/hyperlink" Target="https://www.horizon-europe.gouv.fr/climat-energie-cluster5"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horizon-europe.gouv.fr/programme-de-travail-2023-2024-pour-les-thematiques-climatenergiemobilite-31777" TargetMode="External"/><Relationship Id="rId2" Type="http://schemas.openxmlformats.org/officeDocument/2006/relationships/slide" Target="slide2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Espace réservé du numéro de diapositive 8"/>
          <p:cNvSpPr>
            <a:spLocks noGrp="1"/>
          </p:cNvSpPr>
          <p:nvPr>
            <p:ph type="sldNum" sz="quarter" idx="12"/>
          </p:nvPr>
        </p:nvSpPr>
        <p:spPr bwMode="auto"/>
        <p:txBody>
          <a:bodyPr/>
          <a:lstStyle/>
          <a:p>
            <a:pPr>
              <a:defRPr/>
            </a:pPr>
            <a:fld id="{10C140CD-8AED-46FF-A9A2-77308F3F39AE}" type="slidenum">
              <a:rPr lang="fr-FR"/>
              <a:t>1</a:t>
            </a:fld>
            <a:endParaRPr lang="fr-FR"/>
          </a:p>
        </p:txBody>
      </p:sp>
      <p:sp>
        <p:nvSpPr>
          <p:cNvPr id="6" name="Titre 5"/>
          <p:cNvSpPr>
            <a:spLocks noGrp="1"/>
          </p:cNvSpPr>
          <p:nvPr>
            <p:ph type="title"/>
          </p:nvPr>
        </p:nvSpPr>
        <p:spPr bwMode="auto"/>
        <p:txBody>
          <a:bodyPr/>
          <a:lstStyle/>
          <a:p>
            <a:pPr>
              <a:defRPr/>
            </a:pPr>
            <a:r>
              <a:rPr lang="fr-FR"/>
              <a:t>w</a:t>
            </a:r>
            <a:endParaRPr/>
          </a:p>
        </p:txBody>
      </p:sp>
    </p:spTree>
    <p:extLst>
      <p:ext uri="{BB962C8B-B14F-4D97-AF65-F5344CB8AC3E}">
        <p14:creationId xmlns:p14="http://schemas.microsoft.com/office/powerpoint/2010/main" val="2293760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a:ln>
                  <a:noFill/>
                </a:ln>
                <a:solidFill>
                  <a:srgbClr val="00009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600" b="0" i="0" u="none" strike="noStrike" kern="1200" cap="none" spc="0" normalizeH="0" baseline="0" noProof="0">
              <a:ln>
                <a:noFill/>
              </a:ln>
              <a:solidFill>
                <a:srgbClr val="000091"/>
              </a:solidFill>
              <a:effectLst/>
              <a:uLnTx/>
              <a:uFillTx/>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0000"/>
                </a:solidFill>
                <a:effectLst/>
                <a:uLnTx/>
                <a:uFillTx/>
                <a:latin typeface="Arial"/>
                <a:ea typeface="+mn-ea"/>
                <a:cs typeface="+mn-cs"/>
              </a:rPr>
              <a:t>Focus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srgbClr val="000000"/>
                </a:solidFill>
                <a:effectLst/>
                <a:uLnTx/>
                <a:uFillTx/>
                <a:latin typeface="Arial"/>
                <a:ea typeface="+mn-ea"/>
                <a:cs typeface="+mn-cs"/>
              </a:rPr>
              <a:t>Les partenariats du cluster 5</a:t>
            </a:r>
            <a:endParaRPr kumimoji="0" lang="fr-FR" sz="1200" b="1"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3" name="Diagramme 2"/>
          <p:cNvGraphicFramePr/>
          <p:nvPr>
            <p:extLst>
              <p:ext uri="{D42A27DB-BD31-4B8C-83A1-F6EECF244321}">
                <p14:modId xmlns:p14="http://schemas.microsoft.com/office/powerpoint/2010/main" val="1284791090"/>
              </p:ext>
            </p:extLst>
          </p:nvPr>
        </p:nvGraphicFramePr>
        <p:xfrm>
          <a:off x="803920" y="1059582"/>
          <a:ext cx="7440488"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p:cNvSpPr txBox="1"/>
          <p:nvPr/>
        </p:nvSpPr>
        <p:spPr>
          <a:xfrm>
            <a:off x="731912" y="4280197"/>
            <a:ext cx="75845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srgbClr val="000091"/>
                </a:solidFill>
                <a:effectLst/>
                <a:uLnTx/>
                <a:uFillTx/>
                <a:latin typeface="Arial"/>
                <a:ea typeface="+mn-ea"/>
                <a:cs typeface="+mn-cs"/>
              </a:rPr>
              <a:t>Pour </a:t>
            </a:r>
            <a:r>
              <a:rPr kumimoji="0" lang="fr-FR" sz="1400" b="1" i="0" u="none" strike="noStrike" kern="1200" cap="none" spc="0" normalizeH="0" baseline="0" noProof="0" dirty="0">
                <a:ln>
                  <a:noFill/>
                </a:ln>
                <a:solidFill>
                  <a:srgbClr val="000091"/>
                </a:solidFill>
                <a:effectLst/>
                <a:uLnTx/>
                <a:uFillTx/>
                <a:latin typeface="Arial"/>
                <a:ea typeface="+mn-ea"/>
                <a:cs typeface="+mn-cs"/>
              </a:rPr>
              <a:t>aller plus loin : </a:t>
            </a:r>
            <a:r>
              <a:rPr kumimoji="0" lang="fr-FR" sz="1400" b="0" i="0" u="none" strike="noStrike" kern="1200" cap="none" spc="0" normalizeH="0" baseline="0" noProof="0" dirty="0">
                <a:ln>
                  <a:noFill/>
                </a:ln>
                <a:solidFill>
                  <a:srgbClr val="000091"/>
                </a:solidFill>
                <a:effectLst/>
                <a:uLnTx/>
                <a:uFillTx/>
                <a:latin typeface="Arial"/>
                <a:ea typeface="+mn-ea"/>
                <a:cs typeface="+mn-cs"/>
                <a:hlinkClick r:id="rId7"/>
              </a:rPr>
              <a:t>https://</a:t>
            </a:r>
            <a:r>
              <a:rPr kumimoji="0" lang="fr-FR" sz="1400" b="0" i="0" u="none" strike="noStrike" kern="1200" cap="none" spc="0" normalizeH="0" baseline="0" noProof="0" dirty="0" smtClean="0">
                <a:ln>
                  <a:noFill/>
                </a:ln>
                <a:solidFill>
                  <a:srgbClr val="000091"/>
                </a:solidFill>
                <a:effectLst/>
                <a:uLnTx/>
                <a:uFillTx/>
                <a:latin typeface="Arial"/>
                <a:ea typeface="+mn-ea"/>
                <a:cs typeface="+mn-cs"/>
                <a:hlinkClick r:id="rId7"/>
              </a:rPr>
              <a:t>www.horizon-europe.gouv.fr/les-partenariats-du-cluster-5-27788</a:t>
            </a:r>
            <a:r>
              <a:rPr kumimoji="0" lang="fr-FR" sz="1400" b="0" i="0" u="none" strike="noStrike" kern="1200" cap="none" spc="0" normalizeH="0" baseline="0" noProof="0" dirty="0" smtClean="0">
                <a:ln>
                  <a:noFill/>
                </a:ln>
                <a:solidFill>
                  <a:srgbClr val="000091"/>
                </a:solidFill>
                <a:effectLst/>
                <a:uLnTx/>
                <a:uFillTx/>
                <a:latin typeface="Arial"/>
                <a:ea typeface="+mn-ea"/>
                <a:cs typeface="+mn-cs"/>
              </a:rPr>
              <a:t> </a:t>
            </a:r>
            <a:endParaRPr kumimoji="0" lang="fr-FR" sz="1400" b="0" i="0" u="none" strike="noStrike" kern="1200" cap="none" spc="0" normalizeH="0" baseline="0" noProof="0" dirty="0">
              <a:ln>
                <a:noFill/>
              </a:ln>
              <a:solidFill>
                <a:srgbClr val="000091"/>
              </a:solidFill>
              <a:effectLst/>
              <a:uLnTx/>
              <a:uFillTx/>
              <a:latin typeface="Arial"/>
              <a:ea typeface="+mn-ea"/>
              <a:cs typeface="+mn-cs"/>
            </a:endParaRPr>
          </a:p>
        </p:txBody>
      </p:sp>
    </p:spTree>
    <p:extLst>
      <p:ext uri="{BB962C8B-B14F-4D97-AF65-F5344CB8AC3E}">
        <p14:creationId xmlns:p14="http://schemas.microsoft.com/office/powerpoint/2010/main" val="2351569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a:ln>
                  <a:noFill/>
                </a:ln>
                <a:solidFill>
                  <a:srgbClr val="00009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600" b="0" i="0" u="none" strike="noStrike" kern="1200" cap="none" spc="0" normalizeH="0" baseline="0" noProof="0">
              <a:ln>
                <a:noFill/>
              </a:ln>
              <a:solidFill>
                <a:srgbClr val="000091"/>
              </a:solidFill>
              <a:effectLst/>
              <a:uLnTx/>
              <a:uFillTx/>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0000"/>
                </a:solidFill>
                <a:effectLst/>
                <a:uLnTx/>
                <a:uFillTx/>
                <a:latin typeface="Arial"/>
                <a:ea typeface="+mn-ea"/>
                <a:cs typeface="+mn-cs"/>
              </a:rPr>
              <a:t>Focus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srgbClr val="000000"/>
                </a:solidFill>
                <a:effectLst/>
                <a:uLnTx/>
                <a:uFillTx/>
                <a:latin typeface="Arial"/>
                <a:ea typeface="+mn-ea"/>
                <a:cs typeface="+mn-cs"/>
              </a:rPr>
              <a:t>Les </a:t>
            </a:r>
            <a:r>
              <a:rPr kumimoji="0" lang="fr-FR" sz="1200" b="1" i="0" u="none" strike="noStrike" kern="1200" cap="none" spc="0" normalizeH="0" baseline="0" noProof="0" dirty="0">
                <a:ln>
                  <a:noFill/>
                </a:ln>
                <a:solidFill>
                  <a:srgbClr val="000000"/>
                </a:solidFill>
                <a:effectLst/>
                <a:uLnTx/>
                <a:uFillTx/>
                <a:latin typeface="Arial"/>
                <a:ea typeface="+mn-ea"/>
                <a:cs typeface="+mn-cs"/>
              </a:rPr>
              <a:t>a</a:t>
            </a:r>
            <a:r>
              <a:rPr kumimoji="0" lang="fr-FR" sz="1200" b="1" i="0" u="none" strike="noStrike" kern="1200" cap="none" spc="0" normalizeH="0" baseline="0" noProof="0" dirty="0" smtClean="0">
                <a:ln>
                  <a:noFill/>
                </a:ln>
                <a:solidFill>
                  <a:srgbClr val="000000"/>
                </a:solidFill>
                <a:effectLst/>
                <a:uLnTx/>
                <a:uFillTx/>
                <a:latin typeface="Arial"/>
                <a:ea typeface="+mn-ea"/>
                <a:cs typeface="+mn-cs"/>
              </a:rPr>
              <a:t>ppels en Lump </a:t>
            </a:r>
            <a:r>
              <a:rPr kumimoji="0" lang="fr-FR" sz="1200" b="1" i="0" u="none" strike="noStrike" kern="1200" cap="none" spc="0" normalizeH="0" baseline="0" noProof="0" dirty="0" err="1" smtClean="0">
                <a:ln>
                  <a:noFill/>
                </a:ln>
                <a:solidFill>
                  <a:srgbClr val="000000"/>
                </a:solidFill>
                <a:effectLst/>
                <a:uLnTx/>
                <a:uFillTx/>
                <a:latin typeface="Arial"/>
                <a:ea typeface="+mn-ea"/>
                <a:cs typeface="+mn-cs"/>
              </a:rPr>
              <a:t>Sum</a:t>
            </a:r>
            <a:endParaRPr kumimoji="0" lang="fr-FR"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2" name="ZoneTexte 1"/>
          <p:cNvSpPr txBox="1"/>
          <p:nvPr/>
        </p:nvSpPr>
        <p:spPr>
          <a:xfrm>
            <a:off x="395535" y="1049124"/>
            <a:ext cx="8573815" cy="39087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srgbClr val="000091"/>
                </a:solidFill>
                <a:effectLst/>
                <a:uLnTx/>
                <a:uFillTx/>
                <a:latin typeface="Arial"/>
                <a:ea typeface="+mn-ea"/>
                <a:cs typeface="+mn-cs"/>
              </a:rPr>
              <a:t>Les </a:t>
            </a:r>
            <a:r>
              <a:rPr kumimoji="0" lang="fr-FR" sz="1400" b="1" i="0" u="none" strike="noStrike" kern="1200" cap="none" spc="0" normalizeH="0" baseline="0" noProof="0" dirty="0">
                <a:ln>
                  <a:noFill/>
                </a:ln>
                <a:solidFill>
                  <a:srgbClr val="000091"/>
                </a:solidFill>
                <a:effectLst/>
                <a:uLnTx/>
                <a:uFillTx/>
                <a:latin typeface="Arial"/>
                <a:ea typeface="+mn-ea"/>
                <a:cs typeface="+mn-cs"/>
              </a:rPr>
              <a:t>modalités d’évaluation et la convention de subvention des projets </a:t>
            </a:r>
            <a:r>
              <a:rPr kumimoji="0" lang="fr-FR" sz="1400" b="1" i="1" u="none" strike="noStrike" kern="1200" cap="none" spc="0" normalizeH="0" baseline="0" noProof="0" dirty="0" smtClean="0">
                <a:ln>
                  <a:noFill/>
                </a:ln>
                <a:solidFill>
                  <a:srgbClr val="000091"/>
                </a:solidFill>
                <a:effectLst/>
                <a:uLnTx/>
                <a:uFillTx/>
                <a:latin typeface="Arial"/>
                <a:ea typeface="+mn-ea"/>
                <a:cs typeface="+mn-cs"/>
              </a:rPr>
              <a:t>lump </a:t>
            </a:r>
            <a:r>
              <a:rPr kumimoji="0" lang="fr-FR" sz="1400" b="1" i="1" u="none" strike="noStrike" kern="1200" cap="none" spc="0" normalizeH="0" baseline="0" noProof="0" dirty="0" err="1" smtClean="0">
                <a:ln>
                  <a:noFill/>
                </a:ln>
                <a:solidFill>
                  <a:srgbClr val="000091"/>
                </a:solidFill>
                <a:effectLst/>
                <a:uLnTx/>
                <a:uFillTx/>
                <a:latin typeface="Arial"/>
                <a:ea typeface="+mn-ea"/>
                <a:cs typeface="+mn-cs"/>
              </a:rPr>
              <a:t>sum</a:t>
            </a:r>
            <a:r>
              <a:rPr kumimoji="0" lang="fr-FR" sz="1400" b="1" i="1" u="none" strike="noStrike" kern="1200" cap="none" spc="0" normalizeH="0" baseline="0" noProof="0" dirty="0">
                <a:ln>
                  <a:noFill/>
                </a:ln>
                <a:solidFill>
                  <a:srgbClr val="000091"/>
                </a:solidFill>
                <a:effectLst/>
                <a:uLnTx/>
                <a:uFillTx/>
                <a:latin typeface="Arial"/>
                <a:ea typeface="+mn-ea"/>
                <a:cs typeface="+mn-cs"/>
              </a:rPr>
              <a:t> (Financements par sommes forfaitaires) </a:t>
            </a:r>
            <a:r>
              <a:rPr kumimoji="0" lang="fr-FR" sz="1400" b="1" i="0" u="none" strike="noStrike" kern="1200" cap="none" spc="0" normalizeH="0" baseline="0" noProof="0" dirty="0" smtClean="0">
                <a:ln>
                  <a:noFill/>
                </a:ln>
                <a:solidFill>
                  <a:srgbClr val="000091"/>
                </a:solidFill>
                <a:effectLst/>
                <a:uLnTx/>
                <a:uFillTx/>
                <a:latin typeface="Arial"/>
                <a:ea typeface="+mn-ea"/>
                <a:cs typeface="+mn-cs"/>
              </a:rPr>
              <a:t>suivent </a:t>
            </a:r>
            <a:r>
              <a:rPr kumimoji="0" lang="fr-FR" sz="1400" b="1" i="0" u="none" strike="noStrike" kern="1200" cap="none" spc="0" normalizeH="0" baseline="0" noProof="0" dirty="0">
                <a:ln>
                  <a:noFill/>
                </a:ln>
                <a:solidFill>
                  <a:srgbClr val="000091"/>
                </a:solidFill>
                <a:effectLst/>
                <a:uLnTx/>
                <a:uFillTx/>
                <a:latin typeface="Arial"/>
                <a:ea typeface="+mn-ea"/>
                <a:cs typeface="+mn-cs"/>
              </a:rPr>
              <a:t>autant que possible l’approche standard </a:t>
            </a:r>
            <a:endParaRPr kumimoji="0" lang="fr-FR" sz="1400" b="0" i="0" u="none" strike="noStrike" kern="1200" cap="none" spc="0" normalizeH="0" baseline="0" noProof="0" dirty="0">
              <a:ln>
                <a:noFill/>
              </a:ln>
              <a:solidFill>
                <a:srgbClr val="000091"/>
              </a:solidFill>
              <a:effectLst/>
              <a:uLnTx/>
              <a:uFillTx/>
              <a:latin typeface="Arial"/>
              <a:ea typeface="+mn-ea"/>
              <a:cs typeface="+mn-cs"/>
            </a:endParaRPr>
          </a:p>
          <a:p>
            <a:pPr marL="297815" marR="437515" lvl="0" indent="-285750" algn="l" defTabSz="914400" rtl="0" eaLnBrk="1" fontAlgn="auto" latinLnBrk="0" hangingPunct="1">
              <a:lnSpc>
                <a:spcPct val="100000"/>
              </a:lnSpc>
              <a:spcBef>
                <a:spcPts val="0"/>
              </a:spcBef>
              <a:spcAft>
                <a:spcPts val="0"/>
              </a:spcAft>
              <a:buClr>
                <a:srgbClr val="EA5433"/>
              </a:buClr>
              <a:buSzPct val="90000"/>
              <a:buFont typeface=".Lucida Grande UI Regular"/>
              <a:buChar char="⇢"/>
              <a:tabLst/>
              <a:defRPr/>
            </a:pPr>
            <a:r>
              <a:rPr kumimoji="0" lang="fr-FR" sz="1200" b="0" i="0" u="none" strike="noStrike" kern="1200" cap="none" spc="0" normalizeH="0" baseline="0" noProof="0" dirty="0" smtClean="0">
                <a:ln>
                  <a:noFill/>
                </a:ln>
                <a:solidFill>
                  <a:srgbClr val="000000"/>
                </a:solidFill>
                <a:effectLst/>
                <a:uLnTx/>
                <a:uFillTx/>
                <a:latin typeface="Arial"/>
                <a:ea typeface="+mn-ea"/>
                <a:cs typeface="+mn-cs"/>
              </a:rPr>
              <a:t>Mêmes </a:t>
            </a:r>
            <a:r>
              <a:rPr kumimoji="0" lang="fr-FR" sz="1200" b="0" i="0" u="none" strike="noStrike" kern="1200" cap="none" spc="0" normalizeH="0" baseline="0" noProof="0" dirty="0">
                <a:ln>
                  <a:noFill/>
                </a:ln>
                <a:solidFill>
                  <a:srgbClr val="000000"/>
                </a:solidFill>
                <a:effectLst/>
                <a:uLnTx/>
                <a:uFillTx/>
                <a:latin typeface="Arial"/>
                <a:ea typeface="+mn-ea"/>
                <a:cs typeface="+mn-cs"/>
              </a:rPr>
              <a:t>critères d’évaluation, même calendrier des paiements, obligations de </a:t>
            </a:r>
            <a:r>
              <a:rPr kumimoji="0" lang="fr-FR" sz="1200" b="0" i="0" u="none" strike="noStrike" kern="1200" cap="none" spc="0" normalizeH="0" baseline="0" noProof="0" dirty="0" err="1">
                <a:ln>
                  <a:noFill/>
                </a:ln>
                <a:solidFill>
                  <a:srgbClr val="000000"/>
                </a:solidFill>
                <a:effectLst/>
                <a:uLnTx/>
                <a:uFillTx/>
                <a:latin typeface="Arial"/>
                <a:ea typeface="+mn-ea"/>
                <a:cs typeface="+mn-cs"/>
              </a:rPr>
              <a:t>reporting</a:t>
            </a:r>
            <a:r>
              <a:rPr kumimoji="0" lang="fr-FR" sz="1200" b="0" i="0" u="none" strike="noStrike" kern="1200" cap="none" spc="0" normalizeH="0" baseline="0" noProof="0" dirty="0">
                <a:ln>
                  <a:noFill/>
                </a:ln>
                <a:solidFill>
                  <a:srgbClr val="000000"/>
                </a:solidFill>
                <a:effectLst/>
                <a:uLnTx/>
                <a:uFillTx/>
                <a:latin typeface="Arial"/>
                <a:ea typeface="+mn-ea"/>
                <a:cs typeface="+mn-cs"/>
              </a:rPr>
              <a:t> technique similaires, avec l’accent mis sur l’achèvement des </a:t>
            </a:r>
            <a:r>
              <a:rPr kumimoji="0" lang="fr-FR" sz="1200" b="0" i="0" u="none" strike="noStrike" kern="1200" cap="none" spc="0" normalizeH="0" baseline="0" noProof="0" dirty="0" err="1">
                <a:ln>
                  <a:noFill/>
                </a:ln>
                <a:solidFill>
                  <a:srgbClr val="000000"/>
                </a:solidFill>
                <a:effectLst/>
                <a:uLnTx/>
                <a:uFillTx/>
                <a:latin typeface="Arial"/>
                <a:ea typeface="+mn-ea"/>
                <a:cs typeface="+mn-cs"/>
              </a:rPr>
              <a:t>work</a:t>
            </a:r>
            <a:r>
              <a:rPr kumimoji="0" lang="fr-FR" sz="1200" b="0" i="0" u="none" strike="noStrike" kern="1200" cap="none" spc="0" normalizeH="0" baseline="0" noProof="0" dirty="0">
                <a:ln>
                  <a:noFill/>
                </a:ln>
                <a:solidFill>
                  <a:srgbClr val="000000"/>
                </a:solidFill>
                <a:effectLst/>
                <a:uLnTx/>
                <a:uFillTx/>
                <a:latin typeface="Arial"/>
                <a:ea typeface="+mn-ea"/>
                <a:cs typeface="+mn-cs"/>
              </a:rPr>
              <a:t> packages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srgbClr val="000091"/>
                </a:solidFill>
                <a:effectLst/>
                <a:uLnTx/>
                <a:uFillTx/>
                <a:latin typeface="Arial"/>
                <a:ea typeface="+mn-ea"/>
                <a:cs typeface="+mn-cs"/>
              </a:rPr>
              <a:t>Une </a:t>
            </a:r>
            <a:r>
              <a:rPr kumimoji="0" lang="fr-FR" sz="1400" b="1" i="0" u="none" strike="noStrike" kern="1200" cap="none" spc="0" normalizeH="0" baseline="0" noProof="0" dirty="0">
                <a:ln>
                  <a:noFill/>
                </a:ln>
                <a:solidFill>
                  <a:srgbClr val="000091"/>
                </a:solidFill>
                <a:effectLst/>
                <a:uLnTx/>
                <a:uFillTx/>
                <a:latin typeface="Arial"/>
                <a:ea typeface="+mn-ea"/>
                <a:cs typeface="+mn-cs"/>
              </a:rPr>
              <a:t>somme </a:t>
            </a:r>
            <a:r>
              <a:rPr kumimoji="0" lang="fr-FR" sz="1400" b="1" i="0" u="none" strike="noStrike" kern="1200" cap="none" spc="0" normalizeH="0" baseline="0" noProof="0" dirty="0" smtClean="0">
                <a:ln>
                  <a:noFill/>
                </a:ln>
                <a:solidFill>
                  <a:srgbClr val="000091"/>
                </a:solidFill>
                <a:effectLst/>
                <a:uLnTx/>
                <a:uFillTx/>
                <a:latin typeface="Arial"/>
                <a:ea typeface="+mn-ea"/>
                <a:cs typeface="+mn-cs"/>
              </a:rPr>
              <a:t>est </a:t>
            </a:r>
            <a:r>
              <a:rPr kumimoji="0" lang="fr-FR" sz="1400" b="1" i="0" u="none" strike="noStrike" kern="1200" cap="none" spc="0" normalizeH="0" baseline="0" noProof="0" dirty="0">
                <a:ln>
                  <a:noFill/>
                </a:ln>
                <a:solidFill>
                  <a:srgbClr val="000091"/>
                </a:solidFill>
                <a:effectLst/>
                <a:uLnTx/>
                <a:uFillTx/>
                <a:latin typeface="Arial"/>
                <a:ea typeface="+mn-ea"/>
                <a:cs typeface="+mn-cs"/>
              </a:rPr>
              <a:t>fixée dans la convention de subvention pour chaque </a:t>
            </a:r>
            <a:r>
              <a:rPr kumimoji="0" lang="fr-FR" sz="1400" b="1" i="0" u="none" strike="noStrike" kern="1200" cap="none" spc="0" normalizeH="0" baseline="0" noProof="0" dirty="0" err="1" smtClean="0">
                <a:ln>
                  <a:noFill/>
                </a:ln>
                <a:solidFill>
                  <a:srgbClr val="000091"/>
                </a:solidFill>
                <a:effectLst/>
                <a:uLnTx/>
                <a:uFillTx/>
                <a:latin typeface="Arial"/>
                <a:ea typeface="+mn-ea"/>
                <a:cs typeface="+mn-cs"/>
              </a:rPr>
              <a:t>work</a:t>
            </a:r>
            <a:r>
              <a:rPr kumimoji="0" lang="fr-FR" sz="1400" b="1" i="0" u="none" strike="noStrike" kern="1200" cap="none" spc="0" normalizeH="0" baseline="0" noProof="0" dirty="0" smtClean="0">
                <a:ln>
                  <a:noFill/>
                </a:ln>
                <a:solidFill>
                  <a:srgbClr val="000091"/>
                </a:solidFill>
                <a:effectLst/>
                <a:uLnTx/>
                <a:uFillTx/>
                <a:latin typeface="Arial"/>
                <a:ea typeface="+mn-ea"/>
                <a:cs typeface="+mn-cs"/>
              </a:rPr>
              <a:t> package </a:t>
            </a:r>
            <a:r>
              <a:rPr kumimoji="0" lang="fr-FR" sz="1400" b="1" i="0" u="none" strike="noStrike" kern="1200" cap="none" spc="0" normalizeH="0" baseline="0" noProof="0" dirty="0">
                <a:ln>
                  <a:noFill/>
                </a:ln>
                <a:solidFill>
                  <a:srgbClr val="000091"/>
                </a:solidFill>
                <a:effectLst/>
                <a:uLnTx/>
                <a:uFillTx/>
                <a:latin typeface="Arial"/>
                <a:ea typeface="+mn-ea"/>
                <a:cs typeface="+mn-cs"/>
              </a:rPr>
              <a:t>et </a:t>
            </a:r>
            <a:r>
              <a:rPr kumimoji="0" lang="fr-FR" sz="1400" b="1" i="0" u="none" strike="noStrike" kern="1200" cap="none" spc="0" normalizeH="0" baseline="0" noProof="0" dirty="0" smtClean="0">
                <a:ln>
                  <a:noFill/>
                </a:ln>
                <a:solidFill>
                  <a:srgbClr val="000091"/>
                </a:solidFill>
                <a:effectLst/>
                <a:uLnTx/>
                <a:uFillTx/>
                <a:latin typeface="Arial"/>
                <a:ea typeface="+mn-ea"/>
                <a:cs typeface="+mn-cs"/>
              </a:rPr>
              <a:t>chaque </a:t>
            </a:r>
            <a:r>
              <a:rPr kumimoji="0" lang="fr-FR" sz="1400" b="1" i="0" u="none" strike="noStrike" kern="1200" cap="none" spc="0" normalizeH="0" baseline="0" noProof="0" dirty="0">
                <a:ln>
                  <a:noFill/>
                </a:ln>
                <a:solidFill>
                  <a:srgbClr val="000091"/>
                </a:solidFill>
                <a:effectLst/>
                <a:uLnTx/>
                <a:uFillTx/>
                <a:latin typeface="Arial"/>
                <a:ea typeface="+mn-ea"/>
                <a:cs typeface="+mn-cs"/>
              </a:rPr>
              <a:t>bénéficiaire </a:t>
            </a:r>
            <a:endParaRPr kumimoji="0" lang="fr-FR" sz="1400" b="0" i="0" u="none" strike="noStrike" kern="1200" cap="none" spc="0" normalizeH="0" baseline="0" noProof="0" dirty="0">
              <a:ln>
                <a:noFill/>
              </a:ln>
              <a:solidFill>
                <a:srgbClr val="000091"/>
              </a:solidFill>
              <a:effectLst/>
              <a:uLnTx/>
              <a:uFillTx/>
              <a:latin typeface="Arial"/>
              <a:ea typeface="+mn-ea"/>
              <a:cs typeface="+mn-cs"/>
            </a:endParaRPr>
          </a:p>
          <a:p>
            <a:pPr marL="285750" marR="437515" lvl="0" indent="-285750" algn="l" defTabSz="914400" rtl="0" eaLnBrk="1" fontAlgn="auto" latinLnBrk="0" hangingPunct="1">
              <a:lnSpc>
                <a:spcPct val="100000"/>
              </a:lnSpc>
              <a:spcBef>
                <a:spcPts val="0"/>
              </a:spcBef>
              <a:spcAft>
                <a:spcPts val="0"/>
              </a:spcAft>
              <a:buClr>
                <a:srgbClr val="EA5433"/>
              </a:buClr>
              <a:buSzPct val="90000"/>
              <a:buFont typeface="Courier New"/>
              <a:buChar char="o"/>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L’achèvement du </a:t>
            </a:r>
            <a:r>
              <a:rPr kumimoji="0" lang="fr-FR" sz="1200" b="0" i="0" u="none" strike="noStrike" kern="1200" cap="none" spc="0" normalizeH="0" baseline="0" noProof="0" dirty="0" err="1">
                <a:ln>
                  <a:noFill/>
                </a:ln>
                <a:solidFill>
                  <a:srgbClr val="000000"/>
                </a:solidFill>
                <a:effectLst/>
                <a:uLnTx/>
                <a:uFillTx/>
                <a:latin typeface="Arial"/>
                <a:ea typeface="+mn-ea"/>
                <a:cs typeface="+mn-cs"/>
              </a:rPr>
              <a:t>Work</a:t>
            </a:r>
            <a:r>
              <a:rPr kumimoji="0" lang="fr-FR" sz="1200" b="0" i="0" u="none" strike="noStrike" kern="1200" cap="none" spc="0" normalizeH="0" baseline="0" noProof="0" dirty="0">
                <a:ln>
                  <a:noFill/>
                </a:ln>
                <a:solidFill>
                  <a:srgbClr val="000000"/>
                </a:solidFill>
                <a:effectLst/>
                <a:uLnTx/>
                <a:uFillTx/>
                <a:latin typeface="Arial"/>
                <a:ea typeface="+mn-ea"/>
                <a:cs typeface="+mn-cs"/>
              </a:rPr>
              <a:t> package entraine le paiement de la somme forfaitaire</a:t>
            </a:r>
          </a:p>
          <a:p>
            <a:pPr marL="285750" marR="437515" lvl="0" indent="-285750" algn="l" defTabSz="914400" rtl="0" eaLnBrk="1" fontAlgn="auto" latinLnBrk="0" hangingPunct="1">
              <a:lnSpc>
                <a:spcPct val="100000"/>
              </a:lnSpc>
              <a:spcBef>
                <a:spcPts val="0"/>
              </a:spcBef>
              <a:spcAft>
                <a:spcPts val="0"/>
              </a:spcAft>
              <a:buClr>
                <a:srgbClr val="EA5433"/>
              </a:buClr>
              <a:buSzPct val="90000"/>
              <a:buFont typeface="Courier New"/>
              <a:buChar char="o"/>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Les paiements dépendent de la réalisation des activités, et non de l’obtention de résultats </a:t>
            </a:r>
            <a:r>
              <a:rPr kumimoji="0" lang="fr-FR" sz="1200" b="0" i="0" u="none" strike="noStrike" kern="1200" cap="none" spc="0" normalizeH="0" baseline="0" noProof="0" dirty="0" smtClean="0">
                <a:ln>
                  <a:noFill/>
                </a:ln>
                <a:solidFill>
                  <a:srgbClr val="000000"/>
                </a:solidFill>
                <a:effectLst/>
                <a:uLnTx/>
                <a:uFillTx/>
                <a:latin typeface="Arial"/>
                <a:ea typeface="+mn-ea"/>
                <a:cs typeface="+mn-cs"/>
              </a:rPr>
              <a:t>positifs</a:t>
            </a:r>
            <a:endParaRPr kumimoji="0" lang="fr-FR" sz="1200" b="0" i="0" u="none" strike="noStrike" kern="1200" cap="none" spc="0" normalizeH="0" baseline="0" noProof="0" dirty="0">
              <a:ln>
                <a:noFill/>
              </a:ln>
              <a:solidFill>
                <a:srgbClr val="000000"/>
              </a:solidFill>
              <a:effectLst/>
              <a:uLnTx/>
              <a:uFillTx/>
              <a:latin typeface="Arial"/>
              <a:ea typeface="+mn-ea"/>
              <a:cs typeface="+mn-cs"/>
            </a:endParaRPr>
          </a:p>
          <a:p>
            <a:pPr marL="285750" marR="437515" lvl="0" indent="-285750" algn="l" defTabSz="914400" rtl="0" eaLnBrk="1" fontAlgn="auto" latinLnBrk="0" hangingPunct="1">
              <a:lnSpc>
                <a:spcPct val="100000"/>
              </a:lnSpc>
              <a:spcBef>
                <a:spcPts val="0"/>
              </a:spcBef>
              <a:spcAft>
                <a:spcPts val="0"/>
              </a:spcAft>
              <a:buClr>
                <a:srgbClr val="EA5433"/>
              </a:buClr>
              <a:buSzPct val="90000"/>
              <a:buFont typeface="Courier New"/>
              <a:buChar char="o"/>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Les </a:t>
            </a:r>
            <a:r>
              <a:rPr kumimoji="0" lang="fr-FR" sz="1200" b="0" i="0" u="none" strike="noStrike" kern="1200" cap="none" spc="0" normalizeH="0" baseline="0" noProof="0" dirty="0" err="1">
                <a:ln>
                  <a:noFill/>
                </a:ln>
                <a:solidFill>
                  <a:srgbClr val="000000"/>
                </a:solidFill>
                <a:effectLst/>
                <a:uLnTx/>
                <a:uFillTx/>
                <a:latin typeface="Arial"/>
                <a:ea typeface="+mn-ea"/>
                <a:cs typeface="+mn-cs"/>
              </a:rPr>
              <a:t>work</a:t>
            </a:r>
            <a:r>
              <a:rPr kumimoji="0" lang="fr-FR" sz="1200" b="0" i="0" u="none" strike="noStrike" kern="1200" cap="none" spc="0" normalizeH="0" baseline="0" noProof="0" dirty="0">
                <a:ln>
                  <a:noFill/>
                </a:ln>
                <a:solidFill>
                  <a:srgbClr val="000000"/>
                </a:solidFill>
                <a:effectLst/>
                <a:uLnTx/>
                <a:uFillTx/>
                <a:latin typeface="Arial"/>
                <a:ea typeface="+mn-ea"/>
                <a:cs typeface="+mn-cs"/>
              </a:rPr>
              <a:t> packages peuvent être modifiés via des amendements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srgbClr val="000091"/>
                </a:solidFill>
                <a:effectLst/>
                <a:uLnTx/>
                <a:uFillTx/>
                <a:latin typeface="Arial"/>
                <a:ea typeface="+mn-ea"/>
                <a:cs typeface="+mn-cs"/>
              </a:rPr>
              <a:t>Deux options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500" b="1" i="0"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srgbClr val="000000"/>
                </a:solidFill>
                <a:effectLst/>
                <a:uLnTx/>
                <a:uFillTx/>
                <a:latin typeface="Arial"/>
                <a:ea typeface="+mn-ea"/>
                <a:cs typeface="+mn-cs"/>
              </a:rPr>
              <a:t>Option 1 : L’appel </a:t>
            </a:r>
            <a:r>
              <a:rPr kumimoji="0" lang="fr-FR" sz="1200" b="1" i="0" u="none" strike="noStrike" kern="1200" cap="none" spc="0" normalizeH="0" baseline="0" noProof="0" dirty="0">
                <a:ln>
                  <a:noFill/>
                </a:ln>
                <a:solidFill>
                  <a:srgbClr val="000000"/>
                </a:solidFill>
                <a:effectLst/>
                <a:uLnTx/>
                <a:uFillTx/>
                <a:latin typeface="Arial"/>
                <a:ea typeface="+mn-ea"/>
                <a:cs typeface="+mn-cs"/>
              </a:rPr>
              <a:t>à proposition définit le montant de la somme forfaitaire</a:t>
            </a:r>
          </a:p>
          <a:p>
            <a:pPr marL="285750" marR="437515" lvl="0" indent="-285750" algn="l" defTabSz="914400" rtl="0" eaLnBrk="1" fontAlgn="auto" latinLnBrk="0" hangingPunct="1">
              <a:lnSpc>
                <a:spcPct val="100000"/>
              </a:lnSpc>
              <a:spcBef>
                <a:spcPts val="0"/>
              </a:spcBef>
              <a:spcAft>
                <a:spcPts val="0"/>
              </a:spcAft>
              <a:buClr>
                <a:srgbClr val="EA5433"/>
              </a:buClr>
              <a:buSzPct val="90000"/>
              <a:buFont typeface="Courier New"/>
              <a:buChar char="o"/>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Le budget demandé dans votre proposition doit être égal à ce montant</a:t>
            </a:r>
          </a:p>
          <a:p>
            <a:pPr marL="285750" marR="437515" lvl="0" indent="-285750" algn="l" defTabSz="914400" rtl="0" eaLnBrk="1" fontAlgn="auto" latinLnBrk="0" hangingPunct="1">
              <a:lnSpc>
                <a:spcPct val="100000"/>
              </a:lnSpc>
              <a:spcBef>
                <a:spcPts val="0"/>
              </a:spcBef>
              <a:spcAft>
                <a:spcPts val="0"/>
              </a:spcAft>
              <a:buClr>
                <a:srgbClr val="EA5433"/>
              </a:buClr>
              <a:buSzPct val="90000"/>
              <a:buFont typeface="Courier New"/>
              <a:buChar char="o"/>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Votre proposition doit décrire les ressources que vous comptez mobiliser pour ce </a:t>
            </a:r>
            <a:r>
              <a:rPr kumimoji="0" lang="fr-FR" sz="1200" b="0" i="0" u="none" strike="noStrike" kern="1200" cap="none" spc="0" normalizeH="0" baseline="0" noProof="0" dirty="0" smtClean="0">
                <a:ln>
                  <a:noFill/>
                </a:ln>
                <a:solidFill>
                  <a:srgbClr val="000000"/>
                </a:solidFill>
                <a:effectLst/>
                <a:uLnTx/>
                <a:uFillTx/>
                <a:latin typeface="Arial"/>
                <a:ea typeface="+mn-ea"/>
                <a:cs typeface="+mn-cs"/>
              </a:rPr>
              <a:t>montant</a:t>
            </a:r>
          </a:p>
          <a:p>
            <a:pPr marL="0" marR="437515" lvl="0" indent="0" algn="l" defTabSz="914400" rtl="0" eaLnBrk="1" fontAlgn="auto" latinLnBrk="0" hangingPunct="1">
              <a:lnSpc>
                <a:spcPct val="100000"/>
              </a:lnSpc>
              <a:spcBef>
                <a:spcPts val="0"/>
              </a:spcBef>
              <a:spcAft>
                <a:spcPts val="0"/>
              </a:spcAft>
              <a:buClr>
                <a:srgbClr val="EA5433"/>
              </a:buClr>
              <a:buSzPct val="90000"/>
              <a:buFontTx/>
              <a:buNone/>
              <a:tabLst/>
              <a:defRPr/>
            </a:pPr>
            <a:endParaRPr kumimoji="0" lang="fr-FR" sz="5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Arial"/>
                <a:ea typeface="+mn-ea"/>
                <a:cs typeface="+mn-cs"/>
              </a:rPr>
              <a:t>Option </a:t>
            </a:r>
            <a:r>
              <a:rPr kumimoji="0" lang="fr-FR" sz="1200" b="1" i="0" u="none" strike="noStrike" kern="1200" cap="none" spc="0" normalizeH="0" baseline="0" noProof="0" dirty="0" smtClean="0">
                <a:ln>
                  <a:noFill/>
                </a:ln>
                <a:solidFill>
                  <a:srgbClr val="000000"/>
                </a:solidFill>
                <a:effectLst/>
                <a:uLnTx/>
                <a:uFillTx/>
                <a:latin typeface="Arial"/>
                <a:ea typeface="+mn-ea"/>
                <a:cs typeface="+mn-cs"/>
              </a:rPr>
              <a:t>2 : Vous </a:t>
            </a:r>
            <a:r>
              <a:rPr kumimoji="0" lang="fr-FR" sz="1200" b="1" i="0" u="none" strike="noStrike" kern="1200" cap="none" spc="0" normalizeH="0" baseline="0" noProof="0" dirty="0">
                <a:ln>
                  <a:noFill/>
                </a:ln>
                <a:solidFill>
                  <a:srgbClr val="000000"/>
                </a:solidFill>
                <a:effectLst/>
                <a:uLnTx/>
                <a:uFillTx/>
                <a:latin typeface="Arial"/>
                <a:ea typeface="+mn-ea"/>
                <a:cs typeface="+mn-cs"/>
              </a:rPr>
              <a:t>définissez le montant de la somme forfaitaire dans votre proposition</a:t>
            </a:r>
          </a:p>
          <a:p>
            <a:pPr marL="285750" marR="437515" lvl="0" indent="-285750" algn="l" defTabSz="914400" rtl="0" eaLnBrk="1" fontAlgn="auto" latinLnBrk="0" hangingPunct="1">
              <a:lnSpc>
                <a:spcPct val="100000"/>
              </a:lnSpc>
              <a:spcBef>
                <a:spcPts val="0"/>
              </a:spcBef>
              <a:spcAft>
                <a:spcPts val="0"/>
              </a:spcAft>
              <a:buClr>
                <a:srgbClr val="EA5433"/>
              </a:buClr>
              <a:buSzPct val="90000"/>
              <a:buFont typeface="Courier New"/>
              <a:buChar char="o"/>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Vous être libre de définir le montant nécessaires pour mener à bien votre projet</a:t>
            </a:r>
          </a:p>
          <a:p>
            <a:pPr marL="285750" marR="437515" lvl="0" indent="-285750" algn="l" defTabSz="914400" rtl="0" eaLnBrk="1" fontAlgn="auto" latinLnBrk="0" hangingPunct="1">
              <a:lnSpc>
                <a:spcPct val="100000"/>
              </a:lnSpc>
              <a:spcBef>
                <a:spcPts val="0"/>
              </a:spcBef>
              <a:spcAft>
                <a:spcPts val="0"/>
              </a:spcAft>
              <a:buClr>
                <a:srgbClr val="EA5433"/>
              </a:buClr>
              <a:buSzPct val="90000"/>
              <a:buFont typeface="Courier New"/>
              <a:buChar char="o"/>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Le montant de la somme forfaitaire doit être justifié par les ressources que vous comptez mobiliser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ZoneTexte 4"/>
          <p:cNvSpPr txBox="1"/>
          <p:nvPr/>
        </p:nvSpPr>
        <p:spPr>
          <a:xfrm>
            <a:off x="7092280" y="3147814"/>
            <a:ext cx="1674056" cy="954107"/>
          </a:xfrm>
          <a:prstGeom prst="rect">
            <a:avLst/>
          </a:prstGeom>
          <a:noFill/>
          <a:ln w="28575">
            <a:solidFill>
              <a:schemeClr val="accent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srgbClr val="000000"/>
                </a:solidFill>
                <a:effectLst/>
                <a:uLnTx/>
                <a:uFillTx/>
                <a:latin typeface="Arial"/>
                <a:ea typeface="+mn-ea"/>
                <a:cs typeface="+mn-cs"/>
                <a:hlinkClick r:id="rId2"/>
              </a:rPr>
              <a:t>Cliquer pour plus d’informations sur les Lump </a:t>
            </a:r>
            <a:r>
              <a:rPr kumimoji="0" lang="fr-FR" sz="1400" b="1" i="0" u="sng" strike="noStrike" kern="1200" cap="none" spc="0" normalizeH="0" baseline="0" noProof="0" dirty="0" err="1" smtClean="0">
                <a:ln>
                  <a:noFill/>
                </a:ln>
                <a:solidFill>
                  <a:srgbClr val="000000"/>
                </a:solidFill>
                <a:effectLst/>
                <a:uLnTx/>
                <a:uFillTx/>
                <a:latin typeface="Arial"/>
                <a:ea typeface="+mn-ea"/>
                <a:cs typeface="+mn-cs"/>
                <a:hlinkClick r:id="rId2"/>
              </a:rPr>
              <a:t>S</a:t>
            </a:r>
            <a:r>
              <a:rPr kumimoji="0" lang="fr-FR" sz="1400" b="1" i="0" u="sng" strike="noStrike" kern="1200" cap="none" spc="0" normalizeH="0" baseline="0" noProof="0" dirty="0" err="1" smtClean="0">
                <a:ln>
                  <a:noFill/>
                </a:ln>
                <a:solidFill>
                  <a:srgbClr val="000000"/>
                </a:solidFill>
                <a:effectLst/>
                <a:uLnTx/>
                <a:uFillTx/>
                <a:latin typeface="Arial"/>
                <a:ea typeface="+mn-ea"/>
                <a:cs typeface="+mn-cs"/>
              </a:rPr>
              <a:t>um</a:t>
            </a:r>
            <a:endParaRPr kumimoji="0" lang="fr-FR" sz="1400" b="1" i="0" u="sng"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3996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Image 4"/>
          <p:cNvPicPr>
            <a:picLocks noChangeAspect="1"/>
          </p:cNvPicPr>
          <p:nvPr/>
        </p:nvPicPr>
        <p:blipFill>
          <a:blip r:embed="rId2"/>
          <a:stretch/>
        </p:blipFill>
        <p:spPr bwMode="auto">
          <a:xfrm>
            <a:off x="3676947" y="997471"/>
            <a:ext cx="5009853" cy="3607866"/>
          </a:xfrm>
          <a:prstGeom prst="rect">
            <a:avLst/>
          </a:prstGeom>
        </p:spPr>
      </p:pic>
      <p:sp>
        <p:nvSpPr>
          <p:cNvPr id="4" name="Espace réservé du numéro de diapositive 3"/>
          <p:cNvSpPr>
            <a:spLocks noGrp="1"/>
          </p:cNvSpPr>
          <p:nvPr>
            <p:ph type="sldNum" idx="12"/>
          </p:nvPr>
        </p:nvSpPr>
        <p:spPr bwMode="auto"/>
        <p:txBody>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fr-FR" sz="1600" b="0" i="0" u="none" strike="noStrike" kern="1200" cap="none" spc="0" normalizeH="0" baseline="0" noProof="0">
                <a:ln>
                  <a:noFill/>
                </a:ln>
                <a:solidFill>
                  <a:schemeClr val="tx2"/>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t>12</a:t>
            </a:fld>
            <a:endParaRPr kumimoji="0" lang="fr-FR" sz="1600" b="0" i="0" u="none" strike="noStrike" kern="1200" cap="none" spc="0" normalizeH="0" baseline="0" noProof="0">
              <a:ln>
                <a:noFill/>
              </a:ln>
              <a:solidFill>
                <a:schemeClr val="tx2"/>
              </a:solidFill>
              <a:effectLst/>
              <a:uLnTx/>
              <a:uFillTx/>
              <a:latin typeface="Calibri"/>
              <a:cs typeface="Calibri"/>
            </a:endParaRPr>
          </a:p>
        </p:txBody>
      </p:sp>
      <p:sp>
        <p:nvSpPr>
          <p:cNvPr id="6" name="ZoneTexte 5"/>
          <p:cNvSpPr txBox="1"/>
          <p:nvPr/>
        </p:nvSpPr>
        <p:spPr bwMode="auto">
          <a:xfrm>
            <a:off x="395536" y="1062466"/>
            <a:ext cx="3456384"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Arial"/>
                <a:ea typeface="+mn-ea"/>
                <a:cs typeface="+mn-cs"/>
              </a:rPr>
              <a:t>Programme de travail 2021-2022 du cluster 5 </a:t>
            </a:r>
            <a:r>
              <a:rPr kumimoji="0" lang="fr-FR" sz="1100" b="0" i="0" u="none" strike="noStrike" kern="1200" cap="none" spc="0" normalizeH="0" baseline="0" noProof="0" dirty="0">
                <a:ln>
                  <a:noFill/>
                </a:ln>
                <a:solidFill>
                  <a:srgbClr val="000000"/>
                </a:solidFill>
                <a:effectLst/>
                <a:uLnTx/>
                <a:uFillTx/>
                <a:latin typeface="Arial"/>
                <a:ea typeface="+mn-ea"/>
                <a:cs typeface="+mn-cs"/>
              </a:rPr>
              <a:t>climat, énergie, mobilité du programme-cadre Horizon Europe</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Arial"/>
                <a:ea typeface="+mn-ea"/>
                <a:cs typeface="+mn-cs"/>
              </a:rPr>
              <a:t>Destination 1 Sciences du Climat et réponses pour la transformation vers la neutralité climatique </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Section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thématique </a:t>
            </a:r>
            <a:r>
              <a:rPr kumimoji="0" lang="fr-FR" sz="1100" b="0" i="0" u="none" strike="noStrike" kern="1200" cap="none" spc="0" normalizeH="0" baseline="0" noProof="0" dirty="0">
                <a:ln>
                  <a:noFill/>
                </a:ln>
                <a:solidFill>
                  <a:srgbClr val="000000"/>
                </a:solidFill>
                <a:effectLst/>
                <a:uLnTx/>
                <a:uFillTx/>
                <a:latin typeface="Arial"/>
                <a:ea typeface="+mn-ea"/>
                <a:cs typeface="+mn-cs"/>
              </a:rPr>
              <a:t>qui introduit les grandes orientations politiques et les impacts attendus </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Arial"/>
                <a:ea typeface="+mn-ea"/>
                <a:cs typeface="+mn-cs"/>
              </a:rPr>
              <a:t>Appel n°1 : Sciences du climat et réponses</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Sous section thématique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000000"/>
                </a:solidFill>
                <a:effectLst/>
                <a:uLnTx/>
                <a:uFillTx/>
                <a:latin typeface="Arial"/>
                <a:ea typeface="+mn-ea"/>
                <a:cs typeface="+mn-cs"/>
              </a:rPr>
              <a:t>Liste des sujets « topics » </a:t>
            </a:r>
            <a:r>
              <a:rPr kumimoji="0" lang="fr-FR" sz="1100" b="0" i="0" u="none" strike="noStrike" kern="1200" cap="none" spc="0" normalizeH="0" baseline="0" noProof="0" dirty="0">
                <a:ln>
                  <a:noFill/>
                </a:ln>
                <a:solidFill>
                  <a:srgbClr val="000000"/>
                </a:solidFill>
                <a:effectLst/>
                <a:uLnTx/>
                <a:uFillTx/>
                <a:latin typeface="Arial"/>
                <a:ea typeface="+mn-ea"/>
                <a:cs typeface="+mn-cs"/>
              </a:rPr>
              <a:t>ouverts en 2021 aux candidatures pour des projets collaboratifs </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srgbClr val="000099"/>
              </a:solidFill>
              <a:effectLst/>
              <a:uLnTx/>
              <a:uFillTx/>
              <a:latin typeface="Arial"/>
              <a:ea typeface="+mn-ea"/>
              <a:cs typeface="+mn-cs"/>
            </a:endParaRPr>
          </a:p>
        </p:txBody>
      </p:sp>
      <p:sp>
        <p:nvSpPr>
          <p:cNvPr id="9" name="Flèche droite 8"/>
          <p:cNvSpPr/>
          <p:nvPr/>
        </p:nvSpPr>
        <p:spPr bwMode="auto">
          <a:xfrm rot="444710">
            <a:off x="3779912" y="1275606"/>
            <a:ext cx="1368152" cy="72000"/>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Flèche droite 9"/>
          <p:cNvSpPr/>
          <p:nvPr/>
        </p:nvSpPr>
        <p:spPr bwMode="auto">
          <a:xfrm rot="1170992">
            <a:off x="3436231" y="2389789"/>
            <a:ext cx="432048" cy="72000"/>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Flèche droite 10"/>
          <p:cNvSpPr/>
          <p:nvPr/>
        </p:nvSpPr>
        <p:spPr bwMode="auto">
          <a:xfrm rot="20220011">
            <a:off x="3495030" y="3085334"/>
            <a:ext cx="432000" cy="72008"/>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Flèche droite 12"/>
          <p:cNvSpPr/>
          <p:nvPr/>
        </p:nvSpPr>
        <p:spPr bwMode="auto">
          <a:xfrm>
            <a:off x="3620074" y="4122357"/>
            <a:ext cx="324000" cy="72000"/>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Rectangle à coins arrondis 13"/>
          <p:cNvSpPr/>
          <p:nvPr/>
        </p:nvSpPr>
        <p:spPr bwMode="auto">
          <a:xfrm>
            <a:off x="5230089" y="1213703"/>
            <a:ext cx="1903241" cy="277927"/>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1200" cap="none" spc="0" normalizeH="0" baseline="0" noProof="0">
              <a:ln>
                <a:noFill/>
              </a:ln>
              <a:solidFill>
                <a:srgbClr val="FFFFFF"/>
              </a:solidFill>
              <a:effectLst/>
              <a:uLnTx/>
              <a:uFillTx/>
              <a:latin typeface="Arial"/>
              <a:ea typeface="+mn-ea"/>
              <a:cs typeface="+mn-cs"/>
            </a:endParaRPr>
          </a:p>
        </p:txBody>
      </p:sp>
      <p:sp>
        <p:nvSpPr>
          <p:cNvPr id="15" name="Rectangle à coins arrondis 14"/>
          <p:cNvSpPr/>
          <p:nvPr/>
        </p:nvSpPr>
        <p:spPr bwMode="auto">
          <a:xfrm>
            <a:off x="3978702" y="3217367"/>
            <a:ext cx="1699565" cy="138797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à coins arrondis 15"/>
          <p:cNvSpPr/>
          <p:nvPr/>
        </p:nvSpPr>
        <p:spPr bwMode="auto">
          <a:xfrm>
            <a:off x="3947383" y="2867224"/>
            <a:ext cx="1903241" cy="220769"/>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1200" cap="none" spc="0" normalizeH="0" baseline="0" noProof="0">
              <a:ln>
                <a:noFill/>
              </a:ln>
              <a:solidFill>
                <a:srgbClr val="FFFFFF"/>
              </a:solidFill>
              <a:effectLst/>
              <a:uLnTx/>
              <a:uFillTx/>
              <a:latin typeface="Arial"/>
              <a:ea typeface="+mn-ea"/>
              <a:cs typeface="+mn-cs"/>
            </a:endParaRPr>
          </a:p>
        </p:txBody>
      </p:sp>
      <p:sp>
        <p:nvSpPr>
          <p:cNvPr id="17" name="Rectangle à coins arrondis 16"/>
          <p:cNvSpPr/>
          <p:nvPr/>
        </p:nvSpPr>
        <p:spPr bwMode="auto">
          <a:xfrm>
            <a:off x="3912985" y="2413405"/>
            <a:ext cx="744763" cy="194317"/>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1200" cap="none" spc="0" normalizeH="0" baseline="0" noProof="0">
              <a:ln>
                <a:noFill/>
              </a:ln>
              <a:solidFill>
                <a:srgbClr val="FFFFFF"/>
              </a:solidFill>
              <a:effectLst/>
              <a:uLnTx/>
              <a:uFillTx/>
              <a:latin typeface="Arial"/>
              <a:ea typeface="+mn-ea"/>
              <a:cs typeface="+mn-cs"/>
            </a:endParaRPr>
          </a:p>
        </p:txBody>
      </p:sp>
      <p:sp>
        <p:nvSpPr>
          <p:cNvPr id="18" name="ZoneTexte 17"/>
          <p:cNvSpPr txBox="1"/>
          <p:nvPr/>
        </p:nvSpPr>
        <p:spPr bwMode="auto">
          <a:xfrm>
            <a:off x="3203848" y="195087"/>
            <a:ext cx="5765503" cy="5539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0000"/>
                </a:solidFill>
                <a:effectLst/>
                <a:uLnTx/>
                <a:uFillTx/>
                <a:latin typeface="Arial"/>
                <a:ea typeface="+mn-ea"/>
                <a:cs typeface="+mn-cs"/>
              </a:rPr>
              <a:t>Focus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srgbClr val="000000"/>
                </a:solidFill>
                <a:effectLst/>
                <a:uLnTx/>
                <a:uFillTx/>
                <a:latin typeface="Arial"/>
                <a:ea typeface="+mn-ea"/>
                <a:cs typeface="+mn-cs"/>
              </a:rPr>
              <a:t>Lire le programme de travail</a:t>
            </a:r>
            <a:endParaRPr kumimoji="0" lang="fr-FR" sz="12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44474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1" name="Image 20"/>
          <p:cNvPicPr>
            <a:picLocks noChangeAspect="1"/>
          </p:cNvPicPr>
          <p:nvPr/>
        </p:nvPicPr>
        <p:blipFill>
          <a:blip r:embed="rId2"/>
          <a:stretch/>
        </p:blipFill>
        <p:spPr bwMode="auto">
          <a:xfrm>
            <a:off x="3487029" y="3662126"/>
            <a:ext cx="4897971" cy="1017323"/>
          </a:xfrm>
          <a:prstGeom prst="rect">
            <a:avLst/>
          </a:prstGeom>
        </p:spPr>
      </p:pic>
      <p:pic>
        <p:nvPicPr>
          <p:cNvPr id="12" name="Image 11"/>
          <p:cNvPicPr>
            <a:picLocks noChangeAspect="1"/>
          </p:cNvPicPr>
          <p:nvPr/>
        </p:nvPicPr>
        <p:blipFill>
          <a:blip r:embed="rId3"/>
          <a:stretch/>
        </p:blipFill>
        <p:spPr bwMode="auto">
          <a:xfrm>
            <a:off x="3351003" y="195401"/>
            <a:ext cx="5088805" cy="3421900"/>
          </a:xfrm>
          <a:prstGeom prst="rect">
            <a:avLst/>
          </a:prstGeom>
        </p:spPr>
      </p:pic>
      <p:sp>
        <p:nvSpPr>
          <p:cNvPr id="2" name="Titre 1"/>
          <p:cNvSpPr>
            <a:spLocks noGrp="1"/>
          </p:cNvSpPr>
          <p:nvPr>
            <p:ph type="title"/>
          </p:nvPr>
        </p:nvSpPr>
        <p:spPr bwMode="auto">
          <a:xfrm>
            <a:off x="128042" y="1107337"/>
            <a:ext cx="3096716" cy="720000"/>
          </a:xfrm>
        </p:spPr>
        <p:txBody>
          <a:bodyPr/>
          <a:lstStyle/>
          <a:p>
            <a:pPr>
              <a:defRPr/>
            </a:pPr>
            <a:r>
              <a:rPr lang="fr-FR" sz="2000" dirty="0">
                <a:latin typeface="+mn-lt"/>
                <a:ea typeface="+mn-ea"/>
                <a:cs typeface="+mn-cs"/>
              </a:rPr>
              <a:t>Lire un appel « topic »</a:t>
            </a:r>
          </a:p>
        </p:txBody>
      </p:sp>
      <p:sp>
        <p:nvSpPr>
          <p:cNvPr id="3" name="Espace réservé du texte 2"/>
          <p:cNvSpPr>
            <a:spLocks noGrp="1"/>
          </p:cNvSpPr>
          <p:nvPr>
            <p:ph type="body" idx="1"/>
          </p:nvPr>
        </p:nvSpPr>
        <p:spPr bwMode="auto">
          <a:xfrm>
            <a:off x="146304" y="1491630"/>
            <a:ext cx="3129378" cy="3300670"/>
          </a:xfrm>
        </p:spPr>
        <p:txBody>
          <a:bodyPr/>
          <a:lstStyle/>
          <a:p>
            <a:pPr marL="0">
              <a:spcBef>
                <a:spcPts val="600"/>
              </a:spcBef>
              <a:spcAft>
                <a:spcPts val="600"/>
              </a:spcAft>
              <a:buClr>
                <a:schemeClr val="accent4"/>
              </a:buClr>
              <a:buSzPct val="90000"/>
              <a:buFont typeface="+mj-lt"/>
              <a:buAutoNum type="arabicParenR"/>
              <a:defRPr/>
            </a:pPr>
            <a:r>
              <a:rPr lang="fr-FR" sz="1400" b="1" dirty="0">
                <a:solidFill>
                  <a:schemeClr val="tx1"/>
                </a:solidFill>
              </a:rPr>
              <a:t>Code et titre de l’appel </a:t>
            </a:r>
            <a:r>
              <a:rPr lang="fr-FR" sz="1400" dirty="0">
                <a:solidFill>
                  <a:schemeClr val="tx1"/>
                </a:solidFill>
              </a:rPr>
              <a:t>ou « </a:t>
            </a:r>
            <a:r>
              <a:rPr lang="fr-FR" sz="1400" b="1" dirty="0">
                <a:solidFill>
                  <a:schemeClr val="tx1"/>
                </a:solidFill>
              </a:rPr>
              <a:t>topic</a:t>
            </a:r>
            <a:r>
              <a:rPr lang="fr-FR" sz="1400" dirty="0">
                <a:solidFill>
                  <a:schemeClr val="tx1"/>
                </a:solidFill>
              </a:rPr>
              <a:t> » : Programme, Cluster, appel prévu en 2022, de la destination 3, 2</a:t>
            </a:r>
            <a:r>
              <a:rPr lang="fr-FR" sz="1400" baseline="30000" dirty="0">
                <a:solidFill>
                  <a:schemeClr val="tx1"/>
                </a:solidFill>
              </a:rPr>
              <a:t>e</a:t>
            </a:r>
            <a:r>
              <a:rPr lang="fr-FR" sz="1400" dirty="0">
                <a:solidFill>
                  <a:schemeClr val="tx1"/>
                </a:solidFill>
              </a:rPr>
              <a:t> call, 4</a:t>
            </a:r>
            <a:r>
              <a:rPr lang="fr-FR" sz="1400" baseline="30000" dirty="0">
                <a:solidFill>
                  <a:schemeClr val="tx1"/>
                </a:solidFill>
              </a:rPr>
              <a:t>e</a:t>
            </a:r>
            <a:r>
              <a:rPr lang="fr-FR" sz="1400" dirty="0">
                <a:solidFill>
                  <a:schemeClr val="tx1"/>
                </a:solidFill>
              </a:rPr>
              <a:t> topic.</a:t>
            </a:r>
            <a:endParaRPr dirty="0">
              <a:solidFill>
                <a:schemeClr val="tx1"/>
              </a:solidFill>
            </a:endParaRPr>
          </a:p>
          <a:p>
            <a:pPr marL="0">
              <a:spcBef>
                <a:spcPts val="600"/>
              </a:spcBef>
              <a:spcAft>
                <a:spcPts val="600"/>
              </a:spcAft>
              <a:buClr>
                <a:schemeClr val="accent4"/>
              </a:buClr>
              <a:buSzPct val="90000"/>
              <a:buFont typeface="+mj-lt"/>
              <a:buAutoNum type="arabicParenR"/>
              <a:defRPr/>
            </a:pPr>
            <a:r>
              <a:rPr lang="fr-FR" sz="1400" b="1" dirty="0">
                <a:solidFill>
                  <a:schemeClr val="tx1"/>
                </a:solidFill>
              </a:rPr>
              <a:t>Conditions :</a:t>
            </a:r>
            <a:r>
              <a:rPr lang="fr-FR" sz="1400" dirty="0">
                <a:solidFill>
                  <a:schemeClr val="tx1"/>
                </a:solidFill>
              </a:rPr>
              <a:t> budget approximatif par projet, budget total pour l’appel, instrument de financement.</a:t>
            </a:r>
            <a:endParaRPr dirty="0">
              <a:solidFill>
                <a:schemeClr val="tx1"/>
              </a:solidFill>
            </a:endParaRPr>
          </a:p>
          <a:p>
            <a:pPr marL="0">
              <a:spcBef>
                <a:spcPts val="600"/>
              </a:spcBef>
              <a:spcAft>
                <a:spcPts val="600"/>
              </a:spcAft>
              <a:buClr>
                <a:schemeClr val="accent4"/>
              </a:buClr>
              <a:buSzPct val="90000"/>
              <a:buFont typeface="+mj-lt"/>
              <a:buAutoNum type="arabicParenR"/>
              <a:defRPr/>
            </a:pPr>
            <a:r>
              <a:rPr lang="fr-FR" sz="1400" b="1" dirty="0">
                <a:solidFill>
                  <a:schemeClr val="tx1"/>
                </a:solidFill>
              </a:rPr>
              <a:t>Résultats attendus </a:t>
            </a:r>
            <a:r>
              <a:rPr lang="fr-FR" sz="1400" dirty="0">
                <a:solidFill>
                  <a:schemeClr val="tx1"/>
                </a:solidFill>
              </a:rPr>
              <a:t>des projets financés</a:t>
            </a:r>
            <a:endParaRPr dirty="0">
              <a:solidFill>
                <a:schemeClr val="tx1"/>
              </a:solidFill>
            </a:endParaRPr>
          </a:p>
          <a:p>
            <a:pPr marL="0">
              <a:spcBef>
                <a:spcPts val="600"/>
              </a:spcBef>
              <a:spcAft>
                <a:spcPts val="600"/>
              </a:spcAft>
              <a:buClr>
                <a:schemeClr val="accent4"/>
              </a:buClr>
              <a:buSzPct val="90000"/>
              <a:buFont typeface="+mj-lt"/>
              <a:buAutoNum type="arabicParenR"/>
              <a:defRPr/>
            </a:pPr>
            <a:r>
              <a:rPr lang="fr-FR" sz="1400" b="1" dirty="0">
                <a:solidFill>
                  <a:schemeClr val="tx1"/>
                </a:solidFill>
              </a:rPr>
              <a:t>Activités : </a:t>
            </a:r>
            <a:r>
              <a:rPr lang="fr-FR" sz="1400" dirty="0">
                <a:solidFill>
                  <a:schemeClr val="tx1"/>
                </a:solidFill>
              </a:rPr>
              <a:t>enjeux traités, périmètre du sujet, liens avec les stratégies politiques, références à d’autres projets, etc.</a:t>
            </a:r>
            <a:endParaRPr dirty="0">
              <a:solidFill>
                <a:schemeClr val="tx1"/>
              </a:solidFill>
            </a:endParaRPr>
          </a:p>
        </p:txBody>
      </p:sp>
      <p:sp>
        <p:nvSpPr>
          <p:cNvPr id="11" name="Rectangle à coins arrondis 10"/>
          <p:cNvSpPr/>
          <p:nvPr/>
        </p:nvSpPr>
        <p:spPr bwMode="auto">
          <a:xfrm>
            <a:off x="4560866" y="1200994"/>
            <a:ext cx="1255259" cy="195813"/>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1200" cap="none" spc="0" normalizeH="0" baseline="0" noProof="0">
              <a:ln>
                <a:noFill/>
              </a:ln>
              <a:solidFill>
                <a:srgbClr val="FFFFFF"/>
              </a:solidFill>
              <a:effectLst/>
              <a:uLnTx/>
              <a:uFillTx/>
              <a:latin typeface="Arial"/>
              <a:ea typeface="+mn-ea"/>
              <a:cs typeface="+mn-cs"/>
            </a:endParaRPr>
          </a:p>
        </p:txBody>
      </p:sp>
      <p:sp>
        <p:nvSpPr>
          <p:cNvPr id="13" name="Rectangle à coins arrondis 12"/>
          <p:cNvSpPr/>
          <p:nvPr/>
        </p:nvSpPr>
        <p:spPr bwMode="auto">
          <a:xfrm>
            <a:off x="3525896" y="2771557"/>
            <a:ext cx="4718511" cy="21600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à coins arrondis 7"/>
          <p:cNvSpPr/>
          <p:nvPr/>
        </p:nvSpPr>
        <p:spPr bwMode="auto">
          <a:xfrm>
            <a:off x="5604866" y="1737639"/>
            <a:ext cx="2135222" cy="21600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à coins arrondis 6"/>
          <p:cNvSpPr/>
          <p:nvPr/>
        </p:nvSpPr>
        <p:spPr bwMode="auto">
          <a:xfrm>
            <a:off x="3525896" y="185450"/>
            <a:ext cx="1838191" cy="220055"/>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1200" cap="none" spc="0" normalizeH="0" baseline="0" noProof="0">
              <a:ln>
                <a:noFill/>
              </a:ln>
              <a:solidFill>
                <a:srgbClr val="FFFFFF"/>
              </a:solidFill>
              <a:effectLst/>
              <a:uLnTx/>
              <a:uFillTx/>
              <a:latin typeface="Arial"/>
              <a:ea typeface="+mn-ea"/>
              <a:cs typeface="+mn-cs"/>
            </a:endParaRPr>
          </a:p>
        </p:txBody>
      </p:sp>
      <p:sp>
        <p:nvSpPr>
          <p:cNvPr id="19" name="Rectangle à coins arrondis 18"/>
          <p:cNvSpPr/>
          <p:nvPr/>
        </p:nvSpPr>
        <p:spPr bwMode="auto">
          <a:xfrm>
            <a:off x="4560866" y="2017497"/>
            <a:ext cx="1739326" cy="211687"/>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1200" cap="none" spc="0" normalizeH="0" baseline="0" noProof="0">
              <a:ln>
                <a:noFill/>
              </a:ln>
              <a:solidFill>
                <a:srgbClr val="FFFFFF"/>
              </a:solidFill>
              <a:effectLst/>
              <a:uLnTx/>
              <a:uFillTx/>
              <a:latin typeface="Arial"/>
              <a:ea typeface="+mn-ea"/>
              <a:cs typeface="+mn-cs"/>
            </a:endParaRPr>
          </a:p>
        </p:txBody>
      </p:sp>
      <p:sp>
        <p:nvSpPr>
          <p:cNvPr id="20" name="Rectangle à coins arrondis 19"/>
          <p:cNvSpPr/>
          <p:nvPr/>
        </p:nvSpPr>
        <p:spPr bwMode="auto">
          <a:xfrm>
            <a:off x="3527936" y="3697475"/>
            <a:ext cx="468000" cy="21600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1200" cap="none" spc="0" normalizeH="0" baseline="0" noProof="0">
              <a:ln>
                <a:noFill/>
              </a:ln>
              <a:solidFill>
                <a:srgbClr val="FFFFFF"/>
              </a:solidFill>
              <a:effectLst/>
              <a:uLnTx/>
              <a:uFillTx/>
              <a:latin typeface="Arial"/>
              <a:ea typeface="+mn-ea"/>
              <a:cs typeface="+mn-cs"/>
            </a:endParaRPr>
          </a:p>
        </p:txBody>
      </p:sp>
      <p:cxnSp>
        <p:nvCxnSpPr>
          <p:cNvPr id="22" name="Connecteur droit avec flèche 21"/>
          <p:cNvCxnSpPr>
            <a:cxnSpLocks/>
          </p:cNvCxnSpPr>
          <p:nvPr/>
        </p:nvCxnSpPr>
        <p:spPr bwMode="auto">
          <a:xfrm flipV="1">
            <a:off x="2641856" y="341918"/>
            <a:ext cx="855137" cy="1414997"/>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cxnSpLocks/>
          </p:cNvCxnSpPr>
          <p:nvPr/>
        </p:nvCxnSpPr>
        <p:spPr bwMode="auto">
          <a:xfrm flipV="1">
            <a:off x="2904807" y="1801740"/>
            <a:ext cx="557968" cy="783853"/>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cxnSpLocks/>
          </p:cNvCxnSpPr>
          <p:nvPr/>
        </p:nvCxnSpPr>
        <p:spPr bwMode="auto">
          <a:xfrm flipV="1">
            <a:off x="2918840" y="2134172"/>
            <a:ext cx="559984" cy="45163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cxnSpLocks/>
          </p:cNvCxnSpPr>
          <p:nvPr/>
        </p:nvCxnSpPr>
        <p:spPr bwMode="auto">
          <a:xfrm flipV="1">
            <a:off x="2918840" y="2507338"/>
            <a:ext cx="607056" cy="78211"/>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cxnSpLocks/>
          </p:cNvCxnSpPr>
          <p:nvPr/>
        </p:nvCxnSpPr>
        <p:spPr bwMode="auto">
          <a:xfrm flipV="1">
            <a:off x="2868587" y="2829945"/>
            <a:ext cx="610237" cy="586973"/>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cxnSpLocks/>
          </p:cNvCxnSpPr>
          <p:nvPr/>
        </p:nvCxnSpPr>
        <p:spPr bwMode="auto">
          <a:xfrm flipV="1">
            <a:off x="3046851" y="3730588"/>
            <a:ext cx="479044" cy="27100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à coins arrondis 25"/>
          <p:cNvSpPr/>
          <p:nvPr/>
        </p:nvSpPr>
        <p:spPr bwMode="auto">
          <a:xfrm>
            <a:off x="6500337" y="1005169"/>
            <a:ext cx="1744071" cy="195825"/>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1200" cap="none" spc="0" normalizeH="0" baseline="0" noProof="0">
              <a:ln>
                <a:noFill/>
              </a:ln>
              <a:solidFill>
                <a:srgbClr val="FFFFFF"/>
              </a:solidFill>
              <a:effectLst/>
              <a:uLnTx/>
              <a:uFillTx/>
              <a:latin typeface="Arial"/>
              <a:ea typeface="+mn-ea"/>
              <a:cs typeface="+mn-cs"/>
            </a:endParaRPr>
          </a:p>
        </p:txBody>
      </p:sp>
      <p:sp>
        <p:nvSpPr>
          <p:cNvPr id="4" name="Espace réservé du numéro de diapositive 3"/>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13</a:t>
            </a:fld>
            <a:endParaRPr lang="fr-FR"/>
          </a:p>
        </p:txBody>
      </p:sp>
    </p:spTree>
    <p:extLst>
      <p:ext uri="{BB962C8B-B14F-4D97-AF65-F5344CB8AC3E}">
        <p14:creationId xmlns:p14="http://schemas.microsoft.com/office/powerpoint/2010/main" val="442594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6" name="ZoneTexte 5"/>
          <p:cNvSpPr txBox="1"/>
          <p:nvPr/>
        </p:nvSpPr>
        <p:spPr bwMode="auto">
          <a:xfrm>
            <a:off x="3347863" y="180000"/>
            <a:ext cx="5544616" cy="553998"/>
          </a:xfrm>
          <a:prstGeom prst="rect">
            <a:avLst/>
          </a:prstGeom>
          <a:noFill/>
        </p:spPr>
        <p:txBody>
          <a:bodyPr wrap="square" rtlCol="0">
            <a:spAutoFit/>
          </a:bodyPr>
          <a:lstStyle/>
          <a:p>
            <a:pPr algn="r">
              <a:defRPr/>
            </a:pPr>
            <a:r>
              <a:rPr lang="fr-FR" b="1" dirty="0"/>
              <a:t>Cluster 5 : Destinations et « sous-destinations »</a:t>
            </a:r>
            <a:endParaRPr dirty="0"/>
          </a:p>
          <a:p>
            <a:pPr algn="r">
              <a:defRPr/>
            </a:pPr>
            <a:r>
              <a:rPr lang="fr-FR" sz="1200" b="1" dirty="0" smtClean="0"/>
              <a:t>Architecture du programme de travail 2023-2024</a:t>
            </a:r>
            <a:endParaRPr lang="fr-FR" sz="1200" b="1" dirty="0"/>
          </a:p>
        </p:txBody>
      </p:sp>
      <p:sp>
        <p:nvSpPr>
          <p:cNvPr id="8" name="Espace réservé du contenu 5"/>
          <p:cNvSpPr txBox="1"/>
          <p:nvPr/>
        </p:nvSpPr>
        <p:spPr bwMode="auto">
          <a:xfrm>
            <a:off x="180000" y="884343"/>
            <a:ext cx="8849699" cy="3991663"/>
          </a:xfrm>
          <a:prstGeom prst="rect">
            <a:avLst/>
          </a:prstGeom>
          <a:solidFill>
            <a:schemeClr val="bg1"/>
          </a:solidFill>
        </p:spPr>
        <p:txBody>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spcAft>
                <a:spcPts val="0"/>
              </a:spcAft>
              <a:defRPr/>
            </a:pPr>
            <a:endParaRPr lang="en-US" sz="1200" b="1" u="sng" dirty="0" smtClean="0">
              <a:solidFill>
                <a:srgbClr val="000091"/>
              </a:solidFill>
              <a:latin typeface="Arial"/>
              <a:ea typeface="Times New Roman"/>
              <a:cs typeface="Times New Roman"/>
            </a:endParaRPr>
          </a:p>
          <a:p>
            <a:pPr>
              <a:spcAft>
                <a:spcPts val="0"/>
              </a:spcAft>
              <a:defRPr/>
            </a:pPr>
            <a:r>
              <a:rPr lang="en-US" sz="1200" b="1" u="sng" dirty="0" smtClean="0">
                <a:solidFill>
                  <a:srgbClr val="000091"/>
                </a:solidFill>
                <a:latin typeface="Arial"/>
                <a:ea typeface="Times New Roman"/>
                <a:cs typeface="Times New Roman"/>
              </a:rPr>
              <a:t>Destination </a:t>
            </a:r>
            <a:r>
              <a:rPr lang="en-US" sz="1200" b="1" u="sng" dirty="0">
                <a:solidFill>
                  <a:srgbClr val="000091"/>
                </a:solidFill>
                <a:latin typeface="Arial"/>
                <a:ea typeface="Times New Roman"/>
                <a:cs typeface="Times New Roman"/>
              </a:rPr>
              <a:t>1 – </a:t>
            </a:r>
            <a:r>
              <a:rPr lang="fr-FR" sz="1200" b="1" u="sng" dirty="0">
                <a:solidFill>
                  <a:srgbClr val="000091"/>
                </a:solidFill>
                <a:latin typeface="Arial"/>
                <a:ea typeface="Times New Roman"/>
                <a:cs typeface="Times New Roman"/>
              </a:rPr>
              <a:t>Sciences du climat et réponses pour la transformation vers la neutralité climatique</a:t>
            </a:r>
            <a:endParaRPr sz="1100" u="sng" dirty="0"/>
          </a:p>
          <a:p>
            <a:pPr>
              <a:spcAft>
                <a:spcPts val="0"/>
              </a:spcAft>
              <a:defRPr/>
            </a:pPr>
            <a:endParaRPr lang="en-US" b="1" dirty="0">
              <a:solidFill>
                <a:srgbClr val="000091"/>
              </a:solidFill>
              <a:latin typeface="Arial"/>
              <a:ea typeface="Times New Roman"/>
              <a:cs typeface="Times New Roman"/>
            </a:endParaRPr>
          </a:p>
          <a:p>
            <a:pPr>
              <a:spcAft>
                <a:spcPts val="0"/>
              </a:spcAft>
              <a:defRPr/>
            </a:pPr>
            <a:r>
              <a:rPr lang="en-US" sz="1000" b="1" i="1" dirty="0">
                <a:solidFill>
                  <a:srgbClr val="000091"/>
                </a:solidFill>
                <a:latin typeface="Arial"/>
                <a:ea typeface="Times New Roman"/>
                <a:cs typeface="Times New Roman"/>
              </a:rPr>
              <a:t>Destination 2 – </a:t>
            </a:r>
            <a:r>
              <a:rPr lang="fr-FR" sz="1000" b="1" i="1" dirty="0">
                <a:solidFill>
                  <a:srgbClr val="000091"/>
                </a:solidFill>
                <a:latin typeface="Arial"/>
                <a:ea typeface="Times New Roman"/>
                <a:cs typeface="Times New Roman"/>
              </a:rPr>
              <a:t>Des solutions intersectorielles pour la transition climatique</a:t>
            </a:r>
          </a:p>
          <a:p>
            <a:pPr marL="623888" indent="-84138">
              <a:spcAft>
                <a:spcPts val="0"/>
              </a:spcAft>
              <a:buFont typeface="Arial"/>
              <a:buChar char="•"/>
              <a:defRPr/>
            </a:pPr>
            <a:r>
              <a:rPr lang="fr-FR" sz="900" i="1" dirty="0">
                <a:solidFill>
                  <a:schemeClr val="tx1"/>
                </a:solidFill>
                <a:ea typeface="Times New Roman"/>
                <a:cs typeface="Times New Roman"/>
              </a:rPr>
              <a:t>Une chaîne de valeur européenne des batteries compétitive et durable</a:t>
            </a:r>
          </a:p>
          <a:p>
            <a:pPr marL="623888" indent="-84138">
              <a:spcAft>
                <a:spcPts val="0"/>
              </a:spcAft>
              <a:buFont typeface="Arial"/>
              <a:buChar char="•"/>
              <a:defRPr/>
            </a:pPr>
            <a:r>
              <a:rPr lang="fr-FR" sz="900" i="1" dirty="0">
                <a:solidFill>
                  <a:schemeClr val="tx1"/>
                </a:solidFill>
                <a:ea typeface="Times New Roman"/>
                <a:cs typeface="Times New Roman"/>
              </a:rPr>
              <a:t>Technologies de pointe émergentes et solutions climatiques</a:t>
            </a:r>
            <a:endParaRPr sz="900" i="1" dirty="0"/>
          </a:p>
          <a:p>
            <a:pPr>
              <a:spcAft>
                <a:spcPts val="0"/>
              </a:spcAft>
              <a:defRPr/>
            </a:pPr>
            <a:endParaRPr lang="en-US" sz="1000" b="1" i="1" dirty="0">
              <a:solidFill>
                <a:srgbClr val="000091"/>
              </a:solidFill>
              <a:latin typeface="Arial"/>
              <a:ea typeface="Times New Roman"/>
              <a:cs typeface="Times New Roman"/>
            </a:endParaRPr>
          </a:p>
          <a:p>
            <a:pPr>
              <a:spcAft>
                <a:spcPts val="0"/>
              </a:spcAft>
              <a:defRPr/>
            </a:pPr>
            <a:r>
              <a:rPr lang="en-US" sz="1000" b="1" i="1" dirty="0">
                <a:solidFill>
                  <a:srgbClr val="000091"/>
                </a:solidFill>
                <a:latin typeface="Arial"/>
                <a:ea typeface="Times New Roman"/>
                <a:cs typeface="Times New Roman"/>
              </a:rPr>
              <a:t>Destination 3 – </a:t>
            </a:r>
            <a:r>
              <a:rPr lang="fr-FR" sz="1000" b="1" i="1" dirty="0">
                <a:solidFill>
                  <a:srgbClr val="000091"/>
                </a:solidFill>
                <a:latin typeface="Arial"/>
                <a:ea typeface="Times New Roman"/>
                <a:cs typeface="Times New Roman"/>
              </a:rPr>
              <a:t>Un approvisionnement énergétique durable, sûr et compétitif</a:t>
            </a:r>
            <a:endParaRPr lang="en-GB" sz="1000" b="1" i="1" dirty="0">
              <a:solidFill>
                <a:srgbClr val="000091"/>
              </a:solidFill>
              <a:latin typeface="Arial"/>
              <a:ea typeface="Times New Roman"/>
              <a:cs typeface="Times New Roman"/>
            </a:endParaRPr>
          </a:p>
          <a:p>
            <a:pPr marL="625475" lvl="2" indent="-84138">
              <a:spcBef>
                <a:spcPts val="0"/>
              </a:spcBef>
              <a:spcAft>
                <a:spcPts val="0"/>
              </a:spcAft>
              <a:tabLst>
                <a:tab pos="457200" algn="l"/>
                <a:tab pos="5754688" algn="r"/>
              </a:tabLst>
              <a:defRPr/>
            </a:pPr>
            <a:r>
              <a:rPr lang="fr-FR" sz="900" i="1" dirty="0">
                <a:ea typeface="Times New Roman"/>
                <a:cs typeface="Times New Roman"/>
              </a:rPr>
              <a:t>Leadership mondial en matière d'énergies renouvelables  </a:t>
            </a:r>
          </a:p>
          <a:p>
            <a:pPr marL="625475" lvl="2" indent="-84138">
              <a:spcBef>
                <a:spcPts val="0"/>
              </a:spcBef>
              <a:spcAft>
                <a:spcPts val="0"/>
              </a:spcAft>
              <a:tabLst>
                <a:tab pos="457200" algn="l"/>
                <a:tab pos="5754688" algn="r"/>
              </a:tabLst>
              <a:defRPr/>
            </a:pPr>
            <a:r>
              <a:rPr lang="fr-FR" sz="900" i="1" dirty="0">
                <a:ea typeface="Times New Roman"/>
                <a:cs typeface="Times New Roman"/>
              </a:rPr>
              <a:t>Systèmes, réseaux et stockage d'énergie</a:t>
            </a:r>
          </a:p>
          <a:p>
            <a:pPr marL="625475" lvl="2" indent="-84138">
              <a:spcBef>
                <a:spcPts val="0"/>
              </a:spcBef>
              <a:spcAft>
                <a:spcPts val="0"/>
              </a:spcAft>
              <a:tabLst>
                <a:tab pos="457200" algn="l"/>
                <a:tab pos="5754688" algn="r"/>
              </a:tabLst>
              <a:defRPr/>
            </a:pPr>
            <a:r>
              <a:rPr lang="fr-FR" sz="900" i="1" dirty="0">
                <a:ea typeface="Times New Roman"/>
                <a:cs typeface="Times New Roman"/>
              </a:rPr>
              <a:t>Captage, utilisation et stockage du carbone</a:t>
            </a:r>
            <a:endParaRPr sz="700" i="1" dirty="0"/>
          </a:p>
          <a:p>
            <a:pPr marL="92075" lvl="2" indent="-92075">
              <a:spcBef>
                <a:spcPts val="0"/>
              </a:spcBef>
              <a:spcAft>
                <a:spcPts val="0"/>
              </a:spcAft>
              <a:buNone/>
              <a:tabLst>
                <a:tab pos="457200" algn="l"/>
                <a:tab pos="5754688" algn="r"/>
              </a:tabLst>
              <a:defRPr/>
            </a:pPr>
            <a:endParaRPr lang="en-US" sz="1000" b="1" i="1" dirty="0">
              <a:solidFill>
                <a:srgbClr val="000091"/>
              </a:solidFill>
              <a:latin typeface="Arial"/>
              <a:ea typeface="Times New Roman"/>
              <a:cs typeface="Times New Roman"/>
            </a:endParaRPr>
          </a:p>
          <a:p>
            <a:pPr marL="92075" lvl="2" indent="-92075">
              <a:spcBef>
                <a:spcPts val="0"/>
              </a:spcBef>
              <a:spcAft>
                <a:spcPts val="0"/>
              </a:spcAft>
              <a:buNone/>
              <a:tabLst>
                <a:tab pos="457200" algn="l"/>
                <a:tab pos="5754688" algn="r"/>
              </a:tabLst>
              <a:defRPr/>
            </a:pPr>
            <a:r>
              <a:rPr lang="en-US" sz="1000" b="1" i="1" dirty="0">
                <a:solidFill>
                  <a:srgbClr val="000091"/>
                </a:solidFill>
                <a:latin typeface="Arial"/>
                <a:ea typeface="Times New Roman"/>
                <a:cs typeface="Times New Roman"/>
              </a:rPr>
              <a:t>Destination 4 – </a:t>
            </a:r>
            <a:r>
              <a:rPr lang="fr-FR" sz="1000" b="1" i="1" dirty="0">
                <a:solidFill>
                  <a:srgbClr val="000091"/>
                </a:solidFill>
                <a:latin typeface="Arial"/>
                <a:ea typeface="Times New Roman"/>
                <a:cs typeface="Times New Roman"/>
              </a:rPr>
              <a:t>Utilisation efficace, durable et inclusive de l'énergie</a:t>
            </a:r>
            <a:endParaRPr lang="en-GB" sz="1000" b="1" i="1" dirty="0">
              <a:solidFill>
                <a:srgbClr val="000091"/>
              </a:solidFill>
              <a:latin typeface="Arial"/>
              <a:ea typeface="Times New Roman"/>
              <a:cs typeface="Times New Roman"/>
            </a:endParaRPr>
          </a:p>
          <a:p>
            <a:pPr marL="623888" indent="-84138">
              <a:spcAft>
                <a:spcPts val="0"/>
              </a:spcAft>
              <a:buFont typeface="Arial"/>
              <a:buChar char="•"/>
              <a:defRPr/>
            </a:pPr>
            <a:r>
              <a:rPr lang="fr-FR" sz="900" i="1" dirty="0">
                <a:solidFill>
                  <a:schemeClr val="tx1"/>
                </a:solidFill>
                <a:ea typeface="Times New Roman"/>
                <a:cs typeface="Times New Roman"/>
              </a:rPr>
              <a:t>Un parc immobilier européen à haute efficacité énergétique et climatiquement neutre</a:t>
            </a:r>
            <a:endParaRPr lang="en-GB" sz="900" i="1" dirty="0">
              <a:solidFill>
                <a:schemeClr val="tx1"/>
              </a:solidFill>
              <a:ea typeface="Times New Roman"/>
              <a:cs typeface="Times New Roman"/>
            </a:endParaRPr>
          </a:p>
          <a:p>
            <a:pPr marL="623888" indent="-84138">
              <a:spcAft>
                <a:spcPts val="0"/>
              </a:spcAft>
              <a:buFont typeface="Arial"/>
              <a:buChar char="•"/>
              <a:defRPr/>
            </a:pPr>
            <a:r>
              <a:rPr lang="fr-FR" sz="900" i="1" dirty="0">
                <a:solidFill>
                  <a:schemeClr val="tx1"/>
                </a:solidFill>
                <a:ea typeface="Times New Roman"/>
                <a:cs typeface="Times New Roman"/>
              </a:rPr>
              <a:t>Les installations industrielles dans la transition énergétique</a:t>
            </a:r>
          </a:p>
          <a:p>
            <a:pPr marL="539750">
              <a:spcAft>
                <a:spcPts val="0"/>
              </a:spcAft>
              <a:defRPr/>
            </a:pPr>
            <a:endParaRPr lang="en-GB" sz="900" i="1" dirty="0">
              <a:solidFill>
                <a:schemeClr val="tx1"/>
              </a:solidFill>
              <a:ea typeface="Times New Roman"/>
              <a:cs typeface="Times New Roman"/>
            </a:endParaRPr>
          </a:p>
          <a:p>
            <a:pPr>
              <a:spcAft>
                <a:spcPts val="0"/>
              </a:spcAft>
              <a:defRPr/>
            </a:pPr>
            <a:r>
              <a:rPr lang="fr-FR" sz="1000" b="1" i="1" dirty="0">
                <a:solidFill>
                  <a:srgbClr val="000091"/>
                </a:solidFill>
                <a:ea typeface="Times New Roman"/>
                <a:cs typeface="Times New Roman"/>
              </a:rPr>
              <a:t>Destination 5 – Des solutions propres et compétitives pour tous les modes de transport</a:t>
            </a:r>
          </a:p>
          <a:p>
            <a:pPr marL="625475" lvl="2" indent="-84138">
              <a:spcBef>
                <a:spcPts val="0"/>
              </a:spcBef>
              <a:spcAft>
                <a:spcPts val="0"/>
              </a:spcAft>
              <a:tabLst>
                <a:tab pos="457200" algn="l"/>
                <a:tab pos="5754688" algn="r"/>
              </a:tabLst>
              <a:defRPr/>
            </a:pPr>
            <a:r>
              <a:rPr lang="fr-FR" sz="900" i="1" dirty="0">
                <a:ea typeface="Times New Roman"/>
                <a:cs typeface="Times New Roman"/>
              </a:rPr>
              <a:t>Transport routier à émissions nulles </a:t>
            </a:r>
          </a:p>
          <a:p>
            <a:pPr marL="625475" lvl="2" indent="-84138">
              <a:spcBef>
                <a:spcPts val="0"/>
              </a:spcBef>
              <a:spcAft>
                <a:spcPts val="0"/>
              </a:spcAft>
              <a:tabLst>
                <a:tab pos="457200" algn="l"/>
                <a:tab pos="5754688" algn="r"/>
              </a:tabLst>
              <a:defRPr/>
            </a:pPr>
            <a:r>
              <a:rPr lang="fr-FR" sz="900" i="1" dirty="0">
                <a:ea typeface="Times New Roman"/>
                <a:cs typeface="Times New Roman"/>
              </a:rPr>
              <a:t>Aviation</a:t>
            </a:r>
          </a:p>
          <a:p>
            <a:pPr marL="625475" lvl="2" indent="-84138">
              <a:spcBef>
                <a:spcPts val="0"/>
              </a:spcBef>
              <a:spcAft>
                <a:spcPts val="0"/>
              </a:spcAft>
              <a:tabLst>
                <a:tab pos="457200" algn="l"/>
                <a:tab pos="5754688" algn="r"/>
              </a:tabLst>
              <a:defRPr/>
            </a:pPr>
            <a:r>
              <a:rPr lang="fr-FR" sz="900" i="1" dirty="0">
                <a:ea typeface="Times New Roman"/>
                <a:cs typeface="Times New Roman"/>
              </a:rPr>
              <a:t>Transport Maritime </a:t>
            </a:r>
          </a:p>
          <a:p>
            <a:pPr marL="625475" lvl="2" indent="-84138">
              <a:spcBef>
                <a:spcPts val="0"/>
              </a:spcBef>
              <a:spcAft>
                <a:spcPts val="0"/>
              </a:spcAft>
              <a:tabLst>
                <a:tab pos="457200" algn="l"/>
                <a:tab pos="5754688" algn="r"/>
              </a:tabLst>
              <a:defRPr/>
            </a:pPr>
            <a:r>
              <a:rPr lang="fr-FR" sz="900" i="1" dirty="0">
                <a:ea typeface="Times New Roman"/>
                <a:cs typeface="Times New Roman"/>
              </a:rPr>
              <a:t>Impact des transports sur l'environnement et la santé humaine</a:t>
            </a:r>
          </a:p>
          <a:p>
            <a:pPr>
              <a:spcAft>
                <a:spcPts val="0"/>
              </a:spcAft>
              <a:defRPr/>
            </a:pPr>
            <a:endParaRPr lang="fr-FR" sz="1000" b="1" i="1" dirty="0">
              <a:solidFill>
                <a:srgbClr val="000091"/>
              </a:solidFill>
              <a:ea typeface="Times New Roman"/>
              <a:cs typeface="Times New Roman"/>
            </a:endParaRPr>
          </a:p>
          <a:p>
            <a:pPr>
              <a:spcAft>
                <a:spcPts val="0"/>
              </a:spcAft>
              <a:defRPr/>
            </a:pPr>
            <a:r>
              <a:rPr lang="fr-FR" sz="1000" b="1" i="1" dirty="0">
                <a:solidFill>
                  <a:srgbClr val="000091"/>
                </a:solidFill>
                <a:ea typeface="Times New Roman"/>
                <a:cs typeface="Times New Roman"/>
              </a:rPr>
              <a:t>Destination 6 – Des transports sûrs et résilients et des services de mobilité intelligente pour les passagers et les marchandises</a:t>
            </a:r>
          </a:p>
          <a:p>
            <a:pPr marL="625475" lvl="2" indent="-84138">
              <a:spcBef>
                <a:spcPts val="0"/>
              </a:spcBef>
              <a:spcAft>
                <a:spcPts val="0"/>
              </a:spcAft>
              <a:tabLst>
                <a:tab pos="457200" algn="l"/>
                <a:tab pos="5754688" algn="r"/>
              </a:tabLst>
              <a:defRPr/>
            </a:pPr>
            <a:r>
              <a:rPr lang="fr-FR" sz="900" i="1" dirty="0">
                <a:ea typeface="Times New Roman"/>
                <a:cs typeface="Times New Roman"/>
              </a:rPr>
              <a:t>Mobilité connectée, coopérative et automatisée (CCAM) </a:t>
            </a:r>
          </a:p>
          <a:p>
            <a:pPr marL="625475" lvl="2" indent="-84138">
              <a:spcBef>
                <a:spcPts val="0"/>
              </a:spcBef>
              <a:spcAft>
                <a:spcPts val="0"/>
              </a:spcAft>
              <a:tabLst>
                <a:tab pos="457200" algn="l"/>
                <a:tab pos="5754688" algn="r"/>
              </a:tabLst>
              <a:defRPr/>
            </a:pPr>
            <a:r>
              <a:rPr lang="fr-FR" sz="900" i="1" dirty="0">
                <a:ea typeface="Times New Roman"/>
                <a:cs typeface="Times New Roman"/>
              </a:rPr>
              <a:t>Systèmes de transport multimodaux et durables pour les passagers et les marchandises</a:t>
            </a:r>
          </a:p>
          <a:p>
            <a:pPr marL="625475" lvl="2" indent="-84138">
              <a:spcBef>
                <a:spcPts val="0"/>
              </a:spcBef>
              <a:spcAft>
                <a:spcPts val="0"/>
              </a:spcAft>
              <a:tabLst>
                <a:tab pos="457200" algn="l"/>
                <a:tab pos="5754688" algn="r"/>
              </a:tabLst>
              <a:defRPr/>
            </a:pPr>
            <a:r>
              <a:rPr lang="fr-FR" sz="900" i="1" dirty="0">
                <a:ea typeface="Times New Roman"/>
                <a:cs typeface="Times New Roman"/>
              </a:rPr>
              <a:t>Sécurité et résilience - par mode et dans tous les modes de transport</a:t>
            </a:r>
          </a:p>
          <a:p>
            <a:pPr marL="92075" lvl="2" indent="-92075">
              <a:spcBef>
                <a:spcPts val="0"/>
              </a:spcBef>
              <a:spcAft>
                <a:spcPts val="0"/>
              </a:spcAft>
              <a:buNone/>
              <a:tabLst>
                <a:tab pos="457200" algn="l"/>
                <a:tab pos="5754688" algn="r"/>
              </a:tabLst>
              <a:defRPr/>
            </a:pPr>
            <a:endParaRPr lang="en-GB" sz="900" b="1" strike="sngStrike" dirty="0">
              <a:solidFill>
                <a:srgbClr val="000091"/>
              </a:solidFill>
              <a:latin typeface="Arial"/>
              <a:ea typeface="Times New Roman"/>
              <a:cs typeface="Times New Roman"/>
            </a:endParaRPr>
          </a:p>
        </p:txBody>
      </p:sp>
      <p:sp>
        <p:nvSpPr>
          <p:cNvPr id="9" name="Rectangle 8"/>
          <p:cNvSpPr/>
          <p:nvPr/>
        </p:nvSpPr>
        <p:spPr bwMode="auto">
          <a:xfrm>
            <a:off x="101637" y="4876586"/>
            <a:ext cx="8214779" cy="215444"/>
          </a:xfrm>
          <a:prstGeom prst="rect">
            <a:avLst/>
          </a:prstGeom>
          <a:ln w="28575">
            <a:solidFill>
              <a:srgbClr val="000091"/>
            </a:solidFill>
          </a:ln>
        </p:spPr>
        <p:txBody>
          <a:bodyPr wrap="square">
            <a:spAutoFit/>
          </a:bodyPr>
          <a:lstStyle/>
          <a:p>
            <a:pPr>
              <a:spcAft>
                <a:spcPts val="499"/>
              </a:spcAft>
              <a:defRPr/>
            </a:pPr>
            <a:r>
              <a:rPr lang="fr-FR" sz="800" b="1" u="sng" dirty="0"/>
              <a:t>Lien vers le programme de travail 2023/2024 : </a:t>
            </a:r>
            <a:r>
              <a:rPr lang="fr-FR" sz="800" b="1" u="sng" dirty="0">
                <a:solidFill>
                  <a:schemeClr val="accent3"/>
                </a:solidFill>
                <a:hlinkClick r:id="rId3"/>
              </a:rPr>
              <a:t>https://www.horizon-europe.gouv.fr/programme-de-travail-2023-2024-pour-les-thematiques-climatenergiemobilite-31777</a:t>
            </a:r>
            <a:r>
              <a:rPr lang="fr-FR" sz="800" b="1" u="sng" dirty="0">
                <a:solidFill>
                  <a:schemeClr val="accent3"/>
                </a:solidFill>
              </a:rPr>
              <a:t> </a:t>
            </a:r>
            <a:endParaRPr lang="fr-FR" sz="800" b="1" u="sng" dirty="0" smtClean="0">
              <a:solidFill>
                <a:schemeClr val="accent3"/>
              </a:solidFill>
            </a:endParaRPr>
          </a:p>
        </p:txBody>
      </p:sp>
      <p:sp>
        <p:nvSpPr>
          <p:cNvPr id="7" name="Rectangle à coins arrondis 6"/>
          <p:cNvSpPr/>
          <p:nvPr/>
        </p:nvSpPr>
        <p:spPr bwMode="auto">
          <a:xfrm>
            <a:off x="180000" y="987574"/>
            <a:ext cx="7416336" cy="443306"/>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14</a:t>
            </a:fld>
            <a:endParaRPr lang="fr-FR" dirty="0"/>
          </a:p>
        </p:txBody>
      </p:sp>
    </p:spTree>
    <p:extLst>
      <p:ext uri="{BB962C8B-B14F-4D97-AF65-F5344CB8AC3E}">
        <p14:creationId xmlns:p14="http://schemas.microsoft.com/office/powerpoint/2010/main" val="1093096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contenu 5"/>
          <p:cNvSpPr txBox="1"/>
          <p:nvPr/>
        </p:nvSpPr>
        <p:spPr bwMode="gray">
          <a:xfrm>
            <a:off x="359998" y="1059582"/>
            <a:ext cx="861283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15</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Liste des Appels 2024</a:t>
            </a:r>
          </a:p>
          <a:p>
            <a:pPr algn="r">
              <a:defRPr/>
            </a:pPr>
            <a:r>
              <a:rPr lang="fr-FR" sz="1200" b="1" dirty="0" smtClean="0"/>
              <a:t>Destination 1</a:t>
            </a:r>
            <a:endParaRPr lang="fr-FR" sz="1200" b="1" dirty="0"/>
          </a:p>
        </p:txBody>
      </p:sp>
      <p:graphicFrame>
        <p:nvGraphicFramePr>
          <p:cNvPr id="2" name="Tableau 1"/>
          <p:cNvGraphicFramePr>
            <a:graphicFrameLocks noGrp="1"/>
          </p:cNvGraphicFramePr>
          <p:nvPr>
            <p:extLst>
              <p:ext uri="{D42A27DB-BD31-4B8C-83A1-F6EECF244321}">
                <p14:modId xmlns:p14="http://schemas.microsoft.com/office/powerpoint/2010/main" val="1421982998"/>
              </p:ext>
            </p:extLst>
          </p:nvPr>
        </p:nvGraphicFramePr>
        <p:xfrm>
          <a:off x="359998" y="1159750"/>
          <a:ext cx="8406339" cy="3212200"/>
        </p:xfrm>
        <a:graphic>
          <a:graphicData uri="http://schemas.openxmlformats.org/drawingml/2006/table">
            <a:tbl>
              <a:tblPr>
                <a:tableStyleId>{5DA37D80-6434-44D0-A028-1B22A696006F}</a:tableStyleId>
              </a:tblPr>
              <a:tblGrid>
                <a:gridCol w="1380351">
                  <a:extLst>
                    <a:ext uri="{9D8B030D-6E8A-4147-A177-3AD203B41FA5}">
                      <a16:colId xmlns:a16="http://schemas.microsoft.com/office/drawing/2014/main" val="3096380157"/>
                    </a:ext>
                  </a:extLst>
                </a:gridCol>
                <a:gridCol w="959443">
                  <a:extLst>
                    <a:ext uri="{9D8B030D-6E8A-4147-A177-3AD203B41FA5}">
                      <a16:colId xmlns:a16="http://schemas.microsoft.com/office/drawing/2014/main" val="738783818"/>
                    </a:ext>
                  </a:extLst>
                </a:gridCol>
                <a:gridCol w="2376264">
                  <a:extLst>
                    <a:ext uri="{9D8B030D-6E8A-4147-A177-3AD203B41FA5}">
                      <a16:colId xmlns:a16="http://schemas.microsoft.com/office/drawing/2014/main" val="2142127614"/>
                    </a:ext>
                  </a:extLst>
                </a:gridCol>
                <a:gridCol w="576064">
                  <a:extLst>
                    <a:ext uri="{9D8B030D-6E8A-4147-A177-3AD203B41FA5}">
                      <a16:colId xmlns:a16="http://schemas.microsoft.com/office/drawing/2014/main" val="1103647513"/>
                    </a:ext>
                  </a:extLst>
                </a:gridCol>
                <a:gridCol w="576064">
                  <a:extLst>
                    <a:ext uri="{9D8B030D-6E8A-4147-A177-3AD203B41FA5}">
                      <a16:colId xmlns:a16="http://schemas.microsoft.com/office/drawing/2014/main" val="1993931879"/>
                    </a:ext>
                  </a:extLst>
                </a:gridCol>
                <a:gridCol w="720080">
                  <a:extLst>
                    <a:ext uri="{9D8B030D-6E8A-4147-A177-3AD203B41FA5}">
                      <a16:colId xmlns:a16="http://schemas.microsoft.com/office/drawing/2014/main" val="2347702128"/>
                    </a:ext>
                  </a:extLst>
                </a:gridCol>
                <a:gridCol w="576064">
                  <a:extLst>
                    <a:ext uri="{9D8B030D-6E8A-4147-A177-3AD203B41FA5}">
                      <a16:colId xmlns:a16="http://schemas.microsoft.com/office/drawing/2014/main" val="2304256401"/>
                    </a:ext>
                  </a:extLst>
                </a:gridCol>
                <a:gridCol w="649838">
                  <a:extLst>
                    <a:ext uri="{9D8B030D-6E8A-4147-A177-3AD203B41FA5}">
                      <a16:colId xmlns:a16="http://schemas.microsoft.com/office/drawing/2014/main" val="1249185673"/>
                    </a:ext>
                  </a:extLst>
                </a:gridCol>
                <a:gridCol w="592171">
                  <a:extLst>
                    <a:ext uri="{9D8B030D-6E8A-4147-A177-3AD203B41FA5}">
                      <a16:colId xmlns:a16="http://schemas.microsoft.com/office/drawing/2014/main" val="2280081385"/>
                    </a:ext>
                  </a:extLst>
                </a:gridCol>
              </a:tblGrid>
              <a:tr h="172386">
                <a:tc>
                  <a:txBody>
                    <a:bodyPr/>
                    <a:lstStyle/>
                    <a:p>
                      <a:pPr algn="ctr" fontAlgn="ctr"/>
                      <a:r>
                        <a:rPr lang="fr-FR" sz="1000" u="none" strike="noStrike">
                          <a:solidFill>
                            <a:schemeClr val="bg1"/>
                          </a:solidFill>
                          <a:effectLst/>
                        </a:rPr>
                        <a:t>Domaine</a:t>
                      </a:r>
                      <a:endParaRPr lang="fr-FR" sz="1000" b="1" i="0" u="none" strike="noStrike">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1000" u="none" strike="noStrike" dirty="0">
                          <a:solidFill>
                            <a:schemeClr val="bg1"/>
                          </a:solidFill>
                          <a:effectLst/>
                        </a:rPr>
                        <a:t>Code AAP</a:t>
                      </a:r>
                      <a:endParaRPr lang="fr-FR" sz="10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1000" u="none" strike="noStrike" dirty="0">
                          <a:solidFill>
                            <a:schemeClr val="bg1"/>
                          </a:solidFill>
                          <a:effectLst/>
                        </a:rPr>
                        <a:t>Titre AAP</a:t>
                      </a:r>
                      <a:endParaRPr lang="fr-FR" sz="10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1000" u="none" strike="noStrike">
                          <a:solidFill>
                            <a:schemeClr val="bg1"/>
                          </a:solidFill>
                          <a:effectLst/>
                        </a:rPr>
                        <a:t>Type d'action</a:t>
                      </a:r>
                      <a:endParaRPr lang="fr-FR" sz="1000" b="1" i="0" u="none" strike="noStrike">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1000" u="none" strike="noStrike" dirty="0" smtClean="0">
                          <a:solidFill>
                            <a:schemeClr val="bg1"/>
                          </a:solidFill>
                          <a:effectLst/>
                        </a:rPr>
                        <a:t>Budget/</a:t>
                      </a:r>
                      <a:r>
                        <a:rPr lang="fr-FR" sz="1000" u="none" strike="noStrike" baseline="0" dirty="0" smtClean="0">
                          <a:solidFill>
                            <a:schemeClr val="bg1"/>
                          </a:solidFill>
                          <a:effectLst/>
                        </a:rPr>
                        <a:t> </a:t>
                      </a:r>
                      <a:r>
                        <a:rPr lang="fr-FR" sz="1000" u="none" strike="noStrike" dirty="0" smtClean="0">
                          <a:solidFill>
                            <a:schemeClr val="bg1"/>
                          </a:solidFill>
                          <a:effectLst/>
                        </a:rPr>
                        <a:t>projet</a:t>
                      </a:r>
                      <a:endParaRPr lang="fr-FR" sz="10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1000" u="none" strike="noStrike" dirty="0" err="1" smtClean="0">
                          <a:solidFill>
                            <a:schemeClr val="bg1"/>
                          </a:solidFill>
                          <a:effectLst/>
                        </a:rPr>
                        <a:t>Nbre</a:t>
                      </a:r>
                      <a:r>
                        <a:rPr lang="fr-FR" sz="1000" u="none" strike="noStrike" dirty="0" smtClean="0">
                          <a:solidFill>
                            <a:schemeClr val="bg1"/>
                          </a:solidFill>
                          <a:effectLst/>
                        </a:rPr>
                        <a:t> </a:t>
                      </a:r>
                      <a:r>
                        <a:rPr lang="fr-FR" sz="1000" u="none" strike="noStrike" dirty="0">
                          <a:solidFill>
                            <a:schemeClr val="bg1"/>
                          </a:solidFill>
                          <a:effectLst/>
                        </a:rPr>
                        <a:t>projets attendus</a:t>
                      </a:r>
                      <a:endParaRPr lang="fr-FR" sz="10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1000" u="none" strike="noStrike" dirty="0">
                          <a:solidFill>
                            <a:schemeClr val="bg1"/>
                          </a:solidFill>
                          <a:effectLst/>
                        </a:rPr>
                        <a:t>Lump </a:t>
                      </a:r>
                      <a:r>
                        <a:rPr lang="fr-FR" sz="1000" u="none" strike="noStrike" dirty="0" err="1">
                          <a:solidFill>
                            <a:schemeClr val="bg1"/>
                          </a:solidFill>
                          <a:effectLst/>
                        </a:rPr>
                        <a:t>Sum</a:t>
                      </a:r>
                      <a:r>
                        <a:rPr lang="fr-FR" sz="1000" u="none" strike="noStrike" dirty="0">
                          <a:solidFill>
                            <a:schemeClr val="bg1"/>
                          </a:solidFill>
                          <a:effectLst/>
                        </a:rPr>
                        <a:t> </a:t>
                      </a:r>
                      <a:endParaRPr lang="fr-FR" sz="10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1000" u="none" strike="noStrike">
                          <a:solidFill>
                            <a:schemeClr val="bg1"/>
                          </a:solidFill>
                          <a:effectLst/>
                        </a:rPr>
                        <a:t>Ouverture</a:t>
                      </a:r>
                      <a:endParaRPr lang="fr-FR" sz="1000" b="1" i="0" u="none" strike="noStrike">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1000" u="none" strike="noStrike" dirty="0">
                          <a:solidFill>
                            <a:schemeClr val="bg1"/>
                          </a:solidFill>
                          <a:effectLst/>
                        </a:rPr>
                        <a:t>Clôture</a:t>
                      </a:r>
                      <a:endParaRPr lang="fr-FR" sz="10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extLst>
                  <a:ext uri="{0D108BD9-81ED-4DB2-BD59-A6C34878D82A}">
                    <a16:rowId xmlns:a16="http://schemas.microsoft.com/office/drawing/2014/main" val="3312811385"/>
                  </a:ext>
                </a:extLst>
              </a:tr>
              <a:tr h="122361">
                <a:tc>
                  <a:txBody>
                    <a:bodyPr/>
                    <a:lstStyle/>
                    <a:p>
                      <a:pPr algn="ctr" fontAlgn="ctr"/>
                      <a:r>
                        <a:rPr lang="fr-FR" sz="900" u="none" strike="noStrike">
                          <a:effectLst/>
                        </a:rPr>
                        <a:t>Earth system science</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900" u="none" strike="noStrike" dirty="0">
                          <a:effectLst/>
                        </a:rPr>
                        <a:t>HORIZON-CL5-2024-D1-01-01</a:t>
                      </a:r>
                      <a:endParaRPr lang="fr-FR" sz="9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l" fontAlgn="ctr"/>
                      <a:r>
                        <a:rPr lang="en-US" sz="900" u="none" strike="noStrike">
                          <a:effectLst/>
                        </a:rPr>
                        <a:t>Enhanced quantification and understanding of natural and anthropogenic methane emissions and sinks</a:t>
                      </a:r>
                      <a:endParaRPr lang="en-US"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a:effectLst/>
                        </a:rPr>
                        <a:t>RIA</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dirty="0" smtClean="0">
                          <a:effectLst/>
                        </a:rPr>
                        <a:t>15,0</a:t>
                      </a:r>
                      <a:endParaRPr lang="fr-FR" sz="9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a:effectLst/>
                        </a:rPr>
                        <a:t>1</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a:effectLst/>
                        </a:rPr>
                        <a:t>12/09/2023</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dirty="0">
                          <a:effectLst/>
                        </a:rPr>
                        <a:t>05/03/2024</a:t>
                      </a:r>
                      <a:endParaRPr lang="fr-FR" sz="9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1324121842"/>
                  </a:ext>
                </a:extLst>
              </a:tr>
              <a:tr h="122361">
                <a:tc>
                  <a:txBody>
                    <a:bodyPr/>
                    <a:lstStyle/>
                    <a:p>
                      <a:pPr algn="ctr" fontAlgn="ctr"/>
                      <a:r>
                        <a:rPr lang="fr-FR" sz="900" u="none" strike="noStrike">
                          <a:effectLst/>
                        </a:rPr>
                        <a:t>Earth system science</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900" u="none" strike="noStrike" dirty="0">
                          <a:effectLst/>
                        </a:rPr>
                        <a:t>HORIZON-CL5-2024-D1-01-02</a:t>
                      </a:r>
                      <a:endParaRPr lang="fr-FR" sz="9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l" fontAlgn="ctr"/>
                      <a:r>
                        <a:rPr lang="en-US" sz="900" u="none" strike="noStrike" dirty="0">
                          <a:effectLst/>
                        </a:rPr>
                        <a:t>Inland ice, including snow cover, glaciers, ice sheets and permafrost, and their interaction with climate change</a:t>
                      </a:r>
                      <a:endParaRPr lang="en-US" sz="9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a:effectLst/>
                        </a:rPr>
                        <a:t>RIA</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dirty="0" smtClean="0">
                          <a:effectLst/>
                        </a:rPr>
                        <a:t>6-7,5</a:t>
                      </a:r>
                      <a:endParaRPr lang="fr-FR" sz="9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a:effectLst/>
                        </a:rPr>
                        <a:t>3</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a:effectLst/>
                        </a:rPr>
                        <a:t>12/09/2023</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dirty="0">
                          <a:effectLst/>
                        </a:rPr>
                        <a:t>05/03/2024</a:t>
                      </a:r>
                      <a:endParaRPr lang="fr-FR" sz="9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643642714"/>
                  </a:ext>
                </a:extLst>
              </a:tr>
              <a:tr h="122361">
                <a:tc>
                  <a:txBody>
                    <a:bodyPr/>
                    <a:lstStyle/>
                    <a:p>
                      <a:pPr algn="ctr" fontAlgn="ctr"/>
                      <a:r>
                        <a:rPr lang="fr-FR" sz="900" u="none" strike="noStrike">
                          <a:effectLst/>
                        </a:rPr>
                        <a:t>Earth system science</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900" u="none" strike="noStrike" dirty="0">
                          <a:effectLst/>
                        </a:rPr>
                        <a:t>HORIZON-CL5-2024-D1-01-03</a:t>
                      </a:r>
                      <a:endParaRPr lang="fr-FR" sz="9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l" fontAlgn="ctr"/>
                      <a:r>
                        <a:rPr lang="en-US" sz="900" u="none" strike="noStrike" dirty="0">
                          <a:effectLst/>
                        </a:rPr>
                        <a:t>Paleoclimate science for a better understanding of the short- to long-term evolution of the Earth system</a:t>
                      </a:r>
                      <a:endParaRPr lang="en-US" sz="9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a:effectLst/>
                        </a:rPr>
                        <a:t>RIA</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a:effectLst/>
                        </a:rPr>
                        <a:t>15,0</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a:effectLst/>
                        </a:rPr>
                        <a:t>1</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a:effectLst/>
                        </a:rPr>
                        <a:t>oui</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a:effectLst/>
                        </a:rPr>
                        <a:t>12/09/2023</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dirty="0">
                          <a:effectLst/>
                        </a:rPr>
                        <a:t>05/03/2024</a:t>
                      </a:r>
                      <a:endParaRPr lang="fr-FR" sz="9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1738952193"/>
                  </a:ext>
                </a:extLst>
              </a:tr>
              <a:tr h="122361">
                <a:tc>
                  <a:txBody>
                    <a:bodyPr/>
                    <a:lstStyle/>
                    <a:p>
                      <a:pPr algn="ctr" fontAlgn="ctr"/>
                      <a:r>
                        <a:rPr lang="en-US" sz="900" u="none" strike="noStrike">
                          <a:effectLst/>
                        </a:rPr>
                        <a:t>Climate change mitigation, pathways to climate neutrality</a:t>
                      </a:r>
                      <a:endParaRPr lang="en-US" sz="9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900" u="none" strike="noStrike" dirty="0">
                          <a:effectLst/>
                        </a:rPr>
                        <a:t>HORIZON-CL5-2024-D1-01-04</a:t>
                      </a:r>
                      <a:endParaRPr lang="fr-FR" sz="9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l" fontAlgn="ctr"/>
                      <a:r>
                        <a:rPr lang="en-US" sz="900" u="none" strike="noStrike">
                          <a:effectLst/>
                        </a:rPr>
                        <a:t>Improved toolbox for evaluating the climate and environmental impacts of trade policies </a:t>
                      </a:r>
                      <a:endParaRPr lang="en-US"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a:effectLst/>
                        </a:rPr>
                        <a:t>RIA</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a:effectLst/>
                        </a:rPr>
                        <a:t>6,0</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a:effectLst/>
                        </a:rPr>
                        <a:t>2</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a:effectLst/>
                        </a:rPr>
                        <a:t>12/09/2023</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dirty="0">
                          <a:effectLst/>
                        </a:rPr>
                        <a:t>05/03/2024</a:t>
                      </a:r>
                      <a:endParaRPr lang="fr-FR" sz="9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1083784876"/>
                  </a:ext>
                </a:extLst>
              </a:tr>
              <a:tr h="122361">
                <a:tc>
                  <a:txBody>
                    <a:bodyPr/>
                    <a:lstStyle/>
                    <a:p>
                      <a:pPr algn="ctr" fontAlgn="ctr"/>
                      <a:r>
                        <a:rPr lang="en-US" sz="900" u="none" strike="noStrike">
                          <a:effectLst/>
                        </a:rPr>
                        <a:t>Climate change mitigation, pathways to climate neutrality</a:t>
                      </a:r>
                      <a:endParaRPr lang="en-US" sz="9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900" u="none" strike="noStrike" dirty="0">
                          <a:effectLst/>
                        </a:rPr>
                        <a:t>HORIZON-CL5-2024-D1-01-05</a:t>
                      </a:r>
                      <a:endParaRPr lang="fr-FR" sz="9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l" fontAlgn="ctr"/>
                      <a:r>
                        <a:rPr lang="en-US" sz="900" u="none" strike="noStrike">
                          <a:effectLst/>
                        </a:rPr>
                        <a:t>Next generation low-emission, climate-resilient pathways and NDCs for a future aligned with the Paris Agreement</a:t>
                      </a:r>
                      <a:endParaRPr lang="en-US"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a:effectLst/>
                        </a:rPr>
                        <a:t>RIA</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a:effectLst/>
                        </a:rPr>
                        <a:t>4,5</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a:effectLst/>
                        </a:rPr>
                        <a:t>3</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a:effectLst/>
                        </a:rPr>
                        <a:t>12/09/2023</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dirty="0">
                          <a:effectLst/>
                        </a:rPr>
                        <a:t>05/03/2024</a:t>
                      </a:r>
                      <a:endParaRPr lang="fr-FR" sz="9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3537050045"/>
                  </a:ext>
                </a:extLst>
              </a:tr>
              <a:tr h="122361">
                <a:tc>
                  <a:txBody>
                    <a:bodyPr/>
                    <a:lstStyle/>
                    <a:p>
                      <a:pPr algn="ctr" fontAlgn="ctr"/>
                      <a:r>
                        <a:rPr lang="en-US" sz="900" u="none" strike="noStrike" dirty="0">
                          <a:effectLst/>
                        </a:rPr>
                        <a:t>Climate change mitigation, pathways to climate neutrality</a:t>
                      </a:r>
                      <a:endParaRPr lang="en-US" sz="9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l" fontAlgn="ctr"/>
                      <a:r>
                        <a:rPr lang="fr-FR" sz="900" u="none" strike="noStrike" dirty="0">
                          <a:effectLst/>
                        </a:rPr>
                        <a:t>HORIZON-CL5-2024-D1-01-06</a:t>
                      </a:r>
                      <a:endParaRPr lang="fr-FR" sz="9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l" fontAlgn="ctr"/>
                      <a:r>
                        <a:rPr lang="en-US" sz="900" u="none" strike="noStrike">
                          <a:effectLst/>
                        </a:rPr>
                        <a:t>The role of climate change foresight for primary and secondary raw materials supply</a:t>
                      </a:r>
                      <a:endParaRPr lang="en-US"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a:effectLst/>
                        </a:rPr>
                        <a:t>RIA</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dirty="0" smtClean="0">
                          <a:effectLst/>
                        </a:rPr>
                        <a:t>5,0</a:t>
                      </a:r>
                      <a:endParaRPr lang="fr-FR" sz="9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a:effectLst/>
                        </a:rPr>
                        <a:t>1</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a:effectLst/>
                        </a:rPr>
                        <a:t>12/09/2023</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dirty="0">
                          <a:effectLst/>
                        </a:rPr>
                        <a:t>05/03/2024</a:t>
                      </a:r>
                      <a:endParaRPr lang="fr-FR" sz="9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2945253812"/>
                  </a:ext>
                </a:extLst>
              </a:tr>
              <a:tr h="122361">
                <a:tc>
                  <a:txBody>
                    <a:bodyPr/>
                    <a:lstStyle/>
                    <a:p>
                      <a:pPr algn="ctr" fontAlgn="ctr"/>
                      <a:r>
                        <a:rPr lang="fr-FR" sz="900" u="none" strike="noStrike">
                          <a:effectLst/>
                        </a:rPr>
                        <a:t>Climate-ecosystem interactions</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900" u="none" strike="noStrike" dirty="0">
                          <a:effectLst/>
                        </a:rPr>
                        <a:t>HORIZON-CL5-2024-D1-01-07</a:t>
                      </a:r>
                      <a:endParaRPr lang="fr-FR" sz="9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l" fontAlgn="ctr"/>
                      <a:r>
                        <a:rPr lang="en-US" sz="900" u="none" strike="noStrike">
                          <a:effectLst/>
                        </a:rPr>
                        <a:t>Quantification of the role of key terrestrial ecosystems on the carbon cycle and related climate effects</a:t>
                      </a:r>
                      <a:endParaRPr lang="en-US"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a:effectLst/>
                        </a:rPr>
                        <a:t>RIA</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a:effectLst/>
                        </a:rPr>
                        <a:t>10,0</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a:effectLst/>
                        </a:rPr>
                        <a:t>2</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a:effectLst/>
                        </a:rPr>
                        <a:t>12/09/2023</a:t>
                      </a:r>
                      <a:endParaRPr lang="fr-FR" sz="9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900" u="none" strike="noStrike" dirty="0">
                          <a:effectLst/>
                        </a:rPr>
                        <a:t>05/03/2024</a:t>
                      </a:r>
                      <a:endParaRPr lang="fr-FR" sz="9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54343284"/>
                  </a:ext>
                </a:extLst>
              </a:tr>
            </a:tbl>
          </a:graphicData>
        </a:graphic>
      </p:graphicFrame>
    </p:spTree>
    <p:extLst>
      <p:ext uri="{BB962C8B-B14F-4D97-AF65-F5344CB8AC3E}">
        <p14:creationId xmlns:p14="http://schemas.microsoft.com/office/powerpoint/2010/main" val="955335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2006718"/>
            <a:ext cx="7668384" cy="2077200"/>
          </a:xfrm>
        </p:spPr>
        <p:txBody>
          <a:bodyPr/>
          <a:lstStyle/>
          <a:p>
            <a:pPr>
              <a:defRPr/>
            </a:pPr>
            <a:endParaRPr lang="fr-FR" sz="2800" b="0" dirty="0"/>
          </a:p>
          <a:p>
            <a:pPr>
              <a:defRPr/>
            </a:pPr>
            <a:r>
              <a:rPr lang="fr-FR" sz="2800" b="0" dirty="0"/>
              <a:t>GUIDE DES </a:t>
            </a:r>
            <a:r>
              <a:rPr lang="fr-FR" sz="2800" b="0" dirty="0" smtClean="0"/>
              <a:t>APPELS 2024</a:t>
            </a:r>
            <a:endParaRPr dirty="0"/>
          </a:p>
          <a:p>
            <a:pPr>
              <a:defRPr/>
            </a:pPr>
            <a:r>
              <a:rPr lang="fr-FR" sz="3600" dirty="0" smtClean="0"/>
              <a:t>Destination 1 – Climat</a:t>
            </a:r>
            <a:endParaRPr lang="fr-FR" sz="3600" b="0" dirty="0"/>
          </a:p>
        </p:txBody>
      </p:sp>
      <p:sp>
        <p:nvSpPr>
          <p:cNvPr id="3" name="Rectangle 2"/>
          <p:cNvSpPr/>
          <p:nvPr/>
        </p:nvSpPr>
        <p:spPr>
          <a:xfrm>
            <a:off x="3995936" y="4371950"/>
            <a:ext cx="4788024" cy="461665"/>
          </a:xfrm>
          <a:prstGeom prst="rect">
            <a:avLst/>
          </a:prstGeom>
        </p:spPr>
        <p:txBody>
          <a:bodyPr wrap="square">
            <a:spAutoFit/>
          </a:bodyPr>
          <a:lstStyle/>
          <a:p>
            <a:pPr algn="just">
              <a:spcAft>
                <a:spcPts val="0"/>
              </a:spcAft>
              <a:defRPr/>
            </a:pPr>
            <a:r>
              <a:rPr lang="fr-FR" sz="1200" b="1" i="1" dirty="0" smtClean="0">
                <a:solidFill>
                  <a:srgbClr val="FF0000"/>
                </a:solidFill>
              </a:rPr>
              <a:t>NB : Seul le texte de l’appel fait foi. Pour </a:t>
            </a:r>
            <a:r>
              <a:rPr lang="fr-FR" sz="1200" b="1" i="1" dirty="0">
                <a:solidFill>
                  <a:srgbClr val="FF0000"/>
                </a:solidFill>
              </a:rPr>
              <a:t>connaitre l’ensemble des activités </a:t>
            </a:r>
            <a:r>
              <a:rPr lang="fr-FR" sz="1200" b="1" i="1" dirty="0" smtClean="0">
                <a:solidFill>
                  <a:srgbClr val="FF0000"/>
                </a:solidFill>
              </a:rPr>
              <a:t>attendues, consulter le </a:t>
            </a:r>
            <a:r>
              <a:rPr lang="fr-FR" sz="1200" b="1" i="1" dirty="0">
                <a:solidFill>
                  <a:srgbClr val="FF0000"/>
                </a:solidFill>
              </a:rPr>
              <a:t>texte intégral de </a:t>
            </a:r>
            <a:r>
              <a:rPr lang="fr-FR" sz="1200" b="1" i="1" dirty="0" smtClean="0">
                <a:solidFill>
                  <a:srgbClr val="FF0000"/>
                </a:solidFill>
              </a:rPr>
              <a:t>l’appel.</a:t>
            </a:r>
            <a:endParaRPr lang="fr-FR" sz="1200" b="1" dirty="0">
              <a:solidFill>
                <a:srgbClr val="FF0000"/>
              </a:solidFill>
            </a:endParaRP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16</a:t>
            </a:fld>
            <a:endParaRPr lang="fr-FR" dirty="0"/>
          </a:p>
        </p:txBody>
      </p:sp>
    </p:spTree>
    <p:extLst>
      <p:ext uri="{BB962C8B-B14F-4D97-AF65-F5344CB8AC3E}">
        <p14:creationId xmlns:p14="http://schemas.microsoft.com/office/powerpoint/2010/main" val="3944829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Titre 12"/>
          <p:cNvSpPr>
            <a:spLocks noGrp="1"/>
          </p:cNvSpPr>
          <p:nvPr>
            <p:ph type="title"/>
          </p:nvPr>
        </p:nvSpPr>
        <p:spPr bwMode="auto"/>
        <p:txBody>
          <a:bodyPr/>
          <a:lstStyle/>
          <a:p>
            <a:pPr marL="0" indent="0">
              <a:buNone/>
              <a:defRPr/>
            </a:pPr>
            <a:r>
              <a:rPr lang="fr-FR" sz="2400" b="0" dirty="0"/>
              <a:t>Destination 1</a:t>
            </a:r>
            <a:r>
              <a:rPr lang="fr-FR" dirty="0"/>
              <a:t/>
            </a:r>
            <a:br>
              <a:rPr lang="fr-FR" dirty="0"/>
            </a:br>
            <a:r>
              <a:rPr lang="fr-FR" i="1" dirty="0"/>
              <a:t>Sciences du climat et réponses pour la transformation vers la neutralité climatique</a:t>
            </a:r>
            <a:endParaRPr dirty="0"/>
          </a:p>
        </p:txBody>
      </p:sp>
      <p:sp>
        <p:nvSpPr>
          <p:cNvPr id="11" name="Espace réservé du numéro de diapositive 10"/>
          <p:cNvSpPr>
            <a:spLocks noGrp="1"/>
          </p:cNvSpPr>
          <p:nvPr>
            <p:ph type="sldNum" sz="quarter" idx="12"/>
          </p:nvPr>
        </p:nvSpPr>
        <p:spPr bwMode="auto"/>
        <p:txBody>
          <a:bodyPr/>
          <a:lstStyle/>
          <a:p>
            <a:pPr>
              <a:defRPr/>
            </a:pPr>
            <a:fld id="{733122C9-A0B9-462F-8757-0847AD287B63}" type="slidenum">
              <a:rPr lang="fr-FR"/>
              <a:t>17</a:t>
            </a:fld>
            <a:endParaRPr lang="fr-FR"/>
          </a:p>
        </p:txBody>
      </p:sp>
    </p:spTree>
    <p:extLst>
      <p:ext uri="{BB962C8B-B14F-4D97-AF65-F5344CB8AC3E}">
        <p14:creationId xmlns:p14="http://schemas.microsoft.com/office/powerpoint/2010/main" val="48580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ZoneTexte 7"/>
          <p:cNvSpPr txBox="1"/>
          <p:nvPr/>
        </p:nvSpPr>
        <p:spPr bwMode="auto">
          <a:xfrm>
            <a:off x="3203848" y="195087"/>
            <a:ext cx="5765503" cy="553998"/>
          </a:xfrm>
          <a:prstGeom prst="rect">
            <a:avLst/>
          </a:prstGeom>
          <a:noFill/>
        </p:spPr>
        <p:txBody>
          <a:bodyPr wrap="square" rtlCol="0">
            <a:spAutoFit/>
          </a:bodyPr>
          <a:lstStyle/>
          <a:p>
            <a:pPr algn="r">
              <a:defRPr/>
            </a:pPr>
            <a:r>
              <a:rPr lang="fr-FR" b="1" dirty="0"/>
              <a:t>Destination </a:t>
            </a:r>
            <a:r>
              <a:rPr lang="fr-FR" b="1" dirty="0" smtClean="0"/>
              <a:t>1 </a:t>
            </a:r>
            <a:r>
              <a:rPr lang="fr-FR" b="1" dirty="0"/>
              <a:t>: Les impacts</a:t>
            </a:r>
            <a:endParaRPr dirty="0"/>
          </a:p>
          <a:p>
            <a:pPr algn="r">
              <a:defRPr/>
            </a:pPr>
            <a:r>
              <a:rPr lang="fr-FR" sz="1200" b="1" dirty="0"/>
              <a:t>Sciences du climat</a:t>
            </a:r>
            <a:endParaRPr dirty="0"/>
          </a:p>
        </p:txBody>
      </p:sp>
      <p:sp>
        <p:nvSpPr>
          <p:cNvPr id="4" name="Espace réservé du numéro de diapositive 3"/>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18</a:t>
            </a:fld>
            <a:endParaRPr lang="fr-FR" sz="1600" b="0" i="0" u="none" strike="noStrike" cap="none" spc="0">
              <a:ln>
                <a:noFill/>
              </a:ln>
              <a:solidFill>
                <a:srgbClr val="000091"/>
              </a:solidFill>
              <a:latin typeface="Arial"/>
              <a:ea typeface="+mn-ea"/>
              <a:cs typeface="+mn-cs"/>
            </a:endParaRPr>
          </a:p>
        </p:txBody>
      </p:sp>
      <p:sp>
        <p:nvSpPr>
          <p:cNvPr id="7" name="Rectangle 6"/>
          <p:cNvSpPr/>
          <p:nvPr/>
        </p:nvSpPr>
        <p:spPr bwMode="auto">
          <a:xfrm>
            <a:off x="234136" y="987574"/>
            <a:ext cx="8586336" cy="3693319"/>
          </a:xfrm>
          <a:prstGeom prst="rect">
            <a:avLst/>
          </a:prstGeom>
        </p:spPr>
        <p:txBody>
          <a:bodyPr wrap="square">
            <a:spAutoFit/>
          </a:bodyPr>
          <a:lstStyle/>
          <a:p>
            <a:pPr lvl="0" algn="just">
              <a:defRPr/>
            </a:pPr>
            <a:r>
              <a:rPr lang="fr-FR" sz="1600" b="1" i="0" u="none" strike="noStrike" cap="none" spc="0" dirty="0">
                <a:ln>
                  <a:noFill/>
                </a:ln>
                <a:solidFill>
                  <a:srgbClr val="000099"/>
                </a:solidFill>
              </a:rPr>
              <a:t>Destination </a:t>
            </a:r>
            <a:r>
              <a:rPr lang="fr-FR" sz="1600" b="1" dirty="0">
                <a:solidFill>
                  <a:srgbClr val="000099"/>
                </a:solidFill>
              </a:rPr>
              <a:t>1 :</a:t>
            </a:r>
            <a:r>
              <a:rPr lang="fr-FR" sz="1600" b="1" i="0" u="none" strike="noStrike" cap="none" spc="0" dirty="0">
                <a:ln>
                  <a:noFill/>
                </a:ln>
                <a:solidFill>
                  <a:srgbClr val="000099"/>
                </a:solidFill>
              </a:rPr>
              <a:t> </a:t>
            </a:r>
            <a:r>
              <a:rPr lang="fr-FR" sz="1600" b="1" dirty="0">
                <a:solidFill>
                  <a:srgbClr val="000099"/>
                </a:solidFill>
              </a:rPr>
              <a:t>« Sciences du climat et réponses pour la transformation vers la neutralité climatique</a:t>
            </a:r>
            <a:r>
              <a:rPr lang="fr-FR" sz="1600" b="1" i="0" u="none" strike="noStrike" cap="none" spc="0" dirty="0">
                <a:ln>
                  <a:noFill/>
                </a:ln>
                <a:solidFill>
                  <a:srgbClr val="000099"/>
                </a:solidFill>
              </a:rPr>
              <a:t> »</a:t>
            </a:r>
            <a:endParaRPr dirty="0"/>
          </a:p>
          <a:p>
            <a:pPr lvl="0" algn="just">
              <a:defRPr/>
            </a:pPr>
            <a:endParaRPr lang="fr-FR" sz="1200" b="0" i="0" u="none" strike="noStrike" cap="none" spc="0" dirty="0">
              <a:ln>
                <a:noFill/>
              </a:ln>
              <a:solidFill>
                <a:srgbClr val="000000"/>
              </a:solidFill>
            </a:endParaRPr>
          </a:p>
          <a:p>
            <a:pPr algn="just">
              <a:defRPr/>
            </a:pPr>
            <a:r>
              <a:rPr lang="fr-FR" sz="1400" b="1" dirty="0">
                <a:solidFill>
                  <a:srgbClr val="000000"/>
                </a:solidFill>
              </a:rPr>
              <a:t>Impacts visés </a:t>
            </a:r>
            <a:r>
              <a:rPr lang="fr-FR" sz="1400" dirty="0"/>
              <a:t>: « </a:t>
            </a:r>
            <a:r>
              <a:rPr lang="fr-FR" sz="1400" i="1" dirty="0"/>
              <a:t>transition vers une société et une économie climatiquement neutres et résilientes, rendue possible par une science climatique avancée, des voies et des réponses au changement climatique et des transformations comportementales</a:t>
            </a:r>
            <a:r>
              <a:rPr lang="fr-FR" sz="1400" dirty="0"/>
              <a:t> », notamment en : </a:t>
            </a:r>
            <a:endParaRPr dirty="0"/>
          </a:p>
          <a:p>
            <a:pPr marL="342900" lvl="0" indent="-342900" algn="just">
              <a:spcBef>
                <a:spcPts val="1200"/>
              </a:spcBef>
              <a:buFont typeface="+mj-lt"/>
              <a:buAutoNum type="arabicPeriod"/>
              <a:defRPr/>
            </a:pPr>
            <a:r>
              <a:rPr lang="fr-FR" sz="1200" b="1" dirty="0">
                <a:solidFill>
                  <a:srgbClr val="000000"/>
                </a:solidFill>
              </a:rPr>
              <a:t>Faisant progresser les connaissances </a:t>
            </a:r>
            <a:r>
              <a:rPr lang="fr-FR" sz="1200" dirty="0">
                <a:solidFill>
                  <a:srgbClr val="000000"/>
                </a:solidFill>
              </a:rPr>
              <a:t>et en </a:t>
            </a:r>
            <a:r>
              <a:rPr lang="fr-FR" sz="1200" b="1" dirty="0">
                <a:solidFill>
                  <a:srgbClr val="000000"/>
                </a:solidFill>
              </a:rPr>
              <a:t>fournissant des solutions </a:t>
            </a:r>
            <a:r>
              <a:rPr lang="fr-FR" sz="1200" dirty="0">
                <a:solidFill>
                  <a:srgbClr val="000000"/>
                </a:solidFill>
              </a:rPr>
              <a:t>dans l'un de ces domaines : science du système terrestre, voies vers la neutralité climatique, adaptation au changement climatique, services climatiques, sciences sociales pour l'action climatique, compréhension des interactions entre le climat et les écosystèmes.</a:t>
            </a:r>
          </a:p>
          <a:p>
            <a:pPr marL="342900" lvl="0" indent="-342900" algn="just">
              <a:spcBef>
                <a:spcPts val="1200"/>
              </a:spcBef>
              <a:buFont typeface="+mj-lt"/>
              <a:buAutoNum type="arabicPeriod"/>
              <a:defRPr/>
            </a:pPr>
            <a:r>
              <a:rPr lang="fr-FR" sz="1200" dirty="0">
                <a:solidFill>
                  <a:srgbClr val="000000"/>
                </a:solidFill>
              </a:rPr>
              <a:t>Contribuant de manière substantielle aux principales </a:t>
            </a:r>
            <a:r>
              <a:rPr lang="fr-FR" sz="1200" b="1" dirty="0">
                <a:solidFill>
                  <a:srgbClr val="000000"/>
                </a:solidFill>
              </a:rPr>
              <a:t>évaluations internationales </a:t>
            </a:r>
            <a:r>
              <a:rPr lang="fr-FR" sz="1200" dirty="0">
                <a:solidFill>
                  <a:srgbClr val="000000"/>
                </a:solidFill>
              </a:rPr>
              <a:t>telles que celles du GIEC, de la Plateforme intergouvernementale scientifique et politique sur la biodiversité et les services écosystémiques (IPBES) ou de l'Agence européenne pour l'environnement.</a:t>
            </a:r>
          </a:p>
          <a:p>
            <a:pPr marL="342900" lvl="0" indent="-342900" algn="just">
              <a:spcBef>
                <a:spcPts val="1200"/>
              </a:spcBef>
              <a:buFont typeface="+mj-lt"/>
              <a:buAutoNum type="arabicPeriod"/>
              <a:defRPr/>
            </a:pPr>
            <a:r>
              <a:rPr lang="fr-FR" sz="1200" b="1" dirty="0">
                <a:solidFill>
                  <a:srgbClr val="000000"/>
                </a:solidFill>
              </a:rPr>
              <a:t>Renforçant l'Espace européen de la recherche </a:t>
            </a:r>
            <a:r>
              <a:rPr lang="fr-FR" sz="1200" dirty="0">
                <a:solidFill>
                  <a:srgbClr val="000000"/>
                </a:solidFill>
              </a:rPr>
              <a:t>sur le changement climatique.</a:t>
            </a:r>
          </a:p>
          <a:p>
            <a:pPr marL="342900" lvl="0" indent="-342900" algn="just">
              <a:spcBef>
                <a:spcPts val="1200"/>
              </a:spcBef>
              <a:buFont typeface="+mj-lt"/>
              <a:buAutoNum type="arabicPeriod"/>
              <a:defRPr/>
            </a:pPr>
            <a:r>
              <a:rPr lang="fr-FR" sz="1200" dirty="0">
                <a:solidFill>
                  <a:srgbClr val="000000"/>
                </a:solidFill>
              </a:rPr>
              <a:t>Augmentant la </a:t>
            </a:r>
            <a:r>
              <a:rPr lang="fr-FR" sz="1200" b="1" dirty="0">
                <a:solidFill>
                  <a:srgbClr val="000000"/>
                </a:solidFill>
              </a:rPr>
              <a:t>transparence, la solidité, la fiabilité et l'utilité</a:t>
            </a:r>
            <a:r>
              <a:rPr lang="fr-FR" sz="1200" dirty="0">
                <a:solidFill>
                  <a:srgbClr val="000000"/>
                </a:solidFill>
              </a:rPr>
              <a:t> pratique de la </a:t>
            </a:r>
            <a:r>
              <a:rPr lang="fr-FR" sz="1200" b="1" dirty="0">
                <a:solidFill>
                  <a:srgbClr val="000000"/>
                </a:solidFill>
              </a:rPr>
              <a:t>base de connaissances </a:t>
            </a:r>
            <a:r>
              <a:rPr lang="fr-FR" sz="1200" dirty="0">
                <a:solidFill>
                  <a:srgbClr val="000000"/>
                </a:solidFill>
              </a:rPr>
              <a:t>sur le changement climatique pour les décideurs politiques, les praticiens, les autres parties prenantes et les citoyens. </a:t>
            </a:r>
          </a:p>
        </p:txBody>
      </p:sp>
    </p:spTree>
    <p:extLst>
      <p:ext uri="{BB962C8B-B14F-4D97-AF65-F5344CB8AC3E}">
        <p14:creationId xmlns:p14="http://schemas.microsoft.com/office/powerpoint/2010/main" val="4185381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a:ln>
                  <a:noFill/>
                </a:ln>
                <a:solidFill>
                  <a:srgbClr val="000091"/>
                </a:solidFill>
                <a:effectLst/>
                <a:uLnTx/>
                <a:uFillTx/>
                <a:latin typeface="Arial"/>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19</a:t>
            </a:fld>
            <a:endParaRPr kumimoji="0" lang="fr-FR" sz="1600" b="0" i="0" u="none" strike="noStrike" kern="1200" cap="none" spc="0" normalizeH="0" baseline="0" noProof="0">
              <a:ln>
                <a:noFill/>
              </a:ln>
              <a:solidFill>
                <a:srgbClr val="000091"/>
              </a:solidFill>
              <a:effectLst/>
              <a:uLnTx/>
              <a:uFillTx/>
              <a:latin typeface="Arial"/>
              <a:ea typeface="+mn-ea"/>
              <a:cs typeface="+mn-cs"/>
            </a:endParaRPr>
          </a:p>
        </p:txBody>
      </p:sp>
      <p:sp>
        <p:nvSpPr>
          <p:cNvPr id="9" name="Rectangle 8"/>
          <p:cNvSpPr/>
          <p:nvPr/>
        </p:nvSpPr>
        <p:spPr bwMode="auto">
          <a:xfrm>
            <a:off x="360001" y="1015200"/>
            <a:ext cx="6012000" cy="738664"/>
          </a:xfrm>
          <a:prstGeom prst="rect">
            <a:avLst/>
          </a:prstGeom>
        </p:spPr>
        <p:txBody>
          <a:bodyPr wrap="square">
            <a:spAutoFit/>
          </a:bodyPr>
          <a:lstStyle/>
          <a:p>
            <a:pPr lvl="0" defTabSz="914378">
              <a:defRPr/>
            </a:pPr>
            <a:r>
              <a:rPr lang="en-US" sz="1400" b="1" dirty="0">
                <a:solidFill>
                  <a:srgbClr val="000000"/>
                </a:solidFill>
              </a:rPr>
              <a:t>HORIZON-CL5-2024-D1-01-01: Enhanced quantification and understanding of natural and anthropogenic methane emissions and sinks</a:t>
            </a:r>
            <a:endParaRPr kumimoji="0" lang="fr-FR" sz="1400" b="1" i="0" strike="noStrike" kern="1200" cap="none" spc="0" normalizeH="0" baseline="0" noProof="0" dirty="0">
              <a:ln>
                <a:noFill/>
              </a:ln>
              <a:solidFill>
                <a:srgbClr val="000000"/>
              </a:solidFill>
              <a:effectLst/>
              <a:uLnTx/>
              <a:uFillTx/>
              <a:latin typeface="Arial"/>
              <a:ea typeface="+mn-ea"/>
              <a:cs typeface="+mn-cs"/>
            </a:endParaRPr>
          </a:p>
        </p:txBody>
      </p:sp>
      <p:sp>
        <p:nvSpPr>
          <p:cNvPr id="11" name="Rectangle 10"/>
          <p:cNvSpPr/>
          <p:nvPr/>
        </p:nvSpPr>
        <p:spPr bwMode="auto">
          <a:xfrm>
            <a:off x="360000" y="1800000"/>
            <a:ext cx="8645822" cy="3069045"/>
          </a:xfrm>
          <a:prstGeom prst="rect">
            <a:avLst/>
          </a:prstGeom>
        </p:spPr>
        <p:txBody>
          <a:bodyPr wrap="square">
            <a:spAutoFit/>
          </a:bodyPr>
          <a:lstStyle/>
          <a:p>
            <a:pPr marL="0" marR="0" lvl="0" indent="0" algn="just" defTabSz="914400" rtl="0" eaLnBrk="1" fontAlgn="auto" latinLnBrk="0" hangingPunct="1">
              <a:lnSpc>
                <a:spcPct val="114999"/>
              </a:lnSpc>
              <a:spcBef>
                <a:spcPts val="0"/>
              </a:spcBef>
              <a:spcAft>
                <a:spcPts val="500"/>
              </a:spcAft>
              <a:buClrTx/>
              <a:buSzTx/>
              <a:buFontTx/>
              <a:buNone/>
              <a:tabLst/>
              <a:defRPr/>
            </a:pPr>
            <a:r>
              <a:rPr kumimoji="0" lang="en-GB" sz="1200" b="1" i="0" u="sng" strike="noStrike" kern="1200" cap="none" spc="0" normalizeH="0" baseline="0" noProof="0" dirty="0" err="1">
                <a:ln>
                  <a:noFill/>
                </a:ln>
                <a:solidFill>
                  <a:srgbClr val="000091"/>
                </a:solidFill>
                <a:effectLst/>
                <a:uLnTx/>
                <a:uFillTx/>
                <a:latin typeface="Arial"/>
                <a:ea typeface="Times New Roman"/>
                <a:cs typeface="Times New Roman"/>
              </a:rPr>
              <a:t>Résultats</a:t>
            </a:r>
            <a:r>
              <a:rPr kumimoji="0" lang="en-GB" sz="1200" b="1" i="0" u="sng" strike="noStrike" kern="1200" cap="none" spc="0" normalizeH="0" baseline="0" noProof="0" dirty="0">
                <a:ln>
                  <a:noFill/>
                </a:ln>
                <a:solidFill>
                  <a:srgbClr val="000091"/>
                </a:solidFill>
                <a:effectLst/>
                <a:uLnTx/>
                <a:uFillTx/>
                <a:latin typeface="Arial"/>
                <a:ea typeface="Times New Roman"/>
                <a:cs typeface="Times New Roman"/>
              </a:rPr>
              <a:t> </a:t>
            </a:r>
            <a:r>
              <a:rPr kumimoji="0" lang="en-GB" sz="1200" b="1" i="0" u="sng" strike="noStrike" kern="1200" cap="none" spc="0" normalizeH="0" baseline="0" noProof="0" dirty="0" err="1">
                <a:ln>
                  <a:noFill/>
                </a:ln>
                <a:solidFill>
                  <a:srgbClr val="000091"/>
                </a:solidFill>
                <a:effectLst/>
                <a:uLnTx/>
                <a:uFillTx/>
                <a:latin typeface="Arial"/>
                <a:ea typeface="Times New Roman"/>
                <a:cs typeface="Times New Roman"/>
              </a:rPr>
              <a:t>attendus</a:t>
            </a:r>
            <a:r>
              <a:rPr kumimoji="0" lang="en-GB" sz="1200" b="1" i="0" u="sng" strike="noStrike" kern="1200" cap="none" spc="0" normalizeH="0" baseline="0" noProof="0" dirty="0">
                <a:ln>
                  <a:noFill/>
                </a:ln>
                <a:solidFill>
                  <a:srgbClr val="000091"/>
                </a:solidFill>
                <a:effectLst/>
                <a:uLnTx/>
                <a:uFillTx/>
                <a:latin typeface="Arial"/>
                <a:ea typeface="Times New Roman"/>
                <a:cs typeface="Times New Roman"/>
              </a:rPr>
              <a:t> </a:t>
            </a:r>
            <a:r>
              <a:rPr kumimoji="0" lang="en-GB"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en-GB" sz="1200" b="1" i="0" u="sng" strike="noStrike" kern="1200" cap="none" spc="0" normalizeH="0" baseline="0" noProof="0" dirty="0">
              <a:ln>
                <a:noFill/>
              </a:ln>
              <a:solidFill>
                <a:srgbClr val="000091"/>
              </a:solidFill>
              <a:effectLst/>
              <a:uLnTx/>
              <a:uFillTx/>
              <a:latin typeface="Arial"/>
              <a:ea typeface="Times New Roman"/>
              <a:cs typeface="Times New Roman"/>
            </a:endParaRPr>
          </a:p>
          <a:p>
            <a:pPr marL="171450" lvl="0" indent="-171450">
              <a:buFont typeface="Arial"/>
              <a:buChar char="•"/>
              <a:defRPr/>
            </a:pPr>
            <a:r>
              <a:rPr lang="fr-FR" sz="1000" dirty="0" smtClean="0">
                <a:solidFill>
                  <a:srgbClr val="000000"/>
                </a:solidFill>
              </a:rPr>
              <a:t>Coordination </a:t>
            </a:r>
            <a:r>
              <a:rPr lang="fr-FR" sz="1000" dirty="0">
                <a:solidFill>
                  <a:srgbClr val="000000"/>
                </a:solidFill>
              </a:rPr>
              <a:t>accrue des observations in situ des émissions de méthane</a:t>
            </a:r>
          </a:p>
          <a:p>
            <a:pPr marL="171450" lvl="0" indent="-171450">
              <a:buFont typeface="Arial"/>
              <a:buChar char="•"/>
              <a:defRPr/>
            </a:pPr>
            <a:r>
              <a:rPr lang="fr-FR" sz="1000" dirty="0" smtClean="0">
                <a:solidFill>
                  <a:srgbClr val="000000"/>
                </a:solidFill>
              </a:rPr>
              <a:t>Evaluation </a:t>
            </a:r>
            <a:r>
              <a:rPr lang="fr-FR" sz="1000" dirty="0">
                <a:solidFill>
                  <a:srgbClr val="000000"/>
                </a:solidFill>
              </a:rPr>
              <a:t>à haute résolution des sources et des puits de méthane dans les environnements concernés, de leur évolution à court et à long terme, des sources naturelles et anthropiques associées, et des incidences sur la chimie et la dynamique de </a:t>
            </a:r>
            <a:r>
              <a:rPr lang="fr-FR" sz="1000" dirty="0" smtClean="0">
                <a:solidFill>
                  <a:srgbClr val="000000"/>
                </a:solidFill>
              </a:rPr>
              <a:t>l'atmosphère</a:t>
            </a:r>
            <a:endParaRPr lang="fr-FR" sz="1000" dirty="0">
              <a:solidFill>
                <a:srgbClr val="000000"/>
              </a:solidFill>
            </a:endParaRPr>
          </a:p>
          <a:p>
            <a:pPr marL="171450" lvl="0" indent="-171450">
              <a:buFont typeface="Arial"/>
              <a:buChar char="•"/>
              <a:defRPr/>
            </a:pPr>
            <a:r>
              <a:rPr lang="fr-FR" sz="1000" dirty="0" smtClean="0">
                <a:solidFill>
                  <a:srgbClr val="000000"/>
                </a:solidFill>
              </a:rPr>
              <a:t>Conseils </a:t>
            </a:r>
            <a:r>
              <a:rPr lang="fr-FR" sz="1000" dirty="0">
                <a:solidFill>
                  <a:srgbClr val="000000"/>
                </a:solidFill>
              </a:rPr>
              <a:t>politiques clairs sur les contributions actuelles et futures du méthane au climat </a:t>
            </a:r>
          </a:p>
          <a:p>
            <a:pPr marL="171450" lvl="0" indent="-171450">
              <a:buFont typeface="Arial"/>
              <a:buChar char="•"/>
              <a:defRPr/>
            </a:pPr>
            <a:r>
              <a:rPr lang="fr-FR" sz="1000" dirty="0" smtClean="0">
                <a:solidFill>
                  <a:srgbClr val="000000"/>
                </a:solidFill>
              </a:rPr>
              <a:t>Apport </a:t>
            </a:r>
            <a:r>
              <a:rPr lang="fr-FR" sz="1000" dirty="0">
                <a:solidFill>
                  <a:srgbClr val="000000"/>
                </a:solidFill>
              </a:rPr>
              <a:t>d'une contribution significative au GIEC et aux efforts scientifiques connexes</a:t>
            </a:r>
          </a:p>
          <a:p>
            <a:pPr marL="171450" lvl="0" indent="-171450">
              <a:buFont typeface="Arial"/>
              <a:buChar char="•"/>
              <a:defRPr/>
            </a:pPr>
            <a:r>
              <a:rPr lang="fr-FR" sz="1000" dirty="0" smtClean="0">
                <a:solidFill>
                  <a:srgbClr val="000000"/>
                </a:solidFill>
              </a:rPr>
              <a:t>Contribution </a:t>
            </a:r>
            <a:r>
              <a:rPr lang="fr-FR" sz="1000" dirty="0">
                <a:solidFill>
                  <a:srgbClr val="000000"/>
                </a:solidFill>
              </a:rPr>
              <a:t>à la réalisation </a:t>
            </a:r>
            <a:r>
              <a:rPr lang="fr-FR" sz="1000" dirty="0" smtClean="0">
                <a:solidFill>
                  <a:srgbClr val="000000"/>
                </a:solidFill>
              </a:rPr>
              <a:t>de </a:t>
            </a:r>
            <a:r>
              <a:rPr lang="fr-FR" sz="1000" dirty="0">
                <a:solidFill>
                  <a:srgbClr val="000000"/>
                </a:solidFill>
              </a:rPr>
              <a:t>l'accord </a:t>
            </a:r>
            <a:r>
              <a:rPr lang="fr-FR" sz="1000" dirty="0" smtClean="0">
                <a:solidFill>
                  <a:srgbClr val="000000"/>
                </a:solidFill>
              </a:rPr>
              <a:t>de </a:t>
            </a:r>
            <a:r>
              <a:rPr lang="fr-FR" sz="1000" dirty="0">
                <a:solidFill>
                  <a:srgbClr val="000000"/>
                </a:solidFill>
              </a:rPr>
              <a:t>la COP26 sur la réduction des émissions de méthane et à la stratégie européenne sur le </a:t>
            </a:r>
            <a:r>
              <a:rPr lang="fr-FR" sz="1000" dirty="0" smtClean="0">
                <a:solidFill>
                  <a:srgbClr val="000000"/>
                </a:solidFill>
              </a:rPr>
              <a:t>méthane</a:t>
            </a:r>
            <a:endParaRPr lang="fr-FR" sz="1000" dirty="0">
              <a:solidFill>
                <a:srgbClr val="000000"/>
              </a:solidFill>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en-GB" sz="750" b="1" i="0" u="sng" strike="noStrike" kern="1200" cap="none" spc="0" normalizeH="0" baseline="0" noProof="0" dirty="0">
              <a:ln>
                <a:noFill/>
              </a:ln>
              <a:solidFill>
                <a:srgbClr val="000091"/>
              </a:solidFill>
              <a:effectLst/>
              <a:uLnTx/>
              <a:uFillTx/>
              <a:latin typeface="Arial"/>
              <a:ea typeface="Times New Roman"/>
              <a:cs typeface="Times New Roman"/>
            </a:endParaRPr>
          </a:p>
          <a:p>
            <a:pPr marL="0" marR="0" lvl="0" indent="0" algn="just" defTabSz="914400" rtl="0" eaLnBrk="1" fontAlgn="auto" latinLnBrk="0" hangingPunct="1">
              <a:lnSpc>
                <a:spcPct val="114999"/>
              </a:lnSpc>
              <a:spcBef>
                <a:spcPts val="0"/>
              </a:spcBef>
              <a:spcAft>
                <a:spcPts val="500"/>
              </a:spcAft>
              <a:buClrTx/>
              <a:buSzTx/>
              <a:buFontTx/>
              <a:buNone/>
              <a:tabLst/>
              <a:defRPr/>
            </a:pPr>
            <a:r>
              <a:rPr kumimoji="0" lang="en-GB" sz="1200" b="1" i="0" u="sng" strike="noStrike" kern="1200" cap="none" spc="0" normalizeH="0" baseline="0" noProof="0" dirty="0" err="1">
                <a:ln>
                  <a:noFill/>
                </a:ln>
                <a:solidFill>
                  <a:srgbClr val="000091"/>
                </a:solidFill>
                <a:effectLst/>
                <a:uLnTx/>
                <a:uFillTx/>
                <a:latin typeface="Arial"/>
                <a:ea typeface="Times New Roman"/>
                <a:cs typeface="Times New Roman"/>
              </a:rPr>
              <a:t>Activités</a:t>
            </a:r>
            <a:r>
              <a:rPr kumimoji="0" lang="en-GB" sz="1200" b="1" i="0" u="sng" strike="noStrike" kern="1200" cap="none" spc="0" normalizeH="0" baseline="0" noProof="0" dirty="0">
                <a:ln>
                  <a:noFill/>
                </a:ln>
                <a:solidFill>
                  <a:srgbClr val="000091"/>
                </a:solidFill>
                <a:effectLst/>
                <a:uLnTx/>
                <a:uFillTx/>
                <a:latin typeface="Arial"/>
                <a:ea typeface="Times New Roman"/>
                <a:cs typeface="Times New Roman"/>
              </a:rPr>
              <a:t> :</a:t>
            </a:r>
          </a:p>
          <a:p>
            <a:pPr marL="171450" lvl="0" indent="-171450">
              <a:buFont typeface="Arial"/>
              <a:buChar char="•"/>
              <a:defRPr/>
            </a:pPr>
            <a:r>
              <a:rPr lang="fr-FR" sz="1000" dirty="0" smtClean="0">
                <a:solidFill>
                  <a:srgbClr val="000000"/>
                </a:solidFill>
              </a:rPr>
              <a:t>Déployer </a:t>
            </a:r>
            <a:r>
              <a:rPr lang="fr-FR" sz="1000" dirty="0">
                <a:solidFill>
                  <a:srgbClr val="000000"/>
                </a:solidFill>
              </a:rPr>
              <a:t>de vastes campagnes </a:t>
            </a:r>
            <a:r>
              <a:rPr lang="fr-FR" sz="1000" dirty="0" smtClean="0">
                <a:solidFill>
                  <a:srgbClr val="000000"/>
                </a:solidFill>
              </a:rPr>
              <a:t>d'observation </a:t>
            </a:r>
            <a:r>
              <a:rPr lang="fr-FR" sz="1000" dirty="0">
                <a:solidFill>
                  <a:srgbClr val="000000"/>
                </a:solidFill>
              </a:rPr>
              <a:t>in situ, au sol et aéroportées, sur différents écosystèmes terrestres et sur des sources </a:t>
            </a:r>
            <a:r>
              <a:rPr lang="fr-FR" sz="1000" dirty="0" smtClean="0">
                <a:solidFill>
                  <a:srgbClr val="000000"/>
                </a:solidFill>
              </a:rPr>
              <a:t>anthropiques</a:t>
            </a:r>
            <a:endParaRPr lang="fr-FR" sz="1000" dirty="0">
              <a:solidFill>
                <a:srgbClr val="000000"/>
              </a:solidFill>
            </a:endParaRPr>
          </a:p>
          <a:p>
            <a:pPr marL="171450" lvl="0" indent="-171450">
              <a:buFont typeface="Arial"/>
              <a:buChar char="•"/>
              <a:defRPr/>
            </a:pPr>
            <a:r>
              <a:rPr lang="fr-FR" sz="1000" dirty="0" smtClean="0">
                <a:solidFill>
                  <a:srgbClr val="000000"/>
                </a:solidFill>
              </a:rPr>
              <a:t>Procéder </a:t>
            </a:r>
            <a:r>
              <a:rPr lang="fr-FR" sz="1000" dirty="0">
                <a:solidFill>
                  <a:srgbClr val="000000"/>
                </a:solidFill>
              </a:rPr>
              <a:t>à l’évaluation de l'évolution temporelle des rejets de méthane au cours des siècles sur des sites </a:t>
            </a:r>
            <a:r>
              <a:rPr lang="fr-FR" sz="1000" dirty="0" smtClean="0">
                <a:solidFill>
                  <a:srgbClr val="000000"/>
                </a:solidFill>
              </a:rPr>
              <a:t>sélectionnés</a:t>
            </a:r>
            <a:endParaRPr lang="fr-FR" sz="1000" dirty="0">
              <a:solidFill>
                <a:srgbClr val="000000"/>
              </a:solidFill>
            </a:endParaRPr>
          </a:p>
          <a:p>
            <a:pPr marL="171450" lvl="0" indent="-171450">
              <a:buFont typeface="Arial"/>
              <a:buChar char="•"/>
              <a:defRPr/>
            </a:pPr>
            <a:r>
              <a:rPr lang="fr-FR" sz="1000" dirty="0" smtClean="0">
                <a:solidFill>
                  <a:srgbClr val="000000"/>
                </a:solidFill>
              </a:rPr>
              <a:t>Progresser </a:t>
            </a:r>
            <a:r>
              <a:rPr lang="fr-FR" sz="1000" dirty="0">
                <a:solidFill>
                  <a:srgbClr val="000000"/>
                </a:solidFill>
              </a:rPr>
              <a:t>vers un système intégré d'observation du méthane </a:t>
            </a:r>
          </a:p>
          <a:p>
            <a:pPr marL="171450" lvl="0" indent="-171450">
              <a:buFont typeface="Arial"/>
              <a:buChar char="•"/>
              <a:defRPr/>
            </a:pPr>
            <a:r>
              <a:rPr lang="fr-FR" sz="1000" dirty="0" smtClean="0">
                <a:solidFill>
                  <a:srgbClr val="000000"/>
                </a:solidFill>
              </a:rPr>
              <a:t>Améliorer les </a:t>
            </a:r>
            <a:r>
              <a:rPr lang="fr-FR" sz="1000" dirty="0">
                <a:solidFill>
                  <a:srgbClr val="000000"/>
                </a:solidFill>
              </a:rPr>
              <a:t>modèles et </a:t>
            </a:r>
            <a:r>
              <a:rPr lang="fr-FR" sz="1000" dirty="0" smtClean="0">
                <a:solidFill>
                  <a:srgbClr val="000000"/>
                </a:solidFill>
              </a:rPr>
              <a:t>les </a:t>
            </a:r>
            <a:r>
              <a:rPr lang="fr-FR" sz="1000" dirty="0">
                <a:solidFill>
                  <a:srgbClr val="000000"/>
                </a:solidFill>
              </a:rPr>
              <a:t>techniques d'assimilation de données liés aux émissions de méthane en exploitant </a:t>
            </a:r>
            <a:r>
              <a:rPr lang="fr-FR" sz="1000" dirty="0" smtClean="0">
                <a:solidFill>
                  <a:srgbClr val="000000"/>
                </a:solidFill>
              </a:rPr>
              <a:t>les </a:t>
            </a:r>
            <a:r>
              <a:rPr lang="fr-FR" sz="1000" dirty="0">
                <a:solidFill>
                  <a:srgbClr val="000000"/>
                </a:solidFill>
              </a:rPr>
              <a:t>nouvelles données </a:t>
            </a:r>
            <a:r>
              <a:rPr lang="fr-FR" sz="1000" dirty="0" smtClean="0">
                <a:solidFill>
                  <a:srgbClr val="000000"/>
                </a:solidFill>
              </a:rPr>
              <a:t>satellitaires</a:t>
            </a:r>
          </a:p>
          <a:p>
            <a:pPr marL="171450" lvl="0" indent="-171450">
              <a:buFont typeface="Arial"/>
              <a:buChar char="•"/>
              <a:defRPr/>
            </a:pPr>
            <a:r>
              <a:rPr lang="fr-FR" sz="1000" dirty="0" smtClean="0">
                <a:solidFill>
                  <a:srgbClr val="000000"/>
                </a:solidFill>
              </a:rPr>
              <a:t>Fournir </a:t>
            </a:r>
            <a:r>
              <a:rPr lang="fr-FR" sz="1000" dirty="0">
                <a:solidFill>
                  <a:srgbClr val="000000"/>
                </a:solidFill>
              </a:rPr>
              <a:t>une modélisation inverse pour séparer les sources et les puits de méthane et attribuer les flux estimés par modélisation inverse à des processus spécifiques</a:t>
            </a:r>
          </a:p>
          <a:p>
            <a:pPr marL="171450" lvl="0" indent="-171450">
              <a:buFont typeface="Arial"/>
              <a:buChar char="•"/>
              <a:defRPr/>
            </a:pPr>
            <a:r>
              <a:rPr lang="fr-FR" sz="1000" dirty="0" smtClean="0">
                <a:solidFill>
                  <a:srgbClr val="000000"/>
                </a:solidFill>
              </a:rPr>
              <a:t>Avancer </a:t>
            </a:r>
            <a:r>
              <a:rPr lang="fr-FR" sz="1000" dirty="0">
                <a:solidFill>
                  <a:srgbClr val="000000"/>
                </a:solidFill>
              </a:rPr>
              <a:t>vers une évaluation mondiale et régionale </a:t>
            </a:r>
            <a:r>
              <a:rPr lang="fr-FR" sz="1000" dirty="0" smtClean="0">
                <a:solidFill>
                  <a:srgbClr val="000000"/>
                </a:solidFill>
              </a:rPr>
              <a:t>des </a:t>
            </a:r>
            <a:r>
              <a:rPr lang="fr-FR" sz="1000" dirty="0">
                <a:solidFill>
                  <a:srgbClr val="000000"/>
                </a:solidFill>
              </a:rPr>
              <a:t>sources et des puits de méthane et de leur dynamique dans le </a:t>
            </a:r>
            <a:r>
              <a:rPr lang="fr-FR" sz="1000" dirty="0" smtClean="0">
                <a:solidFill>
                  <a:srgbClr val="000000"/>
                </a:solidFill>
              </a:rPr>
              <a:t>temps</a:t>
            </a:r>
          </a:p>
          <a:p>
            <a:pPr marL="171450" lvl="0" indent="-171450">
              <a:buFont typeface="Arial"/>
              <a:buChar char="•"/>
              <a:defRPr/>
            </a:pPr>
            <a:r>
              <a:rPr lang="fr-FR" sz="1000" dirty="0" smtClean="0">
                <a:solidFill>
                  <a:srgbClr val="000000"/>
                </a:solidFill>
              </a:rPr>
              <a:t>Collaborer étroitement avec </a:t>
            </a:r>
            <a:r>
              <a:rPr lang="fr-FR" sz="1000" dirty="0">
                <a:solidFill>
                  <a:srgbClr val="000000"/>
                </a:solidFill>
              </a:rPr>
              <a:t>les projets en cours ou futurs de l'ESA</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Rectangle 12"/>
          <p:cNvSpPr/>
          <p:nvPr/>
        </p:nvSpPr>
        <p:spPr bwMode="auto">
          <a:xfrm>
            <a:off x="6372000" y="554400"/>
            <a:ext cx="2448379" cy="1015663"/>
          </a:xfrm>
          <a:prstGeom prst="rect">
            <a:avLst/>
          </a:prstGeom>
          <a:solidFill>
            <a:schemeClr val="bg1"/>
          </a:solidFill>
          <a:ln w="19050">
            <a:solidFill>
              <a:srgbClr val="000099"/>
            </a:solidFill>
          </a:ln>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de projets financés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 </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a:t>
            </a:r>
            <a:r>
              <a:rPr lang="fr-FR" sz="1200" i="1" dirty="0" smtClean="0">
                <a:solidFill>
                  <a:srgbClr val="000000"/>
                </a:solidFill>
                <a:latin typeface="Arial"/>
              </a:rPr>
              <a:t>15</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 </a:t>
            </a:r>
            <a:r>
              <a:rPr kumimoji="0" lang="fr-FR" sz="1200" b="0" i="1" u="none" strike="noStrike" kern="1200" cap="none" spc="0" normalizeH="0" baseline="0" noProof="0" dirty="0">
                <a:ln>
                  <a:noFill/>
                </a:ln>
                <a:solidFill>
                  <a:srgbClr val="000000"/>
                </a:solidFill>
                <a:effectLst/>
                <a:uLnTx/>
                <a:uFillTx/>
                <a:latin typeface="Arial"/>
                <a:ea typeface="+mn-ea"/>
                <a:cs typeface="+mn-cs"/>
              </a:rPr>
              <a:t>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12/09/2023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05/03/2024</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a:t>
            </a:r>
            <a:r>
              <a:rPr lang="fr-FR" b="1" dirty="0" smtClean="0"/>
              <a:t>1 </a:t>
            </a:r>
            <a:r>
              <a:rPr lang="fr-FR" b="1" dirty="0"/>
              <a:t>: Les appels 2024</a:t>
            </a:r>
          </a:p>
          <a:p>
            <a:pPr lvl="0">
              <a:defRPr/>
            </a:pPr>
            <a:r>
              <a:rPr lang="fr-FR" sz="1200" b="1" dirty="0"/>
              <a:t>Science du système terrestre</a:t>
            </a:r>
          </a:p>
        </p:txBody>
      </p:sp>
    </p:spTree>
    <p:extLst>
      <p:ext uri="{BB962C8B-B14F-4D97-AF65-F5344CB8AC3E}">
        <p14:creationId xmlns:p14="http://schemas.microsoft.com/office/powerpoint/2010/main" val="3086023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1563638"/>
            <a:ext cx="7668384" cy="2077200"/>
          </a:xfrm>
        </p:spPr>
        <p:txBody>
          <a:bodyPr/>
          <a:lstStyle/>
          <a:p>
            <a:pPr algn="ctr">
              <a:lnSpc>
                <a:spcPct val="100000"/>
              </a:lnSpc>
              <a:defRPr/>
            </a:pPr>
            <a:r>
              <a:rPr lang="fr-FR" sz="3600" dirty="0"/>
              <a:t>GUIDE DES APPELS </a:t>
            </a:r>
            <a:r>
              <a:rPr lang="fr-FR" sz="3600" dirty="0" smtClean="0"/>
              <a:t>2024</a:t>
            </a:r>
            <a:r>
              <a:rPr lang="fr-FR" sz="2800" dirty="0"/>
              <a:t> </a:t>
            </a:r>
            <a:endParaRPr lang="fr-FR" sz="2800" dirty="0" smtClean="0"/>
          </a:p>
          <a:p>
            <a:pPr algn="ctr">
              <a:lnSpc>
                <a:spcPct val="100000"/>
              </a:lnSpc>
              <a:defRPr/>
            </a:pPr>
            <a:r>
              <a:rPr lang="fr-FR" sz="2800" b="0" dirty="0" smtClean="0"/>
              <a:t>Destination 1 – Sciences du Climat</a:t>
            </a:r>
            <a:endParaRPr b="0" dirty="0"/>
          </a:p>
          <a:p>
            <a:pPr>
              <a:lnSpc>
                <a:spcPct val="100000"/>
              </a:lnSpc>
              <a:defRPr/>
            </a:pPr>
            <a:endParaRPr lang="fr-FR" sz="2800" b="0" dirty="0"/>
          </a:p>
          <a:p>
            <a:pPr>
              <a:lnSpc>
                <a:spcPct val="100000"/>
              </a:lnSpc>
              <a:defRPr/>
            </a:pPr>
            <a:endParaRPr lang="fr-FR" sz="3600" dirty="0"/>
          </a:p>
          <a:p>
            <a:pPr>
              <a:lnSpc>
                <a:spcPct val="100000"/>
              </a:lnSpc>
              <a:defRPr/>
            </a:pPr>
            <a:r>
              <a:rPr lang="fr-FR" sz="3200" dirty="0"/>
              <a:t>Cluster 5 – Climat, Energie, Mobilité</a:t>
            </a:r>
            <a:endParaRPr sz="3200" dirty="0"/>
          </a:p>
          <a:p>
            <a:pPr>
              <a:lnSpc>
                <a:spcPct val="100000"/>
              </a:lnSpc>
              <a:defRPr/>
            </a:pPr>
            <a:r>
              <a:rPr lang="fr-FR" sz="2400" b="0" i="1" dirty="0"/>
              <a:t>HORIZON EUROPE</a:t>
            </a:r>
            <a:endParaRPr lang="fr-FR" sz="3600" i="1" dirty="0"/>
          </a:p>
          <a:p>
            <a:pPr algn="r">
              <a:lnSpc>
                <a:spcPct val="100000"/>
              </a:lnSpc>
              <a:spcBef>
                <a:spcPts val="1200"/>
              </a:spcBef>
              <a:defRPr/>
            </a:pPr>
            <a:r>
              <a:rPr lang="fr-FR" sz="2000" b="0" dirty="0"/>
              <a:t>- </a:t>
            </a:r>
            <a:r>
              <a:rPr lang="fr-FR" sz="2000" b="0" dirty="0" smtClean="0"/>
              <a:t>Avril 2023 </a:t>
            </a:r>
            <a:r>
              <a:rPr lang="fr-FR" sz="2000" b="0" dirty="0"/>
              <a:t>-</a:t>
            </a:r>
            <a:endParaRPr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2</a:t>
            </a:fld>
            <a:endParaRPr lang="fr-FR" dirty="0"/>
          </a:p>
        </p:txBody>
      </p:sp>
    </p:spTree>
    <p:extLst>
      <p:ext uri="{BB962C8B-B14F-4D97-AF65-F5344CB8AC3E}">
        <p14:creationId xmlns:p14="http://schemas.microsoft.com/office/powerpoint/2010/main" val="1452036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a:ln>
                  <a:noFill/>
                </a:ln>
                <a:solidFill>
                  <a:srgbClr val="000091"/>
                </a:solidFill>
                <a:effectLst/>
                <a:uLnTx/>
                <a:uFillTx/>
                <a:latin typeface="Arial"/>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20</a:t>
            </a:fld>
            <a:endParaRPr kumimoji="0" lang="fr-FR" sz="1600" b="0" i="0" u="none" strike="noStrike" kern="1200" cap="none" spc="0" normalizeH="0" baseline="0" noProof="0">
              <a:ln>
                <a:noFill/>
              </a:ln>
              <a:solidFill>
                <a:srgbClr val="000091"/>
              </a:solidFill>
              <a:effectLst/>
              <a:uLnTx/>
              <a:uFillTx/>
              <a:latin typeface="Arial"/>
              <a:ea typeface="+mn-ea"/>
              <a:cs typeface="+mn-cs"/>
            </a:endParaRPr>
          </a:p>
        </p:txBody>
      </p:sp>
      <p:sp>
        <p:nvSpPr>
          <p:cNvPr id="9" name="Rectangle 8"/>
          <p:cNvSpPr/>
          <p:nvPr/>
        </p:nvSpPr>
        <p:spPr bwMode="auto">
          <a:xfrm>
            <a:off x="360001" y="1015200"/>
            <a:ext cx="6012000" cy="738664"/>
          </a:xfrm>
          <a:prstGeom prst="rect">
            <a:avLst/>
          </a:prstGeom>
        </p:spPr>
        <p:txBody>
          <a:bodyPr wrap="square">
            <a:spAutoFit/>
          </a:bodyPr>
          <a:lstStyle/>
          <a:p>
            <a:pPr lvl="0" defTabSz="914378">
              <a:defRPr/>
            </a:pPr>
            <a:r>
              <a:rPr lang="en-US" sz="1400" b="1" dirty="0">
                <a:solidFill>
                  <a:srgbClr val="000000"/>
                </a:solidFill>
              </a:rPr>
              <a:t>HORIZON-CL5-2024-D1-01-02: Inland ice, including snow cover, glaciers, ice sheets and permafrost, and their interaction with climate change</a:t>
            </a:r>
            <a:endParaRPr kumimoji="0" lang="fr-FR" sz="1400" b="1" i="0" strike="noStrike" kern="1200" cap="none" spc="0" normalizeH="0" baseline="0" noProof="0" dirty="0">
              <a:ln>
                <a:noFill/>
              </a:ln>
              <a:solidFill>
                <a:srgbClr val="000000"/>
              </a:solidFill>
              <a:effectLst/>
              <a:uLnTx/>
              <a:uFillTx/>
              <a:latin typeface="Arial"/>
              <a:ea typeface="+mn-ea"/>
              <a:cs typeface="+mn-cs"/>
            </a:endParaRPr>
          </a:p>
        </p:txBody>
      </p:sp>
      <p:sp>
        <p:nvSpPr>
          <p:cNvPr id="11" name="Rectangle 10"/>
          <p:cNvSpPr/>
          <p:nvPr/>
        </p:nvSpPr>
        <p:spPr bwMode="auto">
          <a:xfrm>
            <a:off x="360000" y="1673397"/>
            <a:ext cx="8645822" cy="3130601"/>
          </a:xfrm>
          <a:prstGeom prst="rect">
            <a:avLst/>
          </a:prstGeom>
        </p:spPr>
        <p:txBody>
          <a:bodyPr wrap="square">
            <a:spAutoFit/>
          </a:bodyPr>
          <a:lstStyle/>
          <a:p>
            <a:pPr marL="0" marR="0" lvl="0" indent="0" algn="just" defTabSz="914400" rtl="0" eaLnBrk="1" fontAlgn="auto" latinLnBrk="0" hangingPunct="1">
              <a:lnSpc>
                <a:spcPct val="114999"/>
              </a:lnSpc>
              <a:spcBef>
                <a:spcPts val="0"/>
              </a:spcBef>
              <a:spcAft>
                <a:spcPts val="500"/>
              </a:spcAft>
              <a:buClrTx/>
              <a:buSzTx/>
              <a:buFontTx/>
              <a:buNone/>
              <a:tabLst/>
              <a:defRPr/>
            </a:pPr>
            <a:r>
              <a:rPr kumimoji="0" lang="en-GB" sz="1200" b="1" i="0" u="sng" strike="noStrike" kern="1200" cap="none" spc="0" normalizeH="0" baseline="0" noProof="0" dirty="0" err="1">
                <a:ln>
                  <a:noFill/>
                </a:ln>
                <a:solidFill>
                  <a:srgbClr val="000091"/>
                </a:solidFill>
                <a:effectLst/>
                <a:uLnTx/>
                <a:uFillTx/>
                <a:latin typeface="Arial"/>
                <a:ea typeface="Times New Roman"/>
                <a:cs typeface="Times New Roman"/>
              </a:rPr>
              <a:t>Résultats</a:t>
            </a:r>
            <a:r>
              <a:rPr kumimoji="0" lang="en-GB" sz="1200" b="1" i="0" u="sng" strike="noStrike" kern="1200" cap="none" spc="0" normalizeH="0" baseline="0" noProof="0" dirty="0">
                <a:ln>
                  <a:noFill/>
                </a:ln>
                <a:solidFill>
                  <a:srgbClr val="000091"/>
                </a:solidFill>
                <a:effectLst/>
                <a:uLnTx/>
                <a:uFillTx/>
                <a:latin typeface="Arial"/>
                <a:ea typeface="Times New Roman"/>
                <a:cs typeface="Times New Roman"/>
              </a:rPr>
              <a:t> </a:t>
            </a:r>
            <a:r>
              <a:rPr kumimoji="0" lang="en-GB" sz="1200" b="1" i="0" u="sng" strike="noStrike" kern="1200" cap="none" spc="0" normalizeH="0" baseline="0" noProof="0" dirty="0" err="1">
                <a:ln>
                  <a:noFill/>
                </a:ln>
                <a:solidFill>
                  <a:srgbClr val="000091"/>
                </a:solidFill>
                <a:effectLst/>
                <a:uLnTx/>
                <a:uFillTx/>
                <a:latin typeface="Arial"/>
                <a:ea typeface="Times New Roman"/>
                <a:cs typeface="Times New Roman"/>
              </a:rPr>
              <a:t>attendus</a:t>
            </a:r>
            <a:r>
              <a:rPr kumimoji="0" lang="en-GB" sz="1200" b="1" i="0" u="sng" strike="noStrike" kern="1200" cap="none" spc="0" normalizeH="0" baseline="0" noProof="0" dirty="0">
                <a:ln>
                  <a:noFill/>
                </a:ln>
                <a:solidFill>
                  <a:srgbClr val="000091"/>
                </a:solidFill>
                <a:effectLst/>
                <a:uLnTx/>
                <a:uFillTx/>
                <a:latin typeface="Arial"/>
                <a:ea typeface="Times New Roman"/>
                <a:cs typeface="Times New Roman"/>
              </a:rPr>
              <a:t> </a:t>
            </a:r>
            <a:r>
              <a:rPr kumimoji="0" lang="en-GB"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en-GB" sz="1200" b="1" i="0" u="sng" strike="noStrike" kern="1200" cap="none" spc="0" normalizeH="0" baseline="0" noProof="0" dirty="0">
              <a:ln>
                <a:noFill/>
              </a:ln>
              <a:solidFill>
                <a:srgbClr val="000091"/>
              </a:solidFill>
              <a:effectLst/>
              <a:uLnTx/>
              <a:uFillTx/>
              <a:latin typeface="Arial"/>
              <a:ea typeface="Times New Roman"/>
              <a:cs typeface="Times New Roman"/>
            </a:endParaRPr>
          </a:p>
          <a:p>
            <a:pPr marL="171450" lvl="0" indent="-171450">
              <a:buFont typeface="Arial"/>
              <a:buChar char="•"/>
              <a:defRPr/>
            </a:pPr>
            <a:r>
              <a:rPr lang="fr-FR" sz="1100" dirty="0" smtClean="0">
                <a:solidFill>
                  <a:srgbClr val="000000"/>
                </a:solidFill>
                <a:latin typeface="+mj-lt"/>
              </a:rPr>
              <a:t>Connaissance </a:t>
            </a:r>
            <a:r>
              <a:rPr lang="fr-FR" sz="1100" dirty="0">
                <a:solidFill>
                  <a:srgbClr val="000000"/>
                </a:solidFill>
                <a:latin typeface="+mj-lt"/>
              </a:rPr>
              <a:t>avancée des incidences du changement climatique et des différents facteurs naturels et socio-économiques sur la glace intérieure et le pergélisol, ainsi que de leurs répercussions mondiales</a:t>
            </a:r>
          </a:p>
          <a:p>
            <a:pPr marL="171450" lvl="0" indent="-171450">
              <a:buFont typeface="Arial"/>
              <a:buChar char="•"/>
              <a:defRPr/>
            </a:pPr>
            <a:r>
              <a:rPr lang="fr-FR" sz="1100" dirty="0" smtClean="0">
                <a:solidFill>
                  <a:srgbClr val="000000"/>
                </a:solidFill>
                <a:latin typeface="+mj-lt"/>
              </a:rPr>
              <a:t>Développement </a:t>
            </a:r>
            <a:r>
              <a:rPr lang="fr-FR" sz="1100" dirty="0">
                <a:solidFill>
                  <a:srgbClr val="000000"/>
                </a:solidFill>
                <a:latin typeface="+mj-lt"/>
              </a:rPr>
              <a:t>et amélioration des modèles de climat et de système terrestre qui alimentent les évaluations internationales du climat</a:t>
            </a:r>
          </a:p>
          <a:p>
            <a:pPr marL="171450" lvl="0" indent="-171450">
              <a:buFont typeface="Arial"/>
              <a:buChar char="•"/>
              <a:defRPr/>
            </a:pPr>
            <a:r>
              <a:rPr lang="fr-FR" sz="1100" dirty="0" smtClean="0">
                <a:solidFill>
                  <a:srgbClr val="000000"/>
                </a:solidFill>
                <a:latin typeface="+mj-lt"/>
              </a:rPr>
              <a:t>Utilisation </a:t>
            </a:r>
            <a:r>
              <a:rPr lang="fr-FR" sz="1100" dirty="0">
                <a:solidFill>
                  <a:srgbClr val="000000"/>
                </a:solidFill>
                <a:latin typeface="+mj-lt"/>
              </a:rPr>
              <a:t>avancées d'observations de processus complexes, </a:t>
            </a:r>
            <a:r>
              <a:rPr lang="fr-FR" sz="1100" dirty="0" smtClean="0">
                <a:solidFill>
                  <a:srgbClr val="000000"/>
                </a:solidFill>
                <a:latin typeface="+mj-lt"/>
              </a:rPr>
              <a:t>mettant </a:t>
            </a:r>
            <a:r>
              <a:rPr lang="fr-FR" sz="1100" dirty="0">
                <a:solidFill>
                  <a:srgbClr val="000000"/>
                </a:solidFill>
                <a:latin typeface="+mj-lt"/>
              </a:rPr>
              <a:t>l'accent sur les régions susceptibles d'entraîner des changements à fort impact</a:t>
            </a:r>
          </a:p>
          <a:p>
            <a:pPr marL="171450" lvl="0" indent="-171450">
              <a:buFont typeface="Arial"/>
              <a:buChar char="•"/>
              <a:defRPr/>
            </a:pPr>
            <a:r>
              <a:rPr lang="fr-FR" sz="1100" dirty="0" smtClean="0">
                <a:solidFill>
                  <a:srgbClr val="000000"/>
                </a:solidFill>
                <a:latin typeface="+mj-lt"/>
              </a:rPr>
              <a:t>Soutien aux </a:t>
            </a:r>
            <a:r>
              <a:rPr lang="fr-FR" sz="1100" dirty="0">
                <a:solidFill>
                  <a:srgbClr val="000000"/>
                </a:solidFill>
                <a:latin typeface="+mj-lt"/>
              </a:rPr>
              <a:t>stratégies d'adaptation au changement climatique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en-GB" sz="750" b="1" i="0" u="sng" strike="noStrike" kern="1200" cap="none" spc="0" normalizeH="0" baseline="0" noProof="0" dirty="0">
              <a:ln>
                <a:noFill/>
              </a:ln>
              <a:solidFill>
                <a:srgbClr val="000091"/>
              </a:solidFill>
              <a:effectLst/>
              <a:uLnTx/>
              <a:uFillTx/>
              <a:latin typeface="Arial"/>
              <a:ea typeface="Times New Roman"/>
              <a:cs typeface="Times New Roman"/>
            </a:endParaRPr>
          </a:p>
          <a:p>
            <a:pPr marL="0" marR="0" lvl="0" indent="0" algn="just" defTabSz="914400" rtl="0" eaLnBrk="1" fontAlgn="auto" latinLnBrk="0" hangingPunct="1">
              <a:lnSpc>
                <a:spcPct val="114999"/>
              </a:lnSpc>
              <a:spcBef>
                <a:spcPts val="0"/>
              </a:spcBef>
              <a:spcAft>
                <a:spcPts val="500"/>
              </a:spcAft>
              <a:buClrTx/>
              <a:buSzTx/>
              <a:buFontTx/>
              <a:buNone/>
              <a:tabLst/>
              <a:defRPr/>
            </a:pPr>
            <a:r>
              <a:rPr kumimoji="0" lang="en-GB" sz="1200" b="1" i="0" u="sng" strike="noStrike" kern="1200" cap="none" spc="0" normalizeH="0" baseline="0" noProof="0" dirty="0" err="1">
                <a:ln>
                  <a:noFill/>
                </a:ln>
                <a:solidFill>
                  <a:srgbClr val="000091"/>
                </a:solidFill>
                <a:effectLst/>
                <a:uLnTx/>
                <a:uFillTx/>
                <a:latin typeface="Arial"/>
                <a:ea typeface="Times New Roman"/>
                <a:cs typeface="Times New Roman"/>
              </a:rPr>
              <a:t>Activités</a:t>
            </a:r>
            <a:r>
              <a:rPr kumimoji="0" lang="en-GB" sz="1200" b="1" i="0" u="sng" strike="noStrike" kern="1200" cap="none" spc="0" normalizeH="0" baseline="0" noProof="0" dirty="0">
                <a:ln>
                  <a:noFill/>
                </a:ln>
                <a:solidFill>
                  <a:srgbClr val="000091"/>
                </a:solidFill>
                <a:effectLst/>
                <a:uLnTx/>
                <a:uFillTx/>
                <a:latin typeface="Arial"/>
                <a:ea typeface="Times New Roman"/>
                <a:cs typeface="Times New Roman"/>
              </a:rPr>
              <a:t> :</a:t>
            </a:r>
          </a:p>
          <a:p>
            <a:pPr marL="171450" lvl="0" indent="-171450">
              <a:buFont typeface="Arial"/>
              <a:buChar char="•"/>
              <a:defRPr/>
            </a:pPr>
            <a:r>
              <a:rPr lang="fr-FR" sz="1100" dirty="0" smtClean="0">
                <a:solidFill>
                  <a:srgbClr val="000000"/>
                </a:solidFill>
              </a:rPr>
              <a:t>Contribuer </a:t>
            </a:r>
            <a:r>
              <a:rPr lang="fr-FR" sz="1100" dirty="0">
                <a:solidFill>
                  <a:srgbClr val="000000"/>
                </a:solidFill>
              </a:rPr>
              <a:t>à </a:t>
            </a:r>
            <a:r>
              <a:rPr lang="fr-FR" sz="1100" dirty="0" smtClean="0">
                <a:solidFill>
                  <a:srgbClr val="000000"/>
                </a:solidFill>
              </a:rPr>
              <a:t>l'observation et modélisation des caractéristiques, du </a:t>
            </a:r>
            <a:r>
              <a:rPr lang="fr-FR" sz="1100" dirty="0">
                <a:solidFill>
                  <a:srgbClr val="000000"/>
                </a:solidFill>
              </a:rPr>
              <a:t>volume et de la dynamique de la glace intérieure et du pergélisol </a:t>
            </a:r>
            <a:endParaRPr lang="fr-FR" sz="1100" dirty="0" smtClean="0">
              <a:solidFill>
                <a:srgbClr val="000000"/>
              </a:solidFill>
            </a:endParaRPr>
          </a:p>
          <a:p>
            <a:pPr marL="171450" lvl="0" indent="-171450">
              <a:buFont typeface="Arial"/>
              <a:buChar char="•"/>
              <a:defRPr/>
            </a:pPr>
            <a:r>
              <a:rPr lang="fr-FR" sz="1100" dirty="0" smtClean="0">
                <a:solidFill>
                  <a:srgbClr val="000000"/>
                </a:solidFill>
              </a:rPr>
              <a:t>Améliorer </a:t>
            </a:r>
            <a:r>
              <a:rPr lang="fr-FR" sz="1100" dirty="0">
                <a:solidFill>
                  <a:srgbClr val="000000"/>
                </a:solidFill>
              </a:rPr>
              <a:t>la compréhension de la dynamique des calottes glaciaires ou des glaciers et évaluer la réversibilité ou l'irréversibilité des changements </a:t>
            </a:r>
            <a:endParaRPr lang="fr-FR" sz="1100" dirty="0" smtClean="0">
              <a:solidFill>
                <a:srgbClr val="000000"/>
              </a:solidFill>
            </a:endParaRPr>
          </a:p>
          <a:p>
            <a:pPr marL="171450" lvl="0" indent="-171450">
              <a:buFont typeface="Arial"/>
              <a:buChar char="•"/>
              <a:defRPr/>
            </a:pPr>
            <a:r>
              <a:rPr lang="fr-FR" sz="1100" dirty="0" smtClean="0">
                <a:solidFill>
                  <a:srgbClr val="000000"/>
                </a:solidFill>
              </a:rPr>
              <a:t>Evaluer </a:t>
            </a:r>
            <a:r>
              <a:rPr lang="fr-FR" sz="1100" dirty="0">
                <a:solidFill>
                  <a:srgbClr val="000000"/>
                </a:solidFill>
              </a:rPr>
              <a:t>l'impact de l'évolution de la glace terrestre, de la couverture neigeuse ou du pergélisol sur le cycle de l'eau et les approvisionnements et services économiques locaux ou </a:t>
            </a:r>
            <a:r>
              <a:rPr lang="fr-FR" sz="1100" dirty="0" smtClean="0">
                <a:solidFill>
                  <a:srgbClr val="000000"/>
                </a:solidFill>
              </a:rPr>
              <a:t>régionaux</a:t>
            </a:r>
            <a:endParaRPr lang="fr-FR" sz="1100" dirty="0">
              <a:solidFill>
                <a:srgbClr val="000000"/>
              </a:solidFill>
            </a:endParaRPr>
          </a:p>
          <a:p>
            <a:pPr marL="171450" lvl="0" indent="-171450">
              <a:buFont typeface="Arial"/>
              <a:buChar char="•"/>
              <a:defRPr/>
            </a:pPr>
            <a:r>
              <a:rPr lang="fr-FR" sz="1100" dirty="0">
                <a:solidFill>
                  <a:srgbClr val="000000"/>
                </a:solidFill>
              </a:rPr>
              <a:t>Fournir des données, des outils et des évaluations </a:t>
            </a:r>
            <a:r>
              <a:rPr lang="fr-FR" sz="1100" dirty="0" smtClean="0">
                <a:solidFill>
                  <a:srgbClr val="000000"/>
                </a:solidFill>
              </a:rPr>
              <a:t>pour </a:t>
            </a:r>
            <a:r>
              <a:rPr lang="fr-FR" sz="1100" dirty="0">
                <a:solidFill>
                  <a:srgbClr val="000000"/>
                </a:solidFill>
              </a:rPr>
              <a:t>soutenir l'adaptation au changement climatique et explorer, identifier et vérifier les techniques de gestion des écosystèmes pour permettre une meilleure adaptation et le maintien des services </a:t>
            </a:r>
            <a:r>
              <a:rPr lang="fr-FR" sz="1100" dirty="0" smtClean="0">
                <a:solidFill>
                  <a:srgbClr val="000000"/>
                </a:solidFill>
              </a:rPr>
              <a:t>écosystémiques</a:t>
            </a:r>
          </a:p>
        </p:txBody>
      </p:sp>
      <p:sp>
        <p:nvSpPr>
          <p:cNvPr id="13" name="Rectangle 12"/>
          <p:cNvSpPr/>
          <p:nvPr/>
        </p:nvSpPr>
        <p:spPr bwMode="auto">
          <a:xfrm>
            <a:off x="6372000" y="554400"/>
            <a:ext cx="2448379" cy="1015663"/>
          </a:xfrm>
          <a:prstGeom prst="rect">
            <a:avLst/>
          </a:prstGeom>
          <a:solidFill>
            <a:schemeClr val="bg1"/>
          </a:solidFill>
          <a:ln w="19050">
            <a:solidFill>
              <a:srgbClr val="000099"/>
            </a:solidFill>
          </a:ln>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de projets financés : 3 </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a:t>
            </a:r>
            <a:r>
              <a:rPr lang="fr-FR" sz="1200" i="1" dirty="0" smtClean="0">
                <a:solidFill>
                  <a:srgbClr val="000000"/>
                </a:solidFill>
                <a:latin typeface="Arial"/>
              </a:rPr>
              <a:t>6-7,5</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 </a:t>
            </a:r>
            <a:r>
              <a:rPr kumimoji="0" lang="fr-FR" sz="1200" b="0" i="1" u="none" strike="noStrike" kern="1200" cap="none" spc="0" normalizeH="0" baseline="0" noProof="0" dirty="0">
                <a:ln>
                  <a:noFill/>
                </a:ln>
                <a:solidFill>
                  <a:srgbClr val="000000"/>
                </a:solidFill>
                <a:effectLst/>
                <a:uLnTx/>
                <a:uFillTx/>
                <a:latin typeface="Arial"/>
                <a:ea typeface="+mn-ea"/>
                <a:cs typeface="+mn-cs"/>
              </a:rPr>
              <a:t>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12/09/2023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05/03/2024</a:t>
            </a:r>
          </a:p>
        </p:txBody>
      </p:sp>
      <p:sp>
        <p:nvSpPr>
          <p:cNvPr id="10" name="ZoneTexte 9"/>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a:t>
            </a:r>
            <a:r>
              <a:rPr lang="fr-FR" b="1" dirty="0" smtClean="0"/>
              <a:t>1 </a:t>
            </a:r>
            <a:r>
              <a:rPr lang="fr-FR" b="1" dirty="0"/>
              <a:t>: Les appels 2024</a:t>
            </a:r>
          </a:p>
          <a:p>
            <a:pPr lvl="0">
              <a:defRPr/>
            </a:pPr>
            <a:r>
              <a:rPr lang="fr-FR" sz="1200" b="1" dirty="0"/>
              <a:t>Science du système terrestre</a:t>
            </a:r>
          </a:p>
        </p:txBody>
      </p:sp>
    </p:spTree>
    <p:extLst>
      <p:ext uri="{BB962C8B-B14F-4D97-AF65-F5344CB8AC3E}">
        <p14:creationId xmlns:p14="http://schemas.microsoft.com/office/powerpoint/2010/main" val="4006814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a:ln>
                  <a:noFill/>
                </a:ln>
                <a:solidFill>
                  <a:srgbClr val="000091"/>
                </a:solidFill>
                <a:effectLst/>
                <a:uLnTx/>
                <a:uFillTx/>
                <a:latin typeface="Arial"/>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21</a:t>
            </a:fld>
            <a:endParaRPr kumimoji="0" lang="fr-FR" sz="1600" b="0" i="0" u="none" strike="noStrike" kern="1200" cap="none" spc="0" normalizeH="0" baseline="0" noProof="0">
              <a:ln>
                <a:noFill/>
              </a:ln>
              <a:solidFill>
                <a:srgbClr val="000091"/>
              </a:solidFill>
              <a:effectLst/>
              <a:uLnTx/>
              <a:uFillTx/>
              <a:latin typeface="Arial"/>
              <a:ea typeface="+mn-ea"/>
              <a:cs typeface="+mn-cs"/>
            </a:endParaRPr>
          </a:p>
        </p:txBody>
      </p:sp>
      <p:sp>
        <p:nvSpPr>
          <p:cNvPr id="9" name="Rectangle 8"/>
          <p:cNvSpPr/>
          <p:nvPr/>
        </p:nvSpPr>
        <p:spPr bwMode="auto">
          <a:xfrm>
            <a:off x="360001" y="1015200"/>
            <a:ext cx="6012000" cy="738664"/>
          </a:xfrm>
          <a:prstGeom prst="rect">
            <a:avLst/>
          </a:prstGeom>
        </p:spPr>
        <p:txBody>
          <a:bodyPr wrap="square">
            <a:spAutoFit/>
          </a:bodyPr>
          <a:lstStyle/>
          <a:p>
            <a:pPr lvl="0" defTabSz="914378">
              <a:defRPr/>
            </a:pPr>
            <a:r>
              <a:rPr lang="en-US" sz="1400" b="1" dirty="0">
                <a:solidFill>
                  <a:srgbClr val="000000"/>
                </a:solidFill>
              </a:rPr>
              <a:t>HORIZON-CL5-2024-D1-01-03: Paleoclimate science for a better understanding of the short- to long-term evolution of the Earth system</a:t>
            </a:r>
            <a:endParaRPr kumimoji="0" lang="fr-FR" sz="1400" b="1" i="0" strike="noStrike" kern="1200" cap="none" spc="0" normalizeH="0" baseline="0" noProof="0" dirty="0">
              <a:ln>
                <a:noFill/>
              </a:ln>
              <a:solidFill>
                <a:srgbClr val="000000"/>
              </a:solidFill>
              <a:effectLst/>
              <a:uLnTx/>
              <a:uFillTx/>
              <a:latin typeface="Arial"/>
              <a:ea typeface="+mn-ea"/>
              <a:cs typeface="+mn-cs"/>
            </a:endParaRPr>
          </a:p>
        </p:txBody>
      </p:sp>
      <p:sp>
        <p:nvSpPr>
          <p:cNvPr id="11" name="Rectangle 10"/>
          <p:cNvSpPr/>
          <p:nvPr/>
        </p:nvSpPr>
        <p:spPr bwMode="auto">
          <a:xfrm>
            <a:off x="360000" y="1707654"/>
            <a:ext cx="8645822" cy="3285002"/>
          </a:xfrm>
          <a:prstGeom prst="rect">
            <a:avLst/>
          </a:prstGeom>
        </p:spPr>
        <p:txBody>
          <a:bodyPr wrap="square">
            <a:spAutoFit/>
          </a:bodyPr>
          <a:lstStyle/>
          <a:p>
            <a:pPr marL="0" marR="0" lvl="0" indent="0" algn="just" defTabSz="914400" rtl="0" eaLnBrk="1" fontAlgn="auto" latinLnBrk="0" hangingPunct="1">
              <a:lnSpc>
                <a:spcPct val="114999"/>
              </a:lnSpc>
              <a:spcBef>
                <a:spcPts val="0"/>
              </a:spcBef>
              <a:spcAft>
                <a:spcPts val="500"/>
              </a:spcAft>
              <a:buClrTx/>
              <a:buSzTx/>
              <a:buFontTx/>
              <a:buNone/>
              <a:tabLst/>
              <a:defRPr/>
            </a:pPr>
            <a:r>
              <a:rPr kumimoji="0" lang="en-GB" sz="1200" b="1" i="0" u="sng" strike="noStrike" kern="1200" cap="none" spc="0" normalizeH="0" baseline="0" noProof="0" dirty="0" err="1" smtClean="0">
                <a:ln>
                  <a:noFill/>
                </a:ln>
                <a:solidFill>
                  <a:srgbClr val="000091"/>
                </a:solidFill>
                <a:effectLst/>
                <a:uLnTx/>
                <a:uFillTx/>
                <a:latin typeface="Arial"/>
                <a:ea typeface="Times New Roman"/>
                <a:cs typeface="Times New Roman"/>
              </a:rPr>
              <a:t>Résultats</a:t>
            </a:r>
            <a:r>
              <a:rPr kumimoji="0" lang="en-GB" sz="1200" b="1" i="0" u="sng" strike="noStrike" kern="1200" cap="none" spc="0" normalizeH="0" baseline="0" noProof="0" dirty="0" smtClean="0">
                <a:ln>
                  <a:noFill/>
                </a:ln>
                <a:solidFill>
                  <a:srgbClr val="000091"/>
                </a:solidFill>
                <a:effectLst/>
                <a:uLnTx/>
                <a:uFillTx/>
                <a:latin typeface="Arial"/>
                <a:ea typeface="Times New Roman"/>
                <a:cs typeface="Times New Roman"/>
              </a:rPr>
              <a:t> </a:t>
            </a:r>
            <a:r>
              <a:rPr kumimoji="0" lang="en-GB" sz="1200" b="1" i="0" u="sng" strike="noStrike" kern="1200" cap="none" spc="0" normalizeH="0" baseline="0" noProof="0" dirty="0" err="1" smtClean="0">
                <a:ln>
                  <a:noFill/>
                </a:ln>
                <a:solidFill>
                  <a:srgbClr val="000091"/>
                </a:solidFill>
                <a:effectLst/>
                <a:uLnTx/>
                <a:uFillTx/>
                <a:latin typeface="Arial"/>
                <a:ea typeface="Times New Roman"/>
                <a:cs typeface="Times New Roman"/>
              </a:rPr>
              <a:t>attendus</a:t>
            </a:r>
            <a:r>
              <a:rPr kumimoji="0" lang="en-GB" sz="1200" b="1" i="0" u="sng" strike="noStrike" kern="1200" cap="none" spc="0" normalizeH="0" baseline="0" noProof="0" dirty="0" smtClean="0">
                <a:ln>
                  <a:noFill/>
                </a:ln>
                <a:solidFill>
                  <a:srgbClr val="000091"/>
                </a:solidFill>
                <a:effectLst/>
                <a:uLnTx/>
                <a:uFillTx/>
                <a:latin typeface="Arial"/>
                <a:ea typeface="Times New Roman"/>
                <a:cs typeface="Times New Roman"/>
              </a:rPr>
              <a:t> :</a:t>
            </a:r>
          </a:p>
          <a:p>
            <a:pPr marL="171450" lvl="0" indent="-171450">
              <a:buFont typeface="Arial"/>
              <a:buChar char="•"/>
              <a:defRPr/>
            </a:pPr>
            <a:r>
              <a:rPr lang="fr-FR" sz="1050" dirty="0" smtClean="0">
                <a:solidFill>
                  <a:srgbClr val="000000"/>
                </a:solidFill>
              </a:rPr>
              <a:t>Meilleure compréhension des processus des changements climatiques passés, de leur variabilité et interactions avec les écosystèmes</a:t>
            </a:r>
          </a:p>
          <a:p>
            <a:pPr marL="171450" lvl="0" indent="-171450">
              <a:buFont typeface="Arial"/>
              <a:buChar char="•"/>
              <a:defRPr/>
            </a:pPr>
            <a:r>
              <a:rPr lang="fr-FR" sz="1050" dirty="0" smtClean="0">
                <a:solidFill>
                  <a:srgbClr val="000000"/>
                </a:solidFill>
              </a:rPr>
              <a:t>Évaluation des mécanismes moteurs et de rétroaction ainsi que du calendrier précis et de la dynamique de la déglaciation et de la glaciation</a:t>
            </a:r>
          </a:p>
          <a:p>
            <a:pPr marL="171450" lvl="0" indent="-171450">
              <a:buFont typeface="Arial"/>
              <a:buChar char="•"/>
              <a:defRPr/>
            </a:pPr>
            <a:r>
              <a:rPr lang="fr-FR" sz="1050" dirty="0" smtClean="0">
                <a:solidFill>
                  <a:srgbClr val="000000"/>
                </a:solidFill>
              </a:rPr>
              <a:t>Scénarios de changements climatiques produits à la lumière des changements passés documentés du climat et des calottes glaciaires</a:t>
            </a:r>
          </a:p>
          <a:p>
            <a:pPr marL="171450" lvl="0" indent="-171450">
              <a:buFont typeface="Arial"/>
              <a:buChar char="•"/>
              <a:defRPr/>
            </a:pPr>
            <a:r>
              <a:rPr lang="fr-FR" sz="1050" dirty="0" smtClean="0">
                <a:solidFill>
                  <a:srgbClr val="000000"/>
                </a:solidFill>
              </a:rPr>
              <a:t>Renforcement des modèles du système terrestre intégrant des données </a:t>
            </a:r>
            <a:r>
              <a:rPr lang="fr-FR" sz="1050" dirty="0" err="1" smtClean="0">
                <a:solidFill>
                  <a:srgbClr val="000000"/>
                </a:solidFill>
              </a:rPr>
              <a:t>paléoclimatiques</a:t>
            </a:r>
            <a:endParaRPr lang="fr-FR" sz="1050" dirty="0" smtClean="0">
              <a:solidFill>
                <a:srgbClr val="000000"/>
              </a:solidFill>
            </a:endParaRPr>
          </a:p>
          <a:p>
            <a:pPr marL="171450" lvl="0" indent="-171450">
              <a:buFont typeface="Arial"/>
              <a:buChar char="•"/>
              <a:defRPr/>
            </a:pPr>
            <a:r>
              <a:rPr lang="fr-FR" sz="1050" dirty="0" smtClean="0">
                <a:solidFill>
                  <a:srgbClr val="000000"/>
                </a:solidFill>
              </a:rPr>
              <a:t>Identification des seuils et rétroactions qui peuvent être responsables du comportement non linéaire du système climatique à certains forçages</a:t>
            </a:r>
          </a:p>
          <a:p>
            <a:pPr marL="171450" lvl="0" indent="-171450">
              <a:buFont typeface="Arial"/>
              <a:buChar char="•"/>
              <a:defRPr/>
            </a:pPr>
            <a:r>
              <a:rPr lang="fr-FR" sz="1050" dirty="0" smtClean="0">
                <a:solidFill>
                  <a:srgbClr val="000000"/>
                </a:solidFill>
              </a:rPr>
              <a:t>Développement et amélioration des indicateurs de changements brusques et des points de basculement dans les enregistrements </a:t>
            </a:r>
            <a:r>
              <a:rPr lang="fr-FR" sz="1050" dirty="0" err="1" smtClean="0">
                <a:solidFill>
                  <a:srgbClr val="000000"/>
                </a:solidFill>
              </a:rPr>
              <a:t>paléoclimatiques</a:t>
            </a:r>
            <a:endParaRPr lang="fr-FR" sz="1050" dirty="0" smtClean="0">
              <a:solidFill>
                <a:srgbClr val="000000"/>
              </a:solidFill>
            </a:endParaRPr>
          </a:p>
          <a:p>
            <a:pPr marL="171450" lvl="0" indent="-171450">
              <a:buFont typeface="Arial"/>
              <a:buChar char="•"/>
              <a:defRPr/>
            </a:pPr>
            <a:r>
              <a:rPr lang="fr-FR" sz="1050" dirty="0" smtClean="0">
                <a:solidFill>
                  <a:srgbClr val="000000"/>
                </a:solidFill>
              </a:rPr>
              <a:t>Synthèse des variations climatiques qui serviront de bases fondamentales pour les évaluations futures du GIEC </a:t>
            </a:r>
          </a:p>
          <a:p>
            <a:pPr lvl="0">
              <a:defRPr/>
            </a:pPr>
            <a:endParaRPr kumimoji="0" lang="fr-FR" sz="1000" b="1" i="0" u="sng" strike="noStrike" kern="1200" cap="none" spc="0" normalizeH="0" baseline="0" noProof="0" dirty="0">
              <a:ln>
                <a:noFill/>
              </a:ln>
              <a:solidFill>
                <a:srgbClr val="000000"/>
              </a:solidFill>
              <a:effectLst/>
              <a:uLnTx/>
              <a:uFillTx/>
              <a:latin typeface="Arial"/>
              <a:ea typeface="Times New Roman"/>
              <a:cs typeface="Times New Roman"/>
            </a:endParaRPr>
          </a:p>
          <a:p>
            <a:pPr lvl="0">
              <a:defRPr/>
            </a:pPr>
            <a:r>
              <a:rPr kumimoji="0" lang="en-GB" sz="1200" b="1" i="0" u="sng" strike="noStrike" kern="1200" cap="none" spc="0" normalizeH="0" baseline="0" noProof="0" dirty="0" err="1" smtClean="0">
                <a:ln>
                  <a:noFill/>
                </a:ln>
                <a:solidFill>
                  <a:srgbClr val="000091"/>
                </a:solidFill>
                <a:effectLst/>
                <a:uLnTx/>
                <a:uFillTx/>
                <a:latin typeface="Arial"/>
                <a:ea typeface="Times New Roman"/>
                <a:cs typeface="Times New Roman"/>
              </a:rPr>
              <a:t>Activités</a:t>
            </a:r>
            <a:r>
              <a:rPr kumimoji="0" lang="en-GB" sz="1200" b="1" i="0" u="sng" strike="noStrike" kern="1200" cap="none" spc="0" normalizeH="0" baseline="0" noProof="0" dirty="0" smtClean="0">
                <a:ln>
                  <a:noFill/>
                </a:ln>
                <a:solidFill>
                  <a:srgbClr val="000091"/>
                </a:solidFill>
                <a:effectLst/>
                <a:uLnTx/>
                <a:uFillTx/>
                <a:latin typeface="Arial"/>
                <a:ea typeface="Times New Roman"/>
                <a:cs typeface="Times New Roman"/>
              </a:rPr>
              <a:t> </a:t>
            </a:r>
            <a:r>
              <a:rPr kumimoji="0" lang="en-GB"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lvl="0" indent="-171450">
              <a:buFont typeface="Arial"/>
              <a:buChar char="•"/>
              <a:defRPr/>
            </a:pPr>
            <a:r>
              <a:rPr lang="fr-FR" sz="1050" dirty="0" smtClean="0">
                <a:solidFill>
                  <a:srgbClr val="000000"/>
                </a:solidFill>
              </a:rPr>
              <a:t>Produire </a:t>
            </a:r>
            <a:r>
              <a:rPr lang="fr-FR" sz="1050" dirty="0">
                <a:solidFill>
                  <a:srgbClr val="000000"/>
                </a:solidFill>
              </a:rPr>
              <a:t>et regrouper </a:t>
            </a:r>
            <a:r>
              <a:rPr lang="fr-FR" sz="1050" dirty="0" smtClean="0">
                <a:solidFill>
                  <a:srgbClr val="000000"/>
                </a:solidFill>
              </a:rPr>
              <a:t>des </a:t>
            </a:r>
            <a:r>
              <a:rPr lang="fr-FR" sz="1050" dirty="0">
                <a:solidFill>
                  <a:srgbClr val="000000"/>
                </a:solidFill>
              </a:rPr>
              <a:t>enregistrements </a:t>
            </a:r>
            <a:r>
              <a:rPr lang="fr-FR" sz="1050" dirty="0" err="1">
                <a:solidFill>
                  <a:srgbClr val="000000"/>
                </a:solidFill>
              </a:rPr>
              <a:t>paléoclimatiques</a:t>
            </a:r>
            <a:r>
              <a:rPr lang="fr-FR" sz="1050" dirty="0">
                <a:solidFill>
                  <a:srgbClr val="000000"/>
                </a:solidFill>
              </a:rPr>
              <a:t> à haute </a:t>
            </a:r>
            <a:r>
              <a:rPr lang="fr-FR" sz="1050" dirty="0" smtClean="0">
                <a:solidFill>
                  <a:srgbClr val="000000"/>
                </a:solidFill>
              </a:rPr>
              <a:t>résolution sur </a:t>
            </a:r>
            <a:r>
              <a:rPr lang="fr-FR" sz="1050" dirty="0">
                <a:solidFill>
                  <a:srgbClr val="000000"/>
                </a:solidFill>
              </a:rPr>
              <a:t>les changements climatiques du passé</a:t>
            </a:r>
          </a:p>
          <a:p>
            <a:pPr marL="171450" lvl="0" indent="-171450">
              <a:buFont typeface="Arial"/>
              <a:buChar char="•"/>
              <a:defRPr/>
            </a:pPr>
            <a:r>
              <a:rPr lang="fr-FR" sz="1050" dirty="0" smtClean="0">
                <a:solidFill>
                  <a:srgbClr val="000000"/>
                </a:solidFill>
              </a:rPr>
              <a:t>Élaborer des </a:t>
            </a:r>
            <a:r>
              <a:rPr lang="fr-FR" sz="1050" dirty="0">
                <a:solidFill>
                  <a:srgbClr val="000000"/>
                </a:solidFill>
              </a:rPr>
              <a:t>modèles du système terrestre dont les résultats permettent une comparaison plus directe avec les </a:t>
            </a:r>
            <a:r>
              <a:rPr lang="fr-FR" sz="1050" dirty="0" err="1">
                <a:solidFill>
                  <a:srgbClr val="000000"/>
                </a:solidFill>
              </a:rPr>
              <a:t>paléodonnées</a:t>
            </a:r>
            <a:r>
              <a:rPr lang="fr-FR" sz="1050" dirty="0">
                <a:solidFill>
                  <a:srgbClr val="000000"/>
                </a:solidFill>
              </a:rPr>
              <a:t>, </a:t>
            </a:r>
          </a:p>
          <a:p>
            <a:pPr marL="171450" lvl="0" indent="-171450">
              <a:buFont typeface="Arial"/>
              <a:buChar char="•"/>
              <a:defRPr/>
            </a:pPr>
            <a:r>
              <a:rPr lang="fr-FR" sz="1050" dirty="0" smtClean="0">
                <a:solidFill>
                  <a:srgbClr val="000000"/>
                </a:solidFill>
              </a:rPr>
              <a:t>Décrire </a:t>
            </a:r>
            <a:r>
              <a:rPr lang="fr-FR" sz="1050" dirty="0">
                <a:solidFill>
                  <a:srgbClr val="000000"/>
                </a:solidFill>
              </a:rPr>
              <a:t>l'évolution du climat </a:t>
            </a:r>
            <a:r>
              <a:rPr lang="fr-FR" sz="1050" dirty="0" smtClean="0">
                <a:solidFill>
                  <a:srgbClr val="000000"/>
                </a:solidFill>
              </a:rPr>
              <a:t>en </a:t>
            </a:r>
            <a:r>
              <a:rPr lang="fr-FR" sz="1050" dirty="0">
                <a:solidFill>
                  <a:srgbClr val="000000"/>
                </a:solidFill>
              </a:rPr>
              <a:t>utilisant des reconstructions quantitatives à partir de différents </a:t>
            </a:r>
            <a:r>
              <a:rPr lang="fr-FR" sz="1050" dirty="0" err="1">
                <a:solidFill>
                  <a:srgbClr val="000000"/>
                </a:solidFill>
              </a:rPr>
              <a:t>proxies</a:t>
            </a:r>
            <a:r>
              <a:rPr lang="fr-FR" sz="1050" dirty="0">
                <a:solidFill>
                  <a:srgbClr val="000000"/>
                </a:solidFill>
              </a:rPr>
              <a:t> de périodes climatiques passées</a:t>
            </a:r>
          </a:p>
          <a:p>
            <a:pPr marL="171450" lvl="0" indent="-171450">
              <a:buFont typeface="Arial"/>
              <a:buChar char="•"/>
              <a:defRPr/>
            </a:pPr>
            <a:r>
              <a:rPr lang="fr-FR" sz="1050" dirty="0" smtClean="0">
                <a:solidFill>
                  <a:srgbClr val="000000"/>
                </a:solidFill>
              </a:rPr>
              <a:t>Identifier les </a:t>
            </a:r>
            <a:r>
              <a:rPr lang="fr-FR" sz="1050" dirty="0">
                <a:solidFill>
                  <a:srgbClr val="000000"/>
                </a:solidFill>
              </a:rPr>
              <a:t>points de basculement du climat, </a:t>
            </a:r>
            <a:r>
              <a:rPr lang="fr-FR" sz="1050" dirty="0" smtClean="0">
                <a:solidFill>
                  <a:srgbClr val="000000"/>
                </a:solidFill>
              </a:rPr>
              <a:t>effets </a:t>
            </a:r>
            <a:r>
              <a:rPr lang="fr-FR" sz="1050" dirty="0">
                <a:solidFill>
                  <a:srgbClr val="000000"/>
                </a:solidFill>
              </a:rPr>
              <a:t>en cascade et </a:t>
            </a:r>
            <a:r>
              <a:rPr lang="fr-FR" sz="1050" dirty="0" smtClean="0">
                <a:solidFill>
                  <a:srgbClr val="000000"/>
                </a:solidFill>
              </a:rPr>
              <a:t>limites </a:t>
            </a:r>
            <a:r>
              <a:rPr lang="fr-FR" sz="1050" dirty="0">
                <a:solidFill>
                  <a:srgbClr val="000000"/>
                </a:solidFill>
              </a:rPr>
              <a:t>environnementales à l'aide de données paléo et </a:t>
            </a:r>
            <a:r>
              <a:rPr lang="fr-FR" sz="1050" dirty="0" smtClean="0">
                <a:solidFill>
                  <a:srgbClr val="000000"/>
                </a:solidFill>
              </a:rPr>
              <a:t>de modélisation</a:t>
            </a:r>
            <a:endParaRPr lang="fr-FR" sz="1050" dirty="0">
              <a:solidFill>
                <a:srgbClr val="000000"/>
              </a:solidFill>
            </a:endParaRPr>
          </a:p>
          <a:p>
            <a:pPr marL="171450" lvl="0" indent="-171450">
              <a:buFont typeface="Arial"/>
              <a:buChar char="•"/>
              <a:defRPr/>
            </a:pPr>
            <a:r>
              <a:rPr lang="fr-FR" sz="1050" dirty="0" smtClean="0">
                <a:solidFill>
                  <a:srgbClr val="000000"/>
                </a:solidFill>
              </a:rPr>
              <a:t>Comparer </a:t>
            </a:r>
            <a:r>
              <a:rPr lang="fr-FR" sz="1050" dirty="0">
                <a:solidFill>
                  <a:srgbClr val="000000"/>
                </a:solidFill>
              </a:rPr>
              <a:t>les changements dans les milieux marins, terrestres et glaciaires pour évaluer les interactions </a:t>
            </a:r>
            <a:r>
              <a:rPr lang="fr-FR" sz="1050" dirty="0" smtClean="0">
                <a:solidFill>
                  <a:srgbClr val="000000"/>
                </a:solidFill>
              </a:rPr>
              <a:t>océan-terre-</a:t>
            </a:r>
            <a:r>
              <a:rPr lang="fr-FR" sz="1050" dirty="0" err="1" smtClean="0">
                <a:solidFill>
                  <a:srgbClr val="000000"/>
                </a:solidFill>
              </a:rPr>
              <a:t>cryosphère</a:t>
            </a:r>
            <a:endParaRPr lang="fr-FR" sz="1050" dirty="0">
              <a:solidFill>
                <a:srgbClr val="000000"/>
              </a:solidFill>
            </a:endParaRPr>
          </a:p>
          <a:p>
            <a:pPr marL="171450" lvl="0" indent="-171450">
              <a:buFont typeface="Arial"/>
              <a:buChar char="•"/>
              <a:defRPr/>
            </a:pPr>
            <a:r>
              <a:rPr lang="fr-FR" sz="1050" dirty="0" smtClean="0">
                <a:solidFill>
                  <a:srgbClr val="000000"/>
                </a:solidFill>
              </a:rPr>
              <a:t>Documenter </a:t>
            </a:r>
            <a:r>
              <a:rPr lang="fr-FR" sz="1050" dirty="0">
                <a:solidFill>
                  <a:srgbClr val="000000"/>
                </a:solidFill>
              </a:rPr>
              <a:t>et quantifier la variabilité naturelle du climat, en termes d'amplitude, de temps </a:t>
            </a:r>
            <a:r>
              <a:rPr lang="fr-FR" sz="1050" dirty="0" smtClean="0">
                <a:solidFill>
                  <a:srgbClr val="000000"/>
                </a:solidFill>
              </a:rPr>
              <a:t>et </a:t>
            </a:r>
            <a:r>
              <a:rPr lang="fr-FR" sz="1050" dirty="0">
                <a:solidFill>
                  <a:srgbClr val="000000"/>
                </a:solidFill>
              </a:rPr>
              <a:t>d'espace</a:t>
            </a:r>
          </a:p>
          <a:p>
            <a:pPr marR="0" lvl="0" algn="l" defTabSz="914400" rtl="0" eaLnBrk="1" fontAlgn="auto" latinLnBrk="0" hangingPunct="1">
              <a:lnSpc>
                <a:spcPct val="100000"/>
              </a:lnSpc>
              <a:spcBef>
                <a:spcPts val="0"/>
              </a:spcBef>
              <a:spcAft>
                <a:spcPts val="0"/>
              </a:spcAft>
              <a:buClrTx/>
              <a:buSzTx/>
              <a:tabLst/>
              <a:defRPr/>
            </a:pPr>
            <a:endParaRPr kumimoji="0" lang="fr-FR"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Rectangle 12"/>
          <p:cNvSpPr/>
          <p:nvPr/>
        </p:nvSpPr>
        <p:spPr bwMode="auto">
          <a:xfrm>
            <a:off x="6372000" y="554400"/>
            <a:ext cx="2448379" cy="1200329"/>
          </a:xfrm>
          <a:prstGeom prst="rect">
            <a:avLst/>
          </a:prstGeom>
          <a:solidFill>
            <a:schemeClr val="bg1"/>
          </a:solidFill>
          <a:ln w="19050">
            <a:solidFill>
              <a:srgbClr val="000099"/>
            </a:solidFill>
          </a:ln>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de projets financés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 </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a:t>
            </a:r>
            <a:r>
              <a:rPr lang="fr-FR" sz="1200" i="1" dirty="0">
                <a:solidFill>
                  <a:srgbClr val="000000"/>
                </a:solidFill>
                <a:latin typeface="Arial"/>
              </a:rPr>
              <a:t>1</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5 </a:t>
            </a:r>
            <a:r>
              <a:rPr kumimoji="0" lang="fr-FR" sz="1200" b="0" i="1" u="none" strike="noStrike" kern="1200" cap="none" spc="0" normalizeH="0" baseline="0" noProof="0" dirty="0">
                <a:ln>
                  <a:noFill/>
                </a:ln>
                <a:solidFill>
                  <a:srgbClr val="000000"/>
                </a:solidFill>
                <a:effectLst/>
                <a:uLnTx/>
                <a:uFillTx/>
                <a:latin typeface="Arial"/>
                <a:ea typeface="+mn-ea"/>
                <a:cs typeface="+mn-cs"/>
              </a:rPr>
              <a:t>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12/09/2023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05/03/2024</a:t>
            </a:r>
          </a:p>
          <a:p>
            <a:pPr lvl="0" defTabSz="914378">
              <a:defRPr/>
            </a:pPr>
            <a:r>
              <a:rPr lang="fr-FR" sz="1200" i="1" dirty="0">
                <a:solidFill>
                  <a:srgbClr val="000000"/>
                </a:solidFill>
              </a:rPr>
              <a:t>Appel en Lump </a:t>
            </a:r>
            <a:r>
              <a:rPr lang="fr-FR" sz="1200" i="1" dirty="0" err="1" smtClean="0">
                <a:solidFill>
                  <a:srgbClr val="000000"/>
                </a:solidFill>
              </a:rPr>
              <a:t>Sum</a:t>
            </a:r>
            <a:endParaRPr lang="fr-FR" sz="1200" i="1" dirty="0">
              <a:solidFill>
                <a:srgbClr val="000000"/>
              </a:solidFill>
            </a:endParaRPr>
          </a:p>
        </p:txBody>
      </p:sp>
      <p:sp>
        <p:nvSpPr>
          <p:cNvPr id="10" name="ZoneTexte 9"/>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a:t>
            </a:r>
            <a:r>
              <a:rPr lang="fr-FR" b="1" dirty="0" smtClean="0"/>
              <a:t>1 </a:t>
            </a:r>
            <a:r>
              <a:rPr lang="fr-FR" b="1" dirty="0"/>
              <a:t>: Les appels 2024</a:t>
            </a:r>
          </a:p>
          <a:p>
            <a:pPr lvl="0">
              <a:defRPr/>
            </a:pPr>
            <a:r>
              <a:rPr lang="fr-FR" sz="1200" b="1" dirty="0"/>
              <a:t>Science du système terrestre</a:t>
            </a:r>
          </a:p>
        </p:txBody>
      </p:sp>
    </p:spTree>
    <p:extLst>
      <p:ext uri="{BB962C8B-B14F-4D97-AF65-F5344CB8AC3E}">
        <p14:creationId xmlns:p14="http://schemas.microsoft.com/office/powerpoint/2010/main" val="3855047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a:ln>
                  <a:noFill/>
                </a:ln>
                <a:solidFill>
                  <a:srgbClr val="000091"/>
                </a:solidFill>
                <a:effectLst/>
                <a:uLnTx/>
                <a:uFillTx/>
                <a:latin typeface="Arial"/>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22</a:t>
            </a:fld>
            <a:endParaRPr kumimoji="0" lang="fr-FR" sz="1600" b="0" i="0" u="none" strike="noStrike" kern="1200" cap="none" spc="0" normalizeH="0" baseline="0" noProof="0">
              <a:ln>
                <a:noFill/>
              </a:ln>
              <a:solidFill>
                <a:srgbClr val="000091"/>
              </a:solidFill>
              <a:effectLst/>
              <a:uLnTx/>
              <a:uFillTx/>
              <a:latin typeface="Arial"/>
              <a:ea typeface="+mn-ea"/>
              <a:cs typeface="+mn-cs"/>
            </a:endParaRPr>
          </a:p>
        </p:txBody>
      </p:sp>
      <p:sp>
        <p:nvSpPr>
          <p:cNvPr id="9" name="Rectangle 8"/>
          <p:cNvSpPr/>
          <p:nvPr/>
        </p:nvSpPr>
        <p:spPr bwMode="auto">
          <a:xfrm>
            <a:off x="360000" y="1015200"/>
            <a:ext cx="6336703" cy="523220"/>
          </a:xfrm>
          <a:prstGeom prst="rect">
            <a:avLst/>
          </a:prstGeom>
        </p:spPr>
        <p:txBody>
          <a:bodyPr wrap="square">
            <a:spAutoFit/>
          </a:bodyPr>
          <a:lstStyle/>
          <a:p>
            <a:pPr lvl="0" defTabSz="914378">
              <a:defRPr/>
            </a:pPr>
            <a:r>
              <a:rPr lang="en-US" sz="1400" b="1" dirty="0">
                <a:solidFill>
                  <a:srgbClr val="000000"/>
                </a:solidFill>
              </a:rPr>
              <a:t>HORIZON-CL5-2024-D1-01-04: Improved toolbox for evaluating the climate and environmental impacts of trade policies</a:t>
            </a:r>
            <a:endParaRPr kumimoji="0" lang="fr-FR" sz="1400" b="1" i="0" strike="noStrike" kern="1200" cap="none" spc="0" normalizeH="0" baseline="0" noProof="0" dirty="0">
              <a:ln>
                <a:noFill/>
              </a:ln>
              <a:solidFill>
                <a:srgbClr val="000000"/>
              </a:solidFill>
              <a:effectLst/>
              <a:uLnTx/>
              <a:uFillTx/>
              <a:latin typeface="Arial"/>
              <a:ea typeface="+mn-ea"/>
              <a:cs typeface="+mn-cs"/>
            </a:endParaRPr>
          </a:p>
        </p:txBody>
      </p:sp>
      <p:sp>
        <p:nvSpPr>
          <p:cNvPr id="11" name="Rectangle 10"/>
          <p:cNvSpPr/>
          <p:nvPr/>
        </p:nvSpPr>
        <p:spPr bwMode="auto">
          <a:xfrm>
            <a:off x="360000" y="1635646"/>
            <a:ext cx="8645822" cy="3392211"/>
          </a:xfrm>
          <a:prstGeom prst="rect">
            <a:avLst/>
          </a:prstGeom>
        </p:spPr>
        <p:txBody>
          <a:bodyPr wrap="square">
            <a:spAutoFit/>
          </a:bodyPr>
          <a:lstStyle/>
          <a:p>
            <a:pPr marL="0" marR="0" lvl="0" indent="0" algn="just" defTabSz="914400" rtl="0" eaLnBrk="1" fontAlgn="auto" latinLnBrk="0" hangingPunct="1">
              <a:lnSpc>
                <a:spcPct val="114999"/>
              </a:lnSpc>
              <a:spcBef>
                <a:spcPts val="0"/>
              </a:spcBef>
              <a:spcAft>
                <a:spcPts val="500"/>
              </a:spcAft>
              <a:buClrTx/>
              <a:buSzTx/>
              <a:buFontTx/>
              <a:buNone/>
              <a:tabLst/>
              <a:defRPr/>
            </a:pPr>
            <a:r>
              <a:rPr kumimoji="0" lang="en-GB" sz="1200" b="1" i="0" u="sng" strike="noStrike" kern="1200" cap="none" spc="0" normalizeH="0" baseline="0" noProof="0" dirty="0" err="1">
                <a:ln>
                  <a:noFill/>
                </a:ln>
                <a:solidFill>
                  <a:srgbClr val="000091"/>
                </a:solidFill>
                <a:effectLst/>
                <a:uLnTx/>
                <a:uFillTx/>
                <a:latin typeface="Arial"/>
                <a:ea typeface="Times New Roman"/>
                <a:cs typeface="Times New Roman"/>
              </a:rPr>
              <a:t>Résultats</a:t>
            </a:r>
            <a:r>
              <a:rPr kumimoji="0" lang="en-GB" sz="1200" b="1" i="0" u="sng" strike="noStrike" kern="1200" cap="none" spc="0" normalizeH="0" baseline="0" noProof="0" dirty="0">
                <a:ln>
                  <a:noFill/>
                </a:ln>
                <a:solidFill>
                  <a:srgbClr val="000091"/>
                </a:solidFill>
                <a:effectLst/>
                <a:uLnTx/>
                <a:uFillTx/>
                <a:latin typeface="Arial"/>
                <a:ea typeface="Times New Roman"/>
                <a:cs typeface="Times New Roman"/>
              </a:rPr>
              <a:t> </a:t>
            </a:r>
            <a:r>
              <a:rPr kumimoji="0" lang="en-GB" sz="1200" b="1" i="0" u="sng" strike="noStrike" kern="1200" cap="none" spc="0" normalizeH="0" baseline="0" noProof="0" dirty="0" err="1">
                <a:ln>
                  <a:noFill/>
                </a:ln>
                <a:solidFill>
                  <a:srgbClr val="000091"/>
                </a:solidFill>
                <a:effectLst/>
                <a:uLnTx/>
                <a:uFillTx/>
                <a:latin typeface="Arial"/>
                <a:ea typeface="Times New Roman"/>
                <a:cs typeface="Times New Roman"/>
              </a:rPr>
              <a:t>attendus</a:t>
            </a:r>
            <a:r>
              <a:rPr kumimoji="0" lang="en-GB" sz="1200" b="1" i="0" u="sng" strike="noStrike" kern="1200" cap="none" spc="0" normalizeH="0" baseline="0" noProof="0" dirty="0">
                <a:ln>
                  <a:noFill/>
                </a:ln>
                <a:solidFill>
                  <a:srgbClr val="000091"/>
                </a:solidFill>
                <a:effectLst/>
                <a:uLnTx/>
                <a:uFillTx/>
                <a:latin typeface="Arial"/>
                <a:ea typeface="Times New Roman"/>
                <a:cs typeface="Times New Roman"/>
              </a:rPr>
              <a:t> </a:t>
            </a:r>
            <a:r>
              <a:rPr kumimoji="0" lang="en-GB"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en-GB" sz="1200" b="1" i="0" u="sng" strike="noStrike" kern="1200" cap="none" spc="0" normalizeH="0" baseline="0" noProof="0" dirty="0">
              <a:ln>
                <a:noFill/>
              </a:ln>
              <a:solidFill>
                <a:srgbClr val="000091"/>
              </a:solidFill>
              <a:effectLst/>
              <a:uLnTx/>
              <a:uFillTx/>
              <a:latin typeface="Arial"/>
              <a:ea typeface="Times New Roman"/>
              <a:cs typeface="Times New Roman"/>
            </a:endParaRPr>
          </a:p>
          <a:p>
            <a:pPr marL="171450" lvl="0" indent="-171450">
              <a:buFont typeface="Arial"/>
              <a:buChar char="•"/>
              <a:defRPr/>
            </a:pPr>
            <a:r>
              <a:rPr lang="fr-FR" sz="1100" dirty="0" smtClean="0">
                <a:solidFill>
                  <a:srgbClr val="000000"/>
                </a:solidFill>
              </a:rPr>
              <a:t>Amélioration des </a:t>
            </a:r>
            <a:r>
              <a:rPr lang="fr-FR" sz="1100" dirty="0">
                <a:solidFill>
                  <a:srgbClr val="000000"/>
                </a:solidFill>
              </a:rPr>
              <a:t>connaissances </a:t>
            </a:r>
            <a:r>
              <a:rPr lang="fr-FR" sz="1100" dirty="0" smtClean="0">
                <a:solidFill>
                  <a:srgbClr val="000000"/>
                </a:solidFill>
              </a:rPr>
              <a:t>pour </a:t>
            </a:r>
            <a:r>
              <a:rPr lang="fr-FR" sz="1100" dirty="0">
                <a:solidFill>
                  <a:srgbClr val="000000"/>
                </a:solidFill>
              </a:rPr>
              <a:t>informer les décideurs politiques sur les impacts positifs et négatifs du commerce et de la politique commerciale sur le </a:t>
            </a:r>
            <a:r>
              <a:rPr lang="fr-FR" sz="1100" dirty="0" smtClean="0">
                <a:solidFill>
                  <a:srgbClr val="000000"/>
                </a:solidFill>
              </a:rPr>
              <a:t>climat</a:t>
            </a:r>
          </a:p>
          <a:p>
            <a:pPr marL="171450" lvl="0" indent="-171450">
              <a:buFont typeface="Arial"/>
              <a:buChar char="•"/>
              <a:defRPr/>
            </a:pPr>
            <a:r>
              <a:rPr lang="fr-FR" sz="1100" dirty="0" smtClean="0">
                <a:solidFill>
                  <a:srgbClr val="000000"/>
                </a:solidFill>
              </a:rPr>
              <a:t>Amélioration de </a:t>
            </a:r>
            <a:r>
              <a:rPr lang="fr-FR" sz="1100" dirty="0">
                <a:solidFill>
                  <a:srgbClr val="000000"/>
                </a:solidFill>
              </a:rPr>
              <a:t>la boîte à outils des modèles et autres techniques de recherche ainsi que les données disponibles et leur traitement pour analyser l'impact du commerce et de la politique commerciale sur le </a:t>
            </a:r>
            <a:r>
              <a:rPr lang="fr-FR" sz="1100" dirty="0" smtClean="0">
                <a:solidFill>
                  <a:srgbClr val="000000"/>
                </a:solidFill>
              </a:rPr>
              <a:t>climat</a:t>
            </a:r>
          </a:p>
          <a:p>
            <a:pPr marL="171450" lvl="0" indent="-171450">
              <a:buFont typeface="Arial"/>
              <a:buChar char="•"/>
              <a:defRPr/>
            </a:pPr>
            <a:endParaRPr kumimoji="0" lang="en-GB" sz="750" b="1" i="0" u="sng" strike="noStrike" kern="1200" cap="none" spc="0" normalizeH="0" baseline="0" noProof="0" dirty="0">
              <a:ln>
                <a:noFill/>
              </a:ln>
              <a:solidFill>
                <a:srgbClr val="000091"/>
              </a:solidFill>
              <a:effectLst/>
              <a:uLnTx/>
              <a:uFillTx/>
              <a:latin typeface="Arial"/>
              <a:ea typeface="Times New Roman"/>
              <a:cs typeface="Times New Roman"/>
            </a:endParaRPr>
          </a:p>
          <a:p>
            <a:pPr marL="0" marR="0" lvl="0" indent="0" algn="just" defTabSz="914400" rtl="0" eaLnBrk="1" fontAlgn="auto" latinLnBrk="0" hangingPunct="1">
              <a:lnSpc>
                <a:spcPct val="114999"/>
              </a:lnSpc>
              <a:spcBef>
                <a:spcPts val="0"/>
              </a:spcBef>
              <a:spcAft>
                <a:spcPts val="500"/>
              </a:spcAft>
              <a:buClrTx/>
              <a:buSzTx/>
              <a:buFontTx/>
              <a:buNone/>
              <a:tabLst/>
              <a:defRPr/>
            </a:pPr>
            <a:r>
              <a:rPr kumimoji="0" lang="en-GB" sz="1200" b="1" i="0" u="sng" strike="noStrike" kern="1200" cap="none" spc="0" normalizeH="0" baseline="0" noProof="0" dirty="0" err="1">
                <a:ln>
                  <a:noFill/>
                </a:ln>
                <a:solidFill>
                  <a:srgbClr val="000091"/>
                </a:solidFill>
                <a:effectLst/>
                <a:uLnTx/>
                <a:uFillTx/>
                <a:latin typeface="Arial"/>
                <a:ea typeface="Times New Roman"/>
                <a:cs typeface="Times New Roman"/>
              </a:rPr>
              <a:t>Activités</a:t>
            </a:r>
            <a:r>
              <a:rPr kumimoji="0" lang="en-GB" sz="1200" b="1" i="0" u="sng" strike="noStrike" kern="1200" cap="none" spc="0" normalizeH="0" baseline="0" noProof="0" dirty="0">
                <a:ln>
                  <a:noFill/>
                </a:ln>
                <a:solidFill>
                  <a:srgbClr val="000091"/>
                </a:solidFill>
                <a:effectLst/>
                <a:uLnTx/>
                <a:uFillTx/>
                <a:latin typeface="Arial"/>
                <a:ea typeface="Times New Roman"/>
                <a:cs typeface="Times New Roman"/>
              </a:rPr>
              <a:t> :</a:t>
            </a:r>
          </a:p>
          <a:p>
            <a:pPr marL="171450" lvl="0" indent="-171450">
              <a:buFont typeface="Arial"/>
              <a:buChar char="•"/>
              <a:defRPr/>
            </a:pPr>
            <a:r>
              <a:rPr lang="fr-FR" sz="1100" dirty="0" smtClean="0">
                <a:solidFill>
                  <a:srgbClr val="000000"/>
                </a:solidFill>
              </a:rPr>
              <a:t>Etude </a:t>
            </a:r>
            <a:r>
              <a:rPr lang="fr-FR" sz="1100" dirty="0">
                <a:solidFill>
                  <a:srgbClr val="000000"/>
                </a:solidFill>
              </a:rPr>
              <a:t>et quantification des effets du commerce sur le climat et </a:t>
            </a:r>
            <a:r>
              <a:rPr lang="fr-FR" sz="1100" dirty="0" smtClean="0">
                <a:solidFill>
                  <a:srgbClr val="000000"/>
                </a:solidFill>
              </a:rPr>
              <a:t>l'environnement</a:t>
            </a:r>
          </a:p>
          <a:p>
            <a:pPr marL="628650" lvl="1" indent="-171450">
              <a:buFont typeface="Wingdings" panose="05000000000000000000" pitchFamily="2" charset="2"/>
              <a:buChar char="Ø"/>
              <a:defRPr/>
            </a:pPr>
            <a:r>
              <a:rPr lang="fr-FR" sz="1050" dirty="0" smtClean="0">
                <a:solidFill>
                  <a:srgbClr val="000000"/>
                </a:solidFill>
              </a:rPr>
              <a:t>Projections </a:t>
            </a:r>
            <a:r>
              <a:rPr lang="fr-FR" sz="1050" dirty="0">
                <a:solidFill>
                  <a:srgbClr val="000000"/>
                </a:solidFill>
              </a:rPr>
              <a:t>de croissance des émissions liées au commerce dans les pays en développement et les pays nouvellement développés, estimation de l'effet net du commerce, effets découlant des changements dans l'utilisation des ressources attribuables au commerce international</a:t>
            </a:r>
            <a:r>
              <a:rPr lang="fr-FR" sz="1050" dirty="0" smtClean="0">
                <a:solidFill>
                  <a:srgbClr val="000000"/>
                </a:solidFill>
              </a:rPr>
              <a:t>…</a:t>
            </a:r>
            <a:endParaRPr lang="fr-FR" sz="1050" dirty="0">
              <a:solidFill>
                <a:srgbClr val="000000"/>
              </a:solidFill>
            </a:endParaRPr>
          </a:p>
          <a:p>
            <a:pPr marL="171450" lvl="0" indent="-171450">
              <a:buFont typeface="Arial"/>
              <a:buChar char="•"/>
              <a:defRPr/>
            </a:pPr>
            <a:r>
              <a:rPr lang="fr-FR" sz="1100" dirty="0" smtClean="0">
                <a:solidFill>
                  <a:srgbClr val="000000"/>
                </a:solidFill>
              </a:rPr>
              <a:t>Etude </a:t>
            </a:r>
            <a:r>
              <a:rPr lang="fr-FR" sz="1100" dirty="0">
                <a:solidFill>
                  <a:srgbClr val="000000"/>
                </a:solidFill>
              </a:rPr>
              <a:t>et quantification des effets de la politique commerciale sur le climat et l'environnement </a:t>
            </a:r>
            <a:endParaRPr lang="fr-FR" sz="1100" dirty="0" smtClean="0">
              <a:solidFill>
                <a:srgbClr val="000000"/>
              </a:solidFill>
            </a:endParaRPr>
          </a:p>
          <a:p>
            <a:pPr marL="628650" lvl="1" indent="-171450">
              <a:buFont typeface="Wingdings" panose="05000000000000000000" pitchFamily="2" charset="2"/>
              <a:buChar char="Ø"/>
              <a:defRPr/>
            </a:pPr>
            <a:r>
              <a:rPr lang="fr-FR" sz="1050" dirty="0" smtClean="0">
                <a:solidFill>
                  <a:srgbClr val="000000"/>
                </a:solidFill>
              </a:rPr>
              <a:t>Impact </a:t>
            </a:r>
            <a:r>
              <a:rPr lang="fr-FR" sz="1050" dirty="0">
                <a:solidFill>
                  <a:srgbClr val="000000"/>
                </a:solidFill>
              </a:rPr>
              <a:t>de la réglementation environnementale/climatique sur le commerce et la compétitivité, effets de l'ouverture au commerce sur la politique environnementale et climatique, cohérence entre les politiques commerciales, les politiques climatiques et d'autres politiques</a:t>
            </a:r>
            <a:r>
              <a:rPr lang="fr-FR" sz="1050" dirty="0" smtClean="0">
                <a:solidFill>
                  <a:srgbClr val="000000"/>
                </a:solidFill>
              </a:rPr>
              <a:t>…</a:t>
            </a:r>
            <a:endParaRPr lang="fr-FR" sz="1050" dirty="0">
              <a:solidFill>
                <a:srgbClr val="000000"/>
              </a:solidFill>
            </a:endParaRPr>
          </a:p>
          <a:p>
            <a:pPr marL="171450" lvl="0" indent="-171450">
              <a:buFont typeface="Arial"/>
              <a:buChar char="•"/>
              <a:defRPr/>
            </a:pPr>
            <a:r>
              <a:rPr lang="fr-FR" sz="1100" dirty="0" smtClean="0">
                <a:solidFill>
                  <a:srgbClr val="000000"/>
                </a:solidFill>
              </a:rPr>
              <a:t>Méthodologie </a:t>
            </a:r>
            <a:r>
              <a:rPr lang="fr-FR" sz="1100" dirty="0">
                <a:solidFill>
                  <a:srgbClr val="000000"/>
                </a:solidFill>
              </a:rPr>
              <a:t>et aspects liés à la boîte à </a:t>
            </a:r>
            <a:r>
              <a:rPr lang="fr-FR" sz="1100" dirty="0" smtClean="0">
                <a:solidFill>
                  <a:srgbClr val="000000"/>
                </a:solidFill>
              </a:rPr>
              <a:t>outils</a:t>
            </a:r>
          </a:p>
          <a:p>
            <a:pPr marL="628650" lvl="1" indent="-171450">
              <a:buFont typeface="Wingdings" panose="05000000000000000000" pitchFamily="2" charset="2"/>
              <a:buChar char="Ø"/>
              <a:defRPr/>
            </a:pPr>
            <a:r>
              <a:rPr lang="fr-FR" sz="1050" dirty="0">
                <a:solidFill>
                  <a:srgbClr val="000000"/>
                </a:solidFill>
              </a:rPr>
              <a:t>I</a:t>
            </a:r>
            <a:r>
              <a:rPr lang="fr-FR" sz="1050" dirty="0" smtClean="0">
                <a:solidFill>
                  <a:srgbClr val="000000"/>
                </a:solidFill>
              </a:rPr>
              <a:t>mpact du commerce et de l'investissement direct étranger sur la productivité des secteurs, impact du commerce sur l'utilisation des terres, pollution liée au transport…</a:t>
            </a:r>
            <a:endParaRPr lang="fr-FR" sz="1050" dirty="0">
              <a:solidFill>
                <a:srgbClr val="000000"/>
              </a:solidFill>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Rectangle 12"/>
          <p:cNvSpPr/>
          <p:nvPr/>
        </p:nvSpPr>
        <p:spPr bwMode="auto">
          <a:xfrm>
            <a:off x="6372000" y="554400"/>
            <a:ext cx="2448379" cy="1015663"/>
          </a:xfrm>
          <a:prstGeom prst="rect">
            <a:avLst/>
          </a:prstGeom>
          <a:solidFill>
            <a:schemeClr val="bg1"/>
          </a:solidFill>
          <a:ln w="19050">
            <a:solidFill>
              <a:srgbClr val="000099"/>
            </a:solidFill>
          </a:ln>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de projets financés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2 </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a:t>
            </a:r>
            <a:r>
              <a:rPr lang="fr-FR" sz="1200" i="1" dirty="0">
                <a:solidFill>
                  <a:srgbClr val="000000"/>
                </a:solidFill>
                <a:latin typeface="Arial"/>
              </a:rPr>
              <a:t>6</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 </a:t>
            </a:r>
            <a:r>
              <a:rPr kumimoji="0" lang="fr-FR" sz="1200" b="0" i="1" u="none" strike="noStrike" kern="1200" cap="none" spc="0" normalizeH="0" baseline="0" noProof="0" dirty="0">
                <a:ln>
                  <a:noFill/>
                </a:ln>
                <a:solidFill>
                  <a:srgbClr val="000000"/>
                </a:solidFill>
                <a:effectLst/>
                <a:uLnTx/>
                <a:uFillTx/>
                <a:latin typeface="Arial"/>
                <a:ea typeface="+mn-ea"/>
                <a:cs typeface="+mn-cs"/>
              </a:rPr>
              <a:t>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12/09/2023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05/03/2024</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a:t>
            </a:r>
            <a:r>
              <a:rPr lang="fr-FR" b="1" dirty="0" smtClean="0"/>
              <a:t>1 </a:t>
            </a:r>
            <a:r>
              <a:rPr lang="fr-FR" b="1" dirty="0"/>
              <a:t>: Les appels 2024</a:t>
            </a:r>
          </a:p>
          <a:p>
            <a:pPr lvl="0">
              <a:defRPr/>
            </a:pPr>
            <a:r>
              <a:rPr lang="fr-FR" sz="1200" b="1" dirty="0" smtClean="0"/>
              <a:t>Adaptation au changement climatique</a:t>
            </a:r>
            <a:endParaRPr lang="fr-FR" sz="1200" b="1" dirty="0"/>
          </a:p>
        </p:txBody>
      </p:sp>
    </p:spTree>
    <p:extLst>
      <p:ext uri="{BB962C8B-B14F-4D97-AF65-F5344CB8AC3E}">
        <p14:creationId xmlns:p14="http://schemas.microsoft.com/office/powerpoint/2010/main" val="2581304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a:ln>
                  <a:noFill/>
                </a:ln>
                <a:solidFill>
                  <a:srgbClr val="000091"/>
                </a:solidFill>
                <a:effectLst/>
                <a:uLnTx/>
                <a:uFillTx/>
                <a:latin typeface="Arial"/>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23</a:t>
            </a:fld>
            <a:endParaRPr kumimoji="0" lang="fr-FR" sz="1600" b="0" i="0" u="none" strike="noStrike" kern="1200" cap="none" spc="0" normalizeH="0" baseline="0" noProof="0">
              <a:ln>
                <a:noFill/>
              </a:ln>
              <a:solidFill>
                <a:srgbClr val="000091"/>
              </a:solidFill>
              <a:effectLst/>
              <a:uLnTx/>
              <a:uFillTx/>
              <a:latin typeface="Arial"/>
              <a:ea typeface="+mn-ea"/>
              <a:cs typeface="+mn-cs"/>
            </a:endParaRPr>
          </a:p>
        </p:txBody>
      </p:sp>
      <p:sp>
        <p:nvSpPr>
          <p:cNvPr id="9" name="Rectangle 8"/>
          <p:cNvSpPr/>
          <p:nvPr/>
        </p:nvSpPr>
        <p:spPr bwMode="auto">
          <a:xfrm>
            <a:off x="360001" y="1015200"/>
            <a:ext cx="6012000" cy="738664"/>
          </a:xfrm>
          <a:prstGeom prst="rect">
            <a:avLst/>
          </a:prstGeom>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400" b="1" i="0" strike="noStrike" kern="1200" cap="none" spc="0" normalizeH="0" baseline="0" noProof="0" dirty="0">
                <a:ln>
                  <a:noFill/>
                </a:ln>
                <a:solidFill>
                  <a:srgbClr val="000000"/>
                </a:solidFill>
                <a:effectLst/>
                <a:uLnTx/>
                <a:uFillTx/>
                <a:latin typeface="Arial"/>
                <a:ea typeface="+mn-ea"/>
                <a:cs typeface="+mn-cs"/>
              </a:rPr>
              <a:t>HORIZON-CL5-2024-D1-01-05: </a:t>
            </a:r>
            <a:r>
              <a:rPr kumimoji="0" lang="en-US" sz="1400" b="1" i="0" strike="noStrike" kern="1200" cap="none" spc="0" normalizeH="0" baseline="0" noProof="0" dirty="0">
                <a:ln>
                  <a:noFill/>
                </a:ln>
                <a:solidFill>
                  <a:srgbClr val="000000"/>
                </a:solidFill>
                <a:effectLst/>
                <a:uLnTx/>
                <a:uFillTx/>
                <a:latin typeface="Arial"/>
                <a:ea typeface="+mn-ea"/>
                <a:cs typeface="+mn-cs"/>
              </a:rPr>
              <a:t>Next generation low-emission, climate-resilient pathways and NDCs for a future aligned with the Paris Agreement</a:t>
            </a:r>
            <a:r>
              <a:rPr kumimoji="0" lang="en-GB" sz="1400" b="1" i="0" strike="noStrike" kern="1200" cap="none" spc="0" normalizeH="0" baseline="0" noProof="0" dirty="0">
                <a:ln>
                  <a:noFill/>
                </a:ln>
                <a:solidFill>
                  <a:srgbClr val="000000"/>
                </a:solidFill>
                <a:effectLst/>
                <a:uLnTx/>
                <a:uFillTx/>
                <a:latin typeface="Arial"/>
                <a:ea typeface="+mn-ea"/>
                <a:cs typeface="+mn-cs"/>
              </a:rPr>
              <a:t> </a:t>
            </a:r>
            <a:endParaRPr kumimoji="0" lang="fr-FR" sz="1400" b="1" i="0" strike="noStrike" kern="1200" cap="none" spc="0" normalizeH="0" baseline="0" noProof="0" dirty="0">
              <a:ln>
                <a:noFill/>
              </a:ln>
              <a:solidFill>
                <a:srgbClr val="000000"/>
              </a:solidFill>
              <a:effectLst/>
              <a:uLnTx/>
              <a:uFillTx/>
              <a:latin typeface="Arial"/>
              <a:ea typeface="+mn-ea"/>
              <a:cs typeface="+mn-cs"/>
            </a:endParaRPr>
          </a:p>
        </p:txBody>
      </p:sp>
      <p:sp>
        <p:nvSpPr>
          <p:cNvPr id="11" name="Rectangle 10"/>
          <p:cNvSpPr/>
          <p:nvPr/>
        </p:nvSpPr>
        <p:spPr bwMode="auto">
          <a:xfrm>
            <a:off x="360000" y="1781119"/>
            <a:ext cx="8645822" cy="3022879"/>
          </a:xfrm>
          <a:prstGeom prst="rect">
            <a:avLst/>
          </a:prstGeom>
        </p:spPr>
        <p:txBody>
          <a:bodyPr wrap="square">
            <a:spAutoFit/>
          </a:bodyPr>
          <a:lstStyle/>
          <a:p>
            <a:pPr marL="0" marR="0" lvl="0" indent="0" algn="just" defTabSz="914400" rtl="0" eaLnBrk="1" fontAlgn="auto" latinLnBrk="0" hangingPunct="1">
              <a:lnSpc>
                <a:spcPct val="114999"/>
              </a:lnSpc>
              <a:spcBef>
                <a:spcPts val="0"/>
              </a:spcBef>
              <a:spcAft>
                <a:spcPts val="500"/>
              </a:spcAft>
              <a:buClrTx/>
              <a:buSzTx/>
              <a:buFontTx/>
              <a:buNone/>
              <a:tabLst/>
              <a:defRPr/>
            </a:pPr>
            <a:r>
              <a:rPr kumimoji="0" lang="en-GB" sz="1200" b="1" i="0" u="sng" strike="noStrike" kern="1200" cap="none" spc="0" normalizeH="0" baseline="0" noProof="0" dirty="0" err="1">
                <a:ln>
                  <a:noFill/>
                </a:ln>
                <a:solidFill>
                  <a:srgbClr val="000091"/>
                </a:solidFill>
                <a:effectLst/>
                <a:uLnTx/>
                <a:uFillTx/>
                <a:latin typeface="Arial"/>
                <a:ea typeface="Times New Roman"/>
                <a:cs typeface="Times New Roman"/>
              </a:rPr>
              <a:t>Résultats</a:t>
            </a:r>
            <a:r>
              <a:rPr kumimoji="0" lang="en-GB" sz="1200" b="1" i="0" u="sng" strike="noStrike" kern="1200" cap="none" spc="0" normalizeH="0" baseline="0" noProof="0" dirty="0">
                <a:ln>
                  <a:noFill/>
                </a:ln>
                <a:solidFill>
                  <a:srgbClr val="000091"/>
                </a:solidFill>
                <a:effectLst/>
                <a:uLnTx/>
                <a:uFillTx/>
                <a:latin typeface="Arial"/>
                <a:ea typeface="Times New Roman"/>
                <a:cs typeface="Times New Roman"/>
              </a:rPr>
              <a:t> </a:t>
            </a:r>
            <a:r>
              <a:rPr kumimoji="0" lang="en-GB" sz="1200" b="1" i="0" u="sng" strike="noStrike" kern="1200" cap="none" spc="0" normalizeH="0" baseline="0" noProof="0" dirty="0" err="1">
                <a:ln>
                  <a:noFill/>
                </a:ln>
                <a:solidFill>
                  <a:srgbClr val="000091"/>
                </a:solidFill>
                <a:effectLst/>
                <a:uLnTx/>
                <a:uFillTx/>
                <a:latin typeface="Arial"/>
                <a:ea typeface="Times New Roman"/>
                <a:cs typeface="Times New Roman"/>
              </a:rPr>
              <a:t>attendus</a:t>
            </a:r>
            <a:r>
              <a:rPr kumimoji="0" lang="en-GB" sz="1200" b="1" i="0" u="sng" strike="noStrike" kern="1200" cap="none" spc="0" normalizeH="0" baseline="0" noProof="0" dirty="0">
                <a:ln>
                  <a:noFill/>
                </a:ln>
                <a:solidFill>
                  <a:srgbClr val="000091"/>
                </a:solidFill>
                <a:effectLst/>
                <a:uLnTx/>
                <a:uFillTx/>
                <a:latin typeface="Arial"/>
                <a:ea typeface="Times New Roman"/>
                <a:cs typeface="Times New Roman"/>
              </a:rPr>
              <a:t> </a:t>
            </a:r>
            <a:r>
              <a:rPr kumimoji="0" lang="en-GB"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en-GB" sz="1200" b="1" i="0" u="sng" strike="noStrike" kern="1200" cap="none" spc="0" normalizeH="0" baseline="0" noProof="0" dirty="0">
              <a:ln>
                <a:noFill/>
              </a:ln>
              <a:solidFill>
                <a:srgbClr val="000091"/>
              </a:solidFill>
              <a:effectLst/>
              <a:uLnTx/>
              <a:uFillTx/>
              <a:latin typeface="Arial"/>
              <a:ea typeface="Times New Roman"/>
              <a:cs typeface="Times New Roman"/>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smtClean="0">
                <a:ln>
                  <a:noFill/>
                </a:ln>
                <a:solidFill>
                  <a:srgbClr val="000000"/>
                </a:solidFill>
                <a:effectLst/>
                <a:uLnTx/>
                <a:uFillTx/>
                <a:latin typeface="Arial"/>
                <a:ea typeface="+mn-ea"/>
                <a:cs typeface="+mn-cs"/>
              </a:rPr>
              <a:t>Méthodologies visant à l'amélioration </a:t>
            </a:r>
            <a:r>
              <a:rPr kumimoji="0" lang="fr-FR" sz="1050" b="0" i="0" u="none" strike="noStrike" kern="1200" cap="none" spc="0" normalizeH="0" baseline="0" noProof="0" dirty="0">
                <a:ln>
                  <a:noFill/>
                </a:ln>
                <a:solidFill>
                  <a:srgbClr val="000000"/>
                </a:solidFill>
                <a:effectLst/>
                <a:uLnTx/>
                <a:uFillTx/>
                <a:latin typeface="Arial"/>
                <a:ea typeface="+mn-ea"/>
                <a:cs typeface="+mn-cs"/>
              </a:rPr>
              <a:t>de la transparence</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050" b="0" i="0" u="none" strike="noStrike" kern="1200" cap="none" spc="0" normalizeH="0" baseline="0" noProof="0" dirty="0">
                <a:ln>
                  <a:noFill/>
                </a:ln>
                <a:solidFill>
                  <a:srgbClr val="000000"/>
                </a:solidFill>
                <a:effectLst/>
                <a:uLnTx/>
                <a:uFillTx/>
                <a:latin typeface="Arial"/>
                <a:ea typeface="+mn-ea"/>
                <a:cs typeface="+mn-cs"/>
              </a:rPr>
              <a:t>cohérence et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clarté </a:t>
            </a:r>
            <a:r>
              <a:rPr kumimoji="0" lang="fr-FR" sz="1050" b="0" i="0" u="none" strike="noStrike" kern="1200" cap="none" spc="0" normalizeH="0" baseline="0" noProof="0" dirty="0">
                <a:ln>
                  <a:noFill/>
                </a:ln>
                <a:solidFill>
                  <a:srgbClr val="000000"/>
                </a:solidFill>
                <a:effectLst/>
                <a:uLnTx/>
                <a:uFillTx/>
                <a:latin typeface="Arial"/>
                <a:ea typeface="+mn-ea"/>
                <a:cs typeface="+mn-cs"/>
              </a:rPr>
              <a:t>des engagements de réduction des émissions de GES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smtClean="0">
                <a:ln>
                  <a:noFill/>
                </a:ln>
                <a:solidFill>
                  <a:srgbClr val="000000"/>
                </a:solidFill>
                <a:effectLst/>
                <a:uLnTx/>
                <a:uFillTx/>
                <a:latin typeface="Arial"/>
                <a:ea typeface="+mn-ea"/>
                <a:cs typeface="+mn-cs"/>
              </a:rPr>
              <a:t>Voies plus diversifiées et </a:t>
            </a:r>
            <a:r>
              <a:rPr kumimoji="0" lang="fr-FR" sz="1050" b="0" i="0" u="none" strike="noStrike" kern="1200" cap="none" spc="0" normalizeH="0" baseline="0" noProof="0" dirty="0">
                <a:ln>
                  <a:noFill/>
                </a:ln>
                <a:solidFill>
                  <a:srgbClr val="000000"/>
                </a:solidFill>
                <a:effectLst/>
                <a:uLnTx/>
                <a:uFillTx/>
                <a:latin typeface="Arial"/>
                <a:ea typeface="+mn-ea"/>
                <a:cs typeface="+mn-cs"/>
              </a:rPr>
              <a:t>personnalisées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dans </a:t>
            </a:r>
            <a:r>
              <a:rPr kumimoji="0" lang="fr-FR" sz="1050" b="0" i="0" u="none" strike="noStrike" kern="1200" cap="none" spc="0" normalizeH="0" baseline="0" noProof="0" dirty="0">
                <a:ln>
                  <a:noFill/>
                </a:ln>
                <a:solidFill>
                  <a:srgbClr val="000000"/>
                </a:solidFill>
                <a:effectLst/>
                <a:uLnTx/>
                <a:uFillTx/>
                <a:latin typeface="Arial"/>
                <a:ea typeface="+mn-ea"/>
                <a:cs typeface="+mn-cs"/>
              </a:rPr>
              <a:t>une sélection variée de pays, reflétant mieux les différentes circonstances et contraintes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nationales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smtClean="0">
                <a:ln>
                  <a:noFill/>
                </a:ln>
                <a:solidFill>
                  <a:srgbClr val="000000"/>
                </a:solidFill>
                <a:effectLst/>
                <a:uLnTx/>
                <a:uFillTx/>
                <a:latin typeface="Arial"/>
                <a:ea typeface="+mn-ea"/>
                <a:cs typeface="+mn-cs"/>
              </a:rPr>
              <a:t>Évaluation scientifique des voies et mesures </a:t>
            </a:r>
            <a:r>
              <a:rPr kumimoji="0" lang="fr-FR" sz="1050" b="0" i="0" u="none" strike="noStrike" kern="1200" cap="none" spc="0" normalizeH="0" baseline="0" noProof="0" dirty="0">
                <a:ln>
                  <a:noFill/>
                </a:ln>
                <a:solidFill>
                  <a:srgbClr val="000000"/>
                </a:solidFill>
                <a:effectLst/>
                <a:uLnTx/>
                <a:uFillTx/>
                <a:latin typeface="Arial"/>
                <a:ea typeface="+mn-ea"/>
                <a:cs typeface="+mn-cs"/>
              </a:rPr>
              <a:t>existantes visant à mettre en œuvre les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CDN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smtClean="0">
                <a:ln>
                  <a:noFill/>
                </a:ln>
                <a:solidFill>
                  <a:srgbClr val="000000"/>
                </a:solidFill>
                <a:effectLst/>
                <a:uLnTx/>
                <a:uFillTx/>
                <a:latin typeface="Arial"/>
                <a:ea typeface="+mn-ea"/>
                <a:cs typeface="+mn-cs"/>
              </a:rPr>
              <a:t>Renforcement de </a:t>
            </a:r>
            <a:r>
              <a:rPr kumimoji="0" lang="fr-FR" sz="1050" b="0" i="0" u="none" strike="noStrike" kern="1200" cap="none" spc="0" normalizeH="0" baseline="0" noProof="0" dirty="0">
                <a:ln>
                  <a:noFill/>
                </a:ln>
                <a:solidFill>
                  <a:srgbClr val="000000"/>
                </a:solidFill>
                <a:effectLst/>
                <a:uLnTx/>
                <a:uFillTx/>
                <a:latin typeface="Arial"/>
                <a:ea typeface="+mn-ea"/>
                <a:cs typeface="+mn-cs"/>
              </a:rPr>
              <a:t>la coopération internationale en matière d'identification et de mise en œuvre de stratégies d'atténuation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efficaces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smtClean="0">
                <a:ln>
                  <a:noFill/>
                </a:ln>
                <a:solidFill>
                  <a:srgbClr val="000000"/>
                </a:solidFill>
                <a:effectLst/>
                <a:uLnTx/>
                <a:uFillTx/>
                <a:latin typeface="Arial"/>
                <a:ea typeface="+mn-ea"/>
                <a:cs typeface="+mn-cs"/>
              </a:rPr>
              <a:t>Amélioration de </a:t>
            </a:r>
            <a:r>
              <a:rPr kumimoji="0" lang="fr-FR" sz="1050" b="0" i="0" u="none" strike="noStrike" kern="1200" cap="none" spc="0" normalizeH="0" baseline="0" noProof="0" dirty="0">
                <a:ln>
                  <a:noFill/>
                </a:ln>
                <a:solidFill>
                  <a:srgbClr val="000000"/>
                </a:solidFill>
                <a:effectLst/>
                <a:uLnTx/>
                <a:uFillTx/>
                <a:latin typeface="Arial"/>
                <a:ea typeface="+mn-ea"/>
                <a:cs typeface="+mn-cs"/>
              </a:rPr>
              <a:t>la base de connaissances pour informer les processus de la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CCNUCC</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en-GB" sz="750" b="1" i="0" u="sng" strike="noStrike" kern="1200" cap="none" spc="0" normalizeH="0" baseline="0" noProof="0" dirty="0">
              <a:ln>
                <a:noFill/>
              </a:ln>
              <a:solidFill>
                <a:srgbClr val="000091"/>
              </a:solidFill>
              <a:effectLst/>
              <a:uLnTx/>
              <a:uFillTx/>
              <a:latin typeface="Arial"/>
              <a:ea typeface="Times New Roman"/>
              <a:cs typeface="Times New Roman"/>
            </a:endParaRPr>
          </a:p>
          <a:p>
            <a:pPr marL="0" marR="0" lvl="0" indent="0" algn="just" defTabSz="914400" rtl="0" eaLnBrk="1" fontAlgn="auto" latinLnBrk="0" hangingPunct="1">
              <a:lnSpc>
                <a:spcPct val="114999"/>
              </a:lnSpc>
              <a:spcBef>
                <a:spcPts val="0"/>
              </a:spcBef>
              <a:spcAft>
                <a:spcPts val="500"/>
              </a:spcAft>
              <a:buClrTx/>
              <a:buSzTx/>
              <a:buFontTx/>
              <a:buNone/>
              <a:tabLst/>
              <a:defRPr/>
            </a:pPr>
            <a:r>
              <a:rPr kumimoji="0" lang="en-GB" sz="1200" b="1" i="0" u="sng" strike="noStrike" kern="1200" cap="none" spc="0" normalizeH="0" baseline="0" noProof="0" dirty="0" err="1">
                <a:ln>
                  <a:noFill/>
                </a:ln>
                <a:solidFill>
                  <a:srgbClr val="000091"/>
                </a:solidFill>
                <a:effectLst/>
                <a:uLnTx/>
                <a:uFillTx/>
                <a:latin typeface="Arial"/>
                <a:ea typeface="Times New Roman"/>
                <a:cs typeface="Times New Roman"/>
              </a:rPr>
              <a:t>Activités</a:t>
            </a:r>
            <a:r>
              <a:rPr kumimoji="0" lang="en-GB" sz="1200" b="1" i="0" u="sng" strike="noStrike" kern="1200" cap="none" spc="0" normalizeH="0" baseline="0" noProof="0" dirty="0">
                <a:ln>
                  <a:noFill/>
                </a:ln>
                <a:solidFill>
                  <a:srgbClr val="000091"/>
                </a:solidFill>
                <a:effectLst/>
                <a:uLnTx/>
                <a:uFillTx/>
                <a:latin typeface="Arial"/>
                <a:ea typeface="Times New Roman"/>
                <a:cs typeface="Times New Roman"/>
              </a:rPr>
              <a:t>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a:ln>
                  <a:noFill/>
                </a:ln>
                <a:solidFill>
                  <a:srgbClr val="000000"/>
                </a:solidFill>
                <a:effectLst/>
                <a:uLnTx/>
                <a:uFillTx/>
                <a:latin typeface="Arial"/>
              </a:rPr>
              <a:t>Définir les principes pour des engagements climatiques et des processus d'examen hautement intégrés et plus </a:t>
            </a:r>
            <a:r>
              <a:rPr kumimoji="0" lang="fr-FR" sz="1050" b="0" i="0" u="none" strike="noStrike" kern="1200" cap="none" spc="0" normalizeH="0" baseline="0" noProof="0" dirty="0" smtClean="0">
                <a:ln>
                  <a:noFill/>
                </a:ln>
                <a:solidFill>
                  <a:srgbClr val="000000"/>
                </a:solidFill>
                <a:effectLst/>
                <a:uLnTx/>
                <a:uFillTx/>
                <a:latin typeface="Arial"/>
              </a:rPr>
              <a:t>cohérents</a:t>
            </a:r>
            <a:endParaRPr kumimoji="0" lang="fr-FR" sz="1050" b="0" i="0" u="none" strike="noStrike" kern="1200" cap="none" spc="0" normalizeH="0" baseline="0" noProof="0" dirty="0">
              <a:ln>
                <a:noFill/>
              </a:ln>
              <a:solidFill>
                <a:srgbClr val="000000"/>
              </a:solidFill>
              <a:effectLst/>
              <a:uLnTx/>
              <a:uFillTx/>
              <a:latin typeface="Arial"/>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a:ln>
                  <a:noFill/>
                </a:ln>
                <a:solidFill>
                  <a:srgbClr val="000000"/>
                </a:solidFill>
                <a:effectLst/>
                <a:uLnTx/>
                <a:uFillTx/>
                <a:latin typeface="Arial"/>
              </a:rPr>
              <a:t>Contribuer au renforcement des politiques </a:t>
            </a:r>
            <a:r>
              <a:rPr kumimoji="0" lang="fr-FR" sz="1050" b="0" i="0" u="none" strike="noStrike" kern="1200" cap="none" spc="0" normalizeH="0" baseline="0" noProof="0" dirty="0" smtClean="0">
                <a:ln>
                  <a:noFill/>
                </a:ln>
                <a:solidFill>
                  <a:srgbClr val="000000"/>
                </a:solidFill>
                <a:effectLst/>
                <a:uLnTx/>
                <a:uFillTx/>
                <a:latin typeface="Arial"/>
              </a:rPr>
              <a:t>climatiques, en </a:t>
            </a:r>
            <a:r>
              <a:rPr kumimoji="0" lang="fr-FR" sz="1050" b="0" i="0" u="none" strike="noStrike" kern="1200" cap="none" spc="0" normalizeH="0" baseline="0" noProof="0" dirty="0">
                <a:ln>
                  <a:noFill/>
                </a:ln>
                <a:solidFill>
                  <a:srgbClr val="000000"/>
                </a:solidFill>
                <a:effectLst/>
                <a:uLnTx/>
                <a:uFillTx/>
                <a:latin typeface="Arial"/>
              </a:rPr>
              <a:t>développant </a:t>
            </a:r>
            <a:r>
              <a:rPr kumimoji="0" lang="fr-FR" sz="1050" b="0" i="0" u="none" strike="noStrike" kern="1200" cap="none" spc="0" normalizeH="0" baseline="0" noProof="0" dirty="0" smtClean="0">
                <a:ln>
                  <a:noFill/>
                </a:ln>
                <a:solidFill>
                  <a:srgbClr val="000000"/>
                </a:solidFill>
                <a:effectLst/>
                <a:uLnTx/>
                <a:uFillTx/>
                <a:latin typeface="Arial"/>
              </a:rPr>
              <a:t>des </a:t>
            </a:r>
            <a:r>
              <a:rPr kumimoji="0" lang="fr-FR" sz="1050" b="0" i="0" u="none" strike="noStrike" kern="1200" cap="none" spc="0" normalizeH="0" baseline="0" noProof="0" dirty="0">
                <a:ln>
                  <a:noFill/>
                </a:ln>
                <a:solidFill>
                  <a:srgbClr val="000000"/>
                </a:solidFill>
                <a:effectLst/>
                <a:uLnTx/>
                <a:uFillTx/>
                <a:latin typeface="Arial"/>
              </a:rPr>
              <a:t>voies de transformation </a:t>
            </a:r>
            <a:r>
              <a:rPr kumimoji="0" lang="fr-FR" sz="1050" b="0" i="0" u="none" strike="noStrike" kern="1200" cap="none" spc="0" normalizeH="0" baseline="0" noProof="0" dirty="0" smtClean="0">
                <a:ln>
                  <a:noFill/>
                </a:ln>
                <a:solidFill>
                  <a:srgbClr val="000000"/>
                </a:solidFill>
                <a:effectLst/>
                <a:uLnTx/>
                <a:uFillTx/>
                <a:latin typeface="Arial"/>
              </a:rPr>
              <a:t>plus </a:t>
            </a:r>
            <a:r>
              <a:rPr kumimoji="0" lang="fr-FR" sz="1050" b="0" i="0" u="none" strike="noStrike" kern="1200" cap="none" spc="0" normalizeH="0" baseline="0" noProof="0" dirty="0">
                <a:ln>
                  <a:noFill/>
                </a:ln>
                <a:solidFill>
                  <a:srgbClr val="000000"/>
                </a:solidFill>
                <a:effectLst/>
                <a:uLnTx/>
                <a:uFillTx/>
                <a:latin typeface="Arial"/>
              </a:rPr>
              <a:t>holistiques et </a:t>
            </a:r>
            <a:r>
              <a:rPr kumimoji="0" lang="fr-FR" sz="1050" b="0" i="0" u="none" strike="noStrike" kern="1200" cap="none" spc="0" normalizeH="0" baseline="0" noProof="0" dirty="0" smtClean="0">
                <a:ln>
                  <a:noFill/>
                </a:ln>
                <a:solidFill>
                  <a:srgbClr val="000000"/>
                </a:solidFill>
                <a:effectLst/>
                <a:uLnTx/>
                <a:uFillTx/>
                <a:latin typeface="Arial"/>
              </a:rPr>
              <a:t>intégratives</a:t>
            </a:r>
            <a:endParaRPr kumimoji="0" lang="fr-FR" sz="1050" b="0" i="0" u="none" strike="noStrike" kern="1200" cap="none" spc="0" normalizeH="0" baseline="0" noProof="0" dirty="0">
              <a:ln>
                <a:noFill/>
              </a:ln>
              <a:solidFill>
                <a:srgbClr val="000000"/>
              </a:solidFill>
              <a:effectLst/>
              <a:uLnTx/>
              <a:uFillTx/>
              <a:latin typeface="Arial"/>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a:ln>
                  <a:noFill/>
                </a:ln>
                <a:solidFill>
                  <a:srgbClr val="000000"/>
                </a:solidFill>
                <a:effectLst/>
                <a:uLnTx/>
                <a:uFillTx/>
                <a:latin typeface="Arial"/>
              </a:rPr>
              <a:t>Soutenir la création d'outils permettant d'évaluer les CDN et d’en faciliter les processus de </a:t>
            </a:r>
            <a:r>
              <a:rPr kumimoji="0" lang="fr-FR" sz="1050" b="0" i="0" u="none" strike="noStrike" kern="1200" cap="none" spc="0" normalizeH="0" baseline="0" noProof="0" dirty="0" smtClean="0">
                <a:ln>
                  <a:noFill/>
                </a:ln>
                <a:solidFill>
                  <a:srgbClr val="000000"/>
                </a:solidFill>
                <a:effectLst/>
                <a:uLnTx/>
                <a:uFillTx/>
                <a:latin typeface="Arial"/>
              </a:rPr>
              <a:t>suivi</a:t>
            </a:r>
            <a:endParaRPr kumimoji="0" lang="fr-FR" sz="1050" b="0" i="0" u="none" strike="noStrike" kern="1200" cap="none" spc="0" normalizeH="0" baseline="0" noProof="0" dirty="0">
              <a:ln>
                <a:noFill/>
              </a:ln>
              <a:solidFill>
                <a:srgbClr val="000091"/>
              </a:solidFill>
              <a:effectLst/>
              <a:uLnTx/>
              <a:uFillTx/>
              <a:latin typeface="Arial"/>
              <a:ea typeface="Times New Roman"/>
              <a:cs typeface="Times New Roman"/>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smtClean="0">
                <a:ln>
                  <a:noFill/>
                </a:ln>
                <a:solidFill>
                  <a:srgbClr val="000000"/>
                </a:solidFill>
                <a:effectLst/>
                <a:uLnTx/>
                <a:uFillTx/>
                <a:latin typeface="Arial"/>
              </a:rPr>
              <a:t>Renforcer </a:t>
            </a:r>
            <a:r>
              <a:rPr kumimoji="0" lang="fr-FR" sz="1050" b="0" i="0" u="none" strike="noStrike" kern="1200" cap="none" spc="0" normalizeH="0" baseline="0" noProof="0" dirty="0">
                <a:ln>
                  <a:noFill/>
                </a:ln>
                <a:solidFill>
                  <a:srgbClr val="000000"/>
                </a:solidFill>
                <a:effectLst/>
                <a:uLnTx/>
                <a:uFillTx/>
                <a:latin typeface="Arial"/>
              </a:rPr>
              <a:t>les connaissances sur le rôle des gaz </a:t>
            </a:r>
            <a:r>
              <a:rPr kumimoji="0" lang="fr-FR" sz="1050" b="0" i="0" u="none" strike="noStrike" kern="1200" cap="none" spc="0" normalizeH="0" baseline="0" noProof="0" dirty="0" smtClean="0">
                <a:ln>
                  <a:noFill/>
                </a:ln>
                <a:solidFill>
                  <a:srgbClr val="000000"/>
                </a:solidFill>
                <a:effectLst/>
                <a:uLnTx/>
                <a:uFillTx/>
                <a:latin typeface="Arial"/>
              </a:rPr>
              <a:t>(autres </a:t>
            </a:r>
            <a:r>
              <a:rPr kumimoji="0" lang="fr-FR" sz="1050" b="0" i="0" u="none" strike="noStrike" kern="1200" cap="none" spc="0" normalizeH="0" baseline="0" noProof="0" dirty="0">
                <a:ln>
                  <a:noFill/>
                </a:ln>
                <a:solidFill>
                  <a:srgbClr val="000000"/>
                </a:solidFill>
                <a:effectLst/>
                <a:uLnTx/>
                <a:uFillTx/>
                <a:latin typeface="Arial"/>
              </a:rPr>
              <a:t>que </a:t>
            </a:r>
            <a:r>
              <a:rPr kumimoji="0" lang="fr-FR" sz="1050" b="0" i="0" u="none" strike="noStrike" kern="1200" cap="none" spc="0" normalizeH="0" baseline="0" noProof="0" dirty="0" smtClean="0">
                <a:ln>
                  <a:noFill/>
                </a:ln>
                <a:solidFill>
                  <a:srgbClr val="000000"/>
                </a:solidFill>
                <a:effectLst/>
                <a:uLnTx/>
                <a:uFillTx/>
                <a:latin typeface="Arial"/>
              </a:rPr>
              <a:t>CO2) </a:t>
            </a:r>
            <a:r>
              <a:rPr kumimoji="0" lang="fr-FR" sz="1050" b="0" i="0" u="none" strike="noStrike" kern="1200" cap="none" spc="0" normalizeH="0" baseline="0" noProof="0" dirty="0">
                <a:ln>
                  <a:noFill/>
                </a:ln>
                <a:solidFill>
                  <a:srgbClr val="000000"/>
                </a:solidFill>
                <a:effectLst/>
                <a:uLnTx/>
                <a:uFillTx/>
                <a:latin typeface="Arial"/>
              </a:rPr>
              <a:t>dans la réalisation des objectifs </a:t>
            </a:r>
            <a:r>
              <a:rPr kumimoji="0" lang="fr-FR" sz="1050" b="0" i="0" u="none" strike="noStrike" kern="1200" cap="none" spc="0" normalizeH="0" baseline="0" noProof="0" dirty="0" smtClean="0">
                <a:ln>
                  <a:noFill/>
                </a:ln>
                <a:solidFill>
                  <a:srgbClr val="000000"/>
                </a:solidFill>
                <a:effectLst/>
                <a:uLnTx/>
                <a:uFillTx/>
                <a:latin typeface="Arial"/>
              </a:rPr>
              <a:t>de </a:t>
            </a:r>
            <a:r>
              <a:rPr kumimoji="0" lang="fr-FR" sz="1050" b="0" i="0" u="none" strike="noStrike" kern="1200" cap="none" spc="0" normalizeH="0" baseline="0" noProof="0" dirty="0">
                <a:ln>
                  <a:noFill/>
                </a:ln>
                <a:solidFill>
                  <a:srgbClr val="000000"/>
                </a:solidFill>
                <a:effectLst/>
                <a:uLnTx/>
                <a:uFillTx/>
                <a:latin typeface="Arial"/>
              </a:rPr>
              <a:t>l'accord de Paris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a:ln>
                  <a:noFill/>
                </a:ln>
                <a:solidFill>
                  <a:srgbClr val="000000"/>
                </a:solidFill>
                <a:effectLst/>
                <a:uLnTx/>
                <a:uFillTx/>
                <a:latin typeface="Arial"/>
              </a:rPr>
              <a:t>Améliorer l'intégration des impacts et des risques climatiques dans l'analyse des voies d'atténuation </a:t>
            </a:r>
            <a:endParaRPr kumimoji="0" lang="fr-FR" sz="1050" b="0" i="0" u="none" strike="noStrike" kern="1200" cap="none" spc="0" normalizeH="0" baseline="0" noProof="0" dirty="0" smtClean="0">
              <a:ln>
                <a:noFill/>
              </a:ln>
              <a:solidFill>
                <a:srgbClr val="000000"/>
              </a:solidFill>
              <a:effectLst/>
              <a:uLnTx/>
              <a:uFillTx/>
              <a:latin typeface="Arial"/>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smtClean="0">
                <a:ln>
                  <a:noFill/>
                </a:ln>
                <a:solidFill>
                  <a:srgbClr val="000000"/>
                </a:solidFill>
                <a:effectLst/>
                <a:uLnTx/>
                <a:uFillTx/>
                <a:latin typeface="Arial"/>
              </a:rPr>
              <a:t>Faire </a:t>
            </a:r>
            <a:r>
              <a:rPr kumimoji="0" lang="fr-FR" sz="1050" b="0" i="0" u="none" strike="noStrike" kern="1200" cap="none" spc="0" normalizeH="0" baseline="0" noProof="0" dirty="0">
                <a:ln>
                  <a:noFill/>
                </a:ln>
                <a:solidFill>
                  <a:srgbClr val="000000"/>
                </a:solidFill>
                <a:effectLst/>
                <a:uLnTx/>
                <a:uFillTx/>
                <a:latin typeface="Arial"/>
              </a:rPr>
              <a:t>progresser les connaissances sur l'adéquation </a:t>
            </a:r>
            <a:r>
              <a:rPr kumimoji="0" lang="fr-FR" sz="1050" b="0" i="0" u="none" strike="noStrike" kern="1200" cap="none" spc="0" normalizeH="0" baseline="0" noProof="0" dirty="0" smtClean="0">
                <a:ln>
                  <a:noFill/>
                </a:ln>
                <a:solidFill>
                  <a:srgbClr val="000000"/>
                </a:solidFill>
                <a:effectLst/>
                <a:uLnTx/>
                <a:uFillTx/>
                <a:latin typeface="Arial"/>
              </a:rPr>
              <a:t>des </a:t>
            </a:r>
            <a:r>
              <a:rPr kumimoji="0" lang="fr-FR" sz="1050" b="0" i="0" u="none" strike="noStrike" kern="1200" cap="none" spc="0" normalizeH="0" baseline="0" noProof="0" dirty="0">
                <a:ln>
                  <a:noFill/>
                </a:ln>
                <a:solidFill>
                  <a:srgbClr val="000000"/>
                </a:solidFill>
                <a:effectLst/>
                <a:uLnTx/>
                <a:uFillTx/>
                <a:latin typeface="Arial"/>
              </a:rPr>
              <a:t>engagements et </a:t>
            </a:r>
            <a:r>
              <a:rPr kumimoji="0" lang="fr-FR" sz="1050" b="0" i="0" u="none" strike="noStrike" kern="1200" cap="none" spc="0" normalizeH="0" baseline="0" noProof="0" dirty="0" smtClean="0">
                <a:ln>
                  <a:noFill/>
                </a:ln>
                <a:solidFill>
                  <a:srgbClr val="000000"/>
                </a:solidFill>
                <a:effectLst/>
                <a:uLnTx/>
                <a:uFillTx/>
                <a:latin typeface="Arial"/>
              </a:rPr>
              <a:t>stratégies climatiques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smtClean="0">
                <a:ln>
                  <a:noFill/>
                </a:ln>
                <a:solidFill>
                  <a:srgbClr val="000000"/>
                </a:solidFill>
                <a:effectLst/>
                <a:uLnTx/>
                <a:uFillTx/>
                <a:latin typeface="Arial"/>
              </a:rPr>
              <a:t>Améliorer </a:t>
            </a:r>
            <a:r>
              <a:rPr kumimoji="0" lang="fr-FR" sz="1050" b="0" i="0" u="none" strike="noStrike" kern="1200" cap="none" spc="0" normalizeH="0" baseline="0" noProof="0" dirty="0">
                <a:ln>
                  <a:noFill/>
                </a:ln>
                <a:solidFill>
                  <a:srgbClr val="000000"/>
                </a:solidFill>
                <a:effectLst/>
                <a:uLnTx/>
                <a:uFillTx/>
                <a:latin typeface="Arial"/>
              </a:rPr>
              <a:t>la compréhension de la manière dont les engagements des entreprises et des acteurs non étatiques pourraient affecter les voies d'atténuation nationales/régionales</a:t>
            </a:r>
          </a:p>
        </p:txBody>
      </p:sp>
      <p:sp>
        <p:nvSpPr>
          <p:cNvPr id="13" name="Rectangle 12"/>
          <p:cNvSpPr/>
          <p:nvPr/>
        </p:nvSpPr>
        <p:spPr bwMode="auto">
          <a:xfrm>
            <a:off x="6372000" y="554400"/>
            <a:ext cx="2448379" cy="1015663"/>
          </a:xfrm>
          <a:prstGeom prst="rect">
            <a:avLst/>
          </a:prstGeom>
          <a:solidFill>
            <a:schemeClr val="bg1"/>
          </a:solidFill>
          <a:ln w="19050">
            <a:solidFill>
              <a:srgbClr val="000099"/>
            </a:solidFill>
          </a:ln>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de projets financés : 3 </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4,5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12/09/2023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05/03/2024</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a:t>
            </a:r>
            <a:r>
              <a:rPr lang="fr-FR" b="1" dirty="0" smtClean="0"/>
              <a:t>1 </a:t>
            </a:r>
            <a:r>
              <a:rPr lang="fr-FR" b="1" dirty="0"/>
              <a:t>: Les appels 2024</a:t>
            </a:r>
          </a:p>
          <a:p>
            <a:pPr lvl="0">
              <a:defRPr/>
            </a:pPr>
            <a:r>
              <a:rPr lang="fr-FR" sz="1200" b="1" dirty="0" smtClean="0"/>
              <a:t>Adaptation au changement climatique</a:t>
            </a:r>
            <a:endParaRPr lang="fr-FR" sz="1200" b="1" dirty="0"/>
          </a:p>
        </p:txBody>
      </p:sp>
    </p:spTree>
    <p:extLst>
      <p:ext uri="{BB962C8B-B14F-4D97-AF65-F5344CB8AC3E}">
        <p14:creationId xmlns:p14="http://schemas.microsoft.com/office/powerpoint/2010/main" val="14820762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a:ln>
                  <a:noFill/>
                </a:ln>
                <a:solidFill>
                  <a:srgbClr val="000091"/>
                </a:solidFill>
                <a:effectLst/>
                <a:uLnTx/>
                <a:uFillTx/>
                <a:latin typeface="Arial"/>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24</a:t>
            </a:fld>
            <a:endParaRPr kumimoji="0" lang="fr-FR" sz="1600" b="0" i="0" u="none" strike="noStrike" kern="1200" cap="none" spc="0" normalizeH="0" baseline="0" noProof="0">
              <a:ln>
                <a:noFill/>
              </a:ln>
              <a:solidFill>
                <a:srgbClr val="000091"/>
              </a:solidFill>
              <a:effectLst/>
              <a:uLnTx/>
              <a:uFillTx/>
              <a:latin typeface="Arial"/>
              <a:ea typeface="+mn-ea"/>
              <a:cs typeface="+mn-cs"/>
            </a:endParaRPr>
          </a:p>
        </p:txBody>
      </p:sp>
      <p:sp>
        <p:nvSpPr>
          <p:cNvPr id="9" name="Rectangle 8"/>
          <p:cNvSpPr/>
          <p:nvPr/>
        </p:nvSpPr>
        <p:spPr bwMode="auto">
          <a:xfrm>
            <a:off x="360001" y="1015200"/>
            <a:ext cx="6012000" cy="523220"/>
          </a:xfrm>
          <a:prstGeom prst="rect">
            <a:avLst/>
          </a:prstGeom>
        </p:spPr>
        <p:txBody>
          <a:bodyPr wrap="square">
            <a:spAutoFit/>
          </a:bodyPr>
          <a:lstStyle/>
          <a:p>
            <a:pPr lvl="0" defTabSz="914378">
              <a:defRPr/>
            </a:pPr>
            <a:r>
              <a:rPr lang="en-US" sz="1400" b="1" dirty="0">
                <a:solidFill>
                  <a:srgbClr val="000000"/>
                </a:solidFill>
              </a:rPr>
              <a:t>HORIZON-CL5-2024-D1-01-06: The role of climate change foresight for primary and secondary raw materials supply</a:t>
            </a:r>
            <a:endParaRPr kumimoji="0" lang="fr-FR" sz="1400" b="1" i="0" strike="noStrike" kern="1200" cap="none" spc="0" normalizeH="0" baseline="0" noProof="0" dirty="0">
              <a:ln>
                <a:noFill/>
              </a:ln>
              <a:solidFill>
                <a:srgbClr val="000000"/>
              </a:solidFill>
              <a:effectLst/>
              <a:uLnTx/>
              <a:uFillTx/>
              <a:latin typeface="Arial"/>
              <a:ea typeface="+mn-ea"/>
              <a:cs typeface="+mn-cs"/>
            </a:endParaRPr>
          </a:p>
        </p:txBody>
      </p:sp>
      <p:sp>
        <p:nvSpPr>
          <p:cNvPr id="11" name="Rectangle 10"/>
          <p:cNvSpPr/>
          <p:nvPr/>
        </p:nvSpPr>
        <p:spPr bwMode="auto">
          <a:xfrm>
            <a:off x="360000" y="1800000"/>
            <a:ext cx="8645822" cy="3015184"/>
          </a:xfrm>
          <a:prstGeom prst="rect">
            <a:avLst/>
          </a:prstGeom>
        </p:spPr>
        <p:txBody>
          <a:bodyPr wrap="square">
            <a:spAutoFit/>
          </a:bodyPr>
          <a:lstStyle/>
          <a:p>
            <a:pPr marL="0" marR="0" lvl="0" indent="0" algn="just" defTabSz="914400" rtl="0" eaLnBrk="1" fontAlgn="auto" latinLnBrk="0" hangingPunct="1">
              <a:lnSpc>
                <a:spcPct val="114999"/>
              </a:lnSpc>
              <a:spcBef>
                <a:spcPts val="0"/>
              </a:spcBef>
              <a:spcAft>
                <a:spcPts val="500"/>
              </a:spcAft>
              <a:buClrTx/>
              <a:buSzTx/>
              <a:buFontTx/>
              <a:buNone/>
              <a:tabLst/>
              <a:defRPr/>
            </a:pPr>
            <a:r>
              <a:rPr kumimoji="0" lang="en-GB" sz="1200" b="1" i="0" u="sng" strike="noStrike" kern="1200" cap="none" spc="0" normalizeH="0" baseline="0" noProof="0" dirty="0" err="1">
                <a:ln>
                  <a:noFill/>
                </a:ln>
                <a:solidFill>
                  <a:srgbClr val="000091"/>
                </a:solidFill>
                <a:effectLst/>
                <a:uLnTx/>
                <a:uFillTx/>
                <a:latin typeface="Arial"/>
                <a:ea typeface="Times New Roman"/>
                <a:cs typeface="Times New Roman"/>
              </a:rPr>
              <a:t>Résultats</a:t>
            </a:r>
            <a:r>
              <a:rPr kumimoji="0" lang="en-GB" sz="1200" b="1" i="0" u="sng" strike="noStrike" kern="1200" cap="none" spc="0" normalizeH="0" baseline="0" noProof="0" dirty="0">
                <a:ln>
                  <a:noFill/>
                </a:ln>
                <a:solidFill>
                  <a:srgbClr val="000091"/>
                </a:solidFill>
                <a:effectLst/>
                <a:uLnTx/>
                <a:uFillTx/>
                <a:latin typeface="Arial"/>
                <a:ea typeface="Times New Roman"/>
                <a:cs typeface="Times New Roman"/>
              </a:rPr>
              <a:t> </a:t>
            </a:r>
            <a:r>
              <a:rPr kumimoji="0" lang="en-GB" sz="1200" b="1" i="0" u="sng" strike="noStrike" kern="1200" cap="none" spc="0" normalizeH="0" baseline="0" noProof="0" dirty="0" err="1">
                <a:ln>
                  <a:noFill/>
                </a:ln>
                <a:solidFill>
                  <a:srgbClr val="000091"/>
                </a:solidFill>
                <a:effectLst/>
                <a:uLnTx/>
                <a:uFillTx/>
                <a:latin typeface="Arial"/>
                <a:ea typeface="Times New Roman"/>
                <a:cs typeface="Times New Roman"/>
              </a:rPr>
              <a:t>attendus</a:t>
            </a:r>
            <a:r>
              <a:rPr kumimoji="0" lang="en-GB" sz="1200" b="1" i="0" u="sng" strike="noStrike" kern="1200" cap="none" spc="0" normalizeH="0" baseline="0" noProof="0" dirty="0">
                <a:ln>
                  <a:noFill/>
                </a:ln>
                <a:solidFill>
                  <a:srgbClr val="000091"/>
                </a:solidFill>
                <a:effectLst/>
                <a:uLnTx/>
                <a:uFillTx/>
                <a:latin typeface="Arial"/>
                <a:ea typeface="Times New Roman"/>
                <a:cs typeface="Times New Roman"/>
              </a:rPr>
              <a:t> </a:t>
            </a:r>
            <a:r>
              <a:rPr kumimoji="0" lang="en-GB"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en-GB" sz="1200" b="1" i="0" u="sng" strike="noStrike" kern="1200" cap="none" spc="0" normalizeH="0" baseline="0" noProof="0" dirty="0">
              <a:ln>
                <a:noFill/>
              </a:ln>
              <a:solidFill>
                <a:srgbClr val="000091"/>
              </a:solidFill>
              <a:effectLst/>
              <a:uLnTx/>
              <a:uFillTx/>
              <a:latin typeface="Arial"/>
              <a:ea typeface="Times New Roman"/>
              <a:cs typeface="Times New Roman"/>
            </a:endParaRPr>
          </a:p>
          <a:p>
            <a:pPr marL="171450" lvl="0" indent="-171450">
              <a:buFont typeface="Arial"/>
              <a:buChar char="•"/>
              <a:defRPr/>
            </a:pPr>
            <a:r>
              <a:rPr lang="fr-FR" sz="1050" dirty="0" smtClean="0">
                <a:solidFill>
                  <a:srgbClr val="000000"/>
                </a:solidFill>
              </a:rPr>
              <a:t>Scénarios sur l'évolution </a:t>
            </a:r>
            <a:r>
              <a:rPr lang="fr-FR" sz="1050" dirty="0">
                <a:solidFill>
                  <a:srgbClr val="000000"/>
                </a:solidFill>
              </a:rPr>
              <a:t>du type, de l'origine et de la quantité de matières </a:t>
            </a:r>
            <a:r>
              <a:rPr lang="fr-FR" sz="1050" dirty="0" smtClean="0">
                <a:solidFill>
                  <a:srgbClr val="000000"/>
                </a:solidFill>
              </a:rPr>
              <a:t>premières nécessaires </a:t>
            </a:r>
            <a:r>
              <a:rPr lang="fr-FR" sz="1050" dirty="0">
                <a:solidFill>
                  <a:srgbClr val="000000"/>
                </a:solidFill>
              </a:rPr>
              <a:t>à la double </a:t>
            </a:r>
            <a:r>
              <a:rPr lang="fr-FR" sz="1050" dirty="0" smtClean="0">
                <a:solidFill>
                  <a:srgbClr val="000000"/>
                </a:solidFill>
              </a:rPr>
              <a:t>transition</a:t>
            </a:r>
          </a:p>
          <a:p>
            <a:pPr marL="171450" lvl="0" indent="-171450">
              <a:buFont typeface="Arial"/>
              <a:buChar char="•"/>
              <a:defRPr/>
            </a:pPr>
            <a:r>
              <a:rPr lang="fr-FR" sz="1050" dirty="0" smtClean="0">
                <a:solidFill>
                  <a:srgbClr val="000000"/>
                </a:solidFill>
              </a:rPr>
              <a:t>Projections </a:t>
            </a:r>
            <a:r>
              <a:rPr lang="fr-FR" sz="1050" dirty="0" err="1">
                <a:solidFill>
                  <a:srgbClr val="000000"/>
                </a:solidFill>
              </a:rPr>
              <a:t>géoréférencées</a:t>
            </a:r>
            <a:r>
              <a:rPr lang="fr-FR" sz="1050" dirty="0">
                <a:solidFill>
                  <a:srgbClr val="000000"/>
                </a:solidFill>
              </a:rPr>
              <a:t> pour les changements de l'empreinte des </a:t>
            </a:r>
            <a:r>
              <a:rPr lang="fr-FR" sz="1050" dirty="0" smtClean="0">
                <a:solidFill>
                  <a:srgbClr val="000000"/>
                </a:solidFill>
              </a:rPr>
              <a:t>GES et </a:t>
            </a:r>
            <a:r>
              <a:rPr lang="fr-FR" sz="1050" dirty="0">
                <a:solidFill>
                  <a:srgbClr val="000000"/>
                </a:solidFill>
              </a:rPr>
              <a:t>de l'énergie associés à l'approvisionnement de ces matières premières primaires et secondaires en vue de faciliter leur utilisation dans les modèles d'évaluation </a:t>
            </a:r>
            <a:r>
              <a:rPr lang="fr-FR" sz="1050" dirty="0" smtClean="0">
                <a:solidFill>
                  <a:srgbClr val="000000"/>
                </a:solidFill>
              </a:rPr>
              <a:t>intégrée</a:t>
            </a:r>
            <a:endParaRPr lang="fr-FR" sz="1050" dirty="0">
              <a:solidFill>
                <a:srgbClr val="000000"/>
              </a:solidFill>
            </a:endParaRPr>
          </a:p>
          <a:p>
            <a:pPr marL="171450" lvl="0" indent="-171450">
              <a:buFont typeface="Arial"/>
              <a:buChar char="•"/>
              <a:defRPr/>
            </a:pPr>
            <a:r>
              <a:rPr lang="fr-FR" sz="1050" dirty="0" smtClean="0">
                <a:solidFill>
                  <a:srgbClr val="000000"/>
                </a:solidFill>
              </a:rPr>
              <a:t>Modèles contribuant </a:t>
            </a:r>
            <a:r>
              <a:rPr lang="fr-FR" sz="1050" dirty="0">
                <a:solidFill>
                  <a:srgbClr val="000000"/>
                </a:solidFill>
              </a:rPr>
              <a:t>au développement du système d'information sur les matières premières de la Commission </a:t>
            </a:r>
            <a:r>
              <a:rPr lang="fr-FR" sz="1050" dirty="0" smtClean="0">
                <a:solidFill>
                  <a:srgbClr val="000000"/>
                </a:solidFill>
              </a:rPr>
              <a:t>européenne</a:t>
            </a:r>
          </a:p>
          <a:p>
            <a:pPr marL="171450" lvl="0" indent="-171450">
              <a:buFont typeface="Arial"/>
              <a:buChar char="•"/>
              <a:defRPr/>
            </a:pPr>
            <a:r>
              <a:rPr lang="fr-FR" sz="1050" dirty="0" smtClean="0">
                <a:solidFill>
                  <a:srgbClr val="000000"/>
                </a:solidFill>
              </a:rPr>
              <a:t>Contributions </a:t>
            </a:r>
            <a:r>
              <a:rPr lang="fr-FR" sz="1050" dirty="0">
                <a:solidFill>
                  <a:srgbClr val="000000"/>
                </a:solidFill>
              </a:rPr>
              <a:t>aux évaluations scientifiques internationales </a:t>
            </a:r>
            <a:r>
              <a:rPr lang="fr-FR" sz="1050" dirty="0" smtClean="0">
                <a:solidFill>
                  <a:srgbClr val="000000"/>
                </a:solidFill>
              </a:rPr>
              <a:t>(GIEC</a:t>
            </a:r>
            <a:r>
              <a:rPr lang="fr-FR" sz="1050" dirty="0">
                <a:solidFill>
                  <a:srgbClr val="000000"/>
                </a:solidFill>
              </a:rPr>
              <a:t>, </a:t>
            </a:r>
            <a:r>
              <a:rPr lang="fr-FR" sz="1050" dirty="0" smtClean="0">
                <a:solidFill>
                  <a:srgbClr val="000000"/>
                </a:solidFill>
              </a:rPr>
              <a:t>International </a:t>
            </a:r>
            <a:r>
              <a:rPr lang="fr-FR" sz="1050" dirty="0">
                <a:solidFill>
                  <a:srgbClr val="000000"/>
                </a:solidFill>
              </a:rPr>
              <a:t>Resource </a:t>
            </a:r>
            <a:r>
              <a:rPr lang="fr-FR" sz="1050" dirty="0" smtClean="0">
                <a:solidFill>
                  <a:srgbClr val="000000"/>
                </a:solidFill>
              </a:rPr>
              <a:t>Panel, IPBES…)</a:t>
            </a:r>
          </a:p>
          <a:p>
            <a:pPr marL="171450" lvl="0" indent="-171450">
              <a:buFont typeface="Arial"/>
              <a:buChar char="•"/>
              <a:defRPr/>
            </a:pPr>
            <a:endParaRPr kumimoji="0" lang="en-GB" sz="750" b="1" i="0" u="sng" strike="noStrike" kern="1200" cap="none" spc="0" normalizeH="0" baseline="0" noProof="0" dirty="0">
              <a:ln>
                <a:noFill/>
              </a:ln>
              <a:solidFill>
                <a:srgbClr val="000091"/>
              </a:solidFill>
              <a:effectLst/>
              <a:uLnTx/>
              <a:uFillTx/>
              <a:latin typeface="Arial"/>
              <a:ea typeface="Times New Roman"/>
              <a:cs typeface="Times New Roman"/>
            </a:endParaRPr>
          </a:p>
          <a:p>
            <a:pPr marL="0" marR="0" lvl="0" indent="0" algn="just" defTabSz="914400" rtl="0" eaLnBrk="1" fontAlgn="auto" latinLnBrk="0" hangingPunct="1">
              <a:lnSpc>
                <a:spcPct val="114999"/>
              </a:lnSpc>
              <a:spcBef>
                <a:spcPts val="0"/>
              </a:spcBef>
              <a:spcAft>
                <a:spcPts val="500"/>
              </a:spcAft>
              <a:buClrTx/>
              <a:buSzTx/>
              <a:buFontTx/>
              <a:buNone/>
              <a:tabLst/>
              <a:defRPr/>
            </a:pPr>
            <a:r>
              <a:rPr kumimoji="0" lang="en-GB" sz="1200" b="1" i="0" u="sng" strike="noStrike" kern="1200" cap="none" spc="0" normalizeH="0" baseline="0" noProof="0" dirty="0" err="1">
                <a:ln>
                  <a:noFill/>
                </a:ln>
                <a:solidFill>
                  <a:srgbClr val="000091"/>
                </a:solidFill>
                <a:effectLst/>
                <a:uLnTx/>
                <a:uFillTx/>
                <a:latin typeface="Arial"/>
                <a:ea typeface="Times New Roman"/>
                <a:cs typeface="Times New Roman"/>
              </a:rPr>
              <a:t>Activités</a:t>
            </a:r>
            <a:r>
              <a:rPr kumimoji="0" lang="en-GB" sz="1200" b="1" i="0" u="sng" strike="noStrike" kern="1200" cap="none" spc="0" normalizeH="0" baseline="0" noProof="0" dirty="0">
                <a:ln>
                  <a:noFill/>
                </a:ln>
                <a:solidFill>
                  <a:srgbClr val="000091"/>
                </a:solidFill>
                <a:effectLst/>
                <a:uLnTx/>
                <a:uFillTx/>
                <a:latin typeface="Arial"/>
                <a:ea typeface="Times New Roman"/>
                <a:cs typeface="Times New Roman"/>
              </a:rPr>
              <a:t> :</a:t>
            </a:r>
          </a:p>
          <a:p>
            <a:pPr marL="171450" lvl="0" indent="-171450">
              <a:buFont typeface="Arial"/>
              <a:buChar char="•"/>
              <a:defRPr/>
            </a:pPr>
            <a:r>
              <a:rPr lang="fr-FR" sz="1050" dirty="0" smtClean="0">
                <a:solidFill>
                  <a:srgbClr val="000000"/>
                </a:solidFill>
              </a:rPr>
              <a:t>Améliorer </a:t>
            </a:r>
            <a:r>
              <a:rPr lang="fr-FR" sz="1050" dirty="0">
                <a:solidFill>
                  <a:srgbClr val="000000"/>
                </a:solidFill>
              </a:rPr>
              <a:t>les connaissances concernant </a:t>
            </a:r>
            <a:r>
              <a:rPr lang="fr-FR" sz="1050" dirty="0" smtClean="0">
                <a:solidFill>
                  <a:srgbClr val="000000"/>
                </a:solidFill>
              </a:rPr>
              <a:t>les défis </a:t>
            </a:r>
            <a:r>
              <a:rPr lang="fr-FR" sz="1050" dirty="0">
                <a:solidFill>
                  <a:srgbClr val="000000"/>
                </a:solidFill>
              </a:rPr>
              <a:t>liés à </a:t>
            </a:r>
            <a:r>
              <a:rPr lang="fr-FR" sz="1050" dirty="0" smtClean="0">
                <a:solidFill>
                  <a:srgbClr val="000000"/>
                </a:solidFill>
              </a:rPr>
              <a:t>l’approvisionnement des </a:t>
            </a:r>
            <a:r>
              <a:rPr lang="fr-FR" sz="1050" dirty="0">
                <a:solidFill>
                  <a:srgbClr val="000000"/>
                </a:solidFill>
              </a:rPr>
              <a:t>matières premières nécessaires à la double </a:t>
            </a:r>
            <a:r>
              <a:rPr lang="fr-FR" sz="1050" dirty="0" smtClean="0">
                <a:solidFill>
                  <a:srgbClr val="000000"/>
                </a:solidFill>
              </a:rPr>
              <a:t>transition</a:t>
            </a:r>
          </a:p>
          <a:p>
            <a:pPr marL="171450" lvl="0" indent="-171450">
              <a:buFont typeface="Arial"/>
              <a:buChar char="•"/>
              <a:defRPr/>
            </a:pPr>
            <a:r>
              <a:rPr lang="fr-FR" sz="1050" dirty="0" smtClean="0">
                <a:solidFill>
                  <a:srgbClr val="000000"/>
                </a:solidFill>
              </a:rPr>
              <a:t>Analyser </a:t>
            </a:r>
            <a:r>
              <a:rPr lang="fr-FR" sz="1050" dirty="0">
                <a:solidFill>
                  <a:srgbClr val="000000"/>
                </a:solidFill>
              </a:rPr>
              <a:t>les changements de l'empreinte carbone associés aux options d'approvisionnement </a:t>
            </a:r>
            <a:r>
              <a:rPr lang="fr-FR" sz="1050" dirty="0" smtClean="0">
                <a:solidFill>
                  <a:srgbClr val="000000"/>
                </a:solidFill>
              </a:rPr>
              <a:t>de matières premières</a:t>
            </a:r>
          </a:p>
          <a:p>
            <a:pPr marL="171450" lvl="0" indent="-171450">
              <a:buFont typeface="Arial"/>
              <a:buChar char="•"/>
              <a:defRPr/>
            </a:pPr>
            <a:r>
              <a:rPr lang="fr-FR" sz="1050" dirty="0" smtClean="0">
                <a:solidFill>
                  <a:srgbClr val="000000"/>
                </a:solidFill>
              </a:rPr>
              <a:t>Tenir </a:t>
            </a:r>
            <a:r>
              <a:rPr lang="fr-FR" sz="1050" dirty="0">
                <a:solidFill>
                  <a:srgbClr val="000000"/>
                </a:solidFill>
              </a:rPr>
              <a:t>compte </a:t>
            </a:r>
            <a:r>
              <a:rPr lang="fr-FR" sz="1050" dirty="0" smtClean="0">
                <a:solidFill>
                  <a:srgbClr val="000000"/>
                </a:solidFill>
              </a:rPr>
              <a:t>des </a:t>
            </a:r>
            <a:r>
              <a:rPr lang="fr-FR" sz="1050" dirty="0">
                <a:solidFill>
                  <a:srgbClr val="000000"/>
                </a:solidFill>
              </a:rPr>
              <a:t>progrès </a:t>
            </a:r>
            <a:r>
              <a:rPr lang="fr-FR" sz="1050" dirty="0" smtClean="0">
                <a:solidFill>
                  <a:srgbClr val="000000"/>
                </a:solidFill>
              </a:rPr>
              <a:t>dans </a:t>
            </a:r>
            <a:r>
              <a:rPr lang="fr-FR" sz="1050" dirty="0">
                <a:solidFill>
                  <a:srgbClr val="000000"/>
                </a:solidFill>
              </a:rPr>
              <a:t>les technologies d'extraction, </a:t>
            </a:r>
            <a:r>
              <a:rPr lang="fr-FR" sz="1050" dirty="0" smtClean="0">
                <a:solidFill>
                  <a:srgbClr val="000000"/>
                </a:solidFill>
              </a:rPr>
              <a:t>traitement</a:t>
            </a:r>
            <a:r>
              <a:rPr lang="fr-FR" sz="1050" dirty="0">
                <a:solidFill>
                  <a:srgbClr val="000000"/>
                </a:solidFill>
              </a:rPr>
              <a:t>, </a:t>
            </a:r>
            <a:r>
              <a:rPr lang="fr-FR" sz="1050" dirty="0" smtClean="0">
                <a:solidFill>
                  <a:srgbClr val="000000"/>
                </a:solidFill>
              </a:rPr>
              <a:t>récupération</a:t>
            </a:r>
            <a:r>
              <a:rPr lang="fr-FR" sz="1050" dirty="0">
                <a:solidFill>
                  <a:srgbClr val="000000"/>
                </a:solidFill>
              </a:rPr>
              <a:t>, </a:t>
            </a:r>
            <a:r>
              <a:rPr lang="fr-FR" sz="1050" dirty="0" smtClean="0">
                <a:solidFill>
                  <a:srgbClr val="000000"/>
                </a:solidFill>
              </a:rPr>
              <a:t>recyclage </a:t>
            </a:r>
            <a:r>
              <a:rPr lang="fr-FR" sz="1050" dirty="0">
                <a:solidFill>
                  <a:srgbClr val="000000"/>
                </a:solidFill>
              </a:rPr>
              <a:t>et autres tout au long des chaînes de valeur</a:t>
            </a:r>
          </a:p>
          <a:p>
            <a:pPr marL="171450" lvl="0" indent="-171450">
              <a:buFont typeface="Arial"/>
              <a:buChar char="•"/>
              <a:defRPr/>
            </a:pPr>
            <a:r>
              <a:rPr lang="fr-FR" sz="1050" dirty="0" smtClean="0">
                <a:solidFill>
                  <a:srgbClr val="000000"/>
                </a:solidFill>
              </a:rPr>
              <a:t>Assurer </a:t>
            </a:r>
            <a:r>
              <a:rPr lang="fr-FR" sz="1050" dirty="0">
                <a:solidFill>
                  <a:srgbClr val="000000"/>
                </a:solidFill>
              </a:rPr>
              <a:t>la participation </a:t>
            </a:r>
            <a:r>
              <a:rPr lang="fr-FR" sz="1050" dirty="0" smtClean="0">
                <a:solidFill>
                  <a:srgbClr val="000000"/>
                </a:solidFill>
              </a:rPr>
              <a:t>d'experts et de représentants </a:t>
            </a:r>
            <a:r>
              <a:rPr lang="fr-FR" sz="1050" dirty="0">
                <a:solidFill>
                  <a:srgbClr val="000000"/>
                </a:solidFill>
              </a:rPr>
              <a:t>des différentes </a:t>
            </a:r>
            <a:r>
              <a:rPr lang="fr-FR" sz="1050" dirty="0" smtClean="0">
                <a:solidFill>
                  <a:srgbClr val="000000"/>
                </a:solidFill>
              </a:rPr>
              <a:t>technologies et communautés </a:t>
            </a:r>
          </a:p>
          <a:p>
            <a:pPr marL="171450" lvl="0" indent="-171450">
              <a:buFont typeface="Arial"/>
              <a:buChar char="•"/>
              <a:defRPr/>
            </a:pPr>
            <a:r>
              <a:rPr lang="fr-FR" sz="1050" dirty="0" smtClean="0">
                <a:solidFill>
                  <a:srgbClr val="000000"/>
                </a:solidFill>
              </a:rPr>
              <a:t>Développer </a:t>
            </a:r>
            <a:r>
              <a:rPr lang="fr-FR" sz="1050" dirty="0">
                <a:solidFill>
                  <a:srgbClr val="000000"/>
                </a:solidFill>
              </a:rPr>
              <a:t>les connaissances </a:t>
            </a:r>
            <a:r>
              <a:rPr lang="fr-FR" sz="1050" dirty="0" smtClean="0">
                <a:solidFill>
                  <a:srgbClr val="000000"/>
                </a:solidFill>
              </a:rPr>
              <a:t>en </a:t>
            </a:r>
            <a:r>
              <a:rPr lang="fr-FR" sz="1050" dirty="0">
                <a:solidFill>
                  <a:srgbClr val="000000"/>
                </a:solidFill>
              </a:rPr>
              <a:t>relation avec le changement climatique et les implications des différentes options associées à la double </a:t>
            </a:r>
            <a:r>
              <a:rPr lang="fr-FR" sz="1050" dirty="0" smtClean="0">
                <a:solidFill>
                  <a:srgbClr val="000000"/>
                </a:solidFill>
              </a:rPr>
              <a:t>transition</a:t>
            </a:r>
          </a:p>
          <a:p>
            <a:pPr marL="171450" lvl="0" indent="-171450">
              <a:buFont typeface="Arial"/>
              <a:buChar char="•"/>
              <a:defRPr/>
            </a:pPr>
            <a:r>
              <a:rPr lang="fr-FR" sz="1050" dirty="0" smtClean="0">
                <a:solidFill>
                  <a:srgbClr val="000000"/>
                </a:solidFill>
              </a:rPr>
              <a:t>S'appuyer </a:t>
            </a:r>
            <a:r>
              <a:rPr lang="fr-FR" sz="1050" dirty="0">
                <a:solidFill>
                  <a:srgbClr val="000000"/>
                </a:solidFill>
              </a:rPr>
              <a:t>sur les travaux de modélisation existants pour l'offre et la demande de matières premières </a:t>
            </a:r>
            <a:r>
              <a:rPr lang="fr-FR" sz="1050" dirty="0" smtClean="0">
                <a:solidFill>
                  <a:srgbClr val="000000"/>
                </a:solidFill>
              </a:rPr>
              <a:t>et </a:t>
            </a:r>
            <a:r>
              <a:rPr lang="fr-FR" sz="1050" dirty="0">
                <a:solidFill>
                  <a:srgbClr val="000000"/>
                </a:solidFill>
              </a:rPr>
              <a:t>les </a:t>
            </a:r>
            <a:r>
              <a:rPr lang="fr-FR" sz="1050" dirty="0" smtClean="0">
                <a:solidFill>
                  <a:srgbClr val="000000"/>
                </a:solidFill>
              </a:rPr>
              <a:t>élargir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Rectangle 12"/>
          <p:cNvSpPr/>
          <p:nvPr/>
        </p:nvSpPr>
        <p:spPr bwMode="auto">
          <a:xfrm>
            <a:off x="6372000" y="554400"/>
            <a:ext cx="2448379" cy="1015663"/>
          </a:xfrm>
          <a:prstGeom prst="rect">
            <a:avLst/>
          </a:prstGeom>
          <a:solidFill>
            <a:schemeClr val="bg1"/>
          </a:solidFill>
          <a:ln w="19050">
            <a:solidFill>
              <a:srgbClr val="000099"/>
            </a:solidFill>
          </a:ln>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de projets financés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 </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a:t>
            </a:r>
            <a:r>
              <a:rPr lang="fr-FR" sz="1200" i="1" noProof="0" dirty="0" smtClean="0">
                <a:solidFill>
                  <a:srgbClr val="000000"/>
                </a:solidFill>
                <a:latin typeface="Arial"/>
              </a:rPr>
              <a:t>5</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 </a:t>
            </a:r>
            <a:r>
              <a:rPr kumimoji="0" lang="fr-FR" sz="1200" b="0" i="1" u="none" strike="noStrike" kern="1200" cap="none" spc="0" normalizeH="0" baseline="0" noProof="0" dirty="0">
                <a:ln>
                  <a:noFill/>
                </a:ln>
                <a:solidFill>
                  <a:srgbClr val="000000"/>
                </a:solidFill>
                <a:effectLst/>
                <a:uLnTx/>
                <a:uFillTx/>
                <a:latin typeface="Arial"/>
                <a:ea typeface="+mn-ea"/>
                <a:cs typeface="+mn-cs"/>
              </a:rPr>
              <a:t>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12/09/2023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05/03/2024</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a:t>
            </a:r>
            <a:r>
              <a:rPr lang="fr-FR" b="1" dirty="0" smtClean="0"/>
              <a:t>1 </a:t>
            </a:r>
            <a:r>
              <a:rPr lang="fr-FR" b="1" dirty="0"/>
              <a:t>: Les appels 2024</a:t>
            </a:r>
          </a:p>
          <a:p>
            <a:pPr lvl="0">
              <a:defRPr/>
            </a:pPr>
            <a:r>
              <a:rPr lang="fr-FR" sz="1200" b="1" dirty="0" smtClean="0"/>
              <a:t>Adaptation au changement climatique</a:t>
            </a:r>
            <a:endParaRPr lang="fr-FR" sz="1200" b="1" dirty="0"/>
          </a:p>
        </p:txBody>
      </p:sp>
    </p:spTree>
    <p:extLst>
      <p:ext uri="{BB962C8B-B14F-4D97-AF65-F5344CB8AC3E}">
        <p14:creationId xmlns:p14="http://schemas.microsoft.com/office/powerpoint/2010/main" val="32153775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a:ln>
                  <a:noFill/>
                </a:ln>
                <a:solidFill>
                  <a:srgbClr val="000091"/>
                </a:solidFill>
                <a:effectLst/>
                <a:uLnTx/>
                <a:uFillTx/>
                <a:latin typeface="Arial"/>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25</a:t>
            </a:fld>
            <a:endParaRPr kumimoji="0" lang="fr-FR" sz="1600" b="0" i="0" u="none" strike="noStrike" kern="1200" cap="none" spc="0" normalizeH="0" baseline="0" noProof="0">
              <a:ln>
                <a:noFill/>
              </a:ln>
              <a:solidFill>
                <a:srgbClr val="000091"/>
              </a:solidFill>
              <a:effectLst/>
              <a:uLnTx/>
              <a:uFillTx/>
              <a:latin typeface="Arial"/>
              <a:ea typeface="+mn-ea"/>
              <a:cs typeface="+mn-cs"/>
            </a:endParaRPr>
          </a:p>
        </p:txBody>
      </p:sp>
      <p:sp>
        <p:nvSpPr>
          <p:cNvPr id="9" name="Rectangle 8"/>
          <p:cNvSpPr/>
          <p:nvPr/>
        </p:nvSpPr>
        <p:spPr bwMode="auto">
          <a:xfrm>
            <a:off x="360001" y="1015200"/>
            <a:ext cx="6012000" cy="523220"/>
          </a:xfrm>
          <a:prstGeom prst="rect">
            <a:avLst/>
          </a:prstGeom>
        </p:spPr>
        <p:txBody>
          <a:bodyPr wrap="square">
            <a:spAutoFit/>
          </a:bodyPr>
          <a:lstStyle/>
          <a:p>
            <a:pPr lvl="0" defTabSz="914378">
              <a:defRPr/>
            </a:pPr>
            <a:r>
              <a:rPr lang="en-US" sz="1400" b="1" dirty="0">
                <a:solidFill>
                  <a:srgbClr val="000000"/>
                </a:solidFill>
              </a:rPr>
              <a:t>HORIZON-CL5-2024-D1-01-07: Quantification of the role of key terrestrial ecosystems in the carbon cycle and related climate effects</a:t>
            </a:r>
            <a:endParaRPr kumimoji="0" lang="fr-FR" sz="1400" b="1" i="0" strike="noStrike" kern="1200" cap="none" spc="0" normalizeH="0" baseline="0" noProof="0" dirty="0">
              <a:ln>
                <a:noFill/>
              </a:ln>
              <a:solidFill>
                <a:srgbClr val="000000"/>
              </a:solidFill>
              <a:effectLst/>
              <a:uLnTx/>
              <a:uFillTx/>
              <a:latin typeface="Arial"/>
              <a:ea typeface="+mn-ea"/>
              <a:cs typeface="+mn-cs"/>
            </a:endParaRPr>
          </a:p>
        </p:txBody>
      </p:sp>
      <p:sp>
        <p:nvSpPr>
          <p:cNvPr id="11" name="Rectangle 10"/>
          <p:cNvSpPr/>
          <p:nvPr/>
        </p:nvSpPr>
        <p:spPr bwMode="auto">
          <a:xfrm>
            <a:off x="360000" y="1800000"/>
            <a:ext cx="8645822" cy="3123419"/>
          </a:xfrm>
          <a:prstGeom prst="rect">
            <a:avLst/>
          </a:prstGeom>
        </p:spPr>
        <p:txBody>
          <a:bodyPr wrap="square">
            <a:spAutoFit/>
          </a:bodyPr>
          <a:lstStyle/>
          <a:p>
            <a:pPr marL="0" marR="0" lvl="0" indent="0" algn="just" defTabSz="914400" rtl="0" eaLnBrk="1" fontAlgn="auto" latinLnBrk="0" hangingPunct="1">
              <a:lnSpc>
                <a:spcPct val="114999"/>
              </a:lnSpc>
              <a:spcBef>
                <a:spcPts val="0"/>
              </a:spcBef>
              <a:spcAft>
                <a:spcPts val="500"/>
              </a:spcAft>
              <a:buClrTx/>
              <a:buSzTx/>
              <a:buFontTx/>
              <a:buNone/>
              <a:tabLst/>
              <a:defRPr/>
            </a:pPr>
            <a:r>
              <a:rPr kumimoji="0" lang="en-GB" sz="1200" b="1" i="0" u="sng" strike="noStrike" kern="1200" cap="none" spc="0" normalizeH="0" baseline="0" noProof="0" dirty="0" err="1">
                <a:ln>
                  <a:noFill/>
                </a:ln>
                <a:solidFill>
                  <a:srgbClr val="000091"/>
                </a:solidFill>
                <a:effectLst/>
                <a:uLnTx/>
                <a:uFillTx/>
                <a:latin typeface="Arial"/>
                <a:ea typeface="Times New Roman"/>
                <a:cs typeface="Times New Roman"/>
              </a:rPr>
              <a:t>Résultats</a:t>
            </a:r>
            <a:r>
              <a:rPr kumimoji="0" lang="en-GB" sz="1200" b="1" i="0" u="sng" strike="noStrike" kern="1200" cap="none" spc="0" normalizeH="0" baseline="0" noProof="0" dirty="0">
                <a:ln>
                  <a:noFill/>
                </a:ln>
                <a:solidFill>
                  <a:srgbClr val="000091"/>
                </a:solidFill>
                <a:effectLst/>
                <a:uLnTx/>
                <a:uFillTx/>
                <a:latin typeface="Arial"/>
                <a:ea typeface="Times New Roman"/>
                <a:cs typeface="Times New Roman"/>
              </a:rPr>
              <a:t> </a:t>
            </a:r>
            <a:r>
              <a:rPr kumimoji="0" lang="en-GB" sz="1200" b="1" i="0" u="sng" strike="noStrike" kern="1200" cap="none" spc="0" normalizeH="0" baseline="0" noProof="0" dirty="0" err="1">
                <a:ln>
                  <a:noFill/>
                </a:ln>
                <a:solidFill>
                  <a:srgbClr val="000091"/>
                </a:solidFill>
                <a:effectLst/>
                <a:uLnTx/>
                <a:uFillTx/>
                <a:latin typeface="Arial"/>
                <a:ea typeface="Times New Roman"/>
                <a:cs typeface="Times New Roman"/>
              </a:rPr>
              <a:t>attendus</a:t>
            </a:r>
            <a:r>
              <a:rPr kumimoji="0" lang="en-GB" sz="1200" b="1" i="0" u="sng" strike="noStrike" kern="1200" cap="none" spc="0" normalizeH="0" baseline="0" noProof="0" dirty="0">
                <a:ln>
                  <a:noFill/>
                </a:ln>
                <a:solidFill>
                  <a:srgbClr val="000091"/>
                </a:solidFill>
                <a:effectLst/>
                <a:uLnTx/>
                <a:uFillTx/>
                <a:latin typeface="Arial"/>
                <a:ea typeface="Times New Roman"/>
                <a:cs typeface="Times New Roman"/>
              </a:rPr>
              <a:t> </a:t>
            </a:r>
            <a:r>
              <a:rPr kumimoji="0" lang="en-GB" sz="12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en-GB" sz="1200" b="1" i="0" u="sng" strike="noStrike" kern="1200" cap="none" spc="0" normalizeH="0" baseline="0" noProof="0" dirty="0">
              <a:ln>
                <a:noFill/>
              </a:ln>
              <a:solidFill>
                <a:srgbClr val="000091"/>
              </a:solidFill>
              <a:effectLst/>
              <a:uLnTx/>
              <a:uFillTx/>
              <a:latin typeface="Arial"/>
              <a:ea typeface="Times New Roman"/>
              <a:cs typeface="Times New Roman"/>
            </a:endParaRPr>
          </a:p>
          <a:p>
            <a:pPr marL="171450" lvl="0" indent="-171450">
              <a:buFont typeface="Arial"/>
              <a:buChar char="•"/>
              <a:defRPr/>
            </a:pPr>
            <a:r>
              <a:rPr lang="fr-FR" sz="1050" dirty="0" smtClean="0">
                <a:solidFill>
                  <a:srgbClr val="000000"/>
                </a:solidFill>
              </a:rPr>
              <a:t>Amélioration </a:t>
            </a:r>
            <a:r>
              <a:rPr lang="fr-FR" sz="1050" dirty="0">
                <a:solidFill>
                  <a:srgbClr val="000000"/>
                </a:solidFill>
              </a:rPr>
              <a:t>de la compréhension et de la caractérisation des bassins et des flux de carbone terrestre</a:t>
            </a:r>
          </a:p>
          <a:p>
            <a:pPr marL="171450" lvl="0" indent="-171450">
              <a:buFont typeface="Arial"/>
              <a:buChar char="•"/>
              <a:defRPr/>
            </a:pPr>
            <a:r>
              <a:rPr lang="fr-FR" sz="1050" dirty="0" smtClean="0">
                <a:solidFill>
                  <a:srgbClr val="000000"/>
                </a:solidFill>
              </a:rPr>
              <a:t>Amélioration </a:t>
            </a:r>
            <a:r>
              <a:rPr lang="fr-FR" sz="1050" dirty="0">
                <a:solidFill>
                  <a:srgbClr val="000000"/>
                </a:solidFill>
              </a:rPr>
              <a:t>des méthodes de surveillance de l'état des écosystèmes clés en </a:t>
            </a:r>
            <a:r>
              <a:rPr lang="fr-FR" sz="1050" dirty="0" smtClean="0">
                <a:solidFill>
                  <a:srgbClr val="000000"/>
                </a:solidFill>
              </a:rPr>
              <a:t>Europe et </a:t>
            </a:r>
            <a:r>
              <a:rPr lang="fr-FR" sz="1050" dirty="0">
                <a:solidFill>
                  <a:srgbClr val="000000"/>
                </a:solidFill>
              </a:rPr>
              <a:t>de la prise en compte des pratiques de gestion anthropiques dans la modélisation du carbone terrestre</a:t>
            </a:r>
          </a:p>
          <a:p>
            <a:pPr marL="171450" lvl="0" indent="-171450">
              <a:buFont typeface="Arial"/>
              <a:buChar char="•"/>
              <a:defRPr/>
            </a:pPr>
            <a:r>
              <a:rPr lang="fr-FR" sz="1050" dirty="0" smtClean="0">
                <a:solidFill>
                  <a:srgbClr val="000000"/>
                </a:solidFill>
              </a:rPr>
              <a:t>Meilleure compréhension </a:t>
            </a:r>
            <a:r>
              <a:rPr lang="fr-FR" sz="1050" dirty="0">
                <a:solidFill>
                  <a:srgbClr val="000000"/>
                </a:solidFill>
              </a:rPr>
              <a:t>des impacts sur le cycle du carbone des événements extrêmes et des impacts des perturbations </a:t>
            </a:r>
            <a:r>
              <a:rPr lang="fr-FR" sz="1050" dirty="0" smtClean="0">
                <a:solidFill>
                  <a:srgbClr val="000000"/>
                </a:solidFill>
              </a:rPr>
              <a:t>anthropiques</a:t>
            </a:r>
          </a:p>
          <a:p>
            <a:pPr marL="171450" lvl="0" indent="-171450">
              <a:buFont typeface="Arial"/>
              <a:buChar char="•"/>
              <a:defRPr/>
            </a:pPr>
            <a:r>
              <a:rPr lang="fr-FR" sz="1050" dirty="0" smtClean="0">
                <a:solidFill>
                  <a:srgbClr val="000000"/>
                </a:solidFill>
              </a:rPr>
              <a:t>Amélioration </a:t>
            </a:r>
            <a:r>
              <a:rPr lang="fr-FR" sz="1050" dirty="0">
                <a:solidFill>
                  <a:srgbClr val="000000"/>
                </a:solidFill>
              </a:rPr>
              <a:t>de la cohérence entre les méthodes descendantes </a:t>
            </a:r>
            <a:r>
              <a:rPr lang="fr-FR" sz="1050" dirty="0" smtClean="0">
                <a:solidFill>
                  <a:srgbClr val="000000"/>
                </a:solidFill>
              </a:rPr>
              <a:t>et </a:t>
            </a:r>
            <a:r>
              <a:rPr lang="fr-FR" sz="1050" dirty="0">
                <a:solidFill>
                  <a:srgbClr val="000000"/>
                </a:solidFill>
              </a:rPr>
              <a:t>les approches ascendantes basées sur les modèles de surface terrestre, les observations in situ et par satellite, les mesures de flux et les statistiques nationales et </a:t>
            </a:r>
            <a:r>
              <a:rPr lang="fr-FR" sz="1050" dirty="0" smtClean="0">
                <a:solidFill>
                  <a:srgbClr val="000000"/>
                </a:solidFill>
              </a:rPr>
              <a:t>mondiales</a:t>
            </a:r>
            <a:endParaRPr lang="fr-FR" sz="1050" dirty="0">
              <a:solidFill>
                <a:srgbClr val="000000"/>
              </a:solidFill>
            </a:endParaRPr>
          </a:p>
          <a:p>
            <a:pPr marL="171450" lvl="0" indent="-171450">
              <a:buFont typeface="Arial"/>
              <a:buChar char="•"/>
              <a:defRPr/>
            </a:pPr>
            <a:r>
              <a:rPr lang="fr-FR" sz="1050" dirty="0" smtClean="0">
                <a:solidFill>
                  <a:srgbClr val="000000"/>
                </a:solidFill>
              </a:rPr>
              <a:t>Nouveaux </a:t>
            </a:r>
            <a:r>
              <a:rPr lang="fr-FR" sz="1050" dirty="0">
                <a:solidFill>
                  <a:srgbClr val="000000"/>
                </a:solidFill>
              </a:rPr>
              <a:t>cadres de surveillance combinant des techniques de détection à distance et à proximité avec l'apprentissage </a:t>
            </a:r>
            <a:r>
              <a:rPr lang="fr-FR" sz="1050" dirty="0" smtClean="0">
                <a:solidFill>
                  <a:srgbClr val="000000"/>
                </a:solidFill>
              </a:rPr>
              <a:t>automatique</a:t>
            </a:r>
          </a:p>
          <a:p>
            <a:pPr marL="171450" lvl="0" indent="-171450">
              <a:buFont typeface="Arial"/>
              <a:buChar char="•"/>
              <a:defRPr/>
            </a:pPr>
            <a:endParaRPr kumimoji="0" lang="fr-FR" sz="1000" b="1" i="0" u="sng" strike="noStrike" kern="1200" cap="none" spc="0" normalizeH="0" baseline="0" noProof="0" dirty="0">
              <a:ln>
                <a:noFill/>
              </a:ln>
              <a:solidFill>
                <a:srgbClr val="000000"/>
              </a:solidFill>
              <a:effectLst/>
              <a:uLnTx/>
              <a:uFillTx/>
              <a:latin typeface="Arial"/>
              <a:ea typeface="Times New Roman"/>
              <a:cs typeface="Times New Roman"/>
            </a:endParaRPr>
          </a:p>
          <a:p>
            <a:pPr lvl="0">
              <a:defRPr/>
            </a:pPr>
            <a:r>
              <a:rPr kumimoji="0" lang="en-GB" sz="1200" b="1" i="0" u="sng" strike="noStrike" kern="1200" cap="none" spc="0" normalizeH="0" baseline="0" noProof="0" dirty="0" err="1" smtClean="0">
                <a:ln>
                  <a:noFill/>
                </a:ln>
                <a:solidFill>
                  <a:srgbClr val="000091"/>
                </a:solidFill>
                <a:effectLst/>
                <a:uLnTx/>
                <a:uFillTx/>
                <a:latin typeface="Arial"/>
                <a:ea typeface="Times New Roman"/>
                <a:cs typeface="Times New Roman"/>
              </a:rPr>
              <a:t>Activités</a:t>
            </a:r>
            <a:r>
              <a:rPr kumimoji="0" lang="en-GB" sz="1200" b="1" i="0" u="sng" strike="noStrike" kern="1200" cap="none" spc="0" normalizeH="0" baseline="0" noProof="0" dirty="0" smtClean="0">
                <a:ln>
                  <a:noFill/>
                </a:ln>
                <a:solidFill>
                  <a:srgbClr val="000091"/>
                </a:solidFill>
                <a:effectLst/>
                <a:uLnTx/>
                <a:uFillTx/>
                <a:latin typeface="Arial"/>
                <a:ea typeface="Times New Roman"/>
                <a:cs typeface="Times New Roman"/>
              </a:rPr>
              <a:t> </a:t>
            </a:r>
            <a:r>
              <a:rPr kumimoji="0" lang="en-GB"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lvl="0" indent="-171450">
              <a:buFont typeface="Arial"/>
              <a:buChar char="•"/>
              <a:defRPr/>
            </a:pPr>
            <a:r>
              <a:rPr lang="fr-FR" sz="1050" dirty="0" smtClean="0">
                <a:solidFill>
                  <a:srgbClr val="000000"/>
                </a:solidFill>
              </a:rPr>
              <a:t>Soutenir </a:t>
            </a:r>
            <a:r>
              <a:rPr lang="fr-FR" sz="1050" dirty="0">
                <a:solidFill>
                  <a:srgbClr val="000000"/>
                </a:solidFill>
              </a:rPr>
              <a:t>la modélisation </a:t>
            </a:r>
            <a:r>
              <a:rPr lang="fr-FR" sz="1050" dirty="0" smtClean="0">
                <a:solidFill>
                  <a:srgbClr val="000000"/>
                </a:solidFill>
              </a:rPr>
              <a:t>des </a:t>
            </a:r>
            <a:r>
              <a:rPr lang="fr-FR" sz="1050" dirty="0">
                <a:solidFill>
                  <a:srgbClr val="000000"/>
                </a:solidFill>
              </a:rPr>
              <a:t>changements sur la base des tendances actuelles et historiques, et d'élaborer des scénarios empiriques reliant l'utilisation et l'occupation des sols aux émissions de carbone et au potentiel de </a:t>
            </a:r>
            <a:r>
              <a:rPr lang="fr-FR" sz="1050" dirty="0" smtClean="0">
                <a:solidFill>
                  <a:srgbClr val="000000"/>
                </a:solidFill>
              </a:rPr>
              <a:t>séquestration</a:t>
            </a:r>
            <a:endParaRPr lang="fr-FR" sz="1050" dirty="0">
              <a:solidFill>
                <a:srgbClr val="000000"/>
              </a:solidFill>
            </a:endParaRPr>
          </a:p>
          <a:p>
            <a:pPr marL="171450" lvl="0" indent="-171450">
              <a:buFont typeface="Arial"/>
              <a:buChar char="•"/>
              <a:defRPr/>
            </a:pPr>
            <a:r>
              <a:rPr lang="fr-FR" sz="1050" dirty="0" smtClean="0">
                <a:solidFill>
                  <a:srgbClr val="000000"/>
                </a:solidFill>
              </a:rPr>
              <a:t>Faire progresser la </a:t>
            </a:r>
            <a:r>
              <a:rPr lang="fr-FR" sz="1050" dirty="0">
                <a:solidFill>
                  <a:srgbClr val="000000"/>
                </a:solidFill>
              </a:rPr>
              <a:t>modélisation de la surface terrestre et du carbone permettant d'exécuter des modèles à des résolutions sans précédent</a:t>
            </a:r>
          </a:p>
          <a:p>
            <a:pPr marL="171450" lvl="0" indent="-171450">
              <a:buFont typeface="Arial"/>
              <a:buChar char="•"/>
              <a:defRPr/>
            </a:pPr>
            <a:r>
              <a:rPr lang="fr-FR" sz="1050" dirty="0" smtClean="0">
                <a:solidFill>
                  <a:srgbClr val="000000"/>
                </a:solidFill>
              </a:rPr>
              <a:t>Étendre </a:t>
            </a:r>
            <a:r>
              <a:rPr lang="fr-FR" sz="1050" dirty="0">
                <a:solidFill>
                  <a:srgbClr val="000000"/>
                </a:solidFill>
              </a:rPr>
              <a:t>et compléter les observations par satellite sur les systèmes intégrés de surveillance des sols</a:t>
            </a:r>
          </a:p>
          <a:p>
            <a:pPr marL="171450" lvl="0" indent="-171450">
              <a:buFont typeface="Arial"/>
              <a:buChar char="•"/>
              <a:defRPr/>
            </a:pPr>
            <a:r>
              <a:rPr lang="fr-FR" sz="1050" dirty="0" smtClean="0">
                <a:solidFill>
                  <a:srgbClr val="000000"/>
                </a:solidFill>
              </a:rPr>
              <a:t>Développer </a:t>
            </a:r>
            <a:r>
              <a:rPr lang="fr-FR" sz="1050" dirty="0">
                <a:solidFill>
                  <a:srgbClr val="000000"/>
                </a:solidFill>
              </a:rPr>
              <a:t>des modèles </a:t>
            </a:r>
            <a:r>
              <a:rPr lang="fr-FR" sz="1050" dirty="0" smtClean="0">
                <a:solidFill>
                  <a:srgbClr val="000000"/>
                </a:solidFill>
              </a:rPr>
              <a:t>cohérents </a:t>
            </a:r>
            <a:r>
              <a:rPr lang="fr-FR" sz="1050" dirty="0">
                <a:solidFill>
                  <a:srgbClr val="000000"/>
                </a:solidFill>
              </a:rPr>
              <a:t>avec des variables ou des résultats spécifiques qui peuvent être directement interfacés ou comparés avec des observations par satellite</a:t>
            </a:r>
          </a:p>
          <a:p>
            <a:pPr marL="171450" lvl="0" indent="-171450">
              <a:buFont typeface="Arial"/>
              <a:buChar char="•"/>
              <a:defRPr/>
            </a:pPr>
            <a:r>
              <a:rPr lang="fr-FR" sz="1050" dirty="0" smtClean="0">
                <a:solidFill>
                  <a:srgbClr val="000000"/>
                </a:solidFill>
              </a:rPr>
              <a:t>Collaborer </a:t>
            </a:r>
            <a:r>
              <a:rPr lang="fr-FR" sz="1050" dirty="0">
                <a:solidFill>
                  <a:srgbClr val="000000"/>
                </a:solidFill>
              </a:rPr>
              <a:t>étroitement avec les projets en cours ou futurs de l'ESA</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Rectangle 12"/>
          <p:cNvSpPr/>
          <p:nvPr/>
        </p:nvSpPr>
        <p:spPr bwMode="auto">
          <a:xfrm>
            <a:off x="6372000" y="554400"/>
            <a:ext cx="2448379" cy="1015663"/>
          </a:xfrm>
          <a:prstGeom prst="rect">
            <a:avLst/>
          </a:prstGeom>
          <a:solidFill>
            <a:schemeClr val="bg1"/>
          </a:solidFill>
          <a:ln w="19050">
            <a:solidFill>
              <a:srgbClr val="000099"/>
            </a:solidFill>
          </a:ln>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de projets financés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2 </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a:t>
            </a:r>
            <a:r>
              <a:rPr lang="fr-FR" sz="1200" i="1" dirty="0" smtClean="0">
                <a:solidFill>
                  <a:srgbClr val="000000"/>
                </a:solidFill>
                <a:latin typeface="Arial"/>
              </a:rPr>
              <a:t>10</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 </a:t>
            </a:r>
            <a:r>
              <a:rPr kumimoji="0" lang="fr-FR" sz="1200" b="0" i="1" u="none" strike="noStrike" kern="1200" cap="none" spc="0" normalizeH="0" baseline="0" noProof="0" dirty="0">
                <a:ln>
                  <a:noFill/>
                </a:ln>
                <a:solidFill>
                  <a:srgbClr val="000000"/>
                </a:solidFill>
                <a:effectLst/>
                <a:uLnTx/>
                <a:uFillTx/>
                <a:latin typeface="Arial"/>
                <a:ea typeface="+mn-ea"/>
                <a:cs typeface="+mn-cs"/>
              </a:rPr>
              <a:t>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12/09/2023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05/03/2024</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a:t>
            </a:r>
            <a:r>
              <a:rPr lang="fr-FR" b="1" dirty="0" smtClean="0"/>
              <a:t>1 </a:t>
            </a:r>
            <a:r>
              <a:rPr lang="fr-FR" b="1" dirty="0"/>
              <a:t>: Les appels 2024</a:t>
            </a:r>
          </a:p>
          <a:p>
            <a:pPr lvl="0">
              <a:defRPr/>
            </a:pPr>
            <a:r>
              <a:rPr lang="fr-FR" sz="1200" b="1" dirty="0"/>
              <a:t>Interactions climat-écosystème</a:t>
            </a:r>
          </a:p>
        </p:txBody>
      </p:sp>
    </p:spTree>
    <p:extLst>
      <p:ext uri="{BB962C8B-B14F-4D97-AF65-F5344CB8AC3E}">
        <p14:creationId xmlns:p14="http://schemas.microsoft.com/office/powerpoint/2010/main" val="40088883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1115616" y="2346046"/>
            <a:ext cx="7655824" cy="946761"/>
          </a:xfrm>
        </p:spPr>
        <p:txBody>
          <a:bodyPr/>
          <a:lstStyle/>
          <a:p>
            <a:pPr>
              <a:defRPr/>
            </a:pPr>
            <a:r>
              <a:rPr lang="fr-FR"/>
              <a:t>POUR ALLER PLUS LOIN</a:t>
            </a:r>
            <a:endParaRPr/>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26</a:t>
            </a:fld>
            <a:endParaRPr lang="fr-FR" dirty="0"/>
          </a:p>
        </p:txBody>
      </p:sp>
    </p:spTree>
    <p:extLst>
      <p:ext uri="{BB962C8B-B14F-4D97-AF65-F5344CB8AC3E}">
        <p14:creationId xmlns:p14="http://schemas.microsoft.com/office/powerpoint/2010/main" val="2606888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a:xfrm>
            <a:off x="350127" y="1488553"/>
            <a:ext cx="8410710" cy="3171429"/>
          </a:xfrm>
        </p:spPr>
        <p:txBody>
          <a:bodyPr/>
          <a:lstStyle/>
          <a:p>
            <a:pPr marL="0">
              <a:defRPr/>
            </a:pPr>
            <a:r>
              <a:rPr lang="fr-FR" sz="1600" b="1" dirty="0"/>
              <a:t>Pourquoi</a:t>
            </a:r>
            <a:endParaRPr sz="1000" dirty="0"/>
          </a:p>
          <a:p>
            <a:pPr marL="57150" indent="-285750">
              <a:buFont typeface="Wingdings"/>
              <a:buChar char="ü"/>
              <a:defRPr/>
            </a:pPr>
            <a:r>
              <a:rPr lang="fr-FR" sz="1400" dirty="0">
                <a:solidFill>
                  <a:schemeClr val="tx1"/>
                </a:solidFill>
              </a:rPr>
              <a:t>Comprendre </a:t>
            </a:r>
            <a:r>
              <a:rPr lang="fr-FR" sz="1400" b="1" dirty="0">
                <a:solidFill>
                  <a:schemeClr val="tx1"/>
                </a:solidFill>
              </a:rPr>
              <a:t>l’évaluation</a:t>
            </a:r>
            <a:r>
              <a:rPr lang="fr-FR" sz="1400" dirty="0">
                <a:solidFill>
                  <a:schemeClr val="tx1"/>
                </a:solidFill>
              </a:rPr>
              <a:t> des projets, les attendus</a:t>
            </a:r>
            <a:endParaRPr sz="1000" dirty="0">
              <a:solidFill>
                <a:schemeClr val="tx1"/>
              </a:solidFill>
            </a:endParaRPr>
          </a:p>
          <a:p>
            <a:pPr marL="57150" indent="-285750">
              <a:buFont typeface="Wingdings"/>
              <a:buChar char="ü"/>
              <a:defRPr/>
            </a:pPr>
            <a:r>
              <a:rPr lang="fr-FR" sz="1400" dirty="0">
                <a:solidFill>
                  <a:schemeClr val="tx1"/>
                </a:solidFill>
              </a:rPr>
              <a:t>Être en </a:t>
            </a:r>
            <a:r>
              <a:rPr lang="fr-FR" sz="1400" b="1" dirty="0">
                <a:solidFill>
                  <a:schemeClr val="tx1"/>
                </a:solidFill>
              </a:rPr>
              <a:t>contact direct avec les responsables </a:t>
            </a:r>
            <a:r>
              <a:rPr lang="fr-FR" sz="1400" dirty="0">
                <a:solidFill>
                  <a:schemeClr val="tx1"/>
                </a:solidFill>
              </a:rPr>
              <a:t>des Directions thématiques de la CE</a:t>
            </a:r>
            <a:endParaRPr sz="1000" dirty="0">
              <a:solidFill>
                <a:schemeClr val="tx1"/>
              </a:solidFill>
            </a:endParaRPr>
          </a:p>
          <a:p>
            <a:pPr marL="57150" indent="-285750">
              <a:buFont typeface="Wingdings"/>
              <a:buChar char="ü"/>
              <a:defRPr/>
            </a:pPr>
            <a:r>
              <a:rPr lang="fr-FR" sz="1400" dirty="0">
                <a:solidFill>
                  <a:schemeClr val="tx1"/>
                </a:solidFill>
              </a:rPr>
              <a:t>Bénéficier d’un </a:t>
            </a:r>
            <a:r>
              <a:rPr lang="fr-FR" sz="1400" b="1" dirty="0">
                <a:solidFill>
                  <a:schemeClr val="tx1"/>
                </a:solidFill>
              </a:rPr>
              <a:t>environnement de travail international </a:t>
            </a:r>
            <a:r>
              <a:rPr lang="fr-FR" sz="1400" dirty="0">
                <a:solidFill>
                  <a:schemeClr val="tx1"/>
                </a:solidFill>
              </a:rPr>
              <a:t>- réseautage</a:t>
            </a:r>
            <a:endParaRPr sz="1000" dirty="0">
              <a:solidFill>
                <a:schemeClr val="tx1"/>
              </a:solidFill>
            </a:endParaRPr>
          </a:p>
          <a:p>
            <a:pPr marL="57150" indent="-285750">
              <a:buFont typeface="Wingdings"/>
              <a:buChar char="ü"/>
              <a:defRPr/>
            </a:pPr>
            <a:r>
              <a:rPr lang="fr-FR" sz="1400" dirty="0">
                <a:solidFill>
                  <a:schemeClr val="tx1"/>
                </a:solidFill>
              </a:rPr>
              <a:t>Bénéficier d’</a:t>
            </a:r>
            <a:r>
              <a:rPr lang="fr-FR" sz="1400" b="1" dirty="0">
                <a:solidFill>
                  <a:schemeClr val="tx1"/>
                </a:solidFill>
              </a:rPr>
              <a:t>un état de l’art </a:t>
            </a:r>
            <a:r>
              <a:rPr lang="fr-FR" sz="1400" dirty="0">
                <a:solidFill>
                  <a:schemeClr val="tx1"/>
                </a:solidFill>
              </a:rPr>
              <a:t>à l’instant T dans votre domaine</a:t>
            </a:r>
            <a:endParaRPr sz="1000" dirty="0">
              <a:solidFill>
                <a:schemeClr val="tx1"/>
              </a:solidFill>
            </a:endParaRPr>
          </a:p>
          <a:p>
            <a:pPr marL="0">
              <a:defRPr/>
            </a:pPr>
            <a:endParaRPr lang="fr-FR" sz="1100" dirty="0"/>
          </a:p>
          <a:p>
            <a:pPr marL="0">
              <a:defRPr/>
            </a:pPr>
            <a:r>
              <a:rPr lang="fr-FR" sz="1600" b="1" dirty="0"/>
              <a:t>Comment</a:t>
            </a:r>
            <a:endParaRPr sz="1000" dirty="0"/>
          </a:p>
          <a:p>
            <a:pPr marL="57150" indent="-285750">
              <a:buFont typeface="Arial"/>
              <a:buChar char="•"/>
              <a:defRPr/>
            </a:pPr>
            <a:r>
              <a:rPr lang="fr-FR" sz="1400" b="1" dirty="0">
                <a:solidFill>
                  <a:schemeClr val="tx1"/>
                </a:solidFill>
              </a:rPr>
              <a:t>Inscription une seule fois </a:t>
            </a:r>
            <a:r>
              <a:rPr lang="fr-FR" sz="1400" dirty="0">
                <a:solidFill>
                  <a:schemeClr val="tx1"/>
                </a:solidFill>
              </a:rPr>
              <a:t>pour 7 ans </a:t>
            </a:r>
            <a:r>
              <a:rPr lang="fr-FR" sz="1400" i="1" dirty="0">
                <a:solidFill>
                  <a:schemeClr val="tx1"/>
                </a:solidFill>
              </a:rPr>
              <a:t>⇢ </a:t>
            </a:r>
            <a:r>
              <a:rPr lang="fr-FR" sz="1400" b="1" i="1" dirty="0">
                <a:solidFill>
                  <a:schemeClr val="tx1"/>
                </a:solidFill>
              </a:rPr>
              <a:t>Mise à jour</a:t>
            </a:r>
            <a:r>
              <a:rPr lang="fr-FR" sz="1400" i="1" dirty="0">
                <a:solidFill>
                  <a:schemeClr val="tx1"/>
                </a:solidFill>
              </a:rPr>
              <a:t> régulière de votre </a:t>
            </a:r>
            <a:r>
              <a:rPr lang="fr-FR" sz="1400" i="1" dirty="0" smtClean="0">
                <a:solidFill>
                  <a:schemeClr val="tx1"/>
                </a:solidFill>
              </a:rPr>
              <a:t>profil nécessaire</a:t>
            </a:r>
            <a:endParaRPr sz="1000" dirty="0">
              <a:solidFill>
                <a:schemeClr val="tx1"/>
              </a:solidFill>
            </a:endParaRPr>
          </a:p>
          <a:p>
            <a:pPr marL="57150" indent="-285750">
              <a:buFont typeface="Arial"/>
              <a:buChar char="•"/>
              <a:defRPr/>
            </a:pPr>
            <a:r>
              <a:rPr lang="fr-FR" sz="1400" dirty="0">
                <a:solidFill>
                  <a:schemeClr val="tx1"/>
                </a:solidFill>
              </a:rPr>
              <a:t>La CE interroge la base de données à travers des </a:t>
            </a:r>
            <a:r>
              <a:rPr lang="fr-FR" sz="1400" b="1" dirty="0">
                <a:solidFill>
                  <a:schemeClr val="tx1"/>
                </a:solidFill>
              </a:rPr>
              <a:t>mots clés </a:t>
            </a:r>
            <a:r>
              <a:rPr lang="fr-FR" sz="1400" dirty="0">
                <a:solidFill>
                  <a:schemeClr val="tx1"/>
                </a:solidFill>
              </a:rPr>
              <a:t>pour solliciter les experts et constituer ses panels d'évaluation</a:t>
            </a:r>
            <a:endParaRPr lang="en-US" sz="1400" dirty="0">
              <a:solidFill>
                <a:schemeClr val="tx1"/>
              </a:solidFill>
            </a:endParaRPr>
          </a:p>
          <a:p>
            <a:pPr marL="0" indent="0">
              <a:defRPr/>
            </a:pPr>
            <a:endParaRPr lang="fr-FR" sz="1100" dirty="0">
              <a:solidFill>
                <a:srgbClr val="000091"/>
              </a:solidFill>
            </a:endParaRPr>
          </a:p>
          <a:p>
            <a:pPr marL="0" indent="0">
              <a:defRPr/>
            </a:pPr>
            <a:r>
              <a:rPr lang="fr-FR" sz="1600" b="1" dirty="0"/>
              <a:t>Liens</a:t>
            </a:r>
            <a:endParaRPr lang="en-US" sz="1600" dirty="0"/>
          </a:p>
          <a:p>
            <a:pPr marL="57150" indent="-285750">
              <a:buFont typeface="Arial,Sans-Serif"/>
              <a:buChar char="•"/>
              <a:defRPr/>
            </a:pPr>
            <a:r>
              <a:rPr lang="fr-FR" sz="1400" u="sng" dirty="0">
                <a:hlinkClick r:id="rId3" tooltip="https://ec.europa.eu/info/funding-tenders/opportunities/docs/2021-2027/experts/standard-briefing-slides-for-experts_he_en.pdf"/>
              </a:rPr>
              <a:t>Guide pour devenir expert</a:t>
            </a:r>
            <a:endParaRPr lang="en-US" sz="1400" dirty="0"/>
          </a:p>
          <a:p>
            <a:pPr marL="57150" indent="-285750">
              <a:buFont typeface="Arial,Sans-Serif"/>
              <a:buChar char="•"/>
              <a:defRPr/>
            </a:pPr>
            <a:r>
              <a:rPr lang="fr-FR" sz="1400" u="sng" dirty="0">
                <a:hlinkClick r:id="rId4" tooltip="https://ec.europa.eu/info/funding-tenders/opportunities/portal/screen/work-as-an-expert"/>
              </a:rPr>
              <a:t>S'enregistrer comme expert</a:t>
            </a:r>
            <a:endParaRPr lang="fr-FR" sz="1400" dirty="0"/>
          </a:p>
          <a:p>
            <a:pPr marL="0">
              <a:defRPr/>
            </a:pPr>
            <a:endParaRPr lang="fr-FR" sz="1400" dirty="0"/>
          </a:p>
        </p:txBody>
      </p:sp>
      <p:sp>
        <p:nvSpPr>
          <p:cNvPr id="8" name="Titre 1"/>
          <p:cNvSpPr>
            <a:spLocks noGrp="1"/>
          </p:cNvSpPr>
          <p:nvPr>
            <p:ph type="title"/>
          </p:nvPr>
        </p:nvSpPr>
        <p:spPr bwMode="auto">
          <a:xfrm>
            <a:off x="359999" y="975949"/>
            <a:ext cx="8424000" cy="512604"/>
          </a:xfrm>
        </p:spPr>
        <p:txBody>
          <a:bodyPr/>
          <a:lstStyle/>
          <a:p>
            <a:pPr>
              <a:defRPr/>
            </a:pPr>
            <a:r>
              <a:rPr lang="fr-FR" sz="2400" dirty="0"/>
              <a:t>Devenez expert-évaluateur pour HORIZON EUROPE</a:t>
            </a:r>
            <a:endParaRPr dirty="0"/>
          </a:p>
        </p:txBody>
      </p:sp>
      <p:sp>
        <p:nvSpPr>
          <p:cNvPr id="6" name="ZoneTexte 5"/>
          <p:cNvSpPr txBox="1"/>
          <p:nvPr/>
        </p:nvSpPr>
        <p:spPr bwMode="auto">
          <a:xfrm>
            <a:off x="3203848" y="195087"/>
            <a:ext cx="5765503" cy="553998"/>
          </a:xfrm>
          <a:prstGeom prst="rect">
            <a:avLst/>
          </a:prstGeom>
          <a:noFill/>
        </p:spPr>
        <p:txBody>
          <a:bodyPr wrap="square" rtlCol="0">
            <a:spAutoFit/>
          </a:bodyPr>
          <a:lstStyle/>
          <a:p>
            <a:pPr algn="r">
              <a:defRPr/>
            </a:pPr>
            <a:r>
              <a:rPr lang="fr-FR" b="1" dirty="0"/>
              <a:t>Devenir </a:t>
            </a:r>
            <a:r>
              <a:rPr lang="fr-FR" b="1" dirty="0" smtClean="0"/>
              <a:t>Expert-évaluateur</a:t>
            </a:r>
          </a:p>
          <a:p>
            <a:pPr algn="r">
              <a:defRPr/>
            </a:pPr>
            <a:r>
              <a:rPr lang="fr-FR" sz="1200" b="1" dirty="0" smtClean="0"/>
              <a:t>En quelques mots</a:t>
            </a:r>
            <a:endParaRPr lang="fr-FR" sz="1200" b="1" dirty="0"/>
          </a:p>
        </p:txBody>
      </p:sp>
      <p:sp>
        <p:nvSpPr>
          <p:cNvPr id="4" name="Espace réservé du numéro de diapositive 3"/>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27</a:t>
            </a:fld>
            <a:endParaRPr lang="fr-FR"/>
          </a:p>
        </p:txBody>
      </p:sp>
    </p:spTree>
    <p:extLst>
      <p:ext uri="{BB962C8B-B14F-4D97-AF65-F5344CB8AC3E}">
        <p14:creationId xmlns:p14="http://schemas.microsoft.com/office/powerpoint/2010/main" val="1738037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texte 3"/>
          <p:cNvSpPr>
            <a:spLocks noGrp="1"/>
          </p:cNvSpPr>
          <p:nvPr>
            <p:ph type="body" sz="quarter" idx="13"/>
          </p:nvPr>
        </p:nvSpPr>
        <p:spPr>
          <a:xfrm>
            <a:off x="393955" y="993261"/>
            <a:ext cx="8394083" cy="3731791"/>
          </a:xfrm>
          <a:prstGeom prst="rect">
            <a:avLst/>
          </a:prstGeom>
        </p:spPr>
        <p:txBody>
          <a:bodyPr wrap="square">
            <a:spAutoFit/>
          </a:bodyPr>
          <a:lstStyle/>
          <a:p>
            <a:pPr>
              <a:spcAft>
                <a:spcPts val="600"/>
              </a:spcAft>
            </a:pPr>
            <a:r>
              <a:rPr lang="fr-FR" altLang="fr-FR" sz="1600" dirty="0">
                <a:solidFill>
                  <a:srgbClr val="000099"/>
                </a:solidFill>
              </a:rPr>
              <a:t>Le MRSEI (Montage de réseaux scientifiques européens et </a:t>
            </a:r>
            <a:r>
              <a:rPr lang="fr-FR" altLang="fr-FR" sz="1600" dirty="0" smtClean="0">
                <a:solidFill>
                  <a:srgbClr val="000099"/>
                </a:solidFill>
              </a:rPr>
              <a:t>internationaux)</a:t>
            </a:r>
            <a:endParaRPr lang="fr-FR" altLang="fr-FR" sz="1600" dirty="0">
              <a:solidFill>
                <a:srgbClr val="000099"/>
              </a:solidFill>
            </a:endParaRPr>
          </a:p>
          <a:p>
            <a:pPr marL="285750" lvl="0" indent="-285750">
              <a:spcAft>
                <a:spcPts val="300"/>
              </a:spcAft>
              <a:buFont typeface="Wingdings" panose="05000000000000000000" pitchFamily="2" charset="2"/>
              <a:buChar char="Ø"/>
            </a:pPr>
            <a:r>
              <a:rPr lang="fr-FR" sz="1200" dirty="0" smtClean="0">
                <a:solidFill>
                  <a:schemeClr val="tx1"/>
                </a:solidFill>
              </a:rPr>
              <a:t>Piloté </a:t>
            </a:r>
            <a:r>
              <a:rPr lang="fr-FR" sz="1200" dirty="0">
                <a:solidFill>
                  <a:schemeClr val="tx1"/>
                </a:solidFill>
              </a:rPr>
              <a:t>par </a:t>
            </a:r>
            <a:r>
              <a:rPr lang="fr-FR" sz="1200" dirty="0" smtClean="0">
                <a:solidFill>
                  <a:schemeClr val="tx1"/>
                </a:solidFill>
              </a:rPr>
              <a:t>l’ANR, </a:t>
            </a:r>
            <a:r>
              <a:rPr lang="fr-FR" sz="1200" b="0" dirty="0" smtClean="0">
                <a:solidFill>
                  <a:schemeClr val="tx1"/>
                </a:solidFill>
              </a:rPr>
              <a:t>avec</a:t>
            </a:r>
            <a:r>
              <a:rPr lang="fr-FR" sz="1200" dirty="0" smtClean="0">
                <a:solidFill>
                  <a:schemeClr val="tx1"/>
                </a:solidFill>
              </a:rPr>
              <a:t> </a:t>
            </a:r>
            <a:r>
              <a:rPr lang="fr-FR" sz="1200" b="0" dirty="0" smtClean="0">
                <a:solidFill>
                  <a:schemeClr val="tx1"/>
                </a:solidFill>
              </a:rPr>
              <a:t>quatre </a:t>
            </a:r>
            <a:r>
              <a:rPr lang="fr-FR" sz="1200" b="0" dirty="0">
                <a:solidFill>
                  <a:schemeClr val="tx1"/>
                </a:solidFill>
              </a:rPr>
              <a:t>sessions de sélection </a:t>
            </a:r>
            <a:r>
              <a:rPr lang="fr-FR" sz="1200" b="0" dirty="0" smtClean="0">
                <a:solidFill>
                  <a:schemeClr val="tx1"/>
                </a:solidFill>
              </a:rPr>
              <a:t>en moyenne par an</a:t>
            </a:r>
            <a:endParaRPr lang="fr-FR" sz="1200" b="0" dirty="0">
              <a:solidFill>
                <a:schemeClr val="tx1"/>
              </a:solidFill>
            </a:endParaRPr>
          </a:p>
          <a:p>
            <a:pPr marL="285750" indent="-285750">
              <a:spcAft>
                <a:spcPts val="300"/>
              </a:spcAft>
              <a:buFont typeface="Wingdings" panose="05000000000000000000" pitchFamily="2" charset="2"/>
              <a:buChar char="Ø"/>
            </a:pPr>
            <a:r>
              <a:rPr lang="fr-FR" sz="1200" b="0" dirty="0" smtClean="0">
                <a:solidFill>
                  <a:schemeClr val="tx1"/>
                </a:solidFill>
              </a:rPr>
              <a:t>Seules </a:t>
            </a:r>
            <a:r>
              <a:rPr lang="fr-FR" sz="1200" b="0" dirty="0">
                <a:solidFill>
                  <a:schemeClr val="tx1"/>
                </a:solidFill>
              </a:rPr>
              <a:t>sont attendues des propositions ayant pour objet de constituer un réseau scientifique européen ou international, coordonné par une équipe française. </a:t>
            </a:r>
          </a:p>
          <a:p>
            <a:pPr marL="285750" lvl="0" indent="-285750">
              <a:spcAft>
                <a:spcPts val="300"/>
              </a:spcAft>
              <a:buFont typeface="Wingdings" panose="05000000000000000000" pitchFamily="2" charset="2"/>
              <a:buChar char="Ø"/>
            </a:pPr>
            <a:r>
              <a:rPr lang="fr-FR" sz="1200" dirty="0"/>
              <a:t>Aide maximale de 35 k€ </a:t>
            </a:r>
            <a:r>
              <a:rPr lang="fr-FR" sz="1200" dirty="0" smtClean="0"/>
              <a:t>(</a:t>
            </a:r>
            <a:r>
              <a:rPr lang="fr-FR" sz="1200" i="1" dirty="0" smtClean="0"/>
              <a:t>minimum 15 k€</a:t>
            </a:r>
            <a:r>
              <a:rPr lang="fr-FR" sz="1200" dirty="0" smtClean="0"/>
              <a:t>) pour </a:t>
            </a:r>
            <a:r>
              <a:rPr lang="fr-FR" sz="1200" dirty="0"/>
              <a:t>une durée de 24 mois dont 10 k€ pour faire appel à un cabinet de </a:t>
            </a:r>
            <a:r>
              <a:rPr lang="fr-FR" sz="1200" dirty="0" smtClean="0"/>
              <a:t>consultance</a:t>
            </a:r>
          </a:p>
          <a:p>
            <a:pPr marL="285750" lvl="0" indent="-285750">
              <a:spcAft>
                <a:spcPts val="300"/>
              </a:spcAft>
              <a:buFont typeface="Wingdings" panose="05000000000000000000" pitchFamily="2" charset="2"/>
              <a:buChar char="Ø"/>
            </a:pPr>
            <a:endParaRPr lang="fr-FR" sz="1300" b="0" dirty="0" smtClean="0">
              <a:solidFill>
                <a:schemeClr val="tx1"/>
              </a:solidFill>
            </a:endParaRPr>
          </a:p>
          <a:p>
            <a:pPr lvl="0">
              <a:spcAft>
                <a:spcPts val="600"/>
              </a:spcAft>
            </a:pPr>
            <a:r>
              <a:rPr lang="fr-FR" sz="1600" dirty="0" smtClean="0">
                <a:solidFill>
                  <a:srgbClr val="000099"/>
                </a:solidFill>
              </a:rPr>
              <a:t>Le DIAG </a:t>
            </a:r>
            <a:r>
              <a:rPr lang="fr-FR" sz="1600" dirty="0">
                <a:solidFill>
                  <a:srgbClr val="000099"/>
                </a:solidFill>
              </a:rPr>
              <a:t>PTI</a:t>
            </a:r>
          </a:p>
          <a:p>
            <a:pPr marL="285750" lvl="0" indent="-285750">
              <a:spcAft>
                <a:spcPts val="300"/>
              </a:spcAft>
              <a:buFont typeface="Wingdings" panose="05000000000000000000" pitchFamily="2" charset="2"/>
              <a:buChar char="Ø"/>
            </a:pPr>
            <a:r>
              <a:rPr lang="fr-FR" sz="1200" dirty="0" smtClean="0">
                <a:solidFill>
                  <a:schemeClr val="tx1"/>
                </a:solidFill>
              </a:rPr>
              <a:t>Piloté par BPI France</a:t>
            </a:r>
            <a:r>
              <a:rPr lang="fr-FR" sz="1200" b="0" dirty="0" smtClean="0">
                <a:solidFill>
                  <a:schemeClr val="tx1"/>
                </a:solidFill>
              </a:rPr>
              <a:t>, dépôt en continu</a:t>
            </a:r>
          </a:p>
          <a:p>
            <a:pPr marL="285750" lvl="0" indent="-285750">
              <a:spcAft>
                <a:spcPts val="300"/>
              </a:spcAft>
              <a:buFont typeface="Wingdings" panose="05000000000000000000" pitchFamily="2" charset="2"/>
              <a:buChar char="Ø"/>
            </a:pPr>
            <a:r>
              <a:rPr lang="fr-FR" sz="1200" b="0" dirty="0">
                <a:solidFill>
                  <a:schemeClr val="tx1"/>
                </a:solidFill>
              </a:rPr>
              <a:t>Accompagner les entreprises françaises à la préparation d’un partenariat international </a:t>
            </a:r>
            <a:r>
              <a:rPr lang="fr-FR" sz="1200" b="0" dirty="0" smtClean="0">
                <a:solidFill>
                  <a:schemeClr val="tx1"/>
                </a:solidFill>
              </a:rPr>
              <a:t>ou européen </a:t>
            </a:r>
            <a:endParaRPr lang="fr-FR" sz="1200" b="0" dirty="0">
              <a:solidFill>
                <a:schemeClr val="tx1"/>
              </a:solidFill>
            </a:endParaRPr>
          </a:p>
          <a:p>
            <a:pPr marL="285750" lvl="0" indent="-285750">
              <a:spcAft>
                <a:spcPts val="300"/>
              </a:spcAft>
              <a:buFont typeface="Wingdings" panose="05000000000000000000" pitchFamily="2" charset="2"/>
              <a:buChar char="Ø"/>
            </a:pPr>
            <a:r>
              <a:rPr lang="fr-FR" sz="1200" b="0" dirty="0">
                <a:solidFill>
                  <a:schemeClr val="tx1"/>
                </a:solidFill>
              </a:rPr>
              <a:t>Prise en charge à la hauteur de 50 % du montant TTC de la prestation de consultants experts référencés par </a:t>
            </a:r>
            <a:r>
              <a:rPr lang="fr-FR" sz="1200" b="0" dirty="0" err="1">
                <a:solidFill>
                  <a:schemeClr val="tx1"/>
                </a:solidFill>
              </a:rPr>
              <a:t>Bpifrance</a:t>
            </a:r>
            <a:r>
              <a:rPr lang="fr-FR" sz="1200" b="0" dirty="0">
                <a:solidFill>
                  <a:schemeClr val="tx1"/>
                </a:solidFill>
              </a:rPr>
              <a:t> </a:t>
            </a:r>
          </a:p>
          <a:p>
            <a:pPr marL="285750" indent="-285750">
              <a:spcAft>
                <a:spcPts val="300"/>
              </a:spcAft>
              <a:buFont typeface="Wingdings" panose="05000000000000000000" pitchFamily="2" charset="2"/>
              <a:buChar char="Ø"/>
            </a:pPr>
            <a:r>
              <a:rPr lang="fr-FR" sz="1200" dirty="0"/>
              <a:t>Coût maximal de la prestation limité à 25 000€ HT pour un coordinateur (</a:t>
            </a:r>
            <a:r>
              <a:rPr lang="fr-FR" sz="1200" dirty="0" smtClean="0"/>
              <a:t>dont </a:t>
            </a:r>
            <a:r>
              <a:rPr lang="fr-FR" sz="1200" dirty="0"/>
              <a:t>aide maximale de 12 500€ HT pour le consultant) et 5 000€ HT pour un partenaire</a:t>
            </a:r>
          </a:p>
          <a:p>
            <a:pPr lvl="0">
              <a:spcAft>
                <a:spcPts val="300"/>
              </a:spcAft>
            </a:pPr>
            <a:endParaRPr lang="fr-FR" sz="1300" b="0" dirty="0" smtClean="0">
              <a:solidFill>
                <a:schemeClr val="tx1"/>
              </a:solidFill>
            </a:endParaRPr>
          </a:p>
          <a:p>
            <a:pPr>
              <a:spcAft>
                <a:spcPts val="600"/>
              </a:spcAft>
            </a:pPr>
            <a:r>
              <a:rPr lang="fr-FR" sz="1600" dirty="0">
                <a:solidFill>
                  <a:srgbClr val="000099"/>
                </a:solidFill>
              </a:rPr>
              <a:t>Les aides régionales</a:t>
            </a:r>
          </a:p>
          <a:p>
            <a:pPr marL="285750" indent="-285750">
              <a:spcAft>
                <a:spcPts val="300"/>
              </a:spcAft>
              <a:buFont typeface="Wingdings" panose="05000000000000000000" pitchFamily="2" charset="2"/>
              <a:buChar char="Ø"/>
            </a:pPr>
            <a:r>
              <a:rPr lang="fr-FR" sz="1200" b="0" dirty="0">
                <a:solidFill>
                  <a:schemeClr val="tx1"/>
                </a:solidFill>
              </a:rPr>
              <a:t>Se rapprocher de vos régions pour avoir plus d’informations sur les aides accessibles. </a:t>
            </a:r>
          </a:p>
          <a:p>
            <a:pPr marL="285750" indent="-285750">
              <a:spcAft>
                <a:spcPts val="300"/>
              </a:spcAft>
              <a:buFont typeface="Wingdings" panose="05000000000000000000" pitchFamily="2" charset="2"/>
              <a:buChar char="Ø"/>
            </a:pPr>
            <a:r>
              <a:rPr lang="fr-FR" sz="1200" b="0" dirty="0">
                <a:solidFill>
                  <a:schemeClr val="tx1"/>
                </a:solidFill>
              </a:rPr>
              <a:t>Une liste non exhaustive est </a:t>
            </a:r>
            <a:r>
              <a:rPr lang="fr-FR" sz="1200" b="0" dirty="0">
                <a:solidFill>
                  <a:schemeClr val="tx1"/>
                </a:solidFill>
                <a:hlinkClick r:id="rId2"/>
              </a:rPr>
              <a:t>disponible ici </a:t>
            </a:r>
            <a:endParaRPr lang="fr-FR" sz="1200" b="0" dirty="0">
              <a:solidFill>
                <a:schemeClr val="tx1"/>
              </a:solidFill>
            </a:endParaRPr>
          </a:p>
        </p:txBody>
      </p:sp>
      <p:sp>
        <p:nvSpPr>
          <p:cNvPr id="5" name="ZoneTexte 4"/>
          <p:cNvSpPr txBox="1"/>
          <p:nvPr/>
        </p:nvSpPr>
        <p:spPr bwMode="auto">
          <a:xfrm>
            <a:off x="3347863" y="180000"/>
            <a:ext cx="5544616" cy="553998"/>
          </a:xfrm>
          <a:prstGeom prst="rect">
            <a:avLst/>
          </a:prstGeom>
          <a:noFill/>
        </p:spPr>
        <p:txBody>
          <a:bodyPr wrap="square" rtlCol="0">
            <a:spAutoFit/>
          </a:bodyPr>
          <a:lstStyle/>
          <a:p>
            <a:pPr algn="r">
              <a:defRPr/>
            </a:pPr>
            <a:r>
              <a:rPr lang="fr-FR" b="1" dirty="0" smtClean="0"/>
              <a:t>Les dispositifs de soutien au montage de projets</a:t>
            </a:r>
            <a:endParaRPr dirty="0"/>
          </a:p>
          <a:p>
            <a:pPr algn="r">
              <a:defRPr/>
            </a:pPr>
            <a:r>
              <a:rPr lang="fr-FR" sz="1200" b="1" dirty="0" smtClean="0"/>
              <a:t>En bref</a:t>
            </a:r>
            <a:endParaRPr lang="fr-FR" sz="1200" b="1" dirty="0"/>
          </a:p>
        </p:txBody>
      </p:sp>
      <p:sp>
        <p:nvSpPr>
          <p:cNvPr id="6" name="Espace réservé du numéro de diapositive 5"/>
          <p:cNvSpPr>
            <a:spLocks noGrp="1"/>
          </p:cNvSpPr>
          <p:nvPr>
            <p:ph type="sldNum" idx="12"/>
          </p:nvPr>
        </p:nvSpPr>
        <p:spPr bwMode="auto">
          <a:xfrm>
            <a:off x="7596336" y="4793698"/>
            <a:ext cx="1170000" cy="349802"/>
          </a:xfrm>
        </p:spPr>
        <p:txBody>
          <a:bodyPr/>
          <a:lstStyle/>
          <a:p>
            <a:pPr marL="0" lvl="0" indent="0" algn="r">
              <a:spcBef>
                <a:spcPts val="0"/>
              </a:spcBef>
              <a:spcAft>
                <a:spcPts val="0"/>
              </a:spcAft>
              <a:buNone/>
              <a:defRPr/>
            </a:pPr>
            <a:fld id="{00000000-1234-1234-1234-123412341234}" type="slidenum">
              <a:rPr lang="fr-FR" smtClean="0"/>
              <a:t>28</a:t>
            </a:fld>
            <a:endParaRPr lang="fr-FR"/>
          </a:p>
        </p:txBody>
      </p:sp>
    </p:spTree>
    <p:extLst>
      <p:ext uri="{BB962C8B-B14F-4D97-AF65-F5344CB8AC3E}">
        <p14:creationId xmlns:p14="http://schemas.microsoft.com/office/powerpoint/2010/main" val="1569150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9998" y="1000595"/>
            <a:ext cx="8424000" cy="413535"/>
          </a:xfrm>
        </p:spPr>
        <p:txBody>
          <a:bodyPr/>
          <a:lstStyle/>
          <a:p>
            <a:pPr>
              <a:defRPr/>
            </a:pPr>
            <a:r>
              <a:rPr lang="fr-FR" sz="2400"/>
              <a:t>Des documents pour aller plus loin</a:t>
            </a:r>
            <a:endParaRPr/>
          </a:p>
        </p:txBody>
      </p:sp>
      <p:sp>
        <p:nvSpPr>
          <p:cNvPr id="3" name="Espace réservé du texte 2"/>
          <p:cNvSpPr>
            <a:spLocks noGrp="1"/>
          </p:cNvSpPr>
          <p:nvPr>
            <p:ph type="body" idx="1"/>
          </p:nvPr>
        </p:nvSpPr>
        <p:spPr bwMode="auto">
          <a:xfrm>
            <a:off x="340062" y="1414129"/>
            <a:ext cx="8424000" cy="3537983"/>
          </a:xfrm>
        </p:spPr>
        <p:txBody>
          <a:bodyPr/>
          <a:lstStyle/>
          <a:p>
            <a:pPr marL="0" indent="0">
              <a:defRPr/>
            </a:pPr>
            <a:endParaRPr lang="fr-FR" sz="1600" b="1" dirty="0">
              <a:solidFill>
                <a:schemeClr val="bg2"/>
              </a:solidFill>
            </a:endParaRPr>
          </a:p>
          <a:p>
            <a:pPr marL="0" indent="0">
              <a:defRPr/>
            </a:pPr>
            <a:r>
              <a:rPr lang="fr-FR" sz="1600" b="1" dirty="0"/>
              <a:t>Les appels du Cluster 5</a:t>
            </a:r>
          </a:p>
          <a:p>
            <a:pPr marL="285750" indent="-285750">
              <a:buChar char="•"/>
              <a:defRPr/>
            </a:pPr>
            <a:r>
              <a:rPr lang="en-GB" sz="1400" u="sng" dirty="0">
                <a:hlinkClick r:id="rId2" tooltip="https://ec.europa.eu/info/funding-tenders/opportunities/docs/2021-2027/horizon/wp-call/2021-2022/wp-8-climate-energy-and-mobility_horizon-2021-2022_en.pdf"/>
              </a:rPr>
              <a:t>Sur le </a:t>
            </a:r>
            <a:r>
              <a:rPr lang="en-GB" sz="1400" b="1" u="sng" dirty="0" err="1">
                <a:hlinkClick r:id="rId2" tooltip="https://ec.europa.eu/info/funding-tenders/opportunities/docs/2021-2027/horizon/wp-call/2021-2022/wp-8-climate-energy-and-mobility_horizon-2021-2022_en.pdf"/>
              </a:rPr>
              <a:t>portail</a:t>
            </a:r>
            <a:r>
              <a:rPr lang="en-GB" sz="1400" b="1" u="sng" dirty="0">
                <a:hlinkClick r:id="rId2" tooltip="https://ec.europa.eu/info/funding-tenders/opportunities/docs/2021-2027/horizon/wp-call/2021-2022/wp-8-climate-energy-and-mobility_horizon-2021-2022_en.pdf"/>
              </a:rPr>
              <a:t> </a:t>
            </a:r>
            <a:r>
              <a:rPr lang="en-GB" sz="1400" b="1" u="sng" dirty="0" err="1">
                <a:hlinkClick r:id="rId2" tooltip="https://ec.europa.eu/info/funding-tenders/opportunities/docs/2021-2027/horizon/wp-call/2021-2022/wp-8-climate-energy-and-mobility_horizon-2021-2022_en.pdf"/>
              </a:rPr>
              <a:t>européen</a:t>
            </a:r>
            <a:r>
              <a:rPr lang="en-GB" sz="1400" u="sng" dirty="0">
                <a:hlinkClick r:id="rId2" tooltip="https://ec.europa.eu/info/funding-tenders/opportunities/docs/2021-2027/horizon/wp-call/2021-2022/wp-8-climate-energy-and-mobility_horizon-2021-2022_en.pdf"/>
              </a:rPr>
              <a:t> "Funding &amp; tenders"</a:t>
            </a:r>
            <a:endParaRPr lang="en-GB" sz="1400" dirty="0"/>
          </a:p>
          <a:p>
            <a:pPr marL="285750" indent="-285750">
              <a:buChar char="•"/>
              <a:defRPr/>
            </a:pPr>
            <a:r>
              <a:rPr lang="fr-FR" sz="1400" dirty="0">
                <a:solidFill>
                  <a:schemeClr val="tx1"/>
                </a:solidFill>
              </a:rPr>
              <a:t>Sur le </a:t>
            </a:r>
            <a:r>
              <a:rPr lang="fr-FR" sz="1400" b="1" dirty="0">
                <a:solidFill>
                  <a:schemeClr val="tx1"/>
                </a:solidFill>
              </a:rPr>
              <a:t>portail français</a:t>
            </a:r>
            <a:r>
              <a:rPr lang="fr-FR" sz="1400" dirty="0">
                <a:solidFill>
                  <a:schemeClr val="tx1"/>
                </a:solidFill>
              </a:rPr>
              <a:t> :</a:t>
            </a:r>
          </a:p>
          <a:p>
            <a:pPr marL="742950" lvl="1" indent="-285750">
              <a:defRPr/>
            </a:pPr>
            <a:r>
              <a:rPr lang="fr-FR" sz="1200" u="sng" dirty="0">
                <a:hlinkClick r:id="rId3"/>
              </a:rPr>
              <a:t>Page du PCN pour le climat et l’énergie</a:t>
            </a:r>
            <a:endParaRPr lang="fr-FR" sz="1200" u="sng" dirty="0"/>
          </a:p>
          <a:p>
            <a:pPr marL="742950" lvl="1" indent="-285750">
              <a:defRPr/>
            </a:pPr>
            <a:r>
              <a:rPr lang="fr-FR" sz="1200" u="sng" dirty="0">
                <a:hlinkClick r:id="rId4"/>
              </a:rPr>
              <a:t>Page du PCN pour le transport</a:t>
            </a:r>
            <a:endParaRPr lang="fr-FR" sz="1400" dirty="0"/>
          </a:p>
          <a:p>
            <a:pPr marL="0" indent="0">
              <a:defRPr/>
            </a:pPr>
            <a:endParaRPr lang="fr-FR" sz="1400" dirty="0"/>
          </a:p>
          <a:p>
            <a:pPr marL="0" indent="0">
              <a:defRPr/>
            </a:pPr>
            <a:r>
              <a:rPr lang="fr-FR" sz="1600" b="1" dirty="0"/>
              <a:t>Les documents de référence pour les thématiques Climat &amp; Energie</a:t>
            </a:r>
            <a:endParaRPr dirty="0"/>
          </a:p>
          <a:p>
            <a:pPr marL="285750" indent="-285750">
              <a:buFont typeface="Arial"/>
              <a:buChar char="•"/>
              <a:defRPr/>
            </a:pPr>
            <a:r>
              <a:rPr lang="fr-FR" sz="1400" u="sng" dirty="0">
                <a:hlinkClick r:id="rId5" tooltip="https://www.horizon-europe.gouv.fr/les-textes-fondamentaux-pour-les-thematiques-climatenergie-27755"/>
              </a:rPr>
              <a:t>Les textes politiques fondamentaux pour les thématiques Climat/Energie</a:t>
            </a:r>
            <a:endParaRPr lang="fr-FR" sz="1400" dirty="0"/>
          </a:p>
          <a:p>
            <a:pPr marL="285750" indent="-285750">
              <a:buFont typeface="Arial"/>
              <a:buChar char="•"/>
              <a:defRPr/>
            </a:pPr>
            <a:r>
              <a:rPr lang="fr-FR" sz="1400" u="sng" dirty="0">
                <a:hlinkClick r:id="rId6" tooltip="https://www.horizon-europe.gouv.fr/rapports-europeens-et-internationaux-sur-les-thematiques-climat-et-energie-28025"/>
              </a:rPr>
              <a:t>Rapports européens et internationaux sur les thématiques Climat/Énergie</a:t>
            </a:r>
            <a:endParaRPr lang="fr-FR" sz="1400" dirty="0"/>
          </a:p>
          <a:p>
            <a:pPr marL="0" indent="0">
              <a:defRPr/>
            </a:pPr>
            <a:endParaRPr lang="fr-FR" sz="1600" b="1" dirty="0">
              <a:solidFill>
                <a:schemeClr val="bg2"/>
              </a:solidFill>
            </a:endParaRPr>
          </a:p>
          <a:p>
            <a:pPr marL="0" indent="0">
              <a:defRPr/>
            </a:pPr>
            <a:r>
              <a:rPr lang="fr-FR" sz="1600" b="1" dirty="0"/>
              <a:t>Les documents de référence pour les thématiques Transports</a:t>
            </a:r>
            <a:endParaRPr lang="fr-FR" sz="1600" dirty="0"/>
          </a:p>
          <a:p>
            <a:pPr marL="285750" indent="-285750">
              <a:buFont typeface="Arial" panose="020B0604020202020204" pitchFamily="34" charset="0"/>
              <a:buChar char="•"/>
              <a:defRPr/>
            </a:pPr>
            <a:r>
              <a:rPr lang="fr-FR" sz="1400" dirty="0">
                <a:solidFill>
                  <a:schemeClr val="tx1"/>
                </a:solidFill>
                <a:hlinkClick r:id="rId7"/>
              </a:rPr>
              <a:t>Documents de référence pour le Transport</a:t>
            </a:r>
            <a:endParaRPr lang="fr-FR" sz="1400" dirty="0">
              <a:solidFill>
                <a:schemeClr val="tx1"/>
              </a:solidFill>
            </a:endParaRPr>
          </a:p>
        </p:txBody>
      </p:sp>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Où trouver les informations utiles ?</a:t>
            </a:r>
          </a:p>
          <a:p>
            <a:pPr algn="r">
              <a:defRPr/>
            </a:pPr>
            <a:r>
              <a:rPr lang="fr-FR" sz="1200" b="1" dirty="0" smtClean="0"/>
              <a:t>Les liens essentiels</a:t>
            </a:r>
            <a:endParaRPr lang="fr-FR" sz="1200" b="1" dirty="0"/>
          </a:p>
        </p:txBody>
      </p:sp>
      <p:sp>
        <p:nvSpPr>
          <p:cNvPr id="6" name="Espace réservé du numéro de diapositive 5"/>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29</a:t>
            </a:fld>
            <a:endParaRPr lang="fr-FR"/>
          </a:p>
        </p:txBody>
      </p:sp>
    </p:spTree>
    <p:extLst>
      <p:ext uri="{BB962C8B-B14F-4D97-AF65-F5344CB8AC3E}">
        <p14:creationId xmlns:p14="http://schemas.microsoft.com/office/powerpoint/2010/main" val="3664320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1203598"/>
            <a:ext cx="7668384" cy="3600400"/>
          </a:xfrm>
        </p:spPr>
        <p:txBody>
          <a:bodyPr/>
          <a:lstStyle/>
          <a:p>
            <a:pPr algn="ctr">
              <a:lnSpc>
                <a:spcPct val="100000"/>
              </a:lnSpc>
              <a:defRPr/>
            </a:pPr>
            <a:r>
              <a:rPr lang="fr-FR" sz="3600" dirty="0"/>
              <a:t>SOMMAIRE</a:t>
            </a:r>
            <a:r>
              <a:rPr lang="fr-FR" sz="2800" dirty="0"/>
              <a:t> </a:t>
            </a:r>
            <a:endParaRPr dirty="0"/>
          </a:p>
          <a:p>
            <a:pPr marL="457200" indent="-457200">
              <a:lnSpc>
                <a:spcPct val="100000"/>
              </a:lnSpc>
              <a:buFont typeface="Arial" panose="020B0604020202020204" pitchFamily="34" charset="0"/>
              <a:buChar char="•"/>
              <a:defRPr/>
            </a:pPr>
            <a:endParaRPr lang="fr-FR" sz="2800" b="0" dirty="0"/>
          </a:p>
          <a:p>
            <a:pPr marL="457200" indent="-457200">
              <a:lnSpc>
                <a:spcPct val="100000"/>
              </a:lnSpc>
              <a:buFont typeface="Arial" panose="020B0604020202020204" pitchFamily="34" charset="0"/>
              <a:buChar char="•"/>
              <a:defRPr/>
            </a:pPr>
            <a:r>
              <a:rPr lang="fr-FR" sz="2400" b="0" dirty="0">
                <a:hlinkClick r:id="rId2" action="ppaction://hlinksldjump"/>
              </a:rPr>
              <a:t>Avant propos</a:t>
            </a:r>
            <a:endParaRPr lang="fr-FR" sz="2400" b="0" dirty="0"/>
          </a:p>
          <a:p>
            <a:pPr marL="457200" indent="-457200">
              <a:lnSpc>
                <a:spcPct val="100000"/>
              </a:lnSpc>
              <a:buFont typeface="Arial" panose="020B0604020202020204" pitchFamily="34" charset="0"/>
              <a:buChar char="•"/>
              <a:defRPr/>
            </a:pPr>
            <a:r>
              <a:rPr lang="fr-FR" sz="2400" b="0" dirty="0">
                <a:hlinkClick r:id="rId3" action="ppaction://hlinksldjump"/>
              </a:rPr>
              <a:t>Présentation générale d’Horizon Europe</a:t>
            </a:r>
            <a:endParaRPr lang="fr-FR" sz="2400" b="0" dirty="0"/>
          </a:p>
          <a:p>
            <a:pPr marL="457200" indent="-457200">
              <a:lnSpc>
                <a:spcPct val="100000"/>
              </a:lnSpc>
              <a:buFont typeface="Arial" panose="020B0604020202020204" pitchFamily="34" charset="0"/>
              <a:buChar char="•"/>
              <a:defRPr/>
            </a:pPr>
            <a:r>
              <a:rPr lang="fr-FR" sz="2400" b="0" dirty="0">
                <a:hlinkClick r:id="rId4" action="ppaction://hlinksldjump"/>
              </a:rPr>
              <a:t>Liste des destinations du Cluster 5</a:t>
            </a:r>
            <a:endParaRPr lang="fr-FR" sz="2400" b="0" dirty="0"/>
          </a:p>
          <a:p>
            <a:pPr marL="457200" indent="-457200">
              <a:lnSpc>
                <a:spcPct val="100000"/>
              </a:lnSpc>
              <a:buFont typeface="Arial" panose="020B0604020202020204" pitchFamily="34" charset="0"/>
              <a:buChar char="•"/>
              <a:defRPr/>
            </a:pPr>
            <a:r>
              <a:rPr lang="fr-FR" sz="2400" b="0" dirty="0">
                <a:hlinkClick r:id="rId5" action="ppaction://hlinksldjump"/>
              </a:rPr>
              <a:t>Liste des appels </a:t>
            </a:r>
            <a:r>
              <a:rPr lang="fr-FR" sz="2400" b="0" dirty="0" smtClean="0">
                <a:hlinkClick r:id="rId5" action="ppaction://hlinksldjump"/>
              </a:rPr>
              <a:t>2024 </a:t>
            </a:r>
            <a:r>
              <a:rPr lang="fr-FR" sz="2400" b="0" u="sng" dirty="0">
                <a:solidFill>
                  <a:schemeClr val="tx1"/>
                </a:solidFill>
                <a:hlinkClick r:id="rId5" action="ppaction://hlinksldjump"/>
              </a:rPr>
              <a:t>de la Destination 1</a:t>
            </a:r>
            <a:endParaRPr lang="fr-FR" sz="2400" b="0" u="sng" dirty="0">
              <a:solidFill>
                <a:schemeClr val="tx1"/>
              </a:solidFill>
            </a:endParaRPr>
          </a:p>
          <a:p>
            <a:pPr marL="457200" indent="-457200">
              <a:lnSpc>
                <a:spcPct val="100000"/>
              </a:lnSpc>
              <a:buFont typeface="Arial" panose="020B0604020202020204" pitchFamily="34" charset="0"/>
              <a:buChar char="•"/>
              <a:defRPr/>
            </a:pPr>
            <a:r>
              <a:rPr lang="fr-FR" sz="2400" b="0" dirty="0">
                <a:hlinkClick r:id="rId6" action="ppaction://hlinksldjump"/>
              </a:rPr>
              <a:t>Guide des appels</a:t>
            </a:r>
            <a:endParaRPr lang="fr-FR" sz="2400" b="0" dirty="0"/>
          </a:p>
          <a:p>
            <a:pPr marL="457200" indent="-457200">
              <a:lnSpc>
                <a:spcPct val="100000"/>
              </a:lnSpc>
              <a:buFont typeface="Arial" panose="020B0604020202020204" pitchFamily="34" charset="0"/>
              <a:buChar char="•"/>
              <a:defRPr/>
            </a:pPr>
            <a:r>
              <a:rPr lang="fr-FR" sz="2400" b="0" dirty="0">
                <a:hlinkClick r:id="rId7" action="ppaction://hlinksldjump"/>
              </a:rPr>
              <a:t>Pour aller plus loin</a:t>
            </a:r>
            <a:endParaRPr lang="fr-FR" sz="2400" b="0" dirty="0"/>
          </a:p>
          <a:p>
            <a:pPr marL="457200" indent="-457200">
              <a:lnSpc>
                <a:spcPct val="100000"/>
              </a:lnSpc>
              <a:buFont typeface="Arial" panose="020B0604020202020204" pitchFamily="34" charset="0"/>
              <a:buChar char="•"/>
              <a:defRPr/>
            </a:pPr>
            <a:r>
              <a:rPr lang="fr-FR" sz="2400" b="0" dirty="0">
                <a:hlinkClick r:id="rId8" action="ppaction://hlinksldjump"/>
              </a:rPr>
              <a:t>Contacts</a:t>
            </a:r>
            <a:endParaRPr lang="fr-FR" sz="2400" b="0" dirty="0"/>
          </a:p>
          <a:p>
            <a:pPr>
              <a:lnSpc>
                <a:spcPct val="100000"/>
              </a:lnSpc>
              <a:defRPr/>
            </a:pPr>
            <a:endParaRPr lang="fr-FR" sz="2800" b="0"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3</a:t>
            </a:fld>
            <a:endParaRPr lang="fr-FR" dirty="0"/>
          </a:p>
        </p:txBody>
      </p:sp>
    </p:spTree>
    <p:extLst>
      <p:ext uri="{BB962C8B-B14F-4D97-AF65-F5344CB8AC3E}">
        <p14:creationId xmlns:p14="http://schemas.microsoft.com/office/powerpoint/2010/main" val="2055672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texte 3"/>
          <p:cNvSpPr>
            <a:spLocks noGrp="1"/>
          </p:cNvSpPr>
          <p:nvPr>
            <p:ph type="body" sz="quarter" idx="13"/>
          </p:nvPr>
        </p:nvSpPr>
        <p:spPr>
          <a:xfrm>
            <a:off x="393955" y="988266"/>
            <a:ext cx="6698325" cy="4077014"/>
          </a:xfrm>
          <a:prstGeom prst="rect">
            <a:avLst/>
          </a:prstGeom>
        </p:spPr>
        <p:txBody>
          <a:bodyPr wrap="square">
            <a:spAutoFit/>
          </a:bodyPr>
          <a:lstStyle/>
          <a:p>
            <a:pPr algn="ctr">
              <a:spcAft>
                <a:spcPts val="1800"/>
              </a:spcAft>
            </a:pPr>
            <a:r>
              <a:rPr lang="fr-FR" altLang="fr-FR" sz="2100" dirty="0" smtClean="0">
                <a:solidFill>
                  <a:srgbClr val="000099"/>
                </a:solidFill>
              </a:rPr>
              <a:t>GREENET</a:t>
            </a:r>
            <a:endParaRPr lang="fr-FR" altLang="fr-FR" sz="2100" dirty="0">
              <a:solidFill>
                <a:srgbClr val="000099"/>
              </a:solidFill>
            </a:endParaRPr>
          </a:p>
          <a:p>
            <a:pPr marL="285750" lvl="0" indent="-285750">
              <a:spcBef>
                <a:spcPts val="200"/>
              </a:spcBef>
              <a:spcAft>
                <a:spcPts val="200"/>
              </a:spcAft>
              <a:buFont typeface="Wingdings" panose="05000000000000000000" pitchFamily="2" charset="2"/>
              <a:buChar char="Ø"/>
            </a:pPr>
            <a:r>
              <a:rPr lang="fr-FR" sz="1300" dirty="0" smtClean="0">
                <a:solidFill>
                  <a:schemeClr val="tx1"/>
                </a:solidFill>
              </a:rPr>
              <a:t>GREENET</a:t>
            </a:r>
            <a:r>
              <a:rPr lang="fr-FR" sz="1300" b="0" dirty="0" smtClean="0">
                <a:solidFill>
                  <a:schemeClr val="tx1"/>
                </a:solidFill>
              </a:rPr>
              <a:t> (le projet de coordination des PCN européens) a lancé sa </a:t>
            </a:r>
          </a:p>
          <a:p>
            <a:pPr lvl="0">
              <a:spcBef>
                <a:spcPts val="200"/>
              </a:spcBef>
              <a:spcAft>
                <a:spcPts val="200"/>
              </a:spcAft>
            </a:pPr>
            <a:r>
              <a:rPr lang="fr-FR" sz="1300" b="0" dirty="0" smtClean="0">
                <a:solidFill>
                  <a:schemeClr val="tx1"/>
                </a:solidFill>
              </a:rPr>
              <a:t>plateforme de mise en relation européenne pour le cluster 5</a:t>
            </a:r>
          </a:p>
          <a:p>
            <a:pPr marL="285750" lvl="0" indent="-285750">
              <a:spcBef>
                <a:spcPts val="200"/>
              </a:spcBef>
              <a:spcAft>
                <a:spcPts val="200"/>
              </a:spcAft>
              <a:buFont typeface="Wingdings" panose="05000000000000000000" pitchFamily="2" charset="2"/>
              <a:buChar char="Ø"/>
            </a:pPr>
            <a:r>
              <a:rPr lang="fr-FR" sz="1300" b="0" dirty="0" smtClean="0">
                <a:solidFill>
                  <a:schemeClr val="tx1"/>
                </a:solidFill>
              </a:rPr>
              <a:t>A travers la plateforme </a:t>
            </a:r>
            <a:r>
              <a:rPr lang="fr-FR" sz="1300" dirty="0" smtClean="0">
                <a:solidFill>
                  <a:schemeClr val="tx1"/>
                </a:solidFill>
              </a:rPr>
              <a:t>B2Match</a:t>
            </a:r>
          </a:p>
          <a:p>
            <a:pPr marL="285750" lvl="0" indent="-285750">
              <a:spcBef>
                <a:spcPts val="200"/>
              </a:spcBef>
              <a:spcAft>
                <a:spcPts val="200"/>
              </a:spcAft>
              <a:buFont typeface="Wingdings" panose="05000000000000000000" pitchFamily="2" charset="2"/>
              <a:buChar char="Ø"/>
            </a:pPr>
            <a:r>
              <a:rPr lang="fr-FR" sz="1300" dirty="0" smtClean="0">
                <a:solidFill>
                  <a:schemeClr val="tx1"/>
                </a:solidFill>
              </a:rPr>
              <a:t>Validation des PCN </a:t>
            </a:r>
            <a:r>
              <a:rPr lang="fr-FR" sz="1300" b="0" dirty="0" smtClean="0">
                <a:solidFill>
                  <a:schemeClr val="tx1"/>
                </a:solidFill>
              </a:rPr>
              <a:t>pour assurer la qualité des offres </a:t>
            </a:r>
          </a:p>
          <a:p>
            <a:pPr marL="285750" lvl="0" indent="-285750">
              <a:spcBef>
                <a:spcPts val="200"/>
              </a:spcBef>
              <a:spcAft>
                <a:spcPts val="200"/>
              </a:spcAft>
              <a:buFont typeface="Wingdings" panose="05000000000000000000" pitchFamily="2" charset="2"/>
              <a:buChar char="Ø"/>
            </a:pPr>
            <a:r>
              <a:rPr lang="fr-FR" sz="1300" dirty="0" smtClean="0">
                <a:solidFill>
                  <a:schemeClr val="tx1"/>
                </a:solidFill>
                <a:hlinkClick r:id="rId2"/>
              </a:rPr>
              <a:t>Accéder à l’outil de mise en réseau</a:t>
            </a:r>
            <a:endParaRPr lang="fr-FR" sz="1300" dirty="0" smtClean="0">
              <a:solidFill>
                <a:schemeClr val="tx1"/>
              </a:solidFill>
            </a:endParaRPr>
          </a:p>
          <a:p>
            <a:pPr lvl="0">
              <a:spcBef>
                <a:spcPts val="200"/>
              </a:spcBef>
              <a:spcAft>
                <a:spcPts val="200"/>
              </a:spcAft>
            </a:pPr>
            <a:endParaRPr lang="fr-FR" sz="1300" dirty="0" smtClean="0">
              <a:solidFill>
                <a:schemeClr val="tx1"/>
              </a:solidFill>
            </a:endParaRPr>
          </a:p>
          <a:p>
            <a:pPr lvl="0" algn="ctr">
              <a:spcAft>
                <a:spcPts val="1800"/>
              </a:spcAft>
            </a:pPr>
            <a:r>
              <a:rPr lang="fr-FR" sz="2100" dirty="0">
                <a:solidFill>
                  <a:srgbClr val="000099"/>
                </a:solidFill>
              </a:rPr>
              <a:t>Au niveau Français</a:t>
            </a:r>
          </a:p>
          <a:p>
            <a:pPr marL="285750" indent="-285750">
              <a:spcBef>
                <a:spcPts val="200"/>
              </a:spcBef>
              <a:spcAft>
                <a:spcPts val="200"/>
              </a:spcAft>
              <a:buFont typeface="Wingdings" panose="05000000000000000000" pitchFamily="2" charset="2"/>
              <a:buChar char="Ø"/>
            </a:pPr>
            <a:r>
              <a:rPr lang="fr-FR" sz="1300" b="0" dirty="0">
                <a:solidFill>
                  <a:schemeClr val="tx1"/>
                </a:solidFill>
              </a:rPr>
              <a:t>Les PCN du Cluster 5 collectent et assemblent les expertises des entités françaises désireuses de se faire connaitre</a:t>
            </a:r>
          </a:p>
          <a:p>
            <a:pPr marL="285750" lvl="0" indent="-285750">
              <a:spcBef>
                <a:spcPts val="200"/>
              </a:spcBef>
              <a:spcAft>
                <a:spcPts val="200"/>
              </a:spcAft>
              <a:buFont typeface="Wingdings" panose="05000000000000000000" pitchFamily="2" charset="2"/>
              <a:buChar char="Ø"/>
            </a:pPr>
            <a:r>
              <a:rPr lang="fr-FR" sz="1300" dirty="0" smtClean="0">
                <a:solidFill>
                  <a:schemeClr val="tx1"/>
                </a:solidFill>
              </a:rPr>
              <a:t>Fiche </a:t>
            </a:r>
            <a:r>
              <a:rPr lang="fr-FR" sz="1300" dirty="0">
                <a:solidFill>
                  <a:schemeClr val="tx1"/>
                </a:solidFill>
              </a:rPr>
              <a:t>à remplir &amp; retourner aux PCN Climat-Energie &amp; Transports </a:t>
            </a:r>
            <a:r>
              <a:rPr lang="fr-FR" sz="1300" b="0" dirty="0">
                <a:solidFill>
                  <a:schemeClr val="tx1"/>
                </a:solidFill>
              </a:rPr>
              <a:t>pour être ajoutée au tableau</a:t>
            </a:r>
          </a:p>
          <a:p>
            <a:pPr marL="285750" lvl="0" indent="-285750">
              <a:spcBef>
                <a:spcPts val="200"/>
              </a:spcBef>
              <a:spcAft>
                <a:spcPts val="200"/>
              </a:spcAft>
              <a:buFont typeface="Wingdings" panose="05000000000000000000" pitchFamily="2" charset="2"/>
              <a:buChar char="Ø"/>
            </a:pPr>
            <a:r>
              <a:rPr lang="fr-FR" sz="1300" b="0" dirty="0">
                <a:solidFill>
                  <a:schemeClr val="tx1"/>
                </a:solidFill>
              </a:rPr>
              <a:t>Une communication régulière est faite en direction des </a:t>
            </a:r>
            <a:r>
              <a:rPr lang="fr-FR" sz="1300" dirty="0">
                <a:solidFill>
                  <a:schemeClr val="tx1"/>
                </a:solidFill>
              </a:rPr>
              <a:t>communautés </a:t>
            </a:r>
            <a:r>
              <a:rPr lang="fr-FR" sz="1300" dirty="0" smtClean="0">
                <a:solidFill>
                  <a:schemeClr val="tx1"/>
                </a:solidFill>
              </a:rPr>
              <a:t>françaises et</a:t>
            </a:r>
            <a:r>
              <a:rPr lang="fr-FR" sz="1300" b="0" dirty="0" smtClean="0">
                <a:solidFill>
                  <a:schemeClr val="tx1"/>
                </a:solidFill>
              </a:rPr>
              <a:t> </a:t>
            </a:r>
            <a:r>
              <a:rPr lang="fr-FR" sz="1300" b="0" dirty="0">
                <a:solidFill>
                  <a:schemeClr val="tx1"/>
                </a:solidFill>
              </a:rPr>
              <a:t>aux </a:t>
            </a:r>
            <a:r>
              <a:rPr lang="fr-FR" sz="1300" dirty="0">
                <a:solidFill>
                  <a:schemeClr val="tx1"/>
                </a:solidFill>
              </a:rPr>
              <a:t>autres PCN européens</a:t>
            </a:r>
          </a:p>
          <a:p>
            <a:pPr marL="285750" lvl="0" indent="-285750">
              <a:spcBef>
                <a:spcPts val="200"/>
              </a:spcBef>
              <a:spcAft>
                <a:spcPts val="200"/>
              </a:spcAft>
              <a:buFont typeface="Wingdings" panose="05000000000000000000" pitchFamily="2" charset="2"/>
              <a:buChar char="Ø"/>
            </a:pPr>
            <a:r>
              <a:rPr lang="fr-FR" sz="1300" dirty="0" smtClean="0">
                <a:solidFill>
                  <a:schemeClr val="tx1"/>
                </a:solidFill>
                <a:hlinkClick r:id="rId3"/>
              </a:rPr>
              <a:t>Télécharger </a:t>
            </a:r>
            <a:r>
              <a:rPr lang="fr-FR" sz="1300" dirty="0">
                <a:solidFill>
                  <a:schemeClr val="tx1"/>
                </a:solidFill>
                <a:hlinkClick r:id="rId3"/>
              </a:rPr>
              <a:t>la fiche à remplir &amp; le tableau</a:t>
            </a:r>
            <a:endParaRPr lang="fr-FR" sz="1300" dirty="0">
              <a:solidFill>
                <a:schemeClr val="tx1"/>
              </a:solidFill>
            </a:endParaRPr>
          </a:p>
          <a:p>
            <a:pPr marL="285750" lvl="0" indent="-285750">
              <a:spcAft>
                <a:spcPts val="300"/>
              </a:spcAft>
              <a:buFont typeface="Wingdings" panose="05000000000000000000" pitchFamily="2" charset="2"/>
              <a:buChar char="Ø"/>
            </a:pPr>
            <a:endParaRPr lang="fr-FR" sz="1300" b="0" dirty="0">
              <a:solidFill>
                <a:schemeClr val="tx1"/>
              </a:solidFill>
            </a:endParaRPr>
          </a:p>
        </p:txBody>
      </p:sp>
      <p:sp>
        <p:nvSpPr>
          <p:cNvPr id="5" name="ZoneTexte 4"/>
          <p:cNvSpPr txBox="1"/>
          <p:nvPr/>
        </p:nvSpPr>
        <p:spPr bwMode="auto">
          <a:xfrm>
            <a:off x="3347863" y="180000"/>
            <a:ext cx="5544616" cy="553998"/>
          </a:xfrm>
          <a:prstGeom prst="rect">
            <a:avLst/>
          </a:prstGeom>
          <a:noFill/>
        </p:spPr>
        <p:txBody>
          <a:bodyPr wrap="square" rtlCol="0">
            <a:spAutoFit/>
          </a:bodyPr>
          <a:lstStyle/>
          <a:p>
            <a:pPr algn="r">
              <a:defRPr/>
            </a:pPr>
            <a:r>
              <a:rPr lang="fr-FR" b="1" dirty="0"/>
              <a:t>Réseautage</a:t>
            </a:r>
            <a:endParaRPr dirty="0"/>
          </a:p>
          <a:p>
            <a:pPr algn="r">
              <a:defRPr/>
            </a:pPr>
            <a:r>
              <a:rPr lang="fr-FR" sz="1200" b="1" dirty="0"/>
              <a:t>Trouver des partenaires</a:t>
            </a:r>
          </a:p>
        </p:txBody>
      </p:sp>
      <p:pic>
        <p:nvPicPr>
          <p:cNvPr id="6" name="Image 5"/>
          <p:cNvPicPr>
            <a:picLocks noChangeAspect="1"/>
          </p:cNvPicPr>
          <p:nvPr/>
        </p:nvPicPr>
        <p:blipFill rotWithShape="1">
          <a:blip r:embed="rId4"/>
          <a:srcRect l="42350" t="17423" r="33648" b="50558"/>
          <a:stretch/>
        </p:blipFill>
        <p:spPr>
          <a:xfrm>
            <a:off x="7164286" y="3378910"/>
            <a:ext cx="1728193" cy="1296144"/>
          </a:xfrm>
          <a:prstGeom prst="rect">
            <a:avLst/>
          </a:prstGeom>
        </p:spPr>
      </p:pic>
      <p:pic>
        <p:nvPicPr>
          <p:cNvPr id="7" name="Image 6"/>
          <p:cNvPicPr>
            <a:picLocks noChangeAspect="1"/>
          </p:cNvPicPr>
          <p:nvPr/>
        </p:nvPicPr>
        <p:blipFill rotWithShape="1">
          <a:blip r:embed="rId5"/>
          <a:srcRect l="4784" t="25303" r="42770" b="15166"/>
          <a:stretch/>
        </p:blipFill>
        <p:spPr>
          <a:xfrm>
            <a:off x="6084166" y="1207944"/>
            <a:ext cx="2808314" cy="1792200"/>
          </a:xfrm>
          <a:prstGeom prst="rect">
            <a:avLst/>
          </a:prstGeom>
        </p:spPr>
      </p:pic>
      <p:sp>
        <p:nvSpPr>
          <p:cNvPr id="8" name="Ellipse 7"/>
          <p:cNvSpPr/>
          <p:nvPr/>
        </p:nvSpPr>
        <p:spPr>
          <a:xfrm>
            <a:off x="8316416" y="1563638"/>
            <a:ext cx="432048"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8172401" y="1203598"/>
            <a:ext cx="720079" cy="400110"/>
          </a:xfrm>
          <a:prstGeom prst="rect">
            <a:avLst/>
          </a:prstGeom>
          <a:noFill/>
        </p:spPr>
        <p:txBody>
          <a:bodyPr wrap="square" rtlCol="0">
            <a:spAutoFit/>
          </a:bodyPr>
          <a:lstStyle/>
          <a:p>
            <a:pPr algn="ctr"/>
            <a:r>
              <a:rPr lang="fr-FR" sz="1000" b="1" dirty="0" smtClean="0">
                <a:solidFill>
                  <a:srgbClr val="C00000"/>
                </a:solidFill>
              </a:rPr>
              <a:t>Cliquer ici</a:t>
            </a:r>
            <a:endParaRPr lang="fr-FR" sz="1000" b="1" dirty="0">
              <a:solidFill>
                <a:srgbClr val="C00000"/>
              </a:solidFill>
            </a:endParaRPr>
          </a:p>
        </p:txBody>
      </p:sp>
      <p:sp>
        <p:nvSpPr>
          <p:cNvPr id="10" name="Espace réservé du numéro de diapositive 7"/>
          <p:cNvSpPr>
            <a:spLocks noGrp="1"/>
          </p:cNvSpPr>
          <p:nvPr>
            <p:ph type="sldNum" sz="quarter" idx="12"/>
          </p:nvPr>
        </p:nvSpPr>
        <p:spPr>
          <a:xfrm>
            <a:off x="7596336" y="4803998"/>
            <a:ext cx="1170000" cy="339502"/>
          </a:xfrm>
        </p:spPr>
        <p:txBody>
          <a:bodyPr/>
          <a:lstStyle/>
          <a:p>
            <a:fld id="{733122C9-A0B9-462F-8757-0847AD287B63}" type="slidenum">
              <a:rPr lang="fr-FR" smtClean="0"/>
              <a:pPr/>
              <a:t>30</a:t>
            </a:fld>
            <a:endParaRPr lang="fr-FR" dirty="0"/>
          </a:p>
        </p:txBody>
      </p:sp>
    </p:spTree>
    <p:extLst>
      <p:ext uri="{BB962C8B-B14F-4D97-AF65-F5344CB8AC3E}">
        <p14:creationId xmlns:p14="http://schemas.microsoft.com/office/powerpoint/2010/main" val="2175327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Rectangle 2">
            <a:extLst>
              <a:ext uri="{FF2B5EF4-FFF2-40B4-BE49-F238E27FC236}">
                <a16:creationId xmlns:a16="http://schemas.microsoft.com/office/drawing/2014/main" id="{EBCD8150-8C88-4233-9AA8-B6307395E54C}"/>
              </a:ext>
            </a:extLst>
          </p:cNvPr>
          <p:cNvSpPr/>
          <p:nvPr/>
        </p:nvSpPr>
        <p:spPr>
          <a:xfrm>
            <a:off x="402836" y="751655"/>
            <a:ext cx="8844636" cy="577081"/>
          </a:xfrm>
          <a:prstGeom prst="rect">
            <a:avLst/>
          </a:prstGeom>
        </p:spPr>
        <p:txBody>
          <a:bodyPr wrap="square">
            <a:spAutoFit/>
          </a:bodyPr>
          <a:lstStyle/>
          <a:p>
            <a:pPr marL="557213" lvl="2" indent="-214313" defTabSz="685800">
              <a:buFont typeface="Wingdings" panose="05000000000000000000" pitchFamily="2" charset="2"/>
              <a:buChar char="§"/>
              <a:defRPr/>
            </a:pPr>
            <a:endParaRPr lang="fr-FR" sz="1050" dirty="0">
              <a:solidFill>
                <a:srgbClr val="000099"/>
              </a:solidFill>
              <a:latin typeface="Calibri" panose="020F0502020204030204"/>
            </a:endParaRPr>
          </a:p>
          <a:p>
            <a:pPr defTabSz="685800">
              <a:defRPr/>
            </a:pPr>
            <a:endParaRPr lang="fr-FR" sz="1050" dirty="0">
              <a:solidFill>
                <a:prstClr val="black"/>
              </a:solidFill>
              <a:latin typeface="Calibri" panose="020F0502020204030204"/>
            </a:endParaRPr>
          </a:p>
          <a:p>
            <a:pPr defTabSz="685800">
              <a:defRPr/>
            </a:pPr>
            <a:endParaRPr lang="fr-FR" sz="1050" dirty="0">
              <a:solidFill>
                <a:srgbClr val="000099"/>
              </a:solidFill>
              <a:latin typeface="Calibri" panose="020F0502020204030204"/>
            </a:endParaRPr>
          </a:p>
        </p:txBody>
      </p:sp>
      <p:sp>
        <p:nvSpPr>
          <p:cNvPr id="7" name="Rectangle 6"/>
          <p:cNvSpPr/>
          <p:nvPr/>
        </p:nvSpPr>
        <p:spPr>
          <a:xfrm>
            <a:off x="2116100" y="1434384"/>
            <a:ext cx="6124074" cy="300082"/>
          </a:xfrm>
          <a:prstGeom prst="rect">
            <a:avLst/>
          </a:prstGeom>
        </p:spPr>
        <p:txBody>
          <a:bodyPr wrap="square">
            <a:spAutoFit/>
          </a:bodyPr>
          <a:lstStyle/>
          <a:p>
            <a:pPr marL="342900" lvl="1" defTabSz="685800">
              <a:defRPr/>
            </a:pPr>
            <a:endParaRPr lang="fr-FR" sz="1350" dirty="0">
              <a:solidFill>
                <a:srgbClr val="000091"/>
              </a:solidFill>
              <a:latin typeface="Marianne"/>
            </a:endParaRPr>
          </a:p>
        </p:txBody>
      </p:sp>
      <p:sp>
        <p:nvSpPr>
          <p:cNvPr id="4" name="Rectangle 3"/>
          <p:cNvSpPr/>
          <p:nvPr/>
        </p:nvSpPr>
        <p:spPr>
          <a:xfrm>
            <a:off x="402837" y="915566"/>
            <a:ext cx="8741164" cy="3931846"/>
          </a:xfrm>
          <a:prstGeom prst="rect">
            <a:avLst/>
          </a:prstGeom>
        </p:spPr>
        <p:txBody>
          <a:bodyPr wrap="square">
            <a:spAutoFit/>
          </a:bodyPr>
          <a:lstStyle/>
          <a:p>
            <a:pPr defTabSz="685800">
              <a:defRPr/>
            </a:pPr>
            <a:r>
              <a:rPr lang="fr-FR" b="1" dirty="0" smtClean="0">
                <a:solidFill>
                  <a:schemeClr val="tx2"/>
                </a:solidFill>
              </a:rPr>
              <a:t>Trouver des partenaires </a:t>
            </a:r>
          </a:p>
          <a:p>
            <a:pPr defTabSz="685800">
              <a:defRPr/>
            </a:pPr>
            <a:endParaRPr lang="fr-FR" sz="1200" dirty="0" smtClean="0"/>
          </a:p>
          <a:p>
            <a:pPr marL="214313" indent="-214313" defTabSz="685800">
              <a:spcBef>
                <a:spcPts val="600"/>
              </a:spcBef>
              <a:buFont typeface="Wingdings" panose="05000000000000000000" pitchFamily="2" charset="2"/>
              <a:buChar char="Ø"/>
              <a:defRPr/>
            </a:pPr>
            <a:r>
              <a:rPr lang="fr-FR" sz="1200" b="1" dirty="0" smtClean="0"/>
              <a:t>Contribuer </a:t>
            </a:r>
            <a:r>
              <a:rPr lang="fr-FR" sz="1200" b="1" dirty="0"/>
              <a:t>aux actions des </a:t>
            </a:r>
            <a:r>
              <a:rPr lang="fr-FR" sz="1200" b="1" dirty="0" smtClean="0"/>
              <a:t>partenariats &amp; </a:t>
            </a:r>
            <a:r>
              <a:rPr lang="fr-FR" sz="1200" b="1" dirty="0"/>
              <a:t>dynamiques européennes </a:t>
            </a:r>
            <a:endParaRPr lang="fr-FR" sz="1200" dirty="0"/>
          </a:p>
          <a:p>
            <a:pPr marL="557213" lvl="1" indent="-214313" defTabSz="685800">
              <a:buFont typeface="Wingdings" panose="05000000000000000000" pitchFamily="2" charset="2"/>
              <a:buChar char="§"/>
              <a:defRPr/>
            </a:pPr>
            <a:r>
              <a:rPr lang="fr-FR" sz="1200" dirty="0" smtClean="0">
                <a:hlinkClick r:id="rId3"/>
              </a:rPr>
              <a:t>Les partenariats </a:t>
            </a:r>
            <a:r>
              <a:rPr lang="fr-FR" sz="1200" dirty="0" smtClean="0"/>
              <a:t>: Clean </a:t>
            </a:r>
            <a:r>
              <a:rPr lang="fr-FR" sz="1200" dirty="0" err="1" smtClean="0"/>
              <a:t>Hydrogen</a:t>
            </a:r>
            <a:r>
              <a:rPr lang="fr-FR" sz="1200" dirty="0" smtClean="0"/>
              <a:t>, Clean Aviation, </a:t>
            </a:r>
            <a:r>
              <a:rPr lang="fr-FR" sz="1200" dirty="0" err="1" smtClean="0"/>
              <a:t>Europe’s</a:t>
            </a:r>
            <a:r>
              <a:rPr lang="fr-FR" sz="1200" dirty="0" smtClean="0"/>
              <a:t> Rail, Built4people, Batt4EU, CCAM….</a:t>
            </a:r>
            <a:endParaRPr lang="fr-FR" sz="1200" dirty="0"/>
          </a:p>
          <a:p>
            <a:pPr marL="557213" lvl="1" indent="-214313" defTabSz="685800">
              <a:buFont typeface="Wingdings" panose="05000000000000000000" pitchFamily="2" charset="2"/>
              <a:buChar char="§"/>
              <a:defRPr/>
            </a:pPr>
            <a:r>
              <a:rPr lang="fr-FR" sz="1200" dirty="0"/>
              <a:t>New </a:t>
            </a:r>
            <a:r>
              <a:rPr lang="fr-FR" sz="1200" dirty="0" err="1"/>
              <a:t>European</a:t>
            </a:r>
            <a:r>
              <a:rPr lang="fr-FR" sz="1200" dirty="0"/>
              <a:t> Bauhaus</a:t>
            </a:r>
          </a:p>
          <a:p>
            <a:pPr marL="557213" lvl="1" indent="-214313" defTabSz="685800">
              <a:spcAft>
                <a:spcPts val="600"/>
              </a:spcAft>
              <a:buFont typeface="Wingdings" panose="05000000000000000000" pitchFamily="2" charset="2"/>
              <a:buChar char="§"/>
              <a:defRPr/>
            </a:pPr>
            <a:r>
              <a:rPr lang="fr-FR" sz="1200" dirty="0" smtClean="0"/>
              <a:t>Les Missions Villes et Climat</a:t>
            </a:r>
            <a:endParaRPr lang="fr-FR" sz="1200" dirty="0"/>
          </a:p>
          <a:p>
            <a:pPr marL="214313" lvl="1" indent="-214313" defTabSz="685800">
              <a:spcBef>
                <a:spcPts val="600"/>
              </a:spcBef>
              <a:spcAft>
                <a:spcPts val="600"/>
              </a:spcAft>
              <a:buFont typeface="Wingdings" panose="05000000000000000000" pitchFamily="2" charset="2"/>
              <a:buChar char="Ø"/>
              <a:defRPr/>
            </a:pPr>
            <a:r>
              <a:rPr lang="fr-FR" sz="1200" b="1" dirty="0"/>
              <a:t>Contribuer au </a:t>
            </a:r>
            <a:r>
              <a:rPr lang="fr-FR" sz="1200" b="1" dirty="0" smtClean="0"/>
              <a:t>GTN</a:t>
            </a:r>
            <a:endParaRPr lang="fr-FR" sz="1200" b="1" dirty="0"/>
          </a:p>
          <a:p>
            <a:pPr marL="214313" lvl="1" indent="-214313" defTabSz="685800">
              <a:spcBef>
                <a:spcPts val="600"/>
              </a:spcBef>
              <a:spcAft>
                <a:spcPts val="600"/>
              </a:spcAft>
              <a:buFont typeface="Wingdings" panose="05000000000000000000" pitchFamily="2" charset="2"/>
              <a:buChar char="Ø"/>
              <a:defRPr/>
            </a:pPr>
            <a:r>
              <a:rPr lang="fr-FR" sz="1200" b="1" dirty="0"/>
              <a:t>Participer aux évènements de la </a:t>
            </a:r>
            <a:r>
              <a:rPr lang="fr-FR" sz="1200" b="1" dirty="0" smtClean="0"/>
              <a:t>Commission européenne et du PCN</a:t>
            </a:r>
            <a:endParaRPr lang="fr-FR" sz="1200" b="1" dirty="0"/>
          </a:p>
          <a:p>
            <a:pPr marL="214313" lvl="1" indent="-214313" defTabSz="685800">
              <a:spcBef>
                <a:spcPts val="600"/>
              </a:spcBef>
              <a:spcAft>
                <a:spcPts val="600"/>
              </a:spcAft>
              <a:buFont typeface="Wingdings" panose="05000000000000000000" pitchFamily="2" charset="2"/>
              <a:buChar char="Ø"/>
              <a:defRPr/>
            </a:pPr>
            <a:r>
              <a:rPr lang="fr-FR" sz="1200" b="1" dirty="0"/>
              <a:t>Utiliser </a:t>
            </a:r>
            <a:r>
              <a:rPr lang="fr-FR" sz="1200" b="1" dirty="0" smtClean="0"/>
              <a:t>les différents outils</a:t>
            </a:r>
          </a:p>
          <a:p>
            <a:pPr marL="557213" lvl="1" indent="-214313" defTabSz="685800">
              <a:buFont typeface="Wingdings" panose="05000000000000000000" pitchFamily="2" charset="2"/>
              <a:buChar char="§"/>
              <a:defRPr/>
            </a:pPr>
            <a:r>
              <a:rPr lang="fr-FR" sz="1200" dirty="0"/>
              <a:t>Celui du PCN français : </a:t>
            </a:r>
            <a:r>
              <a:rPr lang="fr-FR" sz="1200" dirty="0">
                <a:hlinkClick r:id="rId4"/>
              </a:rPr>
              <a:t>https://www.horizon-europe.gouv.fr/recherches-de-partenaires-et-offres-de-competences-sur-les-thematiques-climatenergietransports</a:t>
            </a:r>
            <a:endParaRPr lang="fr-FR" sz="1200" dirty="0"/>
          </a:p>
          <a:p>
            <a:pPr marL="557213" lvl="1" indent="-214313" defTabSz="685800">
              <a:buFont typeface="Wingdings" panose="05000000000000000000" pitchFamily="2" charset="2"/>
              <a:buChar char="§"/>
              <a:defRPr/>
            </a:pPr>
            <a:r>
              <a:rPr lang="fr-FR" sz="1200" dirty="0"/>
              <a:t>Celui des PCN européens (GREENET) : </a:t>
            </a:r>
            <a:r>
              <a:rPr lang="fr-FR" sz="1200" dirty="0">
                <a:hlinkClick r:id="rId5"/>
              </a:rPr>
              <a:t>https://horizoneuropencpportal.eu/ncp-networks/cluster-5/cluster-5-partner-search-service</a:t>
            </a:r>
            <a:r>
              <a:rPr lang="fr-FR" sz="1200" dirty="0"/>
              <a:t> </a:t>
            </a:r>
          </a:p>
          <a:p>
            <a:pPr marL="557213" lvl="1" indent="-214313" defTabSz="685800">
              <a:spcAft>
                <a:spcPts val="600"/>
              </a:spcAft>
              <a:buFont typeface="Wingdings" panose="05000000000000000000" pitchFamily="2" charset="2"/>
              <a:buChar char="§"/>
              <a:defRPr/>
            </a:pPr>
            <a:r>
              <a:rPr lang="fr-FR" sz="1200" dirty="0"/>
              <a:t>Celui de la Commission européenne : </a:t>
            </a:r>
            <a:r>
              <a:rPr lang="fr-FR" sz="1200" dirty="0">
                <a:hlinkClick r:id="rId6"/>
              </a:rPr>
              <a:t>https://</a:t>
            </a:r>
            <a:r>
              <a:rPr lang="fr-FR" sz="1200" dirty="0" smtClean="0">
                <a:hlinkClick r:id="rId6"/>
              </a:rPr>
              <a:t>ec.europa.eu/info/funding-tenders/opportunities/portal/screen/home</a:t>
            </a:r>
            <a:endParaRPr lang="fr-FR" sz="1200" dirty="0"/>
          </a:p>
          <a:p>
            <a:pPr marL="214313" lvl="1" indent="-214313" defTabSz="685800">
              <a:spcBef>
                <a:spcPts val="600"/>
              </a:spcBef>
              <a:buFont typeface="Wingdings" panose="05000000000000000000" pitchFamily="2" charset="2"/>
              <a:buChar char="Ø"/>
              <a:defRPr/>
            </a:pPr>
            <a:r>
              <a:rPr lang="fr-FR" sz="1350" b="1" dirty="0"/>
              <a:t>Rechercher les consortia déjà financés sur des thématiques </a:t>
            </a:r>
            <a:r>
              <a:rPr lang="fr-FR" sz="1350" b="1" dirty="0" smtClean="0"/>
              <a:t>proches (b</a:t>
            </a:r>
            <a:r>
              <a:rPr lang="fr-FR" sz="1200" b="1" dirty="0" smtClean="0"/>
              <a:t>ase </a:t>
            </a:r>
            <a:r>
              <a:rPr lang="fr-FR" sz="1200" b="1" dirty="0"/>
              <a:t>de données </a:t>
            </a:r>
            <a:r>
              <a:rPr lang="fr-FR" sz="1200" b="1" dirty="0" err="1"/>
              <a:t>C</a:t>
            </a:r>
            <a:r>
              <a:rPr lang="fr-FR" sz="1200" b="1" dirty="0" err="1" smtClean="0"/>
              <a:t>ordis</a:t>
            </a:r>
            <a:r>
              <a:rPr lang="fr-FR" sz="1200" b="1" dirty="0" smtClean="0"/>
              <a:t>) </a:t>
            </a:r>
            <a:r>
              <a:rPr lang="fr-FR" sz="1200" dirty="0"/>
              <a:t>: </a:t>
            </a:r>
            <a:r>
              <a:rPr lang="fr-FR" sz="1200" dirty="0">
                <a:hlinkClick r:id="rId7"/>
              </a:rPr>
              <a:t>https://cordis.europa.eu/fr</a:t>
            </a:r>
            <a:r>
              <a:rPr lang="fr-FR" sz="1200" dirty="0"/>
              <a:t> </a:t>
            </a:r>
          </a:p>
        </p:txBody>
      </p:sp>
      <p:sp>
        <p:nvSpPr>
          <p:cNvPr id="5" name="Rectangle 4"/>
          <p:cNvSpPr/>
          <p:nvPr/>
        </p:nvSpPr>
        <p:spPr>
          <a:xfrm>
            <a:off x="2200624" y="1045814"/>
            <a:ext cx="6691016" cy="830997"/>
          </a:xfrm>
          <a:prstGeom prst="rect">
            <a:avLst/>
          </a:prstGeom>
        </p:spPr>
        <p:txBody>
          <a:bodyPr wrap="square">
            <a:spAutoFit/>
          </a:bodyPr>
          <a:lstStyle/>
          <a:p>
            <a:pPr defTabSz="685800">
              <a:defRPr/>
            </a:pPr>
            <a:endParaRPr lang="fr-FR" sz="1200" dirty="0">
              <a:solidFill>
                <a:srgbClr val="000091"/>
              </a:solidFill>
              <a:latin typeface="Marianne"/>
            </a:endParaRPr>
          </a:p>
          <a:p>
            <a:pPr defTabSz="685800">
              <a:defRPr/>
            </a:pPr>
            <a:endParaRPr lang="fr-FR" sz="1200" dirty="0">
              <a:solidFill>
                <a:srgbClr val="000091"/>
              </a:solidFill>
              <a:latin typeface="Marianne"/>
            </a:endParaRPr>
          </a:p>
          <a:p>
            <a:pPr defTabSz="685800">
              <a:defRPr/>
            </a:pPr>
            <a:endParaRPr lang="fr-FR" sz="1200" dirty="0">
              <a:solidFill>
                <a:srgbClr val="000091"/>
              </a:solidFill>
              <a:latin typeface="Marianne"/>
            </a:endParaRPr>
          </a:p>
          <a:p>
            <a:pPr defTabSz="685800">
              <a:defRPr/>
            </a:pPr>
            <a:endParaRPr lang="fr-FR" sz="1200" dirty="0">
              <a:solidFill>
                <a:srgbClr val="000091"/>
              </a:solidFill>
              <a:latin typeface="Marianne"/>
            </a:endParaRPr>
          </a:p>
        </p:txBody>
      </p:sp>
      <p:sp>
        <p:nvSpPr>
          <p:cNvPr id="9" name="ZoneTexte 8"/>
          <p:cNvSpPr txBox="1"/>
          <p:nvPr/>
        </p:nvSpPr>
        <p:spPr bwMode="auto">
          <a:xfrm>
            <a:off x="3203849" y="195088"/>
            <a:ext cx="5765503" cy="553998"/>
          </a:xfrm>
          <a:prstGeom prst="rect">
            <a:avLst/>
          </a:prstGeom>
          <a:noFill/>
        </p:spPr>
        <p:txBody>
          <a:bodyPr wrap="square" rtlCol="0">
            <a:spAutoFit/>
          </a:bodyPr>
          <a:lstStyle/>
          <a:p>
            <a:pPr algn="r">
              <a:defRPr/>
            </a:pPr>
            <a:r>
              <a:rPr lang="fr-FR" b="1" dirty="0" smtClean="0">
                <a:latin typeface="Arial" panose="020B0604020202020204" pitchFamily="34" charset="0"/>
                <a:cs typeface="Arial" panose="020B0604020202020204" pitchFamily="34" charset="0"/>
              </a:rPr>
              <a:t>Réseautage</a:t>
            </a:r>
          </a:p>
          <a:p>
            <a:pPr algn="r">
              <a:defRPr/>
            </a:pPr>
            <a:r>
              <a:rPr lang="fr-FR" sz="1200" b="1" dirty="0" smtClean="0">
                <a:latin typeface="Arial" panose="020B0604020202020204" pitchFamily="34" charset="0"/>
                <a:cs typeface="Arial" panose="020B0604020202020204" pitchFamily="34" charset="0"/>
              </a:rPr>
              <a:t>Comment développer son réseau</a:t>
            </a:r>
            <a:endParaRPr lang="fr-FR" sz="1200" b="1" dirty="0">
              <a:latin typeface="Arial" panose="020B0604020202020204" pitchFamily="34" charset="0"/>
              <a:cs typeface="Arial" panose="020B0604020202020204" pitchFamily="34" charset="0"/>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31</a:t>
            </a:fld>
            <a:endParaRPr lang="fr-FR" dirty="0"/>
          </a:p>
        </p:txBody>
      </p:sp>
    </p:spTree>
    <p:extLst>
      <p:ext uri="{BB962C8B-B14F-4D97-AF65-F5344CB8AC3E}">
        <p14:creationId xmlns:p14="http://schemas.microsoft.com/office/powerpoint/2010/main" val="41547581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7" name="Google Shape;317;p30"/>
          <p:cNvSpPr txBox="1">
            <a:spLocks noGrp="1"/>
          </p:cNvSpPr>
          <p:nvPr>
            <p:ph type="body" idx="1"/>
          </p:nvPr>
        </p:nvSpPr>
        <p:spPr bwMode="auto">
          <a:xfrm>
            <a:off x="305493" y="993001"/>
            <a:ext cx="8530325" cy="3673923"/>
          </a:xfrm>
          <a:prstGeom prst="rect">
            <a:avLst/>
          </a:prstGeom>
          <a:noFill/>
          <a:ln>
            <a:noFill/>
          </a:ln>
        </p:spPr>
        <p:txBody>
          <a:bodyPr spcFirstLastPara="1" wrap="square" lIns="0" tIns="0" rIns="0" bIns="0" anchor="t" anchorCtr="0">
            <a:noAutofit/>
          </a:bodyPr>
          <a:lstStyle/>
          <a:p>
            <a:pPr marL="0" indent="0">
              <a:spcBef>
                <a:spcPts val="600"/>
              </a:spcBef>
              <a:spcAft>
                <a:spcPts val="600"/>
              </a:spcAft>
              <a:defRPr/>
            </a:pPr>
            <a:r>
              <a:rPr lang="fr-FR" sz="2400" b="1" dirty="0"/>
              <a:t>Les Groupes Thématiques Nationaux (GTN) du Cluster 5 </a:t>
            </a:r>
          </a:p>
          <a:p>
            <a:pPr marL="0" indent="0">
              <a:spcBef>
                <a:spcPts val="600"/>
              </a:spcBef>
              <a:spcAft>
                <a:spcPts val="600"/>
              </a:spcAft>
              <a:defRPr/>
            </a:pPr>
            <a:r>
              <a:rPr lang="fr-FR" sz="1400" i="1" dirty="0">
                <a:solidFill>
                  <a:schemeClr val="tx1"/>
                </a:solidFill>
              </a:rPr>
              <a:t>Les GTN sont des structures de consultation des acteurs de la recherche (publique et privée) dans un domaine précis qui sont animées par les Représentants au Comité de </a:t>
            </a:r>
            <a:r>
              <a:rPr lang="fr-FR" sz="1400" i="1" dirty="0" smtClean="0">
                <a:solidFill>
                  <a:schemeClr val="tx1"/>
                </a:solidFill>
              </a:rPr>
              <a:t>Programme (RCP). </a:t>
            </a:r>
            <a:r>
              <a:rPr lang="fr-FR" sz="1400" i="1" dirty="0">
                <a:solidFill>
                  <a:schemeClr val="tx1"/>
                </a:solidFill>
              </a:rPr>
              <a:t>Ces derniers s’appuient sur leur GTN pour la définition de la position de la France qui sera présentée en comité de programme. Les GTN </a:t>
            </a:r>
            <a:r>
              <a:rPr lang="fr-FR" sz="1400" i="1" dirty="0" smtClean="0">
                <a:solidFill>
                  <a:schemeClr val="tx1"/>
                </a:solidFill>
              </a:rPr>
              <a:t>reposent sur la </a:t>
            </a:r>
            <a:r>
              <a:rPr lang="fr-FR" sz="1400" i="1" dirty="0">
                <a:solidFill>
                  <a:schemeClr val="tx1"/>
                </a:solidFill>
              </a:rPr>
              <a:t>participation des communautés </a:t>
            </a:r>
            <a:r>
              <a:rPr lang="fr-FR" sz="1400" i="1" dirty="0" smtClean="0">
                <a:solidFill>
                  <a:schemeClr val="tx1"/>
                </a:solidFill>
              </a:rPr>
              <a:t>françaises de </a:t>
            </a:r>
            <a:r>
              <a:rPr lang="fr-FR" sz="1400" i="1" dirty="0">
                <a:solidFill>
                  <a:schemeClr val="tx1"/>
                </a:solidFill>
              </a:rPr>
              <a:t>recherche et d’innovation </a:t>
            </a:r>
            <a:r>
              <a:rPr lang="fr-FR" sz="1400" i="1" dirty="0" smtClean="0">
                <a:solidFill>
                  <a:schemeClr val="tx1"/>
                </a:solidFill>
              </a:rPr>
              <a:t>pour défendre </a:t>
            </a:r>
            <a:r>
              <a:rPr lang="fr-FR" sz="1400" i="1" dirty="0">
                <a:solidFill>
                  <a:schemeClr val="tx1"/>
                </a:solidFill>
              </a:rPr>
              <a:t>au mieux les intérêts des acteurs </a:t>
            </a:r>
            <a:r>
              <a:rPr lang="fr-FR" sz="1400" i="1" dirty="0" smtClean="0">
                <a:solidFill>
                  <a:schemeClr val="tx1"/>
                </a:solidFill>
              </a:rPr>
              <a:t>français au </a:t>
            </a:r>
            <a:r>
              <a:rPr lang="fr-FR" sz="1400" i="1" dirty="0">
                <a:solidFill>
                  <a:schemeClr val="tx1"/>
                </a:solidFill>
              </a:rPr>
              <a:t>niveau </a:t>
            </a:r>
            <a:r>
              <a:rPr lang="fr-FR" sz="1400" i="1" dirty="0" smtClean="0">
                <a:solidFill>
                  <a:schemeClr val="tx1"/>
                </a:solidFill>
              </a:rPr>
              <a:t>européen.</a:t>
            </a:r>
            <a:endParaRPr lang="fr-FR" sz="1400" b="1" i="1" dirty="0" smtClean="0">
              <a:solidFill>
                <a:schemeClr val="tx1"/>
              </a:solidFill>
            </a:endParaRPr>
          </a:p>
          <a:p>
            <a:pPr marL="0" indent="0">
              <a:spcBef>
                <a:spcPts val="600"/>
              </a:spcBef>
              <a:spcAft>
                <a:spcPts val="600"/>
              </a:spcAft>
              <a:defRPr/>
            </a:pPr>
            <a:r>
              <a:rPr lang="fr-FR" sz="1600" b="1" dirty="0" smtClean="0"/>
              <a:t>Les représentants au Comité de Programme (RCP) du Cluster 5 : </a:t>
            </a:r>
            <a:r>
              <a:rPr lang="fr-FR" sz="1600" dirty="0" smtClean="0"/>
              <a:t>Annabelle </a:t>
            </a:r>
            <a:r>
              <a:rPr lang="fr-FR" sz="1600" dirty="0" err="1" smtClean="0"/>
              <a:t>Rondaud</a:t>
            </a:r>
            <a:r>
              <a:rPr lang="fr-FR" sz="1600" dirty="0" smtClean="0"/>
              <a:t>, Pierre </a:t>
            </a:r>
            <a:r>
              <a:rPr lang="fr-FR" sz="1600" dirty="0" err="1" smtClean="0"/>
              <a:t>Pacaud</a:t>
            </a:r>
            <a:r>
              <a:rPr lang="fr-FR" sz="1600" dirty="0" smtClean="0"/>
              <a:t> et Eric </a:t>
            </a:r>
            <a:r>
              <a:rPr lang="fr-FR" sz="1600" dirty="0" err="1" smtClean="0"/>
              <a:t>Dimnet</a:t>
            </a:r>
            <a:endParaRPr lang="fr-FR" sz="1600" dirty="0" smtClean="0"/>
          </a:p>
          <a:p>
            <a:pPr marL="0" indent="0">
              <a:spcBef>
                <a:spcPts val="600"/>
              </a:spcBef>
              <a:spcAft>
                <a:spcPts val="600"/>
              </a:spcAft>
              <a:defRPr/>
            </a:pPr>
            <a:r>
              <a:rPr lang="fr-FR" sz="1600" b="1" dirty="0" smtClean="0"/>
              <a:t>Les deux GTN du Cluster 5 : </a:t>
            </a:r>
            <a:r>
              <a:rPr lang="fr-FR" sz="1600" dirty="0" smtClean="0"/>
              <a:t>Climat-Energie (</a:t>
            </a:r>
            <a:r>
              <a:rPr lang="fr-FR" sz="1600" i="1" dirty="0" smtClean="0"/>
              <a:t>destinations 1 à 4, animé par Annabelle </a:t>
            </a:r>
            <a:r>
              <a:rPr lang="fr-FR" sz="1600" i="1" dirty="0" err="1" smtClean="0"/>
              <a:t>Rondaud</a:t>
            </a:r>
            <a:r>
              <a:rPr lang="fr-FR" sz="1600" dirty="0" smtClean="0"/>
              <a:t>) et Transports (</a:t>
            </a:r>
            <a:r>
              <a:rPr lang="fr-FR" sz="1600" i="1" dirty="0" smtClean="0"/>
              <a:t>destinations 2, 5 et 6, animé par Pierre </a:t>
            </a:r>
            <a:r>
              <a:rPr lang="fr-FR" sz="1600" i="1" dirty="0" err="1" smtClean="0"/>
              <a:t>Pacaud</a:t>
            </a:r>
            <a:r>
              <a:rPr lang="fr-FR" sz="1600" i="1" dirty="0" smtClean="0"/>
              <a:t> et Eric </a:t>
            </a:r>
            <a:r>
              <a:rPr lang="fr-FR" sz="1600" i="1" dirty="0" err="1" smtClean="0"/>
              <a:t>Dimnet</a:t>
            </a:r>
            <a:r>
              <a:rPr lang="fr-FR" sz="1600" dirty="0" smtClean="0"/>
              <a:t>)</a:t>
            </a:r>
          </a:p>
          <a:p>
            <a:pPr marL="514350" indent="-285750">
              <a:spcBef>
                <a:spcPts val="600"/>
              </a:spcBef>
              <a:spcAft>
                <a:spcPts val="600"/>
              </a:spcAft>
              <a:buClr>
                <a:srgbClr val="EA5433"/>
              </a:buClr>
              <a:buSzPct val="80000"/>
              <a:buFont typeface="Wingdings"/>
              <a:buChar char="Ø"/>
              <a:defRPr/>
            </a:pPr>
            <a:r>
              <a:rPr lang="fr-FR" sz="1400" dirty="0" smtClean="0">
                <a:solidFill>
                  <a:schemeClr val="tx1"/>
                </a:solidFill>
              </a:rPr>
              <a:t>Contacter </a:t>
            </a:r>
            <a:r>
              <a:rPr lang="fr-FR" sz="1400" u="sng" dirty="0">
                <a:solidFill>
                  <a:schemeClr val="tx1"/>
                </a:solidFill>
                <a:hlinkClick r:id="rId2" tooltip="mailto:annabelle.rondaud@recherche.gouv.fr"/>
              </a:rPr>
              <a:t>annabelle.rondaud@recherche.gouv.fr</a:t>
            </a:r>
            <a:r>
              <a:rPr lang="fr-FR" sz="1400" dirty="0">
                <a:solidFill>
                  <a:schemeClr val="tx1"/>
                </a:solidFill>
              </a:rPr>
              <a:t> ou </a:t>
            </a:r>
            <a:r>
              <a:rPr lang="fr-FR" sz="1400" u="sng" dirty="0" smtClean="0">
                <a:solidFill>
                  <a:schemeClr val="tx1"/>
                </a:solidFill>
                <a:hlinkClick r:id="rId3"/>
              </a:rPr>
              <a:t>pierre.pacaud@recherche.gouv.fr</a:t>
            </a:r>
            <a:r>
              <a:rPr lang="fr-FR" sz="1400" dirty="0" smtClean="0">
                <a:solidFill>
                  <a:schemeClr val="tx1"/>
                </a:solidFill>
              </a:rPr>
              <a:t> / </a:t>
            </a:r>
            <a:r>
              <a:rPr lang="fr-FR" sz="1400" dirty="0" smtClean="0">
                <a:solidFill>
                  <a:schemeClr val="tx1"/>
                </a:solidFill>
                <a:hlinkClick r:id="rId4"/>
              </a:rPr>
              <a:t>eric.dimnet@developpement-durable.gouv.fr</a:t>
            </a:r>
            <a:r>
              <a:rPr lang="fr-FR" sz="1400" dirty="0" smtClean="0">
                <a:solidFill>
                  <a:schemeClr val="tx1"/>
                </a:solidFill>
              </a:rPr>
              <a:t> pour plus d’informations sur les </a:t>
            </a:r>
            <a:r>
              <a:rPr lang="fr-FR" sz="1400" b="1" dirty="0" smtClean="0">
                <a:solidFill>
                  <a:schemeClr val="tx1"/>
                </a:solidFill>
              </a:rPr>
              <a:t>GTN</a:t>
            </a:r>
            <a:r>
              <a:rPr lang="fr-FR" sz="1400" dirty="0" smtClean="0">
                <a:solidFill>
                  <a:schemeClr val="tx1"/>
                </a:solidFill>
              </a:rPr>
              <a:t> et la manière dont ils contribuent à </a:t>
            </a:r>
            <a:r>
              <a:rPr lang="fr-FR" sz="1400" dirty="0">
                <a:solidFill>
                  <a:schemeClr val="tx1"/>
                </a:solidFill>
              </a:rPr>
              <a:t>l’</a:t>
            </a:r>
            <a:r>
              <a:rPr lang="fr-FR" sz="1400" b="1" dirty="0">
                <a:solidFill>
                  <a:schemeClr val="tx1"/>
                </a:solidFill>
              </a:rPr>
              <a:t>élaboration des futurs appels </a:t>
            </a:r>
            <a:r>
              <a:rPr lang="fr-FR" sz="1400" dirty="0">
                <a:solidFill>
                  <a:schemeClr val="tx1"/>
                </a:solidFill>
              </a:rPr>
              <a:t>du Cluster 5</a:t>
            </a:r>
          </a:p>
          <a:p>
            <a:pPr marL="514350" indent="-285750">
              <a:spcBef>
                <a:spcPts val="600"/>
              </a:spcBef>
              <a:spcAft>
                <a:spcPts val="600"/>
              </a:spcAft>
              <a:buClr>
                <a:srgbClr val="EA5433"/>
              </a:buClr>
              <a:buSzPct val="80000"/>
              <a:buFont typeface="Wingdings"/>
              <a:buChar char="Ø"/>
              <a:defRPr/>
            </a:pPr>
            <a:endParaRPr lang="fr-FR" sz="1400" dirty="0">
              <a:solidFill>
                <a:schemeClr val="tx1"/>
              </a:solidFill>
            </a:endParaRPr>
          </a:p>
          <a:p>
            <a:pPr marL="0" indent="0">
              <a:spcBef>
                <a:spcPts val="1200"/>
              </a:spcBef>
              <a:spcAft>
                <a:spcPts val="600"/>
              </a:spcAft>
              <a:defRPr/>
            </a:pPr>
            <a:endParaRPr lang="fr-FR" sz="1400" dirty="0">
              <a:solidFill>
                <a:srgbClr val="000091"/>
              </a:solidFill>
            </a:endParaRPr>
          </a:p>
        </p:txBody>
      </p:sp>
      <p:sp>
        <p:nvSpPr>
          <p:cNvPr id="4" name="ZoneTexte 3"/>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Les </a:t>
            </a:r>
            <a:r>
              <a:rPr lang="fr-FR" b="1" dirty="0"/>
              <a:t>GTN Cluster </a:t>
            </a:r>
            <a:r>
              <a:rPr lang="fr-FR" b="1" dirty="0" smtClean="0"/>
              <a:t>5</a:t>
            </a:r>
          </a:p>
          <a:p>
            <a:pPr algn="r">
              <a:defRPr/>
            </a:pPr>
            <a:r>
              <a:rPr lang="fr-FR" sz="1200" b="1" dirty="0" smtClean="0"/>
              <a:t>En quelques mots</a:t>
            </a:r>
            <a:endParaRPr lang="fr-FR" sz="1200" b="1" dirty="0"/>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32</a:t>
            </a:fld>
            <a:endParaRPr lang="fr-FR"/>
          </a:p>
        </p:txBody>
      </p:sp>
    </p:spTree>
    <p:extLst>
      <p:ext uri="{BB962C8B-B14F-4D97-AF65-F5344CB8AC3E}">
        <p14:creationId xmlns:p14="http://schemas.microsoft.com/office/powerpoint/2010/main" val="1433061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7" name="Google Shape;317;p30"/>
          <p:cNvSpPr txBox="1">
            <a:spLocks noGrp="1"/>
          </p:cNvSpPr>
          <p:nvPr>
            <p:ph type="body" idx="1"/>
          </p:nvPr>
        </p:nvSpPr>
        <p:spPr bwMode="auto">
          <a:xfrm>
            <a:off x="359999" y="843558"/>
            <a:ext cx="8647694" cy="3673923"/>
          </a:xfrm>
          <a:prstGeom prst="rect">
            <a:avLst/>
          </a:prstGeom>
          <a:noFill/>
          <a:ln>
            <a:noFill/>
          </a:ln>
        </p:spPr>
        <p:txBody>
          <a:bodyPr spcFirstLastPara="1" wrap="square" lIns="0" tIns="0" rIns="0" bIns="0" anchor="t" anchorCtr="0">
            <a:noAutofit/>
          </a:bodyPr>
          <a:lstStyle/>
          <a:p>
            <a:pPr marL="0" indent="0">
              <a:spcBef>
                <a:spcPts val="600"/>
              </a:spcBef>
              <a:spcAft>
                <a:spcPts val="600"/>
              </a:spcAft>
              <a:defRPr/>
            </a:pPr>
            <a:r>
              <a:rPr lang="fr-FR" sz="2400" b="1" dirty="0"/>
              <a:t>Le réseau des Points de Contact Nationaux (PCN)</a:t>
            </a:r>
            <a:endParaRPr dirty="0"/>
          </a:p>
          <a:p>
            <a:pPr marL="0" indent="0">
              <a:spcAft>
                <a:spcPts val="600"/>
              </a:spcAft>
              <a:defRPr/>
            </a:pPr>
            <a:r>
              <a:rPr lang="fr-FR" sz="1400" i="1" dirty="0">
                <a:solidFill>
                  <a:schemeClr val="tx1"/>
                </a:solidFill>
              </a:rPr>
              <a:t>Le réseau PCN est piloté par le Ministère de l'Enseignement </a:t>
            </a:r>
            <a:r>
              <a:rPr lang="fr-FR" sz="1400" i="1" dirty="0" smtClean="0">
                <a:solidFill>
                  <a:schemeClr val="tx1"/>
                </a:solidFill>
              </a:rPr>
              <a:t>Supérieur et de </a:t>
            </a:r>
            <a:r>
              <a:rPr lang="fr-FR" sz="1400" i="1" dirty="0">
                <a:solidFill>
                  <a:schemeClr val="tx1"/>
                </a:solidFill>
              </a:rPr>
              <a:t>la </a:t>
            </a:r>
            <a:r>
              <a:rPr lang="fr-FR" sz="1400" i="1" dirty="0" smtClean="0">
                <a:solidFill>
                  <a:schemeClr val="tx1"/>
                </a:solidFill>
              </a:rPr>
              <a:t>Recherche, </a:t>
            </a:r>
            <a:r>
              <a:rPr lang="fr-FR" sz="1400" i="1" dirty="0">
                <a:solidFill>
                  <a:schemeClr val="tx1"/>
                </a:solidFill>
              </a:rPr>
              <a:t>dont font à ce titre partie le coordinateur et les membres. </a:t>
            </a:r>
            <a:r>
              <a:rPr lang="fr-FR" sz="1400" b="1" i="1" dirty="0">
                <a:solidFill>
                  <a:schemeClr val="tx1"/>
                </a:solidFill>
              </a:rPr>
              <a:t>Ses missions : </a:t>
            </a:r>
            <a:r>
              <a:rPr lang="fr-FR" sz="1400" i="1" dirty="0">
                <a:solidFill>
                  <a:schemeClr val="tx1"/>
                </a:solidFill>
              </a:rPr>
              <a:t>Informer, conseiller, orienter, accompagner les communautés de recherche et innovation françaises dans leur participation à Horizon Europe.</a:t>
            </a:r>
            <a:endParaRPr lang="fr-FR" i="1" dirty="0">
              <a:solidFill>
                <a:schemeClr val="tx1"/>
              </a:solidFill>
            </a:endParaRPr>
          </a:p>
          <a:p>
            <a:pPr marL="0" indent="0">
              <a:spcBef>
                <a:spcPts val="600"/>
              </a:spcBef>
              <a:spcAft>
                <a:spcPts val="600"/>
              </a:spcAft>
              <a:defRPr/>
            </a:pPr>
            <a:r>
              <a:rPr lang="fr-FR" sz="1600" b="1" dirty="0"/>
              <a:t>Le PCN Climat/Energie est en charge des </a:t>
            </a:r>
            <a:r>
              <a:rPr lang="fr-FR" sz="1600" b="1" dirty="0" smtClean="0"/>
              <a:t>destinations 1 – 4 du </a:t>
            </a:r>
            <a:r>
              <a:rPr lang="fr-FR" sz="1600" b="1" dirty="0"/>
              <a:t>Cluster 5 :</a:t>
            </a:r>
            <a:endParaRPr dirty="0"/>
          </a:p>
          <a:p>
            <a:pPr marL="514350" indent="-285750">
              <a:buClr>
                <a:schemeClr val="accent4"/>
              </a:buClr>
              <a:buSzPct val="80000"/>
              <a:buFont typeface="Courier New"/>
              <a:buChar char="o"/>
              <a:defRPr/>
            </a:pPr>
            <a:r>
              <a:rPr lang="fr-FR" sz="1400" b="1" dirty="0">
                <a:solidFill>
                  <a:schemeClr val="tx1"/>
                </a:solidFill>
              </a:rPr>
              <a:t>Benjamin </a:t>
            </a:r>
            <a:r>
              <a:rPr lang="fr-FR" sz="1400" b="1" dirty="0" err="1">
                <a:solidFill>
                  <a:schemeClr val="tx1"/>
                </a:solidFill>
              </a:rPr>
              <a:t>Wyniger</a:t>
            </a:r>
            <a:r>
              <a:rPr lang="fr-FR" sz="1400" i="1" dirty="0">
                <a:solidFill>
                  <a:schemeClr val="tx1"/>
                </a:solidFill>
              </a:rPr>
              <a:t>- Coordinateur</a:t>
            </a:r>
            <a:endParaRPr dirty="0">
              <a:solidFill>
                <a:schemeClr val="tx1"/>
              </a:solidFill>
            </a:endParaRPr>
          </a:p>
          <a:p>
            <a:pPr marL="514350" lvl="0" indent="-285750" algn="l">
              <a:lnSpc>
                <a:spcPct val="100000"/>
              </a:lnSpc>
              <a:buClr>
                <a:schemeClr val="accent4"/>
              </a:buClr>
              <a:buSzPct val="80000"/>
              <a:buFont typeface="Courier New"/>
              <a:buChar char="o"/>
              <a:defRPr/>
            </a:pPr>
            <a:r>
              <a:rPr lang="fr-FR" sz="1400" b="1" dirty="0">
                <a:solidFill>
                  <a:schemeClr val="tx1"/>
                </a:solidFill>
              </a:rPr>
              <a:t>Maryline Rousselle</a:t>
            </a:r>
            <a:endParaRPr lang="fr-FR" sz="1200" dirty="0">
              <a:solidFill>
                <a:schemeClr val="tx1"/>
              </a:solidFill>
            </a:endParaRPr>
          </a:p>
          <a:p>
            <a:pPr marL="514350" lvl="0" indent="-285750" algn="l">
              <a:lnSpc>
                <a:spcPct val="100000"/>
              </a:lnSpc>
              <a:buClr>
                <a:schemeClr val="accent4"/>
              </a:buClr>
              <a:buSzPct val="80000"/>
              <a:buFont typeface="Courier New"/>
              <a:buChar char="o"/>
              <a:defRPr/>
            </a:pPr>
            <a:r>
              <a:rPr lang="fr-FR" sz="1400" b="1" dirty="0">
                <a:solidFill>
                  <a:schemeClr val="tx1"/>
                </a:solidFill>
              </a:rPr>
              <a:t>Enrico </a:t>
            </a:r>
            <a:r>
              <a:rPr lang="fr-FR" sz="1400" b="1" dirty="0" err="1">
                <a:solidFill>
                  <a:schemeClr val="tx1"/>
                </a:solidFill>
              </a:rPr>
              <a:t>Mazzon</a:t>
            </a:r>
            <a:endParaRPr lang="fr-FR" sz="1200" dirty="0">
              <a:solidFill>
                <a:schemeClr val="tx1"/>
              </a:solidFill>
            </a:endParaRPr>
          </a:p>
          <a:p>
            <a:pPr marL="514350" lvl="0" indent="-285750" algn="l">
              <a:lnSpc>
                <a:spcPct val="100000"/>
              </a:lnSpc>
              <a:buClr>
                <a:schemeClr val="accent4"/>
              </a:buClr>
              <a:buSzPct val="80000"/>
              <a:buFont typeface="Courier New"/>
              <a:buChar char="o"/>
              <a:defRPr/>
            </a:pPr>
            <a:r>
              <a:rPr lang="fr-FR" sz="1400" b="1" dirty="0">
                <a:solidFill>
                  <a:schemeClr val="tx1"/>
                </a:solidFill>
              </a:rPr>
              <a:t>Vasile </a:t>
            </a:r>
            <a:r>
              <a:rPr lang="fr-FR" sz="1400" b="1" dirty="0" err="1">
                <a:solidFill>
                  <a:schemeClr val="tx1"/>
                </a:solidFill>
              </a:rPr>
              <a:t>Iosub</a:t>
            </a:r>
            <a:endParaRPr lang="fr-FR" sz="1400" b="1" dirty="0">
              <a:solidFill>
                <a:schemeClr val="tx1"/>
              </a:solidFill>
            </a:endParaRPr>
          </a:p>
          <a:p>
            <a:pPr marL="514350" lvl="0" indent="-285750" algn="l">
              <a:lnSpc>
                <a:spcPct val="100000"/>
              </a:lnSpc>
              <a:buClr>
                <a:schemeClr val="accent4"/>
              </a:buClr>
              <a:buSzPct val="80000"/>
              <a:buFont typeface="Courier New"/>
              <a:buChar char="o"/>
              <a:defRPr/>
            </a:pPr>
            <a:endParaRPr lang="fr-FR" sz="1200" dirty="0"/>
          </a:p>
          <a:p>
            <a:pPr marL="0" indent="0">
              <a:spcBef>
                <a:spcPts val="600"/>
              </a:spcBef>
              <a:spcAft>
                <a:spcPts val="600"/>
              </a:spcAft>
              <a:defRPr/>
            </a:pPr>
            <a:r>
              <a:rPr lang="fr-FR" sz="1600" b="1" dirty="0"/>
              <a:t>Le PCN Transports est en charge des </a:t>
            </a:r>
            <a:r>
              <a:rPr lang="fr-FR" sz="1600" b="1" dirty="0" smtClean="0"/>
              <a:t>destinations 5 – 6 du </a:t>
            </a:r>
            <a:r>
              <a:rPr lang="fr-FR" sz="1600" b="1" dirty="0"/>
              <a:t>Cluster 5 :</a:t>
            </a:r>
            <a:endParaRPr lang="fr-FR" sz="1600" dirty="0"/>
          </a:p>
          <a:p>
            <a:pPr marL="514350" indent="-285750">
              <a:buClr>
                <a:schemeClr val="accent4"/>
              </a:buClr>
              <a:buSzPct val="80000"/>
              <a:buFont typeface="Courier New"/>
              <a:buChar char="o"/>
              <a:defRPr/>
            </a:pPr>
            <a:r>
              <a:rPr lang="fr-FR" sz="1400" b="1" dirty="0">
                <a:solidFill>
                  <a:schemeClr val="tx1"/>
                </a:solidFill>
              </a:rPr>
              <a:t>Benjamin </a:t>
            </a:r>
            <a:r>
              <a:rPr lang="fr-FR" sz="1400" b="1" dirty="0" err="1">
                <a:solidFill>
                  <a:schemeClr val="tx1"/>
                </a:solidFill>
              </a:rPr>
              <a:t>Wyniger</a:t>
            </a:r>
            <a:r>
              <a:rPr lang="fr-FR" sz="1400" i="1" dirty="0">
                <a:solidFill>
                  <a:schemeClr val="tx1"/>
                </a:solidFill>
              </a:rPr>
              <a:t>- Coordinateur</a:t>
            </a:r>
            <a:endParaRPr lang="fr-FR" sz="1600" dirty="0">
              <a:solidFill>
                <a:schemeClr val="tx1"/>
              </a:solidFill>
            </a:endParaRPr>
          </a:p>
          <a:p>
            <a:pPr marL="514350" lvl="0" indent="-285750">
              <a:buClr>
                <a:schemeClr val="accent4"/>
              </a:buClr>
              <a:buSzPct val="80000"/>
              <a:buFont typeface="Courier New"/>
              <a:buChar char="o"/>
              <a:defRPr/>
            </a:pPr>
            <a:r>
              <a:rPr lang="fr-FR" sz="1400" b="1" dirty="0">
                <a:solidFill>
                  <a:schemeClr val="tx1"/>
                </a:solidFill>
              </a:rPr>
              <a:t>Jean-Marc </a:t>
            </a:r>
            <a:r>
              <a:rPr lang="fr-FR" sz="1400" b="1" dirty="0" err="1">
                <a:solidFill>
                  <a:schemeClr val="tx1"/>
                </a:solidFill>
              </a:rPr>
              <a:t>Zaccardi</a:t>
            </a:r>
            <a:endParaRPr lang="fr-FR" sz="1400" b="1" dirty="0">
              <a:solidFill>
                <a:schemeClr val="tx1"/>
              </a:solidFill>
            </a:endParaRPr>
          </a:p>
          <a:p>
            <a:pPr marL="514350" lvl="0" indent="-285750">
              <a:buClr>
                <a:schemeClr val="accent4"/>
              </a:buClr>
              <a:buSzPct val="80000"/>
              <a:buFont typeface="Courier New"/>
              <a:buChar char="o"/>
              <a:defRPr/>
            </a:pPr>
            <a:r>
              <a:rPr lang="fr-FR" sz="1400" b="1" dirty="0">
                <a:solidFill>
                  <a:schemeClr val="tx1"/>
                </a:solidFill>
              </a:rPr>
              <a:t>Thilo </a:t>
            </a:r>
            <a:r>
              <a:rPr lang="fr-FR" sz="1400" b="1" dirty="0" err="1">
                <a:solidFill>
                  <a:schemeClr val="tx1"/>
                </a:solidFill>
              </a:rPr>
              <a:t>Schönfeld</a:t>
            </a:r>
            <a:endParaRPr lang="fr-FR" sz="1400" b="1" dirty="0">
              <a:solidFill>
                <a:schemeClr val="tx1"/>
              </a:solidFill>
            </a:endParaRPr>
          </a:p>
        </p:txBody>
      </p:sp>
      <p:sp>
        <p:nvSpPr>
          <p:cNvPr id="4" name="ZoneTexte 3"/>
          <p:cNvSpPr txBox="1"/>
          <p:nvPr/>
        </p:nvSpPr>
        <p:spPr bwMode="auto">
          <a:xfrm>
            <a:off x="3203848" y="195087"/>
            <a:ext cx="5765503" cy="553998"/>
          </a:xfrm>
          <a:prstGeom prst="rect">
            <a:avLst/>
          </a:prstGeom>
          <a:noFill/>
        </p:spPr>
        <p:txBody>
          <a:bodyPr wrap="square" rtlCol="0">
            <a:spAutoFit/>
          </a:bodyPr>
          <a:lstStyle/>
          <a:p>
            <a:pPr algn="r">
              <a:defRPr/>
            </a:pPr>
            <a:r>
              <a:rPr lang="fr-FR" b="1" dirty="0"/>
              <a:t>Le réseau </a:t>
            </a:r>
            <a:r>
              <a:rPr lang="fr-FR" b="1" dirty="0" smtClean="0"/>
              <a:t>PCN</a:t>
            </a:r>
          </a:p>
          <a:p>
            <a:pPr algn="r">
              <a:defRPr/>
            </a:pPr>
            <a:r>
              <a:rPr lang="fr-FR" sz="1200" b="1" dirty="0" smtClean="0"/>
              <a:t>Les équipes</a:t>
            </a:r>
            <a:endParaRPr lang="fr-FR" sz="1200" b="1" dirty="0"/>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33</a:t>
            </a:fld>
            <a:endParaRPr lang="fr-FR"/>
          </a:p>
        </p:txBody>
      </p:sp>
    </p:spTree>
    <p:extLst>
      <p:ext uri="{BB962C8B-B14F-4D97-AF65-F5344CB8AC3E}">
        <p14:creationId xmlns:p14="http://schemas.microsoft.com/office/powerpoint/2010/main" val="1795077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7" name="Google Shape;317;p30"/>
          <p:cNvSpPr txBox="1">
            <a:spLocks noGrp="1"/>
          </p:cNvSpPr>
          <p:nvPr>
            <p:ph type="body" idx="1"/>
          </p:nvPr>
        </p:nvSpPr>
        <p:spPr bwMode="auto">
          <a:xfrm>
            <a:off x="398527" y="1086037"/>
            <a:ext cx="8424000" cy="3673923"/>
          </a:xfrm>
          <a:prstGeom prst="rect">
            <a:avLst/>
          </a:prstGeom>
          <a:noFill/>
          <a:ln>
            <a:noFill/>
          </a:ln>
        </p:spPr>
        <p:txBody>
          <a:bodyPr spcFirstLastPara="1" wrap="square" lIns="0" tIns="0" rIns="0" bIns="0" anchor="t" anchorCtr="0">
            <a:noAutofit/>
          </a:bodyPr>
          <a:lstStyle/>
          <a:p>
            <a:pPr marL="0" indent="0">
              <a:spcBef>
                <a:spcPts val="600"/>
              </a:spcBef>
              <a:spcAft>
                <a:spcPts val="600"/>
              </a:spcAft>
              <a:defRPr/>
            </a:pPr>
            <a:r>
              <a:rPr lang="fr-FR" sz="2400" b="1" dirty="0"/>
              <a:t>Contacts</a:t>
            </a:r>
            <a:endParaRPr sz="1400" dirty="0"/>
          </a:p>
          <a:p>
            <a:pPr marL="514350" indent="-285750">
              <a:spcBef>
                <a:spcPts val="600"/>
              </a:spcBef>
              <a:buClr>
                <a:schemeClr val="accent4"/>
              </a:buClr>
              <a:buSzPct val="80000"/>
              <a:buFont typeface="Courier New"/>
              <a:buChar char="o"/>
              <a:defRPr/>
            </a:pPr>
            <a:r>
              <a:rPr lang="fr-FR" sz="1400" b="1" dirty="0"/>
              <a:t>Mail :</a:t>
            </a:r>
          </a:p>
          <a:p>
            <a:pPr marL="971550" lvl="1" indent="-285750">
              <a:buClr>
                <a:schemeClr val="accent4"/>
              </a:buClr>
              <a:buSzPct val="80000"/>
              <a:buFont typeface="Wingdings" panose="05000000000000000000" pitchFamily="2" charset="2"/>
              <a:buChar char="Ø"/>
              <a:defRPr/>
            </a:pPr>
            <a:r>
              <a:rPr lang="fr-FR" sz="1200" b="1" dirty="0"/>
              <a:t>PCN Climat/Energie : </a:t>
            </a:r>
            <a:r>
              <a:rPr lang="fr-FR" sz="1200" u="sng" dirty="0">
                <a:hlinkClick r:id="rId2" tooltip="mailto:pcn-climat-energie@recherche.gouv.fr"/>
              </a:rPr>
              <a:t>pcn-climat-energie@recherche.gouv.fr</a:t>
            </a:r>
            <a:endParaRPr lang="fr-FR" sz="1200" u="sng" dirty="0"/>
          </a:p>
          <a:p>
            <a:pPr marL="971550" lvl="1" indent="-285750">
              <a:spcBef>
                <a:spcPts val="0"/>
              </a:spcBef>
              <a:spcAft>
                <a:spcPts val="600"/>
              </a:spcAft>
              <a:buClr>
                <a:schemeClr val="accent4"/>
              </a:buClr>
              <a:buSzPct val="80000"/>
              <a:buFont typeface="Wingdings" panose="05000000000000000000" pitchFamily="2" charset="2"/>
              <a:buChar char="Ø"/>
              <a:defRPr/>
            </a:pPr>
            <a:r>
              <a:rPr lang="fr-FR" sz="1200" b="1" dirty="0"/>
              <a:t>PCN Transports : </a:t>
            </a:r>
            <a:r>
              <a:rPr lang="fr-FR" sz="1200" u="sng" dirty="0">
                <a:hlinkClick r:id="rId3"/>
              </a:rPr>
              <a:t>pcn-transport@recherche.gouv.fr</a:t>
            </a:r>
            <a:r>
              <a:rPr lang="fr-FR" sz="1200" u="sng" dirty="0"/>
              <a:t> </a:t>
            </a:r>
            <a:endParaRPr lang="fr-FR" sz="1200" dirty="0"/>
          </a:p>
          <a:p>
            <a:pPr marL="514350" indent="-285750">
              <a:spcBef>
                <a:spcPts val="600"/>
              </a:spcBef>
              <a:spcAft>
                <a:spcPts val="600"/>
              </a:spcAft>
              <a:buClr>
                <a:schemeClr val="accent4"/>
              </a:buClr>
              <a:buSzPct val="80000"/>
              <a:buFont typeface="Courier New"/>
              <a:buChar char="o"/>
              <a:defRPr/>
            </a:pPr>
            <a:r>
              <a:rPr lang="fr-FR" sz="1400" b="1" dirty="0"/>
              <a:t>Liste de diffusion : </a:t>
            </a:r>
            <a:r>
              <a:rPr lang="fr-FR" sz="1400" u="sng" dirty="0">
                <a:hlinkClick r:id="rId4" tooltip="https://www.horizon-europe.gouv.fr/liste-de-diffusion-du-pcn-climat-energie-27809"/>
              </a:rPr>
              <a:t>PCN Climat/Energie </a:t>
            </a:r>
            <a:r>
              <a:rPr lang="fr-FR" sz="1400" dirty="0"/>
              <a:t> &amp; </a:t>
            </a:r>
            <a:r>
              <a:rPr lang="fr-FR" sz="1400" dirty="0">
                <a:hlinkClick r:id="rId5"/>
              </a:rPr>
              <a:t>PCN Transports</a:t>
            </a:r>
            <a:endParaRPr dirty="0"/>
          </a:p>
          <a:p>
            <a:pPr marL="514350" indent="-285750">
              <a:spcBef>
                <a:spcPts val="600"/>
              </a:spcBef>
              <a:spcAft>
                <a:spcPts val="600"/>
              </a:spcAft>
              <a:buClr>
                <a:schemeClr val="accent4"/>
              </a:buClr>
              <a:buSzPct val="80000"/>
              <a:buFont typeface="Courier New"/>
              <a:buChar char="o"/>
              <a:defRPr/>
            </a:pPr>
            <a:r>
              <a:rPr lang="fr-FR" sz="1400" b="1" dirty="0"/>
              <a:t>Liste de diffusion spécifique</a:t>
            </a:r>
            <a:r>
              <a:rPr lang="fr-FR" sz="1400" b="1" dirty="0">
                <a:solidFill>
                  <a:schemeClr val="bg2"/>
                </a:solidFill>
              </a:rPr>
              <a:t> </a:t>
            </a:r>
            <a:r>
              <a:rPr lang="fr-FR" sz="1400" b="1" dirty="0"/>
              <a:t>aux relais Horizon Europe :</a:t>
            </a:r>
            <a:r>
              <a:rPr lang="fr-FR" sz="1400" dirty="0"/>
              <a:t> </a:t>
            </a:r>
            <a:r>
              <a:rPr lang="fr-FR" sz="1400" u="sng" dirty="0">
                <a:solidFill>
                  <a:schemeClr val="bg2"/>
                </a:solidFill>
                <a:hlinkClick r:id="rId6" tooltip="https://www.horizon-europe.gouv.fr/relais-horizon-europe"/>
              </a:rPr>
              <a:t>Inscrivez-vous à la liste Relais HE</a:t>
            </a:r>
            <a:endParaRPr dirty="0"/>
          </a:p>
          <a:p>
            <a:pPr marL="514350" indent="-285750">
              <a:spcBef>
                <a:spcPts val="600"/>
              </a:spcBef>
              <a:buClr>
                <a:schemeClr val="accent4"/>
              </a:buClr>
              <a:buSzPct val="80000"/>
              <a:buFont typeface="Courier New"/>
              <a:buChar char="o"/>
              <a:defRPr/>
            </a:pPr>
            <a:r>
              <a:rPr lang="fr-FR" sz="1400" b="1" dirty="0"/>
              <a:t>LinkedIn : </a:t>
            </a:r>
          </a:p>
          <a:p>
            <a:pPr marL="971550" lvl="1" indent="-285750">
              <a:buClr>
                <a:schemeClr val="accent4"/>
              </a:buClr>
              <a:buSzPct val="80000"/>
              <a:buFont typeface="Wingdings" panose="05000000000000000000" pitchFamily="2" charset="2"/>
              <a:buChar char="Ø"/>
              <a:defRPr/>
            </a:pPr>
            <a:r>
              <a:rPr lang="fr-FR" sz="1200" b="1" dirty="0"/>
              <a:t>Climat/Energie : </a:t>
            </a:r>
            <a:r>
              <a:rPr lang="fr-FR" sz="1200" dirty="0">
                <a:hlinkClick r:id="rId7" tooltip="https://www.linkedin.com/company/pcn-climat-energie"/>
              </a:rPr>
              <a:t>https://www.linkedin.com/company/pcn-climat-energie</a:t>
            </a:r>
            <a:endParaRPr lang="fr-FR" sz="1200" dirty="0"/>
          </a:p>
          <a:p>
            <a:pPr marL="971550" lvl="1" indent="-285750">
              <a:spcBef>
                <a:spcPts val="0"/>
              </a:spcBef>
              <a:spcAft>
                <a:spcPts val="600"/>
              </a:spcAft>
              <a:buClr>
                <a:schemeClr val="accent4"/>
              </a:buClr>
              <a:buSzPct val="80000"/>
              <a:buFont typeface="Wingdings" panose="05000000000000000000" pitchFamily="2" charset="2"/>
              <a:buChar char="Ø"/>
              <a:defRPr/>
            </a:pPr>
            <a:r>
              <a:rPr lang="fr-FR" sz="1200" b="1" dirty="0"/>
              <a:t>Transports : </a:t>
            </a:r>
            <a:r>
              <a:rPr lang="fr-FR" sz="1200" dirty="0">
                <a:hlinkClick r:id="rId8"/>
              </a:rPr>
              <a:t>https://www.linkedin.com/company/pcn-transports/</a:t>
            </a:r>
            <a:r>
              <a:rPr lang="fr-FR" sz="1200" dirty="0"/>
              <a:t> </a:t>
            </a:r>
          </a:p>
          <a:p>
            <a:pPr marL="514350" indent="-285750">
              <a:spcBef>
                <a:spcPts val="600"/>
              </a:spcBef>
              <a:buClr>
                <a:schemeClr val="accent4"/>
              </a:buClr>
              <a:buSzPct val="80000"/>
              <a:buFont typeface="Courier New"/>
              <a:buChar char="o"/>
              <a:defRPr/>
            </a:pPr>
            <a:r>
              <a:rPr lang="fr-FR" sz="1400" b="1" dirty="0">
                <a:solidFill>
                  <a:srgbClr val="000091"/>
                </a:solidFill>
              </a:rPr>
              <a:t>Site internet </a:t>
            </a:r>
          </a:p>
          <a:p>
            <a:pPr marL="971550" lvl="1" indent="-285750">
              <a:buClr>
                <a:schemeClr val="accent4"/>
              </a:buClr>
              <a:buSzPct val="80000"/>
              <a:buFont typeface="Wingdings" panose="05000000000000000000" pitchFamily="2" charset="2"/>
              <a:buChar char="Ø"/>
              <a:defRPr/>
            </a:pPr>
            <a:r>
              <a:rPr lang="fr-FR" sz="1200" b="1" dirty="0"/>
              <a:t>Climat/Energie : </a:t>
            </a:r>
            <a:r>
              <a:rPr lang="fr-FR" sz="1200" dirty="0">
                <a:hlinkClick r:id="rId9" tooltip="https://www.horizon-europe.gouv.fr/climat-energie-cluster5"/>
              </a:rPr>
              <a:t>https://www.horizon-europe.gouv.fr/climat-energie-cluster5</a:t>
            </a:r>
            <a:endParaRPr lang="fr-FR" sz="1200" dirty="0"/>
          </a:p>
          <a:p>
            <a:pPr marL="971550" lvl="1" indent="-285750">
              <a:spcBef>
                <a:spcPts val="0"/>
              </a:spcBef>
              <a:spcAft>
                <a:spcPts val="600"/>
              </a:spcAft>
              <a:buClr>
                <a:schemeClr val="accent4"/>
              </a:buClr>
              <a:buSzPct val="80000"/>
              <a:buFont typeface="Wingdings" panose="05000000000000000000" pitchFamily="2" charset="2"/>
              <a:buChar char="Ø"/>
              <a:defRPr/>
            </a:pPr>
            <a:r>
              <a:rPr lang="fr-FR" sz="1200" b="1" dirty="0"/>
              <a:t>Transports : </a:t>
            </a:r>
            <a:r>
              <a:rPr lang="fr-FR" sz="1200" dirty="0">
                <a:hlinkClick r:id="rId10"/>
              </a:rPr>
              <a:t>https://www.horizon-europe.gouv.fr/transports</a:t>
            </a:r>
            <a:r>
              <a:rPr lang="fr-FR" sz="1200" dirty="0"/>
              <a:t> </a:t>
            </a:r>
          </a:p>
          <a:p>
            <a:pPr marL="514350" indent="-285750">
              <a:spcBef>
                <a:spcPts val="600"/>
              </a:spcBef>
              <a:spcAft>
                <a:spcPts val="600"/>
              </a:spcAft>
              <a:buClr>
                <a:srgbClr val="EA5433"/>
              </a:buClr>
              <a:buSzPct val="80000"/>
              <a:buFont typeface="Courier New"/>
              <a:buChar char="o"/>
              <a:defRPr/>
            </a:pPr>
            <a:endParaRPr lang="fr-FR" sz="1200" dirty="0">
              <a:solidFill>
                <a:srgbClr val="000091"/>
              </a:solidFill>
            </a:endParaRPr>
          </a:p>
          <a:p>
            <a:pPr marL="228600" indent="0">
              <a:spcBef>
                <a:spcPts val="600"/>
              </a:spcBef>
              <a:spcAft>
                <a:spcPts val="600"/>
              </a:spcAft>
              <a:buSzPct val="69000"/>
              <a:defRPr/>
            </a:pPr>
            <a:endParaRPr lang="fr-FR" sz="1400" u="sng" dirty="0">
              <a:solidFill>
                <a:srgbClr val="000000"/>
              </a:solidFill>
            </a:endParaRPr>
          </a:p>
          <a:p>
            <a:pPr marL="0" indent="0">
              <a:spcBef>
                <a:spcPts val="1200"/>
              </a:spcBef>
              <a:spcAft>
                <a:spcPts val="600"/>
              </a:spcAft>
              <a:defRPr/>
            </a:pPr>
            <a:endParaRPr lang="fr-FR" sz="1600" dirty="0">
              <a:solidFill>
                <a:srgbClr val="000091"/>
              </a:solidFill>
            </a:endParaRPr>
          </a:p>
        </p:txBody>
      </p:sp>
      <p:sp>
        <p:nvSpPr>
          <p:cNvPr id="4" name="ZoneTexte 3"/>
          <p:cNvSpPr txBox="1"/>
          <p:nvPr/>
        </p:nvSpPr>
        <p:spPr bwMode="auto">
          <a:xfrm>
            <a:off x="3203848" y="195087"/>
            <a:ext cx="5765503" cy="553998"/>
          </a:xfrm>
          <a:prstGeom prst="rect">
            <a:avLst/>
          </a:prstGeom>
          <a:noFill/>
        </p:spPr>
        <p:txBody>
          <a:bodyPr wrap="square" rtlCol="0">
            <a:spAutoFit/>
          </a:bodyPr>
          <a:lstStyle/>
          <a:p>
            <a:pPr algn="r">
              <a:defRPr/>
            </a:pPr>
            <a:r>
              <a:rPr lang="fr-FR" b="1" dirty="0"/>
              <a:t>Contacts </a:t>
            </a:r>
            <a:r>
              <a:rPr lang="fr-FR" b="1" dirty="0" smtClean="0"/>
              <a:t>PCN</a:t>
            </a:r>
          </a:p>
          <a:p>
            <a:pPr algn="r">
              <a:defRPr/>
            </a:pPr>
            <a:r>
              <a:rPr lang="fr-FR" sz="1200" b="1" dirty="0" smtClean="0"/>
              <a:t>Les liens utiles</a:t>
            </a:r>
            <a:endParaRPr lang="fr-FR" sz="1200" b="1" dirty="0"/>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34</a:t>
            </a:fld>
            <a:endParaRPr lang="fr-FR"/>
          </a:p>
        </p:txBody>
      </p:sp>
    </p:spTree>
    <p:extLst>
      <p:ext uri="{BB962C8B-B14F-4D97-AF65-F5344CB8AC3E}">
        <p14:creationId xmlns:p14="http://schemas.microsoft.com/office/powerpoint/2010/main" val="600047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68302" y="828252"/>
            <a:ext cx="8481354" cy="3983136"/>
          </a:xfrm>
          <a:prstGeom prst="rect">
            <a:avLst/>
          </a:prstGeom>
          <a:solidFill>
            <a:schemeClr val="bg1"/>
          </a:solidFill>
        </p:spPr>
        <p:txBody>
          <a:bodyPr/>
          <a:lstStyle/>
          <a:p>
            <a:pPr>
              <a:spcBef>
                <a:spcPts val="600"/>
              </a:spcBef>
              <a:spcAft>
                <a:spcPts val="600"/>
              </a:spcAft>
              <a:defRPr/>
            </a:pPr>
            <a:r>
              <a:rPr lang="fr-FR" sz="1200" b="0" dirty="0">
                <a:solidFill>
                  <a:schemeClr val="tx1"/>
                </a:solidFill>
              </a:rPr>
              <a:t>Horizon Europe est le programme-cadre de l'Union européenne pour la recherche et l'innovation. Il couvre la période 2021-2027 et est doté d'un budget de 95,5 milliards d'euros.</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Le présent guide a été réalisé par les membres du </a:t>
            </a:r>
            <a:r>
              <a:rPr lang="fr-FR" sz="1200" dirty="0">
                <a:solidFill>
                  <a:schemeClr val="tx1"/>
                </a:solidFill>
              </a:rPr>
              <a:t>Point de Contact National </a:t>
            </a:r>
            <a:r>
              <a:rPr lang="fr-FR" sz="1200" b="0" dirty="0">
                <a:solidFill>
                  <a:schemeClr val="tx1"/>
                </a:solidFill>
              </a:rPr>
              <a:t>(PCN) français Horizon Europe en charge du </a:t>
            </a:r>
            <a:r>
              <a:rPr lang="fr-FR" sz="1200" dirty="0">
                <a:solidFill>
                  <a:schemeClr val="tx1"/>
                </a:solidFill>
              </a:rPr>
              <a:t>Cluster 5 sur les thématiques climat, énergie et mobilité </a:t>
            </a:r>
            <a:r>
              <a:rPr lang="fr-FR" sz="1200" b="0" dirty="0">
                <a:solidFill>
                  <a:schemeClr val="tx1"/>
                </a:solidFill>
              </a:rPr>
              <a:t>(</a:t>
            </a:r>
            <a:r>
              <a:rPr lang="fr-FR" sz="1200" b="0" u="sng" dirty="0">
                <a:solidFill>
                  <a:schemeClr val="tx1"/>
                </a:solidFill>
                <a:hlinkClick r:id="rId2" action="ppaction://hlinksldjump"/>
              </a:rPr>
              <a:t>voir ici</a:t>
            </a:r>
            <a:r>
              <a:rPr lang="fr-FR" sz="1200" b="0" dirty="0">
                <a:solidFill>
                  <a:schemeClr val="tx1"/>
                </a:solidFill>
              </a:rPr>
              <a:t>).</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En France, le dispositif des PCN est placé sous l'autorité du </a:t>
            </a:r>
            <a:r>
              <a:rPr lang="fr-FR" sz="1200" dirty="0">
                <a:solidFill>
                  <a:schemeClr val="tx1"/>
                </a:solidFill>
              </a:rPr>
              <a:t>Ministère de l'enseignement supérieur et de la recherche</a:t>
            </a:r>
            <a:r>
              <a:rPr lang="fr-FR" sz="1200" b="0" dirty="0">
                <a:solidFill>
                  <a:schemeClr val="tx1"/>
                </a:solidFill>
              </a:rPr>
              <a:t> et est piloté par la Délégation aux affaires européennes et internationales du Département « Accompagnement des opérateurs de l’ESR ». Les missions principales des PCN sont de (1) informer, sensibiliser les communautés françaises de recherche et d’innovation sur les opportunités de financement d'Horizon Europe ; (2) aider, conseiller et former les porteurs de projets aux modalités de fonctionnement du programme.</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Ce guide s'adresse à tous les acteurs français du monde </a:t>
            </a:r>
            <a:r>
              <a:rPr lang="fr-FR" sz="1200" b="0" dirty="0" smtClean="0">
                <a:solidFill>
                  <a:schemeClr val="tx1"/>
                </a:solidFill>
              </a:rPr>
              <a:t>de la </a:t>
            </a:r>
            <a:r>
              <a:rPr lang="fr-FR" sz="1200" b="0" dirty="0">
                <a:solidFill>
                  <a:schemeClr val="tx1"/>
                </a:solidFill>
              </a:rPr>
              <a:t>recherche </a:t>
            </a:r>
            <a:r>
              <a:rPr lang="fr-FR" sz="1200" b="0" dirty="0" smtClean="0">
                <a:solidFill>
                  <a:schemeClr val="tx1"/>
                </a:solidFill>
              </a:rPr>
              <a:t>et de l’innovation ainsi </a:t>
            </a:r>
            <a:r>
              <a:rPr lang="fr-FR" sz="1200" b="0" dirty="0">
                <a:solidFill>
                  <a:schemeClr val="tx1"/>
                </a:solidFill>
              </a:rPr>
              <a:t>qu'aux autorités publiques, aux acteurs économiques, sociaux et culturels potentiellement ciblés par le Cluster 5. Il vise à leur offrir un premier niveau d'accès au </a:t>
            </a:r>
            <a:r>
              <a:rPr lang="fr-FR" sz="1200" dirty="0">
                <a:solidFill>
                  <a:schemeClr val="tx1"/>
                </a:solidFill>
              </a:rPr>
              <a:t>programme de travail </a:t>
            </a:r>
            <a:r>
              <a:rPr lang="fr-FR" sz="1200" dirty="0" smtClean="0">
                <a:solidFill>
                  <a:schemeClr val="tx1"/>
                </a:solidFill>
              </a:rPr>
              <a:t>2024 </a:t>
            </a:r>
            <a:r>
              <a:rPr lang="fr-FR" sz="1200" dirty="0">
                <a:solidFill>
                  <a:schemeClr val="tx1"/>
                </a:solidFill>
              </a:rPr>
              <a:t>du Cluster 5</a:t>
            </a:r>
            <a:r>
              <a:rPr lang="fr-FR" sz="1200" b="0" dirty="0">
                <a:solidFill>
                  <a:schemeClr val="tx1"/>
                </a:solidFill>
              </a:rPr>
              <a:t>, en proposant en français des éléments structurels qui permettent de comprendre les fondements et les priorités du Cluster, ainsi qu'une synthèse des éléments clés de chaque appel.</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dirty="0">
                <a:solidFill>
                  <a:srgbClr val="FF0000"/>
                </a:solidFill>
              </a:rPr>
              <a:t>Les synthèses et traductions proposées dans ce guide n'engagent que la responsabilité de leurs auteurs et en aucune manière celle de la Commission européenne. Les porteurs de projets intéressés doivent impérativement se référer au </a:t>
            </a:r>
            <a:r>
              <a:rPr lang="fr-FR" sz="1200" u="sng" dirty="0">
                <a:solidFill>
                  <a:srgbClr val="FF0000"/>
                </a:solidFill>
                <a:hlinkClick r:id="rId3" tooltip="https://ec.europa.eu/info/funding-tenders/opportunities/docs/2021-2027/horizon/wp-call/2021-2022/wp-8-climate-energy-and-mobility_horizon-2021-2022_en.pdf"/>
              </a:rPr>
              <a:t>programme de travail 2023-2024 du Cluster 5 </a:t>
            </a:r>
            <a:r>
              <a:rPr lang="fr-FR" sz="1200" dirty="0" smtClean="0">
                <a:solidFill>
                  <a:srgbClr val="FF0000"/>
                </a:solidFill>
              </a:rPr>
              <a:t>publié </a:t>
            </a:r>
            <a:r>
              <a:rPr lang="fr-FR" sz="1200" dirty="0">
                <a:solidFill>
                  <a:srgbClr val="FF0000"/>
                </a:solidFill>
              </a:rPr>
              <a:t>uniquement en anglais.</a:t>
            </a:r>
            <a:r>
              <a:rPr lang="fr-FR" sz="1200" b="0" dirty="0"/>
              <a:t/>
            </a:r>
            <a:br>
              <a:rPr lang="fr-FR" sz="1200" b="0" dirty="0"/>
            </a:br>
            <a:endParaRPr lang="fr-FR" sz="1200" b="0" dirty="0"/>
          </a:p>
          <a:p>
            <a:pPr>
              <a:defRPr/>
            </a:pPr>
            <a:endParaRPr lang="fr-FR" sz="1200" b="0" dirty="0">
              <a:solidFill>
                <a:srgbClr val="000091"/>
              </a:solidFill>
            </a:endParaRPr>
          </a:p>
          <a:p>
            <a:pPr>
              <a:defRPr/>
            </a:pPr>
            <a:endParaRPr lang="fr-FR" sz="1200" b="0" dirty="0">
              <a:solidFill>
                <a:srgbClr val="000091"/>
              </a:solidFill>
            </a:endParaRPr>
          </a:p>
        </p:txBody>
      </p:sp>
      <p:sp>
        <p:nvSpPr>
          <p:cNvPr id="4" name="Espace réservé du numéro de diapositive 3"/>
          <p:cNvSpPr>
            <a:spLocks noGrp="1"/>
          </p:cNvSpPr>
          <p:nvPr>
            <p:ph type="sldNum" idx="12"/>
          </p:nvPr>
        </p:nvSpPr>
        <p:spPr bwMode="auto"/>
        <p:txBody>
          <a:bodyPr/>
          <a:lstStyle/>
          <a:p>
            <a:pPr marL="0" marR="0" lvl="0" indent="0" algn="r" defTabSz="914400">
              <a:lnSpc>
                <a:spcPct val="100000"/>
              </a:lnSpc>
              <a:spcBef>
                <a:spcPts val="0"/>
              </a:spcBef>
              <a:spcAft>
                <a:spcPts val="0"/>
              </a:spcAft>
              <a:buClr>
                <a:srgbClr val="000000"/>
              </a:buClr>
              <a:buSzPts val="1800"/>
              <a:buFont typeface="Arial"/>
              <a:buNone/>
              <a:defRPr/>
            </a:pPr>
            <a:fld id="{00000000-1234-1234-1234-123412341234}" type="slidenum">
              <a:rPr lang="fr-FR" sz="1600" b="0" i="0" u="none" strike="noStrike" cap="none" spc="0">
                <a:ln>
                  <a:noFill/>
                </a:ln>
                <a:solidFill>
                  <a:schemeClr val="tx2"/>
                </a:solidFill>
                <a:latin typeface="Calibri"/>
                <a:cs typeface="Calibri"/>
              </a:rPr>
              <a:t>4</a:t>
            </a:fld>
            <a:endParaRPr lang="fr-FR" sz="1600" b="0" i="0" u="none" strike="noStrike" cap="none" spc="0" dirty="0">
              <a:ln>
                <a:noFill/>
              </a:ln>
              <a:solidFill>
                <a:schemeClr val="tx2"/>
              </a:solidFill>
              <a:latin typeface="Calibri"/>
              <a:cs typeface="Calibri"/>
            </a:endParaRPr>
          </a:p>
        </p:txBody>
      </p:sp>
      <p:sp>
        <p:nvSpPr>
          <p:cNvPr id="5" name="ZoneTexte 4"/>
          <p:cNvSpPr txBox="1"/>
          <p:nvPr/>
        </p:nvSpPr>
        <p:spPr bwMode="auto">
          <a:xfrm>
            <a:off x="5986463" y="433820"/>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a:lnSpc>
                <a:spcPct val="100000"/>
              </a:lnSpc>
              <a:spcBef>
                <a:spcPts val="0"/>
              </a:spcBef>
              <a:spcAft>
                <a:spcPts val="0"/>
              </a:spcAft>
              <a:buClr>
                <a:srgbClr val="000000"/>
              </a:buClr>
              <a:buSzTx/>
              <a:buFont typeface="Arial"/>
              <a:buNone/>
              <a:defRPr/>
            </a:pPr>
            <a:r>
              <a:rPr lang="fr-FR" sz="1600" b="1" i="0" u="none" strike="noStrike" cap="none" spc="0">
                <a:ln>
                  <a:noFill/>
                </a:ln>
                <a:latin typeface="Arial"/>
                <a:cs typeface="Arial"/>
              </a:rPr>
              <a:t>AVANT-PROPOS</a:t>
            </a:r>
            <a:endParaRPr/>
          </a:p>
        </p:txBody>
      </p:sp>
    </p:spTree>
    <p:extLst>
      <p:ext uri="{BB962C8B-B14F-4D97-AF65-F5344CB8AC3E}">
        <p14:creationId xmlns:p14="http://schemas.microsoft.com/office/powerpoint/2010/main" val="2398401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1563638"/>
            <a:ext cx="7668384" cy="2077200"/>
          </a:xfrm>
        </p:spPr>
        <p:txBody>
          <a:bodyPr/>
          <a:lstStyle/>
          <a:p>
            <a:pPr>
              <a:defRPr/>
            </a:pPr>
            <a:endParaRPr lang="fr-FR" sz="2800" b="0" dirty="0"/>
          </a:p>
          <a:p>
            <a:pPr>
              <a:defRPr/>
            </a:pPr>
            <a:r>
              <a:rPr lang="fr-FR" sz="2800" b="0" dirty="0"/>
              <a:t>PRÉSENTATION GÉNÉRALE</a:t>
            </a:r>
            <a:endParaRPr dirty="0"/>
          </a:p>
          <a:p>
            <a:pPr>
              <a:defRPr/>
            </a:pPr>
            <a:r>
              <a:rPr lang="fr-FR" sz="3200" dirty="0"/>
              <a:t>HORIZON EUROPE ET LE CLUSTER 5</a:t>
            </a:r>
            <a:endParaRPr dirty="0"/>
          </a:p>
          <a:p>
            <a:pPr>
              <a:defRPr/>
            </a:pPr>
            <a:r>
              <a:rPr lang="fr-FR" sz="3200" dirty="0"/>
              <a:t>Climat, Energie, Mobilité</a:t>
            </a:r>
          </a:p>
          <a:p>
            <a:pPr algn="ctr">
              <a:lnSpc>
                <a:spcPct val="100000"/>
              </a:lnSpc>
              <a:defRPr/>
            </a:pPr>
            <a:endParaRPr lang="fr-FR" sz="3600" b="0"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5</a:t>
            </a:fld>
            <a:endParaRPr lang="fr-FR" dirty="0"/>
          </a:p>
        </p:txBody>
      </p:sp>
    </p:spTree>
    <p:extLst>
      <p:ext uri="{BB962C8B-B14F-4D97-AF65-F5344CB8AC3E}">
        <p14:creationId xmlns:p14="http://schemas.microsoft.com/office/powerpoint/2010/main" val="108452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smtClean="0">
                <a:ln>
                  <a:noFill/>
                </a:ln>
                <a:solidFill>
                  <a:srgbClr val="00009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600" b="0" i="0" u="none" strike="noStrike" kern="1200" cap="none" spc="0" normalizeH="0" baseline="0" noProof="0" dirty="0">
              <a:ln>
                <a:noFill/>
              </a:ln>
              <a:solidFill>
                <a:srgbClr val="000091"/>
              </a:solidFill>
              <a:effectLst/>
              <a:uLnTx/>
              <a:uFillTx/>
              <a:latin typeface="Arial"/>
              <a:ea typeface="+mn-ea"/>
              <a:cs typeface="+mn-cs"/>
            </a:endParaRPr>
          </a:p>
        </p:txBody>
      </p:sp>
      <p:sp>
        <p:nvSpPr>
          <p:cNvPr id="7" name="Rectangle 6"/>
          <p:cNvSpPr/>
          <p:nvPr/>
        </p:nvSpPr>
        <p:spPr>
          <a:xfrm>
            <a:off x="323528" y="1340351"/>
            <a:ext cx="7992888" cy="3031599"/>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1550" b="1" i="0" u="none" strike="noStrike" kern="1200" cap="none" spc="0" normalizeH="0" baseline="0" noProof="0" dirty="0">
                <a:ln>
                  <a:noFill/>
                </a:ln>
                <a:solidFill>
                  <a:srgbClr val="000091"/>
                </a:solidFill>
                <a:effectLst/>
                <a:uLnTx/>
                <a:uFillTx/>
                <a:latin typeface="Arial" panose="020B0604020202020204" pitchFamily="34" charset="0"/>
                <a:ea typeface="Times New Roman" panose="02020603050405020304" pitchFamily="18" charset="0"/>
                <a:cs typeface="Times New Roman" panose="02020603050405020304" pitchFamily="18" charset="0"/>
              </a:rPr>
              <a:t>Un programme </a:t>
            </a:r>
            <a:r>
              <a:rPr kumimoji="0" lang="fr-FR" sz="1550" b="1" i="0" u="sng" strike="noStrike" kern="1200" cap="none" spc="0" normalizeH="0" baseline="0" noProof="0" dirty="0">
                <a:ln>
                  <a:noFill/>
                </a:ln>
                <a:solidFill>
                  <a:srgbClr val="000091"/>
                </a:solidFill>
                <a:effectLst/>
                <a:uLnTx/>
                <a:uFillTx/>
                <a:latin typeface="Arial" panose="020B0604020202020204" pitchFamily="34" charset="0"/>
                <a:ea typeface="Times New Roman" panose="02020603050405020304" pitchFamily="18" charset="0"/>
                <a:cs typeface="Times New Roman" panose="02020603050405020304" pitchFamily="18" charset="0"/>
              </a:rPr>
              <a:t>ambitieux</a:t>
            </a:r>
            <a:r>
              <a:rPr kumimoji="0" lang="fr-FR" sz="1550" b="1" i="0" u="none" strike="noStrike" kern="1200" cap="none" spc="0" normalizeH="0" baseline="0" noProof="0" dirty="0">
                <a:ln>
                  <a:noFill/>
                </a:ln>
                <a:solidFill>
                  <a:srgbClr val="000091"/>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p>
          <a:p>
            <a:pPr marL="742950" marR="0" lvl="1"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fr-FR" sz="1400" b="0" i="0" u="none" strike="noStrike" kern="1200" cap="none" spc="0" normalizeH="0" baseline="0" noProof="0" dirty="0">
                <a:ln>
                  <a:noFill/>
                </a:ln>
                <a:solidFill>
                  <a:srgbClr val="000000"/>
                </a:solidFill>
                <a:effectLst/>
                <a:uLnTx/>
                <a:uFillTx/>
                <a:latin typeface="Arial"/>
                <a:ea typeface="+mn-ea"/>
                <a:cs typeface="+mn-cs"/>
              </a:rPr>
              <a:t>95.5 Md€ sur 7 ans, couvrant un très large panel de thématiques</a:t>
            </a:r>
          </a:p>
          <a:p>
            <a:pPr marL="742950" marR="0" lvl="1"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kumimoji="0" lang="fr-FR" sz="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1550" b="1" i="0" u="none" strike="noStrike" kern="1200" cap="none" spc="0" normalizeH="0" baseline="0" noProof="0" dirty="0">
                <a:ln>
                  <a:noFill/>
                </a:ln>
                <a:solidFill>
                  <a:srgbClr val="000091"/>
                </a:solidFill>
                <a:effectLst/>
                <a:uLnTx/>
                <a:uFillTx/>
                <a:latin typeface="Arial" panose="020B0604020202020204" pitchFamily="34" charset="0"/>
                <a:ea typeface="Times New Roman" panose="02020603050405020304" pitchFamily="18" charset="0"/>
                <a:cs typeface="Times New Roman" panose="02020603050405020304" pitchFamily="18" charset="0"/>
              </a:rPr>
              <a:t>…dont le taux de financement </a:t>
            </a:r>
            <a:r>
              <a:rPr kumimoji="0" lang="fr-FR" sz="1550" b="1" i="0" u="none" strike="noStrike" kern="1200" cap="none" spc="0" normalizeH="0" baseline="0" noProof="0" dirty="0" smtClean="0">
                <a:ln>
                  <a:noFill/>
                </a:ln>
                <a:solidFill>
                  <a:srgbClr val="000091"/>
                </a:solidFill>
                <a:effectLst/>
                <a:uLnTx/>
                <a:uFillTx/>
                <a:latin typeface="Arial" panose="020B0604020202020204" pitchFamily="34" charset="0"/>
                <a:ea typeface="Times New Roman" panose="02020603050405020304" pitchFamily="18" charset="0"/>
                <a:cs typeface="Times New Roman" panose="02020603050405020304" pitchFamily="18" charset="0"/>
              </a:rPr>
              <a:t>peut atteindre </a:t>
            </a:r>
            <a:r>
              <a:rPr kumimoji="0" lang="fr-FR" sz="1550" b="1" i="0" u="sng" strike="noStrike" kern="1200" cap="none" spc="0" normalizeH="0" baseline="0" noProof="0" dirty="0">
                <a:ln>
                  <a:noFill/>
                </a:ln>
                <a:solidFill>
                  <a:srgbClr val="000091"/>
                </a:solidFill>
                <a:effectLst/>
                <a:uLnTx/>
                <a:uFillTx/>
                <a:latin typeface="Arial" panose="020B0604020202020204" pitchFamily="34" charset="0"/>
                <a:ea typeface="Times New Roman" panose="02020603050405020304" pitchFamily="18" charset="0"/>
                <a:cs typeface="Times New Roman" panose="02020603050405020304" pitchFamily="18" charset="0"/>
              </a:rPr>
              <a:t>100% des coûts éligibles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400" b="0" i="0" u="none" strike="noStrike" kern="1200" cap="none" spc="0" normalizeH="0" baseline="0" noProof="0" dirty="0">
                <a:ln>
                  <a:noFill/>
                </a:ln>
                <a:solidFill>
                  <a:srgbClr val="000000"/>
                </a:solidFill>
                <a:effectLst/>
                <a:uLnTx/>
                <a:uFillTx/>
                <a:latin typeface="Arial"/>
                <a:ea typeface="+mn-ea"/>
                <a:cs typeface="+mn-cs"/>
              </a:rPr>
              <a:t>100% pour les organismes publics et entre 60% et 100% pour les entités privées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400" b="0" i="0" u="none" strike="noStrike" kern="1200" cap="none" spc="0" normalizeH="0" baseline="0" noProof="0" dirty="0">
                <a:ln>
                  <a:noFill/>
                </a:ln>
                <a:solidFill>
                  <a:srgbClr val="000000"/>
                </a:solidFill>
                <a:effectLst/>
                <a:uLnTx/>
                <a:uFillTx/>
                <a:latin typeface="Arial"/>
                <a:ea typeface="+mn-ea"/>
                <a:cs typeface="+mn-cs"/>
              </a:rPr>
              <a:t>Sous forme de subventions (non comptées comme des aides d’Etat)</a:t>
            </a:r>
          </a:p>
          <a:p>
            <a:pPr marL="742950" marR="0" lvl="1"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fr-FR" sz="1400" b="0" i="0" u="none" strike="noStrike" kern="1200" cap="none" spc="0" normalizeH="0" baseline="0" noProof="0" dirty="0">
                <a:ln>
                  <a:noFill/>
                </a:ln>
                <a:solidFill>
                  <a:srgbClr val="000000"/>
                </a:solidFill>
                <a:effectLst/>
                <a:uLnTx/>
                <a:uFillTx/>
                <a:latin typeface="Arial"/>
                <a:ea typeface="+mn-ea"/>
                <a:cs typeface="+mn-cs"/>
              </a:rPr>
              <a:t>Les coûts de personnel sont inclus dans les coûts éligibles</a:t>
            </a:r>
          </a:p>
          <a:p>
            <a:pPr marL="742950" marR="0" lvl="1"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kumimoji="0" lang="fr-FR" sz="7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1550" b="1" i="0" u="none" strike="noStrike" kern="1200" cap="none" spc="0" normalizeH="0" baseline="0" noProof="0" dirty="0">
                <a:ln>
                  <a:noFill/>
                </a:ln>
                <a:solidFill>
                  <a:srgbClr val="000091"/>
                </a:solidFill>
                <a:effectLst/>
                <a:uLnTx/>
                <a:uFillTx/>
                <a:latin typeface="Arial" panose="020B0604020202020204" pitchFamily="34" charset="0"/>
                <a:ea typeface="Times New Roman" panose="02020603050405020304" pitchFamily="18" charset="0"/>
                <a:cs typeface="Times New Roman" panose="02020603050405020304" pitchFamily="18" charset="0"/>
              </a:rPr>
              <a:t>Une </a:t>
            </a:r>
            <a:r>
              <a:rPr kumimoji="0" lang="fr-FR" sz="1550" b="1" i="0" u="sng" strike="noStrike" kern="1200" cap="none" spc="0" normalizeH="0" baseline="0" noProof="0" dirty="0">
                <a:ln>
                  <a:noFill/>
                </a:ln>
                <a:solidFill>
                  <a:srgbClr val="000091"/>
                </a:solidFill>
                <a:effectLst/>
                <a:uLnTx/>
                <a:uFillTx/>
                <a:latin typeface="Arial" panose="020B0604020202020204" pitchFamily="34" charset="0"/>
                <a:ea typeface="Times New Roman" panose="02020603050405020304" pitchFamily="18" charset="0"/>
                <a:cs typeface="Times New Roman" panose="02020603050405020304" pitchFamily="18" charset="0"/>
              </a:rPr>
              <a:t>visibilité accrue</a:t>
            </a:r>
            <a:r>
              <a:rPr kumimoji="0" lang="fr-FR" sz="1550" b="1" i="0" u="none" strike="noStrike" kern="1200" cap="none" spc="0" normalizeH="0" baseline="0" noProof="0" dirty="0">
                <a:ln>
                  <a:noFill/>
                </a:ln>
                <a:solidFill>
                  <a:srgbClr val="000091"/>
                </a:solidFill>
                <a:effectLst/>
                <a:uLnTx/>
                <a:uFillTx/>
                <a:latin typeface="Arial" panose="020B0604020202020204" pitchFamily="34" charset="0"/>
                <a:ea typeface="Times New Roman" panose="02020603050405020304" pitchFamily="18" charset="0"/>
                <a:cs typeface="Times New Roman" panose="02020603050405020304" pitchFamily="18" charset="0"/>
              </a:rPr>
              <a:t>, notamment à l’international &amp; la possibilité de développer/renforcer son réseau</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400" b="0" i="0" u="none" strike="noStrike" kern="1200" cap="none" spc="0" normalizeH="0" baseline="0" noProof="0" dirty="0">
                <a:ln>
                  <a:noFill/>
                </a:ln>
                <a:solidFill>
                  <a:srgbClr val="000000"/>
                </a:solidFill>
                <a:effectLst/>
                <a:uLnTx/>
                <a:uFillTx/>
                <a:latin typeface="Arial"/>
                <a:ea typeface="+mn-ea"/>
                <a:cs typeface="+mn-cs"/>
              </a:rPr>
              <a:t>Une collaboration avec les meilleurs acteurs du secteur (UE/non-UE)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400" b="0" i="0" u="none" strike="noStrike" kern="1200" cap="none" spc="0" normalizeH="0" baseline="0" noProof="0" dirty="0">
                <a:ln>
                  <a:noFill/>
                </a:ln>
                <a:solidFill>
                  <a:srgbClr val="000000"/>
                </a:solidFill>
                <a:effectLst/>
                <a:uLnTx/>
                <a:uFillTx/>
                <a:latin typeface="Arial"/>
                <a:ea typeface="+mn-ea"/>
                <a:cs typeface="+mn-cs"/>
              </a:rPr>
              <a:t>La possibilité d’accéder à de nouveaux marchés, technologies ou zones </a:t>
            </a:r>
            <a:r>
              <a:rPr kumimoji="0" lang="fr-FR" sz="1400" b="0" i="0" u="none" strike="noStrike" kern="1200" cap="none" spc="0" normalizeH="0" baseline="0" noProof="0" dirty="0" smtClean="0">
                <a:ln>
                  <a:noFill/>
                </a:ln>
                <a:solidFill>
                  <a:srgbClr val="000000"/>
                </a:solidFill>
                <a:effectLst/>
                <a:uLnTx/>
                <a:uFillTx/>
                <a:latin typeface="Arial"/>
                <a:ea typeface="+mn-ea"/>
                <a:cs typeface="+mn-cs"/>
              </a:rPr>
              <a:t>géographiques</a:t>
            </a:r>
            <a:endParaRPr kumimoji="0" lang="fr-FR" sz="1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400" b="0" i="0" u="none" strike="noStrike" kern="1200" cap="none" spc="0" normalizeH="0" baseline="0" noProof="0" dirty="0">
                <a:ln>
                  <a:noFill/>
                </a:ln>
                <a:solidFill>
                  <a:srgbClr val="000000"/>
                </a:solidFill>
                <a:effectLst/>
                <a:uLnTx/>
                <a:uFillTx/>
                <a:latin typeface="Arial"/>
                <a:ea typeface="+mn-ea"/>
                <a:cs typeface="+mn-cs"/>
              </a:rPr>
              <a:t>Une mise en relation de partenaires/futurs clients/fournisseurs pour les entreprises</a:t>
            </a:r>
          </a:p>
        </p:txBody>
      </p:sp>
      <p:sp>
        <p:nvSpPr>
          <p:cNvPr id="10" name="ZoneTexte 9"/>
          <p:cNvSpPr txBox="1"/>
          <p:nvPr/>
        </p:nvSpPr>
        <p:spPr>
          <a:xfrm>
            <a:off x="3203848" y="195087"/>
            <a:ext cx="5765503" cy="5539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Arial"/>
                <a:ea typeface="+mn-ea"/>
                <a:cs typeface="+mn-cs"/>
              </a:rPr>
              <a:t>Pourquoi participer à Horizon </a:t>
            </a:r>
            <a:r>
              <a:rPr kumimoji="0" lang="fr-FR" sz="1800" b="1" i="0" u="none" strike="noStrike" kern="1200" cap="none" spc="0" normalizeH="0" baseline="0" noProof="0" dirty="0" smtClean="0">
                <a:ln>
                  <a:noFill/>
                </a:ln>
                <a:solidFill>
                  <a:srgbClr val="000000"/>
                </a:solidFill>
                <a:effectLst/>
                <a:uLnTx/>
                <a:uFillTx/>
                <a:latin typeface="Arial"/>
                <a:ea typeface="+mn-ea"/>
                <a:cs typeface="+mn-cs"/>
              </a:rPr>
              <a:t>Europe</a:t>
            </a:r>
            <a:endParaRPr kumimoji="0" lang="fr-FR" sz="18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Arial"/>
                <a:ea typeface="+mn-ea"/>
                <a:cs typeface="+mn-cs"/>
              </a:rPr>
              <a:t>En quelques mots…</a:t>
            </a:r>
          </a:p>
        </p:txBody>
      </p:sp>
    </p:spTree>
    <p:extLst>
      <p:ext uri="{BB962C8B-B14F-4D97-AF65-F5344CB8AC3E}">
        <p14:creationId xmlns:p14="http://schemas.microsoft.com/office/powerpoint/2010/main" val="3600865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7" name="Espace réservé du texte 9"/>
          <p:cNvSpPr txBox="1"/>
          <p:nvPr/>
        </p:nvSpPr>
        <p:spPr bwMode="auto">
          <a:xfrm>
            <a:off x="3563888" y="123477"/>
            <a:ext cx="5220112" cy="648072"/>
          </a:xfrm>
          <a:prstGeom prst="rect">
            <a:avLst/>
          </a:prstGeom>
        </p:spPr>
        <p:txBody>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180975"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1200" cap="none" spc="0" normalizeH="0" baseline="0" noProof="0" dirty="0">
                <a:ln>
                  <a:noFill/>
                </a:ln>
                <a:solidFill>
                  <a:srgbClr val="000000"/>
                </a:solidFill>
                <a:effectLst/>
                <a:uLnTx/>
                <a:uFillTx/>
                <a:latin typeface="Arial"/>
                <a:cs typeface="Arial"/>
              </a:rPr>
              <a:t>Présentation générale</a:t>
            </a:r>
            <a:endParaRPr kumimoji="0" sz="1400" b="0" i="0" u="none" strike="noStrike" kern="1200" cap="none" spc="0" normalizeH="0" baseline="0" noProof="0" dirty="0">
              <a:ln>
                <a:noFill/>
              </a:ln>
              <a:solidFill>
                <a:srgbClr val="000000"/>
              </a:solidFill>
              <a:effectLst/>
              <a:uLnTx/>
              <a:uFillTx/>
              <a:latin typeface="Arial"/>
              <a:cs typeface="Arial"/>
            </a:endParaRPr>
          </a:p>
          <a:p>
            <a:pPr marL="180975"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1" i="0" u="none" strike="noStrike" kern="1200" cap="none" spc="0" normalizeH="0" baseline="0" noProof="0" dirty="0" smtClean="0">
                <a:ln>
                  <a:noFill/>
                </a:ln>
                <a:solidFill>
                  <a:srgbClr val="000000"/>
                </a:solidFill>
                <a:effectLst/>
                <a:uLnTx/>
                <a:uFillTx/>
                <a:latin typeface="Arial"/>
                <a:cs typeface="Arial"/>
              </a:rPr>
              <a:t>Horizon Europe</a:t>
            </a:r>
            <a:endParaRPr kumimoji="0" lang="fr-FR" sz="1400" b="0" i="0" u="none" strike="noStrike" kern="1200" cap="none" spc="0" normalizeH="0" baseline="0" noProof="0" dirty="0">
              <a:ln>
                <a:noFill/>
              </a:ln>
              <a:solidFill>
                <a:srgbClr val="000000"/>
              </a:solidFill>
              <a:effectLst/>
              <a:uLnTx/>
              <a:uFillTx/>
              <a:latin typeface="Arial"/>
              <a:cs typeface="Arial"/>
            </a:endParaRPr>
          </a:p>
        </p:txBody>
      </p:sp>
      <p:pic>
        <p:nvPicPr>
          <p:cNvPr id="3" name="Image 2"/>
          <p:cNvPicPr>
            <a:picLocks noChangeAspect="1"/>
          </p:cNvPicPr>
          <p:nvPr/>
        </p:nvPicPr>
        <p:blipFill>
          <a:blip r:embed="rId2"/>
          <a:stretch/>
        </p:blipFill>
        <p:spPr bwMode="auto">
          <a:xfrm>
            <a:off x="3285123" y="1541165"/>
            <a:ext cx="5498876" cy="32400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bwMode="auto">
          <a:xfrm>
            <a:off x="298996" y="1676545"/>
            <a:ext cx="2986127" cy="3062377"/>
          </a:xfrm>
          <a:prstGeom prst="rect">
            <a:avLst/>
          </a:prstGeom>
        </p:spPr>
        <p:txBody>
          <a:bodyPr wrap="square" lIns="91440" tIns="45720" rIns="91440" bIns="45720" anchor="t">
            <a:spAutoFit/>
          </a:bodyPr>
          <a:lstStyle/>
          <a:p>
            <a:pPr marL="285750" marR="0" lvl="0" indent="-285750" algn="l" defTabSz="914400" rtl="0" eaLnBrk="1" fontAlgn="auto" latinLnBrk="0" hangingPunct="1">
              <a:lnSpc>
                <a:spcPct val="100000"/>
              </a:lnSpc>
              <a:spcBef>
                <a:spcPts val="300"/>
              </a:spcBef>
              <a:spcAft>
                <a:spcPts val="300"/>
              </a:spcAft>
              <a:buClr>
                <a:srgbClr val="EA5433"/>
              </a:buClr>
              <a:buSzPct val="80000"/>
              <a:buFont typeface="Police système"/>
              <a:buChar char="↘"/>
              <a:tabLst/>
              <a:defRPr/>
            </a:pPr>
            <a:r>
              <a:rPr kumimoji="0" lang="fr-FR" sz="1800" b="1" i="0" u="none" strike="noStrike" kern="1200" cap="none" spc="0" normalizeH="0" baseline="0" noProof="0" dirty="0">
                <a:ln>
                  <a:noFill/>
                </a:ln>
                <a:solidFill>
                  <a:srgbClr val="000000"/>
                </a:solidFill>
                <a:effectLst/>
                <a:uLnTx/>
                <a:uFillTx/>
                <a:latin typeface="Arial"/>
                <a:ea typeface="+mn-ea"/>
                <a:cs typeface="Arial"/>
              </a:rPr>
              <a:t>2021 – 2027</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300"/>
              </a:spcBef>
              <a:spcAft>
                <a:spcPts val="300"/>
              </a:spcAft>
              <a:buClr>
                <a:srgbClr val="EA5433"/>
              </a:buClr>
              <a:buSzPct val="80000"/>
              <a:buFont typeface="Police système"/>
              <a:buChar char="↘"/>
              <a:tabLst/>
              <a:defRPr/>
            </a:pPr>
            <a:r>
              <a:rPr kumimoji="0" lang="fr-FR" sz="1800" b="1" i="0" u="none" strike="noStrike" kern="1200" cap="none" spc="0" normalizeH="0" baseline="0" noProof="0" dirty="0">
                <a:ln>
                  <a:noFill/>
                </a:ln>
                <a:solidFill>
                  <a:srgbClr val="000000"/>
                </a:solidFill>
                <a:effectLst/>
                <a:uLnTx/>
                <a:uFillTx/>
                <a:latin typeface="Arial"/>
                <a:ea typeface="+mn-ea"/>
                <a:cs typeface="Arial"/>
              </a:rPr>
              <a:t>95,5 </a:t>
            </a:r>
            <a:r>
              <a:rPr kumimoji="0" lang="fr-FR" sz="1800" b="1" i="0" u="none" strike="noStrike" kern="1200" cap="none" spc="0" normalizeH="0" baseline="0" noProof="0" dirty="0" smtClean="0">
                <a:ln>
                  <a:noFill/>
                </a:ln>
                <a:solidFill>
                  <a:srgbClr val="000000"/>
                </a:solidFill>
                <a:effectLst/>
                <a:uLnTx/>
                <a:uFillTx/>
                <a:latin typeface="Arial"/>
                <a:ea typeface="+mn-ea"/>
                <a:cs typeface="Arial"/>
              </a:rPr>
              <a:t>Mds€</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300"/>
              </a:spcBef>
              <a:spcAft>
                <a:spcPts val="300"/>
              </a:spcAft>
              <a:buClr>
                <a:srgbClr val="EA5433"/>
              </a:buClr>
              <a:buSzPct val="80000"/>
              <a:buFont typeface="Police système"/>
              <a:buChar char="↘"/>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Renforcer les </a:t>
            </a:r>
            <a:r>
              <a:rPr kumimoji="0" lang="fr-FR" sz="1200" b="1" i="1" u="none" strike="noStrike" kern="1200" cap="none" spc="0" normalizeH="0" baseline="0" noProof="0" dirty="0">
                <a:ln>
                  <a:noFill/>
                </a:ln>
                <a:solidFill>
                  <a:srgbClr val="000000"/>
                </a:solidFill>
                <a:effectLst/>
                <a:uLnTx/>
                <a:uFillTx/>
                <a:latin typeface="Arial"/>
                <a:ea typeface="+mn-ea"/>
                <a:cs typeface="+mn-cs"/>
              </a:rPr>
              <a:t>bases scientifiques et technologiques </a:t>
            </a:r>
            <a:r>
              <a:rPr kumimoji="0" lang="fr-FR" sz="1200" b="0" i="1" u="none" strike="noStrike" kern="1200" cap="none" spc="0" normalizeH="0" baseline="0" noProof="0" dirty="0">
                <a:ln>
                  <a:noFill/>
                </a:ln>
                <a:solidFill>
                  <a:srgbClr val="000000"/>
                </a:solidFill>
                <a:effectLst/>
                <a:uLnTx/>
                <a:uFillTx/>
                <a:latin typeface="Arial"/>
                <a:ea typeface="+mn-ea"/>
                <a:cs typeface="+mn-cs"/>
              </a:rPr>
              <a:t>de l'Union ;</a:t>
            </a:r>
            <a:r>
              <a:rPr kumimoji="0" lang="en-US" sz="1200" b="0" i="1" u="none" strike="noStrike" kern="1200" cap="none" spc="0" normalizeH="0" baseline="0" noProof="0" dirty="0">
                <a:ln>
                  <a:noFill/>
                </a:ln>
                <a:solidFill>
                  <a:srgbClr val="000000"/>
                </a:solidFill>
                <a:effectLst/>
                <a:uLnTx/>
                <a:uFillTx/>
                <a:latin typeface="Arial"/>
                <a:ea typeface="+mn-ea"/>
                <a:cs typeface="+mn-cs"/>
              </a:rPr>
              <a:t>​</a:t>
            </a:r>
            <a:endParaRPr kumimoji="0" lang="en-US" sz="1200" b="0" i="1" u="none" strike="noStrike" kern="1200" cap="none" spc="0" normalizeH="0" baseline="0" noProof="0" dirty="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300"/>
              </a:spcBef>
              <a:spcAft>
                <a:spcPts val="300"/>
              </a:spcAft>
              <a:buClr>
                <a:srgbClr val="EA5433"/>
              </a:buClr>
              <a:buSzPct val="80000"/>
              <a:buFont typeface="Police système"/>
              <a:buChar char="↘"/>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Stimuler sa capacité d’</a:t>
            </a:r>
            <a:r>
              <a:rPr kumimoji="0" lang="fr-FR" sz="1200" b="1" i="1" u="none" strike="noStrike" kern="1200" cap="none" spc="0" normalizeH="0" baseline="0" noProof="0" dirty="0">
                <a:ln>
                  <a:noFill/>
                </a:ln>
                <a:solidFill>
                  <a:srgbClr val="000000"/>
                </a:solidFill>
                <a:effectLst/>
                <a:uLnTx/>
                <a:uFillTx/>
                <a:latin typeface="Arial"/>
                <a:ea typeface="+mn-ea"/>
                <a:cs typeface="+mn-cs"/>
              </a:rPr>
              <a:t>innovation</a:t>
            </a:r>
            <a:r>
              <a:rPr kumimoji="0" lang="fr-FR" sz="1200" b="0" i="1" u="none" strike="noStrike" kern="1200" cap="none" spc="0" normalizeH="0" baseline="0" noProof="0" dirty="0">
                <a:ln>
                  <a:noFill/>
                </a:ln>
                <a:solidFill>
                  <a:srgbClr val="000000"/>
                </a:solidFill>
                <a:effectLst/>
                <a:uLnTx/>
                <a:uFillTx/>
                <a:latin typeface="Arial"/>
                <a:ea typeface="+mn-ea"/>
                <a:cs typeface="+mn-cs"/>
              </a:rPr>
              <a:t>, sa </a:t>
            </a:r>
            <a:r>
              <a:rPr kumimoji="0" lang="fr-FR" sz="1200" b="1" i="1" u="none" strike="noStrike" kern="1200" cap="none" spc="0" normalizeH="0" baseline="0" noProof="0" dirty="0">
                <a:ln>
                  <a:noFill/>
                </a:ln>
                <a:solidFill>
                  <a:srgbClr val="000000"/>
                </a:solidFill>
                <a:effectLst/>
                <a:uLnTx/>
                <a:uFillTx/>
                <a:latin typeface="Arial"/>
                <a:ea typeface="+mn-ea"/>
                <a:cs typeface="+mn-cs"/>
              </a:rPr>
              <a:t>compétitivité </a:t>
            </a:r>
            <a:r>
              <a:rPr kumimoji="0" lang="fr-FR" sz="1200" b="0" i="1" u="none" strike="noStrike" kern="1200" cap="none" spc="0" normalizeH="0" baseline="0" noProof="0" dirty="0">
                <a:ln>
                  <a:noFill/>
                </a:ln>
                <a:solidFill>
                  <a:srgbClr val="000000"/>
                </a:solidFill>
                <a:effectLst/>
                <a:uLnTx/>
                <a:uFillTx/>
                <a:latin typeface="Arial"/>
                <a:ea typeface="+mn-ea"/>
                <a:cs typeface="+mn-cs"/>
              </a:rPr>
              <a:t>et la création d’</a:t>
            </a:r>
            <a:r>
              <a:rPr kumimoji="0" lang="fr-FR" sz="1200" b="1" i="1" u="none" strike="noStrike" kern="1200" cap="none" spc="0" normalizeH="0" baseline="0" noProof="0" dirty="0">
                <a:ln>
                  <a:noFill/>
                </a:ln>
                <a:solidFill>
                  <a:srgbClr val="000000"/>
                </a:solidFill>
                <a:effectLst/>
                <a:uLnTx/>
                <a:uFillTx/>
                <a:latin typeface="Arial"/>
                <a:ea typeface="+mn-ea"/>
                <a:cs typeface="+mn-cs"/>
              </a:rPr>
              <a:t>emplois</a:t>
            </a:r>
            <a:r>
              <a:rPr kumimoji="0" lang="fr-FR" sz="1200" b="0" i="1" u="none" strike="noStrike" kern="1200" cap="none" spc="0" normalizeH="0" baseline="0" noProof="0" dirty="0">
                <a:ln>
                  <a:noFill/>
                </a:ln>
                <a:solidFill>
                  <a:srgbClr val="000000"/>
                </a:solidFill>
                <a:effectLst/>
                <a:uLnTx/>
                <a:uFillTx/>
                <a:latin typeface="Arial"/>
                <a:ea typeface="+mn-ea"/>
                <a:cs typeface="+mn-cs"/>
              </a:rPr>
              <a:t> ;</a:t>
            </a:r>
            <a:r>
              <a:rPr kumimoji="0" lang="en-US" sz="1200" b="0" i="1" u="none" strike="noStrike" kern="1200" cap="none" spc="0" normalizeH="0" baseline="0" noProof="0" dirty="0">
                <a:ln>
                  <a:noFill/>
                </a:ln>
                <a:solidFill>
                  <a:srgbClr val="000000"/>
                </a:solidFill>
                <a:effectLst/>
                <a:uLnTx/>
                <a:uFillTx/>
                <a:latin typeface="Arial"/>
                <a:ea typeface="+mn-ea"/>
                <a:cs typeface="+mn-cs"/>
              </a:rPr>
              <a:t>​</a:t>
            </a:r>
            <a:endParaRPr kumimoji="0" lang="en-US" sz="1200" b="0" i="1" u="none" strike="noStrike" kern="1200" cap="none" spc="0" normalizeH="0" baseline="0" noProof="0" dirty="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300"/>
              </a:spcBef>
              <a:spcAft>
                <a:spcPts val="300"/>
              </a:spcAft>
              <a:buClr>
                <a:srgbClr val="EA5433"/>
              </a:buClr>
              <a:buSzPct val="80000"/>
              <a:buFont typeface="Police système"/>
              <a:buChar char="↘"/>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Concrétiser les </a:t>
            </a:r>
            <a:r>
              <a:rPr kumimoji="0" lang="fr-FR" sz="1200" b="1" i="1" u="none" strike="noStrike" kern="1200" cap="none" spc="0" normalizeH="0" baseline="0" noProof="0" dirty="0">
                <a:ln>
                  <a:noFill/>
                </a:ln>
                <a:solidFill>
                  <a:srgbClr val="000000"/>
                </a:solidFill>
                <a:effectLst/>
                <a:uLnTx/>
                <a:uFillTx/>
                <a:latin typeface="Arial"/>
                <a:ea typeface="+mn-ea"/>
                <a:cs typeface="+mn-cs"/>
              </a:rPr>
              <a:t>priorités politiques </a:t>
            </a:r>
            <a:r>
              <a:rPr kumimoji="0" lang="fr-FR" sz="1200" b="0" i="1" u="none" strike="noStrike" kern="1200" cap="none" spc="0" normalizeH="0" baseline="0" noProof="0" dirty="0">
                <a:ln>
                  <a:noFill/>
                </a:ln>
                <a:solidFill>
                  <a:srgbClr val="000000"/>
                </a:solidFill>
                <a:effectLst/>
                <a:uLnTx/>
                <a:uFillTx/>
                <a:latin typeface="Arial"/>
                <a:ea typeface="+mn-ea"/>
                <a:cs typeface="+mn-cs"/>
              </a:rPr>
              <a:t>stratégiques de l'Union ;</a:t>
            </a:r>
            <a:r>
              <a:rPr kumimoji="0" lang="en-US" sz="1200" b="0" i="1" u="none" strike="noStrike" kern="1200" cap="none" spc="0" normalizeH="0" baseline="0" noProof="0" dirty="0">
                <a:ln>
                  <a:noFill/>
                </a:ln>
                <a:solidFill>
                  <a:srgbClr val="000000"/>
                </a:solidFill>
                <a:effectLst/>
                <a:uLnTx/>
                <a:uFillTx/>
                <a:latin typeface="Arial"/>
                <a:ea typeface="+mn-ea"/>
                <a:cs typeface="+mn-cs"/>
              </a:rPr>
              <a:t>​</a:t>
            </a:r>
            <a:endParaRPr kumimoji="0" lang="en-US" sz="1200" b="0" i="1" u="none" strike="noStrike" kern="1200" cap="none" spc="0" normalizeH="0" baseline="0" noProof="0" dirty="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300"/>
              </a:spcBef>
              <a:spcAft>
                <a:spcPts val="300"/>
              </a:spcAft>
              <a:buClr>
                <a:srgbClr val="EA5433"/>
              </a:buClr>
              <a:buSzPct val="80000"/>
              <a:buFont typeface="Police système"/>
              <a:buChar char="↘"/>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Contribuer à répondre aux </a:t>
            </a:r>
            <a:r>
              <a:rPr kumimoji="0" lang="fr-FR" sz="1200" b="1" i="1" u="none" strike="noStrike" kern="1200" cap="none" spc="0" normalizeH="0" baseline="0" noProof="0" dirty="0">
                <a:ln>
                  <a:noFill/>
                </a:ln>
                <a:solidFill>
                  <a:srgbClr val="000000"/>
                </a:solidFill>
                <a:effectLst/>
                <a:uLnTx/>
                <a:uFillTx/>
                <a:latin typeface="Arial"/>
                <a:ea typeface="+mn-ea"/>
                <a:cs typeface="+mn-cs"/>
              </a:rPr>
              <a:t>problématiques mondiales</a:t>
            </a:r>
            <a:r>
              <a:rPr kumimoji="0" lang="fr-FR" sz="1200" b="0" i="1" u="none" strike="noStrike" kern="1200" cap="none" spc="0" normalizeH="0" baseline="0" noProof="0" dirty="0">
                <a:ln>
                  <a:noFill/>
                </a:ln>
                <a:solidFill>
                  <a:srgbClr val="000000"/>
                </a:solidFill>
                <a:effectLst/>
                <a:uLnTx/>
                <a:uFillTx/>
                <a:latin typeface="Arial"/>
                <a:ea typeface="+mn-ea"/>
                <a:cs typeface="+mn-cs"/>
              </a:rPr>
              <a:t>, dont les objectifs de </a:t>
            </a:r>
            <a:r>
              <a:rPr kumimoji="0" lang="fr-FR" sz="1200" b="1" i="1" u="none" strike="noStrike" kern="1200" cap="none" spc="0" normalizeH="0" baseline="0" noProof="0" dirty="0">
                <a:ln>
                  <a:noFill/>
                </a:ln>
                <a:solidFill>
                  <a:srgbClr val="000000"/>
                </a:solidFill>
                <a:effectLst/>
                <a:uLnTx/>
                <a:uFillTx/>
                <a:latin typeface="Arial"/>
                <a:ea typeface="+mn-ea"/>
                <a:cs typeface="+mn-cs"/>
              </a:rPr>
              <a:t>développement durable </a:t>
            </a:r>
            <a:r>
              <a:rPr kumimoji="0" lang="fr-FR" sz="1200" b="0" i="1" u="none" strike="noStrike" kern="1200" cap="none" spc="0" normalizeH="0" baseline="0" noProof="0" dirty="0">
                <a:ln>
                  <a:noFill/>
                </a:ln>
                <a:solidFill>
                  <a:srgbClr val="000000"/>
                </a:solidFill>
                <a:effectLst/>
                <a:uLnTx/>
                <a:uFillTx/>
                <a:latin typeface="Arial"/>
                <a:ea typeface="+mn-ea"/>
                <a:cs typeface="+mn-cs"/>
              </a:rPr>
              <a:t>des Nations Unies.</a:t>
            </a:r>
            <a:endParaRPr kumimoji="0" lang="en-US" sz="1200" b="0" i="1"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6"/>
          <p:cNvSpPr/>
          <p:nvPr/>
        </p:nvSpPr>
        <p:spPr bwMode="auto">
          <a:xfrm>
            <a:off x="298995" y="966226"/>
            <a:ext cx="8485005" cy="646331"/>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91"/>
                </a:solidFill>
                <a:effectLst/>
                <a:uLnTx/>
                <a:uFillTx/>
                <a:latin typeface="Arial"/>
                <a:ea typeface="+mn-ea"/>
                <a:cs typeface="Arial"/>
              </a:rPr>
              <a:t>LE PROGRAMME-CADRE DE L'UNION EUROPÉENNE </a:t>
            </a:r>
            <a:br>
              <a:rPr kumimoji="0" lang="fr-FR" sz="1800" b="1" i="0" u="none" strike="noStrike" kern="1200" cap="none" spc="0" normalizeH="0" baseline="0" noProof="0" dirty="0">
                <a:ln>
                  <a:noFill/>
                </a:ln>
                <a:solidFill>
                  <a:srgbClr val="000091"/>
                </a:solidFill>
                <a:effectLst/>
                <a:uLnTx/>
                <a:uFillTx/>
                <a:latin typeface="Arial"/>
                <a:ea typeface="+mn-ea"/>
                <a:cs typeface="Arial"/>
              </a:rPr>
            </a:br>
            <a:r>
              <a:rPr kumimoji="0" lang="fr-FR" sz="1800" b="1" i="0" u="none" strike="noStrike" kern="1200" cap="none" spc="0" normalizeH="0" baseline="0" noProof="0" dirty="0">
                <a:ln>
                  <a:noFill/>
                </a:ln>
                <a:solidFill>
                  <a:srgbClr val="000091"/>
                </a:solidFill>
                <a:effectLst/>
                <a:uLnTx/>
                <a:uFillTx/>
                <a:latin typeface="Arial"/>
                <a:ea typeface="+mn-ea"/>
                <a:cs typeface="Arial"/>
              </a:rPr>
              <a:t>POUR LA RECHERCHE ET L'INNOVATION</a:t>
            </a: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Rectangle à coins arrondis 11"/>
          <p:cNvSpPr/>
          <p:nvPr/>
        </p:nvSpPr>
        <p:spPr bwMode="auto">
          <a:xfrm>
            <a:off x="5065423" y="1565170"/>
            <a:ext cx="1930487" cy="1807894"/>
          </a:xfrm>
          <a:prstGeom prst="roundRect">
            <a:avLst>
              <a:gd name="adj" fmla="val 16667"/>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ectangle à coins arrondis 11"/>
          <p:cNvSpPr/>
          <p:nvPr/>
        </p:nvSpPr>
        <p:spPr bwMode="auto">
          <a:xfrm>
            <a:off x="5216587" y="2859782"/>
            <a:ext cx="1625020" cy="116906"/>
          </a:xfrm>
          <a:prstGeom prst="roundRect">
            <a:avLst>
              <a:gd name="adj" fmla="val 16667"/>
            </a:avLst>
          </a:prstGeom>
          <a:noFill/>
          <a:ln w="28575">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Espace réservé du numéro de diapositive 3"/>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z="1600" smtClean="0">
                <a:solidFill>
                  <a:schemeClr val="tx2"/>
                </a:solidFill>
              </a:rPr>
              <a:t>7</a:t>
            </a:fld>
            <a:endParaRPr lang="fr-FR" sz="1600" dirty="0">
              <a:solidFill>
                <a:schemeClr val="tx2"/>
              </a:solidFill>
            </a:endParaRPr>
          </a:p>
        </p:txBody>
      </p:sp>
    </p:spTree>
    <p:extLst>
      <p:ext uri="{BB962C8B-B14F-4D97-AF65-F5344CB8AC3E}">
        <p14:creationId xmlns:p14="http://schemas.microsoft.com/office/powerpoint/2010/main" val="2449749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7" name="Image 17"/>
          <p:cNvPicPr>
            <a:picLocks noChangeAspect="1"/>
          </p:cNvPicPr>
          <p:nvPr/>
        </p:nvPicPr>
        <p:blipFill>
          <a:blip r:embed="rId2"/>
          <a:stretch/>
        </p:blipFill>
        <p:spPr bwMode="auto">
          <a:xfrm>
            <a:off x="233946" y="1231728"/>
            <a:ext cx="2674970" cy="2917284"/>
          </a:xfrm>
          <a:prstGeom prst="rect">
            <a:avLst/>
          </a:prstGeom>
          <a:ln>
            <a:noFill/>
          </a:ln>
          <a:effectLst>
            <a:outerShdw blurRad="292100" dist="139700" dir="2700000" algn="tl" rotWithShape="0">
              <a:srgbClr val="333333">
                <a:alpha val="65000"/>
              </a:srgbClr>
            </a:outerShdw>
          </a:effectLst>
        </p:spPr>
      </p:pic>
      <p:sp>
        <p:nvSpPr>
          <p:cNvPr id="6" name="Espace réservé du texte 3"/>
          <p:cNvSpPr txBox="1"/>
          <p:nvPr/>
        </p:nvSpPr>
        <p:spPr bwMode="auto">
          <a:xfrm>
            <a:off x="3575545" y="267494"/>
            <a:ext cx="5220112" cy="576064"/>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rtl="0" eaLnBrk="1" fontAlgn="auto" latinLnBrk="0" hangingPunct="1">
              <a:lnSpc>
                <a:spcPct val="100000"/>
              </a:lnSpc>
              <a:spcBef>
                <a:spcPts val="0"/>
              </a:spcBef>
              <a:spcAft>
                <a:spcPts val="0"/>
              </a:spcAft>
              <a:buClr>
                <a:srgbClr val="000091"/>
              </a:buClr>
              <a:buSzPts val="750"/>
              <a:buFont typeface="Arial"/>
              <a:buNone/>
              <a:tabLst/>
              <a:defRPr/>
            </a:pPr>
            <a:r>
              <a:rPr kumimoji="0" lang="fr-FR" sz="1800" b="1" i="0" u="none" strike="noStrike" kern="1200" cap="none" spc="0" normalizeH="0" baseline="0" noProof="0" dirty="0">
                <a:ln>
                  <a:noFill/>
                </a:ln>
                <a:solidFill>
                  <a:srgbClr val="000000"/>
                </a:solidFill>
                <a:effectLst/>
                <a:uLnTx/>
                <a:uFillTx/>
                <a:latin typeface="Arial"/>
                <a:cs typeface="Arial"/>
              </a:rPr>
              <a:t>Appels </a:t>
            </a:r>
            <a:r>
              <a:rPr kumimoji="0" lang="fr-FR" sz="1800" b="1" i="0" u="none" strike="noStrike" kern="1200" cap="none" spc="0" normalizeH="0" baseline="0" noProof="0" dirty="0" smtClean="0">
                <a:ln>
                  <a:noFill/>
                </a:ln>
                <a:solidFill>
                  <a:srgbClr val="000000"/>
                </a:solidFill>
                <a:effectLst/>
                <a:uLnTx/>
                <a:uFillTx/>
                <a:latin typeface="Arial"/>
                <a:cs typeface="Arial"/>
              </a:rPr>
              <a:t>thématiques</a:t>
            </a:r>
          </a:p>
          <a:p>
            <a:pPr marL="180975" marR="0" lvl="0" indent="0" algn="r" defTabSz="914400" rtl="0" eaLnBrk="1" fontAlgn="auto" latinLnBrk="0" hangingPunct="1">
              <a:lnSpc>
                <a:spcPct val="100000"/>
              </a:lnSpc>
              <a:spcBef>
                <a:spcPts val="0"/>
              </a:spcBef>
              <a:spcAft>
                <a:spcPts val="0"/>
              </a:spcAft>
              <a:buClr>
                <a:srgbClr val="000091"/>
              </a:buClr>
              <a:buSzPts val="750"/>
              <a:buFont typeface="Arial"/>
              <a:buNone/>
              <a:tabLst/>
              <a:defRPr/>
            </a:pPr>
            <a:r>
              <a:rPr kumimoji="0" lang="fr-FR" sz="1200" b="1" i="0" u="none" strike="noStrike" kern="1200" cap="none" spc="0" normalizeH="0" baseline="0" noProof="0" dirty="0" smtClean="0">
                <a:ln>
                  <a:noFill/>
                </a:ln>
                <a:solidFill>
                  <a:srgbClr val="000000"/>
                </a:solidFill>
                <a:effectLst/>
                <a:uLnTx/>
                <a:uFillTx/>
                <a:latin typeface="Arial"/>
                <a:cs typeface="Arial"/>
              </a:rPr>
              <a:t>Clusters</a:t>
            </a:r>
            <a:endParaRPr kumimoji="0" sz="750" b="1" i="0" u="none" strike="noStrike" kern="1200" cap="none" spc="0" normalizeH="0" baseline="0" noProof="0" dirty="0">
              <a:ln>
                <a:noFill/>
              </a:ln>
              <a:solidFill>
                <a:srgbClr val="000091"/>
              </a:solidFill>
              <a:effectLst/>
              <a:uLnTx/>
              <a:uFillTx/>
              <a:latin typeface="Arial"/>
              <a:cs typeface="Arial"/>
            </a:endParaRPr>
          </a:p>
        </p:txBody>
      </p:sp>
      <p:graphicFrame>
        <p:nvGraphicFramePr>
          <p:cNvPr id="7" name="Tableau 6"/>
          <p:cNvGraphicFramePr>
            <a:graphicFrameLocks noGrp="1"/>
          </p:cNvGraphicFramePr>
          <p:nvPr>
            <p:extLst>
              <p:ext uri="{D42A27DB-BD31-4B8C-83A1-F6EECF244321}">
                <p14:modId xmlns:p14="http://schemas.microsoft.com/office/powerpoint/2010/main" val="2479369487"/>
              </p:ext>
            </p:extLst>
          </p:nvPr>
        </p:nvGraphicFramePr>
        <p:xfrm>
          <a:off x="3033628" y="1059582"/>
          <a:ext cx="6110372" cy="3812540"/>
        </p:xfrm>
        <a:graphic>
          <a:graphicData uri="http://schemas.openxmlformats.org/drawingml/2006/table">
            <a:tbl>
              <a:tblPr firstRow="1" bandRow="1"/>
              <a:tblGrid>
                <a:gridCol w="6110372">
                  <a:extLst>
                    <a:ext uri="{9D8B030D-6E8A-4147-A177-3AD203B41FA5}">
                      <a16:colId xmlns:a16="http://schemas.microsoft.com/office/drawing/2014/main" val="20000"/>
                    </a:ext>
                  </a:extLst>
                </a:gridCol>
              </a:tblGrid>
              <a:tr h="3801533">
                <a:tc>
                  <a:txBody>
                    <a:bodyPr/>
                    <a:lstStyle/>
                    <a:p>
                      <a:pPr marL="0" marR="437515" lvl="0" indent="0">
                        <a:spcAft>
                          <a:spcPts val="600"/>
                        </a:spcAft>
                        <a:buClr>
                          <a:srgbClr val="EA5433"/>
                        </a:buClr>
                        <a:buSzPct val="90000"/>
                        <a:buNone/>
                        <a:defRPr/>
                      </a:pPr>
                      <a:r>
                        <a:rPr lang="fr-FR" sz="1400" b="0" dirty="0">
                          <a:solidFill>
                            <a:schemeClr val="tx1"/>
                          </a:solidFill>
                          <a:latin typeface="+mn-lt"/>
                        </a:rPr>
                        <a:t>Approche </a:t>
                      </a:r>
                      <a:r>
                        <a:rPr lang="fr-FR" sz="1400" b="0" i="1" dirty="0">
                          <a:solidFill>
                            <a:schemeClr val="tx1"/>
                          </a:solidFill>
                          <a:latin typeface="+mn-lt"/>
                        </a:rPr>
                        <a:t>"top-down"</a:t>
                      </a:r>
                      <a:r>
                        <a:rPr lang="fr-FR" sz="1400" b="0" dirty="0">
                          <a:solidFill>
                            <a:schemeClr val="tx1"/>
                          </a:solidFill>
                          <a:latin typeface="+mn-lt"/>
                        </a:rPr>
                        <a:t> pour soutenir les </a:t>
                      </a:r>
                      <a:r>
                        <a:rPr lang="fr-FR" sz="1400" b="1" dirty="0">
                          <a:solidFill>
                            <a:schemeClr val="tx1"/>
                          </a:solidFill>
                          <a:latin typeface="+mn-lt"/>
                        </a:rPr>
                        <a:t>priorités politiques stratégiques </a:t>
                      </a:r>
                      <a:r>
                        <a:rPr lang="fr-FR" sz="1400" b="0" dirty="0">
                          <a:solidFill>
                            <a:schemeClr val="tx1"/>
                          </a:solidFill>
                          <a:latin typeface="+mn-lt"/>
                        </a:rPr>
                        <a:t>de l'Union Européenne</a:t>
                      </a:r>
                      <a:r>
                        <a:rPr lang="fr-FR" sz="1400" b="1" dirty="0">
                          <a:solidFill>
                            <a:schemeClr val="tx1"/>
                          </a:solidFill>
                          <a:latin typeface="+mn-lt"/>
                        </a:rPr>
                        <a:t> </a:t>
                      </a:r>
                      <a:r>
                        <a:rPr lang="fr-FR" sz="1400" b="0" dirty="0">
                          <a:solidFill>
                            <a:schemeClr val="tx1"/>
                          </a:solidFill>
                          <a:latin typeface="+mn-lt"/>
                        </a:rPr>
                        <a:t>et les </a:t>
                      </a:r>
                      <a:r>
                        <a:rPr lang="fr-FR" sz="1400" b="1" dirty="0">
                          <a:solidFill>
                            <a:schemeClr val="tx1"/>
                          </a:solidFill>
                          <a:latin typeface="+mn-lt"/>
                        </a:rPr>
                        <a:t>objectifs de développement durable </a:t>
                      </a:r>
                      <a:r>
                        <a:rPr lang="fr-FR" sz="1400" b="0" dirty="0">
                          <a:solidFill>
                            <a:schemeClr val="tx1"/>
                          </a:solidFill>
                          <a:latin typeface="+mn-lt"/>
                        </a:rPr>
                        <a:t>des Nations Unies.</a:t>
                      </a:r>
                      <a:endParaRPr sz="1600" dirty="0">
                        <a:solidFill>
                          <a:schemeClr val="tx1"/>
                        </a:solidFill>
                      </a:endParaRPr>
                    </a:p>
                    <a:p>
                      <a:pPr marL="285750" marR="437515" lvl="0" indent="-285750">
                        <a:spcAft>
                          <a:spcPts val="300"/>
                        </a:spcAft>
                        <a:buClr>
                          <a:srgbClr val="EA5433"/>
                        </a:buClr>
                        <a:buSzPct val="90000"/>
                        <a:buFont typeface="Courier New"/>
                        <a:buChar char="o"/>
                        <a:defRPr/>
                      </a:pPr>
                      <a:r>
                        <a:rPr lang="fr-FR" sz="1400" b="0" dirty="0">
                          <a:solidFill>
                            <a:schemeClr val="tx1"/>
                          </a:solidFill>
                          <a:latin typeface="+mn-lt"/>
                        </a:rPr>
                        <a:t>Appels à projets </a:t>
                      </a:r>
                      <a:r>
                        <a:rPr lang="fr-FR" sz="1400" b="1" dirty="0">
                          <a:solidFill>
                            <a:schemeClr val="tx1"/>
                          </a:solidFill>
                          <a:latin typeface="+mn-lt"/>
                        </a:rPr>
                        <a:t>centrés sur des problématiques sociétales</a:t>
                      </a:r>
                      <a:r>
                        <a:rPr lang="fr-FR" sz="1400" b="0" dirty="0">
                          <a:solidFill>
                            <a:schemeClr val="tx1"/>
                          </a:solidFill>
                          <a:latin typeface="+mn-lt"/>
                        </a:rPr>
                        <a:t>, des </a:t>
                      </a:r>
                      <a:r>
                        <a:rPr lang="fr-FR" sz="1400" b="1" dirty="0">
                          <a:solidFill>
                            <a:schemeClr val="tx1"/>
                          </a:solidFill>
                          <a:latin typeface="+mn-lt"/>
                        </a:rPr>
                        <a:t>défis globaux : </a:t>
                      </a:r>
                      <a:endParaRPr lang="fr-FR" sz="1400" b="0" i="1" dirty="0">
                        <a:solidFill>
                          <a:schemeClr val="tx1"/>
                        </a:solidFill>
                        <a:latin typeface="+mn-lt"/>
                      </a:endParaRPr>
                    </a:p>
                    <a:p>
                      <a:pPr marL="822960" marR="437515" lvl="2" indent="-285750" algn="l">
                        <a:spcAft>
                          <a:spcPts val="200"/>
                        </a:spcAft>
                        <a:buClr>
                          <a:srgbClr val="EA5433"/>
                        </a:buClr>
                        <a:buSzPct val="90000"/>
                        <a:buFont typeface="Arial"/>
                        <a:buChar char="•"/>
                        <a:defRPr/>
                      </a:pPr>
                      <a:r>
                        <a:rPr lang="fr-FR" sz="1400" b="0" dirty="0">
                          <a:solidFill>
                            <a:schemeClr val="tx1"/>
                          </a:solidFill>
                          <a:latin typeface="+mn-lt"/>
                        </a:rPr>
                        <a:t>Répondre aux</a:t>
                      </a:r>
                      <a:r>
                        <a:rPr lang="fr-FR" sz="1400" b="1" dirty="0">
                          <a:solidFill>
                            <a:schemeClr val="tx1"/>
                          </a:solidFill>
                          <a:latin typeface="+mn-lt"/>
                        </a:rPr>
                        <a:t> impacts attendus</a:t>
                      </a:r>
                      <a:endParaRPr lang="fr-FR" sz="1400" b="0" i="1" dirty="0">
                        <a:solidFill>
                          <a:schemeClr val="tx1"/>
                        </a:solidFill>
                        <a:latin typeface="+mn-lt"/>
                      </a:endParaRPr>
                    </a:p>
                    <a:p>
                      <a:pPr marL="822960" marR="437515" lvl="2" indent="-285750" algn="l">
                        <a:spcAft>
                          <a:spcPts val="600"/>
                        </a:spcAft>
                        <a:buClr>
                          <a:srgbClr val="EA5433"/>
                        </a:buClr>
                        <a:buSzPct val="90000"/>
                        <a:buFont typeface="Arial"/>
                        <a:buChar char="•"/>
                        <a:defRPr/>
                      </a:pPr>
                      <a:r>
                        <a:rPr lang="fr-FR" sz="1400" b="0" dirty="0">
                          <a:solidFill>
                            <a:schemeClr val="tx1"/>
                          </a:solidFill>
                          <a:latin typeface="+mn-lt"/>
                        </a:rPr>
                        <a:t>Fournir des</a:t>
                      </a:r>
                      <a:r>
                        <a:rPr lang="fr-FR" sz="1400" b="1" dirty="0">
                          <a:solidFill>
                            <a:schemeClr val="tx1"/>
                          </a:solidFill>
                          <a:latin typeface="+mn-lt"/>
                        </a:rPr>
                        <a:t> </a:t>
                      </a:r>
                      <a:r>
                        <a:rPr lang="fr-FR" sz="1400" b="1" dirty="0" smtClean="0">
                          <a:solidFill>
                            <a:schemeClr val="tx1"/>
                          </a:solidFill>
                          <a:latin typeface="+mn-lt"/>
                        </a:rPr>
                        <a:t>options</a:t>
                      </a:r>
                      <a:r>
                        <a:rPr lang="fr-FR" sz="1400" b="0" baseline="0" dirty="0" smtClean="0">
                          <a:solidFill>
                            <a:schemeClr val="tx1"/>
                          </a:solidFill>
                          <a:latin typeface="+mn-lt"/>
                        </a:rPr>
                        <a:t> et</a:t>
                      </a:r>
                      <a:r>
                        <a:rPr lang="fr-FR" sz="1400" b="0" dirty="0" smtClean="0">
                          <a:solidFill>
                            <a:schemeClr val="tx1"/>
                          </a:solidFill>
                          <a:latin typeface="+mn-lt"/>
                        </a:rPr>
                        <a:t> </a:t>
                      </a:r>
                      <a:r>
                        <a:rPr lang="fr-FR" sz="1400" b="1" dirty="0" smtClean="0">
                          <a:solidFill>
                            <a:schemeClr val="tx1"/>
                          </a:solidFill>
                          <a:latin typeface="+mn-lt"/>
                        </a:rPr>
                        <a:t>solutions </a:t>
                      </a:r>
                      <a:r>
                        <a:rPr lang="fr-FR" sz="1400" b="1" dirty="0">
                          <a:solidFill>
                            <a:schemeClr val="tx1"/>
                          </a:solidFill>
                          <a:latin typeface="+mn-lt"/>
                        </a:rPr>
                        <a:t>(non) technologiques</a:t>
                      </a:r>
                      <a:r>
                        <a:rPr lang="fr-FR" sz="1400" b="0" dirty="0">
                          <a:solidFill>
                            <a:schemeClr val="tx1"/>
                          </a:solidFill>
                          <a:latin typeface="+mn-lt"/>
                        </a:rPr>
                        <a:t>,</a:t>
                      </a:r>
                      <a:r>
                        <a:rPr lang="fr-FR" sz="1400" b="1" dirty="0">
                          <a:solidFill>
                            <a:schemeClr val="tx1"/>
                          </a:solidFill>
                          <a:latin typeface="+mn-lt"/>
                        </a:rPr>
                        <a:t> </a:t>
                      </a:r>
                      <a:r>
                        <a:rPr lang="fr-FR" sz="1400" b="1" dirty="0" smtClean="0">
                          <a:solidFill>
                            <a:schemeClr val="tx1"/>
                          </a:solidFill>
                          <a:latin typeface="+mn-lt"/>
                        </a:rPr>
                        <a:t>recommandations</a:t>
                      </a:r>
                      <a:r>
                        <a:rPr lang="fr-FR" sz="1400" b="1" dirty="0">
                          <a:solidFill>
                            <a:schemeClr val="tx1"/>
                          </a:solidFill>
                          <a:latin typeface="+mn-lt"/>
                        </a:rPr>
                        <a:t>...</a:t>
                      </a:r>
                      <a:endParaRPr sz="1600" dirty="0">
                        <a:solidFill>
                          <a:schemeClr val="tx1"/>
                        </a:solidFill>
                      </a:endParaRPr>
                    </a:p>
                    <a:p>
                      <a:pPr marL="285750" marR="437515" lvl="0" indent="-285750">
                        <a:spcAft>
                          <a:spcPts val="600"/>
                        </a:spcAft>
                        <a:buClr>
                          <a:srgbClr val="EA5433"/>
                        </a:buClr>
                        <a:buSzPct val="90000"/>
                        <a:buFont typeface="Courier New"/>
                        <a:buChar char="o"/>
                        <a:defRPr/>
                      </a:pPr>
                      <a:r>
                        <a:rPr lang="fr-FR" sz="1400" b="0" dirty="0">
                          <a:solidFill>
                            <a:schemeClr val="tx1"/>
                          </a:solidFill>
                          <a:latin typeface="+mn-lt"/>
                        </a:rPr>
                        <a:t>Projets </a:t>
                      </a:r>
                      <a:r>
                        <a:rPr lang="fr-FR" sz="1400" b="1" dirty="0">
                          <a:solidFill>
                            <a:schemeClr val="tx1"/>
                          </a:solidFill>
                          <a:latin typeface="+mn-lt"/>
                        </a:rPr>
                        <a:t>collaboratifs</a:t>
                      </a:r>
                      <a:r>
                        <a:rPr lang="fr-FR" sz="1400" b="0" dirty="0">
                          <a:solidFill>
                            <a:schemeClr val="tx1"/>
                          </a:solidFill>
                          <a:latin typeface="+mn-lt"/>
                        </a:rPr>
                        <a:t> trans</a:t>
                      </a:r>
                      <a:r>
                        <a:rPr lang="fr-FR" sz="1400" b="1" dirty="0">
                          <a:solidFill>
                            <a:schemeClr val="tx1"/>
                          </a:solidFill>
                          <a:latin typeface="+mn-lt"/>
                        </a:rPr>
                        <a:t>disciplinaires</a:t>
                      </a:r>
                      <a:r>
                        <a:rPr lang="fr-FR" sz="1400" b="0" dirty="0">
                          <a:solidFill>
                            <a:schemeClr val="tx1"/>
                          </a:solidFill>
                          <a:latin typeface="+mn-lt"/>
                        </a:rPr>
                        <a:t>,</a:t>
                      </a:r>
                      <a:r>
                        <a:rPr lang="fr-FR" sz="1400" dirty="0">
                          <a:solidFill>
                            <a:schemeClr val="tx1"/>
                          </a:solidFill>
                          <a:latin typeface="+mn-lt"/>
                        </a:rPr>
                        <a:t> </a:t>
                      </a:r>
                      <a:r>
                        <a:rPr lang="fr-FR" sz="1400" b="0" dirty="0" err="1">
                          <a:solidFill>
                            <a:schemeClr val="tx1"/>
                          </a:solidFill>
                          <a:latin typeface="+mn-lt"/>
                        </a:rPr>
                        <a:t>tran</a:t>
                      </a:r>
                      <a:r>
                        <a:rPr lang="fr-FR" sz="1400" b="1" dirty="0" err="1">
                          <a:solidFill>
                            <a:schemeClr val="tx1"/>
                          </a:solidFill>
                          <a:latin typeface="+mn-lt"/>
                        </a:rPr>
                        <a:t>sectoriels</a:t>
                      </a:r>
                      <a:r>
                        <a:rPr lang="fr-FR" sz="1400" b="1" dirty="0">
                          <a:solidFill>
                            <a:schemeClr val="tx1"/>
                          </a:solidFill>
                          <a:latin typeface="+mn-lt"/>
                        </a:rPr>
                        <a:t> </a:t>
                      </a:r>
                      <a:r>
                        <a:rPr lang="fr-FR" sz="1400" b="0" dirty="0">
                          <a:solidFill>
                            <a:schemeClr val="tx1"/>
                          </a:solidFill>
                          <a:latin typeface="+mn-lt"/>
                        </a:rPr>
                        <a:t>et</a:t>
                      </a:r>
                      <a:r>
                        <a:rPr lang="fr-FR" sz="1400" b="1" dirty="0">
                          <a:solidFill>
                            <a:schemeClr val="tx1"/>
                          </a:solidFill>
                          <a:latin typeface="+mn-lt"/>
                        </a:rPr>
                        <a:t> </a:t>
                      </a:r>
                      <a:r>
                        <a:rPr lang="fr-FR" sz="1400" b="0" dirty="0">
                          <a:solidFill>
                            <a:schemeClr val="tx1"/>
                          </a:solidFill>
                          <a:latin typeface="+mn-lt"/>
                        </a:rPr>
                        <a:t>trans</a:t>
                      </a:r>
                      <a:r>
                        <a:rPr lang="fr-FR" sz="1400" b="1" dirty="0">
                          <a:solidFill>
                            <a:schemeClr val="tx1"/>
                          </a:solidFill>
                          <a:latin typeface="+mn-lt"/>
                        </a:rPr>
                        <a:t>nationaux</a:t>
                      </a:r>
                      <a:endParaRPr lang="fr-FR" sz="1200" b="0" i="1" dirty="0">
                        <a:solidFill>
                          <a:schemeClr val="tx1"/>
                        </a:solidFill>
                        <a:latin typeface="+mn-lt"/>
                      </a:endParaRPr>
                    </a:p>
                    <a:p>
                      <a:pPr marL="285750" marR="437515" lvl="0" indent="-285750">
                        <a:spcAft>
                          <a:spcPts val="600"/>
                        </a:spcAft>
                        <a:buClr>
                          <a:schemeClr val="accent4"/>
                        </a:buClr>
                        <a:buSzPct val="90000"/>
                        <a:buFont typeface="Courier New"/>
                        <a:buChar char="o"/>
                        <a:defRPr/>
                      </a:pPr>
                      <a:r>
                        <a:rPr lang="fr-FR" sz="1400" b="0" dirty="0" smtClean="0">
                          <a:solidFill>
                            <a:schemeClr val="tx1"/>
                          </a:solidFill>
                          <a:latin typeface="+mn-lt"/>
                        </a:rPr>
                        <a:t>Durée de </a:t>
                      </a:r>
                      <a:r>
                        <a:rPr lang="fr-FR" sz="1400" b="1" dirty="0" smtClean="0">
                          <a:solidFill>
                            <a:schemeClr val="tx1"/>
                          </a:solidFill>
                          <a:latin typeface="+mn-lt"/>
                        </a:rPr>
                        <a:t>3-4 </a:t>
                      </a:r>
                      <a:r>
                        <a:rPr lang="fr-FR" sz="1400" b="1" dirty="0">
                          <a:solidFill>
                            <a:schemeClr val="tx1"/>
                          </a:solidFill>
                          <a:latin typeface="+mn-lt"/>
                        </a:rPr>
                        <a:t>ans </a:t>
                      </a:r>
                      <a:r>
                        <a:rPr lang="fr-FR" sz="1400" b="0" dirty="0">
                          <a:solidFill>
                            <a:schemeClr val="tx1"/>
                          </a:solidFill>
                          <a:latin typeface="+mn-lt"/>
                        </a:rPr>
                        <a:t>en moyenne</a:t>
                      </a:r>
                      <a:endParaRPr sz="1600" dirty="0">
                        <a:solidFill>
                          <a:schemeClr val="tx1"/>
                        </a:solidFill>
                      </a:endParaRPr>
                    </a:p>
                    <a:p>
                      <a:pPr marL="297815" marR="437515" lvl="0" indent="-285750">
                        <a:spcAft>
                          <a:spcPts val="600"/>
                        </a:spcAft>
                        <a:buClr>
                          <a:schemeClr val="accent4"/>
                        </a:buClr>
                        <a:buSzPct val="90000"/>
                        <a:buFont typeface="Courier New"/>
                        <a:buChar char="o"/>
                        <a:defRPr/>
                      </a:pPr>
                      <a:r>
                        <a:rPr lang="fr-FR" sz="1400" b="0" dirty="0">
                          <a:solidFill>
                            <a:schemeClr val="tx1"/>
                          </a:solidFill>
                          <a:latin typeface="+mn-lt"/>
                        </a:rPr>
                        <a:t>Minimum</a:t>
                      </a:r>
                      <a:r>
                        <a:rPr lang="fr-FR" sz="1400" dirty="0">
                          <a:solidFill>
                            <a:schemeClr val="tx1"/>
                          </a:solidFill>
                          <a:latin typeface="+mn-lt"/>
                        </a:rPr>
                        <a:t> </a:t>
                      </a:r>
                      <a:r>
                        <a:rPr lang="fr-FR" sz="1400" b="1" dirty="0">
                          <a:solidFill>
                            <a:schemeClr val="tx1"/>
                          </a:solidFill>
                          <a:latin typeface="+mn-lt"/>
                        </a:rPr>
                        <a:t>2-3 </a:t>
                      </a:r>
                      <a:r>
                        <a:rPr lang="fr-FR" sz="1400" b="1" dirty="0" smtClean="0">
                          <a:solidFill>
                            <a:schemeClr val="tx1"/>
                          </a:solidFill>
                          <a:latin typeface="+mn-lt"/>
                        </a:rPr>
                        <a:t>M€</a:t>
                      </a:r>
                      <a:r>
                        <a:rPr lang="fr-FR" sz="1400" b="0" dirty="0" smtClean="0">
                          <a:solidFill>
                            <a:schemeClr val="tx1"/>
                          </a:solidFill>
                          <a:latin typeface="+mn-lt"/>
                        </a:rPr>
                        <a:t>,</a:t>
                      </a:r>
                      <a:r>
                        <a:rPr lang="fr-FR" sz="1400" b="0" dirty="0">
                          <a:solidFill>
                            <a:schemeClr val="tx1"/>
                          </a:solidFill>
                          <a:latin typeface="+mn-lt"/>
                        </a:rPr>
                        <a:t> </a:t>
                      </a:r>
                      <a:r>
                        <a:rPr lang="fr-FR" sz="1400" b="1" i="0" u="none" strike="noStrike" cap="none" dirty="0">
                          <a:solidFill>
                            <a:schemeClr val="tx1"/>
                          </a:solidFill>
                          <a:latin typeface="+mn-lt"/>
                          <a:ea typeface="+mn-ea"/>
                          <a:cs typeface="+mn-cs"/>
                        </a:rPr>
                        <a:t>4-5 </a:t>
                      </a:r>
                      <a:r>
                        <a:rPr lang="fr-FR" sz="1400" b="1" i="0" u="none" strike="noStrike" cap="none" dirty="0" smtClean="0">
                          <a:solidFill>
                            <a:schemeClr val="tx1"/>
                          </a:solidFill>
                          <a:latin typeface="+mn-lt"/>
                          <a:ea typeface="+mn-ea"/>
                          <a:cs typeface="+mn-cs"/>
                        </a:rPr>
                        <a:t>M€</a:t>
                      </a:r>
                      <a:r>
                        <a:rPr lang="fr-FR" sz="1400" b="0" dirty="0" smtClean="0">
                          <a:solidFill>
                            <a:schemeClr val="tx1"/>
                          </a:solidFill>
                          <a:latin typeface="+mn-lt"/>
                        </a:rPr>
                        <a:t> </a:t>
                      </a:r>
                      <a:r>
                        <a:rPr lang="fr-FR" sz="1400" b="0" dirty="0">
                          <a:solidFill>
                            <a:schemeClr val="tx1"/>
                          </a:solidFill>
                          <a:latin typeface="+mn-lt"/>
                        </a:rPr>
                        <a:t>en </a:t>
                      </a:r>
                      <a:r>
                        <a:rPr lang="fr-FR" sz="1400" b="0" dirty="0" smtClean="0">
                          <a:solidFill>
                            <a:schemeClr val="tx1"/>
                          </a:solidFill>
                          <a:latin typeface="+mn-lt"/>
                        </a:rPr>
                        <a:t>moyenne</a:t>
                      </a:r>
                    </a:p>
                    <a:p>
                      <a:pPr marL="297815" marR="437515" lvl="0" indent="-285750">
                        <a:spcAft>
                          <a:spcPts val="600"/>
                        </a:spcAft>
                        <a:buClr>
                          <a:schemeClr val="accent4"/>
                        </a:buClr>
                        <a:buSzPct val="90000"/>
                        <a:buFont typeface="Courier New"/>
                        <a:buChar char="o"/>
                        <a:defRPr/>
                      </a:pPr>
                      <a:r>
                        <a:rPr lang="fr-FR" sz="1400" b="0" dirty="0" smtClean="0">
                          <a:solidFill>
                            <a:schemeClr val="tx1"/>
                          </a:solidFill>
                          <a:latin typeface="+mn-lt"/>
                        </a:rPr>
                        <a:t>Minimum </a:t>
                      </a:r>
                      <a:r>
                        <a:rPr lang="fr-FR" sz="1400" b="1" dirty="0" smtClean="0">
                          <a:solidFill>
                            <a:schemeClr val="tx1"/>
                          </a:solidFill>
                          <a:latin typeface="+mn-lt"/>
                        </a:rPr>
                        <a:t>3 entités</a:t>
                      </a:r>
                      <a:r>
                        <a:rPr lang="fr-FR" sz="1400" b="1" baseline="0" dirty="0" smtClean="0">
                          <a:solidFill>
                            <a:schemeClr val="tx1"/>
                          </a:solidFill>
                          <a:latin typeface="+mn-lt"/>
                        </a:rPr>
                        <a:t> différentes</a:t>
                      </a:r>
                      <a:r>
                        <a:rPr lang="fr-FR" sz="1400" b="0" baseline="0" dirty="0" smtClean="0">
                          <a:solidFill>
                            <a:schemeClr val="tx1"/>
                          </a:solidFill>
                          <a:latin typeface="+mn-lt"/>
                        </a:rPr>
                        <a:t> issues de </a:t>
                      </a:r>
                      <a:r>
                        <a:rPr lang="fr-FR" sz="1400" b="1" baseline="0" dirty="0" smtClean="0">
                          <a:solidFill>
                            <a:schemeClr val="tx1"/>
                          </a:solidFill>
                          <a:latin typeface="+mn-lt"/>
                        </a:rPr>
                        <a:t>3 Etats </a:t>
                      </a:r>
                      <a:r>
                        <a:rPr lang="fr-FR" sz="1400" b="0" baseline="0" dirty="0" smtClean="0">
                          <a:solidFill>
                            <a:schemeClr val="tx1"/>
                          </a:solidFill>
                          <a:latin typeface="+mn-lt"/>
                        </a:rPr>
                        <a:t>membres ou associés à Horizon Europe</a:t>
                      </a:r>
                      <a:endParaRPr sz="1600" dirty="0">
                        <a:solidFill>
                          <a:schemeClr val="tx1"/>
                        </a:solidFill>
                      </a:endParaRPr>
                    </a:p>
                    <a:p>
                      <a:pPr marL="297815" marR="437515" lvl="0" indent="-285750">
                        <a:spcAft>
                          <a:spcPts val="600"/>
                        </a:spcAft>
                        <a:buClr>
                          <a:srgbClr val="EA5433"/>
                        </a:buClr>
                        <a:buSzPct val="90000"/>
                        <a:buFont typeface="Courier New"/>
                        <a:buChar char="o"/>
                        <a:defRPr/>
                      </a:pPr>
                      <a:r>
                        <a:rPr lang="fr-FR" sz="1400" b="1" u="none" dirty="0">
                          <a:solidFill>
                            <a:schemeClr val="tx1"/>
                          </a:solidFill>
                          <a:latin typeface="+mn-lt"/>
                        </a:rPr>
                        <a:t>3 types de projets :</a:t>
                      </a:r>
                      <a:r>
                        <a:rPr lang="fr-FR" sz="1400" b="0" dirty="0">
                          <a:solidFill>
                            <a:schemeClr val="tx1"/>
                          </a:solidFill>
                          <a:latin typeface="+mn-lt"/>
                        </a:rPr>
                        <a:t> RIA, IA, CSA</a:t>
                      </a:r>
                      <a:endParaRPr lang="fr-FR" sz="1200" b="0" i="1" u="none" strike="noStrike" dirty="0">
                        <a:solidFill>
                          <a:schemeClr val="tx1"/>
                        </a:solidFill>
                      </a:endParaRP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z="1600" smtClean="0">
                <a:solidFill>
                  <a:schemeClr val="tx2"/>
                </a:solidFill>
              </a:rPr>
              <a:t>8</a:t>
            </a:fld>
            <a:endParaRPr lang="fr-FR" sz="1600">
              <a:solidFill>
                <a:schemeClr val="tx2"/>
              </a:solidFill>
            </a:endParaRPr>
          </a:p>
        </p:txBody>
      </p:sp>
    </p:spTree>
    <p:extLst>
      <p:ext uri="{BB962C8B-B14F-4D97-AF65-F5344CB8AC3E}">
        <p14:creationId xmlns:p14="http://schemas.microsoft.com/office/powerpoint/2010/main" val="711412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5" name="Tableau 4"/>
          <p:cNvGraphicFramePr>
            <a:graphicFrameLocks noGrp="1"/>
          </p:cNvGraphicFramePr>
          <p:nvPr>
            <p:extLst/>
          </p:nvPr>
        </p:nvGraphicFramePr>
        <p:xfrm>
          <a:off x="352203" y="970221"/>
          <a:ext cx="8614864" cy="3794760"/>
        </p:xfrm>
        <a:graphic>
          <a:graphicData uri="http://schemas.openxmlformats.org/drawingml/2006/table">
            <a:tbl>
              <a:tblPr firstRow="1" bandRow="1"/>
              <a:tblGrid>
                <a:gridCol w="8614864">
                  <a:extLst>
                    <a:ext uri="{9D8B030D-6E8A-4147-A177-3AD203B41FA5}">
                      <a16:colId xmlns:a16="http://schemas.microsoft.com/office/drawing/2014/main" val="20000"/>
                    </a:ext>
                  </a:extLst>
                </a:gridCol>
              </a:tblGrid>
              <a:tr h="3733799">
                <a:tc>
                  <a:txBody>
                    <a:bodyPr/>
                    <a:lstStyle/>
                    <a:p>
                      <a:pPr marL="12065" marR="437515" lvl="0" indent="0">
                        <a:spcAft>
                          <a:spcPts val="1200"/>
                        </a:spcAft>
                        <a:buClr>
                          <a:srgbClr val="EA5433"/>
                        </a:buClr>
                        <a:buSzPct val="90000"/>
                        <a:buNone/>
                        <a:defRPr/>
                      </a:pPr>
                      <a:r>
                        <a:rPr lang="fr-FR" sz="1800" u="none" dirty="0">
                          <a:solidFill>
                            <a:schemeClr val="tx1"/>
                          </a:solidFill>
                          <a:latin typeface="+mn-lt"/>
                        </a:rPr>
                        <a:t>Trois types de projets collaboratifs</a:t>
                      </a:r>
                      <a:r>
                        <a:rPr lang="fr-FR" sz="1800" b="0" u="none" dirty="0">
                          <a:solidFill>
                            <a:schemeClr val="tx1"/>
                          </a:solidFill>
                          <a:latin typeface="+mn-lt"/>
                        </a:rPr>
                        <a:t> (instruments de financement)</a:t>
                      </a:r>
                      <a:endParaRPr lang="fr-FR" sz="1800" b="0" dirty="0">
                        <a:solidFill>
                          <a:schemeClr val="tx1"/>
                        </a:solidFill>
                        <a:latin typeface="+mn-lt"/>
                      </a:endParaRPr>
                    </a:p>
                    <a:p>
                      <a:pPr marL="12065" marR="437515" lvl="0" indent="0">
                        <a:spcAft>
                          <a:spcPts val="600"/>
                        </a:spcAft>
                        <a:buClr>
                          <a:srgbClr val="EA5433"/>
                        </a:buClr>
                        <a:buSzPct val="90000"/>
                        <a:buNone/>
                        <a:defRPr/>
                      </a:pPr>
                      <a:r>
                        <a:rPr lang="fr-FR" sz="1800" b="1" u="none" dirty="0">
                          <a:solidFill>
                            <a:schemeClr val="tx2"/>
                          </a:solidFill>
                          <a:latin typeface="+mn-lt"/>
                        </a:rPr>
                        <a:t>RIA – </a:t>
                      </a:r>
                      <a:r>
                        <a:rPr lang="fr-FR" sz="1800" b="1" u="none" dirty="0" err="1">
                          <a:solidFill>
                            <a:schemeClr val="tx2"/>
                          </a:solidFill>
                          <a:latin typeface="+mn-lt"/>
                        </a:rPr>
                        <a:t>Research</a:t>
                      </a:r>
                      <a:r>
                        <a:rPr lang="fr-FR" sz="1800" b="1" u="none" dirty="0">
                          <a:solidFill>
                            <a:schemeClr val="tx2"/>
                          </a:solidFill>
                          <a:latin typeface="+mn-lt"/>
                        </a:rPr>
                        <a:t> and Innovation Actions (TRL </a:t>
                      </a:r>
                      <a:r>
                        <a:rPr lang="fr-FR" sz="1800" b="1" u="none" dirty="0" smtClean="0">
                          <a:solidFill>
                            <a:schemeClr val="tx2"/>
                          </a:solidFill>
                          <a:latin typeface="+mn-lt"/>
                        </a:rPr>
                        <a:t>2-5 en fin de projet)</a:t>
                      </a:r>
                      <a:endParaRPr dirty="0">
                        <a:solidFill>
                          <a:schemeClr val="tx2"/>
                        </a:solidFill>
                      </a:endParaRPr>
                    </a:p>
                    <a:p>
                      <a:pPr marL="297815" marR="437515" lvl="0" indent="-285750">
                        <a:spcAft>
                          <a:spcPts val="600"/>
                        </a:spcAft>
                        <a:buClr>
                          <a:srgbClr val="EA5433"/>
                        </a:buClr>
                        <a:buSzPct val="90000"/>
                        <a:buFont typeface=".Lucida Grande UI Regular"/>
                        <a:buChar char="⇢"/>
                        <a:defRPr/>
                      </a:pPr>
                      <a:r>
                        <a:rPr lang="fr-FR" sz="1600" b="0" u="none" dirty="0">
                          <a:solidFill>
                            <a:schemeClr val="tx1"/>
                          </a:solidFill>
                          <a:latin typeface="+mn-lt"/>
                        </a:rPr>
                        <a:t>Projets visant à </a:t>
                      </a:r>
                      <a:r>
                        <a:rPr lang="fr-FR" sz="1600" b="1" u="none" dirty="0">
                          <a:solidFill>
                            <a:schemeClr val="tx1"/>
                          </a:solidFill>
                          <a:latin typeface="+mn-lt"/>
                        </a:rPr>
                        <a:t>établir de nouvelles connaissances </a:t>
                      </a:r>
                      <a:r>
                        <a:rPr lang="fr-FR" sz="1600" b="0" u="none" dirty="0">
                          <a:solidFill>
                            <a:schemeClr val="tx1"/>
                          </a:solidFill>
                          <a:latin typeface="+mn-lt"/>
                        </a:rPr>
                        <a:t>et/ou à </a:t>
                      </a:r>
                      <a:r>
                        <a:rPr lang="fr-FR" sz="1600" b="1" u="none" dirty="0">
                          <a:solidFill>
                            <a:schemeClr val="tx1"/>
                          </a:solidFill>
                          <a:latin typeface="+mn-lt"/>
                        </a:rPr>
                        <a:t>explorer la faisabilité</a:t>
                      </a:r>
                      <a:r>
                        <a:rPr lang="fr-FR" sz="1600" b="0" u="none" dirty="0">
                          <a:solidFill>
                            <a:schemeClr val="tx1"/>
                          </a:solidFill>
                          <a:latin typeface="+mn-lt"/>
                        </a:rPr>
                        <a:t> d'une technologie, d'un produit, d'un procédé ou d'un service : </a:t>
                      </a:r>
                      <a:r>
                        <a:rPr lang="fr-FR" sz="1400" b="0" i="1" u="none" strike="noStrike" dirty="0">
                          <a:solidFill>
                            <a:schemeClr val="tx1"/>
                          </a:solidFill>
                        </a:rPr>
                        <a:t>recherche fondamentale et appliquée, développement de technologie, essais d’un prototype à petite échelle...</a:t>
                      </a:r>
                      <a:endParaRPr lang="fr-FR" sz="1400" i="1" dirty="0">
                        <a:solidFill>
                          <a:schemeClr val="tx1"/>
                        </a:solidFill>
                      </a:endParaRPr>
                    </a:p>
                    <a:p>
                      <a:pPr marL="12065" marR="437515" lvl="0" indent="0">
                        <a:spcAft>
                          <a:spcPts val="600"/>
                        </a:spcAft>
                        <a:buClr>
                          <a:srgbClr val="EA5433"/>
                        </a:buClr>
                        <a:buSzPct val="90000"/>
                        <a:buNone/>
                        <a:defRPr/>
                      </a:pPr>
                      <a:r>
                        <a:rPr lang="fr-FR" sz="1800" b="1" u="none" dirty="0">
                          <a:solidFill>
                            <a:schemeClr val="tx2"/>
                          </a:solidFill>
                          <a:latin typeface="+mn-lt"/>
                        </a:rPr>
                        <a:t>IA – Innovation Actions (TRL </a:t>
                      </a:r>
                      <a:r>
                        <a:rPr lang="fr-FR" sz="1800" b="1" u="none" dirty="0" smtClean="0">
                          <a:solidFill>
                            <a:schemeClr val="tx2"/>
                          </a:solidFill>
                          <a:latin typeface="+mn-lt"/>
                        </a:rPr>
                        <a:t>5-8 en fin de projet)</a:t>
                      </a:r>
                      <a:endParaRPr lang="fr-FR" b="1" dirty="0">
                        <a:solidFill>
                          <a:schemeClr val="tx2"/>
                        </a:solidFill>
                      </a:endParaRPr>
                    </a:p>
                    <a:p>
                      <a:pPr marL="297815" marR="437515" lvl="0" indent="-285750">
                        <a:spcAft>
                          <a:spcPts val="600"/>
                        </a:spcAft>
                        <a:buClr>
                          <a:srgbClr val="EA5433"/>
                        </a:buClr>
                        <a:buSzPct val="90000"/>
                        <a:buFont typeface=".Lucida Grande UI Regular"/>
                        <a:buChar char="⇢"/>
                        <a:defRPr/>
                      </a:pPr>
                      <a:r>
                        <a:rPr lang="fr-FR" sz="1600" b="0" u="none" dirty="0">
                          <a:solidFill>
                            <a:schemeClr val="tx1"/>
                          </a:solidFill>
                          <a:latin typeface="+mn-lt"/>
                        </a:rPr>
                        <a:t>Projets visant</a:t>
                      </a:r>
                      <a:r>
                        <a:rPr lang="fr-FR" sz="1600" b="1" u="none" dirty="0">
                          <a:solidFill>
                            <a:schemeClr val="tx1"/>
                          </a:solidFill>
                          <a:latin typeface="+mn-lt"/>
                        </a:rPr>
                        <a:t> </a:t>
                      </a:r>
                      <a:r>
                        <a:rPr lang="fr-FR" sz="1600" b="0" i="0" u="none" strike="noStrike" dirty="0">
                          <a:solidFill>
                            <a:schemeClr val="tx1"/>
                          </a:solidFill>
                        </a:rPr>
                        <a:t>à produire des </a:t>
                      </a:r>
                      <a:r>
                        <a:rPr lang="fr-FR" sz="1600" b="1" i="0" u="none" strike="noStrike" dirty="0">
                          <a:solidFill>
                            <a:schemeClr val="tx1"/>
                          </a:solidFill>
                        </a:rPr>
                        <a:t>plans, arrangements ou concepts pour un produit, procédé ou service </a:t>
                      </a:r>
                      <a:r>
                        <a:rPr lang="fr-FR" sz="1600" b="0" i="0" u="none" strike="noStrike" dirty="0">
                          <a:solidFill>
                            <a:schemeClr val="tx1"/>
                          </a:solidFill>
                        </a:rPr>
                        <a:t>nouveau ou amélioré : </a:t>
                      </a:r>
                      <a:r>
                        <a:rPr lang="fr-FR" sz="1400" b="0" i="1" u="none" strike="noStrike" dirty="0">
                          <a:solidFill>
                            <a:schemeClr val="tx1"/>
                          </a:solidFill>
                          <a:latin typeface="Arial"/>
                        </a:rPr>
                        <a:t>prototypage, essais, démonstration ou pilotes, validation du produit à grande échelle, première commercialisation...</a:t>
                      </a:r>
                      <a:endParaRPr lang="fr-FR" sz="1400" b="0" i="1" u="none" dirty="0">
                        <a:solidFill>
                          <a:schemeClr val="tx1"/>
                        </a:solidFill>
                        <a:latin typeface="+mn-lt"/>
                      </a:endParaRPr>
                    </a:p>
                    <a:p>
                      <a:pPr marL="12065" marR="437515" lvl="0" indent="0">
                        <a:spcAft>
                          <a:spcPts val="600"/>
                        </a:spcAft>
                        <a:buClr>
                          <a:srgbClr val="EA5433"/>
                        </a:buClr>
                        <a:buSzPct val="90000"/>
                        <a:buNone/>
                        <a:defRPr/>
                      </a:pPr>
                      <a:r>
                        <a:rPr lang="fr-FR" sz="1800" b="1" u="none" dirty="0">
                          <a:solidFill>
                            <a:schemeClr val="tx2"/>
                          </a:solidFill>
                          <a:latin typeface="+mn-lt"/>
                        </a:rPr>
                        <a:t>CSA – Coordination and Support Actions </a:t>
                      </a:r>
                      <a:endParaRPr dirty="0">
                        <a:solidFill>
                          <a:schemeClr val="tx2"/>
                        </a:solidFill>
                      </a:endParaRPr>
                    </a:p>
                    <a:p>
                      <a:pPr marL="297815" marR="437515" lvl="0" indent="-285750">
                        <a:spcAft>
                          <a:spcPts val="600"/>
                        </a:spcAft>
                        <a:buClr>
                          <a:srgbClr val="EA5433"/>
                        </a:buClr>
                        <a:buSzPct val="90000"/>
                        <a:buFont typeface=".Lucida Grande UI Regular"/>
                        <a:buChar char="⇢"/>
                        <a:defRPr/>
                      </a:pPr>
                      <a:r>
                        <a:rPr lang="fr-FR" sz="1600" b="0" u="none" dirty="0">
                          <a:solidFill>
                            <a:schemeClr val="tx1"/>
                          </a:solidFill>
                          <a:latin typeface="+mn-lt"/>
                        </a:rPr>
                        <a:t>Projets consistant principalement en des </a:t>
                      </a:r>
                      <a:r>
                        <a:rPr lang="fr-FR" sz="1600" b="1" u="none" dirty="0">
                          <a:solidFill>
                            <a:schemeClr val="tx1"/>
                          </a:solidFill>
                          <a:latin typeface="+mn-lt"/>
                        </a:rPr>
                        <a:t>mesures d'accompagnement</a:t>
                      </a:r>
                      <a:r>
                        <a:rPr lang="fr-FR" sz="1600" b="0" u="none" dirty="0">
                          <a:solidFill>
                            <a:schemeClr val="tx1"/>
                          </a:solidFill>
                          <a:latin typeface="+mn-lt"/>
                        </a:rPr>
                        <a:t> : </a:t>
                      </a:r>
                      <a:r>
                        <a:rPr lang="fr-FR" sz="1400" b="0" i="1" u="none" dirty="0">
                          <a:solidFill>
                            <a:schemeClr val="tx1"/>
                          </a:solidFill>
                          <a:latin typeface="+mn-lt"/>
                        </a:rPr>
                        <a:t>mise en réseau des acteurs, actions de communication et sensibilisation, dialogue politique, production d'études/rapports, planification stratégique...</a:t>
                      </a:r>
                      <a:endParaRPr lang="fr-FR" sz="1400" b="1" i="1" u="none" dirty="0">
                        <a:solidFill>
                          <a:schemeClr val="tx1"/>
                        </a:solidFill>
                        <a:latin typeface="+mn-lt"/>
                      </a:endParaRP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
        <p:nvSpPr>
          <p:cNvPr id="7" name="Espace réservé du texte 3"/>
          <p:cNvSpPr txBox="1"/>
          <p:nvPr/>
        </p:nvSpPr>
        <p:spPr bwMode="auto">
          <a:xfrm>
            <a:off x="3575545" y="267494"/>
            <a:ext cx="5220112" cy="504056"/>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rtl="0" eaLnBrk="1" fontAlgn="auto" latinLnBrk="0" hangingPunct="1">
              <a:lnSpc>
                <a:spcPct val="100000"/>
              </a:lnSpc>
              <a:spcBef>
                <a:spcPts val="0"/>
              </a:spcBef>
              <a:spcAft>
                <a:spcPts val="0"/>
              </a:spcAft>
              <a:buClr>
                <a:srgbClr val="000091"/>
              </a:buClr>
              <a:buSzPts val="750"/>
              <a:buFont typeface="Arial"/>
              <a:buNone/>
              <a:tabLst/>
              <a:defRPr/>
            </a:pPr>
            <a:r>
              <a:rPr kumimoji="0" lang="fr-FR" sz="1800" b="1" i="0" u="none" strike="noStrike" kern="1200" cap="none" spc="0" normalizeH="0" baseline="0" noProof="0" dirty="0">
                <a:ln>
                  <a:noFill/>
                </a:ln>
                <a:solidFill>
                  <a:srgbClr val="000000"/>
                </a:solidFill>
                <a:effectLst/>
                <a:uLnTx/>
                <a:uFillTx/>
                <a:latin typeface="Arial"/>
                <a:cs typeface="Arial"/>
              </a:rPr>
              <a:t>Appels </a:t>
            </a:r>
            <a:r>
              <a:rPr kumimoji="0" lang="fr-FR" sz="1800" b="1" i="0" u="none" strike="noStrike" kern="1200" cap="none" spc="0" normalizeH="0" baseline="0" noProof="0" dirty="0" smtClean="0">
                <a:ln>
                  <a:noFill/>
                </a:ln>
                <a:solidFill>
                  <a:srgbClr val="000000"/>
                </a:solidFill>
                <a:effectLst/>
                <a:uLnTx/>
                <a:uFillTx/>
                <a:latin typeface="Arial"/>
                <a:cs typeface="Arial"/>
              </a:rPr>
              <a:t>thématiques</a:t>
            </a:r>
            <a:endParaRPr kumimoji="0" lang="fr-FR" sz="750" b="1" i="0" u="none" strike="noStrike" kern="1200" cap="none" spc="0" normalizeH="0" baseline="0" noProof="0" dirty="0" smtClean="0">
              <a:ln>
                <a:noFill/>
              </a:ln>
              <a:solidFill>
                <a:srgbClr val="000091"/>
              </a:solidFill>
              <a:effectLst/>
              <a:uLnTx/>
              <a:uFillTx/>
              <a:latin typeface="Arial"/>
              <a:cs typeface="Arial"/>
            </a:endParaRPr>
          </a:p>
          <a:p>
            <a:pPr marL="180975" marR="0" lvl="0" indent="0" algn="r" defTabSz="914400" rtl="0" eaLnBrk="1" fontAlgn="auto" latinLnBrk="0" hangingPunct="1">
              <a:lnSpc>
                <a:spcPct val="100000"/>
              </a:lnSpc>
              <a:spcBef>
                <a:spcPts val="0"/>
              </a:spcBef>
              <a:spcAft>
                <a:spcPts val="0"/>
              </a:spcAft>
              <a:buClr>
                <a:srgbClr val="000091"/>
              </a:buClr>
              <a:buSzPts val="750"/>
              <a:buFont typeface="Arial"/>
              <a:buNone/>
              <a:tabLst/>
              <a:defRPr/>
            </a:pPr>
            <a:r>
              <a:rPr kumimoji="0" lang="fr-FR" sz="1200" b="1" i="0" u="none" strike="noStrike" kern="1200" cap="none" spc="0" normalizeH="0" baseline="0" noProof="0" dirty="0" smtClean="0">
                <a:ln>
                  <a:noFill/>
                </a:ln>
                <a:solidFill>
                  <a:srgbClr val="000000"/>
                </a:solidFill>
                <a:effectLst/>
                <a:uLnTx/>
                <a:uFillTx/>
                <a:latin typeface="Arial"/>
                <a:cs typeface="Arial"/>
              </a:rPr>
              <a:t>Clusters</a:t>
            </a:r>
            <a:endParaRPr kumimoji="0" sz="750" b="1" i="0" u="none" strike="noStrike" kern="1200" cap="none" spc="0" normalizeH="0" baseline="0" noProof="0" dirty="0">
              <a:ln>
                <a:noFill/>
              </a:ln>
              <a:solidFill>
                <a:srgbClr val="000091"/>
              </a:solidFill>
              <a:effectLst/>
              <a:uLnTx/>
              <a:uFillTx/>
              <a:latin typeface="Arial"/>
              <a:cs typeface="Arial"/>
            </a:endParaRPr>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z="1600" smtClean="0">
                <a:solidFill>
                  <a:schemeClr val="tx2"/>
                </a:solidFill>
              </a:rPr>
              <a:t>9</a:t>
            </a:fld>
            <a:endParaRPr lang="fr-FR" sz="1600" dirty="0">
              <a:solidFill>
                <a:schemeClr val="tx2"/>
              </a:solidFill>
            </a:endParaRPr>
          </a:p>
        </p:txBody>
      </p:sp>
    </p:spTree>
    <p:extLst>
      <p:ext uri="{BB962C8B-B14F-4D97-AF65-F5344CB8AC3E}">
        <p14:creationId xmlns:p14="http://schemas.microsoft.com/office/powerpoint/2010/main" val="1260571892"/>
      </p:ext>
    </p:extLst>
  </p:cSld>
  <p:clrMapOvr>
    <a:masterClrMapping/>
  </p:clrMapOvr>
</p:sld>
</file>

<file path=ppt/theme/theme1.xml><?xml version="1.0" encoding="utf-8"?>
<a:theme xmlns:a="http://schemas.openxmlformats.org/drawingml/2006/main" name="1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 id="{A4CEAA76-E87D-4518-B7C5-689E0EE7511F}" vid="{00D7BD8D-0F45-4634-A879-E4B96FDEFCA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074068c-b24f-4ff9-a86f-a3aee0152276">
      <Terms xmlns="http://schemas.microsoft.com/office/infopath/2007/PartnerControls"/>
    </lcf76f155ced4ddcb4097134ff3c332f>
    <TaxCatchAll xmlns="1f47c0f9-1590-49e1-8db1-3ab35d55043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F87F3B8A07F44D969FAD5920EB612B" ma:contentTypeVersion="12" ma:contentTypeDescription="Crée un document." ma:contentTypeScope="" ma:versionID="12d4baa4ba3ac88424d2c6a03cd02680">
  <xsd:schema xmlns:xsd="http://www.w3.org/2001/XMLSchema" xmlns:xs="http://www.w3.org/2001/XMLSchema" xmlns:p="http://schemas.microsoft.com/office/2006/metadata/properties" xmlns:ns2="e074068c-b24f-4ff9-a86f-a3aee0152276" xmlns:ns3="1f47c0f9-1590-49e1-8db1-3ab35d550439" targetNamespace="http://schemas.microsoft.com/office/2006/metadata/properties" ma:root="true" ma:fieldsID="43ccfb356ee9f54d0caa429107cabd53" ns2:_="" ns3:_="">
    <xsd:import namespace="e074068c-b24f-4ff9-a86f-a3aee0152276"/>
    <xsd:import namespace="1f47c0f9-1590-49e1-8db1-3ab35d55043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74068c-b24f-4ff9-a86f-a3aee01522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2a5a789a-0080-4889-9b37-6d1526ad77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47c0f9-1590-49e1-8db1-3ab35d55043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3204ced-c735-45f9-8b17-8d0378bde9d9}" ma:internalName="TaxCatchAll" ma:showField="CatchAllData" ma:web="1f47c0f9-1590-49e1-8db1-3ab35d5504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4A17D9-E236-4691-B704-33703C186AEA}">
  <ds:schemaRefs>
    <ds:schemaRef ds:uri="1f47c0f9-1590-49e1-8db1-3ab35d550439"/>
    <ds:schemaRef ds:uri="http://purl.org/dc/terms/"/>
    <ds:schemaRef ds:uri="http://schemas.openxmlformats.org/package/2006/metadata/core-properties"/>
    <ds:schemaRef ds:uri="http://schemas.microsoft.com/office/2006/documentManagement/types"/>
    <ds:schemaRef ds:uri="e074068c-b24f-4ff9-a86f-a3aee0152276"/>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D9FF0D36-D67B-401D-9422-759C7B937066}">
  <ds:schemaRefs>
    <ds:schemaRef ds:uri="http://schemas.microsoft.com/sharepoint/v3/contenttype/forms"/>
  </ds:schemaRefs>
</ds:datastoreItem>
</file>

<file path=customXml/itemProps3.xml><?xml version="1.0" encoding="utf-8"?>
<ds:datastoreItem xmlns:ds="http://schemas.openxmlformats.org/officeDocument/2006/customXml" ds:itemID="{4B68AC8B-3975-42CA-A825-DB5BBEB2B3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74068c-b24f-4ff9-a86f-a3aee0152276"/>
    <ds:schemaRef ds:uri="1f47c0f9-1590-49e1-8db1-3ab35d5504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MODL-PPT-HEU-MESR</Template>
  <TotalTime>99701</TotalTime>
  <Words>4770</Words>
  <Application>Microsoft Office PowerPoint</Application>
  <PresentationFormat>Affichage à l'écran (16:9)</PresentationFormat>
  <Paragraphs>549</Paragraphs>
  <Slides>34</Slides>
  <Notes>5</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34</vt:i4>
      </vt:variant>
    </vt:vector>
  </HeadingPairs>
  <TitlesOfParts>
    <vt:vector size="44" baseType="lpstr">
      <vt:lpstr>.Lucida Grande UI Regular</vt:lpstr>
      <vt:lpstr>Arial</vt:lpstr>
      <vt:lpstr>Arial,Sans-Serif</vt:lpstr>
      <vt:lpstr>Calibri</vt:lpstr>
      <vt:lpstr>Courier New</vt:lpstr>
      <vt:lpstr>Marianne</vt:lpstr>
      <vt:lpstr>Police système</vt:lpstr>
      <vt:lpstr>Times New Roman</vt:lpstr>
      <vt:lpstr>Wingdings</vt:lpstr>
      <vt:lpstr>1_OPÉRATEURS</vt:lpstr>
      <vt:lpstr>w</vt:lpstr>
      <vt:lpstr>Présentation PowerPoint</vt:lpstr>
      <vt:lpstr>Présentation PowerPoint</vt:lpstr>
      <vt:lpstr>Horizon Europe est le programme-cadre de l'Union européenne pour la recherche et l'innovation. Il couvre la période 2021-2027 et est doté d'un budget de 95,5 milliards d'euros.  Le présent guide a été réalisé par les membres du Point de Contact National (PCN) français Horizon Europe en charge du Cluster 5 sur les thématiques climat, énergie et mobilité (voir ici).  En France, le dispositif des PCN est placé sous l'autorité du Ministère de l'enseignement supérieur et de la recherche et est piloté par la Délégation aux affaires européennes et internationales du Département « Accompagnement des opérateurs de l’ESR ». Les missions principales des PCN sont de (1) informer, sensibiliser les communautés françaises de recherche et d’innovation sur les opportunités de financement d'Horizon Europe ; (2) aider, conseiller et former les porteurs de projets aux modalités de fonctionnement du programme.  Ce guide s'adresse à tous les acteurs français du monde de la recherche et de l’innovation ainsi qu'aux autorités publiques, aux acteurs économiques, sociaux et culturels potentiellement ciblés par le Cluster 5. Il vise à leur offrir un premier niveau d'accès au programme de travail 2024 du Cluster 5, en proposant en français des éléments structurels qui permettent de comprendre les fondements et les priorités du Cluster, ainsi qu'une synthèse des éléments clés de chaque appel.  Les synthèses et traductions proposées dans ce guide n'engagent que la responsabilité de leurs auteurs et en aucune manière celle de la Commission européenne. Les porteurs de projets intéressés doivent impérativement se référer au programme de travail 2023-2024 du Cluster 5 publié uniquement en anglais.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Lire un appel « topic »</vt:lpstr>
      <vt:lpstr>Présentation PowerPoint</vt:lpstr>
      <vt:lpstr>Présentation PowerPoint</vt:lpstr>
      <vt:lpstr>Présentation PowerPoint</vt:lpstr>
      <vt:lpstr>Destination 1 Sciences du climat et réponses pour la transformation vers la neutralité climatique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Devenez expert-évaluateur pour HORIZON EUROPE</vt:lpstr>
      <vt:lpstr>Présentation PowerPoint</vt:lpstr>
      <vt:lpstr>Des documents pour aller plus loin</vt:lpstr>
      <vt:lpstr>Présentation PowerPoint</vt:lpstr>
      <vt:lpstr>Présentation PowerPoint</vt:lpstr>
      <vt:lpstr>Présentation PowerPoint</vt:lpstr>
      <vt:lpstr>Présentation PowerPoint</vt:lpstr>
      <vt:lpstr>Présentation PowerPoint</vt:lpstr>
    </vt:vector>
  </TitlesOfParts>
  <Manager>Client</Manager>
  <Company>Ministere de l'Education Nationale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BENJAMIN WYNIGER</dc:creator>
  <cp:lastModifiedBy>BENJAMIN WYNIGER</cp:lastModifiedBy>
  <cp:revision>422</cp:revision>
  <cp:lastPrinted>2022-06-28T15:17:54Z</cp:lastPrinted>
  <dcterms:created xsi:type="dcterms:W3CDTF">2022-06-13T15:26:11Z</dcterms:created>
  <dcterms:modified xsi:type="dcterms:W3CDTF">2023-04-20T13:15:26Z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0x010100EAF87F3B8A07F44D969FAD5920EB612B</vt:lpwstr>
  </property>
</Properties>
</file>