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5" r:id="rId5"/>
    <p:sldMasterId id="2147483667" r:id="rId6"/>
  </p:sldMasterIdLst>
  <p:notesMasterIdLst>
    <p:notesMasterId r:id="rId26"/>
  </p:notesMasterIdLst>
  <p:handoutMasterIdLst>
    <p:handoutMasterId r:id="rId27"/>
  </p:handoutMasterIdLst>
  <p:sldIdLst>
    <p:sldId id="440" r:id="rId7"/>
    <p:sldId id="697" r:id="rId8"/>
    <p:sldId id="699" r:id="rId9"/>
    <p:sldId id="710" r:id="rId10"/>
    <p:sldId id="646" r:id="rId11"/>
    <p:sldId id="713" r:id="rId12"/>
    <p:sldId id="715" r:id="rId13"/>
    <p:sldId id="714" r:id="rId14"/>
    <p:sldId id="644" r:id="rId15"/>
    <p:sldId id="716" r:id="rId16"/>
    <p:sldId id="717" r:id="rId17"/>
    <p:sldId id="719" r:id="rId18"/>
    <p:sldId id="718" r:id="rId19"/>
    <p:sldId id="720" r:id="rId20"/>
    <p:sldId id="613" r:id="rId21"/>
    <p:sldId id="722" r:id="rId22"/>
    <p:sldId id="723" r:id="rId23"/>
    <p:sldId id="724" r:id="rId24"/>
    <p:sldId id="615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8" roundtripDataSignature="AMtx7miPYWrwpuyBnyEJ5ueRHruxzpsHF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A06603-9BCB-DC72-87A7-B07579E4A3D2}" name="Florent GOIFFON" initials="FG" userId="S::florent.goiffon@collaboratif-dne.fr::b7f31834-e297-4753-a31b-96c29fed42cf" providerId="AD"/>
  <p188:author id="{B7580C07-CCC1-5265-041C-2FFBDA032C6C}" name="Alexandra TORERO-IBAD" initials="AT" userId="S::alexandra.torero-ibad@collaboratif-dne.fr::25d8c62a-6b0d-4a2b-8b4b-5128e6ae843a" providerId="AD"/>
  <p188:author id="{9D2E181C-F17D-9A14-F562-DB1E1D89C02F}" name="Sylvie GANGLOFF" initials="SG" userId="S::sylvie.gangloff@collaboratif-dne.fr::d6914ae8-1b39-442f-bc7b-1e30cce071f5" providerId="AD"/>
  <p188:author id="{A36691CE-8DF7-3A15-6F02-FDE530BD5671}" name="Margot BURIDENT" initials="MB" userId="S::margot.burident@collaboratif-dne.fr::c281ca76-7ca7-4de7-bc03-98a390b0c0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nt GOIFFON" initials="FG" lastIdx="4" clrIdx="0">
    <p:extLst>
      <p:ext uri="{19B8F6BF-5375-455C-9EA6-DF929625EA0E}">
        <p15:presenceInfo xmlns:p15="http://schemas.microsoft.com/office/powerpoint/2012/main" userId="S::florent.goiffon@collaboratif-dne.fr::b7f31834-e297-4753-a31b-96c29fed42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6BD"/>
    <a:srgbClr val="3333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4" y="6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120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124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19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12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118" Type="http://customschemas.google.com/relationships/presentationmetadata" Target="metadata"/><Relationship Id="rId8" Type="http://schemas.openxmlformats.org/officeDocument/2006/relationships/slide" Target="slides/slide2.xml"/><Relationship Id="rId12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73A9C0-40D5-9847-B686-C66A09238C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26EBFD-41AA-FE46-B1E9-C524C1EE1C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79BB1-10A8-5240-88E7-0FE7C0588E6C}" type="datetimeFigureOut">
              <a:rPr lang="fr-FR" smtClean="0"/>
              <a:t>28/03/2023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C2F47A-3A28-744F-A442-D85A462A8C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83E5F2-EC50-704E-8A99-BF3B6E9A80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2FB11-2BF4-3A48-A408-19C827CD84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605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5336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3485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26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373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7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327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958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701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052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21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733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">
  <p:cSld name="Couvertu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720000" y="3919897"/>
            <a:ext cx="32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60" y="0"/>
            <a:ext cx="9152690" cy="515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B5E18D-426F-462E-80C1-F3D6FBC124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151" y="252139"/>
            <a:ext cx="1615792" cy="1186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16000"/>
            <a:ext cx="8424000" cy="72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522011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93698"/>
            <a:ext cx="1170000" cy="3498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9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0"/>
            <a:ext cx="9152690" cy="515296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3622"/>
            <a:ext cx="1609381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9" y="0"/>
            <a:ext cx="9152690" cy="5152964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528" y="1851671"/>
            <a:ext cx="1468036" cy="1516966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" y="195486"/>
            <a:ext cx="77873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16000"/>
            <a:ext cx="8424000" cy="72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027849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63888" y="324000"/>
            <a:ext cx="522011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93698"/>
            <a:ext cx="1170000" cy="3498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009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009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‹N°›</a:t>
            </a:fld>
            <a:endParaRPr spc="-5"/>
          </a:p>
        </p:txBody>
      </p:sp>
    </p:spTree>
    <p:extLst>
      <p:ext uri="{BB962C8B-B14F-4D97-AF65-F5344CB8AC3E}">
        <p14:creationId xmlns:p14="http://schemas.microsoft.com/office/powerpoint/2010/main" val="189494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359999" y="1116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359998" y="2027849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/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>
          <a:xfrm>
            <a:off x="4863402" y="255613"/>
            <a:ext cx="390293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AutoNum type="arabicPeriod"/>
              <a:defRPr sz="750" b="1"/>
            </a:lvl1pPr>
            <a:lvl2pPr marL="914400" lvl="1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7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>
          <a:xfrm>
            <a:off x="6426336" y="4876006"/>
            <a:ext cx="1170000" cy="2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7596336" y="4793698"/>
            <a:ext cx="1170000" cy="34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6673F9-1C91-4B0C-800E-B4CF8EAB1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770" y="96196"/>
            <a:ext cx="1016000" cy="746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3558"/>
            <a:ext cx="9144000" cy="393801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06/07/2021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0"/>
          <a:stretch/>
        </p:blipFill>
        <p:spPr>
          <a:xfrm>
            <a:off x="-8690" y="0"/>
            <a:ext cx="9152690" cy="8435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21B11BE-13AD-4EC1-B8FD-88EF268110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709" y="74882"/>
            <a:ext cx="1016000" cy="7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3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06/07/2021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2B9B3A5-9B57-4B8E-A719-F71745B88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770" y="96196"/>
            <a:ext cx="1016000" cy="7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2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-99465"/>
            <a:ext cx="9152690" cy="5152965"/>
          </a:xfrm>
          <a:prstGeom prst="rect">
            <a:avLst/>
          </a:prstGeom>
        </p:spPr>
      </p:pic>
      <p:pic>
        <p:nvPicPr>
          <p:cNvPr id="9" name="Image 8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49A634D5-92FA-4760-9488-2222A25E1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60" y="1704841"/>
            <a:ext cx="9156760" cy="2811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677A4B-A0C8-4DFF-AC8B-474FB9D2B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592" y="2670595"/>
            <a:ext cx="4104376" cy="9453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ED7322-6954-4F31-AA99-84FFEE899C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682" y="180000"/>
            <a:ext cx="1662232" cy="12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0"/>
          <a:stretch/>
        </p:blipFill>
        <p:spPr>
          <a:xfrm>
            <a:off x="-8690" y="0"/>
            <a:ext cx="9152690" cy="843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3558"/>
            <a:ext cx="9144000" cy="393801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21864E9-114E-4DE9-A2A5-F32D649E92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5770" y="96196"/>
            <a:ext cx="1016000" cy="7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87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87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59" y="6773"/>
            <a:ext cx="9152690" cy="51529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359999" y="113159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5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359999" y="1995686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  <a:defRPr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6426336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7596336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BBD1213-7DBC-4720-9377-57336607DE4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5770" y="96196"/>
            <a:ext cx="1016000" cy="74625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0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D0669F-1CB9-44CA-9F63-7A325C8FF3C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5770" y="96196"/>
            <a:ext cx="1016000" cy="7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0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6" y="195486"/>
            <a:ext cx="778730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" userDrawn="1">
          <p15:clr>
            <a:srgbClr val="F26B43"/>
          </p15:clr>
        </p15:guide>
        <p15:guide id="2" pos="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cn-securite@recherche.gouv.f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rizon-europe.gouv.fr/recherche/tag/securite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docs/2021-2027/horizon/wp-call/2023-2024/wp-6-civil-security-for-society_horizon-2023-2024_en.pdf" TargetMode="External"/><Relationship Id="rId5" Type="http://schemas.openxmlformats.org/officeDocument/2006/relationships/hyperlink" Target="https://www.horizon-europe.gouv.fr/les-shs-dans-les-autres-appels-thematiques-34474" TargetMode="External"/><Relationship Id="rId4" Type="http://schemas.openxmlformats.org/officeDocument/2006/relationships/hyperlink" Target="https://www.horizon-europe.gouv.fr/cluster-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6B1EB-F707-8543-A6EF-5F13D889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B067EF-6338-C34E-8BD8-AE93FAC38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930" y="2359938"/>
            <a:ext cx="8160140" cy="875097"/>
          </a:xfrm>
        </p:spPr>
        <p:txBody>
          <a:bodyPr/>
          <a:lstStyle/>
          <a:p>
            <a:pPr marL="0" algn="ctr"/>
            <a:r>
              <a:rPr lang="fr-FR" dirty="0"/>
              <a:t>Les SHS dans le cluster 3</a:t>
            </a:r>
          </a:p>
          <a:p>
            <a:pPr marL="0" algn="ctr"/>
            <a:r>
              <a:rPr lang="fr-FR" dirty="0"/>
              <a:t>Civil Security for Society</a:t>
            </a:r>
          </a:p>
        </p:txBody>
      </p:sp>
    </p:spTree>
    <p:extLst>
      <p:ext uri="{BB962C8B-B14F-4D97-AF65-F5344CB8AC3E}">
        <p14:creationId xmlns:p14="http://schemas.microsoft.com/office/powerpoint/2010/main" val="62603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62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Radicalisation</a:t>
            </a:r>
            <a:r>
              <a:rPr lang="en-US" dirty="0"/>
              <a:t> and gender</a:t>
            </a:r>
            <a:endParaRPr lang="fr-FR" dirty="0"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964267"/>
            <a:ext cx="8424000" cy="277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600" b="1" dirty="0">
                <a:solidFill>
                  <a:schemeClr val="accent4"/>
                </a:solidFill>
              </a:rPr>
              <a:t>Attendus </a:t>
            </a:r>
          </a:p>
          <a:p>
            <a:pPr marL="644525" lvl="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Comprendre</a:t>
            </a:r>
            <a:r>
              <a:rPr lang="en-US" sz="1800" dirty="0"/>
              <a:t> </a:t>
            </a:r>
            <a:r>
              <a:rPr lang="en-US" sz="1800" dirty="0" err="1"/>
              <a:t>leurs</a:t>
            </a:r>
            <a:r>
              <a:rPr lang="en-US" sz="1800" dirty="0"/>
              <a:t> motivations</a:t>
            </a:r>
            <a:endParaRPr lang="fr-FR" sz="1800" dirty="0"/>
          </a:p>
          <a:p>
            <a:pPr marL="644525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Sur cette base, mettre en place des stratégies pour détecter et prévenir ces radialisations</a:t>
            </a:r>
          </a:p>
          <a:p>
            <a:pPr marL="644525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dont la formation et mise à disposition d’outils pour les travailleurs sociaux, policiers, enseignants</a:t>
            </a:r>
          </a:p>
          <a:p>
            <a:pPr marL="644525" lvl="0" indent="-285750">
              <a:buFont typeface="Arial" panose="020B0604020202020204" pitchFamily="34" charset="0"/>
              <a:buChar char="•"/>
            </a:pPr>
            <a:r>
              <a:rPr lang="fr-FR" sz="1800" dirty="0"/>
              <a:t>Identification de bonnes pratiques et développement de modules de formation transférables en Europe</a:t>
            </a: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endParaRPr lang="fr-FR" sz="1500" dirty="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endParaRPr lang="fr-FR" sz="1500" dirty="0">
              <a:solidFill>
                <a:srgbClr val="000091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95882" y="1469814"/>
            <a:ext cx="8424000" cy="49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0" i="1" dirty="0" err="1">
                <a:solidFill>
                  <a:schemeClr val="bg1">
                    <a:lumMod val="50000"/>
                  </a:schemeClr>
                </a:solidFill>
              </a:rPr>
              <a:t>Radicalisation</a:t>
            </a:r>
            <a:r>
              <a:rPr lang="en-US" sz="2000" b="0" i="1" dirty="0">
                <a:solidFill>
                  <a:schemeClr val="bg1">
                    <a:lumMod val="50000"/>
                  </a:schemeClr>
                </a:solidFill>
              </a:rPr>
              <a:t> des femmes</a:t>
            </a:r>
            <a:endParaRPr lang="fr-FR" sz="2000" b="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SzPts val="2500"/>
            </a:pPr>
            <a:endParaRPr lang="fr-FR" sz="14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D7D585-CC4D-0A2E-7E80-11C5E590F665}"/>
              </a:ext>
            </a:extLst>
          </p:cNvPr>
          <p:cNvSpPr txBox="1"/>
          <p:nvPr/>
        </p:nvSpPr>
        <p:spPr>
          <a:xfrm>
            <a:off x="3925593" y="109247"/>
            <a:ext cx="489428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b="1" dirty="0"/>
              <a:t>Référence : </a:t>
            </a:r>
            <a:r>
              <a:rPr lang="fr-FR" sz="1200" b="1" u="sng" dirty="0"/>
              <a:t>HORIZON-CL3-2024-FCT-01-04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Budget global : </a:t>
            </a:r>
            <a:r>
              <a:rPr lang="fr-FR" sz="1200" b="1" dirty="0"/>
              <a:t>3 M€ - </a:t>
            </a:r>
            <a:r>
              <a:rPr lang="fr-FR" sz="1200" dirty="0"/>
              <a:t>Budget par projet :</a:t>
            </a:r>
            <a:r>
              <a:rPr lang="fr-FR" sz="1200" b="1" dirty="0"/>
              <a:t> 3 M€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Type de projet : </a:t>
            </a:r>
            <a:r>
              <a:rPr lang="fr-FR" sz="1200" b="1" dirty="0"/>
              <a:t>Action de Recherche et Innovation (RIA)</a:t>
            </a:r>
          </a:p>
          <a:p>
            <a:pPr algn="r"/>
            <a:r>
              <a:rPr lang="fr-FR" sz="1200" dirty="0"/>
              <a:t>Date limite de soumission : </a:t>
            </a:r>
            <a:r>
              <a:rPr lang="fr-FR" sz="1200" b="1" dirty="0"/>
              <a:t>20.11.2024</a:t>
            </a:r>
            <a:r>
              <a:rPr lang="fr-FR" sz="1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4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62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Combating hate speech online and offline</a:t>
            </a:r>
            <a:endParaRPr lang="fr-FR" dirty="0"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666241"/>
            <a:ext cx="8424000" cy="307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 dirty="0">
                <a:solidFill>
                  <a:schemeClr val="accent4"/>
                </a:solidFill>
              </a:rPr>
              <a:t>Attendus </a:t>
            </a:r>
          </a:p>
          <a:p>
            <a:pPr marL="373063" lvl="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fr-FR" sz="1600" dirty="0"/>
              <a:t>Donner aux policiers les moyens de détecter, d’identifier ces discours : outils, méthodes, formation notamment dans un environnement cyber</a:t>
            </a:r>
          </a:p>
          <a:p>
            <a:pPr marL="373063" lvl="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fr-FR" sz="1600" dirty="0"/>
              <a:t>Développer des approches communes en Europe : analyse de la menace mais aussi de la liberté d’expression - différentes selon les milieux culturels en Europe ; approches communes de la collecte de données, de preuves</a:t>
            </a:r>
          </a:p>
          <a:p>
            <a:pPr marL="373063" lvl="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fr-FR" sz="1600" dirty="0"/>
              <a:t>Analyse/compréhension des aspects culturels et sociaux des discours de haine dans divers environnement locaux et nationaux. </a:t>
            </a:r>
          </a:p>
          <a:p>
            <a:pPr marL="373063" lvl="0" indent="-285750"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fr-FR" sz="1600" dirty="0"/>
              <a:t>Actions préventives auprès des citoyens : outils d’éducation et de formation </a:t>
            </a:r>
          </a:p>
          <a:p>
            <a:pPr marL="1092200" lvl="0" indent="-285750">
              <a:buFont typeface="Wingdings" panose="05000000000000000000" pitchFamily="2" charset="2"/>
              <a:buChar char="ü"/>
              <a:tabLst>
                <a:tab pos="271463" algn="l"/>
              </a:tabLst>
            </a:pPr>
            <a:r>
              <a:rPr lang="fr-FR" sz="1600" dirty="0"/>
              <a:t>Nombreuses directives, réglementations, articles de Traités sur la question. </a:t>
            </a:r>
          </a:p>
          <a:p>
            <a:pPr marL="1092200" lvl="0" indent="-285750">
              <a:buFont typeface="Wingdings" panose="05000000000000000000" pitchFamily="2" charset="2"/>
              <a:buChar char="ü"/>
              <a:tabLst>
                <a:tab pos="271463" algn="l"/>
              </a:tabLst>
            </a:pPr>
            <a:r>
              <a:rPr lang="fr-FR" sz="1600" dirty="0"/>
              <a:t>Travailler avec Europol Innovation </a:t>
            </a:r>
            <a:r>
              <a:rPr lang="fr-FR" sz="1600" dirty="0" err="1"/>
              <a:t>Lab</a:t>
            </a:r>
            <a:endParaRPr lang="fr-FR" sz="1600" dirty="0"/>
          </a:p>
          <a:p>
            <a:pPr marL="1092200" lvl="0" indent="-285750">
              <a:buFont typeface="Wingdings" panose="05000000000000000000" pitchFamily="2" charset="2"/>
              <a:buChar char="ü"/>
              <a:tabLst>
                <a:tab pos="271463" algn="l"/>
              </a:tabLst>
            </a:pPr>
            <a:r>
              <a:rPr lang="fr-FR" sz="1600" dirty="0"/>
              <a:t>Nombreux liens avec des appels et projets du Cluster 2</a:t>
            </a: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endParaRPr lang="fr-FR" sz="1500" dirty="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endParaRPr lang="fr-FR" sz="1500" dirty="0">
              <a:solidFill>
                <a:srgbClr val="000091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95882" y="1381760"/>
            <a:ext cx="8424000" cy="39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</a:rPr>
              <a:t>Combattre les discours de haine</a:t>
            </a:r>
          </a:p>
          <a:p>
            <a:pPr>
              <a:buSzPts val="2500"/>
            </a:pPr>
            <a:endParaRPr lang="fr-FR" sz="14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D7D585-CC4D-0A2E-7E80-11C5E590F665}"/>
              </a:ext>
            </a:extLst>
          </p:cNvPr>
          <p:cNvSpPr txBox="1"/>
          <p:nvPr/>
        </p:nvSpPr>
        <p:spPr>
          <a:xfrm>
            <a:off x="3925593" y="109247"/>
            <a:ext cx="489428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b="1" dirty="0"/>
              <a:t>Référence : </a:t>
            </a:r>
            <a:r>
              <a:rPr lang="fr-FR" sz="1200" b="1" u="sng" dirty="0"/>
              <a:t>HORIZON-CL3-2024-FCT-01-05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Budget global : </a:t>
            </a:r>
            <a:r>
              <a:rPr lang="fr-FR" sz="1200" b="1" dirty="0"/>
              <a:t>3 M€ - </a:t>
            </a:r>
            <a:r>
              <a:rPr lang="fr-FR" sz="1200" dirty="0"/>
              <a:t>Budget par projet :</a:t>
            </a:r>
            <a:r>
              <a:rPr lang="fr-FR" sz="1200" b="1" dirty="0"/>
              <a:t> 3 M€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Type de projet : </a:t>
            </a:r>
            <a:r>
              <a:rPr lang="fr-FR" sz="1200" b="1" dirty="0"/>
              <a:t>Innovation Actions (IA)</a:t>
            </a:r>
          </a:p>
          <a:p>
            <a:pPr algn="r"/>
            <a:r>
              <a:rPr lang="fr-FR" sz="1200" dirty="0"/>
              <a:t>Date limite de soumission : </a:t>
            </a:r>
            <a:r>
              <a:rPr lang="fr-FR" sz="1200" b="1" dirty="0"/>
              <a:t>20.11.2024</a:t>
            </a:r>
            <a:r>
              <a:rPr lang="fr-FR" sz="1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3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35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dirty="0"/>
              <a:t>FCT – Fighting Against Crime - Open Topic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2184883"/>
            <a:ext cx="8424000" cy="255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1463" indent="0"/>
            <a:r>
              <a:rPr lang="fr-FR" sz="1600" dirty="0"/>
              <a:t>Sujet ouvert devant traiter de la capacité des autorités à identifier, anticiper et analyser les nouvelles menaces criminelles</a:t>
            </a:r>
          </a:p>
          <a:p>
            <a:pPr marL="271463" indent="0"/>
            <a:endParaRPr lang="fr-FR" sz="1600" dirty="0"/>
          </a:p>
          <a:p>
            <a:pPr marL="557213" indent="-285750">
              <a:buFont typeface="Arial" panose="020B0604020202020204" pitchFamily="34" charset="0"/>
              <a:buChar char="•"/>
            </a:pPr>
            <a:r>
              <a:rPr lang="fr-FR" sz="1600" dirty="0"/>
              <a:t>Développement d’outils, méthodes, manuels</a:t>
            </a:r>
          </a:p>
          <a:p>
            <a:pPr marL="557213" indent="-285750">
              <a:buFont typeface="Arial" panose="020B0604020202020204" pitchFamily="34" charset="0"/>
              <a:buChar char="•"/>
            </a:pPr>
            <a:r>
              <a:rPr lang="fr-FR" sz="1600" dirty="0"/>
              <a:t>Mise en place de modules de formation pour les officiers de police, les procureurs et acteurs du monde judiciaire</a:t>
            </a:r>
          </a:p>
          <a:p>
            <a:pPr marL="557213" indent="-285750">
              <a:buFont typeface="Arial" panose="020B0604020202020204" pitchFamily="34" charset="0"/>
              <a:buChar char="•"/>
            </a:pPr>
            <a:r>
              <a:rPr lang="fr-FR" sz="1600" dirty="0"/>
              <a:t>Activités criminelles nouvelles et en devenir influencées par les évolutions de l’environnement socio-culturel : traiter les thèmes non couverts par les appels FCT 2021-22 ou 2024</a:t>
            </a:r>
            <a:endParaRPr lang="fr-FR" sz="1600" dirty="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endParaRPr lang="fr-FR" sz="1500" dirty="0">
              <a:solidFill>
                <a:srgbClr val="000091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95882" y="1442720"/>
            <a:ext cx="84240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</a:rPr>
              <a:t>Appel ouvert sur la capacité des autorités à anticiper les nouvelles menaces criminelles</a:t>
            </a:r>
          </a:p>
          <a:p>
            <a:pPr>
              <a:buSzPts val="2500"/>
            </a:pPr>
            <a:endParaRPr lang="fr-FR" sz="14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D7D585-CC4D-0A2E-7E80-11C5E590F665}"/>
              </a:ext>
            </a:extLst>
          </p:cNvPr>
          <p:cNvSpPr txBox="1"/>
          <p:nvPr/>
        </p:nvSpPr>
        <p:spPr>
          <a:xfrm>
            <a:off x="3925593" y="109247"/>
            <a:ext cx="489428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b="1" dirty="0"/>
              <a:t>Référence : </a:t>
            </a:r>
            <a:r>
              <a:rPr lang="fr-FR" sz="1200" b="1" u="sng" dirty="0"/>
              <a:t>HORIZON-CL3-2024-FCT-01-06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Budget global : </a:t>
            </a:r>
            <a:r>
              <a:rPr lang="fr-FR" sz="1200" b="1" dirty="0"/>
              <a:t>6 M€ - </a:t>
            </a:r>
            <a:r>
              <a:rPr lang="fr-FR" sz="1200" dirty="0"/>
              <a:t>Budget par projet :</a:t>
            </a:r>
            <a:r>
              <a:rPr lang="fr-FR" sz="1200" b="1" dirty="0"/>
              <a:t> 3 M€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Type de projet : </a:t>
            </a:r>
            <a:r>
              <a:rPr lang="fr-FR" sz="1200" b="1" dirty="0"/>
              <a:t>Action de Recherche et Innovation (RIA)</a:t>
            </a:r>
          </a:p>
          <a:p>
            <a:pPr algn="r"/>
            <a:r>
              <a:rPr lang="fr-FR" sz="1200" dirty="0"/>
              <a:t>Date limite de soumission : </a:t>
            </a:r>
            <a:r>
              <a:rPr lang="fr-FR" sz="1200" b="1" dirty="0"/>
              <a:t>20.11.2024</a:t>
            </a:r>
            <a:r>
              <a:rPr lang="fr-FR" sz="1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70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Tracing of cryptocurrencies transactions related to criminal purposes</a:t>
            </a:r>
            <a:endParaRPr lang="fr-FR" dirty="0"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2269067"/>
            <a:ext cx="8424000" cy="246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600" b="1" dirty="0">
                <a:solidFill>
                  <a:schemeClr val="accent4"/>
                </a:solidFill>
              </a:rPr>
              <a:t>Attendus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Outils juridiques et méthode destinées aux autorités pour améliorer la traçabilité des transactions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Recommandations pour une meilleure régulation du marché des crypto-monnaies et des échanges d’information sur les transferts d’argents dans le cadre des enquêtes criminelles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Modules de formations pour les officiers de police, les procureurs et autres acteurs du monde judiciaire </a:t>
            </a:r>
          </a:p>
          <a:p>
            <a:pPr marL="133350" indent="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</a:pPr>
            <a:endParaRPr lang="fr-FR" sz="1500" dirty="0">
              <a:solidFill>
                <a:srgbClr val="000091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95882" y="1832795"/>
            <a:ext cx="8424000" cy="24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0" i="1" dirty="0">
                <a:solidFill>
                  <a:schemeClr val="bg1">
                    <a:lumMod val="50000"/>
                  </a:schemeClr>
                </a:solidFill>
              </a:rPr>
              <a:t>Traçabilité des transactions en crypto monnaie liées à des activités criminelles</a:t>
            </a:r>
            <a:endParaRPr lang="fr-FR" sz="2000" b="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SzPts val="2500"/>
            </a:pPr>
            <a:endParaRPr lang="fr-FR" sz="14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D7D585-CC4D-0A2E-7E80-11C5E590F665}"/>
              </a:ext>
            </a:extLst>
          </p:cNvPr>
          <p:cNvSpPr txBox="1"/>
          <p:nvPr/>
        </p:nvSpPr>
        <p:spPr>
          <a:xfrm>
            <a:off x="3925593" y="109247"/>
            <a:ext cx="489428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b="1" dirty="0"/>
              <a:t>Référence : </a:t>
            </a:r>
            <a:r>
              <a:rPr lang="fr-FR" sz="1200" b="1" u="sng" dirty="0"/>
              <a:t>HORIZON-CL3-2024-FCT-01-08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Budget global : </a:t>
            </a:r>
            <a:r>
              <a:rPr lang="fr-FR" sz="1200" b="1" dirty="0"/>
              <a:t>3 M€ - </a:t>
            </a:r>
            <a:r>
              <a:rPr lang="fr-FR" sz="1200" dirty="0"/>
              <a:t>Budget par projet :</a:t>
            </a:r>
            <a:r>
              <a:rPr lang="fr-FR" sz="1200" b="1" dirty="0"/>
              <a:t> 3 M€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Type de projet : </a:t>
            </a:r>
            <a:r>
              <a:rPr lang="fr-FR" sz="1200" b="1" dirty="0"/>
              <a:t>Innovation Actions (IA)</a:t>
            </a:r>
          </a:p>
          <a:p>
            <a:pPr algn="r"/>
            <a:r>
              <a:rPr lang="fr-FR" sz="1200" dirty="0"/>
              <a:t>Date limite de soumission : </a:t>
            </a:r>
            <a:r>
              <a:rPr lang="fr-FR" sz="1200" b="1" dirty="0"/>
              <a:t>20.11.2024</a:t>
            </a:r>
            <a:r>
              <a:rPr lang="fr-FR" sz="1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0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62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Resilient and secure urban planning and new tools for EU territorial entities</a:t>
            </a:r>
            <a:endParaRPr lang="fr-FR" dirty="0"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2208108"/>
            <a:ext cx="8424000" cy="253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600" b="1" dirty="0">
                <a:solidFill>
                  <a:schemeClr val="accent4"/>
                </a:solidFill>
              </a:rPr>
              <a:t>Attendus </a:t>
            </a:r>
          </a:p>
          <a:p>
            <a:pPr marL="0" indent="0"/>
            <a:r>
              <a:rPr lang="fr-FR" sz="1600" dirty="0"/>
              <a:t>Les territoires sont de plus en plus complexes, interconnectés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Améliorer (à budget constant) la résilience des milieu urbain et péri-urbain, la sécurité des infrastructures ; l’efficacité des interventions des services d’urgence (police, pompiers, ambulances…) 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Modélisation de ces espaces, de la planification des interventions, de la gestion de crise </a:t>
            </a:r>
          </a:p>
          <a:p>
            <a:pPr marL="820738" lvl="0" indent="-285750">
              <a:buFont typeface="Wingdings" panose="05000000000000000000" pitchFamily="2" charset="2"/>
              <a:buChar char="ü"/>
            </a:pPr>
            <a:r>
              <a:rPr lang="fr-FR" sz="1600" dirty="0"/>
              <a:t>Best practices</a:t>
            </a:r>
          </a:p>
          <a:p>
            <a:pPr marL="820738" lvl="0" indent="-285750">
              <a:buFont typeface="Wingdings" panose="05000000000000000000" pitchFamily="2" charset="2"/>
              <a:buChar char="ü"/>
            </a:pPr>
            <a:r>
              <a:rPr lang="fr-FR" sz="1600" dirty="0"/>
              <a:t>Tester des pilotes en situation réelle en impliquant les citoyens et autorités/opérateurs </a:t>
            </a:r>
          </a:p>
          <a:p>
            <a:pPr marL="820738" lvl="0" indent="-285750">
              <a:buFont typeface="Wingdings" panose="05000000000000000000" pitchFamily="2" charset="2"/>
              <a:buChar char="ü"/>
            </a:pPr>
            <a:r>
              <a:rPr lang="fr-FR" sz="1600" dirty="0"/>
              <a:t>Prendre en compte le contexte et l’impact socio-économique. </a:t>
            </a: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endParaRPr lang="fr-FR" sz="1500" dirty="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endParaRPr lang="fr-FR" sz="1500" dirty="0">
              <a:solidFill>
                <a:srgbClr val="000091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720000" y="1702542"/>
            <a:ext cx="8424000" cy="50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0" i="1" dirty="0">
                <a:solidFill>
                  <a:schemeClr val="bg1">
                    <a:lumMod val="50000"/>
                  </a:schemeClr>
                </a:solidFill>
              </a:rPr>
              <a:t>Planification de la résilience et sécurité urbaine, nouveaux outils pour les collectivités territoriales</a:t>
            </a:r>
          </a:p>
          <a:p>
            <a:pPr>
              <a:buSzPts val="2500"/>
            </a:pPr>
            <a:endParaRPr lang="fr-FR" sz="14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D7D585-CC4D-0A2E-7E80-11C5E590F665}"/>
              </a:ext>
            </a:extLst>
          </p:cNvPr>
          <p:cNvSpPr txBox="1"/>
          <p:nvPr/>
        </p:nvSpPr>
        <p:spPr>
          <a:xfrm>
            <a:off x="3925593" y="109247"/>
            <a:ext cx="489428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b="1" dirty="0"/>
              <a:t>Référence : </a:t>
            </a:r>
            <a:r>
              <a:rPr lang="fr-FR" sz="1200" b="1" u="sng" dirty="0"/>
              <a:t>HORIZON-CL3-2024-INFRA-01-02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Budget global : </a:t>
            </a:r>
            <a:r>
              <a:rPr lang="fr-FR" sz="1200" b="1" dirty="0"/>
              <a:t>6 M€ - </a:t>
            </a:r>
            <a:r>
              <a:rPr lang="fr-FR" sz="1200" dirty="0"/>
              <a:t>Budget par projet :</a:t>
            </a:r>
            <a:r>
              <a:rPr lang="fr-FR" sz="1200" b="1" dirty="0"/>
              <a:t> 6 M€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Type de projet : </a:t>
            </a:r>
            <a:r>
              <a:rPr lang="fr-FR" sz="1200" b="1" dirty="0"/>
              <a:t>Innovation Actions (IA)</a:t>
            </a:r>
          </a:p>
          <a:p>
            <a:pPr algn="r"/>
            <a:r>
              <a:rPr lang="fr-FR" sz="1200" dirty="0"/>
              <a:t>Date limite de soumission : </a:t>
            </a:r>
            <a:r>
              <a:rPr lang="fr-FR" sz="1200" b="1" dirty="0"/>
              <a:t>20.11.2024</a:t>
            </a:r>
            <a:r>
              <a:rPr lang="fr-FR" sz="1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8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F53CB-87F1-451F-BFC5-7784D4C8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4A553F-332F-4B68-BE47-46B3E9FD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F5C202-EB4B-439F-BB92-720068932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129855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454826" y="907627"/>
            <a:ext cx="8424000" cy="414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fr-FR" sz="2400" dirty="0"/>
              <a:t>Le Point de Contact National Cluster 2 – SHS</a:t>
            </a:r>
            <a:br>
              <a:rPr lang="fr-FR" sz="2000" dirty="0"/>
            </a:br>
            <a:br>
              <a:rPr lang="fr-FR" sz="2000" dirty="0"/>
            </a:br>
            <a:r>
              <a:rPr lang="fr-FR" sz="1600" dirty="0"/>
              <a:t>Julien </a:t>
            </a:r>
            <a:r>
              <a:rPr lang="fr-FR" sz="1600" dirty="0" err="1"/>
              <a:t>Tenédos</a:t>
            </a:r>
            <a:r>
              <a:rPr lang="fr-FR" sz="1600" dirty="0"/>
              <a:t> – </a:t>
            </a:r>
            <a:br>
              <a:rPr lang="fr-FR" sz="1600" dirty="0"/>
            </a:br>
            <a:r>
              <a:rPr lang="fr-FR" sz="1600" dirty="0"/>
              <a:t>Coordinateur</a:t>
            </a:r>
            <a:br>
              <a:rPr lang="fr-FR" sz="1600" dirty="0"/>
            </a:br>
            <a:r>
              <a:rPr lang="fr-FR" sz="1600" dirty="0"/>
              <a:t>                                                </a:t>
            </a:r>
            <a:br>
              <a:rPr lang="fr-FR" sz="1600" dirty="0"/>
            </a:br>
            <a:r>
              <a:rPr lang="fr-FR" sz="1600" dirty="0"/>
              <a:t>					    </a:t>
            </a:r>
            <a:r>
              <a:rPr lang="fr-FR" sz="1600" dirty="0">
                <a:solidFill>
                  <a:schemeClr val="bg2"/>
                </a:solidFill>
              </a:rPr>
              <a:t>Margot </a:t>
            </a:r>
            <a:r>
              <a:rPr lang="fr-FR" sz="1600" dirty="0" err="1">
                <a:solidFill>
                  <a:schemeClr val="bg2"/>
                </a:solidFill>
              </a:rPr>
              <a:t>Burident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br>
              <a:rPr lang="fr-FR" sz="1600" dirty="0">
                <a:solidFill>
                  <a:schemeClr val="bg2"/>
                </a:solidFill>
              </a:rPr>
            </a:br>
            <a:br>
              <a:rPr lang="fr-FR" sz="1600" dirty="0">
                <a:solidFill>
                  <a:schemeClr val="bg2"/>
                </a:solidFill>
              </a:rPr>
            </a:br>
            <a:r>
              <a:rPr lang="fr-FR" sz="1600" dirty="0">
                <a:solidFill>
                  <a:schemeClr val="bg2"/>
                </a:solidFill>
              </a:rPr>
              <a:t>Sylvie Gangloff </a:t>
            </a:r>
            <a:br>
              <a:rPr lang="fr-FR" sz="1600" dirty="0">
                <a:solidFill>
                  <a:schemeClr val="bg2"/>
                </a:solidFill>
              </a:rPr>
            </a:br>
            <a:r>
              <a:rPr lang="fr-FR" sz="1600" dirty="0">
                <a:solidFill>
                  <a:schemeClr val="bg2"/>
                </a:solidFill>
              </a:rPr>
              <a:t>						</a:t>
            </a:r>
            <a:br>
              <a:rPr lang="fr-FR" sz="1600" dirty="0">
                <a:solidFill>
                  <a:schemeClr val="bg2"/>
                </a:solidFill>
              </a:rPr>
            </a:br>
            <a:r>
              <a:rPr lang="fr-FR" sz="1600" dirty="0">
                <a:solidFill>
                  <a:schemeClr val="bg2"/>
                </a:solidFill>
              </a:rPr>
              <a:t>					</a:t>
            </a:r>
            <a:br>
              <a:rPr lang="fr-FR" sz="1600" dirty="0">
                <a:solidFill>
                  <a:schemeClr val="bg2"/>
                </a:solidFill>
              </a:rPr>
            </a:br>
            <a:r>
              <a:rPr lang="fr-FR" sz="1600" dirty="0">
                <a:solidFill>
                  <a:schemeClr val="bg2"/>
                </a:solidFill>
              </a:rPr>
              <a:t>					   Florent </a:t>
            </a:r>
            <a:r>
              <a:rPr lang="fr-FR" sz="1600" dirty="0" err="1">
                <a:solidFill>
                  <a:schemeClr val="bg2"/>
                </a:solidFill>
              </a:rPr>
              <a:t>Goiffon</a:t>
            </a:r>
            <a:r>
              <a:rPr lang="fr-FR" sz="1600" dirty="0">
                <a:solidFill>
                  <a:schemeClr val="bg2"/>
                </a:solidFill>
              </a:rPr>
              <a:t>  </a:t>
            </a:r>
            <a:br>
              <a:rPr lang="fr-FR" sz="1600" dirty="0">
                <a:solidFill>
                  <a:schemeClr val="bg2"/>
                </a:solidFill>
              </a:rPr>
            </a:br>
            <a:br>
              <a:rPr lang="fr-FR" sz="1600" dirty="0">
                <a:solidFill>
                  <a:schemeClr val="bg2"/>
                </a:solidFill>
              </a:rPr>
            </a:br>
            <a:r>
              <a:rPr lang="fr-FR" sz="1600" dirty="0">
                <a:solidFill>
                  <a:schemeClr val="bg2"/>
                </a:solidFill>
              </a:rPr>
              <a:t>Alexandra Torero </a:t>
            </a:r>
            <a:r>
              <a:rPr lang="fr-FR" sz="1600" dirty="0" err="1">
                <a:solidFill>
                  <a:schemeClr val="bg2"/>
                </a:solidFill>
              </a:rPr>
              <a:t>Ibad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  <a:br>
              <a:rPr lang="fr-FR" sz="1600" dirty="0">
                <a:solidFill>
                  <a:schemeClr val="bg2"/>
                </a:solidFill>
              </a:rPr>
            </a:br>
            <a:br>
              <a:rPr lang="fr-FR" sz="1800" dirty="0">
                <a:solidFill>
                  <a:schemeClr val="bg2"/>
                </a:solidFill>
              </a:rPr>
            </a:br>
            <a:r>
              <a:rPr lang="fr-FR" sz="1800" dirty="0">
                <a:solidFill>
                  <a:schemeClr val="bg2"/>
                </a:solidFill>
              </a:rPr>
              <a:t>                                                                                                </a:t>
            </a:r>
            <a:r>
              <a:rPr lang="fr-FR" sz="1400" b="0" dirty="0">
                <a:solidFill>
                  <a:srgbClr val="3333FF"/>
                </a:solidFill>
              </a:rPr>
              <a:t>pcn-shs@recherche.gouv.fr</a:t>
            </a:r>
            <a:br>
              <a:rPr lang="fr-FR" sz="2000" dirty="0"/>
            </a:br>
            <a:r>
              <a:rPr lang="fr-FR" sz="2000" dirty="0"/>
              <a:t>                                            </a:t>
            </a:r>
            <a:br>
              <a:rPr lang="fr-FR" sz="1800" dirty="0">
                <a:solidFill>
                  <a:schemeClr val="bg2"/>
                </a:solidFill>
              </a:rPr>
            </a:br>
            <a:br>
              <a:rPr lang="fr-FR" sz="1800" dirty="0">
                <a:solidFill>
                  <a:schemeClr val="bg2"/>
                </a:solidFill>
              </a:rPr>
            </a:br>
            <a:r>
              <a:rPr lang="fr-FR" sz="1800" dirty="0">
                <a:solidFill>
                  <a:schemeClr val="bg2"/>
                </a:solidFill>
              </a:rPr>
              <a:t>                                          </a:t>
            </a:r>
            <a:br>
              <a:rPr lang="fr-FR" sz="1800" dirty="0">
                <a:solidFill>
                  <a:schemeClr val="bg2"/>
                </a:solidFill>
              </a:rPr>
            </a:br>
            <a:r>
              <a:rPr lang="fr-FR" sz="1800" dirty="0">
                <a:solidFill>
                  <a:schemeClr val="bg2"/>
                </a:solidFill>
              </a:rPr>
              <a:t>                                          </a:t>
            </a:r>
            <a:br>
              <a:rPr lang="fr-FR" sz="1800" dirty="0">
                <a:solidFill>
                  <a:srgbClr val="3333FF"/>
                </a:solidFill>
              </a:rPr>
            </a:b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38CD77-9C73-4857-A9A6-A896988DD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239" y="1412909"/>
            <a:ext cx="911202" cy="97628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832F69-74E1-4E84-A406-F88FB3597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581" y="2084159"/>
            <a:ext cx="889000" cy="9525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D048DDE-ACE8-4BED-AE76-2DAADCB8C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779" y="2554134"/>
            <a:ext cx="889000" cy="952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2B5C2D-671B-499A-B4D6-7449A87F6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581" y="3414421"/>
            <a:ext cx="889000" cy="9525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DC7B5E-574F-442A-9A92-7C7538668A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779" y="3671570"/>
            <a:ext cx="889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4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48267"/>
            <a:ext cx="8424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fr-FR" sz="2400" dirty="0"/>
              <a:t>Le Point de Contact National Cluster 3 – Sécurité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Julien </a:t>
            </a:r>
            <a:r>
              <a:rPr lang="fr-FR" sz="2000" dirty="0" err="1"/>
              <a:t>Tenédos</a:t>
            </a:r>
            <a:r>
              <a:rPr lang="fr-FR" sz="2000" dirty="0"/>
              <a:t> – Coordinateur</a:t>
            </a: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			      </a:t>
            </a:r>
            <a:br>
              <a:rPr lang="fr-FR" sz="2000" dirty="0"/>
            </a:br>
            <a:r>
              <a:rPr lang="fr-FR" sz="2000" dirty="0"/>
              <a:t>                                                </a:t>
            </a:r>
            <a:r>
              <a:rPr lang="fr-FR" sz="2000" dirty="0">
                <a:solidFill>
                  <a:schemeClr val="bg2"/>
                </a:solidFill>
              </a:rPr>
              <a:t>Jean-Florian </a:t>
            </a:r>
            <a:r>
              <a:rPr lang="fr-FR" sz="2000" dirty="0" err="1">
                <a:solidFill>
                  <a:schemeClr val="bg2"/>
                </a:solidFill>
              </a:rPr>
              <a:t>Bacquey-Roullet</a:t>
            </a:r>
            <a:br>
              <a:rPr lang="fr-FR" sz="1800" dirty="0">
                <a:solidFill>
                  <a:schemeClr val="bg2"/>
                </a:solidFill>
              </a:rPr>
            </a:br>
            <a:br>
              <a:rPr lang="fr-FR" sz="2000" dirty="0"/>
            </a:br>
            <a:r>
              <a:rPr lang="fr-FR" sz="2000" dirty="0">
                <a:solidFill>
                  <a:schemeClr val="bg2"/>
                </a:solidFill>
              </a:rPr>
              <a:t>Frédéric Perlant</a:t>
            </a:r>
            <a:br>
              <a:rPr lang="fr-FR" sz="1800" dirty="0">
                <a:solidFill>
                  <a:schemeClr val="bg2"/>
                </a:solidFill>
              </a:rPr>
            </a:br>
            <a:br>
              <a:rPr lang="fr-FR" sz="1800" dirty="0">
                <a:solidFill>
                  <a:schemeClr val="bg2"/>
                </a:solidFill>
              </a:rPr>
            </a:br>
            <a:r>
              <a:rPr lang="fr-FR" sz="1800" dirty="0">
                <a:solidFill>
                  <a:schemeClr val="bg2"/>
                </a:solidFill>
              </a:rPr>
              <a:t>                                          </a:t>
            </a:r>
            <a:br>
              <a:rPr lang="fr-FR" sz="1800" dirty="0">
                <a:solidFill>
                  <a:schemeClr val="bg2"/>
                </a:solidFill>
              </a:rPr>
            </a:br>
            <a:r>
              <a:rPr lang="fr-FR" sz="1800" dirty="0">
                <a:solidFill>
                  <a:schemeClr val="bg2"/>
                </a:solidFill>
              </a:rPr>
              <a:t>                                                                                        </a:t>
            </a:r>
            <a:r>
              <a:rPr lang="fr-FR" sz="1400" b="0" dirty="0">
                <a:solidFill>
                  <a:srgbClr val="3333FF"/>
                </a:solidFill>
                <a:hlinkClick r:id="rId3"/>
              </a:rPr>
              <a:t>pcn-securite@recherche.gouv.fr</a:t>
            </a:r>
            <a:r>
              <a:rPr lang="fr-FR" sz="1400" b="0" dirty="0">
                <a:solidFill>
                  <a:srgbClr val="3333FF"/>
                </a:solidFill>
              </a:rPr>
              <a:t> </a:t>
            </a:r>
            <a:br>
              <a:rPr lang="fr-FR" sz="1800" dirty="0">
                <a:solidFill>
                  <a:srgbClr val="3333FF"/>
                </a:solidFill>
              </a:rPr>
            </a:b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38CD77-9C73-4857-A9A6-A896988DD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131" y="1480642"/>
            <a:ext cx="1018367" cy="10911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38D49F-4A94-4361-A2A8-0D85FEEF7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379" y="2376359"/>
            <a:ext cx="1085931" cy="11634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80EE44-9C5F-4B64-8DCB-F6E54B41B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139" y="3104125"/>
            <a:ext cx="1018367" cy="10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5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1286933"/>
            <a:ext cx="8424000" cy="345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3350" indent="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</a:pPr>
            <a:r>
              <a:rPr lang="fr-FR" sz="1600" dirty="0">
                <a:solidFill>
                  <a:srgbClr val="000091"/>
                </a:solidFill>
              </a:rPr>
              <a:t>Liens utiles</a:t>
            </a:r>
          </a:p>
          <a:p>
            <a:pPr marL="133350" indent="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</a:pPr>
            <a:endParaRPr lang="fr-FR" sz="1600" dirty="0">
              <a:solidFill>
                <a:srgbClr val="000091"/>
              </a:solidFill>
            </a:endParaRPr>
          </a:p>
          <a:p>
            <a:pPr marL="133350" indent="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</a:pPr>
            <a:endParaRPr lang="fr-FR" sz="1600" dirty="0">
              <a:solidFill>
                <a:srgbClr val="000091"/>
              </a:solidFill>
            </a:endParaRPr>
          </a:p>
          <a:p>
            <a:pPr marL="176213" indent="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</a:pPr>
            <a:r>
              <a:rPr lang="fr-FR" sz="16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site du PCN Cluster 3</a:t>
            </a:r>
            <a:endParaRPr lang="fr-FR" sz="1600" dirty="0">
              <a:solidFill>
                <a:schemeClr val="bg2"/>
              </a:solidFill>
            </a:endParaRPr>
          </a:p>
          <a:p>
            <a:pPr marL="176213" indent="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</a:pPr>
            <a:r>
              <a:rPr lang="fr-FR" sz="16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site du PCN Cluster 2 (SHS) </a:t>
            </a:r>
            <a:endParaRPr lang="fr-FR" sz="1600" dirty="0">
              <a:solidFill>
                <a:schemeClr val="bg2"/>
              </a:solidFill>
            </a:endParaRPr>
          </a:p>
          <a:p>
            <a:pPr marL="176213" indent="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</a:pPr>
            <a:r>
              <a:rPr lang="fr-FR" sz="16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SHS dans les autres clusters </a:t>
            </a:r>
            <a:endParaRPr lang="fr-FR" sz="1600" dirty="0">
              <a:solidFill>
                <a:schemeClr val="bg2"/>
              </a:solidFill>
            </a:endParaRPr>
          </a:p>
          <a:p>
            <a:pPr marL="176213" indent="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</a:pPr>
            <a:r>
              <a:rPr lang="fr-FR" sz="1600" dirty="0">
                <a:solidFill>
                  <a:srgbClr val="000091"/>
                </a:solidFill>
              </a:rPr>
              <a:t> </a:t>
            </a:r>
          </a:p>
          <a:p>
            <a:pPr marL="176213" indent="0">
              <a:buClr>
                <a:schemeClr val="dk1"/>
              </a:buClr>
              <a:buSzPts val="1100"/>
            </a:pPr>
            <a:r>
              <a:rPr lang="fr-FR" sz="1600" b="1" dirty="0">
                <a:solidFill>
                  <a:schemeClr val="bg2"/>
                </a:solidFill>
              </a:rPr>
              <a:t>Tous les appels 2023-24 du Cluster 3 </a:t>
            </a:r>
            <a:r>
              <a:rPr lang="fr-FR" sz="1600" b="1" dirty="0">
                <a:solidFill>
                  <a:schemeClr val="accent4"/>
                </a:solidFill>
              </a:rPr>
              <a:t>: </a:t>
            </a:r>
            <a:r>
              <a:rPr lang="fr-FR" sz="1600" b="1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Programme Civil Security for Society</a:t>
            </a:r>
            <a:endParaRPr lang="fr-FR" sz="16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DA76EAF-0503-49FD-B25E-8150D40A76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986" y="1050420"/>
            <a:ext cx="208501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87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D6CBFD-0CC5-4E22-B117-0F52B92A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98ADE-8124-4B3E-92FB-8AF003B2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86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9999" y="1033062"/>
            <a:ext cx="8424000" cy="3536623"/>
          </a:xfrm>
        </p:spPr>
        <p:txBody>
          <a:bodyPr/>
          <a:lstStyle/>
          <a:p>
            <a:r>
              <a:rPr lang="fr-FR" sz="1500" b="1" dirty="0">
                <a:solidFill>
                  <a:srgbClr val="002060"/>
                </a:solidFill>
              </a:rPr>
              <a:t>Cluster 3 : Lutter contre la criminalité, le terrorisme, anticiper les catastrophes naturelles</a:t>
            </a:r>
          </a:p>
          <a:p>
            <a:endParaRPr lang="fr-FR" sz="1500" b="1" dirty="0">
              <a:solidFill>
                <a:srgbClr val="002060"/>
              </a:solidFill>
            </a:endParaRPr>
          </a:p>
          <a:p>
            <a:r>
              <a:rPr lang="fr-FR" sz="1500" b="1" dirty="0">
                <a:solidFill>
                  <a:srgbClr val="002060"/>
                </a:solidFill>
              </a:rPr>
              <a:t>Les Cluster 3 est divisé en 6 domaines (« Destinations »)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</a:rPr>
              <a:t>Fighting Crime and Terrorism (FCT)</a:t>
            </a:r>
            <a:endParaRPr lang="fr-FR" sz="15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002060"/>
                </a:solidFill>
              </a:rPr>
              <a:t>Border Management (BM)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500" dirty="0" err="1">
                <a:solidFill>
                  <a:srgbClr val="002060"/>
                </a:solidFill>
              </a:rPr>
              <a:t>Resilient</a:t>
            </a:r>
            <a:r>
              <a:rPr lang="fr-FR" sz="1500" dirty="0">
                <a:solidFill>
                  <a:srgbClr val="002060"/>
                </a:solidFill>
              </a:rPr>
              <a:t> Infrastructure (INFRA)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500" dirty="0" err="1">
                <a:solidFill>
                  <a:srgbClr val="002060"/>
                </a:solidFill>
              </a:rPr>
              <a:t>Cybersecurity</a:t>
            </a:r>
            <a:r>
              <a:rPr lang="fr-FR" sz="1500" dirty="0">
                <a:solidFill>
                  <a:srgbClr val="002060"/>
                </a:solidFill>
              </a:rPr>
              <a:t> (CS)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500" dirty="0" err="1">
                <a:solidFill>
                  <a:srgbClr val="002060"/>
                </a:solidFill>
              </a:rPr>
              <a:t>Disaster-Resilient</a:t>
            </a:r>
            <a:r>
              <a:rPr lang="fr-FR" sz="1500" dirty="0">
                <a:solidFill>
                  <a:srgbClr val="002060"/>
                </a:solidFill>
              </a:rPr>
              <a:t> Society (DRS)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</a:rPr>
              <a:t>Support to Security Research and Innovation (SSRI)</a:t>
            </a:r>
          </a:p>
          <a:p>
            <a:pPr lvl="0"/>
            <a:endParaRPr lang="en-US" sz="1500" dirty="0">
              <a:solidFill>
                <a:srgbClr val="002060"/>
              </a:solidFill>
            </a:endParaRPr>
          </a:p>
          <a:p>
            <a:r>
              <a:rPr lang="fr-FR" sz="1500" b="1" dirty="0">
                <a:solidFill>
                  <a:srgbClr val="002060"/>
                </a:solidFill>
              </a:rPr>
              <a:t>Les contributions des SHS : </a:t>
            </a:r>
            <a:r>
              <a:rPr lang="fr-FR" sz="1500" dirty="0">
                <a:solidFill>
                  <a:srgbClr val="002060"/>
                </a:solidFill>
              </a:rPr>
              <a:t>analyses relatives à la </a:t>
            </a:r>
            <a:r>
              <a:rPr lang="fr-FR" sz="1500" b="1" dirty="0">
                <a:solidFill>
                  <a:srgbClr val="002060"/>
                </a:solidFill>
              </a:rPr>
              <a:t>lutte contre la criminalité, les trafics illicites ou le terrorisme ; la préparation des sociétés aux désastres naturelles ou aux attentats </a:t>
            </a:r>
            <a:endParaRPr lang="fr-FR" sz="1500" dirty="0">
              <a:solidFill>
                <a:srgbClr val="002060"/>
              </a:solidFill>
            </a:endParaRPr>
          </a:p>
          <a:p>
            <a:pPr lvl="0"/>
            <a:endParaRPr lang="fr-FR" dirty="0"/>
          </a:p>
          <a:p>
            <a:endParaRPr lang="fr-FR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lang="fr-FR" spc="-5" smtClean="0"/>
              <a:t>2</a:t>
            </a:fld>
            <a:endParaRPr lang="fr-FR" spc="-5"/>
          </a:p>
        </p:txBody>
      </p:sp>
      <p:sp>
        <p:nvSpPr>
          <p:cNvPr id="8" name="Rectangle 7"/>
          <p:cNvSpPr/>
          <p:nvPr/>
        </p:nvSpPr>
        <p:spPr>
          <a:xfrm>
            <a:off x="4313734" y="106147"/>
            <a:ext cx="4341655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/>
            <a:r>
              <a:rPr lang="fr-FR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Cluster 3 - Sécurité</a:t>
            </a:r>
          </a:p>
        </p:txBody>
      </p:sp>
    </p:spTree>
    <p:extLst>
      <p:ext uri="{BB962C8B-B14F-4D97-AF65-F5344CB8AC3E}">
        <p14:creationId xmlns:p14="http://schemas.microsoft.com/office/powerpoint/2010/main" val="47279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5391" y="1131590"/>
            <a:ext cx="8013217" cy="3438096"/>
          </a:xfrm>
        </p:spPr>
        <p:txBody>
          <a:bodyPr/>
          <a:lstStyle/>
          <a:p>
            <a:r>
              <a:rPr lang="fr-FR" sz="1800" dirty="0">
                <a:solidFill>
                  <a:srgbClr val="002060"/>
                </a:solidFill>
                <a:latin typeface="+mj-lt"/>
              </a:rPr>
              <a:t>Réseaux criminels, criminalité organisée, </a:t>
            </a:r>
            <a:r>
              <a:rPr lang="fr-FR" sz="1800" b="1" dirty="0">
                <a:solidFill>
                  <a:srgbClr val="002060"/>
                </a:solidFill>
                <a:latin typeface="+mj-lt"/>
              </a:rPr>
              <a:t>trafic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 d’êtres humains, trafic de drogue, de biens culturels, corruption </a:t>
            </a:r>
            <a:r>
              <a:rPr lang="fr-FR" sz="1800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facteurs sociaux qui permettent ou alimentent ces </a:t>
            </a:r>
            <a:r>
              <a:rPr lang="fr-FR" sz="1800" b="1" dirty="0">
                <a:solidFill>
                  <a:srgbClr val="002060"/>
                </a:solidFill>
                <a:latin typeface="+mj-lt"/>
              </a:rPr>
              <a:t>réseaux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fr-FR" sz="1800" dirty="0">
                <a:solidFill>
                  <a:srgbClr val="002060"/>
                </a:solidFill>
                <a:latin typeface="+mj-lt"/>
              </a:rPr>
              <a:t>Analyser les stratégies de </a:t>
            </a:r>
            <a:r>
              <a:rPr lang="fr-FR" sz="1800" b="1" dirty="0">
                <a:solidFill>
                  <a:srgbClr val="002060"/>
                </a:solidFill>
                <a:latin typeface="+mj-lt"/>
              </a:rPr>
              <a:t>recrutement</a:t>
            </a:r>
          </a:p>
          <a:p>
            <a:r>
              <a:rPr lang="fr-FR" sz="1800" b="1" dirty="0">
                <a:solidFill>
                  <a:srgbClr val="002060"/>
                </a:solidFill>
                <a:latin typeface="+mj-lt"/>
              </a:rPr>
              <a:t>Analyser les profils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 des criminels (</a:t>
            </a:r>
            <a:r>
              <a:rPr lang="fr-FR" sz="1800" b="1" dirty="0">
                <a:solidFill>
                  <a:srgbClr val="002060"/>
                </a:solidFill>
                <a:latin typeface="+mj-lt"/>
              </a:rPr>
              <a:t>profils psychologiques, conditions sociales, économiques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), </a:t>
            </a:r>
          </a:p>
          <a:p>
            <a:r>
              <a:rPr lang="fr-FR" sz="1800" dirty="0">
                <a:solidFill>
                  <a:srgbClr val="002060"/>
                </a:solidFill>
                <a:latin typeface="+mj-lt"/>
              </a:rPr>
              <a:t>Processus de </a:t>
            </a:r>
            <a:r>
              <a:rPr lang="fr-FR" sz="1800" b="1" dirty="0">
                <a:solidFill>
                  <a:srgbClr val="002060"/>
                </a:solidFill>
                <a:latin typeface="+mj-lt"/>
              </a:rPr>
              <a:t>radicalisation</a:t>
            </a:r>
          </a:p>
          <a:p>
            <a:r>
              <a:rPr lang="fr-FR" sz="1800" dirty="0">
                <a:solidFill>
                  <a:srgbClr val="002060"/>
                </a:solidFill>
                <a:latin typeface="+mj-lt"/>
              </a:rPr>
              <a:t>Protection des </a:t>
            </a:r>
            <a:r>
              <a:rPr lang="fr-FR" sz="1800" b="1" dirty="0">
                <a:solidFill>
                  <a:srgbClr val="002060"/>
                </a:solidFill>
                <a:latin typeface="+mj-lt"/>
              </a:rPr>
              <a:t>espaces publics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fr-FR" sz="1800" b="1" dirty="0">
                <a:solidFill>
                  <a:srgbClr val="002060"/>
                </a:solidFill>
                <a:latin typeface="+mj-lt"/>
              </a:rPr>
              <a:t>surveillance</a:t>
            </a:r>
            <a:r>
              <a:rPr lang="fr-FR" sz="1800" dirty="0">
                <a:solidFill>
                  <a:srgbClr val="002060"/>
                </a:solidFill>
                <a:latin typeface="+mj-lt"/>
              </a:rPr>
              <a:t> et libertés, </a:t>
            </a:r>
          </a:p>
          <a:p>
            <a:r>
              <a:rPr lang="fr-FR" sz="1800" dirty="0">
                <a:solidFill>
                  <a:srgbClr val="002060"/>
                </a:solidFill>
                <a:latin typeface="+mj-lt"/>
              </a:rPr>
              <a:t>Protections des données personnelles</a:t>
            </a:r>
          </a:p>
          <a:p>
            <a:endParaRPr lang="fr-FR" sz="1500" b="1" dirty="0">
              <a:solidFill>
                <a:srgbClr val="002060"/>
              </a:solidFill>
            </a:endParaRPr>
          </a:p>
          <a:p>
            <a:pPr algn="just"/>
            <a:endParaRPr lang="fr-FR" sz="1400" dirty="0">
              <a:solidFill>
                <a:schemeClr val="tx2"/>
              </a:solidFill>
            </a:endParaRPr>
          </a:p>
          <a:p>
            <a:pPr algn="just"/>
            <a:endParaRPr lang="fr-FR" sz="1400" dirty="0">
              <a:solidFill>
                <a:schemeClr val="tx2"/>
              </a:solidFill>
            </a:endParaRPr>
          </a:p>
          <a:p>
            <a:pPr algn="just"/>
            <a:endParaRPr lang="fr-FR" sz="1400" dirty="0">
              <a:solidFill>
                <a:schemeClr val="tx2"/>
              </a:solidFill>
            </a:endParaRPr>
          </a:p>
          <a:p>
            <a:pPr algn="just"/>
            <a:r>
              <a:rPr lang="fr-FR" sz="1400" dirty="0">
                <a:solidFill>
                  <a:schemeClr val="tx2"/>
                </a:solidFill>
              </a:rPr>
              <a:t> </a:t>
            </a:r>
          </a:p>
          <a:p>
            <a:pPr algn="just"/>
            <a:endParaRPr lang="fr-FR" sz="1400" dirty="0">
              <a:solidFill>
                <a:schemeClr val="tx2"/>
              </a:solidFill>
            </a:endParaRPr>
          </a:p>
          <a:p>
            <a:pPr algn="just"/>
            <a:r>
              <a:rPr lang="fr-FR" sz="1400" dirty="0">
                <a:solidFill>
                  <a:schemeClr val="tx2"/>
                </a:solidFill>
              </a:rPr>
              <a:t> </a:t>
            </a:r>
          </a:p>
          <a:p>
            <a:pPr algn="just"/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lang="fr-FR" spc="-5" smtClean="0"/>
              <a:t>3</a:t>
            </a:fld>
            <a:endParaRPr lang="fr-FR" spc="-5"/>
          </a:p>
        </p:txBody>
      </p:sp>
      <p:sp>
        <p:nvSpPr>
          <p:cNvPr id="8" name="Rectangle 7"/>
          <p:cNvSpPr/>
          <p:nvPr/>
        </p:nvSpPr>
        <p:spPr>
          <a:xfrm>
            <a:off x="1184573" y="95392"/>
            <a:ext cx="78488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/>
            <a:r>
              <a:rPr lang="fr-FR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SHS dans les appels  « Sécurité »</a:t>
            </a:r>
          </a:p>
        </p:txBody>
      </p:sp>
    </p:spTree>
    <p:extLst>
      <p:ext uri="{BB962C8B-B14F-4D97-AF65-F5344CB8AC3E}">
        <p14:creationId xmlns:p14="http://schemas.microsoft.com/office/powerpoint/2010/main" val="236652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1432" y="1131590"/>
            <a:ext cx="7848872" cy="3438096"/>
          </a:xfrm>
        </p:spPr>
        <p:txBody>
          <a:bodyPr/>
          <a:lstStyle/>
          <a:p>
            <a:r>
              <a:rPr lang="fr-FR" sz="1800" dirty="0">
                <a:solidFill>
                  <a:srgbClr val="002060"/>
                </a:solidFill>
              </a:rPr>
              <a:t>Désinformation et </a:t>
            </a:r>
            <a:r>
              <a:rPr lang="fr-FR" sz="1800" b="1" dirty="0">
                <a:solidFill>
                  <a:srgbClr val="002060"/>
                </a:solidFill>
              </a:rPr>
              <a:t>fake-news</a:t>
            </a:r>
            <a:r>
              <a:rPr lang="fr-FR" sz="1800" dirty="0">
                <a:solidFill>
                  <a:srgbClr val="002060"/>
                </a:solidFill>
              </a:rPr>
              <a:t> </a:t>
            </a:r>
          </a:p>
          <a:p>
            <a:r>
              <a:rPr lang="fr-FR" sz="1800" dirty="0">
                <a:solidFill>
                  <a:srgbClr val="002060"/>
                </a:solidFill>
              </a:rPr>
              <a:t>Transparence des décisions politiques </a:t>
            </a:r>
          </a:p>
          <a:p>
            <a:r>
              <a:rPr lang="fr-FR" sz="1800" dirty="0">
                <a:solidFill>
                  <a:srgbClr val="002060"/>
                </a:solidFill>
              </a:rPr>
              <a:t>Question de la </a:t>
            </a:r>
            <a:r>
              <a:rPr lang="fr-FR" sz="1800" b="1" dirty="0">
                <a:solidFill>
                  <a:srgbClr val="002060"/>
                </a:solidFill>
              </a:rPr>
              <a:t>confiance</a:t>
            </a:r>
            <a:r>
              <a:rPr lang="fr-FR" sz="1800" dirty="0">
                <a:solidFill>
                  <a:srgbClr val="002060"/>
                </a:solidFill>
              </a:rPr>
              <a:t> dans les institutions et ses représentants </a:t>
            </a:r>
          </a:p>
          <a:p>
            <a:r>
              <a:rPr lang="fr-FR" sz="1800" b="1" dirty="0">
                <a:solidFill>
                  <a:srgbClr val="002060"/>
                </a:solidFill>
              </a:rPr>
              <a:t>Perception</a:t>
            </a:r>
            <a:r>
              <a:rPr lang="fr-FR" sz="1800" dirty="0">
                <a:solidFill>
                  <a:srgbClr val="002060"/>
                </a:solidFill>
              </a:rPr>
              <a:t> de l’insécurité </a:t>
            </a:r>
          </a:p>
          <a:p>
            <a:r>
              <a:rPr lang="fr-FR" sz="1800" dirty="0">
                <a:solidFill>
                  <a:srgbClr val="002060"/>
                </a:solidFill>
              </a:rPr>
              <a:t>Respect des </a:t>
            </a:r>
            <a:r>
              <a:rPr lang="fr-FR" sz="1800" b="1" dirty="0">
                <a:solidFill>
                  <a:srgbClr val="002060"/>
                </a:solidFill>
              </a:rPr>
              <a:t>normes</a:t>
            </a:r>
            <a:r>
              <a:rPr lang="fr-FR" sz="1800" dirty="0">
                <a:solidFill>
                  <a:srgbClr val="002060"/>
                </a:solidFill>
              </a:rPr>
              <a:t> juridiques dans l’implémentation des outils sécuritaires</a:t>
            </a:r>
          </a:p>
          <a:p>
            <a:r>
              <a:rPr lang="fr-FR" sz="1800" b="1" dirty="0">
                <a:solidFill>
                  <a:srgbClr val="002060"/>
                </a:solidFill>
              </a:rPr>
              <a:t>Préparation</a:t>
            </a:r>
            <a:r>
              <a:rPr lang="fr-FR" sz="1800" dirty="0">
                <a:solidFill>
                  <a:srgbClr val="002060"/>
                </a:solidFill>
              </a:rPr>
              <a:t> des citoyens et des sociétés face aux crises (terrorisme, catastrophes naturelles…)</a:t>
            </a:r>
          </a:p>
          <a:p>
            <a:r>
              <a:rPr lang="fr-FR" sz="1800" b="1" dirty="0">
                <a:solidFill>
                  <a:srgbClr val="002060"/>
                </a:solidFill>
              </a:rPr>
              <a:t>Résilience</a:t>
            </a:r>
            <a:r>
              <a:rPr lang="fr-FR" sz="1800" dirty="0">
                <a:solidFill>
                  <a:srgbClr val="002060"/>
                </a:solidFill>
              </a:rPr>
              <a:t> des citoyens et des sociétés</a:t>
            </a:r>
          </a:p>
          <a:p>
            <a:endParaRPr lang="fr-FR" sz="1600" dirty="0"/>
          </a:p>
          <a:p>
            <a:pPr algn="just"/>
            <a:endParaRPr lang="fr-FR" sz="1600" dirty="0">
              <a:solidFill>
                <a:schemeClr val="tx2"/>
              </a:solidFill>
            </a:endParaRPr>
          </a:p>
          <a:p>
            <a:pPr algn="just"/>
            <a:endParaRPr lang="fr-FR" sz="1400" dirty="0">
              <a:solidFill>
                <a:schemeClr val="tx2"/>
              </a:solidFill>
            </a:endParaRPr>
          </a:p>
          <a:p>
            <a:pPr algn="just"/>
            <a:endParaRPr lang="fr-FR" sz="1400" dirty="0">
              <a:solidFill>
                <a:schemeClr val="tx2"/>
              </a:solidFill>
            </a:endParaRPr>
          </a:p>
          <a:p>
            <a:pPr algn="just"/>
            <a:r>
              <a:rPr lang="fr-FR" sz="1400" dirty="0">
                <a:solidFill>
                  <a:schemeClr val="tx2"/>
                </a:solidFill>
              </a:rPr>
              <a:t> </a:t>
            </a:r>
          </a:p>
          <a:p>
            <a:pPr algn="just"/>
            <a:endParaRPr lang="fr-FR" sz="1400" dirty="0">
              <a:solidFill>
                <a:schemeClr val="tx2"/>
              </a:solidFill>
            </a:endParaRPr>
          </a:p>
          <a:p>
            <a:pPr algn="just"/>
            <a:r>
              <a:rPr lang="fr-FR" sz="1400" dirty="0">
                <a:solidFill>
                  <a:schemeClr val="tx2"/>
                </a:solidFill>
              </a:rPr>
              <a:t> </a:t>
            </a:r>
          </a:p>
          <a:p>
            <a:pPr algn="just"/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864"/>
              </a:lnSpc>
            </a:pPr>
            <a:fld id="{81D60167-4931-47E6-BA6A-407CBD079E47}" type="slidenum">
              <a:rPr lang="fr-FR" spc="-5" smtClean="0"/>
              <a:t>4</a:t>
            </a:fld>
            <a:endParaRPr lang="fr-FR" spc="-5"/>
          </a:p>
        </p:txBody>
      </p:sp>
      <p:sp>
        <p:nvSpPr>
          <p:cNvPr id="8" name="Rectangle 7"/>
          <p:cNvSpPr/>
          <p:nvPr/>
        </p:nvSpPr>
        <p:spPr>
          <a:xfrm>
            <a:off x="1184573" y="95392"/>
            <a:ext cx="78488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/>
            <a:r>
              <a:rPr lang="fr-FR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SHS dans les appels  « Sécurité »</a:t>
            </a:r>
          </a:p>
        </p:txBody>
      </p:sp>
    </p:spTree>
    <p:extLst>
      <p:ext uri="{BB962C8B-B14F-4D97-AF65-F5344CB8AC3E}">
        <p14:creationId xmlns:p14="http://schemas.microsoft.com/office/powerpoint/2010/main" val="258318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4E6E356-5B94-4381-A44A-A37F47771A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C61FFA1-7882-4DE4-B8E4-C70FE642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TOPICS 2023 à forte composantes SHS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03429D-EEA7-477C-922E-3607F195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32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1059073"/>
            <a:ext cx="8424000" cy="26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dirty="0"/>
              <a:t>New methods and technologies in service of community policing and transferable best practices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2451947"/>
            <a:ext cx="8424000" cy="228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600" b="1" dirty="0">
                <a:solidFill>
                  <a:schemeClr val="accent4"/>
                </a:solidFill>
              </a:rPr>
              <a:t>Attendus 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fr-FR" sz="1600" dirty="0"/>
              <a:t>Le rôle des communautés locales dans la lutte contre l’insécurité : 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Résilience, prévention, détection des potentielles menaces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Comprehensive</a:t>
            </a:r>
            <a:r>
              <a:rPr lang="fr-FR" sz="1600" dirty="0"/>
              <a:t> </a:t>
            </a:r>
            <a:r>
              <a:rPr lang="fr-FR" sz="1600" dirty="0" err="1"/>
              <a:t>community</a:t>
            </a:r>
            <a:r>
              <a:rPr lang="fr-FR" sz="1600" dirty="0"/>
              <a:t> </a:t>
            </a:r>
            <a:r>
              <a:rPr lang="fr-FR" sz="1600" dirty="0" err="1"/>
              <a:t>empowerment</a:t>
            </a:r>
            <a:endParaRPr lang="fr-FR" sz="1600" dirty="0"/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Bonnes pratiques : Valider des pratiques de </a:t>
            </a:r>
            <a:r>
              <a:rPr lang="fr-FR" sz="1600" dirty="0" err="1"/>
              <a:t>community</a:t>
            </a:r>
            <a:r>
              <a:rPr lang="fr-FR" sz="1600" dirty="0"/>
              <a:t> </a:t>
            </a:r>
            <a:r>
              <a:rPr lang="fr-FR" sz="1600" dirty="0" err="1"/>
              <a:t>policing</a:t>
            </a:r>
            <a:r>
              <a:rPr lang="fr-FR" sz="1600" dirty="0"/>
              <a:t> au niveau européen </a:t>
            </a:r>
          </a:p>
          <a:p>
            <a:pPr marL="5143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Nouvelles méthodologies, outils technologiques</a:t>
            </a: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endParaRPr lang="fr-FR" sz="1500" dirty="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endParaRPr lang="fr-FR" sz="1500" dirty="0">
              <a:solidFill>
                <a:srgbClr val="000091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95882" y="1896533"/>
            <a:ext cx="8424000" cy="35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1800" b="0" i="1" dirty="0">
                <a:solidFill>
                  <a:schemeClr val="bg1">
                    <a:lumMod val="50000"/>
                  </a:schemeClr>
                </a:solidFill>
              </a:rPr>
              <a:t>Le </a:t>
            </a:r>
            <a:r>
              <a:rPr lang="fr-FR" sz="1800" b="0" i="1" dirty="0" err="1">
                <a:solidFill>
                  <a:schemeClr val="bg1">
                    <a:lumMod val="50000"/>
                  </a:schemeClr>
                </a:solidFill>
              </a:rPr>
              <a:t>community</a:t>
            </a:r>
            <a:r>
              <a:rPr lang="fr-FR" sz="18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800" b="0" i="1" dirty="0" err="1">
                <a:solidFill>
                  <a:schemeClr val="bg1">
                    <a:lumMod val="50000"/>
                  </a:schemeClr>
                </a:solidFill>
              </a:rPr>
              <a:t>policing</a:t>
            </a:r>
            <a:r>
              <a:rPr lang="fr-FR" sz="1800" b="0" i="1" dirty="0">
                <a:solidFill>
                  <a:schemeClr val="bg1">
                    <a:lumMod val="50000"/>
                  </a:schemeClr>
                </a:solidFill>
              </a:rPr>
              <a:t> dans ses dimensions technologiques et sociétales</a:t>
            </a:r>
          </a:p>
          <a:p>
            <a:pPr>
              <a:buSzPts val="2500"/>
            </a:pPr>
            <a:endParaRPr lang="fr-FR" sz="14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D7D585-CC4D-0A2E-7E80-11C5E590F665}"/>
              </a:ext>
            </a:extLst>
          </p:cNvPr>
          <p:cNvSpPr txBox="1"/>
          <p:nvPr/>
        </p:nvSpPr>
        <p:spPr>
          <a:xfrm>
            <a:off x="3925593" y="109247"/>
            <a:ext cx="489428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b="1" dirty="0"/>
              <a:t>Référence : </a:t>
            </a:r>
            <a:r>
              <a:rPr lang="fr-FR" sz="1200" b="1" u="sng" dirty="0"/>
              <a:t>HORIZON-CL3-2023-FCT-01-03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Budget global : </a:t>
            </a:r>
            <a:r>
              <a:rPr lang="fr-FR" sz="1200" b="1" dirty="0"/>
              <a:t>4 M€ - </a:t>
            </a:r>
            <a:r>
              <a:rPr lang="fr-FR" sz="1200" dirty="0"/>
              <a:t>Budget par projet :</a:t>
            </a:r>
            <a:r>
              <a:rPr lang="fr-FR" sz="1200" b="1" dirty="0"/>
              <a:t> 4 M€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Type de projet : </a:t>
            </a:r>
            <a:r>
              <a:rPr lang="fr-FR" sz="1200" b="1" dirty="0"/>
              <a:t>Action de Recherche et Innovation (RIA)</a:t>
            </a:r>
          </a:p>
          <a:p>
            <a:pPr algn="r"/>
            <a:r>
              <a:rPr lang="fr-FR" sz="1200" dirty="0"/>
              <a:t>Date limite de soumission : </a:t>
            </a:r>
            <a:r>
              <a:rPr lang="fr-FR" sz="1200" b="1" dirty="0"/>
              <a:t>23.11.2023</a:t>
            </a:r>
            <a:r>
              <a:rPr lang="fr-FR" sz="1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2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1090507"/>
            <a:ext cx="8424000" cy="2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SzPts val="2500"/>
            </a:pPr>
            <a:r>
              <a:rPr lang="en-US" dirty="0"/>
              <a:t>FCT – Fighting Against Crime - Open Topic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2120053"/>
            <a:ext cx="8424000" cy="26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1463" indent="0"/>
            <a:r>
              <a:rPr lang="fr-FR" sz="1600" dirty="0"/>
              <a:t>Sujet ouvert devant traiter de la capacité des autorités à identifier, anticiper et analyser les menaces terroristes  </a:t>
            </a:r>
          </a:p>
          <a:p>
            <a:pPr marL="271463" indent="0"/>
            <a:endParaRPr lang="fr-FR" sz="1600" dirty="0"/>
          </a:p>
          <a:p>
            <a:pPr marL="557213" indent="-285750">
              <a:buFont typeface="Arial" panose="020B0604020202020204" pitchFamily="34" charset="0"/>
              <a:buChar char="•"/>
            </a:pPr>
            <a:r>
              <a:rPr lang="fr-FR" sz="1600" dirty="0"/>
              <a:t>Développement d’outils, méthodes, manuels</a:t>
            </a:r>
          </a:p>
          <a:p>
            <a:pPr marL="557213" indent="-285750">
              <a:buFont typeface="Arial" panose="020B0604020202020204" pitchFamily="34" charset="0"/>
              <a:buChar char="•"/>
            </a:pPr>
            <a:r>
              <a:rPr lang="fr-FR" sz="1600" dirty="0"/>
              <a:t>Mise en place de modules de formation pour les officiers de police </a:t>
            </a:r>
          </a:p>
          <a:p>
            <a:pPr marL="557213" indent="-285750">
              <a:buFont typeface="Arial" panose="020B0604020202020204" pitchFamily="34" charset="0"/>
              <a:buChar char="•"/>
            </a:pPr>
            <a:r>
              <a:rPr lang="fr-FR" sz="1600" dirty="0"/>
              <a:t>Harmonisation de procédures sur le traitement du terrorisme </a:t>
            </a: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endParaRPr lang="fr-FR" sz="1500" dirty="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endParaRPr lang="fr-FR" sz="1500" dirty="0">
              <a:solidFill>
                <a:srgbClr val="000091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95882" y="1551092"/>
            <a:ext cx="8424000" cy="37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500"/>
            </a:pPr>
            <a:r>
              <a:rPr lang="fr-FR" sz="2000" b="0" i="1" dirty="0">
                <a:solidFill>
                  <a:schemeClr val="bg1">
                    <a:lumMod val="50000"/>
                  </a:schemeClr>
                </a:solidFill>
              </a:rPr>
              <a:t>Appel ouvert sur la capacité des autorités à anticiper la menace terroriste</a:t>
            </a:r>
          </a:p>
          <a:p>
            <a:pPr>
              <a:buSzPts val="2500"/>
            </a:pPr>
            <a:endParaRPr lang="fr-FR" sz="14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D7D585-CC4D-0A2E-7E80-11C5E590F665}"/>
              </a:ext>
            </a:extLst>
          </p:cNvPr>
          <p:cNvSpPr txBox="1"/>
          <p:nvPr/>
        </p:nvSpPr>
        <p:spPr>
          <a:xfrm>
            <a:off x="3925593" y="109247"/>
            <a:ext cx="489428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b="1" dirty="0"/>
              <a:t>Référence : </a:t>
            </a:r>
            <a:r>
              <a:rPr lang="fr-FR" sz="1200" b="1" u="sng" dirty="0"/>
              <a:t>HORIZON-CL3-2023-FCT-01-04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Budget global : </a:t>
            </a:r>
            <a:r>
              <a:rPr lang="fr-FR" sz="1200" b="1" dirty="0"/>
              <a:t>4 M€ - </a:t>
            </a:r>
            <a:r>
              <a:rPr lang="fr-FR" sz="1200" dirty="0"/>
              <a:t>Budget par projet :</a:t>
            </a:r>
            <a:r>
              <a:rPr lang="fr-FR" sz="1200" b="1" dirty="0"/>
              <a:t> 4 M€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Type de projet : </a:t>
            </a:r>
            <a:r>
              <a:rPr lang="fr-FR" sz="1200" b="1" dirty="0"/>
              <a:t>Action de Recherche et Innovation (RIA)</a:t>
            </a:r>
          </a:p>
          <a:p>
            <a:pPr algn="r"/>
            <a:r>
              <a:rPr lang="fr-FR" sz="1200" dirty="0"/>
              <a:t>Date limite de soumission : </a:t>
            </a:r>
            <a:r>
              <a:rPr lang="fr-FR" sz="1200" b="1" dirty="0"/>
              <a:t>23.11.2023</a:t>
            </a:r>
            <a:r>
              <a:rPr lang="fr-FR" sz="1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9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359999" y="971021"/>
            <a:ext cx="8424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Improving social and societal preparedness for</a:t>
            </a:r>
            <a:br>
              <a:rPr lang="fr-FR" dirty="0"/>
            </a:br>
            <a:r>
              <a:rPr lang="fr-FR" dirty="0" err="1"/>
              <a:t>disaster</a:t>
            </a:r>
            <a:r>
              <a:rPr lang="fr-FR" dirty="0"/>
              <a:t> </a:t>
            </a:r>
            <a:r>
              <a:rPr lang="fr-FR" dirty="0" err="1"/>
              <a:t>response</a:t>
            </a:r>
            <a:r>
              <a:rPr lang="fr-FR" dirty="0"/>
              <a:t> and </a:t>
            </a:r>
            <a:r>
              <a:rPr lang="fr-FR" dirty="0" err="1"/>
              <a:t>health</a:t>
            </a:r>
            <a:r>
              <a:rPr lang="fr-FR" dirty="0"/>
              <a:t> emergencies</a:t>
            </a:r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59999" y="2248747"/>
            <a:ext cx="8424000" cy="248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r>
              <a:rPr lang="fr-FR" sz="1500" b="1" dirty="0">
                <a:solidFill>
                  <a:schemeClr val="accent4"/>
                </a:solidFill>
              </a:rPr>
              <a:t>Attendus </a:t>
            </a:r>
          </a:p>
          <a:p>
            <a:pPr marL="461963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Améliorer la communication en temps de crise, la sensibilisation aux risques ; adresser les questions interculturalité, d’intersémiotique </a:t>
            </a:r>
          </a:p>
          <a:p>
            <a:pPr marL="461963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Développer des stratégies de communication différentes selon les groupes, prendre en compte les volets spatial et culturel. Postulat :  ce sont les groupes vulnérables que la « communication publique » ne parvient pas à atteindre. </a:t>
            </a:r>
          </a:p>
          <a:p>
            <a:pPr marL="461963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Analyses des comportements : réticences, question de  confiance dans les institutions</a:t>
            </a:r>
          </a:p>
          <a:p>
            <a:pPr marL="461963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évaluation des risques et de la responsabilité collective (ex/ </a:t>
            </a:r>
            <a:r>
              <a:rPr lang="fr-FR" sz="1600" dirty="0" err="1"/>
              <a:t>covid</a:t>
            </a:r>
            <a:r>
              <a:rPr lang="fr-FR" sz="1600" dirty="0"/>
              <a:t> et vaccination)</a:t>
            </a:r>
          </a:p>
          <a:p>
            <a:pPr marL="461963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User de l’IA et machine </a:t>
            </a:r>
            <a:r>
              <a:rPr lang="fr-FR" sz="1600" dirty="0" err="1"/>
              <a:t>learning</a:t>
            </a:r>
            <a:r>
              <a:rPr lang="fr-FR" sz="1600" dirty="0"/>
              <a:t> dans la prise de décision politique</a:t>
            </a:r>
          </a:p>
          <a:p>
            <a:pPr marL="461963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Les leçons du COVID</a:t>
            </a: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</a:pPr>
            <a:endParaRPr lang="fr-FR" sz="1500" dirty="0">
              <a:solidFill>
                <a:schemeClr val="accent4"/>
              </a:solidFill>
            </a:endParaRPr>
          </a:p>
          <a:p>
            <a:pPr indent="-323850">
              <a:lnSpc>
                <a:spcPct val="110000"/>
              </a:lnSpc>
              <a:spcBef>
                <a:spcPts val="300"/>
              </a:spcBef>
              <a:buClr>
                <a:srgbClr val="123076"/>
              </a:buClr>
              <a:buSzPts val="1500"/>
              <a:buChar char="•"/>
            </a:pPr>
            <a:endParaRPr lang="fr-FR" sz="1500" dirty="0">
              <a:solidFill>
                <a:srgbClr val="000091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fr-FR" sz="1500" b="1" dirty="0">
              <a:solidFill>
                <a:schemeClr val="accent4"/>
              </a:solidFill>
            </a:endParaRPr>
          </a:p>
        </p:txBody>
      </p:sp>
      <p:sp>
        <p:nvSpPr>
          <p:cNvPr id="5" name="Google Shape;197;p18">
            <a:extLst>
              <a:ext uri="{FF2B5EF4-FFF2-40B4-BE49-F238E27FC236}">
                <a16:creationId xmlns:a16="http://schemas.microsoft.com/office/drawing/2014/main" id="{15013E42-C1BF-B169-0A32-C850139AEC5C}"/>
              </a:ext>
            </a:extLst>
          </p:cNvPr>
          <p:cNvSpPr txBox="1">
            <a:spLocks/>
          </p:cNvSpPr>
          <p:nvPr/>
        </p:nvSpPr>
        <p:spPr>
          <a:xfrm>
            <a:off x="395882" y="1747520"/>
            <a:ext cx="8424000" cy="501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b="0" i="1" dirty="0">
                <a:solidFill>
                  <a:schemeClr val="bg1">
                    <a:lumMod val="50000"/>
                  </a:schemeClr>
                </a:solidFill>
              </a:rPr>
              <a:t>Préparation des sociétés aux situations d’urgence : prévention, communication, sensibilisation aux risques </a:t>
            </a:r>
          </a:p>
          <a:p>
            <a:pPr>
              <a:buSzPts val="2500"/>
            </a:pPr>
            <a:endParaRPr lang="fr-FR" sz="14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D7D585-CC4D-0A2E-7E80-11C5E590F665}"/>
              </a:ext>
            </a:extLst>
          </p:cNvPr>
          <p:cNvSpPr txBox="1"/>
          <p:nvPr/>
        </p:nvSpPr>
        <p:spPr>
          <a:xfrm>
            <a:off x="3925593" y="109247"/>
            <a:ext cx="489428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r-FR" sz="1200" b="1" dirty="0"/>
              <a:t>Référence : </a:t>
            </a:r>
            <a:r>
              <a:rPr lang="fr-FR" sz="1200" b="1" u="sng" dirty="0"/>
              <a:t>HORIZON-CL3-2023-DRS-01-01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Budget global : </a:t>
            </a:r>
            <a:r>
              <a:rPr lang="fr-FR" sz="1200" b="1" dirty="0"/>
              <a:t>8 M€ - </a:t>
            </a:r>
            <a:r>
              <a:rPr lang="fr-FR" sz="1200" dirty="0"/>
              <a:t>Budget par projet :</a:t>
            </a:r>
            <a:r>
              <a:rPr lang="fr-FR" sz="1200" b="1" dirty="0"/>
              <a:t> 4 M€</a:t>
            </a:r>
            <a:r>
              <a:rPr lang="en-US" sz="1200" dirty="0"/>
              <a:t> </a:t>
            </a:r>
          </a:p>
          <a:p>
            <a:pPr algn="r"/>
            <a:r>
              <a:rPr lang="fr-FR" sz="1200" dirty="0"/>
              <a:t>Type de projet : </a:t>
            </a:r>
            <a:r>
              <a:rPr lang="fr-FR" sz="1200" b="1" dirty="0"/>
              <a:t>Action de Recherche et Innovation (RIA)</a:t>
            </a:r>
          </a:p>
          <a:p>
            <a:pPr algn="r"/>
            <a:r>
              <a:rPr lang="fr-FR" sz="1200" dirty="0"/>
              <a:t>Date limite de soumission : </a:t>
            </a:r>
            <a:r>
              <a:rPr lang="fr-FR" sz="1200" b="1" dirty="0"/>
              <a:t>23.11.2023</a:t>
            </a:r>
            <a:r>
              <a:rPr lang="fr-FR" sz="12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0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539C84D-12BC-4687-B815-B58579D87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9FC6F76-2DF2-46D3-8585-A2F8D626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TOPICS 2024 à forte composante SHS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31E761-EF62-4496-91D2-4C2DCC4E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206949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L-PPT-HE-Fond-2022" id="{D52ECCF5-7B04-4AA0-AC8B-90002D37C5B2}" vid="{03606852-ABB4-4ADE-8587-30FFF94B0315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697B5B71E7BA4B9D3640E35F4DEE70" ma:contentTypeVersion="17" ma:contentTypeDescription="Crée un document." ma:contentTypeScope="" ma:versionID="ae21b39a66c014313c809a55c13ed926">
  <xsd:schema xmlns:xsd="http://www.w3.org/2001/XMLSchema" xmlns:xs="http://www.w3.org/2001/XMLSchema" xmlns:p="http://schemas.microsoft.com/office/2006/metadata/properties" xmlns:ns2="9cbc025d-47c5-44cb-89f3-c4e18166c5a1" xmlns:ns3="98d9d0a2-ff8a-4bd0-a3bb-9fb67e21c525" targetNamespace="http://schemas.microsoft.com/office/2006/metadata/properties" ma:root="true" ma:fieldsID="e411cd81475d228f9627042a845f33bd" ns2:_="" ns3:_="">
    <xsd:import namespace="9cbc025d-47c5-44cb-89f3-c4e18166c5a1"/>
    <xsd:import namespace="98d9d0a2-ff8a-4bd0-a3bb-9fb67e21c5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c025d-47c5-44cb-89f3-c4e18166c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2a5a789a-0080-4889-9b37-6d1526ad7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9d0a2-ff8a-4bd0-a3bb-9fb67e21c52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9c40da3-b055-417a-9d37-0936ae6c91d7}" ma:internalName="TaxCatchAll" ma:showField="CatchAllData" ma:web="98d9d0a2-ff8a-4bd0-a3bb-9fb67e21c5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bc025d-47c5-44cb-89f3-c4e18166c5a1">
      <Terms xmlns="http://schemas.microsoft.com/office/infopath/2007/PartnerControls"/>
    </lcf76f155ced4ddcb4097134ff3c332f>
    <TaxCatchAll xmlns="98d9d0a2-ff8a-4bd0-a3bb-9fb67e21c525" xsi:nil="true"/>
  </documentManagement>
</p:properties>
</file>

<file path=customXml/itemProps1.xml><?xml version="1.0" encoding="utf-8"?>
<ds:datastoreItem xmlns:ds="http://schemas.openxmlformats.org/officeDocument/2006/customXml" ds:itemID="{05FEDBDD-E65B-4983-8F07-E8A728E24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c025d-47c5-44cb-89f3-c4e18166c5a1"/>
    <ds:schemaRef ds:uri="98d9d0a2-ff8a-4bd0-a3bb-9fb67e21c5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B1B9AB-E5B6-4954-9BAA-89545274C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FAEC2-2851-440E-85C5-E89ED916874E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9cbc025d-47c5-44cb-89f3-c4e18166c5a1"/>
    <ds:schemaRef ds:uri="http://schemas.microsoft.com/office/infopath/2007/PartnerControls"/>
    <ds:schemaRef ds:uri="98d9d0a2-ff8a-4bd0-a3bb-9fb67e21c5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1486</Words>
  <Application>Microsoft Office PowerPoint</Application>
  <PresentationFormat>Affichage à l'écran (16:9)</PresentationFormat>
  <Paragraphs>173</Paragraphs>
  <Slides>19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Microsoft Sans Serif</vt:lpstr>
      <vt:lpstr>Wingdings</vt:lpstr>
      <vt:lpstr>OPÉRATEURS</vt:lpstr>
      <vt:lpstr>1_OPÉRATEURS</vt:lpstr>
      <vt:lpstr>OPÉRATEURS</vt:lpstr>
      <vt:lpstr>Présentation PowerPoint</vt:lpstr>
      <vt:lpstr>Présentation PowerPoint</vt:lpstr>
      <vt:lpstr>Présentation PowerPoint</vt:lpstr>
      <vt:lpstr>Présentation PowerPoint</vt:lpstr>
      <vt:lpstr>TOPICS 2023 à forte composantes SHS</vt:lpstr>
      <vt:lpstr>New methods and technologies in service of community policing and transferable best practices</vt:lpstr>
      <vt:lpstr>FCT – Fighting Against Crime - Open Topic </vt:lpstr>
      <vt:lpstr>Improving social and societal preparedness for disaster response and health emergencies</vt:lpstr>
      <vt:lpstr>TOPICS 2024 à forte composante SHS</vt:lpstr>
      <vt:lpstr>Radicalisation and gender</vt:lpstr>
      <vt:lpstr>Combating hate speech online and offline</vt:lpstr>
      <vt:lpstr>FCT – Fighting Against Crime - Open Topic </vt:lpstr>
      <vt:lpstr>Tracing of cryptocurrencies transactions related to criminal purposes</vt:lpstr>
      <vt:lpstr>Resilient and secure urban planning and new tools for EU territorial entities</vt:lpstr>
      <vt:lpstr>Présentation PowerPoint</vt:lpstr>
      <vt:lpstr>Le Point de Contact National Cluster 2 – SHS  Julien Tenédos –  Coordinateur                                                           Margot Burident   Sylvie Gangloff                       Florent Goiffon    Alexandra Torero Ibad                                                                                                   pcn-shs@recherche.gouv.fr                                                                                                                                     </vt:lpstr>
      <vt:lpstr>Le Point de Contact National Cluster 3 – Sécurité  Julien Tenédos – Coordinateur                                                             Jean-Florian Bacquey-Roullet  Frédéric Perlant                                                                                                                                     pcn-securite@recherche.gouv.fr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Sylvie Gangloff</dc:creator>
  <cp:lastModifiedBy>Sylvie Gangloff</cp:lastModifiedBy>
  <cp:revision>17</cp:revision>
  <dcterms:modified xsi:type="dcterms:W3CDTF">2023-03-28T14:56:52Z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0x010100BC697B5B71E7BA4B9D3640E35F4DEE70</vt:lpwstr>
  </property>
  <property fmtid="{D5CDD505-2E9C-101B-9397-08002B2CF9AE}" pid="3" name="MediaServiceImageTags">
    <vt:lpwstr/>
  </property>
</Properties>
</file>