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 id="2147483667" r:id="rId6"/>
  </p:sldMasterIdLst>
  <p:notesMasterIdLst>
    <p:notesMasterId r:id="rId40"/>
  </p:notesMasterIdLst>
  <p:handoutMasterIdLst>
    <p:handoutMasterId r:id="rId41"/>
  </p:handoutMasterIdLst>
  <p:sldIdLst>
    <p:sldId id="399" r:id="rId7"/>
    <p:sldId id="483" r:id="rId8"/>
    <p:sldId id="492" r:id="rId9"/>
    <p:sldId id="628" r:id="rId10"/>
    <p:sldId id="558" r:id="rId11"/>
    <p:sldId id="631" r:id="rId12"/>
    <p:sldId id="629" r:id="rId13"/>
    <p:sldId id="481" r:id="rId14"/>
    <p:sldId id="404" r:id="rId15"/>
    <p:sldId id="440" r:id="rId16"/>
    <p:sldId id="700" r:id="rId17"/>
    <p:sldId id="697" r:id="rId18"/>
    <p:sldId id="699" r:id="rId19"/>
    <p:sldId id="698" r:id="rId20"/>
    <p:sldId id="695" r:id="rId21"/>
    <p:sldId id="696" r:id="rId22"/>
    <p:sldId id="559" r:id="rId23"/>
    <p:sldId id="682" r:id="rId24"/>
    <p:sldId id="683" r:id="rId25"/>
    <p:sldId id="685" r:id="rId26"/>
    <p:sldId id="684" r:id="rId27"/>
    <p:sldId id="688" r:id="rId28"/>
    <p:sldId id="687" r:id="rId29"/>
    <p:sldId id="560" r:id="rId30"/>
    <p:sldId id="689" r:id="rId31"/>
    <p:sldId id="691" r:id="rId32"/>
    <p:sldId id="692" r:id="rId33"/>
    <p:sldId id="690" r:id="rId34"/>
    <p:sldId id="694" r:id="rId35"/>
    <p:sldId id="693" r:id="rId36"/>
    <p:sldId id="613" r:id="rId37"/>
    <p:sldId id="611" r:id="rId38"/>
    <p:sldId id="615"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18"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4" clrIdx="0">
    <p:extLst>
      <p:ext uri="{19B8F6BF-5375-455C-9EA6-DF929625EA0E}">
        <p15:presenceInfo xmlns:p15="http://schemas.microsoft.com/office/powerpoint/2012/main" userId="S::florent.goiffon@collaboratif-dne.fr::b7f31834-e297-4753-a31b-96c29fed4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ECD53-5D1F-70F1-D9E5-3CD287334D5D}" v="61" dt="2022-11-25T12:51:42.929"/>
    <p1510:client id="{5347ECA0-7E38-EC8B-DE68-FB15D97EBA20}" v="1675" dt="2022-12-01T17:48:53.457"/>
    <p1510:client id="{64FF96E8-E42D-913C-C0EC-4366DEDC7BFA}" v="7" dt="2023-01-06T10:11:44.598"/>
    <p1510:client id="{6CC41CE0-E015-B7DA-DBE9-4D2D60358227}" v="299" dt="2023-01-05T13:31:17.194"/>
    <p1510:client id="{8D613641-BF81-5CED-F9F9-0B8102A0D608}" v="115" dt="2023-01-10T16:26:19.167"/>
    <p1510:client id="{E245D1E8-E5CC-E45C-ACD3-F046B6B4F192}" v="163" dt="2023-01-11T10:28:19.08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12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1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18" Type="http://customschemas.google.com/relationships/presentationmetadata" Target="metadata"/><Relationship Id="rId126" Type="http://schemas.microsoft.com/office/2018/10/relationships/authors" Target="authors.xml"/><Relationship Id="rId8" Type="http://schemas.openxmlformats.org/officeDocument/2006/relationships/slide" Target="slides/slide2.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124"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n TENEDOS" userId="S::julien.tenedos@collaboratif-dne.fr::bebec26f-c1f4-400e-98df-cadbcf0666fa" providerId="AD" clId="Web-{8D613641-BF81-5CED-F9F9-0B8102A0D608}"/>
    <pc:docChg chg="delSld modSld">
      <pc:chgData name="Julien TENEDOS" userId="S::julien.tenedos@collaboratif-dne.fr::bebec26f-c1f4-400e-98df-cadbcf0666fa" providerId="AD" clId="Web-{8D613641-BF81-5CED-F9F9-0B8102A0D608}" dt="2023-01-10T16:26:19.167" v="110" actId="20577"/>
      <pc:docMkLst>
        <pc:docMk/>
      </pc:docMkLst>
      <pc:sldChg chg="modSp">
        <pc:chgData name="Julien TENEDOS" userId="S::julien.tenedos@collaboratif-dne.fr::bebec26f-c1f4-400e-98df-cadbcf0666fa" providerId="AD" clId="Web-{8D613641-BF81-5CED-F9F9-0B8102A0D608}" dt="2023-01-10T16:24:01.086" v="31" actId="20577"/>
        <pc:sldMkLst>
          <pc:docMk/>
          <pc:sldMk cId="1233764112" sldId="399"/>
        </pc:sldMkLst>
        <pc:spChg chg="mod">
          <ac:chgData name="Julien TENEDOS" userId="S::julien.tenedos@collaboratif-dne.fr::bebec26f-c1f4-400e-98df-cadbcf0666fa" providerId="AD" clId="Web-{8D613641-BF81-5CED-F9F9-0B8102A0D608}" dt="2023-01-10T16:24:01.086" v="31" actId="20577"/>
          <ac:spMkLst>
            <pc:docMk/>
            <pc:sldMk cId="1233764112" sldId="399"/>
            <ac:spMk id="5" creationId="{CCB067EF-6338-C34E-8BD8-AE93FAC383B5}"/>
          </ac:spMkLst>
        </pc:spChg>
      </pc:sldChg>
      <pc:sldChg chg="delSp modSp">
        <pc:chgData name="Julien TENEDOS" userId="S::julien.tenedos@collaboratif-dne.fr::bebec26f-c1f4-400e-98df-cadbcf0666fa" providerId="AD" clId="Web-{8D613641-BF81-5CED-F9F9-0B8102A0D608}" dt="2023-01-10T16:26:19.167" v="110" actId="20577"/>
        <pc:sldMkLst>
          <pc:docMk/>
          <pc:sldMk cId="2708504044" sldId="483"/>
        </pc:sldMkLst>
        <pc:spChg chg="del">
          <ac:chgData name="Julien TENEDOS" userId="S::julien.tenedos@collaboratif-dne.fr::bebec26f-c1f4-400e-98df-cadbcf0666fa" providerId="AD" clId="Web-{8D613641-BF81-5CED-F9F9-0B8102A0D608}" dt="2023-01-10T16:25:22.728" v="91"/>
          <ac:spMkLst>
            <pc:docMk/>
            <pc:sldMk cId="2708504044" sldId="483"/>
            <ac:spMk id="2" creationId="{C02C7284-B31F-534A-64C7-53A8E77EA1D9}"/>
          </ac:spMkLst>
        </pc:spChg>
        <pc:spChg chg="mod">
          <ac:chgData name="Julien TENEDOS" userId="S::julien.tenedos@collaboratif-dne.fr::bebec26f-c1f4-400e-98df-cadbcf0666fa" providerId="AD" clId="Web-{8D613641-BF81-5CED-F9F9-0B8102A0D608}" dt="2023-01-10T16:26:19.167" v="110" actId="20577"/>
          <ac:spMkLst>
            <pc:docMk/>
            <pc:sldMk cId="2708504044" sldId="483"/>
            <ac:spMk id="4" creationId="{25747747-55A0-07AE-BC20-34F964C8FC1D}"/>
          </ac:spMkLst>
        </pc:spChg>
      </pc:sldChg>
      <pc:sldChg chg="modSp">
        <pc:chgData name="Julien TENEDOS" userId="S::julien.tenedos@collaboratif-dne.fr::bebec26f-c1f4-400e-98df-cadbcf0666fa" providerId="AD" clId="Web-{8D613641-BF81-5CED-F9F9-0B8102A0D608}" dt="2023-01-10T16:24:24.508" v="51" actId="20577"/>
        <pc:sldMkLst>
          <pc:docMk/>
          <pc:sldMk cId="306305362" sldId="492"/>
        </pc:sldMkLst>
        <pc:spChg chg="mod">
          <ac:chgData name="Julien TENEDOS" userId="S::julien.tenedos@collaboratif-dne.fr::bebec26f-c1f4-400e-98df-cadbcf0666fa" providerId="AD" clId="Web-{8D613641-BF81-5CED-F9F9-0B8102A0D608}" dt="2023-01-10T16:24:24.508" v="51" actId="20577"/>
          <ac:spMkLst>
            <pc:docMk/>
            <pc:sldMk cId="306305362" sldId="492"/>
            <ac:spMk id="2" creationId="{308483AE-7AEE-4029-A447-15229B693C9B}"/>
          </ac:spMkLst>
        </pc:spChg>
      </pc:sldChg>
      <pc:sldChg chg="modSp">
        <pc:chgData name="Julien TENEDOS" userId="S::julien.tenedos@collaboratif-dne.fr::bebec26f-c1f4-400e-98df-cadbcf0666fa" providerId="AD" clId="Web-{8D613641-BF81-5CED-F9F9-0B8102A0D608}" dt="2023-01-10T16:25:10.634" v="90" actId="20577"/>
        <pc:sldMkLst>
          <pc:docMk/>
          <pc:sldMk cId="1298558995" sldId="613"/>
        </pc:sldMkLst>
        <pc:spChg chg="mod">
          <ac:chgData name="Julien TENEDOS" userId="S::julien.tenedos@collaboratif-dne.fr::bebec26f-c1f4-400e-98df-cadbcf0666fa" providerId="AD" clId="Web-{8D613641-BF81-5CED-F9F9-0B8102A0D608}" dt="2023-01-10T16:25:10.634" v="90" actId="20577"/>
          <ac:spMkLst>
            <pc:docMk/>
            <pc:sldMk cId="1298558995" sldId="613"/>
            <ac:spMk id="4" creationId="{55F5C202-EB4B-439F-BB92-7200689329DE}"/>
          </ac:spMkLst>
        </pc:spChg>
      </pc:sldChg>
      <pc:sldChg chg="del">
        <pc:chgData name="Julien TENEDOS" userId="S::julien.tenedos@collaboratif-dne.fr::bebec26f-c1f4-400e-98df-cadbcf0666fa" providerId="AD" clId="Web-{8D613641-BF81-5CED-F9F9-0B8102A0D608}" dt="2023-01-10T16:24:57.524" v="85"/>
        <pc:sldMkLst>
          <pc:docMk/>
          <pc:sldMk cId="2087173499" sldId="634"/>
        </pc:sldMkLst>
      </pc:sldChg>
      <pc:sldChg chg="del">
        <pc:chgData name="Julien TENEDOS" userId="S::julien.tenedos@collaboratif-dne.fr::bebec26f-c1f4-400e-98df-cadbcf0666fa" providerId="AD" clId="Web-{8D613641-BF81-5CED-F9F9-0B8102A0D608}" dt="2023-01-10T16:24:57.524" v="87"/>
        <pc:sldMkLst>
          <pc:docMk/>
          <pc:sldMk cId="2166665421" sldId="636"/>
        </pc:sldMkLst>
      </pc:sldChg>
      <pc:sldChg chg="del">
        <pc:chgData name="Julien TENEDOS" userId="S::julien.tenedos@collaboratif-dne.fr::bebec26f-c1f4-400e-98df-cadbcf0666fa" providerId="AD" clId="Web-{8D613641-BF81-5CED-F9F9-0B8102A0D608}" dt="2023-01-10T16:24:57.524" v="88"/>
        <pc:sldMkLst>
          <pc:docMk/>
          <pc:sldMk cId="1970109744" sldId="637"/>
        </pc:sldMkLst>
      </pc:sldChg>
      <pc:sldChg chg="del">
        <pc:chgData name="Julien TENEDOS" userId="S::julien.tenedos@collaboratif-dne.fr::bebec26f-c1f4-400e-98df-cadbcf0666fa" providerId="AD" clId="Web-{8D613641-BF81-5CED-F9F9-0B8102A0D608}" dt="2023-01-10T16:24:57.509" v="80"/>
        <pc:sldMkLst>
          <pc:docMk/>
          <pc:sldMk cId="2244120982" sldId="639"/>
        </pc:sldMkLst>
      </pc:sldChg>
      <pc:sldChg chg="del">
        <pc:chgData name="Julien TENEDOS" userId="S::julien.tenedos@collaboratif-dne.fr::bebec26f-c1f4-400e-98df-cadbcf0666fa" providerId="AD" clId="Web-{8D613641-BF81-5CED-F9F9-0B8102A0D608}" dt="2023-01-10T16:24:57.524" v="82"/>
        <pc:sldMkLst>
          <pc:docMk/>
          <pc:sldMk cId="4174362329" sldId="641"/>
        </pc:sldMkLst>
      </pc:sldChg>
      <pc:sldChg chg="del">
        <pc:chgData name="Julien TENEDOS" userId="S::julien.tenedos@collaboratif-dne.fr::bebec26f-c1f4-400e-98df-cadbcf0666fa" providerId="AD" clId="Web-{8D613641-BF81-5CED-F9F9-0B8102A0D608}" dt="2023-01-10T16:24:57.524" v="83"/>
        <pc:sldMkLst>
          <pc:docMk/>
          <pc:sldMk cId="1121835936" sldId="642"/>
        </pc:sldMkLst>
      </pc:sldChg>
      <pc:sldChg chg="del">
        <pc:chgData name="Julien TENEDOS" userId="S::julien.tenedos@collaboratif-dne.fr::bebec26f-c1f4-400e-98df-cadbcf0666fa" providerId="AD" clId="Web-{8D613641-BF81-5CED-F9F9-0B8102A0D608}" dt="2023-01-10T16:24:57.493" v="66"/>
        <pc:sldMkLst>
          <pc:docMk/>
          <pc:sldMk cId="4154206949" sldId="644"/>
        </pc:sldMkLst>
      </pc:sldChg>
      <pc:sldChg chg="del">
        <pc:chgData name="Julien TENEDOS" userId="S::julien.tenedos@collaboratif-dne.fr::bebec26f-c1f4-400e-98df-cadbcf0666fa" providerId="AD" clId="Web-{8D613641-BF81-5CED-F9F9-0B8102A0D608}" dt="2023-01-10T16:24:57.509" v="77"/>
        <pc:sldMkLst>
          <pc:docMk/>
          <pc:sldMk cId="3447327660" sldId="646"/>
        </pc:sldMkLst>
      </pc:sldChg>
      <pc:sldChg chg="del">
        <pc:chgData name="Julien TENEDOS" userId="S::julien.tenedos@collaboratif-dne.fr::bebec26f-c1f4-400e-98df-cadbcf0666fa" providerId="AD" clId="Web-{8D613641-BF81-5CED-F9F9-0B8102A0D608}" dt="2023-01-10T16:24:57.509" v="78"/>
        <pc:sldMkLst>
          <pc:docMk/>
          <pc:sldMk cId="2776574249" sldId="647"/>
        </pc:sldMkLst>
      </pc:sldChg>
      <pc:sldChg chg="del">
        <pc:chgData name="Julien TENEDOS" userId="S::julien.tenedos@collaboratif-dne.fr::bebec26f-c1f4-400e-98df-cadbcf0666fa" providerId="AD" clId="Web-{8D613641-BF81-5CED-F9F9-0B8102A0D608}" dt="2023-01-10T16:24:57.478" v="53"/>
        <pc:sldMkLst>
          <pc:docMk/>
          <pc:sldMk cId="3204183899" sldId="649"/>
        </pc:sldMkLst>
      </pc:sldChg>
      <pc:sldChg chg="del">
        <pc:chgData name="Julien TENEDOS" userId="S::julien.tenedos@collaboratif-dne.fr::bebec26f-c1f4-400e-98df-cadbcf0666fa" providerId="AD" clId="Web-{8D613641-BF81-5CED-F9F9-0B8102A0D608}" dt="2023-01-10T16:24:57.478" v="55"/>
        <pc:sldMkLst>
          <pc:docMk/>
          <pc:sldMk cId="3781991203" sldId="651"/>
        </pc:sldMkLst>
      </pc:sldChg>
      <pc:sldChg chg="del">
        <pc:chgData name="Julien TENEDOS" userId="S::julien.tenedos@collaboratif-dne.fr::bebec26f-c1f4-400e-98df-cadbcf0666fa" providerId="AD" clId="Web-{8D613641-BF81-5CED-F9F9-0B8102A0D608}" dt="2023-01-10T16:24:57.478" v="56"/>
        <pc:sldMkLst>
          <pc:docMk/>
          <pc:sldMk cId="3411333660" sldId="652"/>
        </pc:sldMkLst>
      </pc:sldChg>
      <pc:sldChg chg="del">
        <pc:chgData name="Julien TENEDOS" userId="S::julien.tenedos@collaboratif-dne.fr::bebec26f-c1f4-400e-98df-cadbcf0666fa" providerId="AD" clId="Web-{8D613641-BF81-5CED-F9F9-0B8102A0D608}" dt="2023-01-10T16:24:57.509" v="76"/>
        <pc:sldMkLst>
          <pc:docMk/>
          <pc:sldMk cId="1129003269" sldId="654"/>
        </pc:sldMkLst>
      </pc:sldChg>
      <pc:sldChg chg="del">
        <pc:chgData name="Julien TENEDOS" userId="S::julien.tenedos@collaboratif-dne.fr::bebec26f-c1f4-400e-98df-cadbcf0666fa" providerId="AD" clId="Web-{8D613641-BF81-5CED-F9F9-0B8102A0D608}" dt="2023-01-10T16:24:57.509" v="75"/>
        <pc:sldMkLst>
          <pc:docMk/>
          <pc:sldMk cId="3454237154" sldId="655"/>
        </pc:sldMkLst>
      </pc:sldChg>
      <pc:sldChg chg="del">
        <pc:chgData name="Julien TENEDOS" userId="S::julien.tenedos@collaboratif-dne.fr::bebec26f-c1f4-400e-98df-cadbcf0666fa" providerId="AD" clId="Web-{8D613641-BF81-5CED-F9F9-0B8102A0D608}" dt="2023-01-10T16:24:57.509" v="74"/>
        <pc:sldMkLst>
          <pc:docMk/>
          <pc:sldMk cId="1629022786" sldId="656"/>
        </pc:sldMkLst>
      </pc:sldChg>
      <pc:sldChg chg="del">
        <pc:chgData name="Julien TENEDOS" userId="S::julien.tenedos@collaboratif-dne.fr::bebec26f-c1f4-400e-98df-cadbcf0666fa" providerId="AD" clId="Web-{8D613641-BF81-5CED-F9F9-0B8102A0D608}" dt="2023-01-10T16:24:57.509" v="73"/>
        <pc:sldMkLst>
          <pc:docMk/>
          <pc:sldMk cId="813984982" sldId="657"/>
        </pc:sldMkLst>
      </pc:sldChg>
      <pc:sldChg chg="del">
        <pc:chgData name="Julien TENEDOS" userId="S::julien.tenedos@collaboratif-dne.fr::bebec26f-c1f4-400e-98df-cadbcf0666fa" providerId="AD" clId="Web-{8D613641-BF81-5CED-F9F9-0B8102A0D608}" dt="2023-01-10T16:24:57.509" v="72"/>
        <pc:sldMkLst>
          <pc:docMk/>
          <pc:sldMk cId="451405373" sldId="658"/>
        </pc:sldMkLst>
      </pc:sldChg>
      <pc:sldChg chg="del">
        <pc:chgData name="Julien TENEDOS" userId="S::julien.tenedos@collaboratif-dne.fr::bebec26f-c1f4-400e-98df-cadbcf0666fa" providerId="AD" clId="Web-{8D613641-BF81-5CED-F9F9-0B8102A0D608}" dt="2023-01-10T16:24:57.509" v="71"/>
        <pc:sldMkLst>
          <pc:docMk/>
          <pc:sldMk cId="4116863142" sldId="659"/>
        </pc:sldMkLst>
      </pc:sldChg>
      <pc:sldChg chg="del">
        <pc:chgData name="Julien TENEDOS" userId="S::julien.tenedos@collaboratif-dne.fr::bebec26f-c1f4-400e-98df-cadbcf0666fa" providerId="AD" clId="Web-{8D613641-BF81-5CED-F9F9-0B8102A0D608}" dt="2023-01-10T16:24:57.493" v="65"/>
        <pc:sldMkLst>
          <pc:docMk/>
          <pc:sldMk cId="3613862270" sldId="661"/>
        </pc:sldMkLst>
      </pc:sldChg>
      <pc:sldChg chg="del">
        <pc:chgData name="Julien TENEDOS" userId="S::julien.tenedos@collaboratif-dne.fr::bebec26f-c1f4-400e-98df-cadbcf0666fa" providerId="AD" clId="Web-{8D613641-BF81-5CED-F9F9-0B8102A0D608}" dt="2023-01-10T16:24:57.493" v="64"/>
        <pc:sldMkLst>
          <pc:docMk/>
          <pc:sldMk cId="2330846002" sldId="662"/>
        </pc:sldMkLst>
      </pc:sldChg>
      <pc:sldChg chg="del">
        <pc:chgData name="Julien TENEDOS" userId="S::julien.tenedos@collaboratif-dne.fr::bebec26f-c1f4-400e-98df-cadbcf0666fa" providerId="AD" clId="Web-{8D613641-BF81-5CED-F9F9-0B8102A0D608}" dt="2023-01-10T16:24:57.493" v="70"/>
        <pc:sldMkLst>
          <pc:docMk/>
          <pc:sldMk cId="105030137" sldId="663"/>
        </pc:sldMkLst>
      </pc:sldChg>
      <pc:sldChg chg="del">
        <pc:chgData name="Julien TENEDOS" userId="S::julien.tenedos@collaboratif-dne.fr::bebec26f-c1f4-400e-98df-cadbcf0666fa" providerId="AD" clId="Web-{8D613641-BF81-5CED-F9F9-0B8102A0D608}" dt="2023-01-10T16:24:57.493" v="63"/>
        <pc:sldMkLst>
          <pc:docMk/>
          <pc:sldMk cId="633548747" sldId="664"/>
        </pc:sldMkLst>
      </pc:sldChg>
      <pc:sldChg chg="del">
        <pc:chgData name="Julien TENEDOS" userId="S::julien.tenedos@collaboratif-dne.fr::bebec26f-c1f4-400e-98df-cadbcf0666fa" providerId="AD" clId="Web-{8D613641-BF81-5CED-F9F9-0B8102A0D608}" dt="2023-01-10T16:24:57.493" v="62"/>
        <pc:sldMkLst>
          <pc:docMk/>
          <pc:sldMk cId="619542453" sldId="665"/>
        </pc:sldMkLst>
      </pc:sldChg>
      <pc:sldChg chg="del">
        <pc:chgData name="Julien TENEDOS" userId="S::julien.tenedos@collaboratif-dne.fr::bebec26f-c1f4-400e-98df-cadbcf0666fa" providerId="AD" clId="Web-{8D613641-BF81-5CED-F9F9-0B8102A0D608}" dt="2023-01-10T16:24:57.493" v="69"/>
        <pc:sldMkLst>
          <pc:docMk/>
          <pc:sldMk cId="2324443742" sldId="666"/>
        </pc:sldMkLst>
      </pc:sldChg>
      <pc:sldChg chg="del">
        <pc:chgData name="Julien TENEDOS" userId="S::julien.tenedos@collaboratif-dne.fr::bebec26f-c1f4-400e-98df-cadbcf0666fa" providerId="AD" clId="Web-{8D613641-BF81-5CED-F9F9-0B8102A0D608}" dt="2023-01-10T16:24:57.493" v="68"/>
        <pc:sldMkLst>
          <pc:docMk/>
          <pc:sldMk cId="2595508836" sldId="667"/>
        </pc:sldMkLst>
      </pc:sldChg>
      <pc:sldChg chg="del">
        <pc:chgData name="Julien TENEDOS" userId="S::julien.tenedos@collaboratif-dne.fr::bebec26f-c1f4-400e-98df-cadbcf0666fa" providerId="AD" clId="Web-{8D613641-BF81-5CED-F9F9-0B8102A0D608}" dt="2023-01-10T16:24:57.493" v="67"/>
        <pc:sldMkLst>
          <pc:docMk/>
          <pc:sldMk cId="1396746058" sldId="668"/>
        </pc:sldMkLst>
      </pc:sldChg>
      <pc:sldChg chg="del">
        <pc:chgData name="Julien TENEDOS" userId="S::julien.tenedos@collaboratif-dne.fr::bebec26f-c1f4-400e-98df-cadbcf0666fa" providerId="AD" clId="Web-{8D613641-BF81-5CED-F9F9-0B8102A0D608}" dt="2023-01-10T16:24:57.478" v="61"/>
        <pc:sldMkLst>
          <pc:docMk/>
          <pc:sldMk cId="2145508431" sldId="669"/>
        </pc:sldMkLst>
      </pc:sldChg>
      <pc:sldChg chg="del">
        <pc:chgData name="Julien TENEDOS" userId="S::julien.tenedos@collaboratif-dne.fr::bebec26f-c1f4-400e-98df-cadbcf0666fa" providerId="AD" clId="Web-{8D613641-BF81-5CED-F9F9-0B8102A0D608}" dt="2023-01-10T16:24:57.478" v="60"/>
        <pc:sldMkLst>
          <pc:docMk/>
          <pc:sldMk cId="551046309" sldId="670"/>
        </pc:sldMkLst>
      </pc:sldChg>
      <pc:sldChg chg="del">
        <pc:chgData name="Julien TENEDOS" userId="S::julien.tenedos@collaboratif-dne.fr::bebec26f-c1f4-400e-98df-cadbcf0666fa" providerId="AD" clId="Web-{8D613641-BF81-5CED-F9F9-0B8102A0D608}" dt="2023-01-10T16:24:57.478" v="59"/>
        <pc:sldMkLst>
          <pc:docMk/>
          <pc:sldMk cId="3287803968" sldId="671"/>
        </pc:sldMkLst>
      </pc:sldChg>
      <pc:sldChg chg="del">
        <pc:chgData name="Julien TENEDOS" userId="S::julien.tenedos@collaboratif-dne.fr::bebec26f-c1f4-400e-98df-cadbcf0666fa" providerId="AD" clId="Web-{8D613641-BF81-5CED-F9F9-0B8102A0D608}" dt="2023-01-10T16:24:57.478" v="58"/>
        <pc:sldMkLst>
          <pc:docMk/>
          <pc:sldMk cId="3026239752" sldId="672"/>
        </pc:sldMkLst>
      </pc:sldChg>
      <pc:sldChg chg="del">
        <pc:chgData name="Julien TENEDOS" userId="S::julien.tenedos@collaboratif-dne.fr::bebec26f-c1f4-400e-98df-cadbcf0666fa" providerId="AD" clId="Web-{8D613641-BF81-5CED-F9F9-0B8102A0D608}" dt="2023-01-10T16:24:57.478" v="57"/>
        <pc:sldMkLst>
          <pc:docMk/>
          <pc:sldMk cId="2746051964" sldId="673"/>
        </pc:sldMkLst>
      </pc:sldChg>
      <pc:sldChg chg="del">
        <pc:chgData name="Julien TENEDOS" userId="S::julien.tenedos@collaboratif-dne.fr::bebec26f-c1f4-400e-98df-cadbcf0666fa" providerId="AD" clId="Web-{8D613641-BF81-5CED-F9F9-0B8102A0D608}" dt="2023-01-10T16:24:57.524" v="86"/>
        <pc:sldMkLst>
          <pc:docMk/>
          <pc:sldMk cId="1959081241" sldId="676"/>
        </pc:sldMkLst>
      </pc:sldChg>
      <pc:sldChg chg="del">
        <pc:chgData name="Julien TENEDOS" userId="S::julien.tenedos@collaboratif-dne.fr::bebec26f-c1f4-400e-98df-cadbcf0666fa" providerId="AD" clId="Web-{8D613641-BF81-5CED-F9F9-0B8102A0D608}" dt="2023-01-10T16:24:57.524" v="84"/>
        <pc:sldMkLst>
          <pc:docMk/>
          <pc:sldMk cId="778929397" sldId="677"/>
        </pc:sldMkLst>
      </pc:sldChg>
      <pc:sldChg chg="del">
        <pc:chgData name="Julien TENEDOS" userId="S::julien.tenedos@collaboratif-dne.fr::bebec26f-c1f4-400e-98df-cadbcf0666fa" providerId="AD" clId="Web-{8D613641-BF81-5CED-F9F9-0B8102A0D608}" dt="2023-01-10T16:24:57.524" v="81"/>
        <pc:sldMkLst>
          <pc:docMk/>
          <pc:sldMk cId="2313434246" sldId="678"/>
        </pc:sldMkLst>
      </pc:sldChg>
      <pc:sldChg chg="del">
        <pc:chgData name="Julien TENEDOS" userId="S::julien.tenedos@collaboratif-dne.fr::bebec26f-c1f4-400e-98df-cadbcf0666fa" providerId="AD" clId="Web-{8D613641-BF81-5CED-F9F9-0B8102A0D608}" dt="2023-01-10T16:24:57.509" v="79"/>
        <pc:sldMkLst>
          <pc:docMk/>
          <pc:sldMk cId="837387466" sldId="679"/>
        </pc:sldMkLst>
      </pc:sldChg>
      <pc:sldChg chg="del">
        <pc:chgData name="Julien TENEDOS" userId="S::julien.tenedos@collaboratif-dne.fr::bebec26f-c1f4-400e-98df-cadbcf0666fa" providerId="AD" clId="Web-{8D613641-BF81-5CED-F9F9-0B8102A0D608}" dt="2023-01-10T16:24:57.478" v="54"/>
        <pc:sldMkLst>
          <pc:docMk/>
          <pc:sldMk cId="3151529913" sldId="680"/>
        </pc:sldMkLst>
      </pc:sldChg>
      <pc:sldChg chg="del">
        <pc:chgData name="Julien TENEDOS" userId="S::julien.tenedos@collaboratif-dne.fr::bebec26f-c1f4-400e-98df-cadbcf0666fa" providerId="AD" clId="Web-{8D613641-BF81-5CED-F9F9-0B8102A0D608}" dt="2023-01-10T16:24:57.478" v="52"/>
        <pc:sldMkLst>
          <pc:docMk/>
          <pc:sldMk cId="1337023674" sldId="681"/>
        </pc:sldMkLst>
      </pc:sldChg>
    </pc:docChg>
  </pc:docChgLst>
  <pc:docChgLst>
    <pc:chgData name="Julien TENEDOS" userId="S::julien.tenedos@collaboratif-dne.fr::bebec26f-c1f4-400e-98df-cadbcf0666fa" providerId="AD" clId="Web-{E245D1E8-E5CC-E45C-ACD3-F046B6B4F192}"/>
    <pc:docChg chg="addSld modSld">
      <pc:chgData name="Julien TENEDOS" userId="S::julien.tenedos@collaboratif-dne.fr::bebec26f-c1f4-400e-98df-cadbcf0666fa" providerId="AD" clId="Web-{E245D1E8-E5CC-E45C-ACD3-F046B6B4F192}" dt="2023-01-11T10:28:19.084" v="99" actId="20577"/>
      <pc:docMkLst>
        <pc:docMk/>
      </pc:docMkLst>
      <pc:sldChg chg="modSp">
        <pc:chgData name="Julien TENEDOS" userId="S::julien.tenedos@collaboratif-dne.fr::bebec26f-c1f4-400e-98df-cadbcf0666fa" providerId="AD" clId="Web-{E245D1E8-E5CC-E45C-ACD3-F046B6B4F192}" dt="2023-01-11T10:22:19.869" v="1" actId="20577"/>
        <pc:sldMkLst>
          <pc:docMk/>
          <pc:sldMk cId="1233764112" sldId="399"/>
        </pc:sldMkLst>
        <pc:spChg chg="mod">
          <ac:chgData name="Julien TENEDOS" userId="S::julien.tenedos@collaboratif-dne.fr::bebec26f-c1f4-400e-98df-cadbcf0666fa" providerId="AD" clId="Web-{E245D1E8-E5CC-E45C-ACD3-F046B6B4F192}" dt="2023-01-11T10:22:19.869" v="1" actId="20577"/>
          <ac:spMkLst>
            <pc:docMk/>
            <pc:sldMk cId="1233764112" sldId="399"/>
            <ac:spMk id="5" creationId="{CCB067EF-6338-C34E-8BD8-AE93FAC383B5}"/>
          </ac:spMkLst>
        </pc:spChg>
      </pc:sldChg>
      <pc:sldChg chg="modSp">
        <pc:chgData name="Julien TENEDOS" userId="S::julien.tenedos@collaboratif-dne.fr::bebec26f-c1f4-400e-98df-cadbcf0666fa" providerId="AD" clId="Web-{E245D1E8-E5CC-E45C-ACD3-F046B6B4F192}" dt="2023-01-11T10:28:19.084" v="99" actId="20577"/>
        <pc:sldMkLst>
          <pc:docMk/>
          <pc:sldMk cId="306305362" sldId="492"/>
        </pc:sldMkLst>
        <pc:spChg chg="mod">
          <ac:chgData name="Julien TENEDOS" userId="S::julien.tenedos@collaboratif-dne.fr::bebec26f-c1f4-400e-98df-cadbcf0666fa" providerId="AD" clId="Web-{E245D1E8-E5CC-E45C-ACD3-F046B6B4F192}" dt="2023-01-11T10:28:19.084" v="99" actId="20577"/>
          <ac:spMkLst>
            <pc:docMk/>
            <pc:sldMk cId="306305362" sldId="492"/>
            <ac:spMk id="2" creationId="{308483AE-7AEE-4029-A447-15229B693C9B}"/>
          </ac:spMkLst>
        </pc:spChg>
        <pc:spChg chg="mod">
          <ac:chgData name="Julien TENEDOS" userId="S::julien.tenedos@collaboratif-dne.fr::bebec26f-c1f4-400e-98df-cadbcf0666fa" providerId="AD" clId="Web-{E245D1E8-E5CC-E45C-ACD3-F046B6B4F192}" dt="2023-01-11T10:27:36.379" v="89" actId="1076"/>
          <ac:spMkLst>
            <pc:docMk/>
            <pc:sldMk cId="306305362" sldId="492"/>
            <ac:spMk id="6" creationId="{000EE443-5CD8-E4D7-5E70-6F6858A55956}"/>
          </ac:spMkLst>
        </pc:spChg>
      </pc:sldChg>
      <pc:sldChg chg="delSp">
        <pc:chgData name="Julien TENEDOS" userId="S::julien.tenedos@collaboratif-dne.fr::bebec26f-c1f4-400e-98df-cadbcf0666fa" providerId="AD" clId="Web-{E245D1E8-E5CC-E45C-ACD3-F046B6B4F192}" dt="2023-01-11T10:27:04.112" v="86"/>
        <pc:sldMkLst>
          <pc:docMk/>
          <pc:sldMk cId="472797483" sldId="697"/>
        </pc:sldMkLst>
        <pc:spChg chg="del">
          <ac:chgData name="Julien TENEDOS" userId="S::julien.tenedos@collaboratif-dne.fr::bebec26f-c1f4-400e-98df-cadbcf0666fa" providerId="AD" clId="Web-{E245D1E8-E5CC-E45C-ACD3-F046B6B4F192}" dt="2023-01-11T10:27:04.112" v="86"/>
          <ac:spMkLst>
            <pc:docMk/>
            <pc:sldMk cId="472797483" sldId="697"/>
            <ac:spMk id="4" creationId="{00000000-0000-0000-0000-000000000000}"/>
          </ac:spMkLst>
        </pc:spChg>
      </pc:sldChg>
      <pc:sldChg chg="delSp">
        <pc:chgData name="Julien TENEDOS" userId="S::julien.tenedos@collaboratif-dne.fr::bebec26f-c1f4-400e-98df-cadbcf0666fa" providerId="AD" clId="Web-{E245D1E8-E5CC-E45C-ACD3-F046B6B4F192}" dt="2023-01-11T10:27:14.722" v="88"/>
        <pc:sldMkLst>
          <pc:docMk/>
          <pc:sldMk cId="990303231" sldId="698"/>
        </pc:sldMkLst>
        <pc:spChg chg="del">
          <ac:chgData name="Julien TENEDOS" userId="S::julien.tenedos@collaboratif-dne.fr::bebec26f-c1f4-400e-98df-cadbcf0666fa" providerId="AD" clId="Web-{E245D1E8-E5CC-E45C-ACD3-F046B6B4F192}" dt="2023-01-11T10:27:14.722" v="88"/>
          <ac:spMkLst>
            <pc:docMk/>
            <pc:sldMk cId="990303231" sldId="698"/>
            <ac:spMk id="4" creationId="{00000000-0000-0000-0000-000000000000}"/>
          </ac:spMkLst>
        </pc:spChg>
      </pc:sldChg>
      <pc:sldChg chg="delSp">
        <pc:chgData name="Julien TENEDOS" userId="S::julien.tenedos@collaboratif-dne.fr::bebec26f-c1f4-400e-98df-cadbcf0666fa" providerId="AD" clId="Web-{E245D1E8-E5CC-E45C-ACD3-F046B6B4F192}" dt="2023-01-11T10:27:10.128" v="87"/>
        <pc:sldMkLst>
          <pc:docMk/>
          <pc:sldMk cId="2366521927" sldId="699"/>
        </pc:sldMkLst>
        <pc:spChg chg="del">
          <ac:chgData name="Julien TENEDOS" userId="S::julien.tenedos@collaboratif-dne.fr::bebec26f-c1f4-400e-98df-cadbcf0666fa" providerId="AD" clId="Web-{E245D1E8-E5CC-E45C-ACD3-F046B6B4F192}" dt="2023-01-11T10:27:10.128" v="87"/>
          <ac:spMkLst>
            <pc:docMk/>
            <pc:sldMk cId="2366521927" sldId="699"/>
            <ac:spMk id="4" creationId="{00000000-0000-0000-0000-000000000000}"/>
          </ac:spMkLst>
        </pc:spChg>
      </pc:sldChg>
      <pc:sldChg chg="addSp delSp modSp new mod modClrScheme chgLayout">
        <pc:chgData name="Julien TENEDOS" userId="S::julien.tenedos@collaboratif-dne.fr::bebec26f-c1f4-400e-98df-cadbcf0666fa" providerId="AD" clId="Web-{E245D1E8-E5CC-E45C-ACD3-F046B6B4F192}" dt="2023-01-11T10:26:49.753" v="85" actId="1076"/>
        <pc:sldMkLst>
          <pc:docMk/>
          <pc:sldMk cId="3585168642" sldId="700"/>
        </pc:sldMkLst>
        <pc:spChg chg="del mod ord">
          <ac:chgData name="Julien TENEDOS" userId="S::julien.tenedos@collaboratif-dne.fr::bebec26f-c1f4-400e-98df-cadbcf0666fa" providerId="AD" clId="Web-{E245D1E8-E5CC-E45C-ACD3-F046B6B4F192}" dt="2023-01-11T10:23:35.402" v="10"/>
          <ac:spMkLst>
            <pc:docMk/>
            <pc:sldMk cId="3585168642" sldId="700"/>
            <ac:spMk id="2" creationId="{31917E32-826F-3F8A-E9E8-B8F94BC0CC4D}"/>
          </ac:spMkLst>
        </pc:spChg>
        <pc:spChg chg="mod ord">
          <ac:chgData name="Julien TENEDOS" userId="S::julien.tenedos@collaboratif-dne.fr::bebec26f-c1f4-400e-98df-cadbcf0666fa" providerId="AD" clId="Web-{E245D1E8-E5CC-E45C-ACD3-F046B6B4F192}" dt="2023-01-11T10:22:41.244" v="3"/>
          <ac:spMkLst>
            <pc:docMk/>
            <pc:sldMk cId="3585168642" sldId="700"/>
            <ac:spMk id="3" creationId="{D514C4BA-3725-1702-2D20-1739A1677859}"/>
          </ac:spMkLst>
        </pc:spChg>
        <pc:spChg chg="del mod ord">
          <ac:chgData name="Julien TENEDOS" userId="S::julien.tenedos@collaboratif-dne.fr::bebec26f-c1f4-400e-98df-cadbcf0666fa" providerId="AD" clId="Web-{E245D1E8-E5CC-E45C-ACD3-F046B6B4F192}" dt="2023-01-11T10:23:38.277" v="11"/>
          <ac:spMkLst>
            <pc:docMk/>
            <pc:sldMk cId="3585168642" sldId="700"/>
            <ac:spMk id="4" creationId="{B992B14D-9F65-44D5-4344-3B0D0F394967}"/>
          </ac:spMkLst>
        </pc:spChg>
        <pc:spChg chg="add mod">
          <ac:chgData name="Julien TENEDOS" userId="S::julien.tenedos@collaboratif-dne.fr::bebec26f-c1f4-400e-98df-cadbcf0666fa" providerId="AD" clId="Web-{E245D1E8-E5CC-E45C-ACD3-F046B6B4F192}" dt="2023-01-11T10:24:40.654" v="75" actId="20577"/>
          <ac:spMkLst>
            <pc:docMk/>
            <pc:sldMk cId="3585168642" sldId="700"/>
            <ac:spMk id="6" creationId="{E67279A2-1E5D-CE95-8EA1-D3DDD5C973A6}"/>
          </ac:spMkLst>
        </pc:spChg>
        <pc:picChg chg="add del mod modCrop">
          <ac:chgData name="Julien TENEDOS" userId="S::julien.tenedos@collaboratif-dne.fr::bebec26f-c1f4-400e-98df-cadbcf0666fa" providerId="AD" clId="Web-{E245D1E8-E5CC-E45C-ACD3-F046B6B4F192}" dt="2023-01-11T10:25:48.157" v="76"/>
          <ac:picMkLst>
            <pc:docMk/>
            <pc:sldMk cId="3585168642" sldId="700"/>
            <ac:picMk id="5" creationId="{3142DEE9-B6E9-1EC6-E8DD-E8ACBB5E2223}"/>
          </ac:picMkLst>
        </pc:picChg>
        <pc:picChg chg="add mod modCrop">
          <ac:chgData name="Julien TENEDOS" userId="S::julien.tenedos@collaboratif-dne.fr::bebec26f-c1f4-400e-98df-cadbcf0666fa" providerId="AD" clId="Web-{E245D1E8-E5CC-E45C-ACD3-F046B6B4F192}" dt="2023-01-11T10:26:49.753" v="85" actId="1076"/>
          <ac:picMkLst>
            <pc:docMk/>
            <pc:sldMk cId="3585168642" sldId="700"/>
            <ac:picMk id="7" creationId="{89B2B6CC-60F3-D77E-5874-8E6C1974854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C7461-6AEE-40EB-BC9E-5FD293BACC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FA5557B3-CC79-4BC0-8EC3-E16AF99096B6}">
      <dgm:prSet phldrT="[Texte]"/>
      <dgm:spPr/>
      <dgm:t>
        <a:bodyPr/>
        <a:lstStyle/>
        <a:p>
          <a:r>
            <a:rPr lang="en-GB" noProof="0"/>
            <a:t>Specific conditions</a:t>
          </a:r>
        </a:p>
      </dgm:t>
    </dgm:pt>
    <dgm:pt modelId="{73FB83A8-C019-4C14-BC81-3FA44855A30B}" type="parTrans" cxnId="{79C45EEA-BD11-45A9-83B7-E2290F89E722}">
      <dgm:prSet/>
      <dgm:spPr/>
      <dgm:t>
        <a:bodyPr/>
        <a:lstStyle/>
        <a:p>
          <a:endParaRPr lang="fr-FR"/>
        </a:p>
      </dgm:t>
    </dgm:pt>
    <dgm:pt modelId="{969C41D9-4BE8-4C1B-A522-2BE30E7BD800}" type="sibTrans" cxnId="{79C45EEA-BD11-45A9-83B7-E2290F89E722}">
      <dgm:prSet/>
      <dgm:spPr/>
      <dgm:t>
        <a:bodyPr/>
        <a:lstStyle/>
        <a:p>
          <a:endParaRPr lang="fr-FR"/>
        </a:p>
      </dgm:t>
    </dgm:pt>
    <dgm:pt modelId="{F6A7689F-973B-4854-B95A-FDA97A2164C5}">
      <dgm:prSet phldrT="[Texte]"/>
      <dgm:spPr/>
      <dgm:t>
        <a:bodyPr/>
        <a:lstStyle/>
        <a:p>
          <a:pPr>
            <a:buFont typeface="Arial" panose="020B0604020202020204" pitchFamily="34" charset="0"/>
            <a:buChar char="•"/>
          </a:pPr>
          <a:r>
            <a:rPr lang="fr-FR" b="1"/>
            <a:t>Montant par projet</a:t>
          </a:r>
          <a:endParaRPr lang="en-GB" b="1" noProof="0"/>
        </a:p>
      </dgm:t>
    </dgm:pt>
    <dgm:pt modelId="{5E9DBBCD-E47F-4D73-AAF8-FD5B9210F68F}" type="parTrans" cxnId="{4AA7ABF3-2161-4E03-A3C8-8C85A6E0E367}">
      <dgm:prSet/>
      <dgm:spPr/>
      <dgm:t>
        <a:bodyPr/>
        <a:lstStyle/>
        <a:p>
          <a:endParaRPr lang="fr-FR"/>
        </a:p>
      </dgm:t>
    </dgm:pt>
    <dgm:pt modelId="{7547F247-2B93-4153-921E-F4BEECC5AE02}" type="sibTrans" cxnId="{4AA7ABF3-2161-4E03-A3C8-8C85A6E0E367}">
      <dgm:prSet/>
      <dgm:spPr/>
      <dgm:t>
        <a:bodyPr/>
        <a:lstStyle/>
        <a:p>
          <a:endParaRPr lang="fr-FR"/>
        </a:p>
      </dgm:t>
    </dgm:pt>
    <dgm:pt modelId="{E6825342-56C5-4C2F-BE68-D9A9735A6391}">
      <dgm:prSet phldrT="[Texte]"/>
      <dgm:spPr/>
      <dgm:t>
        <a:bodyPr/>
        <a:lstStyle/>
        <a:p>
          <a:r>
            <a:rPr lang="en-GB" noProof="0"/>
            <a:t>Expected outcome</a:t>
          </a:r>
        </a:p>
      </dgm:t>
    </dgm:pt>
    <dgm:pt modelId="{B5D49D8A-5B8B-45F4-8BC8-060F695315DB}" type="parTrans" cxnId="{F3D050AB-476A-481B-AF2F-569BCDD1E259}">
      <dgm:prSet/>
      <dgm:spPr/>
      <dgm:t>
        <a:bodyPr/>
        <a:lstStyle/>
        <a:p>
          <a:endParaRPr lang="fr-FR"/>
        </a:p>
      </dgm:t>
    </dgm:pt>
    <dgm:pt modelId="{D7FBA7E1-DC35-42C9-A4FB-C9D78CE21DE1}" type="sibTrans" cxnId="{F3D050AB-476A-481B-AF2F-569BCDD1E259}">
      <dgm:prSet/>
      <dgm:spPr/>
      <dgm:t>
        <a:bodyPr/>
        <a:lstStyle/>
        <a:p>
          <a:endParaRPr lang="fr-FR"/>
        </a:p>
      </dgm:t>
    </dgm:pt>
    <dgm:pt modelId="{0C7A042E-5EBA-4661-A68D-5BD70663FDE4}">
      <dgm:prSet phldrT="[Texte]"/>
      <dgm:spPr/>
      <dgm:t>
        <a:bodyPr/>
        <a:lstStyle/>
        <a:p>
          <a:r>
            <a:rPr lang="fr-FR"/>
            <a:t>Résultats escomptés : </a:t>
          </a:r>
          <a:r>
            <a:rPr lang="fr-FR" b="1"/>
            <a:t>les conséquences de l’utilisation des résultats du projet</a:t>
          </a:r>
        </a:p>
      </dgm:t>
    </dgm:pt>
    <dgm:pt modelId="{65A54BEA-0197-44A9-A25A-E4B7052DAA5D}" type="parTrans" cxnId="{83AB1023-8E07-4835-8116-732D6D77E6A7}">
      <dgm:prSet/>
      <dgm:spPr/>
      <dgm:t>
        <a:bodyPr/>
        <a:lstStyle/>
        <a:p>
          <a:endParaRPr lang="fr-FR"/>
        </a:p>
      </dgm:t>
    </dgm:pt>
    <dgm:pt modelId="{BBA92095-DCD1-44AB-83E6-319CC5C27C86}" type="sibTrans" cxnId="{83AB1023-8E07-4835-8116-732D6D77E6A7}">
      <dgm:prSet/>
      <dgm:spPr/>
      <dgm:t>
        <a:bodyPr/>
        <a:lstStyle/>
        <a:p>
          <a:endParaRPr lang="fr-FR"/>
        </a:p>
      </dgm:t>
    </dgm:pt>
    <dgm:pt modelId="{79375110-D6CC-4948-8CC5-87FD8BDA9694}">
      <dgm:prSet phldrT="[Texte]"/>
      <dgm:spPr/>
      <dgm:t>
        <a:bodyPr/>
        <a:lstStyle/>
        <a:p>
          <a:r>
            <a:rPr lang="fr-FR"/>
            <a:t>Scope</a:t>
          </a:r>
        </a:p>
      </dgm:t>
    </dgm:pt>
    <dgm:pt modelId="{C5C38374-570C-4811-90B1-548C410AA844}" type="parTrans" cxnId="{72925196-FC4E-42E9-B4BC-CFA77F5E65DD}">
      <dgm:prSet/>
      <dgm:spPr/>
      <dgm:t>
        <a:bodyPr/>
        <a:lstStyle/>
        <a:p>
          <a:endParaRPr lang="fr-FR"/>
        </a:p>
      </dgm:t>
    </dgm:pt>
    <dgm:pt modelId="{39BBDF55-09BE-4C79-B88D-47FC223B004F}" type="sibTrans" cxnId="{72925196-FC4E-42E9-B4BC-CFA77F5E65DD}">
      <dgm:prSet/>
      <dgm:spPr/>
      <dgm:t>
        <a:bodyPr/>
        <a:lstStyle/>
        <a:p>
          <a:endParaRPr lang="fr-FR"/>
        </a:p>
      </dgm:t>
    </dgm:pt>
    <dgm:pt modelId="{E29FA73B-B87E-4E24-920D-AD79D5D2A88E}">
      <dgm:prSet phldrT="[Texte]"/>
      <dgm:spPr/>
      <dgm:t>
        <a:bodyPr/>
        <a:lstStyle/>
        <a:p>
          <a:r>
            <a:rPr lang="fr-FR" b="1">
              <a:latin typeface="Arial"/>
              <a:cs typeface="Arial"/>
            </a:rPr>
            <a:t>Champ et portée du projet </a:t>
          </a:r>
          <a:r>
            <a:rPr lang="fr-FR" b="0">
              <a:latin typeface="Arial"/>
              <a:cs typeface="Arial"/>
            </a:rPr>
            <a:t>: ambition, objectifs, méthodologie, concepts</a:t>
          </a:r>
          <a:endParaRPr lang="fr-FR" b="0"/>
        </a:p>
      </dgm:t>
    </dgm:pt>
    <dgm:pt modelId="{4DB40801-ED15-4380-8067-9C16F3A93BA5}" type="parTrans" cxnId="{5C42D315-E7CE-4381-AC3D-5DC7BC29F781}">
      <dgm:prSet/>
      <dgm:spPr/>
      <dgm:t>
        <a:bodyPr/>
        <a:lstStyle/>
        <a:p>
          <a:endParaRPr lang="fr-FR"/>
        </a:p>
      </dgm:t>
    </dgm:pt>
    <dgm:pt modelId="{D9850E0A-9FE3-4006-A8DC-3F3ACE8B4CBB}" type="sibTrans" cxnId="{5C42D315-E7CE-4381-AC3D-5DC7BC29F781}">
      <dgm:prSet/>
      <dgm:spPr/>
      <dgm:t>
        <a:bodyPr/>
        <a:lstStyle/>
        <a:p>
          <a:endParaRPr lang="fr-FR"/>
        </a:p>
      </dgm:t>
    </dgm:pt>
    <dgm:pt modelId="{E5586662-92D7-484C-9FA4-BCC382A9323E}">
      <dgm:prSet phldrT="[Texte]"/>
      <dgm:spPr/>
      <dgm:t>
        <a:bodyPr/>
        <a:lstStyle/>
        <a:p>
          <a:pPr>
            <a:buFont typeface="Arial" panose="020B0604020202020204" pitchFamily="34" charset="0"/>
            <a:buChar char="•"/>
          </a:pPr>
          <a:r>
            <a:rPr lang="fr-FR"/>
            <a:t>Enveloppe globale</a:t>
          </a:r>
          <a:endParaRPr lang="en-GB" noProof="0"/>
        </a:p>
      </dgm:t>
    </dgm:pt>
    <dgm:pt modelId="{F856D053-3B0D-49BF-A653-5311FF1F93D7}" type="parTrans" cxnId="{176D399D-FA4F-4C79-9AE8-17EB8A7D13ED}">
      <dgm:prSet/>
      <dgm:spPr/>
      <dgm:t>
        <a:bodyPr/>
        <a:lstStyle/>
        <a:p>
          <a:endParaRPr lang="fr-FR"/>
        </a:p>
      </dgm:t>
    </dgm:pt>
    <dgm:pt modelId="{935B2BE3-F72D-4CD1-99B2-4EE3307824A9}" type="sibTrans" cxnId="{176D399D-FA4F-4C79-9AE8-17EB8A7D13ED}">
      <dgm:prSet/>
      <dgm:spPr/>
      <dgm:t>
        <a:bodyPr/>
        <a:lstStyle/>
        <a:p>
          <a:endParaRPr lang="fr-FR"/>
        </a:p>
      </dgm:t>
    </dgm:pt>
    <dgm:pt modelId="{653C58C9-30E3-4BAC-B168-9384FFC159EC}">
      <dgm:prSet phldrT="[Texte]"/>
      <dgm:spPr/>
      <dgm:t>
        <a:bodyPr/>
        <a:lstStyle/>
        <a:p>
          <a:pPr>
            <a:buFont typeface="Arial" panose="020B0604020202020204" pitchFamily="34" charset="0"/>
            <a:buChar char="•"/>
          </a:pPr>
          <a:r>
            <a:rPr lang="fr-FR"/>
            <a:t>Type d’action (</a:t>
          </a:r>
          <a:r>
            <a:rPr lang="fr-FR" b="1"/>
            <a:t>RIA, IA, CSA</a:t>
          </a:r>
          <a:r>
            <a:rPr lang="fr-FR"/>
            <a:t>)</a:t>
          </a:r>
          <a:endParaRPr lang="en-GB" noProof="0"/>
        </a:p>
      </dgm:t>
    </dgm:pt>
    <dgm:pt modelId="{58992B51-93F0-4717-AC5C-2E7D4F7013FC}" type="parTrans" cxnId="{CDC8B6D0-F824-4BC4-A0B7-CE11DB07E1D0}">
      <dgm:prSet/>
      <dgm:spPr/>
      <dgm:t>
        <a:bodyPr/>
        <a:lstStyle/>
        <a:p>
          <a:endParaRPr lang="fr-FR"/>
        </a:p>
      </dgm:t>
    </dgm:pt>
    <dgm:pt modelId="{4D7D4A5A-74B4-4CE8-B749-990239CF3C35}" type="sibTrans" cxnId="{CDC8B6D0-F824-4BC4-A0B7-CE11DB07E1D0}">
      <dgm:prSet/>
      <dgm:spPr/>
      <dgm:t>
        <a:bodyPr/>
        <a:lstStyle/>
        <a:p>
          <a:endParaRPr lang="fr-FR"/>
        </a:p>
      </dgm:t>
    </dgm:pt>
    <dgm:pt modelId="{0A138857-F308-47FA-A433-91238498F285}">
      <dgm:prSet phldrT="[Texte]"/>
      <dgm:spPr/>
      <dgm:t>
        <a:bodyPr/>
        <a:lstStyle/>
        <a:p>
          <a:pPr>
            <a:buFont typeface="Arial" panose="020B0604020202020204" pitchFamily="34" charset="0"/>
            <a:buChar char="•"/>
          </a:pPr>
          <a:r>
            <a:rPr lang="fr-FR" b="1"/>
            <a:t>Conditions particulières </a:t>
          </a:r>
          <a:r>
            <a:rPr lang="fr-FR"/>
            <a:t>d’éligibilité : par exemple participation de certaines entités ou de certains pays</a:t>
          </a:r>
          <a:endParaRPr lang="en-GB" noProof="0"/>
        </a:p>
      </dgm:t>
    </dgm:pt>
    <dgm:pt modelId="{4191F272-FC23-46F2-9F52-AE2661FC159E}" type="parTrans" cxnId="{CF1577F8-5F69-49DC-B91C-D25043129CF0}">
      <dgm:prSet/>
      <dgm:spPr/>
      <dgm:t>
        <a:bodyPr/>
        <a:lstStyle/>
        <a:p>
          <a:endParaRPr lang="fr-FR"/>
        </a:p>
      </dgm:t>
    </dgm:pt>
    <dgm:pt modelId="{EC6A0728-C8BE-4095-BDF1-9DABB753164B}" type="sibTrans" cxnId="{CF1577F8-5F69-49DC-B91C-D25043129CF0}">
      <dgm:prSet/>
      <dgm:spPr/>
      <dgm:t>
        <a:bodyPr/>
        <a:lstStyle/>
        <a:p>
          <a:endParaRPr lang="fr-FR"/>
        </a:p>
      </dgm:t>
    </dgm:pt>
    <dgm:pt modelId="{A22FB7DE-476E-4C8B-97CC-73259508444D}">
      <dgm:prSet phldrT="[Texte]"/>
      <dgm:spPr/>
      <dgm:t>
        <a:bodyPr/>
        <a:lstStyle/>
        <a:p>
          <a:r>
            <a:rPr lang="fr-FR"/>
            <a:t>Contribution attendue </a:t>
          </a:r>
          <a:r>
            <a:rPr lang="fr-FR" b="1"/>
            <a:t>à tous les </a:t>
          </a:r>
          <a:r>
            <a:rPr lang="fr-FR" b="1" i="1" err="1"/>
            <a:t>outcomes</a:t>
          </a:r>
          <a:r>
            <a:rPr lang="fr-FR" b="1"/>
            <a:t> ou uniquement à certains </a:t>
          </a:r>
          <a:r>
            <a:rPr lang="fr-FR"/>
            <a:t>d’entre eux</a:t>
          </a:r>
        </a:p>
      </dgm:t>
    </dgm:pt>
    <dgm:pt modelId="{C09D3A8C-DB9A-41F7-BC1A-9C2FA22C6FCD}" type="parTrans" cxnId="{4D96262A-D4C6-4514-9E03-855A63A918C8}">
      <dgm:prSet/>
      <dgm:spPr/>
      <dgm:t>
        <a:bodyPr/>
        <a:lstStyle/>
        <a:p>
          <a:endParaRPr lang="fr-FR"/>
        </a:p>
      </dgm:t>
    </dgm:pt>
    <dgm:pt modelId="{6C045584-32AC-48CB-969B-98BCA419D399}" type="sibTrans" cxnId="{4D96262A-D4C6-4514-9E03-855A63A918C8}">
      <dgm:prSet/>
      <dgm:spPr/>
      <dgm:t>
        <a:bodyPr/>
        <a:lstStyle/>
        <a:p>
          <a:endParaRPr lang="fr-FR"/>
        </a:p>
      </dgm:t>
    </dgm:pt>
    <dgm:pt modelId="{FA3EF171-905B-4B51-A246-07DA1CA0F416}">
      <dgm:prSet phldrT="[Texte]"/>
      <dgm:spPr/>
      <dgm:t>
        <a:bodyPr/>
        <a:lstStyle/>
        <a:p>
          <a:r>
            <a:rPr lang="fr-FR" b="0"/>
            <a:t>Notes de bas de page</a:t>
          </a:r>
        </a:p>
      </dgm:t>
    </dgm:pt>
    <dgm:pt modelId="{D117FF37-9AA5-40A0-B6C7-483E736AA331}" type="parTrans" cxnId="{F7A5F99A-3BD2-4CA0-9E98-5D1A46A7691F}">
      <dgm:prSet/>
      <dgm:spPr/>
      <dgm:t>
        <a:bodyPr/>
        <a:lstStyle/>
        <a:p>
          <a:endParaRPr lang="fr-FR"/>
        </a:p>
      </dgm:t>
    </dgm:pt>
    <dgm:pt modelId="{3131117C-33CA-40B7-88E2-C873167579B6}" type="sibTrans" cxnId="{F7A5F99A-3BD2-4CA0-9E98-5D1A46A7691F}">
      <dgm:prSet/>
      <dgm:spPr/>
      <dgm:t>
        <a:bodyPr/>
        <a:lstStyle/>
        <a:p>
          <a:endParaRPr lang="fr-FR"/>
        </a:p>
      </dgm:t>
    </dgm:pt>
    <dgm:pt modelId="{6534F7D5-4A3F-43EC-8C68-B036FFC8D6FF}">
      <dgm:prSet phldrT="[Texte]"/>
      <dgm:spPr/>
      <dgm:t>
        <a:bodyPr/>
        <a:lstStyle/>
        <a:p>
          <a:r>
            <a:rPr lang="fr-FR" b="0"/>
            <a:t>Textes de référence, projets déjà financés, appels passés : </a:t>
          </a:r>
          <a:r>
            <a:rPr lang="fr-FR" b="1"/>
            <a:t>indispensable à l’état de l’art </a:t>
          </a:r>
        </a:p>
      </dgm:t>
    </dgm:pt>
    <dgm:pt modelId="{8251B7A2-390D-4672-8577-E3446793CC91}" type="parTrans" cxnId="{6F188AC9-723A-4366-85C8-FE2E4F4BE3AA}">
      <dgm:prSet/>
      <dgm:spPr/>
      <dgm:t>
        <a:bodyPr/>
        <a:lstStyle/>
        <a:p>
          <a:endParaRPr lang="fr-FR"/>
        </a:p>
      </dgm:t>
    </dgm:pt>
    <dgm:pt modelId="{9CE69F97-74FE-4B18-A094-12A4B1525038}" type="sibTrans" cxnId="{6F188AC9-723A-4366-85C8-FE2E4F4BE3AA}">
      <dgm:prSet/>
      <dgm:spPr/>
      <dgm:t>
        <a:bodyPr/>
        <a:lstStyle/>
        <a:p>
          <a:endParaRPr lang="fr-FR"/>
        </a:p>
      </dgm:t>
    </dgm:pt>
    <dgm:pt modelId="{A085072F-7707-43F1-8E01-D167C2CA7BEB}">
      <dgm:prSet phldrT="[Texte]"/>
      <dgm:spPr/>
      <dgm:t>
        <a:bodyPr/>
        <a:lstStyle/>
        <a:p>
          <a:r>
            <a:rPr lang="fr-FR" b="0"/>
            <a:t>Et autour du topic…</a:t>
          </a:r>
        </a:p>
      </dgm:t>
    </dgm:pt>
    <dgm:pt modelId="{505D7565-B0BC-4747-8EC1-9A2CB64420E3}" type="parTrans" cxnId="{3AD2B146-D93A-4A52-9359-A18CFB429ACB}">
      <dgm:prSet/>
      <dgm:spPr/>
      <dgm:t>
        <a:bodyPr/>
        <a:lstStyle/>
        <a:p>
          <a:endParaRPr lang="fr-FR"/>
        </a:p>
      </dgm:t>
    </dgm:pt>
    <dgm:pt modelId="{66EC2952-E58A-4E62-ADAE-4D16116D8328}" type="sibTrans" cxnId="{3AD2B146-D93A-4A52-9359-A18CFB429ACB}">
      <dgm:prSet/>
      <dgm:spPr/>
      <dgm:t>
        <a:bodyPr/>
        <a:lstStyle/>
        <a:p>
          <a:endParaRPr lang="fr-FR"/>
        </a:p>
      </dgm:t>
    </dgm:pt>
    <dgm:pt modelId="{47CD2452-9EB9-4DD4-8B8B-FB24354FBEA8}">
      <dgm:prSet phldrT="[Texte]"/>
      <dgm:spPr/>
      <dgm:t>
        <a:bodyPr/>
        <a:lstStyle/>
        <a:p>
          <a:r>
            <a:rPr lang="fr-FR" b="0"/>
            <a:t>Consulter les autres parties du programme travail du cluster 2 :</a:t>
          </a:r>
        </a:p>
      </dgm:t>
    </dgm:pt>
    <dgm:pt modelId="{F2BA16CD-5213-424E-B0DB-0134BDAFFCE4}" type="parTrans" cxnId="{6E089536-97A6-4855-920A-08B634739106}">
      <dgm:prSet/>
      <dgm:spPr/>
      <dgm:t>
        <a:bodyPr/>
        <a:lstStyle/>
        <a:p>
          <a:endParaRPr lang="fr-FR"/>
        </a:p>
      </dgm:t>
    </dgm:pt>
    <dgm:pt modelId="{BAFF5F6F-B2E9-4715-9C11-FF74BC80665B}" type="sibTrans" cxnId="{6E089536-97A6-4855-920A-08B634739106}">
      <dgm:prSet/>
      <dgm:spPr/>
      <dgm:t>
        <a:bodyPr/>
        <a:lstStyle/>
        <a:p>
          <a:endParaRPr lang="fr-FR"/>
        </a:p>
      </dgm:t>
    </dgm:pt>
    <dgm:pt modelId="{905A4E2E-0E13-46F7-B2B9-2C2908B110B0}">
      <dgm:prSet phldrT="[Texte]"/>
      <dgm:spPr/>
      <dgm:t>
        <a:bodyPr/>
        <a:lstStyle/>
        <a:p>
          <a:r>
            <a:rPr lang="fr-FR" b="1"/>
            <a:t>Introduction générale </a:t>
          </a:r>
          <a:r>
            <a:rPr lang="fr-FR" b="0"/>
            <a:t>: objectifs du cluster, </a:t>
          </a:r>
          <a:r>
            <a:rPr lang="fr-FR" b="1"/>
            <a:t>priorités politiques liées</a:t>
          </a:r>
          <a:r>
            <a:rPr lang="fr-FR" b="0"/>
            <a:t>, complémentarité avec d’autres clusters d’Horizon Europe, synergies avec d’autres financements européens)</a:t>
          </a:r>
        </a:p>
      </dgm:t>
    </dgm:pt>
    <dgm:pt modelId="{6D35E974-4688-42B9-A7F3-FC2B1C2FB180}" type="parTrans" cxnId="{751D7178-EB06-4EC9-8558-B95D9DF41E62}">
      <dgm:prSet/>
      <dgm:spPr/>
      <dgm:t>
        <a:bodyPr/>
        <a:lstStyle/>
        <a:p>
          <a:endParaRPr lang="fr-FR"/>
        </a:p>
      </dgm:t>
    </dgm:pt>
    <dgm:pt modelId="{86FB6F6C-D6C7-4451-A3FE-22A97DA79EE7}" type="sibTrans" cxnId="{751D7178-EB06-4EC9-8558-B95D9DF41E62}">
      <dgm:prSet/>
      <dgm:spPr/>
      <dgm:t>
        <a:bodyPr/>
        <a:lstStyle/>
        <a:p>
          <a:endParaRPr lang="fr-FR"/>
        </a:p>
      </dgm:t>
    </dgm:pt>
    <dgm:pt modelId="{A2896972-D631-4C20-A7D9-7E0E98A5A738}">
      <dgm:prSet phldrT="[Texte]"/>
      <dgm:spPr/>
      <dgm:t>
        <a:bodyPr/>
        <a:lstStyle/>
        <a:p>
          <a:r>
            <a:rPr lang="fr-FR" b="1"/>
            <a:t>Introduction de la destination </a:t>
          </a:r>
          <a:r>
            <a:rPr lang="fr-FR" b="0"/>
            <a:t>: contexte, objectifs, </a:t>
          </a:r>
          <a:r>
            <a:rPr lang="fr-FR" b="1"/>
            <a:t>impacts à moyen et long terme auxquels les projets doivent contribuer</a:t>
          </a:r>
        </a:p>
      </dgm:t>
    </dgm:pt>
    <dgm:pt modelId="{C77FFFDE-02DB-4DAD-88E5-135E68811E8C}" type="parTrans" cxnId="{C19746BA-47A4-49D6-813A-EC71DAA19280}">
      <dgm:prSet/>
      <dgm:spPr/>
      <dgm:t>
        <a:bodyPr/>
        <a:lstStyle/>
        <a:p>
          <a:endParaRPr lang="fr-FR"/>
        </a:p>
      </dgm:t>
    </dgm:pt>
    <dgm:pt modelId="{4D931E93-E9B0-46C3-8B93-B2AA5CF85D39}" type="sibTrans" cxnId="{C19746BA-47A4-49D6-813A-EC71DAA19280}">
      <dgm:prSet/>
      <dgm:spPr/>
      <dgm:t>
        <a:bodyPr/>
        <a:lstStyle/>
        <a:p>
          <a:endParaRPr lang="fr-FR"/>
        </a:p>
      </dgm:t>
    </dgm:pt>
    <dgm:pt modelId="{A3B638C9-2F73-4740-A276-588DEE42BC26}" type="pres">
      <dgm:prSet presAssocID="{EE2C7461-6AEE-40EB-BC9E-5FD293BACC63}" presName="linear" presStyleCnt="0">
        <dgm:presLayoutVars>
          <dgm:animLvl val="lvl"/>
          <dgm:resizeHandles val="exact"/>
        </dgm:presLayoutVars>
      </dgm:prSet>
      <dgm:spPr/>
    </dgm:pt>
    <dgm:pt modelId="{678686B3-F3DF-430A-BF8C-1B0CF1AC1C9E}" type="pres">
      <dgm:prSet presAssocID="{FA5557B3-CC79-4BC0-8EC3-E16AF99096B6}" presName="parentText" presStyleLbl="node1" presStyleIdx="0" presStyleCnt="5">
        <dgm:presLayoutVars>
          <dgm:chMax val="0"/>
          <dgm:bulletEnabled val="1"/>
        </dgm:presLayoutVars>
      </dgm:prSet>
      <dgm:spPr/>
    </dgm:pt>
    <dgm:pt modelId="{6D4A3155-109D-4AE8-91E2-4EDBF1E0C7D5}" type="pres">
      <dgm:prSet presAssocID="{FA5557B3-CC79-4BC0-8EC3-E16AF99096B6}" presName="childText" presStyleLbl="revTx" presStyleIdx="0" presStyleCnt="5">
        <dgm:presLayoutVars>
          <dgm:bulletEnabled val="1"/>
        </dgm:presLayoutVars>
      </dgm:prSet>
      <dgm:spPr/>
    </dgm:pt>
    <dgm:pt modelId="{4978B425-886E-4C22-9FD1-975DC7B5B1CC}" type="pres">
      <dgm:prSet presAssocID="{E6825342-56C5-4C2F-BE68-D9A9735A6391}" presName="parentText" presStyleLbl="node1" presStyleIdx="1" presStyleCnt="5">
        <dgm:presLayoutVars>
          <dgm:chMax val="0"/>
          <dgm:bulletEnabled val="1"/>
        </dgm:presLayoutVars>
      </dgm:prSet>
      <dgm:spPr/>
    </dgm:pt>
    <dgm:pt modelId="{F1168B7D-7C6D-4C02-A941-CF7FD07486FC}" type="pres">
      <dgm:prSet presAssocID="{E6825342-56C5-4C2F-BE68-D9A9735A6391}" presName="childText" presStyleLbl="revTx" presStyleIdx="1" presStyleCnt="5">
        <dgm:presLayoutVars>
          <dgm:bulletEnabled val="1"/>
        </dgm:presLayoutVars>
      </dgm:prSet>
      <dgm:spPr/>
    </dgm:pt>
    <dgm:pt modelId="{923BCEB7-327E-4EA3-AB54-3FA49A18D374}" type="pres">
      <dgm:prSet presAssocID="{79375110-D6CC-4948-8CC5-87FD8BDA9694}" presName="parentText" presStyleLbl="node1" presStyleIdx="2" presStyleCnt="5">
        <dgm:presLayoutVars>
          <dgm:chMax val="0"/>
          <dgm:bulletEnabled val="1"/>
        </dgm:presLayoutVars>
      </dgm:prSet>
      <dgm:spPr/>
    </dgm:pt>
    <dgm:pt modelId="{5FD5E8B1-BDD7-4A6E-BED5-02A9E950399A}" type="pres">
      <dgm:prSet presAssocID="{79375110-D6CC-4948-8CC5-87FD8BDA9694}" presName="childText" presStyleLbl="revTx" presStyleIdx="2" presStyleCnt="5">
        <dgm:presLayoutVars>
          <dgm:bulletEnabled val="1"/>
        </dgm:presLayoutVars>
      </dgm:prSet>
      <dgm:spPr/>
    </dgm:pt>
    <dgm:pt modelId="{CC65D01B-A5ED-480E-96B0-D03287DA1288}" type="pres">
      <dgm:prSet presAssocID="{FA3EF171-905B-4B51-A246-07DA1CA0F416}" presName="parentText" presStyleLbl="node1" presStyleIdx="3" presStyleCnt="5">
        <dgm:presLayoutVars>
          <dgm:chMax val="0"/>
          <dgm:bulletEnabled val="1"/>
        </dgm:presLayoutVars>
      </dgm:prSet>
      <dgm:spPr/>
    </dgm:pt>
    <dgm:pt modelId="{1D52BD48-8151-42FB-B608-7CF6486C2515}" type="pres">
      <dgm:prSet presAssocID="{FA3EF171-905B-4B51-A246-07DA1CA0F416}" presName="childText" presStyleLbl="revTx" presStyleIdx="3" presStyleCnt="5">
        <dgm:presLayoutVars>
          <dgm:bulletEnabled val="1"/>
        </dgm:presLayoutVars>
      </dgm:prSet>
      <dgm:spPr/>
    </dgm:pt>
    <dgm:pt modelId="{7C98CC5D-3FCB-45BA-A0A9-289CDEBE1D2A}" type="pres">
      <dgm:prSet presAssocID="{A085072F-7707-43F1-8E01-D167C2CA7BEB}" presName="parentText" presStyleLbl="node1" presStyleIdx="4" presStyleCnt="5">
        <dgm:presLayoutVars>
          <dgm:chMax val="0"/>
          <dgm:bulletEnabled val="1"/>
        </dgm:presLayoutVars>
      </dgm:prSet>
      <dgm:spPr/>
    </dgm:pt>
    <dgm:pt modelId="{07A1113A-EED6-4D91-961D-7861B5EC8BF5}" type="pres">
      <dgm:prSet presAssocID="{A085072F-7707-43F1-8E01-D167C2CA7BEB}" presName="childText" presStyleLbl="revTx" presStyleIdx="4" presStyleCnt="5">
        <dgm:presLayoutVars>
          <dgm:bulletEnabled val="1"/>
        </dgm:presLayoutVars>
      </dgm:prSet>
      <dgm:spPr/>
    </dgm:pt>
  </dgm:ptLst>
  <dgm:cxnLst>
    <dgm:cxn modelId="{A7D21D08-3766-4802-ADE0-AEAB63888D5C}" type="presOf" srcId="{EE2C7461-6AEE-40EB-BC9E-5FD293BACC63}" destId="{A3B638C9-2F73-4740-A276-588DEE42BC26}" srcOrd="0" destOrd="0" presId="urn:microsoft.com/office/officeart/2005/8/layout/vList2"/>
    <dgm:cxn modelId="{3458660D-2CF2-407B-A13A-2DAD287A540B}" type="presOf" srcId="{6534F7D5-4A3F-43EC-8C68-B036FFC8D6FF}" destId="{1D52BD48-8151-42FB-B608-7CF6486C2515}" srcOrd="0" destOrd="0" presId="urn:microsoft.com/office/officeart/2005/8/layout/vList2"/>
    <dgm:cxn modelId="{8461B10E-3D91-4690-B618-53CBC4C3D27C}" type="presOf" srcId="{653C58C9-30E3-4BAC-B168-9384FFC159EC}" destId="{6D4A3155-109D-4AE8-91E2-4EDBF1E0C7D5}" srcOrd="0" destOrd="2" presId="urn:microsoft.com/office/officeart/2005/8/layout/vList2"/>
    <dgm:cxn modelId="{BEC98813-7B67-4DA6-8854-15941B82F220}" type="presOf" srcId="{905A4E2E-0E13-46F7-B2B9-2C2908B110B0}" destId="{07A1113A-EED6-4D91-961D-7861B5EC8BF5}" srcOrd="0" destOrd="1" presId="urn:microsoft.com/office/officeart/2005/8/layout/vList2"/>
    <dgm:cxn modelId="{5C42D315-E7CE-4381-AC3D-5DC7BC29F781}" srcId="{79375110-D6CC-4948-8CC5-87FD8BDA9694}" destId="{E29FA73B-B87E-4E24-920D-AD79D5D2A88E}" srcOrd="0" destOrd="0" parTransId="{4DB40801-ED15-4380-8067-9C16F3A93BA5}" sibTransId="{D9850E0A-9FE3-4006-A8DC-3F3ACE8B4CBB}"/>
    <dgm:cxn modelId="{83AB1023-8E07-4835-8116-732D6D77E6A7}" srcId="{E6825342-56C5-4C2F-BE68-D9A9735A6391}" destId="{0C7A042E-5EBA-4661-A68D-5BD70663FDE4}" srcOrd="0" destOrd="0" parTransId="{65A54BEA-0197-44A9-A25A-E4B7052DAA5D}" sibTransId="{BBA92095-DCD1-44AB-83E6-319CC5C27C86}"/>
    <dgm:cxn modelId="{4D96262A-D4C6-4514-9E03-855A63A918C8}" srcId="{E6825342-56C5-4C2F-BE68-D9A9735A6391}" destId="{A22FB7DE-476E-4C8B-97CC-73259508444D}" srcOrd="1" destOrd="0" parTransId="{C09D3A8C-DB9A-41F7-BC1A-9C2FA22C6FCD}" sibTransId="{6C045584-32AC-48CB-969B-98BCA419D399}"/>
    <dgm:cxn modelId="{6E089536-97A6-4855-920A-08B634739106}" srcId="{A085072F-7707-43F1-8E01-D167C2CA7BEB}" destId="{47CD2452-9EB9-4DD4-8B8B-FB24354FBEA8}" srcOrd="0" destOrd="0" parTransId="{F2BA16CD-5213-424E-B0DB-0134BDAFFCE4}" sibTransId="{BAFF5F6F-B2E9-4715-9C11-FF74BC80665B}"/>
    <dgm:cxn modelId="{47BF1F5B-A3CF-4C3D-A55A-36D7D0B9D986}" type="presOf" srcId="{E5586662-92D7-484C-9FA4-BCC382A9323E}" destId="{6D4A3155-109D-4AE8-91E2-4EDBF1E0C7D5}" srcOrd="0" destOrd="1" presId="urn:microsoft.com/office/officeart/2005/8/layout/vList2"/>
    <dgm:cxn modelId="{3AD2B146-D93A-4A52-9359-A18CFB429ACB}" srcId="{EE2C7461-6AEE-40EB-BC9E-5FD293BACC63}" destId="{A085072F-7707-43F1-8E01-D167C2CA7BEB}" srcOrd="4" destOrd="0" parTransId="{505D7565-B0BC-4747-8EC1-9A2CB64420E3}" sibTransId="{66EC2952-E58A-4E62-ADAE-4D16116D8328}"/>
    <dgm:cxn modelId="{0D045874-1022-4DDA-8FDC-36DC8CB43ABF}" type="presOf" srcId="{A2896972-D631-4C20-A7D9-7E0E98A5A738}" destId="{07A1113A-EED6-4D91-961D-7861B5EC8BF5}" srcOrd="0" destOrd="2" presId="urn:microsoft.com/office/officeart/2005/8/layout/vList2"/>
    <dgm:cxn modelId="{0B55FC77-9CA7-4917-BD2F-1E7EACE8BB69}" type="presOf" srcId="{0A138857-F308-47FA-A433-91238498F285}" destId="{6D4A3155-109D-4AE8-91E2-4EDBF1E0C7D5}" srcOrd="0" destOrd="3" presId="urn:microsoft.com/office/officeart/2005/8/layout/vList2"/>
    <dgm:cxn modelId="{751D7178-EB06-4EC9-8558-B95D9DF41E62}" srcId="{47CD2452-9EB9-4DD4-8B8B-FB24354FBEA8}" destId="{905A4E2E-0E13-46F7-B2B9-2C2908B110B0}" srcOrd="0" destOrd="0" parTransId="{6D35E974-4688-42B9-A7F3-FC2B1C2FB180}" sibTransId="{86FB6F6C-D6C7-4451-A3FE-22A97DA79EE7}"/>
    <dgm:cxn modelId="{72925196-FC4E-42E9-B4BC-CFA77F5E65DD}" srcId="{EE2C7461-6AEE-40EB-BC9E-5FD293BACC63}" destId="{79375110-D6CC-4948-8CC5-87FD8BDA9694}" srcOrd="2" destOrd="0" parTransId="{C5C38374-570C-4811-90B1-548C410AA844}" sibTransId="{39BBDF55-09BE-4C79-B88D-47FC223B004F}"/>
    <dgm:cxn modelId="{F7A5F99A-3BD2-4CA0-9E98-5D1A46A7691F}" srcId="{EE2C7461-6AEE-40EB-BC9E-5FD293BACC63}" destId="{FA3EF171-905B-4B51-A246-07DA1CA0F416}" srcOrd="3" destOrd="0" parTransId="{D117FF37-9AA5-40A0-B6C7-483E736AA331}" sibTransId="{3131117C-33CA-40B7-88E2-C873167579B6}"/>
    <dgm:cxn modelId="{176D399D-FA4F-4C79-9AE8-17EB8A7D13ED}" srcId="{FA5557B3-CC79-4BC0-8EC3-E16AF99096B6}" destId="{E5586662-92D7-484C-9FA4-BCC382A9323E}" srcOrd="1" destOrd="0" parTransId="{F856D053-3B0D-49BF-A653-5311FF1F93D7}" sibTransId="{935B2BE3-F72D-4CD1-99B2-4EE3307824A9}"/>
    <dgm:cxn modelId="{FF4FD19E-11A8-46B0-B5EB-DCCFEED0AA05}" type="presOf" srcId="{FA3EF171-905B-4B51-A246-07DA1CA0F416}" destId="{CC65D01B-A5ED-480E-96B0-D03287DA1288}" srcOrd="0" destOrd="0" presId="urn:microsoft.com/office/officeart/2005/8/layout/vList2"/>
    <dgm:cxn modelId="{0C41AFA8-5828-4DFD-8E1A-966FC48669B4}" type="presOf" srcId="{E29FA73B-B87E-4E24-920D-AD79D5D2A88E}" destId="{5FD5E8B1-BDD7-4A6E-BED5-02A9E950399A}" srcOrd="0" destOrd="0" presId="urn:microsoft.com/office/officeart/2005/8/layout/vList2"/>
    <dgm:cxn modelId="{F3D050AB-476A-481B-AF2F-569BCDD1E259}" srcId="{EE2C7461-6AEE-40EB-BC9E-5FD293BACC63}" destId="{E6825342-56C5-4C2F-BE68-D9A9735A6391}" srcOrd="1" destOrd="0" parTransId="{B5D49D8A-5B8B-45F4-8BC8-060F695315DB}" sibTransId="{D7FBA7E1-DC35-42C9-A4FB-C9D78CE21DE1}"/>
    <dgm:cxn modelId="{885447B2-414C-4023-8FB8-DA5D94710D00}" type="presOf" srcId="{FA5557B3-CC79-4BC0-8EC3-E16AF99096B6}" destId="{678686B3-F3DF-430A-BF8C-1B0CF1AC1C9E}" srcOrd="0" destOrd="0" presId="urn:microsoft.com/office/officeart/2005/8/layout/vList2"/>
    <dgm:cxn modelId="{4ED158B5-A722-4BD6-8187-27616D43750B}" type="presOf" srcId="{F6A7689F-973B-4854-B95A-FDA97A2164C5}" destId="{6D4A3155-109D-4AE8-91E2-4EDBF1E0C7D5}" srcOrd="0" destOrd="0" presId="urn:microsoft.com/office/officeart/2005/8/layout/vList2"/>
    <dgm:cxn modelId="{C19746BA-47A4-49D6-813A-EC71DAA19280}" srcId="{47CD2452-9EB9-4DD4-8B8B-FB24354FBEA8}" destId="{A2896972-D631-4C20-A7D9-7E0E98A5A738}" srcOrd="1" destOrd="0" parTransId="{C77FFFDE-02DB-4DAD-88E5-135E68811E8C}" sibTransId="{4D931E93-E9B0-46C3-8B93-B2AA5CF85D39}"/>
    <dgm:cxn modelId="{AEC718C6-0202-4460-A3D4-4466355BE4C7}" type="presOf" srcId="{A085072F-7707-43F1-8E01-D167C2CA7BEB}" destId="{7C98CC5D-3FCB-45BA-A0A9-289CDEBE1D2A}" srcOrd="0" destOrd="0" presId="urn:microsoft.com/office/officeart/2005/8/layout/vList2"/>
    <dgm:cxn modelId="{17FD3CC6-2AD8-422E-AD2A-811F86208FB7}" type="presOf" srcId="{A22FB7DE-476E-4C8B-97CC-73259508444D}" destId="{F1168B7D-7C6D-4C02-A941-CF7FD07486FC}" srcOrd="0" destOrd="1" presId="urn:microsoft.com/office/officeart/2005/8/layout/vList2"/>
    <dgm:cxn modelId="{6F188AC9-723A-4366-85C8-FE2E4F4BE3AA}" srcId="{FA3EF171-905B-4B51-A246-07DA1CA0F416}" destId="{6534F7D5-4A3F-43EC-8C68-B036FFC8D6FF}" srcOrd="0" destOrd="0" parTransId="{8251B7A2-390D-4672-8577-E3446793CC91}" sibTransId="{9CE69F97-74FE-4B18-A094-12A4B1525038}"/>
    <dgm:cxn modelId="{15EB6ECB-392D-42D3-8928-41C46544C8AF}" type="presOf" srcId="{E6825342-56C5-4C2F-BE68-D9A9735A6391}" destId="{4978B425-886E-4C22-9FD1-975DC7B5B1CC}" srcOrd="0" destOrd="0" presId="urn:microsoft.com/office/officeart/2005/8/layout/vList2"/>
    <dgm:cxn modelId="{1910D1CB-50EC-446A-AE67-26C00A132DE4}" type="presOf" srcId="{47CD2452-9EB9-4DD4-8B8B-FB24354FBEA8}" destId="{07A1113A-EED6-4D91-961D-7861B5EC8BF5}" srcOrd="0" destOrd="0" presId="urn:microsoft.com/office/officeart/2005/8/layout/vList2"/>
    <dgm:cxn modelId="{CDC8B6D0-F824-4BC4-A0B7-CE11DB07E1D0}" srcId="{FA5557B3-CC79-4BC0-8EC3-E16AF99096B6}" destId="{653C58C9-30E3-4BAC-B168-9384FFC159EC}" srcOrd="2" destOrd="0" parTransId="{58992B51-93F0-4717-AC5C-2E7D4F7013FC}" sibTransId="{4D7D4A5A-74B4-4CE8-B749-990239CF3C35}"/>
    <dgm:cxn modelId="{EEFF93E2-19AE-49A1-A561-D14683D81699}" type="presOf" srcId="{79375110-D6CC-4948-8CC5-87FD8BDA9694}" destId="{923BCEB7-327E-4EA3-AB54-3FA49A18D374}" srcOrd="0" destOrd="0" presId="urn:microsoft.com/office/officeart/2005/8/layout/vList2"/>
    <dgm:cxn modelId="{79C45EEA-BD11-45A9-83B7-E2290F89E722}" srcId="{EE2C7461-6AEE-40EB-BC9E-5FD293BACC63}" destId="{FA5557B3-CC79-4BC0-8EC3-E16AF99096B6}" srcOrd="0" destOrd="0" parTransId="{73FB83A8-C019-4C14-BC81-3FA44855A30B}" sibTransId="{969C41D9-4BE8-4C1B-A522-2BE30E7BD800}"/>
    <dgm:cxn modelId="{E8B209EF-5712-48E8-AEC6-82C7C848109D}" type="presOf" srcId="{0C7A042E-5EBA-4661-A68D-5BD70663FDE4}" destId="{F1168B7D-7C6D-4C02-A941-CF7FD07486FC}" srcOrd="0" destOrd="0" presId="urn:microsoft.com/office/officeart/2005/8/layout/vList2"/>
    <dgm:cxn modelId="{4AA7ABF3-2161-4E03-A3C8-8C85A6E0E367}" srcId="{FA5557B3-CC79-4BC0-8EC3-E16AF99096B6}" destId="{F6A7689F-973B-4854-B95A-FDA97A2164C5}" srcOrd="0" destOrd="0" parTransId="{5E9DBBCD-E47F-4D73-AAF8-FD5B9210F68F}" sibTransId="{7547F247-2B93-4153-921E-F4BEECC5AE02}"/>
    <dgm:cxn modelId="{CF1577F8-5F69-49DC-B91C-D25043129CF0}" srcId="{FA5557B3-CC79-4BC0-8EC3-E16AF99096B6}" destId="{0A138857-F308-47FA-A433-91238498F285}" srcOrd="3" destOrd="0" parTransId="{4191F272-FC23-46F2-9F52-AE2661FC159E}" sibTransId="{EC6A0728-C8BE-4095-BDF1-9DABB753164B}"/>
    <dgm:cxn modelId="{0B8EBD51-B3C8-4B1C-9E86-889153D92466}" type="presParOf" srcId="{A3B638C9-2F73-4740-A276-588DEE42BC26}" destId="{678686B3-F3DF-430A-BF8C-1B0CF1AC1C9E}" srcOrd="0" destOrd="0" presId="urn:microsoft.com/office/officeart/2005/8/layout/vList2"/>
    <dgm:cxn modelId="{58AE1A60-DEA3-416B-9FBE-8A62CC99EB69}" type="presParOf" srcId="{A3B638C9-2F73-4740-A276-588DEE42BC26}" destId="{6D4A3155-109D-4AE8-91E2-4EDBF1E0C7D5}" srcOrd="1" destOrd="0" presId="urn:microsoft.com/office/officeart/2005/8/layout/vList2"/>
    <dgm:cxn modelId="{35A58C10-C80A-403D-9FE0-1FC73BCD097D}" type="presParOf" srcId="{A3B638C9-2F73-4740-A276-588DEE42BC26}" destId="{4978B425-886E-4C22-9FD1-975DC7B5B1CC}" srcOrd="2" destOrd="0" presId="urn:microsoft.com/office/officeart/2005/8/layout/vList2"/>
    <dgm:cxn modelId="{C3D88BF1-928D-478F-8A25-CBCBF43A3072}" type="presParOf" srcId="{A3B638C9-2F73-4740-A276-588DEE42BC26}" destId="{F1168B7D-7C6D-4C02-A941-CF7FD07486FC}" srcOrd="3" destOrd="0" presId="urn:microsoft.com/office/officeart/2005/8/layout/vList2"/>
    <dgm:cxn modelId="{2443B7D5-616B-4261-A6CF-A3990AEC7AB7}" type="presParOf" srcId="{A3B638C9-2F73-4740-A276-588DEE42BC26}" destId="{923BCEB7-327E-4EA3-AB54-3FA49A18D374}" srcOrd="4" destOrd="0" presId="urn:microsoft.com/office/officeart/2005/8/layout/vList2"/>
    <dgm:cxn modelId="{8A7F2D4C-1135-4CBA-89FB-B231D194B9F2}" type="presParOf" srcId="{A3B638C9-2F73-4740-A276-588DEE42BC26}" destId="{5FD5E8B1-BDD7-4A6E-BED5-02A9E950399A}" srcOrd="5" destOrd="0" presId="urn:microsoft.com/office/officeart/2005/8/layout/vList2"/>
    <dgm:cxn modelId="{6378FE96-24D8-42A5-B583-8F6B0ED9BD45}" type="presParOf" srcId="{A3B638C9-2F73-4740-A276-588DEE42BC26}" destId="{CC65D01B-A5ED-480E-96B0-D03287DA1288}" srcOrd="6" destOrd="0" presId="urn:microsoft.com/office/officeart/2005/8/layout/vList2"/>
    <dgm:cxn modelId="{6FE42BD4-587D-4F20-BDFC-176D1DE12035}" type="presParOf" srcId="{A3B638C9-2F73-4740-A276-588DEE42BC26}" destId="{1D52BD48-8151-42FB-B608-7CF6486C2515}" srcOrd="7" destOrd="0" presId="urn:microsoft.com/office/officeart/2005/8/layout/vList2"/>
    <dgm:cxn modelId="{DE06603A-718A-4385-8177-59BC0C4479CD}" type="presParOf" srcId="{A3B638C9-2F73-4740-A276-588DEE42BC26}" destId="{7C98CC5D-3FCB-45BA-A0A9-289CDEBE1D2A}" srcOrd="8" destOrd="0" presId="urn:microsoft.com/office/officeart/2005/8/layout/vList2"/>
    <dgm:cxn modelId="{F0F6A253-5027-4E3D-9C4F-4124275C971C}" type="presParOf" srcId="{A3B638C9-2F73-4740-A276-588DEE42BC26}" destId="{07A1113A-EED6-4D91-961D-7861B5EC8BF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86B3-F3DF-430A-BF8C-1B0CF1AC1C9E}">
      <dsp:nvSpPr>
        <dsp:cNvPr id="0" name=""/>
        <dsp:cNvSpPr/>
      </dsp:nvSpPr>
      <dsp:spPr>
        <a:xfrm>
          <a:off x="0" y="152992"/>
          <a:ext cx="8375072" cy="304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Specific conditions</a:t>
          </a:r>
        </a:p>
      </dsp:txBody>
      <dsp:txXfrm>
        <a:off x="14850" y="167842"/>
        <a:ext cx="8345372" cy="274500"/>
      </dsp:txXfrm>
    </dsp:sp>
    <dsp:sp modelId="{6D4A3155-109D-4AE8-91E2-4EDBF1E0C7D5}">
      <dsp:nvSpPr>
        <dsp:cNvPr id="0" name=""/>
        <dsp:cNvSpPr/>
      </dsp:nvSpPr>
      <dsp:spPr>
        <a:xfrm>
          <a:off x="0" y="457192"/>
          <a:ext cx="837507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Font typeface="Arial" panose="020B0604020202020204" pitchFamily="34" charset="0"/>
            <a:buChar char="•"/>
          </a:pPr>
          <a:r>
            <a:rPr lang="fr-FR" sz="1000" b="1" kern="1200"/>
            <a:t>Montant par projet</a:t>
          </a:r>
          <a:endParaRPr lang="en-GB" sz="1000" b="1"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Enveloppe globale</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Type d’action (</a:t>
          </a:r>
          <a:r>
            <a:rPr lang="fr-FR" sz="1000" b="1" kern="1200"/>
            <a:t>RIA, IA, CSA</a:t>
          </a:r>
          <a:r>
            <a:rPr lang="fr-FR" sz="1000" kern="1200"/>
            <a:t>)</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b="1" kern="1200"/>
            <a:t>Conditions particulières </a:t>
          </a:r>
          <a:r>
            <a:rPr lang="fr-FR" sz="1000" kern="1200"/>
            <a:t>d’éligibilité : par exemple participation de certaines entités ou de certains pays</a:t>
          </a:r>
          <a:endParaRPr lang="en-GB" sz="1000" kern="1200" noProof="0"/>
        </a:p>
      </dsp:txBody>
      <dsp:txXfrm>
        <a:off x="0" y="457192"/>
        <a:ext cx="8375072" cy="659295"/>
      </dsp:txXfrm>
    </dsp:sp>
    <dsp:sp modelId="{4978B425-886E-4C22-9FD1-975DC7B5B1CC}">
      <dsp:nvSpPr>
        <dsp:cNvPr id="0" name=""/>
        <dsp:cNvSpPr/>
      </dsp:nvSpPr>
      <dsp:spPr>
        <a:xfrm>
          <a:off x="0" y="1116487"/>
          <a:ext cx="8375072" cy="304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Expected outcome</a:t>
          </a:r>
        </a:p>
      </dsp:txBody>
      <dsp:txXfrm>
        <a:off x="14850" y="1131337"/>
        <a:ext cx="8345372" cy="274500"/>
      </dsp:txXfrm>
    </dsp:sp>
    <dsp:sp modelId="{F1168B7D-7C6D-4C02-A941-CF7FD07486FC}">
      <dsp:nvSpPr>
        <dsp:cNvPr id="0" name=""/>
        <dsp:cNvSpPr/>
      </dsp:nvSpPr>
      <dsp:spPr>
        <a:xfrm>
          <a:off x="0" y="1420687"/>
          <a:ext cx="8375072"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kern="1200"/>
            <a:t>Résultats escomptés : </a:t>
          </a:r>
          <a:r>
            <a:rPr lang="fr-FR" sz="1000" b="1" kern="1200"/>
            <a:t>les conséquences de l’utilisation des résultats du projet</a:t>
          </a:r>
        </a:p>
        <a:p>
          <a:pPr marL="57150" lvl="1" indent="-57150" algn="l" defTabSz="444500">
            <a:lnSpc>
              <a:spcPct val="90000"/>
            </a:lnSpc>
            <a:spcBef>
              <a:spcPct val="0"/>
            </a:spcBef>
            <a:spcAft>
              <a:spcPct val="20000"/>
            </a:spcAft>
            <a:buChar char="•"/>
          </a:pPr>
          <a:r>
            <a:rPr lang="fr-FR" sz="1000" kern="1200"/>
            <a:t>Contribution attendue </a:t>
          </a:r>
          <a:r>
            <a:rPr lang="fr-FR" sz="1000" b="1" kern="1200"/>
            <a:t>à tous les </a:t>
          </a:r>
          <a:r>
            <a:rPr lang="fr-FR" sz="1000" b="1" i="1" kern="1200" err="1"/>
            <a:t>outcomes</a:t>
          </a:r>
          <a:r>
            <a:rPr lang="fr-FR" sz="1000" b="1" kern="1200"/>
            <a:t> ou uniquement à certains </a:t>
          </a:r>
          <a:r>
            <a:rPr lang="fr-FR" sz="1000" kern="1200"/>
            <a:t>d’entre eux</a:t>
          </a:r>
        </a:p>
      </dsp:txBody>
      <dsp:txXfrm>
        <a:off x="0" y="1420687"/>
        <a:ext cx="8375072" cy="329647"/>
      </dsp:txXfrm>
    </dsp:sp>
    <dsp:sp modelId="{923BCEB7-327E-4EA3-AB54-3FA49A18D374}">
      <dsp:nvSpPr>
        <dsp:cNvPr id="0" name=""/>
        <dsp:cNvSpPr/>
      </dsp:nvSpPr>
      <dsp:spPr>
        <a:xfrm>
          <a:off x="0" y="1750334"/>
          <a:ext cx="8375072" cy="304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a:t>Scope</a:t>
          </a:r>
        </a:p>
      </dsp:txBody>
      <dsp:txXfrm>
        <a:off x="14850" y="1765184"/>
        <a:ext cx="8345372" cy="274500"/>
      </dsp:txXfrm>
    </dsp:sp>
    <dsp:sp modelId="{5FD5E8B1-BDD7-4A6E-BED5-02A9E950399A}">
      <dsp:nvSpPr>
        <dsp:cNvPr id="0" name=""/>
        <dsp:cNvSpPr/>
      </dsp:nvSpPr>
      <dsp:spPr>
        <a:xfrm>
          <a:off x="0" y="205453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1" kern="1200">
              <a:latin typeface="Arial"/>
              <a:cs typeface="Arial"/>
            </a:rPr>
            <a:t>Champ et portée du projet </a:t>
          </a:r>
          <a:r>
            <a:rPr lang="fr-FR" sz="1000" b="0" kern="1200">
              <a:latin typeface="Arial"/>
              <a:cs typeface="Arial"/>
            </a:rPr>
            <a:t>: ambition, objectifs, méthodologie, concepts</a:t>
          </a:r>
          <a:endParaRPr lang="fr-FR" sz="1000" b="0" kern="1200"/>
        </a:p>
      </dsp:txBody>
      <dsp:txXfrm>
        <a:off x="0" y="2054534"/>
        <a:ext cx="8375072" cy="215280"/>
      </dsp:txXfrm>
    </dsp:sp>
    <dsp:sp modelId="{CC65D01B-A5ED-480E-96B0-D03287DA1288}">
      <dsp:nvSpPr>
        <dsp:cNvPr id="0" name=""/>
        <dsp:cNvSpPr/>
      </dsp:nvSpPr>
      <dsp:spPr>
        <a:xfrm>
          <a:off x="0" y="2269814"/>
          <a:ext cx="8375072" cy="304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Notes de bas de page</a:t>
          </a:r>
        </a:p>
      </dsp:txBody>
      <dsp:txXfrm>
        <a:off x="14850" y="2284664"/>
        <a:ext cx="8345372" cy="274500"/>
      </dsp:txXfrm>
    </dsp:sp>
    <dsp:sp modelId="{1D52BD48-8151-42FB-B608-7CF6486C2515}">
      <dsp:nvSpPr>
        <dsp:cNvPr id="0" name=""/>
        <dsp:cNvSpPr/>
      </dsp:nvSpPr>
      <dsp:spPr>
        <a:xfrm>
          <a:off x="0" y="257401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Textes de référence, projets déjà financés, appels passés : </a:t>
          </a:r>
          <a:r>
            <a:rPr lang="fr-FR" sz="1000" b="1" kern="1200"/>
            <a:t>indispensable à l’état de l’art </a:t>
          </a:r>
        </a:p>
      </dsp:txBody>
      <dsp:txXfrm>
        <a:off x="0" y="2574014"/>
        <a:ext cx="8375072" cy="215280"/>
      </dsp:txXfrm>
    </dsp:sp>
    <dsp:sp modelId="{7C98CC5D-3FCB-45BA-A0A9-289CDEBE1D2A}">
      <dsp:nvSpPr>
        <dsp:cNvPr id="0" name=""/>
        <dsp:cNvSpPr/>
      </dsp:nvSpPr>
      <dsp:spPr>
        <a:xfrm>
          <a:off x="0" y="2789294"/>
          <a:ext cx="8375072" cy="304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Et autour du topic…</a:t>
          </a:r>
        </a:p>
      </dsp:txBody>
      <dsp:txXfrm>
        <a:off x="14850" y="2804144"/>
        <a:ext cx="8345372" cy="274500"/>
      </dsp:txXfrm>
    </dsp:sp>
    <dsp:sp modelId="{07A1113A-EED6-4D91-961D-7861B5EC8BF5}">
      <dsp:nvSpPr>
        <dsp:cNvPr id="0" name=""/>
        <dsp:cNvSpPr/>
      </dsp:nvSpPr>
      <dsp:spPr>
        <a:xfrm>
          <a:off x="0" y="3093494"/>
          <a:ext cx="837507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Consulter les autres parties du programme travail du cluster 2 :</a:t>
          </a:r>
        </a:p>
        <a:p>
          <a:pPr marL="114300" lvl="2" indent="-57150" algn="l" defTabSz="444500">
            <a:lnSpc>
              <a:spcPct val="90000"/>
            </a:lnSpc>
            <a:spcBef>
              <a:spcPct val="0"/>
            </a:spcBef>
            <a:spcAft>
              <a:spcPct val="20000"/>
            </a:spcAft>
            <a:buChar char="•"/>
          </a:pPr>
          <a:r>
            <a:rPr lang="fr-FR" sz="1000" b="1" kern="1200"/>
            <a:t>Introduction générale </a:t>
          </a:r>
          <a:r>
            <a:rPr lang="fr-FR" sz="1000" b="0" kern="1200"/>
            <a:t>: objectifs du cluster, </a:t>
          </a:r>
          <a:r>
            <a:rPr lang="fr-FR" sz="1000" b="1" kern="1200"/>
            <a:t>priorités politiques liées</a:t>
          </a:r>
          <a:r>
            <a:rPr lang="fr-FR" sz="1000" b="0" kern="1200"/>
            <a:t>, complémentarité avec d’autres clusters d’Horizon Europe, synergies avec d’autres financements européens)</a:t>
          </a:r>
        </a:p>
        <a:p>
          <a:pPr marL="114300" lvl="2" indent="-57150" algn="l" defTabSz="444500">
            <a:lnSpc>
              <a:spcPct val="90000"/>
            </a:lnSpc>
            <a:spcBef>
              <a:spcPct val="0"/>
            </a:spcBef>
            <a:spcAft>
              <a:spcPct val="20000"/>
            </a:spcAft>
            <a:buChar char="•"/>
          </a:pPr>
          <a:r>
            <a:rPr lang="fr-FR" sz="1000" b="1" kern="1200"/>
            <a:t>Introduction de la destination </a:t>
          </a:r>
          <a:r>
            <a:rPr lang="fr-FR" sz="1000" b="0" kern="1200"/>
            <a:t>: contexte, objectifs, </a:t>
          </a:r>
          <a:r>
            <a:rPr lang="fr-FR" sz="1000" b="1" kern="1200"/>
            <a:t>impacts à moyen et long terme auxquels les projets doivent contribuer</a:t>
          </a:r>
        </a:p>
      </dsp:txBody>
      <dsp:txXfrm>
        <a:off x="0" y="3093494"/>
        <a:ext cx="8375072" cy="618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9BB1-10A8-5240-88E7-0FE7C0588E6C}" type="datetimeFigureOut">
              <a:rPr lang="fr-FR" smtClean="0"/>
              <a:t>11/01/2023</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2FB11-2BF4-3A48-A408-19C827CD84FD}" type="slidenum">
              <a:rPr lang="fr-FR" smtClean="0"/>
              <a:t>‹N°›</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29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5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421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948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491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10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481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452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18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701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921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648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0245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1087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77087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303622"/>
            <a:ext cx="1609381" cy="1116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9" y="0"/>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400" y="195486"/>
            <a:ext cx="778732" cy="5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00009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1/11/2023</a:t>
            </a:fld>
            <a:endParaRPr lang="en-US"/>
          </a:p>
        </p:txBody>
      </p:sp>
      <p:sp>
        <p:nvSpPr>
          <p:cNvPr id="6" name="Holder 6"/>
          <p:cNvSpPr>
            <a:spLocks noGrp="1"/>
          </p:cNvSpPr>
          <p:nvPr>
            <p:ph type="sldNum" sz="quarter" idx="7"/>
          </p:nvPr>
        </p:nvSpPr>
        <p:spPr/>
        <p:txBody>
          <a:bodyPr lIns="0" tIns="0" rIns="0" bIns="0"/>
          <a:lstStyle>
            <a:lvl1pPr>
              <a:defRPr sz="1600" b="0" i="0">
                <a:solidFill>
                  <a:srgbClr val="000091"/>
                </a:solidFill>
                <a:latin typeface="Microsoft Sans Serif"/>
                <a:cs typeface="Microsoft Sans Serif"/>
              </a:defRPr>
            </a:lvl1pPr>
          </a:lstStyle>
          <a:p>
            <a:pPr marL="38100">
              <a:lnSpc>
                <a:spcPts val="1864"/>
              </a:lnSpc>
            </a:pPr>
            <a:fld id="{81D60167-4931-47E6-BA6A-407CBD079E47}" type="slidenum">
              <a:rPr spc="-5" dirty="0"/>
              <a:t>‹N°›</a:t>
            </a:fld>
            <a:endParaRPr spc="-5" dirty="0"/>
          </a:p>
        </p:txBody>
      </p:sp>
    </p:spTree>
    <p:extLst>
      <p:ext uri="{BB962C8B-B14F-4D97-AF65-F5344CB8AC3E}">
        <p14:creationId xmlns:p14="http://schemas.microsoft.com/office/powerpoint/2010/main" val="189494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1512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36345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spTree>
    <p:extLst>
      <p:ext uri="{BB962C8B-B14F-4D97-AF65-F5344CB8AC3E}">
        <p14:creationId xmlns:p14="http://schemas.microsoft.com/office/powerpoint/2010/main" val="26612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656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8">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6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0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36886" y="195486"/>
            <a:ext cx="778730" cy="54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3-stayhlth-01-01;callCode=null;freeTextSearchKeyword=;matchWholeText=true;typeCodes=1,0;statusCodes=31094501,31094502;programmePeriod=2021%20-%202027;programCcm2Id=43108390;programDivisionCode=43108557;focusAreaCode=null;destinationGroup=45355238;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3-envhlth-02-01;callCode=null;freeTextSearchKeyword=;matchWholeText=true;typeCodes=1,0;statusCodes=31094501,31094502;programmePeriod=2021%20-%202027;programCcm2Id=43108390;programDivisionCode=43108557;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3-care-04-02;callCode=null;freeTextSearchKeyword=;matchWholeText=true;typeCodes=1,0;statusCodes=31094501,31094502;programmePeriod=2021%20-%202027;programCcm2Id=43108390;programDivisionCode=43108557;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3-disease-03-01;callCode=null;freeTextSearchKeyword=;matchWholeText=true;typeCodes=1,0;statusCodes=31094501,31094502;programmePeriod=2021%20-%202027;programCcm2Id=43108390;programDivisionCode=43108557;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3-disease-03-03;callCode=null;freeTextSearchKeyword=;matchWholeText=true;typeCodes=1,0;statusCodes=31094501,31094502;programmePeriod=2021%20-%202027;programCcm2Id=43108390;programDivisionCode=43108557;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3-envhlth-02-02;callCode=null;freeTextSearchKeyword=;matchWholeText=true;typeCodes=1,0;statusCodes=31094501,31094502;programmePeriod=2021%20-%202027;programCcm2Id=43108390;programDivisionCode=43108557;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4-stayhlth-01-02-two-stage;callCode=null;freeTextSearchKeyword=;matchWholeText=true;typeCodes=1,0;statusCodes=31094501,31094502;programmePeriod=2021%20-%202027;programCcm2Id=43108390;programDivisionCode=43108557;focusAreaCode=null;destinationGroup=45355238;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4-care-04-04-two-stage;callCode=null;freeTextSearchKeyword=;matchWholeText=true;typeCodes=1,0;statusCodes=31094501,31094502;programmePeriod=2021%20-%202027;programCcm2Id=43108390;programDivisionCode=43108557;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4-disease-03-08-two-stage;callCode=null;freeTextSearchKeyword=;matchWholeText=true;typeCodes=1,0;statusCodes=31094501,31094502;programmePeriod=2021%20-%202027;programCcm2Id=43108390;programDivisionCode=43108557;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4-envhlth-02-06-two-stage;callCode=null;freeTextSearchKeyword=;matchWholeText=true;typeCodes=1,0;statusCodes=31094501,31094502;programmePeriod=2021%20-%202027;programCcm2Id=43108390;programDivisionCode=43108557;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pcn-shs@recherche.gouv.f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hlth-2024-disease-03-14-two-stage;callCode=null;freeTextSearchKeyword=;matchWholeText=true;typeCodes=1,0;statusCodes=31094501,31094502;programmePeriod=2021%20-%202027;programCcm2Id=43108390;programDivisionCode=43108557;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6.png"/><Relationship Id="rId7"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tiff"/><Relationship Id="rId5" Type="http://schemas.openxmlformats.org/officeDocument/2006/relationships/image" Target="../media/image18.tiff"/><Relationship Id="rId10" Type="http://schemas.openxmlformats.org/officeDocument/2006/relationships/hyperlink" Target="https://www.horizon-europe.gouv.fr/cluster-2" TargetMode="External"/><Relationship Id="rId4" Type="http://schemas.openxmlformats.org/officeDocument/2006/relationships/image" Target="../media/image17.tiff"/><Relationship Id="rId9" Type="http://schemas.openxmlformats.org/officeDocument/2006/relationships/hyperlink" Target="mailto:pcn-shs@recherche.gouv.f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3.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1126770" y="1458591"/>
            <a:ext cx="7668384" cy="2608827"/>
          </a:xfrm>
        </p:spPr>
        <p:txBody>
          <a:bodyPr/>
          <a:lstStyle/>
          <a:p>
            <a:pPr>
              <a:lnSpc>
                <a:spcPct val="100000"/>
              </a:lnSpc>
            </a:pPr>
            <a:r>
              <a:rPr lang="fr-FR" sz="3600" b="0" dirty="0"/>
              <a:t>HORIZON EUROPE</a:t>
            </a:r>
            <a:endParaRPr lang="fr-FR" dirty="0"/>
          </a:p>
          <a:p>
            <a:pPr>
              <a:lnSpc>
                <a:spcPct val="100000"/>
              </a:lnSpc>
              <a:spcBef>
                <a:spcPts val="1200"/>
              </a:spcBef>
            </a:pPr>
            <a:r>
              <a:rPr lang="fr-FR" sz="3600" dirty="0"/>
              <a:t>GUIDE : LES SHS DANS LE CLUSTER 1 SANTE </a:t>
            </a:r>
            <a:r>
              <a:rPr lang="fr-FR" sz="2000" b="0" dirty="0"/>
              <a:t>                                    </a:t>
            </a:r>
          </a:p>
          <a:p>
            <a:pPr>
              <a:lnSpc>
                <a:spcPct val="100000"/>
              </a:lnSpc>
              <a:spcBef>
                <a:spcPts val="1200"/>
              </a:spcBef>
            </a:pPr>
            <a:r>
              <a:rPr lang="fr-FR" sz="2000" b="0" dirty="0"/>
              <a:t>                                                       - édition de Janvier 2023 -</a:t>
            </a:r>
            <a:endParaRPr lang="fr-FR" dirty="0"/>
          </a:p>
        </p:txBody>
      </p:sp>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8"/>
            <a:ext cx="8160140" cy="875097"/>
          </a:xfrm>
        </p:spPr>
        <p:txBody>
          <a:bodyPr/>
          <a:lstStyle/>
          <a:p>
            <a:pPr marL="0"/>
            <a:r>
              <a:rPr lang="fr-FR" dirty="0"/>
              <a:t>Les SHS dans le cluster 1 Santé</a:t>
            </a:r>
          </a:p>
        </p:txBody>
      </p:sp>
    </p:spTree>
    <p:extLst>
      <p:ext uri="{BB962C8B-B14F-4D97-AF65-F5344CB8AC3E}">
        <p14:creationId xmlns:p14="http://schemas.microsoft.com/office/powerpoint/2010/main" val="62603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514C4BA-3725-1702-2D20-1739A1677859}"/>
              </a:ext>
            </a:extLst>
          </p:cNvPr>
          <p:cNvSpPr>
            <a:spLocks noGrp="1"/>
          </p:cNvSpPr>
          <p:nvPr>
            <p:ph type="sldNum" idx="12"/>
          </p:nvPr>
        </p:nvSpPr>
        <p:spPr/>
        <p:txBody>
          <a:bodyPr/>
          <a:lstStyle/>
          <a:p>
            <a:fld id="{733122C9-A0B9-462F-8757-0847AD287B63}" type="slidenum">
              <a:rPr lang="fr-FR" smtClean="0"/>
              <a:pPr/>
              <a:t>11</a:t>
            </a:fld>
            <a:endParaRPr lang="fr-FR"/>
          </a:p>
        </p:txBody>
      </p:sp>
      <p:sp>
        <p:nvSpPr>
          <p:cNvPr id="6" name="ZoneTexte 5">
            <a:extLst>
              <a:ext uri="{FF2B5EF4-FFF2-40B4-BE49-F238E27FC236}">
                <a16:creationId xmlns:a16="http://schemas.microsoft.com/office/drawing/2014/main" id="{E67279A2-1E5D-CE95-8EA1-D3DDD5C973A6}"/>
              </a:ext>
            </a:extLst>
          </p:cNvPr>
          <p:cNvSpPr txBox="1"/>
          <p:nvPr/>
        </p:nvSpPr>
        <p:spPr>
          <a:xfrm>
            <a:off x="367951" y="1017739"/>
            <a:ext cx="302973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solidFill>
                  <a:schemeClr val="bg2">
                    <a:lumMod val="75000"/>
                  </a:schemeClr>
                </a:solidFill>
              </a:rPr>
              <a:t>Liens entre Cluster 1 et Cluster 2, Plan stratégique Horizon Europe 2021-2024</a:t>
            </a:r>
          </a:p>
        </p:txBody>
      </p:sp>
      <p:pic>
        <p:nvPicPr>
          <p:cNvPr id="7" name="Image 7" descr="Une image contenant texte&#10;&#10;Description générée automatiquement">
            <a:extLst>
              <a:ext uri="{FF2B5EF4-FFF2-40B4-BE49-F238E27FC236}">
                <a16:creationId xmlns:a16="http://schemas.microsoft.com/office/drawing/2014/main" id="{89B2B6CC-60F3-D77E-5874-8E6C19748547}"/>
              </a:ext>
            </a:extLst>
          </p:cNvPr>
          <p:cNvPicPr>
            <a:picLocks noChangeAspect="1"/>
          </p:cNvPicPr>
          <p:nvPr/>
        </p:nvPicPr>
        <p:blipFill rotWithShape="1">
          <a:blip r:embed="rId2"/>
          <a:srcRect l="24427" t="11747" r="23410" b="4970"/>
          <a:stretch/>
        </p:blipFill>
        <p:spPr>
          <a:xfrm>
            <a:off x="3685784" y="923404"/>
            <a:ext cx="4366016" cy="3916353"/>
          </a:xfrm>
          <a:prstGeom prst="rect">
            <a:avLst/>
          </a:prstGeom>
        </p:spPr>
      </p:pic>
    </p:spTree>
    <p:extLst>
      <p:ext uri="{BB962C8B-B14F-4D97-AF65-F5344CB8AC3E}">
        <p14:creationId xmlns:p14="http://schemas.microsoft.com/office/powerpoint/2010/main" val="358516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200" b="1" dirty="0"/>
              <a:t>Différentes thématiques </a:t>
            </a:r>
          </a:p>
          <a:p>
            <a:pPr algn="just"/>
            <a:endParaRPr lang="fr-FR" sz="1200" dirty="0"/>
          </a:p>
          <a:p>
            <a:pPr marL="171450" indent="-171450" algn="just">
              <a:buFont typeface="Wingdings" panose="05000000000000000000" pitchFamily="2" charset="2"/>
              <a:buChar char="ü"/>
            </a:pPr>
            <a:r>
              <a:rPr lang="fr-FR" sz="1200" dirty="0"/>
              <a:t>Participation des usagers, des patients et de leurs familles, à la fois au système de soin et à la recherche : rôle des associations de patients dans la participation aux protocoles de soin mais aussi de recherche au sein des hôpitaux et dans l’information</a:t>
            </a:r>
          </a:p>
          <a:p>
            <a:pPr marL="171450" indent="-171450" algn="just">
              <a:buFont typeface="Wingdings" panose="05000000000000000000" pitchFamily="2" charset="2"/>
              <a:buChar char="ü"/>
            </a:pPr>
            <a:r>
              <a:rPr lang="fr-FR" sz="1200" dirty="0"/>
              <a:t>Recherche autour des enjeux sociaux des technologies biomédicales (imagerie, génétique, etc.), au-delà de la question de leur acceptabilité, réflexion sur comment ils transforment la relation patient/médecin, comment la technicisation de l’hôpital induit toute une transformation de la prise en charge du patient </a:t>
            </a:r>
          </a:p>
          <a:p>
            <a:pPr marL="171450" indent="-171450" algn="just">
              <a:buFont typeface="Wingdings" panose="05000000000000000000" pitchFamily="2" charset="2"/>
              <a:buChar char="ü"/>
            </a:pPr>
            <a:r>
              <a:rPr lang="fr-FR" sz="1200" dirty="0"/>
              <a:t>Question sur les données de santé issues des institutions en France (exemple sécurité sociale, SNDS, etc…) : enjeux juridiques, économiques et socio-politiques à interroger</a:t>
            </a:r>
          </a:p>
          <a:p>
            <a:pPr marL="171450" indent="-171450" algn="just">
              <a:buFont typeface="Wingdings" panose="05000000000000000000" pitchFamily="2" charset="2"/>
              <a:buChar char="ü"/>
            </a:pPr>
            <a:r>
              <a:rPr lang="fr-FR" sz="1200" dirty="0"/>
              <a:t>Hôpital en tant qu’organisation : rapport médecin/patient, transformation des conditions et de l’organisation de travail (ente différents métiers de la santé), évolution démographique et sociale dans les organisations de santé (lien et coordination entre hôpital et médecine de ville), organisation des filières de soins</a:t>
            </a:r>
          </a:p>
          <a:p>
            <a:pPr marL="171450" indent="-171450" algn="just">
              <a:buFont typeface="Wingdings" panose="05000000000000000000" pitchFamily="2" charset="2"/>
              <a:buChar char="ü"/>
            </a:pPr>
            <a:r>
              <a:rPr lang="fr-FR" sz="1200" dirty="0"/>
              <a:t>Intégration des politiques de santé dans l’ensemble des politiques sociales </a:t>
            </a:r>
          </a:p>
          <a:p>
            <a:pPr marL="171450" indent="-171450" algn="just">
              <a:buFont typeface="Wingdings" panose="05000000000000000000" pitchFamily="2" charset="2"/>
              <a:buChar char="ü"/>
            </a:pPr>
            <a:r>
              <a:rPr lang="fr-FR" sz="1200" dirty="0"/>
              <a:t>Enjeux de santé environnementale : inégalité d’exposition et sanitaire injustice environnementale</a:t>
            </a:r>
            <a:endParaRPr lang="fr-FR" sz="1600" dirty="0"/>
          </a:p>
        </p:txBody>
      </p:sp>
      <p:sp>
        <p:nvSpPr>
          <p:cNvPr id="5" name="Espace réservé de la date 4"/>
          <p:cNvSpPr>
            <a:spLocks noGrp="1"/>
          </p:cNvSpPr>
          <p:nvPr>
            <p:ph type="dt" sz="half" idx="6"/>
          </p:nvPr>
        </p:nvSpPr>
        <p:spPr/>
        <p:txBody>
          <a:bodyPr/>
          <a:lstStyle/>
          <a:p>
            <a:fld id="{A0534699-A2F2-4322-999D-B1EA3E1D3D19}" type="datetime1">
              <a:rPr lang="en-US" smtClean="0"/>
              <a:t>1/11/2023</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12</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Les SHS en santé</a:t>
            </a:r>
          </a:p>
        </p:txBody>
      </p:sp>
    </p:spTree>
    <p:extLst>
      <p:ext uri="{BB962C8B-B14F-4D97-AF65-F5344CB8AC3E}">
        <p14:creationId xmlns:p14="http://schemas.microsoft.com/office/powerpoint/2010/main" val="47279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200" b="1" dirty="0"/>
              <a:t>Pluralité de disciplines dans les sciences humaines et sociales :</a:t>
            </a:r>
          </a:p>
          <a:p>
            <a:pPr algn="just"/>
            <a:endParaRPr lang="fr-FR" sz="1200" dirty="0"/>
          </a:p>
          <a:p>
            <a:pPr algn="just"/>
            <a:r>
              <a:rPr lang="fr-FR" sz="1200" u="sng" dirty="0"/>
              <a:t>Histoire</a:t>
            </a:r>
            <a:r>
              <a:rPr lang="fr-FR" sz="1200" dirty="0"/>
              <a:t> : mise en perspective de la façon dont un problème scientifique/médical est posé, ou dont la façon dont la définition d’une maladie est unanimement acceptée parmi les spécialistes ou non </a:t>
            </a:r>
          </a:p>
          <a:p>
            <a:pPr algn="just"/>
            <a:r>
              <a:rPr lang="fr-FR" sz="1200" dirty="0"/>
              <a:t>Avoir un peu de recul historique peut permettre de poser différemment la question, de s’interroger sur la manière dont ce consensus scientifique s’est construit</a:t>
            </a:r>
          </a:p>
          <a:p>
            <a:pPr algn="just"/>
            <a:r>
              <a:rPr lang="fr-FR" sz="1200" u="sng" dirty="0"/>
              <a:t>Sociologie et histoire des sciences et histoire de la médecine</a:t>
            </a:r>
            <a:r>
              <a:rPr lang="fr-FR" sz="1200" dirty="0"/>
              <a:t> : mise en miroir des approches développées par les médecins ou les acteurs qui sont sur le terrain</a:t>
            </a:r>
          </a:p>
          <a:p>
            <a:pPr algn="just"/>
            <a:r>
              <a:rPr lang="fr-FR" sz="1200" u="sng" dirty="0"/>
              <a:t>Philosophie</a:t>
            </a:r>
            <a:r>
              <a:rPr lang="fr-FR" sz="1200" dirty="0"/>
              <a:t> : par exemple philosophie de l’éthique de la décision, comment on encadre les décisions dans les moments délicats (fin de vie, traitement difficiles), aide à poser différemment les questions</a:t>
            </a:r>
          </a:p>
          <a:p>
            <a:pPr algn="just"/>
            <a:r>
              <a:rPr lang="fr-FR" sz="1200" u="sng" dirty="0"/>
              <a:t>Science du droit et sciences juridiques</a:t>
            </a:r>
            <a:r>
              <a:rPr lang="fr-FR" sz="1200" dirty="0"/>
              <a:t> : aide à poser les règles juridiques qui encadre les activités médicales et le travail de l’hôpital</a:t>
            </a:r>
          </a:p>
          <a:p>
            <a:pPr algn="just"/>
            <a:r>
              <a:rPr lang="fr-FR" sz="1200" u="sng" dirty="0"/>
              <a:t>Economie et gestion de la santé</a:t>
            </a:r>
            <a:r>
              <a:rPr lang="fr-FR" sz="1200" dirty="0"/>
              <a:t> : mesure l’impact du travail ou du chômage sur l’état de santé, et qui s’intéressent sous l’angle de la gestion aux transformations de l’organisation du système de soin, des hôpitaux, le changement dans les systèmes des tarifications des activités.</a:t>
            </a:r>
          </a:p>
        </p:txBody>
      </p:sp>
      <p:sp>
        <p:nvSpPr>
          <p:cNvPr id="5" name="Espace réservé de la date 4"/>
          <p:cNvSpPr>
            <a:spLocks noGrp="1"/>
          </p:cNvSpPr>
          <p:nvPr>
            <p:ph type="dt" sz="half" idx="6"/>
          </p:nvPr>
        </p:nvSpPr>
        <p:spPr/>
        <p:txBody>
          <a:bodyPr/>
          <a:lstStyle/>
          <a:p>
            <a:fld id="{A0534699-A2F2-4322-999D-B1EA3E1D3D19}" type="datetime1">
              <a:rPr lang="en-US" smtClean="0"/>
              <a:t>1/11/2023</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13</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Les SHS en santé</a:t>
            </a:r>
          </a:p>
        </p:txBody>
      </p:sp>
    </p:spTree>
    <p:extLst>
      <p:ext uri="{BB962C8B-B14F-4D97-AF65-F5344CB8AC3E}">
        <p14:creationId xmlns:p14="http://schemas.microsoft.com/office/powerpoint/2010/main" val="236652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200" b="1" dirty="0"/>
              <a:t>Pluralité de disciplines dans les sciences humaines et sociales :</a:t>
            </a:r>
            <a:endParaRPr lang="fr-FR" sz="1200" dirty="0"/>
          </a:p>
          <a:p>
            <a:pPr algn="just"/>
            <a:endParaRPr lang="fr-FR" sz="1200" u="sng" dirty="0"/>
          </a:p>
          <a:p>
            <a:pPr algn="just"/>
            <a:r>
              <a:rPr lang="fr-FR" sz="1200" u="sng" dirty="0"/>
              <a:t>Anthropologie </a:t>
            </a:r>
            <a:r>
              <a:rPr lang="fr-FR" sz="1200" dirty="0"/>
              <a:t>: Très mobilisée dans toutes les problématiques autour de la santé mondiale, accompagne des programmes dans différents pays du sud notamment</a:t>
            </a:r>
          </a:p>
          <a:p>
            <a:pPr algn="just"/>
            <a:r>
              <a:rPr lang="fr-FR" sz="1200" u="sng" dirty="0"/>
              <a:t>Géographie </a:t>
            </a:r>
            <a:r>
              <a:rPr lang="fr-FR" sz="1200" dirty="0"/>
              <a:t>: S’intéresse aux inégalités territoriales de santé, sous l’angle de l’accès au soin mais aussi plus généralement sous l’influence de certaines pollutions ou évènements particuliers</a:t>
            </a:r>
          </a:p>
          <a:p>
            <a:pPr algn="just"/>
            <a:r>
              <a:rPr lang="fr-FR" sz="1200" u="sng" dirty="0"/>
              <a:t>Sciences politiques</a:t>
            </a:r>
            <a:r>
              <a:rPr lang="fr-FR" sz="1200" dirty="0"/>
              <a:t> : angle des politiques publiques de santé, à la fois côté conception et processus de décision et également côté évaluation des politiques publique et leur effet. Approche comparée de systèmes de santé</a:t>
            </a:r>
          </a:p>
        </p:txBody>
      </p:sp>
      <p:sp>
        <p:nvSpPr>
          <p:cNvPr id="5" name="Espace réservé de la date 4"/>
          <p:cNvSpPr>
            <a:spLocks noGrp="1"/>
          </p:cNvSpPr>
          <p:nvPr>
            <p:ph type="dt" sz="half" idx="6"/>
          </p:nvPr>
        </p:nvSpPr>
        <p:spPr/>
        <p:txBody>
          <a:bodyPr/>
          <a:lstStyle/>
          <a:p>
            <a:fld id="{A0534699-A2F2-4322-999D-B1EA3E1D3D19}" type="datetime1">
              <a:rPr lang="en-US" smtClean="0"/>
              <a:t>1/11/2023</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14</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Les SHS en santé</a:t>
            </a:r>
          </a:p>
        </p:txBody>
      </p:sp>
    </p:spTree>
    <p:extLst>
      <p:ext uri="{BB962C8B-B14F-4D97-AF65-F5344CB8AC3E}">
        <p14:creationId xmlns:p14="http://schemas.microsoft.com/office/powerpoint/2010/main" val="99030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88B5C9-B838-C1AA-14D3-9ACE13FC4FE6}"/>
              </a:ext>
            </a:extLst>
          </p:cNvPr>
          <p:cNvSpPr>
            <a:spLocks noGrp="1"/>
          </p:cNvSpPr>
          <p:nvPr>
            <p:ph type="sldNum" idx="12"/>
          </p:nvPr>
        </p:nvSpPr>
        <p:spPr/>
        <p:txBody>
          <a:bodyPr/>
          <a:lstStyle/>
          <a:p>
            <a:fld id="{733122C9-A0B9-462F-8757-0847AD287B63}" type="slidenum">
              <a:rPr lang="fr-FR" smtClean="0"/>
              <a:pPr/>
              <a:t>15</a:t>
            </a:fld>
            <a:endParaRPr lang="fr-FR"/>
          </a:p>
        </p:txBody>
      </p:sp>
      <p:sp>
        <p:nvSpPr>
          <p:cNvPr id="7" name="Google Shape;201;p18">
            <a:extLst>
              <a:ext uri="{FF2B5EF4-FFF2-40B4-BE49-F238E27FC236}">
                <a16:creationId xmlns:a16="http://schemas.microsoft.com/office/drawing/2014/main" id="{2C307C68-8F07-81BE-419C-37F56E23CE70}"/>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700"/>
            </a:pPr>
            <a:r>
              <a:rPr lang="fr-FR" sz="1100" b="0" dirty="0"/>
              <a:t>Cluster </a:t>
            </a:r>
            <a:r>
              <a:rPr lang="fr-FR" sz="1100" dirty="0"/>
              <a:t>1 </a:t>
            </a:r>
            <a:r>
              <a:rPr lang="fr-FR" sz="1100" dirty="0" err="1"/>
              <a:t>Health</a:t>
            </a:r>
            <a:endParaRPr lang="fr-FR" sz="1100" b="0" dirty="0" err="1"/>
          </a:p>
          <a:p>
            <a:pPr marL="0" indent="0">
              <a:buSzPts val="700"/>
              <a:buFont typeface="Arial"/>
              <a:buNone/>
            </a:pPr>
            <a:r>
              <a:rPr lang="fr-FR" sz="1100" dirty="0">
                <a:solidFill>
                  <a:schemeClr val="bg2"/>
                </a:solidFill>
              </a:rPr>
              <a:t>Programme de travail </a:t>
            </a:r>
            <a:r>
              <a:rPr lang="fr-FR" sz="1100" u="sng" dirty="0">
                <a:solidFill>
                  <a:schemeClr val="accent4"/>
                </a:solidFill>
              </a:rPr>
              <a:t>2023</a:t>
            </a:r>
            <a:r>
              <a:rPr lang="fr-FR" sz="1100" dirty="0">
                <a:solidFill>
                  <a:schemeClr val="accent4"/>
                </a:solidFill>
              </a:rPr>
              <a:t>-2024</a:t>
            </a:r>
          </a:p>
          <a:p>
            <a:pPr marL="0" indent="0">
              <a:buSzPts val="700"/>
              <a:buFont typeface="Arial"/>
              <a:buNone/>
            </a:pPr>
            <a:endParaRPr lang="fr-FR" sz="1100" i="1" dirty="0">
              <a:solidFill>
                <a:schemeClr val="bg2"/>
              </a:solidFill>
            </a:endParaRPr>
          </a:p>
        </p:txBody>
      </p:sp>
      <p:sp>
        <p:nvSpPr>
          <p:cNvPr id="8" name="ZoneTexte 3">
            <a:extLst>
              <a:ext uri="{FF2B5EF4-FFF2-40B4-BE49-F238E27FC236}">
                <a16:creationId xmlns:a16="http://schemas.microsoft.com/office/drawing/2014/main" id="{B7C7DAF3-D894-CB11-CC7B-CE434B41E2C9}"/>
              </a:ext>
            </a:extLst>
          </p:cNvPr>
          <p:cNvSpPr txBox="1"/>
          <p:nvPr/>
        </p:nvSpPr>
        <p:spPr>
          <a:xfrm>
            <a:off x="359997" y="1580626"/>
            <a:ext cx="8424000" cy="220060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600"/>
              </a:spcAft>
              <a:buClr>
                <a:schemeClr val="accent4"/>
              </a:buClr>
              <a:buAutoNum type="arabicParenR"/>
            </a:pPr>
            <a:r>
              <a:rPr lang="en-US" dirty="0">
                <a:solidFill>
                  <a:schemeClr val="bg2"/>
                </a:solidFill>
                <a:latin typeface="+mn-lt"/>
              </a:rPr>
              <a:t>The Silver Deal - Person-</a:t>
            </a:r>
            <a:r>
              <a:rPr lang="en-US" dirty="0" err="1">
                <a:solidFill>
                  <a:schemeClr val="bg2"/>
                </a:solidFill>
                <a:latin typeface="+mn-lt"/>
              </a:rPr>
              <a:t>centred</a:t>
            </a:r>
            <a:r>
              <a:rPr lang="en-US" dirty="0">
                <a:solidFill>
                  <a:schemeClr val="bg2"/>
                </a:solidFill>
                <a:latin typeface="+mn-lt"/>
              </a:rPr>
              <a:t> health and care in European regions</a:t>
            </a:r>
            <a:endParaRPr lang="en-GB" b="1">
              <a:solidFill>
                <a:schemeClr val="bg2"/>
              </a:solidFill>
              <a:latin typeface="+mn-lt"/>
            </a:endParaRPr>
          </a:p>
          <a:p>
            <a:pPr marL="342900" indent="-342900">
              <a:spcAft>
                <a:spcPts val="600"/>
              </a:spcAft>
              <a:buClr>
                <a:schemeClr val="accent4"/>
              </a:buClr>
              <a:buAutoNum type="arabicParenR"/>
            </a:pPr>
            <a:r>
              <a:rPr lang="en-US" dirty="0">
                <a:solidFill>
                  <a:schemeClr val="bg2"/>
                </a:solidFill>
                <a:latin typeface="+mn-lt"/>
              </a:rPr>
              <a:t>Planetary health: understanding the links between environmental degradation and health impacts</a:t>
            </a:r>
            <a:endParaRPr lang="en-GB" sz="1200">
              <a:solidFill>
                <a:schemeClr val="bg2"/>
              </a:solidFill>
            </a:endParaRPr>
          </a:p>
          <a:p>
            <a:pPr marL="342900" indent="-342900">
              <a:spcAft>
                <a:spcPts val="600"/>
              </a:spcAft>
              <a:buClr>
                <a:schemeClr val="accent4"/>
              </a:buClr>
              <a:buAutoNum type="arabicParenR"/>
            </a:pPr>
            <a:r>
              <a:rPr lang="en-GB" dirty="0">
                <a:solidFill>
                  <a:schemeClr val="bg2"/>
                </a:solidFill>
                <a:latin typeface="+mn-lt"/>
              </a:rPr>
              <a:t>Resilience and mental wellbeing of the health and care workforce</a:t>
            </a:r>
            <a:endParaRPr lang="en-GB" sz="1200">
              <a:solidFill>
                <a:schemeClr val="bg2"/>
              </a:solidFill>
            </a:endParaRPr>
          </a:p>
          <a:p>
            <a:pPr marL="342900" indent="-342900">
              <a:spcAft>
                <a:spcPts val="600"/>
              </a:spcAft>
              <a:buClr>
                <a:schemeClr val="accent4"/>
              </a:buClr>
              <a:buAutoNum type="arabicParenR"/>
            </a:pPr>
            <a:r>
              <a:rPr lang="en-US" dirty="0">
                <a:solidFill>
                  <a:schemeClr val="bg2"/>
                </a:solidFill>
                <a:latin typeface="+mn-lt"/>
              </a:rPr>
              <a:t>Novel approaches for palliative and end-of-life care for non-cancer patients</a:t>
            </a:r>
            <a:endParaRPr lang="en-GB" sz="1200">
              <a:solidFill>
                <a:schemeClr val="bg2"/>
              </a:solidFill>
            </a:endParaRPr>
          </a:p>
          <a:p>
            <a:pPr marL="342900" indent="-342900">
              <a:spcAft>
                <a:spcPts val="600"/>
              </a:spcAft>
              <a:buClr>
                <a:schemeClr val="accent4"/>
              </a:buClr>
              <a:buAutoNum type="arabicParenR"/>
            </a:pPr>
            <a:r>
              <a:rPr lang="en-US" dirty="0">
                <a:solidFill>
                  <a:schemeClr val="bg2"/>
                </a:solidFill>
                <a:latin typeface="+mn-lt"/>
              </a:rPr>
              <a:t>Interventions in city environments to reduce risk of non-communicable disease (Global Alliance for Chronic Diseases - GACD)</a:t>
            </a:r>
            <a:endParaRPr lang="en-GB" sz="1200">
              <a:solidFill>
                <a:schemeClr val="bg2"/>
              </a:solidFill>
            </a:endParaRPr>
          </a:p>
          <a:p>
            <a:pPr marL="342900" indent="-342900">
              <a:spcAft>
                <a:spcPts val="600"/>
              </a:spcAft>
              <a:buClr>
                <a:schemeClr val="accent4"/>
              </a:buClr>
              <a:buAutoNum type="arabicParenR"/>
            </a:pPr>
            <a:r>
              <a:rPr lang="en-US" dirty="0">
                <a:solidFill>
                  <a:schemeClr val="bg2"/>
                </a:solidFill>
                <a:latin typeface="+mn-lt"/>
              </a:rPr>
              <a:t>Evidence-based interventions for promotion of mental and physical health in changing working environments (post-pandemic workplaces)</a:t>
            </a:r>
            <a:endParaRPr lang="en-GB" sz="1200" dirty="0">
              <a:solidFill>
                <a:schemeClr val="bg2"/>
              </a:solidFill>
            </a:endParaRPr>
          </a:p>
        </p:txBody>
      </p:sp>
      <p:sp>
        <p:nvSpPr>
          <p:cNvPr id="10" name="Titre 9">
            <a:extLst>
              <a:ext uri="{FF2B5EF4-FFF2-40B4-BE49-F238E27FC236}">
                <a16:creationId xmlns:a16="http://schemas.microsoft.com/office/drawing/2014/main" id="{F294A105-7EA6-7B83-F545-2A96E11BF214}"/>
              </a:ext>
            </a:extLst>
          </p:cNvPr>
          <p:cNvSpPr>
            <a:spLocks noGrp="1"/>
          </p:cNvSpPr>
          <p:nvPr>
            <p:ph type="title"/>
          </p:nvPr>
        </p:nvSpPr>
        <p:spPr/>
        <p:txBody>
          <a:bodyPr/>
          <a:lstStyle/>
          <a:p>
            <a:r>
              <a:rPr lang="fr-FR" dirty="0"/>
              <a:t>Liste des topics Santé 2023</a:t>
            </a:r>
          </a:p>
        </p:txBody>
      </p:sp>
    </p:spTree>
    <p:extLst>
      <p:ext uri="{BB962C8B-B14F-4D97-AF65-F5344CB8AC3E}">
        <p14:creationId xmlns:p14="http://schemas.microsoft.com/office/powerpoint/2010/main" val="143261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88B5C9-B838-C1AA-14D3-9ACE13FC4FE6}"/>
              </a:ext>
            </a:extLst>
          </p:cNvPr>
          <p:cNvSpPr>
            <a:spLocks noGrp="1"/>
          </p:cNvSpPr>
          <p:nvPr>
            <p:ph type="sldNum" idx="12"/>
          </p:nvPr>
        </p:nvSpPr>
        <p:spPr/>
        <p:txBody>
          <a:bodyPr/>
          <a:lstStyle/>
          <a:p>
            <a:fld id="{733122C9-A0B9-462F-8757-0847AD287B63}" type="slidenum">
              <a:rPr lang="fr-FR" smtClean="0"/>
              <a:pPr/>
              <a:t>16</a:t>
            </a:fld>
            <a:endParaRPr lang="fr-FR"/>
          </a:p>
        </p:txBody>
      </p:sp>
      <p:sp>
        <p:nvSpPr>
          <p:cNvPr id="7" name="Google Shape;201;p18">
            <a:extLst>
              <a:ext uri="{FF2B5EF4-FFF2-40B4-BE49-F238E27FC236}">
                <a16:creationId xmlns:a16="http://schemas.microsoft.com/office/drawing/2014/main" id="{2C307C68-8F07-81BE-419C-37F56E23CE70}"/>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700"/>
            </a:pPr>
            <a:r>
              <a:rPr lang="fr-FR" sz="1100" b="0" dirty="0"/>
              <a:t>Cluster </a:t>
            </a:r>
            <a:r>
              <a:rPr lang="fr-FR" sz="1100" dirty="0"/>
              <a:t>1 </a:t>
            </a:r>
            <a:r>
              <a:rPr lang="fr-FR" sz="1100" dirty="0" err="1"/>
              <a:t>Health</a:t>
            </a:r>
            <a:endParaRPr lang="fr-FR" sz="1100" b="0"/>
          </a:p>
          <a:p>
            <a:pPr marL="0" indent="0">
              <a:buSzPts val="700"/>
              <a:buFont typeface="Arial"/>
              <a:buNone/>
            </a:pPr>
            <a:r>
              <a:rPr lang="fr-FR" sz="1100" dirty="0">
                <a:solidFill>
                  <a:schemeClr val="bg2"/>
                </a:solidFill>
              </a:rPr>
              <a:t>Programme de travail </a:t>
            </a:r>
            <a:r>
              <a:rPr lang="fr-FR" sz="1100" dirty="0">
                <a:solidFill>
                  <a:schemeClr val="accent4"/>
                </a:solidFill>
              </a:rPr>
              <a:t>2023-</a:t>
            </a:r>
            <a:r>
              <a:rPr lang="fr-FR" sz="1100" u="sng" dirty="0">
                <a:solidFill>
                  <a:schemeClr val="accent4"/>
                </a:solidFill>
              </a:rPr>
              <a:t>2024</a:t>
            </a:r>
          </a:p>
          <a:p>
            <a:pPr marL="0" indent="0">
              <a:buSzPts val="700"/>
              <a:buFont typeface="Arial"/>
              <a:buNone/>
            </a:pPr>
            <a:endParaRPr lang="fr-FR" sz="1100" i="1" dirty="0">
              <a:solidFill>
                <a:schemeClr val="bg2"/>
              </a:solidFill>
            </a:endParaRPr>
          </a:p>
        </p:txBody>
      </p:sp>
      <p:sp>
        <p:nvSpPr>
          <p:cNvPr id="8" name="ZoneTexte 3">
            <a:extLst>
              <a:ext uri="{FF2B5EF4-FFF2-40B4-BE49-F238E27FC236}">
                <a16:creationId xmlns:a16="http://schemas.microsoft.com/office/drawing/2014/main" id="{B7C7DAF3-D894-CB11-CC7B-CE434B41E2C9}"/>
              </a:ext>
            </a:extLst>
          </p:cNvPr>
          <p:cNvSpPr txBox="1"/>
          <p:nvPr/>
        </p:nvSpPr>
        <p:spPr>
          <a:xfrm>
            <a:off x="359997" y="1580626"/>
            <a:ext cx="8424000" cy="190821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600"/>
              </a:spcAft>
              <a:buClr>
                <a:schemeClr val="accent4"/>
              </a:buClr>
              <a:buAutoNum type="arabicParenR"/>
            </a:pPr>
            <a:r>
              <a:rPr lang="en-US" dirty="0">
                <a:solidFill>
                  <a:schemeClr val="bg2"/>
                </a:solidFill>
                <a:latin typeface="+mn-lt"/>
              </a:rPr>
              <a:t>Towards a holistic support to children and adolescents’ health and care provisions in an increasingly digital society</a:t>
            </a:r>
            <a:endParaRPr lang="en-GB" b="1" dirty="0">
              <a:solidFill>
                <a:schemeClr val="bg2"/>
              </a:solidFill>
              <a:latin typeface="+mn-lt"/>
            </a:endParaRPr>
          </a:p>
          <a:p>
            <a:pPr marL="342900" indent="-342900">
              <a:spcAft>
                <a:spcPts val="600"/>
              </a:spcAft>
              <a:buClr>
                <a:schemeClr val="accent4"/>
              </a:buClr>
              <a:buAutoNum type="arabicParenR"/>
            </a:pPr>
            <a:r>
              <a:rPr lang="en-US" dirty="0">
                <a:solidFill>
                  <a:schemeClr val="bg2"/>
                </a:solidFill>
                <a:latin typeface="+mn-lt"/>
              </a:rPr>
              <a:t>Access to health and care services for people in vulnerable situations</a:t>
            </a:r>
            <a:endParaRPr lang="en-GB" sz="1200" dirty="0">
              <a:solidFill>
                <a:schemeClr val="bg2"/>
              </a:solidFill>
            </a:endParaRPr>
          </a:p>
          <a:p>
            <a:pPr marL="342900" indent="-342900">
              <a:spcAft>
                <a:spcPts val="600"/>
              </a:spcAft>
              <a:buClr>
                <a:schemeClr val="accent4"/>
              </a:buClr>
              <a:buAutoNum type="arabicParenR"/>
            </a:pPr>
            <a:r>
              <a:rPr lang="en-US" dirty="0">
                <a:solidFill>
                  <a:schemeClr val="bg2"/>
                </a:solidFill>
                <a:latin typeface="+mn-lt"/>
              </a:rPr>
              <a:t>Comparative effectiveness research for healthcare interventions in areas of high public health need</a:t>
            </a:r>
            <a:endParaRPr lang="en-GB" sz="1200" dirty="0">
              <a:solidFill>
                <a:schemeClr val="bg2"/>
              </a:solidFill>
            </a:endParaRPr>
          </a:p>
          <a:p>
            <a:pPr marL="342900" indent="-342900">
              <a:spcAft>
                <a:spcPts val="600"/>
              </a:spcAft>
              <a:buClr>
                <a:schemeClr val="accent4"/>
              </a:buClr>
              <a:buAutoNum type="arabicParenR"/>
            </a:pPr>
            <a:r>
              <a:rPr lang="en-US" dirty="0">
                <a:solidFill>
                  <a:schemeClr val="bg2"/>
                </a:solidFill>
                <a:latin typeface="+mn-lt"/>
              </a:rPr>
              <a:t>The role of environmental pollution in non-communicable diseases: air, noise and light and hazardous waste pollution</a:t>
            </a:r>
            <a:endParaRPr lang="en-GB" sz="1200" dirty="0">
              <a:solidFill>
                <a:schemeClr val="bg2"/>
              </a:solidFill>
            </a:endParaRPr>
          </a:p>
          <a:p>
            <a:pPr marL="342900" indent="-342900">
              <a:spcAft>
                <a:spcPts val="600"/>
              </a:spcAft>
              <a:buClr>
                <a:schemeClr val="accent4"/>
              </a:buClr>
              <a:buAutoNum type="arabicParenR"/>
            </a:pPr>
            <a:r>
              <a:rPr lang="en-US" dirty="0">
                <a:solidFill>
                  <a:schemeClr val="bg2"/>
                </a:solidFill>
                <a:latin typeface="+mn-lt"/>
              </a:rPr>
              <a:t>Tackling high-burden for patients, under-researched medical conditions</a:t>
            </a:r>
            <a:endParaRPr lang="en-GB" sz="1200" dirty="0">
              <a:solidFill>
                <a:schemeClr val="bg2"/>
              </a:solidFill>
            </a:endParaRPr>
          </a:p>
        </p:txBody>
      </p:sp>
      <p:sp>
        <p:nvSpPr>
          <p:cNvPr id="10" name="Titre 9">
            <a:extLst>
              <a:ext uri="{FF2B5EF4-FFF2-40B4-BE49-F238E27FC236}">
                <a16:creationId xmlns:a16="http://schemas.microsoft.com/office/drawing/2014/main" id="{F294A105-7EA6-7B83-F545-2A96E11BF214}"/>
              </a:ext>
            </a:extLst>
          </p:cNvPr>
          <p:cNvSpPr>
            <a:spLocks noGrp="1"/>
          </p:cNvSpPr>
          <p:nvPr>
            <p:ph type="title"/>
          </p:nvPr>
        </p:nvSpPr>
        <p:spPr/>
        <p:txBody>
          <a:bodyPr/>
          <a:lstStyle/>
          <a:p>
            <a:r>
              <a:rPr lang="fr-FR" dirty="0"/>
              <a:t>Liste des topics Santé 2024</a:t>
            </a:r>
          </a:p>
        </p:txBody>
      </p:sp>
    </p:spTree>
    <p:extLst>
      <p:ext uri="{BB962C8B-B14F-4D97-AF65-F5344CB8AC3E}">
        <p14:creationId xmlns:p14="http://schemas.microsoft.com/office/powerpoint/2010/main" val="240280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dirty="0"/>
              <a:t>TOPICS 2023, majeurs en SHS</a:t>
            </a:r>
          </a:p>
        </p:txBody>
      </p:sp>
      <p:sp>
        <p:nvSpPr>
          <p:cNvPr id="4" name="Espace réservé de la date 3">
            <a:extLst>
              <a:ext uri="{FF2B5EF4-FFF2-40B4-BE49-F238E27FC236}">
                <a16:creationId xmlns:a16="http://schemas.microsoft.com/office/drawing/2014/main" id="{5289D484-C341-4F3B-9E51-F1F2F68F8106}"/>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0403429D-EEA7-477C-922E-3607F1958F9A}"/>
              </a:ext>
            </a:extLst>
          </p:cNvPr>
          <p:cNvSpPr>
            <a:spLocks noGrp="1"/>
          </p:cNvSpPr>
          <p:nvPr>
            <p:ph type="sldNum" sz="quarter" idx="12"/>
          </p:nvPr>
        </p:nvSpPr>
        <p:spPr/>
        <p:txBody>
          <a:bodyPr/>
          <a:lstStyle/>
          <a:p>
            <a:fld id="{733122C9-A0B9-462F-8757-0847AD287B63}" type="slidenum">
              <a:rPr lang="fr-FR" smtClean="0"/>
              <a:pPr/>
              <a:t>17</a:t>
            </a:fld>
            <a:endParaRPr lang="fr-FR"/>
          </a:p>
        </p:txBody>
      </p:sp>
    </p:spTree>
    <p:extLst>
      <p:ext uri="{BB962C8B-B14F-4D97-AF65-F5344CB8AC3E}">
        <p14:creationId xmlns:p14="http://schemas.microsoft.com/office/powerpoint/2010/main" val="267477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dirty="0"/>
              <a:t>The Silver Deal - Person-</a:t>
            </a:r>
            <a:r>
              <a:rPr lang="en-US" sz="2000" b="0" dirty="0" err="1"/>
              <a:t>centred</a:t>
            </a:r>
            <a:r>
              <a:rPr lang="en-US" sz="2000" b="0" dirty="0"/>
              <a:t> health and care in European regions</a:t>
            </a:r>
            <a:endParaRPr lang="fr-FR"/>
          </a:p>
        </p:txBody>
      </p:sp>
      <p:sp>
        <p:nvSpPr>
          <p:cNvPr id="200" name="Google Shape;200;p18"/>
          <p:cNvSpPr txBox="1">
            <a:spLocks noGrp="1"/>
          </p:cNvSpPr>
          <p:nvPr>
            <p:ph type="body" idx="1"/>
          </p:nvPr>
        </p:nvSpPr>
        <p:spPr>
          <a:xfrm>
            <a:off x="359999" y="1861399"/>
            <a:ext cx="8424000" cy="287685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marL="419100" indent="-285750">
              <a:lnSpc>
                <a:spcPct val="110000"/>
              </a:lnSpc>
              <a:spcBef>
                <a:spcPts val="300"/>
              </a:spcBef>
              <a:buClr>
                <a:schemeClr val="bg2"/>
              </a:buClr>
              <a:buSzPts val="1500"/>
              <a:buChar char="•"/>
            </a:pPr>
            <a:r>
              <a:rPr lang="fr-FR" sz="1500" dirty="0"/>
              <a:t>Bénéficier de services de soins de haute qualité pour prévenir les multimorbidités et les fragilités, et favoriser la santé mentale et physique, le bien-être et la qualité de vie</a:t>
            </a:r>
          </a:p>
          <a:p>
            <a:pPr marL="419100" indent="-285750">
              <a:lnSpc>
                <a:spcPct val="110000"/>
              </a:lnSpc>
              <a:spcBef>
                <a:spcPts val="300"/>
              </a:spcBef>
              <a:buSzPts val="1500"/>
              <a:buChar char="•"/>
            </a:pPr>
            <a:r>
              <a:rPr lang="fr-FR" sz="1500" dirty="0"/>
              <a:t>Favoriser des modes de vie sains, le vieillissement sur place, le bien-être physique et mental des personnes âgées. </a:t>
            </a:r>
            <a:endParaRPr lang="fr-FR" dirty="0"/>
          </a:p>
          <a:p>
            <a:pPr marL="419100" indent="-285750">
              <a:lnSpc>
                <a:spcPct val="110000"/>
              </a:lnSpc>
              <a:spcBef>
                <a:spcPts val="300"/>
              </a:spcBef>
              <a:buSzPts val="1500"/>
              <a:buChar char="•"/>
            </a:pPr>
            <a:r>
              <a:rPr lang="fr-FR" sz="1500" dirty="0"/>
              <a:t>Rôle actif des patients à soutenir dans la gestion de leur propre santé physique et mentale</a:t>
            </a:r>
            <a:endParaRPr lang="fr-FR" dirty="0"/>
          </a:p>
          <a:p>
            <a:pPr marL="419100" indent="-285750">
              <a:lnSpc>
                <a:spcPct val="110000"/>
              </a:lnSpc>
              <a:spcBef>
                <a:spcPts val="300"/>
              </a:spcBef>
              <a:buClr>
                <a:schemeClr val="bg2"/>
              </a:buClr>
              <a:buSzPts val="1500"/>
              <a:buChar char="•"/>
            </a:pPr>
            <a:r>
              <a:rPr lang="fr-FR" sz="1500" dirty="0"/>
              <a:t>Favoriser la santé mentale et physique dans la vie quotidienne et le bien-être de la population vieillissante, dans le but de ne laisser personne de côté</a:t>
            </a:r>
          </a:p>
          <a:p>
            <a:pPr marL="419100" indent="-285750">
              <a:lnSpc>
                <a:spcPct val="110000"/>
              </a:lnSpc>
              <a:spcBef>
                <a:spcPts val="300"/>
              </a:spcBef>
              <a:buClr>
                <a:schemeClr val="bg2"/>
              </a:buClr>
              <a:buSzPts val="1500"/>
              <a:buChar char="•"/>
            </a:pPr>
            <a:endParaRPr lang="fr-FR" sz="1500" dirty="0"/>
          </a:p>
          <a:p>
            <a:pPr marL="419100" indent="-285750">
              <a:lnSpc>
                <a:spcPct val="110000"/>
              </a:lnSpc>
              <a:spcBef>
                <a:spcPts val="300"/>
              </a:spcBef>
              <a:buClr>
                <a:srgbClr val="123076"/>
              </a:buClr>
              <a:buSzPts val="1500"/>
              <a:buChar char="•"/>
            </a:pPr>
            <a:endParaRPr lang="fr-FR" sz="1500" dirty="0">
              <a:solidFill>
                <a:srgbClr val="000091"/>
              </a:solidFill>
            </a:endParaRPr>
          </a:p>
          <a:p>
            <a:pPr marL="285750" indent="-285750">
              <a:buClr>
                <a:schemeClr val="dk1"/>
              </a:buClr>
              <a:buSzPts val="1100"/>
              <a:buChar char="•"/>
            </a:pPr>
            <a:endParaRPr lang="fr-FR" sz="1500" b="1" dirty="0">
              <a:solidFill>
                <a:schemeClr val="accent4"/>
              </a:solidFill>
            </a:endParaRPr>
          </a:p>
          <a:p>
            <a:pPr marL="285750" indent="-285750">
              <a:buClr>
                <a:schemeClr val="dk1"/>
              </a:buClr>
              <a:buSzPts val="1100"/>
              <a:buChar char="•"/>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398643"/>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Faire face à l'évolution démographique et améliorer la santé et les soins pour les sociétés européennes vieillissantes, et exploiter le potentiel de la Silver Economy</a:t>
            </a:r>
            <a:endParaRPr lang="fr-FR" i="1" dirty="0">
              <a:solidFill>
                <a:schemeClr val="bg1">
                  <a:lumMod val="50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HORIZON-HLTH-2023-STAYHLTH-01-01</a:t>
            </a:r>
            <a:r>
              <a:rPr lang="en-US" sz="1200" dirty="0"/>
              <a:t> </a:t>
            </a:r>
          </a:p>
          <a:p>
            <a:pPr algn="r"/>
            <a:r>
              <a:rPr lang="fr-FR" sz="1200" dirty="0"/>
              <a:t>Budget global : </a:t>
            </a:r>
            <a:r>
              <a:rPr lang="fr-FR" sz="1200" b="1" dirty="0"/>
              <a:t>40 M€ - </a:t>
            </a:r>
            <a:r>
              <a:rPr lang="fr-FR" sz="1200" dirty="0"/>
              <a:t>Budget par projet :</a:t>
            </a:r>
            <a:r>
              <a:rPr lang="fr-FR" sz="1200" b="1" dirty="0"/>
              <a:t> 15-20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13/04/2023</a:t>
            </a:r>
            <a:r>
              <a:rPr lang="fr-FR" sz="1200" dirty="0"/>
              <a:t> </a:t>
            </a:r>
            <a:endParaRPr lang="en-US" dirty="0"/>
          </a:p>
        </p:txBody>
      </p:sp>
    </p:spTree>
    <p:extLst>
      <p:ext uri="{BB962C8B-B14F-4D97-AF65-F5344CB8AC3E}">
        <p14:creationId xmlns:p14="http://schemas.microsoft.com/office/powerpoint/2010/main" val="225452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dirty="0"/>
              <a:t>Planetary health: understanding the links between environmental degradation and health impacts</a:t>
            </a:r>
            <a:endParaRPr lang="fr-FR" dirty="0"/>
          </a:p>
        </p:txBody>
      </p:sp>
      <p:sp>
        <p:nvSpPr>
          <p:cNvPr id="200" name="Google Shape;200;p18"/>
          <p:cNvSpPr txBox="1">
            <a:spLocks noGrp="1"/>
          </p:cNvSpPr>
          <p:nvPr>
            <p:ph type="body" idx="1"/>
          </p:nvPr>
        </p:nvSpPr>
        <p:spPr>
          <a:xfrm>
            <a:off x="359999" y="2098625"/>
            <a:ext cx="8424000" cy="2876856"/>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marL="171450" indent="-171450">
              <a:spcBef>
                <a:spcPts val="300"/>
              </a:spcBef>
              <a:buSzPts val="1100"/>
              <a:buChar char="•"/>
            </a:pPr>
            <a:r>
              <a:rPr lang="fr-FR" sz="1200" dirty="0"/>
              <a:t>Les politiques climatiques et environnementales sont soutenues par une meilleure connaissance des interactions entre les systèmes naturels de la Terre et la santé humaine / </a:t>
            </a:r>
            <a:r>
              <a:rPr lang="fr-FR" sz="1200" dirty="0" err="1"/>
              <a:t>OneHealth</a:t>
            </a:r>
            <a:r>
              <a:rPr lang="fr-FR" sz="1200" dirty="0"/>
              <a:t> ; </a:t>
            </a:r>
            <a:endParaRPr lang="fr-FR"/>
          </a:p>
          <a:p>
            <a:pPr marL="171450" indent="-171450">
              <a:spcBef>
                <a:spcPts val="300"/>
              </a:spcBef>
              <a:buSzPts val="1100"/>
              <a:buChar char="•"/>
            </a:pPr>
            <a:r>
              <a:rPr lang="fr-FR" sz="1200" dirty="0"/>
              <a:t>Les politiques de santé planétaire durable, qui favorisent les </a:t>
            </a:r>
            <a:r>
              <a:rPr lang="fr-FR" sz="1200" dirty="0" err="1"/>
              <a:t>co</a:t>
            </a:r>
            <a:r>
              <a:rPr lang="fr-FR" sz="1200" dirty="0"/>
              <a:t>-bénéfices pour la santé humaine et la santé des écosystèmes, sont soutenues par des preuves solides ; </a:t>
            </a:r>
            <a:endParaRPr lang="fr-FR" dirty="0"/>
          </a:p>
          <a:p>
            <a:pPr marL="171450" indent="-171450">
              <a:spcBef>
                <a:spcPts val="300"/>
              </a:spcBef>
              <a:buSzPts val="1100"/>
              <a:buChar char="•"/>
            </a:pPr>
            <a:r>
              <a:rPr lang="fr-FR" sz="1200" dirty="0"/>
              <a:t>Développement d'indicateurs concernant les impacts sur la santé humaine des changements ou de la dégradation des systèmes naturels pour soutenir les stratégies d'adaptation et d'atténuation des risques naturels</a:t>
            </a:r>
            <a:endParaRPr lang="fr-FR" dirty="0"/>
          </a:p>
          <a:p>
            <a:pPr marL="171450" indent="-171450">
              <a:spcBef>
                <a:spcPts val="300"/>
              </a:spcBef>
              <a:buSzPts val="1100"/>
              <a:buChar char="•"/>
            </a:pPr>
            <a:r>
              <a:rPr lang="fr-FR" sz="1200" dirty="0"/>
              <a:t>Développer des outils pour améliorer la capacité de prévision et envisager des stratégies de prévention afin de faire face aux impacts sur la santé humaine des changements ou de la dégradation des écosystèmes</a:t>
            </a:r>
            <a:endParaRPr lang="fr-FR" dirty="0"/>
          </a:p>
          <a:p>
            <a:pPr marL="171450" indent="-171450">
              <a:spcBef>
                <a:spcPts val="300"/>
              </a:spcBef>
              <a:buSzPts val="1100"/>
              <a:buChar char="•"/>
            </a:pPr>
            <a:r>
              <a:rPr lang="fr-FR" sz="1200" dirty="0"/>
              <a:t>Les citoyens sont engagés et informés de l'impact de la dégradation des systèmes naturels sur la santé humaine et les comportements visant à la conservation des écosystèmes sont encouragés. </a:t>
            </a:r>
            <a:endParaRPr lang="fr-FR"/>
          </a:p>
          <a:p>
            <a:pPr marL="133350" indent="0">
              <a:lnSpc>
                <a:spcPct val="110000"/>
              </a:lnSpc>
              <a:spcBef>
                <a:spcPts val="300"/>
              </a:spcBef>
              <a:buClr>
                <a:srgbClr val="123076"/>
              </a:buClr>
              <a:buSzPts val="1500"/>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646652"/>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Comprendre comment le changement climatique peut avoir des répercussions négatives à court ou long terme sur la santé et le bien-être des personnes.</a:t>
            </a:r>
            <a:endParaRPr lang="fr-FR" dirty="0">
              <a:solidFill>
                <a:schemeClr val="bg1">
                  <a:lumMod val="50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HORIZON-HLTH-2023-ENVHLTH-02-01</a:t>
            </a:r>
            <a:r>
              <a:rPr lang="en-US" sz="1200" dirty="0"/>
              <a:t> </a:t>
            </a:r>
          </a:p>
          <a:p>
            <a:pPr algn="r"/>
            <a:r>
              <a:rPr lang="fr-FR" sz="1200" dirty="0"/>
              <a:t>Budget global : </a:t>
            </a:r>
            <a:r>
              <a:rPr lang="fr-FR" sz="1200" b="1" dirty="0"/>
              <a:t>30 M€ - </a:t>
            </a:r>
            <a:r>
              <a:rPr lang="fr-FR" sz="1200" dirty="0"/>
              <a:t>Budget par projet :</a:t>
            </a:r>
            <a:r>
              <a:rPr lang="fr-FR" sz="1200" b="1" dirty="0"/>
              <a:t> 1-6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13/04/2023</a:t>
            </a:r>
            <a:r>
              <a:rPr lang="fr-FR" sz="1200" dirty="0"/>
              <a:t> </a:t>
            </a:r>
            <a:endParaRPr lang="en-US" dirty="0"/>
          </a:p>
        </p:txBody>
      </p:sp>
    </p:spTree>
    <p:extLst>
      <p:ext uri="{BB962C8B-B14F-4D97-AF65-F5344CB8AC3E}">
        <p14:creationId xmlns:p14="http://schemas.microsoft.com/office/powerpoint/2010/main" val="299862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6846803" y="492710"/>
            <a:ext cx="1950706" cy="371518"/>
          </a:xfrm>
        </p:spPr>
        <p:txBody>
          <a:bodyPr/>
          <a:lstStyle/>
          <a:p>
            <a:pPr algn="r"/>
            <a:r>
              <a:rPr lang="fr-FR" sz="1600">
                <a:solidFill>
                  <a:schemeClr val="bg2"/>
                </a:solidFill>
              </a:rPr>
              <a:t>SOMMAIRE</a:t>
            </a:r>
            <a:endParaRPr lang="fr-FR" sz="1600"/>
          </a:p>
        </p:txBody>
      </p:sp>
      <p:sp>
        <p:nvSpPr>
          <p:cNvPr id="3" name="Espace réservé du numéro de diapositive 2"/>
          <p:cNvSpPr>
            <a:spLocks noGrp="1"/>
          </p:cNvSpPr>
          <p:nvPr>
            <p:ph type="sldNum" idx="12"/>
          </p:nvPr>
        </p:nvSpPr>
        <p:spPr/>
        <p:txBody>
          <a:bodyPr/>
          <a:lstStyle/>
          <a:p>
            <a:fld id="{733122C9-A0B9-462F-8757-0847AD287B63}" type="slidenum">
              <a:rPr lang="fr-FR" smtClean="0"/>
              <a:pPr/>
              <a:t>2</a:t>
            </a:fld>
            <a:endParaRPr lang="fr-FR"/>
          </a:p>
        </p:txBody>
      </p:sp>
      <p:sp>
        <p:nvSpPr>
          <p:cNvPr id="4" name="Titre 3">
            <a:extLst>
              <a:ext uri="{FF2B5EF4-FFF2-40B4-BE49-F238E27FC236}">
                <a16:creationId xmlns:a16="http://schemas.microsoft.com/office/drawing/2014/main" id="{25747747-55A0-07AE-BC20-34F964C8FC1D}"/>
              </a:ext>
            </a:extLst>
          </p:cNvPr>
          <p:cNvSpPr>
            <a:spLocks noGrp="1"/>
          </p:cNvSpPr>
          <p:nvPr>
            <p:ph type="title"/>
          </p:nvPr>
        </p:nvSpPr>
        <p:spPr>
          <a:xfrm>
            <a:off x="415096" y="1084720"/>
            <a:ext cx="8389469" cy="3598185"/>
          </a:xfrm>
        </p:spPr>
        <p:txBody>
          <a:bodyPr/>
          <a:lstStyle/>
          <a:p>
            <a:pPr marL="71755">
              <a:spcBef>
                <a:spcPts val="600"/>
              </a:spcBef>
              <a:spcAft>
                <a:spcPts val="600"/>
              </a:spcAft>
            </a:pPr>
            <a:r>
              <a:rPr lang="fr-FR" sz="1500" dirty="0">
                <a:solidFill>
                  <a:schemeClr val="bg2"/>
                </a:solidFill>
              </a:rPr>
              <a:t>Avant-propos </a:t>
            </a:r>
            <a:r>
              <a:rPr lang="fr-FR" sz="1500" b="0" dirty="0">
                <a:solidFill>
                  <a:schemeClr val="bg2">
                    <a:lumMod val="40000"/>
                    <a:lumOff val="60000"/>
                  </a:schemeClr>
                </a:solidFill>
              </a:rPr>
              <a:t>– p. 3</a:t>
            </a:r>
            <a:br>
              <a:rPr lang="fr-FR" sz="1500" b="0" dirty="0"/>
            </a:br>
            <a:br>
              <a:rPr lang="fr-FR" sz="1500" dirty="0"/>
            </a:br>
            <a:r>
              <a:rPr lang="fr-FR" sz="1500" dirty="0">
                <a:solidFill>
                  <a:schemeClr val="bg2"/>
                </a:solidFill>
              </a:rPr>
              <a:t>Comment lire ce guide </a:t>
            </a:r>
            <a:r>
              <a:rPr lang="fr-FR" sz="1500" b="0" dirty="0">
                <a:solidFill>
                  <a:schemeClr val="bg2">
                    <a:lumMod val="40000"/>
                    <a:lumOff val="60000"/>
                  </a:schemeClr>
                </a:solidFill>
              </a:rPr>
              <a:t>– p. 4</a:t>
            </a:r>
            <a:br>
              <a:rPr lang="fr-FR" sz="1500" b="0" dirty="0"/>
            </a:br>
            <a:br>
              <a:rPr lang="fr-FR" sz="1500" dirty="0"/>
            </a:br>
            <a:r>
              <a:rPr lang="fr-FR" sz="1500" dirty="0">
                <a:solidFill>
                  <a:schemeClr val="bg2"/>
                </a:solidFill>
              </a:rPr>
              <a:t>Introduction : Les SHS dans Horizon Europe </a:t>
            </a:r>
            <a:r>
              <a:rPr lang="fr-FR" sz="1500" b="0" dirty="0">
                <a:solidFill>
                  <a:schemeClr val="bg2">
                    <a:lumMod val="40000"/>
                    <a:lumOff val="60000"/>
                  </a:schemeClr>
                </a:solidFill>
              </a:rPr>
              <a:t>– p. 8</a:t>
            </a:r>
            <a:br>
              <a:rPr lang="fr-FR" sz="1500" b="0" dirty="0"/>
            </a:br>
            <a:br>
              <a:rPr lang="fr-FR" sz="1500" b="0" dirty="0"/>
            </a:br>
            <a:r>
              <a:rPr lang="fr-FR" sz="1500" dirty="0">
                <a:solidFill>
                  <a:schemeClr val="bg2"/>
                </a:solidFill>
              </a:rPr>
              <a:t>Les appels 2023 et 2024 du Cluster 1 Santé </a:t>
            </a:r>
            <a:r>
              <a:rPr lang="fr-FR" sz="1500" b="0" dirty="0">
                <a:solidFill>
                  <a:schemeClr val="bg2">
                    <a:lumMod val="40000"/>
                    <a:lumOff val="60000"/>
                  </a:schemeClr>
                </a:solidFill>
              </a:rPr>
              <a:t>– p. 10</a:t>
            </a:r>
            <a:br>
              <a:rPr lang="fr-FR" sz="1500" b="0" dirty="0"/>
            </a:br>
            <a:br>
              <a:rPr lang="fr-FR" sz="1500" b="0" dirty="0"/>
            </a:br>
            <a:endParaRPr lang="fr-FR" sz="1500" b="0">
              <a:solidFill>
                <a:schemeClr val="bg2">
                  <a:lumMod val="40000"/>
                  <a:lumOff val="60000"/>
                </a:schemeClr>
              </a:solidFill>
            </a:endParaRPr>
          </a:p>
        </p:txBody>
      </p:sp>
    </p:spTree>
    <p:extLst>
      <p:ext uri="{BB962C8B-B14F-4D97-AF65-F5344CB8AC3E}">
        <p14:creationId xmlns:p14="http://schemas.microsoft.com/office/powerpoint/2010/main" val="270850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GB" sz="2000" b="0" dirty="0"/>
              <a:t>Resilience and mental wellbeing of the health and care workforce</a:t>
            </a:r>
            <a:r>
              <a:rPr lang="en-US" sz="2000" b="0" dirty="0"/>
              <a:t> </a:t>
            </a:r>
            <a:endParaRPr lang="fr-FR"/>
          </a:p>
        </p:txBody>
      </p:sp>
      <p:sp>
        <p:nvSpPr>
          <p:cNvPr id="200" name="Google Shape;200;p18"/>
          <p:cNvSpPr txBox="1">
            <a:spLocks noGrp="1"/>
          </p:cNvSpPr>
          <p:nvPr>
            <p:ph type="body" idx="1"/>
          </p:nvPr>
        </p:nvSpPr>
        <p:spPr>
          <a:xfrm>
            <a:off x="359999" y="1861399"/>
            <a:ext cx="8424000" cy="287685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dirty="0">
              <a:solidFill>
                <a:schemeClr val="accent4"/>
              </a:solidFill>
            </a:endParaRPr>
          </a:p>
          <a:p>
            <a:pPr marL="171450" indent="-171450">
              <a:spcBef>
                <a:spcPts val="300"/>
              </a:spcBef>
              <a:buSzPts val="1100"/>
              <a:buChar char="•"/>
            </a:pPr>
            <a:r>
              <a:rPr lang="fr-FR" sz="1200" dirty="0"/>
              <a:t>Les professionnels de la santé et des soins bénéficient d'un soutien (y compris en matière de santé mentale), d'un accès à des outils et de conseils qui améliorent leur bien-être et leur capacité à s'adapter à l'évolution des conditions de travail</a:t>
            </a:r>
          </a:p>
          <a:p>
            <a:pPr marL="171450" indent="-171450">
              <a:spcBef>
                <a:spcPts val="300"/>
              </a:spcBef>
              <a:buSzPts val="1100"/>
              <a:buChar char="•"/>
            </a:pPr>
            <a:r>
              <a:rPr lang="fr-FR" sz="1200" dirty="0"/>
              <a:t>Meilleure connaissance des risques spécifiques pour la résilience, la santé mentale et le bien-être des professionnels de la santé et des soins et des aidants informels et accès à des solutions pour les prévenir et les gérer</a:t>
            </a:r>
            <a:endParaRPr lang="fr-FR" dirty="0"/>
          </a:p>
          <a:p>
            <a:pPr marL="171450" indent="-171450">
              <a:spcBef>
                <a:spcPts val="300"/>
              </a:spcBef>
              <a:buSzPts val="1100"/>
              <a:buChar char="•"/>
            </a:pPr>
            <a:r>
              <a:rPr lang="fr-FR" sz="1200" dirty="0"/>
              <a:t>Les bailleurs de fonds des services de santé et de soins ont accès à des données probantes, à des approches novatrices et à des recommandations d'un bon rapport coût-efficacité pour les interventions en faveur de la santé mentale et du bien-être des travailleurs du secteur de la santé et des soins aux niveaux individuel, organisationnel et sectoriel. </a:t>
            </a:r>
            <a:endParaRPr lang="fr-FR" dirty="0"/>
          </a:p>
          <a:p>
            <a:pPr marL="171450" indent="-171450">
              <a:spcBef>
                <a:spcPts val="300"/>
              </a:spcBef>
              <a:buSzPts val="1100"/>
              <a:buChar char="•"/>
            </a:pPr>
            <a:r>
              <a:rPr lang="fr-FR" sz="1200" dirty="0"/>
              <a:t>Les décideurs politiques coopèrent avec les parties prenantes concernées, y compris les associations de professionnels de la santé et des soins et les partenaires sociaux, afin de promouvoir des solutions spécifiques pour améliorer la résilience et le bien-être des travailleurs de la santé et des soignants, y compris les soignants informels, et lutter contre l'accumulation des facteurs de stress.  </a:t>
            </a:r>
            <a:endParaRPr lang="fr-FR"/>
          </a:p>
          <a:p>
            <a:pPr marL="133350" indent="0">
              <a:lnSpc>
                <a:spcPct val="110000"/>
              </a:lnSpc>
              <a:spcBef>
                <a:spcPts val="300"/>
              </a:spcBef>
              <a:buClr>
                <a:srgbClr val="123076"/>
              </a:buClr>
              <a:buSzPts val="1500"/>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398643"/>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Comprendre les difficultés des personnels de soins, et les combattre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HORIZON-HLTH-2023-CARE-04-02</a:t>
            </a:r>
            <a:r>
              <a:rPr lang="en-US" sz="1200" b="1" u="sng" dirty="0"/>
              <a:t> </a:t>
            </a:r>
            <a:endParaRPr lang="en-US" sz="1200" dirty="0"/>
          </a:p>
          <a:p>
            <a:pPr algn="r"/>
            <a:r>
              <a:rPr lang="fr-FR" sz="1200" dirty="0"/>
              <a:t>Budget global : </a:t>
            </a:r>
            <a:r>
              <a:rPr lang="fr-FR" sz="1200" b="1" dirty="0"/>
              <a:t>20 M€ - </a:t>
            </a:r>
            <a:r>
              <a:rPr lang="fr-FR" sz="1200" dirty="0"/>
              <a:t>Budget par projet :</a:t>
            </a:r>
            <a:r>
              <a:rPr lang="fr-FR" sz="1200" b="1" dirty="0"/>
              <a:t> 4-6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13/04/2023</a:t>
            </a:r>
            <a:r>
              <a:rPr lang="fr-FR" sz="1200" dirty="0"/>
              <a:t> </a:t>
            </a:r>
            <a:endParaRPr lang="en-US" dirty="0"/>
          </a:p>
        </p:txBody>
      </p:sp>
    </p:spTree>
    <p:extLst>
      <p:ext uri="{BB962C8B-B14F-4D97-AF65-F5344CB8AC3E}">
        <p14:creationId xmlns:p14="http://schemas.microsoft.com/office/powerpoint/2010/main" val="308695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dirty="0"/>
              <a:t>Novel approaches for palliative and end-of-life care for non-cancer patients</a:t>
            </a:r>
            <a:endParaRPr lang="fr-FR" dirty="0"/>
          </a:p>
        </p:txBody>
      </p:sp>
      <p:sp>
        <p:nvSpPr>
          <p:cNvPr id="200" name="Google Shape;200;p18"/>
          <p:cNvSpPr txBox="1">
            <a:spLocks noGrp="1"/>
          </p:cNvSpPr>
          <p:nvPr>
            <p:ph type="body" idx="1"/>
          </p:nvPr>
        </p:nvSpPr>
        <p:spPr>
          <a:xfrm>
            <a:off x="359999" y="1861399"/>
            <a:ext cx="8424000" cy="287685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dirty="0">
              <a:solidFill>
                <a:schemeClr val="accent4"/>
              </a:solidFill>
            </a:endParaRPr>
          </a:p>
          <a:p>
            <a:pPr marL="171450" indent="-171450">
              <a:spcBef>
                <a:spcPts val="300"/>
              </a:spcBef>
              <a:buSzPts val="1100"/>
              <a:buChar char="•"/>
            </a:pPr>
            <a:r>
              <a:rPr lang="fr-FR" sz="1200" dirty="0"/>
              <a:t>Réduction des souffrances liées à la santé et amélioration du bien-être et de la qualité de vie des patients ayant besoin de soins palliatifs et de fin de vie et de leurs aidants professionnels et familiaux.</a:t>
            </a:r>
            <a:endParaRPr lang="fr-FR" dirty="0"/>
          </a:p>
          <a:p>
            <a:pPr marL="171450" indent="-171450">
              <a:spcBef>
                <a:spcPts val="300"/>
              </a:spcBef>
              <a:buSzPts val="1100"/>
              <a:buChar char="•"/>
            </a:pPr>
            <a:r>
              <a:rPr lang="fr-FR" sz="1200" dirty="0"/>
              <a:t>Les patients bénéficient d'un accès précoce et amélioré à des services de soins palliatifs ou de fin de vie de meilleure qualité et d'un meilleur rapport (coût-efficacité).</a:t>
            </a:r>
            <a:endParaRPr lang="fr-FR" dirty="0"/>
          </a:p>
          <a:p>
            <a:pPr marL="171450" indent="-171450">
              <a:spcBef>
                <a:spcPts val="300"/>
              </a:spcBef>
              <a:buSzPts val="1100"/>
              <a:buChar char="•"/>
            </a:pPr>
            <a:r>
              <a:rPr lang="fr-FR" sz="1200" dirty="0"/>
              <a:t>Les patients et leurs aidants professionnels et familiaux sont en mesure de s'engager de manière significative dans le processus amélioré de prise de décision conjointe en matière de soins palliatifs, fondé sur des preuves et des informations.</a:t>
            </a:r>
            <a:endParaRPr lang="fr-FR" dirty="0"/>
          </a:p>
          <a:p>
            <a:pPr marL="171450" indent="-171450">
              <a:spcBef>
                <a:spcPts val="300"/>
              </a:spcBef>
              <a:buSzPts val="1100"/>
              <a:buChar char="•"/>
            </a:pPr>
            <a:r>
              <a:rPr lang="fr-FR" sz="1200" dirty="0"/>
              <a:t>Les prestataires de soins de santé et les responsables des politiques de santé ont accès et utilisent les directives et politiques cliniques améliorées en ce qui concerne la gestion de la douleur et/ou d'autres symptômes, le soutien psychologique et/ou spirituel, et les soins palliatifs ou de fin de vie pour les patients.</a:t>
            </a:r>
            <a:endParaRPr lang="fr-FR" dirty="0"/>
          </a:p>
          <a:p>
            <a:pPr marL="171450" indent="-171450">
              <a:spcBef>
                <a:spcPts val="300"/>
              </a:spcBef>
              <a:buSzPts val="1100"/>
              <a:buChar char="•"/>
            </a:pPr>
            <a:r>
              <a:rPr lang="fr-FR" sz="1200" dirty="0"/>
              <a:t>Réduction de la charge sociétale, sanitaire et économique associée à la demande croissante de services de soins palliatifs ou de fin de vie, ce qui est bénéfique pour les citoyens et préserve la durabilité des systèmes de soins de santé.  </a:t>
            </a:r>
            <a:endParaRPr lang="fr-F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398643"/>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Quelles interventions, centrées sur le patient, sont efficaces et améliorent la qualité de vie et les résultats des patients de tous âges dans les domaines des soins palliatifs et de fin de vie</a:t>
            </a:r>
            <a:endParaRPr lang="fr-FR" i="1">
              <a:solidFill>
                <a:schemeClr val="bg1">
                  <a:lumMod val="50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HORIZON-HLTH-2023-DISEASE-03-01</a:t>
            </a:r>
            <a:r>
              <a:rPr lang="en-US" sz="1200" dirty="0"/>
              <a:t> </a:t>
            </a:r>
          </a:p>
          <a:p>
            <a:pPr algn="r"/>
            <a:r>
              <a:rPr lang="fr-FR" sz="1200" dirty="0"/>
              <a:t>Budget global : </a:t>
            </a:r>
            <a:r>
              <a:rPr lang="fr-FR" sz="1200" b="1" dirty="0"/>
              <a:t>50 M€ - </a:t>
            </a:r>
            <a:r>
              <a:rPr lang="fr-FR" sz="1200" dirty="0"/>
              <a:t>Budget par projet :</a:t>
            </a:r>
            <a:r>
              <a:rPr lang="fr-FR" sz="1200" b="1" dirty="0"/>
              <a:t> 6-7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13/04/2023</a:t>
            </a:r>
            <a:r>
              <a:rPr lang="fr-FR" sz="1200" dirty="0"/>
              <a:t> </a:t>
            </a:r>
            <a:endParaRPr lang="en-US" dirty="0"/>
          </a:p>
        </p:txBody>
      </p:sp>
    </p:spTree>
    <p:extLst>
      <p:ext uri="{BB962C8B-B14F-4D97-AF65-F5344CB8AC3E}">
        <p14:creationId xmlns:p14="http://schemas.microsoft.com/office/powerpoint/2010/main" val="239829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dirty="0"/>
              <a:t>Interventions in city environments to reduce risk of non-communicable disease (Global Alliance for Chronic Diseases - GACD)</a:t>
            </a:r>
            <a:endParaRPr lang="fr-FR" dirty="0"/>
          </a:p>
        </p:txBody>
      </p:sp>
      <p:sp>
        <p:nvSpPr>
          <p:cNvPr id="200" name="Google Shape;200;p18"/>
          <p:cNvSpPr txBox="1">
            <a:spLocks noGrp="1"/>
          </p:cNvSpPr>
          <p:nvPr>
            <p:ph type="body" idx="1"/>
          </p:nvPr>
        </p:nvSpPr>
        <p:spPr>
          <a:xfrm>
            <a:off x="359999" y="2260370"/>
            <a:ext cx="8445566" cy="2671979"/>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dirty="0">
              <a:solidFill>
                <a:schemeClr val="accent4"/>
              </a:solidFill>
            </a:endParaRPr>
          </a:p>
          <a:p>
            <a:pPr marL="171450" indent="-171450">
              <a:spcBef>
                <a:spcPts val="300"/>
              </a:spcBef>
              <a:buSzPts val="1100"/>
              <a:buChar char="•"/>
            </a:pPr>
            <a:r>
              <a:rPr lang="en-GB" sz="1200" dirty="0" err="1"/>
              <a:t>Lignes</a:t>
            </a:r>
            <a:r>
              <a:rPr lang="en-GB" sz="1200" dirty="0"/>
              <a:t> directrices </a:t>
            </a:r>
            <a:r>
              <a:rPr lang="en-GB" sz="1200" dirty="0" err="1"/>
              <a:t>spécifiques</a:t>
            </a:r>
            <a:r>
              <a:rPr lang="en-GB" sz="1200" dirty="0"/>
              <a:t> pour </a:t>
            </a:r>
            <a:r>
              <a:rPr lang="en-GB" sz="1200" dirty="0" err="1"/>
              <a:t>mettre</a:t>
            </a:r>
            <a:r>
              <a:rPr lang="en-GB" sz="1200" dirty="0"/>
              <a:t> </a:t>
            </a:r>
            <a:r>
              <a:rPr lang="en-GB" sz="1200" dirty="0" err="1"/>
              <a:t>en</a:t>
            </a:r>
            <a:r>
              <a:rPr lang="en-GB" sz="1200" dirty="0"/>
              <a:t> </a:t>
            </a:r>
            <a:r>
              <a:rPr lang="en-GB" sz="1200" dirty="0" err="1"/>
              <a:t>œuvre</a:t>
            </a:r>
            <a:r>
              <a:rPr lang="en-GB" sz="1200" dirty="0"/>
              <a:t> des interventions </a:t>
            </a:r>
            <a:r>
              <a:rPr lang="en-GB" sz="1200" dirty="0" err="1"/>
              <a:t>sanitaires</a:t>
            </a:r>
            <a:r>
              <a:rPr lang="en-GB" sz="1200" dirty="0"/>
              <a:t> qui </a:t>
            </a:r>
            <a:r>
              <a:rPr lang="en-GB" sz="1200" dirty="0" err="1"/>
              <a:t>réduisent</a:t>
            </a:r>
            <a:r>
              <a:rPr lang="en-GB" sz="1200" dirty="0"/>
              <a:t> les </a:t>
            </a:r>
            <a:r>
              <a:rPr lang="en-GB" sz="1200" dirty="0" err="1"/>
              <a:t>facteurs</a:t>
            </a:r>
            <a:r>
              <a:rPr lang="en-GB" sz="1200" dirty="0"/>
              <a:t> de </a:t>
            </a:r>
            <a:r>
              <a:rPr lang="en-GB" sz="1200" dirty="0" err="1"/>
              <a:t>risque</a:t>
            </a:r>
            <a:r>
              <a:rPr lang="en-GB" sz="1200" dirty="0"/>
              <a:t> des maladies non </a:t>
            </a:r>
            <a:r>
              <a:rPr lang="en-GB" sz="1200" dirty="0" err="1"/>
              <a:t>transmissibles</a:t>
            </a:r>
            <a:r>
              <a:rPr lang="en-GB" sz="1200" dirty="0"/>
              <a:t> (MNT) </a:t>
            </a:r>
            <a:r>
              <a:rPr lang="en-GB" sz="1200" dirty="0" err="1"/>
              <a:t>associées</a:t>
            </a:r>
            <a:r>
              <a:rPr lang="en-GB" sz="1200" dirty="0"/>
              <a:t> aux </a:t>
            </a:r>
            <a:r>
              <a:rPr lang="en-GB" sz="1200" dirty="0" err="1"/>
              <a:t>environnements</a:t>
            </a:r>
            <a:r>
              <a:rPr lang="en-GB" sz="1200" dirty="0"/>
              <a:t> </a:t>
            </a:r>
            <a:r>
              <a:rPr lang="en-GB" sz="1200" dirty="0" err="1"/>
              <a:t>urbains</a:t>
            </a:r>
          </a:p>
          <a:p>
            <a:pPr marL="171450" indent="-171450">
              <a:spcBef>
                <a:spcPts val="300"/>
              </a:spcBef>
              <a:buSzPts val="1100"/>
              <a:buChar char="•"/>
            </a:pPr>
            <a:r>
              <a:rPr lang="en-GB" sz="1200" dirty="0" err="1"/>
              <a:t>Meilleure</a:t>
            </a:r>
            <a:r>
              <a:rPr lang="en-GB" sz="1200" dirty="0"/>
              <a:t> </a:t>
            </a:r>
            <a:r>
              <a:rPr lang="en-GB" sz="1200" dirty="0" err="1"/>
              <a:t>compréhension</a:t>
            </a:r>
            <a:r>
              <a:rPr lang="en-GB" sz="1200" dirty="0"/>
              <a:t> des MNT </a:t>
            </a:r>
            <a:r>
              <a:rPr lang="en-GB" sz="1200" dirty="0" err="1"/>
              <a:t>causées</a:t>
            </a:r>
            <a:r>
              <a:rPr lang="en-GB" sz="1200" dirty="0"/>
              <a:t> </a:t>
            </a:r>
            <a:r>
              <a:rPr lang="en-GB" sz="1200" dirty="0" err="1"/>
              <a:t>ou</a:t>
            </a:r>
            <a:r>
              <a:rPr lang="en-GB" sz="1200" dirty="0"/>
              <a:t> </a:t>
            </a:r>
            <a:r>
              <a:rPr lang="en-GB" sz="1200" dirty="0" err="1"/>
              <a:t>affectées</a:t>
            </a:r>
            <a:r>
              <a:rPr lang="en-GB" sz="1200" dirty="0"/>
              <a:t> par </a:t>
            </a:r>
            <a:r>
              <a:rPr lang="en-GB" sz="1200" dirty="0" err="1"/>
              <a:t>l'environnement</a:t>
            </a:r>
            <a:r>
              <a:rPr lang="en-GB" sz="1200" dirty="0"/>
              <a:t> </a:t>
            </a:r>
            <a:r>
              <a:rPr lang="en-GB" sz="1200" dirty="0" err="1"/>
              <a:t>urbain</a:t>
            </a:r>
            <a:r>
              <a:rPr lang="en-GB" sz="1200" dirty="0"/>
              <a:t> et sur les </a:t>
            </a:r>
            <a:r>
              <a:rPr lang="en-GB" sz="1200" dirty="0" err="1"/>
              <a:t>facteurs</a:t>
            </a:r>
            <a:r>
              <a:rPr lang="en-GB" sz="1200" dirty="0"/>
              <a:t> qui </a:t>
            </a:r>
            <a:r>
              <a:rPr lang="en-GB" sz="1200" dirty="0" err="1"/>
              <a:t>influencent</a:t>
            </a:r>
            <a:r>
              <a:rPr lang="en-GB" sz="1200" dirty="0"/>
              <a:t> la mise </a:t>
            </a:r>
            <a:r>
              <a:rPr lang="en-GB" sz="1200" dirty="0" err="1"/>
              <a:t>en</a:t>
            </a:r>
            <a:r>
              <a:rPr lang="en-GB" sz="1200" dirty="0"/>
              <a:t> </a:t>
            </a:r>
            <a:r>
              <a:rPr lang="en-GB" sz="1200" dirty="0" err="1"/>
              <a:t>œuvre</a:t>
            </a:r>
            <a:r>
              <a:rPr lang="en-GB" sz="1200" dirty="0"/>
              <a:t> </a:t>
            </a:r>
            <a:r>
              <a:rPr lang="en-GB" sz="1200" dirty="0" err="1"/>
              <a:t>d'actions</a:t>
            </a:r>
            <a:r>
              <a:rPr lang="en-GB" sz="1200" dirty="0"/>
              <a:t> </a:t>
            </a:r>
            <a:r>
              <a:rPr lang="en-GB" sz="1200" dirty="0" err="1"/>
              <a:t>préventives</a:t>
            </a:r>
            <a:r>
              <a:rPr lang="en-GB" sz="1200" dirty="0"/>
              <a:t> </a:t>
            </a:r>
            <a:r>
              <a:rPr lang="en-GB" sz="1200" dirty="0" err="1"/>
              <a:t>visant</a:t>
            </a:r>
            <a:r>
              <a:rPr lang="en-GB" sz="1200" dirty="0"/>
              <a:t> les </a:t>
            </a:r>
            <a:r>
              <a:rPr lang="en-GB" sz="1200" dirty="0" err="1"/>
              <a:t>comportements</a:t>
            </a:r>
            <a:r>
              <a:rPr lang="en-GB" sz="1200" dirty="0"/>
              <a:t> à </a:t>
            </a:r>
            <a:r>
              <a:rPr lang="en-GB" sz="1200" dirty="0" err="1"/>
              <a:t>risque</a:t>
            </a:r>
            <a:r>
              <a:rPr lang="en-GB" sz="1200" dirty="0"/>
              <a:t> des populations </a:t>
            </a:r>
            <a:r>
              <a:rPr lang="en-GB" sz="1200" dirty="0" err="1"/>
              <a:t>urbaines</a:t>
            </a:r>
            <a:r>
              <a:rPr lang="en-GB" sz="1200" dirty="0"/>
              <a:t> </a:t>
            </a:r>
            <a:r>
              <a:rPr lang="en-GB" sz="1200" dirty="0" err="1"/>
              <a:t>concernées</a:t>
            </a:r>
            <a:r>
              <a:rPr lang="en-GB" sz="1200" dirty="0"/>
              <a:t> ; </a:t>
            </a:r>
            <a:r>
              <a:rPr lang="en-GB" sz="1200" dirty="0" err="1"/>
              <a:t>développement</a:t>
            </a:r>
            <a:r>
              <a:rPr lang="en-GB" sz="1200" dirty="0"/>
              <a:t> de politiques </a:t>
            </a:r>
            <a:r>
              <a:rPr lang="en-GB" sz="1200" dirty="0" err="1"/>
              <a:t>d'urbanisme</a:t>
            </a:r>
            <a:r>
              <a:rPr lang="en-GB" sz="1200" dirty="0"/>
              <a:t> </a:t>
            </a:r>
            <a:r>
              <a:rPr lang="en-GB" sz="1200" dirty="0" err="1"/>
              <a:t>améliorées</a:t>
            </a:r>
            <a:r>
              <a:rPr lang="en-GB" sz="1200" dirty="0"/>
              <a:t> </a:t>
            </a:r>
            <a:r>
              <a:rPr lang="en-GB" sz="1200" dirty="0" err="1"/>
              <a:t>afin</a:t>
            </a:r>
            <a:r>
              <a:rPr lang="en-GB" sz="1200" dirty="0"/>
              <a:t> de </a:t>
            </a:r>
            <a:r>
              <a:rPr lang="en-GB" sz="1200" dirty="0" err="1"/>
              <a:t>réduire</a:t>
            </a:r>
            <a:r>
              <a:rPr lang="en-GB" sz="1200" dirty="0"/>
              <a:t> les </a:t>
            </a:r>
            <a:r>
              <a:rPr lang="en-GB" sz="1200" dirty="0" err="1"/>
              <a:t>risques</a:t>
            </a:r>
            <a:r>
              <a:rPr lang="en-GB" sz="1200" dirty="0"/>
              <a:t> </a:t>
            </a:r>
            <a:r>
              <a:rPr lang="en-GB" sz="1200" dirty="0" err="1"/>
              <a:t>liés</a:t>
            </a:r>
            <a:r>
              <a:rPr lang="en-GB" sz="1200" dirty="0"/>
              <a:t> à la </a:t>
            </a:r>
            <a:r>
              <a:rPr lang="en-GB" sz="1200" dirty="0" err="1"/>
              <a:t>santé</a:t>
            </a:r>
            <a:r>
              <a:rPr lang="en-GB" sz="1200" dirty="0"/>
              <a:t>.</a:t>
            </a:r>
            <a:endParaRPr lang="fr-FR" dirty="0"/>
          </a:p>
          <a:p>
            <a:pPr marL="171450" indent="-171450">
              <a:spcBef>
                <a:spcPts val="300"/>
              </a:spcBef>
              <a:buSzPts val="1100"/>
              <a:buChar char="•"/>
            </a:pPr>
            <a:r>
              <a:rPr lang="en-GB" sz="1200" dirty="0" err="1"/>
              <a:t>Meilleure</a:t>
            </a:r>
            <a:r>
              <a:rPr lang="en-GB" sz="1200" dirty="0"/>
              <a:t> </a:t>
            </a:r>
            <a:r>
              <a:rPr lang="en-GB" sz="1200" dirty="0" err="1"/>
              <a:t>comprénhension</a:t>
            </a:r>
            <a:r>
              <a:rPr lang="en-GB" sz="1200" dirty="0"/>
              <a:t> des interventions </a:t>
            </a:r>
            <a:r>
              <a:rPr lang="en-GB" sz="1200" dirty="0" err="1"/>
              <a:t>spécifiques</a:t>
            </a:r>
            <a:r>
              <a:rPr lang="en-GB" sz="1200" dirty="0"/>
              <a:t> </a:t>
            </a:r>
            <a:r>
              <a:rPr lang="en-GB" sz="1200" dirty="0" err="1"/>
              <a:t>adaptées</a:t>
            </a:r>
            <a:r>
              <a:rPr lang="en-GB" sz="1200" dirty="0"/>
              <a:t> aux </a:t>
            </a:r>
            <a:r>
              <a:rPr lang="en-GB" sz="1200" dirty="0" err="1"/>
              <a:t>différents</a:t>
            </a:r>
            <a:r>
              <a:rPr lang="en-GB" sz="1200" dirty="0"/>
              <a:t> </a:t>
            </a:r>
            <a:r>
              <a:rPr lang="en-GB" sz="1200" dirty="0" err="1"/>
              <a:t>environnements</a:t>
            </a:r>
            <a:r>
              <a:rPr lang="en-GB" sz="1200" dirty="0"/>
              <a:t> </a:t>
            </a:r>
            <a:r>
              <a:rPr lang="en-GB" sz="1200" dirty="0" err="1"/>
              <a:t>urbains</a:t>
            </a:r>
            <a:r>
              <a:rPr lang="en-GB" sz="1200" dirty="0"/>
              <a:t> (mise à </a:t>
            </a:r>
            <a:r>
              <a:rPr lang="en-GB" sz="1200" dirty="0" err="1"/>
              <a:t>l'échelledans</a:t>
            </a:r>
            <a:r>
              <a:rPr lang="en-GB" sz="1200" dirty="0"/>
              <a:t> et entre les </a:t>
            </a:r>
            <a:r>
              <a:rPr lang="en-GB" sz="1200" dirty="0" err="1"/>
              <a:t>villes</a:t>
            </a:r>
            <a:r>
              <a:rPr lang="en-GB" sz="1200" dirty="0"/>
              <a:t> </a:t>
            </a:r>
            <a:r>
              <a:rPr lang="en-GB" sz="1200" dirty="0" err="1"/>
              <a:t>en</a:t>
            </a:r>
            <a:r>
              <a:rPr lang="en-GB" sz="1200" dirty="0"/>
              <a:t> tenant </a:t>
            </a:r>
            <a:r>
              <a:rPr lang="en-GB" sz="1200" dirty="0" err="1"/>
              <a:t>compte</a:t>
            </a:r>
            <a:r>
              <a:rPr lang="en-GB" sz="1200" dirty="0"/>
              <a:t> des </a:t>
            </a:r>
            <a:r>
              <a:rPr lang="en-GB" sz="1200" dirty="0" err="1"/>
              <a:t>contextes</a:t>
            </a:r>
            <a:r>
              <a:rPr lang="en-GB" sz="1200" dirty="0"/>
              <a:t> </a:t>
            </a:r>
            <a:r>
              <a:rPr lang="en-GB" sz="1200" dirty="0" err="1"/>
              <a:t>sociaux</a:t>
            </a:r>
            <a:r>
              <a:rPr lang="en-GB" sz="1200" dirty="0"/>
              <a:t>, politiques, </a:t>
            </a:r>
            <a:r>
              <a:rPr lang="en-GB" sz="1200" dirty="0" err="1"/>
              <a:t>économiques</a:t>
            </a:r>
            <a:r>
              <a:rPr lang="en-GB" sz="1200" dirty="0"/>
              <a:t> et </a:t>
            </a:r>
            <a:r>
              <a:rPr lang="en-GB" sz="1200" dirty="0" err="1"/>
              <a:t>culturels</a:t>
            </a:r>
            <a:r>
              <a:rPr lang="en-GB" sz="1200" dirty="0"/>
              <a:t> </a:t>
            </a:r>
            <a:r>
              <a:rPr lang="en-GB" sz="1200" dirty="0" err="1"/>
              <a:t>spécifiques</a:t>
            </a:r>
            <a:r>
              <a:rPr lang="en-GB" sz="1200" dirty="0"/>
              <a:t>)</a:t>
            </a:r>
          </a:p>
          <a:p>
            <a:pPr marL="171450" indent="-171450">
              <a:spcBef>
                <a:spcPts val="300"/>
              </a:spcBef>
              <a:buSzPts val="1100"/>
              <a:buChar char="•"/>
            </a:pPr>
            <a:r>
              <a:rPr lang="en-GB" sz="1200" dirty="0" err="1"/>
              <a:t>Stratégies</a:t>
            </a:r>
            <a:r>
              <a:rPr lang="en-GB" sz="1200" dirty="0"/>
              <a:t> et </a:t>
            </a:r>
            <a:r>
              <a:rPr lang="en-GB" sz="1200" dirty="0" err="1"/>
              <a:t>outils</a:t>
            </a:r>
            <a:r>
              <a:rPr lang="en-GB" sz="1200" dirty="0"/>
              <a:t> </a:t>
            </a:r>
            <a:r>
              <a:rPr lang="en-GB" sz="1200" dirty="0" err="1"/>
              <a:t>fondés</a:t>
            </a:r>
            <a:r>
              <a:rPr lang="en-GB" sz="1200" dirty="0"/>
              <a:t> pour </a:t>
            </a:r>
            <a:r>
              <a:rPr lang="en-GB" sz="1200" dirty="0" err="1"/>
              <a:t>promouvoir</a:t>
            </a:r>
            <a:r>
              <a:rPr lang="en-GB" sz="1200" dirty="0"/>
              <a:t> la </a:t>
            </a:r>
            <a:r>
              <a:rPr lang="en-GB" sz="1200" dirty="0" err="1"/>
              <a:t>santé</a:t>
            </a:r>
            <a:r>
              <a:rPr lang="en-GB" sz="1200" dirty="0"/>
              <a:t> de la population de manière </a:t>
            </a:r>
            <a:r>
              <a:rPr lang="en-GB" sz="1200" dirty="0" err="1"/>
              <a:t>équitable</a:t>
            </a:r>
            <a:r>
              <a:rPr lang="en-GB" sz="1200" dirty="0"/>
              <a:t> et </a:t>
            </a:r>
            <a:r>
              <a:rPr lang="en-GB" sz="1200" dirty="0" err="1"/>
              <a:t>écologiquement</a:t>
            </a:r>
            <a:r>
              <a:rPr lang="en-GB" sz="1200" dirty="0"/>
              <a:t> durable pour </a:t>
            </a:r>
            <a:r>
              <a:rPr lang="en-GB" sz="1200" dirty="0" err="1"/>
              <a:t>permettre</a:t>
            </a:r>
            <a:r>
              <a:rPr lang="en-GB" sz="1200" dirty="0"/>
              <a:t> aux </a:t>
            </a:r>
            <a:r>
              <a:rPr lang="en-GB" sz="1200" dirty="0" err="1"/>
              <a:t>villes</a:t>
            </a:r>
            <a:r>
              <a:rPr lang="en-GB" sz="1200" dirty="0"/>
              <a:t> de </a:t>
            </a:r>
            <a:r>
              <a:rPr lang="en-GB" sz="1200" dirty="0" err="1"/>
              <a:t>mieux</a:t>
            </a:r>
            <a:r>
              <a:rPr lang="en-GB" sz="1200" dirty="0"/>
              <a:t> </a:t>
            </a:r>
            <a:r>
              <a:rPr lang="en-GB" sz="1200" dirty="0" err="1"/>
              <a:t>relever</a:t>
            </a:r>
            <a:r>
              <a:rPr lang="en-GB" sz="1200" dirty="0"/>
              <a:t> les </a:t>
            </a:r>
            <a:r>
              <a:rPr lang="en-GB" sz="1200" dirty="0" err="1"/>
              <a:t>défis</a:t>
            </a:r>
            <a:r>
              <a:rPr lang="en-GB" sz="1200" dirty="0"/>
              <a:t> de </a:t>
            </a:r>
            <a:r>
              <a:rPr lang="en-GB" sz="1200" dirty="0" err="1"/>
              <a:t>l'urbanisation</a:t>
            </a:r>
            <a:r>
              <a:rPr lang="en-GB" sz="1200" dirty="0"/>
              <a:t> </a:t>
            </a:r>
            <a:r>
              <a:rPr lang="en-GB" sz="1200" dirty="0" err="1"/>
              <a:t>rapide</a:t>
            </a:r>
            <a:r>
              <a:rPr lang="en-GB" sz="1200" dirty="0"/>
              <a:t>, des </a:t>
            </a:r>
            <a:r>
              <a:rPr lang="en-GB" sz="1200" dirty="0" err="1"/>
              <a:t>inégalités</a:t>
            </a:r>
            <a:r>
              <a:rPr lang="en-GB" sz="1200" dirty="0"/>
              <a:t> </a:t>
            </a:r>
            <a:r>
              <a:rPr lang="en-GB" sz="1200" dirty="0" err="1"/>
              <a:t>sociales</a:t>
            </a:r>
            <a:r>
              <a:rPr lang="en-GB" sz="1200" dirty="0"/>
              <a:t> </a:t>
            </a:r>
            <a:r>
              <a:rPr lang="en-GB" sz="1200" dirty="0" err="1"/>
              <a:t>croissantes</a:t>
            </a:r>
            <a:r>
              <a:rPr lang="en-GB" sz="1200" dirty="0"/>
              <a:t> et du </a:t>
            </a:r>
            <a:r>
              <a:rPr lang="en-GB" sz="1200" dirty="0" err="1"/>
              <a:t>changement</a:t>
            </a:r>
            <a:r>
              <a:rPr lang="en-GB" sz="1200" dirty="0"/>
              <a:t> </a:t>
            </a:r>
            <a:r>
              <a:rPr lang="en-GB" sz="1200" dirty="0" err="1"/>
              <a:t>climatique</a:t>
            </a:r>
            <a:r>
              <a:rPr lang="en-GB" sz="1200" dirty="0"/>
              <a:t>.</a:t>
            </a:r>
            <a:endParaRPr lang="fr-FR" dirty="0"/>
          </a:p>
          <a:p>
            <a:pPr marL="171450" indent="-171450">
              <a:spcBef>
                <a:spcPts val="300"/>
              </a:spcBef>
              <a:buSzPts val="1100"/>
              <a:buChar char="•"/>
            </a:pPr>
            <a:r>
              <a:rPr lang="en-GB" sz="1200" dirty="0"/>
              <a:t>Les </a:t>
            </a:r>
            <a:r>
              <a:rPr lang="en-GB" sz="1200" dirty="0" err="1"/>
              <a:t>communautés</a:t>
            </a:r>
            <a:r>
              <a:rPr lang="en-GB" sz="1200" dirty="0"/>
              <a:t>, les </a:t>
            </a:r>
            <a:r>
              <a:rPr lang="en-GB" sz="1200" dirty="0" err="1"/>
              <a:t>acteurs</a:t>
            </a:r>
            <a:r>
              <a:rPr lang="en-GB" sz="1200" dirty="0"/>
              <a:t> </a:t>
            </a:r>
            <a:r>
              <a:rPr lang="en-GB" sz="1200" dirty="0" err="1"/>
              <a:t>locaux</a:t>
            </a:r>
            <a:r>
              <a:rPr lang="en-GB" sz="1200" dirty="0"/>
              <a:t> et les </a:t>
            </a:r>
            <a:r>
              <a:rPr lang="en-GB" sz="1200" dirty="0" err="1"/>
              <a:t>autorités</a:t>
            </a:r>
            <a:r>
              <a:rPr lang="en-GB" sz="1200" dirty="0"/>
              <a:t> </a:t>
            </a:r>
            <a:r>
              <a:rPr lang="en-GB" sz="1200" dirty="0" err="1"/>
              <a:t>sont</a:t>
            </a:r>
            <a:r>
              <a:rPr lang="en-GB" sz="1200" dirty="0"/>
              <a:t> </a:t>
            </a:r>
            <a:r>
              <a:rPr lang="en-GB" sz="1200" dirty="0" err="1"/>
              <a:t>pleinement</a:t>
            </a:r>
            <a:r>
              <a:rPr lang="en-GB" sz="1200" dirty="0"/>
              <a:t> </a:t>
            </a:r>
            <a:r>
              <a:rPr lang="en-GB" sz="1200" dirty="0" err="1"/>
              <a:t>engagés</a:t>
            </a:r>
            <a:r>
              <a:rPr lang="en-GB" sz="1200" dirty="0"/>
              <a:t> dans la mise </a:t>
            </a:r>
            <a:r>
              <a:rPr lang="en-GB" sz="1200" dirty="0" err="1"/>
              <a:t>en</a:t>
            </a:r>
            <a:r>
              <a:rPr lang="en-GB" sz="1200" dirty="0"/>
              <a:t> </a:t>
            </a:r>
            <a:r>
              <a:rPr lang="en-GB" sz="1200" dirty="0" err="1"/>
              <a:t>œuvre</a:t>
            </a:r>
            <a:r>
              <a:rPr lang="en-GB" sz="1200" dirty="0"/>
              <a:t> et </a:t>
            </a:r>
            <a:r>
              <a:rPr lang="en-GB" sz="1200" dirty="0" err="1"/>
              <a:t>l'adoption</a:t>
            </a:r>
            <a:r>
              <a:rPr lang="en-GB" sz="1200" dirty="0"/>
              <a:t> </a:t>
            </a:r>
            <a:r>
              <a:rPr lang="en-GB" sz="1200" dirty="0" err="1"/>
              <a:t>d'interventions</a:t>
            </a:r>
            <a:r>
              <a:rPr lang="en-GB" sz="1200" dirty="0"/>
              <a:t> au </a:t>
            </a:r>
            <a:r>
              <a:rPr lang="en-GB" sz="1200" dirty="0" err="1"/>
              <a:t>niveau</a:t>
            </a:r>
            <a:r>
              <a:rPr lang="en-GB" sz="1200" dirty="0"/>
              <a:t> </a:t>
            </a:r>
            <a:r>
              <a:rPr lang="en-GB" sz="1200" dirty="0" err="1"/>
              <a:t>individuel</a:t>
            </a:r>
            <a:r>
              <a:rPr lang="en-GB" sz="1200" dirty="0"/>
              <a:t> et/</a:t>
            </a:r>
            <a:r>
              <a:rPr lang="en-GB" sz="1200" dirty="0" err="1"/>
              <a:t>ou</a:t>
            </a:r>
            <a:r>
              <a:rPr lang="en-GB" sz="1200" dirty="0"/>
              <a:t> </a:t>
            </a:r>
            <a:r>
              <a:rPr lang="en-GB" sz="1200" dirty="0" err="1"/>
              <a:t>structurel</a:t>
            </a:r>
            <a:r>
              <a:rPr lang="en-GB" sz="1200" dirty="0"/>
              <a:t> et </a:t>
            </a:r>
            <a:r>
              <a:rPr lang="en-GB" sz="1200" dirty="0" err="1"/>
              <a:t>contribuent</a:t>
            </a:r>
            <a:r>
              <a:rPr lang="en-GB" sz="1200" dirty="0"/>
              <a:t> </a:t>
            </a:r>
            <a:r>
              <a:rPr lang="en-GB" sz="1200" dirty="0" err="1"/>
              <a:t>ainsi</a:t>
            </a:r>
            <a:r>
              <a:rPr lang="en-GB" sz="1200" dirty="0"/>
              <a:t> à </a:t>
            </a:r>
            <a:r>
              <a:rPr lang="en-GB" sz="1200" dirty="0" err="1"/>
              <a:t>améliorer</a:t>
            </a:r>
            <a:r>
              <a:rPr lang="en-GB" sz="1200" dirty="0"/>
              <a:t> la </a:t>
            </a:r>
            <a:r>
              <a:rPr lang="en-GB" sz="1200" dirty="0" err="1"/>
              <a:t>santé</a:t>
            </a:r>
            <a:r>
              <a:rPr lang="en-GB" sz="1200" dirty="0"/>
              <a:t>.  </a:t>
            </a:r>
            <a:endParaRPr lang="fr-FR"/>
          </a:p>
          <a:p>
            <a:pPr marL="0" indent="0">
              <a:buClr>
                <a:srgbClr val="000000"/>
              </a:buClr>
              <a:buSzPts val="1100"/>
            </a:pPr>
            <a:endParaRPr lang="fr-FR" sz="1500" b="1" dirty="0">
              <a:solidFill>
                <a:srgbClr val="EA5433"/>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592737"/>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Comprendre comment des interventions spécifiques peuvent être mieux adaptées à différents environnements urbains et/ou mises à l'échelle dans et entre les villes, en tenant compte des contextes sociaux, politiques, économiques et culturels locaux uniques</a:t>
            </a:r>
            <a:endParaRPr lang="fr-FR" i="1" dirty="0" err="1">
              <a:solidFill>
                <a:schemeClr val="bg1">
                  <a:lumMod val="50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HORIZON-HLTH-2023-DISEASE-03-03</a:t>
            </a:r>
            <a:r>
              <a:rPr lang="en-US" sz="1200" b="1" u="sng" dirty="0"/>
              <a:t> </a:t>
            </a:r>
            <a:endParaRPr lang="en-US" sz="1200" dirty="0"/>
          </a:p>
          <a:p>
            <a:pPr algn="r"/>
            <a:r>
              <a:rPr lang="fr-FR" sz="1200" dirty="0"/>
              <a:t>Budget global : </a:t>
            </a:r>
            <a:r>
              <a:rPr lang="fr-FR" sz="1200" b="1" dirty="0"/>
              <a:t>20 M€ - </a:t>
            </a:r>
            <a:r>
              <a:rPr lang="fr-FR" sz="1200" dirty="0"/>
              <a:t>Budget par projet :</a:t>
            </a:r>
            <a:r>
              <a:rPr lang="fr-FR" sz="1200" b="1" dirty="0"/>
              <a:t> 3-4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13/04/2023</a:t>
            </a:r>
            <a:r>
              <a:rPr lang="fr-FR" sz="1200" dirty="0"/>
              <a:t> </a:t>
            </a:r>
            <a:endParaRPr lang="en-US" dirty="0"/>
          </a:p>
        </p:txBody>
      </p:sp>
    </p:spTree>
    <p:extLst>
      <p:ext uri="{BB962C8B-B14F-4D97-AF65-F5344CB8AC3E}">
        <p14:creationId xmlns:p14="http://schemas.microsoft.com/office/powerpoint/2010/main" val="162342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a:t>Evidence-based interventions for promotion of mental and physical health in changing working environments (post-pandemic workplaces)</a:t>
            </a:r>
            <a:endParaRPr lang="fr-FR"/>
          </a:p>
        </p:txBody>
      </p:sp>
      <p:sp>
        <p:nvSpPr>
          <p:cNvPr id="200" name="Google Shape;200;p18"/>
          <p:cNvSpPr txBox="1">
            <a:spLocks noGrp="1"/>
          </p:cNvSpPr>
          <p:nvPr>
            <p:ph type="body" idx="1"/>
          </p:nvPr>
        </p:nvSpPr>
        <p:spPr>
          <a:xfrm>
            <a:off x="359999" y="2109408"/>
            <a:ext cx="8424000" cy="2876856"/>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dirty="0">
              <a:solidFill>
                <a:schemeClr val="accent4"/>
              </a:solidFill>
            </a:endParaRPr>
          </a:p>
          <a:p>
            <a:pPr marL="171450" indent="-171450">
              <a:spcBef>
                <a:spcPts val="300"/>
              </a:spcBef>
              <a:buSzPts val="1100"/>
              <a:buChar char="•"/>
            </a:pPr>
            <a:r>
              <a:rPr lang="en-GB" sz="1200" dirty="0"/>
              <a:t>Quelles politiques de </a:t>
            </a:r>
            <a:r>
              <a:rPr lang="en-GB" sz="1200" dirty="0" err="1"/>
              <a:t>santé</a:t>
            </a:r>
            <a:r>
              <a:rPr lang="en-GB" sz="1200" dirty="0"/>
              <a:t> au travail  pour </a:t>
            </a:r>
            <a:r>
              <a:rPr lang="en-GB" sz="1200" dirty="0" err="1"/>
              <a:t>promouvoir</a:t>
            </a:r>
            <a:r>
              <a:rPr lang="en-GB" sz="1200" dirty="0"/>
              <a:t> le bien-</a:t>
            </a:r>
            <a:r>
              <a:rPr lang="en-GB" sz="1200" dirty="0" err="1"/>
              <a:t>être</a:t>
            </a:r>
            <a:r>
              <a:rPr lang="en-GB" sz="1200" dirty="0"/>
              <a:t> et la </a:t>
            </a:r>
            <a:r>
              <a:rPr lang="en-GB" sz="1200" dirty="0" err="1"/>
              <a:t>santé</a:t>
            </a:r>
            <a:r>
              <a:rPr lang="en-GB" sz="1200" dirty="0"/>
              <a:t> </a:t>
            </a:r>
            <a:r>
              <a:rPr lang="en-GB" sz="1200" dirty="0" err="1"/>
              <a:t>mentale</a:t>
            </a:r>
            <a:r>
              <a:rPr lang="en-GB" sz="1200" dirty="0"/>
              <a:t> et physique sur le lieu de travail ?</a:t>
            </a:r>
            <a:endParaRPr lang="fr-FR" dirty="0"/>
          </a:p>
          <a:p>
            <a:pPr marL="171450" indent="-171450">
              <a:spcBef>
                <a:spcPts val="300"/>
              </a:spcBef>
              <a:buSzPts val="1100"/>
              <a:buChar char="•"/>
            </a:pPr>
            <a:r>
              <a:rPr lang="en-GB" sz="1200" dirty="0" err="1"/>
              <a:t>Données</a:t>
            </a:r>
            <a:r>
              <a:rPr lang="en-GB" sz="1200" dirty="0"/>
              <a:t> FAIR et </a:t>
            </a:r>
            <a:r>
              <a:rPr lang="en-GB" sz="1200" dirty="0" err="1"/>
              <a:t>preuves</a:t>
            </a:r>
            <a:r>
              <a:rPr lang="en-GB" sz="1200" dirty="0"/>
              <a:t> sur les liens directs entre les </a:t>
            </a:r>
            <a:r>
              <a:rPr lang="en-GB" sz="1200" dirty="0" err="1"/>
              <a:t>facteurs</a:t>
            </a:r>
            <a:r>
              <a:rPr lang="en-GB" sz="1200" dirty="0"/>
              <a:t> de </a:t>
            </a:r>
            <a:r>
              <a:rPr lang="en-GB" sz="1200" dirty="0" err="1"/>
              <a:t>risque</a:t>
            </a:r>
            <a:r>
              <a:rPr lang="en-GB" sz="1200" dirty="0"/>
              <a:t> </a:t>
            </a:r>
            <a:r>
              <a:rPr lang="en-GB" sz="1200" dirty="0" err="1"/>
              <a:t>psychosociaux</a:t>
            </a:r>
            <a:r>
              <a:rPr lang="en-GB" sz="1200" dirty="0"/>
              <a:t> et physiques sur le lieu de travail</a:t>
            </a:r>
            <a:endParaRPr lang="fr-FR" dirty="0"/>
          </a:p>
          <a:p>
            <a:pPr marL="171450" indent="-171450">
              <a:spcBef>
                <a:spcPts val="300"/>
              </a:spcBef>
              <a:buSzPts val="1100"/>
              <a:buChar char="•"/>
            </a:pPr>
            <a:r>
              <a:rPr lang="en-GB" sz="1200" dirty="0"/>
              <a:t>Quels </a:t>
            </a:r>
            <a:r>
              <a:rPr lang="en-GB" sz="1200" dirty="0" err="1"/>
              <a:t>coûts</a:t>
            </a:r>
            <a:r>
              <a:rPr lang="en-GB" sz="1200" dirty="0"/>
              <a:t>, </a:t>
            </a:r>
            <a:r>
              <a:rPr lang="en-GB" sz="1200" dirty="0" err="1"/>
              <a:t>avantages</a:t>
            </a:r>
            <a:r>
              <a:rPr lang="en-GB" sz="1200" dirty="0"/>
              <a:t>, </a:t>
            </a:r>
            <a:r>
              <a:rPr lang="en-GB" sz="1200" dirty="0" err="1"/>
              <a:t>durabilité</a:t>
            </a:r>
            <a:r>
              <a:rPr lang="en-GB" sz="1200" dirty="0"/>
              <a:t> et </a:t>
            </a:r>
            <a:r>
              <a:rPr lang="en-GB" sz="1200" dirty="0" err="1"/>
              <a:t>défis</a:t>
            </a:r>
            <a:r>
              <a:rPr lang="en-GB" sz="1200" dirty="0"/>
              <a:t> </a:t>
            </a:r>
            <a:r>
              <a:rPr lang="en-GB" sz="1200" dirty="0" err="1"/>
              <a:t>attendus</a:t>
            </a:r>
            <a:r>
              <a:rPr lang="en-GB" sz="1200" dirty="0"/>
              <a:t> des solutions </a:t>
            </a:r>
            <a:r>
              <a:rPr lang="en-GB" sz="1200" dirty="0" err="1"/>
              <a:t>disponibles</a:t>
            </a:r>
            <a:r>
              <a:rPr lang="en-GB" sz="1200" dirty="0"/>
              <a:t> ?</a:t>
            </a:r>
            <a:endParaRPr lang="fr-FR" dirty="0"/>
          </a:p>
          <a:p>
            <a:pPr marL="171450" indent="-171450">
              <a:spcBef>
                <a:spcPts val="300"/>
              </a:spcBef>
              <a:buSzPts val="1100"/>
              <a:buChar char="•"/>
            </a:pPr>
            <a:r>
              <a:rPr lang="en-GB" sz="1200" dirty="0" err="1"/>
              <a:t>Soutien</a:t>
            </a:r>
            <a:r>
              <a:rPr lang="en-GB" sz="1200" dirty="0"/>
              <a:t> aux interventions et solutions relatives à la conception de </a:t>
            </a:r>
            <a:r>
              <a:rPr lang="en-GB" sz="1200" dirty="0" err="1"/>
              <a:t>l'environnement</a:t>
            </a:r>
            <a:r>
              <a:rPr lang="en-GB" sz="1200" dirty="0"/>
              <a:t> de travail </a:t>
            </a:r>
            <a:r>
              <a:rPr lang="en-GB" sz="1200" dirty="0" err="1"/>
              <a:t>bâti</a:t>
            </a:r>
            <a:r>
              <a:rPr lang="en-GB" sz="1200" dirty="0"/>
              <a:t> et promotion des </a:t>
            </a:r>
            <a:r>
              <a:rPr lang="en-GB" sz="1200" dirty="0" err="1"/>
              <a:t>comportements</a:t>
            </a:r>
            <a:r>
              <a:rPr lang="en-GB" sz="1200" dirty="0"/>
              <a:t> plus sains sur le lieu de travail</a:t>
            </a:r>
            <a:endParaRPr lang="fr-FR" dirty="0"/>
          </a:p>
          <a:p>
            <a:pPr marL="171450" indent="-171450">
              <a:spcBef>
                <a:spcPts val="300"/>
              </a:spcBef>
              <a:buSzPts val="1100"/>
              <a:buChar char="•"/>
            </a:pPr>
            <a:r>
              <a:rPr lang="en-GB" sz="1200" dirty="0" err="1"/>
              <a:t>Prévention</a:t>
            </a:r>
            <a:r>
              <a:rPr lang="en-GB" sz="1200" dirty="0"/>
              <a:t> et </a:t>
            </a:r>
            <a:r>
              <a:rPr lang="en-GB" sz="1200" dirty="0" err="1"/>
              <a:t>réduction</a:t>
            </a:r>
            <a:r>
              <a:rPr lang="en-GB" sz="1200" dirty="0"/>
              <a:t> des </a:t>
            </a:r>
            <a:r>
              <a:rPr lang="en-GB" sz="1200" dirty="0" err="1"/>
              <a:t>conséquences</a:t>
            </a:r>
            <a:r>
              <a:rPr lang="en-GB" sz="1200" dirty="0"/>
              <a:t> </a:t>
            </a:r>
            <a:r>
              <a:rPr lang="en-GB" sz="1200" dirty="0" err="1"/>
              <a:t>négatives</a:t>
            </a:r>
            <a:r>
              <a:rPr lang="en-GB" sz="1200" dirty="0"/>
              <a:t> de </a:t>
            </a:r>
            <a:r>
              <a:rPr lang="en-GB" sz="1200" dirty="0" err="1"/>
              <a:t>l'exposition</a:t>
            </a:r>
            <a:r>
              <a:rPr lang="en-GB" sz="1200" dirty="0"/>
              <a:t> à des </a:t>
            </a:r>
            <a:r>
              <a:rPr lang="en-GB" sz="1200" dirty="0" err="1"/>
              <a:t>facteurs</a:t>
            </a:r>
            <a:r>
              <a:rPr lang="en-GB" sz="1200" dirty="0"/>
              <a:t> de </a:t>
            </a:r>
            <a:r>
              <a:rPr lang="en-GB" sz="1200" dirty="0" err="1"/>
              <a:t>risque</a:t>
            </a:r>
            <a:r>
              <a:rPr lang="en-GB" sz="1200" dirty="0"/>
              <a:t> </a:t>
            </a:r>
            <a:r>
              <a:rPr lang="en-GB" sz="1200" dirty="0" err="1"/>
              <a:t>psychosociaux</a:t>
            </a:r>
            <a:r>
              <a:rPr lang="en-GB" sz="1200" dirty="0"/>
              <a:t> et physiques sur le lieu de travail et </a:t>
            </a:r>
            <a:r>
              <a:rPr lang="en-GB" sz="1200" dirty="0" err="1"/>
              <a:t>mesures</a:t>
            </a:r>
            <a:r>
              <a:rPr lang="en-GB" sz="1200" dirty="0"/>
              <a:t> pour </a:t>
            </a:r>
            <a:r>
              <a:rPr lang="en-GB" sz="1200" dirty="0" err="1"/>
              <a:t>favoriser</a:t>
            </a:r>
            <a:r>
              <a:rPr lang="en-GB" sz="1200" dirty="0"/>
              <a:t> la </a:t>
            </a:r>
            <a:r>
              <a:rPr lang="en-GB" sz="1200" dirty="0" err="1"/>
              <a:t>guérison</a:t>
            </a:r>
            <a:endParaRPr lang="fr-FR" dirty="0" err="1"/>
          </a:p>
          <a:p>
            <a:pPr marL="171450" indent="-171450">
              <a:spcBef>
                <a:spcPts val="300"/>
              </a:spcBef>
              <a:buSzPts val="1100"/>
              <a:buChar char="•"/>
            </a:pPr>
            <a:r>
              <a:rPr lang="en-GB" sz="1200" dirty="0"/>
              <a:t>Les </a:t>
            </a:r>
            <a:r>
              <a:rPr lang="en-GB" sz="1200" dirty="0" err="1"/>
              <a:t>travailleurs</a:t>
            </a:r>
            <a:r>
              <a:rPr lang="en-GB" sz="1200" dirty="0"/>
              <a:t> </a:t>
            </a:r>
            <a:r>
              <a:rPr lang="en-GB" sz="1200" dirty="0" err="1"/>
              <a:t>sont</a:t>
            </a:r>
            <a:r>
              <a:rPr lang="en-GB" sz="1200" dirty="0"/>
              <a:t> </a:t>
            </a:r>
            <a:r>
              <a:rPr lang="en-GB" sz="1200" dirty="0" err="1"/>
              <a:t>mieux</a:t>
            </a:r>
            <a:r>
              <a:rPr lang="en-GB" sz="1200" dirty="0"/>
              <a:t> protégés </a:t>
            </a:r>
            <a:r>
              <a:rPr lang="en-GB" sz="1200" dirty="0" err="1"/>
              <a:t>contre</a:t>
            </a:r>
            <a:r>
              <a:rPr lang="en-GB" sz="1200" dirty="0"/>
              <a:t> les </a:t>
            </a:r>
            <a:r>
              <a:rPr lang="en-GB" sz="1200" dirty="0" err="1"/>
              <a:t>risques</a:t>
            </a:r>
            <a:r>
              <a:rPr lang="en-GB" sz="1200" dirty="0"/>
              <a:t> </a:t>
            </a:r>
            <a:r>
              <a:rPr lang="en-GB" sz="1200" dirty="0" err="1"/>
              <a:t>liés</a:t>
            </a:r>
            <a:r>
              <a:rPr lang="en-GB" sz="1200" dirty="0"/>
              <a:t> au travail et </a:t>
            </a:r>
            <a:r>
              <a:rPr lang="en-GB" sz="1200" dirty="0" err="1"/>
              <a:t>informés</a:t>
            </a:r>
            <a:r>
              <a:rPr lang="en-GB" sz="1200" dirty="0"/>
              <a:t> des </a:t>
            </a:r>
            <a:r>
              <a:rPr lang="en-GB" sz="1200" dirty="0" err="1"/>
              <a:t>approches</a:t>
            </a:r>
            <a:r>
              <a:rPr lang="en-GB" sz="1200" dirty="0"/>
              <a:t> de </a:t>
            </a:r>
            <a:r>
              <a:rPr lang="en-GB" sz="1200" dirty="0" err="1"/>
              <a:t>prévention</a:t>
            </a:r>
            <a:r>
              <a:rPr lang="en-GB" sz="1200" dirty="0"/>
              <a:t> </a:t>
            </a:r>
            <a:r>
              <a:rPr lang="en-GB" sz="1200" dirty="0" err="1"/>
              <a:t>efficaces</a:t>
            </a:r>
            <a:r>
              <a:rPr lang="en-GB" sz="1200" dirty="0"/>
              <a:t> </a:t>
            </a:r>
            <a:r>
              <a:rPr lang="en-GB" sz="1200" dirty="0" err="1"/>
              <a:t>basées</a:t>
            </a:r>
            <a:r>
              <a:rPr lang="en-GB" sz="1200" dirty="0"/>
              <a:t> sur des </a:t>
            </a:r>
            <a:r>
              <a:rPr lang="en-GB" sz="1200" dirty="0" err="1"/>
              <a:t>mesures</a:t>
            </a:r>
            <a:r>
              <a:rPr lang="en-GB" sz="1200" dirty="0"/>
              <a:t> </a:t>
            </a:r>
            <a:r>
              <a:rPr lang="en-GB" sz="1200" dirty="0" err="1"/>
              <a:t>spécifiques</a:t>
            </a:r>
            <a:r>
              <a:rPr lang="en-GB" sz="1200" dirty="0"/>
              <a:t> et </a:t>
            </a:r>
            <a:r>
              <a:rPr lang="en-GB" sz="1200" dirty="0" err="1"/>
              <a:t>appropriées</a:t>
            </a:r>
            <a:r>
              <a:rPr lang="en-GB" sz="1200" dirty="0"/>
              <a:t> et des </a:t>
            </a:r>
            <a:r>
              <a:rPr lang="en-GB" sz="1200" dirty="0" err="1"/>
              <a:t>comportements</a:t>
            </a:r>
            <a:r>
              <a:rPr lang="en-GB" sz="1200" dirty="0"/>
              <a:t> </a:t>
            </a:r>
            <a:r>
              <a:rPr lang="en-GB" sz="1200" dirty="0" err="1"/>
              <a:t>favorables</a:t>
            </a:r>
            <a:r>
              <a:rPr lang="en-GB" sz="1200" dirty="0"/>
              <a:t> à la </a:t>
            </a:r>
            <a:r>
              <a:rPr lang="en-GB" sz="1200" dirty="0" err="1"/>
              <a:t>santé</a:t>
            </a:r>
            <a:endParaRPr lang="fr-FR" dirty="0" err="1"/>
          </a:p>
          <a:p>
            <a:pPr marL="171450" indent="-171450">
              <a:spcBef>
                <a:spcPts val="300"/>
              </a:spcBef>
              <a:buSzPts val="1100"/>
              <a:buChar char="•"/>
            </a:pPr>
            <a:r>
              <a:rPr lang="en-GB" sz="1200" dirty="0"/>
              <a:t>Les </a:t>
            </a:r>
            <a:r>
              <a:rPr lang="en-GB" sz="1200" dirty="0" err="1"/>
              <a:t>travailleurs</a:t>
            </a:r>
            <a:r>
              <a:rPr lang="en-GB" sz="1200" dirty="0"/>
              <a:t> </a:t>
            </a:r>
            <a:r>
              <a:rPr lang="en-GB" sz="1200" dirty="0" err="1"/>
              <a:t>souffrant</a:t>
            </a:r>
            <a:r>
              <a:rPr lang="en-GB" sz="1200" dirty="0"/>
              <a:t> </a:t>
            </a:r>
            <a:r>
              <a:rPr lang="en-GB" sz="1200" dirty="0" err="1"/>
              <a:t>d'une</a:t>
            </a:r>
            <a:r>
              <a:rPr lang="en-GB" sz="1200" dirty="0"/>
              <a:t> </a:t>
            </a:r>
            <a:r>
              <a:rPr lang="en-GB" sz="1200" dirty="0" err="1"/>
              <a:t>maladie</a:t>
            </a:r>
            <a:r>
              <a:rPr lang="en-GB" sz="1200" dirty="0"/>
              <a:t> </a:t>
            </a:r>
            <a:r>
              <a:rPr lang="en-GB" sz="1200" dirty="0" err="1"/>
              <a:t>chronique</a:t>
            </a:r>
            <a:r>
              <a:rPr lang="en-GB" sz="1200" dirty="0"/>
              <a:t> et/</a:t>
            </a:r>
            <a:r>
              <a:rPr lang="en-GB" sz="1200" dirty="0" err="1"/>
              <a:t>ou</a:t>
            </a:r>
            <a:r>
              <a:rPr lang="en-GB" sz="1200" dirty="0"/>
              <a:t> se </a:t>
            </a:r>
            <a:r>
              <a:rPr lang="en-GB" sz="1200" dirty="0" err="1"/>
              <a:t>remettant</a:t>
            </a:r>
            <a:r>
              <a:rPr lang="en-GB" sz="1200" dirty="0"/>
              <a:t> d'un </a:t>
            </a:r>
            <a:r>
              <a:rPr lang="en-GB" sz="1200" dirty="0" err="1"/>
              <a:t>problème</a:t>
            </a:r>
            <a:r>
              <a:rPr lang="en-GB" sz="1200" dirty="0"/>
              <a:t> de </a:t>
            </a:r>
            <a:r>
              <a:rPr lang="en-GB" sz="1200" dirty="0" err="1"/>
              <a:t>santé</a:t>
            </a:r>
            <a:r>
              <a:rPr lang="en-GB" sz="1200" dirty="0"/>
              <a:t> </a:t>
            </a:r>
            <a:r>
              <a:rPr lang="en-GB" sz="1200" dirty="0" err="1"/>
              <a:t>mentale</a:t>
            </a:r>
            <a:r>
              <a:rPr lang="en-GB" sz="1200" dirty="0"/>
              <a:t> </a:t>
            </a:r>
            <a:r>
              <a:rPr lang="en-GB" sz="1200" dirty="0" err="1"/>
              <a:t>ou</a:t>
            </a:r>
            <a:r>
              <a:rPr lang="en-GB" sz="1200" dirty="0"/>
              <a:t> physique </a:t>
            </a:r>
            <a:r>
              <a:rPr lang="en-GB" sz="1200" dirty="0" err="1"/>
              <a:t>bénéficient</a:t>
            </a:r>
            <a:r>
              <a:rPr lang="en-GB" sz="1200" dirty="0"/>
              <a:t> d'un </a:t>
            </a:r>
            <a:r>
              <a:rPr lang="en-GB" sz="1200" dirty="0" err="1"/>
              <a:t>soutien</a:t>
            </a:r>
            <a:r>
              <a:rPr lang="en-GB" sz="1200" dirty="0"/>
              <a:t> pour continuer/</a:t>
            </a:r>
            <a:r>
              <a:rPr lang="en-GB" sz="1200" dirty="0" err="1"/>
              <a:t>retourner</a:t>
            </a:r>
            <a:r>
              <a:rPr lang="en-GB" sz="1200" dirty="0"/>
              <a:t> au travail. </a:t>
            </a:r>
            <a:endParaRPr lang="fr-F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657435"/>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Comprendre, mettre en œuvre et promouvoir les bonnes pratiques et les dispositifs pour assurer le bien-être des travailleurs dans un nouvel environnement de travail</a:t>
            </a:r>
            <a:endParaRPr lang="fr-FR" i="1" dirty="0">
              <a:solidFill>
                <a:schemeClr val="bg1">
                  <a:lumMod val="50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HORIZON-HLTH-2023-ENVHLTH-02-02</a:t>
            </a:r>
            <a:r>
              <a:rPr lang="en-US" sz="1200" b="1" u="sng" dirty="0"/>
              <a:t> </a:t>
            </a:r>
            <a:endParaRPr lang="en-US" sz="1200" dirty="0"/>
          </a:p>
          <a:p>
            <a:pPr algn="r"/>
            <a:r>
              <a:rPr lang="fr-FR" sz="1200" dirty="0"/>
              <a:t>Budget global : </a:t>
            </a:r>
            <a:r>
              <a:rPr lang="fr-FR" sz="1200" b="1" dirty="0"/>
              <a:t>30 M€ - </a:t>
            </a:r>
            <a:r>
              <a:rPr lang="fr-FR" sz="1200" dirty="0"/>
              <a:t>Budget par projet :</a:t>
            </a:r>
            <a:r>
              <a:rPr lang="fr-FR" sz="1200" b="1" dirty="0"/>
              <a:t> 5-6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13/04/2023</a:t>
            </a:r>
            <a:r>
              <a:rPr lang="fr-FR" sz="1200" dirty="0"/>
              <a:t> </a:t>
            </a:r>
            <a:endParaRPr lang="en-US" dirty="0"/>
          </a:p>
        </p:txBody>
      </p:sp>
    </p:spTree>
    <p:extLst>
      <p:ext uri="{BB962C8B-B14F-4D97-AF65-F5344CB8AC3E}">
        <p14:creationId xmlns:p14="http://schemas.microsoft.com/office/powerpoint/2010/main" val="3752975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539C84D-12BC-4687-B815-B58579D87A6D}"/>
              </a:ext>
            </a:extLst>
          </p:cNvPr>
          <p:cNvSpPr>
            <a:spLocks noGrp="1"/>
          </p:cNvSpPr>
          <p:nvPr>
            <p:ph type="pic" sz="quarter" idx="13"/>
          </p:nvPr>
        </p:nvSpPr>
        <p:spPr/>
      </p:sp>
      <p:sp>
        <p:nvSpPr>
          <p:cNvPr id="3" name="Titre 2">
            <a:extLst>
              <a:ext uri="{FF2B5EF4-FFF2-40B4-BE49-F238E27FC236}">
                <a16:creationId xmlns:a16="http://schemas.microsoft.com/office/drawing/2014/main" id="{99FC6F76-2DF2-46D3-8585-A2F8D6262AF0}"/>
              </a:ext>
            </a:extLst>
          </p:cNvPr>
          <p:cNvSpPr>
            <a:spLocks noGrp="1"/>
          </p:cNvSpPr>
          <p:nvPr>
            <p:ph type="title"/>
          </p:nvPr>
        </p:nvSpPr>
        <p:spPr/>
        <p:txBody>
          <a:bodyPr/>
          <a:lstStyle/>
          <a:p>
            <a:pPr marL="0" indent="0">
              <a:buNone/>
            </a:pPr>
            <a:r>
              <a:rPr lang="fr-FR" dirty="0"/>
              <a:t>TOPICS 2024, majeurs en SHS</a:t>
            </a:r>
          </a:p>
        </p:txBody>
      </p:sp>
      <p:sp>
        <p:nvSpPr>
          <p:cNvPr id="4" name="Espace réservé de la date 3">
            <a:extLst>
              <a:ext uri="{FF2B5EF4-FFF2-40B4-BE49-F238E27FC236}">
                <a16:creationId xmlns:a16="http://schemas.microsoft.com/office/drawing/2014/main" id="{0C09B9B4-062E-4B0E-A88E-3FA10D26A7D0}"/>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E431E761-EF62-4496-91D2-4C2DCC4E9BB1}"/>
              </a:ext>
            </a:extLst>
          </p:cNvPr>
          <p:cNvSpPr>
            <a:spLocks noGrp="1"/>
          </p:cNvSpPr>
          <p:nvPr>
            <p:ph type="sldNum" sz="quarter" idx="12"/>
          </p:nvPr>
        </p:nvSpPr>
        <p:spPr/>
        <p:txBody>
          <a:bodyPr/>
          <a:lstStyle/>
          <a:p>
            <a:fld id="{733122C9-A0B9-462F-8757-0847AD287B63}" type="slidenum">
              <a:rPr lang="fr-FR" smtClean="0"/>
              <a:pPr/>
              <a:t>24</a:t>
            </a:fld>
            <a:endParaRPr lang="fr-FR"/>
          </a:p>
        </p:txBody>
      </p:sp>
    </p:spTree>
    <p:extLst>
      <p:ext uri="{BB962C8B-B14F-4D97-AF65-F5344CB8AC3E}">
        <p14:creationId xmlns:p14="http://schemas.microsoft.com/office/powerpoint/2010/main" val="44718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dirty="0"/>
              <a:t>Towards a holistic support to children and adolescents’ health and care provisions in an increasingly digital society</a:t>
            </a:r>
            <a:endParaRPr lang="fr-FR" dirty="0"/>
          </a:p>
        </p:txBody>
      </p:sp>
      <p:sp>
        <p:nvSpPr>
          <p:cNvPr id="200" name="Google Shape;200;p18"/>
          <p:cNvSpPr txBox="1">
            <a:spLocks noGrp="1"/>
          </p:cNvSpPr>
          <p:nvPr>
            <p:ph type="body" idx="1"/>
          </p:nvPr>
        </p:nvSpPr>
        <p:spPr>
          <a:xfrm>
            <a:off x="359999" y="2012361"/>
            <a:ext cx="8424000" cy="287685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dirty="0">
              <a:solidFill>
                <a:schemeClr val="accent4"/>
              </a:solidFill>
            </a:endParaRPr>
          </a:p>
          <a:p>
            <a:pPr marL="171450" indent="-171450">
              <a:spcBef>
                <a:spcPts val="300"/>
              </a:spcBef>
              <a:buSzPts val="1100"/>
              <a:buChar char="•"/>
            </a:pPr>
            <a:r>
              <a:rPr lang="fr-FR" sz="1200" dirty="0"/>
              <a:t>Les enfants, les adolescents et leurs parents/gardiens sont éduqués et responsabilisés dans les stratégies de prévention impliquant des approches et des solutions personnalisées (également par l'utilisation d'outils numériques) pour gérer, maintenir et améliorer la santé, l'activité physique, les habitudes alimentaires, les besoins en matière de loisirs, le bien-être mental et social des enfants et des adolescents, dans le plein respect de la vie privée des individus.</a:t>
            </a:r>
            <a:endParaRPr lang="fr-FR" dirty="0"/>
          </a:p>
          <a:p>
            <a:pPr marL="171450" indent="-171450">
              <a:spcBef>
                <a:spcPts val="300"/>
              </a:spcBef>
              <a:buSzPts val="1100"/>
              <a:buChar char="•"/>
            </a:pPr>
            <a:r>
              <a:rPr lang="fr-FR" sz="1200" dirty="0"/>
              <a:t>Les enfants et les adolescents, y compris ceux issus de contextes vulnérables, surveillent leurs risques pour la santé, adoptent des modes de vie sains à la maison, à l'école et dans la communauté et interagissent avec leurs médecins et leurs soignants (en recevant et en fournissant un retour d'information), également grâce à des solutions numériques, à une meilleure connaissance de la santé, à la formation et à l'esprit critique.</a:t>
            </a:r>
            <a:endParaRPr lang="fr-FR" dirty="0"/>
          </a:p>
          <a:p>
            <a:pPr marL="171450" indent="-171450">
              <a:spcBef>
                <a:spcPts val="300"/>
              </a:spcBef>
              <a:buSzPts val="1100"/>
              <a:buChar char="•"/>
            </a:pPr>
            <a:r>
              <a:rPr lang="fr-FR" sz="1200" dirty="0"/>
              <a:t>Grâce à l'amélioration de la cocréation, de la formation et de la culture numérique et sanitaire, les enfants, les adolescents, les parents et les soignants de toute l'Europe accèdent à des solutions centrées sur la personne et largement disponibles pour la santé, les soins et le bien-être des enfants et des adolescents, adaptées à une société en mutation rapide et de plus en plus numérisée, en tenant compte également du risque de dépendance numérique, et les utilisent. </a:t>
            </a:r>
            <a:endParaRPr lang="fr-F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571171"/>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Promouvoir des sociétés plus saines en élaborant des solutions globales qui favorisent des modes de vie sains dès le plus jeune âge, avec des effets à long terme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HORIZON-HLTH-2024-STAYHLTH-01-02 two stage</a:t>
            </a:r>
            <a:r>
              <a:rPr lang="en-US" sz="1200" b="1" u="sng" dirty="0"/>
              <a:t> </a:t>
            </a:r>
            <a:endParaRPr lang="en-US" sz="1200" dirty="0"/>
          </a:p>
          <a:p>
            <a:pPr algn="r"/>
            <a:r>
              <a:rPr lang="fr-FR" sz="1200" dirty="0"/>
              <a:t>Budget global : </a:t>
            </a:r>
            <a:r>
              <a:rPr lang="fr-FR" sz="1200" b="1" dirty="0"/>
              <a:t>30 M€ - </a:t>
            </a:r>
            <a:r>
              <a:rPr lang="fr-FR" sz="1200" dirty="0"/>
              <a:t>Budget par projet :</a:t>
            </a:r>
            <a:r>
              <a:rPr lang="fr-FR" sz="1200" b="1" dirty="0"/>
              <a:t> 8-10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19/09/2023 puis 11/04/2024 </a:t>
            </a:r>
            <a:endParaRPr lang="fr-FR" sz="1200" dirty="0"/>
          </a:p>
        </p:txBody>
      </p:sp>
    </p:spTree>
    <p:extLst>
      <p:ext uri="{BB962C8B-B14F-4D97-AF65-F5344CB8AC3E}">
        <p14:creationId xmlns:p14="http://schemas.microsoft.com/office/powerpoint/2010/main" val="3137129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dirty="0"/>
              <a:t>Access to health and care services for people in vulnerable situations</a:t>
            </a:r>
            <a:endParaRPr lang="fr-FR" dirty="0"/>
          </a:p>
        </p:txBody>
      </p:sp>
      <p:sp>
        <p:nvSpPr>
          <p:cNvPr id="200" name="Google Shape;200;p18"/>
          <p:cNvSpPr txBox="1">
            <a:spLocks noGrp="1"/>
          </p:cNvSpPr>
          <p:nvPr>
            <p:ph type="body" idx="1"/>
          </p:nvPr>
        </p:nvSpPr>
        <p:spPr>
          <a:xfrm>
            <a:off x="359999" y="1775135"/>
            <a:ext cx="8424000" cy="287685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dirty="0">
              <a:solidFill>
                <a:schemeClr val="accent4"/>
              </a:solidFill>
            </a:endParaRPr>
          </a:p>
          <a:p>
            <a:pPr marL="171450" indent="-171450">
              <a:spcBef>
                <a:spcPts val="300"/>
              </a:spcBef>
              <a:buSzPts val="1100"/>
              <a:buChar char="•"/>
            </a:pPr>
            <a:r>
              <a:rPr lang="fr-FR" sz="1200" dirty="0"/>
              <a:t>Les décideurs et les responsables politiques, les prestataires de services et les travailleurs de la santé et des soins disposent d'une meilleure disponibilité et d'une meilleure utilisation des connaissances sur les obstacles à l'accès aux services de santé et de soins rencontrés par les personnes en situation de vulnérabilité et exposées à la stigmatisation ou à la discrimination</a:t>
            </a:r>
            <a:endParaRPr lang="fr-FR" dirty="0"/>
          </a:p>
          <a:p>
            <a:pPr marL="171450" indent="-171450">
              <a:spcBef>
                <a:spcPts val="300"/>
              </a:spcBef>
              <a:buSzPts val="1100"/>
              <a:buChar char="•"/>
            </a:pPr>
            <a:r>
              <a:rPr lang="fr-FR" sz="1200" dirty="0"/>
              <a:t>Les décideurs, les responsables politiques, les prestataires et les travailleurs de la santé et des soins ont accès à des solutions innovantes pour promouvoir et améliorer l'accès des personnes en situation de vulnérabilité aux services de santé et de soins.</a:t>
            </a:r>
            <a:endParaRPr lang="fr-FR" dirty="0"/>
          </a:p>
          <a:p>
            <a:pPr marL="171450" indent="-171450">
              <a:spcBef>
                <a:spcPts val="300"/>
              </a:spcBef>
              <a:buSzPts val="1100"/>
              <a:buChar char="•"/>
            </a:pPr>
            <a:r>
              <a:rPr lang="fr-FR" sz="1200" dirty="0"/>
              <a:t>Les décideurs, les responsables politiques et les prestataires ont accès à des données quantitatives fiables sur les inégalités de santé dans l'accès aux services de santé et de soins pour les personnes en situation de vulnérabilité.</a:t>
            </a:r>
            <a:endParaRPr lang="fr-FR" dirty="0"/>
          </a:p>
          <a:p>
            <a:pPr marL="171450" indent="-171450">
              <a:spcBef>
                <a:spcPts val="300"/>
              </a:spcBef>
              <a:buSzPts val="1100"/>
              <a:buChar char="•"/>
            </a:pPr>
            <a:r>
              <a:rPr lang="fr-FR" sz="1200" dirty="0"/>
              <a:t>Les personnes en situation de vulnérabilité sont mieux équipées en termes de santé, de culture numérique, de connaissance de leurs droits, etc. en matière d'accès aux services de santé et de soins.</a:t>
            </a:r>
            <a:endParaRPr lang="fr-FR" dirty="0"/>
          </a:p>
          <a:p>
            <a:pPr marL="171450" indent="-171450">
              <a:spcBef>
                <a:spcPts val="300"/>
              </a:spcBef>
              <a:buSzPts val="1100"/>
              <a:buChar char="•"/>
            </a:pPr>
            <a:r>
              <a:rPr lang="fr-FR" sz="1200" dirty="0"/>
              <a:t>Les personnes en situation de vulnérabilité sont impliquées dans la conception et la mise en œuvre des activités de recherche et d'innovation concernant l'accès aux services de santé et de soins. </a:t>
            </a:r>
            <a:endParaRPr lang="fr-F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387860"/>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Identifier les facteurs d'inégalités dans l'accès aux soins des personnes en situation de vulnérabilité et proposer des solutions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HORIZON-HLTH-2024-CARE-04-04</a:t>
            </a:r>
            <a:endParaRPr lang="en-US" sz="1200" dirty="0"/>
          </a:p>
          <a:p>
            <a:pPr algn="r"/>
            <a:r>
              <a:rPr lang="fr-FR" sz="1200" dirty="0"/>
              <a:t>Budget global : </a:t>
            </a:r>
            <a:r>
              <a:rPr lang="fr-FR" sz="1200" b="1" dirty="0"/>
              <a:t>30 M€ - </a:t>
            </a:r>
            <a:r>
              <a:rPr lang="fr-FR" sz="1200" dirty="0"/>
              <a:t>Budget par projet :</a:t>
            </a:r>
            <a:r>
              <a:rPr lang="fr-FR" sz="1200" b="1" dirty="0"/>
              <a:t> 4-6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19/09/2023 puis 11/04/2024 </a:t>
            </a:r>
            <a:endParaRPr lang="fr-FR" sz="1200" dirty="0"/>
          </a:p>
        </p:txBody>
      </p:sp>
    </p:spTree>
    <p:extLst>
      <p:ext uri="{BB962C8B-B14F-4D97-AF65-F5344CB8AC3E}">
        <p14:creationId xmlns:p14="http://schemas.microsoft.com/office/powerpoint/2010/main" val="241983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dirty="0"/>
              <a:t>Comparative effectiveness research for healthcare interventions in areas of high public health need</a:t>
            </a:r>
            <a:endParaRPr lang="fr-FR" dirty="0"/>
          </a:p>
        </p:txBody>
      </p:sp>
      <p:sp>
        <p:nvSpPr>
          <p:cNvPr id="200" name="Google Shape;200;p18"/>
          <p:cNvSpPr txBox="1">
            <a:spLocks noGrp="1"/>
          </p:cNvSpPr>
          <p:nvPr>
            <p:ph type="body" idx="1"/>
          </p:nvPr>
        </p:nvSpPr>
        <p:spPr>
          <a:xfrm>
            <a:off x="359999" y="1904531"/>
            <a:ext cx="8424000" cy="2876856"/>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endParaRPr lang="fr-FR" sz="1500" dirty="0">
              <a:solidFill>
                <a:schemeClr val="accent4"/>
              </a:solidFill>
            </a:endParaRPr>
          </a:p>
          <a:p>
            <a:pPr marL="171450" indent="-171450">
              <a:spcBef>
                <a:spcPts val="300"/>
              </a:spcBef>
              <a:buSzPts val="1100"/>
              <a:buChar char="•"/>
            </a:pPr>
            <a:r>
              <a:rPr lang="fr-FR" sz="1200" dirty="0">
                <a:solidFill>
                  <a:srgbClr val="000091"/>
                </a:solidFill>
              </a:rPr>
              <a:t>Les</a:t>
            </a:r>
            <a:r>
              <a:rPr lang="fr-FR" sz="1200" dirty="0"/>
              <a:t> décideurs en matière de santé connaissent les interventions en matière de soins de santé les plus efficaces pour les groupes de population spécifiques du point de vue de la sécurité, de l'efficacité, des résultats pour les patients, de l'adhésion, de la qualité de vie, de l'accessibilité et de la rentabilité.</a:t>
            </a:r>
            <a:endParaRPr lang="fr-FR" dirty="0"/>
          </a:p>
          <a:p>
            <a:pPr marL="171450" indent="-171450">
              <a:spcBef>
                <a:spcPts val="300"/>
              </a:spcBef>
              <a:buSzPts val="1100"/>
              <a:buChar char="•"/>
            </a:pPr>
            <a:r>
              <a:rPr lang="fr-FR" sz="1200" dirty="0"/>
              <a:t>Les professionnels de la santé ont accès aux lignes directrices cliniques améliorées sur le traitement optimal des patients et la prévention des maladies, par exemple au moyen de vaccins, et les utilisent. Les lignes directrices tiennent compte de l'harmonisation et de la normalisation des soins pour les maladies ou affections à forte charge de morbidité dans toute l'Europe, ainsi que des </a:t>
            </a:r>
            <a:r>
              <a:rPr lang="fr-FR" sz="1200" b="1" dirty="0"/>
              <a:t>éventuels besoins individuels des patients</a:t>
            </a:r>
            <a:r>
              <a:rPr lang="fr-FR" sz="1200" dirty="0"/>
              <a:t>.</a:t>
            </a:r>
            <a:endParaRPr lang="fr-FR" dirty="0"/>
          </a:p>
          <a:p>
            <a:pPr marL="171450" indent="-171450">
              <a:spcBef>
                <a:spcPts val="300"/>
              </a:spcBef>
              <a:buSzPts val="1100"/>
              <a:buChar char="•"/>
            </a:pPr>
            <a:r>
              <a:rPr lang="fr-FR" sz="1200" dirty="0"/>
              <a:t>Les communautés scientifiques et cliniques utilisent efficacement les informations, les données, les technologies, les outils et les meilleures pratiques les plus récents pour développer des interventions durables.</a:t>
            </a:r>
            <a:endParaRPr lang="fr-FR" dirty="0"/>
          </a:p>
          <a:p>
            <a:pPr marL="171450" indent="-171450">
              <a:spcBef>
                <a:spcPts val="300"/>
              </a:spcBef>
              <a:buSzPts val="1100"/>
              <a:buChar char="•"/>
            </a:pPr>
            <a:r>
              <a:rPr lang="fr-FR" sz="1200" dirty="0"/>
              <a:t>Les citoyens, les patients, les prescripteurs et les payeurs reçoivent des informations plus précises sur les interventions de santé disponibles via des plateformes de communication ad hoc.</a:t>
            </a:r>
            <a:endParaRPr lang="fr-FR" dirty="0"/>
          </a:p>
          <a:p>
            <a:pPr marL="171450" indent="-171450">
              <a:spcBef>
                <a:spcPts val="300"/>
              </a:spcBef>
              <a:buSzPts val="1100"/>
              <a:buChar char="•"/>
            </a:pPr>
            <a:r>
              <a:rPr lang="fr-FR" sz="1200" dirty="0"/>
              <a:t>Les communautés scientifiques et cliniques utilisent largement les bases de données en libre accès nouvellement établies et/ou les intègrent aux infrastructures en libre accès existantes pour le stockage et le partage des données collectées selon les principes FAIR. </a:t>
            </a:r>
            <a:endParaRPr lang="fr-FR" dirty="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581954"/>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Quelles sont les interventions de santé et de soins les plus efficaces en termes de sécurité et d'adhésion ?</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HORIZON-HLTH-2024-DISEASE-03-08 two-stage</a:t>
            </a:r>
            <a:endParaRPr lang="en-US" sz="1200" dirty="0"/>
          </a:p>
          <a:p>
            <a:pPr algn="r"/>
            <a:r>
              <a:rPr lang="fr-FR" sz="1200" dirty="0"/>
              <a:t>Budget global : </a:t>
            </a:r>
            <a:r>
              <a:rPr lang="fr-FR" sz="1200" b="1" dirty="0"/>
              <a:t>45 M€ - </a:t>
            </a:r>
            <a:r>
              <a:rPr lang="fr-FR" sz="1200" dirty="0"/>
              <a:t>Budget par projet :</a:t>
            </a:r>
            <a:r>
              <a:rPr lang="fr-FR" sz="1200" b="1" dirty="0"/>
              <a:t> 6-7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19/09/2023 puis 11/04/2024 </a:t>
            </a:r>
            <a:endParaRPr lang="fr-FR" sz="1200" dirty="0"/>
          </a:p>
        </p:txBody>
      </p:sp>
    </p:spTree>
    <p:extLst>
      <p:ext uri="{BB962C8B-B14F-4D97-AF65-F5344CB8AC3E}">
        <p14:creationId xmlns:p14="http://schemas.microsoft.com/office/powerpoint/2010/main" val="3343939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539C84D-12BC-4687-B815-B58579D87A6D}"/>
              </a:ext>
            </a:extLst>
          </p:cNvPr>
          <p:cNvSpPr>
            <a:spLocks noGrp="1"/>
          </p:cNvSpPr>
          <p:nvPr>
            <p:ph type="pic" sz="quarter" idx="13"/>
          </p:nvPr>
        </p:nvSpPr>
        <p:spPr/>
      </p:sp>
      <p:sp>
        <p:nvSpPr>
          <p:cNvPr id="3" name="Titre 2">
            <a:extLst>
              <a:ext uri="{FF2B5EF4-FFF2-40B4-BE49-F238E27FC236}">
                <a16:creationId xmlns:a16="http://schemas.microsoft.com/office/drawing/2014/main" id="{99FC6F76-2DF2-46D3-8585-A2F8D6262AF0}"/>
              </a:ext>
            </a:extLst>
          </p:cNvPr>
          <p:cNvSpPr>
            <a:spLocks noGrp="1"/>
          </p:cNvSpPr>
          <p:nvPr>
            <p:ph type="title"/>
          </p:nvPr>
        </p:nvSpPr>
        <p:spPr/>
        <p:txBody>
          <a:bodyPr/>
          <a:lstStyle/>
          <a:p>
            <a:pPr marL="0" indent="0">
              <a:buNone/>
            </a:pPr>
            <a:r>
              <a:rPr lang="fr-FR" dirty="0"/>
              <a:t>TOPICS 2024, mineurs en SHS</a:t>
            </a:r>
          </a:p>
        </p:txBody>
      </p:sp>
      <p:sp>
        <p:nvSpPr>
          <p:cNvPr id="4" name="Espace réservé de la date 3">
            <a:extLst>
              <a:ext uri="{FF2B5EF4-FFF2-40B4-BE49-F238E27FC236}">
                <a16:creationId xmlns:a16="http://schemas.microsoft.com/office/drawing/2014/main" id="{0C09B9B4-062E-4B0E-A88E-3FA10D26A7D0}"/>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E431E761-EF62-4496-91D2-4C2DCC4E9BB1}"/>
              </a:ext>
            </a:extLst>
          </p:cNvPr>
          <p:cNvSpPr>
            <a:spLocks noGrp="1"/>
          </p:cNvSpPr>
          <p:nvPr>
            <p:ph type="sldNum" sz="quarter" idx="12"/>
          </p:nvPr>
        </p:nvSpPr>
        <p:spPr/>
        <p:txBody>
          <a:bodyPr/>
          <a:lstStyle/>
          <a:p>
            <a:fld id="{733122C9-A0B9-462F-8757-0847AD287B63}" type="slidenum">
              <a:rPr lang="fr-FR" smtClean="0"/>
              <a:pPr/>
              <a:t>28</a:t>
            </a:fld>
            <a:endParaRPr lang="fr-FR"/>
          </a:p>
        </p:txBody>
      </p:sp>
    </p:spTree>
    <p:extLst>
      <p:ext uri="{BB962C8B-B14F-4D97-AF65-F5344CB8AC3E}">
        <p14:creationId xmlns:p14="http://schemas.microsoft.com/office/powerpoint/2010/main" val="1481390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dirty="0"/>
              <a:t>The role of environmental pollution in non-communicable diseases: air, noise and light and hazardous waste pollution</a:t>
            </a:r>
            <a:endParaRPr lang="fr-FR" dirty="0"/>
          </a:p>
        </p:txBody>
      </p:sp>
      <p:sp>
        <p:nvSpPr>
          <p:cNvPr id="200" name="Google Shape;200;p18"/>
          <p:cNvSpPr txBox="1">
            <a:spLocks noGrp="1"/>
          </p:cNvSpPr>
          <p:nvPr>
            <p:ph type="body" idx="1"/>
          </p:nvPr>
        </p:nvSpPr>
        <p:spPr>
          <a:xfrm>
            <a:off x="359999" y="2087842"/>
            <a:ext cx="8445566" cy="2564149"/>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endParaRPr lang="fr-FR" sz="1500" dirty="0">
              <a:solidFill>
                <a:schemeClr val="accent4"/>
              </a:solidFill>
            </a:endParaRPr>
          </a:p>
          <a:p>
            <a:pPr marL="171450" indent="-171450">
              <a:spcBef>
                <a:spcPts val="300"/>
              </a:spcBef>
              <a:buSzPts val="1100"/>
              <a:buChar char="•"/>
            </a:pPr>
            <a:r>
              <a:rPr lang="en-GB" sz="1200" dirty="0" err="1"/>
              <a:t>outils</a:t>
            </a:r>
            <a:r>
              <a:rPr lang="en-GB" sz="1200" dirty="0"/>
              <a:t> </a:t>
            </a:r>
            <a:r>
              <a:rPr lang="en-GB" sz="1200" dirty="0" err="1"/>
              <a:t>conviviaux</a:t>
            </a:r>
            <a:r>
              <a:rPr lang="en-GB" sz="1200" dirty="0"/>
              <a:t> pour </a:t>
            </a:r>
            <a:r>
              <a:rPr lang="en-GB" sz="1200" dirty="0" err="1"/>
              <a:t>produire</a:t>
            </a:r>
            <a:r>
              <a:rPr lang="en-GB" sz="1200" dirty="0"/>
              <a:t> et utiliser des </a:t>
            </a:r>
            <a:r>
              <a:rPr lang="en-GB" sz="1200" dirty="0" err="1"/>
              <a:t>données</a:t>
            </a:r>
            <a:r>
              <a:rPr lang="en-GB" sz="1200" dirty="0"/>
              <a:t> </a:t>
            </a:r>
            <a:r>
              <a:rPr lang="en-GB" sz="1200" dirty="0" err="1"/>
              <a:t>générées</a:t>
            </a:r>
            <a:r>
              <a:rPr lang="en-GB" sz="1200" dirty="0"/>
              <a:t> sur </a:t>
            </a:r>
            <a:r>
              <a:rPr lang="en-GB" sz="1200" dirty="0" err="1"/>
              <a:t>l'impact</a:t>
            </a:r>
            <a:r>
              <a:rPr lang="en-GB" sz="1200" dirty="0"/>
              <a:t> des </a:t>
            </a:r>
            <a:r>
              <a:rPr lang="en-GB" sz="1200" dirty="0" err="1"/>
              <a:t>polluants</a:t>
            </a:r>
            <a:r>
              <a:rPr lang="en-GB" sz="1200" dirty="0"/>
              <a:t> sur la </a:t>
            </a:r>
            <a:r>
              <a:rPr lang="en-GB" sz="1200" dirty="0" err="1"/>
              <a:t>santé</a:t>
            </a:r>
            <a:endParaRPr lang="fr-FR" dirty="0" err="1"/>
          </a:p>
          <a:p>
            <a:pPr marL="171450" indent="-171450">
              <a:spcBef>
                <a:spcPts val="300"/>
              </a:spcBef>
              <a:buSzPts val="1100"/>
              <a:buChar char="•"/>
            </a:pPr>
            <a:r>
              <a:rPr lang="en-GB" sz="1200" dirty="0" err="1"/>
              <a:t>indicateurs</a:t>
            </a:r>
            <a:r>
              <a:rPr lang="en-GB" sz="1200" dirty="0"/>
              <a:t> </a:t>
            </a:r>
            <a:r>
              <a:rPr lang="en-GB" sz="1200" dirty="0" err="1"/>
              <a:t>solides</a:t>
            </a:r>
            <a:r>
              <a:rPr lang="en-GB" sz="1200" dirty="0"/>
              <a:t> et </a:t>
            </a:r>
            <a:r>
              <a:rPr lang="en-GB" sz="1200" dirty="0" err="1"/>
              <a:t>transparents</a:t>
            </a:r>
            <a:r>
              <a:rPr lang="en-GB" sz="1200" dirty="0"/>
              <a:t> pour </a:t>
            </a:r>
            <a:r>
              <a:rPr lang="en-GB" sz="1200" dirty="0" err="1"/>
              <a:t>l'évaluation</a:t>
            </a:r>
            <a:r>
              <a:rPr lang="en-GB" sz="1200" dirty="0"/>
              <a:t> de </a:t>
            </a:r>
            <a:r>
              <a:rPr lang="en-GB" sz="1200" dirty="0" err="1"/>
              <a:t>l'impact</a:t>
            </a:r>
            <a:r>
              <a:rPr lang="en-GB" sz="1200" dirty="0"/>
              <a:t> sur la </a:t>
            </a:r>
            <a:r>
              <a:rPr lang="en-GB" sz="1200" dirty="0" err="1"/>
              <a:t>santé</a:t>
            </a:r>
            <a:r>
              <a:rPr lang="en-GB" sz="1200" dirty="0"/>
              <a:t> </a:t>
            </a:r>
            <a:r>
              <a:rPr lang="en-GB" sz="1200" dirty="0" err="1"/>
              <a:t>afin</a:t>
            </a:r>
            <a:r>
              <a:rPr lang="en-GB" sz="1200" dirty="0"/>
              <a:t> de </a:t>
            </a:r>
            <a:r>
              <a:rPr lang="en-GB" sz="1200" dirty="0" err="1"/>
              <a:t>contrôler</a:t>
            </a:r>
            <a:r>
              <a:rPr lang="en-GB" sz="1200" dirty="0"/>
              <a:t> </a:t>
            </a:r>
            <a:r>
              <a:rPr lang="en-GB" sz="1200" dirty="0" err="1"/>
              <a:t>l'efficacité</a:t>
            </a:r>
            <a:r>
              <a:rPr lang="en-GB" sz="1200" dirty="0"/>
              <a:t> des actions et des politiques de </a:t>
            </a:r>
            <a:r>
              <a:rPr lang="en-GB" sz="1200" dirty="0" err="1"/>
              <a:t>réduction</a:t>
            </a:r>
            <a:r>
              <a:rPr lang="en-GB" sz="1200" dirty="0"/>
              <a:t> de la pollution</a:t>
            </a:r>
            <a:endParaRPr lang="fr-FR" dirty="0"/>
          </a:p>
          <a:p>
            <a:pPr marL="171450" indent="-171450">
              <a:spcBef>
                <a:spcPts val="300"/>
              </a:spcBef>
              <a:buSzPts val="1100"/>
              <a:buChar char="•"/>
            </a:pPr>
            <a:r>
              <a:rPr lang="en-GB" sz="1200" dirty="0" err="1"/>
              <a:t>Outils</a:t>
            </a:r>
            <a:r>
              <a:rPr lang="en-GB" sz="1200" dirty="0"/>
              <a:t> </a:t>
            </a:r>
            <a:r>
              <a:rPr lang="en-GB" sz="1200" dirty="0" err="1"/>
              <a:t>incitatifs</a:t>
            </a:r>
            <a:r>
              <a:rPr lang="en-GB" sz="1200" dirty="0"/>
              <a:t> </a:t>
            </a:r>
            <a:r>
              <a:rPr lang="en-GB" sz="1200" dirty="0" err="1"/>
              <a:t>d'utilisation</a:t>
            </a:r>
            <a:r>
              <a:rPr lang="en-GB" sz="1200" dirty="0"/>
              <a:t> des </a:t>
            </a:r>
            <a:r>
              <a:rPr lang="en-GB" sz="1200" dirty="0" err="1"/>
              <a:t>données</a:t>
            </a:r>
            <a:r>
              <a:rPr lang="en-GB" sz="1200" dirty="0"/>
              <a:t> aux </a:t>
            </a:r>
            <a:r>
              <a:rPr lang="en-GB" sz="1200" dirty="0" err="1"/>
              <a:t>décideurs</a:t>
            </a:r>
            <a:r>
              <a:rPr lang="en-GB" sz="1200" dirty="0"/>
              <a:t> et </a:t>
            </a:r>
            <a:r>
              <a:rPr lang="en-GB" sz="1200" dirty="0" err="1"/>
              <a:t>autres</a:t>
            </a:r>
            <a:r>
              <a:rPr lang="en-GB" sz="1200" dirty="0"/>
              <a:t> parties </a:t>
            </a:r>
            <a:r>
              <a:rPr lang="en-GB" sz="1200" dirty="0" err="1"/>
              <a:t>prenantes</a:t>
            </a:r>
            <a:r>
              <a:rPr lang="en-GB" sz="1200" dirty="0"/>
              <a:t> pour prendre des </a:t>
            </a:r>
            <a:r>
              <a:rPr lang="en-GB" sz="1200" dirty="0" err="1"/>
              <a:t>mesures</a:t>
            </a:r>
            <a:r>
              <a:rPr lang="en-GB" sz="1200" dirty="0"/>
              <a:t> </a:t>
            </a:r>
            <a:r>
              <a:rPr lang="en-GB" sz="1200" dirty="0" err="1"/>
              <a:t>visant</a:t>
            </a:r>
            <a:r>
              <a:rPr lang="en-GB" sz="1200" dirty="0"/>
              <a:t> à </a:t>
            </a:r>
            <a:r>
              <a:rPr lang="en-GB" sz="1200" dirty="0" err="1"/>
              <a:t>prévenir</a:t>
            </a:r>
            <a:r>
              <a:rPr lang="en-GB" sz="1200" dirty="0"/>
              <a:t> les maladies et les </a:t>
            </a:r>
            <a:r>
              <a:rPr lang="en-GB" sz="1200" dirty="0" err="1"/>
              <a:t>déficiences</a:t>
            </a:r>
            <a:r>
              <a:rPr lang="en-GB" sz="1200" dirty="0"/>
              <a:t> </a:t>
            </a:r>
            <a:r>
              <a:rPr lang="en-GB" sz="1200" dirty="0" err="1"/>
              <a:t>liées</a:t>
            </a:r>
            <a:r>
              <a:rPr lang="en-GB" sz="1200" dirty="0"/>
              <a:t> à la pollution et à </a:t>
            </a:r>
            <a:r>
              <a:rPr lang="en-GB" sz="1200" dirty="0" err="1"/>
              <a:t>choisir</a:t>
            </a:r>
            <a:r>
              <a:rPr lang="en-GB" sz="1200" dirty="0"/>
              <a:t> des modes de vie et des </a:t>
            </a:r>
            <a:r>
              <a:rPr lang="en-GB" sz="1200" dirty="0" err="1"/>
              <a:t>comportements</a:t>
            </a:r>
            <a:r>
              <a:rPr lang="en-GB" sz="1200" dirty="0"/>
              <a:t> plus sains</a:t>
            </a:r>
            <a:endParaRPr lang="fr-FR" dirty="0"/>
          </a:p>
          <a:p>
            <a:pPr marL="171450" indent="-171450">
              <a:spcBef>
                <a:spcPts val="300"/>
              </a:spcBef>
              <a:buSzPts val="1100"/>
              <a:buChar char="•"/>
            </a:pPr>
            <a:r>
              <a:rPr lang="en-GB" sz="1200" dirty="0" err="1"/>
              <a:t>Décideurs</a:t>
            </a:r>
            <a:r>
              <a:rPr lang="en-GB" sz="1200" dirty="0"/>
              <a:t> </a:t>
            </a:r>
            <a:r>
              <a:rPr lang="en-GB" sz="1200" dirty="0" err="1"/>
              <a:t>reçoivent</a:t>
            </a:r>
            <a:r>
              <a:rPr lang="en-GB" sz="1200" dirty="0"/>
              <a:t> des orientations et des </a:t>
            </a:r>
            <a:r>
              <a:rPr lang="en-GB" sz="1200" dirty="0" err="1"/>
              <a:t>recommandations</a:t>
            </a:r>
            <a:r>
              <a:rPr lang="en-GB" sz="1200" dirty="0"/>
              <a:t> pour la mise à jour (1) des </a:t>
            </a:r>
            <a:r>
              <a:rPr lang="en-GB" sz="1200" dirty="0" err="1"/>
              <a:t>preuves</a:t>
            </a:r>
            <a:r>
              <a:rPr lang="en-GB" sz="1200" dirty="0"/>
              <a:t> </a:t>
            </a:r>
            <a:r>
              <a:rPr lang="en-GB" sz="1200" dirty="0" err="1"/>
              <a:t>scientifiques</a:t>
            </a:r>
            <a:r>
              <a:rPr lang="en-GB" sz="1200" dirty="0"/>
              <a:t> </a:t>
            </a:r>
            <a:r>
              <a:rPr lang="en-GB" sz="1200" dirty="0" err="1"/>
              <a:t>concernant</a:t>
            </a:r>
            <a:r>
              <a:rPr lang="en-GB" sz="1200" dirty="0"/>
              <a:t> les </a:t>
            </a:r>
            <a:r>
              <a:rPr lang="en-GB" sz="1200" dirty="0" err="1"/>
              <a:t>risques</a:t>
            </a:r>
            <a:r>
              <a:rPr lang="en-GB" sz="1200" dirty="0"/>
              <a:t> </a:t>
            </a:r>
            <a:r>
              <a:rPr lang="en-GB" sz="1200" dirty="0" err="1"/>
              <a:t>sanitaires</a:t>
            </a:r>
            <a:r>
              <a:rPr lang="en-GB" sz="1200" dirty="0"/>
              <a:t> </a:t>
            </a:r>
            <a:r>
              <a:rPr lang="en-GB" sz="1200" dirty="0" err="1"/>
              <a:t>causés</a:t>
            </a:r>
            <a:r>
              <a:rPr lang="en-GB" sz="1200" dirty="0"/>
              <a:t> par les </a:t>
            </a:r>
            <a:r>
              <a:rPr lang="en-GB" sz="1200" dirty="0" err="1"/>
              <a:t>polluants</a:t>
            </a:r>
            <a:r>
              <a:rPr lang="en-GB" sz="1200" dirty="0"/>
              <a:t> </a:t>
            </a:r>
            <a:r>
              <a:rPr lang="en-GB" sz="1200" dirty="0" err="1"/>
              <a:t>environnementaux</a:t>
            </a:r>
            <a:r>
              <a:rPr lang="en-GB" sz="1200" dirty="0"/>
              <a:t>, (2) des conseils sur la gestion et </a:t>
            </a:r>
            <a:r>
              <a:rPr lang="en-GB" sz="1200" dirty="0" err="1"/>
              <a:t>l'atténuation</a:t>
            </a:r>
            <a:r>
              <a:rPr lang="en-GB" sz="1200" dirty="0"/>
              <a:t> de </a:t>
            </a:r>
            <a:r>
              <a:rPr lang="en-GB" sz="1200" dirty="0" err="1"/>
              <a:t>ces</a:t>
            </a:r>
            <a:r>
              <a:rPr lang="en-GB" sz="1200" dirty="0"/>
              <a:t> </a:t>
            </a:r>
            <a:r>
              <a:rPr lang="en-GB" sz="1200" dirty="0" err="1"/>
              <a:t>risques</a:t>
            </a:r>
            <a:r>
              <a:rPr lang="en-GB" sz="1200" dirty="0"/>
              <a:t> </a:t>
            </a:r>
            <a:r>
              <a:rPr lang="en-GB" sz="1200" dirty="0" err="1"/>
              <a:t>sanitaires</a:t>
            </a:r>
            <a:r>
              <a:rPr lang="en-GB" sz="1200" dirty="0"/>
              <a:t> et (3) des orientations et des </a:t>
            </a:r>
            <a:r>
              <a:rPr lang="en-GB" sz="1200" dirty="0" err="1"/>
              <a:t>recommandations</a:t>
            </a:r>
            <a:r>
              <a:rPr lang="en-GB" sz="1200" dirty="0"/>
              <a:t> pour la mise à jour des </a:t>
            </a:r>
            <a:r>
              <a:rPr lang="en-GB" sz="1200" dirty="0" err="1"/>
              <a:t>valeurs</a:t>
            </a:r>
            <a:r>
              <a:rPr lang="en-GB" sz="1200" dirty="0"/>
              <a:t> </a:t>
            </a:r>
            <a:r>
              <a:rPr lang="en-GB" sz="1200" dirty="0" err="1"/>
              <a:t>limites</a:t>
            </a:r>
            <a:r>
              <a:rPr lang="en-GB" sz="1200" dirty="0"/>
              <a:t> pour les </a:t>
            </a:r>
            <a:r>
              <a:rPr lang="en-GB" sz="1200" dirty="0" err="1"/>
              <a:t>différentes</a:t>
            </a:r>
            <a:r>
              <a:rPr lang="en-GB" sz="1200" dirty="0"/>
              <a:t> classes de </a:t>
            </a:r>
            <a:r>
              <a:rPr lang="en-GB" sz="1200" dirty="0" err="1"/>
              <a:t>polluants</a:t>
            </a:r>
            <a:r>
              <a:rPr lang="en-GB" sz="1200" dirty="0"/>
              <a:t> dans </a:t>
            </a:r>
            <a:r>
              <a:rPr lang="en-GB" sz="1200" dirty="0" err="1"/>
              <a:t>l'environnement</a:t>
            </a:r>
          </a:p>
          <a:p>
            <a:pPr marL="171450" indent="-171450">
              <a:spcBef>
                <a:spcPts val="300"/>
              </a:spcBef>
              <a:buSzPts val="1100"/>
              <a:buChar char="•"/>
            </a:pPr>
            <a:r>
              <a:rPr lang="en-GB" sz="1200" dirty="0"/>
              <a:t>Les </a:t>
            </a:r>
            <a:r>
              <a:rPr lang="en-GB" sz="1200" dirty="0" err="1"/>
              <a:t>acteurs</a:t>
            </a:r>
            <a:r>
              <a:rPr lang="en-GB" sz="1200" dirty="0"/>
              <a:t> </a:t>
            </a:r>
            <a:r>
              <a:rPr lang="en-GB" sz="1200" dirty="0" err="1"/>
              <a:t>concernés</a:t>
            </a:r>
            <a:r>
              <a:rPr lang="en-GB" sz="1200" dirty="0"/>
              <a:t> dans </a:t>
            </a:r>
            <a:r>
              <a:rPr lang="en-GB" sz="1200" dirty="0" err="1"/>
              <a:t>notre</a:t>
            </a:r>
            <a:r>
              <a:rPr lang="en-GB" sz="1200" dirty="0"/>
              <a:t> vie </a:t>
            </a:r>
            <a:r>
              <a:rPr lang="en-GB" sz="1200" dirty="0" err="1"/>
              <a:t>quotidienne</a:t>
            </a:r>
            <a:r>
              <a:rPr lang="en-GB" sz="1200" dirty="0"/>
              <a:t>, par </a:t>
            </a:r>
            <a:r>
              <a:rPr lang="en-GB" sz="1200" dirty="0" err="1"/>
              <a:t>exemple</a:t>
            </a:r>
            <a:r>
              <a:rPr lang="en-GB" sz="1200" dirty="0"/>
              <a:t> le personnel </a:t>
            </a:r>
            <a:r>
              <a:rPr lang="en-GB" sz="1200" dirty="0" err="1"/>
              <a:t>médical</a:t>
            </a:r>
            <a:r>
              <a:rPr lang="en-GB" sz="1200" dirty="0"/>
              <a:t>, les </a:t>
            </a:r>
            <a:r>
              <a:rPr lang="en-GB" sz="1200" dirty="0" err="1"/>
              <a:t>ingénieurs</a:t>
            </a:r>
            <a:r>
              <a:rPr lang="en-GB" sz="1200" dirty="0"/>
              <a:t> du </a:t>
            </a:r>
            <a:r>
              <a:rPr lang="en-GB" sz="1200" dirty="0" err="1"/>
              <a:t>bâtiment</a:t>
            </a:r>
            <a:r>
              <a:rPr lang="en-GB" sz="1200" dirty="0"/>
              <a:t>, les </a:t>
            </a:r>
            <a:r>
              <a:rPr lang="en-GB" sz="1200" dirty="0" err="1"/>
              <a:t>enseignants</a:t>
            </a:r>
            <a:r>
              <a:rPr lang="en-GB" sz="1200" dirty="0"/>
              <a:t>, les </a:t>
            </a:r>
            <a:r>
              <a:rPr lang="en-GB" sz="1200" dirty="0" err="1"/>
              <a:t>urbanistes</a:t>
            </a:r>
            <a:r>
              <a:rPr lang="en-GB" sz="1200" dirty="0"/>
              <a:t>, etc., </a:t>
            </a:r>
            <a:r>
              <a:rPr lang="en-GB" sz="1200" dirty="0" err="1"/>
              <a:t>ont</a:t>
            </a:r>
            <a:r>
              <a:rPr lang="en-GB" sz="1200" dirty="0"/>
              <a:t> </a:t>
            </a:r>
            <a:r>
              <a:rPr lang="en-GB" sz="1200" dirty="0" err="1"/>
              <a:t>accès</a:t>
            </a:r>
            <a:r>
              <a:rPr lang="en-GB" sz="1200" dirty="0"/>
              <a:t> à des </a:t>
            </a:r>
            <a:r>
              <a:rPr lang="en-GB" sz="1200" dirty="0" err="1"/>
              <a:t>informations</a:t>
            </a:r>
            <a:r>
              <a:rPr lang="en-GB" sz="1200" dirty="0"/>
              <a:t> </a:t>
            </a:r>
            <a:r>
              <a:rPr lang="en-GB" sz="1200" dirty="0" err="1"/>
              <a:t>telles</a:t>
            </a:r>
            <a:r>
              <a:rPr lang="en-GB" sz="1200" dirty="0"/>
              <a:t> que des </a:t>
            </a:r>
            <a:r>
              <a:rPr lang="en-GB" sz="1200" dirty="0" err="1"/>
              <a:t>cours</a:t>
            </a:r>
            <a:r>
              <a:rPr lang="en-GB" sz="1200" dirty="0"/>
              <a:t> de formation sur la pollution et les </a:t>
            </a:r>
            <a:r>
              <a:rPr lang="en-GB" sz="1200" dirty="0" err="1"/>
              <a:t>effets</a:t>
            </a:r>
            <a:r>
              <a:rPr lang="en-GB" sz="1200" dirty="0"/>
              <a:t> sur la </a:t>
            </a:r>
            <a:r>
              <a:rPr lang="en-GB" sz="1200" dirty="0" err="1"/>
              <a:t>santé</a:t>
            </a:r>
            <a:r>
              <a:rPr lang="en-GB" sz="1200" dirty="0"/>
              <a:t>. </a:t>
            </a:r>
            <a:endParaRPr lang="fr-F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581954"/>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Renforcer la base de connaissances concernant les associations pollution-maladie et les mécanismes de causalité à différentes phases de la vie pour élucider les voies biologiques de l'exposition à la maladie. </a:t>
            </a:r>
            <a:endParaRPr lang="fr-FR" i="1" dirty="0">
              <a:solidFill>
                <a:schemeClr val="bg1">
                  <a:lumMod val="50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HORIZON-HLTH-2024-ENVHLTH-02-06 two-stage</a:t>
            </a:r>
            <a:endParaRPr lang="en-US" sz="1200" dirty="0"/>
          </a:p>
          <a:p>
            <a:pPr algn="r"/>
            <a:r>
              <a:rPr lang="fr-FR" sz="1200" dirty="0"/>
              <a:t>Budget global : </a:t>
            </a:r>
            <a:r>
              <a:rPr lang="fr-FR" sz="1200" b="1" dirty="0"/>
              <a:t>60</a:t>
            </a:r>
            <a:r>
              <a:rPr lang="fr-FR" sz="1200" dirty="0"/>
              <a:t> </a:t>
            </a:r>
            <a:r>
              <a:rPr lang="fr-FR" sz="1200" b="1" dirty="0"/>
              <a:t>M€ - </a:t>
            </a:r>
            <a:r>
              <a:rPr lang="fr-FR" sz="1200" dirty="0"/>
              <a:t>Budget par projet :</a:t>
            </a:r>
            <a:r>
              <a:rPr lang="fr-FR" sz="1200" b="1" dirty="0"/>
              <a:t> 7-8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19/09/2023 puis 11/04/2024 </a:t>
            </a:r>
            <a:endParaRPr lang="fr-FR" sz="1200" dirty="0"/>
          </a:p>
        </p:txBody>
      </p:sp>
    </p:spTree>
    <p:extLst>
      <p:ext uri="{BB962C8B-B14F-4D97-AF65-F5344CB8AC3E}">
        <p14:creationId xmlns:p14="http://schemas.microsoft.com/office/powerpoint/2010/main" val="417393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483AE-7AEE-4029-A447-15229B693C9B}"/>
              </a:ext>
            </a:extLst>
          </p:cNvPr>
          <p:cNvSpPr>
            <a:spLocks noGrp="1"/>
          </p:cNvSpPr>
          <p:nvPr>
            <p:ph type="title"/>
          </p:nvPr>
        </p:nvSpPr>
        <p:spPr>
          <a:xfrm>
            <a:off x="368301" y="1000974"/>
            <a:ext cx="8580389" cy="3983136"/>
          </a:xfrm>
          <a:solidFill>
            <a:schemeClr val="bg1"/>
          </a:solidFill>
        </p:spPr>
        <p:txBody>
          <a:bodyPr/>
          <a:lstStyle/>
          <a:p>
            <a:pPr>
              <a:spcBef>
                <a:spcPts val="600"/>
              </a:spcBef>
              <a:spcAft>
                <a:spcPts val="600"/>
              </a:spcAft>
            </a:pPr>
            <a:r>
              <a:rPr lang="fr-FR" sz="1400" b="0" dirty="0">
                <a:solidFill>
                  <a:schemeClr val="bg2"/>
                </a:solidFill>
              </a:rPr>
              <a:t>Horizon Europe est le programme-cadre de l'Union européenne pour la recherche et l'innovation. Il couvre la période 2021-2027 et est doté d'un budget de 95,5 milliards d'euros.</a:t>
            </a:r>
            <a:br>
              <a:rPr lang="fr-FR" sz="1400" b="0" dirty="0"/>
            </a:br>
            <a:br>
              <a:rPr lang="fr-FR" sz="1400" b="0" dirty="0"/>
            </a:br>
            <a:r>
              <a:rPr lang="fr-FR" sz="1400" b="0" dirty="0">
                <a:solidFill>
                  <a:schemeClr val="bg2"/>
                </a:solidFill>
              </a:rPr>
              <a:t>Le présent guide a été réalisé par les membres du </a:t>
            </a:r>
            <a:r>
              <a:rPr lang="fr-FR" sz="1400" dirty="0">
                <a:solidFill>
                  <a:schemeClr val="bg2"/>
                </a:solidFill>
              </a:rPr>
              <a:t>Point de Contact National </a:t>
            </a:r>
            <a:r>
              <a:rPr lang="fr-FR" sz="1400" b="0" dirty="0">
                <a:solidFill>
                  <a:schemeClr val="bg2"/>
                </a:solidFill>
              </a:rPr>
              <a:t>(PCN) français Horizon Europe en charge du </a:t>
            </a:r>
            <a:r>
              <a:rPr lang="fr-FR" sz="1400" dirty="0">
                <a:solidFill>
                  <a:schemeClr val="bg2"/>
                </a:solidFill>
              </a:rPr>
              <a:t>Cluster 2 "Culture, créativité et société inclusive".</a:t>
            </a:r>
            <a:br>
              <a:rPr lang="fr-FR" sz="1400" b="0" dirty="0"/>
            </a:br>
            <a:br>
              <a:rPr lang="fr-FR" sz="1400" b="0" dirty="0"/>
            </a:br>
            <a:r>
              <a:rPr lang="fr-FR" sz="1400" dirty="0">
                <a:solidFill>
                  <a:schemeClr val="bg2"/>
                </a:solidFill>
              </a:rPr>
              <a:t>Ce guide s'adresse à tous les acteurs français</a:t>
            </a:r>
            <a:r>
              <a:rPr lang="fr-FR" sz="1400" b="0" dirty="0">
                <a:solidFill>
                  <a:schemeClr val="bg2"/>
                </a:solidFill>
              </a:rPr>
              <a:t> du monde la </a:t>
            </a:r>
            <a:r>
              <a:rPr lang="fr-FR" sz="1400" dirty="0">
                <a:solidFill>
                  <a:schemeClr val="bg2"/>
                </a:solidFill>
              </a:rPr>
              <a:t>recherche</a:t>
            </a:r>
            <a:r>
              <a:rPr lang="fr-FR" sz="1400" b="0" dirty="0">
                <a:solidFill>
                  <a:schemeClr val="bg2"/>
                </a:solidFill>
              </a:rPr>
              <a:t> ainsi qu'aux </a:t>
            </a:r>
            <a:r>
              <a:rPr lang="fr-FR" sz="1400" dirty="0">
                <a:solidFill>
                  <a:schemeClr val="bg2"/>
                </a:solidFill>
              </a:rPr>
              <a:t>autorités publiques</a:t>
            </a:r>
            <a:r>
              <a:rPr lang="fr-FR" sz="1400" b="0" dirty="0">
                <a:solidFill>
                  <a:schemeClr val="bg2"/>
                </a:solidFill>
              </a:rPr>
              <a:t>, aux </a:t>
            </a:r>
            <a:r>
              <a:rPr lang="fr-FR" sz="1400" dirty="0">
                <a:solidFill>
                  <a:schemeClr val="bg2"/>
                </a:solidFill>
              </a:rPr>
              <a:t>acteurs économiques </a:t>
            </a:r>
            <a:r>
              <a:rPr lang="fr-FR" sz="1400" b="0" dirty="0">
                <a:solidFill>
                  <a:schemeClr val="bg2"/>
                </a:solidFill>
              </a:rPr>
              <a:t>(entreprises), </a:t>
            </a:r>
            <a:r>
              <a:rPr lang="fr-FR" sz="1400" dirty="0">
                <a:solidFill>
                  <a:schemeClr val="bg2"/>
                </a:solidFill>
              </a:rPr>
              <a:t>sociaux et culturels </a:t>
            </a:r>
            <a:r>
              <a:rPr lang="fr-FR" sz="1400" b="0" dirty="0">
                <a:solidFill>
                  <a:schemeClr val="bg2"/>
                </a:solidFill>
              </a:rPr>
              <a:t>potentiellement intéressés par le </a:t>
            </a:r>
            <a:r>
              <a:rPr lang="fr-FR" sz="1400" dirty="0">
                <a:solidFill>
                  <a:schemeClr val="bg2"/>
                </a:solidFill>
              </a:rPr>
              <a:t>Cluster 1</a:t>
            </a:r>
            <a:r>
              <a:rPr lang="fr-FR" sz="1400" b="0" dirty="0">
                <a:solidFill>
                  <a:schemeClr val="bg2"/>
                </a:solidFill>
              </a:rPr>
              <a:t>, en leur proposant une </a:t>
            </a:r>
            <a:r>
              <a:rPr lang="fr-FR" sz="1400" dirty="0">
                <a:solidFill>
                  <a:schemeClr val="bg2"/>
                </a:solidFill>
              </a:rPr>
              <a:t>synthèse en français </a:t>
            </a:r>
            <a:r>
              <a:rPr lang="fr-FR" sz="1400" b="0" dirty="0">
                <a:solidFill>
                  <a:schemeClr val="bg2"/>
                </a:solidFill>
              </a:rPr>
              <a:t>des éléments clés de </a:t>
            </a:r>
            <a:r>
              <a:rPr lang="fr-FR" sz="1400" dirty="0">
                <a:solidFill>
                  <a:schemeClr val="bg2"/>
                </a:solidFill>
              </a:rPr>
              <a:t>chaque appel 2023 et 2024</a:t>
            </a:r>
            <a:r>
              <a:rPr lang="fr-FR" sz="1400" b="0" dirty="0">
                <a:solidFill>
                  <a:schemeClr val="bg2"/>
                </a:solidFill>
              </a:rPr>
              <a:t>.</a:t>
            </a:r>
            <a:br>
              <a:rPr lang="fr-FR" sz="1400" b="0" dirty="0"/>
            </a:br>
            <a:br>
              <a:rPr lang="fr-FR" sz="1400" b="0" dirty="0"/>
            </a:br>
            <a:r>
              <a:rPr lang="fr-FR" sz="1600" dirty="0">
                <a:solidFill>
                  <a:schemeClr val="accent4"/>
                </a:solidFill>
              </a:rPr>
              <a:t>/!\</a:t>
            </a:r>
            <a:r>
              <a:rPr lang="fr-FR" sz="1400" b="0" dirty="0">
                <a:solidFill>
                  <a:schemeClr val="accent4"/>
                </a:solidFill>
              </a:rPr>
              <a:t> </a:t>
            </a:r>
            <a:r>
              <a:rPr lang="fr-FR" sz="1400" b="0" dirty="0">
                <a:solidFill>
                  <a:schemeClr val="bg2"/>
                </a:solidFill>
              </a:rPr>
              <a:t>Les éléments présentés sont basés sur la version définitive du </a:t>
            </a:r>
            <a:r>
              <a:rPr lang="fr-FR" sz="1400" dirty="0">
                <a:solidFill>
                  <a:schemeClr val="bg2"/>
                </a:solidFill>
              </a:rPr>
              <a:t>programme de travail 2023-2024</a:t>
            </a:r>
            <a:r>
              <a:rPr lang="fr-FR" sz="1400" dirty="0">
                <a:solidFill>
                  <a:schemeClr val="accent4"/>
                </a:solidFill>
              </a:rPr>
              <a:t> </a:t>
            </a:r>
            <a:r>
              <a:rPr lang="fr-FR" sz="1400" b="0" dirty="0">
                <a:solidFill>
                  <a:schemeClr val="bg2"/>
                </a:solidFill>
              </a:rPr>
              <a:t>du Cluster 1 de</a:t>
            </a:r>
            <a:r>
              <a:rPr lang="fr-FR" sz="1400" dirty="0">
                <a:solidFill>
                  <a:schemeClr val="bg2"/>
                </a:solidFill>
              </a:rPr>
              <a:t> décembre 2022. </a:t>
            </a:r>
            <a:br>
              <a:rPr lang="fr-FR" sz="1400" dirty="0"/>
            </a:br>
            <a:br>
              <a:rPr lang="fr-FR" sz="1400" dirty="0"/>
            </a:br>
            <a:r>
              <a:rPr lang="fr-FR" sz="1400" dirty="0">
                <a:solidFill>
                  <a:schemeClr val="bg2"/>
                </a:solidFill>
              </a:rPr>
              <a:t>Pour plus d'informations, contactez le PCN : </a:t>
            </a:r>
            <a:r>
              <a:rPr lang="fr-FR" sz="1400" dirty="0">
                <a:solidFill>
                  <a:schemeClr val="bg2"/>
                </a:solidFill>
                <a:hlinkClick r:id="rId2">
                  <a:extLst>
                    <a:ext uri="{A12FA001-AC4F-418D-AE19-62706E023703}">
                      <ahyp:hlinkClr xmlns:ahyp="http://schemas.microsoft.com/office/drawing/2018/hyperlinkcolor" val="tx"/>
                    </a:ext>
                  </a:extLst>
                </a:hlinkClick>
              </a:rPr>
              <a:t>pcn-shs@recherche.gouv.fr</a:t>
            </a:r>
            <a:r>
              <a:rPr lang="fr-FR" sz="1400" dirty="0">
                <a:solidFill>
                  <a:schemeClr val="bg2"/>
                </a:solidFill>
              </a:rPr>
              <a:t> </a:t>
            </a:r>
            <a:br>
              <a:rPr lang="fr-FR" sz="1400" b="0" dirty="0">
                <a:highlight>
                  <a:srgbClr val="FFFF00"/>
                </a:highlight>
              </a:rPr>
            </a:br>
            <a:br>
              <a:rPr lang="fr-FR" sz="1400" b="0" dirty="0"/>
            </a:br>
            <a:r>
              <a:rPr lang="fr-FR" sz="1400" b="0" dirty="0">
                <a:solidFill>
                  <a:schemeClr val="bg2"/>
                </a:solidFill>
              </a:rPr>
              <a:t>Les synthèses et traductions proposées dans ce guide n'engagent que la responsabilité de leurs auteurs et en aucune manière celle de la Commission européenne.</a:t>
            </a:r>
            <a:br>
              <a:rPr lang="fr-FR" sz="1400" b="0" dirty="0"/>
            </a:br>
            <a:br>
              <a:rPr lang="fr-FR" sz="1400" b="0" dirty="0"/>
            </a:br>
            <a:br>
              <a:rPr lang="fr-FR" sz="1400" b="0" dirty="0"/>
            </a:br>
            <a:br>
              <a:rPr lang="fr-FR" sz="1400" b="0" dirty="0"/>
            </a:br>
            <a:br>
              <a:rPr lang="fr-FR" sz="1400" b="0" dirty="0"/>
            </a:br>
            <a:endParaRPr lang="fr-FR" sz="1400" b="0">
              <a:solidFill>
                <a:srgbClr val="000091"/>
              </a:solidFill>
            </a:endParaRPr>
          </a:p>
        </p:txBody>
      </p:sp>
      <p:sp>
        <p:nvSpPr>
          <p:cNvPr id="4" name="Espace réservé du numéro de diapositive 3">
            <a:extLst>
              <a:ext uri="{FF2B5EF4-FFF2-40B4-BE49-F238E27FC236}">
                <a16:creationId xmlns:a16="http://schemas.microsoft.com/office/drawing/2014/main" id="{8A734627-A195-4C55-8E1A-5EBA3A6C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3</a:t>
            </a:fld>
            <a:endParaRPr lang="fr-FR"/>
          </a:p>
        </p:txBody>
      </p:sp>
      <p:sp>
        <p:nvSpPr>
          <p:cNvPr id="5" name="ZoneTexte 4">
            <a:extLst>
              <a:ext uri="{FF2B5EF4-FFF2-40B4-BE49-F238E27FC236}">
                <a16:creationId xmlns:a16="http://schemas.microsoft.com/office/drawing/2014/main" id="{CD12D4A1-DA16-4C98-A341-89CC763F855C}"/>
              </a:ext>
            </a:extLst>
          </p:cNvPr>
          <p:cNvSpPr txBox="1"/>
          <p:nvPr/>
        </p:nvSpPr>
        <p:spPr>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600" b="1">
                <a:solidFill>
                  <a:srgbClr val="000091"/>
                </a:solidFill>
              </a:rPr>
              <a:t>AVANT-PROPOS</a:t>
            </a:r>
          </a:p>
        </p:txBody>
      </p:sp>
      <p:sp>
        <p:nvSpPr>
          <p:cNvPr id="6" name="Rectangle : coins arrondis 5">
            <a:extLst>
              <a:ext uri="{FF2B5EF4-FFF2-40B4-BE49-F238E27FC236}">
                <a16:creationId xmlns:a16="http://schemas.microsoft.com/office/drawing/2014/main" id="{000EE443-5CD8-E4D7-5E70-6F6858A55956}"/>
              </a:ext>
            </a:extLst>
          </p:cNvPr>
          <p:cNvSpPr/>
          <p:nvPr/>
        </p:nvSpPr>
        <p:spPr>
          <a:xfrm>
            <a:off x="315649" y="3125633"/>
            <a:ext cx="8661927" cy="627049"/>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30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r>
              <a:rPr lang="en-US" sz="2000" b="0" dirty="0"/>
              <a:t>Tackling high-burden for patients, under-researched medical conditions</a:t>
            </a:r>
            <a:endParaRPr lang="fr-FR" dirty="0"/>
          </a:p>
        </p:txBody>
      </p:sp>
      <p:sp>
        <p:nvSpPr>
          <p:cNvPr id="200" name="Google Shape;200;p18"/>
          <p:cNvSpPr txBox="1">
            <a:spLocks noGrp="1"/>
          </p:cNvSpPr>
          <p:nvPr>
            <p:ph type="body" idx="1"/>
          </p:nvPr>
        </p:nvSpPr>
        <p:spPr>
          <a:xfrm>
            <a:off x="359999" y="1775135"/>
            <a:ext cx="8424000" cy="287685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endParaRPr lang="fr-FR" sz="1500" dirty="0">
              <a:solidFill>
                <a:schemeClr val="accent4"/>
              </a:solidFill>
            </a:endParaRPr>
          </a:p>
          <a:p>
            <a:pPr marL="171450" indent="-171450">
              <a:spcBef>
                <a:spcPts val="300"/>
              </a:spcBef>
              <a:buSzPts val="1100"/>
              <a:buChar char="•"/>
            </a:pPr>
            <a:r>
              <a:rPr lang="fr-FR" sz="1200" dirty="0">
                <a:solidFill>
                  <a:srgbClr val="000091"/>
                </a:solidFill>
              </a:rPr>
              <a:t>mieux</a:t>
            </a:r>
            <a:r>
              <a:rPr lang="fr-FR" sz="1200" dirty="0"/>
              <a:t> comprendre la/les maladies peu étudiées</a:t>
            </a:r>
            <a:endParaRPr lang="fr-FR" dirty="0"/>
          </a:p>
          <a:p>
            <a:pPr marL="171450" indent="-171450">
              <a:spcBef>
                <a:spcPts val="300"/>
              </a:spcBef>
              <a:buSzPts val="1100"/>
              <a:buChar char="•"/>
            </a:pPr>
            <a:r>
              <a:rPr lang="fr-FR" sz="1200" dirty="0"/>
              <a:t>échange de données, des connaissances et des bonnes pratiques</a:t>
            </a:r>
            <a:endParaRPr lang="fr-FR" dirty="0"/>
          </a:p>
          <a:p>
            <a:pPr marL="171450" indent="-171450">
              <a:spcBef>
                <a:spcPts val="300"/>
              </a:spcBef>
              <a:buSzPts val="1100"/>
              <a:buChar char="•"/>
            </a:pPr>
            <a:r>
              <a:rPr lang="fr-FR" sz="1200" dirty="0"/>
              <a:t>Les décideurs politiques et les bailleurs de fonds sont informés des avancées de la recherche et envisagent un soutien supplémentaire à la lumière de la durabilité des études. </a:t>
            </a:r>
            <a:endParaRPr lang="fr-FR"/>
          </a:p>
          <a:p>
            <a:pPr>
              <a:buClr>
                <a:schemeClr val="bg2"/>
              </a:buClr>
              <a:buSzPts val="1500"/>
              <a:buChar char="•"/>
            </a:pPr>
            <a:endParaRPr lang="fr-FR" sz="1200" dirty="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333945"/>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dirty="0">
                <a:solidFill>
                  <a:schemeClr val="bg1">
                    <a:lumMod val="50000"/>
                  </a:schemeClr>
                </a:solidFill>
              </a:rPr>
              <a:t>Mieux comprendre et mieux accompagner les pathologies lourdes peu étudiées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en-US" sz="1200" b="1" u="sng" dirty="0">
                <a:hlinkClick r:id="rId3"/>
              </a:rPr>
              <a:t>HORIZON-HLTH-2024-DISEASE-03-14 two-stage</a:t>
            </a:r>
            <a:endParaRPr lang="en-US" sz="1200" dirty="0"/>
          </a:p>
          <a:p>
            <a:pPr algn="r"/>
            <a:r>
              <a:rPr lang="fr-FR" sz="1200" dirty="0"/>
              <a:t>Budget global : </a:t>
            </a:r>
            <a:r>
              <a:rPr lang="fr-FR" sz="1200" b="1" dirty="0"/>
              <a:t>25 M€ - </a:t>
            </a:r>
            <a:r>
              <a:rPr lang="fr-FR" sz="1200" dirty="0"/>
              <a:t>Budget par projet :</a:t>
            </a:r>
            <a:r>
              <a:rPr lang="fr-FR" sz="1200" b="1" dirty="0"/>
              <a:t> 6-7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19/09/2023 puis 11/04/2024 </a:t>
            </a:r>
            <a:endParaRPr lang="fr-FR" sz="1200" dirty="0"/>
          </a:p>
        </p:txBody>
      </p:sp>
    </p:spTree>
    <p:extLst>
      <p:ext uri="{BB962C8B-B14F-4D97-AF65-F5344CB8AC3E}">
        <p14:creationId xmlns:p14="http://schemas.microsoft.com/office/powerpoint/2010/main" val="745348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F53CB-87F1-451F-BFC5-7784D4C8DFBC}"/>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CD4A553F-332F-4B68-BE47-46B3E9FD2D49}"/>
              </a:ext>
            </a:extLst>
          </p:cNvPr>
          <p:cNvSpPr>
            <a:spLocks noGrp="1"/>
          </p:cNvSpPr>
          <p:nvPr>
            <p:ph type="sldNum" sz="quarter" idx="12"/>
          </p:nvPr>
        </p:nvSpPr>
        <p:spPr/>
        <p:txBody>
          <a:bodyPr/>
          <a:lstStyle/>
          <a:p>
            <a:fld id="{733122C9-A0B9-462F-8757-0847AD287B63}" type="slidenum">
              <a:rPr lang="fr-FR" smtClean="0"/>
              <a:pPr/>
              <a:t>31</a:t>
            </a:fld>
            <a:endParaRPr lang="fr-FR"/>
          </a:p>
        </p:txBody>
      </p:sp>
      <p:sp>
        <p:nvSpPr>
          <p:cNvPr id="4" name="Espace réservé du texte 3">
            <a:extLst>
              <a:ext uri="{FF2B5EF4-FFF2-40B4-BE49-F238E27FC236}">
                <a16:creationId xmlns:a16="http://schemas.microsoft.com/office/drawing/2014/main" id="{55F5C202-EB4B-439F-BB92-7200689329DE}"/>
              </a:ext>
            </a:extLst>
          </p:cNvPr>
          <p:cNvSpPr>
            <a:spLocks noGrp="1"/>
          </p:cNvSpPr>
          <p:nvPr>
            <p:ph type="body" sz="quarter" idx="13"/>
          </p:nvPr>
        </p:nvSpPr>
        <p:spPr/>
        <p:txBody>
          <a:bodyPr/>
          <a:lstStyle/>
          <a:p>
            <a:r>
              <a:rPr lang="fr-FR" dirty="0"/>
              <a:t>CONTACTS</a:t>
            </a:r>
          </a:p>
        </p:txBody>
      </p:sp>
    </p:spTree>
    <p:extLst>
      <p:ext uri="{BB962C8B-B14F-4D97-AF65-F5344CB8AC3E}">
        <p14:creationId xmlns:p14="http://schemas.microsoft.com/office/powerpoint/2010/main" val="1298558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nvGraphicFramePr>
        <p:xfrm>
          <a:off x="360000" y="1427195"/>
          <a:ext cx="8427448" cy="3122350"/>
        </p:xfrm>
        <a:graphic>
          <a:graphicData uri="http://schemas.openxmlformats.org/drawingml/2006/table">
            <a:tbl>
              <a:tblPr firstRow="1" bandRow="1">
                <a:tableStyleId>{2D5ABB26-0587-4C30-8999-92F81FD0307C}</a:tableStyleId>
              </a:tblPr>
              <a:tblGrid>
                <a:gridCol w="2260918">
                  <a:extLst>
                    <a:ext uri="{9D8B030D-6E8A-4147-A177-3AD203B41FA5}">
                      <a16:colId xmlns:a16="http://schemas.microsoft.com/office/drawing/2014/main" val="833197995"/>
                    </a:ext>
                  </a:extLst>
                </a:gridCol>
                <a:gridCol w="3028950">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576956">
                <a:tc>
                  <a:txBody>
                    <a:bodyPr/>
                    <a:lstStyle/>
                    <a:p>
                      <a:r>
                        <a:rPr lang="fr-FR" sz="1400" b="1">
                          <a:solidFill>
                            <a:schemeClr val="bg2"/>
                          </a:solidFill>
                        </a:rPr>
                        <a:t>Julien Ténédos</a:t>
                      </a:r>
                      <a:r>
                        <a:rPr lang="fr-FR" sz="140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a:solidFill>
                            <a:schemeClr val="bg2"/>
                          </a:solidFill>
                        </a:rPr>
                        <a:t>Coordinateur </a:t>
                      </a:r>
                      <a:r>
                        <a:rPr lang="fr-FR" sz="1400">
                          <a:solidFill>
                            <a:schemeClr val="bg2"/>
                          </a:solidFill>
                        </a:rPr>
                        <a:t>Clusters 2-3</a:t>
                      </a:r>
                      <a:endParaRPr lang="fr-FR" sz="1400" i="1">
                        <a:solidFill>
                          <a:schemeClr val="bg2"/>
                        </a:solidFill>
                      </a:endParaRPr>
                    </a:p>
                  </a:txBody>
                  <a:tcPr/>
                </a:tc>
                <a:tc>
                  <a:txBody>
                    <a:bodyPr/>
                    <a:lstStyle/>
                    <a:p>
                      <a:r>
                        <a:rPr lang="fr-FR">
                          <a:solidFill>
                            <a:schemeClr val="bg2"/>
                          </a:solidFill>
                        </a:rPr>
                        <a:t>MESR (100%)</a:t>
                      </a:r>
                    </a:p>
                    <a:p>
                      <a:endParaRPr lang="fr-FR">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Margot </a:t>
                      </a:r>
                      <a:r>
                        <a:rPr lang="fr-FR" sz="1400" b="1" err="1">
                          <a:solidFill>
                            <a:schemeClr val="bg2"/>
                          </a:solidFill>
                        </a:rPr>
                        <a:t>Burident</a:t>
                      </a:r>
                      <a:endParaRPr lang="fr-FR" sz="1200" b="1">
                        <a:solidFill>
                          <a:schemeClr val="bg2"/>
                        </a:solidFill>
                      </a:endParaRPr>
                    </a:p>
                    <a:p>
                      <a:r>
                        <a:rPr lang="fr-FR" i="1">
                          <a:solidFill>
                            <a:schemeClr val="bg2"/>
                          </a:solidFill>
                        </a:rPr>
                        <a:t>Membre</a:t>
                      </a:r>
                    </a:p>
                  </a:txBody>
                  <a:tcPr/>
                </a:tc>
                <a:tc>
                  <a:txBody>
                    <a:bodyPr/>
                    <a:lstStyle/>
                    <a:p>
                      <a:r>
                        <a:rPr lang="fr-FR">
                          <a:solidFill>
                            <a:schemeClr val="bg2"/>
                          </a:solidFill>
                        </a:rPr>
                        <a:t>MESR (40%)</a:t>
                      </a:r>
                    </a:p>
                    <a:p>
                      <a:r>
                        <a:rPr lang="fr-FR">
                          <a:solidFill>
                            <a:schemeClr val="bg2"/>
                          </a:solidFill>
                        </a:rPr>
                        <a:t>Université Picardie Jules Verne</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8145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Sylvie Gangloff</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Fondation Maison des Sciences de l’Homme</a:t>
                      </a:r>
                    </a:p>
                  </a:txBody>
                  <a:tcPr/>
                </a:tc>
                <a:tc>
                  <a:txBody>
                    <a:bodyPr/>
                    <a:lstStyle/>
                    <a:p>
                      <a:endParaRPr lang="fr-FR">
                        <a:solidFill>
                          <a:schemeClr val="bg2"/>
                        </a:solidFill>
                      </a:endParaRPr>
                    </a:p>
                  </a:txBody>
                  <a:tcPr/>
                </a:tc>
                <a:extLst>
                  <a:ext uri="{0D108BD9-81ED-4DB2-BD59-A6C34878D82A}">
                    <a16:rowId xmlns:a16="http://schemas.microsoft.com/office/drawing/2014/main" val="551391505"/>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Florent </a:t>
                      </a:r>
                      <a:r>
                        <a:rPr lang="fr-FR" sz="1400" b="1" err="1">
                          <a:solidFill>
                            <a:schemeClr val="bg2"/>
                          </a:solidFill>
                        </a:rPr>
                        <a:t>Goiffon</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Université Paul-Valéry Montpellier</a:t>
                      </a:r>
                    </a:p>
                  </a:txBody>
                  <a:tcPr/>
                </a:tc>
                <a:tc>
                  <a:txBody>
                    <a:bodyPr/>
                    <a:lstStyle/>
                    <a:p>
                      <a:endParaRPr lang="fr-FR">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Alexandra Torero </a:t>
                      </a:r>
                      <a:r>
                        <a:rPr lang="fr-FR" sz="1400" b="1" err="1">
                          <a:solidFill>
                            <a:schemeClr val="bg2"/>
                          </a:solidFill>
                        </a:rPr>
                        <a:t>Ibad</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Université de Lille</a:t>
                      </a:r>
                    </a:p>
                  </a:txBody>
                  <a:tcPr/>
                </a:tc>
                <a:tc>
                  <a:txBody>
                    <a:bodyPr/>
                    <a:lstStyle/>
                    <a:p>
                      <a:endParaRPr lang="fr-FR">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3" name="Image 2">
            <a:extLst>
              <a:ext uri="{FF2B5EF4-FFF2-40B4-BE49-F238E27FC236}">
                <a16:creationId xmlns:a16="http://schemas.microsoft.com/office/drawing/2014/main" id="{F7F4D34E-37B5-0C42-B44B-2A9097B1849E}"/>
              </a:ext>
            </a:extLst>
          </p:cNvPr>
          <p:cNvPicPr>
            <a:picLocks noChangeAspect="1"/>
          </p:cNvPicPr>
          <p:nvPr/>
        </p:nvPicPr>
        <p:blipFill>
          <a:blip r:embed="rId4"/>
          <a:stretch>
            <a:fillRect/>
          </a:stretch>
        </p:blipFill>
        <p:spPr>
          <a:xfrm>
            <a:off x="5729444" y="1367612"/>
            <a:ext cx="889000" cy="952500"/>
          </a:xfrm>
          <a:prstGeom prst="rect">
            <a:avLst/>
          </a:prstGeom>
        </p:spPr>
      </p:pic>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5"/>
          <a:stretch>
            <a:fillRect/>
          </a:stretch>
        </p:blipFill>
        <p:spPr>
          <a:xfrm>
            <a:off x="7342724" y="1897566"/>
            <a:ext cx="889000" cy="952500"/>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6"/>
          <a:stretch>
            <a:fillRect/>
          </a:stretch>
        </p:blipFill>
        <p:spPr>
          <a:xfrm>
            <a:off x="6150959" y="2585861"/>
            <a:ext cx="889000" cy="952500"/>
          </a:xfrm>
          <a:prstGeom prst="rect">
            <a:avLst/>
          </a:prstGeom>
        </p:spPr>
      </p:pic>
      <p:pic>
        <p:nvPicPr>
          <p:cNvPr id="6" name="Image 5">
            <a:extLst>
              <a:ext uri="{FF2B5EF4-FFF2-40B4-BE49-F238E27FC236}">
                <a16:creationId xmlns:a16="http://schemas.microsoft.com/office/drawing/2014/main" id="{3A4CE9CA-4ED4-6B49-A169-10BA6A402970}"/>
              </a:ext>
            </a:extLst>
          </p:cNvPr>
          <p:cNvPicPr>
            <a:picLocks noChangeAspect="1"/>
          </p:cNvPicPr>
          <p:nvPr/>
        </p:nvPicPr>
        <p:blipFill>
          <a:blip r:embed="rId7"/>
          <a:stretch>
            <a:fillRect/>
          </a:stretch>
        </p:blipFill>
        <p:spPr>
          <a:xfrm>
            <a:off x="7370158" y="3250964"/>
            <a:ext cx="889000" cy="952500"/>
          </a:xfrm>
          <a:prstGeom prst="rect">
            <a:avLst/>
          </a:prstGeom>
        </p:spPr>
      </p:pic>
      <p:pic>
        <p:nvPicPr>
          <p:cNvPr id="7" name="Image 6">
            <a:extLst>
              <a:ext uri="{FF2B5EF4-FFF2-40B4-BE49-F238E27FC236}">
                <a16:creationId xmlns:a16="http://schemas.microsoft.com/office/drawing/2014/main" id="{8159DB65-BD79-EB4C-8C81-8B09DC0E6C45}"/>
              </a:ext>
            </a:extLst>
          </p:cNvPr>
          <p:cNvPicPr>
            <a:picLocks noChangeAspect="1"/>
          </p:cNvPicPr>
          <p:nvPr/>
        </p:nvPicPr>
        <p:blipFill>
          <a:blip r:embed="rId8"/>
          <a:stretch>
            <a:fillRect/>
          </a:stretch>
        </p:blipFill>
        <p:spPr>
          <a:xfrm>
            <a:off x="5956316" y="3828504"/>
            <a:ext cx="889000" cy="952500"/>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9">
                  <a:extLst>
                    <a:ext uri="{A12FA001-AC4F-418D-AE19-62706E023703}">
                      <ahyp:hlinkClr xmlns:ahyp="http://schemas.microsoft.com/office/drawing/2018/hyperlinkcolor" val="tx"/>
                    </a:ext>
                  </a:extLst>
                </a:hlinkClick>
              </a:rPr>
              <a:t>pcn-shs@recherche.gouv.fr</a:t>
            </a:r>
            <a:r>
              <a:rPr lang="fr-FR">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10">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endParaRPr lang="fr-FR" sz="1200">
              <a:solidFill>
                <a:srgbClr val="3333FF"/>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Le PCN SHS : CONTACTS</a:t>
            </a:r>
          </a:p>
        </p:txBody>
      </p:sp>
    </p:spTree>
    <p:extLst>
      <p:ext uri="{BB962C8B-B14F-4D97-AF65-F5344CB8AC3E}">
        <p14:creationId xmlns:p14="http://schemas.microsoft.com/office/powerpoint/2010/main" val="454484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D6CBFD-0CC5-4E22-B117-0F52B92A417D}"/>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CFEAA082-5B06-4AFB-B421-D56DA1146682}"/>
              </a:ext>
            </a:extLst>
          </p:cNvPr>
          <p:cNvSpPr>
            <a:spLocks noGrp="1"/>
          </p:cNvSpPr>
          <p:nvPr>
            <p:ph type="dt" sz="half" idx="10"/>
          </p:nvPr>
        </p:nvSpPr>
        <p:spPr/>
        <p:txBody>
          <a:bodyPr/>
          <a:lstStyle/>
          <a:p>
            <a:pPr algn="r"/>
            <a:r>
              <a:rPr lang="fr-FR" cap="all"/>
              <a:t>XX/XX/XXXX</a:t>
            </a:r>
          </a:p>
        </p:txBody>
      </p:sp>
      <p:sp>
        <p:nvSpPr>
          <p:cNvPr id="4" name="Espace réservé du numéro de diapositive 3">
            <a:extLst>
              <a:ext uri="{FF2B5EF4-FFF2-40B4-BE49-F238E27FC236}">
                <a16:creationId xmlns:a16="http://schemas.microsoft.com/office/drawing/2014/main" id="{87998ADE-8124-4B3E-92FB-8AF003B293A3}"/>
              </a:ext>
            </a:extLst>
          </p:cNvPr>
          <p:cNvSpPr>
            <a:spLocks noGrp="1"/>
          </p:cNvSpPr>
          <p:nvPr>
            <p:ph type="sldNum" sz="quarter" idx="12"/>
          </p:nvPr>
        </p:nvSpPr>
        <p:spPr/>
        <p:txBody>
          <a:bodyPr/>
          <a:lstStyle/>
          <a:p>
            <a:fld id="{733122C9-A0B9-462F-8757-0847AD287B63}" type="slidenum">
              <a:rPr lang="fr-FR" smtClean="0"/>
              <a:pPr/>
              <a:t>33</a:t>
            </a:fld>
            <a:endParaRPr lang="fr-FR"/>
          </a:p>
        </p:txBody>
      </p:sp>
    </p:spTree>
    <p:extLst>
      <p:ext uri="{BB962C8B-B14F-4D97-AF65-F5344CB8AC3E}">
        <p14:creationId xmlns:p14="http://schemas.microsoft.com/office/powerpoint/2010/main" val="32358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9159C81-C6C3-42AA-8A22-5661781C7DFB}"/>
              </a:ext>
            </a:extLst>
          </p:cNvPr>
          <p:cNvSpPr>
            <a:spLocks noGrp="1"/>
          </p:cNvSpPr>
          <p:nvPr>
            <p:ph type="pic" sz="quarter" idx="13"/>
          </p:nvPr>
        </p:nvSpPr>
        <p:spPr/>
      </p:sp>
      <p:sp>
        <p:nvSpPr>
          <p:cNvPr id="3" name="Titre 2">
            <a:extLst>
              <a:ext uri="{FF2B5EF4-FFF2-40B4-BE49-F238E27FC236}">
                <a16:creationId xmlns:a16="http://schemas.microsoft.com/office/drawing/2014/main" id="{B66DD9BF-F751-4125-947D-FB91868BFCCB}"/>
              </a:ext>
            </a:extLst>
          </p:cNvPr>
          <p:cNvSpPr>
            <a:spLocks noGrp="1"/>
          </p:cNvSpPr>
          <p:nvPr>
            <p:ph type="title"/>
          </p:nvPr>
        </p:nvSpPr>
        <p:spPr/>
        <p:txBody>
          <a:bodyPr/>
          <a:lstStyle/>
          <a:p>
            <a:pPr marL="0" indent="0">
              <a:buNone/>
            </a:pPr>
            <a:r>
              <a:rPr lang="fr-FR"/>
              <a:t>Comment lire ce guide</a:t>
            </a:r>
          </a:p>
        </p:txBody>
      </p:sp>
      <p:sp>
        <p:nvSpPr>
          <p:cNvPr id="4" name="Espace réservé du numéro de diapositive 3">
            <a:extLst>
              <a:ext uri="{FF2B5EF4-FFF2-40B4-BE49-F238E27FC236}">
                <a16:creationId xmlns:a16="http://schemas.microsoft.com/office/drawing/2014/main" id="{89E431E2-4468-43B0-AD80-CFB606D6415E}"/>
              </a:ext>
            </a:extLst>
          </p:cNvPr>
          <p:cNvSpPr>
            <a:spLocks noGrp="1"/>
          </p:cNvSpPr>
          <p:nvPr>
            <p:ph type="sldNum" sz="quarter" idx="12"/>
          </p:nvPr>
        </p:nvSpPr>
        <p:spPr/>
        <p:txBody>
          <a:bodyPr/>
          <a:lstStyle/>
          <a:p>
            <a:fld id="{733122C9-A0B9-462F-8757-0847AD287B63}" type="slidenum">
              <a:rPr lang="fr-FR" smtClean="0"/>
              <a:pPr/>
              <a:t>4</a:t>
            </a:fld>
            <a:endParaRPr lang="fr-FR"/>
          </a:p>
        </p:txBody>
      </p:sp>
    </p:spTree>
    <p:extLst>
      <p:ext uri="{BB962C8B-B14F-4D97-AF65-F5344CB8AC3E}">
        <p14:creationId xmlns:p14="http://schemas.microsoft.com/office/powerpoint/2010/main" val="195701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e 67">
            <a:extLst>
              <a:ext uri="{FF2B5EF4-FFF2-40B4-BE49-F238E27FC236}">
                <a16:creationId xmlns:a16="http://schemas.microsoft.com/office/drawing/2014/main" id="{52B383D3-F99F-4A69-B680-863135557617}"/>
              </a:ext>
            </a:extLst>
          </p:cNvPr>
          <p:cNvGrpSpPr/>
          <p:nvPr/>
        </p:nvGrpSpPr>
        <p:grpSpPr>
          <a:xfrm>
            <a:off x="4310180" y="1650195"/>
            <a:ext cx="4156288" cy="2347081"/>
            <a:chOff x="4213416" y="1586996"/>
            <a:chExt cx="4156288" cy="2347081"/>
          </a:xfrm>
        </p:grpSpPr>
        <p:pic>
          <p:nvPicPr>
            <p:cNvPr id="4" name="Image 3">
              <a:extLst>
                <a:ext uri="{FF2B5EF4-FFF2-40B4-BE49-F238E27FC236}">
                  <a16:creationId xmlns:a16="http://schemas.microsoft.com/office/drawing/2014/main" id="{AA654413-D693-8DA6-44F0-65930155F385}"/>
                </a:ext>
              </a:extLst>
            </p:cNvPr>
            <p:cNvPicPr>
              <a:picLocks noChangeAspect="1"/>
            </p:cNvPicPr>
            <p:nvPr/>
          </p:nvPicPr>
          <p:blipFill>
            <a:blip r:embed="rId2"/>
            <a:stretch>
              <a:fillRect/>
            </a:stretch>
          </p:blipFill>
          <p:spPr>
            <a:xfrm>
              <a:off x="4213416" y="1586996"/>
              <a:ext cx="4156288" cy="2347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 coins arrondis 8">
              <a:extLst>
                <a:ext uri="{FF2B5EF4-FFF2-40B4-BE49-F238E27FC236}">
                  <a16:creationId xmlns:a16="http://schemas.microsoft.com/office/drawing/2014/main" id="{4DD86547-7EAA-5A28-E419-9530E1E29E57}"/>
                </a:ext>
              </a:extLst>
            </p:cNvPr>
            <p:cNvSpPr/>
            <p:nvPr/>
          </p:nvSpPr>
          <p:spPr>
            <a:xfrm>
              <a:off x="6291560" y="1644101"/>
              <a:ext cx="1994746" cy="307750"/>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56D3C43D-D05D-463A-8E5A-6F0E7AC7FCE9}"/>
                </a:ext>
              </a:extLst>
            </p:cNvPr>
            <p:cNvSpPr/>
            <p:nvPr/>
          </p:nvSpPr>
          <p:spPr>
            <a:xfrm>
              <a:off x="4281377" y="3578904"/>
              <a:ext cx="4004929" cy="300167"/>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B8147E5B-BEFB-44DE-BF8C-86BEFBAB537E}"/>
                </a:ext>
              </a:extLst>
            </p:cNvPr>
            <p:cNvSpPr/>
            <p:nvPr/>
          </p:nvSpPr>
          <p:spPr>
            <a:xfrm>
              <a:off x="4352259" y="2011184"/>
              <a:ext cx="3934047" cy="484594"/>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4BA76FDA-DCB1-4E59-BF45-8754C59C160C}"/>
                </a:ext>
              </a:extLst>
            </p:cNvPr>
            <p:cNvSpPr/>
            <p:nvPr/>
          </p:nvSpPr>
          <p:spPr>
            <a:xfrm>
              <a:off x="4281377" y="2555112"/>
              <a:ext cx="4004929" cy="946276"/>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2">
            <a:extLst>
              <a:ext uri="{FF2B5EF4-FFF2-40B4-BE49-F238E27FC236}">
                <a16:creationId xmlns:a16="http://schemas.microsoft.com/office/drawing/2014/main" id="{1BE4CA21-1FF2-DE57-09D2-E56D75FFC432}"/>
              </a:ext>
            </a:extLst>
          </p:cNvPr>
          <p:cNvSpPr>
            <a:spLocks noGrp="1"/>
          </p:cNvSpPr>
          <p:nvPr>
            <p:ph type="body" idx="1"/>
          </p:nvPr>
        </p:nvSpPr>
        <p:spPr>
          <a:xfrm>
            <a:off x="282809" y="108253"/>
            <a:ext cx="4228682" cy="1407950"/>
          </a:xfrm>
          <a:solidFill>
            <a:schemeClr val="bg1"/>
          </a:solidFill>
          <a:ln w="12700">
            <a:solidFill>
              <a:schemeClr val="bg2"/>
            </a:solidFill>
          </a:ln>
        </p:spPr>
        <p:txBody>
          <a:bodyPr lIns="90000" tIns="46800" rIns="90000" bIns="46800"/>
          <a:lstStyle/>
          <a:p>
            <a:pPr marL="0"/>
            <a:r>
              <a:rPr lang="fr-FR" sz="1400">
                <a:solidFill>
                  <a:srgbClr val="000091"/>
                </a:solidFill>
              </a:rPr>
              <a:t>Ce guide reprend tous les appels (</a:t>
            </a:r>
            <a:r>
              <a:rPr lang="fr-FR" sz="1400" i="1">
                <a:solidFill>
                  <a:srgbClr val="000091"/>
                </a:solidFill>
              </a:rPr>
              <a:t>topics</a:t>
            </a:r>
            <a:r>
              <a:rPr lang="fr-FR" sz="1400">
                <a:solidFill>
                  <a:srgbClr val="000091"/>
                </a:solidFill>
              </a:rPr>
              <a:t>) du nouveau programme de travail du Cluster 2.</a:t>
            </a:r>
          </a:p>
          <a:p>
            <a:pPr marL="0">
              <a:spcAft>
                <a:spcPts val="600"/>
              </a:spcAft>
            </a:pPr>
            <a:r>
              <a:rPr lang="fr-FR" sz="1400"/>
              <a:t>Ils sont regroupés </a:t>
            </a:r>
            <a:r>
              <a:rPr lang="fr-FR" sz="1400" b="1"/>
              <a:t>par destination</a:t>
            </a:r>
            <a:r>
              <a:rPr lang="fr-FR" sz="1400"/>
              <a:t> </a:t>
            </a:r>
            <a:r>
              <a:rPr lang="fr-FR" sz="1400">
                <a:solidFill>
                  <a:schemeClr val="accent4"/>
                </a:solidFill>
              </a:rPr>
              <a:t>(DEMOCRACY, HERITAGE, TRANSFORMATIONS) </a:t>
            </a:r>
            <a:r>
              <a:rPr lang="fr-FR" sz="1400"/>
              <a:t>et, à l'intérieur de chacune, </a:t>
            </a:r>
            <a:r>
              <a:rPr lang="fr-FR" sz="1400" b="1"/>
              <a:t>par année </a:t>
            </a:r>
            <a:r>
              <a:rPr lang="fr-FR" sz="1400">
                <a:solidFill>
                  <a:schemeClr val="accent4"/>
                </a:solidFill>
              </a:rPr>
              <a:t>(2023, 2024).</a:t>
            </a:r>
            <a:endParaRPr lang="fr-FR" sz="1400"/>
          </a:p>
        </p:txBody>
      </p:sp>
      <p:sp>
        <p:nvSpPr>
          <p:cNvPr id="6" name="Google Shape;135;p16">
            <a:extLst>
              <a:ext uri="{FF2B5EF4-FFF2-40B4-BE49-F238E27FC236}">
                <a16:creationId xmlns:a16="http://schemas.microsoft.com/office/drawing/2014/main" id="{AB2C7F04-0584-D41E-A9C5-956D7064D36F}"/>
              </a:ext>
            </a:extLst>
          </p:cNvPr>
          <p:cNvSpPr txBox="1">
            <a:spLocks noGrp="1"/>
          </p:cNvSpPr>
          <p:nvPr>
            <p:ph type="body" idx="2"/>
          </p:nvPr>
        </p:nvSpPr>
        <p:spPr>
          <a:xfrm>
            <a:off x="7669761" y="348063"/>
            <a:ext cx="1168381"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CE GUIDE</a:t>
            </a:r>
            <a:endParaRPr lang="fr-FR">
              <a:solidFill>
                <a:schemeClr val="accent4"/>
              </a:solidFill>
            </a:endParaRPr>
          </a:p>
        </p:txBody>
      </p:sp>
      <p:sp>
        <p:nvSpPr>
          <p:cNvPr id="7" name="ZoneTexte 6">
            <a:extLst>
              <a:ext uri="{FF2B5EF4-FFF2-40B4-BE49-F238E27FC236}">
                <a16:creationId xmlns:a16="http://schemas.microsoft.com/office/drawing/2014/main" id="{A84CEA1A-6456-4320-8806-705BAADAE0CC}"/>
              </a:ext>
            </a:extLst>
          </p:cNvPr>
          <p:cNvSpPr txBox="1"/>
          <p:nvPr/>
        </p:nvSpPr>
        <p:spPr>
          <a:xfrm>
            <a:off x="5009669" y="765434"/>
            <a:ext cx="3900867" cy="461665"/>
          </a:xfrm>
          <a:prstGeom prst="rect">
            <a:avLst/>
          </a:prstGeom>
          <a:solidFill>
            <a:schemeClr val="bg1"/>
          </a:solid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a:t>
            </a:r>
            <a:r>
              <a:rPr lang="fr-FR" sz="1200">
                <a:solidFill>
                  <a:srgbClr val="000091"/>
                </a:solidFill>
              </a:rPr>
              <a:t> du topic, son </a:t>
            </a:r>
            <a:r>
              <a:rPr lang="fr-FR" sz="1200" b="1">
                <a:solidFill>
                  <a:srgbClr val="000091"/>
                </a:solidFill>
              </a:rPr>
              <a:t>enveloppe</a:t>
            </a:r>
            <a:r>
              <a:rPr lang="fr-FR" sz="1200">
                <a:solidFill>
                  <a:srgbClr val="000091"/>
                </a:solidFill>
              </a:rPr>
              <a:t> globale, le </a:t>
            </a:r>
            <a:r>
              <a:rPr lang="fr-FR" sz="1200" b="1">
                <a:solidFill>
                  <a:srgbClr val="000091"/>
                </a:solidFill>
              </a:rPr>
              <a:t>budget</a:t>
            </a:r>
            <a:r>
              <a:rPr lang="fr-FR" sz="1200">
                <a:solidFill>
                  <a:srgbClr val="000091"/>
                </a:solidFill>
              </a:rPr>
              <a:t> attendu </a:t>
            </a:r>
            <a:r>
              <a:rPr lang="fr-FR" sz="1200" b="1">
                <a:solidFill>
                  <a:srgbClr val="000091"/>
                </a:solidFill>
              </a:rPr>
              <a:t>par projet</a:t>
            </a:r>
            <a:r>
              <a:rPr lang="fr-FR" sz="1200">
                <a:solidFill>
                  <a:srgbClr val="000091"/>
                </a:solidFill>
              </a:rPr>
              <a:t>, le </a:t>
            </a:r>
            <a:r>
              <a:rPr lang="fr-FR" sz="1200" b="1">
                <a:solidFill>
                  <a:srgbClr val="000091"/>
                </a:solidFill>
              </a:rPr>
              <a:t>type d'action </a:t>
            </a:r>
            <a:r>
              <a:rPr lang="fr-FR" sz="1200">
                <a:solidFill>
                  <a:srgbClr val="000091"/>
                </a:solidFill>
              </a:rPr>
              <a:t>soutenu.</a:t>
            </a:r>
          </a:p>
        </p:txBody>
      </p:sp>
      <p:cxnSp>
        <p:nvCxnSpPr>
          <p:cNvPr id="12" name="Connecteur droit avec flèche 11">
            <a:extLst>
              <a:ext uri="{FF2B5EF4-FFF2-40B4-BE49-F238E27FC236}">
                <a16:creationId xmlns:a16="http://schemas.microsoft.com/office/drawing/2014/main" id="{635CC81C-863C-4330-8C4A-5CBB4A7FF9F8}"/>
              </a:ext>
            </a:extLst>
          </p:cNvPr>
          <p:cNvCxnSpPr>
            <a:cxnSpLocks/>
            <a:stCxn id="7" idx="2"/>
            <a:endCxn id="9" idx="0"/>
          </p:cNvCxnSpPr>
          <p:nvPr/>
        </p:nvCxnSpPr>
        <p:spPr>
          <a:xfrm>
            <a:off x="6960103" y="1227099"/>
            <a:ext cx="425594" cy="480201"/>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5" name="ZoneTexte 4">
            <a:extLst>
              <a:ext uri="{FF2B5EF4-FFF2-40B4-BE49-F238E27FC236}">
                <a16:creationId xmlns:a16="http://schemas.microsoft.com/office/drawing/2014/main" id="{A80B739A-8158-4234-8354-73C772DB6421}"/>
              </a:ext>
            </a:extLst>
          </p:cNvPr>
          <p:cNvSpPr txBox="1"/>
          <p:nvPr/>
        </p:nvSpPr>
        <p:spPr>
          <a:xfrm>
            <a:off x="5327073" y="4235707"/>
            <a:ext cx="3583463" cy="461665"/>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Références </a:t>
            </a:r>
            <a:r>
              <a:rPr lang="fr-FR" sz="1200">
                <a:solidFill>
                  <a:srgbClr val="000091"/>
                </a:solidFill>
              </a:rPr>
              <a:t>le cas échéant,</a:t>
            </a:r>
            <a:r>
              <a:rPr lang="fr-FR" sz="1200" b="1">
                <a:solidFill>
                  <a:srgbClr val="000091"/>
                </a:solidFill>
              </a:rPr>
              <a:t> des topics liés passés ou en cours.</a:t>
            </a:r>
            <a:endParaRPr lang="fr-FR">
              <a:solidFill>
                <a:srgbClr val="000091"/>
              </a:solidFill>
            </a:endParaRPr>
          </a:p>
        </p:txBody>
      </p:sp>
      <p:cxnSp>
        <p:nvCxnSpPr>
          <p:cNvPr id="13" name="Connecteur droit avec flèche 12">
            <a:extLst>
              <a:ext uri="{FF2B5EF4-FFF2-40B4-BE49-F238E27FC236}">
                <a16:creationId xmlns:a16="http://schemas.microsoft.com/office/drawing/2014/main" id="{756E4A26-9287-434B-8930-8BCE46702F5F}"/>
              </a:ext>
            </a:extLst>
          </p:cNvPr>
          <p:cNvCxnSpPr>
            <a:cxnSpLocks/>
            <a:stCxn id="5" idx="0"/>
            <a:endCxn id="15" idx="2"/>
          </p:cNvCxnSpPr>
          <p:nvPr/>
        </p:nvCxnSpPr>
        <p:spPr>
          <a:xfrm flipH="1" flipV="1">
            <a:off x="6380606" y="3942270"/>
            <a:ext cx="738199" cy="29343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7" name="ZoneTexte 16">
            <a:extLst>
              <a:ext uri="{FF2B5EF4-FFF2-40B4-BE49-F238E27FC236}">
                <a16:creationId xmlns:a16="http://schemas.microsoft.com/office/drawing/2014/main" id="{42542E2A-A483-4B32-B627-39215B528C0F}"/>
              </a:ext>
            </a:extLst>
          </p:cNvPr>
          <p:cNvSpPr txBox="1"/>
          <p:nvPr/>
        </p:nvSpPr>
        <p:spPr>
          <a:xfrm>
            <a:off x="677532" y="1930315"/>
            <a:ext cx="2808305" cy="461665"/>
          </a:xfrm>
          <a:prstGeom prst="rect">
            <a:avLst/>
          </a:prstGeom>
          <a:noFill/>
          <a:ln w="12700">
            <a:solidFill>
              <a:schemeClr val="accent4"/>
            </a:solidFill>
          </a:ln>
        </p:spPr>
        <p:txBody>
          <a:bodyPr wrap="square" rtlCol="0">
            <a:spAutoFit/>
          </a:bodyPr>
          <a:lstStyle/>
          <a:p>
            <a:r>
              <a:rPr lang="fr-FR" sz="1200" b="1">
                <a:solidFill>
                  <a:schemeClr val="bg2"/>
                </a:solidFill>
              </a:rPr>
              <a:t>Titre</a:t>
            </a:r>
            <a:r>
              <a:rPr lang="fr-FR" sz="1200">
                <a:solidFill>
                  <a:schemeClr val="bg2"/>
                </a:solidFill>
              </a:rPr>
              <a:t> officiel en anglais et </a:t>
            </a:r>
            <a:r>
              <a:rPr lang="fr-FR" sz="1200" b="1">
                <a:solidFill>
                  <a:schemeClr val="bg2"/>
                </a:solidFill>
              </a:rPr>
              <a:t>traduction</a:t>
            </a:r>
            <a:r>
              <a:rPr lang="fr-FR" sz="1200">
                <a:solidFill>
                  <a:schemeClr val="bg2"/>
                </a:solidFill>
              </a:rPr>
              <a:t> (parfois simplifiée) en français</a:t>
            </a:r>
            <a:endParaRPr lang="fr-FR"/>
          </a:p>
        </p:txBody>
      </p:sp>
      <p:sp>
        <p:nvSpPr>
          <p:cNvPr id="18" name="ZoneTexte 17">
            <a:extLst>
              <a:ext uri="{FF2B5EF4-FFF2-40B4-BE49-F238E27FC236}">
                <a16:creationId xmlns:a16="http://schemas.microsoft.com/office/drawing/2014/main" id="{2B3A6F42-9362-4D40-86C2-128768552854}"/>
              </a:ext>
            </a:extLst>
          </p:cNvPr>
          <p:cNvSpPr txBox="1"/>
          <p:nvPr/>
        </p:nvSpPr>
        <p:spPr>
          <a:xfrm>
            <a:off x="677532" y="2934632"/>
            <a:ext cx="2808305" cy="646331"/>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Synthèse</a:t>
            </a:r>
            <a:r>
              <a:rPr lang="fr-FR" sz="1200">
                <a:solidFill>
                  <a:srgbClr val="000091"/>
                </a:solidFill>
              </a:rPr>
              <a:t> des </a:t>
            </a:r>
            <a:r>
              <a:rPr lang="fr-FR" sz="1200" b="1">
                <a:solidFill>
                  <a:srgbClr val="000091"/>
                </a:solidFill>
              </a:rPr>
              <a:t>attentes </a:t>
            </a:r>
            <a:r>
              <a:rPr lang="fr-FR" sz="1200">
                <a:solidFill>
                  <a:srgbClr val="000091"/>
                </a:solidFill>
              </a:rPr>
              <a:t>et, le cas échéant, de certains </a:t>
            </a:r>
            <a:r>
              <a:rPr lang="fr-FR" sz="1200" b="1">
                <a:solidFill>
                  <a:srgbClr val="000091"/>
                </a:solidFill>
              </a:rPr>
              <a:t>points d'attention spécifiques</a:t>
            </a:r>
            <a:r>
              <a:rPr lang="fr-FR" sz="1200">
                <a:solidFill>
                  <a:srgbClr val="000091"/>
                </a:solidFill>
              </a:rPr>
              <a:t>.</a:t>
            </a:r>
          </a:p>
        </p:txBody>
      </p:sp>
      <p:cxnSp>
        <p:nvCxnSpPr>
          <p:cNvPr id="20" name="Connecteur droit avec flèche 19">
            <a:extLst>
              <a:ext uri="{FF2B5EF4-FFF2-40B4-BE49-F238E27FC236}">
                <a16:creationId xmlns:a16="http://schemas.microsoft.com/office/drawing/2014/main" id="{654CFB15-251B-4DCC-8D6A-40D0460F67D2}"/>
              </a:ext>
            </a:extLst>
          </p:cNvPr>
          <p:cNvCxnSpPr>
            <a:cxnSpLocks/>
            <a:stCxn id="17" idx="3"/>
            <a:endCxn id="28" idx="1"/>
          </p:cNvCxnSpPr>
          <p:nvPr/>
        </p:nvCxnSpPr>
        <p:spPr>
          <a:xfrm>
            <a:off x="3485837" y="2161148"/>
            <a:ext cx="963186" cy="15553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a:extLst>
              <a:ext uri="{FF2B5EF4-FFF2-40B4-BE49-F238E27FC236}">
                <a16:creationId xmlns:a16="http://schemas.microsoft.com/office/drawing/2014/main" id="{ED282BA6-0D27-4EF4-9505-52C4CD439E33}"/>
              </a:ext>
            </a:extLst>
          </p:cNvPr>
          <p:cNvCxnSpPr>
            <a:cxnSpLocks/>
            <a:stCxn id="18" idx="3"/>
            <a:endCxn id="29" idx="1"/>
          </p:cNvCxnSpPr>
          <p:nvPr/>
        </p:nvCxnSpPr>
        <p:spPr>
          <a:xfrm flipV="1">
            <a:off x="3485837" y="3091449"/>
            <a:ext cx="892304" cy="16634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335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8C368-F5B1-2649-AC15-A848B7D5071D}"/>
              </a:ext>
            </a:extLst>
          </p:cNvPr>
          <p:cNvSpPr>
            <a:spLocks noGrp="1"/>
          </p:cNvSpPr>
          <p:nvPr>
            <p:ph type="title"/>
          </p:nvPr>
        </p:nvSpPr>
        <p:spPr>
          <a:xfrm>
            <a:off x="128042" y="1107337"/>
            <a:ext cx="3096717" cy="720000"/>
          </a:xfrm>
        </p:spPr>
        <p:txBody>
          <a:bodyPr/>
          <a:lstStyle/>
          <a:p>
            <a:r>
              <a:rPr lang="fr-FR" sz="2400">
                <a:solidFill>
                  <a:schemeClr val="accent4"/>
                </a:solidFill>
                <a:effectLst>
                  <a:outerShdw blurRad="50800" dist="38100" dir="2700000" algn="tl" rotWithShape="0">
                    <a:prstClr val="black">
                      <a:alpha val="40000"/>
                    </a:prstClr>
                  </a:outerShdw>
                </a:effectLst>
              </a:rPr>
              <a:t>Lire un appel "topic"</a:t>
            </a:r>
          </a:p>
        </p:txBody>
      </p:sp>
      <p:sp>
        <p:nvSpPr>
          <p:cNvPr id="3" name="Espace réservé du texte 2">
            <a:extLst>
              <a:ext uri="{FF2B5EF4-FFF2-40B4-BE49-F238E27FC236}">
                <a16:creationId xmlns:a16="http://schemas.microsoft.com/office/drawing/2014/main" id="{8B1C06C3-D287-1E47-8414-B7A1F3668635}"/>
              </a:ext>
            </a:extLst>
          </p:cNvPr>
          <p:cNvSpPr>
            <a:spLocks noGrp="1"/>
          </p:cNvSpPr>
          <p:nvPr>
            <p:ph type="body" idx="1"/>
          </p:nvPr>
        </p:nvSpPr>
        <p:spPr>
          <a:xfrm>
            <a:off x="146304" y="1637090"/>
            <a:ext cx="3129378" cy="3300670"/>
          </a:xfrm>
        </p:spPr>
        <p:txBody>
          <a:bodyPr/>
          <a:lstStyle/>
          <a:p>
            <a:pPr marL="0">
              <a:spcBef>
                <a:spcPts val="600"/>
              </a:spcBef>
              <a:spcAft>
                <a:spcPts val="600"/>
              </a:spcAft>
              <a:buClr>
                <a:schemeClr val="accent4"/>
              </a:buClr>
              <a:buSzPct val="90000"/>
              <a:buFont typeface="+mj-lt"/>
              <a:buAutoNum type="arabicParenR"/>
            </a:pPr>
            <a:r>
              <a:rPr lang="fr-FR" sz="1400" b="1"/>
              <a:t>Code et titre de l’appel </a:t>
            </a:r>
            <a:r>
              <a:rPr lang="fr-FR" sz="1400"/>
              <a:t>ou « </a:t>
            </a:r>
            <a:r>
              <a:rPr lang="fr-FR" sz="1400" b="1"/>
              <a:t>topic</a:t>
            </a:r>
            <a:r>
              <a:rPr lang="fr-FR" sz="1400"/>
              <a:t> » : Programme, Cluster, appel prévu en 2022, de la destination « </a:t>
            </a:r>
            <a:r>
              <a:rPr lang="fr-FR" sz="1400" err="1"/>
              <a:t>Heritage</a:t>
            </a:r>
            <a:r>
              <a:rPr lang="fr-FR" sz="1400"/>
              <a:t> », 10</a:t>
            </a:r>
            <a:r>
              <a:rPr lang="fr-FR" sz="1400" baseline="30000"/>
              <a:t>e</a:t>
            </a:r>
            <a:r>
              <a:rPr lang="fr-FR" sz="1400"/>
              <a:t> topic.</a:t>
            </a:r>
          </a:p>
          <a:p>
            <a:pPr marL="0">
              <a:spcBef>
                <a:spcPts val="600"/>
              </a:spcBef>
              <a:spcAft>
                <a:spcPts val="600"/>
              </a:spcAft>
              <a:buClr>
                <a:schemeClr val="accent4"/>
              </a:buClr>
              <a:buSzPct val="90000"/>
              <a:buFont typeface="+mj-lt"/>
              <a:buAutoNum type="arabicParenR"/>
            </a:pPr>
            <a:r>
              <a:rPr lang="fr-FR" sz="1400" b="1"/>
              <a:t>Conditions :</a:t>
            </a:r>
            <a:r>
              <a:rPr lang="fr-FR" sz="1400"/>
              <a:t> budget approximatif par projet, budget total pour l’appel, instrument de financement.</a:t>
            </a:r>
          </a:p>
          <a:p>
            <a:pPr marL="0">
              <a:spcBef>
                <a:spcPts val="600"/>
              </a:spcBef>
              <a:spcAft>
                <a:spcPts val="600"/>
              </a:spcAft>
              <a:buClr>
                <a:schemeClr val="accent4"/>
              </a:buClr>
              <a:buSzPct val="90000"/>
              <a:buFont typeface="+mj-lt"/>
              <a:buAutoNum type="arabicParenR"/>
            </a:pPr>
            <a:r>
              <a:rPr lang="fr-FR" sz="1400" b="1" err="1"/>
              <a:t>Expected</a:t>
            </a:r>
            <a:r>
              <a:rPr lang="fr-FR" sz="1400" b="1"/>
              <a:t> </a:t>
            </a:r>
            <a:r>
              <a:rPr lang="fr-FR" sz="1400" b="1" err="1"/>
              <a:t>outcomes</a:t>
            </a:r>
            <a:r>
              <a:rPr lang="fr-FR" sz="1400" b="1"/>
              <a:t> : </a:t>
            </a:r>
            <a:r>
              <a:rPr lang="fr-FR" sz="1400"/>
              <a:t>résultats attendus des projets financés</a:t>
            </a:r>
          </a:p>
          <a:p>
            <a:pPr marL="0">
              <a:spcBef>
                <a:spcPts val="600"/>
              </a:spcBef>
              <a:spcAft>
                <a:spcPts val="600"/>
              </a:spcAft>
              <a:buClr>
                <a:schemeClr val="accent4"/>
              </a:buClr>
              <a:buSzPct val="90000"/>
              <a:buFont typeface="+mj-lt"/>
              <a:buAutoNum type="arabicParenR"/>
            </a:pPr>
            <a:r>
              <a:rPr lang="fr-FR" sz="1400" b="1"/>
              <a:t>Scope : </a:t>
            </a:r>
            <a:r>
              <a:rPr lang="fr-FR" sz="1400"/>
              <a:t>enjeux traités, périmètre du sujet, liens avec les stratégies politiques, références à d’autres projets, etc.</a:t>
            </a:r>
          </a:p>
        </p:txBody>
      </p:sp>
      <p:sp>
        <p:nvSpPr>
          <p:cNvPr id="4" name="Espace réservé du texte 3">
            <a:extLst>
              <a:ext uri="{FF2B5EF4-FFF2-40B4-BE49-F238E27FC236}">
                <a16:creationId xmlns:a16="http://schemas.microsoft.com/office/drawing/2014/main" id="{D7796659-890B-684E-A45A-8AEDDDFF0DBB}"/>
              </a:ext>
            </a:extLst>
          </p:cNvPr>
          <p:cNvSpPr>
            <a:spLocks noGrp="1"/>
          </p:cNvSpPr>
          <p:nvPr>
            <p:ph type="body" idx="2"/>
          </p:nvPr>
        </p:nvSpPr>
        <p:spPr/>
        <p:txBody>
          <a:bodyPr/>
          <a:lstStyle/>
          <a:p>
            <a:pPr marL="180975" indent="0">
              <a:buNone/>
            </a:pPr>
            <a:r>
              <a:rPr lang="fr-FR"/>
              <a:t>Lire un topic</a:t>
            </a:r>
          </a:p>
        </p:txBody>
      </p:sp>
      <p:sp>
        <p:nvSpPr>
          <p:cNvPr id="9" name="Rectangle à coins arrondis 8">
            <a:extLst>
              <a:ext uri="{FF2B5EF4-FFF2-40B4-BE49-F238E27FC236}">
                <a16:creationId xmlns:a16="http://schemas.microsoft.com/office/drawing/2014/main" id="{03E8949A-1FA9-7748-A579-5C141CCB5E8A}"/>
              </a:ext>
            </a:extLst>
          </p:cNvPr>
          <p:cNvSpPr/>
          <p:nvPr/>
        </p:nvSpPr>
        <p:spPr>
          <a:xfrm>
            <a:off x="5604866" y="3024674"/>
            <a:ext cx="2448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a:extLst>
              <a:ext uri="{FF2B5EF4-FFF2-40B4-BE49-F238E27FC236}">
                <a16:creationId xmlns:a16="http://schemas.microsoft.com/office/drawing/2014/main" id="{E6D0E2F0-3F63-ED41-AA95-F6160DA5B36D}"/>
              </a:ext>
            </a:extLst>
          </p:cNvPr>
          <p:cNvGrpSpPr/>
          <p:nvPr/>
        </p:nvGrpSpPr>
        <p:grpSpPr>
          <a:xfrm>
            <a:off x="3206498" y="177696"/>
            <a:ext cx="5760000" cy="3441030"/>
            <a:chOff x="2913321" y="938850"/>
            <a:chExt cx="5958893" cy="3441030"/>
          </a:xfrm>
        </p:grpSpPr>
        <p:pic>
          <p:nvPicPr>
            <p:cNvPr id="10" name="Image 9">
              <a:extLst>
                <a:ext uri="{FF2B5EF4-FFF2-40B4-BE49-F238E27FC236}">
                  <a16:creationId xmlns:a16="http://schemas.microsoft.com/office/drawing/2014/main" id="{AE68F976-AC13-9A48-9587-AB13D3A00216}"/>
                </a:ext>
              </a:extLst>
            </p:cNvPr>
            <p:cNvPicPr>
              <a:picLocks noChangeAspect="1"/>
            </p:cNvPicPr>
            <p:nvPr/>
          </p:nvPicPr>
          <p:blipFill rotWithShape="1">
            <a:blip r:embed="rId2"/>
            <a:srcRect b="57828"/>
            <a:stretch/>
          </p:blipFill>
          <p:spPr>
            <a:xfrm>
              <a:off x="2932214" y="3166642"/>
              <a:ext cx="5940000" cy="1213238"/>
            </a:xfrm>
            <a:prstGeom prst="rect">
              <a:avLst/>
            </a:prstGeom>
          </p:spPr>
        </p:pic>
        <p:pic>
          <p:nvPicPr>
            <p:cNvPr id="6" name="Image 5">
              <a:extLst>
                <a:ext uri="{FF2B5EF4-FFF2-40B4-BE49-F238E27FC236}">
                  <a16:creationId xmlns:a16="http://schemas.microsoft.com/office/drawing/2014/main" id="{15010AC7-79F8-C54F-9BD5-3C8F28575686}"/>
                </a:ext>
              </a:extLst>
            </p:cNvPr>
            <p:cNvPicPr>
              <a:picLocks noChangeAspect="1"/>
            </p:cNvPicPr>
            <p:nvPr/>
          </p:nvPicPr>
          <p:blipFill>
            <a:blip r:embed="rId3"/>
            <a:stretch>
              <a:fillRect/>
            </a:stretch>
          </p:blipFill>
          <p:spPr>
            <a:xfrm>
              <a:off x="2913321" y="938850"/>
              <a:ext cx="5940000" cy="2342540"/>
            </a:xfrm>
            <a:prstGeom prst="rect">
              <a:avLst/>
            </a:prstGeom>
          </p:spPr>
        </p:pic>
      </p:grpSp>
      <p:sp>
        <p:nvSpPr>
          <p:cNvPr id="11" name="Rectangle à coins arrondis 10">
            <a:extLst>
              <a:ext uri="{FF2B5EF4-FFF2-40B4-BE49-F238E27FC236}">
                <a16:creationId xmlns:a16="http://schemas.microsoft.com/office/drawing/2014/main" id="{9AC8C4E9-E956-F54A-9D76-A28A43BBAD7D}"/>
              </a:ext>
            </a:extLst>
          </p:cNvPr>
          <p:cNvSpPr/>
          <p:nvPr/>
        </p:nvSpPr>
        <p:spPr>
          <a:xfrm>
            <a:off x="6623375" y="1316990"/>
            <a:ext cx="2232000" cy="180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a:extLst>
              <a:ext uri="{FF2B5EF4-FFF2-40B4-BE49-F238E27FC236}">
                <a16:creationId xmlns:a16="http://schemas.microsoft.com/office/drawing/2014/main" id="{AB96360B-55BC-704F-BA71-21DED33D03C3}"/>
              </a:ext>
            </a:extLst>
          </p:cNvPr>
          <p:cNvSpPr/>
          <p:nvPr/>
        </p:nvSpPr>
        <p:spPr>
          <a:xfrm>
            <a:off x="3307650" y="2858390"/>
            <a:ext cx="4032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D4945A4C-C628-4B44-88C0-88E3F2E9B7EE}"/>
              </a:ext>
            </a:extLst>
          </p:cNvPr>
          <p:cNvPicPr>
            <a:picLocks noChangeAspect="1"/>
          </p:cNvPicPr>
          <p:nvPr/>
        </p:nvPicPr>
        <p:blipFill rotWithShape="1">
          <a:blip r:embed="rId4"/>
          <a:srcRect b="68222"/>
          <a:stretch/>
        </p:blipFill>
        <p:spPr>
          <a:xfrm>
            <a:off x="3333631" y="3413867"/>
            <a:ext cx="5760000" cy="1397090"/>
          </a:xfrm>
          <a:prstGeom prst="rect">
            <a:avLst/>
          </a:prstGeom>
        </p:spPr>
      </p:pic>
      <p:sp>
        <p:nvSpPr>
          <p:cNvPr id="8" name="Rectangle à coins arrondis 7">
            <a:extLst>
              <a:ext uri="{FF2B5EF4-FFF2-40B4-BE49-F238E27FC236}">
                <a16:creationId xmlns:a16="http://schemas.microsoft.com/office/drawing/2014/main" id="{7B341503-700B-E741-92DC-1B906597025F}"/>
              </a:ext>
            </a:extLst>
          </p:cNvPr>
          <p:cNvSpPr/>
          <p:nvPr/>
        </p:nvSpPr>
        <p:spPr>
          <a:xfrm>
            <a:off x="5748866" y="2206564"/>
            <a:ext cx="2376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a:extLst>
              <a:ext uri="{FF2B5EF4-FFF2-40B4-BE49-F238E27FC236}">
                <a16:creationId xmlns:a16="http://schemas.microsoft.com/office/drawing/2014/main" id="{8752CC38-2E40-EC44-BE63-D184B687B837}"/>
              </a:ext>
            </a:extLst>
          </p:cNvPr>
          <p:cNvSpPr/>
          <p:nvPr/>
        </p:nvSpPr>
        <p:spPr>
          <a:xfrm>
            <a:off x="3366064" y="164220"/>
            <a:ext cx="2711303" cy="230732"/>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extLst>
              <a:ext uri="{FF2B5EF4-FFF2-40B4-BE49-F238E27FC236}">
                <a16:creationId xmlns:a16="http://schemas.microsoft.com/office/drawing/2014/main" id="{6E1F825D-7EED-B649-99CE-98D1D83DF4A5}"/>
              </a:ext>
            </a:extLst>
          </p:cNvPr>
          <p:cNvSpPr/>
          <p:nvPr/>
        </p:nvSpPr>
        <p:spPr>
          <a:xfrm>
            <a:off x="4560866" y="2495378"/>
            <a:ext cx="1980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extLst>
              <a:ext uri="{FF2B5EF4-FFF2-40B4-BE49-F238E27FC236}">
                <a16:creationId xmlns:a16="http://schemas.microsoft.com/office/drawing/2014/main" id="{1C6E054B-2C29-D844-89F1-B5C8F9ADD8E1}"/>
              </a:ext>
            </a:extLst>
          </p:cNvPr>
          <p:cNvSpPr/>
          <p:nvPr/>
        </p:nvSpPr>
        <p:spPr>
          <a:xfrm>
            <a:off x="3367462" y="3411252"/>
            <a:ext cx="468000" cy="216000"/>
          </a:xfrm>
          <a:prstGeom prst="round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a:extLst>
              <a:ext uri="{FF2B5EF4-FFF2-40B4-BE49-F238E27FC236}">
                <a16:creationId xmlns:a16="http://schemas.microsoft.com/office/drawing/2014/main" id="{03B384C0-F864-744A-8FC4-D7A4660368A4}"/>
              </a:ext>
            </a:extLst>
          </p:cNvPr>
          <p:cNvCxnSpPr>
            <a:cxnSpLocks/>
          </p:cNvCxnSpPr>
          <p:nvPr/>
        </p:nvCxnSpPr>
        <p:spPr>
          <a:xfrm flipV="1">
            <a:off x="2544515" y="405505"/>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D831BA6-F30E-9F42-AA9A-A6CB9F79D921}"/>
              </a:ext>
            </a:extLst>
          </p:cNvPr>
          <p:cNvCxnSpPr>
            <a:cxnSpLocks/>
          </p:cNvCxnSpPr>
          <p:nvPr/>
        </p:nvCxnSpPr>
        <p:spPr>
          <a:xfrm flipV="1">
            <a:off x="2715698" y="1953639"/>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180D73B-2EA2-B346-9A0D-6CF10887FA7E}"/>
              </a:ext>
            </a:extLst>
          </p:cNvPr>
          <p:cNvCxnSpPr>
            <a:cxnSpLocks/>
          </p:cNvCxnSpPr>
          <p:nvPr/>
        </p:nvCxnSpPr>
        <p:spPr>
          <a:xfrm flipV="1">
            <a:off x="2713682" y="2297387"/>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53C11167-AB6B-7E47-8F8A-C588D7965D1E}"/>
              </a:ext>
            </a:extLst>
          </p:cNvPr>
          <p:cNvCxnSpPr>
            <a:cxnSpLocks/>
          </p:cNvCxnSpPr>
          <p:nvPr/>
        </p:nvCxnSpPr>
        <p:spPr>
          <a:xfrm flipV="1">
            <a:off x="2713682" y="2594126"/>
            <a:ext cx="580262" cy="153919"/>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CA1766A5-CA33-A143-8DC7-3B5B533540C4}"/>
              </a:ext>
            </a:extLst>
          </p:cNvPr>
          <p:cNvCxnSpPr>
            <a:cxnSpLocks/>
          </p:cNvCxnSpPr>
          <p:nvPr/>
        </p:nvCxnSpPr>
        <p:spPr>
          <a:xfrm flipV="1">
            <a:off x="2772119" y="3024674"/>
            <a:ext cx="508130" cy="51405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471F4963-6188-7249-8EDE-5D4B3FDB6A97}"/>
              </a:ext>
            </a:extLst>
          </p:cNvPr>
          <p:cNvCxnSpPr>
            <a:cxnSpLocks/>
          </p:cNvCxnSpPr>
          <p:nvPr/>
        </p:nvCxnSpPr>
        <p:spPr>
          <a:xfrm flipV="1">
            <a:off x="2774669" y="3662126"/>
            <a:ext cx="532981" cy="40317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3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UN TOPIC</a:t>
            </a:r>
            <a:endParaRPr lang="fr-FR">
              <a:solidFill>
                <a:schemeClr val="accent4"/>
              </a:solidFill>
            </a:endParaRPr>
          </a:p>
        </p:txBody>
      </p:sp>
      <p:graphicFrame>
        <p:nvGraphicFramePr>
          <p:cNvPr id="3" name="Diagramme 2">
            <a:extLst>
              <a:ext uri="{FF2B5EF4-FFF2-40B4-BE49-F238E27FC236}">
                <a16:creationId xmlns:a16="http://schemas.microsoft.com/office/drawing/2014/main" id="{69A535A2-8BE6-483C-8671-15D01853005B}"/>
              </a:ext>
            </a:extLst>
          </p:cNvPr>
          <p:cNvGraphicFramePr/>
          <p:nvPr>
            <p:extLst>
              <p:ext uri="{D42A27DB-BD31-4B8C-83A1-F6EECF244321}">
                <p14:modId xmlns:p14="http://schemas.microsoft.com/office/powerpoint/2010/main" val="2595159984"/>
              </p:ext>
            </p:extLst>
          </p:nvPr>
        </p:nvGraphicFramePr>
        <p:xfrm>
          <a:off x="401783" y="928256"/>
          <a:ext cx="8375072" cy="386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36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
        <p:nvSpPr>
          <p:cNvPr id="6" name="Espace réservé du texte 5"/>
          <p:cNvSpPr>
            <a:spLocks noGrp="1"/>
          </p:cNvSpPr>
          <p:nvPr>
            <p:ph type="body" sz="quarter" idx="13"/>
          </p:nvPr>
        </p:nvSpPr>
        <p:spPr>
          <a:xfrm>
            <a:off x="541770" y="2369367"/>
            <a:ext cx="8060459" cy="664297"/>
          </a:xfrm>
        </p:spPr>
        <p:txBody>
          <a:bodyPr/>
          <a:lstStyle/>
          <a:p>
            <a:pPr marL="0"/>
            <a:r>
              <a:rPr lang="fr-FR"/>
              <a:t>LES SHS DANS HORIZON EUROPE</a:t>
            </a:r>
          </a:p>
        </p:txBody>
      </p:sp>
    </p:spTree>
    <p:extLst>
      <p:ext uri="{BB962C8B-B14F-4D97-AF65-F5344CB8AC3E}">
        <p14:creationId xmlns:p14="http://schemas.microsoft.com/office/powerpoint/2010/main" val="20523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stretch>
            <a:fillRect/>
          </a:stretch>
        </p:blipFill>
        <p:spPr>
          <a:xfrm>
            <a:off x="3195664" y="1466394"/>
            <a:ext cx="5498877" cy="3240000"/>
          </a:xfrm>
          <a:prstGeom prst="rect">
            <a:avLst/>
          </a:prstGeom>
          <a:ln>
            <a:noFill/>
          </a:ln>
          <a:effectLst>
            <a:outerShdw blurRad="292100" dist="139700" dir="2700000" algn="tl" rotWithShape="0">
              <a:srgbClr val="333333">
                <a:alpha val="65000"/>
              </a:srgbClr>
            </a:outerShdw>
          </a:effectLst>
        </p:spPr>
      </p:pic>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474428" y="308747"/>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2400" b="1">
                <a:solidFill>
                  <a:schemeClr val="bg2"/>
                </a:solidFill>
              </a:rPr>
              <a:t>HORIZON EUROPE</a:t>
            </a:r>
          </a:p>
        </p:txBody>
      </p:sp>
      <p:sp>
        <p:nvSpPr>
          <p:cNvPr id="6" name="Rectangle 5">
            <a:extLst>
              <a:ext uri="{FF2B5EF4-FFF2-40B4-BE49-F238E27FC236}">
                <a16:creationId xmlns:a16="http://schemas.microsoft.com/office/drawing/2014/main" id="{D4F15913-4E25-0C40-BB20-2FF39D9DDE43}"/>
              </a:ext>
            </a:extLst>
          </p:cNvPr>
          <p:cNvSpPr/>
          <p:nvPr/>
        </p:nvSpPr>
        <p:spPr>
          <a:xfrm>
            <a:off x="229422" y="1506150"/>
            <a:ext cx="2986128"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298995" y="978198"/>
            <a:ext cx="8395545" cy="307777"/>
          </a:xfrm>
          <a:prstGeom prst="rect">
            <a:avLst/>
          </a:prstGeom>
        </p:spPr>
        <p:txBody>
          <a:bodyPr wrap="square" lIns="91440" tIns="45720" rIns="91440" bIns="45720" anchor="t">
            <a:spAutoFit/>
          </a:bodyPr>
          <a:lstStyle/>
          <a:p>
            <a:pPr fontAlgn="base"/>
            <a:r>
              <a:rPr lang="fr-FR" b="1">
                <a:solidFill>
                  <a:schemeClr val="accent4"/>
                </a:solidFill>
                <a:effectLst>
                  <a:outerShdw blurRad="50800" dist="38100" dir="2700000" algn="tl" rotWithShape="0">
                    <a:prstClr val="black">
                      <a:alpha val="40000"/>
                    </a:prstClr>
                  </a:outerShdw>
                </a:effectLst>
              </a:rPr>
              <a:t>LE PROGRAMME-CADRE DE L'UNION EUROPÉENNE POUR LA RECHERCHE ET L'INNOVATION</a:t>
            </a:r>
          </a:p>
        </p:txBody>
      </p:sp>
      <p:sp>
        <p:nvSpPr>
          <p:cNvPr id="12" name="Rectangle à coins arrondis 11">
            <a:extLst>
              <a:ext uri="{FF2B5EF4-FFF2-40B4-BE49-F238E27FC236}">
                <a16:creationId xmlns:a16="http://schemas.microsoft.com/office/drawing/2014/main" id="{4DE91148-A0AE-584E-995B-26A42C99968A}"/>
              </a:ext>
            </a:extLst>
          </p:cNvPr>
          <p:cNvSpPr/>
          <p:nvPr/>
        </p:nvSpPr>
        <p:spPr>
          <a:xfrm>
            <a:off x="4930219" y="1442302"/>
            <a:ext cx="1998482" cy="18909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2605184"/>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HE-Fond-2022" id="{D52ECCF5-7B04-4AA0-AC8B-90002D37C5B2}" vid="{03606852-ABB4-4ADE-8587-30FFF94B0315}"/>
    </a:ext>
  </a:extLst>
</a:theme>
</file>

<file path=ppt/theme/theme4.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7" ma:contentTypeDescription="Crée un document." ma:contentTypeScope="" ma:versionID="ae21b39a66c014313c809a55c13ed926">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e411cd81475d228f9627042a845f33b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Props1.xml><?xml version="1.0" encoding="utf-8"?>
<ds:datastoreItem xmlns:ds="http://schemas.openxmlformats.org/officeDocument/2006/customXml" ds:itemID="{97B1B9AB-E5B6-4954-9BAA-89545274C120}">
  <ds:schemaRefs>
    <ds:schemaRef ds:uri="http://schemas.microsoft.com/sharepoint/v3/contenttype/forms"/>
  </ds:schemaRefs>
</ds:datastoreItem>
</file>

<file path=customXml/itemProps2.xml><?xml version="1.0" encoding="utf-8"?>
<ds:datastoreItem xmlns:ds="http://schemas.openxmlformats.org/officeDocument/2006/customXml" ds:itemID="{05FEDBDD-E65B-4983-8F07-E8A728E24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7FAEC2-2851-440E-85C5-E89ED916874E}">
  <ds:schemaRefs>
    <ds:schemaRef ds:uri="http://www.w3.org/XML/1998/namespace"/>
    <ds:schemaRef ds:uri="http://purl.org/dc/terms/"/>
    <ds:schemaRef ds:uri="98d9d0a2-ff8a-4bd0-a3bb-9fb67e21c525"/>
    <ds:schemaRef ds:uri="http://schemas.microsoft.com/office/2006/metadata/properties"/>
    <ds:schemaRef ds:uri="http://purl.org/dc/elements/1.1/"/>
    <ds:schemaRef ds:uri="http://schemas.microsoft.com/office/2006/documentManagement/types"/>
    <ds:schemaRef ds:uri="9cbc025d-47c5-44cb-89f3-c4e18166c5a1"/>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155</TotalTime>
  <Words>6599</Words>
  <Application>Microsoft Office PowerPoint</Application>
  <PresentationFormat>Affichage à l'écran (16:9)</PresentationFormat>
  <Paragraphs>436</Paragraphs>
  <Slides>33</Slides>
  <Notes>14</Notes>
  <HiddenSlides>0</HiddenSlides>
  <MMClips>0</MMClips>
  <ScaleCrop>false</ScaleCrop>
  <HeadingPairs>
    <vt:vector size="4" baseType="variant">
      <vt:variant>
        <vt:lpstr>Thème</vt:lpstr>
      </vt:variant>
      <vt:variant>
        <vt:i4>3</vt:i4>
      </vt:variant>
      <vt:variant>
        <vt:lpstr>Titres des diapositives</vt:lpstr>
      </vt:variant>
      <vt:variant>
        <vt:i4>33</vt:i4>
      </vt:variant>
    </vt:vector>
  </HeadingPairs>
  <TitlesOfParts>
    <vt:vector size="36" baseType="lpstr">
      <vt:lpstr>OPÉRATEURS</vt:lpstr>
      <vt:lpstr>1_OPÉRATEURS</vt:lpstr>
      <vt:lpstr>OPÉRATEURS</vt:lpstr>
      <vt:lpstr>Présentation PowerPoint</vt:lpstr>
      <vt:lpstr>Avant-propos – p. 3  Comment lire ce guide – p. 4  Introduction : Les SHS dans Horizon Europe – p. 8  Les appels 2023 et 2024 du Cluster 1 Santé – p. 10  </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2 "Culture, créativité et société inclusive".  Ce guide s'adresse à tous les acteurs français du monde la recherche ainsi qu'aux autorités publiques, aux acteurs économiques (entreprises), sociaux et culturels potentiellement intéressés par le Cluster 1, en leur proposant une synthèse en français des éléments clés de chaque appel 2023 et 2024.  /!\ Les éléments présentés sont basés sur la version définitive du programme de travail 2023-2024 du Cluster 1 de décembre 2022.   Pour plus d'informations, contactez le PCN : pcn-shs@recherche.gouv.fr   Les synthèses et traductions proposées dans ce guide n'engagent que la responsabilité de leurs auteurs et en aucune manière celle de la Commission européenne.     </vt:lpstr>
      <vt:lpstr>Comment lire ce guide</vt:lpstr>
      <vt:lpstr>Présentation PowerPoint</vt:lpstr>
      <vt:lpstr>Lire un appel "topic"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Liste des topics Santé 2023</vt:lpstr>
      <vt:lpstr>Liste des topics Santé 2024</vt:lpstr>
      <vt:lpstr>TOPICS 2023, majeurs en SHS</vt:lpstr>
      <vt:lpstr>The Silver Deal - Person-centred health and care in European regions</vt:lpstr>
      <vt:lpstr>Planetary health: understanding the links between environmental degradation and health impacts</vt:lpstr>
      <vt:lpstr>Resilience and mental wellbeing of the health and care workforce </vt:lpstr>
      <vt:lpstr>Novel approaches for palliative and end-of-life care for non-cancer patients</vt:lpstr>
      <vt:lpstr>Interventions in city environments to reduce risk of non-communicable disease (Global Alliance for Chronic Diseases - GACD)</vt:lpstr>
      <vt:lpstr>Evidence-based interventions for promotion of mental and physical health in changing working environments (post-pandemic workplaces)</vt:lpstr>
      <vt:lpstr>TOPICS 2024, majeurs en SHS</vt:lpstr>
      <vt:lpstr>Towards a holistic support to children and adolescents’ health and care provisions in an increasingly digital society</vt:lpstr>
      <vt:lpstr>Access to health and care services for people in vulnerable situations</vt:lpstr>
      <vt:lpstr>Comparative effectiveness research for healthcare interventions in areas of high public health need</vt:lpstr>
      <vt:lpstr>TOPICS 2024, mineurs en SHS</vt:lpstr>
      <vt:lpstr>The role of environmental pollution in non-communicable diseases: air, noise and light and hazardous waste pollution</vt:lpstr>
      <vt:lpstr>Tackling high-burden for patients, under-researched medical conditions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Alexandra Torero Ibad</cp:lastModifiedBy>
  <cp:revision>744</cp:revision>
  <dcterms:modified xsi:type="dcterms:W3CDTF">2023-01-11T10:28:36Z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