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 id="2147483667" r:id="rId6"/>
  </p:sldMasterIdLst>
  <p:notesMasterIdLst>
    <p:notesMasterId r:id="rId54"/>
  </p:notesMasterIdLst>
  <p:handoutMasterIdLst>
    <p:handoutMasterId r:id="rId55"/>
  </p:handoutMasterIdLst>
  <p:sldIdLst>
    <p:sldId id="399" r:id="rId7"/>
    <p:sldId id="483" r:id="rId8"/>
    <p:sldId id="492" r:id="rId9"/>
    <p:sldId id="628" r:id="rId10"/>
    <p:sldId id="558" r:id="rId11"/>
    <p:sldId id="629" r:id="rId12"/>
    <p:sldId id="481" r:id="rId13"/>
    <p:sldId id="404" r:id="rId14"/>
    <p:sldId id="440" r:id="rId15"/>
    <p:sldId id="697" r:id="rId16"/>
    <p:sldId id="699" r:id="rId17"/>
    <p:sldId id="695" r:id="rId18"/>
    <p:sldId id="696" r:id="rId19"/>
    <p:sldId id="646" r:id="rId20"/>
    <p:sldId id="654" r:id="rId21"/>
    <p:sldId id="655" r:id="rId22"/>
    <p:sldId id="706" r:id="rId23"/>
    <p:sldId id="700" r:id="rId24"/>
    <p:sldId id="656" r:id="rId25"/>
    <p:sldId id="657" r:id="rId26"/>
    <p:sldId id="658" r:id="rId27"/>
    <p:sldId id="659" r:id="rId28"/>
    <p:sldId id="701" r:id="rId29"/>
    <p:sldId id="663" r:id="rId30"/>
    <p:sldId id="666" r:id="rId31"/>
    <p:sldId id="667" r:id="rId32"/>
    <p:sldId id="707" r:id="rId33"/>
    <p:sldId id="668" r:id="rId34"/>
    <p:sldId id="702" r:id="rId35"/>
    <p:sldId id="644" r:id="rId36"/>
    <p:sldId id="661" r:id="rId37"/>
    <p:sldId id="662" r:id="rId38"/>
    <p:sldId id="703" r:id="rId39"/>
    <p:sldId id="664" r:id="rId40"/>
    <p:sldId id="665" r:id="rId41"/>
    <p:sldId id="669" r:id="rId42"/>
    <p:sldId id="704" r:id="rId43"/>
    <p:sldId id="670" r:id="rId44"/>
    <p:sldId id="708" r:id="rId45"/>
    <p:sldId id="671" r:id="rId46"/>
    <p:sldId id="672" r:id="rId47"/>
    <p:sldId id="673" r:id="rId48"/>
    <p:sldId id="705" r:id="rId49"/>
    <p:sldId id="613" r:id="rId50"/>
    <p:sldId id="611" r:id="rId51"/>
    <p:sldId id="709" r:id="rId52"/>
    <p:sldId id="615" r:id="rId5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18"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126" y="16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12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123"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118" Type="http://customschemas.google.com/relationships/presentationmetadata" Target="metadata"/><Relationship Id="rId8" Type="http://schemas.openxmlformats.org/officeDocument/2006/relationships/slide" Target="slides/slide2.xml"/><Relationship Id="rId51" Type="http://schemas.openxmlformats.org/officeDocument/2006/relationships/slide" Target="slides/slide45.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124"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19"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12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C7461-6AEE-40EB-BC9E-5FD293BACC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FA5557B3-CC79-4BC0-8EC3-E16AF99096B6}">
      <dgm:prSet phldrT="[Texte]"/>
      <dgm:spPr/>
      <dgm:t>
        <a:bodyPr/>
        <a:lstStyle/>
        <a:p>
          <a:r>
            <a:rPr lang="en-GB" noProof="0"/>
            <a:t>Specific conditions</a:t>
          </a:r>
        </a:p>
      </dgm:t>
    </dgm:pt>
    <dgm:pt modelId="{73FB83A8-C019-4C14-BC81-3FA44855A30B}" type="parTrans" cxnId="{79C45EEA-BD11-45A9-83B7-E2290F89E722}">
      <dgm:prSet/>
      <dgm:spPr/>
      <dgm:t>
        <a:bodyPr/>
        <a:lstStyle/>
        <a:p>
          <a:endParaRPr lang="fr-FR"/>
        </a:p>
      </dgm:t>
    </dgm:pt>
    <dgm:pt modelId="{969C41D9-4BE8-4C1B-A522-2BE30E7BD800}" type="sibTrans" cxnId="{79C45EEA-BD11-45A9-83B7-E2290F89E722}">
      <dgm:prSet/>
      <dgm:spPr/>
      <dgm:t>
        <a:bodyPr/>
        <a:lstStyle/>
        <a:p>
          <a:endParaRPr lang="fr-FR"/>
        </a:p>
      </dgm:t>
    </dgm:pt>
    <dgm:pt modelId="{F6A7689F-973B-4854-B95A-FDA97A2164C5}">
      <dgm:prSet phldrT="[Texte]"/>
      <dgm:spPr/>
      <dgm:t>
        <a:bodyPr/>
        <a:lstStyle/>
        <a:p>
          <a:pPr>
            <a:buFont typeface="Arial" panose="020B0604020202020204" pitchFamily="34" charset="0"/>
            <a:buChar char="•"/>
          </a:pPr>
          <a:r>
            <a:rPr lang="fr-FR" b="1"/>
            <a:t>Montant par projet</a:t>
          </a:r>
          <a:endParaRPr lang="en-GB" b="1" noProof="0"/>
        </a:p>
      </dgm:t>
    </dgm:pt>
    <dgm:pt modelId="{5E9DBBCD-E47F-4D73-AAF8-FD5B9210F68F}" type="parTrans" cxnId="{4AA7ABF3-2161-4E03-A3C8-8C85A6E0E367}">
      <dgm:prSet/>
      <dgm:spPr/>
      <dgm:t>
        <a:bodyPr/>
        <a:lstStyle/>
        <a:p>
          <a:endParaRPr lang="fr-FR"/>
        </a:p>
      </dgm:t>
    </dgm:pt>
    <dgm:pt modelId="{7547F247-2B93-4153-921E-F4BEECC5AE02}" type="sibTrans" cxnId="{4AA7ABF3-2161-4E03-A3C8-8C85A6E0E367}">
      <dgm:prSet/>
      <dgm:spPr/>
      <dgm:t>
        <a:bodyPr/>
        <a:lstStyle/>
        <a:p>
          <a:endParaRPr lang="fr-FR"/>
        </a:p>
      </dgm:t>
    </dgm:pt>
    <dgm:pt modelId="{E6825342-56C5-4C2F-BE68-D9A9735A6391}">
      <dgm:prSet phldrT="[Texte]"/>
      <dgm:spPr/>
      <dgm:t>
        <a:bodyPr/>
        <a:lstStyle/>
        <a:p>
          <a:r>
            <a:rPr lang="en-GB" noProof="0"/>
            <a:t>Expected outcome</a:t>
          </a:r>
        </a:p>
      </dgm:t>
    </dgm:pt>
    <dgm:pt modelId="{B5D49D8A-5B8B-45F4-8BC8-060F695315DB}" type="parTrans" cxnId="{F3D050AB-476A-481B-AF2F-569BCDD1E259}">
      <dgm:prSet/>
      <dgm:spPr/>
      <dgm:t>
        <a:bodyPr/>
        <a:lstStyle/>
        <a:p>
          <a:endParaRPr lang="fr-FR"/>
        </a:p>
      </dgm:t>
    </dgm:pt>
    <dgm:pt modelId="{D7FBA7E1-DC35-42C9-A4FB-C9D78CE21DE1}" type="sibTrans" cxnId="{F3D050AB-476A-481B-AF2F-569BCDD1E259}">
      <dgm:prSet/>
      <dgm:spPr/>
      <dgm:t>
        <a:bodyPr/>
        <a:lstStyle/>
        <a:p>
          <a:endParaRPr lang="fr-FR"/>
        </a:p>
      </dgm:t>
    </dgm:pt>
    <dgm:pt modelId="{0C7A042E-5EBA-4661-A68D-5BD70663FDE4}">
      <dgm:prSet phldrT="[Texte]"/>
      <dgm:spPr/>
      <dgm:t>
        <a:bodyPr/>
        <a:lstStyle/>
        <a:p>
          <a:r>
            <a:rPr lang="fr-FR"/>
            <a:t>Résultats escomptés : </a:t>
          </a:r>
          <a:r>
            <a:rPr lang="fr-FR" b="1"/>
            <a:t>les conséquences de l’utilisation des résultats du projet</a:t>
          </a:r>
        </a:p>
      </dgm:t>
    </dgm:pt>
    <dgm:pt modelId="{65A54BEA-0197-44A9-A25A-E4B7052DAA5D}" type="parTrans" cxnId="{83AB1023-8E07-4835-8116-732D6D77E6A7}">
      <dgm:prSet/>
      <dgm:spPr/>
      <dgm:t>
        <a:bodyPr/>
        <a:lstStyle/>
        <a:p>
          <a:endParaRPr lang="fr-FR"/>
        </a:p>
      </dgm:t>
    </dgm:pt>
    <dgm:pt modelId="{BBA92095-DCD1-44AB-83E6-319CC5C27C86}" type="sibTrans" cxnId="{83AB1023-8E07-4835-8116-732D6D77E6A7}">
      <dgm:prSet/>
      <dgm:spPr/>
      <dgm:t>
        <a:bodyPr/>
        <a:lstStyle/>
        <a:p>
          <a:endParaRPr lang="fr-FR"/>
        </a:p>
      </dgm:t>
    </dgm:pt>
    <dgm:pt modelId="{79375110-D6CC-4948-8CC5-87FD8BDA9694}">
      <dgm:prSet phldrT="[Texte]"/>
      <dgm:spPr/>
      <dgm:t>
        <a:bodyPr/>
        <a:lstStyle/>
        <a:p>
          <a:r>
            <a:rPr lang="fr-FR"/>
            <a:t>Scope</a:t>
          </a:r>
        </a:p>
      </dgm:t>
    </dgm:pt>
    <dgm:pt modelId="{C5C38374-570C-4811-90B1-548C410AA844}" type="parTrans" cxnId="{72925196-FC4E-42E9-B4BC-CFA77F5E65DD}">
      <dgm:prSet/>
      <dgm:spPr/>
      <dgm:t>
        <a:bodyPr/>
        <a:lstStyle/>
        <a:p>
          <a:endParaRPr lang="fr-FR"/>
        </a:p>
      </dgm:t>
    </dgm:pt>
    <dgm:pt modelId="{39BBDF55-09BE-4C79-B88D-47FC223B004F}" type="sibTrans" cxnId="{72925196-FC4E-42E9-B4BC-CFA77F5E65DD}">
      <dgm:prSet/>
      <dgm:spPr/>
      <dgm:t>
        <a:bodyPr/>
        <a:lstStyle/>
        <a:p>
          <a:endParaRPr lang="fr-FR"/>
        </a:p>
      </dgm:t>
    </dgm:pt>
    <dgm:pt modelId="{E29FA73B-B87E-4E24-920D-AD79D5D2A88E}">
      <dgm:prSet phldrT="[Texte]"/>
      <dgm:spPr/>
      <dgm:t>
        <a:bodyPr/>
        <a:lstStyle/>
        <a:p>
          <a:r>
            <a:rPr lang="fr-FR" b="1">
              <a:latin typeface="Arial"/>
              <a:cs typeface="Arial"/>
            </a:rPr>
            <a:t>Champ et portée du projet </a:t>
          </a:r>
          <a:r>
            <a:rPr lang="fr-FR" b="0">
              <a:latin typeface="Arial"/>
              <a:cs typeface="Arial"/>
            </a:rPr>
            <a:t>: ambition, objectifs, méthodologie, concepts</a:t>
          </a:r>
          <a:endParaRPr lang="fr-FR" b="0"/>
        </a:p>
      </dgm:t>
    </dgm:pt>
    <dgm:pt modelId="{4DB40801-ED15-4380-8067-9C16F3A93BA5}" type="parTrans" cxnId="{5C42D315-E7CE-4381-AC3D-5DC7BC29F781}">
      <dgm:prSet/>
      <dgm:spPr/>
      <dgm:t>
        <a:bodyPr/>
        <a:lstStyle/>
        <a:p>
          <a:endParaRPr lang="fr-FR"/>
        </a:p>
      </dgm:t>
    </dgm:pt>
    <dgm:pt modelId="{D9850E0A-9FE3-4006-A8DC-3F3ACE8B4CBB}" type="sibTrans" cxnId="{5C42D315-E7CE-4381-AC3D-5DC7BC29F781}">
      <dgm:prSet/>
      <dgm:spPr/>
      <dgm:t>
        <a:bodyPr/>
        <a:lstStyle/>
        <a:p>
          <a:endParaRPr lang="fr-FR"/>
        </a:p>
      </dgm:t>
    </dgm:pt>
    <dgm:pt modelId="{E5586662-92D7-484C-9FA4-BCC382A9323E}">
      <dgm:prSet phldrT="[Texte]"/>
      <dgm:spPr/>
      <dgm:t>
        <a:bodyPr/>
        <a:lstStyle/>
        <a:p>
          <a:pPr>
            <a:buFont typeface="Arial" panose="020B0604020202020204" pitchFamily="34" charset="0"/>
            <a:buChar char="•"/>
          </a:pPr>
          <a:r>
            <a:rPr lang="fr-FR"/>
            <a:t>Enveloppe globale</a:t>
          </a:r>
          <a:endParaRPr lang="en-GB" noProof="0"/>
        </a:p>
      </dgm:t>
    </dgm:pt>
    <dgm:pt modelId="{F856D053-3B0D-49BF-A653-5311FF1F93D7}" type="parTrans" cxnId="{176D399D-FA4F-4C79-9AE8-17EB8A7D13ED}">
      <dgm:prSet/>
      <dgm:spPr/>
      <dgm:t>
        <a:bodyPr/>
        <a:lstStyle/>
        <a:p>
          <a:endParaRPr lang="fr-FR"/>
        </a:p>
      </dgm:t>
    </dgm:pt>
    <dgm:pt modelId="{935B2BE3-F72D-4CD1-99B2-4EE3307824A9}" type="sibTrans" cxnId="{176D399D-FA4F-4C79-9AE8-17EB8A7D13ED}">
      <dgm:prSet/>
      <dgm:spPr/>
      <dgm:t>
        <a:bodyPr/>
        <a:lstStyle/>
        <a:p>
          <a:endParaRPr lang="fr-FR"/>
        </a:p>
      </dgm:t>
    </dgm:pt>
    <dgm:pt modelId="{653C58C9-30E3-4BAC-B168-9384FFC159EC}">
      <dgm:prSet phldrT="[Texte]"/>
      <dgm:spPr/>
      <dgm:t>
        <a:bodyPr/>
        <a:lstStyle/>
        <a:p>
          <a:pPr>
            <a:buFont typeface="Arial" panose="020B0604020202020204" pitchFamily="34" charset="0"/>
            <a:buChar char="•"/>
          </a:pPr>
          <a:r>
            <a:rPr lang="fr-FR"/>
            <a:t>Type d’action (</a:t>
          </a:r>
          <a:r>
            <a:rPr lang="fr-FR" b="1"/>
            <a:t>RIA, IA, CSA</a:t>
          </a:r>
          <a:r>
            <a:rPr lang="fr-FR"/>
            <a:t>)</a:t>
          </a:r>
          <a:endParaRPr lang="en-GB" noProof="0"/>
        </a:p>
      </dgm:t>
    </dgm:pt>
    <dgm:pt modelId="{58992B51-93F0-4717-AC5C-2E7D4F7013FC}" type="parTrans" cxnId="{CDC8B6D0-F824-4BC4-A0B7-CE11DB07E1D0}">
      <dgm:prSet/>
      <dgm:spPr/>
      <dgm:t>
        <a:bodyPr/>
        <a:lstStyle/>
        <a:p>
          <a:endParaRPr lang="fr-FR"/>
        </a:p>
      </dgm:t>
    </dgm:pt>
    <dgm:pt modelId="{4D7D4A5A-74B4-4CE8-B749-990239CF3C35}" type="sibTrans" cxnId="{CDC8B6D0-F824-4BC4-A0B7-CE11DB07E1D0}">
      <dgm:prSet/>
      <dgm:spPr/>
      <dgm:t>
        <a:bodyPr/>
        <a:lstStyle/>
        <a:p>
          <a:endParaRPr lang="fr-FR"/>
        </a:p>
      </dgm:t>
    </dgm:pt>
    <dgm:pt modelId="{0A138857-F308-47FA-A433-91238498F285}">
      <dgm:prSet phldrT="[Texte]"/>
      <dgm:spPr/>
      <dgm:t>
        <a:bodyPr/>
        <a:lstStyle/>
        <a:p>
          <a:pPr>
            <a:buFont typeface="Arial" panose="020B0604020202020204" pitchFamily="34" charset="0"/>
            <a:buChar char="•"/>
          </a:pPr>
          <a:r>
            <a:rPr lang="fr-FR" b="1"/>
            <a:t>Conditions particulières </a:t>
          </a:r>
          <a:r>
            <a:rPr lang="fr-FR"/>
            <a:t>d’éligibilité : par exemple participation de certaines entités ou de certains pays</a:t>
          </a:r>
          <a:endParaRPr lang="en-GB" noProof="0"/>
        </a:p>
      </dgm:t>
    </dgm:pt>
    <dgm:pt modelId="{4191F272-FC23-46F2-9F52-AE2661FC159E}" type="parTrans" cxnId="{CF1577F8-5F69-49DC-B91C-D25043129CF0}">
      <dgm:prSet/>
      <dgm:spPr/>
      <dgm:t>
        <a:bodyPr/>
        <a:lstStyle/>
        <a:p>
          <a:endParaRPr lang="fr-FR"/>
        </a:p>
      </dgm:t>
    </dgm:pt>
    <dgm:pt modelId="{EC6A0728-C8BE-4095-BDF1-9DABB753164B}" type="sibTrans" cxnId="{CF1577F8-5F69-49DC-B91C-D25043129CF0}">
      <dgm:prSet/>
      <dgm:spPr/>
      <dgm:t>
        <a:bodyPr/>
        <a:lstStyle/>
        <a:p>
          <a:endParaRPr lang="fr-FR"/>
        </a:p>
      </dgm:t>
    </dgm:pt>
    <dgm:pt modelId="{A22FB7DE-476E-4C8B-97CC-73259508444D}">
      <dgm:prSet phldrT="[Texte]"/>
      <dgm:spPr/>
      <dgm:t>
        <a:bodyPr/>
        <a:lstStyle/>
        <a:p>
          <a:r>
            <a:rPr lang="fr-FR"/>
            <a:t>Contribution attendue </a:t>
          </a:r>
          <a:r>
            <a:rPr lang="fr-FR" b="1"/>
            <a:t>à tous les </a:t>
          </a:r>
          <a:r>
            <a:rPr lang="fr-FR" b="1" i="1" err="1"/>
            <a:t>outcomes</a:t>
          </a:r>
          <a:r>
            <a:rPr lang="fr-FR" b="1"/>
            <a:t> ou uniquement à certains </a:t>
          </a:r>
          <a:r>
            <a:rPr lang="fr-FR"/>
            <a:t>d’entre eux</a:t>
          </a:r>
        </a:p>
      </dgm:t>
    </dgm:pt>
    <dgm:pt modelId="{C09D3A8C-DB9A-41F7-BC1A-9C2FA22C6FCD}" type="parTrans" cxnId="{4D96262A-D4C6-4514-9E03-855A63A918C8}">
      <dgm:prSet/>
      <dgm:spPr/>
      <dgm:t>
        <a:bodyPr/>
        <a:lstStyle/>
        <a:p>
          <a:endParaRPr lang="fr-FR"/>
        </a:p>
      </dgm:t>
    </dgm:pt>
    <dgm:pt modelId="{6C045584-32AC-48CB-969B-98BCA419D399}" type="sibTrans" cxnId="{4D96262A-D4C6-4514-9E03-855A63A918C8}">
      <dgm:prSet/>
      <dgm:spPr/>
      <dgm:t>
        <a:bodyPr/>
        <a:lstStyle/>
        <a:p>
          <a:endParaRPr lang="fr-FR"/>
        </a:p>
      </dgm:t>
    </dgm:pt>
    <dgm:pt modelId="{FA3EF171-905B-4B51-A246-07DA1CA0F416}">
      <dgm:prSet phldrT="[Texte]"/>
      <dgm:spPr/>
      <dgm:t>
        <a:bodyPr/>
        <a:lstStyle/>
        <a:p>
          <a:r>
            <a:rPr lang="fr-FR" b="0"/>
            <a:t>Notes de bas de page</a:t>
          </a:r>
        </a:p>
      </dgm:t>
    </dgm:pt>
    <dgm:pt modelId="{D117FF37-9AA5-40A0-B6C7-483E736AA331}" type="parTrans" cxnId="{F7A5F99A-3BD2-4CA0-9E98-5D1A46A7691F}">
      <dgm:prSet/>
      <dgm:spPr/>
      <dgm:t>
        <a:bodyPr/>
        <a:lstStyle/>
        <a:p>
          <a:endParaRPr lang="fr-FR"/>
        </a:p>
      </dgm:t>
    </dgm:pt>
    <dgm:pt modelId="{3131117C-33CA-40B7-88E2-C873167579B6}" type="sibTrans" cxnId="{F7A5F99A-3BD2-4CA0-9E98-5D1A46A7691F}">
      <dgm:prSet/>
      <dgm:spPr/>
      <dgm:t>
        <a:bodyPr/>
        <a:lstStyle/>
        <a:p>
          <a:endParaRPr lang="fr-FR"/>
        </a:p>
      </dgm:t>
    </dgm:pt>
    <dgm:pt modelId="{6534F7D5-4A3F-43EC-8C68-B036FFC8D6FF}">
      <dgm:prSet phldrT="[Texte]"/>
      <dgm:spPr/>
      <dgm:t>
        <a:bodyPr/>
        <a:lstStyle/>
        <a:p>
          <a:r>
            <a:rPr lang="fr-FR" b="0"/>
            <a:t>Textes de référence, projets déjà financés, appels passés : </a:t>
          </a:r>
          <a:r>
            <a:rPr lang="fr-FR" b="1"/>
            <a:t>indispensable à l’état de l’art </a:t>
          </a:r>
        </a:p>
      </dgm:t>
    </dgm:pt>
    <dgm:pt modelId="{8251B7A2-390D-4672-8577-E3446793CC91}" type="parTrans" cxnId="{6F188AC9-723A-4366-85C8-FE2E4F4BE3AA}">
      <dgm:prSet/>
      <dgm:spPr/>
      <dgm:t>
        <a:bodyPr/>
        <a:lstStyle/>
        <a:p>
          <a:endParaRPr lang="fr-FR"/>
        </a:p>
      </dgm:t>
    </dgm:pt>
    <dgm:pt modelId="{9CE69F97-74FE-4B18-A094-12A4B1525038}" type="sibTrans" cxnId="{6F188AC9-723A-4366-85C8-FE2E4F4BE3AA}">
      <dgm:prSet/>
      <dgm:spPr/>
      <dgm:t>
        <a:bodyPr/>
        <a:lstStyle/>
        <a:p>
          <a:endParaRPr lang="fr-FR"/>
        </a:p>
      </dgm:t>
    </dgm:pt>
    <dgm:pt modelId="{A085072F-7707-43F1-8E01-D167C2CA7BEB}">
      <dgm:prSet phldrT="[Texte]"/>
      <dgm:spPr/>
      <dgm:t>
        <a:bodyPr/>
        <a:lstStyle/>
        <a:p>
          <a:r>
            <a:rPr lang="fr-FR" b="0"/>
            <a:t>Et autour du topic…</a:t>
          </a:r>
        </a:p>
      </dgm:t>
    </dgm:pt>
    <dgm:pt modelId="{505D7565-B0BC-4747-8EC1-9A2CB64420E3}" type="parTrans" cxnId="{3AD2B146-D93A-4A52-9359-A18CFB429ACB}">
      <dgm:prSet/>
      <dgm:spPr/>
      <dgm:t>
        <a:bodyPr/>
        <a:lstStyle/>
        <a:p>
          <a:endParaRPr lang="fr-FR"/>
        </a:p>
      </dgm:t>
    </dgm:pt>
    <dgm:pt modelId="{66EC2952-E58A-4E62-ADAE-4D16116D8328}" type="sibTrans" cxnId="{3AD2B146-D93A-4A52-9359-A18CFB429ACB}">
      <dgm:prSet/>
      <dgm:spPr/>
      <dgm:t>
        <a:bodyPr/>
        <a:lstStyle/>
        <a:p>
          <a:endParaRPr lang="fr-FR"/>
        </a:p>
      </dgm:t>
    </dgm:pt>
    <dgm:pt modelId="{47CD2452-9EB9-4DD4-8B8B-FB24354FBEA8}">
      <dgm:prSet phldrT="[Texte]"/>
      <dgm:spPr/>
      <dgm:t>
        <a:bodyPr/>
        <a:lstStyle/>
        <a:p>
          <a:r>
            <a:rPr lang="fr-FR" b="0"/>
            <a:t>Consulter les autres parties du programme travail du cluster 2 :</a:t>
          </a:r>
        </a:p>
      </dgm:t>
    </dgm:pt>
    <dgm:pt modelId="{F2BA16CD-5213-424E-B0DB-0134BDAFFCE4}" type="parTrans" cxnId="{6E089536-97A6-4855-920A-08B634739106}">
      <dgm:prSet/>
      <dgm:spPr/>
      <dgm:t>
        <a:bodyPr/>
        <a:lstStyle/>
        <a:p>
          <a:endParaRPr lang="fr-FR"/>
        </a:p>
      </dgm:t>
    </dgm:pt>
    <dgm:pt modelId="{BAFF5F6F-B2E9-4715-9C11-FF74BC80665B}" type="sibTrans" cxnId="{6E089536-97A6-4855-920A-08B634739106}">
      <dgm:prSet/>
      <dgm:spPr/>
      <dgm:t>
        <a:bodyPr/>
        <a:lstStyle/>
        <a:p>
          <a:endParaRPr lang="fr-FR"/>
        </a:p>
      </dgm:t>
    </dgm:pt>
    <dgm:pt modelId="{905A4E2E-0E13-46F7-B2B9-2C2908B110B0}">
      <dgm:prSet phldrT="[Texte]"/>
      <dgm:spPr/>
      <dgm:t>
        <a:bodyPr/>
        <a:lstStyle/>
        <a:p>
          <a:r>
            <a:rPr lang="fr-FR" b="1"/>
            <a:t>Introduction générale </a:t>
          </a:r>
          <a:r>
            <a:rPr lang="fr-FR" b="0"/>
            <a:t>: objectifs du cluster, </a:t>
          </a:r>
          <a:r>
            <a:rPr lang="fr-FR" b="1"/>
            <a:t>priorités politiques liées</a:t>
          </a:r>
          <a:r>
            <a:rPr lang="fr-FR" b="0"/>
            <a:t>, complémentarité avec d’autres clusters d’Horizon Europe, synergies avec d’autres financements européens)</a:t>
          </a:r>
        </a:p>
      </dgm:t>
    </dgm:pt>
    <dgm:pt modelId="{6D35E974-4688-42B9-A7F3-FC2B1C2FB180}" type="parTrans" cxnId="{751D7178-EB06-4EC9-8558-B95D9DF41E62}">
      <dgm:prSet/>
      <dgm:spPr/>
      <dgm:t>
        <a:bodyPr/>
        <a:lstStyle/>
        <a:p>
          <a:endParaRPr lang="fr-FR"/>
        </a:p>
      </dgm:t>
    </dgm:pt>
    <dgm:pt modelId="{86FB6F6C-D6C7-4451-A3FE-22A97DA79EE7}" type="sibTrans" cxnId="{751D7178-EB06-4EC9-8558-B95D9DF41E62}">
      <dgm:prSet/>
      <dgm:spPr/>
      <dgm:t>
        <a:bodyPr/>
        <a:lstStyle/>
        <a:p>
          <a:endParaRPr lang="fr-FR"/>
        </a:p>
      </dgm:t>
    </dgm:pt>
    <dgm:pt modelId="{A2896972-D631-4C20-A7D9-7E0E98A5A738}">
      <dgm:prSet phldrT="[Texte]"/>
      <dgm:spPr/>
      <dgm:t>
        <a:bodyPr/>
        <a:lstStyle/>
        <a:p>
          <a:r>
            <a:rPr lang="fr-FR" b="1"/>
            <a:t>Introduction de la destination </a:t>
          </a:r>
          <a:r>
            <a:rPr lang="fr-FR" b="0"/>
            <a:t>: contexte, objectifs, </a:t>
          </a:r>
          <a:r>
            <a:rPr lang="fr-FR" b="1"/>
            <a:t>impacts à moyen et long terme auxquels les projets doivent contribuer</a:t>
          </a:r>
        </a:p>
      </dgm:t>
    </dgm:pt>
    <dgm:pt modelId="{C77FFFDE-02DB-4DAD-88E5-135E68811E8C}" type="parTrans" cxnId="{C19746BA-47A4-49D6-813A-EC71DAA19280}">
      <dgm:prSet/>
      <dgm:spPr/>
      <dgm:t>
        <a:bodyPr/>
        <a:lstStyle/>
        <a:p>
          <a:endParaRPr lang="fr-FR"/>
        </a:p>
      </dgm:t>
    </dgm:pt>
    <dgm:pt modelId="{4D931E93-E9B0-46C3-8B93-B2AA5CF85D39}" type="sibTrans" cxnId="{C19746BA-47A4-49D6-813A-EC71DAA19280}">
      <dgm:prSet/>
      <dgm:spPr/>
      <dgm:t>
        <a:bodyPr/>
        <a:lstStyle/>
        <a:p>
          <a:endParaRPr lang="fr-FR"/>
        </a:p>
      </dgm:t>
    </dgm:pt>
    <dgm:pt modelId="{A3B638C9-2F73-4740-A276-588DEE42BC26}" type="pres">
      <dgm:prSet presAssocID="{EE2C7461-6AEE-40EB-BC9E-5FD293BACC63}" presName="linear" presStyleCnt="0">
        <dgm:presLayoutVars>
          <dgm:animLvl val="lvl"/>
          <dgm:resizeHandles val="exact"/>
        </dgm:presLayoutVars>
      </dgm:prSet>
      <dgm:spPr/>
    </dgm:pt>
    <dgm:pt modelId="{678686B3-F3DF-430A-BF8C-1B0CF1AC1C9E}" type="pres">
      <dgm:prSet presAssocID="{FA5557B3-CC79-4BC0-8EC3-E16AF99096B6}" presName="parentText" presStyleLbl="node1" presStyleIdx="0" presStyleCnt="5">
        <dgm:presLayoutVars>
          <dgm:chMax val="0"/>
          <dgm:bulletEnabled val="1"/>
        </dgm:presLayoutVars>
      </dgm:prSet>
      <dgm:spPr/>
    </dgm:pt>
    <dgm:pt modelId="{6D4A3155-109D-4AE8-91E2-4EDBF1E0C7D5}" type="pres">
      <dgm:prSet presAssocID="{FA5557B3-CC79-4BC0-8EC3-E16AF99096B6}" presName="childText" presStyleLbl="revTx" presStyleIdx="0" presStyleCnt="5">
        <dgm:presLayoutVars>
          <dgm:bulletEnabled val="1"/>
        </dgm:presLayoutVars>
      </dgm:prSet>
      <dgm:spPr/>
    </dgm:pt>
    <dgm:pt modelId="{4978B425-886E-4C22-9FD1-975DC7B5B1CC}" type="pres">
      <dgm:prSet presAssocID="{E6825342-56C5-4C2F-BE68-D9A9735A6391}" presName="parentText" presStyleLbl="node1" presStyleIdx="1" presStyleCnt="5">
        <dgm:presLayoutVars>
          <dgm:chMax val="0"/>
          <dgm:bulletEnabled val="1"/>
        </dgm:presLayoutVars>
      </dgm:prSet>
      <dgm:spPr/>
    </dgm:pt>
    <dgm:pt modelId="{F1168B7D-7C6D-4C02-A941-CF7FD07486FC}" type="pres">
      <dgm:prSet presAssocID="{E6825342-56C5-4C2F-BE68-D9A9735A6391}" presName="childText" presStyleLbl="revTx" presStyleIdx="1" presStyleCnt="5">
        <dgm:presLayoutVars>
          <dgm:bulletEnabled val="1"/>
        </dgm:presLayoutVars>
      </dgm:prSet>
      <dgm:spPr/>
    </dgm:pt>
    <dgm:pt modelId="{923BCEB7-327E-4EA3-AB54-3FA49A18D374}" type="pres">
      <dgm:prSet presAssocID="{79375110-D6CC-4948-8CC5-87FD8BDA9694}" presName="parentText" presStyleLbl="node1" presStyleIdx="2" presStyleCnt="5">
        <dgm:presLayoutVars>
          <dgm:chMax val="0"/>
          <dgm:bulletEnabled val="1"/>
        </dgm:presLayoutVars>
      </dgm:prSet>
      <dgm:spPr/>
    </dgm:pt>
    <dgm:pt modelId="{5FD5E8B1-BDD7-4A6E-BED5-02A9E950399A}" type="pres">
      <dgm:prSet presAssocID="{79375110-D6CC-4948-8CC5-87FD8BDA9694}" presName="childText" presStyleLbl="revTx" presStyleIdx="2" presStyleCnt="5">
        <dgm:presLayoutVars>
          <dgm:bulletEnabled val="1"/>
        </dgm:presLayoutVars>
      </dgm:prSet>
      <dgm:spPr/>
    </dgm:pt>
    <dgm:pt modelId="{CC65D01B-A5ED-480E-96B0-D03287DA1288}" type="pres">
      <dgm:prSet presAssocID="{FA3EF171-905B-4B51-A246-07DA1CA0F416}" presName="parentText" presStyleLbl="node1" presStyleIdx="3" presStyleCnt="5">
        <dgm:presLayoutVars>
          <dgm:chMax val="0"/>
          <dgm:bulletEnabled val="1"/>
        </dgm:presLayoutVars>
      </dgm:prSet>
      <dgm:spPr/>
    </dgm:pt>
    <dgm:pt modelId="{1D52BD48-8151-42FB-B608-7CF6486C2515}" type="pres">
      <dgm:prSet presAssocID="{FA3EF171-905B-4B51-A246-07DA1CA0F416}" presName="childText" presStyleLbl="revTx" presStyleIdx="3" presStyleCnt="5">
        <dgm:presLayoutVars>
          <dgm:bulletEnabled val="1"/>
        </dgm:presLayoutVars>
      </dgm:prSet>
      <dgm:spPr/>
    </dgm:pt>
    <dgm:pt modelId="{7C98CC5D-3FCB-45BA-A0A9-289CDEBE1D2A}" type="pres">
      <dgm:prSet presAssocID="{A085072F-7707-43F1-8E01-D167C2CA7BEB}" presName="parentText" presStyleLbl="node1" presStyleIdx="4" presStyleCnt="5">
        <dgm:presLayoutVars>
          <dgm:chMax val="0"/>
          <dgm:bulletEnabled val="1"/>
        </dgm:presLayoutVars>
      </dgm:prSet>
      <dgm:spPr/>
    </dgm:pt>
    <dgm:pt modelId="{07A1113A-EED6-4D91-961D-7861B5EC8BF5}" type="pres">
      <dgm:prSet presAssocID="{A085072F-7707-43F1-8E01-D167C2CA7BEB}" presName="childText" presStyleLbl="revTx" presStyleIdx="4" presStyleCnt="5">
        <dgm:presLayoutVars>
          <dgm:bulletEnabled val="1"/>
        </dgm:presLayoutVars>
      </dgm:prSet>
      <dgm:spPr/>
    </dgm:pt>
  </dgm:ptLst>
  <dgm:cxnLst>
    <dgm:cxn modelId="{A7D21D08-3766-4802-ADE0-AEAB63888D5C}" type="presOf" srcId="{EE2C7461-6AEE-40EB-BC9E-5FD293BACC63}" destId="{A3B638C9-2F73-4740-A276-588DEE42BC26}" srcOrd="0" destOrd="0" presId="urn:microsoft.com/office/officeart/2005/8/layout/vList2"/>
    <dgm:cxn modelId="{3458660D-2CF2-407B-A13A-2DAD287A540B}" type="presOf" srcId="{6534F7D5-4A3F-43EC-8C68-B036FFC8D6FF}" destId="{1D52BD48-8151-42FB-B608-7CF6486C2515}" srcOrd="0" destOrd="0" presId="urn:microsoft.com/office/officeart/2005/8/layout/vList2"/>
    <dgm:cxn modelId="{8461B10E-3D91-4690-B618-53CBC4C3D27C}" type="presOf" srcId="{653C58C9-30E3-4BAC-B168-9384FFC159EC}" destId="{6D4A3155-109D-4AE8-91E2-4EDBF1E0C7D5}" srcOrd="0" destOrd="2" presId="urn:microsoft.com/office/officeart/2005/8/layout/vList2"/>
    <dgm:cxn modelId="{BEC98813-7B67-4DA6-8854-15941B82F220}" type="presOf" srcId="{905A4E2E-0E13-46F7-B2B9-2C2908B110B0}" destId="{07A1113A-EED6-4D91-961D-7861B5EC8BF5}" srcOrd="0" destOrd="1" presId="urn:microsoft.com/office/officeart/2005/8/layout/vList2"/>
    <dgm:cxn modelId="{5C42D315-E7CE-4381-AC3D-5DC7BC29F781}" srcId="{79375110-D6CC-4948-8CC5-87FD8BDA9694}" destId="{E29FA73B-B87E-4E24-920D-AD79D5D2A88E}" srcOrd="0" destOrd="0" parTransId="{4DB40801-ED15-4380-8067-9C16F3A93BA5}" sibTransId="{D9850E0A-9FE3-4006-A8DC-3F3ACE8B4CBB}"/>
    <dgm:cxn modelId="{83AB1023-8E07-4835-8116-732D6D77E6A7}" srcId="{E6825342-56C5-4C2F-BE68-D9A9735A6391}" destId="{0C7A042E-5EBA-4661-A68D-5BD70663FDE4}" srcOrd="0" destOrd="0" parTransId="{65A54BEA-0197-44A9-A25A-E4B7052DAA5D}" sibTransId="{BBA92095-DCD1-44AB-83E6-319CC5C27C86}"/>
    <dgm:cxn modelId="{4D96262A-D4C6-4514-9E03-855A63A918C8}" srcId="{E6825342-56C5-4C2F-BE68-D9A9735A6391}" destId="{A22FB7DE-476E-4C8B-97CC-73259508444D}" srcOrd="1" destOrd="0" parTransId="{C09D3A8C-DB9A-41F7-BC1A-9C2FA22C6FCD}" sibTransId="{6C045584-32AC-48CB-969B-98BCA419D399}"/>
    <dgm:cxn modelId="{6E089536-97A6-4855-920A-08B634739106}" srcId="{A085072F-7707-43F1-8E01-D167C2CA7BEB}" destId="{47CD2452-9EB9-4DD4-8B8B-FB24354FBEA8}" srcOrd="0" destOrd="0" parTransId="{F2BA16CD-5213-424E-B0DB-0134BDAFFCE4}" sibTransId="{BAFF5F6F-B2E9-4715-9C11-FF74BC80665B}"/>
    <dgm:cxn modelId="{47BF1F5B-A3CF-4C3D-A55A-36D7D0B9D986}" type="presOf" srcId="{E5586662-92D7-484C-9FA4-BCC382A9323E}" destId="{6D4A3155-109D-4AE8-91E2-4EDBF1E0C7D5}" srcOrd="0" destOrd="1" presId="urn:microsoft.com/office/officeart/2005/8/layout/vList2"/>
    <dgm:cxn modelId="{3AD2B146-D93A-4A52-9359-A18CFB429ACB}" srcId="{EE2C7461-6AEE-40EB-BC9E-5FD293BACC63}" destId="{A085072F-7707-43F1-8E01-D167C2CA7BEB}" srcOrd="4" destOrd="0" parTransId="{505D7565-B0BC-4747-8EC1-9A2CB64420E3}" sibTransId="{66EC2952-E58A-4E62-ADAE-4D16116D8328}"/>
    <dgm:cxn modelId="{0D045874-1022-4DDA-8FDC-36DC8CB43ABF}" type="presOf" srcId="{A2896972-D631-4C20-A7D9-7E0E98A5A738}" destId="{07A1113A-EED6-4D91-961D-7861B5EC8BF5}" srcOrd="0" destOrd="2" presId="urn:microsoft.com/office/officeart/2005/8/layout/vList2"/>
    <dgm:cxn modelId="{0B55FC77-9CA7-4917-BD2F-1E7EACE8BB69}" type="presOf" srcId="{0A138857-F308-47FA-A433-91238498F285}" destId="{6D4A3155-109D-4AE8-91E2-4EDBF1E0C7D5}" srcOrd="0" destOrd="3" presId="urn:microsoft.com/office/officeart/2005/8/layout/vList2"/>
    <dgm:cxn modelId="{751D7178-EB06-4EC9-8558-B95D9DF41E62}" srcId="{47CD2452-9EB9-4DD4-8B8B-FB24354FBEA8}" destId="{905A4E2E-0E13-46F7-B2B9-2C2908B110B0}" srcOrd="0" destOrd="0" parTransId="{6D35E974-4688-42B9-A7F3-FC2B1C2FB180}" sibTransId="{86FB6F6C-D6C7-4451-A3FE-22A97DA79EE7}"/>
    <dgm:cxn modelId="{72925196-FC4E-42E9-B4BC-CFA77F5E65DD}" srcId="{EE2C7461-6AEE-40EB-BC9E-5FD293BACC63}" destId="{79375110-D6CC-4948-8CC5-87FD8BDA9694}" srcOrd="2" destOrd="0" parTransId="{C5C38374-570C-4811-90B1-548C410AA844}" sibTransId="{39BBDF55-09BE-4C79-B88D-47FC223B004F}"/>
    <dgm:cxn modelId="{F7A5F99A-3BD2-4CA0-9E98-5D1A46A7691F}" srcId="{EE2C7461-6AEE-40EB-BC9E-5FD293BACC63}" destId="{FA3EF171-905B-4B51-A246-07DA1CA0F416}" srcOrd="3" destOrd="0" parTransId="{D117FF37-9AA5-40A0-B6C7-483E736AA331}" sibTransId="{3131117C-33CA-40B7-88E2-C873167579B6}"/>
    <dgm:cxn modelId="{176D399D-FA4F-4C79-9AE8-17EB8A7D13ED}" srcId="{FA5557B3-CC79-4BC0-8EC3-E16AF99096B6}" destId="{E5586662-92D7-484C-9FA4-BCC382A9323E}" srcOrd="1" destOrd="0" parTransId="{F856D053-3B0D-49BF-A653-5311FF1F93D7}" sibTransId="{935B2BE3-F72D-4CD1-99B2-4EE3307824A9}"/>
    <dgm:cxn modelId="{FF4FD19E-11A8-46B0-B5EB-DCCFEED0AA05}" type="presOf" srcId="{FA3EF171-905B-4B51-A246-07DA1CA0F416}" destId="{CC65D01B-A5ED-480E-96B0-D03287DA1288}" srcOrd="0" destOrd="0" presId="urn:microsoft.com/office/officeart/2005/8/layout/vList2"/>
    <dgm:cxn modelId="{0C41AFA8-5828-4DFD-8E1A-966FC48669B4}" type="presOf" srcId="{E29FA73B-B87E-4E24-920D-AD79D5D2A88E}" destId="{5FD5E8B1-BDD7-4A6E-BED5-02A9E950399A}" srcOrd="0" destOrd="0" presId="urn:microsoft.com/office/officeart/2005/8/layout/vList2"/>
    <dgm:cxn modelId="{F3D050AB-476A-481B-AF2F-569BCDD1E259}" srcId="{EE2C7461-6AEE-40EB-BC9E-5FD293BACC63}" destId="{E6825342-56C5-4C2F-BE68-D9A9735A6391}" srcOrd="1" destOrd="0" parTransId="{B5D49D8A-5B8B-45F4-8BC8-060F695315DB}" sibTransId="{D7FBA7E1-DC35-42C9-A4FB-C9D78CE21DE1}"/>
    <dgm:cxn modelId="{885447B2-414C-4023-8FB8-DA5D94710D00}" type="presOf" srcId="{FA5557B3-CC79-4BC0-8EC3-E16AF99096B6}" destId="{678686B3-F3DF-430A-BF8C-1B0CF1AC1C9E}" srcOrd="0" destOrd="0" presId="urn:microsoft.com/office/officeart/2005/8/layout/vList2"/>
    <dgm:cxn modelId="{4ED158B5-A722-4BD6-8187-27616D43750B}" type="presOf" srcId="{F6A7689F-973B-4854-B95A-FDA97A2164C5}" destId="{6D4A3155-109D-4AE8-91E2-4EDBF1E0C7D5}" srcOrd="0" destOrd="0" presId="urn:microsoft.com/office/officeart/2005/8/layout/vList2"/>
    <dgm:cxn modelId="{C19746BA-47A4-49D6-813A-EC71DAA19280}" srcId="{47CD2452-9EB9-4DD4-8B8B-FB24354FBEA8}" destId="{A2896972-D631-4C20-A7D9-7E0E98A5A738}" srcOrd="1" destOrd="0" parTransId="{C77FFFDE-02DB-4DAD-88E5-135E68811E8C}" sibTransId="{4D931E93-E9B0-46C3-8B93-B2AA5CF85D39}"/>
    <dgm:cxn modelId="{AEC718C6-0202-4460-A3D4-4466355BE4C7}" type="presOf" srcId="{A085072F-7707-43F1-8E01-D167C2CA7BEB}" destId="{7C98CC5D-3FCB-45BA-A0A9-289CDEBE1D2A}" srcOrd="0" destOrd="0" presId="urn:microsoft.com/office/officeart/2005/8/layout/vList2"/>
    <dgm:cxn modelId="{17FD3CC6-2AD8-422E-AD2A-811F86208FB7}" type="presOf" srcId="{A22FB7DE-476E-4C8B-97CC-73259508444D}" destId="{F1168B7D-7C6D-4C02-A941-CF7FD07486FC}" srcOrd="0" destOrd="1" presId="urn:microsoft.com/office/officeart/2005/8/layout/vList2"/>
    <dgm:cxn modelId="{6F188AC9-723A-4366-85C8-FE2E4F4BE3AA}" srcId="{FA3EF171-905B-4B51-A246-07DA1CA0F416}" destId="{6534F7D5-4A3F-43EC-8C68-B036FFC8D6FF}" srcOrd="0" destOrd="0" parTransId="{8251B7A2-390D-4672-8577-E3446793CC91}" sibTransId="{9CE69F97-74FE-4B18-A094-12A4B1525038}"/>
    <dgm:cxn modelId="{15EB6ECB-392D-42D3-8928-41C46544C8AF}" type="presOf" srcId="{E6825342-56C5-4C2F-BE68-D9A9735A6391}" destId="{4978B425-886E-4C22-9FD1-975DC7B5B1CC}" srcOrd="0" destOrd="0" presId="urn:microsoft.com/office/officeart/2005/8/layout/vList2"/>
    <dgm:cxn modelId="{1910D1CB-50EC-446A-AE67-26C00A132DE4}" type="presOf" srcId="{47CD2452-9EB9-4DD4-8B8B-FB24354FBEA8}" destId="{07A1113A-EED6-4D91-961D-7861B5EC8BF5}" srcOrd="0" destOrd="0" presId="urn:microsoft.com/office/officeart/2005/8/layout/vList2"/>
    <dgm:cxn modelId="{CDC8B6D0-F824-4BC4-A0B7-CE11DB07E1D0}" srcId="{FA5557B3-CC79-4BC0-8EC3-E16AF99096B6}" destId="{653C58C9-30E3-4BAC-B168-9384FFC159EC}" srcOrd="2" destOrd="0" parTransId="{58992B51-93F0-4717-AC5C-2E7D4F7013FC}" sibTransId="{4D7D4A5A-74B4-4CE8-B749-990239CF3C35}"/>
    <dgm:cxn modelId="{EEFF93E2-19AE-49A1-A561-D14683D81699}" type="presOf" srcId="{79375110-D6CC-4948-8CC5-87FD8BDA9694}" destId="{923BCEB7-327E-4EA3-AB54-3FA49A18D374}" srcOrd="0" destOrd="0" presId="urn:microsoft.com/office/officeart/2005/8/layout/vList2"/>
    <dgm:cxn modelId="{79C45EEA-BD11-45A9-83B7-E2290F89E722}" srcId="{EE2C7461-6AEE-40EB-BC9E-5FD293BACC63}" destId="{FA5557B3-CC79-4BC0-8EC3-E16AF99096B6}" srcOrd="0" destOrd="0" parTransId="{73FB83A8-C019-4C14-BC81-3FA44855A30B}" sibTransId="{969C41D9-4BE8-4C1B-A522-2BE30E7BD800}"/>
    <dgm:cxn modelId="{E8B209EF-5712-48E8-AEC6-82C7C848109D}" type="presOf" srcId="{0C7A042E-5EBA-4661-A68D-5BD70663FDE4}" destId="{F1168B7D-7C6D-4C02-A941-CF7FD07486FC}" srcOrd="0" destOrd="0" presId="urn:microsoft.com/office/officeart/2005/8/layout/vList2"/>
    <dgm:cxn modelId="{4AA7ABF3-2161-4E03-A3C8-8C85A6E0E367}" srcId="{FA5557B3-CC79-4BC0-8EC3-E16AF99096B6}" destId="{F6A7689F-973B-4854-B95A-FDA97A2164C5}" srcOrd="0" destOrd="0" parTransId="{5E9DBBCD-E47F-4D73-AAF8-FD5B9210F68F}" sibTransId="{7547F247-2B93-4153-921E-F4BEECC5AE02}"/>
    <dgm:cxn modelId="{CF1577F8-5F69-49DC-B91C-D25043129CF0}" srcId="{FA5557B3-CC79-4BC0-8EC3-E16AF99096B6}" destId="{0A138857-F308-47FA-A433-91238498F285}" srcOrd="3" destOrd="0" parTransId="{4191F272-FC23-46F2-9F52-AE2661FC159E}" sibTransId="{EC6A0728-C8BE-4095-BDF1-9DABB753164B}"/>
    <dgm:cxn modelId="{0B8EBD51-B3C8-4B1C-9E86-889153D92466}" type="presParOf" srcId="{A3B638C9-2F73-4740-A276-588DEE42BC26}" destId="{678686B3-F3DF-430A-BF8C-1B0CF1AC1C9E}" srcOrd="0" destOrd="0" presId="urn:microsoft.com/office/officeart/2005/8/layout/vList2"/>
    <dgm:cxn modelId="{58AE1A60-DEA3-416B-9FBE-8A62CC99EB69}" type="presParOf" srcId="{A3B638C9-2F73-4740-A276-588DEE42BC26}" destId="{6D4A3155-109D-4AE8-91E2-4EDBF1E0C7D5}" srcOrd="1" destOrd="0" presId="urn:microsoft.com/office/officeart/2005/8/layout/vList2"/>
    <dgm:cxn modelId="{35A58C10-C80A-403D-9FE0-1FC73BCD097D}" type="presParOf" srcId="{A3B638C9-2F73-4740-A276-588DEE42BC26}" destId="{4978B425-886E-4C22-9FD1-975DC7B5B1CC}" srcOrd="2" destOrd="0" presId="urn:microsoft.com/office/officeart/2005/8/layout/vList2"/>
    <dgm:cxn modelId="{C3D88BF1-928D-478F-8A25-CBCBF43A3072}" type="presParOf" srcId="{A3B638C9-2F73-4740-A276-588DEE42BC26}" destId="{F1168B7D-7C6D-4C02-A941-CF7FD07486FC}" srcOrd="3" destOrd="0" presId="urn:microsoft.com/office/officeart/2005/8/layout/vList2"/>
    <dgm:cxn modelId="{2443B7D5-616B-4261-A6CF-A3990AEC7AB7}" type="presParOf" srcId="{A3B638C9-2F73-4740-A276-588DEE42BC26}" destId="{923BCEB7-327E-4EA3-AB54-3FA49A18D374}" srcOrd="4" destOrd="0" presId="urn:microsoft.com/office/officeart/2005/8/layout/vList2"/>
    <dgm:cxn modelId="{8A7F2D4C-1135-4CBA-89FB-B231D194B9F2}" type="presParOf" srcId="{A3B638C9-2F73-4740-A276-588DEE42BC26}" destId="{5FD5E8B1-BDD7-4A6E-BED5-02A9E950399A}" srcOrd="5" destOrd="0" presId="urn:microsoft.com/office/officeart/2005/8/layout/vList2"/>
    <dgm:cxn modelId="{6378FE96-24D8-42A5-B583-8F6B0ED9BD45}" type="presParOf" srcId="{A3B638C9-2F73-4740-A276-588DEE42BC26}" destId="{CC65D01B-A5ED-480E-96B0-D03287DA1288}" srcOrd="6" destOrd="0" presId="urn:microsoft.com/office/officeart/2005/8/layout/vList2"/>
    <dgm:cxn modelId="{6FE42BD4-587D-4F20-BDFC-176D1DE12035}" type="presParOf" srcId="{A3B638C9-2F73-4740-A276-588DEE42BC26}" destId="{1D52BD48-8151-42FB-B608-7CF6486C2515}" srcOrd="7" destOrd="0" presId="urn:microsoft.com/office/officeart/2005/8/layout/vList2"/>
    <dgm:cxn modelId="{DE06603A-718A-4385-8177-59BC0C4479CD}" type="presParOf" srcId="{A3B638C9-2F73-4740-A276-588DEE42BC26}" destId="{7C98CC5D-3FCB-45BA-A0A9-289CDEBE1D2A}" srcOrd="8" destOrd="0" presId="urn:microsoft.com/office/officeart/2005/8/layout/vList2"/>
    <dgm:cxn modelId="{F0F6A253-5027-4E3D-9C4F-4124275C971C}" type="presParOf" srcId="{A3B638C9-2F73-4740-A276-588DEE42BC26}" destId="{07A1113A-EED6-4D91-961D-7861B5EC8BF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86B3-F3DF-430A-BF8C-1B0CF1AC1C9E}">
      <dsp:nvSpPr>
        <dsp:cNvPr id="0" name=""/>
        <dsp:cNvSpPr/>
      </dsp:nvSpPr>
      <dsp:spPr>
        <a:xfrm>
          <a:off x="0" y="152992"/>
          <a:ext cx="8375072" cy="304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Specific conditions</a:t>
          </a:r>
        </a:p>
      </dsp:txBody>
      <dsp:txXfrm>
        <a:off x="14850" y="167842"/>
        <a:ext cx="8345372" cy="274500"/>
      </dsp:txXfrm>
    </dsp:sp>
    <dsp:sp modelId="{6D4A3155-109D-4AE8-91E2-4EDBF1E0C7D5}">
      <dsp:nvSpPr>
        <dsp:cNvPr id="0" name=""/>
        <dsp:cNvSpPr/>
      </dsp:nvSpPr>
      <dsp:spPr>
        <a:xfrm>
          <a:off x="0" y="457192"/>
          <a:ext cx="837507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fr-FR" sz="1000" b="1" kern="1200"/>
            <a:t>Montant par projet</a:t>
          </a:r>
          <a:endParaRPr lang="en-GB" sz="1000" b="1"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Enveloppe globale</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Type d’action (</a:t>
          </a:r>
          <a:r>
            <a:rPr lang="fr-FR" sz="1000" b="1" kern="1200"/>
            <a:t>RIA, IA, CSA</a:t>
          </a:r>
          <a:r>
            <a:rPr lang="fr-FR" sz="1000" kern="1200"/>
            <a:t>)</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b="1" kern="1200"/>
            <a:t>Conditions particulières </a:t>
          </a:r>
          <a:r>
            <a:rPr lang="fr-FR" sz="1000" kern="1200"/>
            <a:t>d’éligibilité : par exemple participation de certaines entités ou de certains pays</a:t>
          </a:r>
          <a:endParaRPr lang="en-GB" sz="1000" kern="1200" noProof="0"/>
        </a:p>
      </dsp:txBody>
      <dsp:txXfrm>
        <a:off x="0" y="457192"/>
        <a:ext cx="8375072" cy="659295"/>
      </dsp:txXfrm>
    </dsp:sp>
    <dsp:sp modelId="{4978B425-886E-4C22-9FD1-975DC7B5B1CC}">
      <dsp:nvSpPr>
        <dsp:cNvPr id="0" name=""/>
        <dsp:cNvSpPr/>
      </dsp:nvSpPr>
      <dsp:spPr>
        <a:xfrm>
          <a:off x="0" y="1116487"/>
          <a:ext cx="8375072" cy="304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Expected outcome</a:t>
          </a:r>
        </a:p>
      </dsp:txBody>
      <dsp:txXfrm>
        <a:off x="14850" y="1131337"/>
        <a:ext cx="8345372" cy="274500"/>
      </dsp:txXfrm>
    </dsp:sp>
    <dsp:sp modelId="{F1168B7D-7C6D-4C02-A941-CF7FD07486FC}">
      <dsp:nvSpPr>
        <dsp:cNvPr id="0" name=""/>
        <dsp:cNvSpPr/>
      </dsp:nvSpPr>
      <dsp:spPr>
        <a:xfrm>
          <a:off x="0" y="1420687"/>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a:t>Résultats escomptés : </a:t>
          </a:r>
          <a:r>
            <a:rPr lang="fr-FR" sz="1000" b="1" kern="1200"/>
            <a:t>les conséquences de l’utilisation des résultats du projet</a:t>
          </a:r>
        </a:p>
        <a:p>
          <a:pPr marL="57150" lvl="1" indent="-57150" algn="l" defTabSz="444500">
            <a:lnSpc>
              <a:spcPct val="90000"/>
            </a:lnSpc>
            <a:spcBef>
              <a:spcPct val="0"/>
            </a:spcBef>
            <a:spcAft>
              <a:spcPct val="20000"/>
            </a:spcAft>
            <a:buChar char="•"/>
          </a:pPr>
          <a:r>
            <a:rPr lang="fr-FR" sz="1000" kern="1200"/>
            <a:t>Contribution attendue </a:t>
          </a:r>
          <a:r>
            <a:rPr lang="fr-FR" sz="1000" b="1" kern="1200"/>
            <a:t>à tous les </a:t>
          </a:r>
          <a:r>
            <a:rPr lang="fr-FR" sz="1000" b="1" i="1" kern="1200" err="1"/>
            <a:t>outcomes</a:t>
          </a:r>
          <a:r>
            <a:rPr lang="fr-FR" sz="1000" b="1" kern="1200"/>
            <a:t> ou uniquement à certains </a:t>
          </a:r>
          <a:r>
            <a:rPr lang="fr-FR" sz="1000" kern="1200"/>
            <a:t>d’entre eux</a:t>
          </a:r>
        </a:p>
      </dsp:txBody>
      <dsp:txXfrm>
        <a:off x="0" y="1420687"/>
        <a:ext cx="8375072" cy="329647"/>
      </dsp:txXfrm>
    </dsp:sp>
    <dsp:sp modelId="{923BCEB7-327E-4EA3-AB54-3FA49A18D374}">
      <dsp:nvSpPr>
        <dsp:cNvPr id="0" name=""/>
        <dsp:cNvSpPr/>
      </dsp:nvSpPr>
      <dsp:spPr>
        <a:xfrm>
          <a:off x="0" y="1750334"/>
          <a:ext cx="8375072" cy="304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a:t>Scope</a:t>
          </a:r>
        </a:p>
      </dsp:txBody>
      <dsp:txXfrm>
        <a:off x="14850" y="1765184"/>
        <a:ext cx="8345372" cy="274500"/>
      </dsp:txXfrm>
    </dsp:sp>
    <dsp:sp modelId="{5FD5E8B1-BDD7-4A6E-BED5-02A9E950399A}">
      <dsp:nvSpPr>
        <dsp:cNvPr id="0" name=""/>
        <dsp:cNvSpPr/>
      </dsp:nvSpPr>
      <dsp:spPr>
        <a:xfrm>
          <a:off x="0" y="205453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1" kern="1200">
              <a:latin typeface="Arial"/>
              <a:cs typeface="Arial"/>
            </a:rPr>
            <a:t>Champ et portée du projet </a:t>
          </a:r>
          <a:r>
            <a:rPr lang="fr-FR" sz="1000" b="0" kern="1200">
              <a:latin typeface="Arial"/>
              <a:cs typeface="Arial"/>
            </a:rPr>
            <a:t>: ambition, objectifs, méthodologie, concepts</a:t>
          </a:r>
          <a:endParaRPr lang="fr-FR" sz="1000" b="0" kern="1200"/>
        </a:p>
      </dsp:txBody>
      <dsp:txXfrm>
        <a:off x="0" y="2054534"/>
        <a:ext cx="8375072" cy="215280"/>
      </dsp:txXfrm>
    </dsp:sp>
    <dsp:sp modelId="{CC65D01B-A5ED-480E-96B0-D03287DA1288}">
      <dsp:nvSpPr>
        <dsp:cNvPr id="0" name=""/>
        <dsp:cNvSpPr/>
      </dsp:nvSpPr>
      <dsp:spPr>
        <a:xfrm>
          <a:off x="0" y="2269814"/>
          <a:ext cx="8375072" cy="304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Notes de bas de page</a:t>
          </a:r>
        </a:p>
      </dsp:txBody>
      <dsp:txXfrm>
        <a:off x="14850" y="2284664"/>
        <a:ext cx="8345372" cy="274500"/>
      </dsp:txXfrm>
    </dsp:sp>
    <dsp:sp modelId="{1D52BD48-8151-42FB-B608-7CF6486C2515}">
      <dsp:nvSpPr>
        <dsp:cNvPr id="0" name=""/>
        <dsp:cNvSpPr/>
      </dsp:nvSpPr>
      <dsp:spPr>
        <a:xfrm>
          <a:off x="0" y="2574014"/>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Textes de référence, projets déjà financés, appels passés : </a:t>
          </a:r>
          <a:r>
            <a:rPr lang="fr-FR" sz="1000" b="1" kern="1200"/>
            <a:t>indispensable à l’état de l’art </a:t>
          </a:r>
        </a:p>
      </dsp:txBody>
      <dsp:txXfrm>
        <a:off x="0" y="2574014"/>
        <a:ext cx="8375072" cy="215280"/>
      </dsp:txXfrm>
    </dsp:sp>
    <dsp:sp modelId="{7C98CC5D-3FCB-45BA-A0A9-289CDEBE1D2A}">
      <dsp:nvSpPr>
        <dsp:cNvPr id="0" name=""/>
        <dsp:cNvSpPr/>
      </dsp:nvSpPr>
      <dsp:spPr>
        <a:xfrm>
          <a:off x="0" y="2789294"/>
          <a:ext cx="8375072" cy="304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Et autour du topic…</a:t>
          </a:r>
        </a:p>
      </dsp:txBody>
      <dsp:txXfrm>
        <a:off x="14850" y="2804144"/>
        <a:ext cx="8345372" cy="274500"/>
      </dsp:txXfrm>
    </dsp:sp>
    <dsp:sp modelId="{07A1113A-EED6-4D91-961D-7861B5EC8BF5}">
      <dsp:nvSpPr>
        <dsp:cNvPr id="0" name=""/>
        <dsp:cNvSpPr/>
      </dsp:nvSpPr>
      <dsp:spPr>
        <a:xfrm>
          <a:off x="0" y="3093494"/>
          <a:ext cx="837507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Consulter les autres parties du programme travail du cluster 2 :</a:t>
          </a:r>
        </a:p>
        <a:p>
          <a:pPr marL="114300" lvl="2" indent="-57150" algn="l" defTabSz="444500">
            <a:lnSpc>
              <a:spcPct val="90000"/>
            </a:lnSpc>
            <a:spcBef>
              <a:spcPct val="0"/>
            </a:spcBef>
            <a:spcAft>
              <a:spcPct val="20000"/>
            </a:spcAft>
            <a:buChar char="•"/>
          </a:pPr>
          <a:r>
            <a:rPr lang="fr-FR" sz="1000" b="1" kern="1200"/>
            <a:t>Introduction générale </a:t>
          </a:r>
          <a:r>
            <a:rPr lang="fr-FR" sz="1000" b="0" kern="1200"/>
            <a:t>: objectifs du cluster, </a:t>
          </a:r>
          <a:r>
            <a:rPr lang="fr-FR" sz="1000" b="1" kern="1200"/>
            <a:t>priorités politiques liées</a:t>
          </a:r>
          <a:r>
            <a:rPr lang="fr-FR" sz="1000" b="0" kern="1200"/>
            <a:t>, complémentarité avec d’autres clusters d’Horizon Europe, synergies avec d’autres financements européens)</a:t>
          </a:r>
        </a:p>
        <a:p>
          <a:pPr marL="114300" lvl="2" indent="-57150" algn="l" defTabSz="444500">
            <a:lnSpc>
              <a:spcPct val="90000"/>
            </a:lnSpc>
            <a:spcBef>
              <a:spcPct val="0"/>
            </a:spcBef>
            <a:spcAft>
              <a:spcPct val="20000"/>
            </a:spcAft>
            <a:buChar char="•"/>
          </a:pPr>
          <a:r>
            <a:rPr lang="fr-FR" sz="1000" b="1" kern="1200"/>
            <a:t>Introduction de la destination </a:t>
          </a:r>
          <a:r>
            <a:rPr lang="fr-FR" sz="1000" b="0" kern="1200"/>
            <a:t>: contexte, objectifs, </a:t>
          </a:r>
          <a:r>
            <a:rPr lang="fr-FR" sz="1000" b="1" kern="1200"/>
            <a:t>impacts à moyen et long terme auxquels les projets doivent contribuer</a:t>
          </a:r>
        </a:p>
      </dsp:txBody>
      <dsp:txXfrm>
        <a:off x="0" y="3093494"/>
        <a:ext cx="8375072" cy="618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9BB1-10A8-5240-88E7-0FE7C0588E6C}" type="datetimeFigureOut">
              <a:rPr lang="fr-FR" smtClean="0"/>
              <a:t>12/01/2023</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2FB11-2BF4-3A48-A408-19C827CD84FD}" type="slidenum">
              <a:rPr lang="fr-FR" smtClean="0"/>
              <a:t>‹N°›</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9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029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2320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97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8572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1883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577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0696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2694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437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901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429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909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5243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2928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9313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4497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8968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1786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5721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911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8833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1170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3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436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049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78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095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6198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0665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pic>
        <p:nvPicPr>
          <p:cNvPr id="7" name="Image 6">
            <a:extLst>
              <a:ext uri="{FF2B5EF4-FFF2-40B4-BE49-F238E27FC236}">
                <a16:creationId xmlns:a16="http://schemas.microsoft.com/office/drawing/2014/main" id="{F9B5E18D-426F-462E-80C1-F3D6FBC12408}"/>
              </a:ext>
            </a:extLst>
          </p:cNvPr>
          <p:cNvPicPr>
            <a:picLocks noChangeAspect="1"/>
          </p:cNvPicPr>
          <p:nvPr userDrawn="1"/>
        </p:nvPicPr>
        <p:blipFill>
          <a:blip r:embed="rId3"/>
          <a:stretch>
            <a:fillRect/>
          </a:stretch>
        </p:blipFill>
        <p:spPr>
          <a:xfrm>
            <a:off x="276151" y="252139"/>
            <a:ext cx="1615792" cy="1186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1087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77087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303622"/>
            <a:ext cx="1609381" cy="1116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0"/>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400" y="195486"/>
            <a:ext cx="778732" cy="540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00009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defRPr sz="1600" b="0" i="0">
                <a:solidFill>
                  <a:srgbClr val="000091"/>
                </a:solidFill>
                <a:latin typeface="Microsoft Sans Serif"/>
                <a:cs typeface="Microsoft Sans Serif"/>
              </a:defRPr>
            </a:lvl1pPr>
          </a:lstStyle>
          <a:p>
            <a:pPr marL="38100">
              <a:lnSpc>
                <a:spcPts val="1864"/>
              </a:lnSpc>
            </a:pPr>
            <a:fld id="{81D60167-4931-47E6-BA6A-407CBD079E47}" type="slidenum">
              <a:rPr spc="-5" dirty="0"/>
              <a:t>‹N°›</a:t>
            </a:fld>
            <a:endParaRPr spc="-5" dirty="0"/>
          </a:p>
        </p:txBody>
      </p:sp>
    </p:spTree>
    <p:extLst>
      <p:ext uri="{BB962C8B-B14F-4D97-AF65-F5344CB8AC3E}">
        <p14:creationId xmlns:p14="http://schemas.microsoft.com/office/powerpoint/2010/main" val="189494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F9C50D24-FF04-4921-A157-B1D815BE1C84}"/>
              </a:ext>
            </a:extLst>
          </p:cNvPr>
          <p:cNvPicPr>
            <a:picLocks noChangeAspect="1"/>
          </p:cNvPicPr>
          <p:nvPr userDrawn="1"/>
        </p:nvPicPr>
        <p:blipFill>
          <a:blip r:embed="rId2"/>
          <a:stretch>
            <a:fillRect/>
          </a:stretch>
        </p:blipFill>
        <p:spPr>
          <a:xfrm>
            <a:off x="325770" y="96196"/>
            <a:ext cx="1016000" cy="7462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5B6673F9-1C91-4B0C-800E-B4CF8EAB11BF}"/>
              </a:ext>
            </a:extLst>
          </p:cNvPr>
          <p:cNvPicPr>
            <a:picLocks noChangeAspect="1"/>
          </p:cNvPicPr>
          <p:nvPr userDrawn="1"/>
        </p:nvPicPr>
        <p:blipFill>
          <a:blip r:embed="rId2"/>
          <a:stretch>
            <a:fillRect/>
          </a:stretch>
        </p:blipFill>
        <p:spPr>
          <a:xfrm>
            <a:off x="325770" y="96196"/>
            <a:ext cx="1016000" cy="7462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10" name="Image 9">
            <a:extLst>
              <a:ext uri="{FF2B5EF4-FFF2-40B4-BE49-F238E27FC236}">
                <a16:creationId xmlns:a16="http://schemas.microsoft.com/office/drawing/2014/main" id="{E21B11BE-13AD-4EC1-B8FD-88EF2681102C}"/>
              </a:ext>
            </a:extLst>
          </p:cNvPr>
          <p:cNvPicPr>
            <a:picLocks noChangeAspect="1"/>
          </p:cNvPicPr>
          <p:nvPr userDrawn="1"/>
        </p:nvPicPr>
        <p:blipFill>
          <a:blip r:embed="rId4"/>
          <a:stretch>
            <a:fillRect/>
          </a:stretch>
        </p:blipFill>
        <p:spPr>
          <a:xfrm>
            <a:off x="240709" y="74882"/>
            <a:ext cx="1016000" cy="746252"/>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02B9B3A5-9B57-4B8E-A719-F71745B88D92}"/>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381512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A91E8784-8AC5-4C5D-A490-C6ECB3873B4A}"/>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136345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pic>
        <p:nvPicPr>
          <p:cNvPr id="10" name="Image 9">
            <a:extLst>
              <a:ext uri="{FF2B5EF4-FFF2-40B4-BE49-F238E27FC236}">
                <a16:creationId xmlns:a16="http://schemas.microsoft.com/office/drawing/2014/main" id="{CDED7322-6954-4F31-AA99-84FFEE899CEA}"/>
              </a:ext>
            </a:extLst>
          </p:cNvPr>
          <p:cNvPicPr>
            <a:picLocks noChangeAspect="1"/>
          </p:cNvPicPr>
          <p:nvPr userDrawn="1"/>
        </p:nvPicPr>
        <p:blipFill>
          <a:blip r:embed="rId5"/>
          <a:stretch>
            <a:fillRect/>
          </a:stretch>
        </p:blipFill>
        <p:spPr>
          <a:xfrm>
            <a:off x="318682" y="180000"/>
            <a:ext cx="1662232" cy="1220910"/>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0" name="Image 9">
            <a:extLst>
              <a:ext uri="{FF2B5EF4-FFF2-40B4-BE49-F238E27FC236}">
                <a16:creationId xmlns:a16="http://schemas.microsoft.com/office/drawing/2014/main" id="{E21864E9-114E-4DE9-A2A5-F32D649E9273}"/>
              </a:ext>
            </a:extLst>
          </p:cNvPr>
          <p:cNvPicPr>
            <a:picLocks noChangeAspect="1"/>
          </p:cNvPicPr>
          <p:nvPr userDrawn="1"/>
        </p:nvPicPr>
        <p:blipFill>
          <a:blip r:embed="rId4"/>
          <a:stretch>
            <a:fillRect/>
          </a:stretch>
        </p:blipFill>
        <p:spPr>
          <a:xfrm>
            <a:off x="325770" y="96196"/>
            <a:ext cx="1016000" cy="746252"/>
          </a:xfrm>
          <a:prstGeom prst="rect">
            <a:avLst/>
          </a:prstGeom>
        </p:spPr>
      </p:pic>
    </p:spTree>
    <p:extLst>
      <p:ext uri="{BB962C8B-B14F-4D97-AF65-F5344CB8AC3E}">
        <p14:creationId xmlns:p14="http://schemas.microsoft.com/office/powerpoint/2010/main" val="26612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6561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9.png"/><Relationship Id="rId4" Type="http://schemas.openxmlformats.org/officeDocument/2006/relationships/slideLayout" Target="../slideLayouts/slideLayout16.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8">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DBBD1213-7DBC-4720-9377-57336607DE48}"/>
              </a:ext>
            </a:extLst>
          </p:cNvPr>
          <p:cNvPicPr>
            <a:picLocks noChangeAspect="1"/>
          </p:cNvPicPr>
          <p:nvPr userDrawn="1"/>
        </p:nvPicPr>
        <p:blipFill>
          <a:blip r:embed="rId9"/>
          <a:stretch>
            <a:fillRect/>
          </a:stretch>
        </p:blipFill>
        <p:spPr>
          <a:xfrm>
            <a:off x="325770" y="96196"/>
            <a:ext cx="1016000" cy="74625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a:extLst>
              <a:ext uri="{FF2B5EF4-FFF2-40B4-BE49-F238E27FC236}">
                <a16:creationId xmlns:a16="http://schemas.microsoft.com/office/drawing/2014/main" id="{5CD0669F-1CB9-44CA-9F63-7A325C8FF3C8}"/>
              </a:ext>
            </a:extLst>
          </p:cNvPr>
          <p:cNvPicPr>
            <a:picLocks noChangeAspect="1"/>
          </p:cNvPicPr>
          <p:nvPr userDrawn="1"/>
        </p:nvPicPr>
        <p:blipFill>
          <a:blip r:embed="rId9"/>
          <a:stretch>
            <a:fillRect/>
          </a:stretch>
        </p:blipFill>
        <p:spPr>
          <a:xfrm>
            <a:off x="325770" y="96196"/>
            <a:ext cx="1016000" cy="746252"/>
          </a:xfrm>
          <a:prstGeom prst="rect">
            <a:avLst/>
          </a:prstGeom>
        </p:spPr>
      </p:pic>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40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6886" y="195486"/>
            <a:ext cx="778730" cy="540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tiff"/><Relationship Id="rId10" Type="http://schemas.openxmlformats.org/officeDocument/2006/relationships/hyperlink" Target="https://www.horizon-europe.gouv.fr/cluster-2" TargetMode="External"/><Relationship Id="rId4" Type="http://schemas.openxmlformats.org/officeDocument/2006/relationships/image" Target="../media/image14.tiff"/><Relationship Id="rId9" Type="http://schemas.openxmlformats.org/officeDocument/2006/relationships/hyperlink" Target="mailto:pcn-shs@recherche.gouv.fr"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mailto:pcn-transport@recherche.gouv.fr" TargetMode="External"/><Relationship Id="rId13" Type="http://schemas.openxmlformats.org/officeDocument/2006/relationships/image" Target="../media/image26.jpg"/><Relationship Id="rId3" Type="http://schemas.openxmlformats.org/officeDocument/2006/relationships/image" Target="../media/image19.jpg"/><Relationship Id="rId7" Type="http://schemas.openxmlformats.org/officeDocument/2006/relationships/hyperlink" Target="mailto:pcn-climat-energie@recherche.gouv.fr" TargetMode="External"/><Relationship Id="rId12"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2.jpg"/><Relationship Id="rId11" Type="http://schemas.openxmlformats.org/officeDocument/2006/relationships/image" Target="../media/image24.jpg"/><Relationship Id="rId5" Type="http://schemas.openxmlformats.org/officeDocument/2006/relationships/image" Target="../media/image21.jpg"/><Relationship Id="rId10" Type="http://schemas.openxmlformats.org/officeDocument/2006/relationships/image" Target="../media/image23.jpg"/><Relationship Id="rId4" Type="http://schemas.openxmlformats.org/officeDocument/2006/relationships/image" Target="../media/image20.jpg"/><Relationship Id="rId9" Type="http://schemas.openxmlformats.org/officeDocument/2006/relationships/hyperlink" Target="https://www.horizon-europe.gouv.fr/climat-energie-et-mobilite-27668"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1126770" y="1458591"/>
            <a:ext cx="7668384" cy="2608827"/>
          </a:xfrm>
        </p:spPr>
        <p:txBody>
          <a:bodyPr/>
          <a:lstStyle/>
          <a:p>
            <a:pPr>
              <a:lnSpc>
                <a:spcPct val="100000"/>
              </a:lnSpc>
            </a:pPr>
            <a:r>
              <a:rPr lang="fr-FR" sz="3600" b="0" dirty="0"/>
              <a:t>HORIZON EUROPE</a:t>
            </a:r>
            <a:endParaRPr lang="fr-FR" dirty="0"/>
          </a:p>
          <a:p>
            <a:pPr>
              <a:lnSpc>
                <a:spcPct val="100000"/>
              </a:lnSpc>
              <a:spcBef>
                <a:spcPts val="1200"/>
              </a:spcBef>
            </a:pPr>
            <a:r>
              <a:rPr lang="fr-FR" sz="3600" dirty="0"/>
              <a:t>GUIDE : LES SHS DANS LE CLUSTER 5 CLIMAT, ENERGIE ET MOBILITE</a:t>
            </a:r>
            <a:r>
              <a:rPr lang="fr-FR" sz="2000" b="0" dirty="0"/>
              <a:t>                                    </a:t>
            </a:r>
          </a:p>
          <a:p>
            <a:pPr>
              <a:lnSpc>
                <a:spcPct val="100000"/>
              </a:lnSpc>
              <a:spcBef>
                <a:spcPts val="1200"/>
              </a:spcBef>
            </a:pPr>
            <a:r>
              <a:rPr lang="fr-FR" sz="2000" b="0" dirty="0"/>
              <a:t>                                                       - édition de janvier 2023 -</a:t>
            </a:r>
            <a:endParaRPr lang="fr-FR" dirty="0"/>
          </a:p>
        </p:txBody>
      </p:sp>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800" b="1" dirty="0">
                <a:solidFill>
                  <a:schemeClr val="tx2"/>
                </a:solidFill>
                <a:latin typeface="+mj-lt"/>
              </a:rPr>
              <a:t>Impact attendu :</a:t>
            </a:r>
          </a:p>
          <a:p>
            <a:pPr algn="just"/>
            <a:endParaRPr lang="fr-FR" sz="1400" dirty="0">
              <a:solidFill>
                <a:schemeClr val="tx2"/>
              </a:solidFill>
              <a:latin typeface="+mj-lt"/>
            </a:endParaRPr>
          </a:p>
          <a:p>
            <a:pPr marL="171450" indent="-171450" algn="just">
              <a:buFont typeface="Wingdings" panose="05000000000000000000" pitchFamily="2" charset="2"/>
              <a:buChar char="ü"/>
            </a:pPr>
            <a:r>
              <a:rPr lang="fr-FR" sz="1400" dirty="0">
                <a:solidFill>
                  <a:schemeClr val="tx2"/>
                </a:solidFill>
                <a:latin typeface="+mj-lt"/>
              </a:rPr>
              <a:t>Analyses et recommandations pour une transition juste et l'engagement et la participation des citoyens :</a:t>
            </a:r>
          </a:p>
          <a:p>
            <a:pPr marL="171450" indent="-171450" algn="just">
              <a:buFont typeface="Wingdings" panose="05000000000000000000" pitchFamily="2" charset="2"/>
              <a:buChar char="ü"/>
            </a:pPr>
            <a:r>
              <a:rPr lang="fr-FR" sz="1400" b="1" dirty="0">
                <a:solidFill>
                  <a:schemeClr val="tx2"/>
                </a:solidFill>
                <a:latin typeface="+mj-lt"/>
              </a:rPr>
              <a:t>Moyens pour les citoyens de s'engager </a:t>
            </a:r>
            <a:r>
              <a:rPr lang="fr-FR" sz="1400" dirty="0">
                <a:solidFill>
                  <a:schemeClr val="tx2"/>
                </a:solidFill>
                <a:latin typeface="+mj-lt"/>
              </a:rPr>
              <a:t>dans la transformation vers une société climatiquement neutre (en matière d'énergie et de mobilité).</a:t>
            </a:r>
          </a:p>
          <a:p>
            <a:pPr marL="171450" indent="-171450" algn="just">
              <a:buFont typeface="Wingdings" panose="05000000000000000000" pitchFamily="2" charset="2"/>
              <a:buChar char="ü"/>
            </a:pPr>
            <a:r>
              <a:rPr lang="fr-FR" sz="1400" b="1" dirty="0">
                <a:solidFill>
                  <a:schemeClr val="tx2"/>
                </a:solidFill>
                <a:latin typeface="+mj-lt"/>
              </a:rPr>
              <a:t>Promotion d’une transition juste </a:t>
            </a:r>
            <a:r>
              <a:rPr lang="fr-FR" sz="1400" dirty="0">
                <a:solidFill>
                  <a:schemeClr val="tx2"/>
                </a:solidFill>
                <a:latin typeface="+mj-lt"/>
              </a:rPr>
              <a:t>grâce à des voies de transformation et des réponses efficaces au changement climatique (atténuation et adaptation), et grâce à des transformations comportementales, en prenant en compte les vulnérabilités, divergences et risques existants.</a:t>
            </a:r>
          </a:p>
        </p:txBody>
      </p:sp>
      <p:sp>
        <p:nvSpPr>
          <p:cNvPr id="4" name="Espace réservé du pied de page 3"/>
          <p:cNvSpPr>
            <a:spLocks noGrp="1"/>
          </p:cNvSpPr>
          <p:nvPr>
            <p:ph type="ftr" sz="quarter" idx="5"/>
          </p:nvPr>
        </p:nvSpPr>
        <p:spPr/>
        <p:txBody>
          <a:bodyPr/>
          <a:lstStyle/>
          <a:p>
            <a:endParaRPr lang="fr-FR" dirty="0"/>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10</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Les SHS dans les thématiques du climat, de l’ énergie et de la mobilité</a:t>
            </a:r>
          </a:p>
        </p:txBody>
      </p:sp>
    </p:spTree>
    <p:extLst>
      <p:ext uri="{BB962C8B-B14F-4D97-AF65-F5344CB8AC3E}">
        <p14:creationId xmlns:p14="http://schemas.microsoft.com/office/powerpoint/2010/main" val="47279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59999" y="1131590"/>
            <a:ext cx="8424000" cy="3438096"/>
          </a:xfrm>
        </p:spPr>
        <p:txBody>
          <a:bodyPr/>
          <a:lstStyle/>
          <a:p>
            <a:pPr algn="just"/>
            <a:r>
              <a:rPr lang="fr-FR" sz="1800" b="1" dirty="0">
                <a:solidFill>
                  <a:schemeClr val="tx2"/>
                </a:solidFill>
              </a:rPr>
              <a:t>Les disciplines SHS qui peuvent être mobilisées :</a:t>
            </a:r>
          </a:p>
          <a:p>
            <a:pPr algn="just"/>
            <a:r>
              <a:rPr lang="fr-FR" sz="1600" b="1" dirty="0">
                <a:solidFill>
                  <a:schemeClr val="tx2"/>
                </a:solidFill>
              </a:rPr>
              <a:t>Sciences sociales, éducation, commerce et droit</a:t>
            </a:r>
          </a:p>
          <a:p>
            <a:pPr algn="just"/>
            <a:r>
              <a:rPr lang="fr-FR" sz="1400" u="sng" dirty="0">
                <a:solidFill>
                  <a:schemeClr val="tx2"/>
                </a:solidFill>
              </a:rPr>
              <a:t>Sciences sociales et comportementales </a:t>
            </a:r>
            <a:r>
              <a:rPr lang="fr-FR" sz="1400" dirty="0">
                <a:solidFill>
                  <a:schemeClr val="tx2"/>
                </a:solidFill>
              </a:rPr>
              <a:t>: économie, sciences politiques, sociologie, démographie, anthropologie, ethnologie, psychologie, géographie</a:t>
            </a:r>
          </a:p>
          <a:p>
            <a:pPr algn="just"/>
            <a:r>
              <a:rPr lang="fr-FR" sz="1400" u="sng" dirty="0">
                <a:solidFill>
                  <a:schemeClr val="tx2"/>
                </a:solidFill>
              </a:rPr>
              <a:t>Sciences de l'éducation </a:t>
            </a:r>
            <a:r>
              <a:rPr lang="fr-FR" sz="1400" dirty="0">
                <a:solidFill>
                  <a:schemeClr val="tx2"/>
                </a:solidFill>
              </a:rPr>
              <a:t>: élaboration de programmes d'études dans les matières non professionnelles et professionnelles</a:t>
            </a:r>
          </a:p>
          <a:p>
            <a:pPr algn="just"/>
            <a:r>
              <a:rPr lang="fr-FR" sz="1400" u="sng" dirty="0">
                <a:solidFill>
                  <a:schemeClr val="tx2"/>
                </a:solidFill>
              </a:rPr>
              <a:t>Commerce et administration </a:t>
            </a:r>
            <a:r>
              <a:rPr lang="fr-FR" sz="1400" dirty="0">
                <a:solidFill>
                  <a:schemeClr val="tx2"/>
                </a:solidFill>
              </a:rPr>
              <a:t>: commerce de détail, marketing, vente, relations </a:t>
            </a:r>
            <a:r>
              <a:rPr lang="fr-FR" sz="1400">
                <a:solidFill>
                  <a:schemeClr val="tx2"/>
                </a:solidFill>
              </a:rPr>
              <a:t>publiques, </a:t>
            </a:r>
            <a:r>
              <a:rPr lang="fr-FR" sz="1400" dirty="0">
                <a:solidFill>
                  <a:schemeClr val="tx2"/>
                </a:solidFill>
              </a:rPr>
              <a:t>finance, banque, assurance, analyse des investissements, comptabilité, audit, gestion, administration publique et institutionnelle</a:t>
            </a:r>
          </a:p>
          <a:p>
            <a:pPr algn="just"/>
            <a:r>
              <a:rPr lang="fr-FR" sz="1400" u="sng" dirty="0">
                <a:solidFill>
                  <a:schemeClr val="tx2"/>
                </a:solidFill>
              </a:rPr>
              <a:t>Droit</a:t>
            </a:r>
            <a:r>
              <a:rPr lang="fr-FR" sz="1400" dirty="0">
                <a:solidFill>
                  <a:schemeClr val="tx2"/>
                </a:solidFill>
              </a:rPr>
              <a:t> : droit, jurisprudence</a:t>
            </a:r>
          </a:p>
          <a:p>
            <a:pPr algn="just"/>
            <a:r>
              <a:rPr lang="fr-FR" sz="1600" b="1" dirty="0">
                <a:solidFill>
                  <a:schemeClr val="tx2"/>
                </a:solidFill>
              </a:rPr>
              <a:t>Humanités, sciences humaines</a:t>
            </a:r>
          </a:p>
          <a:p>
            <a:pPr algn="just"/>
            <a:r>
              <a:rPr lang="fr-FR" sz="1400" u="sng" dirty="0">
                <a:solidFill>
                  <a:schemeClr val="tx2"/>
                </a:solidFill>
              </a:rPr>
              <a:t>Sciences humaines </a:t>
            </a:r>
            <a:r>
              <a:rPr lang="fr-FR" sz="1400" dirty="0">
                <a:solidFill>
                  <a:schemeClr val="tx2"/>
                </a:solidFill>
              </a:rPr>
              <a:t>: civilisations étrangères, histoire, philosophie éthique</a:t>
            </a:r>
          </a:p>
          <a:p>
            <a:pPr algn="just"/>
            <a:r>
              <a:rPr lang="fr-FR" sz="1400" u="sng" dirty="0">
                <a:solidFill>
                  <a:schemeClr val="tx2"/>
                </a:solidFill>
              </a:rPr>
              <a:t>Arts</a:t>
            </a:r>
            <a:r>
              <a:rPr lang="fr-FR" sz="1400" dirty="0">
                <a:solidFill>
                  <a:schemeClr val="tx2"/>
                </a:solidFill>
              </a:rPr>
              <a:t> : design, artisanat</a:t>
            </a:r>
          </a:p>
        </p:txBody>
      </p:sp>
      <p:sp>
        <p:nvSpPr>
          <p:cNvPr id="4" name="Espace réservé du pied de page 3"/>
          <p:cNvSpPr>
            <a:spLocks noGrp="1"/>
          </p:cNvSpPr>
          <p:nvPr>
            <p:ph type="ftr" sz="quarter" idx="5"/>
          </p:nvPr>
        </p:nvSpPr>
        <p:spPr/>
        <p:txBody>
          <a:bodyPr/>
          <a:lstStyle/>
          <a:p>
            <a:endParaRPr lang="fr-FR" dirty="0"/>
          </a:p>
        </p:txBody>
      </p:sp>
      <p:sp>
        <p:nvSpPr>
          <p:cNvPr id="6" name="Espace réservé du numéro de diapositive 5"/>
          <p:cNvSpPr>
            <a:spLocks noGrp="1"/>
          </p:cNvSpPr>
          <p:nvPr>
            <p:ph type="sldNum" sz="quarter" idx="7"/>
          </p:nvPr>
        </p:nvSpPr>
        <p:spPr/>
        <p:txBody>
          <a:bodyPr/>
          <a:lstStyle/>
          <a:p>
            <a:pPr marL="38100">
              <a:lnSpc>
                <a:spcPts val="1864"/>
              </a:lnSpc>
            </a:pPr>
            <a:fld id="{81D60167-4931-47E6-BA6A-407CBD079E47}" type="slidenum">
              <a:rPr lang="fr-FR" spc="-5" smtClean="0"/>
              <a:t>11</a:t>
            </a:fld>
            <a:endParaRPr lang="fr-FR" spc="-5" dirty="0"/>
          </a:p>
        </p:txBody>
      </p:sp>
      <p:sp>
        <p:nvSpPr>
          <p:cNvPr id="8" name="Rectangle 7"/>
          <p:cNvSpPr/>
          <p:nvPr/>
        </p:nvSpPr>
        <p:spPr>
          <a:xfrm>
            <a:off x="1184573" y="95392"/>
            <a:ext cx="784887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fr-FR" sz="3200" dirty="0">
                <a:solidFill>
                  <a:schemeClr val="tx2"/>
                </a:solidFill>
                <a:latin typeface="Calibri" panose="020F0502020204030204" pitchFamily="34" charset="0"/>
                <a:cs typeface="Calibri" panose="020F0502020204030204" pitchFamily="34" charset="0"/>
              </a:rPr>
              <a:t>Les SHS dans les thématiques du climat, de l’ énergie et de la mobilité</a:t>
            </a:r>
          </a:p>
        </p:txBody>
      </p:sp>
    </p:spTree>
    <p:extLst>
      <p:ext uri="{BB962C8B-B14F-4D97-AF65-F5344CB8AC3E}">
        <p14:creationId xmlns:p14="http://schemas.microsoft.com/office/powerpoint/2010/main" val="236652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12</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en-US" sz="1100" dirty="0"/>
              <a:t>Cluster 5: Climate, Energy and Mobility</a:t>
            </a:r>
            <a:endParaRPr lang="fr-FR" sz="1100" b="0" dirty="0"/>
          </a:p>
          <a:p>
            <a:pPr marL="0" indent="0">
              <a:buSzPts val="700"/>
              <a:buFont typeface="Arial"/>
              <a:buNone/>
            </a:pPr>
            <a:r>
              <a:rPr lang="fr-FR" sz="1100" dirty="0">
                <a:solidFill>
                  <a:schemeClr val="bg2"/>
                </a:solidFill>
              </a:rPr>
              <a:t>Programme de travail </a:t>
            </a:r>
            <a:r>
              <a:rPr lang="fr-FR" sz="1100" dirty="0">
                <a:solidFill>
                  <a:schemeClr val="accent4"/>
                </a:solidFill>
              </a:rPr>
              <a:t>2023-2024</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377664" y="1413780"/>
            <a:ext cx="8424000" cy="355481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600"/>
              </a:spcAft>
              <a:buClr>
                <a:schemeClr val="accent4"/>
              </a:buClr>
              <a:buAutoNum type="arabicParenR"/>
            </a:pPr>
            <a:r>
              <a:rPr lang="en-GB" sz="1150" dirty="0">
                <a:solidFill>
                  <a:schemeClr val="bg2"/>
                </a:solidFill>
                <a:latin typeface="+mj-lt"/>
              </a:rPr>
              <a:t>Science for successful, high-integrity voluntary climate initiatives (18/04/2023)</a:t>
            </a:r>
          </a:p>
          <a:p>
            <a:pPr marL="342900" indent="-342900">
              <a:spcAft>
                <a:spcPts val="600"/>
              </a:spcAft>
              <a:buClr>
                <a:schemeClr val="accent4"/>
              </a:buClr>
              <a:buAutoNum type="arabicParenR"/>
            </a:pPr>
            <a:r>
              <a:rPr lang="en-GB" sz="1150" dirty="0">
                <a:solidFill>
                  <a:schemeClr val="bg2"/>
                </a:solidFill>
                <a:latin typeface="+mj-lt"/>
              </a:rPr>
              <a:t>Broadening the range of policy options in transition pathway analysis (18/04/2023)</a:t>
            </a:r>
          </a:p>
          <a:p>
            <a:pPr marL="342900" indent="-342900">
              <a:spcAft>
                <a:spcPts val="600"/>
              </a:spcAft>
              <a:buClr>
                <a:schemeClr val="accent4"/>
              </a:buClr>
              <a:buFont typeface="Arial"/>
              <a:buAutoNum type="arabicParenR"/>
            </a:pPr>
            <a:r>
              <a:rPr lang="en-GB" sz="1150" dirty="0">
                <a:solidFill>
                  <a:schemeClr val="bg2"/>
                </a:solidFill>
                <a:latin typeface="+mj-lt"/>
              </a:rPr>
              <a:t>Behavioural change and governance for systemic transformations towards climate resilience (18/04/2023)</a:t>
            </a:r>
          </a:p>
          <a:p>
            <a:pPr marL="342900" indent="-342900">
              <a:spcAft>
                <a:spcPts val="600"/>
              </a:spcAft>
              <a:buClr>
                <a:schemeClr val="accent4"/>
              </a:buClr>
              <a:buAutoNum type="arabicParenR"/>
            </a:pPr>
            <a:r>
              <a:rPr lang="en-GB" sz="1150" dirty="0">
                <a:solidFill>
                  <a:schemeClr val="bg2"/>
                </a:solidFill>
                <a:latin typeface="+mj-lt"/>
              </a:rPr>
              <a:t>Improving the evidence base regarding the impact of sustainability and climate change education and related learning outcomes (18/04/2023)</a:t>
            </a:r>
          </a:p>
          <a:p>
            <a:pPr marL="342900" indent="-342900">
              <a:spcAft>
                <a:spcPts val="600"/>
              </a:spcAft>
              <a:buClr>
                <a:schemeClr val="accent4"/>
              </a:buClr>
              <a:buAutoNum type="arabicParenR"/>
            </a:pPr>
            <a:r>
              <a:rPr lang="en-GB" sz="1150" dirty="0">
                <a:solidFill>
                  <a:schemeClr val="bg2"/>
                </a:solidFill>
                <a:latin typeface="+mj-lt"/>
              </a:rPr>
              <a:t>Needs-based adaptation to climate change in Africa (18/04/2023)</a:t>
            </a:r>
          </a:p>
          <a:p>
            <a:pPr marL="342900" indent="-342900">
              <a:spcAft>
                <a:spcPts val="600"/>
              </a:spcAft>
              <a:buClr>
                <a:schemeClr val="accent4"/>
              </a:buClr>
              <a:buAutoNum type="arabicParenR"/>
            </a:pPr>
            <a:r>
              <a:rPr lang="en-GB" sz="1150" dirty="0">
                <a:solidFill>
                  <a:schemeClr val="bg2"/>
                </a:solidFill>
                <a:latin typeface="+mj-lt"/>
              </a:rPr>
              <a:t>EU-China international cooperation on data and model development for pathways to carbon neutrality: focusing on decarbonisation, energy efficiency and socio-economic implications of the transition (18/04/2023)</a:t>
            </a:r>
          </a:p>
          <a:p>
            <a:pPr marL="342900" indent="-342900">
              <a:spcAft>
                <a:spcPts val="600"/>
              </a:spcAft>
              <a:buClr>
                <a:schemeClr val="accent4"/>
              </a:buClr>
              <a:buAutoNum type="arabicParenR"/>
            </a:pPr>
            <a:r>
              <a:rPr lang="en-US" sz="1150" dirty="0">
                <a:solidFill>
                  <a:schemeClr val="bg2"/>
                </a:solidFill>
                <a:latin typeface="+mj-lt"/>
              </a:rPr>
              <a:t>Accelerating the green transition and energy access in Africa (05/09/2023)</a:t>
            </a:r>
          </a:p>
          <a:p>
            <a:pPr marL="342900" indent="-342900">
              <a:spcAft>
                <a:spcPts val="600"/>
              </a:spcAft>
              <a:buClr>
                <a:schemeClr val="accent4"/>
              </a:buClr>
              <a:buAutoNum type="arabicParenR"/>
            </a:pPr>
            <a:r>
              <a:rPr lang="en-US" sz="1150" dirty="0">
                <a:solidFill>
                  <a:schemeClr val="bg2"/>
                </a:solidFill>
                <a:latin typeface="+mj-lt"/>
              </a:rPr>
              <a:t>Integrating European diversity in the design, development and implementation of CCAM solutions to support mobility equity (CCAM Partnership – Connected, Cooperative and Automated Mobility) (05/09/2023)</a:t>
            </a:r>
          </a:p>
          <a:p>
            <a:pPr marL="342900" indent="-342900">
              <a:spcAft>
                <a:spcPts val="600"/>
              </a:spcAft>
              <a:buClr>
                <a:schemeClr val="accent4"/>
              </a:buClr>
              <a:buAutoNum type="arabicParenR"/>
            </a:pPr>
            <a:r>
              <a:rPr lang="en-US" sz="1150" dirty="0">
                <a:solidFill>
                  <a:schemeClr val="bg2"/>
                </a:solidFill>
                <a:latin typeface="+mj-lt"/>
              </a:rPr>
              <a:t>CCAM effects on jobs and education, plans for skills that match the CCAM development, and prerequisites for employment growth (CCAM Partnership - Connected, Cooperative and Automated Mobility) (05/09/2023)</a:t>
            </a:r>
          </a:p>
          <a:p>
            <a:pPr marL="342900" indent="-342900">
              <a:spcAft>
                <a:spcPts val="600"/>
              </a:spcAft>
              <a:buClr>
                <a:schemeClr val="accent4"/>
              </a:buClr>
              <a:buAutoNum type="arabicParenR"/>
            </a:pPr>
            <a:r>
              <a:rPr lang="en-US" sz="1150" dirty="0">
                <a:solidFill>
                  <a:schemeClr val="bg2"/>
                </a:solidFill>
                <a:latin typeface="+mj-lt"/>
              </a:rPr>
              <a:t>Zero-emission e-commerce and freight delivery and return choices by retailers, consumers and local authorities (05/09/2023)</a:t>
            </a:r>
            <a:endParaRPr lang="en-GB" sz="1150" dirty="0">
              <a:solidFill>
                <a:schemeClr val="bg2"/>
              </a:solidFill>
              <a:latin typeface="+mj-lt"/>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a:xfrm>
            <a:off x="359997" y="967145"/>
            <a:ext cx="8424000" cy="386735"/>
          </a:xfrm>
        </p:spPr>
        <p:txBody>
          <a:bodyPr/>
          <a:lstStyle/>
          <a:p>
            <a:r>
              <a:rPr lang="fr-FR" dirty="0"/>
              <a:t>Liste des </a:t>
            </a:r>
            <a:r>
              <a:rPr lang="fr-FR" i="1" dirty="0"/>
              <a:t>topics</a:t>
            </a:r>
            <a:r>
              <a:rPr lang="fr-FR" dirty="0"/>
              <a:t> 2023 « climat, énergie et mobilité »</a:t>
            </a:r>
          </a:p>
        </p:txBody>
      </p:sp>
      <p:sp>
        <p:nvSpPr>
          <p:cNvPr id="2" name="Accolade ouvrante 1">
            <a:extLst>
              <a:ext uri="{FF2B5EF4-FFF2-40B4-BE49-F238E27FC236}">
                <a16:creationId xmlns:a16="http://schemas.microsoft.com/office/drawing/2014/main" id="{2115D63C-9A3E-40BD-8A07-9E66890B638C}"/>
              </a:ext>
            </a:extLst>
          </p:cNvPr>
          <p:cNvSpPr/>
          <p:nvPr/>
        </p:nvSpPr>
        <p:spPr>
          <a:xfrm>
            <a:off x="269359" y="1488558"/>
            <a:ext cx="72978" cy="1750828"/>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9" name="Accolade ouvrante 8">
            <a:extLst>
              <a:ext uri="{FF2B5EF4-FFF2-40B4-BE49-F238E27FC236}">
                <a16:creationId xmlns:a16="http://schemas.microsoft.com/office/drawing/2014/main" id="{CBDC95AD-C74C-4113-94CF-E98F80692E91}"/>
              </a:ext>
            </a:extLst>
          </p:cNvPr>
          <p:cNvSpPr/>
          <p:nvPr/>
        </p:nvSpPr>
        <p:spPr>
          <a:xfrm>
            <a:off x="253097" y="3310270"/>
            <a:ext cx="84940" cy="188611"/>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1" name="Accolade ouvrante 10">
            <a:extLst>
              <a:ext uri="{FF2B5EF4-FFF2-40B4-BE49-F238E27FC236}">
                <a16:creationId xmlns:a16="http://schemas.microsoft.com/office/drawing/2014/main" id="{801CA4EB-E325-4D25-B129-7C31C7E0157C}"/>
              </a:ext>
            </a:extLst>
          </p:cNvPr>
          <p:cNvSpPr/>
          <p:nvPr/>
        </p:nvSpPr>
        <p:spPr>
          <a:xfrm>
            <a:off x="248040" y="3569765"/>
            <a:ext cx="90640" cy="1165503"/>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4" name="ZoneTexte 3">
            <a:extLst>
              <a:ext uri="{FF2B5EF4-FFF2-40B4-BE49-F238E27FC236}">
                <a16:creationId xmlns:a16="http://schemas.microsoft.com/office/drawing/2014/main" id="{22EC0FD2-440F-4CF1-A4E8-D0F799CA15C8}"/>
              </a:ext>
            </a:extLst>
          </p:cNvPr>
          <p:cNvSpPr txBox="1"/>
          <p:nvPr/>
        </p:nvSpPr>
        <p:spPr>
          <a:xfrm rot="16200000">
            <a:off x="-165190" y="2240862"/>
            <a:ext cx="623777" cy="246221"/>
          </a:xfrm>
          <a:prstGeom prst="rect">
            <a:avLst/>
          </a:prstGeom>
          <a:noFill/>
        </p:spPr>
        <p:txBody>
          <a:bodyPr wrap="square" rtlCol="0">
            <a:spAutoFit/>
          </a:bodyPr>
          <a:lstStyle/>
          <a:p>
            <a:pPr algn="ctr">
              <a:tabLst>
                <a:tab pos="361950" algn="l"/>
              </a:tabLst>
            </a:pPr>
            <a:r>
              <a:rPr lang="fr-FR" sz="1000" cap="small" dirty="0">
                <a:solidFill>
                  <a:schemeClr val="accent4"/>
                </a:solidFill>
              </a:rPr>
              <a:t>Climat</a:t>
            </a:r>
          </a:p>
        </p:txBody>
      </p:sp>
      <p:sp>
        <p:nvSpPr>
          <p:cNvPr id="12" name="ZoneTexte 11">
            <a:extLst>
              <a:ext uri="{FF2B5EF4-FFF2-40B4-BE49-F238E27FC236}">
                <a16:creationId xmlns:a16="http://schemas.microsoft.com/office/drawing/2014/main" id="{D5690121-0550-48EA-8EF9-86847BF0BAE3}"/>
              </a:ext>
            </a:extLst>
          </p:cNvPr>
          <p:cNvSpPr txBox="1"/>
          <p:nvPr/>
        </p:nvSpPr>
        <p:spPr>
          <a:xfrm rot="16200000">
            <a:off x="-186353" y="3255577"/>
            <a:ext cx="675553" cy="246221"/>
          </a:xfrm>
          <a:prstGeom prst="rect">
            <a:avLst/>
          </a:prstGeom>
          <a:noFill/>
        </p:spPr>
        <p:txBody>
          <a:bodyPr wrap="square" rtlCol="0">
            <a:spAutoFit/>
          </a:bodyPr>
          <a:lstStyle/>
          <a:p>
            <a:pPr algn="ctr">
              <a:tabLst>
                <a:tab pos="361950" algn="l"/>
              </a:tabLst>
            </a:pPr>
            <a:r>
              <a:rPr lang="fr-FR" sz="1000" cap="small" dirty="0">
                <a:solidFill>
                  <a:schemeClr val="accent4"/>
                </a:solidFill>
              </a:rPr>
              <a:t>Energie</a:t>
            </a:r>
          </a:p>
        </p:txBody>
      </p:sp>
      <p:sp>
        <p:nvSpPr>
          <p:cNvPr id="13" name="ZoneTexte 12">
            <a:extLst>
              <a:ext uri="{FF2B5EF4-FFF2-40B4-BE49-F238E27FC236}">
                <a16:creationId xmlns:a16="http://schemas.microsoft.com/office/drawing/2014/main" id="{51C2E464-2E9D-4B6C-AF15-35FB2DF7BADC}"/>
              </a:ext>
            </a:extLst>
          </p:cNvPr>
          <p:cNvSpPr txBox="1"/>
          <p:nvPr/>
        </p:nvSpPr>
        <p:spPr>
          <a:xfrm rot="16200000">
            <a:off x="-240666" y="4029405"/>
            <a:ext cx="773829" cy="246221"/>
          </a:xfrm>
          <a:prstGeom prst="rect">
            <a:avLst/>
          </a:prstGeom>
          <a:noFill/>
        </p:spPr>
        <p:txBody>
          <a:bodyPr wrap="square" rtlCol="0">
            <a:spAutoFit/>
          </a:bodyPr>
          <a:lstStyle/>
          <a:p>
            <a:pPr algn="ctr">
              <a:tabLst>
                <a:tab pos="361950" algn="l"/>
              </a:tabLst>
            </a:pPr>
            <a:r>
              <a:rPr lang="fr-FR" sz="1000" cap="small" dirty="0">
                <a:solidFill>
                  <a:schemeClr val="accent4"/>
                </a:solidFill>
              </a:rPr>
              <a:t>Mobilité</a:t>
            </a:r>
          </a:p>
        </p:txBody>
      </p:sp>
    </p:spTree>
    <p:extLst>
      <p:ext uri="{BB962C8B-B14F-4D97-AF65-F5344CB8AC3E}">
        <p14:creationId xmlns:p14="http://schemas.microsoft.com/office/powerpoint/2010/main" val="143261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88B5C9-B838-C1AA-14D3-9ACE13FC4FE6}"/>
              </a:ext>
            </a:extLst>
          </p:cNvPr>
          <p:cNvSpPr>
            <a:spLocks noGrp="1"/>
          </p:cNvSpPr>
          <p:nvPr>
            <p:ph type="sldNum" idx="12"/>
          </p:nvPr>
        </p:nvSpPr>
        <p:spPr/>
        <p:txBody>
          <a:bodyPr/>
          <a:lstStyle/>
          <a:p>
            <a:fld id="{733122C9-A0B9-462F-8757-0847AD287B63}" type="slidenum">
              <a:rPr lang="fr-FR" smtClean="0"/>
              <a:pPr/>
              <a:t>13</a:t>
            </a:fld>
            <a:endParaRPr lang="fr-FR"/>
          </a:p>
        </p:txBody>
      </p:sp>
      <p:sp>
        <p:nvSpPr>
          <p:cNvPr id="7" name="Google Shape;201;p18">
            <a:extLst>
              <a:ext uri="{FF2B5EF4-FFF2-40B4-BE49-F238E27FC236}">
                <a16:creationId xmlns:a16="http://schemas.microsoft.com/office/drawing/2014/main" id="{2C307C68-8F07-81BE-419C-37F56E23CE70}"/>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700"/>
            </a:pPr>
            <a:r>
              <a:rPr lang="en-US" sz="1100" dirty="0"/>
              <a:t>Cluster 5: Climate, Energy and Mobility</a:t>
            </a:r>
            <a:endParaRPr lang="fr-FR" sz="1100" dirty="0"/>
          </a:p>
          <a:p>
            <a:pPr>
              <a:buSzPts val="700"/>
            </a:pPr>
            <a:r>
              <a:rPr lang="fr-FR" sz="1100" dirty="0">
                <a:solidFill>
                  <a:schemeClr val="bg2"/>
                </a:solidFill>
              </a:rPr>
              <a:t>Programme de travail </a:t>
            </a:r>
            <a:r>
              <a:rPr lang="fr-FR" sz="1100" dirty="0">
                <a:solidFill>
                  <a:schemeClr val="accent4"/>
                </a:solidFill>
              </a:rPr>
              <a:t>2023-2024</a:t>
            </a:r>
          </a:p>
          <a:p>
            <a:pPr marL="0" indent="0">
              <a:buSzPts val="700"/>
              <a:buFont typeface="Arial"/>
              <a:buNone/>
            </a:pPr>
            <a:endParaRPr lang="fr-FR" sz="1100" i="1" dirty="0">
              <a:solidFill>
                <a:schemeClr val="bg2"/>
              </a:solidFill>
            </a:endParaRPr>
          </a:p>
        </p:txBody>
      </p:sp>
      <p:sp>
        <p:nvSpPr>
          <p:cNvPr id="8" name="ZoneTexte 3">
            <a:extLst>
              <a:ext uri="{FF2B5EF4-FFF2-40B4-BE49-F238E27FC236}">
                <a16:creationId xmlns:a16="http://schemas.microsoft.com/office/drawing/2014/main" id="{B7C7DAF3-D894-CB11-CC7B-CE434B41E2C9}"/>
              </a:ext>
            </a:extLst>
          </p:cNvPr>
          <p:cNvSpPr txBox="1"/>
          <p:nvPr/>
        </p:nvSpPr>
        <p:spPr>
          <a:xfrm>
            <a:off x="359997" y="1580626"/>
            <a:ext cx="8424000" cy="310854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600"/>
              </a:spcAft>
              <a:buClr>
                <a:schemeClr val="accent4"/>
              </a:buClr>
              <a:buAutoNum type="arabicParenR"/>
            </a:pPr>
            <a:r>
              <a:rPr lang="en-GB" sz="1150" dirty="0">
                <a:solidFill>
                  <a:schemeClr val="bg2"/>
                </a:solidFill>
              </a:rPr>
              <a:t>Improved toolbox for evaluating the climate and environmental impacts of trade policies (05/03/2024)</a:t>
            </a:r>
          </a:p>
          <a:p>
            <a:pPr marL="342900" indent="-342900">
              <a:spcAft>
                <a:spcPts val="600"/>
              </a:spcAft>
              <a:buClr>
                <a:schemeClr val="accent4"/>
              </a:buClr>
              <a:buAutoNum type="arabicParenR"/>
            </a:pPr>
            <a:r>
              <a:rPr lang="en-GB" sz="1150" dirty="0">
                <a:solidFill>
                  <a:schemeClr val="bg2"/>
                </a:solidFill>
              </a:rPr>
              <a:t>Development of technical and business solutions to optimise the circularity, resilience, and sustainability of the European battery value chain (Batt4EU Partnership) (18/04/2024)</a:t>
            </a:r>
          </a:p>
          <a:p>
            <a:pPr marL="342900" indent="-342900">
              <a:spcAft>
                <a:spcPts val="600"/>
              </a:spcAft>
              <a:buClr>
                <a:schemeClr val="accent4"/>
              </a:buClr>
              <a:buAutoNum type="arabicParenR"/>
            </a:pPr>
            <a:r>
              <a:rPr lang="en-GB" sz="1150" dirty="0">
                <a:solidFill>
                  <a:schemeClr val="bg2"/>
                </a:solidFill>
              </a:rPr>
              <a:t>Minimisation of environmental, and optimisation of socio-economic impacts in the deployment, operation and decommissioning of offshore wind farms (05/09/2024)</a:t>
            </a:r>
          </a:p>
          <a:p>
            <a:pPr marL="342900" indent="-342900">
              <a:spcAft>
                <a:spcPts val="600"/>
              </a:spcAft>
              <a:buClr>
                <a:schemeClr val="accent4"/>
              </a:buClr>
              <a:buAutoNum type="arabicParenR"/>
            </a:pPr>
            <a:r>
              <a:rPr lang="en-US" sz="1150" dirty="0">
                <a:solidFill>
                  <a:schemeClr val="bg2"/>
                </a:solidFill>
              </a:rPr>
              <a:t>Market Uptake Measures of renewable energy systems (05/09/2024)</a:t>
            </a:r>
          </a:p>
          <a:p>
            <a:pPr marL="342900" indent="-342900">
              <a:spcAft>
                <a:spcPts val="600"/>
              </a:spcAft>
              <a:buClr>
                <a:schemeClr val="accent4"/>
              </a:buClr>
              <a:buAutoNum type="arabicParenR"/>
            </a:pPr>
            <a:r>
              <a:rPr lang="en-US" sz="1150" dirty="0">
                <a:solidFill>
                  <a:schemeClr val="bg2"/>
                </a:solidFill>
              </a:rPr>
              <a:t>Orchestration of heterogeneous actors in mixed traffic within the CCAM ecosystem (CCAM Partnership - Connected, Cooperative and Automated Mobility) (05/09/2024)</a:t>
            </a:r>
          </a:p>
          <a:p>
            <a:pPr marL="342900" indent="-342900">
              <a:spcAft>
                <a:spcPts val="600"/>
              </a:spcAft>
              <a:buClr>
                <a:schemeClr val="accent4"/>
              </a:buClr>
              <a:buAutoNum type="arabicParenR"/>
            </a:pPr>
            <a:r>
              <a:rPr lang="en-US" sz="1150" dirty="0">
                <a:solidFill>
                  <a:schemeClr val="bg2"/>
                </a:solidFill>
              </a:rPr>
              <a:t>AI for advanced and collective perception and decision making for CCAM applications (CCAM Partnership - Connected, Cooperative and Automated Mobility) (05/09/2024)</a:t>
            </a:r>
          </a:p>
          <a:p>
            <a:pPr marL="342900" indent="-342900">
              <a:spcAft>
                <a:spcPts val="600"/>
              </a:spcAft>
              <a:buClr>
                <a:schemeClr val="accent4"/>
              </a:buClr>
              <a:buAutoNum type="arabicParenR"/>
            </a:pPr>
            <a:r>
              <a:rPr lang="en-US" sz="1150" dirty="0">
                <a:solidFill>
                  <a:schemeClr val="bg2"/>
                </a:solidFill>
              </a:rPr>
              <a:t>Policies and governance shaping the future transport and mobility systems (05/09/2024)</a:t>
            </a:r>
          </a:p>
          <a:p>
            <a:pPr marL="342900" indent="-342900">
              <a:spcAft>
                <a:spcPts val="600"/>
              </a:spcAft>
              <a:buClr>
                <a:schemeClr val="accent4"/>
              </a:buClr>
              <a:buAutoNum type="arabicParenR"/>
            </a:pPr>
            <a:r>
              <a:rPr lang="en-US" sz="1150" dirty="0">
                <a:solidFill>
                  <a:schemeClr val="bg2"/>
                </a:solidFill>
              </a:rPr>
              <a:t>Effects of disruptive changes in transport: towards resilient, safe and energy efficient mobility (05/09/2024)</a:t>
            </a:r>
          </a:p>
          <a:p>
            <a:pPr marL="342900" indent="-342900">
              <a:spcAft>
                <a:spcPts val="600"/>
              </a:spcAft>
              <a:buClr>
                <a:schemeClr val="accent4"/>
              </a:buClr>
              <a:buAutoNum type="arabicParenR"/>
            </a:pPr>
            <a:r>
              <a:rPr lang="en-US" sz="1150" dirty="0">
                <a:solidFill>
                  <a:schemeClr val="bg2"/>
                </a:solidFill>
              </a:rPr>
              <a:t>A new framework to improve traffic safety culture in the EU (05/09/2024)</a:t>
            </a:r>
            <a:endParaRPr lang="en-GB" sz="1150" dirty="0">
              <a:solidFill>
                <a:schemeClr val="bg2"/>
              </a:solidFill>
            </a:endParaRPr>
          </a:p>
        </p:txBody>
      </p:sp>
      <p:sp>
        <p:nvSpPr>
          <p:cNvPr id="10" name="Titre 9">
            <a:extLst>
              <a:ext uri="{FF2B5EF4-FFF2-40B4-BE49-F238E27FC236}">
                <a16:creationId xmlns:a16="http://schemas.microsoft.com/office/drawing/2014/main" id="{F294A105-7EA6-7B83-F545-2A96E11BF214}"/>
              </a:ext>
            </a:extLst>
          </p:cNvPr>
          <p:cNvSpPr>
            <a:spLocks noGrp="1"/>
          </p:cNvSpPr>
          <p:nvPr>
            <p:ph type="title"/>
          </p:nvPr>
        </p:nvSpPr>
        <p:spPr>
          <a:xfrm>
            <a:off x="359999" y="1116000"/>
            <a:ext cx="8424000" cy="386735"/>
          </a:xfrm>
        </p:spPr>
        <p:txBody>
          <a:bodyPr/>
          <a:lstStyle/>
          <a:p>
            <a:r>
              <a:rPr lang="fr-FR" dirty="0"/>
              <a:t>Liste des </a:t>
            </a:r>
            <a:r>
              <a:rPr lang="fr-FR" i="1" dirty="0"/>
              <a:t>topics</a:t>
            </a:r>
            <a:r>
              <a:rPr lang="fr-FR" dirty="0"/>
              <a:t> 2024 « climat, énergie et mobilité »</a:t>
            </a:r>
          </a:p>
        </p:txBody>
      </p:sp>
      <p:sp>
        <p:nvSpPr>
          <p:cNvPr id="6" name="Accolade ouvrante 5">
            <a:extLst>
              <a:ext uri="{FF2B5EF4-FFF2-40B4-BE49-F238E27FC236}">
                <a16:creationId xmlns:a16="http://schemas.microsoft.com/office/drawing/2014/main" id="{91536FA3-9078-4EF7-9560-15826DF4808E}"/>
              </a:ext>
            </a:extLst>
          </p:cNvPr>
          <p:cNvSpPr/>
          <p:nvPr/>
        </p:nvSpPr>
        <p:spPr>
          <a:xfrm>
            <a:off x="221902" y="1580626"/>
            <a:ext cx="107967" cy="240874"/>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9" name="Accolade ouvrante 8">
            <a:extLst>
              <a:ext uri="{FF2B5EF4-FFF2-40B4-BE49-F238E27FC236}">
                <a16:creationId xmlns:a16="http://schemas.microsoft.com/office/drawing/2014/main" id="{7436BF8E-7661-4E59-AE6D-74828CDF1EB4}"/>
              </a:ext>
            </a:extLst>
          </p:cNvPr>
          <p:cNvSpPr/>
          <p:nvPr/>
        </p:nvSpPr>
        <p:spPr>
          <a:xfrm>
            <a:off x="221902" y="1908438"/>
            <a:ext cx="107967" cy="1004883"/>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1" name="Accolade ouvrante 10">
            <a:extLst>
              <a:ext uri="{FF2B5EF4-FFF2-40B4-BE49-F238E27FC236}">
                <a16:creationId xmlns:a16="http://schemas.microsoft.com/office/drawing/2014/main" id="{272284F0-B4DD-4D48-915E-6441D631DB19}"/>
              </a:ext>
            </a:extLst>
          </p:cNvPr>
          <p:cNvSpPr/>
          <p:nvPr/>
        </p:nvSpPr>
        <p:spPr>
          <a:xfrm>
            <a:off x="238238" y="3000259"/>
            <a:ext cx="91631" cy="1621359"/>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fr-FR"/>
          </a:p>
        </p:txBody>
      </p:sp>
      <p:sp>
        <p:nvSpPr>
          <p:cNvPr id="12" name="ZoneTexte 11">
            <a:extLst>
              <a:ext uri="{FF2B5EF4-FFF2-40B4-BE49-F238E27FC236}">
                <a16:creationId xmlns:a16="http://schemas.microsoft.com/office/drawing/2014/main" id="{5DF11B90-821A-45E7-B1B3-96FED3C68314}"/>
              </a:ext>
            </a:extLst>
          </p:cNvPr>
          <p:cNvSpPr txBox="1"/>
          <p:nvPr/>
        </p:nvSpPr>
        <p:spPr>
          <a:xfrm rot="16200000">
            <a:off x="-196761" y="1577952"/>
            <a:ext cx="623777" cy="246221"/>
          </a:xfrm>
          <a:prstGeom prst="rect">
            <a:avLst/>
          </a:prstGeom>
          <a:noFill/>
        </p:spPr>
        <p:txBody>
          <a:bodyPr wrap="square" rtlCol="0">
            <a:spAutoFit/>
          </a:bodyPr>
          <a:lstStyle/>
          <a:p>
            <a:pPr>
              <a:tabLst>
                <a:tab pos="361950" algn="l"/>
              </a:tabLst>
            </a:pPr>
            <a:r>
              <a:rPr lang="fr-FR" sz="1000" cap="small" dirty="0">
                <a:solidFill>
                  <a:schemeClr val="accent4"/>
                </a:solidFill>
              </a:rPr>
              <a:t>Climat</a:t>
            </a:r>
          </a:p>
        </p:txBody>
      </p:sp>
      <p:sp>
        <p:nvSpPr>
          <p:cNvPr id="13" name="ZoneTexte 12">
            <a:extLst>
              <a:ext uri="{FF2B5EF4-FFF2-40B4-BE49-F238E27FC236}">
                <a16:creationId xmlns:a16="http://schemas.microsoft.com/office/drawing/2014/main" id="{0690CAC3-7728-4C5F-9304-7179A734BE45}"/>
              </a:ext>
            </a:extLst>
          </p:cNvPr>
          <p:cNvSpPr txBox="1"/>
          <p:nvPr/>
        </p:nvSpPr>
        <p:spPr>
          <a:xfrm rot="16200000">
            <a:off x="-216737" y="2287768"/>
            <a:ext cx="675553" cy="246221"/>
          </a:xfrm>
          <a:prstGeom prst="rect">
            <a:avLst/>
          </a:prstGeom>
          <a:noFill/>
        </p:spPr>
        <p:txBody>
          <a:bodyPr wrap="square" rtlCol="0">
            <a:spAutoFit/>
          </a:bodyPr>
          <a:lstStyle/>
          <a:p>
            <a:pPr>
              <a:tabLst>
                <a:tab pos="361950" algn="l"/>
              </a:tabLst>
            </a:pPr>
            <a:r>
              <a:rPr lang="fr-FR" sz="1000" cap="small" dirty="0">
                <a:solidFill>
                  <a:schemeClr val="accent4"/>
                </a:solidFill>
              </a:rPr>
              <a:t>Energie</a:t>
            </a:r>
          </a:p>
        </p:txBody>
      </p:sp>
      <p:sp>
        <p:nvSpPr>
          <p:cNvPr id="14" name="ZoneTexte 13">
            <a:extLst>
              <a:ext uri="{FF2B5EF4-FFF2-40B4-BE49-F238E27FC236}">
                <a16:creationId xmlns:a16="http://schemas.microsoft.com/office/drawing/2014/main" id="{9DB17DE2-55A1-4225-BD12-FB80357E4C8F}"/>
              </a:ext>
            </a:extLst>
          </p:cNvPr>
          <p:cNvSpPr txBox="1"/>
          <p:nvPr/>
        </p:nvSpPr>
        <p:spPr>
          <a:xfrm rot="16200000">
            <a:off x="-251462" y="3741488"/>
            <a:ext cx="754239" cy="246221"/>
          </a:xfrm>
          <a:prstGeom prst="rect">
            <a:avLst/>
          </a:prstGeom>
          <a:noFill/>
        </p:spPr>
        <p:txBody>
          <a:bodyPr wrap="square" rtlCol="0">
            <a:spAutoFit/>
          </a:bodyPr>
          <a:lstStyle/>
          <a:p>
            <a:pPr algn="ctr">
              <a:tabLst>
                <a:tab pos="361950" algn="l"/>
              </a:tabLst>
            </a:pPr>
            <a:r>
              <a:rPr lang="fr-FR" sz="1000" cap="small" dirty="0">
                <a:solidFill>
                  <a:schemeClr val="accent4"/>
                </a:solidFill>
              </a:rPr>
              <a:t>Mobilité</a:t>
            </a:r>
          </a:p>
        </p:txBody>
      </p:sp>
    </p:spTree>
    <p:extLst>
      <p:ext uri="{BB962C8B-B14F-4D97-AF65-F5344CB8AC3E}">
        <p14:creationId xmlns:p14="http://schemas.microsoft.com/office/powerpoint/2010/main" val="240280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2023</a:t>
            </a:r>
          </a:p>
        </p:txBody>
      </p:sp>
      <p:sp>
        <p:nvSpPr>
          <p:cNvPr id="5" name="Espace réservé du numéro de diapositive 4">
            <a:extLst>
              <a:ext uri="{FF2B5EF4-FFF2-40B4-BE49-F238E27FC236}">
                <a16:creationId xmlns:a16="http://schemas.microsoft.com/office/drawing/2014/main" id="{0403429D-EEA7-477C-922E-3607F1958F9A}"/>
              </a:ext>
            </a:extLst>
          </p:cNvPr>
          <p:cNvSpPr>
            <a:spLocks noGrp="1"/>
          </p:cNvSpPr>
          <p:nvPr>
            <p:ph type="sldNum" sz="quarter" idx="12"/>
          </p:nvPr>
        </p:nvSpPr>
        <p:spPr/>
        <p:txBody>
          <a:bodyPr/>
          <a:lstStyle/>
          <a:p>
            <a:fld id="{733122C9-A0B9-462F-8757-0847AD287B63}" type="slidenum">
              <a:rPr lang="fr-FR" smtClean="0"/>
              <a:pPr/>
              <a:t>14</a:t>
            </a:fld>
            <a:endParaRPr lang="fr-FR"/>
          </a:p>
        </p:txBody>
      </p:sp>
    </p:spTree>
    <p:extLst>
      <p:ext uri="{BB962C8B-B14F-4D97-AF65-F5344CB8AC3E}">
        <p14:creationId xmlns:p14="http://schemas.microsoft.com/office/powerpoint/2010/main" val="344732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2088"/>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Science for successful, high-integrity voluntary climate initiatives</a:t>
            </a:r>
          </a:p>
        </p:txBody>
      </p:sp>
      <p:sp>
        <p:nvSpPr>
          <p:cNvPr id="200" name="Google Shape;200;p18"/>
          <p:cNvSpPr txBox="1">
            <a:spLocks noGrp="1"/>
          </p:cNvSpPr>
          <p:nvPr>
            <p:ph type="body" idx="1"/>
          </p:nvPr>
        </p:nvSpPr>
        <p:spPr>
          <a:xfrm>
            <a:off x="359999" y="1861399"/>
            <a:ext cx="8424000" cy="287685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Recommandations, conseils et renforcement des capacités pour aider les gouvernements et les acteurs non étatiques à </a:t>
            </a:r>
            <a:r>
              <a:rPr lang="fr-FR" sz="1200" b="1" dirty="0"/>
              <a:t>garantir une grande intégrité dans les initiatives volontaires d'atténuation du changement climatique </a:t>
            </a:r>
            <a:r>
              <a:rPr lang="fr-FR" sz="1200" dirty="0"/>
              <a:t>en améliorant l'évaluation, la conception, la mise en œuvre et le suivi</a:t>
            </a:r>
          </a:p>
          <a:p>
            <a:pPr indent="-323850">
              <a:lnSpc>
                <a:spcPct val="110000"/>
              </a:lnSpc>
              <a:spcBef>
                <a:spcPts val="300"/>
              </a:spcBef>
              <a:buClr>
                <a:schemeClr val="bg2"/>
              </a:buClr>
              <a:buSzPts val="1500"/>
              <a:buChar char="•"/>
            </a:pPr>
            <a:r>
              <a:rPr lang="fr-FR" sz="1200" b="1" dirty="0"/>
              <a:t>Traduction du consensus et des connaissances scientifiques </a:t>
            </a:r>
            <a:r>
              <a:rPr lang="fr-FR" sz="1200" dirty="0"/>
              <a:t>(ex. : rapports du GIEC) et des engagements des gouvernements (par exemple, dans le cadre de l'Accord de Paris), </a:t>
            </a:r>
            <a:r>
              <a:rPr lang="fr-FR" sz="1200" b="1" dirty="0"/>
              <a:t>en stratégies et actions climatiques significatives de la part des entreprises </a:t>
            </a:r>
            <a:r>
              <a:rPr lang="fr-FR" sz="1200" dirty="0"/>
              <a:t>et autres acteurs non étatiques.</a:t>
            </a:r>
          </a:p>
          <a:p>
            <a:pPr indent="-323850">
              <a:lnSpc>
                <a:spcPct val="110000"/>
              </a:lnSpc>
              <a:spcBef>
                <a:spcPts val="300"/>
              </a:spcBef>
              <a:buClr>
                <a:schemeClr val="bg2"/>
              </a:buClr>
              <a:buSzPts val="1500"/>
              <a:buChar char="•"/>
            </a:pPr>
            <a:r>
              <a:rPr lang="fr-FR" sz="1200" dirty="0"/>
              <a:t> Contribution à la mise en œuvre de l'accord de Paris et du </a:t>
            </a:r>
            <a:r>
              <a:rPr lang="fr-FR" sz="1200" i="1" dirty="0"/>
              <a:t>Green Deal </a:t>
            </a:r>
            <a:r>
              <a:rPr lang="fr-FR" sz="1200" dirty="0"/>
              <a:t>européen </a:t>
            </a:r>
            <a:r>
              <a:rPr lang="fr-FR" sz="1200" b="1" dirty="0"/>
              <a:t>en soutenant le développement et le renforcement d'initiatives volontaires de grande qualité </a:t>
            </a:r>
            <a:r>
              <a:rPr lang="fr-FR" sz="1200" dirty="0"/>
              <a:t>qui présentent de réels avantages pour le climat en Europe et dans le monde.</a:t>
            </a:r>
          </a:p>
          <a:p>
            <a:pPr indent="-323850">
              <a:lnSpc>
                <a:spcPct val="110000"/>
              </a:lnSpc>
              <a:spcBef>
                <a:spcPts val="300"/>
              </a:spcBef>
              <a:buClr>
                <a:schemeClr val="bg2"/>
              </a:buClr>
              <a:buSzPts val="1500"/>
              <a:buChar char="•"/>
            </a:pPr>
            <a:r>
              <a:rPr lang="fr-FR" sz="1200" dirty="0"/>
              <a:t>Élaboration d'un </a:t>
            </a:r>
            <a:r>
              <a:rPr lang="fr-FR" sz="1200" b="1" dirty="0"/>
              <a:t>cadre normalisé pour l'évaluation des systèmes de compensation </a:t>
            </a:r>
            <a:r>
              <a:rPr lang="fr-FR" sz="1200" dirty="0"/>
              <a:t>des émissions de carbone.</a:t>
            </a:r>
          </a:p>
          <a:p>
            <a:pPr indent="-323850">
              <a:lnSpc>
                <a:spcPct val="110000"/>
              </a:lnSpc>
              <a:spcBef>
                <a:spcPts val="300"/>
              </a:spcBef>
              <a:buClr>
                <a:schemeClr val="bg2"/>
              </a:buClr>
              <a:buSzPts val="1500"/>
              <a:buChar char="•"/>
            </a:pPr>
            <a:r>
              <a:rPr lang="fr-FR" sz="1200" b="1" dirty="0"/>
              <a:t>Réduction des risques de </a:t>
            </a:r>
            <a:r>
              <a:rPr lang="fr-FR" sz="1200" b="1" i="1" dirty="0"/>
              <a:t>greenwashing</a:t>
            </a:r>
            <a:r>
              <a:rPr lang="fr-FR" sz="1200" dirty="0"/>
              <a:t>, y compris dans l'utilisation des compensations, mais aussi de verrouillages technologiques. </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98643"/>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La recherche au service de l’intégrité et du succès des initiatives non gouvernementales concernant le climat</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925593"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HORIZON-CL5-2023-D1-01-05</a:t>
            </a:r>
            <a:r>
              <a:rPr lang="en-US" sz="1200" dirty="0"/>
              <a:t> </a:t>
            </a:r>
          </a:p>
          <a:p>
            <a:pPr algn="r"/>
            <a:r>
              <a:rPr lang="fr-FR" sz="1200" dirty="0"/>
              <a:t>Budget global : </a:t>
            </a:r>
            <a:r>
              <a:rPr lang="fr-FR" sz="1200" b="1" dirty="0"/>
              <a:t>5,5 M€ - </a:t>
            </a:r>
            <a:r>
              <a:rPr lang="fr-FR" sz="1200" dirty="0"/>
              <a:t>Budget par projet :</a:t>
            </a:r>
            <a:r>
              <a:rPr lang="fr-FR" sz="1200" b="1" dirty="0"/>
              <a:t> 5,5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18/04/2023</a:t>
            </a:r>
            <a:r>
              <a:rPr lang="fr-FR" sz="1200" dirty="0"/>
              <a:t> </a:t>
            </a:r>
            <a:endParaRPr lang="en-US" dirty="0"/>
          </a:p>
        </p:txBody>
      </p:sp>
    </p:spTree>
    <p:extLst>
      <p:ext uri="{BB962C8B-B14F-4D97-AF65-F5344CB8AC3E}">
        <p14:creationId xmlns:p14="http://schemas.microsoft.com/office/powerpoint/2010/main" val="112900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18546"/>
            <a:ext cx="8424000" cy="29551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Broadening the range of policy options in transition pathway analysis</a:t>
            </a:r>
            <a:endParaRPr sz="2000" dirty="0">
              <a:solidFill>
                <a:schemeClr val="bg2"/>
              </a:solidFill>
            </a:endParaRPr>
          </a:p>
        </p:txBody>
      </p:sp>
      <p:sp>
        <p:nvSpPr>
          <p:cNvPr id="200" name="Google Shape;200;p18"/>
          <p:cNvSpPr txBox="1">
            <a:spLocks noGrp="1"/>
          </p:cNvSpPr>
          <p:nvPr>
            <p:ph type="body" idx="1"/>
          </p:nvPr>
        </p:nvSpPr>
        <p:spPr>
          <a:xfrm>
            <a:off x="395882" y="1556970"/>
            <a:ext cx="8424000" cy="275329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Éventail plus large d'options politiques reflétant </a:t>
            </a:r>
            <a:r>
              <a:rPr lang="fr-FR" sz="1200" b="1" dirty="0"/>
              <a:t>différentes visions du développement durable et de la résilience</a:t>
            </a:r>
          </a:p>
          <a:p>
            <a:pPr indent="-323850">
              <a:lnSpc>
                <a:spcPct val="110000"/>
              </a:lnSpc>
              <a:spcBef>
                <a:spcPts val="300"/>
              </a:spcBef>
              <a:buClr>
                <a:schemeClr val="bg2"/>
              </a:buClr>
              <a:buSzPts val="1500"/>
              <a:buChar char="•"/>
            </a:pPr>
            <a:r>
              <a:rPr lang="fr-FR" sz="1200" dirty="0"/>
              <a:t>Évaluation de </a:t>
            </a:r>
            <a:r>
              <a:rPr lang="fr-FR" sz="1200" b="1" dirty="0"/>
              <a:t>la faisabilité à long terme de la conciliation de la croissance économique avec les objectifs climatiques </a:t>
            </a:r>
            <a:r>
              <a:rPr lang="fr-FR" sz="1200" dirty="0"/>
              <a:t>et les autres objectifs environnementaux ; conséquences pour les chemins vers l’atténuation du changement climatique.</a:t>
            </a:r>
          </a:p>
          <a:p>
            <a:pPr indent="-323850">
              <a:lnSpc>
                <a:spcPct val="110000"/>
              </a:lnSpc>
              <a:spcBef>
                <a:spcPts val="300"/>
              </a:spcBef>
              <a:buClr>
                <a:schemeClr val="bg2"/>
              </a:buClr>
              <a:buSzPts val="1500"/>
              <a:buChar char="•"/>
            </a:pPr>
            <a:r>
              <a:rPr lang="fr-FR" sz="1200" dirty="0"/>
              <a:t>Compréhension plus complète des </a:t>
            </a:r>
            <a:r>
              <a:rPr lang="fr-FR" sz="1200" b="1" dirty="0"/>
              <a:t>implications d'une transformation conforme à l'accord de Paris </a:t>
            </a:r>
            <a:r>
              <a:rPr lang="fr-FR" sz="1200" dirty="0"/>
              <a:t>pour les seuils environnementaux autres que climatiques et </a:t>
            </a:r>
            <a:r>
              <a:rPr lang="fr-FR" sz="1200" b="1" dirty="0"/>
              <a:t>pour les objectifs sociétaux (équité, impartialité, justice) </a:t>
            </a:r>
            <a:r>
              <a:rPr lang="fr-FR" sz="1200" dirty="0"/>
              <a:t>; pour favoriser les </a:t>
            </a:r>
            <a:r>
              <a:rPr lang="fr-FR" sz="1200" b="1" dirty="0"/>
              <a:t>synergies entre l'action climatique et d'autres objectifs politiques tels que les ODD </a:t>
            </a:r>
            <a:r>
              <a:rPr lang="fr-FR" sz="1200" dirty="0"/>
              <a:t>des Nations Unies</a:t>
            </a:r>
          </a:p>
          <a:p>
            <a:pPr indent="-323850">
              <a:lnSpc>
                <a:spcPct val="110000"/>
              </a:lnSpc>
              <a:spcBef>
                <a:spcPts val="300"/>
              </a:spcBef>
              <a:buClr>
                <a:schemeClr val="bg2"/>
              </a:buClr>
              <a:buSzPts val="1500"/>
              <a:buChar char="•"/>
            </a:pPr>
            <a:r>
              <a:rPr lang="fr-FR" sz="1200" b="1" dirty="0"/>
              <a:t>Diversité accrue </a:t>
            </a:r>
            <a:r>
              <a:rPr lang="fr-FR" sz="1200" dirty="0"/>
              <a:t>des cadres et </a:t>
            </a:r>
            <a:r>
              <a:rPr lang="fr-FR" sz="1200" b="1" dirty="0"/>
              <a:t>des scénarios utilisés dans la modélisation</a:t>
            </a:r>
            <a:r>
              <a:rPr lang="fr-FR" sz="1200" dirty="0"/>
              <a:t> de l'atténuation du changement climatique.</a:t>
            </a: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61460"/>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Élargir l'éventail des options politiques dans l'analyse des chemins vers la transition climatique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1196"/>
            <a:ext cx="4894289" cy="1077218"/>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HORIZON-CL5-2023-D1-01-06</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18/04/2023</a:t>
            </a:r>
            <a:r>
              <a:rPr lang="fr-FR" sz="1200" dirty="0"/>
              <a:t> </a:t>
            </a:r>
            <a:endParaRPr lang="en-US" sz="1200" dirty="0"/>
          </a:p>
          <a:p>
            <a:pPr algn="r"/>
            <a:endParaRPr lang="en-US" dirty="0"/>
          </a:p>
        </p:txBody>
      </p:sp>
      <p:sp>
        <p:nvSpPr>
          <p:cNvPr id="7" name="Rectangle : coins arrondis 6">
            <a:extLst>
              <a:ext uri="{FF2B5EF4-FFF2-40B4-BE49-F238E27FC236}">
                <a16:creationId xmlns:a16="http://schemas.microsoft.com/office/drawing/2014/main" id="{2E1FFE26-70F6-4241-BA37-331F1471B5DF}"/>
              </a:ext>
            </a:extLst>
          </p:cNvPr>
          <p:cNvSpPr/>
          <p:nvPr/>
        </p:nvSpPr>
        <p:spPr>
          <a:xfrm>
            <a:off x="359999" y="4503631"/>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dirty="0"/>
              <a:t>Voir aussi : </a:t>
            </a:r>
            <a:r>
              <a:rPr lang="en-US" sz="1000" dirty="0">
                <a:solidFill>
                  <a:schemeClr val="bg1">
                    <a:lumMod val="50000"/>
                  </a:schemeClr>
                </a:solidFill>
              </a:rPr>
              <a:t>HORIZON-CL2-2023-TRANSFORMATIONS-01-02 Towards sustainable economic policy paradigms</a:t>
            </a:r>
            <a:endParaRPr lang="en-GB" sz="1000" dirty="0">
              <a:solidFill>
                <a:schemeClr val="bg1">
                  <a:lumMod val="50000"/>
                </a:schemeClr>
              </a:solidFill>
              <a:cs typeface="Arial"/>
            </a:endParaRPr>
          </a:p>
        </p:txBody>
      </p:sp>
    </p:spTree>
    <p:extLst>
      <p:ext uri="{BB962C8B-B14F-4D97-AF65-F5344CB8AC3E}">
        <p14:creationId xmlns:p14="http://schemas.microsoft.com/office/powerpoint/2010/main" val="345423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18546"/>
            <a:ext cx="8424000" cy="29551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Broadening the range of policy options in transition pathway analysis</a:t>
            </a:r>
            <a:endParaRPr sz="2000" dirty="0">
              <a:solidFill>
                <a:schemeClr val="bg2"/>
              </a:solidFill>
            </a:endParaRPr>
          </a:p>
        </p:txBody>
      </p:sp>
      <p:sp>
        <p:nvSpPr>
          <p:cNvPr id="200" name="Google Shape;200;p18"/>
          <p:cNvSpPr txBox="1">
            <a:spLocks noGrp="1"/>
          </p:cNvSpPr>
          <p:nvPr>
            <p:ph type="body" idx="1"/>
          </p:nvPr>
        </p:nvSpPr>
        <p:spPr>
          <a:xfrm>
            <a:off x="395882" y="1556970"/>
            <a:ext cx="8424000" cy="275329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Char char="•"/>
            </a:pPr>
            <a:r>
              <a:rPr lang="fr-FR" sz="1200" b="1" dirty="0"/>
              <a:t>Amélioration des évaluations </a:t>
            </a:r>
          </a:p>
          <a:p>
            <a:pPr marL="590550" lvl="1" indent="0">
              <a:lnSpc>
                <a:spcPct val="110000"/>
              </a:lnSpc>
              <a:spcBef>
                <a:spcPts val="300"/>
              </a:spcBef>
              <a:buClr>
                <a:schemeClr val="bg2"/>
              </a:buClr>
              <a:buSzPts val="1500"/>
              <a:buNone/>
            </a:pPr>
            <a:r>
              <a:rPr lang="fr-FR" sz="1200" dirty="0">
                <a:solidFill>
                  <a:schemeClr val="bg2"/>
                </a:solidFill>
              </a:rPr>
              <a:t>1) des demandes d'énergie et de matériaux </a:t>
            </a:r>
            <a:r>
              <a:rPr lang="fr-FR" sz="1200" b="1" dirty="0">
                <a:solidFill>
                  <a:schemeClr val="bg2"/>
                </a:solidFill>
              </a:rPr>
              <a:t>et de leurs liens avec la macroéconomie</a:t>
            </a:r>
            <a:r>
              <a:rPr lang="fr-FR" sz="1200" dirty="0">
                <a:solidFill>
                  <a:schemeClr val="bg2"/>
                </a:solidFill>
              </a:rPr>
              <a:t>, </a:t>
            </a:r>
          </a:p>
          <a:p>
            <a:pPr marL="590550" lvl="1" indent="0">
              <a:lnSpc>
                <a:spcPct val="110000"/>
              </a:lnSpc>
              <a:spcBef>
                <a:spcPts val="300"/>
              </a:spcBef>
              <a:buClr>
                <a:schemeClr val="bg2"/>
              </a:buClr>
              <a:buSzPts val="1500"/>
              <a:buNone/>
            </a:pPr>
            <a:r>
              <a:rPr lang="fr-FR" sz="1200" dirty="0">
                <a:solidFill>
                  <a:schemeClr val="bg2"/>
                </a:solidFill>
              </a:rPr>
              <a:t>2) </a:t>
            </a:r>
            <a:r>
              <a:rPr lang="fr-FR" sz="1200" b="1" dirty="0">
                <a:solidFill>
                  <a:schemeClr val="bg2"/>
                </a:solidFill>
              </a:rPr>
              <a:t>des changements de comportement et de mode de vie</a:t>
            </a:r>
            <a:r>
              <a:rPr lang="fr-FR" sz="1200" dirty="0">
                <a:solidFill>
                  <a:schemeClr val="bg2"/>
                </a:solidFill>
              </a:rPr>
              <a:t>, y compris les mesures d’adaptation et leur représentation dans les modèles d'évaluation intégrés et </a:t>
            </a:r>
          </a:p>
          <a:p>
            <a:pPr marL="590550" lvl="1" indent="0">
              <a:lnSpc>
                <a:spcPct val="110000"/>
              </a:lnSpc>
              <a:spcBef>
                <a:spcPts val="300"/>
              </a:spcBef>
              <a:buClr>
                <a:schemeClr val="bg2"/>
              </a:buClr>
              <a:buSzPts val="1500"/>
              <a:buNone/>
            </a:pPr>
            <a:r>
              <a:rPr lang="fr-FR" sz="1200" dirty="0">
                <a:solidFill>
                  <a:schemeClr val="bg2"/>
                </a:solidFill>
              </a:rPr>
              <a:t>3) </a:t>
            </a:r>
            <a:r>
              <a:rPr lang="fr-FR" sz="1200" b="1" dirty="0">
                <a:solidFill>
                  <a:schemeClr val="bg2"/>
                </a:solidFill>
              </a:rPr>
              <a:t>des approches d'économie circulaire </a:t>
            </a:r>
            <a:r>
              <a:rPr lang="fr-FR" sz="1200" dirty="0">
                <a:solidFill>
                  <a:schemeClr val="bg2"/>
                </a:solidFill>
              </a:rPr>
              <a:t>pour réduire l'utilisation de l'énergie et des matériaux. </a:t>
            </a:r>
          </a:p>
          <a:p>
            <a:pPr indent="-323850">
              <a:lnSpc>
                <a:spcPct val="110000"/>
              </a:lnSpc>
              <a:spcBef>
                <a:spcPts val="300"/>
              </a:spcBef>
              <a:buClr>
                <a:schemeClr val="bg2"/>
              </a:buClr>
              <a:buSzPts val="1500"/>
              <a:buChar char="•"/>
            </a:pPr>
            <a:r>
              <a:rPr lang="fr-FR" sz="1200" dirty="0"/>
              <a:t>Développement des connaissances pour alimenter les futures évaluations scientifiques internationales majeures telles que les rapports du GIEC et de l'IPBES.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1196"/>
            <a:ext cx="4894289" cy="1077218"/>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HORIZON-CL5-2023-D1-01-06</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18/04/2023</a:t>
            </a:r>
            <a:r>
              <a:rPr lang="fr-FR" sz="1200" dirty="0"/>
              <a:t> </a:t>
            </a:r>
            <a:endParaRPr lang="en-US" sz="1200" dirty="0"/>
          </a:p>
          <a:p>
            <a:pPr algn="r"/>
            <a:endParaRPr lang="en-US" dirty="0"/>
          </a:p>
        </p:txBody>
      </p:sp>
      <p:sp>
        <p:nvSpPr>
          <p:cNvPr id="7" name="Rectangle : coins arrondis 6">
            <a:extLst>
              <a:ext uri="{FF2B5EF4-FFF2-40B4-BE49-F238E27FC236}">
                <a16:creationId xmlns:a16="http://schemas.microsoft.com/office/drawing/2014/main" id="{2E1FFE26-70F6-4241-BA37-331F1471B5DF}"/>
              </a:ext>
            </a:extLst>
          </p:cNvPr>
          <p:cNvSpPr/>
          <p:nvPr/>
        </p:nvSpPr>
        <p:spPr>
          <a:xfrm>
            <a:off x="359999" y="4503631"/>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dirty="0"/>
              <a:t>Voir aussi : </a:t>
            </a:r>
            <a:r>
              <a:rPr lang="en-US" sz="1000" dirty="0">
                <a:solidFill>
                  <a:schemeClr val="bg1">
                    <a:lumMod val="50000"/>
                  </a:schemeClr>
                </a:solidFill>
              </a:rPr>
              <a:t>HORIZON-CL2-2023-TRANSFORMATIONS-01-02 Towards sustainable economic policy paradigms</a:t>
            </a:r>
            <a:endParaRPr lang="en-GB" sz="1000" dirty="0">
              <a:solidFill>
                <a:schemeClr val="bg1">
                  <a:lumMod val="50000"/>
                </a:schemeClr>
              </a:solidFill>
              <a:cs typeface="Arial"/>
            </a:endParaRPr>
          </a:p>
        </p:txBody>
      </p:sp>
    </p:spTree>
    <p:extLst>
      <p:ext uri="{BB962C8B-B14F-4D97-AF65-F5344CB8AC3E}">
        <p14:creationId xmlns:p14="http://schemas.microsoft.com/office/powerpoint/2010/main" val="2819021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38193"/>
            <a:ext cx="8424000" cy="594868"/>
          </a:xfrm>
          <a:prstGeom prst="rect">
            <a:avLst/>
          </a:prstGeom>
          <a:noFill/>
          <a:ln>
            <a:noFill/>
          </a:ln>
        </p:spPr>
        <p:txBody>
          <a:bodyPr spcFirstLastPara="1" wrap="square" lIns="0" tIns="0" rIns="0" bIns="0" anchor="t" anchorCtr="0">
            <a:noAutofit/>
          </a:bodyPr>
          <a:lstStyle/>
          <a:p>
            <a:pPr lvl="0">
              <a:buSzPts val="2500"/>
            </a:pPr>
            <a:r>
              <a:rPr lang="en-GB" sz="2000" dirty="0">
                <a:solidFill>
                  <a:schemeClr val="bg2"/>
                </a:solidFill>
              </a:rPr>
              <a:t>Behavioural change and governance for systemic transformations towards climate resilience</a:t>
            </a:r>
          </a:p>
        </p:txBody>
      </p:sp>
      <p:sp>
        <p:nvSpPr>
          <p:cNvPr id="200" name="Google Shape;200;p18"/>
          <p:cNvSpPr txBox="1">
            <a:spLocks noGrp="1"/>
          </p:cNvSpPr>
          <p:nvPr>
            <p:ph type="body" idx="1"/>
          </p:nvPr>
        </p:nvSpPr>
        <p:spPr>
          <a:xfrm>
            <a:off x="359999" y="1905456"/>
            <a:ext cx="8424000" cy="275329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Soutien à la mise en œuvre de la stratégie d'adaptation de l'UE et de la mission sur l'adaptation au changement climatique.</a:t>
            </a:r>
          </a:p>
          <a:p>
            <a:pPr indent="-323850">
              <a:lnSpc>
                <a:spcPct val="110000"/>
              </a:lnSpc>
              <a:spcBef>
                <a:spcPts val="300"/>
              </a:spcBef>
              <a:buClr>
                <a:schemeClr val="bg2"/>
              </a:buClr>
              <a:buSzPts val="1500"/>
              <a:buChar char="•"/>
            </a:pPr>
            <a:r>
              <a:rPr lang="fr-FR" sz="1200" b="1" dirty="0"/>
              <a:t>Les décideurs </a:t>
            </a:r>
            <a:r>
              <a:rPr lang="fr-FR" sz="1200" dirty="0"/>
              <a:t>aux niveaux local, régional, national et européen sont en mesure </a:t>
            </a:r>
            <a:r>
              <a:rPr lang="fr-FR" sz="1200" b="1" dirty="0"/>
              <a:t>d'intensifier et d'accélérer plus efficacement les changements de comportement </a:t>
            </a:r>
            <a:r>
              <a:rPr lang="fr-FR" sz="1200" dirty="0"/>
              <a:t>en vue de transformations systémiques vers la résilience climatique, en connaissant mieux les points de basculement sociaux pertinents, les points de levier et les principales interventions de gouvernance dans ce contexte.</a:t>
            </a:r>
          </a:p>
          <a:p>
            <a:pPr indent="-323850">
              <a:lnSpc>
                <a:spcPct val="110000"/>
              </a:lnSpc>
              <a:spcBef>
                <a:spcPts val="300"/>
              </a:spcBef>
              <a:buClr>
                <a:schemeClr val="bg2"/>
              </a:buClr>
              <a:buSzPts val="1500"/>
              <a:buChar char="•"/>
            </a:pPr>
            <a:r>
              <a:rPr lang="fr-FR" sz="1200" b="1" dirty="0"/>
              <a:t>Les citoyens et la société civile </a:t>
            </a:r>
            <a:r>
              <a:rPr lang="fr-FR" sz="1200" dirty="0"/>
              <a:t>ont une meilleure compréhension des </a:t>
            </a:r>
            <a:r>
              <a:rPr lang="fr-FR" sz="1200" b="1" dirty="0"/>
              <a:t>actions individuelles possibles </a:t>
            </a:r>
            <a:r>
              <a:rPr lang="fr-FR" sz="1200" dirty="0"/>
              <a:t>qu'ils peuvent souhaiter entreprendre ou de la manière de contribuer aux points de levier stratégiques qui entraînent un changement de comportement en faveur de la résilience climatique à plus grande échelle. Cela devrait également inclure la connaissance ou le développement de structures de gouvernance possibles et d'</a:t>
            </a:r>
            <a:r>
              <a:rPr lang="fr-FR" sz="1200" b="1" dirty="0"/>
              <a:t>innovations organisationnelles </a:t>
            </a:r>
            <a:r>
              <a:rPr lang="fr-FR" sz="1200" dirty="0"/>
              <a:t>qui aideraient à galvaniser les connaissances et les activités déjà existantes dans de nombreuses parties de la société. </a:t>
            </a: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30945"/>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Changement de comportement et gouvernance pour des transformations systémiques vers la résilience climatique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89332"/>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HORIZON-CL5-2023-D1-01-09</a:t>
            </a:r>
            <a:r>
              <a:rPr lang="en-US" sz="1200" dirty="0"/>
              <a:t> </a:t>
            </a:r>
          </a:p>
          <a:p>
            <a:pPr algn="r"/>
            <a:r>
              <a:rPr lang="fr-FR" sz="1200" dirty="0"/>
              <a:t>Budget global : </a:t>
            </a:r>
            <a:r>
              <a:rPr lang="fr-FR" sz="1200" b="1" dirty="0"/>
              <a:t>8 M€ - </a:t>
            </a:r>
            <a:r>
              <a:rPr lang="fr-FR" sz="1200" dirty="0"/>
              <a:t>Budget par projet :</a:t>
            </a:r>
            <a:r>
              <a:rPr lang="fr-FR" sz="1200" b="1" dirty="0"/>
              <a:t> 4 M€</a:t>
            </a:r>
            <a:r>
              <a:rPr lang="en-US" sz="1200" dirty="0"/>
              <a:t> </a:t>
            </a:r>
          </a:p>
          <a:p>
            <a:pPr algn="r"/>
            <a:r>
              <a:rPr lang="fr-FR" sz="1200" dirty="0"/>
              <a:t>Type de projet : </a:t>
            </a:r>
            <a:r>
              <a:rPr lang="fr-FR" sz="1200" b="1" dirty="0"/>
              <a:t>Action de Recherche et Innovation (RIA)</a:t>
            </a:r>
          </a:p>
          <a:p>
            <a:pPr algn="r"/>
            <a:r>
              <a:rPr lang="en-US" sz="1200" dirty="0"/>
              <a:t>Date </a:t>
            </a:r>
            <a:r>
              <a:rPr lang="en-US" sz="1200" dirty="0" err="1"/>
              <a:t>limite</a:t>
            </a:r>
            <a:r>
              <a:rPr lang="en-US" sz="1200" dirty="0"/>
              <a:t> de </a:t>
            </a:r>
            <a:r>
              <a:rPr lang="en-US" sz="1200" dirty="0" err="1"/>
              <a:t>soumission</a:t>
            </a:r>
            <a:r>
              <a:rPr lang="en-US" sz="1200" dirty="0"/>
              <a:t> : </a:t>
            </a:r>
            <a:r>
              <a:rPr lang="en-US" sz="1200" b="1" dirty="0"/>
              <a:t>18/04/2023</a:t>
            </a:r>
            <a:r>
              <a:rPr lang="en-US" sz="1200" dirty="0"/>
              <a:t> </a:t>
            </a:r>
          </a:p>
        </p:txBody>
      </p:sp>
    </p:spTree>
    <p:extLst>
      <p:ext uri="{BB962C8B-B14F-4D97-AF65-F5344CB8AC3E}">
        <p14:creationId xmlns:p14="http://schemas.microsoft.com/office/powerpoint/2010/main" val="57775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38193"/>
            <a:ext cx="8424000" cy="594868"/>
          </a:xfrm>
          <a:prstGeom prst="rect">
            <a:avLst/>
          </a:prstGeom>
          <a:noFill/>
          <a:ln>
            <a:noFill/>
          </a:ln>
        </p:spPr>
        <p:txBody>
          <a:bodyPr spcFirstLastPara="1" wrap="square" lIns="0" tIns="0" rIns="0" bIns="0" anchor="t" anchorCtr="0">
            <a:noAutofit/>
          </a:bodyPr>
          <a:lstStyle/>
          <a:p>
            <a:pPr lvl="0">
              <a:buSzPts val="2500"/>
            </a:pPr>
            <a:r>
              <a:rPr lang="en-GB" sz="2000" dirty="0">
                <a:solidFill>
                  <a:schemeClr val="bg2"/>
                </a:solidFill>
              </a:rPr>
              <a:t>Behavioural change and governance for systemic transformations towards climate resilience</a:t>
            </a:r>
          </a:p>
        </p:txBody>
      </p:sp>
      <p:sp>
        <p:nvSpPr>
          <p:cNvPr id="200" name="Google Shape;200;p18"/>
          <p:cNvSpPr txBox="1">
            <a:spLocks noGrp="1"/>
          </p:cNvSpPr>
          <p:nvPr>
            <p:ph type="body" idx="1"/>
          </p:nvPr>
        </p:nvSpPr>
        <p:spPr>
          <a:xfrm>
            <a:off x="359999" y="1905456"/>
            <a:ext cx="8424000" cy="275329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Evaluation plus facile du potentiel et des progrès de l'intensification des changements de comportement et de la création de multiples </a:t>
            </a:r>
            <a:r>
              <a:rPr lang="fr-FR" sz="1200" b="1" dirty="0"/>
              <a:t>synergies positives d'actions individuelles et organisationnelles </a:t>
            </a:r>
            <a:r>
              <a:rPr lang="fr-FR" sz="1200" dirty="0"/>
              <a:t>pour orienter la gouvernance vers la réalisation de transformations systémiques en faveur de la résilience climatique.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89332"/>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HORIZON-CL5-2023-D1-01-09</a:t>
            </a:r>
            <a:r>
              <a:rPr lang="en-US" sz="1200" dirty="0"/>
              <a:t> </a:t>
            </a:r>
          </a:p>
          <a:p>
            <a:pPr algn="r"/>
            <a:r>
              <a:rPr lang="fr-FR" sz="1200" dirty="0"/>
              <a:t>Budget global : </a:t>
            </a:r>
            <a:r>
              <a:rPr lang="fr-FR" sz="1200" b="1" dirty="0"/>
              <a:t>8 M€ - </a:t>
            </a:r>
            <a:r>
              <a:rPr lang="fr-FR" sz="1200" dirty="0"/>
              <a:t>Budget par projet :</a:t>
            </a:r>
            <a:r>
              <a:rPr lang="fr-FR" sz="1200" b="1" dirty="0"/>
              <a:t> 4 M€</a:t>
            </a:r>
            <a:r>
              <a:rPr lang="en-US" sz="1200" dirty="0"/>
              <a:t> </a:t>
            </a:r>
          </a:p>
          <a:p>
            <a:pPr algn="r"/>
            <a:r>
              <a:rPr lang="fr-FR" sz="1200" dirty="0"/>
              <a:t>Type de projet : </a:t>
            </a:r>
            <a:r>
              <a:rPr lang="fr-FR" sz="1200" b="1" dirty="0"/>
              <a:t>Action de Recherche et Innovation (RIA)</a:t>
            </a:r>
          </a:p>
          <a:p>
            <a:pPr algn="r"/>
            <a:r>
              <a:rPr lang="en-US" sz="1200" dirty="0"/>
              <a:t>Date </a:t>
            </a:r>
            <a:r>
              <a:rPr lang="en-US" sz="1200" dirty="0" err="1"/>
              <a:t>limite</a:t>
            </a:r>
            <a:r>
              <a:rPr lang="en-US" sz="1200" dirty="0"/>
              <a:t> de </a:t>
            </a:r>
            <a:r>
              <a:rPr lang="en-US" sz="1200" dirty="0" err="1"/>
              <a:t>soumission</a:t>
            </a:r>
            <a:r>
              <a:rPr lang="en-US" sz="1200" dirty="0"/>
              <a:t> : </a:t>
            </a:r>
            <a:r>
              <a:rPr lang="en-US" sz="1200" b="1" dirty="0"/>
              <a:t>18/04/2023</a:t>
            </a:r>
            <a:r>
              <a:rPr lang="en-US" sz="1200" dirty="0"/>
              <a:t> </a:t>
            </a:r>
          </a:p>
        </p:txBody>
      </p:sp>
    </p:spTree>
    <p:extLst>
      <p:ext uri="{BB962C8B-B14F-4D97-AF65-F5344CB8AC3E}">
        <p14:creationId xmlns:p14="http://schemas.microsoft.com/office/powerpoint/2010/main" val="162902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6846803" y="492710"/>
            <a:ext cx="1950706" cy="371518"/>
          </a:xfrm>
        </p:spPr>
        <p:txBody>
          <a:bodyPr/>
          <a:lstStyle/>
          <a:p>
            <a:pPr algn="r"/>
            <a:r>
              <a:rPr lang="fr-FR" sz="1600">
                <a:solidFill>
                  <a:schemeClr val="bg2"/>
                </a:solidFill>
              </a:rPr>
              <a:t>SOMMAIRE</a:t>
            </a:r>
            <a:endParaRPr lang="fr-FR" sz="1600"/>
          </a:p>
        </p:txBody>
      </p:sp>
      <p:sp>
        <p:nvSpPr>
          <p:cNvPr id="3" name="Espace réservé du numéro de diapositive 2"/>
          <p:cNvSpPr>
            <a:spLocks noGrp="1"/>
          </p:cNvSpPr>
          <p:nvPr>
            <p:ph type="sldNum" idx="12"/>
          </p:nvPr>
        </p:nvSpPr>
        <p:spPr/>
        <p:txBody>
          <a:bodyPr/>
          <a:lstStyle/>
          <a:p>
            <a:fld id="{733122C9-A0B9-462F-8757-0847AD287B63}" type="slidenum">
              <a:rPr lang="fr-FR" smtClean="0"/>
              <a:pPr/>
              <a:t>2</a:t>
            </a:fld>
            <a:endParaRPr lang="fr-FR"/>
          </a:p>
        </p:txBody>
      </p:sp>
      <p:sp>
        <p:nvSpPr>
          <p:cNvPr id="4" name="Titre 3">
            <a:extLst>
              <a:ext uri="{FF2B5EF4-FFF2-40B4-BE49-F238E27FC236}">
                <a16:creationId xmlns:a16="http://schemas.microsoft.com/office/drawing/2014/main" id="{25747747-55A0-07AE-BC20-34F964C8FC1D}"/>
              </a:ext>
            </a:extLst>
          </p:cNvPr>
          <p:cNvSpPr>
            <a:spLocks noGrp="1"/>
          </p:cNvSpPr>
          <p:nvPr>
            <p:ph type="title"/>
          </p:nvPr>
        </p:nvSpPr>
        <p:spPr>
          <a:xfrm>
            <a:off x="415096" y="1084720"/>
            <a:ext cx="8389469" cy="3598185"/>
          </a:xfrm>
        </p:spPr>
        <p:txBody>
          <a:bodyPr/>
          <a:lstStyle/>
          <a:p>
            <a:pPr marL="71755">
              <a:spcBef>
                <a:spcPts val="600"/>
              </a:spcBef>
              <a:spcAft>
                <a:spcPts val="600"/>
              </a:spcAft>
            </a:pPr>
            <a:r>
              <a:rPr lang="fr-FR" sz="1500" dirty="0">
                <a:solidFill>
                  <a:schemeClr val="bg2"/>
                </a:solidFill>
              </a:rPr>
              <a:t>Avant-propos </a:t>
            </a:r>
            <a:r>
              <a:rPr lang="fr-FR" sz="1500" b="0" dirty="0">
                <a:solidFill>
                  <a:schemeClr val="bg2">
                    <a:lumMod val="40000"/>
                    <a:lumOff val="60000"/>
                  </a:schemeClr>
                </a:solidFill>
              </a:rPr>
              <a:t>– p. 3</a:t>
            </a:r>
            <a:br>
              <a:rPr lang="fr-FR" sz="1500" b="0" dirty="0"/>
            </a:br>
            <a:br>
              <a:rPr lang="fr-FR" sz="1500" dirty="0"/>
            </a:br>
            <a:r>
              <a:rPr lang="fr-FR" sz="1500" dirty="0">
                <a:solidFill>
                  <a:schemeClr val="bg2"/>
                </a:solidFill>
              </a:rPr>
              <a:t>Comment lire ce guide </a:t>
            </a:r>
            <a:r>
              <a:rPr lang="fr-FR" sz="1500" b="0" dirty="0">
                <a:solidFill>
                  <a:schemeClr val="bg2">
                    <a:lumMod val="40000"/>
                    <a:lumOff val="60000"/>
                  </a:schemeClr>
                </a:solidFill>
              </a:rPr>
              <a:t>– p. 4-6</a:t>
            </a:r>
            <a:br>
              <a:rPr lang="fr-FR" sz="1500" b="0" dirty="0"/>
            </a:br>
            <a:br>
              <a:rPr lang="fr-FR" sz="1500" dirty="0"/>
            </a:br>
            <a:r>
              <a:rPr lang="fr-FR" sz="1500" dirty="0">
                <a:solidFill>
                  <a:schemeClr val="bg2"/>
                </a:solidFill>
              </a:rPr>
              <a:t>Introduction : Les SHS dans Horizon Europe </a:t>
            </a:r>
            <a:r>
              <a:rPr lang="fr-FR" sz="1500" b="0" dirty="0">
                <a:solidFill>
                  <a:schemeClr val="bg2">
                    <a:lumMod val="40000"/>
                    <a:lumOff val="60000"/>
                  </a:schemeClr>
                </a:solidFill>
              </a:rPr>
              <a:t>– p. 7-8</a:t>
            </a:r>
            <a:br>
              <a:rPr lang="fr-FR" sz="1500" b="0" dirty="0"/>
            </a:br>
            <a:br>
              <a:rPr lang="fr-FR" sz="1500" b="0" dirty="0"/>
            </a:br>
            <a:r>
              <a:rPr lang="fr-FR" sz="1500" dirty="0">
                <a:solidFill>
                  <a:schemeClr val="bg2"/>
                </a:solidFill>
              </a:rPr>
              <a:t>Les SHS dans le cluster 5 Climat, Energie et Mobilité </a:t>
            </a:r>
            <a:r>
              <a:rPr lang="fr-FR" sz="1500" b="0" dirty="0">
                <a:solidFill>
                  <a:schemeClr val="bg2">
                    <a:lumMod val="40000"/>
                    <a:lumOff val="60000"/>
                  </a:schemeClr>
                </a:solidFill>
              </a:rPr>
              <a:t>– p. 9-43</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Introduction et liste des topics 2023 et 2024 </a:t>
            </a:r>
            <a:r>
              <a:rPr lang="fr-FR" sz="1500" b="0" dirty="0">
                <a:solidFill>
                  <a:schemeClr val="bg2">
                    <a:lumMod val="40000"/>
                    <a:lumOff val="60000"/>
                  </a:schemeClr>
                </a:solidFill>
              </a:rPr>
              <a:t>– p. 10-13</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Topics 2023 </a:t>
            </a:r>
            <a:r>
              <a:rPr lang="fr-FR" sz="1500" b="0" dirty="0">
                <a:solidFill>
                  <a:schemeClr val="bg2">
                    <a:lumMod val="40000"/>
                    <a:lumOff val="60000"/>
                  </a:schemeClr>
                </a:solidFill>
              </a:rPr>
              <a:t>– p. 14-29</a:t>
            </a:r>
            <a:br>
              <a:rPr lang="fr-FR" sz="1500" b="0" dirty="0">
                <a:solidFill>
                  <a:schemeClr val="bg2">
                    <a:lumMod val="40000"/>
                    <a:lumOff val="60000"/>
                  </a:schemeClr>
                </a:solidFill>
              </a:rPr>
            </a:br>
            <a:r>
              <a:rPr lang="fr-FR" sz="1500" b="0" dirty="0">
                <a:solidFill>
                  <a:schemeClr val="bg2">
                    <a:lumMod val="40000"/>
                    <a:lumOff val="60000"/>
                  </a:schemeClr>
                </a:solidFill>
              </a:rPr>
              <a:t>	</a:t>
            </a:r>
            <a:r>
              <a:rPr lang="fr-FR" sz="1500" b="0" dirty="0">
                <a:solidFill>
                  <a:schemeClr val="bg2"/>
                </a:solidFill>
              </a:rPr>
              <a:t>Topics 2024 </a:t>
            </a:r>
            <a:r>
              <a:rPr lang="fr-FR" sz="1500" b="0" dirty="0">
                <a:solidFill>
                  <a:schemeClr val="bg2">
                    <a:lumMod val="40000"/>
                    <a:lumOff val="60000"/>
                  </a:schemeClr>
                </a:solidFill>
              </a:rPr>
              <a:t>– p. 30-43</a:t>
            </a:r>
            <a:br>
              <a:rPr lang="fr-FR" sz="1500" b="0" dirty="0">
                <a:solidFill>
                  <a:schemeClr val="bg2">
                    <a:lumMod val="40000"/>
                    <a:lumOff val="60000"/>
                  </a:schemeClr>
                </a:solidFill>
              </a:rPr>
            </a:br>
            <a:br>
              <a:rPr lang="fr-FR" sz="1500" b="0" dirty="0">
                <a:solidFill>
                  <a:schemeClr val="bg2">
                    <a:lumMod val="40000"/>
                    <a:lumOff val="60000"/>
                  </a:schemeClr>
                </a:solidFill>
              </a:rPr>
            </a:br>
            <a:r>
              <a:rPr lang="fr-FR" sz="1500" dirty="0">
                <a:solidFill>
                  <a:schemeClr val="bg2"/>
                </a:solidFill>
              </a:rPr>
              <a:t>Contacts</a:t>
            </a:r>
            <a:r>
              <a:rPr lang="fr-FR" sz="1500" b="0" dirty="0">
                <a:solidFill>
                  <a:schemeClr val="bg2">
                    <a:lumMod val="40000"/>
                    <a:lumOff val="60000"/>
                  </a:schemeClr>
                </a:solidFill>
              </a:rPr>
              <a:t> – p. 44-45</a:t>
            </a:r>
            <a:br>
              <a:rPr lang="fr-FR" sz="1500" b="0" dirty="0"/>
            </a:br>
            <a:br>
              <a:rPr lang="fr-FR" sz="1500" b="0" dirty="0"/>
            </a:br>
            <a:endParaRPr lang="fr-FR" sz="1500" b="0" dirty="0">
              <a:solidFill>
                <a:schemeClr val="bg2">
                  <a:lumMod val="40000"/>
                  <a:lumOff val="60000"/>
                </a:schemeClr>
              </a:solidFill>
            </a:endParaRPr>
          </a:p>
        </p:txBody>
      </p:sp>
    </p:spTree>
    <p:extLst>
      <p:ext uri="{BB962C8B-B14F-4D97-AF65-F5344CB8AC3E}">
        <p14:creationId xmlns:p14="http://schemas.microsoft.com/office/powerpoint/2010/main" val="27085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46052"/>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Improving the evidence base regarding the impact of sustainability and climate change education and related learning outcomes</a:t>
            </a:r>
            <a:endParaRPr sz="2000" dirty="0">
              <a:solidFill>
                <a:schemeClr val="bg2"/>
              </a:solidFill>
            </a:endParaRPr>
          </a:p>
        </p:txBody>
      </p:sp>
      <p:sp>
        <p:nvSpPr>
          <p:cNvPr id="200" name="Google Shape;200;p18"/>
          <p:cNvSpPr txBox="1">
            <a:spLocks noGrp="1"/>
          </p:cNvSpPr>
          <p:nvPr>
            <p:ph type="body" idx="1"/>
          </p:nvPr>
        </p:nvSpPr>
        <p:spPr>
          <a:xfrm>
            <a:off x="359999" y="1988127"/>
            <a:ext cx="8424000" cy="275329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Une meilleure compréhension des </a:t>
            </a:r>
            <a:r>
              <a:rPr lang="fr-FR" sz="1200" b="1" dirty="0"/>
              <a:t>interventions et des mesures efficaces pour produire des résultats d'apprentissage</a:t>
            </a:r>
            <a:r>
              <a:rPr lang="fr-FR" sz="1200" dirty="0"/>
              <a:t> escomptés mais aussi nouveaux, nécessaires à la transition verte de notre société et de notre économie.</a:t>
            </a:r>
          </a:p>
          <a:p>
            <a:pPr indent="-323850">
              <a:lnSpc>
                <a:spcPct val="110000"/>
              </a:lnSpc>
              <a:spcBef>
                <a:spcPts val="300"/>
              </a:spcBef>
              <a:buClr>
                <a:schemeClr val="bg2"/>
              </a:buClr>
              <a:buSzPts val="1500"/>
              <a:buChar char="•"/>
            </a:pPr>
            <a:r>
              <a:rPr lang="fr-FR" sz="1200" dirty="0"/>
              <a:t>Des méthodes améliorées pour </a:t>
            </a:r>
            <a:r>
              <a:rPr lang="fr-FR" sz="1200" b="1" dirty="0"/>
              <a:t>mesurer l'impact et la mise en œuvre de l'éducation au développement durable et au climat.</a:t>
            </a:r>
          </a:p>
          <a:p>
            <a:pPr indent="-323850">
              <a:lnSpc>
                <a:spcPct val="110000"/>
              </a:lnSpc>
              <a:spcBef>
                <a:spcPts val="300"/>
              </a:spcBef>
              <a:buClr>
                <a:schemeClr val="bg2"/>
              </a:buClr>
              <a:buSzPts val="1500"/>
              <a:buChar char="•"/>
            </a:pPr>
            <a:r>
              <a:rPr lang="fr-FR" sz="1200" b="1" dirty="0"/>
              <a:t>De meilleures boucles de rétroaction entre l'amélioration du suivi </a:t>
            </a:r>
            <a:r>
              <a:rPr lang="fr-FR" sz="1200" dirty="0"/>
              <a:t>axé sur les résultats de l'éducation au développement durable et à la lutte contre le changement climatique, </a:t>
            </a:r>
            <a:r>
              <a:rPr lang="fr-FR" sz="1200" b="1" dirty="0"/>
              <a:t>et la prise de décision en matière de politique éducative</a:t>
            </a:r>
            <a:r>
              <a:rPr lang="fr-FR" sz="1200" dirty="0"/>
              <a:t>, y compris la planification et la réorientation des programmes d'études, afin de garantir que la politique et les programmes restent pertinents et efficaces.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24000" cy="42223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Améliorer les preuves de l'impact de l'éducation à la durabilité et au changement climatique et les résultats d'apprentissage qui en découlent.</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62109"/>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HORIZON-CL5-2023-D1-01-10</a:t>
            </a:r>
            <a:r>
              <a:rPr lang="en-US" sz="1200" dirty="0"/>
              <a:t> </a:t>
            </a:r>
          </a:p>
          <a:p>
            <a:pPr algn="r"/>
            <a:r>
              <a:rPr lang="fr-FR" sz="1200" dirty="0"/>
              <a:t>Budget global : </a:t>
            </a:r>
            <a:r>
              <a:rPr lang="fr-FR" sz="1200" b="1" dirty="0"/>
              <a:t>5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en-US" sz="1200" dirty="0"/>
              <a:t>Date </a:t>
            </a:r>
            <a:r>
              <a:rPr lang="en-US" sz="1200" dirty="0" err="1"/>
              <a:t>limite</a:t>
            </a:r>
            <a:r>
              <a:rPr lang="en-US" sz="1200" dirty="0"/>
              <a:t> de </a:t>
            </a:r>
            <a:r>
              <a:rPr lang="en-US" sz="1200" dirty="0" err="1"/>
              <a:t>soumission</a:t>
            </a:r>
            <a:r>
              <a:rPr lang="en-US" sz="1200" dirty="0"/>
              <a:t> : </a:t>
            </a:r>
            <a:r>
              <a:rPr lang="en-US" sz="1200" b="1" dirty="0"/>
              <a:t>18/04/2023</a:t>
            </a:r>
            <a:r>
              <a:rPr lang="en-US" sz="1200" dirty="0"/>
              <a:t> </a:t>
            </a:r>
          </a:p>
        </p:txBody>
      </p:sp>
    </p:spTree>
    <p:extLst>
      <p:ext uri="{BB962C8B-B14F-4D97-AF65-F5344CB8AC3E}">
        <p14:creationId xmlns:p14="http://schemas.microsoft.com/office/powerpoint/2010/main" val="81398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29551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Needs-based adaptation to climate change in Africa</a:t>
            </a:r>
            <a:endParaRPr sz="2000" dirty="0">
              <a:solidFill>
                <a:schemeClr val="bg2"/>
              </a:solidFill>
            </a:endParaRPr>
          </a:p>
        </p:txBody>
      </p:sp>
      <p:sp>
        <p:nvSpPr>
          <p:cNvPr id="200" name="Google Shape;200;p18"/>
          <p:cNvSpPr txBox="1">
            <a:spLocks noGrp="1"/>
          </p:cNvSpPr>
          <p:nvPr>
            <p:ph type="body" idx="1"/>
          </p:nvPr>
        </p:nvSpPr>
        <p:spPr>
          <a:xfrm>
            <a:off x="359999" y="1602976"/>
            <a:ext cx="8424000" cy="314220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Un déploiement accéléré des services climatiques pour renforcer la résilience climatique.</a:t>
            </a:r>
          </a:p>
          <a:p>
            <a:pPr indent="-323850">
              <a:lnSpc>
                <a:spcPct val="110000"/>
              </a:lnSpc>
              <a:spcBef>
                <a:spcPts val="300"/>
              </a:spcBef>
              <a:buClr>
                <a:schemeClr val="bg2"/>
              </a:buClr>
              <a:buSzPts val="1500"/>
              <a:buChar char="•"/>
            </a:pPr>
            <a:r>
              <a:rPr lang="fr-FR" sz="1200" dirty="0"/>
              <a:t>Une réponse politique d'adaptation au climat mieux informée, une capacité d'adaptation et une résilience climatique plus fortes en Afrique, en particulier dans la région subsaharienne.</a:t>
            </a:r>
          </a:p>
          <a:p>
            <a:pPr indent="-323850">
              <a:lnSpc>
                <a:spcPct val="110000"/>
              </a:lnSpc>
              <a:spcBef>
                <a:spcPts val="300"/>
              </a:spcBef>
              <a:buClr>
                <a:schemeClr val="bg2"/>
              </a:buClr>
              <a:buSzPts val="1500"/>
              <a:buChar char="•"/>
            </a:pPr>
            <a:r>
              <a:rPr lang="fr-FR" sz="1200" dirty="0"/>
              <a:t>Une amélioration des synergies entre des actions d'adaptation et d'autres objectifs politiques, notamment les ODD des Nations Unies.</a:t>
            </a:r>
          </a:p>
          <a:p>
            <a:pPr indent="-323850">
              <a:lnSpc>
                <a:spcPct val="110000"/>
              </a:lnSpc>
              <a:spcBef>
                <a:spcPts val="300"/>
              </a:spcBef>
              <a:buClr>
                <a:schemeClr val="bg2"/>
              </a:buClr>
              <a:buSzPts val="1500"/>
              <a:buChar char="•"/>
            </a:pPr>
            <a:r>
              <a:rPr lang="fr-FR" sz="1200" dirty="0"/>
              <a:t>Une contribution à la dimension internationale de la stratégie d'adaptation de l'UE et au partenariat Afrique-UE.</a:t>
            </a:r>
          </a:p>
          <a:p>
            <a:pPr indent="-323850">
              <a:lnSpc>
                <a:spcPct val="110000"/>
              </a:lnSpc>
              <a:spcBef>
                <a:spcPts val="300"/>
              </a:spcBef>
              <a:buClr>
                <a:schemeClr val="bg2"/>
              </a:buClr>
              <a:buSzPts val="1500"/>
              <a:buChar char="•"/>
            </a:pPr>
            <a:r>
              <a:rPr lang="fr-FR" sz="1200" dirty="0"/>
              <a:t>Une base de connaissances pour étayer les grandes évaluations scientifiques internationales telles que les rapports d'évaluation du GIEC.</a:t>
            </a:r>
          </a:p>
          <a:p>
            <a:pPr indent="-323850">
              <a:lnSpc>
                <a:spcPct val="110000"/>
              </a:lnSpc>
              <a:spcBef>
                <a:spcPts val="300"/>
              </a:spcBef>
              <a:buClr>
                <a:schemeClr val="bg2"/>
              </a:buClr>
              <a:buSzPts val="1500"/>
              <a:buChar char="•"/>
            </a:pPr>
            <a:r>
              <a:rPr lang="fr-FR" sz="1200" i="1" dirty="0">
                <a:solidFill>
                  <a:srgbClr val="000091"/>
                </a:solidFill>
              </a:rPr>
              <a:t>Inclusion obligatoire dans le consortium d’au moins 3 entités établies dans au moins 2 pays d’Afrique sub-saharienne.</a:t>
            </a:r>
          </a:p>
          <a:p>
            <a:pPr indent="-323850">
              <a:lnSpc>
                <a:spcPct val="110000"/>
              </a:lnSpc>
              <a:spcBef>
                <a:spcPts val="300"/>
              </a:spcBef>
              <a:buClr>
                <a:schemeClr val="bg2"/>
              </a:buClr>
              <a:buSzPts val="1500"/>
              <a:buChar char="•"/>
            </a:pPr>
            <a:r>
              <a:rPr lang="fr-FR" sz="1200" i="1" dirty="0">
                <a:solidFill>
                  <a:srgbClr val="000091"/>
                </a:solidFill>
              </a:rPr>
              <a:t>Veiller à ce que le projet et ses activités n’exacerbent pas les tensions dans la région.</a:t>
            </a: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07466"/>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Une adaptation au changement climatique basée sur les besoins en Afrique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HORIZON-CL5-2023-D1-01-11</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18/04/2023</a:t>
            </a:r>
            <a:endParaRPr lang="en-US" dirty="0"/>
          </a:p>
        </p:txBody>
      </p:sp>
    </p:spTree>
    <p:extLst>
      <p:ext uri="{BB962C8B-B14F-4D97-AF65-F5344CB8AC3E}">
        <p14:creationId xmlns:p14="http://schemas.microsoft.com/office/powerpoint/2010/main" val="451405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0"/>
            <a:ext cx="8424000" cy="802361"/>
          </a:xfrm>
          <a:prstGeom prst="rect">
            <a:avLst/>
          </a:prstGeom>
          <a:noFill/>
          <a:ln>
            <a:noFill/>
          </a:ln>
        </p:spPr>
        <p:txBody>
          <a:bodyPr spcFirstLastPara="1" wrap="square" lIns="0" tIns="0" rIns="0" bIns="0" anchor="t" anchorCtr="0">
            <a:noAutofit/>
          </a:bodyPr>
          <a:lstStyle/>
          <a:p>
            <a:pPr lvl="0">
              <a:buSzPts val="2500"/>
            </a:pPr>
            <a:r>
              <a:rPr lang="en-GB" sz="2000" dirty="0">
                <a:solidFill>
                  <a:schemeClr val="bg2"/>
                </a:solidFill>
              </a:rPr>
              <a:t>EU-China international cooperation on data and model development for pathways to carbon neutrality: focusing on decarbonisation, energy efficiency and socio-economic implications of the transition</a:t>
            </a:r>
          </a:p>
        </p:txBody>
      </p:sp>
      <p:sp>
        <p:nvSpPr>
          <p:cNvPr id="200" name="Google Shape;200;p18"/>
          <p:cNvSpPr txBox="1">
            <a:spLocks noGrp="1"/>
          </p:cNvSpPr>
          <p:nvPr>
            <p:ph type="body" idx="1"/>
          </p:nvPr>
        </p:nvSpPr>
        <p:spPr>
          <a:xfrm>
            <a:off x="359999" y="2448664"/>
            <a:ext cx="8424000" cy="231037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b="1" dirty="0"/>
              <a:t>Amélioration de la connaissance et de l'apprentissage mutuel </a:t>
            </a:r>
            <a:r>
              <a:rPr lang="fr-FR" sz="1200" dirty="0"/>
              <a:t>des voies potentielles vers la neutralité carbone et la transition vers les énergies renouvelables afin de soutenir la réalisation des objectifs climatiques des deux régions.</a:t>
            </a:r>
          </a:p>
          <a:p>
            <a:pPr indent="-323850">
              <a:lnSpc>
                <a:spcPct val="110000"/>
              </a:lnSpc>
              <a:spcBef>
                <a:spcPts val="300"/>
              </a:spcBef>
              <a:buClr>
                <a:schemeClr val="bg2"/>
              </a:buClr>
              <a:buSzPts val="1500"/>
              <a:buChar char="•"/>
            </a:pPr>
            <a:r>
              <a:rPr lang="fr-FR" sz="1200" b="1" dirty="0"/>
              <a:t>Vue d'ensemble des options prometteuses ainsi que des avantages et des défis </a:t>
            </a:r>
            <a:r>
              <a:rPr lang="fr-FR" sz="1200" dirty="0"/>
              <a:t>associés à court, moyen et long terme qui sont nécessaires pour atteindre ces objectifs climatiques.</a:t>
            </a:r>
          </a:p>
          <a:p>
            <a:pPr indent="-323850">
              <a:lnSpc>
                <a:spcPct val="110000"/>
              </a:lnSpc>
              <a:spcBef>
                <a:spcPts val="300"/>
              </a:spcBef>
              <a:buClr>
                <a:schemeClr val="bg2"/>
              </a:buClr>
              <a:buSzPts val="1500"/>
              <a:buChar char="•"/>
            </a:pPr>
            <a:r>
              <a:rPr lang="fr-FR" sz="1200" b="1" dirty="0"/>
              <a:t>Mise en commun d’une modélisation de pointe </a:t>
            </a:r>
            <a:r>
              <a:rPr lang="fr-FR" sz="1200" dirty="0"/>
              <a:t>et dialogue entre les experts concernés des deux régions.</a:t>
            </a:r>
          </a:p>
          <a:p>
            <a:pPr indent="-323850">
              <a:lnSpc>
                <a:spcPct val="110000"/>
              </a:lnSpc>
              <a:spcBef>
                <a:spcPts val="300"/>
              </a:spcBef>
              <a:buClr>
                <a:schemeClr val="bg2"/>
              </a:buClr>
              <a:buSzPts val="1500"/>
              <a:buChar char="•"/>
            </a:pPr>
            <a:r>
              <a:rPr lang="fr-FR" sz="1200" b="1" dirty="0">
                <a:solidFill>
                  <a:srgbClr val="000091"/>
                </a:solidFill>
              </a:rPr>
              <a:t>Domaines à couvrir </a:t>
            </a:r>
            <a:r>
              <a:rPr lang="fr-FR" sz="1200" dirty="0">
                <a:solidFill>
                  <a:srgbClr val="000091"/>
                </a:solidFill>
              </a:rPr>
              <a:t>: efficacité énergétique et décarbonation ; </a:t>
            </a:r>
            <a:r>
              <a:rPr lang="fr-FR" sz="1200" b="1" dirty="0">
                <a:solidFill>
                  <a:srgbClr val="000091"/>
                </a:solidFill>
              </a:rPr>
              <a:t>implications socio-économiques </a:t>
            </a:r>
            <a:r>
              <a:rPr lang="fr-FR" sz="1200" dirty="0">
                <a:solidFill>
                  <a:srgbClr val="000091"/>
                </a:solidFill>
              </a:rPr>
              <a:t>; dissémination et engagement des parties prenantes</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852921"/>
            <a:ext cx="8424000" cy="5924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Coopération internationale entre l'UE et la Chine en matière de développement de données et de modèles pour les voies vers la neutralité carbone : axée sur la décarbonation, l'efficacité énergétique et les implications socio-économiques de la transition.</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5908"/>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HORIZON-CL5-2023-D1-02-01</a:t>
            </a:r>
            <a:r>
              <a:rPr lang="en-US" sz="1200" dirty="0"/>
              <a:t> </a:t>
            </a:r>
          </a:p>
          <a:p>
            <a:pPr algn="r"/>
            <a:r>
              <a:rPr lang="fr-FR" sz="1200" dirty="0"/>
              <a:t>Budget global : </a:t>
            </a:r>
            <a:r>
              <a:rPr lang="fr-FR" sz="1200" b="1" dirty="0"/>
              <a:t>5 M€ - </a:t>
            </a:r>
            <a:r>
              <a:rPr lang="fr-FR" sz="1200" dirty="0"/>
              <a:t>Budget par projet :</a:t>
            </a:r>
            <a:r>
              <a:rPr lang="fr-FR" sz="1200" b="1" dirty="0"/>
              <a:t> 2,5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18/04/2023</a:t>
            </a:r>
            <a:endParaRPr lang="en-US" dirty="0"/>
          </a:p>
        </p:txBody>
      </p:sp>
    </p:spTree>
    <p:extLst>
      <p:ext uri="{BB962C8B-B14F-4D97-AF65-F5344CB8AC3E}">
        <p14:creationId xmlns:p14="http://schemas.microsoft.com/office/powerpoint/2010/main" val="4116863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0"/>
            <a:ext cx="8424000" cy="802361"/>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EU-China international cooperation on data and model development for pathways to carbon neutrality: focusing on </a:t>
            </a:r>
            <a:r>
              <a:rPr lang="en-US" sz="2000" dirty="0" err="1">
                <a:solidFill>
                  <a:schemeClr val="bg2"/>
                </a:solidFill>
              </a:rPr>
              <a:t>decarbonisation</a:t>
            </a:r>
            <a:r>
              <a:rPr lang="en-US" sz="2000" dirty="0">
                <a:solidFill>
                  <a:schemeClr val="bg2"/>
                </a:solidFill>
              </a:rPr>
              <a:t>, energy efficiency and socio-economic implications of the transition</a:t>
            </a:r>
            <a:endParaRPr sz="2000" dirty="0">
              <a:solidFill>
                <a:schemeClr val="bg2"/>
              </a:solidFill>
            </a:endParaRPr>
          </a:p>
        </p:txBody>
      </p:sp>
      <p:sp>
        <p:nvSpPr>
          <p:cNvPr id="200" name="Google Shape;200;p18"/>
          <p:cNvSpPr txBox="1">
            <a:spLocks noGrp="1"/>
          </p:cNvSpPr>
          <p:nvPr>
            <p:ph type="body" idx="1"/>
          </p:nvPr>
        </p:nvSpPr>
        <p:spPr>
          <a:xfrm>
            <a:off x="359999" y="1987920"/>
            <a:ext cx="8424000" cy="231037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solidFill>
                  <a:srgbClr val="000091"/>
                </a:solidFill>
              </a:rPr>
              <a:t>Concernant les </a:t>
            </a:r>
            <a:r>
              <a:rPr lang="fr-FR" sz="1200" b="1" dirty="0">
                <a:solidFill>
                  <a:srgbClr val="000091"/>
                </a:solidFill>
              </a:rPr>
              <a:t>implications socio-économiques </a:t>
            </a:r>
            <a:r>
              <a:rPr lang="fr-FR" sz="1200" dirty="0">
                <a:solidFill>
                  <a:srgbClr val="000091"/>
                </a:solidFill>
              </a:rPr>
              <a:t>:</a:t>
            </a:r>
          </a:p>
          <a:p>
            <a:pPr lvl="1" indent="-323850">
              <a:lnSpc>
                <a:spcPct val="110000"/>
              </a:lnSpc>
              <a:spcBef>
                <a:spcPts val="300"/>
              </a:spcBef>
              <a:buClr>
                <a:schemeClr val="bg2"/>
              </a:buClr>
              <a:buSzPts val="1500"/>
            </a:pPr>
            <a:r>
              <a:rPr lang="fr-FR" sz="1100" b="1" dirty="0">
                <a:solidFill>
                  <a:srgbClr val="000091"/>
                </a:solidFill>
              </a:rPr>
              <a:t>Défis et opportunités socio-économiques dans la transition vers la neutralité climatique</a:t>
            </a:r>
            <a:r>
              <a:rPr lang="fr-FR" sz="1100" dirty="0">
                <a:solidFill>
                  <a:srgbClr val="000091"/>
                </a:solidFill>
              </a:rPr>
              <a:t>, y compris la transformation du marché du travail et les répercussions distributives pour les différents secteurs, groupes sociaux et régions ;</a:t>
            </a:r>
          </a:p>
          <a:p>
            <a:pPr lvl="1" indent="-323850">
              <a:lnSpc>
                <a:spcPct val="110000"/>
              </a:lnSpc>
              <a:spcBef>
                <a:spcPts val="300"/>
              </a:spcBef>
              <a:buClr>
                <a:schemeClr val="bg2"/>
              </a:buClr>
              <a:buSzPts val="1500"/>
            </a:pPr>
            <a:r>
              <a:rPr lang="fr-FR" sz="1200" b="1" dirty="0">
                <a:solidFill>
                  <a:srgbClr val="000091"/>
                </a:solidFill>
              </a:rPr>
              <a:t>Conséquences de la transition verte sur le bien-être</a:t>
            </a:r>
            <a:r>
              <a:rPr lang="fr-FR" sz="1200" dirty="0">
                <a:solidFill>
                  <a:srgbClr val="000091"/>
                </a:solidFill>
              </a:rPr>
              <a:t> humain, y compris sur la santé ;</a:t>
            </a:r>
          </a:p>
          <a:p>
            <a:pPr lvl="1" indent="-323850">
              <a:lnSpc>
                <a:spcPct val="110000"/>
              </a:lnSpc>
              <a:spcBef>
                <a:spcPts val="300"/>
              </a:spcBef>
              <a:buClr>
                <a:schemeClr val="bg2"/>
              </a:buClr>
              <a:buSzPts val="1500"/>
            </a:pPr>
            <a:r>
              <a:rPr lang="fr-FR" sz="1200" b="1" dirty="0">
                <a:solidFill>
                  <a:srgbClr val="000091"/>
                </a:solidFill>
              </a:rPr>
              <a:t>Opportunités et défis liés au comportement des consommateurs et aux changements de mode de vie </a:t>
            </a:r>
            <a:r>
              <a:rPr lang="fr-FR" sz="1200" dirty="0">
                <a:solidFill>
                  <a:srgbClr val="000091"/>
                </a:solidFill>
              </a:rPr>
              <a:t>(par exemple, choix des consommateurs, changements dans les modes de vie et de travail) ;</a:t>
            </a:r>
          </a:p>
          <a:p>
            <a:pPr lvl="1" indent="-323850">
              <a:lnSpc>
                <a:spcPct val="110000"/>
              </a:lnSpc>
              <a:spcBef>
                <a:spcPts val="300"/>
              </a:spcBef>
              <a:buClr>
                <a:schemeClr val="bg2"/>
              </a:buClr>
              <a:buSzPts val="1500"/>
            </a:pPr>
            <a:r>
              <a:rPr lang="fr-FR" sz="1200" b="1" dirty="0">
                <a:solidFill>
                  <a:srgbClr val="000091"/>
                </a:solidFill>
              </a:rPr>
              <a:t>Implications mondiales de la décarbonation de l'UE et de la Chine </a:t>
            </a:r>
            <a:r>
              <a:rPr lang="fr-FR" sz="1200" dirty="0">
                <a:solidFill>
                  <a:srgbClr val="000091"/>
                </a:solidFill>
              </a:rPr>
              <a:t>(par exemple, à travers le </a:t>
            </a:r>
            <a:r>
              <a:rPr lang="fr-FR" sz="1200" b="1" dirty="0">
                <a:solidFill>
                  <a:srgbClr val="000091"/>
                </a:solidFill>
              </a:rPr>
              <a:t>commerce</a:t>
            </a:r>
            <a:r>
              <a:rPr lang="fr-FR" sz="1200" dirty="0">
                <a:solidFill>
                  <a:srgbClr val="000091"/>
                </a:solidFill>
              </a:rPr>
              <a:t> et les marchés de produits de base, impacts sur l'action climatique dans les pays tiers). </a:t>
            </a:r>
          </a:p>
          <a:p>
            <a:pPr indent="-323850">
              <a:lnSpc>
                <a:spcPct val="110000"/>
              </a:lnSpc>
              <a:spcBef>
                <a:spcPts val="300"/>
              </a:spcBef>
              <a:buClr>
                <a:schemeClr val="bg2"/>
              </a:buClr>
              <a:buSzPts val="1500"/>
              <a:buFont typeface="Arial"/>
              <a:buChar char="•"/>
            </a:pPr>
            <a:r>
              <a:rPr lang="fr-FR" sz="1200" i="1" dirty="0">
                <a:latin typeface="Arial" panose="020B0604020202020204" pitchFamily="34" charset="0"/>
                <a:cs typeface="Arial" panose="020B0604020202020204" pitchFamily="34" charset="0"/>
              </a:rPr>
              <a:t>Inclusion obligatoire dans le consortium, comme partenaires associés, d’au moins 3 entités établies en Chine (co-financement MOST) </a:t>
            </a:r>
            <a:endParaRPr lang="fr-FR" sz="1200" dirty="0">
              <a:solidFill>
                <a:schemeClr val="accent4"/>
              </a:solidFill>
            </a:endParaRPr>
          </a:p>
          <a:p>
            <a:pPr marL="0" indent="0">
              <a:buClr>
                <a:schemeClr val="dk1"/>
              </a:buClr>
              <a:buSzPts val="1100"/>
            </a:pPr>
            <a:endParaRPr lang="fr-FR" sz="1500" b="1" dirty="0">
              <a:solidFill>
                <a:schemeClr val="accent4"/>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5908"/>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HORIZON-CL5-2023-D1-02-01</a:t>
            </a:r>
            <a:r>
              <a:rPr lang="en-US" sz="1200" dirty="0"/>
              <a:t> </a:t>
            </a:r>
          </a:p>
          <a:p>
            <a:pPr algn="r"/>
            <a:r>
              <a:rPr lang="fr-FR" sz="1200" dirty="0"/>
              <a:t>Budget global : </a:t>
            </a:r>
            <a:r>
              <a:rPr lang="fr-FR" sz="1200" b="1" dirty="0"/>
              <a:t>5 M€ - </a:t>
            </a:r>
            <a:r>
              <a:rPr lang="fr-FR" sz="1200" dirty="0"/>
              <a:t>Budget par projet :</a:t>
            </a:r>
            <a:r>
              <a:rPr lang="fr-FR" sz="1200" b="1" dirty="0"/>
              <a:t> 2,5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18/04/2023</a:t>
            </a:r>
            <a:endParaRPr lang="en-US" dirty="0"/>
          </a:p>
        </p:txBody>
      </p:sp>
    </p:spTree>
    <p:extLst>
      <p:ext uri="{BB962C8B-B14F-4D97-AF65-F5344CB8AC3E}">
        <p14:creationId xmlns:p14="http://schemas.microsoft.com/office/powerpoint/2010/main" val="2352892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Accelerating the green transition and energy access in Africa</a:t>
            </a:r>
            <a:endParaRPr sz="2000" dirty="0">
              <a:solidFill>
                <a:schemeClr val="bg2"/>
              </a:solidFill>
            </a:endParaRPr>
          </a:p>
        </p:txBody>
      </p:sp>
      <p:sp>
        <p:nvSpPr>
          <p:cNvPr id="200" name="Google Shape;200;p18"/>
          <p:cNvSpPr txBox="1">
            <a:spLocks noGrp="1"/>
          </p:cNvSpPr>
          <p:nvPr>
            <p:ph type="body" idx="1"/>
          </p:nvPr>
        </p:nvSpPr>
        <p:spPr>
          <a:xfrm>
            <a:off x="359999" y="1599715"/>
            <a:ext cx="8424000" cy="288915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Solutions d'énergie renouvelable technologiquement fiables et économiquement viables d'ici 2030.</a:t>
            </a:r>
          </a:p>
          <a:p>
            <a:pPr indent="-323850">
              <a:lnSpc>
                <a:spcPct val="110000"/>
              </a:lnSpc>
              <a:spcBef>
                <a:spcPts val="300"/>
              </a:spcBef>
              <a:buClr>
                <a:schemeClr val="bg2"/>
              </a:buClr>
              <a:buSzPts val="1500"/>
              <a:buChar char="•"/>
            </a:pPr>
            <a:r>
              <a:rPr lang="fr-FR" sz="1200" dirty="0"/>
              <a:t>Amélioration du potentiel d'adaptation au climat et/ou d'atténuation du climat de ces solutions par rapport à d'autres technologies/solutions.</a:t>
            </a:r>
          </a:p>
          <a:p>
            <a:pPr indent="-323850">
              <a:lnSpc>
                <a:spcPct val="110000"/>
              </a:lnSpc>
              <a:spcBef>
                <a:spcPts val="300"/>
              </a:spcBef>
              <a:buClr>
                <a:schemeClr val="bg2"/>
              </a:buClr>
              <a:buSzPts val="1500"/>
              <a:buChar char="•"/>
            </a:pPr>
            <a:r>
              <a:rPr lang="fr-FR" sz="1200" dirty="0"/>
              <a:t>Renforcement des efforts du partenariat conjoint UE-UA sur le changement climatique et l'énergie durable, en mettant l'accent sur l'</a:t>
            </a:r>
            <a:r>
              <a:rPr lang="fr-FR" sz="1200" b="1" dirty="0"/>
              <a:t>amélioration de la visibilité des actions de diplomatie scientifique de l'UE </a:t>
            </a:r>
            <a:r>
              <a:rPr lang="fr-FR" sz="1200" dirty="0"/>
              <a:t>en Afrique.</a:t>
            </a:r>
          </a:p>
          <a:p>
            <a:pPr indent="-323850">
              <a:lnSpc>
                <a:spcPct val="110000"/>
              </a:lnSpc>
              <a:spcBef>
                <a:spcPts val="300"/>
              </a:spcBef>
              <a:buClr>
                <a:schemeClr val="bg2"/>
              </a:buClr>
              <a:buSzPts val="1500"/>
              <a:buChar char="•"/>
            </a:pPr>
            <a:r>
              <a:rPr lang="fr-FR" sz="1200" b="1" dirty="0"/>
              <a:t>Impacts positifs </a:t>
            </a:r>
            <a:r>
              <a:rPr lang="fr-FR" sz="1200" dirty="0"/>
              <a:t>avérés des solutions d'énergie renouvelable </a:t>
            </a:r>
            <a:r>
              <a:rPr lang="fr-FR" sz="1200" b="1" dirty="0"/>
              <a:t>sur</a:t>
            </a:r>
            <a:r>
              <a:rPr lang="fr-FR" sz="1200" dirty="0"/>
              <a:t> l'environnement, la santé, le climat, </a:t>
            </a:r>
            <a:r>
              <a:rPr lang="fr-FR" sz="1200" b="1" dirty="0"/>
              <a:t>la société et l'économie.</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62800"/>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Accélérer la transition verte et l'accès à l'énergie en Afrique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HORIZON-CL5-2023-D3-02-16</a:t>
            </a:r>
            <a:r>
              <a:rPr lang="en-US" sz="1200" dirty="0"/>
              <a:t> </a:t>
            </a:r>
          </a:p>
          <a:p>
            <a:pPr algn="r"/>
            <a:r>
              <a:rPr lang="fr-FR" sz="1200" dirty="0"/>
              <a:t>Budget global : </a:t>
            </a:r>
            <a:r>
              <a:rPr lang="fr-FR" sz="1200" b="1" dirty="0"/>
              <a:t>20 M€ - </a:t>
            </a:r>
            <a:r>
              <a:rPr lang="fr-FR" sz="1200" dirty="0"/>
              <a:t>Budget par projet :</a:t>
            </a:r>
            <a:r>
              <a:rPr lang="fr-FR" sz="1200" b="1" dirty="0"/>
              <a:t> 5 M€</a:t>
            </a:r>
            <a:r>
              <a:rPr lang="en-US" sz="1200" dirty="0"/>
              <a:t> </a:t>
            </a:r>
          </a:p>
          <a:p>
            <a:pPr algn="r"/>
            <a:r>
              <a:rPr lang="fr-FR" sz="1200" dirty="0"/>
              <a:t>Type de projet : </a:t>
            </a:r>
            <a:r>
              <a:rPr lang="fr-FR" sz="1200" b="1" dirty="0"/>
              <a:t>Action d’innovation (IA)</a:t>
            </a:r>
          </a:p>
          <a:p>
            <a:pPr algn="r"/>
            <a:r>
              <a:rPr lang="fr-FR" sz="1200" dirty="0"/>
              <a:t>Date limite de soumission : </a:t>
            </a:r>
            <a:r>
              <a:rPr lang="fr-FR" sz="1200" b="1" dirty="0"/>
              <a:t>05/09/2023</a:t>
            </a:r>
            <a:endParaRPr lang="en-US" dirty="0"/>
          </a:p>
        </p:txBody>
      </p:sp>
    </p:spTree>
    <p:extLst>
      <p:ext uri="{BB962C8B-B14F-4D97-AF65-F5344CB8AC3E}">
        <p14:creationId xmlns:p14="http://schemas.microsoft.com/office/powerpoint/2010/main" val="10503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35881"/>
            <a:ext cx="8424000" cy="862834"/>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Integrating European diversity in the design, development and implementation of CCAM solutions to support mobility equity (CCAM Partnership – Connected, Cooperative and Automated Mobility)</a:t>
            </a:r>
            <a:endParaRPr sz="2000" dirty="0">
              <a:solidFill>
                <a:schemeClr val="bg2"/>
              </a:solidFill>
            </a:endParaRPr>
          </a:p>
        </p:txBody>
      </p:sp>
      <p:sp>
        <p:nvSpPr>
          <p:cNvPr id="200" name="Google Shape;200;p18"/>
          <p:cNvSpPr txBox="1">
            <a:spLocks noGrp="1"/>
          </p:cNvSpPr>
          <p:nvPr>
            <p:ph type="body" idx="1"/>
          </p:nvPr>
        </p:nvSpPr>
        <p:spPr>
          <a:xfrm>
            <a:off x="359999" y="2408507"/>
            <a:ext cx="8424000" cy="245717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Meilleure connaissance de l'</a:t>
            </a:r>
            <a:r>
              <a:rPr lang="fr-FR" sz="1200" b="1" dirty="0"/>
              <a:t>influence des dimensions géographiques et culturelles </a:t>
            </a:r>
            <a:r>
              <a:rPr lang="fr-FR" sz="1200" dirty="0"/>
              <a:t>sur l'acceptabilité, l'adoption et l'utilisation de la CCAM par la société.</a:t>
            </a:r>
          </a:p>
          <a:p>
            <a:pPr indent="-323850">
              <a:lnSpc>
                <a:spcPct val="110000"/>
              </a:lnSpc>
              <a:spcBef>
                <a:spcPts val="300"/>
              </a:spcBef>
              <a:buClr>
                <a:schemeClr val="bg2"/>
              </a:buClr>
              <a:buSzPts val="1500"/>
              <a:buChar char="•"/>
            </a:pPr>
            <a:r>
              <a:rPr lang="fr-FR" sz="1200" b="1" dirty="0"/>
              <a:t>Intégration des facteurs géographiques et culturels </a:t>
            </a:r>
            <a:r>
              <a:rPr lang="fr-FR" sz="1200" dirty="0"/>
              <a:t>dans la planification, la conception, le développement et la mise en œuvre des solutions CCAM par les concepteurs et les exécutants de la CCAM (y compris les décideurs).</a:t>
            </a:r>
          </a:p>
          <a:p>
            <a:pPr indent="-323850">
              <a:lnSpc>
                <a:spcPct val="110000"/>
              </a:lnSpc>
              <a:spcBef>
                <a:spcPts val="300"/>
              </a:spcBef>
              <a:buClr>
                <a:schemeClr val="bg2"/>
              </a:buClr>
              <a:buSzPts val="1500"/>
              <a:buChar char="•"/>
            </a:pPr>
            <a:r>
              <a:rPr lang="fr-FR" sz="1200" dirty="0"/>
              <a:t>Stratégie visant à </a:t>
            </a:r>
            <a:r>
              <a:rPr lang="fr-FR" sz="1200" b="1" dirty="0"/>
              <a:t>soutenir le déploiement équitable </a:t>
            </a:r>
            <a:r>
              <a:rPr lang="fr-FR" sz="1200" dirty="0"/>
              <a:t>des systèmes et services CCAM, </a:t>
            </a:r>
            <a:r>
              <a:rPr lang="fr-FR" sz="1200" b="1" dirty="0"/>
              <a:t>adaptés aux contextes et aux cultures locales</a:t>
            </a:r>
            <a:r>
              <a:rPr lang="fr-FR" sz="1200" dirty="0"/>
              <a:t>, conduisant à une meilleure acceptabilité et à une plus grande volonté d'utiliser le CCAM en Europe, contribuant ainsi aux avantages sociétaux attendus du CCAM.</a:t>
            </a:r>
          </a:p>
          <a:p>
            <a:pPr indent="-323850">
              <a:lnSpc>
                <a:spcPct val="110000"/>
              </a:lnSpc>
              <a:spcBef>
                <a:spcPts val="300"/>
              </a:spcBef>
              <a:buClr>
                <a:schemeClr val="bg2"/>
              </a:buClr>
              <a:buSzPts val="1500"/>
              <a:buChar char="•"/>
            </a:pPr>
            <a:r>
              <a:rPr lang="fr-FR" sz="1200" dirty="0"/>
              <a:t>Transférabilité accrue des solutions, des expériences, des connaissances et des enseignements tirés entre les villes, les régions et les projets européens qui intègrent les diversités géographiques et culturelles dans le développement et le déploiement de la CCAM. </a:t>
            </a:r>
            <a:endParaRPr lang="fr-FR" sz="1200" dirty="0">
              <a:solidFill>
                <a:srgbClr val="000091"/>
              </a:solidFill>
            </a:endParaRPr>
          </a:p>
          <a:p>
            <a:pPr marL="0" indent="0">
              <a:buClr>
                <a:schemeClr val="dk1"/>
              </a:buClr>
              <a:buSzPts val="1100"/>
            </a:pPr>
            <a:endParaRPr lang="fr-FR" sz="12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798715"/>
            <a:ext cx="8424000" cy="45401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Intégrer la diversité européenne dans la conception, le développement et la mise en œuvre des solutions CCAM pour soutenir l'équité en matière de mobilité (partenariat CCAM - Mobilité connectée, coopérative et automatisée)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26986"/>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HORIZON-CL5-2023-D6-01-04</a:t>
            </a:r>
            <a:r>
              <a:rPr lang="en-US" sz="1200" dirty="0"/>
              <a:t> </a:t>
            </a:r>
          </a:p>
          <a:p>
            <a:pPr algn="r"/>
            <a:r>
              <a:rPr lang="fr-FR" sz="1200" dirty="0"/>
              <a:t>Budget global : </a:t>
            </a:r>
            <a:r>
              <a:rPr lang="fr-FR" sz="1200" b="1" dirty="0"/>
              <a:t>8 M€ - </a:t>
            </a:r>
            <a:r>
              <a:rPr lang="fr-FR" sz="1200" dirty="0"/>
              <a:t>Budget par projet :</a:t>
            </a:r>
            <a:r>
              <a:rPr lang="fr-FR" sz="1200" b="1" dirty="0"/>
              <a:t> 3-4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05/09/2023</a:t>
            </a:r>
            <a:endParaRPr lang="en-US" dirty="0"/>
          </a:p>
        </p:txBody>
      </p:sp>
    </p:spTree>
    <p:extLst>
      <p:ext uri="{BB962C8B-B14F-4D97-AF65-F5344CB8AC3E}">
        <p14:creationId xmlns:p14="http://schemas.microsoft.com/office/powerpoint/2010/main" val="2324443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14314"/>
            <a:ext cx="8424000" cy="802362"/>
          </a:xfrm>
          <a:prstGeom prst="rect">
            <a:avLst/>
          </a:prstGeom>
          <a:noFill/>
          <a:ln>
            <a:noFill/>
          </a:ln>
        </p:spPr>
        <p:txBody>
          <a:bodyPr spcFirstLastPara="1" wrap="square" lIns="0" tIns="0" rIns="0" bIns="0" anchor="t" anchorCtr="0">
            <a:noAutofit/>
          </a:bodyPr>
          <a:lstStyle/>
          <a:p>
            <a:pPr lvl="0">
              <a:buSzPts val="2500"/>
            </a:pPr>
            <a:r>
              <a:rPr lang="en-US" sz="1800" dirty="0">
                <a:solidFill>
                  <a:schemeClr val="bg2"/>
                </a:solidFill>
              </a:rPr>
              <a:t>CCAM effects on jobs and education, plans for skills that match the CCAM development, and prerequisites for employment growth (CCAM Partnership - Connected, Cooperative and Automated Mobility)</a:t>
            </a:r>
            <a:endParaRPr sz="1800" dirty="0">
              <a:solidFill>
                <a:schemeClr val="bg2"/>
              </a:solidFill>
            </a:endParaRPr>
          </a:p>
        </p:txBody>
      </p:sp>
      <p:sp>
        <p:nvSpPr>
          <p:cNvPr id="200" name="Google Shape;200;p18"/>
          <p:cNvSpPr txBox="1">
            <a:spLocks noGrp="1"/>
          </p:cNvSpPr>
          <p:nvPr>
            <p:ph type="body" idx="1"/>
          </p:nvPr>
        </p:nvSpPr>
        <p:spPr>
          <a:xfrm>
            <a:off x="359999" y="2154482"/>
            <a:ext cx="8424000" cy="243493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Une </a:t>
            </a:r>
            <a:r>
              <a:rPr lang="fr-FR" sz="1200" b="1" dirty="0"/>
              <a:t>meilleure compréhension des effets sur l'emploi </a:t>
            </a:r>
            <a:r>
              <a:rPr lang="fr-FR" sz="1200" dirty="0"/>
              <a:t>à court, moyen et long terme </a:t>
            </a:r>
            <a:r>
              <a:rPr lang="fr-FR" sz="1200" b="1" dirty="0"/>
              <a:t>et des effets socio-économiques plus larges </a:t>
            </a:r>
            <a:r>
              <a:rPr lang="fr-FR" sz="1200" dirty="0"/>
              <a:t>résultant du déploiement de la CCAM, en tenant compte de l'ensemble des professions associées aux services de la CCAM pour la circulation des personnes et des marchandises. Cela inclut un aperçu de la </a:t>
            </a:r>
            <a:r>
              <a:rPr lang="fr-FR" sz="1200" b="1" dirty="0"/>
              <a:t>demande de compétences nouvelles et actualisées</a:t>
            </a:r>
            <a:r>
              <a:rPr lang="fr-FR" sz="1200" dirty="0"/>
              <a:t>, ainsi que des plans visant </a:t>
            </a:r>
            <a:r>
              <a:rPr lang="fr-FR" sz="1200" b="1" dirty="0"/>
              <a:t>à</a:t>
            </a:r>
            <a:r>
              <a:rPr lang="fr-FR" sz="1200" dirty="0"/>
              <a:t> </a:t>
            </a:r>
            <a:r>
              <a:rPr lang="fr-FR" sz="1200" b="1" dirty="0"/>
              <a:t>développer et à améliorer ces compétences</a:t>
            </a:r>
            <a:r>
              <a:rPr lang="fr-FR" sz="1200" dirty="0"/>
              <a:t> afin de concrétiser les nouvelles opportunités et les besoins futurs découlant du déploiement de la CCAM.</a:t>
            </a:r>
          </a:p>
          <a:p>
            <a:pPr indent="-323850">
              <a:lnSpc>
                <a:spcPct val="110000"/>
              </a:lnSpc>
              <a:spcBef>
                <a:spcPts val="300"/>
              </a:spcBef>
              <a:buClr>
                <a:schemeClr val="bg2"/>
              </a:buClr>
              <a:buSzPts val="1500"/>
              <a:buChar char="•"/>
            </a:pPr>
            <a:r>
              <a:rPr lang="fr-FR" sz="1200" dirty="0"/>
              <a:t>Une forte sensibilisation de la communauté des parties prenantes aux effets de la CCAM sur l'emploi, tout au long de la chaîne de valeur de la CCAM, et des recommandations sur la manière de traiter ces effets.</a:t>
            </a:r>
          </a:p>
          <a:p>
            <a:pPr indent="-323850">
              <a:lnSpc>
                <a:spcPct val="110000"/>
              </a:lnSpc>
              <a:spcBef>
                <a:spcPts val="300"/>
              </a:spcBef>
              <a:buClr>
                <a:schemeClr val="bg2"/>
              </a:buClr>
              <a:buSzPts val="1500"/>
              <a:buChar char="•"/>
            </a:pPr>
            <a:r>
              <a:rPr lang="fr-FR" sz="1200" dirty="0"/>
              <a:t>Des </a:t>
            </a:r>
            <a:r>
              <a:rPr lang="fr-FR" sz="1200" b="1" dirty="0"/>
              <a:t>conditions préalables à la création d'emplois et à la croissance de l'emploi </a:t>
            </a:r>
            <a:r>
              <a:rPr lang="fr-FR" sz="1200" dirty="0"/>
              <a:t>grâce à des stratégies visant à stimuler les capacités d'innovation et à développer des solutions CCAM compétitives et les entreprises associées. </a:t>
            </a: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716676"/>
            <a:ext cx="8424000" cy="4378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200" b="0" i="1" dirty="0">
                <a:solidFill>
                  <a:schemeClr val="tx1">
                    <a:lumMod val="65000"/>
                    <a:lumOff val="35000"/>
                  </a:schemeClr>
                </a:solidFill>
              </a:rPr>
              <a:t>Effets de la CCAM sur l'emploi et l'éducation, plans pour les compétences correspondant au développement de la CCAM, et conditions préalables à la croissance de l'emploi (Partenariat CCAM - Mobilité connectée, coopérative et automatisée)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938201"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HORIZON-CL5-2023-D6-01-05</a:t>
            </a:r>
            <a:r>
              <a:rPr lang="en-US" sz="1200" dirty="0"/>
              <a:t> </a:t>
            </a:r>
          </a:p>
          <a:p>
            <a:pPr algn="r"/>
            <a:r>
              <a:rPr lang="fr-FR" sz="1200" dirty="0"/>
              <a:t>Budget global : </a:t>
            </a:r>
            <a:r>
              <a:rPr lang="fr-FR" sz="1200" b="1" dirty="0"/>
              <a:t>2 M€ - </a:t>
            </a:r>
            <a:r>
              <a:rPr lang="fr-FR" sz="1200" dirty="0"/>
              <a:t>Budget par projet :</a:t>
            </a:r>
            <a:r>
              <a:rPr lang="fr-FR" sz="1200" b="1" dirty="0"/>
              <a:t> 2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05/09/2023</a:t>
            </a:r>
            <a:endParaRPr lang="en-US" dirty="0"/>
          </a:p>
        </p:txBody>
      </p:sp>
    </p:spTree>
    <p:extLst>
      <p:ext uri="{BB962C8B-B14F-4D97-AF65-F5344CB8AC3E}">
        <p14:creationId xmlns:p14="http://schemas.microsoft.com/office/powerpoint/2010/main" val="259550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14314"/>
            <a:ext cx="8424000" cy="802362"/>
          </a:xfrm>
          <a:prstGeom prst="rect">
            <a:avLst/>
          </a:prstGeom>
          <a:noFill/>
          <a:ln>
            <a:noFill/>
          </a:ln>
        </p:spPr>
        <p:txBody>
          <a:bodyPr spcFirstLastPara="1" wrap="square" lIns="0" tIns="0" rIns="0" bIns="0" anchor="t" anchorCtr="0">
            <a:noAutofit/>
          </a:bodyPr>
          <a:lstStyle/>
          <a:p>
            <a:pPr lvl="0">
              <a:buSzPts val="2500"/>
            </a:pPr>
            <a:r>
              <a:rPr lang="en-US" sz="1800" dirty="0">
                <a:solidFill>
                  <a:schemeClr val="bg2"/>
                </a:solidFill>
              </a:rPr>
              <a:t>CCAM effects on jobs and education, plans for skills that match the CCAM development, and prerequisites for employment growth (CCAM Partnership - Connected, Cooperative and Automated Mobility)</a:t>
            </a:r>
            <a:endParaRPr sz="1800" dirty="0">
              <a:solidFill>
                <a:schemeClr val="bg2"/>
              </a:solidFill>
            </a:endParaRPr>
          </a:p>
        </p:txBody>
      </p:sp>
      <p:sp>
        <p:nvSpPr>
          <p:cNvPr id="200" name="Google Shape;200;p18"/>
          <p:cNvSpPr txBox="1">
            <a:spLocks noGrp="1"/>
          </p:cNvSpPr>
          <p:nvPr>
            <p:ph type="body" idx="1"/>
          </p:nvPr>
        </p:nvSpPr>
        <p:spPr>
          <a:xfrm>
            <a:off x="359999" y="1794250"/>
            <a:ext cx="8424000" cy="243493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Un soutien au </a:t>
            </a:r>
            <a:r>
              <a:rPr lang="fr-FR" sz="1200" b="1" dirty="0"/>
              <a:t>développement de plans et d'activités éducatifs </a:t>
            </a:r>
            <a:r>
              <a:rPr lang="fr-FR" sz="1200" dirty="0"/>
              <a:t>ainsi qu’aux </a:t>
            </a:r>
            <a:r>
              <a:rPr lang="fr-FR" sz="1200" b="1" dirty="0"/>
              <a:t>efforts de requalification </a:t>
            </a:r>
            <a:r>
              <a:rPr lang="fr-FR" sz="1200" dirty="0"/>
              <a:t>pour développer le capital humain dans les systèmes et services de mobilité innovants par l'éducation et la formation, réalisant ainsi les avantages d'un large déploiement des solutions CCAM.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938201"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HORIZON-CL5-2023-D6-01-05</a:t>
            </a:r>
            <a:r>
              <a:rPr lang="en-US" sz="1200" dirty="0"/>
              <a:t> </a:t>
            </a:r>
          </a:p>
          <a:p>
            <a:pPr algn="r"/>
            <a:r>
              <a:rPr lang="fr-FR" sz="1200" dirty="0"/>
              <a:t>Budget global : </a:t>
            </a:r>
            <a:r>
              <a:rPr lang="fr-FR" sz="1200" b="1" dirty="0"/>
              <a:t>2 M€ - </a:t>
            </a:r>
            <a:r>
              <a:rPr lang="fr-FR" sz="1200" dirty="0"/>
              <a:t>Budget par projet :</a:t>
            </a:r>
            <a:r>
              <a:rPr lang="fr-FR" sz="1200" b="1" dirty="0"/>
              <a:t> 2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05/09/2023</a:t>
            </a:r>
            <a:endParaRPr lang="en-US" dirty="0"/>
          </a:p>
        </p:txBody>
      </p:sp>
    </p:spTree>
    <p:extLst>
      <p:ext uri="{BB962C8B-B14F-4D97-AF65-F5344CB8AC3E}">
        <p14:creationId xmlns:p14="http://schemas.microsoft.com/office/powerpoint/2010/main" val="2632466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Zero-emission e-commerce and freight delivery and return choices by retailers, consumers and local authorities</a:t>
            </a:r>
            <a:endParaRPr sz="2000" dirty="0">
              <a:solidFill>
                <a:schemeClr val="bg2"/>
              </a:solidFill>
            </a:endParaRPr>
          </a:p>
        </p:txBody>
      </p:sp>
      <p:sp>
        <p:nvSpPr>
          <p:cNvPr id="200" name="Google Shape;200;p18"/>
          <p:cNvSpPr txBox="1">
            <a:spLocks noGrp="1"/>
          </p:cNvSpPr>
          <p:nvPr>
            <p:ph type="body" idx="1"/>
          </p:nvPr>
        </p:nvSpPr>
        <p:spPr>
          <a:xfrm>
            <a:off x="359999" y="1981116"/>
            <a:ext cx="8424000" cy="293716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b="1" dirty="0"/>
              <a:t>Meilleure compréhension de la volonté et des motivations des clients </a:t>
            </a:r>
            <a:r>
              <a:rPr lang="fr-FR" sz="1200" dirty="0"/>
              <a:t>à choisir des options de livraison et de retour plus durables, incluant éventuellement la durabilité sociale (par exemple, des conditions de travail adéquates pour les chauffeurs/livreurs). </a:t>
            </a:r>
          </a:p>
          <a:p>
            <a:pPr indent="-323850">
              <a:lnSpc>
                <a:spcPct val="110000"/>
              </a:lnSpc>
              <a:spcBef>
                <a:spcPts val="300"/>
              </a:spcBef>
              <a:buClr>
                <a:schemeClr val="bg2"/>
              </a:buClr>
              <a:buSzPts val="1500"/>
              <a:buChar char="•"/>
            </a:pPr>
            <a:r>
              <a:rPr lang="fr-FR" sz="1200" dirty="0"/>
              <a:t>Soutien des processus pertinents par les détaillants et les opérateurs logistiques, en fournissant des informations sur les implications des solutions de livraison.</a:t>
            </a:r>
          </a:p>
          <a:p>
            <a:pPr indent="-323850">
              <a:lnSpc>
                <a:spcPct val="110000"/>
              </a:lnSpc>
              <a:spcBef>
                <a:spcPts val="300"/>
              </a:spcBef>
              <a:buClr>
                <a:schemeClr val="bg2"/>
              </a:buClr>
              <a:buSzPts val="1500"/>
              <a:buChar char="•"/>
            </a:pPr>
            <a:r>
              <a:rPr lang="fr-FR" sz="1200" b="1" dirty="0"/>
              <a:t>Prise de conscience et engagement des consommateurs </a:t>
            </a:r>
            <a:r>
              <a:rPr lang="fr-FR" sz="1200" dirty="0"/>
              <a:t>dans l'utilisation de stratégies de livraison et de retour pour réduire les émissions et les embouteillages.</a:t>
            </a:r>
          </a:p>
          <a:p>
            <a:pPr indent="-323850">
              <a:lnSpc>
                <a:spcPct val="110000"/>
              </a:lnSpc>
              <a:spcBef>
                <a:spcPts val="300"/>
              </a:spcBef>
              <a:buClr>
                <a:schemeClr val="bg2"/>
              </a:buClr>
              <a:buSzPts val="1500"/>
              <a:buChar char="•"/>
            </a:pPr>
            <a:r>
              <a:rPr lang="fr-FR" sz="1200" dirty="0"/>
              <a:t>Les informations sur l'empreinte environnementale des livraisons et des retours sont fournies aux consommateurs de manière transparente et compréhensible par les détaillants (en collaboration avec les opérateurs logistiques et les fournisseurs de systèmes de transport).</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24000" cy="4152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Choix des détaillants, des consommateurs et des autorités locales en matière de commerce électronique et de livraison et de retour de marchandises à zéro émission</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HORIZON-CL5-2023-D6-01-06</a:t>
            </a:r>
            <a:r>
              <a:rPr lang="en-US" sz="1200" dirty="0"/>
              <a:t> </a:t>
            </a:r>
          </a:p>
          <a:p>
            <a:pPr algn="r"/>
            <a:r>
              <a:rPr lang="fr-FR" sz="1200" dirty="0"/>
              <a:t>Budget global : </a:t>
            </a:r>
            <a:r>
              <a:rPr lang="fr-FR" sz="1200" b="1" dirty="0"/>
              <a:t>6 M€ - </a:t>
            </a:r>
            <a:r>
              <a:rPr lang="fr-FR" sz="1200" dirty="0"/>
              <a:t>Budget par projet :</a:t>
            </a:r>
            <a:r>
              <a:rPr lang="fr-FR" sz="1200" b="1" dirty="0"/>
              <a:t> 3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05/09/2023</a:t>
            </a:r>
            <a:endParaRPr lang="en-US" dirty="0"/>
          </a:p>
        </p:txBody>
      </p:sp>
    </p:spTree>
    <p:extLst>
      <p:ext uri="{BB962C8B-B14F-4D97-AF65-F5344CB8AC3E}">
        <p14:creationId xmlns:p14="http://schemas.microsoft.com/office/powerpoint/2010/main" val="1396746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Zero-emission e-commerce and freight delivery and return choices by retailers, consumers and local authorities</a:t>
            </a:r>
            <a:endParaRPr sz="2000" dirty="0">
              <a:solidFill>
                <a:schemeClr val="bg2"/>
              </a:solidFill>
            </a:endParaRPr>
          </a:p>
        </p:txBody>
      </p:sp>
      <p:sp>
        <p:nvSpPr>
          <p:cNvPr id="200" name="Google Shape;200;p18"/>
          <p:cNvSpPr txBox="1">
            <a:spLocks noGrp="1"/>
          </p:cNvSpPr>
          <p:nvPr>
            <p:ph type="body" idx="1"/>
          </p:nvPr>
        </p:nvSpPr>
        <p:spPr>
          <a:xfrm>
            <a:off x="359999" y="1725934"/>
            <a:ext cx="8424000" cy="293716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Conception conjointement avec les consommateurs d’un éventail plus large d'options de livraison et de retour sans émissions et de systèmes d'incitation connexes ; proposition de ces options par les détaillants, encouragés par la demande croissante des consommateurs pour des choix plus écologiques et par les réglementations des villes.</a:t>
            </a:r>
          </a:p>
          <a:p>
            <a:pPr indent="-323850">
              <a:lnSpc>
                <a:spcPct val="110000"/>
              </a:lnSpc>
              <a:spcBef>
                <a:spcPts val="300"/>
              </a:spcBef>
              <a:buClr>
                <a:schemeClr val="bg2"/>
              </a:buClr>
              <a:buSzPts val="1500"/>
              <a:buChar char="•"/>
            </a:pPr>
            <a:r>
              <a:rPr lang="fr-FR" sz="1200" dirty="0"/>
              <a:t>Au moins 50 % des options/processus de livraison et de retour adoptés par les détaillants et les opérateurs logistiques participant à l'action et proposés à leurs clients sont sans émissions.</a:t>
            </a:r>
          </a:p>
          <a:p>
            <a:pPr indent="-323850">
              <a:lnSpc>
                <a:spcPct val="110000"/>
              </a:lnSpc>
              <a:spcBef>
                <a:spcPts val="300"/>
              </a:spcBef>
              <a:buClr>
                <a:schemeClr val="bg2"/>
              </a:buClr>
              <a:buSzPts val="1500"/>
              <a:buChar char="•"/>
            </a:pPr>
            <a:r>
              <a:rPr lang="fr-FR" sz="1200" b="1" dirty="0"/>
              <a:t>Meilleure compréhension de la capacité des autorités locales à influencer les choix plus écologiques des consommateurs</a:t>
            </a:r>
            <a:r>
              <a:rPr lang="fr-FR" sz="1200" dirty="0"/>
              <a:t> en matière de livraison et de retour.</a:t>
            </a:r>
          </a:p>
          <a:p>
            <a:pPr indent="-323850">
              <a:lnSpc>
                <a:spcPct val="110000"/>
              </a:lnSpc>
              <a:spcBef>
                <a:spcPts val="300"/>
              </a:spcBef>
              <a:buClr>
                <a:schemeClr val="bg2"/>
              </a:buClr>
              <a:buSzPts val="1500"/>
              <a:buChar char="•"/>
            </a:pPr>
            <a:r>
              <a:rPr lang="fr-FR" sz="1200" dirty="0"/>
              <a:t>Recommandations proposées aux autorités locales et à l'UE sur l'</a:t>
            </a:r>
            <a:r>
              <a:rPr lang="fr-FR" sz="1200" b="1" dirty="0"/>
              <a:t>impact des leviers politiques pertinents et des réglementations possibles </a:t>
            </a:r>
            <a:r>
              <a:rPr lang="fr-FR" sz="1200" dirty="0"/>
              <a:t>pour influencer les choix plus écologiques des options de livraison et de retour.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HORIZON-CL5-2023-D6-01-06</a:t>
            </a:r>
            <a:r>
              <a:rPr lang="en-US" sz="1200" dirty="0"/>
              <a:t> </a:t>
            </a:r>
          </a:p>
          <a:p>
            <a:pPr algn="r"/>
            <a:r>
              <a:rPr lang="fr-FR" sz="1200" dirty="0"/>
              <a:t>Budget global : </a:t>
            </a:r>
            <a:r>
              <a:rPr lang="fr-FR" sz="1200" b="1" dirty="0"/>
              <a:t>6 M€ - </a:t>
            </a:r>
            <a:r>
              <a:rPr lang="fr-FR" sz="1200" dirty="0"/>
              <a:t>Budget par projet :</a:t>
            </a:r>
            <a:r>
              <a:rPr lang="fr-FR" sz="1200" b="1" dirty="0"/>
              <a:t> 3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05/09/2023</a:t>
            </a:r>
            <a:endParaRPr lang="en-US" dirty="0"/>
          </a:p>
        </p:txBody>
      </p:sp>
    </p:spTree>
    <p:extLst>
      <p:ext uri="{BB962C8B-B14F-4D97-AF65-F5344CB8AC3E}">
        <p14:creationId xmlns:p14="http://schemas.microsoft.com/office/powerpoint/2010/main" val="81291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368301" y="1000974"/>
            <a:ext cx="8580389" cy="3983136"/>
          </a:xfrm>
          <a:solidFill>
            <a:schemeClr val="bg1"/>
          </a:solidFill>
        </p:spPr>
        <p:txBody>
          <a:bodyPr/>
          <a:lstStyle/>
          <a:p>
            <a:pPr>
              <a:spcBef>
                <a:spcPts val="600"/>
              </a:spcBef>
              <a:spcAft>
                <a:spcPts val="600"/>
              </a:spcAft>
            </a:pPr>
            <a:r>
              <a:rPr lang="fr-FR" sz="1400" b="0" dirty="0">
                <a:solidFill>
                  <a:schemeClr val="bg2"/>
                </a:solidFill>
              </a:rPr>
              <a:t>Horizon Europe est le programme-cadre de l'Union européenne pour la recherche et l'innovation. Il couvre la période 2021-2027 et est doté d'un budget de 95,5 milliards d'euros.</a:t>
            </a:r>
            <a:br>
              <a:rPr lang="fr-FR" sz="1400" b="0" dirty="0"/>
            </a:br>
            <a:br>
              <a:rPr lang="fr-FR" sz="1400" b="0" dirty="0"/>
            </a:br>
            <a:r>
              <a:rPr lang="fr-FR" sz="1400" b="0" dirty="0">
                <a:solidFill>
                  <a:schemeClr val="bg2"/>
                </a:solidFill>
              </a:rPr>
              <a:t>Le présent guide a été réalisé par les membres du </a:t>
            </a:r>
            <a:r>
              <a:rPr lang="fr-FR" sz="1400" dirty="0">
                <a:solidFill>
                  <a:schemeClr val="bg2"/>
                </a:solidFill>
              </a:rPr>
              <a:t>Point de Contact National </a:t>
            </a:r>
            <a:r>
              <a:rPr lang="fr-FR" sz="1400" b="0" dirty="0">
                <a:solidFill>
                  <a:schemeClr val="bg2"/>
                </a:solidFill>
              </a:rPr>
              <a:t>(PCN) français Horizon Europe en charge du </a:t>
            </a:r>
            <a:r>
              <a:rPr lang="fr-FR" sz="1400" dirty="0">
                <a:solidFill>
                  <a:schemeClr val="bg2"/>
                </a:solidFill>
              </a:rPr>
              <a:t>Cluster 2 "Culture, créativité et société inclusive".</a:t>
            </a:r>
            <a:br>
              <a:rPr lang="fr-FR" sz="1400" b="0" dirty="0"/>
            </a:br>
            <a:br>
              <a:rPr lang="fr-FR" sz="1400" b="0" dirty="0"/>
            </a:br>
            <a:r>
              <a:rPr lang="fr-FR" sz="1400" dirty="0">
                <a:solidFill>
                  <a:schemeClr val="bg2"/>
                </a:solidFill>
              </a:rPr>
              <a:t>Ce guide s'adresse à tous les acteurs français</a:t>
            </a:r>
            <a:r>
              <a:rPr lang="fr-FR" sz="1400" b="0" dirty="0">
                <a:solidFill>
                  <a:schemeClr val="bg2"/>
                </a:solidFill>
              </a:rPr>
              <a:t> du monde la </a:t>
            </a:r>
            <a:r>
              <a:rPr lang="fr-FR" sz="1400" dirty="0">
                <a:solidFill>
                  <a:schemeClr val="bg2"/>
                </a:solidFill>
              </a:rPr>
              <a:t>recherche</a:t>
            </a:r>
            <a:r>
              <a:rPr lang="fr-FR" sz="1400" b="0" dirty="0">
                <a:solidFill>
                  <a:schemeClr val="bg2"/>
                </a:solidFill>
              </a:rPr>
              <a:t> en </a:t>
            </a:r>
            <a:r>
              <a:rPr lang="fr-FR" sz="1400" dirty="0">
                <a:solidFill>
                  <a:schemeClr val="bg2"/>
                </a:solidFill>
              </a:rPr>
              <a:t>sciences humaines et sociales</a:t>
            </a:r>
            <a:r>
              <a:rPr lang="fr-FR" sz="1400" b="0" dirty="0">
                <a:solidFill>
                  <a:schemeClr val="bg2"/>
                </a:solidFill>
              </a:rPr>
              <a:t>, en leur proposant une </a:t>
            </a:r>
            <a:r>
              <a:rPr lang="fr-FR" sz="1400" dirty="0">
                <a:solidFill>
                  <a:schemeClr val="bg2"/>
                </a:solidFill>
              </a:rPr>
              <a:t>synthèse en français </a:t>
            </a:r>
            <a:r>
              <a:rPr lang="fr-FR" sz="1400" b="0" dirty="0">
                <a:solidFill>
                  <a:schemeClr val="bg2"/>
                </a:solidFill>
              </a:rPr>
              <a:t>des éléments clés des </a:t>
            </a:r>
            <a:r>
              <a:rPr lang="fr-FR" sz="1400" dirty="0">
                <a:solidFill>
                  <a:schemeClr val="bg2"/>
                </a:solidFill>
              </a:rPr>
              <a:t>appels 2023 et 2024</a:t>
            </a:r>
            <a:r>
              <a:rPr lang="fr-FR" sz="1400" b="0" dirty="0">
                <a:solidFill>
                  <a:schemeClr val="bg2"/>
                </a:solidFill>
              </a:rPr>
              <a:t> du cluster 5 qui attendent une </a:t>
            </a:r>
            <a:r>
              <a:rPr lang="fr-FR" sz="1400" dirty="0">
                <a:solidFill>
                  <a:schemeClr val="bg2"/>
                </a:solidFill>
              </a:rPr>
              <a:t>contribution significative de la recherche en SHS</a:t>
            </a:r>
            <a:r>
              <a:rPr lang="fr-FR" sz="1400" b="0" dirty="0">
                <a:solidFill>
                  <a:schemeClr val="bg2"/>
                </a:solidFill>
              </a:rPr>
              <a:t>.</a:t>
            </a:r>
            <a:br>
              <a:rPr lang="fr-FR" sz="1400" b="0" dirty="0"/>
            </a:br>
            <a:br>
              <a:rPr lang="fr-FR" sz="1400" b="0" dirty="0"/>
            </a:br>
            <a:r>
              <a:rPr lang="fr-FR" sz="1400" b="0" dirty="0">
                <a:solidFill>
                  <a:schemeClr val="bg2"/>
                </a:solidFill>
              </a:rPr>
              <a:t>Les synthèses et traductions proposées dans ce guide n'engagent que la responsabilité de leurs auteurs et en aucune manière celle de la Commission européenne.</a:t>
            </a:r>
            <a:br>
              <a:rPr lang="fr-FR" sz="1400" b="0" dirty="0"/>
            </a:br>
            <a:br>
              <a:rPr lang="fr-FR" sz="1400" b="0" dirty="0"/>
            </a:br>
            <a:br>
              <a:rPr lang="fr-FR" sz="1400" b="0" dirty="0"/>
            </a:br>
            <a:br>
              <a:rPr lang="fr-FR" sz="1400" b="0" dirty="0"/>
            </a:br>
            <a:br>
              <a:rPr lang="fr-FR" sz="1400" b="0" dirty="0"/>
            </a:br>
            <a:endParaRPr lang="fr-FR" sz="1400" b="0" dirty="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3</a:t>
            </a:fld>
            <a:endParaRPr lang="fr-FR"/>
          </a:p>
        </p:txBody>
      </p:sp>
      <p:sp>
        <p:nvSpPr>
          <p:cNvPr id="5" name="ZoneTexte 4">
            <a:extLst>
              <a:ext uri="{FF2B5EF4-FFF2-40B4-BE49-F238E27FC236}">
                <a16:creationId xmlns:a16="http://schemas.microsoft.com/office/drawing/2014/main" id="{CD12D4A1-DA16-4C98-A341-89CC763F855C}"/>
              </a:ext>
            </a:extLst>
          </p:cNvPr>
          <p:cNvSpPr txBox="1"/>
          <p:nvPr/>
        </p:nvSpPr>
        <p:spPr>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a:solidFill>
                  <a:srgbClr val="000091"/>
                </a:solidFill>
              </a:rPr>
              <a:t>AVANT-PROPOS</a:t>
            </a:r>
          </a:p>
        </p:txBody>
      </p:sp>
      <p:pic>
        <p:nvPicPr>
          <p:cNvPr id="7" name="Image 6">
            <a:extLst>
              <a:ext uri="{FF2B5EF4-FFF2-40B4-BE49-F238E27FC236}">
                <a16:creationId xmlns:a16="http://schemas.microsoft.com/office/drawing/2014/main" id="{7347AF9C-73F6-42FD-A34D-6430361CC833}"/>
              </a:ext>
            </a:extLst>
          </p:cNvPr>
          <p:cNvPicPr>
            <a:picLocks noChangeAspect="1"/>
          </p:cNvPicPr>
          <p:nvPr/>
        </p:nvPicPr>
        <p:blipFill>
          <a:blip r:embed="rId2"/>
          <a:stretch>
            <a:fillRect/>
          </a:stretch>
        </p:blipFill>
        <p:spPr>
          <a:xfrm>
            <a:off x="368301" y="138125"/>
            <a:ext cx="1016000" cy="746252"/>
          </a:xfrm>
          <a:prstGeom prst="rect">
            <a:avLst/>
          </a:prstGeom>
        </p:spPr>
      </p:pic>
    </p:spTree>
    <p:extLst>
      <p:ext uri="{BB962C8B-B14F-4D97-AF65-F5344CB8AC3E}">
        <p14:creationId xmlns:p14="http://schemas.microsoft.com/office/powerpoint/2010/main" val="30630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a:t>TOPICS 2024</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154206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159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Improved toolbox for evaluating the climate and environmental impacts of trade policies</a:t>
            </a:r>
            <a:endParaRPr sz="2000" dirty="0">
              <a:solidFill>
                <a:schemeClr val="bg2"/>
              </a:solidFill>
            </a:endParaRPr>
          </a:p>
        </p:txBody>
      </p:sp>
      <p:sp>
        <p:nvSpPr>
          <p:cNvPr id="200" name="Google Shape;200;p18"/>
          <p:cNvSpPr txBox="1">
            <a:spLocks noGrp="1"/>
          </p:cNvSpPr>
          <p:nvPr>
            <p:ph type="body" idx="1"/>
          </p:nvPr>
        </p:nvSpPr>
        <p:spPr>
          <a:xfrm>
            <a:off x="359999" y="2040322"/>
            <a:ext cx="8424000" cy="271178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Améliorer nos connaissances et informer les décideurs politiques sur les </a:t>
            </a:r>
            <a:r>
              <a:rPr lang="fr-FR" sz="1200" b="1" dirty="0"/>
              <a:t>impacts positifs et négatifs du commerce et de la politique commerciale sur le climat</a:t>
            </a:r>
            <a:r>
              <a:rPr lang="fr-FR" sz="1200" dirty="0"/>
              <a:t>. En outre, le cas échéant, les effets plus larges sur l'environnement, en particulier la biodiversité, la pollution et l'épuisement des ressources naturelles, peuvent également être pris en compte.</a:t>
            </a:r>
          </a:p>
          <a:p>
            <a:pPr indent="-323850">
              <a:lnSpc>
                <a:spcPct val="110000"/>
              </a:lnSpc>
              <a:spcBef>
                <a:spcPts val="300"/>
              </a:spcBef>
              <a:buClr>
                <a:schemeClr val="bg2"/>
              </a:buClr>
              <a:buSzPts val="1500"/>
              <a:buChar char="•"/>
            </a:pPr>
            <a:r>
              <a:rPr lang="fr-FR" sz="1200" b="1" dirty="0"/>
              <a:t>Améliorer et élargir la boîte à outils des modèles</a:t>
            </a:r>
            <a:r>
              <a:rPr lang="fr-FR" sz="1200" dirty="0"/>
              <a:t> et autres techniques de recherche ainsi que les données disponibles et leur traitement </a:t>
            </a:r>
            <a:r>
              <a:rPr lang="fr-FR" sz="1200" b="1" dirty="0"/>
              <a:t>pour analyser l'impact du commerce et de la politique commerciale sur le climat</a:t>
            </a:r>
            <a:r>
              <a:rPr lang="fr-FR" sz="1200" dirty="0"/>
              <a:t>.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633279"/>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Amélioration de la boîte à outils pour l'évaluation des impacts climatiques et environnementaux des politiques commerciales</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HORIZON-CL5-2024-D1-01-04</a:t>
            </a:r>
            <a:r>
              <a:rPr lang="en-US" sz="1200" dirty="0"/>
              <a:t> </a:t>
            </a:r>
          </a:p>
          <a:p>
            <a:pPr algn="r"/>
            <a:r>
              <a:rPr lang="fr-FR" sz="1200" dirty="0"/>
              <a:t>Budget global : </a:t>
            </a:r>
            <a:r>
              <a:rPr lang="fr-FR" sz="1200" b="1" dirty="0"/>
              <a:t>12 M€ - </a:t>
            </a:r>
            <a:r>
              <a:rPr lang="fr-FR" sz="1200" dirty="0"/>
              <a:t>Budget par projet :</a:t>
            </a:r>
            <a:r>
              <a:rPr lang="fr-FR" sz="1200" b="1" dirty="0"/>
              <a:t> 6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05/03/2024</a:t>
            </a:r>
            <a:endParaRPr lang="en-US" dirty="0"/>
          </a:p>
        </p:txBody>
      </p:sp>
    </p:spTree>
    <p:extLst>
      <p:ext uri="{BB962C8B-B14F-4D97-AF65-F5344CB8AC3E}">
        <p14:creationId xmlns:p14="http://schemas.microsoft.com/office/powerpoint/2010/main" val="3613862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733088"/>
          </a:xfrm>
          <a:prstGeom prst="rect">
            <a:avLst/>
          </a:prstGeom>
          <a:noFill/>
          <a:ln>
            <a:noFill/>
          </a:ln>
        </p:spPr>
        <p:txBody>
          <a:bodyPr spcFirstLastPara="1" wrap="square" lIns="0" tIns="0" rIns="0" bIns="0" anchor="t" anchorCtr="0">
            <a:noAutofit/>
          </a:bodyPr>
          <a:lstStyle/>
          <a:p>
            <a:pPr lvl="0">
              <a:buSzPts val="2500"/>
            </a:pPr>
            <a:r>
              <a:rPr lang="en-GB" sz="1800" dirty="0">
                <a:solidFill>
                  <a:schemeClr val="bg2"/>
                </a:solidFill>
              </a:rPr>
              <a:t>Development of technical and business solutions to optimise the circularity, resilience, and sustainability of the European battery value chain (Batt4EU Partnership)</a:t>
            </a:r>
          </a:p>
        </p:txBody>
      </p:sp>
      <p:sp>
        <p:nvSpPr>
          <p:cNvPr id="200" name="Google Shape;200;p18"/>
          <p:cNvSpPr txBox="1">
            <a:spLocks noGrp="1"/>
          </p:cNvSpPr>
          <p:nvPr>
            <p:ph type="body" idx="1"/>
          </p:nvPr>
        </p:nvSpPr>
        <p:spPr>
          <a:xfrm>
            <a:off x="359999" y="2197275"/>
            <a:ext cx="8424000" cy="251162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Une base économique européenne plus forte, plus résiliente, plus compétitive et adaptée aux transitions verte et numérique, en réduisant les dépendances stratégiques pour les matières premières critiques par la promotion d'une approche circulaire de la fabrication et de l'efficacité des ressources.</a:t>
            </a:r>
          </a:p>
          <a:p>
            <a:pPr indent="-323850">
              <a:lnSpc>
                <a:spcPct val="110000"/>
              </a:lnSpc>
              <a:spcBef>
                <a:spcPts val="300"/>
              </a:spcBef>
              <a:buClr>
                <a:schemeClr val="bg2"/>
              </a:buClr>
              <a:buSzPts val="1500"/>
              <a:buChar char="•"/>
            </a:pPr>
            <a:r>
              <a:rPr lang="fr-FR" sz="1200" b="1" dirty="0"/>
              <a:t>Faire progresser la conception circulaire et durable et les pratiques commerciales</a:t>
            </a:r>
            <a:r>
              <a:rPr lang="fr-FR" sz="1200" dirty="0"/>
              <a:t> relatives aux batteries avancées et aux chaînes de valeur associées.</a:t>
            </a:r>
          </a:p>
          <a:p>
            <a:pPr indent="-323850">
              <a:lnSpc>
                <a:spcPct val="110000"/>
              </a:lnSpc>
              <a:spcBef>
                <a:spcPts val="300"/>
              </a:spcBef>
              <a:buClr>
                <a:schemeClr val="bg2"/>
              </a:buClr>
              <a:buSzPts val="1500"/>
              <a:buChar char="•"/>
            </a:pPr>
            <a:r>
              <a:rPr lang="fr-FR" sz="1200" dirty="0"/>
              <a:t>Améliorer les performances en matière de durabilité du cycle de vie des piles produites dans l'UE, à la fois en termes de réduction des incidences environnementales et de </a:t>
            </a:r>
            <a:r>
              <a:rPr lang="fr-FR" sz="1200" b="1" dirty="0"/>
              <a:t>maximisation des avantages socio-économiques</a:t>
            </a:r>
            <a:r>
              <a:rPr lang="fr-FR" sz="1200" dirty="0"/>
              <a:t>, y compris en augmentant les pratiques en circuit fermé.</a:t>
            </a:r>
          </a:p>
          <a:p>
            <a:pPr indent="-323850">
              <a:lnSpc>
                <a:spcPct val="110000"/>
              </a:lnSpc>
              <a:spcBef>
                <a:spcPts val="300"/>
              </a:spcBef>
              <a:buClr>
                <a:schemeClr val="bg2"/>
              </a:buClr>
              <a:buSzPts val="1500"/>
              <a:buChar char="•"/>
            </a:pPr>
            <a:r>
              <a:rPr lang="fr-FR" sz="1200" dirty="0"/>
              <a:t>Renforcer l'indépendance stratégique de l'Europe en termes de matières premières pour les piles, de compétitivité de l'industrie européenne et d'optimisation des avantages socio-économiques au niveau de l'UE et au-delà.</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762932"/>
            <a:ext cx="8424000" cy="4343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200" b="0" i="1" dirty="0">
                <a:solidFill>
                  <a:schemeClr val="tx1">
                    <a:lumMod val="65000"/>
                    <a:lumOff val="35000"/>
                  </a:schemeClr>
                </a:solidFill>
              </a:rPr>
              <a:t>Développement de solutions techniques et commerciales pour optimiser la circularité, la résilience et la durabilité de la chaîne de valeur européenne des batteries (partenariat Batt4EU).</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HORIZON-CL5-2024-D2-01-03</a:t>
            </a:r>
            <a:r>
              <a:rPr lang="en-US" sz="1200" dirty="0"/>
              <a:t> </a:t>
            </a:r>
          </a:p>
          <a:p>
            <a:pPr algn="r"/>
            <a:r>
              <a:rPr lang="fr-FR" sz="1200" dirty="0"/>
              <a:t>Budget global : </a:t>
            </a:r>
            <a:r>
              <a:rPr lang="fr-FR" sz="1200" b="1" dirty="0"/>
              <a:t>5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18/04/2024</a:t>
            </a:r>
            <a:endParaRPr lang="en-US" dirty="0"/>
          </a:p>
        </p:txBody>
      </p:sp>
    </p:spTree>
    <p:extLst>
      <p:ext uri="{BB962C8B-B14F-4D97-AF65-F5344CB8AC3E}">
        <p14:creationId xmlns:p14="http://schemas.microsoft.com/office/powerpoint/2010/main" val="2330846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733088"/>
          </a:xfrm>
          <a:prstGeom prst="rect">
            <a:avLst/>
          </a:prstGeom>
          <a:noFill/>
          <a:ln>
            <a:noFill/>
          </a:ln>
        </p:spPr>
        <p:txBody>
          <a:bodyPr spcFirstLastPara="1" wrap="square" lIns="0" tIns="0" rIns="0" bIns="0" anchor="t" anchorCtr="0">
            <a:noAutofit/>
          </a:bodyPr>
          <a:lstStyle/>
          <a:p>
            <a:pPr lvl="0">
              <a:buSzPts val="2500"/>
            </a:pPr>
            <a:r>
              <a:rPr lang="en-US" sz="1800" dirty="0">
                <a:solidFill>
                  <a:schemeClr val="bg2"/>
                </a:solidFill>
              </a:rPr>
              <a:t>Development of technical and business solutions to </a:t>
            </a:r>
            <a:r>
              <a:rPr lang="en-US" sz="1800" dirty="0" err="1">
                <a:solidFill>
                  <a:schemeClr val="bg2"/>
                </a:solidFill>
              </a:rPr>
              <a:t>optimise</a:t>
            </a:r>
            <a:r>
              <a:rPr lang="en-US" sz="1800" dirty="0">
                <a:solidFill>
                  <a:schemeClr val="bg2"/>
                </a:solidFill>
              </a:rPr>
              <a:t> the circularity, resilience, and sustainability of the European battery value chain (Batt4EU Partnership)</a:t>
            </a:r>
            <a:endParaRPr sz="1800" dirty="0">
              <a:solidFill>
                <a:schemeClr val="bg2"/>
              </a:solidFill>
            </a:endParaRPr>
          </a:p>
        </p:txBody>
      </p:sp>
      <p:sp>
        <p:nvSpPr>
          <p:cNvPr id="200" name="Google Shape;200;p18"/>
          <p:cNvSpPr txBox="1">
            <a:spLocks noGrp="1"/>
          </p:cNvSpPr>
          <p:nvPr>
            <p:ph type="body" idx="1"/>
          </p:nvPr>
        </p:nvSpPr>
        <p:spPr>
          <a:xfrm>
            <a:off x="359999" y="1832795"/>
            <a:ext cx="8424000" cy="251162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Soutenir la réalisation des objectifs d'efficacité du recyclage fixés par l'UE pour 2030 et au-delà. </a:t>
            </a:r>
          </a:p>
          <a:p>
            <a:pPr indent="-323850">
              <a:lnSpc>
                <a:spcPct val="110000"/>
              </a:lnSpc>
              <a:spcBef>
                <a:spcPts val="300"/>
              </a:spcBef>
              <a:buClr>
                <a:schemeClr val="bg2"/>
              </a:buClr>
              <a:buSzPts val="1500"/>
              <a:buChar char="•"/>
            </a:pPr>
            <a:r>
              <a:rPr lang="fr-FR" sz="1200" dirty="0">
                <a:solidFill>
                  <a:srgbClr val="000091"/>
                </a:solidFill>
              </a:rPr>
              <a:t>Mettre en place des outils et des bonnes pratiques pour de multiples secteurs industriels afin d'améliorer les ambitions industrielles et le </a:t>
            </a:r>
            <a:r>
              <a:rPr lang="fr-FR" sz="1200" i="1" dirty="0">
                <a:solidFill>
                  <a:srgbClr val="000091"/>
                </a:solidFill>
              </a:rPr>
              <a:t>leadership</a:t>
            </a:r>
            <a:r>
              <a:rPr lang="fr-FR" sz="1200" dirty="0">
                <a:solidFill>
                  <a:srgbClr val="000091"/>
                </a:solidFill>
              </a:rPr>
              <a:t> mondial de l'Europe dans le domaine des piles.</a:t>
            </a:r>
          </a:p>
          <a:p>
            <a:pPr indent="-323850">
              <a:lnSpc>
                <a:spcPct val="110000"/>
              </a:lnSpc>
              <a:spcBef>
                <a:spcPts val="300"/>
              </a:spcBef>
              <a:buClr>
                <a:schemeClr val="bg2"/>
              </a:buClr>
              <a:buSzPts val="1500"/>
              <a:buChar char="•"/>
            </a:pPr>
            <a:r>
              <a:rPr lang="fr-FR" sz="1200" dirty="0">
                <a:solidFill>
                  <a:srgbClr val="000091"/>
                </a:solidFill>
              </a:rPr>
              <a:t>Améliorer la circularité des piles et de leurs matériaux/composants par la promotion de conceptions plus efficaces en termes de matériaux</a:t>
            </a:r>
          </a:p>
          <a:p>
            <a:pPr indent="-323850">
              <a:lnSpc>
                <a:spcPct val="110000"/>
              </a:lnSpc>
              <a:spcBef>
                <a:spcPts val="300"/>
              </a:spcBef>
              <a:buClr>
                <a:schemeClr val="bg2"/>
              </a:buClr>
              <a:buSzPts val="1500"/>
              <a:buChar char="•"/>
            </a:pPr>
            <a:r>
              <a:rPr lang="fr-FR" sz="1200" dirty="0">
                <a:solidFill>
                  <a:srgbClr val="000091"/>
                </a:solidFill>
              </a:rPr>
              <a:t>Les propositions doivent couvrir </a:t>
            </a:r>
            <a:r>
              <a:rPr lang="fr-FR" sz="1200" b="1" dirty="0">
                <a:solidFill>
                  <a:srgbClr val="000091"/>
                </a:solidFill>
              </a:rPr>
              <a:t>au moins deux des trois catégories de champ d'application </a:t>
            </a:r>
            <a:r>
              <a:rPr lang="fr-FR" sz="1200" dirty="0">
                <a:solidFill>
                  <a:srgbClr val="000091"/>
                </a:solidFill>
              </a:rPr>
              <a:t>: </a:t>
            </a:r>
            <a:r>
              <a:rPr lang="en-GB" sz="1200" b="1" i="1" dirty="0">
                <a:solidFill>
                  <a:srgbClr val="000091"/>
                </a:solidFill>
              </a:rPr>
              <a:t>business models</a:t>
            </a:r>
            <a:r>
              <a:rPr lang="fr-FR" sz="1200" dirty="0">
                <a:solidFill>
                  <a:srgbClr val="000091"/>
                </a:solidFill>
              </a:rPr>
              <a:t>, outils intersectoriels, conception durable.</a:t>
            </a:r>
            <a:endParaRPr lang="fr-FR" sz="1200" b="1" dirty="0">
              <a:solidFill>
                <a:schemeClr val="accent4"/>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HORIZON-CL5-2024-D2-01-03</a:t>
            </a:r>
            <a:r>
              <a:rPr lang="en-US" sz="1200" dirty="0"/>
              <a:t> </a:t>
            </a:r>
          </a:p>
          <a:p>
            <a:pPr algn="r"/>
            <a:r>
              <a:rPr lang="fr-FR" sz="1200" dirty="0"/>
              <a:t>Budget global : </a:t>
            </a:r>
            <a:r>
              <a:rPr lang="fr-FR" sz="1200" b="1" dirty="0"/>
              <a:t>5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18/04/2024</a:t>
            </a:r>
            <a:endParaRPr lang="en-US" dirty="0"/>
          </a:p>
        </p:txBody>
      </p:sp>
    </p:spTree>
    <p:extLst>
      <p:ext uri="{BB962C8B-B14F-4D97-AF65-F5344CB8AC3E}">
        <p14:creationId xmlns:p14="http://schemas.microsoft.com/office/powerpoint/2010/main" val="3946449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GB" sz="2000" dirty="0">
                <a:solidFill>
                  <a:schemeClr val="bg2"/>
                </a:solidFill>
              </a:rPr>
              <a:t>Minimisation of environmental, and optimisation of socio-economic impacts in the deployment, operation and decommissioning of offshore wind farms</a:t>
            </a:r>
          </a:p>
        </p:txBody>
      </p:sp>
      <p:sp>
        <p:nvSpPr>
          <p:cNvPr id="200" name="Google Shape;200;p18"/>
          <p:cNvSpPr txBox="1">
            <a:spLocks noGrp="1"/>
          </p:cNvSpPr>
          <p:nvPr>
            <p:ph type="body" idx="1"/>
          </p:nvPr>
        </p:nvSpPr>
        <p:spPr>
          <a:xfrm>
            <a:off x="359999" y="2299369"/>
            <a:ext cx="8424000" cy="24943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Amélioration de la durabilité par la </a:t>
            </a:r>
            <a:r>
              <a:rPr lang="fr-FR" sz="1200" b="1" dirty="0"/>
              <a:t>prise en compte des aspects économiques, sociaux et environnementaux des parcs éoliens </a:t>
            </a:r>
            <a:r>
              <a:rPr lang="fr-FR" sz="1200" b="1" i="1" dirty="0"/>
              <a:t>offshore</a:t>
            </a:r>
            <a:r>
              <a:rPr lang="fr-FR" sz="1200" b="1" dirty="0"/>
              <a:t> </a:t>
            </a:r>
            <a:r>
              <a:rPr lang="fr-FR" sz="1200" dirty="0"/>
              <a:t>(pollution de l'air, gestion des déchets, santé et sécurité, opportunités d'emploi, préoccupations liées à la faune et à la flore, </a:t>
            </a:r>
            <a:r>
              <a:rPr lang="fr-FR" sz="1200" dirty="0" err="1"/>
              <a:t>etc</a:t>
            </a:r>
            <a:r>
              <a:rPr lang="fr-FR" sz="1200" dirty="0"/>
              <a:t>).</a:t>
            </a:r>
          </a:p>
          <a:p>
            <a:pPr indent="-323850">
              <a:lnSpc>
                <a:spcPct val="110000"/>
              </a:lnSpc>
              <a:spcBef>
                <a:spcPts val="300"/>
              </a:spcBef>
              <a:buClr>
                <a:schemeClr val="bg2"/>
              </a:buClr>
              <a:buSzPts val="1500"/>
              <a:buChar char="•"/>
            </a:pPr>
            <a:r>
              <a:rPr lang="fr-FR" sz="1200" dirty="0"/>
              <a:t>Amélioration de la durabilité globale de la production à grande échelle de parcs éoliens en mer, sur la base d'une </a:t>
            </a:r>
            <a:r>
              <a:rPr lang="fr-FR" sz="1200" b="1" dirty="0"/>
              <a:t>analyse du cycle de vie intégrant les aspects sociaux, économiques et environnementaux</a:t>
            </a:r>
            <a:r>
              <a:rPr lang="fr-FR" sz="1200" dirty="0"/>
              <a:t>, ainsi qu'une meilleure circularité des éoliennes </a:t>
            </a:r>
            <a:r>
              <a:rPr lang="fr-FR" sz="1200" i="1" dirty="0"/>
              <a:t>offshore</a:t>
            </a:r>
            <a:r>
              <a:rPr lang="fr-FR" sz="1200" dirty="0"/>
              <a:t>.</a:t>
            </a:r>
          </a:p>
          <a:p>
            <a:pPr indent="-323850">
              <a:lnSpc>
                <a:spcPct val="110000"/>
              </a:lnSpc>
              <a:spcBef>
                <a:spcPts val="300"/>
              </a:spcBef>
              <a:buClr>
                <a:schemeClr val="bg2"/>
              </a:buClr>
              <a:buSzPts val="1500"/>
              <a:buChar char="•"/>
            </a:pPr>
            <a:r>
              <a:rPr lang="fr-FR" sz="1200" dirty="0"/>
              <a:t>Meilleure compréhension des impacts négatifs et positifs des parcs éoliens </a:t>
            </a:r>
            <a:r>
              <a:rPr lang="fr-FR" sz="1200" i="1" dirty="0"/>
              <a:t>offshore</a:t>
            </a:r>
            <a:r>
              <a:rPr lang="fr-FR" sz="1200" dirty="0"/>
              <a:t> tout au long de leur durée de vie.</a:t>
            </a:r>
          </a:p>
          <a:p>
            <a:pPr indent="-323850">
              <a:lnSpc>
                <a:spcPct val="110000"/>
              </a:lnSpc>
              <a:spcBef>
                <a:spcPts val="300"/>
              </a:spcBef>
              <a:buClr>
                <a:schemeClr val="bg2"/>
              </a:buClr>
              <a:buSzPts val="1500"/>
              <a:buChar char="•"/>
            </a:pPr>
            <a:r>
              <a:rPr lang="fr-FR" sz="1200" dirty="0"/>
              <a:t>Solutions innovantes et rentables pour la construction et le démantèlement des parcs éoliens en mer visant également à minimiser les impacts potentiels sur la biodiversité et les espèces et habitats protégés.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815338"/>
            <a:ext cx="8424000" cy="4152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Minimisation des impacts environnementaux et optimisation des impacts socio-économiques lors du déploiement, de l'exploitation et du démantèlement des parcs éoliens offshore.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54694"/>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HORIZON-CL5-2024-D3-02-08</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dirty="0"/>
          </a:p>
        </p:txBody>
      </p:sp>
    </p:spTree>
    <p:extLst>
      <p:ext uri="{BB962C8B-B14F-4D97-AF65-F5344CB8AC3E}">
        <p14:creationId xmlns:p14="http://schemas.microsoft.com/office/powerpoint/2010/main" val="633548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Market Uptake Measures of renewable energy systems</a:t>
            </a:r>
            <a:endParaRPr sz="2000" dirty="0">
              <a:solidFill>
                <a:schemeClr val="bg2"/>
              </a:solidFill>
            </a:endParaRPr>
          </a:p>
        </p:txBody>
      </p:sp>
      <p:sp>
        <p:nvSpPr>
          <p:cNvPr id="200" name="Google Shape;200;p18"/>
          <p:cNvSpPr txBox="1">
            <a:spLocks noGrp="1"/>
          </p:cNvSpPr>
          <p:nvPr>
            <p:ph type="body" idx="1"/>
          </p:nvPr>
        </p:nvSpPr>
        <p:spPr>
          <a:xfrm>
            <a:off x="359999" y="1599715"/>
            <a:ext cx="8424000" cy="31039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marL="133350" indent="0">
              <a:lnSpc>
                <a:spcPct val="110000"/>
              </a:lnSpc>
              <a:spcBef>
                <a:spcPts val="300"/>
              </a:spcBef>
              <a:buClr>
                <a:schemeClr val="bg2"/>
              </a:buClr>
              <a:buSzPts val="1500"/>
            </a:pPr>
            <a:r>
              <a:rPr lang="fr-FR" sz="1200" b="1" dirty="0"/>
              <a:t>Au moins deux des points suivants </a:t>
            </a:r>
            <a:r>
              <a:rPr lang="fr-FR" sz="1200" dirty="0"/>
              <a:t>:</a:t>
            </a:r>
          </a:p>
          <a:p>
            <a:pPr indent="-323850">
              <a:lnSpc>
                <a:spcPct val="110000"/>
              </a:lnSpc>
              <a:spcBef>
                <a:spcPts val="300"/>
              </a:spcBef>
              <a:buClr>
                <a:schemeClr val="bg2"/>
              </a:buClr>
              <a:buSzPts val="1500"/>
              <a:buChar char="•"/>
            </a:pPr>
            <a:r>
              <a:rPr lang="fr-FR" sz="1200" dirty="0"/>
              <a:t>Faciliter l'adoption plus large des systèmes d'énergie renouvelable (SER) dans les secteurs de l'énergie, de l'industrie et du résidentiel, afin d'augmenter la part des énergies renouvelables dans la consommation finale d'énergie d'ici 2030 et au-delà.</a:t>
            </a:r>
          </a:p>
          <a:p>
            <a:pPr indent="-323850">
              <a:lnSpc>
                <a:spcPct val="110000"/>
              </a:lnSpc>
              <a:spcBef>
                <a:spcPts val="300"/>
              </a:spcBef>
              <a:buClr>
                <a:schemeClr val="bg2"/>
              </a:buClr>
              <a:buSzPts val="1500"/>
              <a:buChar char="•"/>
            </a:pPr>
            <a:r>
              <a:rPr lang="fr-FR" sz="1200" dirty="0"/>
              <a:t>Contribuer à la mise à disposition d'outils et de méthodologies validés en </a:t>
            </a:r>
            <a:r>
              <a:rPr lang="fr-FR" sz="1200" i="1" dirty="0"/>
              <a:t>open source </a:t>
            </a:r>
            <a:r>
              <a:rPr lang="fr-FR" sz="1200" dirty="0"/>
              <a:t>pour les décideurs politiques et les parties prenantes afin de développer une politique plus éclairée en matière de SER et d'</a:t>
            </a:r>
            <a:r>
              <a:rPr lang="fr-FR" sz="1200" b="1" dirty="0"/>
              <a:t>analyser la dynamique du marché </a:t>
            </a:r>
            <a:r>
              <a:rPr lang="fr-FR" sz="1200" dirty="0"/>
              <a:t>en incluant toutes les énergies renouvelables.</a:t>
            </a:r>
          </a:p>
          <a:p>
            <a:pPr indent="-323850">
              <a:lnSpc>
                <a:spcPct val="110000"/>
              </a:lnSpc>
              <a:spcBef>
                <a:spcPts val="300"/>
              </a:spcBef>
              <a:buClr>
                <a:schemeClr val="bg2"/>
              </a:buClr>
              <a:buSzPts val="1500"/>
              <a:buChar char="•"/>
            </a:pPr>
            <a:r>
              <a:rPr lang="fr-FR" sz="1200" dirty="0"/>
              <a:t>Contribuer au </a:t>
            </a:r>
            <a:r>
              <a:rPr lang="fr-FR" sz="1200" b="1" dirty="0"/>
              <a:t>développement des marchés et des cadres financiers respectifs </a:t>
            </a:r>
            <a:r>
              <a:rPr lang="fr-FR" sz="1200" dirty="0"/>
              <a:t>qui peuvent fonctionner de manière efficace et compatible avec les incitations tout en acceptant des parts massives d'énergies renouvelables.</a:t>
            </a:r>
          </a:p>
          <a:p>
            <a:pPr indent="-323850">
              <a:lnSpc>
                <a:spcPct val="110000"/>
              </a:lnSpc>
              <a:spcBef>
                <a:spcPts val="300"/>
              </a:spcBef>
              <a:buClr>
                <a:schemeClr val="bg2"/>
              </a:buClr>
              <a:buSzPts val="1500"/>
              <a:buChar char="•"/>
            </a:pPr>
            <a:r>
              <a:rPr lang="fr-FR" sz="1200" dirty="0"/>
              <a:t>Améliorer l'</a:t>
            </a:r>
            <a:r>
              <a:rPr lang="fr-FR" sz="1200" b="1" dirty="0"/>
              <a:t>acceptabilité sociale </a:t>
            </a:r>
            <a:r>
              <a:rPr lang="fr-FR" sz="1200" dirty="0"/>
              <a:t>des installations et des équipements d'énergie renouvelable. </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09260"/>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Mesures d'adoption par le marché des systèmes d'énergie renouvelable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HORIZON-CL5-2024-D3-02-10</a:t>
            </a:r>
            <a:r>
              <a:rPr lang="en-US" sz="1200" dirty="0"/>
              <a:t> </a:t>
            </a:r>
          </a:p>
          <a:p>
            <a:pPr algn="r"/>
            <a:r>
              <a:rPr lang="fr-FR" sz="1200" dirty="0"/>
              <a:t>Budget global : </a:t>
            </a:r>
            <a:r>
              <a:rPr lang="fr-FR" sz="1200" b="1" dirty="0"/>
              <a:t>8 M€ - </a:t>
            </a:r>
            <a:r>
              <a:rPr lang="fr-FR" sz="1200" dirty="0"/>
              <a:t>Budget par projet :</a:t>
            </a:r>
            <a:r>
              <a:rPr lang="fr-FR" sz="1200" b="1" dirty="0"/>
              <a:t> 2 M€</a:t>
            </a:r>
            <a:r>
              <a:rPr lang="en-US" sz="1200" dirty="0"/>
              <a:t> </a:t>
            </a:r>
          </a:p>
          <a:p>
            <a:pPr algn="r"/>
            <a:r>
              <a:rPr lang="fr-FR" sz="1200" dirty="0"/>
              <a:t>Type de projet : </a:t>
            </a:r>
            <a:r>
              <a:rPr lang="fr-FR" sz="1200" b="1" dirty="0"/>
              <a:t>Action de coordination et de soutien (CSA)</a:t>
            </a:r>
          </a:p>
          <a:p>
            <a:pPr algn="r"/>
            <a:r>
              <a:rPr lang="fr-FR" sz="1200" dirty="0"/>
              <a:t>Date limite de soumission : </a:t>
            </a:r>
            <a:r>
              <a:rPr lang="fr-FR" sz="1200" b="1" dirty="0"/>
              <a:t>05/09/2024</a:t>
            </a:r>
            <a:endParaRPr lang="en-US" dirty="0"/>
          </a:p>
        </p:txBody>
      </p:sp>
    </p:spTree>
    <p:extLst>
      <p:ext uri="{BB962C8B-B14F-4D97-AF65-F5344CB8AC3E}">
        <p14:creationId xmlns:p14="http://schemas.microsoft.com/office/powerpoint/2010/main" val="61954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0"/>
            <a:ext cx="8424000" cy="525271"/>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Orchestration of heterogeneous actors in mixed traffic within the CCAM ecosystem (CCAM Partnership - Connected, Cooperative and Automated Mobility)</a:t>
            </a:r>
            <a:endParaRPr sz="2000" dirty="0">
              <a:solidFill>
                <a:schemeClr val="bg2"/>
              </a:solidFill>
            </a:endParaRPr>
          </a:p>
        </p:txBody>
      </p:sp>
      <p:sp>
        <p:nvSpPr>
          <p:cNvPr id="200" name="Google Shape;200;p18"/>
          <p:cNvSpPr txBox="1">
            <a:spLocks noGrp="1"/>
          </p:cNvSpPr>
          <p:nvPr>
            <p:ph type="body" idx="1"/>
          </p:nvPr>
        </p:nvSpPr>
        <p:spPr>
          <a:xfrm>
            <a:off x="359999" y="2358065"/>
            <a:ext cx="8424000" cy="229420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Une </a:t>
            </a:r>
            <a:r>
              <a:rPr lang="fr-FR" sz="1200" b="1" dirty="0"/>
              <a:t>approche systémique </a:t>
            </a:r>
            <a:r>
              <a:rPr lang="fr-FR" sz="1200" dirty="0"/>
              <a:t>de la gestion du trafic qui intègre les opérations et les besoins d'un large éventail d'usagers du réseau routier (conducteurs de véhicules, passagers et différents types d’usagers vulnérables de la route), des centres de gestion du trafic et des autorités publiques ainsi que des prestataires de services (gestionnaires de flottes de transport public/commercial/logistique, industrie des infrastructures) au sein de l'</a:t>
            </a:r>
            <a:r>
              <a:rPr lang="fr-FR" sz="1200" b="1" dirty="0"/>
              <a:t>écosystème de la mobilité</a:t>
            </a:r>
            <a:r>
              <a:rPr lang="fr-FR" sz="1200" dirty="0"/>
              <a:t>.</a:t>
            </a:r>
          </a:p>
          <a:p>
            <a:pPr indent="-323850">
              <a:lnSpc>
                <a:spcPct val="110000"/>
              </a:lnSpc>
              <a:spcBef>
                <a:spcPts val="300"/>
              </a:spcBef>
              <a:buClr>
                <a:schemeClr val="bg2"/>
              </a:buClr>
              <a:buSzPts val="1500"/>
              <a:buChar char="•"/>
            </a:pPr>
            <a:r>
              <a:rPr lang="fr-FR" sz="1200" dirty="0"/>
              <a:t>Une gestion du trafic plus sûre, plus efficace et plus durable grâce à l'orchestration d'acteurs hétérogènes dans un trafic mixte au sein de l'écosystème CCAM. </a:t>
            </a:r>
          </a:p>
          <a:p>
            <a:pPr indent="-323850">
              <a:lnSpc>
                <a:spcPct val="110000"/>
              </a:lnSpc>
              <a:spcBef>
                <a:spcPts val="300"/>
              </a:spcBef>
              <a:buClr>
                <a:schemeClr val="bg2"/>
              </a:buClr>
              <a:buSzPts val="1500"/>
              <a:buChar char="•"/>
            </a:pPr>
            <a:r>
              <a:rPr lang="fr-FR" sz="1200" dirty="0"/>
              <a:t>Des schémas d'orchestration éprouvés dans la gestion du trafic pour les opérations de tous les types de véhicules et les différents systèmes CCAM dans des conditions de trafic CCAM en temps réel dans des environnements urbains et/ou autoroutiers.</a:t>
            </a: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920078"/>
            <a:ext cx="8424000" cy="43003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Orchestration d'acteurs hétérogènes en trafic mixte au sein de l'écosystème CCAM (Partenariat CCAM - Mobilité connectée, coopérative et automatisée)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6"/>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HORIZON-CL5-2024-D6-01-03</a:t>
            </a:r>
            <a:r>
              <a:rPr lang="en-US" sz="1200" dirty="0"/>
              <a:t> </a:t>
            </a:r>
          </a:p>
          <a:p>
            <a:pPr algn="r"/>
            <a:r>
              <a:rPr lang="fr-FR" sz="1200" dirty="0"/>
              <a:t>Budget global : </a:t>
            </a:r>
            <a:r>
              <a:rPr lang="fr-FR" sz="1200" b="1" dirty="0"/>
              <a:t>12 M€ - </a:t>
            </a:r>
            <a:r>
              <a:rPr lang="fr-FR" sz="1200" dirty="0"/>
              <a:t>Budget par projet :</a:t>
            </a:r>
            <a:r>
              <a:rPr lang="fr-FR" sz="1200" b="1" dirty="0"/>
              <a:t> 6 M€</a:t>
            </a:r>
            <a:r>
              <a:rPr lang="en-US" sz="1200" dirty="0"/>
              <a:t> </a:t>
            </a:r>
          </a:p>
          <a:p>
            <a:pPr algn="r"/>
            <a:r>
              <a:rPr lang="fr-FR" sz="1200" dirty="0"/>
              <a:t>Type de projet : </a:t>
            </a:r>
            <a:r>
              <a:rPr lang="fr-FR" sz="1200" b="1" dirty="0"/>
              <a:t>Action d’innovation (IA)</a:t>
            </a:r>
            <a:endParaRPr lang="fr-FR" sz="1200" dirty="0"/>
          </a:p>
          <a:p>
            <a:pPr algn="r"/>
            <a:r>
              <a:rPr lang="fr-FR" sz="1200" dirty="0"/>
              <a:t>Date limite de soumission : </a:t>
            </a:r>
            <a:r>
              <a:rPr lang="fr-FR" sz="1200" b="1" dirty="0"/>
              <a:t>05/09/2024</a:t>
            </a:r>
            <a:r>
              <a:rPr lang="fr-FR" sz="1200" dirty="0"/>
              <a:t> </a:t>
            </a:r>
            <a:endParaRPr lang="en-US" dirty="0"/>
          </a:p>
        </p:txBody>
      </p:sp>
    </p:spTree>
    <p:extLst>
      <p:ext uri="{BB962C8B-B14F-4D97-AF65-F5344CB8AC3E}">
        <p14:creationId xmlns:p14="http://schemas.microsoft.com/office/powerpoint/2010/main" val="2145508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59638" y="1981731"/>
            <a:ext cx="8424000" cy="284612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Font typeface="Arial"/>
              <a:buChar char="•"/>
            </a:pPr>
            <a:r>
              <a:rPr lang="fr-FR" sz="1200" dirty="0"/>
              <a:t>Des modèles de gouvernance et d'exploitation qui permettent une meilleure coopération et collaboration de tous les acteurs concernés dans l'orchestration de la gestion du trafic par une nouvelle gestion de la mobilité pour tous les modes et types de routes.</a:t>
            </a:r>
          </a:p>
          <a:p>
            <a:pPr indent="-323850">
              <a:lnSpc>
                <a:spcPct val="110000"/>
              </a:lnSpc>
              <a:spcBef>
                <a:spcPts val="300"/>
              </a:spcBef>
              <a:buClr>
                <a:schemeClr val="bg2"/>
              </a:buClr>
              <a:buSzPts val="1500"/>
              <a:buChar char="•"/>
            </a:pPr>
            <a:r>
              <a:rPr lang="fr-FR" sz="1200" dirty="0"/>
              <a:t>Des outils de gestion de la mobilité permettant d'intégrer de manière transparente les systèmes et services CCAM, y compris les flottes de véhicules, les transports publics, les opérations logistiques, les besoins de gestion de la demande ainsi que les modèles de gouvernance et d'entreprise dans le système de transport.</a:t>
            </a:r>
          </a:p>
          <a:p>
            <a:pPr indent="-323850">
              <a:lnSpc>
                <a:spcPct val="110000"/>
              </a:lnSpc>
              <a:spcBef>
                <a:spcPts val="300"/>
              </a:spcBef>
              <a:buClr>
                <a:schemeClr val="bg2"/>
              </a:buClr>
              <a:buSzPts val="1500"/>
              <a:buChar char="•"/>
            </a:pPr>
            <a:r>
              <a:rPr lang="fr-FR" sz="1200" dirty="0"/>
              <a:t>Des méthodes de planification stratégique des transports pour tous les modes de l'écosystème CCAM, y compris les transports individuels et publics. </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6"/>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HORIZON-CL5-2024-D6-01-03</a:t>
            </a:r>
            <a:r>
              <a:rPr lang="en-US" sz="1200" dirty="0"/>
              <a:t> </a:t>
            </a:r>
          </a:p>
          <a:p>
            <a:pPr algn="r"/>
            <a:r>
              <a:rPr lang="fr-FR" sz="1200" dirty="0"/>
              <a:t>Budget global : </a:t>
            </a:r>
            <a:r>
              <a:rPr lang="fr-FR" sz="1200" b="1" dirty="0"/>
              <a:t>12 M€ - </a:t>
            </a:r>
            <a:r>
              <a:rPr lang="fr-FR" sz="1200" dirty="0"/>
              <a:t>Budget par projet :</a:t>
            </a:r>
            <a:r>
              <a:rPr lang="fr-FR" sz="1200" b="1" dirty="0"/>
              <a:t> 6 M€</a:t>
            </a:r>
            <a:r>
              <a:rPr lang="en-US" sz="1200" dirty="0"/>
              <a:t> </a:t>
            </a:r>
          </a:p>
          <a:p>
            <a:pPr algn="r"/>
            <a:r>
              <a:rPr lang="fr-FR" sz="1200" dirty="0"/>
              <a:t>Type de projet : </a:t>
            </a:r>
            <a:r>
              <a:rPr lang="fr-FR" sz="1200" b="1" dirty="0"/>
              <a:t>Action d’innovation (IA)</a:t>
            </a:r>
            <a:endParaRPr lang="fr-FR" sz="1200" dirty="0"/>
          </a:p>
          <a:p>
            <a:pPr algn="r"/>
            <a:r>
              <a:rPr lang="fr-FR" sz="1200" dirty="0"/>
              <a:t>Date limite de soumission : </a:t>
            </a:r>
            <a:r>
              <a:rPr lang="fr-FR" sz="1200" b="1" dirty="0"/>
              <a:t>05/09/2024</a:t>
            </a:r>
            <a:r>
              <a:rPr lang="fr-FR" sz="1200" dirty="0"/>
              <a:t> </a:t>
            </a:r>
            <a:endParaRPr lang="en-US" dirty="0"/>
          </a:p>
        </p:txBody>
      </p:sp>
      <p:sp>
        <p:nvSpPr>
          <p:cNvPr id="9" name="Google Shape;197;p18">
            <a:extLst>
              <a:ext uri="{FF2B5EF4-FFF2-40B4-BE49-F238E27FC236}">
                <a16:creationId xmlns:a16="http://schemas.microsoft.com/office/drawing/2014/main" id="{678D90D1-D0FC-4599-9EA5-31DC76F8FDAC}"/>
              </a:ext>
            </a:extLst>
          </p:cNvPr>
          <p:cNvSpPr txBox="1">
            <a:spLocks noGrp="1"/>
          </p:cNvSpPr>
          <p:nvPr>
            <p:ph type="title"/>
          </p:nvPr>
        </p:nvSpPr>
        <p:spPr>
          <a:xfrm>
            <a:off x="360363" y="1116013"/>
            <a:ext cx="8423275" cy="72072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Orchestration of heterogeneous actors in mixed traffic within the CCAM ecosystem (CCAM Partnership - Connected, Cooperative and Automated Mobility)</a:t>
            </a:r>
            <a:endParaRPr sz="2000" dirty="0">
              <a:solidFill>
                <a:schemeClr val="bg2"/>
              </a:solidFill>
            </a:endParaRPr>
          </a:p>
        </p:txBody>
      </p:sp>
    </p:spTree>
    <p:extLst>
      <p:ext uri="{BB962C8B-B14F-4D97-AF65-F5344CB8AC3E}">
        <p14:creationId xmlns:p14="http://schemas.microsoft.com/office/powerpoint/2010/main" val="263885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AI for advanced and collective perception and decision making for CCAM applications (CCAM Partnership - Connected, Cooperative and Automated Mobility)</a:t>
            </a:r>
            <a:endParaRPr sz="2000" dirty="0">
              <a:solidFill>
                <a:schemeClr val="bg2"/>
              </a:solidFill>
            </a:endParaRPr>
          </a:p>
        </p:txBody>
      </p:sp>
      <p:sp>
        <p:nvSpPr>
          <p:cNvPr id="200" name="Google Shape;200;p18"/>
          <p:cNvSpPr txBox="1">
            <a:spLocks noGrp="1"/>
          </p:cNvSpPr>
          <p:nvPr>
            <p:ph type="body" idx="1"/>
          </p:nvPr>
        </p:nvSpPr>
        <p:spPr>
          <a:xfrm>
            <a:off x="359999" y="2335838"/>
            <a:ext cx="8424000" cy="243705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Approches pour une </a:t>
            </a:r>
            <a:r>
              <a:rPr lang="fr-FR" sz="1200" b="1" dirty="0"/>
              <a:t>prise de conscience collective résiliente</a:t>
            </a:r>
            <a:r>
              <a:rPr lang="fr-FR" sz="1200" dirty="0"/>
              <a:t>, qui peuvent éventuellement être utilisées, par exemple, dans des </a:t>
            </a:r>
            <a:r>
              <a:rPr lang="fr-FR" sz="1200" b="1" dirty="0"/>
              <a:t>modèles complexes de comportement collectif</a:t>
            </a:r>
            <a:r>
              <a:rPr lang="fr-FR" sz="1200" dirty="0"/>
              <a:t>.</a:t>
            </a:r>
          </a:p>
          <a:p>
            <a:pPr indent="-323850">
              <a:lnSpc>
                <a:spcPct val="110000"/>
              </a:lnSpc>
              <a:spcBef>
                <a:spcPts val="300"/>
              </a:spcBef>
              <a:buClr>
                <a:schemeClr val="bg2"/>
              </a:buClr>
              <a:buSzPts val="1500"/>
              <a:buChar char="•"/>
            </a:pPr>
            <a:r>
              <a:rPr lang="fr-FR" sz="1200" dirty="0"/>
              <a:t>Conscience collective avancée, prise de décision et déclenchement d'actions pour les applications CCAM, rendus possibles par de nouveaux concepts et outils fondés sur les progrès de l'intelligence artificielle (IA), y compris l'intelligence hybride (IH).</a:t>
            </a:r>
          </a:p>
          <a:p>
            <a:pPr indent="-323850">
              <a:lnSpc>
                <a:spcPct val="110000"/>
              </a:lnSpc>
              <a:spcBef>
                <a:spcPts val="300"/>
              </a:spcBef>
              <a:buClr>
                <a:schemeClr val="bg2"/>
              </a:buClr>
              <a:buSzPts val="1500"/>
              <a:buChar char="•"/>
            </a:pPr>
            <a:r>
              <a:rPr lang="fr-FR" sz="1200" dirty="0"/>
              <a:t>Les solutions CCAM évoluent d'un système réactif à un système prédictif de connaissance de l'état du système (y compris l'état du conducteur et la diversité des usagers de la route), de prise de décision et de déclenchement, améliorant ainsi la sécurité routière.</a:t>
            </a: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842979"/>
            <a:ext cx="8424000" cy="4841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L’IA pour la perception et la prise de décision avancées et collectives pour les applications CCAM (Partenariat CCAM - Mobilité connectée, coopérative et automatisée)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HORIZON-CL5-2024-D6-01-04</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dirty="0"/>
          </a:p>
        </p:txBody>
      </p:sp>
    </p:spTree>
    <p:extLst>
      <p:ext uri="{BB962C8B-B14F-4D97-AF65-F5344CB8AC3E}">
        <p14:creationId xmlns:p14="http://schemas.microsoft.com/office/powerpoint/2010/main" val="551046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AI for advanced and collective perception and decision making for CCAM applications (CCAM Partnership - Connected, Cooperative and Automated Mobility)</a:t>
            </a:r>
            <a:endParaRPr sz="2000" dirty="0">
              <a:solidFill>
                <a:schemeClr val="bg2"/>
              </a:solidFill>
            </a:endParaRPr>
          </a:p>
        </p:txBody>
      </p:sp>
      <p:sp>
        <p:nvSpPr>
          <p:cNvPr id="200" name="Google Shape;200;p18"/>
          <p:cNvSpPr txBox="1">
            <a:spLocks noGrp="1"/>
          </p:cNvSpPr>
          <p:nvPr>
            <p:ph type="body" idx="1"/>
          </p:nvPr>
        </p:nvSpPr>
        <p:spPr>
          <a:xfrm>
            <a:off x="359999" y="1924713"/>
            <a:ext cx="8424000" cy="243705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Compréhension des </a:t>
            </a:r>
            <a:r>
              <a:rPr lang="fr-FR" sz="1200" b="1" dirty="0"/>
              <a:t>questions éthiques liées à l'IA </a:t>
            </a:r>
            <a:r>
              <a:rPr lang="fr-FR" sz="1200" dirty="0"/>
              <a:t>et des besoins des utilisateurs, ainsi que des capacités, des limites et des conflits potentiels des systèmes basés sur l'IA pour la CCAM, y compris une définition et une mesure du contrôle de type humain.</a:t>
            </a:r>
          </a:p>
          <a:p>
            <a:pPr indent="-323850">
              <a:lnSpc>
                <a:spcPct val="110000"/>
              </a:lnSpc>
              <a:spcBef>
                <a:spcPts val="300"/>
              </a:spcBef>
              <a:buClr>
                <a:schemeClr val="bg2"/>
              </a:buClr>
              <a:buSzPts val="1500"/>
              <a:buChar char="•"/>
            </a:pPr>
            <a:r>
              <a:rPr lang="fr-FR" sz="1200" b="1" dirty="0"/>
              <a:t>Acceptation accrue par les utilisateurs </a:t>
            </a:r>
            <a:r>
              <a:rPr lang="fr-FR" sz="1200" dirty="0"/>
              <a:t>et </a:t>
            </a:r>
            <a:r>
              <a:rPr lang="fr-FR" sz="1200" b="1" dirty="0"/>
              <a:t>avantages sociétaux </a:t>
            </a:r>
            <a:r>
              <a:rPr lang="fr-FR" sz="1200" dirty="0"/>
              <a:t>des solutions CCAM, fondées sur </a:t>
            </a:r>
            <a:r>
              <a:rPr lang="fr-FR" sz="1200" b="1" dirty="0"/>
              <a:t>une IA explicable, digne de confiance et centrée sur l'homme</a:t>
            </a:r>
            <a:r>
              <a:rPr lang="fr-FR" sz="1200" dirty="0"/>
              <a:t>. Les interactions avec les véhicules basés sur l'IA sont compréhensibles, de type humain et </a:t>
            </a:r>
            <a:r>
              <a:rPr lang="fr-FR" sz="1200" b="1" dirty="0"/>
              <a:t>reflètent les capacités psychologiques humaines</a:t>
            </a:r>
            <a:r>
              <a:rPr lang="fr-FR" sz="1200" dirty="0"/>
              <a:t>. </a:t>
            </a:r>
            <a:endParaRPr lang="fr-FR" sz="12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HORIZON-CL5-2024-D6-01-04</a:t>
            </a:r>
            <a:r>
              <a:rPr lang="en-US" sz="1200" dirty="0"/>
              <a:t> </a:t>
            </a:r>
          </a:p>
          <a:p>
            <a:pPr algn="r"/>
            <a:r>
              <a:rPr lang="fr-FR" sz="1200" dirty="0"/>
              <a:t>Budget global : </a:t>
            </a:r>
            <a:r>
              <a:rPr lang="fr-FR" sz="1200" b="1" dirty="0"/>
              <a:t>10 M€ - </a:t>
            </a:r>
            <a:r>
              <a:rPr lang="fr-FR" sz="1200" dirty="0"/>
              <a:t>Budget par projet :</a:t>
            </a:r>
            <a:r>
              <a:rPr lang="fr-FR" sz="1200" b="1" dirty="0"/>
              <a:t> 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dirty="0"/>
          </a:p>
        </p:txBody>
      </p:sp>
    </p:spTree>
    <p:extLst>
      <p:ext uri="{BB962C8B-B14F-4D97-AF65-F5344CB8AC3E}">
        <p14:creationId xmlns:p14="http://schemas.microsoft.com/office/powerpoint/2010/main" val="17507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9159C81-C6C3-42AA-8A22-5661781C7DFB}"/>
              </a:ext>
            </a:extLst>
          </p:cNvPr>
          <p:cNvSpPr>
            <a:spLocks noGrp="1"/>
          </p:cNvSpPr>
          <p:nvPr>
            <p:ph type="pic" sz="quarter" idx="13"/>
          </p:nvPr>
        </p:nvSpPr>
        <p:spPr/>
      </p:sp>
      <p:sp>
        <p:nvSpPr>
          <p:cNvPr id="3" name="Titre 2">
            <a:extLst>
              <a:ext uri="{FF2B5EF4-FFF2-40B4-BE49-F238E27FC236}">
                <a16:creationId xmlns:a16="http://schemas.microsoft.com/office/drawing/2014/main" id="{B66DD9BF-F751-4125-947D-FB91868BFCCB}"/>
              </a:ext>
            </a:extLst>
          </p:cNvPr>
          <p:cNvSpPr>
            <a:spLocks noGrp="1"/>
          </p:cNvSpPr>
          <p:nvPr>
            <p:ph type="title"/>
          </p:nvPr>
        </p:nvSpPr>
        <p:spPr/>
        <p:txBody>
          <a:bodyPr/>
          <a:lstStyle/>
          <a:p>
            <a:pPr marL="0" indent="0">
              <a:buNone/>
            </a:pPr>
            <a:r>
              <a:rPr lang="fr-FR"/>
              <a:t>Comment lire ce guide</a:t>
            </a:r>
          </a:p>
        </p:txBody>
      </p:sp>
      <p:sp>
        <p:nvSpPr>
          <p:cNvPr id="4" name="Espace réservé du numéro de diapositive 3">
            <a:extLst>
              <a:ext uri="{FF2B5EF4-FFF2-40B4-BE49-F238E27FC236}">
                <a16:creationId xmlns:a16="http://schemas.microsoft.com/office/drawing/2014/main" id="{89E431E2-4468-43B0-AD80-CFB606D6415E}"/>
              </a:ext>
            </a:extLst>
          </p:cNvPr>
          <p:cNvSpPr>
            <a:spLocks noGrp="1"/>
          </p:cNvSpPr>
          <p:nvPr>
            <p:ph type="sldNum" sz="quarter" idx="12"/>
          </p:nvPr>
        </p:nvSpPr>
        <p:spPr/>
        <p:txBody>
          <a:bodyPr/>
          <a:lstStyle/>
          <a:p>
            <a:fld id="{733122C9-A0B9-462F-8757-0847AD287B63}" type="slidenum">
              <a:rPr lang="fr-FR" smtClean="0"/>
              <a:pPr/>
              <a:t>4</a:t>
            </a:fld>
            <a:endParaRPr lang="fr-FR"/>
          </a:p>
        </p:txBody>
      </p:sp>
    </p:spTree>
    <p:extLst>
      <p:ext uri="{BB962C8B-B14F-4D97-AF65-F5344CB8AC3E}">
        <p14:creationId xmlns:p14="http://schemas.microsoft.com/office/powerpoint/2010/main" val="1957015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52617"/>
            <a:ext cx="8424000" cy="484200"/>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Policies and governance shaping the future transport and mobility systems</a:t>
            </a:r>
            <a:endParaRPr sz="2000" dirty="0">
              <a:solidFill>
                <a:schemeClr val="bg2"/>
              </a:solidFill>
            </a:endParaRPr>
          </a:p>
        </p:txBody>
      </p:sp>
      <p:sp>
        <p:nvSpPr>
          <p:cNvPr id="200" name="Google Shape;200;p18"/>
          <p:cNvSpPr txBox="1">
            <a:spLocks noGrp="1"/>
          </p:cNvSpPr>
          <p:nvPr>
            <p:ph type="body" idx="1"/>
          </p:nvPr>
        </p:nvSpPr>
        <p:spPr>
          <a:xfrm>
            <a:off x="359999" y="1680580"/>
            <a:ext cx="8424000" cy="3057146"/>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b="1" dirty="0"/>
              <a:t>Une meilleure compréhension des effets de la gouvernance, des politiques et des incitations</a:t>
            </a:r>
            <a:r>
              <a:rPr lang="fr-FR" sz="1200" dirty="0"/>
              <a:t>, mais aussi </a:t>
            </a:r>
            <a:r>
              <a:rPr lang="fr-FR" sz="1200" b="1" dirty="0"/>
              <a:t>de l'utilisation des sols et de l'aménagement du territoire</a:t>
            </a:r>
            <a:r>
              <a:rPr lang="fr-FR" sz="1200" dirty="0"/>
              <a:t>, </a:t>
            </a:r>
            <a:r>
              <a:rPr lang="fr-FR" sz="1200" b="1" dirty="0"/>
              <a:t>sur le choix des individus, des familles ou des groupes sociaux </a:t>
            </a:r>
            <a:r>
              <a:rPr lang="fr-FR" sz="1200" dirty="0"/>
              <a:t>de différents types d'utiliser un mode de transport et/ou de mobilité spécifique.</a:t>
            </a:r>
          </a:p>
          <a:p>
            <a:pPr indent="-323850">
              <a:lnSpc>
                <a:spcPct val="110000"/>
              </a:lnSpc>
              <a:spcBef>
                <a:spcPts val="300"/>
              </a:spcBef>
              <a:buClr>
                <a:schemeClr val="bg2"/>
              </a:buClr>
              <a:buSzPts val="1500"/>
              <a:buChar char="•"/>
            </a:pPr>
            <a:r>
              <a:rPr lang="fr-FR" sz="1200" dirty="0"/>
              <a:t>Renforcement de l'engagement public dans l'élaboration de politiques de transport et de mobilité </a:t>
            </a:r>
            <a:r>
              <a:rPr lang="fr-FR" sz="1200" dirty="0" err="1"/>
              <a:t>co-créées</a:t>
            </a:r>
            <a:r>
              <a:rPr lang="fr-FR" sz="1200" dirty="0"/>
              <a:t>.</a:t>
            </a:r>
          </a:p>
          <a:p>
            <a:pPr indent="-323850">
              <a:lnSpc>
                <a:spcPct val="110000"/>
              </a:lnSpc>
              <a:spcBef>
                <a:spcPts val="300"/>
              </a:spcBef>
              <a:buClr>
                <a:schemeClr val="bg2"/>
              </a:buClr>
              <a:buSzPts val="1500"/>
              <a:buChar char="•"/>
            </a:pPr>
            <a:r>
              <a:rPr lang="fr-FR" sz="1200" dirty="0"/>
              <a:t>Interventions politiques efficaces, </a:t>
            </a:r>
            <a:r>
              <a:rPr lang="fr-FR" sz="1200" dirty="0" err="1"/>
              <a:t>co-créées</a:t>
            </a:r>
            <a:r>
              <a:rPr lang="fr-FR" sz="1200" dirty="0"/>
              <a:t> avec les groupes cibles et s'appuyant sur des politiques de haute qualité ; renforcement des modèles de coopération entre la recherche et les politiques afin de renforcer l'impact et la confiance dans la science.</a:t>
            </a:r>
          </a:p>
          <a:p>
            <a:pPr indent="-323850">
              <a:lnSpc>
                <a:spcPct val="110000"/>
              </a:lnSpc>
              <a:spcBef>
                <a:spcPts val="300"/>
              </a:spcBef>
              <a:buClr>
                <a:schemeClr val="bg2"/>
              </a:buClr>
              <a:buSzPts val="1500"/>
              <a:buChar char="•"/>
            </a:pPr>
            <a:r>
              <a:rPr lang="fr-FR" sz="1200" dirty="0"/>
              <a:t>Des politiques de transport et de mobilité nationales, régionales et transnationales plus efficaces et plus durables, s'appuyant sur des approches reconnues et fondées sur une approche systémique.</a:t>
            </a:r>
          </a:p>
          <a:p>
            <a:pPr indent="-323850">
              <a:lnSpc>
                <a:spcPct val="110000"/>
              </a:lnSpc>
              <a:spcBef>
                <a:spcPts val="300"/>
              </a:spcBef>
              <a:buClr>
                <a:schemeClr val="bg2"/>
              </a:buClr>
              <a:buSzPts val="1500"/>
              <a:buChar char="•"/>
            </a:pPr>
            <a:r>
              <a:rPr lang="fr-FR" sz="1200" dirty="0"/>
              <a:t>Une meilleure exploitation du potentiel des données numérisées sur la mobilité tout en protégeant la vie privée des citoyens. </a:t>
            </a:r>
          </a:p>
          <a:p>
            <a:pPr indent="-323850">
              <a:lnSpc>
                <a:spcPct val="110000"/>
              </a:lnSpc>
              <a:spcBef>
                <a:spcPts val="300"/>
              </a:spcBef>
              <a:buClr>
                <a:schemeClr val="bg2"/>
              </a:buClr>
              <a:buSzPts val="1500"/>
              <a:buChar char="•"/>
            </a:pPr>
            <a:r>
              <a:rPr lang="fr-FR" sz="1200" dirty="0"/>
              <a:t>Des concepts et des recommandations politiques intégrant durablement le transport de passagers et de marchandises afin de créer un </a:t>
            </a:r>
            <a:r>
              <a:rPr lang="fr-FR" sz="1200" b="1" dirty="0"/>
              <a:t>système de mobilité holistique </a:t>
            </a:r>
            <a:r>
              <a:rPr lang="fr-FR" sz="1200" dirty="0"/>
              <a:t>à l'épreuve du temps. </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18881"/>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Les politiques et la gouvernance qui façonnent les futurs systèmes de transport et de mobilité</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HORIZON-CL5-2024-D6-01-09</a:t>
            </a:r>
            <a:r>
              <a:rPr lang="en-US" sz="1200" dirty="0"/>
              <a:t> </a:t>
            </a:r>
          </a:p>
          <a:p>
            <a:pPr algn="r"/>
            <a:r>
              <a:rPr lang="fr-FR" sz="1200" dirty="0"/>
              <a:t>Budget global : </a:t>
            </a:r>
            <a:r>
              <a:rPr lang="fr-FR" sz="1200" b="1" dirty="0"/>
              <a:t>3 M€ - </a:t>
            </a:r>
            <a:r>
              <a:rPr lang="fr-FR" sz="1200" dirty="0"/>
              <a:t>Budget par projet :</a:t>
            </a:r>
            <a:r>
              <a:rPr lang="fr-FR" sz="1200" b="1" dirty="0"/>
              <a:t> 3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b="1" dirty="0"/>
          </a:p>
        </p:txBody>
      </p:sp>
    </p:spTree>
    <p:extLst>
      <p:ext uri="{BB962C8B-B14F-4D97-AF65-F5344CB8AC3E}">
        <p14:creationId xmlns:p14="http://schemas.microsoft.com/office/powerpoint/2010/main" val="3287803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0"/>
            <a:ext cx="8424000" cy="484849"/>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Effects of disruptive changes in transport: towards resilient, safe and energy efficient mobility</a:t>
            </a:r>
            <a:endParaRPr sz="2000" dirty="0">
              <a:solidFill>
                <a:schemeClr val="bg2"/>
              </a:solidFill>
            </a:endParaRPr>
          </a:p>
        </p:txBody>
      </p:sp>
      <p:sp>
        <p:nvSpPr>
          <p:cNvPr id="200" name="Google Shape;200;p18"/>
          <p:cNvSpPr txBox="1">
            <a:spLocks noGrp="1"/>
          </p:cNvSpPr>
          <p:nvPr>
            <p:ph type="body" idx="1"/>
          </p:nvPr>
        </p:nvSpPr>
        <p:spPr>
          <a:xfrm>
            <a:off x="359999" y="1972713"/>
            <a:ext cx="8424000" cy="288915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Des systèmes de transport résilients, c'est-à-dire préparés à des changements perturbateurs de différentes natures, ce qui permet d'améliorer constamment la sécurité du trafic.</a:t>
            </a:r>
          </a:p>
          <a:p>
            <a:pPr indent="-323850">
              <a:lnSpc>
                <a:spcPct val="110000"/>
              </a:lnSpc>
              <a:spcBef>
                <a:spcPts val="300"/>
              </a:spcBef>
              <a:buClr>
                <a:schemeClr val="bg2"/>
              </a:buClr>
              <a:buSzPts val="1500"/>
              <a:buChar char="•"/>
            </a:pPr>
            <a:r>
              <a:rPr lang="fr-FR" sz="1200" dirty="0"/>
              <a:t>Intégration en tant que principe de la résilience aux événements inattendus (pandémies, catastrophes naturelles, décisions politiques, conflits, perturbations de l'énergie et des carburants, vulnérabilité de l'approvisionnement en matières premières et en composants, etc.) dans la conception et le développement des futurs systèmes de transport.</a:t>
            </a:r>
          </a:p>
          <a:p>
            <a:pPr indent="-323850">
              <a:lnSpc>
                <a:spcPct val="110000"/>
              </a:lnSpc>
              <a:spcBef>
                <a:spcPts val="300"/>
              </a:spcBef>
              <a:buClr>
                <a:schemeClr val="bg2"/>
              </a:buClr>
              <a:buSzPts val="1500"/>
              <a:buChar char="•"/>
            </a:pPr>
            <a:r>
              <a:rPr lang="fr-FR" sz="1200" dirty="0"/>
              <a:t>Meilleure compréhension de la manière dont les changements soudains dans la disponibilité des moyens de transport (par exemple à la suite d'événements météorologiques dramatiques ou de l'interdiction de certains véhicules dans une ville en raison des émissions) affectent la sécurité des utilisateurs des systèmes de transport, et </a:t>
            </a:r>
            <a:r>
              <a:rPr lang="fr-FR" sz="1200" b="1" dirty="0"/>
              <a:t>des effets psychologiques sous-jacents des réactions des utilisateurs. </a:t>
            </a:r>
          </a:p>
          <a:p>
            <a:pPr indent="-323850">
              <a:lnSpc>
                <a:spcPct val="110000"/>
              </a:lnSpc>
              <a:spcBef>
                <a:spcPts val="300"/>
              </a:spcBef>
              <a:buClr>
                <a:srgbClr val="123076"/>
              </a:buClr>
              <a:buSzPts val="1500"/>
              <a:buChar char="•"/>
            </a:pPr>
            <a:endParaRPr lang="fr-FR" sz="1500" dirty="0">
              <a:solidFill>
                <a:srgbClr val="000091"/>
              </a:solidFill>
            </a:endParaRPr>
          </a:p>
          <a:p>
            <a:pPr marL="0" indent="0">
              <a:buClr>
                <a:schemeClr val="dk1"/>
              </a:buClr>
              <a:buSzPts val="1100"/>
            </a:pPr>
            <a:endParaRPr lang="fr-FR" sz="1500" b="1" dirty="0">
              <a:solidFill>
                <a:schemeClr val="accent4"/>
              </a:solidFill>
            </a:endParaRPr>
          </a:p>
          <a:p>
            <a:pPr marL="0" indent="0">
              <a:buClr>
                <a:schemeClr val="dk1"/>
              </a:buClr>
              <a:buSzPts val="1100"/>
            </a:pPr>
            <a:endParaRPr lang="fr-FR" sz="15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6536"/>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Effets des changements perturbateurs dans les transports : vers une mobilité résiliente, sûre et économe en énergie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6"/>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HORIZON-CL5-2024-D6-01-11</a:t>
            </a:r>
            <a:r>
              <a:rPr lang="en-US" sz="1200" dirty="0"/>
              <a:t> </a:t>
            </a:r>
          </a:p>
          <a:p>
            <a:pPr algn="r"/>
            <a:r>
              <a:rPr lang="fr-FR" sz="1200" dirty="0"/>
              <a:t>Budget global : </a:t>
            </a:r>
            <a:r>
              <a:rPr lang="fr-FR" sz="1200" b="1" dirty="0"/>
              <a:t>7 M€ - </a:t>
            </a:r>
            <a:r>
              <a:rPr lang="fr-FR" sz="1200" dirty="0"/>
              <a:t>Budget par projet :</a:t>
            </a:r>
            <a:r>
              <a:rPr lang="fr-FR" sz="1200" b="1" dirty="0"/>
              <a:t> 3-3,5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 </a:t>
            </a:r>
            <a:endParaRPr lang="en-US" dirty="0"/>
          </a:p>
        </p:txBody>
      </p:sp>
    </p:spTree>
    <p:extLst>
      <p:ext uri="{BB962C8B-B14F-4D97-AF65-F5344CB8AC3E}">
        <p14:creationId xmlns:p14="http://schemas.microsoft.com/office/powerpoint/2010/main" val="3026239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 new framework to improve traffic safety culture in the EU</a:t>
            </a:r>
            <a:endParaRPr sz="2000" dirty="0">
              <a:solidFill>
                <a:schemeClr val="bg2"/>
              </a:solidFill>
            </a:endParaRPr>
          </a:p>
        </p:txBody>
      </p:sp>
      <p:sp>
        <p:nvSpPr>
          <p:cNvPr id="200" name="Google Shape;200;p18"/>
          <p:cNvSpPr txBox="1">
            <a:spLocks noGrp="1"/>
          </p:cNvSpPr>
          <p:nvPr>
            <p:ph type="body" idx="1"/>
          </p:nvPr>
        </p:nvSpPr>
        <p:spPr>
          <a:xfrm>
            <a:off x="359999" y="1536191"/>
            <a:ext cx="8424000" cy="324362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a:t>
            </a:r>
            <a:endParaRPr lang="fr-FR" sz="1500" dirty="0">
              <a:solidFill>
                <a:schemeClr val="accent4"/>
              </a:solidFill>
            </a:endParaRPr>
          </a:p>
          <a:p>
            <a:pPr indent="-323850">
              <a:lnSpc>
                <a:spcPct val="110000"/>
              </a:lnSpc>
              <a:spcBef>
                <a:spcPts val="300"/>
              </a:spcBef>
              <a:buClr>
                <a:schemeClr val="bg2"/>
              </a:buClr>
              <a:buSzPts val="1500"/>
              <a:buChar char="•"/>
            </a:pPr>
            <a:r>
              <a:rPr lang="fr-FR" sz="1200" b="1" dirty="0"/>
              <a:t>Développement d'une culture positive de la sécurité routière dans l'ensemble de l'UE</a:t>
            </a:r>
            <a:r>
              <a:rPr lang="fr-FR" sz="1200" dirty="0"/>
              <a:t>, qui soutient l'objectif du projet Vision zéro et l’Approche pour un système sûr, et qui est conforme aux ODD des Nations unies et à la déclaration de Stockholm de 2020, à la résolution de l'Assemblée générale des Nations unies et au Plan d'action mondial pour la deuxième décennie de la sécurité routière</a:t>
            </a:r>
          </a:p>
          <a:p>
            <a:pPr indent="-323850">
              <a:lnSpc>
                <a:spcPct val="110000"/>
              </a:lnSpc>
              <a:spcBef>
                <a:spcPts val="300"/>
              </a:spcBef>
              <a:buClr>
                <a:schemeClr val="bg2"/>
              </a:buClr>
              <a:buSzPts val="1500"/>
              <a:buChar char="•"/>
            </a:pPr>
            <a:r>
              <a:rPr lang="fr-FR" sz="1200" dirty="0"/>
              <a:t>Mesures correctives contre les effets néfastes et non temporaires de la pandémie de COVID-19 sur certains facteurs de risque en matière de sécurité routière, comme le passage de moyens de transport collectifs à des moyens de transport individuels. Facilitation d'un changement visant à accroître l'efficacité des dépenses publiques liées à la sécurité routière dans toute l'Europe, ainsi qu'un changement vers des choix de mobilité plus efficaces sur le plan énergétique.</a:t>
            </a:r>
          </a:p>
          <a:p>
            <a:pPr indent="-323850">
              <a:lnSpc>
                <a:spcPct val="110000"/>
              </a:lnSpc>
              <a:spcBef>
                <a:spcPts val="300"/>
              </a:spcBef>
              <a:buClr>
                <a:schemeClr val="bg2"/>
              </a:buClr>
              <a:buSzPts val="1500"/>
              <a:buChar char="•"/>
            </a:pPr>
            <a:r>
              <a:rPr lang="fr-FR" sz="1200" b="1" dirty="0"/>
              <a:t>Élaboration et évaluation de stratégies visant à transformer la culture de la sécurité routière des usagers de la route et des parties prenantes </a:t>
            </a:r>
            <a:r>
              <a:rPr lang="fr-FR" sz="1200" dirty="0"/>
              <a:t>sur la base d'un modèle valide qui identifie les éléments clés définissant la culture de la sécurité routière, y compris, par exemple, les normes sociales, les attitudes, le contrôle perçu, les valeurs et les hypothèses du système (y compris son efficacité énergétique et sa consommation).</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04205"/>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Un nouveau cadre pour améliorer la culture de la sécurité routière dans l'UE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HORIZON-CL5-2024-D6-01-12</a:t>
            </a:r>
            <a:r>
              <a:rPr lang="en-US" sz="1200" dirty="0"/>
              <a:t> </a:t>
            </a:r>
          </a:p>
          <a:p>
            <a:pPr algn="r"/>
            <a:r>
              <a:rPr lang="fr-FR" sz="1200" dirty="0"/>
              <a:t>Budget global : </a:t>
            </a:r>
            <a:r>
              <a:rPr lang="fr-FR" sz="1200" b="1" dirty="0"/>
              <a:t>7 M€ - </a:t>
            </a:r>
            <a:r>
              <a:rPr lang="fr-FR" sz="1200" dirty="0"/>
              <a:t>Budget par projet :</a:t>
            </a:r>
            <a:r>
              <a:rPr lang="fr-FR" sz="1200" b="1" dirty="0"/>
              <a:t> 3,5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dirty="0"/>
          </a:p>
        </p:txBody>
      </p:sp>
    </p:spTree>
    <p:extLst>
      <p:ext uri="{BB962C8B-B14F-4D97-AF65-F5344CB8AC3E}">
        <p14:creationId xmlns:p14="http://schemas.microsoft.com/office/powerpoint/2010/main" val="2746051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14675"/>
          </a:xfrm>
          <a:prstGeom prst="rect">
            <a:avLst/>
          </a:prstGeom>
          <a:noFill/>
          <a:ln>
            <a:noFill/>
          </a:ln>
        </p:spPr>
        <p:txBody>
          <a:bodyPr spcFirstLastPara="1" wrap="square" lIns="0" tIns="0" rIns="0" bIns="0" anchor="t" anchorCtr="0">
            <a:noAutofit/>
          </a:bodyPr>
          <a:lstStyle/>
          <a:p>
            <a:pPr lvl="0">
              <a:buSzPts val="2500"/>
            </a:pPr>
            <a:r>
              <a:rPr lang="en-US" sz="2000" dirty="0">
                <a:solidFill>
                  <a:schemeClr val="bg2"/>
                </a:solidFill>
              </a:rPr>
              <a:t>A new framework to improve traffic safety culture in the EU</a:t>
            </a:r>
            <a:endParaRPr sz="2000" dirty="0">
              <a:solidFill>
                <a:schemeClr val="bg2"/>
              </a:solidFill>
            </a:endParaRPr>
          </a:p>
        </p:txBody>
      </p:sp>
      <p:sp>
        <p:nvSpPr>
          <p:cNvPr id="200" name="Google Shape;200;p18"/>
          <p:cNvSpPr txBox="1">
            <a:spLocks noGrp="1"/>
          </p:cNvSpPr>
          <p:nvPr>
            <p:ph type="body" idx="1"/>
          </p:nvPr>
        </p:nvSpPr>
        <p:spPr>
          <a:xfrm>
            <a:off x="359999" y="1536191"/>
            <a:ext cx="8424000" cy="324362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 (suite)</a:t>
            </a:r>
            <a:endParaRPr lang="fr-FR" sz="1500" dirty="0">
              <a:solidFill>
                <a:schemeClr val="accent4"/>
              </a:solidFill>
            </a:endParaRPr>
          </a:p>
          <a:p>
            <a:pPr indent="-323850">
              <a:lnSpc>
                <a:spcPct val="110000"/>
              </a:lnSpc>
              <a:spcBef>
                <a:spcPts val="300"/>
              </a:spcBef>
              <a:buClr>
                <a:schemeClr val="bg2"/>
              </a:buClr>
              <a:buSzPts val="1500"/>
              <a:buChar char="•"/>
            </a:pPr>
            <a:r>
              <a:rPr lang="fr-FR" sz="1200" dirty="0"/>
              <a:t>Concepts et lignes directrices </a:t>
            </a:r>
            <a:r>
              <a:rPr lang="fr-FR" sz="1200" b="1" dirty="0"/>
              <a:t>pour que le concept de culture de la sécurité routière fasse partie intégrante du travail des acteurs de la sécurité routière dans tous les systèmes socio-économiques des sociétés européennes</a:t>
            </a:r>
            <a:r>
              <a:rPr lang="fr-FR" sz="1200" dirty="0"/>
              <a:t>.</a:t>
            </a:r>
          </a:p>
          <a:p>
            <a:pPr indent="-323850">
              <a:lnSpc>
                <a:spcPct val="110000"/>
              </a:lnSpc>
              <a:spcBef>
                <a:spcPts val="300"/>
              </a:spcBef>
              <a:buClr>
                <a:schemeClr val="bg2"/>
              </a:buClr>
              <a:buSzPts val="1500"/>
              <a:buChar char="•"/>
            </a:pPr>
            <a:r>
              <a:rPr lang="fr-FR" sz="1200" b="1" dirty="0"/>
              <a:t>Meilleure compréhension du lien entre les résultats de la sécurité routière et la culture de la sécurité </a:t>
            </a:r>
            <a:r>
              <a:rPr lang="fr-FR" sz="1200" dirty="0"/>
              <a:t>; mise en œuvre pilote de l'</a:t>
            </a:r>
            <a:r>
              <a:rPr lang="fr-FR" sz="1200" b="1" dirty="0"/>
              <a:t>éducation à la sécurité routière </a:t>
            </a:r>
            <a:r>
              <a:rPr lang="fr-FR" sz="1200" dirty="0"/>
              <a:t>au niveau de l'école secondaire et également pour les décideurs et les praticiens dans les États membres de l'UE/pays associés. </a:t>
            </a:r>
            <a:endParaRPr lang="fr-FR" sz="1200" b="1" dirty="0">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04205"/>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dirty="0">
                <a:solidFill>
                  <a:schemeClr val="tx1">
                    <a:lumMod val="65000"/>
                    <a:lumOff val="35000"/>
                  </a:schemeClr>
                </a:solidFill>
              </a:rPr>
              <a:t>Un nouveau cadre pour améliorer la culture de la sécurité routière dans l'UE</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109247"/>
            <a:ext cx="4894289" cy="861774"/>
          </a:xfrm>
          <a:prstGeom prst="rect">
            <a:avLst/>
          </a:prstGeom>
          <a:noFill/>
        </p:spPr>
        <p:txBody>
          <a:bodyPr wrap="square" lIns="91440" tIns="45720" rIns="91440" bIns="45720" rtlCol="0" anchor="t">
            <a:spAutoFit/>
          </a:bodyPr>
          <a:lstStyle/>
          <a:p>
            <a:pPr algn="r"/>
            <a:r>
              <a:rPr lang="fr-FR" sz="1200" b="1" dirty="0"/>
              <a:t>Référence : </a:t>
            </a:r>
            <a:r>
              <a:rPr lang="fr-FR" sz="1200" b="1" u="sng" dirty="0"/>
              <a:t>HORIZON-CL5-2024-D6-01-12</a:t>
            </a:r>
            <a:r>
              <a:rPr lang="en-US" sz="1200" dirty="0"/>
              <a:t> </a:t>
            </a:r>
          </a:p>
          <a:p>
            <a:pPr algn="r"/>
            <a:r>
              <a:rPr lang="fr-FR" sz="1200" dirty="0"/>
              <a:t>Budget global : </a:t>
            </a:r>
            <a:r>
              <a:rPr lang="fr-FR" sz="1200" b="1" dirty="0"/>
              <a:t>7 M€ - </a:t>
            </a:r>
            <a:r>
              <a:rPr lang="fr-FR" sz="1200" dirty="0"/>
              <a:t>Budget par projet :</a:t>
            </a:r>
            <a:r>
              <a:rPr lang="fr-FR" sz="1200" b="1" dirty="0"/>
              <a:t> 3,5 M€</a:t>
            </a:r>
            <a:r>
              <a:rPr lang="en-US" sz="1200" dirty="0"/>
              <a:t> </a:t>
            </a:r>
          </a:p>
          <a:p>
            <a:pPr algn="r"/>
            <a:r>
              <a:rPr lang="fr-FR" sz="1200" dirty="0"/>
              <a:t>Type de projet : </a:t>
            </a:r>
            <a:r>
              <a:rPr lang="fr-FR" sz="1200" b="1" dirty="0"/>
              <a:t>Action de Recherche et Innovation (RIA)</a:t>
            </a:r>
          </a:p>
          <a:p>
            <a:pPr algn="r"/>
            <a:r>
              <a:rPr lang="fr-FR" sz="1200" dirty="0"/>
              <a:t>Date limite de soumission : </a:t>
            </a:r>
            <a:r>
              <a:rPr lang="fr-FR" sz="1200" b="1" dirty="0"/>
              <a:t>05/09/2024</a:t>
            </a:r>
            <a:endParaRPr lang="en-US" dirty="0"/>
          </a:p>
        </p:txBody>
      </p:sp>
    </p:spTree>
    <p:extLst>
      <p:ext uri="{BB962C8B-B14F-4D97-AF65-F5344CB8AC3E}">
        <p14:creationId xmlns:p14="http://schemas.microsoft.com/office/powerpoint/2010/main" val="3584937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F53CB-87F1-451F-BFC5-7784D4C8DFBC}"/>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smtClean="0"/>
              <a:pPr/>
              <a:t>44</a:t>
            </a:fld>
            <a:endParaRPr lang="fr-FR"/>
          </a:p>
        </p:txBody>
      </p:sp>
      <p:sp>
        <p:nvSpPr>
          <p:cNvPr id="4" name="Espace réservé du texte 3">
            <a:extLst>
              <a:ext uri="{FF2B5EF4-FFF2-40B4-BE49-F238E27FC236}">
                <a16:creationId xmlns:a16="http://schemas.microsoft.com/office/drawing/2014/main" id="{55F5C202-EB4B-439F-BB92-7200689329DE}"/>
              </a:ext>
            </a:extLst>
          </p:cNvPr>
          <p:cNvSpPr>
            <a:spLocks noGrp="1"/>
          </p:cNvSpPr>
          <p:nvPr>
            <p:ph type="body" sz="quarter" idx="13"/>
          </p:nvPr>
        </p:nvSpPr>
        <p:spPr/>
        <p:txBody>
          <a:bodyPr/>
          <a:lstStyle/>
          <a:p>
            <a:r>
              <a:rPr lang="fr-FR" dirty="0"/>
              <a:t>CONTACTS</a:t>
            </a:r>
          </a:p>
        </p:txBody>
      </p:sp>
    </p:spTree>
    <p:extLst>
      <p:ext uri="{BB962C8B-B14F-4D97-AF65-F5344CB8AC3E}">
        <p14:creationId xmlns:p14="http://schemas.microsoft.com/office/powerpoint/2010/main" val="1298558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3078877493"/>
              </p:ext>
            </p:extLst>
          </p:nvPr>
        </p:nvGraphicFramePr>
        <p:xfrm>
          <a:off x="360000" y="1427195"/>
          <a:ext cx="8427448" cy="3122350"/>
        </p:xfrm>
        <a:graphic>
          <a:graphicData uri="http://schemas.openxmlformats.org/drawingml/2006/table">
            <a:tbl>
              <a:tblPr firstRow="1" bandRow="1">
                <a:tableStyleId>{2D5ABB26-0587-4C30-8999-92F81FD0307C}</a:tableStyleId>
              </a:tblPr>
              <a:tblGrid>
                <a:gridCol w="2260918">
                  <a:extLst>
                    <a:ext uri="{9D8B030D-6E8A-4147-A177-3AD203B41FA5}">
                      <a16:colId xmlns:a16="http://schemas.microsoft.com/office/drawing/2014/main" val="833197995"/>
                    </a:ext>
                  </a:extLst>
                </a:gridCol>
                <a:gridCol w="3028950">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76956">
                <a:tc>
                  <a:txBody>
                    <a:bodyPr/>
                    <a:lstStyle/>
                    <a:p>
                      <a:r>
                        <a:rPr lang="fr-FR" sz="1400" b="1">
                          <a:solidFill>
                            <a:schemeClr val="bg2"/>
                          </a:solidFill>
                        </a:rPr>
                        <a:t>Julien Ténédos</a:t>
                      </a:r>
                      <a:r>
                        <a:rPr lang="fr-FR" sz="140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a:solidFill>
                            <a:schemeClr val="bg2"/>
                          </a:solidFill>
                        </a:rPr>
                        <a:t>Coordinateur </a:t>
                      </a:r>
                      <a:r>
                        <a:rPr lang="fr-FR" sz="1400">
                          <a:solidFill>
                            <a:schemeClr val="bg2"/>
                          </a:solidFill>
                        </a:rPr>
                        <a:t>Clusters 2-3</a:t>
                      </a:r>
                      <a:endParaRPr lang="fr-FR" sz="1400" i="1">
                        <a:solidFill>
                          <a:schemeClr val="bg2"/>
                        </a:solidFill>
                      </a:endParaRPr>
                    </a:p>
                  </a:txBody>
                  <a:tcPr/>
                </a:tc>
                <a:tc>
                  <a:txBody>
                    <a:bodyPr/>
                    <a:lstStyle/>
                    <a:p>
                      <a:r>
                        <a:rPr lang="fr-FR">
                          <a:solidFill>
                            <a:schemeClr val="bg2"/>
                          </a:solidFill>
                        </a:rPr>
                        <a:t>MESR (100%)</a:t>
                      </a:r>
                    </a:p>
                    <a:p>
                      <a:endParaRPr lang="fr-FR">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Margot </a:t>
                      </a:r>
                      <a:r>
                        <a:rPr lang="fr-FR" sz="1400" b="1" err="1">
                          <a:solidFill>
                            <a:schemeClr val="bg2"/>
                          </a:solidFill>
                        </a:rPr>
                        <a:t>Burident</a:t>
                      </a:r>
                      <a:endParaRPr lang="fr-FR" sz="1200" b="1">
                        <a:solidFill>
                          <a:schemeClr val="bg2"/>
                        </a:solidFill>
                      </a:endParaRPr>
                    </a:p>
                    <a:p>
                      <a:r>
                        <a:rPr lang="fr-FR" i="1">
                          <a:solidFill>
                            <a:schemeClr val="bg2"/>
                          </a:solidFill>
                        </a:rPr>
                        <a:t>Membre</a:t>
                      </a:r>
                    </a:p>
                  </a:txBody>
                  <a:tcPr/>
                </a:tc>
                <a:tc>
                  <a:txBody>
                    <a:bodyPr/>
                    <a:lstStyle/>
                    <a:p>
                      <a:r>
                        <a:rPr lang="fr-FR">
                          <a:solidFill>
                            <a:schemeClr val="bg2"/>
                          </a:solidFill>
                        </a:rPr>
                        <a:t>MESR (40%)</a:t>
                      </a:r>
                    </a:p>
                    <a:p>
                      <a:r>
                        <a:rPr lang="fr-FR">
                          <a:solidFill>
                            <a:schemeClr val="bg2"/>
                          </a:solidFill>
                        </a:rPr>
                        <a:t>Université Picardie Jules Verne</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814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Sylvie Gangloff</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Fondation Maison des Sciences de l’Homme</a:t>
                      </a:r>
                    </a:p>
                  </a:txBody>
                  <a:tcPr/>
                </a:tc>
                <a:tc>
                  <a:txBody>
                    <a:bodyPr/>
                    <a:lstStyle/>
                    <a:p>
                      <a:endParaRPr lang="fr-FR">
                        <a:solidFill>
                          <a:schemeClr val="bg2"/>
                        </a:solidFill>
                      </a:endParaRPr>
                    </a:p>
                  </a:txBody>
                  <a:tcPr/>
                </a:tc>
                <a:extLst>
                  <a:ext uri="{0D108BD9-81ED-4DB2-BD59-A6C34878D82A}">
                    <a16:rowId xmlns:a16="http://schemas.microsoft.com/office/drawing/2014/main" val="551391505"/>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Florent </a:t>
                      </a:r>
                      <a:r>
                        <a:rPr lang="fr-FR" sz="1400" b="1" err="1">
                          <a:solidFill>
                            <a:schemeClr val="bg2"/>
                          </a:solidFill>
                        </a:rPr>
                        <a:t>Goiffon</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p>
                      <a:r>
                        <a:rPr lang="fr-FR" dirty="0">
                          <a:solidFill>
                            <a:schemeClr val="bg2"/>
                          </a:solidFill>
                        </a:rPr>
                        <a:t>Université Paul-Valéry Montpellier 3</a:t>
                      </a:r>
                    </a:p>
                  </a:txBody>
                  <a:tcPr/>
                </a:tc>
                <a:tc>
                  <a:txBody>
                    <a:bodyPr/>
                    <a:lstStyle/>
                    <a:p>
                      <a:endParaRPr lang="fr-FR">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Alexandra Torero Ibad</a:t>
                      </a:r>
                      <a:endParaRPr lang="fr-FR" sz="1200" b="1" dirty="0">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dirty="0">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de Lille</a:t>
                      </a:r>
                    </a:p>
                  </a:txBody>
                  <a:tcPr/>
                </a:tc>
                <a:tc>
                  <a:txBody>
                    <a:bodyPr/>
                    <a:lstStyle/>
                    <a:p>
                      <a:endParaRPr lang="fr-FR" dirty="0">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3" name="Image 2">
            <a:extLst>
              <a:ext uri="{FF2B5EF4-FFF2-40B4-BE49-F238E27FC236}">
                <a16:creationId xmlns:a16="http://schemas.microsoft.com/office/drawing/2014/main" id="{F7F4D34E-37B5-0C42-B44B-2A9097B1849E}"/>
              </a:ext>
            </a:extLst>
          </p:cNvPr>
          <p:cNvPicPr>
            <a:picLocks noChangeAspect="1"/>
          </p:cNvPicPr>
          <p:nvPr/>
        </p:nvPicPr>
        <p:blipFill>
          <a:blip r:embed="rId4"/>
          <a:stretch>
            <a:fillRect/>
          </a:stretch>
        </p:blipFill>
        <p:spPr>
          <a:xfrm>
            <a:off x="5729444" y="1367612"/>
            <a:ext cx="889000" cy="952500"/>
          </a:xfrm>
          <a:prstGeom prst="rect">
            <a:avLst/>
          </a:prstGeom>
        </p:spPr>
      </p:pic>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5"/>
          <a:stretch>
            <a:fillRect/>
          </a:stretch>
        </p:blipFill>
        <p:spPr>
          <a:xfrm>
            <a:off x="7342724" y="1897566"/>
            <a:ext cx="889000" cy="952500"/>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6"/>
          <a:stretch>
            <a:fillRect/>
          </a:stretch>
        </p:blipFill>
        <p:spPr>
          <a:xfrm>
            <a:off x="6150959" y="2585861"/>
            <a:ext cx="889000" cy="952500"/>
          </a:xfrm>
          <a:prstGeom prst="rect">
            <a:avLst/>
          </a:prstGeom>
        </p:spPr>
      </p:pic>
      <p:pic>
        <p:nvPicPr>
          <p:cNvPr id="6" name="Image 5">
            <a:extLst>
              <a:ext uri="{FF2B5EF4-FFF2-40B4-BE49-F238E27FC236}">
                <a16:creationId xmlns:a16="http://schemas.microsoft.com/office/drawing/2014/main" id="{3A4CE9CA-4ED4-6B49-A169-10BA6A402970}"/>
              </a:ext>
            </a:extLst>
          </p:cNvPr>
          <p:cNvPicPr>
            <a:picLocks noChangeAspect="1"/>
          </p:cNvPicPr>
          <p:nvPr/>
        </p:nvPicPr>
        <p:blipFill>
          <a:blip r:embed="rId7"/>
          <a:stretch>
            <a:fillRect/>
          </a:stretch>
        </p:blipFill>
        <p:spPr>
          <a:xfrm>
            <a:off x="7370158" y="3250964"/>
            <a:ext cx="889000" cy="952500"/>
          </a:xfrm>
          <a:prstGeom prst="rect">
            <a:avLst/>
          </a:prstGeom>
        </p:spPr>
      </p:pic>
      <p:pic>
        <p:nvPicPr>
          <p:cNvPr id="7" name="Image 6">
            <a:extLst>
              <a:ext uri="{FF2B5EF4-FFF2-40B4-BE49-F238E27FC236}">
                <a16:creationId xmlns:a16="http://schemas.microsoft.com/office/drawing/2014/main" id="{8159DB65-BD79-EB4C-8C81-8B09DC0E6C45}"/>
              </a:ext>
            </a:extLst>
          </p:cNvPr>
          <p:cNvPicPr>
            <a:picLocks noChangeAspect="1"/>
          </p:cNvPicPr>
          <p:nvPr/>
        </p:nvPicPr>
        <p:blipFill>
          <a:blip r:embed="rId8"/>
          <a:stretch>
            <a:fillRect/>
          </a:stretch>
        </p:blipFill>
        <p:spPr>
          <a:xfrm>
            <a:off x="5956316" y="3828504"/>
            <a:ext cx="889000" cy="952500"/>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9">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10">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dirty="0">
                <a:solidFill>
                  <a:schemeClr val="accent4"/>
                </a:solidFill>
              </a:rPr>
              <a:t>Le PCN Cluster 2 : CONTACTS</a:t>
            </a:r>
          </a:p>
        </p:txBody>
      </p:sp>
    </p:spTree>
    <p:extLst>
      <p:ext uri="{BB962C8B-B14F-4D97-AF65-F5344CB8AC3E}">
        <p14:creationId xmlns:p14="http://schemas.microsoft.com/office/powerpoint/2010/main" val="454484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10" name="Image 9">
            <a:extLst>
              <a:ext uri="{FF2B5EF4-FFF2-40B4-BE49-F238E27FC236}">
                <a16:creationId xmlns:a16="http://schemas.microsoft.com/office/drawing/2014/main" id="{76813141-F0E8-4820-8D4A-87AF901F491A}"/>
              </a:ext>
            </a:extLst>
          </p:cNvPr>
          <p:cNvPicPr>
            <a:picLocks noChangeAspect="1"/>
          </p:cNvPicPr>
          <p:nvPr/>
        </p:nvPicPr>
        <p:blipFill>
          <a:blip r:embed="rId3"/>
          <a:stretch>
            <a:fillRect/>
          </a:stretch>
        </p:blipFill>
        <p:spPr>
          <a:xfrm>
            <a:off x="6124566" y="1427195"/>
            <a:ext cx="743088" cy="813859"/>
          </a:xfrm>
          <a:prstGeom prst="rect">
            <a:avLst/>
          </a:prstGeom>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1779634256"/>
              </p:ext>
            </p:extLst>
          </p:nvPr>
        </p:nvGraphicFramePr>
        <p:xfrm>
          <a:off x="360000" y="1427195"/>
          <a:ext cx="8427448" cy="3614764"/>
        </p:xfrm>
        <a:graphic>
          <a:graphicData uri="http://schemas.openxmlformats.org/drawingml/2006/table">
            <a:tbl>
              <a:tblPr firstRow="1" bandRow="1">
                <a:tableStyleId>{2D5ABB26-0587-4C30-8999-92F81FD0307C}</a:tableStyleId>
              </a:tblPr>
              <a:tblGrid>
                <a:gridCol w="2659647">
                  <a:extLst>
                    <a:ext uri="{9D8B030D-6E8A-4147-A177-3AD203B41FA5}">
                      <a16:colId xmlns:a16="http://schemas.microsoft.com/office/drawing/2014/main" val="833197995"/>
                    </a:ext>
                  </a:extLst>
                </a:gridCol>
                <a:gridCol w="2630221">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76956">
                <a:tc>
                  <a:txBody>
                    <a:bodyPr/>
                    <a:lstStyle/>
                    <a:p>
                      <a:r>
                        <a:rPr lang="fr-FR" sz="1400" b="1" dirty="0">
                          <a:solidFill>
                            <a:schemeClr val="bg2"/>
                          </a:solidFill>
                        </a:rPr>
                        <a:t>Benjamin WINIGER</a:t>
                      </a:r>
                      <a:r>
                        <a:rPr lang="fr-FR" sz="1400" dirty="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dirty="0">
                          <a:solidFill>
                            <a:schemeClr val="bg2"/>
                          </a:solidFill>
                        </a:rPr>
                        <a:t>Coordinateur Cluster 5 (PCN Climat &amp; Energie et Transport)</a:t>
                      </a:r>
                    </a:p>
                  </a:txBody>
                  <a:tcPr/>
                </a:tc>
                <a:tc>
                  <a:txBody>
                    <a:bodyPr/>
                    <a:lstStyle/>
                    <a:p>
                      <a:r>
                        <a:rPr lang="fr-FR" dirty="0">
                          <a:solidFill>
                            <a:schemeClr val="bg2"/>
                          </a:solidFill>
                        </a:rPr>
                        <a:t>MESR (100%)</a:t>
                      </a:r>
                    </a:p>
                    <a:p>
                      <a:endParaRPr lang="fr-FR" dirty="0">
                        <a:solidFill>
                          <a:schemeClr val="bg2"/>
                        </a:solidFill>
                      </a:endParaRPr>
                    </a:p>
                  </a:txBody>
                  <a:tcPr/>
                </a:tc>
                <a:tc>
                  <a:txBody>
                    <a:bodyPr/>
                    <a:lstStyle/>
                    <a:p>
                      <a:endParaRPr lang="fr-FR" dirty="0">
                        <a:solidFill>
                          <a:schemeClr val="bg2"/>
                        </a:solidFill>
                      </a:endParaRPr>
                    </a:p>
                  </a:txBody>
                  <a:tcPr/>
                </a:tc>
                <a:extLst>
                  <a:ext uri="{0D108BD9-81ED-4DB2-BD59-A6C34878D82A}">
                    <a16:rowId xmlns:a16="http://schemas.microsoft.com/office/drawing/2014/main" val="935794927"/>
                  </a:ext>
                </a:extLst>
              </a:tr>
              <a:tr h="5554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Vasile IOSUB</a:t>
                      </a:r>
                      <a:endParaRPr lang="fr-FR" sz="1200" b="1" dirty="0">
                        <a:solidFill>
                          <a:schemeClr val="bg2"/>
                        </a:solidFill>
                      </a:endParaRPr>
                    </a:p>
                    <a:p>
                      <a:r>
                        <a:rPr lang="fr-FR" i="1" dirty="0">
                          <a:solidFill>
                            <a:schemeClr val="bg2"/>
                          </a:solidFill>
                        </a:rPr>
                        <a:t>Membre PCN Climat &amp; Energie</a:t>
                      </a:r>
                    </a:p>
                  </a:txBody>
                  <a:tcPr/>
                </a:tc>
                <a:tc>
                  <a:txBody>
                    <a:bodyPr/>
                    <a:lstStyle/>
                    <a:p>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2316629235"/>
                  </a:ext>
                </a:extLst>
              </a:tr>
              <a:tr h="5599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Maryline ROUSSELLE</a:t>
                      </a:r>
                      <a:endParaRPr lang="fr-FR" sz="1200" b="1" dirty="0">
                        <a:solidFill>
                          <a:schemeClr val="bg2"/>
                        </a:solidFill>
                      </a:endParaRPr>
                    </a:p>
                    <a:p>
                      <a:r>
                        <a:rPr lang="fr-FR" i="1" dirty="0">
                          <a:solidFill>
                            <a:schemeClr val="bg2"/>
                          </a:solidFill>
                        </a:rPr>
                        <a:t>Membre PCN Climat &amp; Energie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551391505"/>
                  </a:ext>
                </a:extLst>
              </a:tr>
              <a:tr h="5181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Enrico MAZZON</a:t>
                      </a:r>
                    </a:p>
                    <a:p>
                      <a:r>
                        <a:rPr lang="fr-FR" i="1" dirty="0">
                          <a:solidFill>
                            <a:schemeClr val="bg2"/>
                          </a:solidFill>
                        </a:rPr>
                        <a:t>Membre PCN Climat &amp; Energie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2885318520"/>
                  </a:ext>
                </a:extLst>
              </a:tr>
              <a:tr h="259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Thilo SCHOENFELD</a:t>
                      </a:r>
                    </a:p>
                    <a:p>
                      <a:r>
                        <a:rPr lang="fr-FR" i="1" dirty="0">
                          <a:solidFill>
                            <a:schemeClr val="bg2"/>
                          </a:solidFill>
                        </a:rPr>
                        <a:t>Membre PCN Transport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1746046136"/>
                  </a:ext>
                </a:extLst>
              </a:tr>
              <a:tr h="259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dirty="0">
                          <a:solidFill>
                            <a:schemeClr val="bg2"/>
                          </a:solidFill>
                        </a:rPr>
                        <a:t>Jean-Marc ZACCARDI</a:t>
                      </a:r>
                    </a:p>
                    <a:p>
                      <a:r>
                        <a:rPr lang="fr-FR" i="1" dirty="0">
                          <a:solidFill>
                            <a:schemeClr val="bg2"/>
                          </a:solidFill>
                        </a:rPr>
                        <a:t>Membre PCN Transport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fr-FR" i="1" dirty="0">
                        <a:solidFill>
                          <a:schemeClr val="bg2"/>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solidFill>
                            <a:schemeClr val="bg2"/>
                          </a:solidFill>
                        </a:rPr>
                        <a:t>MESR (40%)</a:t>
                      </a:r>
                    </a:p>
                  </a:txBody>
                  <a:tcPr/>
                </a:tc>
                <a:tc>
                  <a:txBody>
                    <a:bodyPr/>
                    <a:lstStyle/>
                    <a:p>
                      <a:endParaRPr lang="fr-FR" dirty="0">
                        <a:solidFill>
                          <a:schemeClr val="bg2"/>
                        </a:solidFill>
                      </a:endParaRPr>
                    </a:p>
                  </a:txBody>
                  <a:tcPr/>
                </a:tc>
                <a:extLst>
                  <a:ext uri="{0D108BD9-81ED-4DB2-BD59-A6C34878D82A}">
                    <a16:rowId xmlns:a16="http://schemas.microsoft.com/office/drawing/2014/main" val="357365570"/>
                  </a:ext>
                </a:extLst>
              </a:tr>
            </a:tbl>
          </a:graphicData>
        </a:graphic>
      </p:graphicFrame>
      <p:pic>
        <p:nvPicPr>
          <p:cNvPr id="24" name="Image 23">
            <a:extLst>
              <a:ext uri="{FF2B5EF4-FFF2-40B4-BE49-F238E27FC236}">
                <a16:creationId xmlns:a16="http://schemas.microsoft.com/office/drawing/2014/main" id="{8DDF1277-BF43-488B-BE19-3B5450FF3CB3}"/>
              </a:ext>
            </a:extLst>
          </p:cNvPr>
          <p:cNvPicPr>
            <a:picLocks noChangeAspect="1"/>
          </p:cNvPicPr>
          <p:nvPr/>
        </p:nvPicPr>
        <p:blipFill>
          <a:blip r:embed="rId4"/>
          <a:stretch>
            <a:fillRect/>
          </a:stretch>
        </p:blipFill>
        <p:spPr>
          <a:xfrm>
            <a:off x="6124566" y="3660965"/>
            <a:ext cx="759601" cy="813859"/>
          </a:xfrm>
          <a:prstGeom prst="rect">
            <a:avLst/>
          </a:prstGeom>
        </p:spPr>
      </p:pic>
      <p:pic>
        <p:nvPicPr>
          <p:cNvPr id="18" name="Image 17">
            <a:extLst>
              <a:ext uri="{FF2B5EF4-FFF2-40B4-BE49-F238E27FC236}">
                <a16:creationId xmlns:a16="http://schemas.microsoft.com/office/drawing/2014/main" id="{ABC4C6A8-FB0C-475B-8E10-976AFFC0881E}"/>
              </a:ext>
            </a:extLst>
          </p:cNvPr>
          <p:cNvPicPr>
            <a:picLocks noChangeAspect="1"/>
          </p:cNvPicPr>
          <p:nvPr/>
        </p:nvPicPr>
        <p:blipFill>
          <a:blip r:embed="rId5"/>
          <a:stretch>
            <a:fillRect/>
          </a:stretch>
        </p:blipFill>
        <p:spPr>
          <a:xfrm>
            <a:off x="7481932" y="3089367"/>
            <a:ext cx="765537" cy="826294"/>
          </a:xfrm>
          <a:prstGeom prst="rect">
            <a:avLst/>
          </a:prstGeom>
        </p:spPr>
      </p:pic>
      <p:pic>
        <p:nvPicPr>
          <p:cNvPr id="16" name="Image 15">
            <a:extLst>
              <a:ext uri="{FF2B5EF4-FFF2-40B4-BE49-F238E27FC236}">
                <a16:creationId xmlns:a16="http://schemas.microsoft.com/office/drawing/2014/main" id="{E21DB131-3956-472D-BA6E-ABF32F50243E}"/>
              </a:ext>
            </a:extLst>
          </p:cNvPr>
          <p:cNvPicPr>
            <a:picLocks noChangeAspect="1"/>
          </p:cNvPicPr>
          <p:nvPr/>
        </p:nvPicPr>
        <p:blipFill>
          <a:blip r:embed="rId6"/>
          <a:stretch>
            <a:fillRect/>
          </a:stretch>
        </p:blipFill>
        <p:spPr>
          <a:xfrm>
            <a:off x="6070780" y="2560311"/>
            <a:ext cx="796874" cy="796874"/>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6336991" cy="307777"/>
          </a:xfrm>
          <a:prstGeom prst="rect">
            <a:avLst/>
          </a:prstGeom>
        </p:spPr>
        <p:txBody>
          <a:bodyPr wrap="none">
            <a:spAutoFit/>
          </a:bodyPr>
          <a:lstStyle/>
          <a:p>
            <a:pPr marL="228600">
              <a:spcBef>
                <a:spcPts val="600"/>
              </a:spcBef>
              <a:spcAft>
                <a:spcPts val="600"/>
              </a:spcAft>
              <a:buClr>
                <a:schemeClr val="accent4"/>
              </a:buClr>
              <a:buSzPct val="80000"/>
            </a:pPr>
            <a:r>
              <a:rPr lang="fr-FR" dirty="0">
                <a:solidFill>
                  <a:schemeClr val="bg2">
                    <a:lumMod val="60000"/>
                    <a:lumOff val="40000"/>
                  </a:schemeClr>
                </a:solidFill>
                <a:hlinkClick r:id="rId7">
                  <a:extLst>
                    <a:ext uri="{A12FA001-AC4F-418D-AE19-62706E023703}">
                      <ahyp:hlinkClr xmlns:ahyp="http://schemas.microsoft.com/office/drawing/2018/hyperlinkcolor" val="tx"/>
                    </a:ext>
                  </a:extLst>
                </a:hlinkClick>
              </a:rPr>
              <a:t>pcn-climat-energie@recherche.gouv.fr</a:t>
            </a:r>
            <a:r>
              <a:rPr lang="fr-FR" dirty="0">
                <a:solidFill>
                  <a:schemeClr val="bg2">
                    <a:lumMod val="60000"/>
                    <a:lumOff val="40000"/>
                  </a:schemeClr>
                </a:solidFill>
              </a:rPr>
              <a:t> et </a:t>
            </a:r>
            <a:r>
              <a:rPr lang="fr-FR" dirty="0">
                <a:solidFill>
                  <a:schemeClr val="bg2">
                    <a:lumMod val="60000"/>
                    <a:lumOff val="40000"/>
                  </a:schemeClr>
                </a:solidFill>
                <a:hlinkClick r:id="rId8">
                  <a:extLst>
                    <a:ext uri="{A12FA001-AC4F-418D-AE19-62706E023703}">
                      <ahyp:hlinkClr xmlns:ahyp="http://schemas.microsoft.com/office/drawing/2018/hyperlinkcolor" val="tx"/>
                    </a:ext>
                  </a:extLst>
                </a:hlinkClick>
              </a:rPr>
              <a:t>pcn-transport@recherche.gouv.fr</a:t>
            </a:r>
            <a:r>
              <a:rPr lang="fr-FR" dirty="0">
                <a:solidFill>
                  <a:schemeClr val="bg2">
                    <a:lumMod val="60000"/>
                    <a:lumOff val="40000"/>
                  </a:schemeClr>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6304557" y="4847392"/>
            <a:ext cx="1441936"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dirty="0">
                <a:solidFill>
                  <a:schemeClr val="bg2">
                    <a:lumMod val="60000"/>
                    <a:lumOff val="40000"/>
                  </a:schemeClr>
                </a:solidFill>
                <a:hlinkClick r:id="rId9">
                  <a:extLst>
                    <a:ext uri="{A12FA001-AC4F-418D-AE19-62706E023703}">
                      <ahyp:hlinkClr xmlns:ahyp="http://schemas.microsoft.com/office/drawing/2018/hyperlinkcolor" val="tx"/>
                    </a:ext>
                  </a:extLst>
                </a:hlinkClick>
              </a:rPr>
              <a:t>Site web</a:t>
            </a:r>
            <a:endParaRPr lang="fr-FR" sz="1200" dirty="0">
              <a:solidFill>
                <a:schemeClr val="bg2">
                  <a:lumMod val="60000"/>
                  <a:lumOff val="40000"/>
                </a:schemeClr>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dirty="0">
                <a:solidFill>
                  <a:schemeClr val="accent4"/>
                </a:solidFill>
              </a:rPr>
              <a:t>Les PCN cluster 5 : CONTACTS</a:t>
            </a:r>
          </a:p>
        </p:txBody>
      </p:sp>
      <p:pic>
        <p:nvPicPr>
          <p:cNvPr id="14" name="Image 13">
            <a:extLst>
              <a:ext uri="{FF2B5EF4-FFF2-40B4-BE49-F238E27FC236}">
                <a16:creationId xmlns:a16="http://schemas.microsoft.com/office/drawing/2014/main" id="{924F6405-2B91-4577-91DC-EF6E79B0FD45}"/>
              </a:ext>
            </a:extLst>
          </p:cNvPr>
          <p:cNvPicPr>
            <a:picLocks noChangeAspect="1"/>
          </p:cNvPicPr>
          <p:nvPr/>
        </p:nvPicPr>
        <p:blipFill>
          <a:blip r:embed="rId10"/>
          <a:stretch>
            <a:fillRect/>
          </a:stretch>
        </p:blipFill>
        <p:spPr>
          <a:xfrm>
            <a:off x="7546233" y="1949578"/>
            <a:ext cx="636933" cy="813859"/>
          </a:xfrm>
          <a:prstGeom prst="rect">
            <a:avLst/>
          </a:prstGeom>
        </p:spPr>
      </p:pic>
      <p:pic>
        <p:nvPicPr>
          <p:cNvPr id="20" name="Image 19">
            <a:extLst>
              <a:ext uri="{FF2B5EF4-FFF2-40B4-BE49-F238E27FC236}">
                <a16:creationId xmlns:a16="http://schemas.microsoft.com/office/drawing/2014/main" id="{18259ED5-F543-4A6E-B0F3-7B215B688237}"/>
              </a:ext>
            </a:extLst>
          </p:cNvPr>
          <p:cNvPicPr>
            <a:picLocks noChangeAspect="1"/>
          </p:cNvPicPr>
          <p:nvPr/>
        </p:nvPicPr>
        <p:blipFill>
          <a:blip r:embed="rId11"/>
          <a:stretch>
            <a:fillRect/>
          </a:stretch>
        </p:blipFill>
        <p:spPr>
          <a:xfrm>
            <a:off x="6916311" y="1126111"/>
            <a:ext cx="1072219" cy="571098"/>
          </a:xfrm>
          <a:prstGeom prst="rect">
            <a:avLst/>
          </a:prstGeom>
        </p:spPr>
      </p:pic>
      <p:pic>
        <p:nvPicPr>
          <p:cNvPr id="22" name="Image 21">
            <a:extLst>
              <a:ext uri="{FF2B5EF4-FFF2-40B4-BE49-F238E27FC236}">
                <a16:creationId xmlns:a16="http://schemas.microsoft.com/office/drawing/2014/main" id="{B570A2C3-299E-4050-B1EB-B8CFA7FD391A}"/>
              </a:ext>
            </a:extLst>
          </p:cNvPr>
          <p:cNvPicPr>
            <a:picLocks noChangeAspect="1"/>
          </p:cNvPicPr>
          <p:nvPr/>
        </p:nvPicPr>
        <p:blipFill>
          <a:blip r:embed="rId12"/>
          <a:stretch>
            <a:fillRect/>
          </a:stretch>
        </p:blipFill>
        <p:spPr>
          <a:xfrm>
            <a:off x="8037187" y="1138306"/>
            <a:ext cx="883456" cy="470557"/>
          </a:xfrm>
          <a:prstGeom prst="rect">
            <a:avLst/>
          </a:prstGeom>
        </p:spPr>
      </p:pic>
      <p:pic>
        <p:nvPicPr>
          <p:cNvPr id="26" name="Image 25">
            <a:extLst>
              <a:ext uri="{FF2B5EF4-FFF2-40B4-BE49-F238E27FC236}">
                <a16:creationId xmlns:a16="http://schemas.microsoft.com/office/drawing/2014/main" id="{8BD7DF6D-7DE5-4979-A6C1-5058DC70EE6D}"/>
              </a:ext>
            </a:extLst>
          </p:cNvPr>
          <p:cNvPicPr>
            <a:picLocks noChangeAspect="1"/>
          </p:cNvPicPr>
          <p:nvPr/>
        </p:nvPicPr>
        <p:blipFill>
          <a:blip r:embed="rId13"/>
          <a:stretch>
            <a:fillRect/>
          </a:stretch>
        </p:blipFill>
        <p:spPr>
          <a:xfrm>
            <a:off x="7456006" y="4111529"/>
            <a:ext cx="759602" cy="813859"/>
          </a:xfrm>
          <a:prstGeom prst="rect">
            <a:avLst/>
          </a:prstGeom>
        </p:spPr>
      </p:pic>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dirty="0"/>
              <a:t>Les Points de Contact Nationaux Cluster 5</a:t>
            </a:r>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endParaRPr lang="fr-FR" sz="1400" b="1" dirty="0"/>
          </a:p>
        </p:txBody>
      </p:sp>
    </p:spTree>
    <p:extLst>
      <p:ext uri="{BB962C8B-B14F-4D97-AF65-F5344CB8AC3E}">
        <p14:creationId xmlns:p14="http://schemas.microsoft.com/office/powerpoint/2010/main" val="3299689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D6CBFD-0CC5-4E22-B117-0F52B92A417D}"/>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87998ADE-8124-4B3E-92FB-8AF003B293A3}"/>
              </a:ext>
            </a:extLst>
          </p:cNvPr>
          <p:cNvSpPr>
            <a:spLocks noGrp="1"/>
          </p:cNvSpPr>
          <p:nvPr>
            <p:ph type="sldNum" sz="quarter" idx="12"/>
          </p:nvPr>
        </p:nvSpPr>
        <p:spPr/>
        <p:txBody>
          <a:bodyPr/>
          <a:lstStyle/>
          <a:p>
            <a:fld id="{733122C9-A0B9-462F-8757-0847AD287B63}" type="slidenum">
              <a:rPr lang="fr-FR" smtClean="0"/>
              <a:pPr/>
              <a:t>47</a:t>
            </a:fld>
            <a:endParaRPr lang="fr-FR"/>
          </a:p>
        </p:txBody>
      </p:sp>
    </p:spTree>
    <p:extLst>
      <p:ext uri="{BB962C8B-B14F-4D97-AF65-F5344CB8AC3E}">
        <p14:creationId xmlns:p14="http://schemas.microsoft.com/office/powerpoint/2010/main" val="32358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e 67">
            <a:extLst>
              <a:ext uri="{FF2B5EF4-FFF2-40B4-BE49-F238E27FC236}">
                <a16:creationId xmlns:a16="http://schemas.microsoft.com/office/drawing/2014/main" id="{52B383D3-F99F-4A69-B680-863135557617}"/>
              </a:ext>
            </a:extLst>
          </p:cNvPr>
          <p:cNvGrpSpPr/>
          <p:nvPr/>
        </p:nvGrpSpPr>
        <p:grpSpPr>
          <a:xfrm>
            <a:off x="4310180" y="1650195"/>
            <a:ext cx="4156288" cy="2347081"/>
            <a:chOff x="4213416" y="1586996"/>
            <a:chExt cx="4156288" cy="2347081"/>
          </a:xfrm>
        </p:grpSpPr>
        <p:pic>
          <p:nvPicPr>
            <p:cNvPr id="4" name="Image 3">
              <a:extLst>
                <a:ext uri="{FF2B5EF4-FFF2-40B4-BE49-F238E27FC236}">
                  <a16:creationId xmlns:a16="http://schemas.microsoft.com/office/drawing/2014/main" id="{AA654413-D693-8DA6-44F0-65930155F385}"/>
                </a:ext>
              </a:extLst>
            </p:cNvPr>
            <p:cNvPicPr>
              <a:picLocks noChangeAspect="1"/>
            </p:cNvPicPr>
            <p:nvPr/>
          </p:nvPicPr>
          <p:blipFill>
            <a:blip r:embed="rId2"/>
            <a:stretch>
              <a:fillRect/>
            </a:stretch>
          </p:blipFill>
          <p:spPr>
            <a:xfrm>
              <a:off x="4213416" y="1586996"/>
              <a:ext cx="4156288" cy="2347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 coins arrondis 8">
              <a:extLst>
                <a:ext uri="{FF2B5EF4-FFF2-40B4-BE49-F238E27FC236}">
                  <a16:creationId xmlns:a16="http://schemas.microsoft.com/office/drawing/2014/main" id="{4DD86547-7EAA-5A28-E419-9530E1E29E57}"/>
                </a:ext>
              </a:extLst>
            </p:cNvPr>
            <p:cNvSpPr/>
            <p:nvPr/>
          </p:nvSpPr>
          <p:spPr>
            <a:xfrm>
              <a:off x="6291560" y="1644101"/>
              <a:ext cx="1994746" cy="307750"/>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56D3C43D-D05D-463A-8E5A-6F0E7AC7FCE9}"/>
                </a:ext>
              </a:extLst>
            </p:cNvPr>
            <p:cNvSpPr/>
            <p:nvPr/>
          </p:nvSpPr>
          <p:spPr>
            <a:xfrm>
              <a:off x="4281377" y="3578904"/>
              <a:ext cx="4004929" cy="300167"/>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B8147E5B-BEFB-44DE-BF8C-86BEFBAB537E}"/>
                </a:ext>
              </a:extLst>
            </p:cNvPr>
            <p:cNvSpPr/>
            <p:nvPr/>
          </p:nvSpPr>
          <p:spPr>
            <a:xfrm>
              <a:off x="4352259" y="2011184"/>
              <a:ext cx="3934047" cy="484594"/>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4BA76FDA-DCB1-4E59-BF45-8754C59C160C}"/>
                </a:ext>
              </a:extLst>
            </p:cNvPr>
            <p:cNvSpPr/>
            <p:nvPr/>
          </p:nvSpPr>
          <p:spPr>
            <a:xfrm>
              <a:off x="4281377" y="2555112"/>
              <a:ext cx="4004929" cy="946276"/>
            </a:xfrm>
            <a:prstGeom prst="roundRect">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2">
            <a:extLst>
              <a:ext uri="{FF2B5EF4-FFF2-40B4-BE49-F238E27FC236}">
                <a16:creationId xmlns:a16="http://schemas.microsoft.com/office/drawing/2014/main" id="{1BE4CA21-1FF2-DE57-09D2-E56D75FFC432}"/>
              </a:ext>
            </a:extLst>
          </p:cNvPr>
          <p:cNvSpPr>
            <a:spLocks noGrp="1"/>
          </p:cNvSpPr>
          <p:nvPr>
            <p:ph type="body" idx="1"/>
          </p:nvPr>
        </p:nvSpPr>
        <p:spPr>
          <a:xfrm>
            <a:off x="282809" y="108253"/>
            <a:ext cx="4228682" cy="1407950"/>
          </a:xfrm>
          <a:solidFill>
            <a:schemeClr val="bg1"/>
          </a:solidFill>
          <a:ln w="12700">
            <a:solidFill>
              <a:schemeClr val="bg2"/>
            </a:solidFill>
          </a:ln>
        </p:spPr>
        <p:txBody>
          <a:bodyPr lIns="90000" tIns="46800" rIns="90000" bIns="46800"/>
          <a:lstStyle/>
          <a:p>
            <a:pPr marL="0"/>
            <a:r>
              <a:rPr lang="fr-FR" sz="1400" dirty="0">
                <a:solidFill>
                  <a:srgbClr val="000091"/>
                </a:solidFill>
              </a:rPr>
              <a:t>Ce guide reprend une sélection d’appels (</a:t>
            </a:r>
            <a:r>
              <a:rPr lang="fr-FR" sz="1400" i="1" dirty="0">
                <a:solidFill>
                  <a:srgbClr val="000091"/>
                </a:solidFill>
              </a:rPr>
              <a:t>topics</a:t>
            </a:r>
            <a:r>
              <a:rPr lang="fr-FR" sz="1400" dirty="0">
                <a:solidFill>
                  <a:srgbClr val="000091"/>
                </a:solidFill>
              </a:rPr>
              <a:t>) du nouveau programme de travail du Cluster 5.</a:t>
            </a:r>
          </a:p>
          <a:p>
            <a:pPr marL="0">
              <a:spcAft>
                <a:spcPts val="600"/>
              </a:spcAft>
            </a:pPr>
            <a:r>
              <a:rPr lang="fr-FR" sz="1400" dirty="0"/>
              <a:t>Ils sont regroupés </a:t>
            </a:r>
            <a:r>
              <a:rPr lang="fr-FR" sz="1400" b="1" dirty="0"/>
              <a:t>par année </a:t>
            </a:r>
            <a:r>
              <a:rPr lang="fr-FR" sz="1400" dirty="0">
                <a:solidFill>
                  <a:schemeClr val="accent4"/>
                </a:solidFill>
              </a:rPr>
              <a:t>(2023, 2024).</a:t>
            </a:r>
            <a:endParaRPr lang="fr-FR" sz="1400" dirty="0"/>
          </a:p>
        </p:txBody>
      </p:sp>
      <p:sp>
        <p:nvSpPr>
          <p:cNvPr id="6" name="Google Shape;135;p16">
            <a:extLst>
              <a:ext uri="{FF2B5EF4-FFF2-40B4-BE49-F238E27FC236}">
                <a16:creationId xmlns:a16="http://schemas.microsoft.com/office/drawing/2014/main" id="{AB2C7F04-0584-D41E-A9C5-956D7064D36F}"/>
              </a:ext>
            </a:extLst>
          </p:cNvPr>
          <p:cNvSpPr txBox="1">
            <a:spLocks noGrp="1"/>
          </p:cNvSpPr>
          <p:nvPr>
            <p:ph type="body" idx="2"/>
          </p:nvPr>
        </p:nvSpPr>
        <p:spPr>
          <a:xfrm>
            <a:off x="7669761" y="348063"/>
            <a:ext cx="1168381"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CE GUIDE</a:t>
            </a:r>
            <a:endParaRPr lang="fr-FR">
              <a:solidFill>
                <a:schemeClr val="accent4"/>
              </a:solidFill>
            </a:endParaRPr>
          </a:p>
        </p:txBody>
      </p:sp>
      <p:sp>
        <p:nvSpPr>
          <p:cNvPr id="7" name="ZoneTexte 6">
            <a:extLst>
              <a:ext uri="{FF2B5EF4-FFF2-40B4-BE49-F238E27FC236}">
                <a16:creationId xmlns:a16="http://schemas.microsoft.com/office/drawing/2014/main" id="{A84CEA1A-6456-4320-8806-705BAADAE0CC}"/>
              </a:ext>
            </a:extLst>
          </p:cNvPr>
          <p:cNvSpPr txBox="1"/>
          <p:nvPr/>
        </p:nvSpPr>
        <p:spPr>
          <a:xfrm>
            <a:off x="5009669" y="765434"/>
            <a:ext cx="3900867" cy="461665"/>
          </a:xfrm>
          <a:prstGeom prst="rect">
            <a:avLst/>
          </a:prstGeom>
          <a:solidFill>
            <a:schemeClr val="bg1"/>
          </a:solid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a:t>
            </a:r>
            <a:r>
              <a:rPr lang="fr-FR" sz="1200">
                <a:solidFill>
                  <a:srgbClr val="000091"/>
                </a:solidFill>
              </a:rPr>
              <a:t> du topic, son </a:t>
            </a:r>
            <a:r>
              <a:rPr lang="fr-FR" sz="1200" b="1">
                <a:solidFill>
                  <a:srgbClr val="000091"/>
                </a:solidFill>
              </a:rPr>
              <a:t>enveloppe</a:t>
            </a:r>
            <a:r>
              <a:rPr lang="fr-FR" sz="1200">
                <a:solidFill>
                  <a:srgbClr val="000091"/>
                </a:solidFill>
              </a:rPr>
              <a:t> globale, le </a:t>
            </a:r>
            <a:r>
              <a:rPr lang="fr-FR" sz="1200" b="1">
                <a:solidFill>
                  <a:srgbClr val="000091"/>
                </a:solidFill>
              </a:rPr>
              <a:t>budget</a:t>
            </a:r>
            <a:r>
              <a:rPr lang="fr-FR" sz="1200">
                <a:solidFill>
                  <a:srgbClr val="000091"/>
                </a:solidFill>
              </a:rPr>
              <a:t> attendu </a:t>
            </a:r>
            <a:r>
              <a:rPr lang="fr-FR" sz="1200" b="1">
                <a:solidFill>
                  <a:srgbClr val="000091"/>
                </a:solidFill>
              </a:rPr>
              <a:t>par projet</a:t>
            </a:r>
            <a:r>
              <a:rPr lang="fr-FR" sz="1200">
                <a:solidFill>
                  <a:srgbClr val="000091"/>
                </a:solidFill>
              </a:rPr>
              <a:t>, le </a:t>
            </a:r>
            <a:r>
              <a:rPr lang="fr-FR" sz="1200" b="1">
                <a:solidFill>
                  <a:srgbClr val="000091"/>
                </a:solidFill>
              </a:rPr>
              <a:t>type d'action </a:t>
            </a:r>
            <a:r>
              <a:rPr lang="fr-FR" sz="1200">
                <a:solidFill>
                  <a:srgbClr val="000091"/>
                </a:solidFill>
              </a:rPr>
              <a:t>soutenu.</a:t>
            </a:r>
          </a:p>
        </p:txBody>
      </p:sp>
      <p:cxnSp>
        <p:nvCxnSpPr>
          <p:cNvPr id="12" name="Connecteur droit avec flèche 11">
            <a:extLst>
              <a:ext uri="{FF2B5EF4-FFF2-40B4-BE49-F238E27FC236}">
                <a16:creationId xmlns:a16="http://schemas.microsoft.com/office/drawing/2014/main" id="{635CC81C-863C-4330-8C4A-5CBB4A7FF9F8}"/>
              </a:ext>
            </a:extLst>
          </p:cNvPr>
          <p:cNvCxnSpPr>
            <a:cxnSpLocks/>
            <a:stCxn id="7" idx="2"/>
            <a:endCxn id="9" idx="0"/>
          </p:cNvCxnSpPr>
          <p:nvPr/>
        </p:nvCxnSpPr>
        <p:spPr>
          <a:xfrm>
            <a:off x="6960103" y="1227099"/>
            <a:ext cx="425594" cy="480201"/>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 name="ZoneTexte 4">
            <a:extLst>
              <a:ext uri="{FF2B5EF4-FFF2-40B4-BE49-F238E27FC236}">
                <a16:creationId xmlns:a16="http://schemas.microsoft.com/office/drawing/2014/main" id="{A80B739A-8158-4234-8354-73C772DB6421}"/>
              </a:ext>
            </a:extLst>
          </p:cNvPr>
          <p:cNvSpPr txBox="1"/>
          <p:nvPr/>
        </p:nvSpPr>
        <p:spPr>
          <a:xfrm>
            <a:off x="5327073" y="4235707"/>
            <a:ext cx="3583463" cy="461665"/>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Références </a:t>
            </a:r>
            <a:r>
              <a:rPr lang="fr-FR" sz="1200">
                <a:solidFill>
                  <a:srgbClr val="000091"/>
                </a:solidFill>
              </a:rPr>
              <a:t>le cas échéant,</a:t>
            </a:r>
            <a:r>
              <a:rPr lang="fr-FR" sz="1200" b="1">
                <a:solidFill>
                  <a:srgbClr val="000091"/>
                </a:solidFill>
              </a:rPr>
              <a:t> des topics liés passés ou en cours.</a:t>
            </a:r>
            <a:endParaRPr lang="fr-FR">
              <a:solidFill>
                <a:srgbClr val="000091"/>
              </a:solidFill>
            </a:endParaRPr>
          </a:p>
        </p:txBody>
      </p:sp>
      <p:cxnSp>
        <p:nvCxnSpPr>
          <p:cNvPr id="13" name="Connecteur droit avec flèche 12">
            <a:extLst>
              <a:ext uri="{FF2B5EF4-FFF2-40B4-BE49-F238E27FC236}">
                <a16:creationId xmlns:a16="http://schemas.microsoft.com/office/drawing/2014/main" id="{756E4A26-9287-434B-8930-8BCE46702F5F}"/>
              </a:ext>
            </a:extLst>
          </p:cNvPr>
          <p:cNvCxnSpPr>
            <a:cxnSpLocks/>
            <a:stCxn id="5" idx="0"/>
            <a:endCxn id="15" idx="2"/>
          </p:cNvCxnSpPr>
          <p:nvPr/>
        </p:nvCxnSpPr>
        <p:spPr>
          <a:xfrm flipH="1" flipV="1">
            <a:off x="6380606" y="3942270"/>
            <a:ext cx="738199" cy="29343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ZoneTexte 16">
            <a:extLst>
              <a:ext uri="{FF2B5EF4-FFF2-40B4-BE49-F238E27FC236}">
                <a16:creationId xmlns:a16="http://schemas.microsoft.com/office/drawing/2014/main" id="{42542E2A-A483-4B32-B627-39215B528C0F}"/>
              </a:ext>
            </a:extLst>
          </p:cNvPr>
          <p:cNvSpPr txBox="1"/>
          <p:nvPr/>
        </p:nvSpPr>
        <p:spPr>
          <a:xfrm>
            <a:off x="677532" y="1930315"/>
            <a:ext cx="2808305" cy="461665"/>
          </a:xfrm>
          <a:prstGeom prst="rect">
            <a:avLst/>
          </a:prstGeom>
          <a:noFill/>
          <a:ln w="12700">
            <a:solidFill>
              <a:schemeClr val="accent4"/>
            </a:solidFill>
          </a:ln>
        </p:spPr>
        <p:txBody>
          <a:bodyPr wrap="square" rtlCol="0">
            <a:spAutoFit/>
          </a:bodyPr>
          <a:lstStyle/>
          <a:p>
            <a:r>
              <a:rPr lang="fr-FR" sz="1200" b="1">
                <a:solidFill>
                  <a:schemeClr val="bg2"/>
                </a:solidFill>
              </a:rPr>
              <a:t>Titre</a:t>
            </a:r>
            <a:r>
              <a:rPr lang="fr-FR" sz="1200">
                <a:solidFill>
                  <a:schemeClr val="bg2"/>
                </a:solidFill>
              </a:rPr>
              <a:t> officiel en anglais et </a:t>
            </a:r>
            <a:r>
              <a:rPr lang="fr-FR" sz="1200" b="1">
                <a:solidFill>
                  <a:schemeClr val="bg2"/>
                </a:solidFill>
              </a:rPr>
              <a:t>traduction</a:t>
            </a:r>
            <a:r>
              <a:rPr lang="fr-FR" sz="1200">
                <a:solidFill>
                  <a:schemeClr val="bg2"/>
                </a:solidFill>
              </a:rPr>
              <a:t> (parfois simplifiée) en français</a:t>
            </a:r>
            <a:endParaRPr lang="fr-FR"/>
          </a:p>
        </p:txBody>
      </p:sp>
      <p:sp>
        <p:nvSpPr>
          <p:cNvPr id="18" name="ZoneTexte 17">
            <a:extLst>
              <a:ext uri="{FF2B5EF4-FFF2-40B4-BE49-F238E27FC236}">
                <a16:creationId xmlns:a16="http://schemas.microsoft.com/office/drawing/2014/main" id="{2B3A6F42-9362-4D40-86C2-128768552854}"/>
              </a:ext>
            </a:extLst>
          </p:cNvPr>
          <p:cNvSpPr txBox="1"/>
          <p:nvPr/>
        </p:nvSpPr>
        <p:spPr>
          <a:xfrm>
            <a:off x="677532" y="2934632"/>
            <a:ext cx="2808305"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Synthèse</a:t>
            </a:r>
            <a:r>
              <a:rPr lang="fr-FR" sz="1200">
                <a:solidFill>
                  <a:srgbClr val="000091"/>
                </a:solidFill>
              </a:rPr>
              <a:t> des </a:t>
            </a:r>
            <a:r>
              <a:rPr lang="fr-FR" sz="1200" b="1">
                <a:solidFill>
                  <a:srgbClr val="000091"/>
                </a:solidFill>
              </a:rPr>
              <a:t>attentes </a:t>
            </a:r>
            <a:r>
              <a:rPr lang="fr-FR" sz="1200">
                <a:solidFill>
                  <a:srgbClr val="000091"/>
                </a:solidFill>
              </a:rPr>
              <a:t>et, le cas échéant, de certains </a:t>
            </a:r>
            <a:r>
              <a:rPr lang="fr-FR" sz="1200" b="1">
                <a:solidFill>
                  <a:srgbClr val="000091"/>
                </a:solidFill>
              </a:rPr>
              <a:t>points d'attention spécifiques</a:t>
            </a:r>
            <a:r>
              <a:rPr lang="fr-FR" sz="1200">
                <a:solidFill>
                  <a:srgbClr val="000091"/>
                </a:solidFill>
              </a:rPr>
              <a:t>.</a:t>
            </a:r>
          </a:p>
        </p:txBody>
      </p:sp>
      <p:cxnSp>
        <p:nvCxnSpPr>
          <p:cNvPr id="20" name="Connecteur droit avec flèche 19">
            <a:extLst>
              <a:ext uri="{FF2B5EF4-FFF2-40B4-BE49-F238E27FC236}">
                <a16:creationId xmlns:a16="http://schemas.microsoft.com/office/drawing/2014/main" id="{654CFB15-251B-4DCC-8D6A-40D0460F67D2}"/>
              </a:ext>
            </a:extLst>
          </p:cNvPr>
          <p:cNvCxnSpPr>
            <a:cxnSpLocks/>
            <a:stCxn id="17" idx="3"/>
            <a:endCxn id="28" idx="1"/>
          </p:cNvCxnSpPr>
          <p:nvPr/>
        </p:nvCxnSpPr>
        <p:spPr>
          <a:xfrm>
            <a:off x="3485837" y="2161148"/>
            <a:ext cx="963186" cy="15553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a:extLst>
              <a:ext uri="{FF2B5EF4-FFF2-40B4-BE49-F238E27FC236}">
                <a16:creationId xmlns:a16="http://schemas.microsoft.com/office/drawing/2014/main" id="{ED282BA6-0D27-4EF4-9505-52C4CD439E33}"/>
              </a:ext>
            </a:extLst>
          </p:cNvPr>
          <p:cNvCxnSpPr>
            <a:cxnSpLocks/>
            <a:stCxn id="18" idx="3"/>
            <a:endCxn id="29" idx="1"/>
          </p:cNvCxnSpPr>
          <p:nvPr/>
        </p:nvCxnSpPr>
        <p:spPr>
          <a:xfrm flipV="1">
            <a:off x="3485837" y="3091449"/>
            <a:ext cx="892304" cy="16634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335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UN TOPIC</a:t>
            </a:r>
            <a:endParaRPr lang="fr-FR">
              <a:solidFill>
                <a:schemeClr val="accent4"/>
              </a:solidFill>
            </a:endParaRPr>
          </a:p>
        </p:txBody>
      </p:sp>
      <p:graphicFrame>
        <p:nvGraphicFramePr>
          <p:cNvPr id="3" name="Diagramme 2">
            <a:extLst>
              <a:ext uri="{FF2B5EF4-FFF2-40B4-BE49-F238E27FC236}">
                <a16:creationId xmlns:a16="http://schemas.microsoft.com/office/drawing/2014/main" id="{69A535A2-8BE6-483C-8671-15D01853005B}"/>
              </a:ext>
            </a:extLst>
          </p:cNvPr>
          <p:cNvGraphicFramePr/>
          <p:nvPr>
            <p:extLst>
              <p:ext uri="{D42A27DB-BD31-4B8C-83A1-F6EECF244321}">
                <p14:modId xmlns:p14="http://schemas.microsoft.com/office/powerpoint/2010/main" val="2595159984"/>
              </p:ext>
            </p:extLst>
          </p:nvPr>
        </p:nvGraphicFramePr>
        <p:xfrm>
          <a:off x="401783" y="928256"/>
          <a:ext cx="8375072" cy="386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36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7</a:t>
            </a:fld>
            <a:endParaRPr lang="fr-FR"/>
          </a:p>
        </p:txBody>
      </p:sp>
      <p:sp>
        <p:nvSpPr>
          <p:cNvPr id="6" name="Espace réservé du texte 5"/>
          <p:cNvSpPr>
            <a:spLocks noGrp="1"/>
          </p:cNvSpPr>
          <p:nvPr>
            <p:ph type="body" sz="quarter" idx="13"/>
          </p:nvPr>
        </p:nvSpPr>
        <p:spPr>
          <a:xfrm>
            <a:off x="541770" y="2369367"/>
            <a:ext cx="8060459" cy="664297"/>
          </a:xfrm>
        </p:spPr>
        <p:txBody>
          <a:bodyPr/>
          <a:lstStyle/>
          <a:p>
            <a:pPr marL="0"/>
            <a:r>
              <a:rPr lang="fr-FR"/>
              <a:t>LES SHS DANS HORIZON EUROPE</a:t>
            </a:r>
          </a:p>
        </p:txBody>
      </p:sp>
    </p:spTree>
    <p:extLst>
      <p:ext uri="{BB962C8B-B14F-4D97-AF65-F5344CB8AC3E}">
        <p14:creationId xmlns:p14="http://schemas.microsoft.com/office/powerpoint/2010/main" val="20523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stretch>
            <a:fillRect/>
          </a:stretch>
        </p:blipFill>
        <p:spPr>
          <a:xfrm>
            <a:off x="3195664" y="1466394"/>
            <a:ext cx="5498877" cy="3240000"/>
          </a:xfrm>
          <a:prstGeom prst="rect">
            <a:avLst/>
          </a:prstGeom>
          <a:ln>
            <a:noFill/>
          </a:ln>
          <a:effectLst>
            <a:outerShdw blurRad="292100" dist="139700" dir="2700000" algn="tl" rotWithShape="0">
              <a:srgbClr val="333333">
                <a:alpha val="65000"/>
              </a:srgbClr>
            </a:outerShdw>
          </a:effectLst>
        </p:spPr>
      </p:pic>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474428" y="308747"/>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2400" b="1">
                <a:solidFill>
                  <a:schemeClr val="bg2"/>
                </a:solidFill>
              </a:rPr>
              <a:t>HORIZON EUROPE</a:t>
            </a:r>
          </a:p>
        </p:txBody>
      </p:sp>
      <p:sp>
        <p:nvSpPr>
          <p:cNvPr id="6" name="Rectangle 5">
            <a:extLst>
              <a:ext uri="{FF2B5EF4-FFF2-40B4-BE49-F238E27FC236}">
                <a16:creationId xmlns:a16="http://schemas.microsoft.com/office/drawing/2014/main" id="{D4F15913-4E25-0C40-BB20-2FF39D9DDE43}"/>
              </a:ext>
            </a:extLst>
          </p:cNvPr>
          <p:cNvSpPr/>
          <p:nvPr/>
        </p:nvSpPr>
        <p:spPr>
          <a:xfrm>
            <a:off x="229422" y="1506150"/>
            <a:ext cx="2986128"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298995" y="978198"/>
            <a:ext cx="8395545" cy="307777"/>
          </a:xfrm>
          <a:prstGeom prst="rect">
            <a:avLst/>
          </a:prstGeom>
        </p:spPr>
        <p:txBody>
          <a:bodyPr wrap="square" lIns="91440" tIns="45720" rIns="91440" bIns="45720" anchor="t">
            <a:spAutoFit/>
          </a:bodyPr>
          <a:lstStyle/>
          <a:p>
            <a:pPr fontAlgn="base"/>
            <a:r>
              <a:rPr lang="fr-FR" b="1">
                <a:solidFill>
                  <a:schemeClr val="accent4"/>
                </a:solidFill>
                <a:effectLst>
                  <a:outerShdw blurRad="50800" dist="38100" dir="2700000" algn="tl" rotWithShape="0">
                    <a:prstClr val="black">
                      <a:alpha val="40000"/>
                    </a:prstClr>
                  </a:outerShdw>
                </a:effectLst>
              </a:rPr>
              <a:t>LE PROGRAMME-CADRE DE L'UNION EUROPÉENNE POUR LA RECHERCHE ET L'INNOVATION</a:t>
            </a:r>
          </a:p>
        </p:txBody>
      </p:sp>
      <p:sp>
        <p:nvSpPr>
          <p:cNvPr id="12" name="Rectangle à coins arrondis 11">
            <a:extLst>
              <a:ext uri="{FF2B5EF4-FFF2-40B4-BE49-F238E27FC236}">
                <a16:creationId xmlns:a16="http://schemas.microsoft.com/office/drawing/2014/main" id="{4DE91148-A0AE-584E-995B-26A42C99968A}"/>
              </a:ext>
            </a:extLst>
          </p:cNvPr>
          <p:cNvSpPr/>
          <p:nvPr/>
        </p:nvSpPr>
        <p:spPr>
          <a:xfrm>
            <a:off x="4930219" y="1442302"/>
            <a:ext cx="1998482" cy="18909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260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8"/>
            <a:ext cx="8160140" cy="875097"/>
          </a:xfrm>
        </p:spPr>
        <p:txBody>
          <a:bodyPr/>
          <a:lstStyle/>
          <a:p>
            <a:pPr marL="0"/>
            <a:r>
              <a:rPr lang="fr-FR" dirty="0"/>
              <a:t>Les SHS dans le cluster 5 Climat, Energie et Mobilité</a:t>
            </a:r>
          </a:p>
        </p:txBody>
      </p:sp>
    </p:spTree>
    <p:extLst>
      <p:ext uri="{BB962C8B-B14F-4D97-AF65-F5344CB8AC3E}">
        <p14:creationId xmlns:p14="http://schemas.microsoft.com/office/powerpoint/2010/main" val="626032941"/>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HE-Fond-2022" id="{D52ECCF5-7B04-4AA0-AC8B-90002D37C5B2}" vid="{03606852-ABB4-4ADE-8587-30FFF94B0315}"/>
    </a:ext>
  </a:extLst>
</a:theme>
</file>

<file path=ppt/theme/theme4.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7" ma:contentTypeDescription="Crée un document." ma:contentTypeScope="" ma:versionID="ae21b39a66c014313c809a55c13ed926">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e411cd81475d228f9627042a845f33b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EDBDD-E65B-4983-8F07-E8A728E24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7FAEC2-2851-440E-85C5-E89ED916874E}">
  <ds:schemaRefs>
    <ds:schemaRef ds:uri="http://purl.org/dc/elements/1.1/"/>
    <ds:schemaRef ds:uri="http://schemas.microsoft.com/office/2006/metadata/properties"/>
    <ds:schemaRef ds:uri="http://purl.org/dc/dcmitype/"/>
    <ds:schemaRef ds:uri="http://www.w3.org/XML/1998/namespace"/>
    <ds:schemaRef ds:uri="http://purl.org/dc/terms/"/>
    <ds:schemaRef ds:uri="http://schemas.microsoft.com/office/2006/documentManagement/types"/>
    <ds:schemaRef ds:uri="9cbc025d-47c5-44cb-89f3-c4e18166c5a1"/>
    <ds:schemaRef ds:uri="http://schemas.microsoft.com/office/infopath/2007/PartnerControls"/>
    <ds:schemaRef ds:uri="http://schemas.openxmlformats.org/package/2006/metadata/core-properties"/>
    <ds:schemaRef ds:uri="98d9d0a2-ff8a-4bd0-a3bb-9fb67e21c525"/>
  </ds:schemaRefs>
</ds:datastoreItem>
</file>

<file path=customXml/itemProps3.xml><?xml version="1.0" encoding="utf-8"?>
<ds:datastoreItem xmlns:ds="http://schemas.openxmlformats.org/officeDocument/2006/customXml" ds:itemID="{97B1B9AB-E5B6-4954-9BAA-89545274C1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280</TotalTime>
  <Words>7171</Words>
  <Application>Microsoft Office PowerPoint</Application>
  <PresentationFormat>Affichage à l'écran (16:9)</PresentationFormat>
  <Paragraphs>451</Paragraphs>
  <Slides>47</Slides>
  <Notes>32</Notes>
  <HiddenSlides>0</HiddenSlides>
  <MMClips>0</MMClips>
  <ScaleCrop>false</ScaleCrop>
  <HeadingPairs>
    <vt:vector size="4" baseType="variant">
      <vt:variant>
        <vt:lpstr>Thème</vt:lpstr>
      </vt:variant>
      <vt:variant>
        <vt:i4>3</vt:i4>
      </vt:variant>
      <vt:variant>
        <vt:lpstr>Titres des diapositives</vt:lpstr>
      </vt:variant>
      <vt:variant>
        <vt:i4>47</vt:i4>
      </vt:variant>
    </vt:vector>
  </HeadingPairs>
  <TitlesOfParts>
    <vt:vector size="50" baseType="lpstr">
      <vt:lpstr>OPÉRATEURS</vt:lpstr>
      <vt:lpstr>1_OPÉRATEURS</vt:lpstr>
      <vt:lpstr>OPÉRATEURS</vt:lpstr>
      <vt:lpstr>Présentation PowerPoint</vt:lpstr>
      <vt:lpstr>Avant-propos – p. 3  Comment lire ce guide – p. 4-6  Introduction : Les SHS dans Horizon Europe – p. 7-8  Les SHS dans le cluster 5 Climat, Energie et Mobilité – p. 9-43  Introduction et liste des topics 2023 et 2024 – p. 10-13  Topics 2023 – p. 14-29  Topics 2024 – p. 30-43  Contacts – p. 44-45  </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2 "Culture, créativité et société inclusive".  Ce guide s'adresse à tous les acteurs français du monde la recherche en sciences humaines et sociales, en leur proposant une synthèse en français des éléments clés des appels 2023 et 2024 du cluster 5 qui attendent une contribution significative de la recherche en SHS.  Les synthèses et traductions proposées dans ce guide n'engagent que la responsabilité de leurs auteurs et en aucune manière celle de la Commission européenne.     </vt:lpstr>
      <vt:lpstr>Comment lire ce guide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Liste des topics 2023 « climat, énergie et mobilité »</vt:lpstr>
      <vt:lpstr>Liste des topics 2024 « climat, énergie et mobilité »</vt:lpstr>
      <vt:lpstr>TOPICS 2023</vt:lpstr>
      <vt:lpstr>Science for successful, high-integrity voluntary climate initiatives</vt:lpstr>
      <vt:lpstr>Broadening the range of policy options in transition pathway analysis</vt:lpstr>
      <vt:lpstr>Broadening the range of policy options in transition pathway analysis</vt:lpstr>
      <vt:lpstr>Behavioural change and governance for systemic transformations towards climate resilience</vt:lpstr>
      <vt:lpstr>Behavioural change and governance for systemic transformations towards climate resilience</vt:lpstr>
      <vt:lpstr>Improving the evidence base regarding the impact of sustainability and climate change education and related learning outcomes</vt:lpstr>
      <vt:lpstr>Needs-based adaptation to climate change in Africa</vt:lpstr>
      <vt:lpstr>EU-China international cooperation on data and model development for pathways to carbon neutrality: focusing on decarbonisation, energy efficiency and socio-economic implications of the transition</vt:lpstr>
      <vt:lpstr>EU-China international cooperation on data and model development for pathways to carbon neutrality: focusing on decarbonisation, energy efficiency and socio-economic implications of the transition</vt:lpstr>
      <vt:lpstr>Accelerating the green transition and energy access in Africa</vt:lpstr>
      <vt:lpstr>Integrating European diversity in the design, development and implementation of CCAM solutions to support mobility equity (CCAM Partnership – Connected, Cooperative and Automated Mobility)</vt:lpstr>
      <vt:lpstr>CCAM effects on jobs and education, plans for skills that match the CCAM development, and prerequisites for employment growth (CCAM Partnership - Connected, Cooperative and Automated Mobility)</vt:lpstr>
      <vt:lpstr>CCAM effects on jobs and education, plans for skills that match the CCAM development, and prerequisites for employment growth (CCAM Partnership - Connected, Cooperative and Automated Mobility)</vt:lpstr>
      <vt:lpstr>Zero-emission e-commerce and freight delivery and return choices by retailers, consumers and local authorities</vt:lpstr>
      <vt:lpstr>Zero-emission e-commerce and freight delivery and return choices by retailers, consumers and local authorities</vt:lpstr>
      <vt:lpstr>TOPICS 2024</vt:lpstr>
      <vt:lpstr>Improved toolbox for evaluating the climate and environmental impacts of trade policies</vt:lpstr>
      <vt:lpstr>Development of technical and business solutions to optimise the circularity, resilience, and sustainability of the European battery value chain (Batt4EU Partnership)</vt:lpstr>
      <vt:lpstr>Development of technical and business solutions to optimise the circularity, resilience, and sustainability of the European battery value chain (Batt4EU Partnership)</vt:lpstr>
      <vt:lpstr>Minimisation of environmental, and optimisation of socio-economic impacts in the deployment, operation and decommissioning of offshore wind farms</vt:lpstr>
      <vt:lpstr>Market Uptake Measures of renewable energy systems</vt:lpstr>
      <vt:lpstr>Orchestration of heterogeneous actors in mixed traffic within the CCAM ecosystem (CCAM Partnership - Connected, Cooperative and Automated Mobility)</vt:lpstr>
      <vt:lpstr>Orchestration of heterogeneous actors in mixed traffic within the CCAM ecosystem (CCAM Partnership - Connected, Cooperative and Automated Mobility)</vt:lpstr>
      <vt:lpstr>AI for advanced and collective perception and decision making for CCAM applications (CCAM Partnership - Connected, Cooperative and Automated Mobility)</vt:lpstr>
      <vt:lpstr>AI for advanced and collective perception and decision making for CCAM applications (CCAM Partnership - Connected, Cooperative and Automated Mobility)</vt:lpstr>
      <vt:lpstr>Policies and governance shaping the future transport and mobility systems</vt:lpstr>
      <vt:lpstr>Effects of disruptive changes in transport: towards resilient, safe and energy efficient mobility</vt:lpstr>
      <vt:lpstr>A new framework to improve traffic safety culture in the EU</vt:lpstr>
      <vt:lpstr>A new framework to improve traffic safety culture in the EU</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Alexandra Torero Ibad</cp:lastModifiedBy>
  <cp:revision>723</cp:revision>
  <dcterms:modified xsi:type="dcterms:W3CDTF">2023-01-12T09:57:38Z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