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813" r:id="rId4"/>
  </p:sldMasterIdLst>
  <p:notesMasterIdLst>
    <p:notesMasterId r:id="rId71"/>
  </p:notesMasterIdLst>
  <p:handoutMasterIdLst>
    <p:handoutMasterId r:id="rId72"/>
  </p:handoutMasterIdLst>
  <p:sldIdLst>
    <p:sldId id="327" r:id="rId5"/>
    <p:sldId id="328" r:id="rId6"/>
    <p:sldId id="446" r:id="rId7"/>
    <p:sldId id="329" r:id="rId8"/>
    <p:sldId id="330" r:id="rId9"/>
    <p:sldId id="331" r:id="rId10"/>
    <p:sldId id="332" r:id="rId11"/>
    <p:sldId id="333" r:id="rId12"/>
    <p:sldId id="486" r:id="rId13"/>
    <p:sldId id="530" r:id="rId14"/>
    <p:sldId id="334" r:id="rId15"/>
    <p:sldId id="335" r:id="rId16"/>
    <p:sldId id="336" r:id="rId17"/>
    <p:sldId id="541" r:id="rId18"/>
    <p:sldId id="542" r:id="rId19"/>
    <p:sldId id="448" r:id="rId20"/>
    <p:sldId id="435" r:id="rId21"/>
    <p:sldId id="534" r:id="rId22"/>
    <p:sldId id="437" r:id="rId23"/>
    <p:sldId id="478" r:id="rId24"/>
    <p:sldId id="479" r:id="rId25"/>
    <p:sldId id="480" r:id="rId26"/>
    <p:sldId id="481" r:id="rId27"/>
    <p:sldId id="482" r:id="rId28"/>
    <p:sldId id="483" r:id="rId29"/>
    <p:sldId id="438" r:id="rId30"/>
    <p:sldId id="425" r:id="rId31"/>
    <p:sldId id="474" r:id="rId32"/>
    <p:sldId id="475" r:id="rId33"/>
    <p:sldId id="476" r:id="rId34"/>
    <p:sldId id="439" r:id="rId35"/>
    <p:sldId id="477" r:id="rId36"/>
    <p:sldId id="473" r:id="rId37"/>
    <p:sldId id="424" r:id="rId38"/>
    <p:sldId id="426" r:id="rId39"/>
    <p:sldId id="427" r:id="rId40"/>
    <p:sldId id="428" r:id="rId41"/>
    <p:sldId id="429" r:id="rId42"/>
    <p:sldId id="440" r:id="rId43"/>
    <p:sldId id="430" r:id="rId44"/>
    <p:sldId id="431" r:id="rId45"/>
    <p:sldId id="436" r:id="rId46"/>
    <p:sldId id="535" r:id="rId47"/>
    <p:sldId id="441" r:id="rId48"/>
    <p:sldId id="432" r:id="rId49"/>
    <p:sldId id="434" r:id="rId50"/>
    <p:sldId id="462" r:id="rId51"/>
    <p:sldId id="463" r:id="rId52"/>
    <p:sldId id="464" r:id="rId53"/>
    <p:sldId id="442" r:id="rId54"/>
    <p:sldId id="465" r:id="rId55"/>
    <p:sldId id="466" r:id="rId56"/>
    <p:sldId id="467" r:id="rId57"/>
    <p:sldId id="468" r:id="rId58"/>
    <p:sldId id="443" r:id="rId59"/>
    <p:sldId id="469" r:id="rId60"/>
    <p:sldId id="470" r:id="rId61"/>
    <p:sldId id="471" r:id="rId62"/>
    <p:sldId id="472" r:id="rId63"/>
    <p:sldId id="403" r:id="rId64"/>
    <p:sldId id="404" r:id="rId65"/>
    <p:sldId id="405" r:id="rId66"/>
    <p:sldId id="406" r:id="rId67"/>
    <p:sldId id="408" r:id="rId68"/>
    <p:sldId id="407" r:id="rId69"/>
    <p:sldId id="409" r:id="rId70"/>
  </p:sldIdLst>
  <p:sldSz cx="9144000" cy="5143500" type="screen16x9"/>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7"/>
            <p14:sldId id="328"/>
            <p14:sldId id="446"/>
            <p14:sldId id="329"/>
            <p14:sldId id="330"/>
            <p14:sldId id="331"/>
            <p14:sldId id="332"/>
            <p14:sldId id="333"/>
            <p14:sldId id="486"/>
            <p14:sldId id="530"/>
            <p14:sldId id="334"/>
            <p14:sldId id="335"/>
            <p14:sldId id="336"/>
            <p14:sldId id="541"/>
            <p14:sldId id="542"/>
            <p14:sldId id="448"/>
            <p14:sldId id="435"/>
            <p14:sldId id="534"/>
            <p14:sldId id="437"/>
            <p14:sldId id="478"/>
            <p14:sldId id="479"/>
            <p14:sldId id="480"/>
            <p14:sldId id="481"/>
            <p14:sldId id="482"/>
            <p14:sldId id="483"/>
            <p14:sldId id="438"/>
            <p14:sldId id="425"/>
            <p14:sldId id="474"/>
            <p14:sldId id="475"/>
            <p14:sldId id="476"/>
            <p14:sldId id="439"/>
            <p14:sldId id="477"/>
            <p14:sldId id="473"/>
            <p14:sldId id="424"/>
            <p14:sldId id="426"/>
            <p14:sldId id="427"/>
            <p14:sldId id="428"/>
            <p14:sldId id="429"/>
            <p14:sldId id="440"/>
            <p14:sldId id="430"/>
            <p14:sldId id="431"/>
            <p14:sldId id="436"/>
            <p14:sldId id="535"/>
            <p14:sldId id="441"/>
            <p14:sldId id="432"/>
            <p14:sldId id="434"/>
            <p14:sldId id="462"/>
            <p14:sldId id="463"/>
            <p14:sldId id="464"/>
            <p14:sldId id="442"/>
            <p14:sldId id="465"/>
            <p14:sldId id="466"/>
            <p14:sldId id="467"/>
            <p14:sldId id="468"/>
            <p14:sldId id="443"/>
            <p14:sldId id="469"/>
            <p14:sldId id="470"/>
            <p14:sldId id="471"/>
            <p14:sldId id="472"/>
            <p14:sldId id="403"/>
            <p14:sldId id="404"/>
            <p14:sldId id="405"/>
            <p14:sldId id="406"/>
            <p14:sldId id="408"/>
            <p14:sldId id="407"/>
            <p14:sldId id="40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AD"/>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43" autoAdjust="0"/>
  </p:normalViewPr>
  <p:slideViewPr>
    <p:cSldViewPr showGuides="1">
      <p:cViewPr varScale="1">
        <p:scale>
          <a:sx n="97" d="100"/>
          <a:sy n="97" d="100"/>
        </p:scale>
        <p:origin x="546"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hyperlink" Target="https://www.horizon-europe.gouv.fr/le-partenariat-europe-s-rail-31102" TargetMode="External"/><Relationship Id="rId3" Type="http://schemas.openxmlformats.org/officeDocument/2006/relationships/hyperlink" Target="https://www.horizon-europe.gouv.fr/le-partenariat-clean-energy-transition-30809" TargetMode="External"/><Relationship Id="rId7" Type="http://schemas.openxmlformats.org/officeDocument/2006/relationships/hyperlink" Target="https://www.horizon-europe.gouv.fr/le-partenariat-clean-aviation-31099"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towards-zero-emission-road-transport-31096"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built4people-30952"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driving-urban-transitions-sustainable-future-31111" TargetMode="External"/><Relationship Id="rId9" Type="http://schemas.openxmlformats.org/officeDocument/2006/relationships/hyperlink" Target="https://www.horizon-europe.gouv.fr/le-partenariat-sur-les-batteries-batt4eu-30827"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horizon-europe.gouv.fr/le-partenariat-towards-zero-emission-road-transport-31096" TargetMode="External"/><Relationship Id="rId3" Type="http://schemas.openxmlformats.org/officeDocument/2006/relationships/hyperlink" Target="https://www.horizon-europe.gouv.fr/le-partenariat-clean-aviation-31099" TargetMode="External"/><Relationship Id="rId7" Type="http://schemas.openxmlformats.org/officeDocument/2006/relationships/hyperlink" Target="https://www.horizon-europe.gouv.fr/le-partenariat-built4people-30952"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driving-urban-transitions-sustainable-future-31111"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clean-energy-transition-30809"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europe-s-rail-31102" TargetMode="External"/><Relationship Id="rId9" Type="http://schemas.openxmlformats.org/officeDocument/2006/relationships/hyperlink" Target="https://www.horizon-europe.gouv.fr/le-partenariat-sur-les-batteries-batt4eu-30827"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DEDF9-57FC-4057-918C-C88624E7D094}"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fr-FR"/>
        </a:p>
      </dgm:t>
    </dgm:pt>
    <dgm:pt modelId="{F7593485-EEEB-4B98-B63A-6DEF20D7E35C}">
      <dgm:prSet phldrT="[Texte]"/>
      <dgm:spPr/>
      <dgm:t>
        <a:bodyPr/>
        <a:lstStyle/>
        <a:p>
          <a:r>
            <a:rPr lang="fr-FR" b="1" dirty="0" smtClean="0"/>
            <a:t>Partenariats institutionnalisés</a:t>
          </a:r>
          <a:endParaRPr lang="fr-FR" dirty="0"/>
        </a:p>
      </dgm:t>
    </dgm:pt>
    <dgm:pt modelId="{8F319C1B-9D69-4DC6-B099-B81A7A9286BC}" type="parTrans" cxnId="{507307A3-D512-4263-9B0B-9427A860CD4A}">
      <dgm:prSet/>
      <dgm:spPr/>
      <dgm:t>
        <a:bodyPr/>
        <a:lstStyle/>
        <a:p>
          <a:endParaRPr lang="fr-FR"/>
        </a:p>
      </dgm:t>
    </dgm:pt>
    <dgm:pt modelId="{F0AEB25F-B541-44BA-863F-F437748D5330}" type="sibTrans" cxnId="{507307A3-D512-4263-9B0B-9427A860CD4A}">
      <dgm:prSet/>
      <dgm:spPr/>
      <dgm:t>
        <a:bodyPr/>
        <a:lstStyle/>
        <a:p>
          <a:endParaRPr lang="fr-FR"/>
        </a:p>
      </dgm:t>
    </dgm:pt>
    <dgm:pt modelId="{CF8A98EE-BED8-4E4E-A209-BE2B6CC29C4D}">
      <dgm:prSet phldrT="[Texte]"/>
      <dgm:spPr/>
      <dgm:t>
        <a:bodyPr anchor="ctr"/>
        <a:lstStyle/>
        <a:p>
          <a:pPr>
            <a:lnSpc>
              <a:spcPct val="100000"/>
            </a:lnSpc>
            <a:spcBef>
              <a:spcPts val="0"/>
            </a:spcBef>
            <a:spcAft>
              <a:spcPts val="1200"/>
            </a:spcAft>
          </a:pPr>
          <a:r>
            <a:rPr lang="fr-FR" b="1" u="sng" dirty="0" smtClean="0">
              <a:hlinkClick xmlns:r="http://schemas.openxmlformats.org/officeDocument/2006/relationships" r:id="rId1"/>
            </a:rPr>
            <a:t>Clean Hydrogen</a:t>
          </a:r>
          <a:endParaRPr lang="fr-FR" b="1" u="sng" dirty="0"/>
        </a:p>
      </dgm:t>
    </dgm:pt>
    <dgm:pt modelId="{B67675A7-4A58-41E8-94C4-60689A4BEF8E}" type="parTrans" cxnId="{44BBC9E2-A31F-4F92-B10E-E86AC2483291}">
      <dgm:prSet/>
      <dgm:spPr/>
      <dgm:t>
        <a:bodyPr/>
        <a:lstStyle/>
        <a:p>
          <a:endParaRPr lang="fr-FR"/>
        </a:p>
      </dgm:t>
    </dgm:pt>
    <dgm:pt modelId="{F49E805F-6AB5-4041-A602-F4DC6CB81803}" type="sibTrans" cxnId="{44BBC9E2-A31F-4F92-B10E-E86AC2483291}">
      <dgm:prSet/>
      <dgm:spPr/>
      <dgm:t>
        <a:bodyPr/>
        <a:lstStyle/>
        <a:p>
          <a:endParaRPr lang="fr-FR"/>
        </a:p>
      </dgm:t>
    </dgm:pt>
    <dgm:pt modelId="{2A8891CC-8267-4444-B8C1-2F89FA14C68A}">
      <dgm:prSet phldrT="[Texte]"/>
      <dgm:spPr/>
      <dgm:t>
        <a:bodyPr anchor="ctr"/>
        <a:lstStyle/>
        <a:p>
          <a:pPr>
            <a:lnSpc>
              <a:spcPct val="100000"/>
            </a:lnSpc>
            <a:spcBef>
              <a:spcPts val="0"/>
            </a:spcBef>
            <a:spcAft>
              <a:spcPts val="1200"/>
            </a:spcAft>
          </a:pPr>
          <a:r>
            <a:rPr lang="fr-FR" b="1" u="sng" dirty="0" smtClean="0">
              <a:hlinkClick xmlns:r="http://schemas.openxmlformats.org/officeDocument/2006/relationships" r:id="rId2"/>
            </a:rPr>
            <a:t>Integrated Air Traffic Management</a:t>
          </a:r>
          <a:endParaRPr lang="fr-FR" b="1" u="sng" dirty="0"/>
        </a:p>
      </dgm:t>
    </dgm:pt>
    <dgm:pt modelId="{C7713AD6-3E56-4A15-A223-4062ADA08F1A}" type="parTrans" cxnId="{AA2A01E3-5C15-4575-A1A0-E1369969B1CD}">
      <dgm:prSet/>
      <dgm:spPr/>
      <dgm:t>
        <a:bodyPr/>
        <a:lstStyle/>
        <a:p>
          <a:endParaRPr lang="fr-FR"/>
        </a:p>
      </dgm:t>
    </dgm:pt>
    <dgm:pt modelId="{58814C6E-A2FE-4959-B08C-E61F1CBA9F5D}" type="sibTrans" cxnId="{AA2A01E3-5C15-4575-A1A0-E1369969B1CD}">
      <dgm:prSet/>
      <dgm:spPr/>
      <dgm:t>
        <a:bodyPr/>
        <a:lstStyle/>
        <a:p>
          <a:endParaRPr lang="fr-FR"/>
        </a:p>
      </dgm:t>
    </dgm:pt>
    <dgm:pt modelId="{CF709FDC-EB88-4EAC-A440-05DC16119AFE}">
      <dgm:prSet phldrT="[Texte]"/>
      <dgm:spPr/>
      <dgm:t>
        <a:bodyPr/>
        <a:lstStyle/>
        <a:p>
          <a:r>
            <a:rPr lang="fr-FR" b="1" dirty="0" smtClean="0"/>
            <a:t>Partenariats cofinancés</a:t>
          </a:r>
          <a:endParaRPr lang="fr-FR" dirty="0"/>
        </a:p>
      </dgm:t>
    </dgm:pt>
    <dgm:pt modelId="{6A132548-81FF-4A03-A76D-1AC785996416}" type="parTrans" cxnId="{571E752B-D475-4009-81F6-C9CDC9361067}">
      <dgm:prSet/>
      <dgm:spPr/>
      <dgm:t>
        <a:bodyPr/>
        <a:lstStyle/>
        <a:p>
          <a:endParaRPr lang="fr-FR"/>
        </a:p>
      </dgm:t>
    </dgm:pt>
    <dgm:pt modelId="{1E77B10A-240E-43F1-A096-474E869772B9}" type="sibTrans" cxnId="{571E752B-D475-4009-81F6-C9CDC9361067}">
      <dgm:prSet/>
      <dgm:spPr/>
      <dgm:t>
        <a:bodyPr/>
        <a:lstStyle/>
        <a:p>
          <a:endParaRPr lang="fr-FR"/>
        </a:p>
      </dgm:t>
    </dgm:pt>
    <dgm:pt modelId="{6C75034F-CE22-413E-9F43-33DF56E0D471}">
      <dgm:prSet phldrT="[Texte]"/>
      <dgm:spPr/>
      <dgm:t>
        <a:bodyPr anchor="ctr"/>
        <a:lstStyle/>
        <a:p>
          <a:pPr>
            <a:lnSpc>
              <a:spcPct val="100000"/>
            </a:lnSpc>
            <a:spcAft>
              <a:spcPts val="1200"/>
            </a:spcAft>
          </a:pPr>
          <a:r>
            <a:rPr lang="fr-FR" dirty="0" smtClean="0">
              <a:hlinkClick xmlns:r="http://schemas.openxmlformats.org/officeDocument/2006/relationships" r:id="rId3"/>
            </a:rPr>
            <a:t>Clean </a:t>
          </a:r>
          <a:r>
            <a:rPr lang="fr-FR" dirty="0" err="1" smtClean="0">
              <a:hlinkClick xmlns:r="http://schemas.openxmlformats.org/officeDocument/2006/relationships" r:id="rId3"/>
            </a:rPr>
            <a:t>Energy</a:t>
          </a:r>
          <a:r>
            <a:rPr lang="fr-FR" dirty="0" smtClean="0">
              <a:hlinkClick xmlns:r="http://schemas.openxmlformats.org/officeDocument/2006/relationships" r:id="rId3"/>
            </a:rPr>
            <a:t> Transition (CETP)</a:t>
          </a:r>
          <a:endParaRPr lang="fr-FR" dirty="0"/>
        </a:p>
      </dgm:t>
    </dgm:pt>
    <dgm:pt modelId="{DF81E199-0FA0-4174-B5D3-42F3DA0F9BB2}" type="parTrans" cxnId="{B40A0872-29E4-4B63-A04D-B0589BFF72A8}">
      <dgm:prSet/>
      <dgm:spPr/>
      <dgm:t>
        <a:bodyPr/>
        <a:lstStyle/>
        <a:p>
          <a:endParaRPr lang="fr-FR"/>
        </a:p>
      </dgm:t>
    </dgm:pt>
    <dgm:pt modelId="{B374518B-1B2D-4FC9-907A-225D7D636348}" type="sibTrans" cxnId="{B40A0872-29E4-4B63-A04D-B0589BFF72A8}">
      <dgm:prSet/>
      <dgm:spPr/>
      <dgm:t>
        <a:bodyPr/>
        <a:lstStyle/>
        <a:p>
          <a:endParaRPr lang="fr-FR"/>
        </a:p>
      </dgm:t>
    </dgm:pt>
    <dgm:pt modelId="{CE90F20C-EEA5-4898-8C94-AB17C2A0AA9B}">
      <dgm:prSet phldrT="[Texte]"/>
      <dgm:spPr/>
      <dgm:t>
        <a:bodyPr anchor="ctr"/>
        <a:lstStyle/>
        <a:p>
          <a:pPr>
            <a:lnSpc>
              <a:spcPct val="100000"/>
            </a:lnSpc>
            <a:spcAft>
              <a:spcPts val="1200"/>
            </a:spcAft>
          </a:pPr>
          <a:r>
            <a:rPr lang="en-US" b="1" dirty="0" smtClean="0">
              <a:hlinkClick xmlns:r="http://schemas.openxmlformats.org/officeDocument/2006/relationships" r:id="rId4"/>
            </a:rPr>
            <a:t>Driving urban transitions to a sustainable future (DUT)</a:t>
          </a:r>
          <a:endParaRPr lang="fr-FR" b="1" dirty="0"/>
        </a:p>
      </dgm:t>
    </dgm:pt>
    <dgm:pt modelId="{CF0D2A9C-08A9-43EA-8984-DA8BABDE338B}" type="parTrans" cxnId="{E04119B9-45DB-408D-A5E6-788454C53FC7}">
      <dgm:prSet/>
      <dgm:spPr/>
      <dgm:t>
        <a:bodyPr/>
        <a:lstStyle/>
        <a:p>
          <a:endParaRPr lang="fr-FR"/>
        </a:p>
      </dgm:t>
    </dgm:pt>
    <dgm:pt modelId="{BEB460AC-77FF-4317-88BD-A9E20263744D}" type="sibTrans" cxnId="{E04119B9-45DB-408D-A5E6-788454C53FC7}">
      <dgm:prSet/>
      <dgm:spPr/>
      <dgm:t>
        <a:bodyPr/>
        <a:lstStyle/>
        <a:p>
          <a:endParaRPr lang="fr-FR"/>
        </a:p>
      </dgm:t>
    </dgm:pt>
    <dgm:pt modelId="{023007F1-EB3C-4C90-9097-28DB90ECA75C}">
      <dgm:prSet phldrT="[Texte]"/>
      <dgm:spPr/>
      <dgm:t>
        <a:bodyPr/>
        <a:lstStyle/>
        <a:p>
          <a:r>
            <a:rPr lang="fr-FR" b="1" dirty="0" smtClean="0"/>
            <a:t>Partenariats </a:t>
          </a:r>
          <a:r>
            <a:rPr lang="fr-FR" b="1" dirty="0" err="1" smtClean="0"/>
            <a:t>co</a:t>
          </a:r>
          <a:r>
            <a:rPr lang="fr-FR" b="1" dirty="0" smtClean="0"/>
            <a:t>-programmés</a:t>
          </a:r>
          <a:endParaRPr lang="fr-FR" dirty="0"/>
        </a:p>
      </dgm:t>
    </dgm:pt>
    <dgm:pt modelId="{0628AF48-8C72-40AC-A364-7D5EF7688569}" type="parTrans" cxnId="{995109A5-06AC-423A-9D9D-DDC0B53A7491}">
      <dgm:prSet/>
      <dgm:spPr/>
      <dgm:t>
        <a:bodyPr/>
        <a:lstStyle/>
        <a:p>
          <a:endParaRPr lang="fr-FR"/>
        </a:p>
      </dgm:t>
    </dgm:pt>
    <dgm:pt modelId="{9B4DB798-A18F-444C-B1B9-F8779BADA7B1}" type="sibTrans" cxnId="{995109A5-06AC-423A-9D9D-DDC0B53A7491}">
      <dgm:prSet/>
      <dgm:spPr/>
      <dgm:t>
        <a:bodyPr/>
        <a:lstStyle/>
        <a:p>
          <a:endParaRPr lang="fr-FR"/>
        </a:p>
      </dgm:t>
    </dgm:pt>
    <dgm:pt modelId="{66189120-ADA8-4B4C-BFF2-9F361CBD3DBD}">
      <dgm:prSet phldrT="[Texte]"/>
      <dgm:spPr/>
      <dgm:t>
        <a:bodyPr/>
        <a:lstStyle/>
        <a:p>
          <a:pPr algn="l">
            <a:spcAft>
              <a:spcPts val="600"/>
            </a:spcAft>
          </a:pPr>
          <a:r>
            <a:rPr lang="en-US" dirty="0" smtClean="0">
              <a:hlinkClick xmlns:r="http://schemas.openxmlformats.org/officeDocument/2006/relationships" r:id="rId5"/>
            </a:rPr>
            <a:t>People-centric sustainable built environment (Built4People)</a:t>
          </a:r>
          <a:endParaRPr lang="fr-FR" dirty="0"/>
        </a:p>
      </dgm:t>
    </dgm:pt>
    <dgm:pt modelId="{431AC315-16C2-4E4C-AD17-83C353F8DB85}" type="parTrans" cxnId="{098E33B9-BA32-4909-8038-54B9DC60C1B7}">
      <dgm:prSet/>
      <dgm:spPr/>
      <dgm:t>
        <a:bodyPr/>
        <a:lstStyle/>
        <a:p>
          <a:endParaRPr lang="fr-FR"/>
        </a:p>
      </dgm:t>
    </dgm:pt>
    <dgm:pt modelId="{8C90767C-2C70-4684-B7DC-0AF195CC3358}" type="sibTrans" cxnId="{098E33B9-BA32-4909-8038-54B9DC60C1B7}">
      <dgm:prSet/>
      <dgm:spPr/>
      <dgm:t>
        <a:bodyPr/>
        <a:lstStyle/>
        <a:p>
          <a:endParaRPr lang="fr-FR"/>
        </a:p>
      </dgm:t>
    </dgm:pt>
    <dgm:pt modelId="{7B82FFC7-5079-4B09-96C5-87BA5D051E81}">
      <dgm:prSet phldrT="[Texte]"/>
      <dgm:spPr/>
      <dgm:t>
        <a:bodyPr/>
        <a:lstStyle/>
        <a:p>
          <a:pPr algn="l">
            <a:spcAft>
              <a:spcPts val="600"/>
            </a:spcAft>
          </a:pPr>
          <a:r>
            <a:rPr lang="en-US" b="1" dirty="0" smtClean="0">
              <a:hlinkClick xmlns:r="http://schemas.openxmlformats.org/officeDocument/2006/relationships" r:id="rId6"/>
            </a:rPr>
            <a:t>Towards zero-emission road transport (2ZERO)</a:t>
          </a:r>
          <a:endParaRPr lang="fr-FR" b="1" dirty="0"/>
        </a:p>
      </dgm:t>
    </dgm:pt>
    <dgm:pt modelId="{841F667F-7DD6-4E07-9561-6902B3F1D41E}" type="parTrans" cxnId="{3FA202F4-F215-4552-A411-656D7A16A01D}">
      <dgm:prSet/>
      <dgm:spPr/>
      <dgm:t>
        <a:bodyPr/>
        <a:lstStyle/>
        <a:p>
          <a:endParaRPr lang="fr-FR"/>
        </a:p>
      </dgm:t>
    </dgm:pt>
    <dgm:pt modelId="{2075E612-00EE-4FED-87A7-97EBD686AA04}" type="sibTrans" cxnId="{3FA202F4-F215-4552-A411-656D7A16A01D}">
      <dgm:prSet/>
      <dgm:spPr/>
      <dgm:t>
        <a:bodyPr/>
        <a:lstStyle/>
        <a:p>
          <a:endParaRPr lang="fr-FR"/>
        </a:p>
      </dgm:t>
    </dgm:pt>
    <dgm:pt modelId="{AED40EC1-BC22-4AEC-8160-35BA32C0DBBE}">
      <dgm:prSet phldrT="[Texte]"/>
      <dgm:spPr/>
      <dgm:t>
        <a:bodyPr anchor="ctr"/>
        <a:lstStyle/>
        <a:p>
          <a:pPr>
            <a:lnSpc>
              <a:spcPct val="100000"/>
            </a:lnSpc>
            <a:spcBef>
              <a:spcPts val="0"/>
            </a:spcBef>
            <a:spcAft>
              <a:spcPts val="1200"/>
            </a:spcAft>
          </a:pPr>
          <a:r>
            <a:rPr lang="fr-FR" b="1" u="sng" dirty="0" smtClean="0">
              <a:hlinkClick xmlns:r="http://schemas.openxmlformats.org/officeDocument/2006/relationships" r:id="rId7"/>
            </a:rPr>
            <a:t>Clean Aviation</a:t>
          </a:r>
          <a:endParaRPr lang="fr-FR" b="1" u="sng" dirty="0"/>
        </a:p>
      </dgm:t>
    </dgm:pt>
    <dgm:pt modelId="{EFB9250F-19D4-47B4-ADD1-9233DCCDC044}" type="parTrans" cxnId="{58CDCAD1-1B2C-4EC7-B458-16A026F19273}">
      <dgm:prSet/>
      <dgm:spPr/>
      <dgm:t>
        <a:bodyPr/>
        <a:lstStyle/>
        <a:p>
          <a:endParaRPr lang="fr-FR"/>
        </a:p>
      </dgm:t>
    </dgm:pt>
    <dgm:pt modelId="{5A4FC1E4-7F5B-4C30-934C-595B3E060126}" type="sibTrans" cxnId="{58CDCAD1-1B2C-4EC7-B458-16A026F19273}">
      <dgm:prSet/>
      <dgm:spPr/>
      <dgm:t>
        <a:bodyPr/>
        <a:lstStyle/>
        <a:p>
          <a:endParaRPr lang="fr-FR"/>
        </a:p>
      </dgm:t>
    </dgm:pt>
    <dgm:pt modelId="{7A78E553-2A29-47BD-B18E-513797593C66}">
      <dgm:prSet phldrT="[Texte]"/>
      <dgm:spPr/>
      <dgm:t>
        <a:bodyPr anchor="ctr"/>
        <a:lstStyle/>
        <a:p>
          <a:pPr>
            <a:lnSpc>
              <a:spcPct val="100000"/>
            </a:lnSpc>
            <a:spcBef>
              <a:spcPts val="0"/>
            </a:spcBef>
            <a:spcAft>
              <a:spcPts val="1200"/>
            </a:spcAft>
          </a:pPr>
          <a:r>
            <a:rPr lang="fr-FR" b="1" u="sng" dirty="0" err="1" smtClean="0">
              <a:hlinkClick xmlns:r="http://schemas.openxmlformats.org/officeDocument/2006/relationships" r:id="rId8"/>
            </a:rPr>
            <a:t>Transforming</a:t>
          </a:r>
          <a:r>
            <a:rPr lang="fr-FR" b="1" u="sng" dirty="0" smtClean="0">
              <a:hlinkClick xmlns:r="http://schemas.openxmlformats.org/officeDocument/2006/relationships" r:id="rId8"/>
            </a:rPr>
            <a:t> </a:t>
          </a:r>
          <a:r>
            <a:rPr lang="fr-FR" b="1" u="sng" dirty="0" err="1" smtClean="0">
              <a:hlinkClick xmlns:r="http://schemas.openxmlformats.org/officeDocument/2006/relationships" r:id="rId8"/>
            </a:rPr>
            <a:t>Europe's</a:t>
          </a:r>
          <a:r>
            <a:rPr lang="fr-FR" b="1" u="sng" dirty="0" smtClean="0">
              <a:hlinkClick xmlns:r="http://schemas.openxmlformats.org/officeDocument/2006/relationships" r:id="rId8"/>
            </a:rPr>
            <a:t> rail system</a:t>
          </a:r>
          <a:endParaRPr lang="fr-FR" b="1" u="sng" dirty="0"/>
        </a:p>
      </dgm:t>
    </dgm:pt>
    <dgm:pt modelId="{78142F59-3438-4A5F-97B8-B61A0D157214}" type="parTrans" cxnId="{80BEFDFD-3868-4FCE-8BA6-FD87E66826F0}">
      <dgm:prSet/>
      <dgm:spPr/>
      <dgm:t>
        <a:bodyPr/>
        <a:lstStyle/>
        <a:p>
          <a:endParaRPr lang="fr-FR"/>
        </a:p>
      </dgm:t>
    </dgm:pt>
    <dgm:pt modelId="{39D4A500-3D3D-44B1-ACAA-E89A6B42215D}" type="sibTrans" cxnId="{80BEFDFD-3868-4FCE-8BA6-FD87E66826F0}">
      <dgm:prSet/>
      <dgm:spPr/>
      <dgm:t>
        <a:bodyPr/>
        <a:lstStyle/>
        <a:p>
          <a:endParaRPr lang="fr-FR"/>
        </a:p>
      </dgm:t>
    </dgm:pt>
    <dgm:pt modelId="{838CB0FA-1E7B-4DC0-A9EA-C07AF9D658F0}">
      <dgm:prSet phldrT="[Texte]"/>
      <dgm:spPr/>
      <dgm:t>
        <a:bodyPr/>
        <a:lstStyle/>
        <a:p>
          <a:pPr algn="l">
            <a:spcAft>
              <a:spcPts val="600"/>
            </a:spcAft>
          </a:pPr>
          <a:r>
            <a:rPr lang="en-US" dirty="0" smtClean="0">
              <a:hlinkClick xmlns:r="http://schemas.openxmlformats.org/officeDocument/2006/relationships" r:id="rId9"/>
            </a:rPr>
            <a:t>Batteries: Towards a competitive European industrial battery value chain for stationary applications and e-mobility</a:t>
          </a:r>
          <a:endParaRPr lang="fr-FR" dirty="0"/>
        </a:p>
      </dgm:t>
    </dgm:pt>
    <dgm:pt modelId="{568D2648-D201-4A10-91E5-FB9101C2C6BA}" type="parTrans" cxnId="{925572DE-A6CC-4225-839D-B3FF43ABB4D1}">
      <dgm:prSet/>
      <dgm:spPr/>
      <dgm:t>
        <a:bodyPr/>
        <a:lstStyle/>
        <a:p>
          <a:endParaRPr lang="fr-FR"/>
        </a:p>
      </dgm:t>
    </dgm:pt>
    <dgm:pt modelId="{A6B07EDC-3334-4D2E-8BCA-65BB5E36C37B}" type="sibTrans" cxnId="{925572DE-A6CC-4225-839D-B3FF43ABB4D1}">
      <dgm:prSet/>
      <dgm:spPr/>
      <dgm:t>
        <a:bodyPr/>
        <a:lstStyle/>
        <a:p>
          <a:endParaRPr lang="fr-FR"/>
        </a:p>
      </dgm:t>
    </dgm:pt>
    <dgm:pt modelId="{85E825AE-1D32-46D2-A6EA-F39ED5667AD1}">
      <dgm:prSet phldrT="[Texte]"/>
      <dgm:spPr/>
      <dgm:t>
        <a:bodyPr/>
        <a:lstStyle/>
        <a:p>
          <a:pPr algn="l">
            <a:spcAft>
              <a:spcPts val="600"/>
            </a:spcAft>
          </a:pPr>
          <a:r>
            <a:rPr lang="fr-FR" b="1" dirty="0" err="1" smtClean="0">
              <a:hlinkClick xmlns:r="http://schemas.openxmlformats.org/officeDocument/2006/relationships" r:id="rId10"/>
            </a:rPr>
            <a:t>Zero-emission</a:t>
          </a:r>
          <a:r>
            <a:rPr lang="fr-FR" b="1" dirty="0" smtClean="0">
              <a:hlinkClick xmlns:r="http://schemas.openxmlformats.org/officeDocument/2006/relationships" r:id="rId10"/>
            </a:rPr>
            <a:t> </a:t>
          </a:r>
          <a:r>
            <a:rPr lang="fr-FR" b="1" dirty="0" err="1" smtClean="0">
              <a:hlinkClick xmlns:r="http://schemas.openxmlformats.org/officeDocument/2006/relationships" r:id="rId10"/>
            </a:rPr>
            <a:t>waterborne</a:t>
          </a:r>
          <a:r>
            <a:rPr lang="fr-FR" b="1" dirty="0" smtClean="0">
              <a:hlinkClick xmlns:r="http://schemas.openxmlformats.org/officeDocument/2006/relationships" r:id="rId10"/>
            </a:rPr>
            <a:t> transport</a:t>
          </a:r>
          <a:endParaRPr lang="fr-FR" b="1" dirty="0"/>
        </a:p>
      </dgm:t>
    </dgm:pt>
    <dgm:pt modelId="{04CD4DB1-39B0-4880-BBEF-F9605ECBDFE6}" type="parTrans" cxnId="{A6F7817E-33B3-462B-A02B-1258DF746E15}">
      <dgm:prSet/>
      <dgm:spPr/>
      <dgm:t>
        <a:bodyPr/>
        <a:lstStyle/>
        <a:p>
          <a:endParaRPr lang="fr-FR"/>
        </a:p>
      </dgm:t>
    </dgm:pt>
    <dgm:pt modelId="{B0E50580-D074-44B4-B511-D5959C5A59B0}" type="sibTrans" cxnId="{A6F7817E-33B3-462B-A02B-1258DF746E15}">
      <dgm:prSet/>
      <dgm:spPr/>
      <dgm:t>
        <a:bodyPr/>
        <a:lstStyle/>
        <a:p>
          <a:endParaRPr lang="fr-FR"/>
        </a:p>
      </dgm:t>
    </dgm:pt>
    <dgm:pt modelId="{9E03ADE6-E67E-4E78-A3F3-6E13DA5B0E09}">
      <dgm:prSet phldrT="[Texte]"/>
      <dgm:spPr/>
      <dgm:t>
        <a:bodyPr/>
        <a:lstStyle/>
        <a:p>
          <a:pPr algn="l">
            <a:spcAft>
              <a:spcPts val="600"/>
            </a:spcAft>
          </a:pPr>
          <a:r>
            <a:rPr lang="en-US" b="1" dirty="0" smtClean="0">
              <a:hlinkClick xmlns:r="http://schemas.openxmlformats.org/officeDocument/2006/relationships" r:id="rId11"/>
            </a:rPr>
            <a:t>Connected, Cooperative and Automated Mobility (CCAM)</a:t>
          </a:r>
          <a:endParaRPr lang="fr-FR" b="1" dirty="0"/>
        </a:p>
      </dgm:t>
    </dgm:pt>
    <dgm:pt modelId="{DCA4F0E1-BFF5-44FB-A0C5-C79ACE297243}" type="parTrans" cxnId="{7715D423-2C00-4516-A842-9D5CBB422691}">
      <dgm:prSet/>
      <dgm:spPr/>
      <dgm:t>
        <a:bodyPr/>
        <a:lstStyle/>
        <a:p>
          <a:endParaRPr lang="fr-FR"/>
        </a:p>
      </dgm:t>
    </dgm:pt>
    <dgm:pt modelId="{1E1954C4-4B6B-432C-B152-2576938C9C8B}" type="sibTrans" cxnId="{7715D423-2C00-4516-A842-9D5CBB422691}">
      <dgm:prSet/>
      <dgm:spPr/>
      <dgm:t>
        <a:bodyPr/>
        <a:lstStyle/>
        <a:p>
          <a:endParaRPr lang="fr-FR"/>
        </a:p>
      </dgm:t>
    </dgm:pt>
    <dgm:pt modelId="{FF44C230-1932-4787-A060-767A568FF470}" type="pres">
      <dgm:prSet presAssocID="{174DEDF9-57FC-4057-918C-C88624E7D094}" presName="Name0" presStyleCnt="0">
        <dgm:presLayoutVars>
          <dgm:dir/>
          <dgm:animLvl val="lvl"/>
          <dgm:resizeHandles val="exact"/>
        </dgm:presLayoutVars>
      </dgm:prSet>
      <dgm:spPr/>
      <dgm:t>
        <a:bodyPr/>
        <a:lstStyle/>
        <a:p>
          <a:endParaRPr lang="fr-FR"/>
        </a:p>
      </dgm:t>
    </dgm:pt>
    <dgm:pt modelId="{1D2EBCCF-FCEA-4616-8CDE-71A5162039F1}" type="pres">
      <dgm:prSet presAssocID="{F7593485-EEEB-4B98-B63A-6DEF20D7E35C}" presName="composite" presStyleCnt="0"/>
      <dgm:spPr/>
    </dgm:pt>
    <dgm:pt modelId="{8507610A-1D12-4D04-A283-A1A0A18D099B}" type="pres">
      <dgm:prSet presAssocID="{F7593485-EEEB-4B98-B63A-6DEF20D7E35C}" presName="parTx" presStyleLbl="alignNode1" presStyleIdx="0" presStyleCnt="3">
        <dgm:presLayoutVars>
          <dgm:chMax val="0"/>
          <dgm:chPref val="0"/>
          <dgm:bulletEnabled val="1"/>
        </dgm:presLayoutVars>
      </dgm:prSet>
      <dgm:spPr/>
      <dgm:t>
        <a:bodyPr/>
        <a:lstStyle/>
        <a:p>
          <a:endParaRPr lang="fr-FR"/>
        </a:p>
      </dgm:t>
    </dgm:pt>
    <dgm:pt modelId="{360E9A7B-444A-4C32-9D18-804D838D3764}" type="pres">
      <dgm:prSet presAssocID="{F7593485-EEEB-4B98-B63A-6DEF20D7E35C}" presName="desTx" presStyleLbl="alignAccFollowNode1" presStyleIdx="0" presStyleCnt="3">
        <dgm:presLayoutVars>
          <dgm:bulletEnabled val="1"/>
        </dgm:presLayoutVars>
      </dgm:prSet>
      <dgm:spPr/>
      <dgm:t>
        <a:bodyPr/>
        <a:lstStyle/>
        <a:p>
          <a:endParaRPr lang="fr-FR"/>
        </a:p>
      </dgm:t>
    </dgm:pt>
    <dgm:pt modelId="{E195E4ED-DB7F-4DD8-BD91-7040F7BD232C}" type="pres">
      <dgm:prSet presAssocID="{F0AEB25F-B541-44BA-863F-F437748D5330}" presName="space" presStyleCnt="0"/>
      <dgm:spPr/>
    </dgm:pt>
    <dgm:pt modelId="{B48DB27F-6A91-405B-9938-00513641E290}" type="pres">
      <dgm:prSet presAssocID="{CF709FDC-EB88-4EAC-A440-05DC16119AFE}" presName="composite" presStyleCnt="0"/>
      <dgm:spPr/>
    </dgm:pt>
    <dgm:pt modelId="{E716A9EA-115C-4F22-88C8-5CAB1E75C429}" type="pres">
      <dgm:prSet presAssocID="{CF709FDC-EB88-4EAC-A440-05DC16119AFE}" presName="parTx" presStyleLbl="alignNode1" presStyleIdx="1" presStyleCnt="3">
        <dgm:presLayoutVars>
          <dgm:chMax val="0"/>
          <dgm:chPref val="0"/>
          <dgm:bulletEnabled val="1"/>
        </dgm:presLayoutVars>
      </dgm:prSet>
      <dgm:spPr/>
      <dgm:t>
        <a:bodyPr/>
        <a:lstStyle/>
        <a:p>
          <a:endParaRPr lang="fr-FR"/>
        </a:p>
      </dgm:t>
    </dgm:pt>
    <dgm:pt modelId="{60EC8240-21A1-412C-BC7D-0D11EA639B68}" type="pres">
      <dgm:prSet presAssocID="{CF709FDC-EB88-4EAC-A440-05DC16119AFE}" presName="desTx" presStyleLbl="alignAccFollowNode1" presStyleIdx="1" presStyleCnt="3">
        <dgm:presLayoutVars>
          <dgm:bulletEnabled val="1"/>
        </dgm:presLayoutVars>
      </dgm:prSet>
      <dgm:spPr/>
      <dgm:t>
        <a:bodyPr/>
        <a:lstStyle/>
        <a:p>
          <a:endParaRPr lang="fr-FR"/>
        </a:p>
      </dgm:t>
    </dgm:pt>
    <dgm:pt modelId="{6FDEE6FD-6A69-4887-9498-AECFA9117429}" type="pres">
      <dgm:prSet presAssocID="{1E77B10A-240E-43F1-A096-474E869772B9}" presName="space" presStyleCnt="0"/>
      <dgm:spPr/>
    </dgm:pt>
    <dgm:pt modelId="{3D2ACB61-4081-4DCE-9A87-62CCF5C31553}" type="pres">
      <dgm:prSet presAssocID="{023007F1-EB3C-4C90-9097-28DB90ECA75C}" presName="composite" presStyleCnt="0"/>
      <dgm:spPr/>
    </dgm:pt>
    <dgm:pt modelId="{89D414EC-D8B2-49C4-A6D9-6C1F7E7ABE80}" type="pres">
      <dgm:prSet presAssocID="{023007F1-EB3C-4C90-9097-28DB90ECA75C}" presName="parTx" presStyleLbl="alignNode1" presStyleIdx="2" presStyleCnt="3">
        <dgm:presLayoutVars>
          <dgm:chMax val="0"/>
          <dgm:chPref val="0"/>
          <dgm:bulletEnabled val="1"/>
        </dgm:presLayoutVars>
      </dgm:prSet>
      <dgm:spPr/>
      <dgm:t>
        <a:bodyPr/>
        <a:lstStyle/>
        <a:p>
          <a:endParaRPr lang="fr-FR"/>
        </a:p>
      </dgm:t>
    </dgm:pt>
    <dgm:pt modelId="{F23CE025-65BB-41EA-BE18-8AF03191B7D9}" type="pres">
      <dgm:prSet presAssocID="{023007F1-EB3C-4C90-9097-28DB90ECA75C}" presName="desTx" presStyleLbl="alignAccFollowNode1" presStyleIdx="2" presStyleCnt="3">
        <dgm:presLayoutVars>
          <dgm:bulletEnabled val="1"/>
        </dgm:presLayoutVars>
      </dgm:prSet>
      <dgm:spPr/>
      <dgm:t>
        <a:bodyPr/>
        <a:lstStyle/>
        <a:p>
          <a:endParaRPr lang="fr-FR"/>
        </a:p>
      </dgm:t>
    </dgm:pt>
  </dgm:ptLst>
  <dgm:cxnLst>
    <dgm:cxn modelId="{A6F7817E-33B3-462B-A02B-1258DF746E15}" srcId="{023007F1-EB3C-4C90-9097-28DB90ECA75C}" destId="{85E825AE-1D32-46D2-A6EA-F39ED5667AD1}" srcOrd="3" destOrd="0" parTransId="{04CD4DB1-39B0-4880-BBEF-F9605ECBDFE6}" sibTransId="{B0E50580-D074-44B4-B511-D5959C5A59B0}"/>
    <dgm:cxn modelId="{00D5E276-4546-4DA0-9D61-9731C9F7D62C}" type="presOf" srcId="{174DEDF9-57FC-4057-918C-C88624E7D094}" destId="{FF44C230-1932-4787-A060-767A568FF470}" srcOrd="0" destOrd="0" presId="urn:microsoft.com/office/officeart/2005/8/layout/hList1"/>
    <dgm:cxn modelId="{75734539-5A41-46B0-B1D1-8A8048812929}" type="presOf" srcId="{7B82FFC7-5079-4B09-96C5-87BA5D051E81}" destId="{F23CE025-65BB-41EA-BE18-8AF03191B7D9}" srcOrd="0" destOrd="1" presId="urn:microsoft.com/office/officeart/2005/8/layout/hList1"/>
    <dgm:cxn modelId="{ED9D3354-7BDE-4F46-AAB5-E7248D3F9B68}" type="presOf" srcId="{85E825AE-1D32-46D2-A6EA-F39ED5667AD1}" destId="{F23CE025-65BB-41EA-BE18-8AF03191B7D9}" srcOrd="0" destOrd="3" presId="urn:microsoft.com/office/officeart/2005/8/layout/hList1"/>
    <dgm:cxn modelId="{2BEF26F3-5B35-418A-AFE4-BE6647921E18}" type="presOf" srcId="{F7593485-EEEB-4B98-B63A-6DEF20D7E35C}" destId="{8507610A-1D12-4D04-A283-A1A0A18D099B}" srcOrd="0" destOrd="0" presId="urn:microsoft.com/office/officeart/2005/8/layout/hList1"/>
    <dgm:cxn modelId="{571E752B-D475-4009-81F6-C9CDC9361067}" srcId="{174DEDF9-57FC-4057-918C-C88624E7D094}" destId="{CF709FDC-EB88-4EAC-A440-05DC16119AFE}" srcOrd="1" destOrd="0" parTransId="{6A132548-81FF-4A03-A76D-1AC785996416}" sibTransId="{1E77B10A-240E-43F1-A096-474E869772B9}"/>
    <dgm:cxn modelId="{58CDCAD1-1B2C-4EC7-B458-16A026F19273}" srcId="{F7593485-EEEB-4B98-B63A-6DEF20D7E35C}" destId="{AED40EC1-BC22-4AEC-8160-35BA32C0DBBE}" srcOrd="2" destOrd="0" parTransId="{EFB9250F-19D4-47B4-ADD1-9233DCCDC044}" sibTransId="{5A4FC1E4-7F5B-4C30-934C-595B3E060126}"/>
    <dgm:cxn modelId="{2F0628E5-D077-4CC5-A5CE-13D10F0527F2}" type="presOf" srcId="{CE90F20C-EEA5-4898-8C94-AB17C2A0AA9B}" destId="{60EC8240-21A1-412C-BC7D-0D11EA639B68}" srcOrd="0" destOrd="1" presId="urn:microsoft.com/office/officeart/2005/8/layout/hList1"/>
    <dgm:cxn modelId="{507307A3-D512-4263-9B0B-9427A860CD4A}" srcId="{174DEDF9-57FC-4057-918C-C88624E7D094}" destId="{F7593485-EEEB-4B98-B63A-6DEF20D7E35C}" srcOrd="0" destOrd="0" parTransId="{8F319C1B-9D69-4DC6-B099-B81A7A9286BC}" sibTransId="{F0AEB25F-B541-44BA-863F-F437748D5330}"/>
    <dgm:cxn modelId="{2B32E943-14AE-42B2-BB5F-06613EF5F66B}" type="presOf" srcId="{AED40EC1-BC22-4AEC-8160-35BA32C0DBBE}" destId="{360E9A7B-444A-4C32-9D18-804D838D3764}" srcOrd="0" destOrd="2" presId="urn:microsoft.com/office/officeart/2005/8/layout/hList1"/>
    <dgm:cxn modelId="{A9B7E063-49AD-4F5B-9EBF-D456A3450752}" type="presOf" srcId="{6C75034F-CE22-413E-9F43-33DF56E0D471}" destId="{60EC8240-21A1-412C-BC7D-0D11EA639B68}" srcOrd="0" destOrd="0" presId="urn:microsoft.com/office/officeart/2005/8/layout/hList1"/>
    <dgm:cxn modelId="{098E33B9-BA32-4909-8038-54B9DC60C1B7}" srcId="{023007F1-EB3C-4C90-9097-28DB90ECA75C}" destId="{66189120-ADA8-4B4C-BFF2-9F361CBD3DBD}" srcOrd="0" destOrd="0" parTransId="{431AC315-16C2-4E4C-AD17-83C353F8DB85}" sibTransId="{8C90767C-2C70-4684-B7DC-0AF195CC3358}"/>
    <dgm:cxn modelId="{995109A5-06AC-423A-9D9D-DDC0B53A7491}" srcId="{174DEDF9-57FC-4057-918C-C88624E7D094}" destId="{023007F1-EB3C-4C90-9097-28DB90ECA75C}" srcOrd="2" destOrd="0" parTransId="{0628AF48-8C72-40AC-A364-7D5EF7688569}" sibTransId="{9B4DB798-A18F-444C-B1B9-F8779BADA7B1}"/>
    <dgm:cxn modelId="{E04119B9-45DB-408D-A5E6-788454C53FC7}" srcId="{CF709FDC-EB88-4EAC-A440-05DC16119AFE}" destId="{CE90F20C-EEA5-4898-8C94-AB17C2A0AA9B}" srcOrd="1" destOrd="0" parTransId="{CF0D2A9C-08A9-43EA-8984-DA8BABDE338B}" sibTransId="{BEB460AC-77FF-4317-88BD-A9E20263744D}"/>
    <dgm:cxn modelId="{AA2A01E3-5C15-4575-A1A0-E1369969B1CD}" srcId="{F7593485-EEEB-4B98-B63A-6DEF20D7E35C}" destId="{2A8891CC-8267-4444-B8C1-2F89FA14C68A}" srcOrd="1" destOrd="0" parTransId="{C7713AD6-3E56-4A15-A223-4062ADA08F1A}" sibTransId="{58814C6E-A2FE-4959-B08C-E61F1CBA9F5D}"/>
    <dgm:cxn modelId="{0B300189-F191-47C5-A005-A8A0DC97B793}" type="presOf" srcId="{7A78E553-2A29-47BD-B18E-513797593C66}" destId="{360E9A7B-444A-4C32-9D18-804D838D3764}" srcOrd="0" destOrd="3" presId="urn:microsoft.com/office/officeart/2005/8/layout/hList1"/>
    <dgm:cxn modelId="{9AD020E7-B425-4805-BC32-DC1159F67754}" type="presOf" srcId="{023007F1-EB3C-4C90-9097-28DB90ECA75C}" destId="{89D414EC-D8B2-49C4-A6D9-6C1F7E7ABE80}" srcOrd="0" destOrd="0" presId="urn:microsoft.com/office/officeart/2005/8/layout/hList1"/>
    <dgm:cxn modelId="{925572DE-A6CC-4225-839D-B3FF43ABB4D1}" srcId="{023007F1-EB3C-4C90-9097-28DB90ECA75C}" destId="{838CB0FA-1E7B-4DC0-A9EA-C07AF9D658F0}" srcOrd="2" destOrd="0" parTransId="{568D2648-D201-4A10-91E5-FB9101C2C6BA}" sibTransId="{A6B07EDC-3334-4D2E-8BCA-65BB5E36C37B}"/>
    <dgm:cxn modelId="{44BBC9E2-A31F-4F92-B10E-E86AC2483291}" srcId="{F7593485-EEEB-4B98-B63A-6DEF20D7E35C}" destId="{CF8A98EE-BED8-4E4E-A209-BE2B6CC29C4D}" srcOrd="0" destOrd="0" parTransId="{B67675A7-4A58-41E8-94C4-60689A4BEF8E}" sibTransId="{F49E805F-6AB5-4041-A602-F4DC6CB81803}"/>
    <dgm:cxn modelId="{B40A0872-29E4-4B63-A04D-B0589BFF72A8}" srcId="{CF709FDC-EB88-4EAC-A440-05DC16119AFE}" destId="{6C75034F-CE22-413E-9F43-33DF56E0D471}" srcOrd="0" destOrd="0" parTransId="{DF81E199-0FA0-4174-B5D3-42F3DA0F9BB2}" sibTransId="{B374518B-1B2D-4FC9-907A-225D7D636348}"/>
    <dgm:cxn modelId="{7715D423-2C00-4516-A842-9D5CBB422691}" srcId="{023007F1-EB3C-4C90-9097-28DB90ECA75C}" destId="{9E03ADE6-E67E-4E78-A3F3-6E13DA5B0E09}" srcOrd="4" destOrd="0" parTransId="{DCA4F0E1-BFF5-44FB-A0C5-C79ACE297243}" sibTransId="{1E1954C4-4B6B-432C-B152-2576938C9C8B}"/>
    <dgm:cxn modelId="{853C3CCD-6A70-4EE8-ACF8-30BD8BF4DB90}" type="presOf" srcId="{CF709FDC-EB88-4EAC-A440-05DC16119AFE}" destId="{E716A9EA-115C-4F22-88C8-5CAB1E75C429}" srcOrd="0" destOrd="0" presId="urn:microsoft.com/office/officeart/2005/8/layout/hList1"/>
    <dgm:cxn modelId="{7B05B5F5-711D-40DF-ABF2-D9E44575E1A3}" type="presOf" srcId="{CF8A98EE-BED8-4E4E-A209-BE2B6CC29C4D}" destId="{360E9A7B-444A-4C32-9D18-804D838D3764}" srcOrd="0" destOrd="0" presId="urn:microsoft.com/office/officeart/2005/8/layout/hList1"/>
    <dgm:cxn modelId="{9A5DCF15-4E40-4F9D-8515-58E2936B380E}" type="presOf" srcId="{9E03ADE6-E67E-4E78-A3F3-6E13DA5B0E09}" destId="{F23CE025-65BB-41EA-BE18-8AF03191B7D9}" srcOrd="0" destOrd="4" presId="urn:microsoft.com/office/officeart/2005/8/layout/hList1"/>
    <dgm:cxn modelId="{87EC84B4-8E95-49D3-A2DC-FD25FEC78DF1}" type="presOf" srcId="{2A8891CC-8267-4444-B8C1-2F89FA14C68A}" destId="{360E9A7B-444A-4C32-9D18-804D838D3764}" srcOrd="0" destOrd="1" presId="urn:microsoft.com/office/officeart/2005/8/layout/hList1"/>
    <dgm:cxn modelId="{71DE7722-3016-4E77-A341-0C87543B8BCA}" type="presOf" srcId="{66189120-ADA8-4B4C-BFF2-9F361CBD3DBD}" destId="{F23CE025-65BB-41EA-BE18-8AF03191B7D9}" srcOrd="0" destOrd="0" presId="urn:microsoft.com/office/officeart/2005/8/layout/hList1"/>
    <dgm:cxn modelId="{3FA202F4-F215-4552-A411-656D7A16A01D}" srcId="{023007F1-EB3C-4C90-9097-28DB90ECA75C}" destId="{7B82FFC7-5079-4B09-96C5-87BA5D051E81}" srcOrd="1" destOrd="0" parTransId="{841F667F-7DD6-4E07-9561-6902B3F1D41E}" sibTransId="{2075E612-00EE-4FED-87A7-97EBD686AA04}"/>
    <dgm:cxn modelId="{80BEFDFD-3868-4FCE-8BA6-FD87E66826F0}" srcId="{F7593485-EEEB-4B98-B63A-6DEF20D7E35C}" destId="{7A78E553-2A29-47BD-B18E-513797593C66}" srcOrd="3" destOrd="0" parTransId="{78142F59-3438-4A5F-97B8-B61A0D157214}" sibTransId="{39D4A500-3D3D-44B1-ACAA-E89A6B42215D}"/>
    <dgm:cxn modelId="{0E84ED0E-F01F-4F64-9847-CC6D69AADE78}" type="presOf" srcId="{838CB0FA-1E7B-4DC0-A9EA-C07AF9D658F0}" destId="{F23CE025-65BB-41EA-BE18-8AF03191B7D9}" srcOrd="0" destOrd="2" presId="urn:microsoft.com/office/officeart/2005/8/layout/hList1"/>
    <dgm:cxn modelId="{49239FF6-5235-468D-B7A8-65C30E9C6741}" type="presParOf" srcId="{FF44C230-1932-4787-A060-767A568FF470}" destId="{1D2EBCCF-FCEA-4616-8CDE-71A5162039F1}" srcOrd="0" destOrd="0" presId="urn:microsoft.com/office/officeart/2005/8/layout/hList1"/>
    <dgm:cxn modelId="{6FA99211-BFE0-4DA7-B6B6-3A4B4FF45BFB}" type="presParOf" srcId="{1D2EBCCF-FCEA-4616-8CDE-71A5162039F1}" destId="{8507610A-1D12-4D04-A283-A1A0A18D099B}" srcOrd="0" destOrd="0" presId="urn:microsoft.com/office/officeart/2005/8/layout/hList1"/>
    <dgm:cxn modelId="{F73694C4-2AF0-4E72-9242-22D1DB748E95}" type="presParOf" srcId="{1D2EBCCF-FCEA-4616-8CDE-71A5162039F1}" destId="{360E9A7B-444A-4C32-9D18-804D838D3764}" srcOrd="1" destOrd="0" presId="urn:microsoft.com/office/officeart/2005/8/layout/hList1"/>
    <dgm:cxn modelId="{A0DF4C32-3684-495D-9B72-927214EF7B72}" type="presParOf" srcId="{FF44C230-1932-4787-A060-767A568FF470}" destId="{E195E4ED-DB7F-4DD8-BD91-7040F7BD232C}" srcOrd="1" destOrd="0" presId="urn:microsoft.com/office/officeart/2005/8/layout/hList1"/>
    <dgm:cxn modelId="{F23CDD4D-1D45-4D52-9F95-12C52284B09C}" type="presParOf" srcId="{FF44C230-1932-4787-A060-767A568FF470}" destId="{B48DB27F-6A91-405B-9938-00513641E290}" srcOrd="2" destOrd="0" presId="urn:microsoft.com/office/officeart/2005/8/layout/hList1"/>
    <dgm:cxn modelId="{49D4C205-780C-43F7-BB38-53996DFA478B}" type="presParOf" srcId="{B48DB27F-6A91-405B-9938-00513641E290}" destId="{E716A9EA-115C-4F22-88C8-5CAB1E75C429}" srcOrd="0" destOrd="0" presId="urn:microsoft.com/office/officeart/2005/8/layout/hList1"/>
    <dgm:cxn modelId="{2D156DFC-EBE1-478E-8E66-F1921180D99E}" type="presParOf" srcId="{B48DB27F-6A91-405B-9938-00513641E290}" destId="{60EC8240-21A1-412C-BC7D-0D11EA639B68}" srcOrd="1" destOrd="0" presId="urn:microsoft.com/office/officeart/2005/8/layout/hList1"/>
    <dgm:cxn modelId="{B69DFCB2-C84F-4EE0-81A8-5E4BBD0B535A}" type="presParOf" srcId="{FF44C230-1932-4787-A060-767A568FF470}" destId="{6FDEE6FD-6A69-4887-9498-AECFA9117429}" srcOrd="3" destOrd="0" presId="urn:microsoft.com/office/officeart/2005/8/layout/hList1"/>
    <dgm:cxn modelId="{84F9BC73-FA82-4A7B-B525-619149E0AA97}" type="presParOf" srcId="{FF44C230-1932-4787-A060-767A568FF470}" destId="{3D2ACB61-4081-4DCE-9A87-62CCF5C31553}" srcOrd="4" destOrd="0" presId="urn:microsoft.com/office/officeart/2005/8/layout/hList1"/>
    <dgm:cxn modelId="{27344317-F723-47D7-97AD-1B07BEFC638E}" type="presParOf" srcId="{3D2ACB61-4081-4DCE-9A87-62CCF5C31553}" destId="{89D414EC-D8B2-49C4-A6D9-6C1F7E7ABE80}" srcOrd="0" destOrd="0" presId="urn:microsoft.com/office/officeart/2005/8/layout/hList1"/>
    <dgm:cxn modelId="{37C1155E-1D2C-495A-8F69-CA85D30BC961}" type="presParOf" srcId="{3D2ACB61-4081-4DCE-9A87-62CCF5C31553}" destId="{F23CE025-65BB-41EA-BE18-8AF03191B7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7610A-1D12-4D04-A283-A1A0A18D099B}">
      <dsp:nvSpPr>
        <dsp:cNvPr id="0" name=""/>
        <dsp:cNvSpPr/>
      </dsp:nvSpPr>
      <dsp:spPr>
        <a:xfrm>
          <a:off x="2325" y="357775"/>
          <a:ext cx="2267023" cy="3168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fr-FR" sz="1100" b="1" kern="1200" dirty="0" smtClean="0"/>
            <a:t>Partenariats institutionnalisés</a:t>
          </a:r>
          <a:endParaRPr lang="fr-FR" sz="1100" kern="1200" dirty="0"/>
        </a:p>
      </dsp:txBody>
      <dsp:txXfrm>
        <a:off x="2325" y="357775"/>
        <a:ext cx="2267023" cy="316800"/>
      </dsp:txXfrm>
    </dsp:sp>
    <dsp:sp modelId="{360E9A7B-444A-4C32-9D18-804D838D3764}">
      <dsp:nvSpPr>
        <dsp:cNvPr id="0" name=""/>
        <dsp:cNvSpPr/>
      </dsp:nvSpPr>
      <dsp:spPr>
        <a:xfrm>
          <a:off x="2325" y="674575"/>
          <a:ext cx="2267023" cy="220800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674" tIns="58674" rIns="78232" bIns="88011" numCol="1" spcCol="1270" anchor="ctr" anchorCtr="0">
          <a:noAutofit/>
        </a:bodyPr>
        <a:lstStyle/>
        <a:p>
          <a:pPr marL="57150" lvl="1" indent="-57150" algn="l" defTabSz="488950">
            <a:lnSpc>
              <a:spcPct val="100000"/>
            </a:lnSpc>
            <a:spcBef>
              <a:spcPct val="0"/>
            </a:spcBef>
            <a:spcAft>
              <a:spcPts val="1200"/>
            </a:spcAft>
            <a:buChar char="••"/>
          </a:pPr>
          <a:r>
            <a:rPr lang="fr-FR" sz="1100" b="1" u="sng" kern="1200" dirty="0" smtClean="0">
              <a:hlinkClick xmlns:r="http://schemas.openxmlformats.org/officeDocument/2006/relationships" r:id="rId1"/>
            </a:rPr>
            <a:t>Clean Hydrogen</a:t>
          </a:r>
          <a:endParaRPr lang="fr-FR" sz="1100" b="1" u="sng" kern="1200" dirty="0"/>
        </a:p>
        <a:p>
          <a:pPr marL="57150" lvl="1" indent="-57150" algn="l" defTabSz="488950">
            <a:lnSpc>
              <a:spcPct val="100000"/>
            </a:lnSpc>
            <a:spcBef>
              <a:spcPct val="0"/>
            </a:spcBef>
            <a:spcAft>
              <a:spcPts val="1200"/>
            </a:spcAft>
            <a:buChar char="••"/>
          </a:pPr>
          <a:r>
            <a:rPr lang="fr-FR" sz="1100" b="1" u="sng" kern="1200" dirty="0" smtClean="0">
              <a:hlinkClick xmlns:r="http://schemas.openxmlformats.org/officeDocument/2006/relationships" r:id="rId2"/>
            </a:rPr>
            <a:t>Integrated Air Traffic Management</a:t>
          </a:r>
          <a:endParaRPr lang="fr-FR" sz="1100" b="1" u="sng" kern="1200" dirty="0"/>
        </a:p>
        <a:p>
          <a:pPr marL="57150" lvl="1" indent="-57150" algn="l" defTabSz="488950">
            <a:lnSpc>
              <a:spcPct val="100000"/>
            </a:lnSpc>
            <a:spcBef>
              <a:spcPct val="0"/>
            </a:spcBef>
            <a:spcAft>
              <a:spcPts val="1200"/>
            </a:spcAft>
            <a:buChar char="••"/>
          </a:pPr>
          <a:r>
            <a:rPr lang="fr-FR" sz="1100" b="1" u="sng" kern="1200" dirty="0" smtClean="0">
              <a:hlinkClick xmlns:r="http://schemas.openxmlformats.org/officeDocument/2006/relationships" r:id="rId3"/>
            </a:rPr>
            <a:t>Clean Aviation</a:t>
          </a:r>
          <a:endParaRPr lang="fr-FR" sz="1100" b="1" u="sng" kern="1200" dirty="0"/>
        </a:p>
        <a:p>
          <a:pPr marL="57150" lvl="1" indent="-57150" algn="l" defTabSz="488950">
            <a:lnSpc>
              <a:spcPct val="100000"/>
            </a:lnSpc>
            <a:spcBef>
              <a:spcPct val="0"/>
            </a:spcBef>
            <a:spcAft>
              <a:spcPts val="1200"/>
            </a:spcAft>
            <a:buChar char="••"/>
          </a:pPr>
          <a:r>
            <a:rPr lang="fr-FR" sz="1100" b="1" u="sng" kern="1200" dirty="0" err="1" smtClean="0">
              <a:hlinkClick xmlns:r="http://schemas.openxmlformats.org/officeDocument/2006/relationships" r:id="rId4"/>
            </a:rPr>
            <a:t>Transforming</a:t>
          </a:r>
          <a:r>
            <a:rPr lang="fr-FR" sz="1100" b="1" u="sng" kern="1200" dirty="0" smtClean="0">
              <a:hlinkClick xmlns:r="http://schemas.openxmlformats.org/officeDocument/2006/relationships" r:id="rId4"/>
            </a:rPr>
            <a:t> </a:t>
          </a:r>
          <a:r>
            <a:rPr lang="fr-FR" sz="1100" b="1" u="sng" kern="1200" dirty="0" err="1" smtClean="0">
              <a:hlinkClick xmlns:r="http://schemas.openxmlformats.org/officeDocument/2006/relationships" r:id="rId4"/>
            </a:rPr>
            <a:t>Europe's</a:t>
          </a:r>
          <a:r>
            <a:rPr lang="fr-FR" sz="1100" b="1" u="sng" kern="1200" dirty="0" smtClean="0">
              <a:hlinkClick xmlns:r="http://schemas.openxmlformats.org/officeDocument/2006/relationships" r:id="rId4"/>
            </a:rPr>
            <a:t> rail system</a:t>
          </a:r>
          <a:endParaRPr lang="fr-FR" sz="1100" b="1" u="sng" kern="1200" dirty="0"/>
        </a:p>
      </dsp:txBody>
      <dsp:txXfrm>
        <a:off x="2325" y="674575"/>
        <a:ext cx="2267023" cy="2208009"/>
      </dsp:txXfrm>
    </dsp:sp>
    <dsp:sp modelId="{E716A9EA-115C-4F22-88C8-5CAB1E75C429}">
      <dsp:nvSpPr>
        <dsp:cNvPr id="0" name=""/>
        <dsp:cNvSpPr/>
      </dsp:nvSpPr>
      <dsp:spPr>
        <a:xfrm>
          <a:off x="2586732" y="357775"/>
          <a:ext cx="2267023" cy="316800"/>
        </a:xfrm>
        <a:prstGeom prst="rect">
          <a:avLst/>
        </a:prstGeom>
        <a:gradFill rotWithShape="0">
          <a:gsLst>
            <a:gs pos="0">
              <a:schemeClr val="accent2">
                <a:hueOff val="-5696468"/>
                <a:satOff val="26831"/>
                <a:lumOff val="12941"/>
                <a:alphaOff val="0"/>
                <a:shade val="51000"/>
                <a:satMod val="130000"/>
              </a:schemeClr>
            </a:gs>
            <a:gs pos="80000">
              <a:schemeClr val="accent2">
                <a:hueOff val="-5696468"/>
                <a:satOff val="26831"/>
                <a:lumOff val="12941"/>
                <a:alphaOff val="0"/>
                <a:shade val="93000"/>
                <a:satMod val="130000"/>
              </a:schemeClr>
            </a:gs>
            <a:gs pos="100000">
              <a:schemeClr val="accent2">
                <a:hueOff val="-5696468"/>
                <a:satOff val="26831"/>
                <a:lumOff val="12941"/>
                <a:alphaOff val="0"/>
                <a:shade val="94000"/>
                <a:satMod val="135000"/>
              </a:schemeClr>
            </a:gs>
          </a:gsLst>
          <a:lin ang="16200000" scaled="0"/>
        </a:gradFill>
        <a:ln w="9525" cap="flat" cmpd="sng" algn="ctr">
          <a:solidFill>
            <a:schemeClr val="accent2">
              <a:hueOff val="-5696468"/>
              <a:satOff val="26831"/>
              <a:lumOff val="1294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fr-FR" sz="1100" b="1" kern="1200" dirty="0" smtClean="0"/>
            <a:t>Partenariats cofinancés</a:t>
          </a:r>
          <a:endParaRPr lang="fr-FR" sz="1100" kern="1200" dirty="0"/>
        </a:p>
      </dsp:txBody>
      <dsp:txXfrm>
        <a:off x="2586732" y="357775"/>
        <a:ext cx="2267023" cy="316800"/>
      </dsp:txXfrm>
    </dsp:sp>
    <dsp:sp modelId="{60EC8240-21A1-412C-BC7D-0D11EA639B68}">
      <dsp:nvSpPr>
        <dsp:cNvPr id="0" name=""/>
        <dsp:cNvSpPr/>
      </dsp:nvSpPr>
      <dsp:spPr>
        <a:xfrm>
          <a:off x="2586732" y="674575"/>
          <a:ext cx="2267023" cy="2208009"/>
        </a:xfrm>
        <a:prstGeom prst="rect">
          <a:avLst/>
        </a:prstGeom>
        <a:solidFill>
          <a:schemeClr val="accent2">
            <a:tint val="40000"/>
            <a:alpha val="90000"/>
            <a:hueOff val="-5945603"/>
            <a:satOff val="47327"/>
            <a:lumOff val="4373"/>
            <a:alphaOff val="0"/>
          </a:schemeClr>
        </a:solidFill>
        <a:ln w="9525" cap="flat" cmpd="sng" algn="ctr">
          <a:solidFill>
            <a:schemeClr val="accent2">
              <a:tint val="40000"/>
              <a:alpha val="90000"/>
              <a:hueOff val="-5945603"/>
              <a:satOff val="47327"/>
              <a:lumOff val="4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674" tIns="58674" rIns="78232" bIns="88011" numCol="1" spcCol="1270" anchor="ctr" anchorCtr="0">
          <a:noAutofit/>
        </a:bodyPr>
        <a:lstStyle/>
        <a:p>
          <a:pPr marL="57150" lvl="1" indent="-57150" algn="l" defTabSz="488950">
            <a:lnSpc>
              <a:spcPct val="100000"/>
            </a:lnSpc>
            <a:spcBef>
              <a:spcPct val="0"/>
            </a:spcBef>
            <a:spcAft>
              <a:spcPts val="1200"/>
            </a:spcAft>
            <a:buChar char="••"/>
          </a:pPr>
          <a:r>
            <a:rPr lang="fr-FR" sz="1100" kern="1200" dirty="0" smtClean="0">
              <a:hlinkClick xmlns:r="http://schemas.openxmlformats.org/officeDocument/2006/relationships" r:id="rId5"/>
            </a:rPr>
            <a:t>Clean </a:t>
          </a:r>
          <a:r>
            <a:rPr lang="fr-FR" sz="1100" kern="1200" dirty="0" err="1" smtClean="0">
              <a:hlinkClick xmlns:r="http://schemas.openxmlformats.org/officeDocument/2006/relationships" r:id="rId5"/>
            </a:rPr>
            <a:t>Energy</a:t>
          </a:r>
          <a:r>
            <a:rPr lang="fr-FR" sz="1100" kern="1200" dirty="0" smtClean="0">
              <a:hlinkClick xmlns:r="http://schemas.openxmlformats.org/officeDocument/2006/relationships" r:id="rId5"/>
            </a:rPr>
            <a:t> Transition (CETP)</a:t>
          </a:r>
          <a:endParaRPr lang="fr-FR" sz="1100" kern="1200" dirty="0"/>
        </a:p>
        <a:p>
          <a:pPr marL="57150" lvl="1" indent="-57150" algn="l" defTabSz="488950">
            <a:lnSpc>
              <a:spcPct val="100000"/>
            </a:lnSpc>
            <a:spcBef>
              <a:spcPct val="0"/>
            </a:spcBef>
            <a:spcAft>
              <a:spcPts val="1200"/>
            </a:spcAft>
            <a:buChar char="••"/>
          </a:pPr>
          <a:r>
            <a:rPr lang="en-US" sz="1100" b="1" kern="1200" dirty="0" smtClean="0">
              <a:hlinkClick xmlns:r="http://schemas.openxmlformats.org/officeDocument/2006/relationships" r:id="rId6"/>
            </a:rPr>
            <a:t>Driving urban transitions to a sustainable future (DUT)</a:t>
          </a:r>
          <a:endParaRPr lang="fr-FR" sz="1100" b="1" kern="1200" dirty="0"/>
        </a:p>
      </dsp:txBody>
      <dsp:txXfrm>
        <a:off x="2586732" y="674575"/>
        <a:ext cx="2267023" cy="2208009"/>
      </dsp:txXfrm>
    </dsp:sp>
    <dsp:sp modelId="{89D414EC-D8B2-49C4-A6D9-6C1F7E7ABE80}">
      <dsp:nvSpPr>
        <dsp:cNvPr id="0" name=""/>
        <dsp:cNvSpPr/>
      </dsp:nvSpPr>
      <dsp:spPr>
        <a:xfrm>
          <a:off x="5171139" y="357775"/>
          <a:ext cx="2267023" cy="316800"/>
        </a:xfrm>
        <a:prstGeom prst="rect">
          <a:avLst/>
        </a:prstGeom>
        <a:gradFill rotWithShape="0">
          <a:gsLst>
            <a:gs pos="0">
              <a:schemeClr val="accent2">
                <a:hueOff val="-11392936"/>
                <a:satOff val="53661"/>
                <a:lumOff val="25882"/>
                <a:alphaOff val="0"/>
                <a:shade val="51000"/>
                <a:satMod val="130000"/>
              </a:schemeClr>
            </a:gs>
            <a:gs pos="80000">
              <a:schemeClr val="accent2">
                <a:hueOff val="-11392936"/>
                <a:satOff val="53661"/>
                <a:lumOff val="25882"/>
                <a:alphaOff val="0"/>
                <a:shade val="93000"/>
                <a:satMod val="130000"/>
              </a:schemeClr>
            </a:gs>
            <a:gs pos="100000">
              <a:schemeClr val="accent2">
                <a:hueOff val="-11392936"/>
                <a:satOff val="53661"/>
                <a:lumOff val="25882"/>
                <a:alphaOff val="0"/>
                <a:shade val="94000"/>
                <a:satMod val="135000"/>
              </a:schemeClr>
            </a:gs>
          </a:gsLst>
          <a:lin ang="16200000" scaled="0"/>
        </a:gradFill>
        <a:ln w="9525" cap="flat" cmpd="sng" algn="ctr">
          <a:solidFill>
            <a:schemeClr val="accent2">
              <a:hueOff val="-11392936"/>
              <a:satOff val="53661"/>
              <a:lumOff val="2588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fr-FR" sz="1100" b="1" kern="1200" dirty="0" smtClean="0"/>
            <a:t>Partenariats </a:t>
          </a:r>
          <a:r>
            <a:rPr lang="fr-FR" sz="1100" b="1" kern="1200" dirty="0" err="1" smtClean="0"/>
            <a:t>co</a:t>
          </a:r>
          <a:r>
            <a:rPr lang="fr-FR" sz="1100" b="1" kern="1200" dirty="0" smtClean="0"/>
            <a:t>-programmés</a:t>
          </a:r>
          <a:endParaRPr lang="fr-FR" sz="1100" kern="1200" dirty="0"/>
        </a:p>
      </dsp:txBody>
      <dsp:txXfrm>
        <a:off x="5171139" y="357775"/>
        <a:ext cx="2267023" cy="316800"/>
      </dsp:txXfrm>
    </dsp:sp>
    <dsp:sp modelId="{F23CE025-65BB-41EA-BE18-8AF03191B7D9}">
      <dsp:nvSpPr>
        <dsp:cNvPr id="0" name=""/>
        <dsp:cNvSpPr/>
      </dsp:nvSpPr>
      <dsp:spPr>
        <a:xfrm>
          <a:off x="5171139" y="674575"/>
          <a:ext cx="2267023" cy="2208009"/>
        </a:xfrm>
        <a:prstGeom prst="rect">
          <a:avLst/>
        </a:prstGeom>
        <a:solidFill>
          <a:schemeClr val="accent2">
            <a:tint val="40000"/>
            <a:alpha val="90000"/>
            <a:hueOff val="-11891207"/>
            <a:satOff val="94654"/>
            <a:lumOff val="8746"/>
            <a:alphaOff val="0"/>
          </a:schemeClr>
        </a:solidFill>
        <a:ln w="9525" cap="flat" cmpd="sng" algn="ctr">
          <a:solidFill>
            <a:schemeClr val="accent2">
              <a:tint val="40000"/>
              <a:alpha val="90000"/>
              <a:hueOff val="-11891207"/>
              <a:satOff val="94654"/>
              <a:lumOff val="87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ts val="600"/>
            </a:spcAft>
            <a:buChar char="••"/>
          </a:pPr>
          <a:r>
            <a:rPr lang="en-US" sz="1100" kern="1200" dirty="0" smtClean="0">
              <a:hlinkClick xmlns:r="http://schemas.openxmlformats.org/officeDocument/2006/relationships" r:id="rId7"/>
            </a:rPr>
            <a:t>People-centric sustainable built environment (Built4People)</a:t>
          </a:r>
          <a:endParaRPr lang="fr-FR" sz="1100" kern="1200" dirty="0"/>
        </a:p>
        <a:p>
          <a:pPr marL="57150" lvl="1" indent="-57150" algn="l" defTabSz="488950">
            <a:lnSpc>
              <a:spcPct val="90000"/>
            </a:lnSpc>
            <a:spcBef>
              <a:spcPct val="0"/>
            </a:spcBef>
            <a:spcAft>
              <a:spcPts val="600"/>
            </a:spcAft>
            <a:buChar char="••"/>
          </a:pPr>
          <a:r>
            <a:rPr lang="en-US" sz="1100" b="1" kern="1200" dirty="0" smtClean="0">
              <a:hlinkClick xmlns:r="http://schemas.openxmlformats.org/officeDocument/2006/relationships" r:id="rId8"/>
            </a:rPr>
            <a:t>Towards zero-emission road transport (2ZERO)</a:t>
          </a:r>
          <a:endParaRPr lang="fr-FR" sz="1100" b="1" kern="1200" dirty="0"/>
        </a:p>
        <a:p>
          <a:pPr marL="57150" lvl="1" indent="-57150" algn="l" defTabSz="488950">
            <a:lnSpc>
              <a:spcPct val="90000"/>
            </a:lnSpc>
            <a:spcBef>
              <a:spcPct val="0"/>
            </a:spcBef>
            <a:spcAft>
              <a:spcPts val="600"/>
            </a:spcAft>
            <a:buChar char="••"/>
          </a:pPr>
          <a:r>
            <a:rPr lang="en-US" sz="1100" kern="1200" dirty="0" smtClean="0">
              <a:hlinkClick xmlns:r="http://schemas.openxmlformats.org/officeDocument/2006/relationships" r:id="rId9"/>
            </a:rPr>
            <a:t>Batteries: Towards a competitive European industrial battery value chain for stationary applications and e-mobility</a:t>
          </a:r>
          <a:endParaRPr lang="fr-FR" sz="1100" kern="1200" dirty="0"/>
        </a:p>
        <a:p>
          <a:pPr marL="57150" lvl="1" indent="-57150" algn="l" defTabSz="488950">
            <a:lnSpc>
              <a:spcPct val="90000"/>
            </a:lnSpc>
            <a:spcBef>
              <a:spcPct val="0"/>
            </a:spcBef>
            <a:spcAft>
              <a:spcPts val="600"/>
            </a:spcAft>
            <a:buChar char="••"/>
          </a:pPr>
          <a:r>
            <a:rPr lang="fr-FR" sz="1100" b="1" kern="1200" dirty="0" err="1" smtClean="0">
              <a:hlinkClick xmlns:r="http://schemas.openxmlformats.org/officeDocument/2006/relationships" r:id="rId10"/>
            </a:rPr>
            <a:t>Zero-emission</a:t>
          </a:r>
          <a:r>
            <a:rPr lang="fr-FR" sz="1100" b="1" kern="1200" dirty="0" smtClean="0">
              <a:hlinkClick xmlns:r="http://schemas.openxmlformats.org/officeDocument/2006/relationships" r:id="rId10"/>
            </a:rPr>
            <a:t> </a:t>
          </a:r>
          <a:r>
            <a:rPr lang="fr-FR" sz="1100" b="1" kern="1200" dirty="0" err="1" smtClean="0">
              <a:hlinkClick xmlns:r="http://schemas.openxmlformats.org/officeDocument/2006/relationships" r:id="rId10"/>
            </a:rPr>
            <a:t>waterborne</a:t>
          </a:r>
          <a:r>
            <a:rPr lang="fr-FR" sz="1100" b="1" kern="1200" dirty="0" smtClean="0">
              <a:hlinkClick xmlns:r="http://schemas.openxmlformats.org/officeDocument/2006/relationships" r:id="rId10"/>
            </a:rPr>
            <a:t> transport</a:t>
          </a:r>
          <a:endParaRPr lang="fr-FR" sz="1100" b="1" kern="1200" dirty="0"/>
        </a:p>
        <a:p>
          <a:pPr marL="57150" lvl="1" indent="-57150" algn="l" defTabSz="488950">
            <a:lnSpc>
              <a:spcPct val="90000"/>
            </a:lnSpc>
            <a:spcBef>
              <a:spcPct val="0"/>
            </a:spcBef>
            <a:spcAft>
              <a:spcPts val="600"/>
            </a:spcAft>
            <a:buChar char="••"/>
          </a:pPr>
          <a:r>
            <a:rPr lang="en-US" sz="1100" b="1" kern="1200" dirty="0" smtClean="0">
              <a:hlinkClick xmlns:r="http://schemas.openxmlformats.org/officeDocument/2006/relationships" r:id="rId11"/>
            </a:rPr>
            <a:t>Connected, Cooperative and Automated Mobility (CCAM)</a:t>
          </a:r>
          <a:endParaRPr lang="fr-FR" sz="1100" b="1" kern="1200" dirty="0"/>
        </a:p>
      </dsp:txBody>
      <dsp:txXfrm>
        <a:off x="5171139" y="674575"/>
        <a:ext cx="2267023" cy="220800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F0C479D-4687-E740-9789-857CF0267E23}" type="datetimeFigureOut">
              <a:rPr lang="fr-FR" smtClean="0"/>
              <a:t>28/11/2022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28/11/2022</a:t>
            </a:fld>
            <a:endParaRPr lang="fr-FR" dirty="0"/>
          </a:p>
        </p:txBody>
      </p:sp>
      <p:sp>
        <p:nvSpPr>
          <p:cNvPr id="4" name="Espace réservé de l'image des diapositives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319909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normAutofit/>
          </a:bodyPr>
          <a:lstStyle/>
          <a:p>
            <a:pPr>
              <a:defRPr/>
            </a:pPr>
            <a:endParaRPr lang="fr-FR" sz="1200" dirty="0">
              <a:solidFill>
                <a:schemeClr val="tx1"/>
              </a:solidFill>
              <a:latin typeface="Arial"/>
              <a:ea typeface="+mn-ea"/>
              <a:cs typeface="+mn-cs"/>
            </a:endParaRPr>
          </a:p>
        </p:txBody>
      </p:sp>
      <p:sp>
        <p:nvSpPr>
          <p:cNvPr id="4" name="Espace réservé du numéro de diapositive 3"/>
          <p:cNvSpPr>
            <a:spLocks noGrp="1"/>
          </p:cNvSpPr>
          <p:nvPr>
            <p:ph type="sldNum" sz="quarter" idx="10"/>
          </p:nvPr>
        </p:nvSpPr>
        <p:spPr bwMode="auto"/>
        <p:txBody>
          <a:bodyPr/>
          <a:lstStyle/>
          <a:p>
            <a:pPr>
              <a:defRPr/>
            </a:pPr>
            <a:fld id="{1B06CD8F-B7ED-4A05-9FB1-A01CC0EF02CC}" type="slidenum">
              <a:rPr lang="fr-FR"/>
              <a:t>13</a:t>
            </a:fld>
            <a:endParaRPr lang="fr-FR"/>
          </a:p>
        </p:txBody>
      </p:sp>
    </p:spTree>
    <p:extLst>
      <p:ext uri="{BB962C8B-B14F-4D97-AF65-F5344CB8AC3E}">
        <p14:creationId xmlns:p14="http://schemas.microsoft.com/office/powerpoint/2010/main" val="384801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dirty="0">
              <a:cs typeface="Arial"/>
            </a:endParaRPr>
          </a:p>
        </p:txBody>
      </p:sp>
      <p:sp>
        <p:nvSpPr>
          <p:cNvPr id="4" name="Espace réservé du numéro de diapositive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1B06CD8F-B7ED-4A05-9FB1-A01CC0EF02CC}" type="slidenum">
              <a:rPr lang="fr-FR" sz="1200" b="0" i="0" u="none" strike="noStrike" cap="none" spc="0">
                <a:ln>
                  <a:noFill/>
                </a:ln>
                <a:solidFill>
                  <a:prstClr val="black"/>
                </a:solidFill>
                <a:latin typeface="Arial"/>
                <a:ea typeface="+mn-ea"/>
                <a:cs typeface="+mn-cs"/>
              </a:rPr>
              <a:t>18</a:t>
            </a:fld>
            <a:endParaRPr lang="fr-FR" sz="1200" b="0" i="0" u="none" strike="noStrike" cap="none" spc="0">
              <a:ln>
                <a:noFill/>
              </a:ln>
              <a:solidFill>
                <a:prstClr val="black"/>
              </a:solidFill>
              <a:latin typeface="Arial"/>
              <a:ea typeface="+mn-ea"/>
              <a:cs typeface="+mn-cs"/>
            </a:endParaRPr>
          </a:p>
        </p:txBody>
      </p:sp>
    </p:spTree>
    <p:extLst>
      <p:ext uri="{BB962C8B-B14F-4D97-AF65-F5344CB8AC3E}">
        <p14:creationId xmlns:p14="http://schemas.microsoft.com/office/powerpoint/2010/main" val="93708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dirty="0">
              <a:cs typeface="Arial"/>
            </a:endParaRPr>
          </a:p>
        </p:txBody>
      </p:sp>
      <p:sp>
        <p:nvSpPr>
          <p:cNvPr id="4" name="Espace réservé du numéro de diapositive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1B06CD8F-B7ED-4A05-9FB1-A01CC0EF02CC}" type="slidenum">
              <a:rPr lang="fr-FR" sz="1200" b="0" i="0" u="none" strike="noStrike" cap="none" spc="0">
                <a:ln>
                  <a:noFill/>
                </a:ln>
                <a:solidFill>
                  <a:prstClr val="black"/>
                </a:solidFill>
                <a:latin typeface="Arial"/>
                <a:ea typeface="+mn-ea"/>
                <a:cs typeface="+mn-cs"/>
              </a:rPr>
              <a:t>43</a:t>
            </a:fld>
            <a:endParaRPr lang="fr-FR" sz="1200" b="0" i="0" u="none" strike="noStrike" cap="none" spc="0">
              <a:ln>
                <a:noFill/>
              </a:ln>
              <a:solidFill>
                <a:prstClr val="black"/>
              </a:solidFill>
              <a:latin typeface="Arial"/>
              <a:ea typeface="+mn-ea"/>
              <a:cs typeface="+mn-cs"/>
            </a:endParaRPr>
          </a:p>
        </p:txBody>
      </p:sp>
    </p:spTree>
    <p:extLst>
      <p:ext uri="{BB962C8B-B14F-4D97-AF65-F5344CB8AC3E}">
        <p14:creationId xmlns:p14="http://schemas.microsoft.com/office/powerpoint/2010/main" val="72884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26 000 experts recrutés chaque année</a:t>
            </a:r>
            <a:endParaRPr/>
          </a:p>
          <a:p>
            <a:pPr>
              <a:defRPr/>
            </a:pPr>
            <a:r>
              <a:rPr lang="fr-FR"/>
              <a:t>Français = 8,5% du vivier des experts</a:t>
            </a:r>
            <a:endParaRPr/>
          </a:p>
          <a:p>
            <a:pPr>
              <a:defRPr/>
            </a:pPr>
            <a:endParaRPr lang="fr-F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Tx/>
              <a:buFont typeface="Arial"/>
              <a:buNone/>
              <a:defRPr/>
            </a:pPr>
            <a:fld id="{00000000-1234-1234-1234-123412341234}" type="slidenum">
              <a:rPr lang="fr-FR" sz="1200" b="0" i="0" u="none" strike="noStrike" cap="none" spc="0">
                <a:ln>
                  <a:noFill/>
                </a:ln>
                <a:solidFill>
                  <a:srgbClr val="000000"/>
                </a:solidFill>
                <a:latin typeface="Arial"/>
                <a:ea typeface="Arial"/>
                <a:cs typeface="Arial"/>
              </a:rPr>
              <a:t>63</a:t>
            </a:fld>
            <a:endParaRPr lang="fr-FR" sz="1200" b="0" i="0" u="none" strike="noStrike" cap="none" spc="0">
              <a:ln>
                <a:noFill/>
              </a:ln>
              <a:solidFill>
                <a:srgbClr val="000000"/>
              </a:solidFill>
              <a:latin typeface="Arial"/>
              <a:ea typeface="Arial"/>
              <a:cs typeface="Arial"/>
            </a:endParaRPr>
          </a:p>
        </p:txBody>
      </p:sp>
    </p:spTree>
    <p:extLst>
      <p:ext uri="{BB962C8B-B14F-4D97-AF65-F5344CB8AC3E}">
        <p14:creationId xmlns:p14="http://schemas.microsoft.com/office/powerpoint/2010/main" val="2925066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0538"/>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7" y="90000"/>
            <a:ext cx="2128847" cy="1563638"/>
          </a:xfrm>
          <a:prstGeom prst="rect">
            <a:avLst/>
          </a:prstGeom>
        </p:spPr>
      </p:pic>
    </p:spTree>
    <p:extLst>
      <p:ext uri="{BB962C8B-B14F-4D97-AF65-F5344CB8AC3E}">
        <p14:creationId xmlns:p14="http://schemas.microsoft.com/office/powerpoint/2010/main" val="229644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2690" cy="522222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80198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4623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25298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7862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1662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31" name="Google Shape;31;p34"/>
          <p:cNvSpPr txBox="1">
            <a:spLocks noGrp="1"/>
          </p:cNvSpPr>
          <p:nvPr>
            <p:ph type="ftr" idx="11"/>
          </p:nvPr>
        </p:nvSpPr>
        <p:spPr bwMode="auto">
          <a:xfrm>
            <a:off x="3108960" y="4783455"/>
            <a:ext cx="2926080" cy="257175"/>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pPr>
              <a:defRPr/>
            </a:pPr>
            <a:endParaRPr/>
          </a:p>
        </p:txBody>
      </p:sp>
      <p:sp>
        <p:nvSpPr>
          <p:cNvPr id="32" name="Google Shape;32;p34"/>
          <p:cNvSpPr txBox="1">
            <a:spLocks noGrp="1"/>
          </p:cNvSpPr>
          <p:nvPr>
            <p:ph type="dt" idx="10"/>
          </p:nvPr>
        </p:nvSpPr>
        <p:spPr bwMode="auto">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3" name="Google Shape;33;p34"/>
          <p:cNvSpPr txBox="1">
            <a:spLocks noGrp="1"/>
          </p:cNvSpPr>
          <p:nvPr>
            <p:ph type="sldNum" idx="12"/>
          </p:nvPr>
        </p:nvSpPr>
        <p:spPr bwMode="auto">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146975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re et contenu"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8" name="Google Shape;38;p35"/>
          <p:cNvSpPr txBox="1">
            <a:spLocks noGrp="1"/>
          </p:cNvSpPr>
          <p:nvPr>
            <p:ph type="dt" idx="10"/>
          </p:nvPr>
        </p:nvSpPr>
        <p:spPr bwMode="auto">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8250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9" name="Imag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18411056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horizon-europe.gouv.fr/boite-outils-du-pcn-juridique-et-financier-28235"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17.xml"/><Relationship Id="rId7" Type="http://schemas.openxmlformats.org/officeDocument/2006/relationships/slide" Target="slide39.xml"/><Relationship Id="rId12" Type="http://schemas.openxmlformats.org/officeDocument/2006/relationships/hyperlink" Target="https://www.horizon-europe.gouv.fr/pre-publication-du-programme-de-travail-2023-2024-pour-les-thematiques-climatenergiemobilite-3161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55.xml"/><Relationship Id="rId5" Type="http://schemas.openxmlformats.org/officeDocument/2006/relationships/slide" Target="slide26.xml"/><Relationship Id="rId10" Type="http://schemas.openxmlformats.org/officeDocument/2006/relationships/slide" Target="slide50.xml"/><Relationship Id="rId4" Type="http://schemas.openxmlformats.org/officeDocument/2006/relationships/slide" Target="slide19.xml"/><Relationship Id="rId9" Type="http://schemas.openxmlformats.org/officeDocument/2006/relationships/slide" Target="slide44.xml"/></Relationships>
</file>

<file path=ppt/slides/_rels/slide1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3.xml"/><Relationship Id="rId18" Type="http://schemas.openxmlformats.org/officeDocument/2006/relationships/slide" Target="slide38.xml"/><Relationship Id="rId3" Type="http://schemas.openxmlformats.org/officeDocument/2006/relationships/slide" Target="slide21.xml"/><Relationship Id="rId7" Type="http://schemas.openxmlformats.org/officeDocument/2006/relationships/slide" Target="slide25.xml"/><Relationship Id="rId12" Type="http://schemas.openxmlformats.org/officeDocument/2006/relationships/slide" Target="slide32.xml"/><Relationship Id="rId17" Type="http://schemas.openxmlformats.org/officeDocument/2006/relationships/slide" Target="slide37.xml"/><Relationship Id="rId2" Type="http://schemas.openxmlformats.org/officeDocument/2006/relationships/slide" Target="slide20.xml"/><Relationship Id="rId16" Type="http://schemas.openxmlformats.org/officeDocument/2006/relationships/slide" Target="slide36.xml"/><Relationship Id="rId20" Type="http://schemas.openxmlformats.org/officeDocument/2006/relationships/slide" Target="slide41.xml"/><Relationship Id="rId1" Type="http://schemas.openxmlformats.org/officeDocument/2006/relationships/slideLayout" Target="../slideLayouts/slideLayout6.xml"/><Relationship Id="rId6" Type="http://schemas.openxmlformats.org/officeDocument/2006/relationships/slide" Target="slide24.xml"/><Relationship Id="rId11" Type="http://schemas.openxmlformats.org/officeDocument/2006/relationships/slide" Target="slide30.xml"/><Relationship Id="rId5" Type="http://schemas.openxmlformats.org/officeDocument/2006/relationships/slide" Target="slide23.xml"/><Relationship Id="rId15" Type="http://schemas.openxmlformats.org/officeDocument/2006/relationships/slide" Target="slide35.xml"/><Relationship Id="rId10" Type="http://schemas.openxmlformats.org/officeDocument/2006/relationships/slide" Target="slide29.xml"/><Relationship Id="rId19" Type="http://schemas.openxmlformats.org/officeDocument/2006/relationships/slide" Target="slide40.xml"/><Relationship Id="rId4" Type="http://schemas.openxmlformats.org/officeDocument/2006/relationships/slide" Target="slide22.xml"/><Relationship Id="rId9" Type="http://schemas.openxmlformats.org/officeDocument/2006/relationships/slide" Target="slide28.xml"/><Relationship Id="rId14" Type="http://schemas.openxmlformats.org/officeDocument/2006/relationships/slide" Target="slide34.xml"/></Relationships>
</file>

<file path=ppt/slides/_rels/slide1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58.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57.xml"/><Relationship Id="rId2" Type="http://schemas.openxmlformats.org/officeDocument/2006/relationships/slide" Target="slide45.xml"/><Relationship Id="rId1" Type="http://schemas.openxmlformats.org/officeDocument/2006/relationships/slideLayout" Target="../slideLayouts/slideLayout6.xml"/><Relationship Id="rId6" Type="http://schemas.openxmlformats.org/officeDocument/2006/relationships/slide" Target="slide49.xml"/><Relationship Id="rId11" Type="http://schemas.openxmlformats.org/officeDocument/2006/relationships/slide" Target="slide56.xml"/><Relationship Id="rId5" Type="http://schemas.openxmlformats.org/officeDocument/2006/relationships/slide" Target="slide48.xml"/><Relationship Id="rId10" Type="http://schemas.openxmlformats.org/officeDocument/2006/relationships/slide" Target="slide54.xml"/><Relationship Id="rId4" Type="http://schemas.openxmlformats.org/officeDocument/2006/relationships/slide" Target="slide47.xml"/><Relationship Id="rId9" Type="http://schemas.openxmlformats.org/officeDocument/2006/relationships/slide" Target="slide53.xml"/><Relationship Id="rId14" Type="http://schemas.openxmlformats.org/officeDocument/2006/relationships/slide" Target="slide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66.xml"/><Relationship Id="rId3" Type="http://schemas.openxmlformats.org/officeDocument/2006/relationships/slide" Target="slide5.xml"/><Relationship Id="rId7" Type="http://schemas.openxmlformats.org/officeDocument/2006/relationships/slide" Target="slide60.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4.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horizon-europe.gouv.fr/pre-publication-du-programme-de-travail-2023-2024-pour-les-thematiques-climatenergiemobilite-31612" TargetMode="External"/><Relationship Id="rId2" Type="http://schemas.openxmlformats.org/officeDocument/2006/relationships/slide" Target="slide6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horizon-europe.gouv.fr/" TargetMode="External"/><Relationship Id="rId7" Type="http://schemas.openxmlformats.org/officeDocument/2006/relationships/hyperlink" Target="https://www.horizon-europe.gouv.fr/le-diagnostic-partenariat-pour-les-projets-collaboratifs-des-entreprises-28280" TargetMode="External"/><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8.xml"/><Relationship Id="rId6" Type="http://schemas.openxmlformats.org/officeDocument/2006/relationships/hyperlink" Target="https://www.horizon-europe.gouv.fr/appel-ouvert-en-continu-pour-le-soutien-aux-reseaux-scientifiques-europeens-ou-internationaux-30284" TargetMode="External"/><Relationship Id="rId5" Type="http://schemas.openxmlformats.org/officeDocument/2006/relationships/hyperlink" Target="https://www.horizon-europe.gouv.fr/mrsei" TargetMode="External"/><Relationship Id="rId4" Type="http://schemas.openxmlformats.org/officeDocument/2006/relationships/hyperlink" Target="https://www.horizon-europe.gouv.fr/recherches-de-partenaires-et-offres-de-competences-sur-les-thematiques-climatenergie-27650"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horizon-europe.gouv.fr/appels-climat-energie" TargetMode="External"/><Relationship Id="rId7" Type="http://schemas.openxmlformats.org/officeDocument/2006/relationships/hyperlink" Target="https://www.horizon-europe.gouv.fr/documents-de-reference-pour-le-transport-30806" TargetMode="External"/><Relationship Id="rId2" Type="http://schemas.openxmlformats.org/officeDocument/2006/relationships/hyperlink" Target="https://ec.europa.eu/info/funding-tenders/opportunities/docs/2021-2027/horizon/wp-call/2021-2022/wp-8-climate-energy-and-mobility_horizon-2021-2022_en.pdf" TargetMode="External"/><Relationship Id="rId1" Type="http://schemas.openxmlformats.org/officeDocument/2006/relationships/slideLayout" Target="../slideLayouts/slideLayout8.xml"/><Relationship Id="rId6" Type="http://schemas.openxmlformats.org/officeDocument/2006/relationships/hyperlink" Target="https://www.horizon-europe.gouv.fr/rapports-europeens-et-internationaux-sur-les-thematiques-climat-et-energie-28025" TargetMode="External"/><Relationship Id="rId5" Type="http://schemas.openxmlformats.org/officeDocument/2006/relationships/hyperlink" Target="https://www.horizon-europe.gouv.fr/les-textes-fondamentaux-pour-les-thematiques-climatenergie-27755" TargetMode="External"/><Relationship Id="rId4" Type="http://schemas.openxmlformats.org/officeDocument/2006/relationships/hyperlink" Target="https://www.horizon-europe.gouv.fr/appels-transports"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ec.europa.eu/info/funding-tenders/opportunities/docs/2021-2027/experts/standard-briefing-slides-for-experts_he_en.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ec.europa.eu/info/funding-tenders/opportunities/portal/screen/work-as-an-expert"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hyperlink" Target="mailto:pierre.pacaud@recherche.gouv.fr" TargetMode="External"/><Relationship Id="rId2" Type="http://schemas.openxmlformats.org/officeDocument/2006/relationships/hyperlink" Target="mailto:annabelle.rondaud@recherche.gouv.fr" TargetMode="External"/><Relationship Id="rId1" Type="http://schemas.openxmlformats.org/officeDocument/2006/relationships/slideLayout" Target="../slideLayouts/slideLayout8.xml"/><Relationship Id="rId4" Type="http://schemas.openxmlformats.org/officeDocument/2006/relationships/hyperlink" Target="mailto:eric.dimnet@developpement-durable.gouv.fr"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www.linkedin.com/company/pcn-transports/" TargetMode="External"/><Relationship Id="rId3" Type="http://schemas.openxmlformats.org/officeDocument/2006/relationships/hyperlink" Target="mailto:pcn-transport@recherche.gouv.fr" TargetMode="External"/><Relationship Id="rId7" Type="http://schemas.openxmlformats.org/officeDocument/2006/relationships/hyperlink" Target="https://www.linkedin.com/company/pcn-climat-energie" TargetMode="External"/><Relationship Id="rId2" Type="http://schemas.openxmlformats.org/officeDocument/2006/relationships/hyperlink" Target="mailto:pcn-climat-energie@recherche.gouv.fr" TargetMode="External"/><Relationship Id="rId1" Type="http://schemas.openxmlformats.org/officeDocument/2006/relationships/slideLayout" Target="../slideLayouts/slideLayout8.xml"/><Relationship Id="rId6" Type="http://schemas.openxmlformats.org/officeDocument/2006/relationships/hyperlink" Target="https://www.horizon-europe.gouv.fr/relais-horizon-europe" TargetMode="External"/><Relationship Id="rId5" Type="http://schemas.openxmlformats.org/officeDocument/2006/relationships/hyperlink" Target="https://www.horizon-europe.gouv.fr/liste-de-diffusion-du-pcn-transport-29855" TargetMode="External"/><Relationship Id="rId10" Type="http://schemas.openxmlformats.org/officeDocument/2006/relationships/hyperlink" Target="https://www.horizon-europe.gouv.fr/transports" TargetMode="External"/><Relationship Id="rId4" Type="http://schemas.openxmlformats.org/officeDocument/2006/relationships/hyperlink" Target="https://www.horizon-europe.gouv.fr/liste-de-diffusion-du-pcn-climat-energie-27809" TargetMode="External"/><Relationship Id="rId9" Type="http://schemas.openxmlformats.org/officeDocument/2006/relationships/hyperlink" Target="https://www.horizon-europe.gouv.fr/climat-energie-cluster5"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horizon-europe.gouv.fr/les-partenariats-du-cluster-5-27788"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e la date 6"/>
          <p:cNvSpPr>
            <a:spLocks noGrp="1"/>
          </p:cNvSpPr>
          <p:nvPr>
            <p:ph type="dt" sz="half" idx="10"/>
          </p:nvPr>
        </p:nvSpPr>
        <p:spPr bwMode="auto"/>
        <p:txBody>
          <a:bodyPr/>
          <a:lstStyle/>
          <a:p>
            <a:pPr>
              <a:defRPr/>
            </a:pPr>
            <a:r>
              <a:rPr lang="fr-FR"/>
              <a:t>XX/XX/XXXX</a:t>
            </a:r>
          </a:p>
        </p:txBody>
      </p:sp>
      <p:sp>
        <p:nvSpPr>
          <p:cNvPr id="9" name="Espace réservé du numéro de diapositive 8"/>
          <p:cNvSpPr>
            <a:spLocks noGrp="1"/>
          </p:cNvSpPr>
          <p:nvPr>
            <p:ph type="sldNum" sz="quarter" idx="12"/>
          </p:nvPr>
        </p:nvSpPr>
        <p:spPr bwMode="auto"/>
        <p:txBody>
          <a:bodyPr/>
          <a:lstStyle/>
          <a:p>
            <a:pPr>
              <a:defRPr/>
            </a:pPr>
            <a:fld id="{10C140CD-8AED-46FF-A9A2-77308F3F39AE}" type="slidenum">
              <a:rPr lang="fr-FR"/>
              <a:t>1</a:t>
            </a:fld>
            <a:endParaRPr lang="fr-FR"/>
          </a:p>
        </p:txBody>
      </p:sp>
      <p:sp>
        <p:nvSpPr>
          <p:cNvPr id="6" name="Titre 5"/>
          <p:cNvSpPr>
            <a:spLocks noGrp="1"/>
          </p:cNvSpPr>
          <p:nvPr>
            <p:ph type="title"/>
          </p:nvPr>
        </p:nvSpPr>
        <p:spPr bwMode="auto"/>
        <p:txBody>
          <a:bodyPr/>
          <a:lstStyle/>
          <a:p>
            <a:pPr>
              <a:defRPr/>
            </a:pPr>
            <a:r>
              <a:rPr lang="fr-FR"/>
              <a:t>w</a:t>
            </a:r>
            <a:endParaRPr/>
          </a:p>
        </p:txBody>
      </p:sp>
    </p:spTree>
    <p:extLst>
      <p:ext uri="{BB962C8B-B14F-4D97-AF65-F5344CB8AC3E}">
        <p14:creationId xmlns:p14="http://schemas.microsoft.com/office/powerpoint/2010/main" val="2293760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10</a:t>
            </a:fld>
            <a:endParaRPr lang="fr-FR" sz="1600" b="0" i="0" u="none" strike="noStrike" cap="none" spc="0">
              <a:ln>
                <a:noFill/>
              </a:ln>
              <a:solidFill>
                <a:srgbClr val="000091"/>
              </a:solidFill>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APPELS EN LUMP SUM</a:t>
            </a:r>
            <a:endParaRPr lang="fr-FR" sz="1200" b="1" dirty="0"/>
          </a:p>
        </p:txBody>
      </p:sp>
      <p:sp>
        <p:nvSpPr>
          <p:cNvPr id="2" name="ZoneTexte 1"/>
          <p:cNvSpPr txBox="1"/>
          <p:nvPr/>
        </p:nvSpPr>
        <p:spPr>
          <a:xfrm>
            <a:off x="395535" y="1049124"/>
            <a:ext cx="8573815" cy="3908762"/>
          </a:xfrm>
          <a:prstGeom prst="rect">
            <a:avLst/>
          </a:prstGeom>
          <a:noFill/>
        </p:spPr>
        <p:txBody>
          <a:bodyPr wrap="square" rtlCol="0">
            <a:spAutoFit/>
          </a:bodyPr>
          <a:lstStyle/>
          <a:p>
            <a:r>
              <a:rPr lang="fr-FR" sz="1400" b="1" dirty="0" smtClean="0">
                <a:solidFill>
                  <a:srgbClr val="4040AD"/>
                </a:solidFill>
              </a:rPr>
              <a:t>Les </a:t>
            </a:r>
            <a:r>
              <a:rPr lang="fr-FR" sz="1400" b="1" dirty="0">
                <a:solidFill>
                  <a:srgbClr val="4040AD"/>
                </a:solidFill>
              </a:rPr>
              <a:t>modalités d’évaluation et la convention de subvention des projets </a:t>
            </a:r>
            <a:r>
              <a:rPr lang="fr-FR" sz="1400" b="1" i="1" dirty="0" smtClean="0">
                <a:solidFill>
                  <a:srgbClr val="4040AD"/>
                </a:solidFill>
              </a:rPr>
              <a:t>lump </a:t>
            </a:r>
            <a:r>
              <a:rPr lang="fr-FR" sz="1400" b="1" i="1" dirty="0" err="1" smtClean="0">
                <a:solidFill>
                  <a:srgbClr val="4040AD"/>
                </a:solidFill>
              </a:rPr>
              <a:t>sum</a:t>
            </a:r>
            <a:r>
              <a:rPr lang="fr-FR" sz="1400" b="1" i="1" dirty="0">
                <a:solidFill>
                  <a:srgbClr val="4040AD"/>
                </a:solidFill>
              </a:rPr>
              <a:t> (Financements par sommes forfaitaires) </a:t>
            </a:r>
            <a:r>
              <a:rPr lang="fr-FR" sz="1400" b="1" dirty="0" smtClean="0">
                <a:solidFill>
                  <a:srgbClr val="4040AD"/>
                </a:solidFill>
              </a:rPr>
              <a:t>suivent </a:t>
            </a:r>
            <a:r>
              <a:rPr lang="fr-FR" sz="1400" b="1" dirty="0">
                <a:solidFill>
                  <a:srgbClr val="4040AD"/>
                </a:solidFill>
              </a:rPr>
              <a:t>autant que possible l’approche standard </a:t>
            </a:r>
            <a:endParaRPr lang="fr-FR" sz="1400" dirty="0">
              <a:solidFill>
                <a:srgbClr val="4040AD"/>
              </a:solidFill>
            </a:endParaRPr>
          </a:p>
          <a:p>
            <a:pPr marL="297815" marR="437515" indent="-285750">
              <a:buClr>
                <a:srgbClr val="EA5433"/>
              </a:buClr>
              <a:buSzPct val="90000"/>
              <a:buFont typeface=".Lucida Grande UI Regular"/>
              <a:buChar char="⇢"/>
              <a:defRPr/>
            </a:pPr>
            <a:r>
              <a:rPr lang="fr-FR" sz="1200" dirty="0" smtClean="0"/>
              <a:t>Même </a:t>
            </a:r>
            <a:r>
              <a:rPr lang="fr-FR" sz="1200" dirty="0"/>
              <a:t>critères d’évaluation, même calendrier des paiements, obligations de </a:t>
            </a:r>
            <a:r>
              <a:rPr lang="fr-FR" sz="1200" dirty="0" err="1"/>
              <a:t>reporting</a:t>
            </a:r>
            <a:r>
              <a:rPr lang="fr-FR" sz="1200" dirty="0"/>
              <a:t> technique similaires, avec l’accent mis sur l’achèvement des </a:t>
            </a:r>
            <a:r>
              <a:rPr lang="fr-FR" sz="1200" dirty="0" err="1"/>
              <a:t>work</a:t>
            </a:r>
            <a:r>
              <a:rPr lang="fr-FR" sz="1200" dirty="0"/>
              <a:t> packages </a:t>
            </a:r>
          </a:p>
          <a:p>
            <a:endParaRPr lang="fr-FR" sz="1200" b="1" dirty="0" smtClean="0"/>
          </a:p>
          <a:p>
            <a:r>
              <a:rPr lang="fr-FR" sz="1400" b="1" dirty="0" smtClean="0">
                <a:solidFill>
                  <a:srgbClr val="4040AD"/>
                </a:solidFill>
              </a:rPr>
              <a:t>Une </a:t>
            </a:r>
            <a:r>
              <a:rPr lang="fr-FR" sz="1400" b="1" dirty="0">
                <a:solidFill>
                  <a:srgbClr val="4040AD"/>
                </a:solidFill>
              </a:rPr>
              <a:t>somme </a:t>
            </a:r>
            <a:r>
              <a:rPr lang="fr-FR" sz="1400" b="1" dirty="0" smtClean="0">
                <a:solidFill>
                  <a:srgbClr val="4040AD"/>
                </a:solidFill>
              </a:rPr>
              <a:t>est </a:t>
            </a:r>
            <a:r>
              <a:rPr lang="fr-FR" sz="1400" b="1" dirty="0">
                <a:solidFill>
                  <a:srgbClr val="4040AD"/>
                </a:solidFill>
              </a:rPr>
              <a:t>fixée dans la convention de subvention pour chaque </a:t>
            </a:r>
            <a:r>
              <a:rPr lang="fr-FR" sz="1400" b="1" dirty="0" err="1" smtClean="0">
                <a:solidFill>
                  <a:srgbClr val="4040AD"/>
                </a:solidFill>
              </a:rPr>
              <a:t>work</a:t>
            </a:r>
            <a:r>
              <a:rPr lang="fr-FR" sz="1400" b="1" dirty="0" smtClean="0">
                <a:solidFill>
                  <a:srgbClr val="4040AD"/>
                </a:solidFill>
              </a:rPr>
              <a:t> package </a:t>
            </a:r>
            <a:r>
              <a:rPr lang="fr-FR" sz="1400" b="1" dirty="0">
                <a:solidFill>
                  <a:srgbClr val="4040AD"/>
                </a:solidFill>
              </a:rPr>
              <a:t>et </a:t>
            </a:r>
            <a:r>
              <a:rPr lang="fr-FR" sz="1400" b="1" dirty="0" smtClean="0">
                <a:solidFill>
                  <a:srgbClr val="4040AD"/>
                </a:solidFill>
              </a:rPr>
              <a:t>chaque </a:t>
            </a:r>
            <a:r>
              <a:rPr lang="fr-FR" sz="1400" b="1" dirty="0">
                <a:solidFill>
                  <a:srgbClr val="4040AD"/>
                </a:solidFill>
              </a:rPr>
              <a:t>bénéficiaire </a:t>
            </a:r>
            <a:endParaRPr lang="fr-FR" sz="1400" dirty="0">
              <a:solidFill>
                <a:srgbClr val="4040AD"/>
              </a:solidFill>
            </a:endParaRPr>
          </a:p>
          <a:p>
            <a:pPr marL="285750" marR="437515" indent="-285750">
              <a:buClr>
                <a:srgbClr val="EA5433"/>
              </a:buClr>
              <a:buSzPct val="90000"/>
              <a:buFont typeface="Courier New"/>
              <a:buChar char="o"/>
              <a:defRPr/>
            </a:pPr>
            <a:r>
              <a:rPr lang="fr-FR" sz="1200" dirty="0"/>
              <a:t>L’achèvement du </a:t>
            </a:r>
            <a:r>
              <a:rPr lang="fr-FR" sz="1200" dirty="0" err="1"/>
              <a:t>Work</a:t>
            </a:r>
            <a:r>
              <a:rPr lang="fr-FR" sz="1200" dirty="0"/>
              <a:t> package entraine le paiement de la somme forfaitaire</a:t>
            </a:r>
          </a:p>
          <a:p>
            <a:pPr marL="285750" marR="437515" indent="-285750">
              <a:buClr>
                <a:srgbClr val="EA5433"/>
              </a:buClr>
              <a:buSzPct val="90000"/>
              <a:buFont typeface="Courier New"/>
              <a:buChar char="o"/>
              <a:defRPr/>
            </a:pPr>
            <a:r>
              <a:rPr lang="fr-FR" sz="1200" dirty="0"/>
              <a:t>Les paiements dépendent de la réalisation des activités, et non de l’obtention de résultats positifs. </a:t>
            </a:r>
          </a:p>
          <a:p>
            <a:pPr marL="285750" marR="437515" indent="-285750">
              <a:buClr>
                <a:srgbClr val="EA5433"/>
              </a:buClr>
              <a:buSzPct val="90000"/>
              <a:buFont typeface="Courier New"/>
              <a:buChar char="o"/>
              <a:defRPr/>
            </a:pPr>
            <a:r>
              <a:rPr lang="fr-FR" sz="1200" dirty="0"/>
              <a:t>Les </a:t>
            </a:r>
            <a:r>
              <a:rPr lang="fr-FR" sz="1200" dirty="0" err="1"/>
              <a:t>work</a:t>
            </a:r>
            <a:r>
              <a:rPr lang="fr-FR" sz="1200" dirty="0"/>
              <a:t> packages peuvent être modifiés via des amendements</a:t>
            </a:r>
          </a:p>
          <a:p>
            <a:endParaRPr lang="fr-FR" sz="1200" dirty="0"/>
          </a:p>
          <a:p>
            <a:r>
              <a:rPr lang="fr-FR" sz="1400" b="1" dirty="0" smtClean="0">
                <a:solidFill>
                  <a:srgbClr val="4040AD"/>
                </a:solidFill>
              </a:rPr>
              <a:t>Deux options </a:t>
            </a:r>
          </a:p>
          <a:p>
            <a:endParaRPr lang="fr-FR" sz="500" b="1" dirty="0" smtClean="0"/>
          </a:p>
          <a:p>
            <a:r>
              <a:rPr lang="fr-FR" sz="1200" b="1" dirty="0" smtClean="0"/>
              <a:t>Option 1 : L’appel </a:t>
            </a:r>
            <a:r>
              <a:rPr lang="fr-FR" sz="1200" b="1" dirty="0"/>
              <a:t>à proposition définit le montant de la somme forfaitaire</a:t>
            </a:r>
          </a:p>
          <a:p>
            <a:pPr marL="285750" marR="437515" indent="-285750">
              <a:buClr>
                <a:srgbClr val="EA5433"/>
              </a:buClr>
              <a:buSzPct val="90000"/>
              <a:buFont typeface="Courier New"/>
              <a:buChar char="o"/>
              <a:defRPr/>
            </a:pPr>
            <a:r>
              <a:rPr lang="fr-FR" sz="1200" dirty="0"/>
              <a:t>Le budget demandé dans votre proposition doit être égal à ce montant</a:t>
            </a:r>
          </a:p>
          <a:p>
            <a:pPr marL="285750" marR="437515" indent="-285750">
              <a:buClr>
                <a:srgbClr val="EA5433"/>
              </a:buClr>
              <a:buSzPct val="90000"/>
              <a:buFont typeface="Courier New"/>
              <a:buChar char="o"/>
              <a:defRPr/>
            </a:pPr>
            <a:r>
              <a:rPr lang="fr-FR" sz="1200" dirty="0"/>
              <a:t>Votre proposition doit décrire les ressources que vous comptez mobiliser pour ce </a:t>
            </a:r>
            <a:r>
              <a:rPr lang="fr-FR" sz="1200" dirty="0" smtClean="0"/>
              <a:t>montant</a:t>
            </a:r>
          </a:p>
          <a:p>
            <a:pPr marR="437515">
              <a:buClr>
                <a:srgbClr val="EA5433"/>
              </a:buClr>
              <a:buSzPct val="90000"/>
              <a:defRPr/>
            </a:pPr>
            <a:endParaRPr lang="fr-FR" sz="500" dirty="0"/>
          </a:p>
          <a:p>
            <a:r>
              <a:rPr lang="fr-FR" sz="1200" b="1" dirty="0"/>
              <a:t>Option </a:t>
            </a:r>
            <a:r>
              <a:rPr lang="fr-FR" sz="1200" b="1" dirty="0" smtClean="0"/>
              <a:t>2 : Vous </a:t>
            </a:r>
            <a:r>
              <a:rPr lang="fr-FR" sz="1200" b="1" dirty="0"/>
              <a:t>définissez le montant de la somme forfaitaire dans votre proposition</a:t>
            </a:r>
          </a:p>
          <a:p>
            <a:pPr marL="285750" marR="437515" indent="-285750">
              <a:buClr>
                <a:srgbClr val="EA5433"/>
              </a:buClr>
              <a:buSzPct val="90000"/>
              <a:buFont typeface="Courier New"/>
              <a:buChar char="o"/>
              <a:defRPr/>
            </a:pPr>
            <a:r>
              <a:rPr lang="fr-FR" sz="1200" dirty="0"/>
              <a:t>Vous être libre de définir le montant nécessaires pour mener à bien votre projet</a:t>
            </a:r>
          </a:p>
          <a:p>
            <a:pPr marL="285750" marR="437515" indent="-285750">
              <a:buClr>
                <a:srgbClr val="EA5433"/>
              </a:buClr>
              <a:buSzPct val="90000"/>
              <a:buFont typeface="Courier New"/>
              <a:buChar char="o"/>
              <a:defRPr/>
            </a:pPr>
            <a:r>
              <a:rPr lang="fr-FR" sz="1200" dirty="0"/>
              <a:t>Le montant de la somme forfaitaire doit être justifié par les ressources que vous comptez mobiliser </a:t>
            </a:r>
          </a:p>
          <a:p>
            <a:endParaRPr lang="fr-FR" sz="1200" dirty="0"/>
          </a:p>
        </p:txBody>
      </p:sp>
      <p:sp>
        <p:nvSpPr>
          <p:cNvPr id="5" name="ZoneTexte 4"/>
          <p:cNvSpPr txBox="1"/>
          <p:nvPr/>
        </p:nvSpPr>
        <p:spPr>
          <a:xfrm>
            <a:off x="7092280" y="3147814"/>
            <a:ext cx="1674056" cy="954107"/>
          </a:xfrm>
          <a:prstGeom prst="rect">
            <a:avLst/>
          </a:prstGeom>
          <a:noFill/>
          <a:ln w="28575">
            <a:solidFill>
              <a:schemeClr val="accent4"/>
            </a:solidFill>
          </a:ln>
        </p:spPr>
        <p:txBody>
          <a:bodyPr wrap="square" rtlCol="0">
            <a:spAutoFit/>
          </a:bodyPr>
          <a:lstStyle/>
          <a:p>
            <a:pPr algn="ctr"/>
            <a:r>
              <a:rPr lang="fr-FR" sz="1400" b="1" dirty="0" smtClean="0">
                <a:hlinkClick r:id="rId2"/>
              </a:rPr>
              <a:t>Cliquer pour plus d’informations sur les Lump SUM</a:t>
            </a:r>
            <a:endParaRPr lang="fr-FR" sz="1400" b="1" dirty="0"/>
          </a:p>
        </p:txBody>
      </p:sp>
    </p:spTree>
    <p:extLst>
      <p:ext uri="{BB962C8B-B14F-4D97-AF65-F5344CB8AC3E}">
        <p14:creationId xmlns:p14="http://schemas.microsoft.com/office/powerpoint/2010/main" val="2142841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p:cNvPicPr>
            <a:picLocks noChangeAspect="1"/>
          </p:cNvPicPr>
          <p:nvPr/>
        </p:nvPicPr>
        <p:blipFill>
          <a:blip r:embed="rId2"/>
          <a:stretch/>
        </p:blipFill>
        <p:spPr bwMode="auto">
          <a:xfrm>
            <a:off x="3676947" y="997471"/>
            <a:ext cx="5009853" cy="3607866"/>
          </a:xfrm>
          <a:prstGeom prst="rect">
            <a:avLst/>
          </a:prstGeom>
        </p:spPr>
      </p:pic>
      <p:sp>
        <p:nvSpPr>
          <p:cNvPr id="4" name="Espace réservé du numéro de diapositive 3"/>
          <p:cNvSpPr>
            <a:spLocks noGrp="1"/>
          </p:cNvSpPr>
          <p:nvPr>
            <p:ph type="sldNum" idx="12"/>
          </p:nvPr>
        </p:nvSpPr>
        <p:spPr bwMode="auto"/>
        <p:txBody>
          <a:bodyPr/>
          <a:lstStyle/>
          <a:p>
            <a:pPr marL="0" lvl="0" indent="0" algn="r">
              <a:spcBef>
                <a:spcPts val="0"/>
              </a:spcBef>
              <a:spcAft>
                <a:spcPts val="0"/>
              </a:spcAft>
              <a:buNone/>
              <a:defRPr/>
            </a:pPr>
            <a:fld id="{00000000-1234-1234-1234-123412341234}" type="slidenum">
              <a:rPr lang="fr-FR"/>
              <a:t>11</a:t>
            </a:fld>
            <a:endParaRPr lang="fr-FR"/>
          </a:p>
        </p:txBody>
      </p:sp>
      <p:sp>
        <p:nvSpPr>
          <p:cNvPr id="6" name="ZoneTexte 5"/>
          <p:cNvSpPr txBox="1"/>
          <p:nvPr/>
        </p:nvSpPr>
        <p:spPr bwMode="auto">
          <a:xfrm>
            <a:off x="395536" y="1062466"/>
            <a:ext cx="3456384" cy="3539430"/>
          </a:xfrm>
          <a:prstGeom prst="rect">
            <a:avLst/>
          </a:prstGeom>
          <a:noFill/>
        </p:spPr>
        <p:txBody>
          <a:bodyPr wrap="square" rtlCol="0">
            <a:spAutoFit/>
          </a:bodyPr>
          <a:lstStyle/>
          <a:p>
            <a:pPr>
              <a:defRPr/>
            </a:pPr>
            <a:r>
              <a:rPr lang="fr-FR" sz="1200" b="1" dirty="0">
                <a:solidFill>
                  <a:srgbClr val="000099"/>
                </a:solidFill>
              </a:rPr>
              <a:t>Programme de travail 2021-2022 du cluster 5 </a:t>
            </a:r>
            <a:r>
              <a:rPr lang="fr-FR" sz="1100" dirty="0">
                <a:solidFill>
                  <a:srgbClr val="000099"/>
                </a:solidFill>
              </a:rPr>
              <a:t>climat, énergie, mobilité du programme-cadre Horizon Europe</a:t>
            </a:r>
            <a:endParaRPr dirty="0"/>
          </a:p>
          <a:p>
            <a:pPr>
              <a:defRPr/>
            </a:pPr>
            <a:endParaRPr lang="fr-FR" sz="1100" dirty="0">
              <a:solidFill>
                <a:srgbClr val="000099"/>
              </a:solidFill>
            </a:endParaRPr>
          </a:p>
          <a:p>
            <a:pPr>
              <a:defRPr/>
            </a:pPr>
            <a:endParaRPr lang="fr-FR" sz="1100" dirty="0">
              <a:solidFill>
                <a:srgbClr val="000099"/>
              </a:solidFill>
            </a:endParaRPr>
          </a:p>
          <a:p>
            <a:pPr>
              <a:defRPr/>
            </a:pPr>
            <a:endParaRPr lang="fr-FR" sz="1100" dirty="0">
              <a:solidFill>
                <a:srgbClr val="000099"/>
              </a:solidFill>
            </a:endParaRPr>
          </a:p>
          <a:p>
            <a:pPr>
              <a:defRPr/>
            </a:pPr>
            <a:r>
              <a:rPr lang="fr-FR" sz="1200" b="1" dirty="0">
                <a:solidFill>
                  <a:srgbClr val="000099"/>
                </a:solidFill>
              </a:rPr>
              <a:t>Destination 1 Sciences du Climat et réponses pour la transformation vers la neutralité climatique </a:t>
            </a:r>
            <a:endParaRPr dirty="0"/>
          </a:p>
          <a:p>
            <a:pPr>
              <a:defRPr/>
            </a:pPr>
            <a:r>
              <a:rPr lang="fr-FR" sz="1100" dirty="0">
                <a:solidFill>
                  <a:srgbClr val="000099"/>
                </a:solidFill>
              </a:rPr>
              <a:t>Section thématiques qui introduit les grandes orientations politiques et les impacts attendus </a:t>
            </a:r>
            <a:endParaRPr dirty="0"/>
          </a:p>
          <a:p>
            <a:pPr>
              <a:defRPr/>
            </a:pPr>
            <a:endParaRPr lang="fr-FR" sz="1100" dirty="0">
              <a:solidFill>
                <a:srgbClr val="000099"/>
              </a:solidFill>
            </a:endParaRPr>
          </a:p>
          <a:p>
            <a:pPr>
              <a:defRPr/>
            </a:pPr>
            <a:r>
              <a:rPr lang="fr-FR" sz="1200" b="1" dirty="0">
                <a:solidFill>
                  <a:srgbClr val="000099"/>
                </a:solidFill>
              </a:rPr>
              <a:t>Appel n°1 : Sciences du climat et réponses</a:t>
            </a:r>
            <a:endParaRPr dirty="0"/>
          </a:p>
          <a:p>
            <a:pPr>
              <a:defRPr/>
            </a:pPr>
            <a:r>
              <a:rPr lang="fr-FR" sz="1100" dirty="0">
                <a:solidFill>
                  <a:srgbClr val="000099"/>
                </a:solidFill>
              </a:rPr>
              <a:t>Sous section thématique </a:t>
            </a:r>
          </a:p>
          <a:p>
            <a:pPr>
              <a:defRPr/>
            </a:pPr>
            <a:endParaRPr lang="fr-FR" sz="1100" dirty="0">
              <a:solidFill>
                <a:srgbClr val="000099"/>
              </a:solidFill>
            </a:endParaRPr>
          </a:p>
          <a:p>
            <a:pPr>
              <a:defRPr/>
            </a:pPr>
            <a:endParaRPr lang="fr-FR" sz="1100" dirty="0">
              <a:solidFill>
                <a:srgbClr val="000099"/>
              </a:solidFill>
            </a:endParaRPr>
          </a:p>
          <a:p>
            <a:pPr>
              <a:defRPr/>
            </a:pPr>
            <a:endParaRPr lang="fr-FR" sz="1100" dirty="0">
              <a:solidFill>
                <a:srgbClr val="000099"/>
              </a:solidFill>
            </a:endParaRPr>
          </a:p>
          <a:p>
            <a:pPr>
              <a:defRPr/>
            </a:pPr>
            <a:r>
              <a:rPr lang="fr-FR" sz="1100" b="1" dirty="0">
                <a:solidFill>
                  <a:srgbClr val="000099"/>
                </a:solidFill>
              </a:rPr>
              <a:t>Liste des sujets « topics » </a:t>
            </a:r>
            <a:r>
              <a:rPr lang="fr-FR" sz="1100" dirty="0">
                <a:solidFill>
                  <a:srgbClr val="000099"/>
                </a:solidFill>
              </a:rPr>
              <a:t>ouverts en 2021 aux candidatures pour des projets collaboratifs </a:t>
            </a:r>
            <a:endParaRPr dirty="0"/>
          </a:p>
          <a:p>
            <a:pPr>
              <a:defRPr/>
            </a:pPr>
            <a:endParaRPr lang="fr-FR" sz="1100" dirty="0">
              <a:solidFill>
                <a:srgbClr val="000099"/>
              </a:solidFill>
            </a:endParaRPr>
          </a:p>
        </p:txBody>
      </p:sp>
      <p:sp>
        <p:nvSpPr>
          <p:cNvPr id="9" name="Flèche droite 8"/>
          <p:cNvSpPr/>
          <p:nvPr/>
        </p:nvSpPr>
        <p:spPr bwMode="auto">
          <a:xfrm rot="444710">
            <a:off x="3779912" y="1275606"/>
            <a:ext cx="1368152"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Flèche droite 9"/>
          <p:cNvSpPr/>
          <p:nvPr/>
        </p:nvSpPr>
        <p:spPr bwMode="auto">
          <a:xfrm rot="1170992">
            <a:off x="3436231" y="2389789"/>
            <a:ext cx="432048"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Flèche droite 10"/>
          <p:cNvSpPr/>
          <p:nvPr/>
        </p:nvSpPr>
        <p:spPr bwMode="auto">
          <a:xfrm rot="20220011">
            <a:off x="3495030" y="3085334"/>
            <a:ext cx="432000" cy="72008"/>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Flèche droite 12"/>
          <p:cNvSpPr/>
          <p:nvPr/>
        </p:nvSpPr>
        <p:spPr bwMode="auto">
          <a:xfrm>
            <a:off x="3620074" y="4122357"/>
            <a:ext cx="324000"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à coins arrondis 13"/>
          <p:cNvSpPr/>
          <p:nvPr/>
        </p:nvSpPr>
        <p:spPr bwMode="auto">
          <a:xfrm>
            <a:off x="5230089" y="1213703"/>
            <a:ext cx="1903241" cy="27792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5" name="Rectangle à coins arrondis 14"/>
          <p:cNvSpPr/>
          <p:nvPr/>
        </p:nvSpPr>
        <p:spPr bwMode="auto">
          <a:xfrm>
            <a:off x="3978702" y="3217367"/>
            <a:ext cx="1699565" cy="138797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6" name="Rectangle à coins arrondis 15"/>
          <p:cNvSpPr/>
          <p:nvPr/>
        </p:nvSpPr>
        <p:spPr bwMode="auto">
          <a:xfrm>
            <a:off x="3947383" y="2867224"/>
            <a:ext cx="1903241" cy="220769"/>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7" name="Rectangle à coins arrondis 16"/>
          <p:cNvSpPr/>
          <p:nvPr/>
        </p:nvSpPr>
        <p:spPr bwMode="auto">
          <a:xfrm>
            <a:off x="3912985" y="2413405"/>
            <a:ext cx="744763" cy="19431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8" name="ZoneTexte 1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LIRE LE PROGRAMME DE TRAVAIL</a:t>
            </a:r>
            <a:endParaRPr lang="fr-FR" sz="1200" b="1" dirty="0"/>
          </a:p>
        </p:txBody>
      </p:sp>
    </p:spTree>
    <p:extLst>
      <p:ext uri="{BB962C8B-B14F-4D97-AF65-F5344CB8AC3E}">
        <p14:creationId xmlns:p14="http://schemas.microsoft.com/office/powerpoint/2010/main" val="120891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 name="Image 20"/>
          <p:cNvPicPr>
            <a:picLocks noChangeAspect="1"/>
          </p:cNvPicPr>
          <p:nvPr/>
        </p:nvPicPr>
        <p:blipFill>
          <a:blip r:embed="rId2"/>
          <a:stretch/>
        </p:blipFill>
        <p:spPr bwMode="auto">
          <a:xfrm>
            <a:off x="3487029" y="3662126"/>
            <a:ext cx="4897971" cy="1017323"/>
          </a:xfrm>
          <a:prstGeom prst="rect">
            <a:avLst/>
          </a:prstGeom>
        </p:spPr>
      </p:pic>
      <p:pic>
        <p:nvPicPr>
          <p:cNvPr id="12" name="Image 11"/>
          <p:cNvPicPr>
            <a:picLocks noChangeAspect="1"/>
          </p:cNvPicPr>
          <p:nvPr/>
        </p:nvPicPr>
        <p:blipFill>
          <a:blip r:embed="rId3"/>
          <a:stretch/>
        </p:blipFill>
        <p:spPr bwMode="auto">
          <a:xfrm>
            <a:off x="3351003" y="195401"/>
            <a:ext cx="5088805" cy="3421900"/>
          </a:xfrm>
          <a:prstGeom prst="rect">
            <a:avLst/>
          </a:prstGeom>
        </p:spPr>
      </p:pic>
      <p:sp>
        <p:nvSpPr>
          <p:cNvPr id="2" name="Titre 1"/>
          <p:cNvSpPr>
            <a:spLocks noGrp="1"/>
          </p:cNvSpPr>
          <p:nvPr>
            <p:ph type="title"/>
          </p:nvPr>
        </p:nvSpPr>
        <p:spPr bwMode="auto">
          <a:xfrm>
            <a:off x="128042" y="1107337"/>
            <a:ext cx="3096716" cy="720000"/>
          </a:xfrm>
        </p:spPr>
        <p:txBody>
          <a:bodyPr/>
          <a:lstStyle/>
          <a:p>
            <a:pPr>
              <a:defRPr/>
            </a:pPr>
            <a:r>
              <a:rPr lang="fr-FR" sz="2000" dirty="0">
                <a:solidFill>
                  <a:schemeClr val="accent4"/>
                </a:solidFill>
                <a:latin typeface="+mn-lt"/>
                <a:ea typeface="+mn-ea"/>
                <a:cs typeface="+mn-cs"/>
              </a:rPr>
              <a:t>Lire un appel « topic »</a:t>
            </a:r>
          </a:p>
        </p:txBody>
      </p:sp>
      <p:sp>
        <p:nvSpPr>
          <p:cNvPr id="3" name="Espace réservé du texte 2"/>
          <p:cNvSpPr>
            <a:spLocks noGrp="1"/>
          </p:cNvSpPr>
          <p:nvPr>
            <p:ph type="body" idx="1"/>
          </p:nvPr>
        </p:nvSpPr>
        <p:spPr bwMode="auto">
          <a:xfrm>
            <a:off x="146304" y="1491630"/>
            <a:ext cx="3129378" cy="3300670"/>
          </a:xfrm>
        </p:spPr>
        <p:txBody>
          <a:bodyPr/>
          <a:lstStyle/>
          <a:p>
            <a:pPr marL="0">
              <a:spcBef>
                <a:spcPts val="600"/>
              </a:spcBef>
              <a:spcAft>
                <a:spcPts val="600"/>
              </a:spcAft>
              <a:buClr>
                <a:schemeClr val="accent4"/>
              </a:buClr>
              <a:buSzPct val="90000"/>
              <a:buFont typeface="+mj-lt"/>
              <a:buAutoNum type="arabicParenR"/>
              <a:defRPr/>
            </a:pPr>
            <a:r>
              <a:rPr lang="fr-FR" sz="1400" b="1"/>
              <a:t>Code et titre de l’appel </a:t>
            </a:r>
            <a:r>
              <a:rPr lang="fr-FR" sz="1400"/>
              <a:t>ou « </a:t>
            </a:r>
            <a:r>
              <a:rPr lang="fr-FR" sz="1400" b="1"/>
              <a:t>topic</a:t>
            </a:r>
            <a:r>
              <a:rPr lang="fr-FR" sz="1400"/>
              <a:t> » : Programme, Cluster, appel prévu en 2022, de la destination 3, 2</a:t>
            </a:r>
            <a:r>
              <a:rPr lang="fr-FR" sz="1400" baseline="30000"/>
              <a:t>e</a:t>
            </a:r>
            <a:r>
              <a:rPr lang="fr-FR" sz="1400"/>
              <a:t> call, 4</a:t>
            </a:r>
            <a:r>
              <a:rPr lang="fr-FR" sz="1400" baseline="30000"/>
              <a:t>e</a:t>
            </a:r>
            <a:r>
              <a:rPr lang="fr-FR" sz="1400"/>
              <a:t> topic.</a:t>
            </a:r>
            <a:endParaRPr/>
          </a:p>
          <a:p>
            <a:pPr marL="0">
              <a:spcBef>
                <a:spcPts val="600"/>
              </a:spcBef>
              <a:spcAft>
                <a:spcPts val="600"/>
              </a:spcAft>
              <a:buClr>
                <a:schemeClr val="accent4"/>
              </a:buClr>
              <a:buSzPct val="90000"/>
              <a:buFont typeface="+mj-lt"/>
              <a:buAutoNum type="arabicParenR"/>
              <a:defRPr/>
            </a:pPr>
            <a:r>
              <a:rPr lang="fr-FR" sz="1400" b="1"/>
              <a:t>Conditions :</a:t>
            </a:r>
            <a:r>
              <a:rPr lang="fr-FR" sz="1400"/>
              <a:t> budget approximatif par projet, budget total pour l’appel, instrument de financement.</a:t>
            </a:r>
            <a:endParaRPr/>
          </a:p>
          <a:p>
            <a:pPr marL="0">
              <a:spcBef>
                <a:spcPts val="600"/>
              </a:spcBef>
              <a:spcAft>
                <a:spcPts val="600"/>
              </a:spcAft>
              <a:buClr>
                <a:schemeClr val="accent4"/>
              </a:buClr>
              <a:buSzPct val="90000"/>
              <a:buFont typeface="+mj-lt"/>
              <a:buAutoNum type="arabicParenR"/>
              <a:defRPr/>
            </a:pPr>
            <a:r>
              <a:rPr lang="fr-FR" sz="1400" b="1"/>
              <a:t>Résultats attendus </a:t>
            </a:r>
            <a:r>
              <a:rPr lang="fr-FR" sz="1400"/>
              <a:t>des projets financés</a:t>
            </a:r>
            <a:endParaRPr/>
          </a:p>
          <a:p>
            <a:pPr marL="0">
              <a:spcBef>
                <a:spcPts val="600"/>
              </a:spcBef>
              <a:spcAft>
                <a:spcPts val="600"/>
              </a:spcAft>
              <a:buClr>
                <a:schemeClr val="accent4"/>
              </a:buClr>
              <a:buSzPct val="90000"/>
              <a:buFont typeface="+mj-lt"/>
              <a:buAutoNum type="arabicParenR"/>
              <a:defRPr/>
            </a:pPr>
            <a:r>
              <a:rPr lang="fr-FR" sz="1400" b="1"/>
              <a:t>Activités : </a:t>
            </a:r>
            <a:r>
              <a:rPr lang="fr-FR" sz="1400"/>
              <a:t>enjeux traités, périmètre du sujet, liens avec les stratégies politiques, références à d’autres projets, etc.</a:t>
            </a:r>
            <a:endParaRPr/>
          </a:p>
        </p:txBody>
      </p:sp>
      <p:sp>
        <p:nvSpPr>
          <p:cNvPr id="11" name="Rectangle à coins arrondis 10"/>
          <p:cNvSpPr/>
          <p:nvPr/>
        </p:nvSpPr>
        <p:spPr bwMode="auto">
          <a:xfrm>
            <a:off x="4560866" y="1200994"/>
            <a:ext cx="1255259" cy="195813"/>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3" name="Rectangle à coins arrondis 12"/>
          <p:cNvSpPr/>
          <p:nvPr/>
        </p:nvSpPr>
        <p:spPr bwMode="auto">
          <a:xfrm>
            <a:off x="3525896" y="2771557"/>
            <a:ext cx="4718511"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8" name="Rectangle à coins arrondis 7"/>
          <p:cNvSpPr/>
          <p:nvPr/>
        </p:nvSpPr>
        <p:spPr bwMode="auto">
          <a:xfrm>
            <a:off x="5604866" y="1737639"/>
            <a:ext cx="2135222"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7" name="Rectangle à coins arrondis 6"/>
          <p:cNvSpPr/>
          <p:nvPr/>
        </p:nvSpPr>
        <p:spPr bwMode="auto">
          <a:xfrm>
            <a:off x="3525896" y="185450"/>
            <a:ext cx="1838191" cy="22005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9" name="Rectangle à coins arrondis 18"/>
          <p:cNvSpPr/>
          <p:nvPr/>
        </p:nvSpPr>
        <p:spPr bwMode="auto">
          <a:xfrm>
            <a:off x="4560866" y="2017497"/>
            <a:ext cx="1739326" cy="21168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0" name="Rectangle à coins arrondis 19"/>
          <p:cNvSpPr/>
          <p:nvPr/>
        </p:nvSpPr>
        <p:spPr bwMode="auto">
          <a:xfrm>
            <a:off x="3527936" y="3697475"/>
            <a:ext cx="468000"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cxnSp>
        <p:nvCxnSpPr>
          <p:cNvPr id="22" name="Connecteur droit avec flèche 21"/>
          <p:cNvCxnSpPr>
            <a:cxnSpLocks/>
          </p:cNvCxnSpPr>
          <p:nvPr/>
        </p:nvCxnSpPr>
        <p:spPr bwMode="auto">
          <a:xfrm flipV="1">
            <a:off x="2641856" y="341918"/>
            <a:ext cx="855137" cy="141499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cxnSpLocks/>
          </p:cNvCxnSpPr>
          <p:nvPr/>
        </p:nvCxnSpPr>
        <p:spPr bwMode="auto">
          <a:xfrm flipV="1">
            <a:off x="2904807" y="1801740"/>
            <a:ext cx="557968" cy="78385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cxnSpLocks/>
          </p:cNvCxnSpPr>
          <p:nvPr/>
        </p:nvCxnSpPr>
        <p:spPr bwMode="auto">
          <a:xfrm flipV="1">
            <a:off x="2918840" y="2134172"/>
            <a:ext cx="559984" cy="4516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cxnSpLocks/>
          </p:cNvCxnSpPr>
          <p:nvPr/>
        </p:nvCxnSpPr>
        <p:spPr bwMode="auto">
          <a:xfrm flipV="1">
            <a:off x="2918840" y="2507338"/>
            <a:ext cx="607056" cy="7821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cxnSpLocks/>
          </p:cNvCxnSpPr>
          <p:nvPr/>
        </p:nvCxnSpPr>
        <p:spPr bwMode="auto">
          <a:xfrm flipV="1">
            <a:off x="2868587" y="2829945"/>
            <a:ext cx="610237" cy="58697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cxnSpLocks/>
          </p:cNvCxnSpPr>
          <p:nvPr/>
        </p:nvCxnSpPr>
        <p:spPr bwMode="auto">
          <a:xfrm flipV="1">
            <a:off x="3046851" y="3730588"/>
            <a:ext cx="479044" cy="27100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bwMode="auto">
          <a:xfrm>
            <a:off x="6500337" y="1005169"/>
            <a:ext cx="1744071" cy="19582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Tree>
    <p:extLst>
      <p:ext uri="{BB962C8B-B14F-4D97-AF65-F5344CB8AC3E}">
        <p14:creationId xmlns:p14="http://schemas.microsoft.com/office/powerpoint/2010/main" val="327894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ZoneTexte 5"/>
          <p:cNvSpPr txBox="1"/>
          <p:nvPr/>
        </p:nvSpPr>
        <p:spPr bwMode="auto">
          <a:xfrm>
            <a:off x="3347863" y="180000"/>
            <a:ext cx="5544616" cy="553998"/>
          </a:xfrm>
          <a:prstGeom prst="rect">
            <a:avLst/>
          </a:prstGeom>
          <a:noFill/>
        </p:spPr>
        <p:txBody>
          <a:bodyPr wrap="square" rtlCol="0">
            <a:spAutoFit/>
          </a:bodyPr>
          <a:lstStyle/>
          <a:p>
            <a:pPr algn="r">
              <a:defRPr/>
            </a:pPr>
            <a:r>
              <a:rPr lang="fr-FR" b="1" dirty="0"/>
              <a:t>Cluster 5 : Destinations et « sous-destinations »</a:t>
            </a:r>
            <a:endParaRPr dirty="0"/>
          </a:p>
          <a:p>
            <a:pPr algn="r">
              <a:defRPr/>
            </a:pPr>
            <a:r>
              <a:rPr lang="fr-FR" sz="1200" b="1" dirty="0" smtClean="0"/>
              <a:t>ARCHITECTURE DU PROGRAMME DE TRAVAIL 2023-2024</a:t>
            </a:r>
            <a:endParaRPr lang="fr-FR" sz="1200" b="1" dirty="0"/>
          </a:p>
        </p:txBody>
      </p:sp>
      <p:sp>
        <p:nvSpPr>
          <p:cNvPr id="8" name="Espace réservé du contenu 5"/>
          <p:cNvSpPr txBox="1"/>
          <p:nvPr/>
        </p:nvSpPr>
        <p:spPr bwMode="auto">
          <a:xfrm>
            <a:off x="180000" y="884343"/>
            <a:ext cx="8849699" cy="3991663"/>
          </a:xfrm>
          <a:prstGeom prst="rect">
            <a:avLst/>
          </a:prstGeom>
          <a:solidFill>
            <a:schemeClr val="bg1"/>
          </a:solidFill>
        </p:spPr>
        <p:txBody>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spcAft>
                <a:spcPts val="0"/>
              </a:spcAft>
              <a:defRPr/>
            </a:pPr>
            <a:r>
              <a:rPr lang="en-US" sz="1000" b="1" i="1" dirty="0">
                <a:solidFill>
                  <a:srgbClr val="000091"/>
                </a:solidFill>
                <a:latin typeface="Arial"/>
                <a:ea typeface="Times New Roman"/>
                <a:cs typeface="Times New Roman"/>
              </a:rPr>
              <a:t>Destination 1 – </a:t>
            </a:r>
            <a:r>
              <a:rPr lang="fr-FR" sz="1000" b="1" i="1" dirty="0">
                <a:solidFill>
                  <a:srgbClr val="000091"/>
                </a:solidFill>
                <a:latin typeface="Arial"/>
                <a:ea typeface="Times New Roman"/>
                <a:cs typeface="Times New Roman"/>
              </a:rPr>
              <a:t>Sciences du climat et réponses pour la transformation vers la neutralité climatique</a:t>
            </a:r>
            <a:endParaRPr sz="900" i="1" dirty="0"/>
          </a:p>
          <a:p>
            <a:pPr>
              <a:spcAft>
                <a:spcPts val="0"/>
              </a:spcAft>
              <a:defRPr/>
            </a:pPr>
            <a:endParaRPr lang="en-US" sz="1000" b="1" i="1" dirty="0">
              <a:solidFill>
                <a:srgbClr val="000091"/>
              </a:solidFill>
              <a:latin typeface="Arial"/>
              <a:ea typeface="Times New Roman"/>
              <a:cs typeface="Times New Roman"/>
            </a:endParaRPr>
          </a:p>
          <a:p>
            <a:pPr>
              <a:spcAft>
                <a:spcPts val="0"/>
              </a:spcAft>
              <a:defRPr/>
            </a:pPr>
            <a:r>
              <a:rPr lang="en-US" sz="1000" b="1" i="1" dirty="0">
                <a:solidFill>
                  <a:srgbClr val="000091"/>
                </a:solidFill>
                <a:latin typeface="Arial"/>
                <a:ea typeface="Times New Roman"/>
                <a:cs typeface="Times New Roman"/>
              </a:rPr>
              <a:t>Destination 2 – </a:t>
            </a:r>
            <a:r>
              <a:rPr lang="fr-FR" sz="1000" b="1" i="1" dirty="0">
                <a:solidFill>
                  <a:srgbClr val="000091"/>
                </a:solidFill>
                <a:latin typeface="Arial"/>
                <a:ea typeface="Times New Roman"/>
                <a:cs typeface="Times New Roman"/>
              </a:rPr>
              <a:t>Des solutions intersectorielles pour la transition climatique</a:t>
            </a:r>
          </a:p>
          <a:p>
            <a:pPr marL="623888" indent="-84138">
              <a:spcAft>
                <a:spcPts val="0"/>
              </a:spcAft>
              <a:buFont typeface="Arial"/>
              <a:buChar char="•"/>
              <a:defRPr/>
            </a:pPr>
            <a:r>
              <a:rPr lang="fr-FR" sz="900" i="1" dirty="0">
                <a:solidFill>
                  <a:schemeClr val="tx1"/>
                </a:solidFill>
                <a:ea typeface="Times New Roman"/>
                <a:cs typeface="Times New Roman"/>
              </a:rPr>
              <a:t>Une chaîne de valeur européenne des batteries compétitive et durable</a:t>
            </a:r>
          </a:p>
          <a:p>
            <a:pPr marL="623888" indent="-84138">
              <a:spcAft>
                <a:spcPts val="0"/>
              </a:spcAft>
              <a:buFont typeface="Arial"/>
              <a:buChar char="•"/>
              <a:defRPr/>
            </a:pPr>
            <a:r>
              <a:rPr lang="fr-FR" sz="900" i="1" dirty="0">
                <a:solidFill>
                  <a:schemeClr val="tx1"/>
                </a:solidFill>
                <a:ea typeface="Times New Roman"/>
                <a:cs typeface="Times New Roman"/>
              </a:rPr>
              <a:t>Technologies de pointe émergentes et solutions climatiques</a:t>
            </a:r>
            <a:endParaRPr sz="900" i="1" dirty="0"/>
          </a:p>
          <a:p>
            <a:pPr>
              <a:spcAft>
                <a:spcPts val="0"/>
              </a:spcAft>
              <a:defRPr/>
            </a:pPr>
            <a:endParaRPr lang="en-US" sz="1000" b="1" i="1" dirty="0">
              <a:solidFill>
                <a:srgbClr val="000091"/>
              </a:solidFill>
              <a:latin typeface="Arial"/>
              <a:ea typeface="Times New Roman"/>
              <a:cs typeface="Times New Roman"/>
            </a:endParaRPr>
          </a:p>
          <a:p>
            <a:pPr>
              <a:spcAft>
                <a:spcPts val="0"/>
              </a:spcAft>
              <a:defRPr/>
            </a:pPr>
            <a:r>
              <a:rPr lang="en-US" sz="1000" b="1" i="1" dirty="0">
                <a:solidFill>
                  <a:srgbClr val="000091"/>
                </a:solidFill>
                <a:latin typeface="Arial"/>
                <a:ea typeface="Times New Roman"/>
                <a:cs typeface="Times New Roman"/>
              </a:rPr>
              <a:t>Destination 3 – </a:t>
            </a:r>
            <a:r>
              <a:rPr lang="fr-FR" sz="1000" b="1" i="1" dirty="0">
                <a:solidFill>
                  <a:srgbClr val="000091"/>
                </a:solidFill>
                <a:latin typeface="Arial"/>
                <a:ea typeface="Times New Roman"/>
                <a:cs typeface="Times New Roman"/>
              </a:rPr>
              <a:t>Un approvisionnement énergétique durable, sûr et compétitif</a:t>
            </a:r>
            <a:endParaRPr lang="en-GB" sz="1000" b="1" i="1" dirty="0">
              <a:solidFill>
                <a:srgbClr val="000091"/>
              </a:solidFill>
              <a:latin typeface="Arial"/>
              <a:ea typeface="Times New Roman"/>
              <a:cs typeface="Times New Roman"/>
            </a:endParaRPr>
          </a:p>
          <a:p>
            <a:pPr marL="625475" lvl="2" indent="-84138">
              <a:spcBef>
                <a:spcPts val="0"/>
              </a:spcBef>
              <a:spcAft>
                <a:spcPts val="0"/>
              </a:spcAft>
              <a:tabLst>
                <a:tab pos="457200" algn="l"/>
                <a:tab pos="5754688" algn="r"/>
              </a:tabLst>
              <a:defRPr/>
            </a:pPr>
            <a:r>
              <a:rPr lang="fr-FR" sz="900" i="1" dirty="0">
                <a:ea typeface="Times New Roman"/>
                <a:cs typeface="Times New Roman"/>
              </a:rPr>
              <a:t>Leadership mondial en matière d'énergies renouvelables  </a:t>
            </a:r>
          </a:p>
          <a:p>
            <a:pPr marL="625475" lvl="2" indent="-84138">
              <a:spcBef>
                <a:spcPts val="0"/>
              </a:spcBef>
              <a:spcAft>
                <a:spcPts val="0"/>
              </a:spcAft>
              <a:tabLst>
                <a:tab pos="457200" algn="l"/>
                <a:tab pos="5754688" algn="r"/>
              </a:tabLst>
              <a:defRPr/>
            </a:pPr>
            <a:r>
              <a:rPr lang="fr-FR" sz="900" i="1" dirty="0">
                <a:ea typeface="Times New Roman"/>
                <a:cs typeface="Times New Roman"/>
              </a:rPr>
              <a:t>Systèmes, réseaux et stockage d'énergie</a:t>
            </a:r>
          </a:p>
          <a:p>
            <a:pPr marL="625475" lvl="2" indent="-84138">
              <a:spcBef>
                <a:spcPts val="0"/>
              </a:spcBef>
              <a:spcAft>
                <a:spcPts val="0"/>
              </a:spcAft>
              <a:tabLst>
                <a:tab pos="457200" algn="l"/>
                <a:tab pos="5754688" algn="r"/>
              </a:tabLst>
              <a:defRPr/>
            </a:pPr>
            <a:r>
              <a:rPr lang="fr-FR" sz="900" i="1" dirty="0">
                <a:ea typeface="Times New Roman"/>
                <a:cs typeface="Times New Roman"/>
              </a:rPr>
              <a:t>Captage, utilisation et stockage du carbone</a:t>
            </a:r>
            <a:endParaRPr sz="700" i="1" dirty="0"/>
          </a:p>
          <a:p>
            <a:pPr marL="92075" lvl="2" indent="-92075">
              <a:spcBef>
                <a:spcPts val="0"/>
              </a:spcBef>
              <a:spcAft>
                <a:spcPts val="0"/>
              </a:spcAft>
              <a:buNone/>
              <a:tabLst>
                <a:tab pos="457200" algn="l"/>
                <a:tab pos="5754688" algn="r"/>
              </a:tabLst>
              <a:defRPr/>
            </a:pPr>
            <a:endParaRPr lang="en-US" sz="1000" b="1" i="1" dirty="0">
              <a:solidFill>
                <a:srgbClr val="000091"/>
              </a:solidFill>
              <a:latin typeface="Arial"/>
              <a:ea typeface="Times New Roman"/>
              <a:cs typeface="Times New Roman"/>
            </a:endParaRPr>
          </a:p>
          <a:p>
            <a:pPr marL="92075" lvl="2" indent="-92075">
              <a:spcBef>
                <a:spcPts val="0"/>
              </a:spcBef>
              <a:spcAft>
                <a:spcPts val="0"/>
              </a:spcAft>
              <a:buNone/>
              <a:tabLst>
                <a:tab pos="457200" algn="l"/>
                <a:tab pos="5754688" algn="r"/>
              </a:tabLst>
              <a:defRPr/>
            </a:pPr>
            <a:r>
              <a:rPr lang="en-US" sz="1000" b="1" i="1" dirty="0">
                <a:solidFill>
                  <a:srgbClr val="000091"/>
                </a:solidFill>
                <a:latin typeface="Arial"/>
                <a:ea typeface="Times New Roman"/>
                <a:cs typeface="Times New Roman"/>
              </a:rPr>
              <a:t>Destination 4 – </a:t>
            </a:r>
            <a:r>
              <a:rPr lang="fr-FR" sz="1000" b="1" i="1" dirty="0">
                <a:solidFill>
                  <a:srgbClr val="000091"/>
                </a:solidFill>
                <a:latin typeface="Arial"/>
                <a:ea typeface="Times New Roman"/>
                <a:cs typeface="Times New Roman"/>
              </a:rPr>
              <a:t>Utilisation efficace, durable et inclusive de l'énergie</a:t>
            </a:r>
            <a:endParaRPr lang="en-GB" sz="1000" b="1" i="1" dirty="0">
              <a:solidFill>
                <a:srgbClr val="000091"/>
              </a:solidFill>
              <a:latin typeface="Aria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Un parc immobilier européen à haute efficacité énergétique et climatiquement neutre</a:t>
            </a:r>
            <a:endParaRPr lang="en-GB" sz="900" i="1" dirty="0">
              <a:solidFill>
                <a:schemeClr val="tx1"/>
              </a:solidFil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Les installations industrielles dans la transition énergétique</a:t>
            </a:r>
          </a:p>
          <a:p>
            <a:pPr marL="539750">
              <a:spcAft>
                <a:spcPts val="0"/>
              </a:spcAft>
              <a:defRPr/>
            </a:pPr>
            <a:endParaRPr lang="en-GB" sz="1000" u="sng" dirty="0">
              <a:solidFill>
                <a:schemeClr val="tx1"/>
              </a:solidFill>
              <a:ea typeface="Times New Roman"/>
              <a:cs typeface="Times New Roman"/>
            </a:endParaRPr>
          </a:p>
          <a:p>
            <a:pPr>
              <a:spcAft>
                <a:spcPts val="0"/>
              </a:spcAft>
              <a:defRPr/>
            </a:pPr>
            <a:r>
              <a:rPr lang="fr-FR" b="1" u="sng" dirty="0">
                <a:solidFill>
                  <a:srgbClr val="000091"/>
                </a:solidFill>
                <a:ea typeface="Times New Roman"/>
                <a:cs typeface="Times New Roman"/>
                <a:hlinkClick r:id="rId3" action="ppaction://hlinksldjump"/>
              </a:rPr>
              <a:t>Destination 5 – Des solutions propres et compétitives pour tous les modes de transport</a:t>
            </a:r>
            <a:endParaRPr lang="fr-FR" b="1" u="sng" dirty="0">
              <a:solidFill>
                <a:srgbClr val="000091"/>
              </a:solidFill>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4" action="ppaction://hlinksldjump"/>
              </a:rPr>
              <a:t>Transport routier à émissions nulles </a:t>
            </a:r>
            <a:endParaRPr lang="fr-FR" sz="1000" dirty="0">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5" action="ppaction://hlinksldjump"/>
              </a:rPr>
              <a:t>Aviation</a:t>
            </a:r>
            <a:endParaRPr lang="fr-FR" sz="1000" dirty="0">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6" action="ppaction://hlinksldjump"/>
              </a:rPr>
              <a:t>Transport Maritime </a:t>
            </a:r>
            <a:endParaRPr lang="fr-FR" sz="1000" dirty="0">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7" action="ppaction://hlinksldjump"/>
              </a:rPr>
              <a:t>Impact des transports sur l'environnement et la santé humaine</a:t>
            </a:r>
            <a:endParaRPr lang="fr-FR" sz="1000" dirty="0">
              <a:ea typeface="Times New Roman"/>
              <a:cs typeface="Times New Roman"/>
            </a:endParaRPr>
          </a:p>
          <a:p>
            <a:pPr>
              <a:spcAft>
                <a:spcPts val="0"/>
              </a:spcAft>
              <a:defRPr/>
            </a:pPr>
            <a:endParaRPr lang="fr-FR" b="1" u="sng" dirty="0">
              <a:solidFill>
                <a:srgbClr val="000091"/>
              </a:solidFill>
              <a:ea typeface="Times New Roman"/>
              <a:cs typeface="Times New Roman"/>
            </a:endParaRPr>
          </a:p>
          <a:p>
            <a:pPr>
              <a:spcAft>
                <a:spcPts val="0"/>
              </a:spcAft>
              <a:defRPr/>
            </a:pPr>
            <a:r>
              <a:rPr lang="fr-FR" b="1" u="sng" dirty="0">
                <a:solidFill>
                  <a:srgbClr val="000091"/>
                </a:solidFill>
                <a:ea typeface="Times New Roman"/>
                <a:cs typeface="Times New Roman"/>
                <a:hlinkClick r:id="rId8" action="ppaction://hlinksldjump"/>
              </a:rPr>
              <a:t>Destination 6 – Des transports sûrs et résilients et des services de mobilité intelligente pour les passagers et les marchandises</a:t>
            </a:r>
            <a:endParaRPr lang="fr-FR" b="1" u="sng" dirty="0">
              <a:solidFill>
                <a:srgbClr val="000091"/>
              </a:solidFill>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9" action="ppaction://hlinksldjump"/>
              </a:rPr>
              <a:t>Mobilité connectée, coopérative et automatisée (CCAM) </a:t>
            </a:r>
            <a:endParaRPr lang="fr-FR" sz="1000" dirty="0">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10" action="ppaction://hlinksldjump"/>
              </a:rPr>
              <a:t>Systèmes de transport multimodaux et durables pour les passagers et les marchandises</a:t>
            </a:r>
            <a:endParaRPr lang="fr-FR" sz="1000" dirty="0">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11" action="ppaction://hlinksldjump"/>
              </a:rPr>
              <a:t>Sécurité et résilience - par mode et dans tous les modes de transport</a:t>
            </a:r>
            <a:endParaRPr lang="fr-FR" sz="1000" dirty="0">
              <a:ea typeface="Times New Roman"/>
              <a:cs typeface="Times New Roman"/>
            </a:endParaRPr>
          </a:p>
          <a:p>
            <a:pPr marL="92075" lvl="2" indent="-92075">
              <a:spcBef>
                <a:spcPts val="0"/>
              </a:spcBef>
              <a:spcAft>
                <a:spcPts val="0"/>
              </a:spcAft>
              <a:buNone/>
              <a:tabLst>
                <a:tab pos="457200" algn="l"/>
                <a:tab pos="5754688" algn="r"/>
              </a:tabLst>
              <a:defRPr/>
            </a:pPr>
            <a:endParaRPr lang="en-GB" sz="900" b="1" strike="sngStrike" dirty="0">
              <a:solidFill>
                <a:srgbClr val="000091"/>
              </a:solidFill>
              <a:latin typeface="Arial"/>
              <a:ea typeface="Times New Roman"/>
              <a:cs typeface="Times New Roman"/>
            </a:endParaRPr>
          </a:p>
        </p:txBody>
      </p:sp>
      <p:sp>
        <p:nvSpPr>
          <p:cNvPr id="9" name="Rectangle 8"/>
          <p:cNvSpPr/>
          <p:nvPr/>
        </p:nvSpPr>
        <p:spPr bwMode="auto">
          <a:xfrm>
            <a:off x="101637" y="4876586"/>
            <a:ext cx="8928061" cy="338554"/>
          </a:xfrm>
          <a:prstGeom prst="rect">
            <a:avLst/>
          </a:prstGeom>
          <a:ln w="28575">
            <a:solidFill>
              <a:srgbClr val="000091"/>
            </a:solidFill>
          </a:ln>
        </p:spPr>
        <p:txBody>
          <a:bodyPr wrap="square">
            <a:spAutoFit/>
          </a:bodyPr>
          <a:lstStyle/>
          <a:p>
            <a:pPr>
              <a:spcAft>
                <a:spcPts val="499"/>
              </a:spcAft>
              <a:defRPr/>
            </a:pPr>
            <a:r>
              <a:rPr lang="fr-FR" sz="800" b="1" u="sng" dirty="0"/>
              <a:t>Lien vers le programme de travail </a:t>
            </a:r>
            <a:r>
              <a:rPr lang="fr-FR" sz="800" b="1" u="sng" dirty="0" smtClean="0"/>
              <a:t>provisoire 2023/2024 </a:t>
            </a:r>
            <a:r>
              <a:rPr lang="fr-FR" sz="800" b="1" u="sng" dirty="0"/>
              <a:t>: </a:t>
            </a:r>
            <a:r>
              <a:rPr lang="fr-FR" sz="800" b="1" u="sng" dirty="0">
                <a:hlinkClick r:id="rId12"/>
              </a:rPr>
              <a:t>https://</a:t>
            </a:r>
            <a:r>
              <a:rPr lang="fr-FR" sz="800" b="1" u="sng" dirty="0" smtClean="0">
                <a:hlinkClick r:id="rId12"/>
              </a:rPr>
              <a:t>www.horizon-europe.gouv.fr/pre-publication-du-programme-de-travail-2023-2024-pour-les-thematiques-climatenergiemobilite-31612</a:t>
            </a:r>
            <a:r>
              <a:rPr lang="fr-FR" sz="800" b="1" u="sng" dirty="0" smtClean="0"/>
              <a:t> </a:t>
            </a:r>
            <a:endParaRPr lang="fr-FR" sz="600" b="1" spc="-1" dirty="0"/>
          </a:p>
        </p:txBody>
      </p:sp>
      <p:sp>
        <p:nvSpPr>
          <p:cNvPr id="7" name="Rectangle à coins arrondis 6"/>
          <p:cNvSpPr/>
          <p:nvPr/>
        </p:nvSpPr>
        <p:spPr bwMode="auto">
          <a:xfrm>
            <a:off x="173310" y="3003798"/>
            <a:ext cx="8215114" cy="1728192"/>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3096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14</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2023</a:t>
            </a:r>
          </a:p>
          <a:p>
            <a:pPr algn="r">
              <a:defRPr/>
            </a:pPr>
            <a:r>
              <a:rPr lang="fr-FR" sz="1200" b="1" dirty="0" smtClean="0"/>
              <a:t>DESTINATION 5</a:t>
            </a:r>
            <a:endParaRPr 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3177868770"/>
              </p:ext>
            </p:extLst>
          </p:nvPr>
        </p:nvGraphicFramePr>
        <p:xfrm>
          <a:off x="683568" y="-11590338"/>
          <a:ext cx="4072122" cy="8479212"/>
        </p:xfrm>
        <a:graphic>
          <a:graphicData uri="http://schemas.openxmlformats.org/drawingml/2006/table">
            <a:tbl>
              <a:tblPr>
                <a:tableStyleId>{5C22544A-7EE6-4342-B048-85BDC9FD1C3A}</a:tableStyleId>
              </a:tblPr>
              <a:tblGrid>
                <a:gridCol w="287343">
                  <a:extLst>
                    <a:ext uri="{9D8B030D-6E8A-4147-A177-3AD203B41FA5}">
                      <a16:colId xmlns:a16="http://schemas.microsoft.com/office/drawing/2014/main" val="811099790"/>
                    </a:ext>
                  </a:extLst>
                </a:gridCol>
                <a:gridCol w="412469">
                  <a:extLst>
                    <a:ext uri="{9D8B030D-6E8A-4147-A177-3AD203B41FA5}">
                      <a16:colId xmlns:a16="http://schemas.microsoft.com/office/drawing/2014/main" val="3115974304"/>
                    </a:ext>
                  </a:extLst>
                </a:gridCol>
                <a:gridCol w="287343">
                  <a:extLst>
                    <a:ext uri="{9D8B030D-6E8A-4147-A177-3AD203B41FA5}">
                      <a16:colId xmlns:a16="http://schemas.microsoft.com/office/drawing/2014/main" val="1137120212"/>
                    </a:ext>
                  </a:extLst>
                </a:gridCol>
                <a:gridCol w="287343">
                  <a:extLst>
                    <a:ext uri="{9D8B030D-6E8A-4147-A177-3AD203B41FA5}">
                      <a16:colId xmlns:a16="http://schemas.microsoft.com/office/drawing/2014/main" val="1228134758"/>
                    </a:ext>
                  </a:extLst>
                </a:gridCol>
                <a:gridCol w="487384">
                  <a:extLst>
                    <a:ext uri="{9D8B030D-6E8A-4147-A177-3AD203B41FA5}">
                      <a16:colId xmlns:a16="http://schemas.microsoft.com/office/drawing/2014/main" val="2079938894"/>
                    </a:ext>
                  </a:extLst>
                </a:gridCol>
                <a:gridCol w="586182">
                  <a:extLst>
                    <a:ext uri="{9D8B030D-6E8A-4147-A177-3AD203B41FA5}">
                      <a16:colId xmlns:a16="http://schemas.microsoft.com/office/drawing/2014/main" val="3349812562"/>
                    </a:ext>
                  </a:extLst>
                </a:gridCol>
                <a:gridCol w="287343">
                  <a:extLst>
                    <a:ext uri="{9D8B030D-6E8A-4147-A177-3AD203B41FA5}">
                      <a16:colId xmlns:a16="http://schemas.microsoft.com/office/drawing/2014/main" val="1390424753"/>
                    </a:ext>
                  </a:extLst>
                </a:gridCol>
                <a:gridCol w="287343">
                  <a:extLst>
                    <a:ext uri="{9D8B030D-6E8A-4147-A177-3AD203B41FA5}">
                      <a16:colId xmlns:a16="http://schemas.microsoft.com/office/drawing/2014/main" val="3117137193"/>
                    </a:ext>
                  </a:extLst>
                </a:gridCol>
                <a:gridCol w="287343">
                  <a:extLst>
                    <a:ext uri="{9D8B030D-6E8A-4147-A177-3AD203B41FA5}">
                      <a16:colId xmlns:a16="http://schemas.microsoft.com/office/drawing/2014/main" val="1435726362"/>
                    </a:ext>
                  </a:extLst>
                </a:gridCol>
                <a:gridCol w="287343">
                  <a:extLst>
                    <a:ext uri="{9D8B030D-6E8A-4147-A177-3AD203B41FA5}">
                      <a16:colId xmlns:a16="http://schemas.microsoft.com/office/drawing/2014/main" val="2428121072"/>
                    </a:ext>
                  </a:extLst>
                </a:gridCol>
                <a:gridCol w="287343">
                  <a:extLst>
                    <a:ext uri="{9D8B030D-6E8A-4147-A177-3AD203B41FA5}">
                      <a16:colId xmlns:a16="http://schemas.microsoft.com/office/drawing/2014/main" val="3971760218"/>
                    </a:ext>
                  </a:extLst>
                </a:gridCol>
                <a:gridCol w="287343">
                  <a:extLst>
                    <a:ext uri="{9D8B030D-6E8A-4147-A177-3AD203B41FA5}">
                      <a16:colId xmlns:a16="http://schemas.microsoft.com/office/drawing/2014/main" val="1620649730"/>
                    </a:ext>
                  </a:extLst>
                </a:gridCol>
              </a:tblGrid>
              <a:tr h="0">
                <a:tc>
                  <a:txBody>
                    <a:bodyPr/>
                    <a:lstStyle/>
                    <a:p>
                      <a:pPr algn="l" fontAlgn="b"/>
                      <a:r>
                        <a:rPr lang="fr-FR" sz="100" u="none" strike="noStrike">
                          <a:effectLst/>
                        </a:rPr>
                        <a:t>Area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Call</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opening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deadline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code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title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ToA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Year</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 per project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Number of projects expected </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en-US" sz="100" u="none" strike="noStrike">
                          <a:effectLst/>
                        </a:rPr>
                        <a:t>TRL (targeted at the end of project)</a:t>
                      </a:r>
                      <a:endParaRPr lang="en-US"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821392"/>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Further climate knowledge through advanced science and technologies for analysing Earth observation and Earth system model data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189459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Climate-related tipping points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099638"/>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Climate impacts of a hydrogen economy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7566344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Improved knowledge in cloud-aerosol interaction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1499081"/>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Science for successful, high-integrity voluntary climate initiatives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89440730"/>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Broadening the range of policy options in transition pathway analysis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31156375"/>
                  </a:ext>
                </a:extLst>
              </a:tr>
              <a:tr h="0">
                <a:tc>
                  <a:txBody>
                    <a:bodyPr/>
                    <a:lstStyle/>
                    <a:p>
                      <a:pPr algn="l" fontAlgn="b"/>
                      <a:r>
                        <a:rPr lang="en-US" sz="100" u="none" strike="noStrike">
                          <a:effectLst/>
                        </a:rPr>
                        <a:t>Climate change impacts and adaptation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Modelling for local resilience - Developments in support of local adaptation assessments and plans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61812644"/>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Radiation Modification: governance of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83369"/>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Behavioural change and governance for systemic transformations towards climate resilience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48841071"/>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Improving the evidence base regarding the impact of sustainability and climate change education and related learning outcomes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82017"/>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Needs-based adaptation to climate change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64164573"/>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EU-China international cooperation on data and model development for pathways to carbon neutrality: focusing on decarbonisation, energy efficiency and socio-economic implications of the transition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2099295"/>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EU-China international cooperation on blue carbon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36616053"/>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Technologies for sustainable, cost-efficient and low carbon footprint downstream processing &amp; production of battery-grade materials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791357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processes for upcoming recycling feeds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54987291"/>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digital twins for battery cell production lines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53307920"/>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Battery management system (BMS) and battery system design for stationary energy storage systems (ESS) to improve interoperability and facilitate the integration of second life batteries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840756356"/>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Hybrid electric energy storage solutions for grid support and charging infrastructure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1856719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Open Pilot Line/Test Bed for hydrogen </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44679692"/>
                  </a:ext>
                </a:extLst>
              </a:tr>
              <a:tr h="0">
                <a:tc>
                  <a:txBody>
                    <a:bodyPr/>
                    <a:lstStyle/>
                    <a:p>
                      <a:pPr algn="l" fontAlgn="ctr"/>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 for the deployment of R&amp;I results for climate mitigation. Synergies with the ETS Innovation Fund</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71938364"/>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Driving Urban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6851864"/>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materials and cells development enabling large-scale production of Gen4 solid-state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83528607"/>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Approaches to Develop Enhanced Safety Materials for Gen 3 Li-Ion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2319588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Creating a digital passport to track battery materials, optimize battery performance and life, validate recycling, and promote a new business model based on data sharing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02645000"/>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Renewable Energy Valleys to increase energy security while accelerating the green transition in Europe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00543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PV integration in buildings and in infrastructure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1842172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Floating PV Systems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922223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Systems for Industrial Process Heat and Power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519929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for the offshore wind farm of the Future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458039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advanced biofuel technologies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762786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synthetic renewable fuel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169706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tidal energy farms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1587823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Waste heat reutilisation from data centres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197673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development of a digital twin to improve management, operations and resilience of the EU Electricity System in support to REPowerEU</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8896595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DC powered data centres, buildings, industries and ports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3193372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MVDC, HVDC and High-Power Transmission systems and components for a resilient grid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799418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novel long-term electricity storage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037473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innovative, large-scale, seasonal heat and/or cooling storage technologies for decarbonisation and security of supply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866589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green and digital transformation of the energy ecosystem and enhancing its resilience through the development and piloting of AI-IoT Edge-cloud and platform solutions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69300320"/>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action to the SET-Plan IWG on HVDC &amp; DC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39323356"/>
                  </a:ext>
                </a:extLst>
              </a:tr>
              <a:tr h="0">
                <a:tc>
                  <a:txBody>
                    <a:bodyPr/>
                    <a:lstStyle/>
                    <a:p>
                      <a:pPr algn="l" fontAlgn="ctr"/>
                      <a:r>
                        <a:rPr lang="en-US" sz="100" u="none" strike="noStrike">
                          <a:effectLst/>
                        </a:rPr>
                        <a:t>Carbon Capture, Utilization and Storage (CCUS)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HORIZON-CL5-2023-D3-01-17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Development of CO2 transport and storage demo projects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902867630"/>
                  </a:ext>
                </a:extLst>
              </a:tr>
              <a:tr h="0">
                <a:tc>
                  <a:txBody>
                    <a:bodyPr/>
                    <a:lstStyle/>
                    <a:p>
                      <a:pPr algn="l"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Clean Energy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0068055"/>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near zero-emission biomass heat and/or CHP including carbon capture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744397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Novel thermal energy storage for CSP</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748244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Industrial manufacturing for lower-cost solar thermal components and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96957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Innovative components and configurations for heat pumps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702217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exploration technologies for geothermal resources in a wide range of geological settings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850950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Smart use of geothermal electricity and heating and cooling in the energy system</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950908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next generation advanced biofuel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344061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microalgae and/or direct solar fuel production and purification technologies for advanced aviation and /or shipping fuels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80506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hydropower refurbishment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00003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innovative power take-off and control systems for wave energy devices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6871688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concepts for crystalline Silicon technology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35704928"/>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Large Area Perovskite solar cells and modules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5839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Operation, Performance and Maintenance of PV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049067"/>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twin for forecasting of power production to wind energy demand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319315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to improve the lifetime, efficient decommissioning and increase the circularity of offshore and onshore wind energy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03355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the green transition and energy access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73238215"/>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Increasing the efficiency of innovative static energy conversion devices for electricity and heat/cold generation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728488"/>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Integration of renewable gases, other than hydrogen or methane, and which have not access to gas grids and interfacing with electricity and heat sectors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01229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System approach for grid planning and upgrade in support of a dominant electric mobility (vehicles and vessels) using AI tools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206864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tools for enhancing the uptake of digital services in the energy market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16779974"/>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Creation of a standardised and open-source peer-to-peer energy sharing platform architecture for the energy sector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267661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Components and interfacing for AC &amp; DC side protection system – AC &amp; DC grid: components and systems for grid optimisation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1245786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cost-efficient solutions for zero-emission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40419766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Future-proofing historical buildings for the clean energy transition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6825103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Interoperable solutions for positive energy districts (PEDs), including a better integration of local renewables and local excess heat sources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4677581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Thermal management and energy optimisation of high energy demand IT systems equipment in tertiary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62126482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solutions for cost-effective decarbonisation of buildings through energy efficiency and electrification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90959108"/>
                  </a:ext>
                </a:extLst>
              </a:tr>
              <a:tr h="0">
                <a:tc>
                  <a:txBody>
                    <a:bodyPr/>
                    <a:lstStyle/>
                    <a:p>
                      <a:pPr algn="l" fontAlgn="ctr"/>
                      <a:r>
                        <a:rPr lang="fr-FR" sz="100" u="none" strike="noStrike">
                          <a:effectLst/>
                        </a:rPr>
                        <a:t>Industry</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Integration of renewable heat or industrial waste heat in heat-to-cold conversion systems to generate cold for industrial processes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76177703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uses of lifecycle data for the management of buildings and buildings portfolios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68475138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Solutions for the identification of vulnerable buildings and people-centric built environment, and for improving their resilience in disruptive events and altered conditions in a changing climate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2089401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Demonstrate built-environment decarbonisation pathways through bottom-up technological, social and policy innovation for adaptive integrated sustainable renovation solutions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528919113"/>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Fast-tracking and promoting built environment construction and renovation innovation with local value chains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1933030"/>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Supporting the creation of an accessible and inclusive built environment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91951288"/>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design and operation of EV for optimized energy efficiency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0125287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Innovative battery management systems for next generation vehicles (2ZERO &amp;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912665733"/>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Frugal zero-emission vehicles concepts for the urban passenger challenge (2ZERO Partnership)</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36909245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Circular economy approaches for zero emission vehicles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32346144"/>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Measuring road transport results towards 2ZERO KPIs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727296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EU Member States/Associated countries research policy cooperation network to accelerate zero-emission road mobility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589236082"/>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Hydrogen-powered 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8-10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31898383"/>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climate neutral hydrogen-powered/electrified aviation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17,00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2-3</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6873716"/>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Competitiveness and digital transformation in aviation – advancing further capabilities, digital approach to design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2-4</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8146131"/>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Aviation research synergies between Horizon Europe, AZEA and National programs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77208489"/>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the next generation of power conversion technologies for sustainable alternative carbon neutral fuels in waterborne applications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84686726"/>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Demonstrations to accelerate the switch to safe use of new sustainable climate neutral fuels in waterborne transport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8-13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412421843"/>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Integrated real-time digital solutions to optimise navigation and port calls to reduce emissions from shipping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530960051"/>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a flexible offshore supply of zero emission auxiliary power for ships moored or anchored at sea deployable before 2030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33189768"/>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Reducing the environmental impact from shipyards and developing a whole life strategy to measure and minimise the non-operational environmental impacts from shipping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37617610"/>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small, flexible, zero-emission and automated vessels to support shifting cargo from road to sustainable Waterborne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08053815"/>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Towards the implementation of the inland navigation action programme with a focus on Green and Connected Inland Waterway Transport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20444819"/>
                  </a:ext>
                </a:extLst>
              </a:tr>
              <a:tr h="0">
                <a:tc>
                  <a:txBody>
                    <a:bodyPr/>
                    <a:lstStyle/>
                    <a:p>
                      <a:pPr algn="l" fontAlgn="ctr"/>
                      <a:r>
                        <a:rPr lang="fr-FR" sz="100" u="none" strike="noStrike">
                          <a:effectLst/>
                        </a:rPr>
                        <a:t>Transport-related health and environment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Advanced transport emissions monitoring networks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008036347"/>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the organisation of EU-US symposia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9610605"/>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development of vehicle technologies and solutions to optimise the on-board experience and ensure inclusiveness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665959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Generation of scenarios for development, training, virtual testing and validation of CCAM systems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461315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Infrastructure-enabled solutions  for improving the continuity or extension of Operational Design Domains (ODDs)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571537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Integrating European diversity in the design, development and implementation of CCAM solutions to support mobility equity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48198336"/>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CCAM effects on jobs and education, plans for skills that match the CCAM development, and prerequisites for employment growth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6060074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Zero-emission e-commerce and freight delivery and return choices by retailers, consumers and local authorities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274290726"/>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Operational automation to support multimodal freight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26511659"/>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Future-proof GHG and environmental emissions factors for accounting emissions from transport and logistics operations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60755932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Climate resilient and safe maritime ports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27050963"/>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Better infrastructure safety on urban and secondary rural roads throughout a combination of adaptable monitoring and maintenance solutions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91553811"/>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Aviation safety - Uncertainty quantification for safety and risk management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1499182"/>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New ways of reducing serious injuries and the long-term consequences of road crashes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9647458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dissemination events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3642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83827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494387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65221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541318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94821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64580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91236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5801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207183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457835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829965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763121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0358477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420453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512219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88384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46167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54059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512413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787351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384217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57720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139375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94138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067530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51432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878378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16278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39773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17200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6837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2345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67119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64804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240153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43652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890311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67960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8069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68073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485789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29982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39501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477942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813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456243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30686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55021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96711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189016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17280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95858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50443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2636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39989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184147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990797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3829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00999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165657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1110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686774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52408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634249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631275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68036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480437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27380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029091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61801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30856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92374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16338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06032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7486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88880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264864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933117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6695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1498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66296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179425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888111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22742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9401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10695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40762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3493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268334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304062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977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26170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20655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3947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013004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83475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38321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597320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290551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5808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74102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0235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7351039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72689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177404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49918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630927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634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246143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8799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357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8083276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8820218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290020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684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781295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490526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14498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0786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8102912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12257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9127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144888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2412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97395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53794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38976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591903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6358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85293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16138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672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98356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23448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366574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70107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189255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8446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486404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960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21947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0612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9300380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576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920934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936392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03996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66289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2070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943222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309208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410609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722916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9044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717852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26027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6371284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5942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30749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416025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3265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81629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09123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75598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70959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654815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51422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01411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563936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48504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157950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888268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847478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014533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0813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97586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391934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62472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509761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856566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29338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8233210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490561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098672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40655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029493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21710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05150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22253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0783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615338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86312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49578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2886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582384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954238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8151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018994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12515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999739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410339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9692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6910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160064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73880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47337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1294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665393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853680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722082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695820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7516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dirty="0">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23178893"/>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859007262"/>
              </p:ext>
            </p:extLst>
          </p:nvPr>
        </p:nvGraphicFramePr>
        <p:xfrm>
          <a:off x="359999" y="932928"/>
          <a:ext cx="8406336" cy="3773760"/>
        </p:xfrm>
        <a:graphic>
          <a:graphicData uri="http://schemas.openxmlformats.org/drawingml/2006/table">
            <a:tbl>
              <a:tblPr>
                <a:tableStyleId>{5DA37D80-6434-44D0-A028-1B22A696006F}</a:tableStyleId>
              </a:tblPr>
              <a:tblGrid>
                <a:gridCol w="899633">
                  <a:extLst>
                    <a:ext uri="{9D8B030D-6E8A-4147-A177-3AD203B41FA5}">
                      <a16:colId xmlns:a16="http://schemas.microsoft.com/office/drawing/2014/main" val="2001593238"/>
                    </a:ext>
                  </a:extLst>
                </a:gridCol>
                <a:gridCol w="504056">
                  <a:extLst>
                    <a:ext uri="{9D8B030D-6E8A-4147-A177-3AD203B41FA5}">
                      <a16:colId xmlns:a16="http://schemas.microsoft.com/office/drawing/2014/main" val="138238257"/>
                    </a:ext>
                  </a:extLst>
                </a:gridCol>
                <a:gridCol w="504056">
                  <a:extLst>
                    <a:ext uri="{9D8B030D-6E8A-4147-A177-3AD203B41FA5}">
                      <a16:colId xmlns:a16="http://schemas.microsoft.com/office/drawing/2014/main" val="1251805"/>
                    </a:ext>
                  </a:extLst>
                </a:gridCol>
                <a:gridCol w="1296144">
                  <a:extLst>
                    <a:ext uri="{9D8B030D-6E8A-4147-A177-3AD203B41FA5}">
                      <a16:colId xmlns:a16="http://schemas.microsoft.com/office/drawing/2014/main" val="2804383928"/>
                    </a:ext>
                  </a:extLst>
                </a:gridCol>
                <a:gridCol w="3600400">
                  <a:extLst>
                    <a:ext uri="{9D8B030D-6E8A-4147-A177-3AD203B41FA5}">
                      <a16:colId xmlns:a16="http://schemas.microsoft.com/office/drawing/2014/main" val="1079932133"/>
                    </a:ext>
                  </a:extLst>
                </a:gridCol>
                <a:gridCol w="288032">
                  <a:extLst>
                    <a:ext uri="{9D8B030D-6E8A-4147-A177-3AD203B41FA5}">
                      <a16:colId xmlns:a16="http://schemas.microsoft.com/office/drawing/2014/main" val="1059705493"/>
                    </a:ext>
                  </a:extLst>
                </a:gridCol>
                <a:gridCol w="360040">
                  <a:extLst>
                    <a:ext uri="{9D8B030D-6E8A-4147-A177-3AD203B41FA5}">
                      <a16:colId xmlns:a16="http://schemas.microsoft.com/office/drawing/2014/main" val="503193849"/>
                    </a:ext>
                  </a:extLst>
                </a:gridCol>
                <a:gridCol w="464191">
                  <a:extLst>
                    <a:ext uri="{9D8B030D-6E8A-4147-A177-3AD203B41FA5}">
                      <a16:colId xmlns:a16="http://schemas.microsoft.com/office/drawing/2014/main" val="4190880623"/>
                    </a:ext>
                  </a:extLst>
                </a:gridCol>
                <a:gridCol w="489784">
                  <a:extLst>
                    <a:ext uri="{9D8B030D-6E8A-4147-A177-3AD203B41FA5}">
                      <a16:colId xmlns:a16="http://schemas.microsoft.com/office/drawing/2014/main" val="7373411"/>
                    </a:ext>
                  </a:extLst>
                </a:gridCol>
              </a:tblGrid>
              <a:tr h="177843">
                <a:tc>
                  <a:txBody>
                    <a:bodyPr/>
                    <a:lstStyle/>
                    <a:p>
                      <a:pPr algn="ctr" fontAlgn="b"/>
                      <a:r>
                        <a:rPr lang="fr-FR" sz="700" u="none" strike="noStrike" dirty="0">
                          <a:solidFill>
                            <a:schemeClr val="bg1"/>
                          </a:solidFill>
                          <a:effectLst/>
                        </a:rPr>
                        <a:t>Area</a:t>
                      </a:r>
                      <a:endParaRPr lang="fr-FR" sz="700" b="0" i="0" u="none" strike="noStrike" dirty="0">
                        <a:solidFill>
                          <a:schemeClr val="bg1"/>
                        </a:solidFill>
                        <a:effectLst/>
                        <a:latin typeface="Calibri" panose="020F0502020204030204" pitchFamily="34" charset="0"/>
                      </a:endParaRPr>
                    </a:p>
                  </a:txBody>
                  <a:tcPr marL="1998" marR="1998" marT="1998" marB="0" anchor="ctr">
                    <a:solidFill>
                      <a:srgbClr val="002060"/>
                    </a:solidFill>
                  </a:tcPr>
                </a:tc>
                <a:tc>
                  <a:txBody>
                    <a:bodyPr/>
                    <a:lstStyle/>
                    <a:p>
                      <a:pPr algn="ctr" fontAlgn="b"/>
                      <a:r>
                        <a:rPr lang="fr-FR" sz="700" u="none" strike="noStrike" dirty="0">
                          <a:solidFill>
                            <a:schemeClr val="bg1"/>
                          </a:solidFill>
                          <a:effectLst/>
                        </a:rPr>
                        <a:t>Call </a:t>
                      </a:r>
                      <a:r>
                        <a:rPr lang="fr-FR" sz="700" u="none" strike="noStrike" dirty="0" err="1">
                          <a:solidFill>
                            <a:schemeClr val="bg1"/>
                          </a:solidFill>
                          <a:effectLst/>
                        </a:rPr>
                        <a:t>opening</a:t>
                      </a:r>
                      <a:endParaRPr lang="fr-FR" sz="700" b="0" i="0" u="none" strike="noStrike" dirty="0">
                        <a:solidFill>
                          <a:schemeClr val="bg1"/>
                        </a:solidFill>
                        <a:effectLst/>
                        <a:latin typeface="Calibri" panose="020F0502020204030204" pitchFamily="34" charset="0"/>
                      </a:endParaRPr>
                    </a:p>
                  </a:txBody>
                  <a:tcPr marL="1998" marR="1998" marT="1998" marB="0" anchor="ctr">
                    <a:solidFill>
                      <a:srgbClr val="002060"/>
                    </a:solidFill>
                  </a:tcPr>
                </a:tc>
                <a:tc>
                  <a:txBody>
                    <a:bodyPr/>
                    <a:lstStyle/>
                    <a:p>
                      <a:pPr algn="ctr" fontAlgn="b"/>
                      <a:r>
                        <a:rPr lang="fr-FR" sz="700" u="none" strike="noStrike" dirty="0" smtClean="0">
                          <a:solidFill>
                            <a:schemeClr val="bg1"/>
                          </a:solidFill>
                          <a:effectLst/>
                        </a:rPr>
                        <a:t>Call </a:t>
                      </a:r>
                      <a:r>
                        <a:rPr lang="fr-FR" sz="700" u="none" strike="noStrike" dirty="0">
                          <a:solidFill>
                            <a:schemeClr val="bg1"/>
                          </a:solidFill>
                          <a:effectLst/>
                        </a:rPr>
                        <a:t>deadline</a:t>
                      </a:r>
                      <a:endParaRPr lang="fr-FR" sz="700" b="0" i="0" u="none" strike="noStrike" dirty="0">
                        <a:solidFill>
                          <a:schemeClr val="bg1"/>
                        </a:solidFill>
                        <a:effectLst/>
                        <a:latin typeface="Calibri" panose="020F0502020204030204" pitchFamily="34" charset="0"/>
                      </a:endParaRPr>
                    </a:p>
                  </a:txBody>
                  <a:tcPr marL="1998" marR="1998" marT="1998" marB="0" anchor="ctr">
                    <a:solidFill>
                      <a:srgbClr val="002060"/>
                    </a:solidFill>
                  </a:tcPr>
                </a:tc>
                <a:tc>
                  <a:txBody>
                    <a:bodyPr/>
                    <a:lstStyle/>
                    <a:p>
                      <a:pPr algn="ctr" fontAlgn="b"/>
                      <a:r>
                        <a:rPr lang="fr-FR" sz="700" u="none" strike="noStrike">
                          <a:solidFill>
                            <a:schemeClr val="bg1"/>
                          </a:solidFill>
                          <a:effectLst/>
                        </a:rPr>
                        <a:t>Topic code</a:t>
                      </a:r>
                      <a:endParaRPr lang="fr-FR" sz="700" b="0" i="0" u="none" strike="noStrike">
                        <a:solidFill>
                          <a:schemeClr val="bg1"/>
                        </a:solidFill>
                        <a:effectLst/>
                        <a:latin typeface="Calibri" panose="020F0502020204030204" pitchFamily="34" charset="0"/>
                      </a:endParaRPr>
                    </a:p>
                  </a:txBody>
                  <a:tcPr marL="1998" marR="1998" marT="1998" marB="0" anchor="ctr">
                    <a:solidFill>
                      <a:srgbClr val="002060"/>
                    </a:solidFill>
                  </a:tcPr>
                </a:tc>
                <a:tc>
                  <a:txBody>
                    <a:bodyPr/>
                    <a:lstStyle/>
                    <a:p>
                      <a:pPr algn="ctr" fontAlgn="b"/>
                      <a:r>
                        <a:rPr lang="fr-FR" sz="700" u="none" strike="noStrike" dirty="0">
                          <a:solidFill>
                            <a:schemeClr val="bg1"/>
                          </a:solidFill>
                          <a:effectLst/>
                        </a:rPr>
                        <a:t>Topic </a:t>
                      </a:r>
                      <a:r>
                        <a:rPr lang="fr-FR" sz="700" u="none" strike="noStrike" dirty="0" err="1">
                          <a:solidFill>
                            <a:schemeClr val="bg1"/>
                          </a:solidFill>
                          <a:effectLst/>
                        </a:rPr>
                        <a:t>title</a:t>
                      </a:r>
                      <a:endParaRPr lang="fr-FR" sz="700" b="0" i="0" u="none" strike="noStrike" dirty="0">
                        <a:solidFill>
                          <a:schemeClr val="bg1"/>
                        </a:solidFill>
                        <a:effectLst/>
                        <a:latin typeface="Calibri" panose="020F0502020204030204" pitchFamily="34" charset="0"/>
                      </a:endParaRPr>
                    </a:p>
                  </a:txBody>
                  <a:tcPr marL="1998" marR="1998" marT="1998" marB="0" anchor="ctr">
                    <a:solidFill>
                      <a:srgbClr val="002060"/>
                    </a:solidFill>
                  </a:tcPr>
                </a:tc>
                <a:tc>
                  <a:txBody>
                    <a:bodyPr/>
                    <a:lstStyle/>
                    <a:p>
                      <a:pPr algn="ctr" fontAlgn="b"/>
                      <a:r>
                        <a:rPr lang="fr-FR" sz="700" u="none" strike="noStrike" dirty="0" err="1">
                          <a:solidFill>
                            <a:schemeClr val="bg1"/>
                          </a:solidFill>
                          <a:effectLst/>
                        </a:rPr>
                        <a:t>ToA</a:t>
                      </a:r>
                      <a:endParaRPr lang="fr-FR" sz="700" b="0" i="0" u="none" strike="noStrike" dirty="0">
                        <a:solidFill>
                          <a:schemeClr val="bg1"/>
                        </a:solidFill>
                        <a:effectLst/>
                        <a:latin typeface="Calibri" panose="020F0502020204030204" pitchFamily="34" charset="0"/>
                      </a:endParaRPr>
                    </a:p>
                  </a:txBody>
                  <a:tcPr marL="1998" marR="1998" marT="1998" marB="0" anchor="ctr">
                    <a:solidFill>
                      <a:srgbClr val="002060"/>
                    </a:solidFill>
                  </a:tcPr>
                </a:tc>
                <a:tc>
                  <a:txBody>
                    <a:bodyPr/>
                    <a:lstStyle/>
                    <a:p>
                      <a:pPr algn="ctr" fontAlgn="b"/>
                      <a:r>
                        <a:rPr lang="fr-FR" sz="700" u="none" strike="noStrike" dirty="0">
                          <a:solidFill>
                            <a:schemeClr val="bg1"/>
                          </a:solidFill>
                          <a:effectLst/>
                        </a:rPr>
                        <a:t>Budget per </a:t>
                      </a:r>
                      <a:r>
                        <a:rPr lang="fr-FR" sz="700" u="none" strike="noStrike" dirty="0" err="1">
                          <a:solidFill>
                            <a:schemeClr val="bg1"/>
                          </a:solidFill>
                          <a:effectLst/>
                        </a:rPr>
                        <a:t>project</a:t>
                      </a:r>
                      <a:endParaRPr lang="fr-FR" sz="700" b="0" i="0" u="none" strike="noStrike" dirty="0">
                        <a:solidFill>
                          <a:schemeClr val="bg1"/>
                        </a:solidFill>
                        <a:effectLst/>
                        <a:latin typeface="Calibri" panose="020F0502020204030204" pitchFamily="34" charset="0"/>
                      </a:endParaRPr>
                    </a:p>
                  </a:txBody>
                  <a:tcPr marL="1998" marR="1998" marT="1998" marB="0" anchor="ctr">
                    <a:solidFill>
                      <a:srgbClr val="002060"/>
                    </a:solidFill>
                  </a:tcPr>
                </a:tc>
                <a:tc>
                  <a:txBody>
                    <a:bodyPr/>
                    <a:lstStyle/>
                    <a:p>
                      <a:pPr algn="ctr" fontAlgn="b"/>
                      <a:r>
                        <a:rPr lang="fr-FR" sz="700" u="none" strike="noStrike" dirty="0" err="1">
                          <a:solidFill>
                            <a:schemeClr val="bg1"/>
                          </a:solidFill>
                          <a:effectLst/>
                        </a:rPr>
                        <a:t>Number</a:t>
                      </a:r>
                      <a:r>
                        <a:rPr lang="fr-FR" sz="700" u="none" strike="noStrike" dirty="0">
                          <a:solidFill>
                            <a:schemeClr val="bg1"/>
                          </a:solidFill>
                          <a:effectLst/>
                        </a:rPr>
                        <a:t> of </a:t>
                      </a:r>
                      <a:r>
                        <a:rPr lang="fr-FR" sz="700" u="none" strike="noStrike" dirty="0" err="1">
                          <a:solidFill>
                            <a:schemeClr val="bg1"/>
                          </a:solidFill>
                          <a:effectLst/>
                        </a:rPr>
                        <a:t>projects</a:t>
                      </a:r>
                      <a:r>
                        <a:rPr lang="fr-FR" sz="700" u="none" strike="noStrike" dirty="0">
                          <a:solidFill>
                            <a:schemeClr val="bg1"/>
                          </a:solidFill>
                          <a:effectLst/>
                        </a:rPr>
                        <a:t> </a:t>
                      </a:r>
                      <a:r>
                        <a:rPr lang="fr-FR" sz="700" u="none" strike="noStrike" dirty="0" err="1">
                          <a:solidFill>
                            <a:schemeClr val="bg1"/>
                          </a:solidFill>
                          <a:effectLst/>
                        </a:rPr>
                        <a:t>expected</a:t>
                      </a:r>
                      <a:r>
                        <a:rPr lang="fr-FR" sz="700" u="none" strike="noStrike" dirty="0">
                          <a:solidFill>
                            <a:schemeClr val="bg1"/>
                          </a:solidFill>
                          <a:effectLst/>
                        </a:rPr>
                        <a:t> </a:t>
                      </a:r>
                      <a:endParaRPr lang="fr-FR" sz="700" b="0" i="0" u="none" strike="noStrike" dirty="0">
                        <a:solidFill>
                          <a:schemeClr val="bg1"/>
                        </a:solidFill>
                        <a:effectLst/>
                        <a:latin typeface="Calibri" panose="020F0502020204030204" pitchFamily="34" charset="0"/>
                      </a:endParaRPr>
                    </a:p>
                  </a:txBody>
                  <a:tcPr marL="1998" marR="1998" marT="1998" marB="0" anchor="ctr">
                    <a:solidFill>
                      <a:srgbClr val="002060"/>
                    </a:solidFill>
                  </a:tcPr>
                </a:tc>
                <a:tc>
                  <a:txBody>
                    <a:bodyPr/>
                    <a:lstStyle/>
                    <a:p>
                      <a:pPr algn="ctr" fontAlgn="b"/>
                      <a:r>
                        <a:rPr lang="en-US" sz="700" u="none" strike="noStrike" dirty="0">
                          <a:solidFill>
                            <a:schemeClr val="bg1"/>
                          </a:solidFill>
                          <a:effectLst/>
                        </a:rPr>
                        <a:t>TRL (targeted at the end of project)</a:t>
                      </a:r>
                      <a:endParaRPr lang="en-US" sz="700" b="0" i="0" u="none" strike="noStrike" dirty="0">
                        <a:solidFill>
                          <a:schemeClr val="bg1"/>
                        </a:solidFill>
                        <a:effectLst/>
                        <a:latin typeface="Calibri" panose="020F0502020204030204" pitchFamily="34" charset="0"/>
                      </a:endParaRPr>
                    </a:p>
                  </a:txBody>
                  <a:tcPr marL="1998" marR="1998" marT="1998" marB="0" anchor="ctr">
                    <a:solidFill>
                      <a:srgbClr val="002060"/>
                    </a:solidFill>
                  </a:tcPr>
                </a:tc>
                <a:extLst>
                  <a:ext uri="{0D108BD9-81ED-4DB2-BD59-A6C34878D82A}">
                    <a16:rowId xmlns:a16="http://schemas.microsoft.com/office/drawing/2014/main" val="2660692377"/>
                  </a:ext>
                </a:extLst>
              </a:tr>
              <a:tr h="107505">
                <a:tc>
                  <a:txBody>
                    <a:bodyPr/>
                    <a:lstStyle/>
                    <a:p>
                      <a:pPr algn="l" fontAlgn="ctr"/>
                      <a:r>
                        <a:rPr lang="fr-FR" sz="700" u="none" strike="noStrike">
                          <a:effectLst/>
                        </a:rPr>
                        <a:t>2ZERO</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HORIZON-CL5-2023-D5-01-01</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ctr"/>
                      <a:r>
                        <a:rPr lang="en-US" sz="700" u="none" strike="noStrike" dirty="0">
                          <a:effectLst/>
                          <a:hlinkClick r:id="rId2" action="ppaction://hlinksldjump"/>
                        </a:rPr>
                        <a:t>User-centric design and operation of EV for optimized energy efficiency (2ZERO Partnership)</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6</a:t>
                      </a:r>
                      <a:endParaRPr lang="fr-FR" sz="700" b="0" i="0" u="none" strike="noStrike">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1035282343"/>
                  </a:ext>
                </a:extLst>
              </a:tr>
              <a:tr h="107505">
                <a:tc>
                  <a:txBody>
                    <a:bodyPr/>
                    <a:lstStyle/>
                    <a:p>
                      <a:pPr algn="l" fontAlgn="ctr"/>
                      <a:r>
                        <a:rPr lang="fr-FR" sz="700" u="none" strike="noStrike">
                          <a:effectLst/>
                        </a:rPr>
                        <a:t>2ZERO</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dirty="0">
                          <a:effectLst/>
                        </a:rPr>
                        <a:t>20/04/2023</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dirty="0">
                          <a:effectLst/>
                        </a:rPr>
                        <a:t>HORIZON-CL5-2023-D5-01-02</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l" fontAlgn="ctr"/>
                      <a:r>
                        <a:rPr lang="en-US" sz="700" u="none" strike="noStrike" dirty="0">
                          <a:effectLst/>
                          <a:hlinkClick r:id="rId3" action="ppaction://hlinksldjump"/>
                        </a:rPr>
                        <a:t>Innovative battery management systems for next generation vehicles (2ZERO &amp; Batt4EU Partnership)</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6</a:t>
                      </a:r>
                      <a:endParaRPr lang="fr-FR" sz="700" b="0" i="0" u="none" strike="noStrike">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2225216405"/>
                  </a:ext>
                </a:extLst>
              </a:tr>
              <a:tr h="107505">
                <a:tc>
                  <a:txBody>
                    <a:bodyPr/>
                    <a:lstStyle/>
                    <a:p>
                      <a:pPr algn="l" fontAlgn="ctr"/>
                      <a:r>
                        <a:rPr lang="fr-FR" sz="700" u="none" strike="noStrike">
                          <a:effectLst/>
                        </a:rPr>
                        <a:t>2ZERO</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dirty="0">
                          <a:effectLst/>
                        </a:rPr>
                        <a:t>HORIZON-CL5-2023-D5-01-03</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l" fontAlgn="ctr"/>
                      <a:r>
                        <a:rPr lang="fr-FR" sz="700" u="none" strike="noStrike" dirty="0">
                          <a:effectLst/>
                          <a:hlinkClick r:id="rId4" action="ppaction://hlinksldjump"/>
                        </a:rPr>
                        <a:t>Frugal </a:t>
                      </a:r>
                      <a:r>
                        <a:rPr lang="fr-FR" sz="700" u="none" strike="noStrike" dirty="0" err="1">
                          <a:effectLst/>
                          <a:hlinkClick r:id="rId4" action="ppaction://hlinksldjump"/>
                        </a:rPr>
                        <a:t>zero-emission</a:t>
                      </a:r>
                      <a:r>
                        <a:rPr lang="fr-FR" sz="700" u="none" strike="noStrike" dirty="0">
                          <a:effectLst/>
                          <a:hlinkClick r:id="rId4" action="ppaction://hlinksldjump"/>
                        </a:rPr>
                        <a:t> </a:t>
                      </a:r>
                      <a:r>
                        <a:rPr lang="fr-FR" sz="700" u="none" strike="noStrike" dirty="0" err="1">
                          <a:effectLst/>
                          <a:hlinkClick r:id="rId4" action="ppaction://hlinksldjump"/>
                        </a:rPr>
                        <a:t>vehicles</a:t>
                      </a:r>
                      <a:r>
                        <a:rPr lang="fr-FR" sz="700" u="none" strike="noStrike" dirty="0">
                          <a:effectLst/>
                          <a:hlinkClick r:id="rId4" action="ppaction://hlinksldjump"/>
                        </a:rPr>
                        <a:t> concepts for the </a:t>
                      </a:r>
                      <a:r>
                        <a:rPr lang="fr-FR" sz="700" u="none" strike="noStrike" dirty="0" err="1">
                          <a:effectLst/>
                          <a:hlinkClick r:id="rId4" action="ppaction://hlinksldjump"/>
                        </a:rPr>
                        <a:t>urban</a:t>
                      </a:r>
                      <a:r>
                        <a:rPr lang="fr-FR" sz="700" u="none" strike="noStrike" dirty="0">
                          <a:effectLst/>
                          <a:hlinkClick r:id="rId4" action="ppaction://hlinksldjump"/>
                        </a:rPr>
                        <a:t> </a:t>
                      </a:r>
                      <a:r>
                        <a:rPr lang="fr-FR" sz="700" u="none" strike="noStrike" dirty="0" err="1">
                          <a:effectLst/>
                          <a:hlinkClick r:id="rId4" action="ppaction://hlinksldjump"/>
                        </a:rPr>
                        <a:t>passenger</a:t>
                      </a:r>
                      <a:r>
                        <a:rPr lang="fr-FR" sz="700" u="none" strike="noStrike" dirty="0">
                          <a:effectLst/>
                          <a:hlinkClick r:id="rId4" action="ppaction://hlinksldjump"/>
                        </a:rPr>
                        <a:t> challenge (2ZERO </a:t>
                      </a:r>
                      <a:r>
                        <a:rPr lang="fr-FR" sz="700" u="none" strike="noStrike" dirty="0" err="1">
                          <a:effectLst/>
                          <a:hlinkClick r:id="rId4" action="ppaction://hlinksldjump"/>
                        </a:rPr>
                        <a:t>Partnership</a:t>
                      </a:r>
                      <a:r>
                        <a:rPr lang="fr-FR" sz="700" u="none" strike="noStrike" dirty="0">
                          <a:effectLst/>
                          <a:hlinkClick r:id="rId4" action="ppaction://hlinksldjump"/>
                        </a:rPr>
                        <a:t>)</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7-12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2117698972"/>
                  </a:ext>
                </a:extLst>
              </a:tr>
              <a:tr h="72336">
                <a:tc>
                  <a:txBody>
                    <a:bodyPr/>
                    <a:lstStyle/>
                    <a:p>
                      <a:pPr algn="l" fontAlgn="ctr"/>
                      <a:r>
                        <a:rPr lang="fr-FR" sz="700" u="none" strike="noStrike">
                          <a:effectLst/>
                        </a:rPr>
                        <a:t>2ZERO</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HORIZON-CL5-2023-D5-01-04</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ctr"/>
                      <a:r>
                        <a:rPr lang="en-US" sz="700" u="none" strike="noStrike" dirty="0">
                          <a:effectLst/>
                          <a:hlinkClick r:id="rId5" action="ppaction://hlinksldjump"/>
                        </a:rPr>
                        <a:t>Circular economy approaches for zero emission vehicles (2ZERO Partnership</a:t>
                      </a:r>
                      <a:r>
                        <a:rPr lang="en-US" sz="700" u="none" strike="noStrike" dirty="0">
                          <a:effectLst/>
                        </a:rPr>
                        <a:t>)</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12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1815206767"/>
                  </a:ext>
                </a:extLst>
              </a:tr>
              <a:tr h="107505">
                <a:tc>
                  <a:txBody>
                    <a:bodyPr/>
                    <a:lstStyle/>
                    <a:p>
                      <a:pPr algn="l" fontAlgn="ctr"/>
                      <a:r>
                        <a:rPr lang="fr-FR" sz="700" u="none" strike="noStrike">
                          <a:effectLst/>
                        </a:rPr>
                        <a:t>2ZERO</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HORIZON-CL5-2023-D5-01-05</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ctr"/>
                      <a:r>
                        <a:rPr lang="en-US" sz="700" u="none" strike="noStrike" dirty="0">
                          <a:effectLst/>
                          <a:hlinkClick r:id="rId6" action="ppaction://hlinksldjump"/>
                        </a:rPr>
                        <a:t>Measuring road transport results towards 2ZERO KPIs (2ZERO Partnership)</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CSA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2658296223"/>
                  </a:ext>
                </a:extLst>
              </a:tr>
              <a:tr h="142674">
                <a:tc>
                  <a:txBody>
                    <a:bodyPr/>
                    <a:lstStyle/>
                    <a:p>
                      <a:pPr algn="l" fontAlgn="ctr"/>
                      <a:r>
                        <a:rPr lang="fr-FR" sz="700" u="none" strike="noStrike">
                          <a:effectLst/>
                        </a:rPr>
                        <a:t>2ZERO</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dirty="0">
                          <a:effectLst/>
                        </a:rPr>
                        <a:t>13/12/2022</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dirty="0">
                          <a:effectLst/>
                        </a:rPr>
                        <a:t>HORIZON-CL5-2023-D5-01-06</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l" fontAlgn="ctr"/>
                      <a:r>
                        <a:rPr lang="en-US" sz="700" u="none" strike="noStrike" dirty="0">
                          <a:effectLst/>
                          <a:hlinkClick r:id="rId7" action="ppaction://hlinksldjump"/>
                        </a:rPr>
                        <a:t>EU Member States/Associated countries research policy cooperation network to accelerate zero-emission road mobility (2ZERO Partnership)</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CSA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1,5</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519160872"/>
                  </a:ext>
                </a:extLst>
              </a:tr>
              <a:tr h="39965">
                <a:tc>
                  <a:txBody>
                    <a:bodyPr/>
                    <a:lstStyle/>
                    <a:p>
                      <a:pPr algn="l" fontAlgn="b"/>
                      <a:r>
                        <a:rPr lang="fr-FR" sz="700" u="none" strike="noStrike">
                          <a:effectLst/>
                        </a:rPr>
                        <a:t>Aviation</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HORIZON-CL5-2023-D5-01-07</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dirty="0" err="1">
                          <a:effectLst/>
                          <a:hlinkClick r:id="rId8" action="ppaction://hlinksldjump"/>
                        </a:rPr>
                        <a:t>Hydrogen-powered</a:t>
                      </a:r>
                      <a:r>
                        <a:rPr lang="fr-FR" sz="700" u="none" strike="noStrike" dirty="0">
                          <a:effectLst/>
                          <a:hlinkClick r:id="rId8" action="ppaction://hlinksldjump"/>
                        </a:rPr>
                        <a:t> aviation</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8-10</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6</a:t>
                      </a:r>
                      <a:endParaRPr lang="fr-FR" sz="700" b="0" i="0" u="none" strike="noStrike">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2718127633"/>
                  </a:ext>
                </a:extLst>
              </a:tr>
              <a:tr h="72336">
                <a:tc>
                  <a:txBody>
                    <a:bodyPr/>
                    <a:lstStyle/>
                    <a:p>
                      <a:pPr algn="l" fontAlgn="b"/>
                      <a:r>
                        <a:rPr lang="fr-FR" sz="700" u="none" strike="noStrike">
                          <a:effectLst/>
                        </a:rPr>
                        <a:t>Aviation</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HORIZON-CL5-2023-D5-01-08</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en-US" sz="700" u="none" strike="noStrike" dirty="0">
                          <a:effectLst/>
                          <a:hlinkClick r:id="rId9" action="ppaction://hlinksldjump"/>
                        </a:rPr>
                        <a:t>Accelerating climate neutral hydrogen-powered/electrified aviation</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3-4</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4</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2-3</a:t>
                      </a:r>
                      <a:endParaRPr lang="fr-FR" sz="700" b="0" i="0" u="none" strike="noStrike">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1105692333"/>
                  </a:ext>
                </a:extLst>
              </a:tr>
              <a:tr h="142674">
                <a:tc>
                  <a:txBody>
                    <a:bodyPr/>
                    <a:lstStyle/>
                    <a:p>
                      <a:pPr algn="l" fontAlgn="b"/>
                      <a:r>
                        <a:rPr lang="fr-FR" sz="700" u="none" strike="noStrike">
                          <a:effectLst/>
                        </a:rPr>
                        <a:t>Aviation</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HORIZON-CL5-2023-D5-01-09</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en-US" sz="700" u="none" strike="noStrike" dirty="0">
                          <a:effectLst/>
                          <a:hlinkClick r:id="rId10" action="ppaction://hlinksldjump"/>
                        </a:rPr>
                        <a:t>Competitiveness and digital transformation in aviation – advancing further capabilities, digital approach to design</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3-5</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4</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2-4</a:t>
                      </a:r>
                      <a:endParaRPr lang="fr-FR" sz="700" b="0" i="0" u="none" strike="noStrike">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2064720250"/>
                  </a:ext>
                </a:extLst>
              </a:tr>
              <a:tr h="107505">
                <a:tc>
                  <a:txBody>
                    <a:bodyPr/>
                    <a:lstStyle/>
                    <a:p>
                      <a:pPr algn="l" fontAlgn="b"/>
                      <a:r>
                        <a:rPr lang="fr-FR" sz="700" u="none" strike="noStrike">
                          <a:effectLst/>
                        </a:rPr>
                        <a:t>Aviation</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HORIZON-CL5-2023-D5-01-10</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en-US" sz="700" u="none" strike="noStrike" dirty="0">
                          <a:effectLst/>
                          <a:hlinkClick r:id="rId11" action="ppaction://hlinksldjump"/>
                        </a:rPr>
                        <a:t>Aviation research synergies between Horizon Europe, AZEA and National programs</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dirty="0">
                          <a:effectLst/>
                        </a:rPr>
                        <a:t>CSA</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552380096"/>
                  </a:ext>
                </a:extLst>
              </a:tr>
              <a:tr h="177843">
                <a:tc>
                  <a:txBody>
                    <a:bodyPr/>
                    <a:lstStyle/>
                    <a:p>
                      <a:pPr algn="l"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HORIZON-CL5-2023-D5-01-11</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ctr"/>
                      <a:r>
                        <a:rPr lang="en-US" sz="700" u="none" strike="noStrike" dirty="0">
                          <a:effectLst/>
                          <a:hlinkClick r:id="rId12" action="ppaction://hlinksldjump"/>
                        </a:rPr>
                        <a:t>Developing the next generation of power conversion technologies for sustainable alternative carbon neutral fuels in waterborne applications (ZEWT Partnership)</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dirty="0">
                          <a:effectLst/>
                        </a:rPr>
                        <a:t>8</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dirty="0">
                          <a:effectLst/>
                        </a:rPr>
                        <a:t>2</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2238088649"/>
                  </a:ext>
                </a:extLst>
              </a:tr>
              <a:tr h="142674">
                <a:tc>
                  <a:txBody>
                    <a:bodyPr/>
                    <a:lstStyle/>
                    <a:p>
                      <a:pPr algn="l"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HORIZON-CL5-2023-D5-01-12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ctr"/>
                      <a:r>
                        <a:rPr lang="en-US" sz="700" u="none" strike="noStrike" dirty="0">
                          <a:effectLst/>
                          <a:hlinkClick r:id="rId13" action="ppaction://hlinksldjump"/>
                        </a:rPr>
                        <a:t>Demonstrations to accelerate the switch to safe use of new sustainable climate neutral fuels in waterborne transport (ZEWT Partnership)</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8-13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dirty="0">
                          <a:effectLst/>
                        </a:rPr>
                        <a:t>3</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1718585468"/>
                  </a:ext>
                </a:extLst>
              </a:tr>
              <a:tr h="142674">
                <a:tc>
                  <a:txBody>
                    <a:bodyPr/>
                    <a:lstStyle/>
                    <a:p>
                      <a:pPr algn="l"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HORIZON-CL5-2023-D5-01-13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ctr"/>
                      <a:r>
                        <a:rPr lang="en-US" sz="700" u="none" strike="noStrike" dirty="0">
                          <a:effectLst/>
                          <a:hlinkClick r:id="rId14" action="ppaction://hlinksldjump"/>
                        </a:rPr>
                        <a:t>Integrated real-time digital solutions to </a:t>
                      </a:r>
                      <a:r>
                        <a:rPr lang="en-US" sz="700" u="none" strike="noStrike" dirty="0" err="1">
                          <a:effectLst/>
                          <a:hlinkClick r:id="rId14" action="ppaction://hlinksldjump"/>
                        </a:rPr>
                        <a:t>optimise</a:t>
                      </a:r>
                      <a:r>
                        <a:rPr lang="en-US" sz="700" u="none" strike="noStrike" dirty="0">
                          <a:effectLst/>
                          <a:hlinkClick r:id="rId14" action="ppaction://hlinksldjump"/>
                        </a:rPr>
                        <a:t> navigation and port calls to reduce emissions from shipping (ZEWT Partnership)</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7,5</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dirty="0">
                          <a:effectLst/>
                        </a:rPr>
                        <a:t>2</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6-8</a:t>
                      </a:r>
                      <a:endParaRPr lang="fr-FR" sz="700" b="0" i="0" u="none" strike="noStrike">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2233510949"/>
                  </a:ext>
                </a:extLst>
              </a:tr>
              <a:tr h="142674">
                <a:tc>
                  <a:txBody>
                    <a:bodyPr/>
                    <a:lstStyle/>
                    <a:p>
                      <a:pPr algn="l"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HORIZON-CL5-2023-D5-01-14</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ctr"/>
                      <a:r>
                        <a:rPr lang="en-US" sz="700" u="none" strike="noStrike" dirty="0">
                          <a:effectLst/>
                          <a:hlinkClick r:id="rId15" action="ppaction://hlinksldjump"/>
                        </a:rPr>
                        <a:t>Developing a flexible offshore supply of zero emission auxiliary power for ships moored or anchored at sea deployable before 2030 (ZEWT Partnership)</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8,5</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dirty="0">
                          <a:effectLst/>
                        </a:rPr>
                        <a:t>1</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6-8</a:t>
                      </a:r>
                      <a:endParaRPr lang="fr-FR" sz="700" b="0" i="0" u="none" strike="noStrike">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319989065"/>
                  </a:ext>
                </a:extLst>
              </a:tr>
              <a:tr h="177843">
                <a:tc>
                  <a:txBody>
                    <a:bodyPr/>
                    <a:lstStyle/>
                    <a:p>
                      <a:pPr algn="l"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dirty="0">
                          <a:effectLst/>
                        </a:rPr>
                        <a:t>13/12/2022</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HORIZON-CL5-2023-D5-01-15</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ctr"/>
                      <a:r>
                        <a:rPr lang="en-US" sz="700" u="none" strike="noStrike" dirty="0">
                          <a:effectLst/>
                          <a:hlinkClick r:id="rId16" action="ppaction://hlinksldjump"/>
                        </a:rPr>
                        <a:t>Reducing the environmental impact from shipyards and developing a whole life strategy to measure and </a:t>
                      </a:r>
                      <a:r>
                        <a:rPr lang="en-US" sz="700" u="none" strike="noStrike" dirty="0" err="1">
                          <a:effectLst/>
                          <a:hlinkClick r:id="rId16" action="ppaction://hlinksldjump"/>
                        </a:rPr>
                        <a:t>minimise</a:t>
                      </a:r>
                      <a:r>
                        <a:rPr lang="en-US" sz="700" u="none" strike="noStrike" dirty="0">
                          <a:effectLst/>
                          <a:hlinkClick r:id="rId16" action="ppaction://hlinksldjump"/>
                        </a:rPr>
                        <a:t> the non-operational environmental impacts from shipping </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dirty="0">
                          <a:effectLst/>
                        </a:rPr>
                        <a:t>2</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1277807634"/>
                  </a:ext>
                </a:extLst>
              </a:tr>
              <a:tr h="142674">
                <a:tc>
                  <a:txBody>
                    <a:bodyPr/>
                    <a:lstStyle/>
                    <a:p>
                      <a:pPr algn="l"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HORIZON-CL5-2023-D5-01-16</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ctr"/>
                      <a:r>
                        <a:rPr lang="en-US" sz="700" u="none" strike="noStrike" dirty="0">
                          <a:effectLst/>
                          <a:hlinkClick r:id="rId17" action="ppaction://hlinksldjump"/>
                        </a:rPr>
                        <a:t>Developing small, flexible, zero-emission and automated vessels to support shifting cargo from road to sustainable Waterborne Transport</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dirty="0">
                          <a:effectLst/>
                        </a:rPr>
                        <a:t>2</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dirty="0">
                          <a:effectLst/>
                        </a:rPr>
                        <a:t>5-6</a:t>
                      </a:r>
                      <a:endParaRPr lang="fr-FR" sz="700" b="0" i="0" u="none" strike="noStrike" dirty="0">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2244028874"/>
                  </a:ext>
                </a:extLst>
              </a:tr>
              <a:tr h="142674">
                <a:tc>
                  <a:txBody>
                    <a:bodyPr/>
                    <a:lstStyle/>
                    <a:p>
                      <a:pPr algn="l"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HORIZON-CL5-2023-D5-01-17</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ctr"/>
                      <a:r>
                        <a:rPr lang="en-US" sz="700" u="none" strike="noStrike" dirty="0">
                          <a:effectLst/>
                          <a:hlinkClick r:id="rId18" action="ppaction://hlinksldjump"/>
                        </a:rPr>
                        <a:t>Towards the implementation of the inland navigation action </a:t>
                      </a:r>
                      <a:r>
                        <a:rPr lang="en-US" sz="700" u="none" strike="noStrike" dirty="0" err="1">
                          <a:effectLst/>
                          <a:hlinkClick r:id="rId18" action="ppaction://hlinksldjump"/>
                        </a:rPr>
                        <a:t>programme</a:t>
                      </a:r>
                      <a:r>
                        <a:rPr lang="en-US" sz="700" u="none" strike="noStrike" dirty="0">
                          <a:effectLst/>
                          <a:hlinkClick r:id="rId18" action="ppaction://hlinksldjump"/>
                        </a:rPr>
                        <a:t> with a focus on Green and Connected Inland Waterway Transport </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CSA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1,5</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dirty="0">
                          <a:effectLst/>
                        </a:rPr>
                        <a:t> </a:t>
                      </a:r>
                      <a:endParaRPr lang="fr-FR" sz="700" b="0" i="0" u="none" strike="noStrike" dirty="0">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3084062813"/>
                  </a:ext>
                </a:extLst>
              </a:tr>
              <a:tr h="98642">
                <a:tc>
                  <a:txBody>
                    <a:bodyPr/>
                    <a:lstStyle/>
                    <a:p>
                      <a:pPr algn="l" fontAlgn="ctr"/>
                      <a:r>
                        <a:rPr lang="fr-FR" sz="700" u="none" strike="noStrike" dirty="0" err="1" smtClean="0">
                          <a:effectLst/>
                        </a:rPr>
                        <a:t>Health</a:t>
                      </a:r>
                      <a:r>
                        <a:rPr lang="fr-FR" sz="700" u="none" strike="noStrike" dirty="0" smtClean="0">
                          <a:effectLst/>
                        </a:rPr>
                        <a:t> &amp; </a:t>
                      </a:r>
                      <a:r>
                        <a:rPr lang="fr-FR" sz="700" u="none" strike="noStrike" dirty="0" err="1">
                          <a:effectLst/>
                        </a:rPr>
                        <a:t>environment</a:t>
                      </a:r>
                      <a:endParaRPr lang="fr-FR"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HORIZON-CL5-2023-D5-01-18</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ctr"/>
                      <a:r>
                        <a:rPr lang="en-US" sz="700" u="none" strike="noStrike" dirty="0">
                          <a:effectLst/>
                          <a:hlinkClick r:id="rId19" action="ppaction://hlinksldjump"/>
                        </a:rPr>
                        <a:t>Advanced transport emissions monitoring networks</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ctr"/>
                      <a:r>
                        <a:rPr lang="fr-FR" sz="700" u="none" strike="noStrike" dirty="0">
                          <a:effectLst/>
                        </a:rPr>
                        <a:t>7-8</a:t>
                      </a:r>
                      <a:endParaRPr lang="fr-FR" sz="700" b="0" i="0" u="none" strike="noStrike" dirty="0">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691813645"/>
                  </a:ext>
                </a:extLst>
              </a:tr>
              <a:tr h="107505">
                <a:tc>
                  <a:txBody>
                    <a:bodyPr/>
                    <a:lstStyle/>
                    <a:p>
                      <a:pPr algn="l" fontAlgn="b"/>
                      <a:r>
                        <a:rPr lang="fr-FR" sz="700" u="none" strike="noStrike">
                          <a:effectLst/>
                        </a:rPr>
                        <a:t>Cross-cutting</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20/04/2023</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fr-FR" sz="700" u="none" strike="noStrike">
                          <a:effectLst/>
                        </a:rPr>
                        <a:t>HORIZON-CL5-2023-D5-01-19</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l" fontAlgn="b"/>
                      <a:r>
                        <a:rPr lang="en-US" sz="700" u="none" strike="noStrike" dirty="0">
                          <a:effectLst/>
                          <a:hlinkClick r:id="rId20" action="ppaction://hlinksldjump"/>
                        </a:rPr>
                        <a:t>Support for the </a:t>
                      </a:r>
                      <a:r>
                        <a:rPr lang="en-US" sz="700" u="none" strike="noStrike" dirty="0" err="1">
                          <a:effectLst/>
                          <a:hlinkClick r:id="rId20" action="ppaction://hlinksldjump"/>
                        </a:rPr>
                        <a:t>organisation</a:t>
                      </a:r>
                      <a:r>
                        <a:rPr lang="en-US" sz="700" u="none" strike="noStrike" dirty="0">
                          <a:effectLst/>
                          <a:hlinkClick r:id="rId20" action="ppaction://hlinksldjump"/>
                        </a:rPr>
                        <a:t> of EU-US symposia in the field of Transport Research</a:t>
                      </a:r>
                      <a:endParaRPr lang="en-US" sz="700" b="0" i="0" u="none" strike="noStrike" dirty="0">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CSA</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0,5</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1998" marR="1998" marT="1998" marB="0" anchor="ctr"/>
                </a:tc>
                <a:tc>
                  <a:txBody>
                    <a:bodyPr/>
                    <a:lstStyle/>
                    <a:p>
                      <a:pPr algn="ctr" fontAlgn="b"/>
                      <a:r>
                        <a:rPr lang="fr-FR" sz="700" u="none" strike="noStrike" dirty="0">
                          <a:effectLst/>
                        </a:rPr>
                        <a:t> </a:t>
                      </a:r>
                      <a:endParaRPr lang="fr-FR" sz="700" b="0" i="0" u="none" strike="noStrike" dirty="0">
                        <a:solidFill>
                          <a:srgbClr val="000000"/>
                        </a:solidFill>
                        <a:effectLst/>
                        <a:latin typeface="Calibri" panose="020F0502020204030204" pitchFamily="34" charset="0"/>
                      </a:endParaRPr>
                    </a:p>
                  </a:txBody>
                  <a:tcPr marL="1998" marR="1998" marT="1998" marB="0" anchor="ctr"/>
                </a:tc>
                <a:extLst>
                  <a:ext uri="{0D108BD9-81ED-4DB2-BD59-A6C34878D82A}">
                    <a16:rowId xmlns:a16="http://schemas.microsoft.com/office/drawing/2014/main" val="1893450577"/>
                  </a:ext>
                </a:extLst>
              </a:tr>
            </a:tbl>
          </a:graphicData>
        </a:graphic>
      </p:graphicFrame>
    </p:spTree>
    <p:extLst>
      <p:ext uri="{BB962C8B-B14F-4D97-AF65-F5344CB8AC3E}">
        <p14:creationId xmlns:p14="http://schemas.microsoft.com/office/powerpoint/2010/main" val="294882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15</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2023</a:t>
            </a:r>
          </a:p>
          <a:p>
            <a:pPr algn="r">
              <a:defRPr/>
            </a:pPr>
            <a:r>
              <a:rPr lang="fr-FR" sz="1200" b="1" dirty="0" smtClean="0"/>
              <a:t>DESTINATION 6</a:t>
            </a:r>
            <a:endParaRPr 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3177868770"/>
              </p:ext>
            </p:extLst>
          </p:nvPr>
        </p:nvGraphicFramePr>
        <p:xfrm>
          <a:off x="683568" y="-11590338"/>
          <a:ext cx="4072122" cy="8479212"/>
        </p:xfrm>
        <a:graphic>
          <a:graphicData uri="http://schemas.openxmlformats.org/drawingml/2006/table">
            <a:tbl>
              <a:tblPr>
                <a:tableStyleId>{5C22544A-7EE6-4342-B048-85BDC9FD1C3A}</a:tableStyleId>
              </a:tblPr>
              <a:tblGrid>
                <a:gridCol w="287343">
                  <a:extLst>
                    <a:ext uri="{9D8B030D-6E8A-4147-A177-3AD203B41FA5}">
                      <a16:colId xmlns:a16="http://schemas.microsoft.com/office/drawing/2014/main" val="811099790"/>
                    </a:ext>
                  </a:extLst>
                </a:gridCol>
                <a:gridCol w="412469">
                  <a:extLst>
                    <a:ext uri="{9D8B030D-6E8A-4147-A177-3AD203B41FA5}">
                      <a16:colId xmlns:a16="http://schemas.microsoft.com/office/drawing/2014/main" val="3115974304"/>
                    </a:ext>
                  </a:extLst>
                </a:gridCol>
                <a:gridCol w="287343">
                  <a:extLst>
                    <a:ext uri="{9D8B030D-6E8A-4147-A177-3AD203B41FA5}">
                      <a16:colId xmlns:a16="http://schemas.microsoft.com/office/drawing/2014/main" val="1137120212"/>
                    </a:ext>
                  </a:extLst>
                </a:gridCol>
                <a:gridCol w="287343">
                  <a:extLst>
                    <a:ext uri="{9D8B030D-6E8A-4147-A177-3AD203B41FA5}">
                      <a16:colId xmlns:a16="http://schemas.microsoft.com/office/drawing/2014/main" val="1228134758"/>
                    </a:ext>
                  </a:extLst>
                </a:gridCol>
                <a:gridCol w="487384">
                  <a:extLst>
                    <a:ext uri="{9D8B030D-6E8A-4147-A177-3AD203B41FA5}">
                      <a16:colId xmlns:a16="http://schemas.microsoft.com/office/drawing/2014/main" val="2079938894"/>
                    </a:ext>
                  </a:extLst>
                </a:gridCol>
                <a:gridCol w="586182">
                  <a:extLst>
                    <a:ext uri="{9D8B030D-6E8A-4147-A177-3AD203B41FA5}">
                      <a16:colId xmlns:a16="http://schemas.microsoft.com/office/drawing/2014/main" val="3349812562"/>
                    </a:ext>
                  </a:extLst>
                </a:gridCol>
                <a:gridCol w="287343">
                  <a:extLst>
                    <a:ext uri="{9D8B030D-6E8A-4147-A177-3AD203B41FA5}">
                      <a16:colId xmlns:a16="http://schemas.microsoft.com/office/drawing/2014/main" val="1390424753"/>
                    </a:ext>
                  </a:extLst>
                </a:gridCol>
                <a:gridCol w="287343">
                  <a:extLst>
                    <a:ext uri="{9D8B030D-6E8A-4147-A177-3AD203B41FA5}">
                      <a16:colId xmlns:a16="http://schemas.microsoft.com/office/drawing/2014/main" val="3117137193"/>
                    </a:ext>
                  </a:extLst>
                </a:gridCol>
                <a:gridCol w="287343">
                  <a:extLst>
                    <a:ext uri="{9D8B030D-6E8A-4147-A177-3AD203B41FA5}">
                      <a16:colId xmlns:a16="http://schemas.microsoft.com/office/drawing/2014/main" val="1435726362"/>
                    </a:ext>
                  </a:extLst>
                </a:gridCol>
                <a:gridCol w="287343">
                  <a:extLst>
                    <a:ext uri="{9D8B030D-6E8A-4147-A177-3AD203B41FA5}">
                      <a16:colId xmlns:a16="http://schemas.microsoft.com/office/drawing/2014/main" val="2428121072"/>
                    </a:ext>
                  </a:extLst>
                </a:gridCol>
                <a:gridCol w="287343">
                  <a:extLst>
                    <a:ext uri="{9D8B030D-6E8A-4147-A177-3AD203B41FA5}">
                      <a16:colId xmlns:a16="http://schemas.microsoft.com/office/drawing/2014/main" val="3971760218"/>
                    </a:ext>
                  </a:extLst>
                </a:gridCol>
                <a:gridCol w="287343">
                  <a:extLst>
                    <a:ext uri="{9D8B030D-6E8A-4147-A177-3AD203B41FA5}">
                      <a16:colId xmlns:a16="http://schemas.microsoft.com/office/drawing/2014/main" val="1620649730"/>
                    </a:ext>
                  </a:extLst>
                </a:gridCol>
              </a:tblGrid>
              <a:tr h="0">
                <a:tc>
                  <a:txBody>
                    <a:bodyPr/>
                    <a:lstStyle/>
                    <a:p>
                      <a:pPr algn="l" fontAlgn="b"/>
                      <a:r>
                        <a:rPr lang="fr-FR" sz="100" u="none" strike="noStrike">
                          <a:effectLst/>
                        </a:rPr>
                        <a:t>Area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Call</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opening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deadline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code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title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ToA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Year</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 per project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Number of projects expected </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en-US" sz="100" u="none" strike="noStrike">
                          <a:effectLst/>
                        </a:rPr>
                        <a:t>TRL (targeted at the end of project)</a:t>
                      </a:r>
                      <a:endParaRPr lang="en-US"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821392"/>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Further climate knowledge through advanced science and technologies for analysing Earth observation and Earth system model data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189459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Climate-related tipping points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099638"/>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Climate impacts of a hydrogen economy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7566344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Improved knowledge in cloud-aerosol interaction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1499081"/>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Science for successful, high-integrity voluntary climate initiatives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89440730"/>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Broadening the range of policy options in transition pathway analysis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31156375"/>
                  </a:ext>
                </a:extLst>
              </a:tr>
              <a:tr h="0">
                <a:tc>
                  <a:txBody>
                    <a:bodyPr/>
                    <a:lstStyle/>
                    <a:p>
                      <a:pPr algn="l" fontAlgn="b"/>
                      <a:r>
                        <a:rPr lang="en-US" sz="100" u="none" strike="noStrike">
                          <a:effectLst/>
                        </a:rPr>
                        <a:t>Climate change impacts and adaptation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Modelling for local resilience - Developments in support of local adaptation assessments and plans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61812644"/>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Radiation Modification: governance of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83369"/>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Behavioural change and governance for systemic transformations towards climate resilience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48841071"/>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Improving the evidence base regarding the impact of sustainability and climate change education and related learning outcomes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82017"/>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Needs-based adaptation to climate change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64164573"/>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EU-China international cooperation on data and model development for pathways to carbon neutrality: focusing on decarbonisation, energy efficiency and socio-economic implications of the transition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2099295"/>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EU-China international cooperation on blue carbon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36616053"/>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Technologies for sustainable, cost-efficient and low carbon footprint downstream processing &amp; production of battery-grade materials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791357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processes for upcoming recycling feeds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54987291"/>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digital twins for battery cell production lines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53307920"/>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Battery management system (BMS) and battery system design for stationary energy storage systems (ESS) to improve interoperability and facilitate the integration of second life batteries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840756356"/>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Hybrid electric energy storage solutions for grid support and charging infrastructure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1856719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Open Pilot Line/Test Bed for hydrogen </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44679692"/>
                  </a:ext>
                </a:extLst>
              </a:tr>
              <a:tr h="0">
                <a:tc>
                  <a:txBody>
                    <a:bodyPr/>
                    <a:lstStyle/>
                    <a:p>
                      <a:pPr algn="l" fontAlgn="ctr"/>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 for the deployment of R&amp;I results for climate mitigation. Synergies with the ETS Innovation Fund</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71938364"/>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Driving Urban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6851864"/>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materials and cells development enabling large-scale production of Gen4 solid-state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83528607"/>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Approaches to Develop Enhanced Safety Materials for Gen 3 Li-Ion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2319588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Creating a digital passport to track battery materials, optimize battery performance and life, validate recycling, and promote a new business model based on data sharing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02645000"/>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Renewable Energy Valleys to increase energy security while accelerating the green transition in Europe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00543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PV integration in buildings and in infrastructure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1842172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Floating PV Systems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922223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Systems for Industrial Process Heat and Power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519929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for the offshore wind farm of the Future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458039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advanced biofuel technologies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762786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synthetic renewable fuel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169706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tidal energy farms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1587823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Waste heat reutilisation from data centres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197673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development of a digital twin to improve management, operations and resilience of the EU Electricity System in support to REPowerEU</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8896595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DC powered data centres, buildings, industries and ports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3193372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MVDC, HVDC and High-Power Transmission systems and components for a resilient grid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799418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novel long-term electricity storage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037473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innovative, large-scale, seasonal heat and/or cooling storage technologies for decarbonisation and security of supply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866589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green and digital transformation of the energy ecosystem and enhancing its resilience through the development and piloting of AI-IoT Edge-cloud and platform solutions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69300320"/>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action to the SET-Plan IWG on HVDC &amp; DC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39323356"/>
                  </a:ext>
                </a:extLst>
              </a:tr>
              <a:tr h="0">
                <a:tc>
                  <a:txBody>
                    <a:bodyPr/>
                    <a:lstStyle/>
                    <a:p>
                      <a:pPr algn="l" fontAlgn="ctr"/>
                      <a:r>
                        <a:rPr lang="en-US" sz="100" u="none" strike="noStrike">
                          <a:effectLst/>
                        </a:rPr>
                        <a:t>Carbon Capture, Utilization and Storage (CCUS)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HORIZON-CL5-2023-D3-01-17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Development of CO2 transport and storage demo projects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902867630"/>
                  </a:ext>
                </a:extLst>
              </a:tr>
              <a:tr h="0">
                <a:tc>
                  <a:txBody>
                    <a:bodyPr/>
                    <a:lstStyle/>
                    <a:p>
                      <a:pPr algn="l"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Clean Energy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0068055"/>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near zero-emission biomass heat and/or CHP including carbon capture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744397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Novel thermal energy storage for CSP</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748244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Industrial manufacturing for lower-cost solar thermal components and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96957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Innovative components and configurations for heat pumps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702217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exploration technologies for geothermal resources in a wide range of geological settings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850950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Smart use of geothermal electricity and heating and cooling in the energy system</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950908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next generation advanced biofuel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344061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microalgae and/or direct solar fuel production and purification technologies for advanced aviation and /or shipping fuels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80506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hydropower refurbishment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00003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innovative power take-off and control systems for wave energy devices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6871688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concepts for crystalline Silicon technology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35704928"/>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Large Area Perovskite solar cells and modules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5839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Operation, Performance and Maintenance of PV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049067"/>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twin for forecasting of power production to wind energy demand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319315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to improve the lifetime, efficient decommissioning and increase the circularity of offshore and onshore wind energy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03355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the green transition and energy access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73238215"/>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Increasing the efficiency of innovative static energy conversion devices for electricity and heat/cold generation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728488"/>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Integration of renewable gases, other than hydrogen or methane, and which have not access to gas grids and interfacing with electricity and heat sectors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01229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System approach for grid planning and upgrade in support of a dominant electric mobility (vehicles and vessels) using AI tools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206864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tools for enhancing the uptake of digital services in the energy market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16779974"/>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Creation of a standardised and open-source peer-to-peer energy sharing platform architecture for the energy sector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267661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Components and interfacing for AC &amp; DC side protection system – AC &amp; DC grid: components and systems for grid optimisation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1245786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cost-efficient solutions for zero-emission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40419766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Future-proofing historical buildings for the clean energy transition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6825103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Interoperable solutions for positive energy districts (PEDs), including a better integration of local renewables and local excess heat sources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4677581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Thermal management and energy optimisation of high energy demand IT systems equipment in tertiary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62126482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solutions for cost-effective decarbonisation of buildings through energy efficiency and electrification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90959108"/>
                  </a:ext>
                </a:extLst>
              </a:tr>
              <a:tr h="0">
                <a:tc>
                  <a:txBody>
                    <a:bodyPr/>
                    <a:lstStyle/>
                    <a:p>
                      <a:pPr algn="l" fontAlgn="ctr"/>
                      <a:r>
                        <a:rPr lang="fr-FR" sz="100" u="none" strike="noStrike">
                          <a:effectLst/>
                        </a:rPr>
                        <a:t>Industry</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Integration of renewable heat or industrial waste heat in heat-to-cold conversion systems to generate cold for industrial processes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76177703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uses of lifecycle data for the management of buildings and buildings portfolios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68475138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Solutions for the identification of vulnerable buildings and people-centric built environment, and for improving their resilience in disruptive events and altered conditions in a changing climate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2089401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Demonstrate built-environment decarbonisation pathways through bottom-up technological, social and policy innovation for adaptive integrated sustainable renovation solutions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528919113"/>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Fast-tracking and promoting built environment construction and renovation innovation with local value chains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1933030"/>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Supporting the creation of an accessible and inclusive built environment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91951288"/>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design and operation of EV for optimized energy efficiency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0125287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Innovative battery management systems for next generation vehicles (2ZERO &amp;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912665733"/>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Frugal zero-emission vehicles concepts for the urban passenger challenge (2ZERO Partnership)</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36909245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Circular economy approaches for zero emission vehicles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32346144"/>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Measuring road transport results towards 2ZERO KPIs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727296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EU Member States/Associated countries research policy cooperation network to accelerate zero-emission road mobility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589236082"/>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Hydrogen-powered 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8-10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31898383"/>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climate neutral hydrogen-powered/electrified aviation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17,00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2-3</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6873716"/>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Competitiveness and digital transformation in aviation – advancing further capabilities, digital approach to design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2-4</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8146131"/>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Aviation research synergies between Horizon Europe, AZEA and National programs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77208489"/>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the next generation of power conversion technologies for sustainable alternative carbon neutral fuels in waterborne applications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84686726"/>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Demonstrations to accelerate the switch to safe use of new sustainable climate neutral fuels in waterborne transport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8-13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412421843"/>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Integrated real-time digital solutions to optimise navigation and port calls to reduce emissions from shipping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530960051"/>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a flexible offshore supply of zero emission auxiliary power for ships moored or anchored at sea deployable before 2030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33189768"/>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Reducing the environmental impact from shipyards and developing a whole life strategy to measure and minimise the non-operational environmental impacts from shipping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37617610"/>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small, flexible, zero-emission and automated vessels to support shifting cargo from road to sustainable Waterborne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08053815"/>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Towards the implementation of the inland navigation action programme with a focus on Green and Connected Inland Waterway Transport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20444819"/>
                  </a:ext>
                </a:extLst>
              </a:tr>
              <a:tr h="0">
                <a:tc>
                  <a:txBody>
                    <a:bodyPr/>
                    <a:lstStyle/>
                    <a:p>
                      <a:pPr algn="l" fontAlgn="ctr"/>
                      <a:r>
                        <a:rPr lang="fr-FR" sz="100" u="none" strike="noStrike">
                          <a:effectLst/>
                        </a:rPr>
                        <a:t>Transport-related health and environment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Advanced transport emissions monitoring networks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008036347"/>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the organisation of EU-US symposia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9610605"/>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development of vehicle technologies and solutions to optimise the on-board experience and ensure inclusiveness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665959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Generation of scenarios for development, training, virtual testing and validation of CCAM systems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461315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Infrastructure-enabled solutions  for improving the continuity or extension of Operational Design Domains (ODDs)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571537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Integrating European diversity in the design, development and implementation of CCAM solutions to support mobility equity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48198336"/>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CCAM effects on jobs and education, plans for skills that match the CCAM development, and prerequisites for employment growth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6060074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Zero-emission e-commerce and freight delivery and return choices by retailers, consumers and local authorities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274290726"/>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Operational automation to support multimodal freight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26511659"/>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Future-proof GHG and environmental emissions factors for accounting emissions from transport and logistics operations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60755932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Climate resilient and safe maritime ports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27050963"/>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Better infrastructure safety on urban and secondary rural roads throughout a combination of adaptable monitoring and maintenance solutions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91553811"/>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Aviation safety - Uncertainty quantification for safety and risk management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1499182"/>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New ways of reducing serious injuries and the long-term consequences of road crashes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9647458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dissemination events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3642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83827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494387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65221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541318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94821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64580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91236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5801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207183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457835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829965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763121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0358477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420453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512219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88384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46167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54059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512413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787351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384217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57720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139375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94138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067530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51432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878378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16278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39773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17200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6837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2345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67119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64804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240153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43652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890311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67960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8069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68073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485789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29982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39501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477942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813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456243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30686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55021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96711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189016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17280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95858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50443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2636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39989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184147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990797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3829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00999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165657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1110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686774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52408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634249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631275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68036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480437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27380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029091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61801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30856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92374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16338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06032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7486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88880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264864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933117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6695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1498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66296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179425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888111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22742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9401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10695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40762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3493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268334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304062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977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26170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20655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3947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013004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83475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38321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597320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290551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5808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74102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0235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7351039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72689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177404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49918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630927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634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246143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8799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357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8083276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8820218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290020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684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781295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490526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14498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0786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8102912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12257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9127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144888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2412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97395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53794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38976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591903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6358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85293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16138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672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98356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23448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366574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70107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189255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8446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486404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960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21947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0612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9300380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576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920934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936392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03996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66289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2070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943222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309208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410609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722916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9044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717852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26027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6371284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5942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30749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416025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3265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81629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09123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75598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70959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654815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51422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01411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563936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48504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157950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888268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847478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014533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0813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97586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391934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62472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509761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856566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29338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8233210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490561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098672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40655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029493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21710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05150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22253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0783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615338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86312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49578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2886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582384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954238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8151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018994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12515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999739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410339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9692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6910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160064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73880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47337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1294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665393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853680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722082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695820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7516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dirty="0">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23178893"/>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916852655"/>
              </p:ext>
            </p:extLst>
          </p:nvPr>
        </p:nvGraphicFramePr>
        <p:xfrm>
          <a:off x="359996" y="915566"/>
          <a:ext cx="8406340" cy="3811622"/>
        </p:xfrm>
        <a:graphic>
          <a:graphicData uri="http://schemas.openxmlformats.org/drawingml/2006/table">
            <a:tbl>
              <a:tblPr>
                <a:tableStyleId>{5DA37D80-6434-44D0-A028-1B22A696006F}</a:tableStyleId>
              </a:tblPr>
              <a:tblGrid>
                <a:gridCol w="971644">
                  <a:extLst>
                    <a:ext uri="{9D8B030D-6E8A-4147-A177-3AD203B41FA5}">
                      <a16:colId xmlns:a16="http://schemas.microsoft.com/office/drawing/2014/main" val="395807726"/>
                    </a:ext>
                  </a:extLst>
                </a:gridCol>
                <a:gridCol w="576064">
                  <a:extLst>
                    <a:ext uri="{9D8B030D-6E8A-4147-A177-3AD203B41FA5}">
                      <a16:colId xmlns:a16="http://schemas.microsoft.com/office/drawing/2014/main" val="1063056371"/>
                    </a:ext>
                  </a:extLst>
                </a:gridCol>
                <a:gridCol w="576064">
                  <a:extLst>
                    <a:ext uri="{9D8B030D-6E8A-4147-A177-3AD203B41FA5}">
                      <a16:colId xmlns:a16="http://schemas.microsoft.com/office/drawing/2014/main" val="3125107673"/>
                    </a:ext>
                  </a:extLst>
                </a:gridCol>
                <a:gridCol w="1440160">
                  <a:extLst>
                    <a:ext uri="{9D8B030D-6E8A-4147-A177-3AD203B41FA5}">
                      <a16:colId xmlns:a16="http://schemas.microsoft.com/office/drawing/2014/main" val="2332332347"/>
                    </a:ext>
                  </a:extLst>
                </a:gridCol>
                <a:gridCol w="3240360">
                  <a:extLst>
                    <a:ext uri="{9D8B030D-6E8A-4147-A177-3AD203B41FA5}">
                      <a16:colId xmlns:a16="http://schemas.microsoft.com/office/drawing/2014/main" val="1244855495"/>
                    </a:ext>
                  </a:extLst>
                </a:gridCol>
                <a:gridCol w="288032">
                  <a:extLst>
                    <a:ext uri="{9D8B030D-6E8A-4147-A177-3AD203B41FA5}">
                      <a16:colId xmlns:a16="http://schemas.microsoft.com/office/drawing/2014/main" val="4166626516"/>
                    </a:ext>
                  </a:extLst>
                </a:gridCol>
                <a:gridCol w="360040">
                  <a:extLst>
                    <a:ext uri="{9D8B030D-6E8A-4147-A177-3AD203B41FA5}">
                      <a16:colId xmlns:a16="http://schemas.microsoft.com/office/drawing/2014/main" val="3104218700"/>
                    </a:ext>
                  </a:extLst>
                </a:gridCol>
                <a:gridCol w="464191">
                  <a:extLst>
                    <a:ext uri="{9D8B030D-6E8A-4147-A177-3AD203B41FA5}">
                      <a16:colId xmlns:a16="http://schemas.microsoft.com/office/drawing/2014/main" val="240471550"/>
                    </a:ext>
                  </a:extLst>
                </a:gridCol>
                <a:gridCol w="489785">
                  <a:extLst>
                    <a:ext uri="{9D8B030D-6E8A-4147-A177-3AD203B41FA5}">
                      <a16:colId xmlns:a16="http://schemas.microsoft.com/office/drawing/2014/main" val="2281680433"/>
                    </a:ext>
                  </a:extLst>
                </a:gridCol>
              </a:tblGrid>
              <a:tr h="204104">
                <a:tc>
                  <a:txBody>
                    <a:bodyPr/>
                    <a:lstStyle/>
                    <a:p>
                      <a:pPr algn="ctr" fontAlgn="b"/>
                      <a:r>
                        <a:rPr lang="fr-FR" sz="800" u="none" strike="noStrike" dirty="0">
                          <a:solidFill>
                            <a:schemeClr val="bg1"/>
                          </a:solidFill>
                          <a:effectLst/>
                        </a:rPr>
                        <a:t>Area</a:t>
                      </a:r>
                      <a:endParaRPr lang="fr-FR" sz="800" b="0" i="0" u="none" strike="noStrike" dirty="0">
                        <a:solidFill>
                          <a:schemeClr val="bg1"/>
                        </a:solidFill>
                        <a:effectLst/>
                        <a:latin typeface="Calibri" panose="020F0502020204030204" pitchFamily="34" charset="0"/>
                      </a:endParaRPr>
                    </a:p>
                  </a:txBody>
                  <a:tcPr marL="2293" marR="2293" marT="2293" marB="0" anchor="ctr">
                    <a:solidFill>
                      <a:srgbClr val="002060"/>
                    </a:solidFill>
                  </a:tcPr>
                </a:tc>
                <a:tc>
                  <a:txBody>
                    <a:bodyPr/>
                    <a:lstStyle/>
                    <a:p>
                      <a:pPr algn="ctr" fontAlgn="b"/>
                      <a:r>
                        <a:rPr lang="fr-FR" sz="800" u="none" strike="noStrike" dirty="0">
                          <a:solidFill>
                            <a:schemeClr val="bg1"/>
                          </a:solidFill>
                          <a:effectLst/>
                        </a:rPr>
                        <a:t>Call </a:t>
                      </a:r>
                      <a:r>
                        <a:rPr lang="fr-FR" sz="800" u="none" strike="noStrike" dirty="0" err="1">
                          <a:solidFill>
                            <a:schemeClr val="bg1"/>
                          </a:solidFill>
                          <a:effectLst/>
                        </a:rPr>
                        <a:t>opening</a:t>
                      </a:r>
                      <a:endParaRPr lang="fr-FR" sz="800" b="0" i="0" u="none" strike="noStrike" dirty="0">
                        <a:solidFill>
                          <a:schemeClr val="bg1"/>
                        </a:solidFill>
                        <a:effectLst/>
                        <a:latin typeface="Calibri" panose="020F0502020204030204" pitchFamily="34" charset="0"/>
                      </a:endParaRPr>
                    </a:p>
                  </a:txBody>
                  <a:tcPr marL="2293" marR="2293" marT="2293" marB="0" anchor="ctr">
                    <a:solidFill>
                      <a:srgbClr val="002060"/>
                    </a:solidFill>
                  </a:tcPr>
                </a:tc>
                <a:tc>
                  <a:txBody>
                    <a:bodyPr/>
                    <a:lstStyle/>
                    <a:p>
                      <a:pPr algn="ctr" fontAlgn="b"/>
                      <a:r>
                        <a:rPr lang="fr-FR" sz="800" u="none" strike="noStrike" dirty="0" smtClean="0">
                          <a:solidFill>
                            <a:schemeClr val="bg1"/>
                          </a:solidFill>
                          <a:effectLst/>
                        </a:rPr>
                        <a:t>Call </a:t>
                      </a:r>
                      <a:r>
                        <a:rPr lang="fr-FR" sz="800" u="none" strike="noStrike" dirty="0">
                          <a:solidFill>
                            <a:schemeClr val="bg1"/>
                          </a:solidFill>
                          <a:effectLst/>
                        </a:rPr>
                        <a:t>deadline</a:t>
                      </a:r>
                      <a:endParaRPr lang="fr-FR" sz="800" b="0" i="0" u="none" strike="noStrike" dirty="0">
                        <a:solidFill>
                          <a:schemeClr val="bg1"/>
                        </a:solidFill>
                        <a:effectLst/>
                        <a:latin typeface="Calibri" panose="020F0502020204030204" pitchFamily="34" charset="0"/>
                      </a:endParaRPr>
                    </a:p>
                  </a:txBody>
                  <a:tcPr marL="2293" marR="2293" marT="2293" marB="0" anchor="ctr">
                    <a:solidFill>
                      <a:srgbClr val="002060"/>
                    </a:solidFill>
                  </a:tcPr>
                </a:tc>
                <a:tc>
                  <a:txBody>
                    <a:bodyPr/>
                    <a:lstStyle/>
                    <a:p>
                      <a:pPr algn="ctr" fontAlgn="b"/>
                      <a:r>
                        <a:rPr lang="fr-FR" sz="800" u="none" strike="noStrike">
                          <a:solidFill>
                            <a:schemeClr val="bg1"/>
                          </a:solidFill>
                          <a:effectLst/>
                        </a:rPr>
                        <a:t>Topic code</a:t>
                      </a:r>
                      <a:endParaRPr lang="fr-FR" sz="800" b="0" i="0" u="none" strike="noStrike">
                        <a:solidFill>
                          <a:schemeClr val="bg1"/>
                        </a:solidFill>
                        <a:effectLst/>
                        <a:latin typeface="Calibri" panose="020F0502020204030204" pitchFamily="34" charset="0"/>
                      </a:endParaRPr>
                    </a:p>
                  </a:txBody>
                  <a:tcPr marL="2293" marR="2293" marT="2293" marB="0" anchor="ctr">
                    <a:solidFill>
                      <a:srgbClr val="002060"/>
                    </a:solidFill>
                  </a:tcPr>
                </a:tc>
                <a:tc>
                  <a:txBody>
                    <a:bodyPr/>
                    <a:lstStyle/>
                    <a:p>
                      <a:pPr algn="ctr" fontAlgn="b"/>
                      <a:r>
                        <a:rPr lang="fr-FR" sz="800" u="none" strike="noStrike" dirty="0">
                          <a:solidFill>
                            <a:schemeClr val="bg1"/>
                          </a:solidFill>
                          <a:effectLst/>
                        </a:rPr>
                        <a:t>Topic </a:t>
                      </a:r>
                      <a:r>
                        <a:rPr lang="fr-FR" sz="800" u="none" strike="noStrike" dirty="0" err="1">
                          <a:solidFill>
                            <a:schemeClr val="bg1"/>
                          </a:solidFill>
                          <a:effectLst/>
                        </a:rPr>
                        <a:t>title</a:t>
                      </a:r>
                      <a:endParaRPr lang="fr-FR" sz="800" b="0" i="0" u="none" strike="noStrike" dirty="0">
                        <a:solidFill>
                          <a:schemeClr val="bg1"/>
                        </a:solidFill>
                        <a:effectLst/>
                        <a:latin typeface="Calibri" panose="020F0502020204030204" pitchFamily="34" charset="0"/>
                      </a:endParaRPr>
                    </a:p>
                  </a:txBody>
                  <a:tcPr marL="2293" marR="2293" marT="2293" marB="0" anchor="ctr">
                    <a:solidFill>
                      <a:srgbClr val="002060"/>
                    </a:solidFill>
                  </a:tcPr>
                </a:tc>
                <a:tc>
                  <a:txBody>
                    <a:bodyPr/>
                    <a:lstStyle/>
                    <a:p>
                      <a:pPr algn="ctr" fontAlgn="b"/>
                      <a:r>
                        <a:rPr lang="fr-FR" sz="800" u="none" strike="noStrike" dirty="0" err="1">
                          <a:solidFill>
                            <a:schemeClr val="bg1"/>
                          </a:solidFill>
                          <a:effectLst/>
                        </a:rPr>
                        <a:t>ToA</a:t>
                      </a:r>
                      <a:endParaRPr lang="fr-FR" sz="800" b="0" i="0" u="none" strike="noStrike" dirty="0">
                        <a:solidFill>
                          <a:schemeClr val="bg1"/>
                        </a:solidFill>
                        <a:effectLst/>
                        <a:latin typeface="Calibri" panose="020F0502020204030204" pitchFamily="34" charset="0"/>
                      </a:endParaRPr>
                    </a:p>
                  </a:txBody>
                  <a:tcPr marL="2293" marR="2293" marT="2293" marB="0" anchor="ctr">
                    <a:solidFill>
                      <a:srgbClr val="002060"/>
                    </a:solidFill>
                  </a:tcPr>
                </a:tc>
                <a:tc>
                  <a:txBody>
                    <a:bodyPr/>
                    <a:lstStyle/>
                    <a:p>
                      <a:pPr algn="ctr" fontAlgn="b"/>
                      <a:r>
                        <a:rPr lang="fr-FR" sz="800" u="none" strike="noStrike" dirty="0">
                          <a:solidFill>
                            <a:schemeClr val="bg1"/>
                          </a:solidFill>
                          <a:effectLst/>
                        </a:rPr>
                        <a:t>Budget per </a:t>
                      </a:r>
                      <a:r>
                        <a:rPr lang="fr-FR" sz="800" u="none" strike="noStrike" dirty="0" err="1">
                          <a:solidFill>
                            <a:schemeClr val="bg1"/>
                          </a:solidFill>
                          <a:effectLst/>
                        </a:rPr>
                        <a:t>project</a:t>
                      </a:r>
                      <a:endParaRPr lang="fr-FR" sz="800" b="0" i="0" u="none" strike="noStrike" dirty="0">
                        <a:solidFill>
                          <a:schemeClr val="bg1"/>
                        </a:solidFill>
                        <a:effectLst/>
                        <a:latin typeface="Calibri" panose="020F0502020204030204" pitchFamily="34" charset="0"/>
                      </a:endParaRPr>
                    </a:p>
                  </a:txBody>
                  <a:tcPr marL="2293" marR="2293" marT="2293" marB="0" anchor="ctr">
                    <a:solidFill>
                      <a:srgbClr val="002060"/>
                    </a:solidFill>
                  </a:tcPr>
                </a:tc>
                <a:tc>
                  <a:txBody>
                    <a:bodyPr/>
                    <a:lstStyle/>
                    <a:p>
                      <a:pPr algn="ctr" fontAlgn="b"/>
                      <a:r>
                        <a:rPr lang="fr-FR" sz="800" u="none" strike="noStrike" dirty="0" err="1">
                          <a:solidFill>
                            <a:schemeClr val="bg1"/>
                          </a:solidFill>
                          <a:effectLst/>
                        </a:rPr>
                        <a:t>Number</a:t>
                      </a:r>
                      <a:r>
                        <a:rPr lang="fr-FR" sz="800" u="none" strike="noStrike" dirty="0">
                          <a:solidFill>
                            <a:schemeClr val="bg1"/>
                          </a:solidFill>
                          <a:effectLst/>
                        </a:rPr>
                        <a:t> of </a:t>
                      </a:r>
                      <a:r>
                        <a:rPr lang="fr-FR" sz="800" u="none" strike="noStrike" dirty="0" err="1">
                          <a:solidFill>
                            <a:schemeClr val="bg1"/>
                          </a:solidFill>
                          <a:effectLst/>
                        </a:rPr>
                        <a:t>projects</a:t>
                      </a:r>
                      <a:r>
                        <a:rPr lang="fr-FR" sz="800" u="none" strike="noStrike" dirty="0">
                          <a:solidFill>
                            <a:schemeClr val="bg1"/>
                          </a:solidFill>
                          <a:effectLst/>
                        </a:rPr>
                        <a:t> </a:t>
                      </a:r>
                      <a:r>
                        <a:rPr lang="fr-FR" sz="800" u="none" strike="noStrike" dirty="0" err="1">
                          <a:solidFill>
                            <a:schemeClr val="bg1"/>
                          </a:solidFill>
                          <a:effectLst/>
                        </a:rPr>
                        <a:t>expected</a:t>
                      </a:r>
                      <a:r>
                        <a:rPr lang="fr-FR" sz="800" u="none" strike="noStrike" dirty="0">
                          <a:solidFill>
                            <a:schemeClr val="bg1"/>
                          </a:solidFill>
                          <a:effectLst/>
                        </a:rPr>
                        <a:t> </a:t>
                      </a:r>
                      <a:endParaRPr lang="fr-FR" sz="800" b="0" i="0" u="none" strike="noStrike" dirty="0">
                        <a:solidFill>
                          <a:schemeClr val="bg1"/>
                        </a:solidFill>
                        <a:effectLst/>
                        <a:latin typeface="Calibri" panose="020F0502020204030204" pitchFamily="34" charset="0"/>
                      </a:endParaRPr>
                    </a:p>
                  </a:txBody>
                  <a:tcPr marL="2293" marR="2293" marT="2293" marB="0" anchor="ctr">
                    <a:solidFill>
                      <a:srgbClr val="002060"/>
                    </a:solidFill>
                  </a:tcPr>
                </a:tc>
                <a:tc>
                  <a:txBody>
                    <a:bodyPr/>
                    <a:lstStyle/>
                    <a:p>
                      <a:pPr algn="ctr" fontAlgn="b"/>
                      <a:r>
                        <a:rPr lang="en-US" sz="800" u="none" strike="noStrike" dirty="0">
                          <a:solidFill>
                            <a:schemeClr val="bg1"/>
                          </a:solidFill>
                          <a:effectLst/>
                        </a:rPr>
                        <a:t>TRL (targeted at the end of project)</a:t>
                      </a:r>
                      <a:endParaRPr lang="en-US" sz="800" b="0" i="0" u="none" strike="noStrike" dirty="0">
                        <a:solidFill>
                          <a:schemeClr val="bg1"/>
                        </a:solidFill>
                        <a:effectLst/>
                        <a:latin typeface="Calibri" panose="020F0502020204030204" pitchFamily="34" charset="0"/>
                      </a:endParaRPr>
                    </a:p>
                  </a:txBody>
                  <a:tcPr marL="2293" marR="2293" marT="2293" marB="0" anchor="ctr">
                    <a:solidFill>
                      <a:srgbClr val="002060"/>
                    </a:solidFill>
                  </a:tcPr>
                </a:tc>
                <a:extLst>
                  <a:ext uri="{0D108BD9-81ED-4DB2-BD59-A6C34878D82A}">
                    <a16:rowId xmlns:a16="http://schemas.microsoft.com/office/drawing/2014/main" val="845773515"/>
                  </a:ext>
                </a:extLst>
              </a:tr>
              <a:tr h="163742">
                <a:tc>
                  <a:txBody>
                    <a:bodyPr/>
                    <a:lstStyle/>
                    <a:p>
                      <a:pPr algn="l" fontAlgn="ctr"/>
                      <a:r>
                        <a:rPr lang="fr-FR" sz="800" u="none" strike="noStrike">
                          <a:effectLst/>
                        </a:rPr>
                        <a:t>CCAM</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dirty="0">
                          <a:effectLst/>
                        </a:rPr>
                        <a:t>04/05/2023</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b"/>
                      <a:r>
                        <a:rPr lang="fr-FR" sz="800" u="none" strike="noStrike" dirty="0">
                          <a:effectLst/>
                        </a:rPr>
                        <a:t>HORIZON-CL5-2023-D6-01-01</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l" fontAlgn="ctr"/>
                      <a:r>
                        <a:rPr lang="en-US" sz="800" u="none" strike="noStrike" dirty="0">
                          <a:effectLst/>
                          <a:hlinkClick r:id="rId2" action="ppaction://hlinksldjump"/>
                        </a:rPr>
                        <a:t>User-centric development of vehicle technologies and solutions to </a:t>
                      </a:r>
                      <a:r>
                        <a:rPr lang="en-US" sz="800" u="none" strike="noStrike" dirty="0" err="1">
                          <a:effectLst/>
                          <a:hlinkClick r:id="rId2" action="ppaction://hlinksldjump"/>
                        </a:rPr>
                        <a:t>optimise</a:t>
                      </a:r>
                      <a:r>
                        <a:rPr lang="en-US" sz="800" u="none" strike="noStrike" dirty="0">
                          <a:effectLst/>
                          <a:hlinkClick r:id="rId2" action="ppaction://hlinksldjump"/>
                        </a:rPr>
                        <a:t> the on-board experience and ensure inclusiveness (CCAM Partnership)</a:t>
                      </a:r>
                      <a:endParaRPr lang="en-US"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4</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2585112675"/>
                  </a:ext>
                </a:extLst>
              </a:tr>
              <a:tr h="163742">
                <a:tc>
                  <a:txBody>
                    <a:bodyPr/>
                    <a:lstStyle/>
                    <a:p>
                      <a:pPr algn="l" fontAlgn="ctr"/>
                      <a:r>
                        <a:rPr lang="fr-FR" sz="800" u="none" strike="noStrike" dirty="0">
                          <a:effectLst/>
                        </a:rPr>
                        <a:t>CCAM</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dirty="0">
                          <a:effectLst/>
                        </a:rPr>
                        <a:t>05/09/2023</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l" fontAlgn="b"/>
                      <a:r>
                        <a:rPr lang="fr-FR" sz="800" u="none" strike="noStrike">
                          <a:effectLst/>
                        </a:rPr>
                        <a:t>HORIZON-CL5-2023-D6-01-02</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ctr"/>
                      <a:r>
                        <a:rPr lang="en-US" sz="800" u="none" strike="noStrike" dirty="0">
                          <a:effectLst/>
                          <a:hlinkClick r:id="rId3" action="ppaction://hlinksldjump"/>
                        </a:rPr>
                        <a:t>Generation of scenarios for development, training, virtual testing and validation of CCAM systems (CCAM Partnership)</a:t>
                      </a:r>
                      <a:endParaRPr lang="en-US"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20</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1</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1763035589"/>
                  </a:ext>
                </a:extLst>
              </a:tr>
              <a:tr h="163742">
                <a:tc>
                  <a:txBody>
                    <a:bodyPr/>
                    <a:lstStyle/>
                    <a:p>
                      <a:pPr algn="l" fontAlgn="ctr"/>
                      <a:r>
                        <a:rPr lang="fr-FR" sz="800" u="none" strike="noStrike">
                          <a:effectLst/>
                        </a:rPr>
                        <a:t>CCAM</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b"/>
                      <a:r>
                        <a:rPr lang="fr-FR" sz="800" u="none" strike="noStrike" dirty="0">
                          <a:effectLst/>
                        </a:rPr>
                        <a:t>HORIZON-CL5-2023-D6-01-03</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l" fontAlgn="ctr"/>
                      <a:r>
                        <a:rPr lang="en-US" sz="800" u="none" strike="noStrike" dirty="0">
                          <a:effectLst/>
                          <a:hlinkClick r:id="rId4" action="ppaction://hlinksldjump"/>
                        </a:rPr>
                        <a:t>Infrastructure-enabled solutions  for improving the continuity or extension of Operational Design Domains (ODDs) (CCAM Partnership)</a:t>
                      </a:r>
                      <a:endParaRPr lang="en-US"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6</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6-7</a:t>
                      </a:r>
                      <a:endParaRPr lang="fr-FR" sz="800" b="0" i="0" u="none" strike="noStrike">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3105148134"/>
                  </a:ext>
                </a:extLst>
              </a:tr>
              <a:tr h="204104">
                <a:tc>
                  <a:txBody>
                    <a:bodyPr/>
                    <a:lstStyle/>
                    <a:p>
                      <a:pPr algn="l" fontAlgn="ctr"/>
                      <a:r>
                        <a:rPr lang="fr-FR" sz="800" u="none" strike="noStrike">
                          <a:effectLst/>
                        </a:rPr>
                        <a:t>CCAM</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b"/>
                      <a:r>
                        <a:rPr lang="fr-FR" sz="800" u="none" strike="noStrike">
                          <a:effectLst/>
                        </a:rPr>
                        <a:t>HORIZON-CL5-2023-D6-01-04</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ctr"/>
                      <a:r>
                        <a:rPr lang="en-US" sz="800" u="none" strike="noStrike" dirty="0">
                          <a:effectLst/>
                          <a:hlinkClick r:id="rId5" action="ppaction://hlinksldjump"/>
                        </a:rPr>
                        <a:t>Integrating European diversity in the design, development and implementation of CCAM solutions to support mobility equity (CCAM Partnership)</a:t>
                      </a:r>
                      <a:endParaRPr lang="en-US"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3-4</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3408813685"/>
                  </a:ext>
                </a:extLst>
              </a:tr>
              <a:tr h="204104">
                <a:tc>
                  <a:txBody>
                    <a:bodyPr/>
                    <a:lstStyle/>
                    <a:p>
                      <a:pPr algn="l" fontAlgn="ctr"/>
                      <a:r>
                        <a:rPr lang="fr-FR" sz="800" u="none" strike="noStrike">
                          <a:effectLst/>
                        </a:rPr>
                        <a:t>CCAM</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b"/>
                      <a:r>
                        <a:rPr lang="fr-FR" sz="800" u="none" strike="noStrike" dirty="0">
                          <a:effectLst/>
                        </a:rPr>
                        <a:t>HORIZON-CL5-2023-D6-01-05</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l" fontAlgn="ctr"/>
                      <a:r>
                        <a:rPr lang="en-US" sz="800" u="none" strike="noStrike" dirty="0">
                          <a:effectLst/>
                          <a:hlinkClick r:id="rId6" action="ppaction://hlinksldjump"/>
                        </a:rPr>
                        <a:t>CCAM effects on jobs and education, plans for skills that match the CCAM development, and prerequisites for employment growth (CCAM Partnership)</a:t>
                      </a:r>
                      <a:endParaRPr lang="en-US"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1</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855815870"/>
                  </a:ext>
                </a:extLst>
              </a:tr>
              <a:tr h="244467">
                <a:tc>
                  <a:txBody>
                    <a:bodyPr/>
                    <a:lstStyle/>
                    <a:p>
                      <a:pPr algn="l" fontAlgn="ctr"/>
                      <a:r>
                        <a:rPr lang="fr-FR" sz="800" u="none" strike="noStrike" dirty="0">
                          <a:effectLst/>
                        </a:rPr>
                        <a:t>Multimodal </a:t>
                      </a:r>
                      <a:r>
                        <a:rPr lang="fr-FR" sz="800" u="none" strike="noStrike" dirty="0" smtClean="0">
                          <a:effectLst/>
                        </a:rPr>
                        <a:t>transport</a:t>
                      </a:r>
                    </a:p>
                  </a:txBody>
                  <a:tcPr marL="2293" marR="2293" marT="2293" marB="0" anchor="ctr"/>
                </a:tc>
                <a:tc>
                  <a:txBody>
                    <a:bodyPr/>
                    <a:lstStyle/>
                    <a:p>
                      <a:pPr algn="ctr" fontAlgn="ctr"/>
                      <a:r>
                        <a:rPr lang="fr-FR" sz="800" u="none" strike="noStrike" dirty="0">
                          <a:effectLst/>
                        </a:rPr>
                        <a:t>04/05/2023</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b"/>
                      <a:r>
                        <a:rPr lang="fr-FR" sz="800" u="none" strike="noStrike">
                          <a:effectLst/>
                        </a:rPr>
                        <a:t>HORIZON-CL5-2023-D6-01-06</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ctr"/>
                      <a:r>
                        <a:rPr lang="en-US" sz="800" u="none" strike="noStrike" dirty="0">
                          <a:effectLst/>
                          <a:hlinkClick r:id="rId7" action="ppaction://hlinksldjump"/>
                        </a:rPr>
                        <a:t>Zero-emission e-commerce and freight delivery and return choices by retailers, consumers and local authorities</a:t>
                      </a:r>
                      <a:endParaRPr lang="en-US"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1286086401"/>
                  </a:ext>
                </a:extLst>
              </a:tr>
              <a:tr h="120463">
                <a:tc>
                  <a:txBody>
                    <a:bodyPr/>
                    <a:lstStyle/>
                    <a:p>
                      <a:pPr algn="l" fontAlgn="ctr"/>
                      <a:r>
                        <a:rPr lang="fr-FR" sz="800" u="none" strike="noStrike" dirty="0">
                          <a:effectLst/>
                        </a:rPr>
                        <a:t>Multimodal </a:t>
                      </a:r>
                      <a:r>
                        <a:rPr lang="fr-FR" sz="800" u="none" strike="noStrike" dirty="0" smtClean="0">
                          <a:effectLst/>
                        </a:rPr>
                        <a:t>transport</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dirty="0">
                          <a:effectLst/>
                        </a:rPr>
                        <a:t>04/05/2023</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b"/>
                      <a:r>
                        <a:rPr lang="fr-FR" sz="800" u="none" strike="noStrike">
                          <a:effectLst/>
                        </a:rPr>
                        <a:t>HORIZON-CL5-2023-D6-01-07</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ctr"/>
                      <a:r>
                        <a:rPr lang="en-US" sz="800" u="none" strike="noStrike" dirty="0">
                          <a:effectLst/>
                          <a:hlinkClick r:id="rId8" action="ppaction://hlinksldjump"/>
                        </a:rPr>
                        <a:t>Operational automation to support multimodal freight transport</a:t>
                      </a:r>
                      <a:endParaRPr lang="en-US"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4</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3340011016"/>
                  </a:ext>
                </a:extLst>
              </a:tr>
              <a:tr h="244467">
                <a:tc>
                  <a:txBody>
                    <a:bodyPr/>
                    <a:lstStyle/>
                    <a:p>
                      <a:pPr algn="l" fontAlgn="ctr"/>
                      <a:r>
                        <a:rPr lang="fr-FR" sz="800" u="none" strike="noStrike" dirty="0">
                          <a:effectLst/>
                        </a:rPr>
                        <a:t>Multimodal </a:t>
                      </a:r>
                      <a:r>
                        <a:rPr lang="fr-FR" sz="800" u="none" strike="noStrike" dirty="0" smtClean="0">
                          <a:effectLst/>
                        </a:rPr>
                        <a:t>transport</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b"/>
                      <a:r>
                        <a:rPr lang="fr-FR" sz="800" u="none" strike="noStrike">
                          <a:effectLst/>
                        </a:rPr>
                        <a:t>HORIZON-CL5-2023-D6-01-08</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ctr"/>
                      <a:r>
                        <a:rPr lang="en-US" sz="800" u="none" strike="noStrike" dirty="0">
                          <a:effectLst/>
                          <a:hlinkClick r:id="rId9" action="ppaction://hlinksldjump"/>
                        </a:rPr>
                        <a:t>Future-proof GHG and environmental emissions factors for accounting emissions from transport and logistics operations</a:t>
                      </a:r>
                      <a:endParaRPr lang="en-US"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CSA</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1</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1090752069"/>
                  </a:ext>
                </a:extLst>
              </a:tr>
              <a:tr h="115573">
                <a:tc>
                  <a:txBody>
                    <a:bodyPr/>
                    <a:lstStyle/>
                    <a:p>
                      <a:pPr algn="l" fontAlgn="ctr"/>
                      <a:r>
                        <a:rPr lang="fr-FR" sz="800" u="none" strike="noStrike" dirty="0">
                          <a:effectLst/>
                        </a:rPr>
                        <a:t>Multimodal </a:t>
                      </a:r>
                      <a:r>
                        <a:rPr lang="fr-FR" sz="800" u="none" strike="noStrike" dirty="0" smtClean="0">
                          <a:effectLst/>
                        </a:rPr>
                        <a:t>transport</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b"/>
                      <a:r>
                        <a:rPr lang="fr-FR" sz="800" u="none" strike="noStrike">
                          <a:effectLst/>
                        </a:rPr>
                        <a:t>HORIZON-CL5-2023-D6-01-09</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ctr"/>
                      <a:r>
                        <a:rPr lang="en-US" sz="800" u="none" strike="noStrike" dirty="0">
                          <a:effectLst/>
                          <a:hlinkClick r:id="rId10" action="ppaction://hlinksldjump"/>
                        </a:rPr>
                        <a:t>Climate resilient and safe maritime ports</a:t>
                      </a:r>
                      <a:endParaRPr lang="en-US"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dirty="0">
                          <a:effectLst/>
                        </a:rPr>
                        <a:t>IA</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dirty="0">
                          <a:effectLst/>
                        </a:rPr>
                        <a:t>7</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7</a:t>
                      </a:r>
                      <a:endParaRPr lang="fr-FR" sz="800" b="0" i="0" u="none" strike="noStrike">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3702686664"/>
                  </a:ext>
                </a:extLst>
              </a:tr>
              <a:tr h="163742">
                <a:tc>
                  <a:txBody>
                    <a:bodyPr/>
                    <a:lstStyle/>
                    <a:p>
                      <a:pPr algn="l" fontAlgn="ctr"/>
                      <a:r>
                        <a:rPr lang="fr-FR" sz="800" u="none" strike="noStrike">
                          <a:effectLst/>
                        </a:rPr>
                        <a:t>Safety and resilience</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b"/>
                      <a:r>
                        <a:rPr lang="fr-FR" sz="800" u="none" strike="noStrike">
                          <a:effectLst/>
                        </a:rPr>
                        <a:t>HORIZON-CL5-2023-D6-01-10</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ctr"/>
                      <a:r>
                        <a:rPr lang="en-US" sz="800" u="none" strike="noStrike" dirty="0">
                          <a:effectLst/>
                          <a:hlinkClick r:id="rId11" action="ppaction://hlinksldjump"/>
                        </a:rPr>
                        <a:t>Better infrastructure safety on urban and secondary rural roads throughout a combination of adaptable monitoring and maintenance solutions</a:t>
                      </a:r>
                      <a:endParaRPr lang="en-US"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dirty="0">
                          <a:effectLst/>
                        </a:rPr>
                        <a:t>5</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5-6</a:t>
                      </a:r>
                      <a:endParaRPr lang="fr-FR" sz="800" b="0" i="0" u="none" strike="noStrike">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2099309851"/>
                  </a:ext>
                </a:extLst>
              </a:tr>
              <a:tr h="123380">
                <a:tc>
                  <a:txBody>
                    <a:bodyPr/>
                    <a:lstStyle/>
                    <a:p>
                      <a:pPr algn="l" fontAlgn="ctr"/>
                      <a:r>
                        <a:rPr lang="fr-FR" sz="800" u="none" strike="noStrike">
                          <a:effectLst/>
                        </a:rPr>
                        <a:t>Safety and resilience</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b"/>
                      <a:r>
                        <a:rPr lang="fr-FR" sz="800" u="none" strike="noStrike">
                          <a:effectLst/>
                        </a:rPr>
                        <a:t>HORIZON-CL5-2023-D6-01-11</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ctr"/>
                      <a:r>
                        <a:rPr lang="en-US" sz="800" u="none" strike="noStrike" dirty="0">
                          <a:effectLst/>
                          <a:hlinkClick r:id="rId12" action="ppaction://hlinksldjump"/>
                        </a:rPr>
                        <a:t>Aviation safety - Uncertainty quantification for safety and risk management</a:t>
                      </a:r>
                      <a:endParaRPr lang="en-US"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dirty="0">
                          <a:effectLst/>
                        </a:rPr>
                        <a:t>4</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dirty="0">
                          <a:effectLst/>
                        </a:rPr>
                        <a:t>2</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3-5</a:t>
                      </a:r>
                      <a:endParaRPr lang="fr-FR" sz="800" b="0" i="0" u="none" strike="noStrike">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570909615"/>
                  </a:ext>
                </a:extLst>
              </a:tr>
              <a:tr h="123380">
                <a:tc>
                  <a:txBody>
                    <a:bodyPr/>
                    <a:lstStyle/>
                    <a:p>
                      <a:pPr algn="l" fontAlgn="ctr"/>
                      <a:r>
                        <a:rPr lang="fr-FR" sz="800" u="none" strike="noStrike">
                          <a:effectLst/>
                        </a:rPr>
                        <a:t>Safety and resilience</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b"/>
                      <a:r>
                        <a:rPr lang="fr-FR" sz="800" u="none" strike="noStrike">
                          <a:effectLst/>
                        </a:rPr>
                        <a:t>HORIZON-CL5-2023-D6-01-12</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ctr"/>
                      <a:r>
                        <a:rPr lang="en-US" sz="800" u="none" strike="noStrike" dirty="0">
                          <a:effectLst/>
                          <a:hlinkClick r:id="rId13" action="ppaction://hlinksldjump"/>
                        </a:rPr>
                        <a:t>New ways of reducing serious injuries and the long-term consequences of road crashes</a:t>
                      </a:r>
                      <a:endParaRPr lang="en-US"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4</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dirty="0">
                          <a:effectLst/>
                        </a:rPr>
                        <a:t>2</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dirty="0">
                          <a:effectLst/>
                        </a:rPr>
                        <a:t>5-6</a:t>
                      </a:r>
                      <a:endParaRPr lang="fr-FR" sz="800" b="0" i="0" u="none" strike="noStrike" dirty="0">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156863198"/>
                  </a:ext>
                </a:extLst>
              </a:tr>
              <a:tr h="83018">
                <a:tc>
                  <a:txBody>
                    <a:bodyPr/>
                    <a:lstStyle/>
                    <a:p>
                      <a:pPr algn="l" fontAlgn="b"/>
                      <a:r>
                        <a:rPr lang="fr-FR" sz="800" u="none" strike="noStrike">
                          <a:effectLst/>
                        </a:rPr>
                        <a:t>Cross-cutting</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ctr"/>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l" fontAlgn="b"/>
                      <a:r>
                        <a:rPr lang="fr-FR" sz="800" u="none" strike="noStrike" dirty="0">
                          <a:effectLst/>
                        </a:rPr>
                        <a:t>HORIZON-CL5-2023-D6-01-13</a:t>
                      </a:r>
                      <a:endParaRPr lang="fr-FR"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l" fontAlgn="b"/>
                      <a:r>
                        <a:rPr lang="en-US" sz="800" u="none" strike="noStrike" dirty="0">
                          <a:effectLst/>
                          <a:hlinkClick r:id="rId14" action="ppaction://hlinksldjump"/>
                        </a:rPr>
                        <a:t>Support for dissemination events in the field of Transport Research</a:t>
                      </a:r>
                      <a:endParaRPr lang="en-US" sz="8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a:effectLst/>
                        </a:rPr>
                        <a:t>CSA</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a:effectLst/>
                        </a:rPr>
                        <a:t>1,5</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a:effectLst/>
                        </a:rPr>
                        <a:t>1</a:t>
                      </a:r>
                      <a:endParaRPr lang="fr-FR" sz="800" b="0" i="0" u="none" strike="noStrike">
                        <a:solidFill>
                          <a:srgbClr val="000000"/>
                        </a:solidFill>
                        <a:effectLst/>
                        <a:latin typeface="Calibri" panose="020F0502020204030204" pitchFamily="34" charset="0"/>
                      </a:endParaRPr>
                    </a:p>
                  </a:txBody>
                  <a:tcPr marL="2293" marR="2293" marT="2293" marB="0" anchor="ctr"/>
                </a:tc>
                <a:tc>
                  <a:txBody>
                    <a:bodyPr/>
                    <a:lstStyle/>
                    <a:p>
                      <a:pPr algn="ctr" fontAlgn="b"/>
                      <a:r>
                        <a:rPr lang="fr-FR" sz="800" u="none" strike="noStrike" dirty="0">
                          <a:effectLst/>
                        </a:rPr>
                        <a:t> </a:t>
                      </a:r>
                      <a:endParaRPr lang="fr-FR" sz="800" b="0" i="0" u="none" strike="noStrike" dirty="0">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305814020"/>
                  </a:ext>
                </a:extLst>
              </a:tr>
            </a:tbl>
          </a:graphicData>
        </a:graphic>
      </p:graphicFrame>
    </p:spTree>
    <p:extLst>
      <p:ext uri="{BB962C8B-B14F-4D97-AF65-F5344CB8AC3E}">
        <p14:creationId xmlns:p14="http://schemas.microsoft.com/office/powerpoint/2010/main" val="143850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2006718"/>
            <a:ext cx="7668384" cy="2077200"/>
          </a:xfrm>
        </p:spPr>
        <p:txBody>
          <a:bodyPr/>
          <a:lstStyle/>
          <a:p>
            <a:pPr>
              <a:defRPr/>
            </a:pPr>
            <a:endParaRPr lang="fr-FR" sz="2800" b="0" dirty="0"/>
          </a:p>
          <a:p>
            <a:pPr>
              <a:defRPr/>
            </a:pPr>
            <a:r>
              <a:rPr lang="fr-FR" sz="2800" b="0" dirty="0"/>
              <a:t>GUIDE DES APPELS</a:t>
            </a:r>
            <a:endParaRPr dirty="0"/>
          </a:p>
          <a:p>
            <a:pPr>
              <a:defRPr/>
            </a:pPr>
            <a:r>
              <a:rPr lang="fr-FR" sz="3600" dirty="0" smtClean="0"/>
              <a:t>Destinations 5 &amp; </a:t>
            </a:r>
            <a:r>
              <a:rPr lang="fr-FR" sz="3600" smtClean="0"/>
              <a:t>6 – Mobilité </a:t>
            </a:r>
            <a:endParaRPr lang="fr-FR" sz="3600" dirty="0"/>
          </a:p>
          <a:p>
            <a:pPr algn="ctr">
              <a:lnSpc>
                <a:spcPct val="100000"/>
              </a:lnSpc>
              <a:defRPr/>
            </a:pPr>
            <a:endParaRPr lang="fr-FR" sz="3600" b="0" dirty="0"/>
          </a:p>
        </p:txBody>
      </p:sp>
      <p:sp>
        <p:nvSpPr>
          <p:cNvPr id="3" name="Rectangle 2"/>
          <p:cNvSpPr/>
          <p:nvPr/>
        </p:nvSpPr>
        <p:spPr>
          <a:xfrm>
            <a:off x="3995936" y="4371950"/>
            <a:ext cx="4788024" cy="461665"/>
          </a:xfrm>
          <a:prstGeom prst="rect">
            <a:avLst/>
          </a:prstGeom>
        </p:spPr>
        <p:txBody>
          <a:bodyPr wrap="square">
            <a:spAutoFit/>
          </a:bodyPr>
          <a:lstStyle/>
          <a:p>
            <a:pPr algn="just">
              <a:spcAft>
                <a:spcPts val="0"/>
              </a:spcAft>
              <a:defRPr/>
            </a:pPr>
            <a:r>
              <a:rPr lang="fr-FR" sz="1200" b="1" i="1" dirty="0" smtClean="0">
                <a:solidFill>
                  <a:srgbClr val="FF0000"/>
                </a:solidFill>
              </a:rPr>
              <a:t>NB : Seul le texte de l’appel fait foi. Pour </a:t>
            </a:r>
            <a:r>
              <a:rPr lang="fr-FR" sz="1200" b="1" i="1" dirty="0">
                <a:solidFill>
                  <a:srgbClr val="FF0000"/>
                </a:solidFill>
              </a:rPr>
              <a:t>connaitre l’ensemble des activités </a:t>
            </a:r>
            <a:r>
              <a:rPr lang="fr-FR" sz="1200" b="1" i="1" dirty="0" smtClean="0">
                <a:solidFill>
                  <a:srgbClr val="FF0000"/>
                </a:solidFill>
              </a:rPr>
              <a:t>attendues, consulter le </a:t>
            </a:r>
            <a:r>
              <a:rPr lang="fr-FR" sz="1200" b="1" i="1" dirty="0">
                <a:solidFill>
                  <a:srgbClr val="FF0000"/>
                </a:solidFill>
              </a:rPr>
              <a:t>texte intégral de </a:t>
            </a:r>
            <a:r>
              <a:rPr lang="fr-FR" sz="1200" b="1" i="1" dirty="0" smtClean="0">
                <a:solidFill>
                  <a:srgbClr val="FF0000"/>
                </a:solidFill>
              </a:rPr>
              <a:t>l’appel.</a:t>
            </a:r>
            <a:endParaRPr lang="fr-FR" sz="1200" b="1" dirty="0">
              <a:solidFill>
                <a:srgbClr val="FF0000"/>
              </a:solidFill>
            </a:endParaRPr>
          </a:p>
        </p:txBody>
      </p:sp>
    </p:spTree>
    <p:extLst>
      <p:ext uri="{BB962C8B-B14F-4D97-AF65-F5344CB8AC3E}">
        <p14:creationId xmlns:p14="http://schemas.microsoft.com/office/powerpoint/2010/main" val="394482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2"/>
          <p:cNvSpPr>
            <a:spLocks noGrp="1"/>
          </p:cNvSpPr>
          <p:nvPr>
            <p:ph type="title"/>
          </p:nvPr>
        </p:nvSpPr>
        <p:spPr bwMode="auto"/>
        <p:txBody>
          <a:bodyPr/>
          <a:lstStyle/>
          <a:p>
            <a:pPr marL="0" indent="0">
              <a:buNone/>
              <a:defRPr/>
            </a:pPr>
            <a:r>
              <a:rPr lang="fr-FR" sz="2400" b="0" dirty="0"/>
              <a:t>Destination 5</a:t>
            </a:r>
            <a:r>
              <a:rPr lang="fr-FR" dirty="0"/>
              <a:t/>
            </a:r>
            <a:br>
              <a:rPr lang="fr-FR" dirty="0"/>
            </a:br>
            <a:r>
              <a:rPr lang="fr-FR" i="1" dirty="0"/>
              <a:t>Des solutions propres et compétitives pour tous les modes de transport</a:t>
            </a:r>
            <a:endParaRPr dirty="0"/>
          </a:p>
        </p:txBody>
      </p:sp>
      <p:sp>
        <p:nvSpPr>
          <p:cNvPr id="11" name="Espace réservé du numéro de diapositive 10"/>
          <p:cNvSpPr>
            <a:spLocks noGrp="1"/>
          </p:cNvSpPr>
          <p:nvPr>
            <p:ph type="sldNum" sz="quarter" idx="12"/>
          </p:nvPr>
        </p:nvSpPr>
        <p:spPr bwMode="auto"/>
        <p:txBody>
          <a:bodyPr/>
          <a:lstStyle/>
          <a:p>
            <a:pPr>
              <a:defRPr/>
            </a:pPr>
            <a:fld id="{733122C9-A0B9-462F-8757-0847AD287B63}" type="slidenum">
              <a:rPr lang="fr-FR"/>
              <a:t>17</a:t>
            </a:fld>
            <a:endParaRPr lang="fr-FR"/>
          </a:p>
        </p:txBody>
      </p:sp>
    </p:spTree>
    <p:extLst>
      <p:ext uri="{BB962C8B-B14F-4D97-AF65-F5344CB8AC3E}">
        <p14:creationId xmlns:p14="http://schemas.microsoft.com/office/powerpoint/2010/main" val="3898646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defTabSz="914378">
              <a:defRPr/>
            </a:pPr>
            <a:fld id="{733122C9-A0B9-462F-8757-0847AD287B63}" type="slidenum">
              <a:rPr lang="fr-FR">
                <a:solidFill>
                  <a:srgbClr val="000091"/>
                </a:solidFill>
                <a:latin typeface="Arial"/>
              </a:rPr>
              <a:t>18</a:t>
            </a:fld>
            <a:endParaRPr lang="fr-FR">
              <a:solidFill>
                <a:srgbClr val="000091"/>
              </a:solidFill>
              <a:latin typeface="Arial"/>
            </a:endParaRPr>
          </a:p>
        </p:txBody>
      </p:sp>
      <p:sp>
        <p:nvSpPr>
          <p:cNvPr id="7" name="Rectangle 6"/>
          <p:cNvSpPr/>
          <p:nvPr/>
        </p:nvSpPr>
        <p:spPr bwMode="auto">
          <a:xfrm>
            <a:off x="180000" y="1242501"/>
            <a:ext cx="8586336" cy="3477875"/>
          </a:xfrm>
          <a:prstGeom prst="rect">
            <a:avLst/>
          </a:prstGeom>
        </p:spPr>
        <p:txBody>
          <a:bodyPr wrap="square" lIns="91440" tIns="45720" rIns="91440" bIns="45720" anchor="t">
            <a:spAutoFit/>
          </a:bodyPr>
          <a:lstStyle/>
          <a:p>
            <a:pPr algn="just" defTabSz="914378">
              <a:defRPr/>
            </a:pPr>
            <a:r>
              <a:rPr lang="fr-FR" sz="1600" b="1" dirty="0">
                <a:solidFill>
                  <a:srgbClr val="000091"/>
                </a:solidFill>
                <a:latin typeface="Arial"/>
              </a:rPr>
              <a:t>Destination 5 </a:t>
            </a:r>
            <a:r>
              <a:rPr lang="fr-FR" sz="1600" b="1" dirty="0">
                <a:solidFill>
                  <a:srgbClr val="000091"/>
                </a:solidFill>
              </a:rPr>
              <a:t>- Des solutions propres et compétitives pour tous les modes de </a:t>
            </a:r>
            <a:r>
              <a:rPr lang="fr-FR" sz="1600" b="1" dirty="0" smtClean="0">
                <a:solidFill>
                  <a:srgbClr val="000091"/>
                </a:solidFill>
              </a:rPr>
              <a:t>transport</a:t>
            </a:r>
            <a:endParaRPr lang="fr-FR" sz="1200" dirty="0">
              <a:solidFill>
                <a:srgbClr val="000000"/>
              </a:solidFill>
              <a:latin typeface="Arial"/>
            </a:endParaRPr>
          </a:p>
          <a:p>
            <a:pPr algn="just" defTabSz="914378">
              <a:defRPr/>
            </a:pPr>
            <a:endParaRPr lang="fr-FR" sz="1600" b="1" dirty="0">
              <a:solidFill>
                <a:srgbClr val="000000"/>
              </a:solidFill>
              <a:latin typeface="Arial"/>
            </a:endParaRPr>
          </a:p>
          <a:p>
            <a:pPr algn="just" defTabSz="914378">
              <a:defRPr/>
            </a:pPr>
            <a:r>
              <a:rPr lang="fr-FR" sz="1400" b="1" dirty="0"/>
              <a:t>Impact visé</a:t>
            </a:r>
            <a:r>
              <a:rPr lang="fr-FR" sz="1400" b="1" dirty="0">
                <a:latin typeface="Arial"/>
              </a:rPr>
              <a:t> </a:t>
            </a:r>
            <a:r>
              <a:rPr lang="fr-FR" sz="1400" dirty="0">
                <a:latin typeface="Arial"/>
              </a:rPr>
              <a:t>: « </a:t>
            </a:r>
            <a:r>
              <a:rPr lang="fr-FR" sz="1400" i="1" dirty="0">
                <a:latin typeface="Arial"/>
              </a:rPr>
              <a:t>Une mobilité climatiquement neutre et respectueuse de l'environnement grâce à des solutions propres pour tous les modes de </a:t>
            </a:r>
            <a:r>
              <a:rPr lang="fr-FR" sz="1400" i="1" dirty="0" smtClean="0">
                <a:latin typeface="Arial"/>
              </a:rPr>
              <a:t>transport, </a:t>
            </a:r>
            <a:r>
              <a:rPr lang="fr-FR" sz="1400" i="1" dirty="0">
                <a:latin typeface="Arial"/>
              </a:rPr>
              <a:t>tout en augmentant la compétitivité du secteur des </a:t>
            </a:r>
            <a:r>
              <a:rPr lang="fr-FR" sz="1400" i="1" dirty="0" smtClean="0">
                <a:latin typeface="Arial"/>
              </a:rPr>
              <a:t>transports </a:t>
            </a:r>
            <a:r>
              <a:rPr lang="fr-FR" sz="1400" i="1" dirty="0">
                <a:latin typeface="Arial"/>
              </a:rPr>
              <a:t>de l’UE </a:t>
            </a:r>
            <a:r>
              <a:rPr lang="fr-FR" sz="1400" dirty="0">
                <a:latin typeface="Arial"/>
              </a:rPr>
              <a:t>», notamment par le biais :</a:t>
            </a:r>
            <a:endParaRPr dirty="0"/>
          </a:p>
          <a:p>
            <a:pPr algn="just" defTabSz="914378">
              <a:defRPr/>
            </a:pPr>
            <a:endParaRPr lang="fr-FR" sz="1600" dirty="0">
              <a:solidFill>
                <a:srgbClr val="FF0000"/>
              </a:solidFill>
              <a:latin typeface="Arial"/>
            </a:endParaRPr>
          </a:p>
          <a:p>
            <a:pPr marL="285750" indent="-285750" algn="just" defTabSz="914378">
              <a:buFont typeface="Arial"/>
              <a:buChar char="•"/>
              <a:defRPr/>
            </a:pPr>
            <a:r>
              <a:rPr lang="fr-FR" sz="1400" dirty="0">
                <a:latin typeface="Arial"/>
              </a:rPr>
              <a:t>D’un </a:t>
            </a:r>
            <a:r>
              <a:rPr lang="fr-FR" sz="1400" b="1" dirty="0" smtClean="0">
                <a:latin typeface="Arial"/>
              </a:rPr>
              <a:t>transport </a:t>
            </a:r>
            <a:r>
              <a:rPr lang="fr-FR" sz="1400" b="1" dirty="0">
                <a:latin typeface="Arial"/>
              </a:rPr>
              <a:t>routier transformé en mobilité à zéro émission </a:t>
            </a:r>
            <a:r>
              <a:rPr lang="fr-FR" sz="1400" dirty="0">
                <a:latin typeface="Arial"/>
              </a:rPr>
              <a:t>grâce à un système européen de recherche, d’innovation et industriel de classe mondiale</a:t>
            </a:r>
            <a:endParaRPr dirty="0"/>
          </a:p>
          <a:p>
            <a:pPr marL="285750" indent="-285750" algn="just" defTabSz="914378">
              <a:spcBef>
                <a:spcPts val="1200"/>
              </a:spcBef>
              <a:buFont typeface="Arial"/>
              <a:buChar char="•"/>
              <a:defRPr/>
            </a:pPr>
            <a:r>
              <a:rPr lang="fr-FR" sz="1400" dirty="0">
                <a:latin typeface="Arial"/>
              </a:rPr>
              <a:t>D’une accélération de la </a:t>
            </a:r>
            <a:r>
              <a:rPr lang="fr-FR" sz="1400" b="1" dirty="0">
                <a:latin typeface="Arial"/>
              </a:rPr>
              <a:t>réduction de tous les impacts et émissions de l’aviation</a:t>
            </a:r>
            <a:endParaRPr lang="fr-FR" sz="1400" dirty="0">
              <a:latin typeface="Arial"/>
            </a:endParaRPr>
          </a:p>
          <a:p>
            <a:pPr marL="285750" indent="-285750" algn="just" defTabSz="914378">
              <a:spcBef>
                <a:spcPts val="1200"/>
              </a:spcBef>
              <a:buFont typeface="Arial"/>
              <a:buChar char="•"/>
              <a:defRPr/>
            </a:pPr>
            <a:r>
              <a:rPr lang="fr-FR" sz="1400" dirty="0">
                <a:latin typeface="Arial"/>
              </a:rPr>
              <a:t>D’une accélération du développement et du déploiement de </a:t>
            </a:r>
            <a:r>
              <a:rPr lang="fr-FR" sz="1400" b="1" dirty="0">
                <a:latin typeface="Arial"/>
              </a:rPr>
              <a:t>solutions de </a:t>
            </a:r>
            <a:r>
              <a:rPr lang="fr-FR" sz="1400" b="1" dirty="0" smtClean="0">
                <a:latin typeface="Arial"/>
              </a:rPr>
              <a:t>transport </a:t>
            </a:r>
            <a:r>
              <a:rPr lang="fr-FR" sz="1400" b="1" dirty="0">
                <a:latin typeface="Arial"/>
              </a:rPr>
              <a:t>maritime et fluvial, propres, climatiquement neutres, et avec un impact environnemental réduit</a:t>
            </a:r>
          </a:p>
          <a:p>
            <a:pPr marL="285750" indent="-285750" algn="just" defTabSz="914378">
              <a:spcBef>
                <a:spcPts val="1200"/>
              </a:spcBef>
              <a:buFont typeface="Arial"/>
              <a:buChar char="•"/>
              <a:defRPr/>
            </a:pPr>
            <a:r>
              <a:rPr lang="fr-FR" sz="1400" dirty="0">
                <a:latin typeface="Arial"/>
              </a:rPr>
              <a:t>De solutions plus efficaces pour </a:t>
            </a:r>
            <a:r>
              <a:rPr lang="fr-FR" sz="1400" b="1" dirty="0">
                <a:latin typeface="Arial"/>
              </a:rPr>
              <a:t>réduire les émissions associées aux </a:t>
            </a:r>
            <a:r>
              <a:rPr lang="fr-FR" sz="1400" b="1" dirty="0" smtClean="0">
                <a:latin typeface="Arial"/>
              </a:rPr>
              <a:t>transports </a:t>
            </a:r>
            <a:r>
              <a:rPr lang="fr-FR" sz="1400" b="1" dirty="0">
                <a:latin typeface="Arial"/>
              </a:rPr>
              <a:t>et leurs impacts</a:t>
            </a:r>
            <a:endParaRPr lang="fr-FR" sz="1400" dirty="0">
              <a:solidFill>
                <a:srgbClr val="000000"/>
              </a:solidFill>
              <a:latin typeface="Arial"/>
            </a:endParaRPr>
          </a:p>
        </p:txBody>
      </p:sp>
      <p:sp>
        <p:nvSpPr>
          <p:cNvPr id="8" name="ZoneTexte 7"/>
          <p:cNvSpPr txBox="1"/>
          <p:nvPr/>
        </p:nvSpPr>
        <p:spPr bwMode="auto">
          <a:xfrm>
            <a:off x="3203848" y="195088"/>
            <a:ext cx="5765503" cy="553998"/>
          </a:xfrm>
          <a:prstGeom prst="rect">
            <a:avLst/>
          </a:prstGeom>
          <a:noFill/>
        </p:spPr>
        <p:txBody>
          <a:bodyPr wrap="square" lIns="91440" tIns="45720" rIns="91440" bIns="45720" rtlCol="0" anchor="t">
            <a:spAutoFit/>
          </a:bodyPr>
          <a:lstStyle/>
          <a:p>
            <a:pPr algn="r" defTabSz="914378">
              <a:defRPr/>
            </a:pPr>
            <a:r>
              <a:rPr lang="fr-FR" b="1" dirty="0">
                <a:solidFill>
                  <a:srgbClr val="000000"/>
                </a:solidFill>
                <a:latin typeface="Arial"/>
              </a:rPr>
              <a:t>Destination 5 : Les impacts</a:t>
            </a:r>
            <a:endParaRPr dirty="0"/>
          </a:p>
          <a:p>
            <a:pPr algn="r" defTabSz="914378">
              <a:defRPr/>
            </a:pPr>
            <a:r>
              <a:rPr lang="fr-FR" sz="1200" b="1" dirty="0">
                <a:solidFill>
                  <a:srgbClr val="000000"/>
                </a:solidFill>
              </a:rPr>
              <a:t>Des solutions propres et compétitives pour tous les modes de </a:t>
            </a:r>
            <a:r>
              <a:rPr lang="fr-FR" sz="1200" b="1" dirty="0" smtClean="0">
                <a:solidFill>
                  <a:srgbClr val="000000"/>
                </a:solidFill>
              </a:rPr>
              <a:t>transport</a:t>
            </a:r>
            <a:endParaRPr lang="fr-FR" sz="1200" b="1" dirty="0">
              <a:solidFill>
                <a:srgbClr val="000000"/>
              </a:solidFill>
              <a:latin typeface="Arial"/>
            </a:endParaRPr>
          </a:p>
        </p:txBody>
      </p:sp>
    </p:spTree>
    <p:extLst>
      <p:ext uri="{BB962C8B-B14F-4D97-AF65-F5344CB8AC3E}">
        <p14:creationId xmlns:p14="http://schemas.microsoft.com/office/powerpoint/2010/main" val="1403483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19</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5 , « sous-partie 1 » : Les objectifs</a:t>
            </a:r>
          </a:p>
          <a:p>
            <a:pPr algn="r">
              <a:defRPr/>
            </a:pPr>
            <a:r>
              <a:rPr lang="en-US" sz="1200" b="1" dirty="0"/>
              <a:t>Transport </a:t>
            </a:r>
            <a:r>
              <a:rPr lang="en-US" sz="1200" b="1" dirty="0" err="1"/>
              <a:t>Routier</a:t>
            </a:r>
            <a:endParaRPr lang="fr-FR" b="1" dirty="0"/>
          </a:p>
        </p:txBody>
      </p:sp>
      <p:sp>
        <p:nvSpPr>
          <p:cNvPr id="7" name="Rectangle 6"/>
          <p:cNvSpPr/>
          <p:nvPr/>
        </p:nvSpPr>
        <p:spPr bwMode="auto">
          <a:xfrm>
            <a:off x="323528" y="1028219"/>
            <a:ext cx="8442808" cy="3662541"/>
          </a:xfrm>
          <a:prstGeom prst="rect">
            <a:avLst/>
          </a:prstGeom>
        </p:spPr>
        <p:txBody>
          <a:bodyPr wrap="square">
            <a:spAutoFit/>
          </a:bodyPr>
          <a:lstStyle/>
          <a:p>
            <a:pPr lvl="0" algn="just">
              <a:defRPr/>
            </a:pPr>
            <a:r>
              <a:rPr lang="fr-FR" sz="1600" b="1" dirty="0">
                <a:solidFill>
                  <a:srgbClr val="000099"/>
                </a:solidFill>
              </a:rPr>
              <a:t>1</a:t>
            </a:r>
            <a:r>
              <a:rPr lang="fr-FR" sz="1600" b="1" baseline="30000" dirty="0">
                <a:solidFill>
                  <a:srgbClr val="000099"/>
                </a:solidFill>
              </a:rPr>
              <a:t>ère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«Transport routier à émissions nulles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Concepts et technologies d'infrastructure de recharge abordables et conviviaux, faciles à déployer, couvrant largement les espaces urbains et le réseau routier et incluant des interactions véhicule-réseau.</a:t>
            </a:r>
          </a:p>
          <a:p>
            <a:pPr marL="171450" indent="-171450" algn="just">
              <a:spcAft>
                <a:spcPts val="600"/>
              </a:spcAft>
              <a:buFont typeface="Arial"/>
              <a:buChar char="•"/>
              <a:defRPr/>
            </a:pPr>
            <a:r>
              <a:rPr lang="fr-FR" sz="1300" dirty="0">
                <a:solidFill>
                  <a:srgbClr val="000000"/>
                </a:solidFill>
              </a:rPr>
              <a:t>Adoption accélérée de solutions abordables et centrées sur l'utilisateur pour optimiser l'efficacité et la flexibilité énergétiques.</a:t>
            </a:r>
          </a:p>
          <a:p>
            <a:pPr marL="171450" indent="-171450" algn="just">
              <a:spcAft>
                <a:spcPts val="600"/>
              </a:spcAft>
              <a:buFont typeface="Arial"/>
              <a:buChar char="•"/>
              <a:defRPr/>
            </a:pPr>
            <a:r>
              <a:rPr lang="fr-FR" sz="1300" dirty="0">
                <a:solidFill>
                  <a:srgbClr val="000000"/>
                </a:solidFill>
              </a:rPr>
              <a:t>Conception, évaluation et déploiement efficaces de solutions innovantes à émissions nulles pour relever le défi du transport routier propre.</a:t>
            </a:r>
          </a:p>
          <a:p>
            <a:pPr marL="171450" indent="-171450" algn="just">
              <a:spcAft>
                <a:spcPts val="600"/>
              </a:spcAft>
              <a:buFont typeface="Arial"/>
              <a:buChar char="•"/>
              <a:defRPr/>
            </a:pPr>
            <a:r>
              <a:rPr lang="fr-FR" sz="1300" dirty="0">
                <a:solidFill>
                  <a:srgbClr val="000000"/>
                </a:solidFill>
              </a:rPr>
              <a:t>Démonstrations innovantes de cas d'utilisation pour l'intégration de véhicules à émission zéro et de concepts d'infrastructure pour la mobilité routière des personnes et des marchandises.</a:t>
            </a:r>
          </a:p>
          <a:p>
            <a:pPr marL="171450" indent="-171450" algn="just">
              <a:spcAft>
                <a:spcPts val="600"/>
              </a:spcAft>
              <a:buFont typeface="Arial"/>
              <a:buChar char="•"/>
              <a:defRPr/>
            </a:pPr>
            <a:r>
              <a:rPr lang="fr-FR" sz="1300" dirty="0">
                <a:solidFill>
                  <a:srgbClr val="000000"/>
                </a:solidFill>
              </a:rPr>
              <a:t>Meilleure acceptation par les utilisateurs des véhicules à émission zéro, meilleure qualité de l'air, économie plus circulaire et réduction des impacts environnementaux.</a:t>
            </a:r>
          </a:p>
          <a:p>
            <a:pPr marL="171450" indent="-171450" algn="just">
              <a:spcAft>
                <a:spcPts val="600"/>
              </a:spcAft>
              <a:buFont typeface="Arial"/>
              <a:buChar char="•"/>
              <a:defRPr/>
            </a:pPr>
            <a:r>
              <a:rPr lang="fr-FR" sz="1300" dirty="0">
                <a:solidFill>
                  <a:srgbClr val="000000"/>
                </a:solidFill>
              </a:rPr>
              <a:t>Soutien au leadership de l'UE sur les marchés mondiaux du transport. </a:t>
            </a:r>
          </a:p>
        </p:txBody>
      </p:sp>
    </p:spTree>
    <p:extLst>
      <p:ext uri="{BB962C8B-B14F-4D97-AF65-F5344CB8AC3E}">
        <p14:creationId xmlns:p14="http://schemas.microsoft.com/office/powerpoint/2010/main" val="404016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lgn="ctr">
              <a:lnSpc>
                <a:spcPct val="100000"/>
              </a:lnSpc>
              <a:defRPr/>
            </a:pPr>
            <a:r>
              <a:rPr lang="fr-FR" sz="3600" dirty="0"/>
              <a:t>GUIDE DES APPELS 2023</a:t>
            </a:r>
            <a:r>
              <a:rPr lang="fr-FR" sz="2800" dirty="0"/>
              <a:t> </a:t>
            </a:r>
            <a:endParaRPr dirty="0"/>
          </a:p>
          <a:p>
            <a:pPr algn="ctr">
              <a:lnSpc>
                <a:spcPct val="100000"/>
              </a:lnSpc>
              <a:defRPr/>
            </a:pPr>
            <a:r>
              <a:rPr lang="fr-FR" sz="2800" b="0" dirty="0" smtClean="0"/>
              <a:t>Destination 5 et 6 – Transports </a:t>
            </a:r>
          </a:p>
          <a:p>
            <a:pPr algn="ctr">
              <a:lnSpc>
                <a:spcPct val="100000"/>
              </a:lnSpc>
              <a:defRPr/>
            </a:pPr>
            <a:endParaRPr lang="fr-FR" sz="2800" b="0" dirty="0"/>
          </a:p>
          <a:p>
            <a:pPr>
              <a:lnSpc>
                <a:spcPct val="100000"/>
              </a:lnSpc>
              <a:defRPr/>
            </a:pPr>
            <a:endParaRPr lang="fr-FR" sz="3600" dirty="0"/>
          </a:p>
          <a:p>
            <a:pPr>
              <a:lnSpc>
                <a:spcPct val="100000"/>
              </a:lnSpc>
              <a:defRPr/>
            </a:pPr>
            <a:r>
              <a:rPr lang="fr-FR" sz="3200" dirty="0"/>
              <a:t>Cluster 5 – Climat, Energie, Mobilité</a:t>
            </a:r>
            <a:endParaRPr sz="3200" dirty="0"/>
          </a:p>
          <a:p>
            <a:pPr>
              <a:lnSpc>
                <a:spcPct val="100000"/>
              </a:lnSpc>
              <a:defRPr/>
            </a:pPr>
            <a:r>
              <a:rPr lang="fr-FR" sz="2400" b="0" i="1" dirty="0"/>
              <a:t>HORIZON EUROPE</a:t>
            </a:r>
            <a:endParaRPr lang="fr-FR" sz="3600" i="1" dirty="0"/>
          </a:p>
          <a:p>
            <a:pPr algn="r">
              <a:lnSpc>
                <a:spcPct val="100000"/>
              </a:lnSpc>
              <a:spcBef>
                <a:spcPts val="1200"/>
              </a:spcBef>
              <a:defRPr/>
            </a:pPr>
            <a:r>
              <a:rPr lang="fr-FR" sz="2000" b="0" dirty="0"/>
              <a:t>- </a:t>
            </a:r>
            <a:r>
              <a:rPr lang="fr-FR" sz="2000" b="0" dirty="0" err="1" smtClean="0"/>
              <a:t>Nov</a:t>
            </a:r>
            <a:r>
              <a:rPr lang="fr-FR" sz="2000" b="0" dirty="0" smtClean="0"/>
              <a:t> </a:t>
            </a:r>
            <a:r>
              <a:rPr lang="fr-FR" sz="2000" b="0" dirty="0"/>
              <a:t>2022 -</a:t>
            </a:r>
            <a:endParaRPr dirty="0"/>
          </a:p>
        </p:txBody>
      </p:sp>
    </p:spTree>
    <p:extLst>
      <p:ext uri="{BB962C8B-B14F-4D97-AF65-F5344CB8AC3E}">
        <p14:creationId xmlns:p14="http://schemas.microsoft.com/office/powerpoint/2010/main" val="1452036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u="sng" dirty="0">
                <a:solidFill>
                  <a:schemeClr val="tx1"/>
                </a:solidFill>
              </a:rPr>
              <a:t>HORIZON-CL5-2023-D5-01-01: User-centric design and operation of EV for optimized energy efficiency (2ZERO Partnership)</a:t>
            </a:r>
            <a:endParaRPr lang="fr-FR" sz="1400" b="1" u="sng" dirty="0">
              <a:solidFill>
                <a:schemeClr val="tx1"/>
              </a:solidFill>
            </a:endParaRPr>
          </a:p>
          <a:p>
            <a:pPr>
              <a:defRPr/>
            </a:pPr>
            <a:r>
              <a:rPr lang="en-GB" sz="1400" b="1" u="sng" dirty="0" smtClean="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706400"/>
            <a:ext cx="8424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smtClean="0">
                <a:solidFill>
                  <a:schemeClr val="tx1"/>
                </a:solidFill>
              </a:rPr>
              <a:t>Adoption accélérée </a:t>
            </a:r>
            <a:r>
              <a:rPr lang="fr-FR" sz="1100" dirty="0">
                <a:solidFill>
                  <a:schemeClr val="tx1"/>
                </a:solidFill>
              </a:rPr>
              <a:t>de véhicules électriques </a:t>
            </a:r>
            <a:r>
              <a:rPr lang="fr-FR" sz="1100" dirty="0" smtClean="0">
                <a:solidFill>
                  <a:schemeClr val="tx1"/>
                </a:solidFill>
              </a:rPr>
              <a:t>abordables </a:t>
            </a:r>
            <a:r>
              <a:rPr lang="fr-FR" sz="1100" dirty="0">
                <a:solidFill>
                  <a:schemeClr val="tx1"/>
                </a:solidFill>
              </a:rPr>
              <a:t>et plus économes en énergie grâce au développement de solutions innovantes et holistiques centrées sur </a:t>
            </a:r>
            <a:r>
              <a:rPr lang="fr-FR" sz="1100" dirty="0" smtClean="0">
                <a:solidFill>
                  <a:schemeClr val="tx1"/>
                </a:solidFill>
              </a:rPr>
              <a:t>l'utilisateur.</a:t>
            </a:r>
          </a:p>
          <a:p>
            <a:pPr marL="171450" indent="-171450">
              <a:spcAft>
                <a:spcPts val="0"/>
              </a:spcAft>
              <a:buFont typeface="Arial"/>
              <a:buChar char="•"/>
              <a:defRPr/>
            </a:pPr>
            <a:r>
              <a:rPr lang="fr-FR" sz="1100" dirty="0">
                <a:solidFill>
                  <a:schemeClr val="tx1"/>
                </a:solidFill>
              </a:rPr>
              <a:t>E</a:t>
            </a:r>
            <a:r>
              <a:rPr lang="fr-FR" sz="1100" dirty="0" smtClean="0">
                <a:solidFill>
                  <a:schemeClr val="tx1"/>
                </a:solidFill>
              </a:rPr>
              <a:t>fficacité des </a:t>
            </a:r>
            <a:r>
              <a:rPr lang="fr-FR" sz="1100" dirty="0">
                <a:solidFill>
                  <a:schemeClr val="tx1"/>
                </a:solidFill>
              </a:rPr>
              <a:t>fonctions de confort et de sécurité </a:t>
            </a:r>
            <a:r>
              <a:rPr lang="fr-FR" sz="1100" dirty="0" smtClean="0">
                <a:solidFill>
                  <a:schemeClr val="tx1"/>
                </a:solidFill>
              </a:rPr>
              <a:t>améliorée menant à </a:t>
            </a:r>
            <a:r>
              <a:rPr lang="fr-FR" sz="1100" dirty="0">
                <a:solidFill>
                  <a:schemeClr val="tx1"/>
                </a:solidFill>
              </a:rPr>
              <a:t>une augmentation de l'autonomie réelle de </a:t>
            </a:r>
            <a:r>
              <a:rPr lang="fr-FR" sz="1100" dirty="0" smtClean="0">
                <a:solidFill>
                  <a:schemeClr val="tx1"/>
                </a:solidFill>
              </a:rPr>
              <a:t>20%.</a:t>
            </a:r>
          </a:p>
          <a:p>
            <a:pPr marL="171450" indent="-171450">
              <a:spcAft>
                <a:spcPts val="0"/>
              </a:spcAft>
              <a:buFont typeface="Arial"/>
              <a:buChar char="•"/>
              <a:defRPr/>
            </a:pPr>
            <a:r>
              <a:rPr lang="fr-FR" sz="1100" dirty="0">
                <a:solidFill>
                  <a:schemeClr val="tx1"/>
                </a:solidFill>
              </a:rPr>
              <a:t>Dimensionnement et performance des composants adaptés aux exigences de fiabilité et de performance du véhicule afin de réduire les coûts d'au moins </a:t>
            </a:r>
            <a:r>
              <a:rPr lang="fr-FR" sz="1100" dirty="0" smtClean="0">
                <a:solidFill>
                  <a:schemeClr val="tx1"/>
                </a:solidFill>
              </a:rPr>
              <a:t>5% </a:t>
            </a:r>
            <a:r>
              <a:rPr lang="fr-FR" sz="1100" dirty="0">
                <a:solidFill>
                  <a:schemeClr val="tx1"/>
                </a:solidFill>
              </a:rPr>
              <a:t>au niveau du </a:t>
            </a:r>
            <a:r>
              <a:rPr lang="fr-FR" sz="1100" dirty="0" smtClean="0">
                <a:solidFill>
                  <a:schemeClr val="tx1"/>
                </a:solidFill>
              </a:rPr>
              <a:t>véhicule.</a:t>
            </a:r>
          </a:p>
          <a:p>
            <a:pPr marL="171450" indent="-171450">
              <a:spcAft>
                <a:spcPts val="0"/>
              </a:spcAft>
              <a:buFont typeface="Arial"/>
              <a:buChar char="•"/>
              <a:defRPr/>
            </a:pPr>
            <a:r>
              <a:rPr lang="fr-FR" sz="1100" dirty="0">
                <a:solidFill>
                  <a:schemeClr val="tx1"/>
                </a:solidFill>
              </a:rPr>
              <a:t>Réduction de </a:t>
            </a:r>
            <a:r>
              <a:rPr lang="fr-FR" sz="1100" dirty="0" smtClean="0">
                <a:solidFill>
                  <a:schemeClr val="tx1"/>
                </a:solidFill>
              </a:rPr>
              <a:t>30% </a:t>
            </a:r>
            <a:r>
              <a:rPr lang="fr-FR" sz="1100" dirty="0">
                <a:solidFill>
                  <a:schemeClr val="tx1"/>
                </a:solidFill>
              </a:rPr>
              <a:t>du temps de développement des systèmes et composants du véhicule </a:t>
            </a:r>
            <a:r>
              <a:rPr lang="fr-FR" sz="1100" dirty="0" smtClean="0">
                <a:solidFill>
                  <a:schemeClr val="tx1"/>
                </a:solidFill>
              </a:rPr>
              <a:t>via </a:t>
            </a:r>
            <a:r>
              <a:rPr lang="fr-FR" sz="1100" dirty="0">
                <a:solidFill>
                  <a:schemeClr val="tx1"/>
                </a:solidFill>
              </a:rPr>
              <a:t>l'utilisation de l'intelligence artificielle </a:t>
            </a:r>
            <a:r>
              <a:rPr lang="fr-FR" sz="1100" dirty="0" smtClean="0">
                <a:solidFill>
                  <a:schemeClr val="tx1"/>
                </a:solidFill>
              </a:rPr>
              <a:t>pour </a:t>
            </a:r>
            <a:r>
              <a:rPr lang="fr-FR" sz="1100" dirty="0">
                <a:solidFill>
                  <a:schemeClr val="tx1"/>
                </a:solidFill>
              </a:rPr>
              <a:t>une prise en charge de la conception avancée et des algorithmes de contrôle dans les systèmes de gestion </a:t>
            </a:r>
            <a:r>
              <a:rPr lang="fr-FR" sz="1100" dirty="0" smtClean="0">
                <a:solidFill>
                  <a:schemeClr val="tx1"/>
                </a:solidFill>
              </a:rPr>
              <a:t>thermique.</a:t>
            </a:r>
            <a:endParaRPr lang="fr-FR" sz="1100" b="0" i="0" u="sng" strike="noStrike" cap="none" spc="0" dirty="0">
              <a:ln>
                <a:noFill/>
              </a:ln>
              <a:solidFill>
                <a:schemeClr val="tx1"/>
              </a:solidFill>
            </a:endParaRPr>
          </a:p>
          <a:p>
            <a:pPr>
              <a:spcAft>
                <a:spcPts val="0"/>
              </a:spcAft>
              <a:defRPr/>
            </a:pPr>
            <a:endParaRPr lang="en-GB" sz="8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00" dirty="0" smtClean="0">
                <a:solidFill>
                  <a:schemeClr val="tx1"/>
                </a:solidFill>
              </a:rPr>
              <a:t>Développer des </a:t>
            </a:r>
            <a:r>
              <a:rPr lang="fr-FR" sz="1100" dirty="0">
                <a:solidFill>
                  <a:schemeClr val="tx1"/>
                </a:solidFill>
              </a:rPr>
              <a:t>concepts et </a:t>
            </a:r>
            <a:r>
              <a:rPr lang="fr-FR" sz="1100" dirty="0" smtClean="0">
                <a:solidFill>
                  <a:schemeClr val="tx1"/>
                </a:solidFill>
              </a:rPr>
              <a:t>des </a:t>
            </a:r>
            <a:r>
              <a:rPr lang="fr-FR" sz="1100" dirty="0">
                <a:solidFill>
                  <a:schemeClr val="tx1"/>
                </a:solidFill>
              </a:rPr>
              <a:t>composants optimisés de chauffage/refroidissement </a:t>
            </a:r>
            <a:r>
              <a:rPr lang="fr-FR" sz="1100" dirty="0" smtClean="0">
                <a:solidFill>
                  <a:schemeClr val="tx1"/>
                </a:solidFill>
              </a:rPr>
              <a:t>capables </a:t>
            </a:r>
            <a:r>
              <a:rPr lang="fr-FR" sz="1100" dirty="0">
                <a:solidFill>
                  <a:schemeClr val="tx1"/>
                </a:solidFill>
              </a:rPr>
              <a:t>de réduire fortement la consommation </a:t>
            </a:r>
            <a:r>
              <a:rPr lang="fr-FR" sz="1100" dirty="0" smtClean="0">
                <a:solidFill>
                  <a:schemeClr val="tx1"/>
                </a:solidFill>
              </a:rPr>
              <a:t>d'énergie.</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Développer des </a:t>
            </a:r>
            <a:r>
              <a:rPr lang="fr-FR" sz="1100" dirty="0">
                <a:solidFill>
                  <a:schemeClr val="tx1"/>
                </a:solidFill>
              </a:rPr>
              <a:t>méthodes pour </a:t>
            </a:r>
            <a:r>
              <a:rPr lang="fr-FR" sz="1100" dirty="0" smtClean="0">
                <a:solidFill>
                  <a:schemeClr val="tx1"/>
                </a:solidFill>
              </a:rPr>
              <a:t>pré-conditionner </a:t>
            </a:r>
            <a:r>
              <a:rPr lang="fr-FR" sz="1100" dirty="0">
                <a:solidFill>
                  <a:schemeClr val="tx1"/>
                </a:solidFill>
              </a:rPr>
              <a:t>automatiquement les véhicules avant les </a:t>
            </a:r>
            <a:r>
              <a:rPr lang="fr-FR" sz="1100" dirty="0" smtClean="0">
                <a:solidFill>
                  <a:schemeClr val="tx1"/>
                </a:solidFill>
              </a:rPr>
              <a:t>trajets.</a:t>
            </a:r>
          </a:p>
          <a:p>
            <a:pPr marL="171450" indent="-171450">
              <a:spcAft>
                <a:spcPts val="0"/>
              </a:spcAft>
              <a:buFont typeface="Arial"/>
              <a:buChar char="•"/>
              <a:defRPr/>
            </a:pPr>
            <a:r>
              <a:rPr lang="fr-FR" sz="1100" dirty="0" smtClean="0">
                <a:solidFill>
                  <a:schemeClr val="tx1"/>
                </a:solidFill>
              </a:rPr>
              <a:t>Baser la prise </a:t>
            </a:r>
            <a:r>
              <a:rPr lang="fr-FR" sz="1100" dirty="0">
                <a:solidFill>
                  <a:schemeClr val="tx1"/>
                </a:solidFill>
              </a:rPr>
              <a:t>de décision </a:t>
            </a:r>
            <a:r>
              <a:rPr lang="fr-FR" sz="1100" dirty="0" smtClean="0">
                <a:solidFill>
                  <a:schemeClr val="tx1"/>
                </a:solidFill>
              </a:rPr>
              <a:t>sur </a:t>
            </a:r>
            <a:r>
              <a:rPr lang="fr-FR" sz="1100" dirty="0">
                <a:solidFill>
                  <a:schemeClr val="tx1"/>
                </a:solidFill>
              </a:rPr>
              <a:t>les données permettant une conception intérieure optimale répondant aux besoins </a:t>
            </a:r>
            <a:r>
              <a:rPr lang="fr-FR" sz="1100" dirty="0" smtClean="0">
                <a:solidFill>
                  <a:schemeClr val="tx1"/>
                </a:solidFill>
              </a:rPr>
              <a:t>du conducteur.</a:t>
            </a:r>
          </a:p>
          <a:p>
            <a:pPr marL="171450" indent="-171450">
              <a:spcAft>
                <a:spcPts val="0"/>
              </a:spcAft>
              <a:buFont typeface="Arial"/>
              <a:buChar char="•"/>
              <a:defRPr/>
            </a:pPr>
            <a:r>
              <a:rPr lang="fr-FR" sz="1100" dirty="0">
                <a:solidFill>
                  <a:schemeClr val="tx1"/>
                </a:solidFill>
              </a:rPr>
              <a:t>Identifier la disposition optimale du système et les interactions possibles grâce à plusieurs jumeaux numériques </a:t>
            </a:r>
            <a:r>
              <a:rPr lang="fr-FR" sz="1100" dirty="0" smtClean="0">
                <a:solidFill>
                  <a:schemeClr val="tx1"/>
                </a:solidFill>
              </a:rPr>
              <a:t>évolutifs.</a:t>
            </a:r>
          </a:p>
          <a:p>
            <a:pPr marL="171450" indent="-171450">
              <a:spcAft>
                <a:spcPts val="0"/>
              </a:spcAft>
              <a:buFont typeface="Arial"/>
              <a:buChar char="•"/>
              <a:defRPr/>
            </a:pPr>
            <a:r>
              <a:rPr lang="fr-FR" sz="1100" dirty="0" smtClean="0">
                <a:solidFill>
                  <a:schemeClr val="tx1"/>
                </a:solidFill>
              </a:rPr>
              <a:t>Élaborer de nouveaux </a:t>
            </a:r>
            <a:r>
              <a:rPr lang="fr-FR" sz="1100" dirty="0">
                <a:solidFill>
                  <a:schemeClr val="tx1"/>
                </a:solidFill>
              </a:rPr>
              <a:t>systèmes interopérables modulaires permettant l'utilisation de données réelles provenant de l'exploitation du parc de véhicules</a:t>
            </a:r>
            <a:endParaRPr lang="fr-FR" sz="1100" b="0" i="0" u="none" strike="noStrike" cap="none" spc="0" dirty="0">
              <a:ln>
                <a:noFill/>
              </a:ln>
              <a:solidFill>
                <a:schemeClr val="tx1"/>
              </a:solidFill>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20</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4400"/>
            <a:ext cx="5765503" cy="553998"/>
          </a:xfrm>
          <a:prstGeom prst="rect">
            <a:avLst/>
          </a:prstGeom>
          <a:noFill/>
        </p:spPr>
        <p:txBody>
          <a:bodyPr wrap="square" rtlCol="0">
            <a:spAutoFit/>
          </a:bodyPr>
          <a:lstStyle/>
          <a:p>
            <a:pPr>
              <a:defRPr/>
            </a:pPr>
            <a:r>
              <a:rPr lang="fr-FR" b="1" dirty="0"/>
              <a:t>Destination 5 : Les appels </a:t>
            </a:r>
            <a:r>
              <a:rPr lang="fr-FR" b="1" dirty="0" smtClean="0"/>
              <a:t>de </a:t>
            </a:r>
            <a:r>
              <a:rPr lang="fr-FR" b="1" dirty="0"/>
              <a:t>2023 </a:t>
            </a:r>
          </a:p>
          <a:p>
            <a:pPr>
              <a:defRPr/>
            </a:pPr>
            <a:r>
              <a:rPr lang="fr-FR" sz="1200" b="1" dirty="0"/>
              <a:t>T</a:t>
            </a:r>
            <a:r>
              <a:rPr lang="fr-FR" sz="1200" b="1" dirty="0" smtClean="0"/>
              <a:t>ransport routier</a:t>
            </a:r>
            <a:endParaRPr lang="fr-FR" sz="1200" b="1" dirty="0"/>
          </a:p>
        </p:txBody>
      </p:sp>
      <p:sp>
        <p:nvSpPr>
          <p:cNvPr id="9" name="Rectangle 8"/>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a:t>IA (TRL à la fin du projet 6 « au moins »)</a:t>
            </a:r>
          </a:p>
          <a:p>
            <a:pPr lvl="0">
              <a:defRPr/>
            </a:pPr>
            <a:r>
              <a:rPr lang="fr-FR" sz="1200" i="1" dirty="0"/>
              <a:t>Nb estimé de projets financés : 3</a:t>
            </a:r>
            <a:endParaRPr lang="fr-FR" sz="1200" dirty="0"/>
          </a:p>
          <a:p>
            <a:pPr lvl="0">
              <a:defRPr/>
            </a:pPr>
            <a:r>
              <a:rPr lang="fr-FR" sz="1200" i="1" dirty="0"/>
              <a:t>Budget/projet : 4-5 M€</a:t>
            </a:r>
            <a:endParaRPr lang="fr-FR" sz="1200" dirty="0"/>
          </a:p>
          <a:p>
            <a:pPr lvl="0">
              <a:defRPr/>
            </a:pPr>
            <a:r>
              <a:rPr lang="fr-FR" sz="1200" i="1" dirty="0"/>
              <a:t>Ouverture : </a:t>
            </a:r>
            <a:r>
              <a:rPr lang="fr-FR" sz="1200" i="1" dirty="0" smtClean="0"/>
              <a:t>13/12/2022</a:t>
            </a:r>
            <a:endParaRPr lang="fr-FR" sz="1200" dirty="0"/>
          </a:p>
          <a:p>
            <a:pPr lvl="0">
              <a:defRPr/>
            </a:pPr>
            <a:r>
              <a:rPr lang="fr-FR" sz="1200" i="1" dirty="0"/>
              <a:t>Deadline : </a:t>
            </a:r>
            <a:r>
              <a:rPr lang="fr-FR" sz="1200" i="1" dirty="0" smtClean="0"/>
              <a:t>20/04/2023</a:t>
            </a:r>
            <a:endParaRPr lang="fr-FR" sz="1200" dirty="0"/>
          </a:p>
        </p:txBody>
      </p:sp>
    </p:spTree>
    <p:extLst>
      <p:ext uri="{BB962C8B-B14F-4D97-AF65-F5344CB8AC3E}">
        <p14:creationId xmlns:p14="http://schemas.microsoft.com/office/powerpoint/2010/main" val="1606115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u="sng" dirty="0">
                <a:solidFill>
                  <a:schemeClr val="tx1"/>
                </a:solidFill>
              </a:rPr>
              <a:t>HORIZON-CL5-2023-D5-01-02: Innovative battery management systems for next generation vehicles (2ZERO &amp; Batt4EU Partnership) </a:t>
            </a:r>
            <a:endParaRPr lang="fr-FR" sz="1400" b="1" u="sng" dirty="0">
              <a:solidFill>
                <a:schemeClr val="tx1"/>
              </a:solidFill>
            </a:endParaRPr>
          </a:p>
          <a:p>
            <a:pPr>
              <a:defRPr/>
            </a:pPr>
            <a:endParaRPr lang="fr-FR" sz="1400" b="1" u="sng" dirty="0">
              <a:solidFill>
                <a:schemeClr val="tx1"/>
              </a:solidFill>
            </a:endParaRPr>
          </a:p>
          <a:p>
            <a:pPr>
              <a:defRPr/>
            </a:pPr>
            <a:r>
              <a:rPr lang="en-GB" sz="1400" b="1" u="sng" dirty="0" smtClean="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24000" y="1656000"/>
            <a:ext cx="8424000" cy="3219862"/>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dirty="0">
                <a:solidFill>
                  <a:schemeClr val="tx1"/>
                </a:solidFill>
              </a:rPr>
              <a:t>S</a:t>
            </a:r>
            <a:r>
              <a:rPr lang="fr-FR" dirty="0" smtClean="0">
                <a:solidFill>
                  <a:schemeClr val="tx1"/>
                </a:solidFill>
              </a:rPr>
              <a:t>ystème </a:t>
            </a:r>
            <a:r>
              <a:rPr lang="fr-FR" dirty="0">
                <a:solidFill>
                  <a:schemeClr val="tx1"/>
                </a:solidFill>
              </a:rPr>
              <a:t>de gestion de batterie (BMS) simplifié, efficace et connecté comprenant une réduction des pièces et des </a:t>
            </a:r>
            <a:r>
              <a:rPr lang="fr-FR" dirty="0" smtClean="0">
                <a:solidFill>
                  <a:schemeClr val="tx1"/>
                </a:solidFill>
              </a:rPr>
              <a:t>coûts.</a:t>
            </a:r>
          </a:p>
          <a:p>
            <a:pPr marL="171450" indent="-171450">
              <a:spcAft>
                <a:spcPts val="0"/>
              </a:spcAft>
              <a:buFont typeface="Arial"/>
              <a:buChar char="•"/>
              <a:defRPr/>
            </a:pPr>
            <a:r>
              <a:rPr lang="fr-FR" dirty="0">
                <a:solidFill>
                  <a:schemeClr val="tx1"/>
                </a:solidFill>
              </a:rPr>
              <a:t>Surveillance et diagnostics prédictifs améliorés et optimisés pour une maintenance de la gestion de la batterie fiable et </a:t>
            </a:r>
            <a:r>
              <a:rPr lang="fr-FR" dirty="0" smtClean="0">
                <a:solidFill>
                  <a:schemeClr val="tx1"/>
                </a:solidFill>
              </a:rPr>
              <a:t>efficace.</a:t>
            </a:r>
          </a:p>
          <a:p>
            <a:pPr marL="171450" indent="-171450">
              <a:spcAft>
                <a:spcPts val="0"/>
              </a:spcAft>
              <a:buFont typeface="Arial"/>
              <a:buChar char="•"/>
              <a:defRPr/>
            </a:pPr>
            <a:r>
              <a:rPr lang="fr-FR" dirty="0">
                <a:solidFill>
                  <a:schemeClr val="tx1"/>
                </a:solidFill>
              </a:rPr>
              <a:t>Développement d'interfaces pertinentes pour permettre l'accès au BMS et à sa base de </a:t>
            </a:r>
            <a:r>
              <a:rPr lang="fr-FR" dirty="0" smtClean="0">
                <a:solidFill>
                  <a:schemeClr val="tx1"/>
                </a:solidFill>
              </a:rPr>
              <a:t>données.</a:t>
            </a:r>
          </a:p>
          <a:p>
            <a:pPr marL="171450" indent="-171450">
              <a:spcAft>
                <a:spcPts val="0"/>
              </a:spcAft>
              <a:buFont typeface="Arial"/>
              <a:buChar char="•"/>
              <a:defRPr/>
            </a:pPr>
            <a:r>
              <a:rPr lang="fr-FR" dirty="0">
                <a:solidFill>
                  <a:schemeClr val="tx1"/>
                </a:solidFill>
              </a:rPr>
              <a:t>Exploitation généralement améliorée des performances de la </a:t>
            </a:r>
            <a:r>
              <a:rPr lang="fr-FR" dirty="0" smtClean="0">
                <a:solidFill>
                  <a:schemeClr val="tx1"/>
                </a:solidFill>
              </a:rPr>
              <a:t>batterie </a:t>
            </a:r>
            <a:r>
              <a:rPr lang="fr-FR" dirty="0">
                <a:solidFill>
                  <a:schemeClr val="tx1"/>
                </a:solidFill>
              </a:rPr>
              <a:t>et augmentation de la densité volumétrique de la </a:t>
            </a:r>
            <a:r>
              <a:rPr lang="fr-FR" dirty="0" smtClean="0">
                <a:solidFill>
                  <a:schemeClr val="tx1"/>
                </a:solidFill>
              </a:rPr>
              <a:t>batterie.</a:t>
            </a:r>
          </a:p>
          <a:p>
            <a:pPr marL="171450" indent="-171450">
              <a:spcAft>
                <a:spcPts val="0"/>
              </a:spcAft>
              <a:buFont typeface="Arial"/>
              <a:buChar char="•"/>
              <a:defRPr/>
            </a:pPr>
            <a:r>
              <a:rPr lang="fr-FR" dirty="0">
                <a:solidFill>
                  <a:schemeClr val="tx1"/>
                </a:solidFill>
              </a:rPr>
              <a:t>Amélioration du contrôle des conditions de fonctionnement de la batterie et détermination des estimateurs </a:t>
            </a:r>
            <a:r>
              <a:rPr lang="fr-FR" dirty="0" smtClean="0">
                <a:solidFill>
                  <a:schemeClr val="tx1"/>
                </a:solidFill>
              </a:rPr>
              <a:t>d'état.</a:t>
            </a:r>
          </a:p>
          <a:p>
            <a:pPr marL="171450" indent="-171450">
              <a:spcAft>
                <a:spcPts val="0"/>
              </a:spcAft>
              <a:buFont typeface="Arial"/>
              <a:buChar char="•"/>
              <a:defRPr/>
            </a:pPr>
            <a:r>
              <a:rPr lang="fr-FR" dirty="0">
                <a:solidFill>
                  <a:schemeClr val="tx1"/>
                </a:solidFill>
              </a:rPr>
              <a:t>Nouveaux outils de simulation et méthodes de test pour un développement, une validation et une intégration plus rapides du </a:t>
            </a:r>
            <a:r>
              <a:rPr lang="fr-FR" dirty="0" smtClean="0">
                <a:solidFill>
                  <a:schemeClr val="tx1"/>
                </a:solidFill>
              </a:rPr>
              <a:t>bloc-batterie.</a:t>
            </a:r>
          </a:p>
          <a:p>
            <a:pPr marL="171450" indent="-171450">
              <a:spcAft>
                <a:spcPts val="0"/>
              </a:spcAft>
              <a:buFont typeface="Arial"/>
              <a:buChar char="•"/>
              <a:defRPr/>
            </a:pPr>
            <a:r>
              <a:rPr lang="fr-FR" dirty="0">
                <a:solidFill>
                  <a:schemeClr val="tx1"/>
                </a:solidFill>
              </a:rPr>
              <a:t>Communication améliorée entre la batterie et l'unité de commande du </a:t>
            </a:r>
            <a:r>
              <a:rPr lang="fr-FR" dirty="0" smtClean="0">
                <a:solidFill>
                  <a:schemeClr val="tx1"/>
                </a:solidFill>
              </a:rPr>
              <a:t>véhicule pour un fonctionnement plus efficace de la batterie.</a:t>
            </a:r>
            <a:endParaRPr lang="fr-FR" dirty="0">
              <a:solidFill>
                <a:schemeClr val="tx1"/>
              </a:solidFill>
            </a:endParaRP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200" dirty="0"/>
          </a:p>
          <a:p>
            <a:pPr marL="171450" indent="-171450">
              <a:spcAft>
                <a:spcPts val="0"/>
              </a:spcAft>
              <a:buFont typeface="Arial"/>
              <a:buChar char="•"/>
              <a:defRPr/>
            </a:pPr>
            <a:r>
              <a:rPr lang="fr-FR" dirty="0" smtClean="0">
                <a:solidFill>
                  <a:schemeClr val="tx1"/>
                </a:solidFill>
              </a:rPr>
              <a:t>Développer des diagnostics </a:t>
            </a:r>
            <a:r>
              <a:rPr lang="fr-FR" dirty="0">
                <a:solidFill>
                  <a:schemeClr val="tx1"/>
                </a:solidFill>
              </a:rPr>
              <a:t>prédictifs </a:t>
            </a:r>
            <a:r>
              <a:rPr lang="fr-FR" dirty="0" err="1">
                <a:solidFill>
                  <a:schemeClr val="tx1"/>
                </a:solidFill>
              </a:rPr>
              <a:t>SoX</a:t>
            </a:r>
            <a:r>
              <a:rPr lang="fr-FR" dirty="0">
                <a:solidFill>
                  <a:schemeClr val="tx1"/>
                </a:solidFill>
              </a:rPr>
              <a:t> pour prédire avec précision la fin de vie, ainsi qu'une connectivité et un stockage de données élevés pour optimiser la durée de vie et l'utilisation générale du véhicule électrique.</a:t>
            </a:r>
          </a:p>
          <a:p>
            <a:pPr marL="171450" indent="-171450">
              <a:spcAft>
                <a:spcPts val="0"/>
              </a:spcAft>
              <a:buFont typeface="Arial"/>
              <a:buChar char="•"/>
              <a:defRPr/>
            </a:pPr>
            <a:r>
              <a:rPr lang="fr-FR" dirty="0" smtClean="0">
                <a:solidFill>
                  <a:schemeClr val="tx1"/>
                </a:solidFill>
              </a:rPr>
              <a:t>Utiliser des </a:t>
            </a:r>
            <a:r>
              <a:rPr lang="fr-FR" dirty="0">
                <a:solidFill>
                  <a:schemeClr val="tx1"/>
                </a:solidFill>
              </a:rPr>
              <a:t>modèles basés sur la physique, pilotés par les données ou des modèles </a:t>
            </a:r>
            <a:r>
              <a:rPr lang="fr-FR" dirty="0" smtClean="0">
                <a:solidFill>
                  <a:schemeClr val="tx1"/>
                </a:solidFill>
              </a:rPr>
              <a:t>hybrides </a:t>
            </a:r>
            <a:r>
              <a:rPr lang="fr-FR" dirty="0">
                <a:solidFill>
                  <a:schemeClr val="tx1"/>
                </a:solidFill>
              </a:rPr>
              <a:t>en </a:t>
            </a:r>
            <a:r>
              <a:rPr lang="fr-FR" dirty="0" smtClean="0">
                <a:solidFill>
                  <a:schemeClr val="tx1"/>
                </a:solidFill>
              </a:rPr>
              <a:t>général.</a:t>
            </a:r>
            <a:endParaRPr lang="fr-FR" dirty="0">
              <a:solidFill>
                <a:schemeClr val="tx1"/>
              </a:solidFill>
            </a:endParaRPr>
          </a:p>
          <a:p>
            <a:pPr marL="171450" indent="-171450">
              <a:spcAft>
                <a:spcPts val="0"/>
              </a:spcAft>
              <a:buFont typeface="Arial"/>
              <a:buChar char="•"/>
              <a:defRPr/>
            </a:pPr>
            <a:r>
              <a:rPr lang="fr-FR" dirty="0" smtClean="0">
                <a:solidFill>
                  <a:schemeClr val="tx1"/>
                </a:solidFill>
              </a:rPr>
              <a:t>Gérer les batteries de manière sécurisée pour </a:t>
            </a:r>
            <a:r>
              <a:rPr lang="fr-FR" dirty="0">
                <a:solidFill>
                  <a:schemeClr val="tx1"/>
                </a:solidFill>
              </a:rPr>
              <a:t>réduire les marges de manière contrôlée et garantir une utilisation optimisée et sûre </a:t>
            </a:r>
            <a:r>
              <a:rPr lang="fr-FR" dirty="0" smtClean="0">
                <a:solidFill>
                  <a:schemeClr val="tx1"/>
                </a:solidFill>
              </a:rPr>
              <a:t>et </a:t>
            </a:r>
            <a:r>
              <a:rPr lang="fr-FR" dirty="0">
                <a:solidFill>
                  <a:schemeClr val="tx1"/>
                </a:solidFill>
              </a:rPr>
              <a:t>une classification précise pour une seconde vie.</a:t>
            </a:r>
          </a:p>
          <a:p>
            <a:pPr marL="171450" indent="-171450">
              <a:spcAft>
                <a:spcPts val="0"/>
              </a:spcAft>
              <a:buFont typeface="Arial"/>
              <a:buChar char="•"/>
              <a:defRPr/>
            </a:pPr>
            <a:r>
              <a:rPr lang="fr-FR" dirty="0" smtClean="0">
                <a:solidFill>
                  <a:schemeClr val="tx1"/>
                </a:solidFill>
              </a:rPr>
              <a:t>Etablir un </a:t>
            </a:r>
            <a:r>
              <a:rPr lang="fr-FR" dirty="0">
                <a:solidFill>
                  <a:schemeClr val="tx1"/>
                </a:solidFill>
              </a:rPr>
              <a:t>lien entre le BMS et l'ECU du véhicule pour échanger des données </a:t>
            </a:r>
            <a:r>
              <a:rPr lang="fr-FR" dirty="0" smtClean="0">
                <a:solidFill>
                  <a:schemeClr val="tx1"/>
                </a:solidFill>
              </a:rPr>
              <a:t>multiples et </a:t>
            </a:r>
            <a:r>
              <a:rPr lang="fr-FR" dirty="0">
                <a:solidFill>
                  <a:schemeClr val="tx1"/>
                </a:solidFill>
              </a:rPr>
              <a:t>des informations détaillées sur le fonctionnement de la batterie, permettant ainsi d'obtenir le meilleur suivi, diagnostic et durée de vie de la batterie, tout en optimisant l'autonomie.</a:t>
            </a:r>
          </a:p>
          <a:p>
            <a:pPr marL="171450" indent="-171450">
              <a:spcAft>
                <a:spcPts val="0"/>
              </a:spcAft>
              <a:buFont typeface="Arial"/>
              <a:buChar char="•"/>
              <a:defRPr/>
            </a:pPr>
            <a:r>
              <a:rPr lang="fr-FR" dirty="0">
                <a:solidFill>
                  <a:schemeClr val="tx1"/>
                </a:solidFill>
              </a:rPr>
              <a:t>R</a:t>
            </a:r>
            <a:r>
              <a:rPr lang="fr-FR" dirty="0" smtClean="0">
                <a:solidFill>
                  <a:schemeClr val="tx1"/>
                </a:solidFill>
              </a:rPr>
              <a:t>endre </a:t>
            </a:r>
            <a:r>
              <a:rPr lang="fr-FR" dirty="0">
                <a:solidFill>
                  <a:schemeClr val="tx1"/>
                </a:solidFill>
              </a:rPr>
              <a:t>compte des résultats au partenariats européens 2ZERO et Batt4EU à l'appui du suivi de leurs KPI.</a:t>
            </a:r>
          </a:p>
          <a:p>
            <a:pPr marR="0" lvl="0" algn="l" defTabSz="914400">
              <a:lnSpc>
                <a:spcPct val="100000"/>
              </a:lnSpc>
              <a:spcBef>
                <a:spcPts val="0"/>
              </a:spcBef>
              <a:spcAft>
                <a:spcPts val="500"/>
              </a:spcAft>
              <a:buClrTx/>
              <a:buSzTx/>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21</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a:t>T</a:t>
            </a:r>
            <a:r>
              <a:rPr lang="fr-FR" sz="1200" b="1" dirty="0" smtClean="0"/>
              <a:t>ransport routier</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a:t>
            </a:r>
            <a:r>
              <a:rPr lang="en-US" sz="1200" i="1" dirty="0" smtClean="0"/>
              <a:t>6)</a:t>
            </a:r>
            <a:endParaRPr lang="fr-FR" sz="1200" i="1" dirty="0"/>
          </a:p>
          <a:p>
            <a:pPr lvl="0">
              <a:defRPr/>
            </a:pPr>
            <a:r>
              <a:rPr lang="fr-FR" sz="1200" i="1" dirty="0"/>
              <a:t>Nb estimé de projets </a:t>
            </a:r>
            <a:r>
              <a:rPr lang="fr-FR" sz="1200" i="1" dirty="0" smtClean="0"/>
              <a:t>financés : 2</a:t>
            </a:r>
            <a:endParaRPr dirty="0"/>
          </a:p>
          <a:p>
            <a:pPr lvl="0">
              <a:defRPr/>
            </a:pPr>
            <a:r>
              <a:rPr lang="fr-FR" sz="1200" i="1" dirty="0"/>
              <a:t>Budget/projet : 5</a:t>
            </a:r>
            <a:r>
              <a:rPr lang="fr-FR" sz="1200" i="1" dirty="0" smtClean="0"/>
              <a:t> M</a:t>
            </a:r>
            <a:r>
              <a:rPr lang="fr-FR" sz="1200" i="1" dirty="0"/>
              <a:t>€</a:t>
            </a:r>
            <a:endParaRPr dirty="0"/>
          </a:p>
          <a:p>
            <a:pPr lvl="0">
              <a:defRPr/>
            </a:pPr>
            <a:r>
              <a:rPr lang="fr-FR" sz="1200" i="1" dirty="0"/>
              <a:t>Ouverture : </a:t>
            </a:r>
            <a:r>
              <a:rPr lang="fr-FR" sz="1200" i="1" dirty="0" smtClean="0"/>
              <a:t>13/12/2022</a:t>
            </a:r>
            <a:endParaRPr dirty="0"/>
          </a:p>
          <a:p>
            <a:pPr lvl="0">
              <a:defRPr/>
            </a:pPr>
            <a:r>
              <a:rPr lang="fr-FR" sz="1200" i="1" dirty="0"/>
              <a:t>Deadline : </a:t>
            </a:r>
            <a:r>
              <a:rPr lang="fr-FR" sz="1200" i="1" dirty="0" smtClean="0"/>
              <a:t>20/04/2023</a:t>
            </a:r>
            <a:endParaRPr dirty="0"/>
          </a:p>
        </p:txBody>
      </p:sp>
    </p:spTree>
    <p:extLst>
      <p:ext uri="{BB962C8B-B14F-4D97-AF65-F5344CB8AC3E}">
        <p14:creationId xmlns:p14="http://schemas.microsoft.com/office/powerpoint/2010/main" val="1469800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u="sng" dirty="0">
                <a:solidFill>
                  <a:schemeClr val="tx1"/>
                </a:solidFill>
              </a:rPr>
              <a:t>HORIZON-CL5-2023-D5-01-03: Frugal zero-emission vehicles concepts for the urban passenger challenge (2ZERO Partnership) </a:t>
            </a:r>
            <a:endParaRPr lang="fr-FR" sz="1400" b="1" u="sng" dirty="0">
              <a:solidFill>
                <a:schemeClr val="tx1"/>
              </a:solidFill>
            </a:endParaRPr>
          </a:p>
          <a:p>
            <a:pPr>
              <a:defRPr/>
            </a:pPr>
            <a:r>
              <a:rPr lang="en-GB" sz="1400" b="1" u="sng" dirty="0" smtClean="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548000"/>
            <a:ext cx="8604000" cy="3147854"/>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smtClean="0">
                <a:solidFill>
                  <a:schemeClr val="tx1"/>
                </a:solidFill>
              </a:rPr>
              <a:t>Adoption accélérée au niveau mondial des </a:t>
            </a:r>
            <a:r>
              <a:rPr lang="fr-FR" sz="1100" dirty="0">
                <a:solidFill>
                  <a:schemeClr val="tx1"/>
                </a:solidFill>
              </a:rPr>
              <a:t>solutions abordables, centrées sur l'utilisateur et </a:t>
            </a:r>
            <a:r>
              <a:rPr lang="fr-FR" sz="1100" dirty="0" smtClean="0">
                <a:solidFill>
                  <a:schemeClr val="tx1"/>
                </a:solidFill>
              </a:rPr>
              <a:t>les missions et adaptées </a:t>
            </a:r>
            <a:r>
              <a:rPr lang="fr-FR" sz="1100" dirty="0">
                <a:solidFill>
                  <a:schemeClr val="tx1"/>
                </a:solidFill>
              </a:rPr>
              <a:t>à des modèles d'utilisation </a:t>
            </a:r>
            <a:r>
              <a:rPr lang="fr-FR" sz="1100" dirty="0" smtClean="0">
                <a:solidFill>
                  <a:schemeClr val="tx1"/>
                </a:solidFill>
              </a:rPr>
              <a:t>spécifiques.</a:t>
            </a:r>
          </a:p>
          <a:p>
            <a:pPr marL="171450" indent="-171450">
              <a:spcAft>
                <a:spcPts val="0"/>
              </a:spcAft>
              <a:buFont typeface="Arial"/>
              <a:buChar char="•"/>
              <a:defRPr/>
            </a:pPr>
            <a:r>
              <a:rPr lang="fr-FR" sz="1100" dirty="0">
                <a:solidFill>
                  <a:schemeClr val="tx1"/>
                </a:solidFill>
              </a:rPr>
              <a:t>Conception, évaluation et déploiement efficaces de solutions innovantes de </a:t>
            </a:r>
            <a:r>
              <a:rPr lang="fr-FR" sz="1100" dirty="0" smtClean="0">
                <a:solidFill>
                  <a:schemeClr val="tx1"/>
                </a:solidFill>
              </a:rPr>
              <a:t>VE à </a:t>
            </a:r>
            <a:r>
              <a:rPr lang="fr-FR" sz="1100" dirty="0">
                <a:solidFill>
                  <a:schemeClr val="tx1"/>
                </a:solidFill>
              </a:rPr>
              <a:t>faible coût mais évolutives </a:t>
            </a:r>
            <a:r>
              <a:rPr lang="fr-FR" sz="1100" dirty="0" smtClean="0">
                <a:solidFill>
                  <a:schemeClr val="tx1"/>
                </a:solidFill>
              </a:rPr>
              <a:t>pour </a:t>
            </a:r>
            <a:r>
              <a:rPr lang="fr-FR" sz="1100" dirty="0">
                <a:solidFill>
                  <a:schemeClr val="tx1"/>
                </a:solidFill>
              </a:rPr>
              <a:t>relever le défi du transport urbain </a:t>
            </a:r>
            <a:r>
              <a:rPr lang="fr-FR" sz="1100" dirty="0" smtClean="0">
                <a:solidFill>
                  <a:schemeClr val="tx1"/>
                </a:solidFill>
              </a:rPr>
              <a:t>propre.</a:t>
            </a:r>
          </a:p>
          <a:p>
            <a:pPr marL="171450" indent="-171450">
              <a:spcAft>
                <a:spcPts val="0"/>
              </a:spcAft>
              <a:buFont typeface="Arial"/>
              <a:buChar char="•"/>
              <a:defRPr/>
            </a:pPr>
            <a:r>
              <a:rPr lang="fr-FR" sz="1100" dirty="0">
                <a:solidFill>
                  <a:schemeClr val="tx1"/>
                </a:solidFill>
              </a:rPr>
              <a:t>E</a:t>
            </a:r>
            <a:r>
              <a:rPr lang="fr-FR" sz="1100" dirty="0" smtClean="0">
                <a:solidFill>
                  <a:schemeClr val="tx1"/>
                </a:solidFill>
              </a:rPr>
              <a:t>conomies </a:t>
            </a:r>
            <a:r>
              <a:rPr lang="fr-FR" sz="1100" dirty="0">
                <a:solidFill>
                  <a:schemeClr val="tx1"/>
                </a:solidFill>
              </a:rPr>
              <a:t>d'échelle </a:t>
            </a:r>
            <a:r>
              <a:rPr lang="fr-FR" sz="1100" dirty="0" smtClean="0">
                <a:solidFill>
                  <a:schemeClr val="tx1"/>
                </a:solidFill>
              </a:rPr>
              <a:t>offrant une durabilité accrue et </a:t>
            </a:r>
            <a:r>
              <a:rPr lang="fr-FR" sz="1100" dirty="0">
                <a:solidFill>
                  <a:schemeClr val="tx1"/>
                </a:solidFill>
              </a:rPr>
              <a:t>des coûts minimisés </a:t>
            </a:r>
            <a:r>
              <a:rPr lang="fr-FR" sz="1100" dirty="0" smtClean="0">
                <a:solidFill>
                  <a:schemeClr val="tx1"/>
                </a:solidFill>
              </a:rPr>
              <a:t>en </a:t>
            </a:r>
            <a:r>
              <a:rPr lang="fr-FR" sz="1100" dirty="0">
                <a:solidFill>
                  <a:schemeClr val="tx1"/>
                </a:solidFill>
              </a:rPr>
              <a:t>offrant des </a:t>
            </a:r>
            <a:r>
              <a:rPr lang="fr-FR" sz="1100" dirty="0" smtClean="0">
                <a:solidFill>
                  <a:schemeClr val="tx1"/>
                </a:solidFill>
              </a:rPr>
              <a:t>variantes flexibles </a:t>
            </a:r>
            <a:r>
              <a:rPr lang="fr-FR" sz="1100" dirty="0">
                <a:solidFill>
                  <a:schemeClr val="tx1"/>
                </a:solidFill>
              </a:rPr>
              <a:t>grâce à la </a:t>
            </a:r>
            <a:r>
              <a:rPr lang="fr-FR" sz="1100" dirty="0" smtClean="0">
                <a:solidFill>
                  <a:schemeClr val="tx1"/>
                </a:solidFill>
              </a:rPr>
              <a:t>modularité.</a:t>
            </a:r>
          </a:p>
          <a:p>
            <a:pPr marL="171450" indent="-171450">
              <a:spcAft>
                <a:spcPts val="0"/>
              </a:spcAft>
              <a:buFont typeface="Arial"/>
              <a:buChar char="•"/>
              <a:defRPr/>
            </a:pPr>
            <a:r>
              <a:rPr lang="fr-FR" sz="1100" dirty="0">
                <a:solidFill>
                  <a:schemeClr val="tx1"/>
                </a:solidFill>
              </a:rPr>
              <a:t>Facilité d'utilisation assurée dans les zones </a:t>
            </a:r>
            <a:r>
              <a:rPr lang="fr-FR" sz="1100" dirty="0" smtClean="0">
                <a:solidFill>
                  <a:schemeClr val="tx1"/>
                </a:solidFill>
              </a:rPr>
              <a:t>urbaines / suburbaines ciblées tenant compte </a:t>
            </a:r>
            <a:r>
              <a:rPr lang="fr-FR" sz="1100" dirty="0">
                <a:solidFill>
                  <a:schemeClr val="tx1"/>
                </a:solidFill>
              </a:rPr>
              <a:t>des conditions de circulation et </a:t>
            </a:r>
            <a:r>
              <a:rPr lang="fr-FR" sz="1100" dirty="0" smtClean="0">
                <a:solidFill>
                  <a:schemeClr val="tx1"/>
                </a:solidFill>
              </a:rPr>
              <a:t>stationnement.</a:t>
            </a:r>
          </a:p>
          <a:p>
            <a:pPr marL="171450" indent="-171450">
              <a:spcAft>
                <a:spcPts val="0"/>
              </a:spcAft>
              <a:buFont typeface="Arial"/>
              <a:buChar char="•"/>
              <a:defRPr/>
            </a:pPr>
            <a:r>
              <a:rPr lang="fr-FR" sz="1100" dirty="0">
                <a:solidFill>
                  <a:schemeClr val="tx1"/>
                </a:solidFill>
              </a:rPr>
              <a:t>Réduction de la consommation d'énergie grâce à un véhicule adapté aux conditions et contraintes de l'environnement </a:t>
            </a:r>
            <a:r>
              <a:rPr lang="fr-FR" sz="1100" dirty="0" smtClean="0">
                <a:solidFill>
                  <a:schemeClr val="tx1"/>
                </a:solidFill>
              </a:rPr>
              <a:t>urbain.</a:t>
            </a:r>
            <a:endParaRPr lang="fr-FR" sz="1100" dirty="0">
              <a:solidFill>
                <a:schemeClr val="tx1"/>
              </a:solidFill>
            </a:endParaRP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00" dirty="0" smtClean="0">
                <a:solidFill>
                  <a:schemeClr val="tx1"/>
                </a:solidFill>
              </a:rPr>
              <a:t>Analyser systématiquement </a:t>
            </a:r>
            <a:r>
              <a:rPr lang="fr-FR" sz="1100" dirty="0">
                <a:solidFill>
                  <a:schemeClr val="tx1"/>
                </a:solidFill>
              </a:rPr>
              <a:t>et </a:t>
            </a:r>
            <a:r>
              <a:rPr lang="fr-FR" sz="1100" dirty="0" smtClean="0">
                <a:solidFill>
                  <a:schemeClr val="tx1"/>
                </a:solidFill>
              </a:rPr>
              <a:t>de manière approfondie </a:t>
            </a:r>
            <a:r>
              <a:rPr lang="fr-FR" sz="1100" dirty="0">
                <a:solidFill>
                  <a:schemeClr val="tx1"/>
                </a:solidFill>
              </a:rPr>
              <a:t>l</a:t>
            </a:r>
            <a:r>
              <a:rPr lang="fr-FR" sz="1100" dirty="0" smtClean="0">
                <a:solidFill>
                  <a:schemeClr val="tx1"/>
                </a:solidFill>
              </a:rPr>
              <a:t>es </a:t>
            </a:r>
            <a:r>
              <a:rPr lang="fr-FR" sz="1100" dirty="0">
                <a:solidFill>
                  <a:schemeClr val="tx1"/>
                </a:solidFill>
              </a:rPr>
              <a:t>besoins centrés sur </a:t>
            </a:r>
            <a:r>
              <a:rPr lang="fr-FR" sz="1100" dirty="0" smtClean="0">
                <a:solidFill>
                  <a:schemeClr val="tx1"/>
                </a:solidFill>
              </a:rPr>
              <a:t>l'utilisateur.</a:t>
            </a:r>
          </a:p>
          <a:p>
            <a:pPr marL="171450" indent="-171450">
              <a:spcAft>
                <a:spcPts val="0"/>
              </a:spcAft>
              <a:buFont typeface="Arial"/>
              <a:buChar char="•"/>
              <a:defRPr/>
            </a:pPr>
            <a:r>
              <a:rPr lang="fr-FR" sz="1100" dirty="0" smtClean="0">
                <a:solidFill>
                  <a:schemeClr val="tx1"/>
                </a:solidFill>
              </a:rPr>
              <a:t>Développer et démontrer au </a:t>
            </a:r>
            <a:r>
              <a:rPr lang="fr-FR" sz="1100" dirty="0">
                <a:solidFill>
                  <a:schemeClr val="tx1"/>
                </a:solidFill>
              </a:rPr>
              <a:t>moins deux variantes du véhicule modulaire et </a:t>
            </a:r>
            <a:r>
              <a:rPr lang="fr-FR" sz="1100" dirty="0" smtClean="0">
                <a:solidFill>
                  <a:schemeClr val="tx1"/>
                </a:solidFill>
              </a:rPr>
              <a:t>évolutif.</a:t>
            </a:r>
          </a:p>
          <a:p>
            <a:pPr marL="171450" indent="-171450">
              <a:spcAft>
                <a:spcPts val="0"/>
              </a:spcAft>
              <a:buFont typeface="Arial"/>
              <a:buChar char="•"/>
              <a:defRPr/>
            </a:pPr>
            <a:r>
              <a:rPr lang="fr-FR" sz="1100" dirty="0" smtClean="0">
                <a:solidFill>
                  <a:schemeClr val="tx1"/>
                </a:solidFill>
              </a:rPr>
              <a:t>Valider </a:t>
            </a:r>
            <a:r>
              <a:rPr lang="fr-FR" sz="1100" dirty="0">
                <a:solidFill>
                  <a:schemeClr val="tx1"/>
                </a:solidFill>
              </a:rPr>
              <a:t>avec de vrais véhicules électriques et des tests de solutions de batterie associées, démontrant les fonctions </a:t>
            </a:r>
            <a:r>
              <a:rPr lang="fr-FR" sz="1100" dirty="0" smtClean="0">
                <a:solidFill>
                  <a:schemeClr val="tx1"/>
                </a:solidFill>
              </a:rPr>
              <a:t>développées.</a:t>
            </a:r>
          </a:p>
          <a:p>
            <a:pPr marL="171450" indent="-171450">
              <a:spcAft>
                <a:spcPts val="0"/>
              </a:spcAft>
              <a:buFont typeface="Arial"/>
              <a:buChar char="•"/>
              <a:defRPr/>
            </a:pPr>
            <a:r>
              <a:rPr lang="fr-FR" sz="1100" dirty="0" smtClean="0">
                <a:solidFill>
                  <a:schemeClr val="tx1"/>
                </a:solidFill>
              </a:rPr>
              <a:t>Confirmer l'acceptabilité </a:t>
            </a:r>
            <a:r>
              <a:rPr lang="fr-FR" sz="1100" dirty="0">
                <a:solidFill>
                  <a:schemeClr val="tx1"/>
                </a:solidFill>
              </a:rPr>
              <a:t>des utilisateurs en présentant les solutions à la fois sur les marchés émergents et </a:t>
            </a:r>
            <a:r>
              <a:rPr lang="fr-FR" sz="1100" dirty="0" smtClean="0">
                <a:solidFill>
                  <a:schemeClr val="tx1"/>
                </a:solidFill>
              </a:rPr>
              <a:t>établis.</a:t>
            </a:r>
          </a:p>
          <a:p>
            <a:pPr marL="171450" indent="-171450">
              <a:spcAft>
                <a:spcPts val="0"/>
              </a:spcAft>
              <a:buFont typeface="Arial"/>
              <a:buChar char="•"/>
              <a:defRPr/>
            </a:pPr>
            <a:r>
              <a:rPr lang="fr-FR" sz="1100" dirty="0">
                <a:solidFill>
                  <a:schemeClr val="tx1"/>
                </a:solidFill>
              </a:rPr>
              <a:t>Évaluer l'impact potentiel en termes de réduction des émissions en tenant compte des opportunités potentielles de mise à l'échelle des cas d'utilisation </a:t>
            </a:r>
            <a:r>
              <a:rPr lang="fr-FR" sz="1100" dirty="0" smtClean="0">
                <a:solidFill>
                  <a:schemeClr val="tx1"/>
                </a:solidFill>
              </a:rPr>
              <a:t>abordés.</a:t>
            </a:r>
          </a:p>
          <a:p>
            <a:pPr marL="171450" indent="-171450">
              <a:spcAft>
                <a:spcPts val="0"/>
              </a:spcAft>
              <a:buFont typeface="Arial"/>
              <a:buChar char="•"/>
              <a:defRPr/>
            </a:pPr>
            <a:r>
              <a:rPr lang="fr-FR" sz="1100" dirty="0">
                <a:solidFill>
                  <a:schemeClr val="tx1"/>
                </a:solidFill>
              </a:rPr>
              <a:t>Prendre en considération les futures voies de développement des infrastructures de recharge urbaines publiques, semi-publiques et privées adaptées à ces futurs concepts de véhicules </a:t>
            </a:r>
            <a:r>
              <a:rPr lang="fr-FR" sz="1100" dirty="0" smtClean="0">
                <a:solidFill>
                  <a:schemeClr val="tx1"/>
                </a:solidFill>
              </a:rPr>
              <a:t>urbains.</a:t>
            </a:r>
            <a:endParaRPr lang="fr-FR" sz="1100" dirty="0">
              <a:solidFill>
                <a:schemeClr val="tx1"/>
              </a:solidFill>
            </a:endParaRP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22</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a:t>T</a:t>
            </a:r>
            <a:r>
              <a:rPr lang="fr-FR" sz="1200" b="1" dirty="0" smtClean="0"/>
              <a:t>ransport routier</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smtClean="0"/>
              <a:t>projet</a:t>
            </a:r>
            <a:r>
              <a:rPr lang="en-US" sz="1200" i="1" dirty="0" smtClean="0"/>
              <a:t> 7-8)</a:t>
            </a:r>
            <a:endParaRPr lang="fr-FR" sz="1200" i="1" dirty="0"/>
          </a:p>
          <a:p>
            <a:pPr lvl="0">
              <a:defRPr/>
            </a:pPr>
            <a:r>
              <a:rPr lang="fr-FR" sz="1200" i="1" dirty="0"/>
              <a:t>Nb estimé de projets </a:t>
            </a:r>
            <a:r>
              <a:rPr lang="fr-FR" sz="1200" i="1" dirty="0" smtClean="0"/>
              <a:t>financés : 2</a:t>
            </a:r>
            <a:endParaRPr dirty="0"/>
          </a:p>
          <a:p>
            <a:pPr lvl="0">
              <a:defRPr/>
            </a:pPr>
            <a:r>
              <a:rPr lang="fr-FR" sz="1200" i="1" dirty="0"/>
              <a:t>Budget/projet : </a:t>
            </a:r>
            <a:r>
              <a:rPr lang="fr-FR" sz="1200" i="1" dirty="0" smtClean="0"/>
              <a:t>7-12 M</a:t>
            </a:r>
            <a:r>
              <a:rPr lang="fr-FR" sz="1200" i="1" dirty="0"/>
              <a:t>€</a:t>
            </a:r>
            <a:endParaRPr dirty="0"/>
          </a:p>
          <a:p>
            <a:pPr lvl="0">
              <a:defRPr/>
            </a:pPr>
            <a:r>
              <a:rPr lang="fr-FR" sz="1200" i="1" dirty="0"/>
              <a:t>Ouverture : </a:t>
            </a:r>
            <a:r>
              <a:rPr lang="fr-FR" sz="1200" i="1" dirty="0" smtClean="0"/>
              <a:t>13/12/2022</a:t>
            </a:r>
            <a:endParaRPr dirty="0"/>
          </a:p>
          <a:p>
            <a:pPr lvl="0">
              <a:defRPr/>
            </a:pPr>
            <a:r>
              <a:rPr lang="fr-FR" sz="1200" i="1" dirty="0"/>
              <a:t>Deadline : </a:t>
            </a:r>
            <a:r>
              <a:rPr lang="fr-FR" sz="1200" i="1" dirty="0" smtClean="0"/>
              <a:t>20/04/2023</a:t>
            </a:r>
            <a:endParaRPr dirty="0"/>
          </a:p>
        </p:txBody>
      </p:sp>
    </p:spTree>
    <p:extLst>
      <p:ext uri="{BB962C8B-B14F-4D97-AF65-F5344CB8AC3E}">
        <p14:creationId xmlns:p14="http://schemas.microsoft.com/office/powerpoint/2010/main" val="3687951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u="sng" dirty="0" smtClean="0">
                <a:solidFill>
                  <a:schemeClr val="tx1"/>
                </a:solidFill>
              </a:rPr>
              <a:t>HORIZON-CL5-2023-D5-01-04</a:t>
            </a:r>
            <a:r>
              <a:rPr lang="en-GB" sz="1400" b="1" u="sng" dirty="0">
                <a:solidFill>
                  <a:schemeClr val="tx1"/>
                </a:solidFill>
              </a:rPr>
              <a:t>: Circular economy approaches for zero emission vehicles (2ZERO Partnership)</a:t>
            </a:r>
            <a:endParaRPr lang="fr-FR" sz="1400" b="1" u="sng" dirty="0">
              <a:solidFill>
                <a:schemeClr val="tx1"/>
              </a:solidFill>
            </a:endParaRPr>
          </a:p>
          <a:p>
            <a:pPr>
              <a:defRPr/>
            </a:pPr>
            <a:endParaRPr lang="fr-FR" sz="1400" b="1" u="sng" dirty="0">
              <a:solidFill>
                <a:schemeClr val="tx1"/>
              </a:solidFill>
            </a:endParaRPr>
          </a:p>
        </p:txBody>
      </p:sp>
      <p:sp>
        <p:nvSpPr>
          <p:cNvPr id="6" name="Espace réservé du contenu 5"/>
          <p:cNvSpPr txBox="1"/>
          <p:nvPr/>
        </p:nvSpPr>
        <p:spPr bwMode="gray">
          <a:xfrm>
            <a:off x="360000" y="1548000"/>
            <a:ext cx="8424000" cy="3271372"/>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dirty="0" smtClean="0">
                <a:solidFill>
                  <a:schemeClr val="tx1"/>
                </a:solidFill>
              </a:rPr>
              <a:t>Degré </a:t>
            </a:r>
            <a:r>
              <a:rPr lang="fr-FR" dirty="0">
                <a:solidFill>
                  <a:schemeClr val="tx1"/>
                </a:solidFill>
              </a:rPr>
              <a:t>de circularité des véhicules </a:t>
            </a:r>
            <a:r>
              <a:rPr lang="fr-FR" dirty="0" smtClean="0">
                <a:solidFill>
                  <a:schemeClr val="tx1"/>
                </a:solidFill>
              </a:rPr>
              <a:t>électriques accru.</a:t>
            </a:r>
          </a:p>
          <a:p>
            <a:pPr marL="171450" indent="-171450">
              <a:spcAft>
                <a:spcPts val="0"/>
              </a:spcAft>
              <a:buFont typeface="Arial"/>
              <a:buChar char="•"/>
              <a:defRPr/>
            </a:pPr>
            <a:r>
              <a:rPr lang="fr-FR" dirty="0" smtClean="0">
                <a:solidFill>
                  <a:schemeClr val="tx1"/>
                </a:solidFill>
              </a:rPr>
              <a:t>Sensibilisation </a:t>
            </a:r>
            <a:r>
              <a:rPr lang="fr-FR" dirty="0">
                <a:solidFill>
                  <a:schemeClr val="tx1"/>
                </a:solidFill>
              </a:rPr>
              <a:t>et l'acceptabilité </a:t>
            </a:r>
            <a:r>
              <a:rPr lang="fr-FR" dirty="0" smtClean="0">
                <a:solidFill>
                  <a:schemeClr val="tx1"/>
                </a:solidFill>
              </a:rPr>
              <a:t>accrues de </a:t>
            </a:r>
            <a:r>
              <a:rPr lang="fr-FR" dirty="0">
                <a:solidFill>
                  <a:schemeClr val="tx1"/>
                </a:solidFill>
              </a:rPr>
              <a:t>l'économie circulaire et de la conception basée sur l'analyse du cycle de vie </a:t>
            </a:r>
            <a:r>
              <a:rPr lang="fr-FR" dirty="0" smtClean="0">
                <a:solidFill>
                  <a:schemeClr val="tx1"/>
                </a:solidFill>
              </a:rPr>
              <a:t>de </a:t>
            </a:r>
            <a:r>
              <a:rPr lang="fr-FR" dirty="0">
                <a:solidFill>
                  <a:schemeClr val="tx1"/>
                </a:solidFill>
              </a:rPr>
              <a:t>solutions innovantes à zéro </a:t>
            </a:r>
            <a:r>
              <a:rPr lang="fr-FR" dirty="0" smtClean="0">
                <a:solidFill>
                  <a:schemeClr val="tx1"/>
                </a:solidFill>
              </a:rPr>
              <a:t>émission.</a:t>
            </a:r>
          </a:p>
          <a:p>
            <a:pPr marL="171450" indent="-171450">
              <a:spcAft>
                <a:spcPts val="0"/>
              </a:spcAft>
              <a:buFont typeface="Arial"/>
              <a:buChar char="•"/>
              <a:defRPr/>
            </a:pPr>
            <a:r>
              <a:rPr lang="fr-FR" dirty="0" smtClean="0">
                <a:solidFill>
                  <a:schemeClr val="tx1"/>
                </a:solidFill>
              </a:rPr>
              <a:t>Contribution </a:t>
            </a:r>
            <a:r>
              <a:rPr lang="fr-FR" dirty="0">
                <a:solidFill>
                  <a:schemeClr val="tx1"/>
                </a:solidFill>
              </a:rPr>
              <a:t>à une méthode harmonisée de mesure de la circularité de l'économie dans l'industrie automobile</a:t>
            </a:r>
            <a:r>
              <a:rPr lang="fr-FR" dirty="0" smtClean="0">
                <a:solidFill>
                  <a:schemeClr val="tx1"/>
                </a:solidFill>
              </a:rPr>
              <a:t>.</a:t>
            </a:r>
          </a:p>
          <a:p>
            <a:pPr marL="171450" indent="-171450">
              <a:spcAft>
                <a:spcPts val="0"/>
              </a:spcAft>
              <a:buFont typeface="Arial"/>
              <a:buChar char="•"/>
              <a:defRPr/>
            </a:pPr>
            <a:r>
              <a:rPr lang="fr-FR" dirty="0" smtClean="0">
                <a:solidFill>
                  <a:schemeClr val="tx1"/>
                </a:solidFill>
              </a:rPr>
              <a:t>Potentiel </a:t>
            </a:r>
            <a:r>
              <a:rPr lang="fr-FR" dirty="0">
                <a:solidFill>
                  <a:schemeClr val="tx1"/>
                </a:solidFill>
              </a:rPr>
              <a:t>de ces </a:t>
            </a:r>
            <a:r>
              <a:rPr lang="fr-FR" dirty="0" smtClean="0">
                <a:solidFill>
                  <a:schemeClr val="tx1"/>
                </a:solidFill>
              </a:rPr>
              <a:t>actions démontré </a:t>
            </a:r>
            <a:r>
              <a:rPr lang="fr-FR" dirty="0">
                <a:solidFill>
                  <a:schemeClr val="tx1"/>
                </a:solidFill>
              </a:rPr>
              <a:t>en livrant un prototype de voiture circulaire </a:t>
            </a:r>
            <a:r>
              <a:rPr lang="fr-FR" dirty="0" smtClean="0">
                <a:solidFill>
                  <a:schemeClr val="tx1"/>
                </a:solidFill>
              </a:rPr>
              <a:t>visant </a:t>
            </a:r>
            <a:r>
              <a:rPr lang="fr-FR" dirty="0">
                <a:solidFill>
                  <a:schemeClr val="tx1"/>
                </a:solidFill>
              </a:rPr>
              <a:t>à </a:t>
            </a:r>
            <a:r>
              <a:rPr lang="fr-FR" dirty="0" smtClean="0">
                <a:solidFill>
                  <a:schemeClr val="tx1"/>
                </a:solidFill>
              </a:rPr>
              <a:t>0% </a:t>
            </a:r>
            <a:r>
              <a:rPr lang="fr-FR" dirty="0">
                <a:solidFill>
                  <a:schemeClr val="tx1"/>
                </a:solidFill>
              </a:rPr>
              <a:t>d'utilisation de matière vierge en masse pour tous les composants du </a:t>
            </a:r>
            <a:r>
              <a:rPr lang="fr-FR" dirty="0" smtClean="0">
                <a:solidFill>
                  <a:schemeClr val="tx1"/>
                </a:solidFill>
              </a:rPr>
              <a:t>véhicule.</a:t>
            </a:r>
          </a:p>
          <a:p>
            <a:pPr marL="171450" indent="-171450">
              <a:spcAft>
                <a:spcPts val="0"/>
              </a:spcAft>
              <a:buFont typeface="Arial"/>
              <a:buChar char="•"/>
              <a:defRPr/>
            </a:pPr>
            <a:r>
              <a:rPr lang="fr-FR" dirty="0" smtClean="0">
                <a:solidFill>
                  <a:schemeClr val="tx1"/>
                </a:solidFill>
              </a:rPr>
              <a:t>Accélération de </a:t>
            </a:r>
            <a:r>
              <a:rPr lang="fr-FR" dirty="0">
                <a:solidFill>
                  <a:schemeClr val="tx1"/>
                </a:solidFill>
              </a:rPr>
              <a:t>la transformation de l'Europe vers la première économie numérique, circulaire, climatiquement neutre et </a:t>
            </a:r>
            <a:r>
              <a:rPr lang="fr-FR" dirty="0" smtClean="0">
                <a:solidFill>
                  <a:schemeClr val="tx1"/>
                </a:solidFill>
              </a:rPr>
              <a:t>durable.</a:t>
            </a:r>
            <a:endParaRPr lang="fr-FR" dirty="0">
              <a:solidFill>
                <a:schemeClr val="tx1"/>
              </a:solidFill>
            </a:endParaRPr>
          </a:p>
          <a:p>
            <a:pPr>
              <a:spcAft>
                <a:spcPts val="0"/>
              </a:spcAft>
              <a:defRPr/>
            </a:pPr>
            <a:endParaRPr lang="en-GB" sz="1000" b="0" i="0" u="sng" strike="noStrike" cap="none" spc="0" dirty="0">
              <a:ln>
                <a:noFill/>
              </a:ln>
              <a:solidFill>
                <a:schemeClr val="tx1"/>
              </a:solidFill>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dirty="0" smtClean="0">
                <a:solidFill>
                  <a:schemeClr val="tx1"/>
                </a:solidFill>
              </a:rPr>
              <a:t>Elaborer </a:t>
            </a:r>
            <a:r>
              <a:rPr lang="fr-FR" dirty="0">
                <a:solidFill>
                  <a:schemeClr val="tx1"/>
                </a:solidFill>
              </a:rPr>
              <a:t>une stratégie de circularité </a:t>
            </a:r>
            <a:r>
              <a:rPr lang="fr-FR" dirty="0" smtClean="0">
                <a:solidFill>
                  <a:schemeClr val="tx1"/>
                </a:solidFill>
              </a:rPr>
              <a:t>cohérente et </a:t>
            </a:r>
            <a:r>
              <a:rPr lang="fr-FR" dirty="0">
                <a:solidFill>
                  <a:schemeClr val="tx1"/>
                </a:solidFill>
              </a:rPr>
              <a:t>démontrer sa faisabilité au niveau du véhicule sur tout le cycle de vie au moyen de composants fabriqués prototypes prêts pour les vérifications sur bancs </a:t>
            </a:r>
            <a:r>
              <a:rPr lang="fr-FR" dirty="0" smtClean="0">
                <a:solidFill>
                  <a:schemeClr val="tx1"/>
                </a:solidFill>
              </a:rPr>
              <a:t>d'essai.</a:t>
            </a:r>
          </a:p>
          <a:p>
            <a:pPr marL="171450" indent="-171450">
              <a:spcAft>
                <a:spcPts val="0"/>
              </a:spcAft>
              <a:buFont typeface="Arial"/>
              <a:buChar char="•"/>
              <a:defRPr/>
            </a:pPr>
            <a:r>
              <a:rPr lang="fr-FR" dirty="0">
                <a:solidFill>
                  <a:schemeClr val="tx1"/>
                </a:solidFill>
              </a:rPr>
              <a:t>Évaluer le potentiel de remise à neuf et de réutilisation de composants de grande valeur et/ou à haute teneur en énergie ou en matériaux rares dans de nouveaux </a:t>
            </a:r>
            <a:r>
              <a:rPr lang="fr-FR" dirty="0" smtClean="0">
                <a:solidFill>
                  <a:schemeClr val="tx1"/>
                </a:solidFill>
              </a:rPr>
              <a:t>véhicules.</a:t>
            </a:r>
          </a:p>
          <a:p>
            <a:pPr marL="171450" indent="-171450">
              <a:spcAft>
                <a:spcPts val="0"/>
              </a:spcAft>
              <a:buFont typeface="Arial"/>
              <a:buChar char="•"/>
              <a:defRPr/>
            </a:pPr>
            <a:r>
              <a:rPr lang="fr-FR" dirty="0">
                <a:solidFill>
                  <a:schemeClr val="tx1"/>
                </a:solidFill>
              </a:rPr>
              <a:t>Améliorer les outils numériques permettant un plus haut degré de circularité tout au long de la chaîne de valeur </a:t>
            </a:r>
            <a:r>
              <a:rPr lang="fr-FR" dirty="0" smtClean="0">
                <a:solidFill>
                  <a:schemeClr val="tx1"/>
                </a:solidFill>
              </a:rPr>
              <a:t>automobile.</a:t>
            </a:r>
          </a:p>
          <a:p>
            <a:pPr marL="171450" indent="-171450">
              <a:spcAft>
                <a:spcPts val="0"/>
              </a:spcAft>
              <a:buFont typeface="Arial"/>
              <a:buChar char="•"/>
              <a:defRPr/>
            </a:pPr>
            <a:r>
              <a:rPr lang="fr-FR" dirty="0" smtClean="0">
                <a:solidFill>
                  <a:schemeClr val="tx1"/>
                </a:solidFill>
              </a:rPr>
              <a:t>Adapter l'impact </a:t>
            </a:r>
            <a:r>
              <a:rPr lang="fr-FR" dirty="0">
                <a:solidFill>
                  <a:schemeClr val="tx1"/>
                </a:solidFill>
              </a:rPr>
              <a:t>des technologies d'entretien et de réparation et des stratégies opérationnelles </a:t>
            </a:r>
            <a:r>
              <a:rPr lang="fr-FR" dirty="0" smtClean="0">
                <a:solidFill>
                  <a:schemeClr val="tx1"/>
                </a:solidFill>
              </a:rPr>
              <a:t>pour </a:t>
            </a:r>
            <a:r>
              <a:rPr lang="fr-FR" dirty="0">
                <a:solidFill>
                  <a:schemeClr val="tx1"/>
                </a:solidFill>
              </a:rPr>
              <a:t>assurer </a:t>
            </a:r>
            <a:r>
              <a:rPr lang="fr-FR" dirty="0" smtClean="0">
                <a:solidFill>
                  <a:schemeClr val="tx1"/>
                </a:solidFill>
              </a:rPr>
              <a:t>une circularité </a:t>
            </a:r>
            <a:r>
              <a:rPr lang="fr-FR" dirty="0">
                <a:solidFill>
                  <a:schemeClr val="tx1"/>
                </a:solidFill>
              </a:rPr>
              <a:t>plus </a:t>
            </a:r>
            <a:r>
              <a:rPr lang="fr-FR" dirty="0" smtClean="0">
                <a:solidFill>
                  <a:schemeClr val="tx1"/>
                </a:solidFill>
              </a:rPr>
              <a:t>élevée.</a:t>
            </a:r>
          </a:p>
          <a:p>
            <a:pPr marL="171450" indent="-171450">
              <a:spcAft>
                <a:spcPts val="0"/>
              </a:spcAft>
              <a:buFont typeface="Arial"/>
              <a:buChar char="•"/>
              <a:defRPr/>
            </a:pPr>
            <a:r>
              <a:rPr lang="fr-FR" dirty="0" smtClean="0">
                <a:solidFill>
                  <a:schemeClr val="tx1"/>
                </a:solidFill>
              </a:rPr>
              <a:t>Développer un </a:t>
            </a:r>
            <a:r>
              <a:rPr lang="fr-FR" dirty="0">
                <a:solidFill>
                  <a:schemeClr val="tx1"/>
                </a:solidFill>
              </a:rPr>
              <a:t>concept pour mesurer et évaluer la circularité des solutions </a:t>
            </a:r>
            <a:r>
              <a:rPr lang="fr-FR" dirty="0" smtClean="0">
                <a:solidFill>
                  <a:schemeClr val="tx1"/>
                </a:solidFill>
              </a:rPr>
              <a:t>EV.</a:t>
            </a:r>
          </a:p>
          <a:p>
            <a:pPr marL="171450" indent="-171450">
              <a:spcAft>
                <a:spcPts val="0"/>
              </a:spcAft>
              <a:buFont typeface="Arial"/>
              <a:buChar char="•"/>
              <a:defRPr/>
            </a:pPr>
            <a:r>
              <a:rPr lang="fr-FR" dirty="0" smtClean="0">
                <a:solidFill>
                  <a:schemeClr val="tx1"/>
                </a:solidFill>
              </a:rPr>
              <a:t>Utiliser des concepts </a:t>
            </a:r>
            <a:r>
              <a:rPr lang="fr-FR" dirty="0">
                <a:solidFill>
                  <a:schemeClr val="tx1"/>
                </a:solidFill>
              </a:rPr>
              <a:t>pour la formation et l'augmentation des compétences requises dans l'industrie </a:t>
            </a:r>
            <a:r>
              <a:rPr lang="fr-FR" dirty="0" smtClean="0">
                <a:solidFill>
                  <a:schemeClr val="tx1"/>
                </a:solidFill>
              </a:rPr>
              <a:t>automobile</a:t>
            </a:r>
          </a:p>
          <a:p>
            <a:pPr marL="171450" indent="-171450">
              <a:spcAft>
                <a:spcPts val="0"/>
              </a:spcAft>
              <a:buFont typeface="Arial"/>
              <a:buChar char="•"/>
              <a:defRPr/>
            </a:pPr>
            <a:r>
              <a:rPr lang="fr-FR" dirty="0" smtClean="0">
                <a:solidFill>
                  <a:schemeClr val="tx1"/>
                </a:solidFill>
              </a:rPr>
              <a:t>Utiliser un </a:t>
            </a:r>
            <a:r>
              <a:rPr lang="fr-FR" dirty="0">
                <a:solidFill>
                  <a:schemeClr val="tx1"/>
                </a:solidFill>
              </a:rPr>
              <a:t>jumeau numérique du démonstrateur </a:t>
            </a:r>
            <a:r>
              <a:rPr lang="fr-FR" dirty="0" smtClean="0">
                <a:solidFill>
                  <a:schemeClr val="tx1"/>
                </a:solidFill>
              </a:rPr>
              <a:t>pour </a:t>
            </a:r>
            <a:r>
              <a:rPr lang="fr-FR" dirty="0">
                <a:solidFill>
                  <a:schemeClr val="tx1"/>
                </a:solidFill>
              </a:rPr>
              <a:t>évaluer différents scénarios, </a:t>
            </a:r>
            <a:r>
              <a:rPr lang="fr-FR" dirty="0" smtClean="0">
                <a:solidFill>
                  <a:schemeClr val="tx1"/>
                </a:solidFill>
              </a:rPr>
              <a:t>dont l'utilisation </a:t>
            </a:r>
            <a:r>
              <a:rPr lang="fr-FR" dirty="0">
                <a:solidFill>
                  <a:schemeClr val="tx1"/>
                </a:solidFill>
              </a:rPr>
              <a:t>exclusive de matériaux recyclés</a:t>
            </a:r>
            <a:endParaRPr lang="fr-FR" b="0" i="0" u="none" strike="noStrike" cap="none" spc="0" dirty="0">
              <a:ln>
                <a:noFill/>
              </a:ln>
              <a:solidFill>
                <a:schemeClr val="tx1"/>
              </a:solidFill>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23</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smtClean="0"/>
              <a:t>Transport routier</a:t>
            </a:r>
            <a:endParaRPr lang="fr-FR" sz="1200" b="1" dirty="0"/>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smtClean="0"/>
              <a:t>RIA </a:t>
            </a:r>
            <a:r>
              <a:rPr lang="fr-FR" sz="1200" i="1" dirty="0"/>
              <a:t>(</a:t>
            </a:r>
            <a:r>
              <a:rPr lang="en-US" sz="1200" i="1" dirty="0"/>
              <a:t>TRL à la fin du </a:t>
            </a:r>
            <a:r>
              <a:rPr lang="en-US" sz="1200" i="1" dirty="0" err="1" smtClean="0"/>
              <a:t>projet</a:t>
            </a:r>
            <a:r>
              <a:rPr lang="en-US" sz="1200" i="1" dirty="0" smtClean="0"/>
              <a:t> 5 </a:t>
            </a:r>
            <a:r>
              <a:rPr lang="fr-FR" sz="1200" i="1" dirty="0"/>
              <a:t>« au moins »</a:t>
            </a:r>
            <a:r>
              <a:rPr lang="en-US" sz="1200" i="1" dirty="0" smtClean="0"/>
              <a:t>)</a:t>
            </a:r>
            <a:endParaRPr lang="fr-FR" sz="1200" i="1" dirty="0"/>
          </a:p>
          <a:p>
            <a:pPr lvl="0">
              <a:defRPr/>
            </a:pPr>
            <a:r>
              <a:rPr lang="fr-FR" sz="1200" i="1" dirty="0"/>
              <a:t>Nb estimé de projets </a:t>
            </a:r>
            <a:r>
              <a:rPr lang="fr-FR" sz="1200" i="1" dirty="0" smtClean="0"/>
              <a:t>financés : 1</a:t>
            </a:r>
            <a:endParaRPr dirty="0"/>
          </a:p>
          <a:p>
            <a:pPr lvl="0">
              <a:defRPr/>
            </a:pPr>
            <a:r>
              <a:rPr lang="fr-FR" sz="1200" i="1" dirty="0"/>
              <a:t>Budget/projet : </a:t>
            </a:r>
            <a:r>
              <a:rPr lang="fr-FR" sz="1200" i="1" dirty="0" smtClean="0"/>
              <a:t>12 M</a:t>
            </a:r>
            <a:r>
              <a:rPr lang="fr-FR" sz="1200" i="1" dirty="0"/>
              <a:t>€</a:t>
            </a:r>
            <a:endParaRPr dirty="0"/>
          </a:p>
          <a:p>
            <a:pPr lvl="0">
              <a:defRPr/>
            </a:pPr>
            <a:r>
              <a:rPr lang="fr-FR" sz="1200" i="1" dirty="0"/>
              <a:t>Ouverture : </a:t>
            </a:r>
            <a:r>
              <a:rPr lang="fr-FR" sz="1200" i="1" dirty="0" smtClean="0"/>
              <a:t>13/12/2022</a:t>
            </a:r>
            <a:endParaRPr dirty="0"/>
          </a:p>
          <a:p>
            <a:pPr lvl="0">
              <a:defRPr/>
            </a:pPr>
            <a:r>
              <a:rPr lang="fr-FR" sz="1200" i="1" dirty="0"/>
              <a:t>Deadline : </a:t>
            </a:r>
            <a:r>
              <a:rPr lang="fr-FR" sz="1200" i="1" dirty="0" smtClean="0"/>
              <a:t>20/04/2023</a:t>
            </a:r>
            <a:endParaRPr dirty="0"/>
          </a:p>
        </p:txBody>
      </p:sp>
    </p:spTree>
    <p:extLst>
      <p:ext uri="{BB962C8B-B14F-4D97-AF65-F5344CB8AC3E}">
        <p14:creationId xmlns:p14="http://schemas.microsoft.com/office/powerpoint/2010/main" val="3148150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u="sng" dirty="0">
                <a:solidFill>
                  <a:schemeClr val="tx1"/>
                </a:solidFill>
              </a:rPr>
              <a:t>HORIZON-CL5-2023-D5-01-05: Measuring road transport results towards 2ZERO KPIs (2ZERO Partnership)</a:t>
            </a:r>
            <a:endParaRPr lang="fr-FR" sz="1400" b="1" u="sng" dirty="0">
              <a:solidFill>
                <a:schemeClr val="tx1"/>
              </a:solidFill>
            </a:endParaRPr>
          </a:p>
          <a:p>
            <a:pPr>
              <a:defRPr/>
            </a:pPr>
            <a:endParaRPr lang="fr-FR" sz="1400" b="1" u="sng" dirty="0">
              <a:solidFill>
                <a:schemeClr val="tx1"/>
              </a:solidFill>
            </a:endParaRPr>
          </a:p>
        </p:txBody>
      </p:sp>
      <p:sp>
        <p:nvSpPr>
          <p:cNvPr id="6" name="Espace réservé du contenu 5"/>
          <p:cNvSpPr txBox="1"/>
          <p:nvPr/>
        </p:nvSpPr>
        <p:spPr bwMode="gray">
          <a:xfrm>
            <a:off x="360000" y="1706400"/>
            <a:ext cx="8612830" cy="3147854"/>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smtClean="0">
                <a:solidFill>
                  <a:schemeClr val="tx1"/>
                </a:solidFill>
              </a:rPr>
              <a:t>Prise en compte de la </a:t>
            </a:r>
            <a:r>
              <a:rPr lang="fr-FR" sz="1150" dirty="0">
                <a:solidFill>
                  <a:schemeClr val="tx1"/>
                </a:solidFill>
              </a:rPr>
              <a:t>contribution du partenariat 2ZERO et d</a:t>
            </a:r>
            <a:r>
              <a:rPr lang="fr-FR" sz="1150" dirty="0" smtClean="0">
                <a:solidFill>
                  <a:schemeClr val="tx1"/>
                </a:solidFill>
              </a:rPr>
              <a:t>es résultats </a:t>
            </a:r>
            <a:r>
              <a:rPr lang="fr-FR" sz="1150" dirty="0">
                <a:solidFill>
                  <a:schemeClr val="tx1"/>
                </a:solidFill>
              </a:rPr>
              <a:t>de ses projets </a:t>
            </a:r>
            <a:r>
              <a:rPr lang="fr-FR" sz="1150" dirty="0" smtClean="0">
                <a:solidFill>
                  <a:schemeClr val="tx1"/>
                </a:solidFill>
              </a:rPr>
              <a:t>concernant </a:t>
            </a:r>
            <a:r>
              <a:rPr lang="fr-FR" sz="1150" dirty="0">
                <a:solidFill>
                  <a:schemeClr val="tx1"/>
                </a:solidFill>
              </a:rPr>
              <a:t>ses principaux </a:t>
            </a:r>
            <a:r>
              <a:rPr lang="fr-FR" sz="1150" dirty="0" smtClean="0">
                <a:solidFill>
                  <a:schemeClr val="tx1"/>
                </a:solidFill>
              </a:rPr>
              <a:t>objectifs. </a:t>
            </a:r>
          </a:p>
          <a:p>
            <a:pPr marL="171450" indent="-171450">
              <a:spcAft>
                <a:spcPts val="0"/>
              </a:spcAft>
              <a:buFont typeface="Arial"/>
              <a:buChar char="•"/>
              <a:defRPr/>
            </a:pPr>
            <a:r>
              <a:rPr lang="fr-FR" sz="1150" dirty="0">
                <a:solidFill>
                  <a:schemeClr val="tx1"/>
                </a:solidFill>
              </a:rPr>
              <a:t>I</a:t>
            </a:r>
            <a:r>
              <a:rPr lang="fr-FR" sz="1150" dirty="0" smtClean="0">
                <a:solidFill>
                  <a:schemeClr val="tx1"/>
                </a:solidFill>
              </a:rPr>
              <a:t>dentification </a:t>
            </a:r>
            <a:r>
              <a:rPr lang="fr-FR" sz="1150" dirty="0">
                <a:solidFill>
                  <a:schemeClr val="tx1"/>
                </a:solidFill>
              </a:rPr>
              <a:t>et </a:t>
            </a:r>
            <a:r>
              <a:rPr lang="fr-FR" sz="1150" dirty="0" smtClean="0">
                <a:solidFill>
                  <a:schemeClr val="tx1"/>
                </a:solidFill>
              </a:rPr>
              <a:t>quantification </a:t>
            </a:r>
            <a:r>
              <a:rPr lang="fr-FR" sz="1150" dirty="0">
                <a:solidFill>
                  <a:schemeClr val="tx1"/>
                </a:solidFill>
              </a:rPr>
              <a:t>de toutes les interactions, </a:t>
            </a:r>
            <a:r>
              <a:rPr lang="fr-FR" sz="1150" dirty="0" smtClean="0">
                <a:solidFill>
                  <a:schemeClr val="tx1"/>
                </a:solidFill>
              </a:rPr>
              <a:t>impacts </a:t>
            </a:r>
            <a:r>
              <a:rPr lang="fr-FR" sz="1150" dirty="0">
                <a:solidFill>
                  <a:schemeClr val="tx1"/>
                </a:solidFill>
              </a:rPr>
              <a:t>et </a:t>
            </a:r>
            <a:r>
              <a:rPr lang="fr-FR" sz="1150" dirty="0" smtClean="0">
                <a:solidFill>
                  <a:schemeClr val="tx1"/>
                </a:solidFill>
              </a:rPr>
              <a:t>efficacité </a:t>
            </a:r>
            <a:r>
              <a:rPr lang="fr-FR" sz="1150" dirty="0">
                <a:solidFill>
                  <a:schemeClr val="tx1"/>
                </a:solidFill>
              </a:rPr>
              <a:t>du partenariat </a:t>
            </a:r>
            <a:r>
              <a:rPr lang="fr-FR" sz="1150" dirty="0" smtClean="0">
                <a:solidFill>
                  <a:schemeClr val="tx1"/>
                </a:solidFill>
              </a:rPr>
              <a:t>quant au défi </a:t>
            </a:r>
            <a:r>
              <a:rPr lang="fr-FR" sz="1150" dirty="0">
                <a:solidFill>
                  <a:schemeClr val="tx1"/>
                </a:solidFill>
              </a:rPr>
              <a:t>du transport </a:t>
            </a:r>
            <a:r>
              <a:rPr lang="fr-FR" sz="1150" dirty="0" smtClean="0">
                <a:solidFill>
                  <a:schemeClr val="tx1"/>
                </a:solidFill>
              </a:rPr>
              <a:t>routier.</a:t>
            </a:r>
          </a:p>
          <a:p>
            <a:pPr marL="171450" indent="-171450">
              <a:spcAft>
                <a:spcPts val="0"/>
              </a:spcAft>
              <a:buFont typeface="Arial"/>
              <a:buChar char="•"/>
              <a:defRPr/>
            </a:pPr>
            <a:r>
              <a:rPr lang="fr-FR" sz="1150" dirty="0" smtClean="0">
                <a:solidFill>
                  <a:schemeClr val="tx1"/>
                </a:solidFill>
              </a:rPr>
              <a:t>Recommandations </a:t>
            </a:r>
            <a:r>
              <a:rPr lang="fr-FR" sz="1150" dirty="0">
                <a:solidFill>
                  <a:schemeClr val="tx1"/>
                </a:solidFill>
              </a:rPr>
              <a:t>supplémentaires pour le développement et l'analyse des moyens de mesure et d'évaluation du partenariat dans le cadre du défi du transport </a:t>
            </a:r>
            <a:r>
              <a:rPr lang="fr-FR" sz="1150" dirty="0" smtClean="0">
                <a:solidFill>
                  <a:schemeClr val="tx1"/>
                </a:solidFill>
              </a:rPr>
              <a:t>routier.</a:t>
            </a:r>
            <a:endParaRPr lang="fr-FR" sz="1150" dirty="0">
              <a:solidFill>
                <a:schemeClr val="tx1"/>
              </a:solidFill>
            </a:endParaRP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panose="020B0604020202020204" pitchFamily="34" charset="0"/>
              <a:buChar char="•"/>
              <a:defRPr/>
            </a:pPr>
            <a:r>
              <a:rPr lang="fr-FR" sz="1150" dirty="0" smtClean="0">
                <a:solidFill>
                  <a:schemeClr val="tx1"/>
                </a:solidFill>
              </a:rPr>
              <a:t>Evaluer et </a:t>
            </a:r>
            <a:r>
              <a:rPr lang="fr-FR" sz="1150" dirty="0">
                <a:solidFill>
                  <a:schemeClr val="tx1"/>
                </a:solidFill>
              </a:rPr>
              <a:t>mesurer les résultats liés aux KPI spécifiques du partenariat, </a:t>
            </a:r>
            <a:r>
              <a:rPr lang="fr-FR" sz="1150" dirty="0" smtClean="0">
                <a:solidFill>
                  <a:schemeClr val="tx1"/>
                </a:solidFill>
              </a:rPr>
              <a:t>et comment </a:t>
            </a:r>
            <a:r>
              <a:rPr lang="fr-FR" sz="1150" dirty="0">
                <a:solidFill>
                  <a:schemeClr val="tx1"/>
                </a:solidFill>
              </a:rPr>
              <a:t>ils devraient varier (en </a:t>
            </a:r>
            <a:r>
              <a:rPr lang="fr-FR" sz="1150" dirty="0" smtClean="0">
                <a:solidFill>
                  <a:schemeClr val="tx1"/>
                </a:solidFill>
              </a:rPr>
              <a:t>fonction des </a:t>
            </a:r>
            <a:r>
              <a:rPr lang="fr-FR" sz="1150" dirty="0">
                <a:solidFill>
                  <a:schemeClr val="tx1"/>
                </a:solidFill>
              </a:rPr>
              <a:t>résultats du projet) entre 2025 et </a:t>
            </a:r>
            <a:r>
              <a:rPr lang="fr-FR" sz="1150" dirty="0" smtClean="0">
                <a:solidFill>
                  <a:schemeClr val="tx1"/>
                </a:solidFill>
              </a:rPr>
              <a:t>2035.</a:t>
            </a:r>
          </a:p>
          <a:p>
            <a:pPr marL="171450" indent="-171450">
              <a:spcAft>
                <a:spcPts val="0"/>
              </a:spcAft>
              <a:buFont typeface="Arial" panose="020B0604020202020204" pitchFamily="34" charset="0"/>
              <a:buChar char="•"/>
              <a:defRPr/>
            </a:pPr>
            <a:r>
              <a:rPr lang="fr-FR" sz="1150" dirty="0">
                <a:solidFill>
                  <a:schemeClr val="tx1"/>
                </a:solidFill>
              </a:rPr>
              <a:t>Exploiter les capacités et les techniques générées par le développement et la livraison de représentations de jumeaux numériques et des résultats des projets financés par </a:t>
            </a:r>
            <a:r>
              <a:rPr lang="fr-FR" sz="1150" dirty="0" smtClean="0">
                <a:solidFill>
                  <a:schemeClr val="tx1"/>
                </a:solidFill>
              </a:rPr>
              <a:t>2ZERO.</a:t>
            </a:r>
          </a:p>
          <a:p>
            <a:pPr marL="171450" indent="-171450">
              <a:spcAft>
                <a:spcPts val="0"/>
              </a:spcAft>
              <a:buFont typeface="Arial" panose="020B0604020202020204" pitchFamily="34" charset="0"/>
              <a:buChar char="•"/>
              <a:defRPr/>
            </a:pPr>
            <a:r>
              <a:rPr lang="fr-FR" sz="1150" dirty="0">
                <a:solidFill>
                  <a:schemeClr val="tx1"/>
                </a:solidFill>
              </a:rPr>
              <a:t>Aborder au moins les moyens de mesurer tous les paramètres pertinents liés aux KPI </a:t>
            </a:r>
            <a:r>
              <a:rPr lang="fr-FR" sz="1150" dirty="0" smtClean="0">
                <a:solidFill>
                  <a:schemeClr val="tx1"/>
                </a:solidFill>
              </a:rPr>
              <a:t>de 2ZERO </a:t>
            </a:r>
            <a:r>
              <a:rPr lang="fr-FR" sz="1150" dirty="0">
                <a:solidFill>
                  <a:schemeClr val="tx1"/>
                </a:solidFill>
              </a:rPr>
              <a:t>: plus génériquement, les aspects climat, qualité de l'air et économie circulaire pourraient également être projetés </a:t>
            </a:r>
            <a:r>
              <a:rPr lang="fr-FR" sz="1150" dirty="0" smtClean="0">
                <a:solidFill>
                  <a:schemeClr val="tx1"/>
                </a:solidFill>
              </a:rPr>
              <a:t>quantitativement.</a:t>
            </a:r>
          </a:p>
          <a:p>
            <a:pPr marL="171450" indent="-171450">
              <a:spcAft>
                <a:spcPts val="0"/>
              </a:spcAft>
              <a:buFont typeface="Arial" panose="020B0604020202020204" pitchFamily="34" charset="0"/>
              <a:buChar char="•"/>
              <a:defRPr/>
            </a:pPr>
            <a:r>
              <a:rPr lang="fr-FR" sz="1150" dirty="0" smtClean="0">
                <a:solidFill>
                  <a:schemeClr val="tx1"/>
                </a:solidFill>
              </a:rPr>
              <a:t>Tenir </a:t>
            </a:r>
            <a:r>
              <a:rPr lang="fr-FR" sz="1150" dirty="0">
                <a:solidFill>
                  <a:schemeClr val="tx1"/>
                </a:solidFill>
              </a:rPr>
              <a:t>compte de la science </a:t>
            </a:r>
            <a:r>
              <a:rPr lang="fr-FR" sz="1150" dirty="0" smtClean="0">
                <a:solidFill>
                  <a:schemeClr val="tx1"/>
                </a:solidFill>
              </a:rPr>
              <a:t>ouverte et se conformer aux </a:t>
            </a:r>
            <a:r>
              <a:rPr lang="fr-FR" sz="1150" dirty="0">
                <a:solidFill>
                  <a:schemeClr val="tx1"/>
                </a:solidFill>
              </a:rPr>
              <a:t>principes FAIR pour les </a:t>
            </a:r>
            <a:r>
              <a:rPr lang="fr-FR" sz="1150" dirty="0" smtClean="0">
                <a:solidFill>
                  <a:schemeClr val="tx1"/>
                </a:solidFill>
              </a:rPr>
              <a:t>données.</a:t>
            </a:r>
          </a:p>
          <a:p>
            <a:pPr marL="171450" indent="-171450">
              <a:spcAft>
                <a:spcPts val="0"/>
              </a:spcAft>
              <a:buFont typeface="Arial" panose="020B0604020202020204" pitchFamily="34" charset="0"/>
              <a:buChar char="•"/>
              <a:defRPr/>
            </a:pPr>
            <a:r>
              <a:rPr lang="fr-FR" sz="1150" dirty="0" smtClean="0">
                <a:solidFill>
                  <a:schemeClr val="tx1"/>
                </a:solidFill>
              </a:rPr>
              <a:t>Rendre </a:t>
            </a:r>
            <a:r>
              <a:rPr lang="fr-FR" sz="1150" dirty="0">
                <a:solidFill>
                  <a:schemeClr val="tx1"/>
                </a:solidFill>
              </a:rPr>
              <a:t>compte des résultats au partenariat </a:t>
            </a:r>
            <a:r>
              <a:rPr lang="fr-FR" sz="1150" dirty="0" smtClean="0">
                <a:solidFill>
                  <a:schemeClr val="tx1"/>
                </a:solidFill>
              </a:rPr>
              <a:t>«</a:t>
            </a:r>
            <a:r>
              <a:rPr lang="fr-FR" sz="1150" dirty="0">
                <a:solidFill>
                  <a:schemeClr val="tx1"/>
                </a:solidFill>
              </a:rPr>
              <a:t> Vers un transport routier zéro émission » (2ZERO) à l'appui du suivi de ses </a:t>
            </a:r>
            <a:r>
              <a:rPr lang="fr-FR" sz="1150" dirty="0" smtClean="0">
                <a:solidFill>
                  <a:schemeClr val="tx1"/>
                </a:solidFill>
              </a:rPr>
              <a:t>KPI.</a:t>
            </a:r>
            <a:endParaRPr lang="fr-FR" sz="1150" b="0" i="0" u="none" strike="noStrike" cap="none" spc="0" dirty="0">
              <a:ln>
                <a:noFill/>
              </a:ln>
              <a:solidFill>
                <a:schemeClr val="tx1"/>
              </a:solidFill>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24</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a:t>T</a:t>
            </a:r>
            <a:r>
              <a:rPr lang="fr-FR" sz="1200" b="1" dirty="0" smtClean="0"/>
              <a:t>ransport routier</a:t>
            </a:r>
            <a:endParaRPr lang="fr-FR" sz="1200" b="1" dirty="0"/>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smtClean="0"/>
              <a:t>CSA</a:t>
            </a:r>
            <a:endParaRPr lang="fr-FR" sz="1200" i="1" dirty="0"/>
          </a:p>
          <a:p>
            <a:pPr lvl="0">
              <a:defRPr/>
            </a:pPr>
            <a:r>
              <a:rPr lang="fr-FR" sz="1200" i="1" dirty="0"/>
              <a:t>Nb estimé de projets </a:t>
            </a:r>
            <a:r>
              <a:rPr lang="fr-FR" sz="1200" i="1" dirty="0" smtClean="0"/>
              <a:t>financés : 1</a:t>
            </a:r>
            <a:endParaRPr dirty="0"/>
          </a:p>
          <a:p>
            <a:pPr lvl="0">
              <a:defRPr/>
            </a:pPr>
            <a:r>
              <a:rPr lang="fr-FR" sz="1200" i="1" dirty="0"/>
              <a:t>Budget/projet : </a:t>
            </a:r>
            <a:r>
              <a:rPr lang="fr-FR" sz="1200" i="1" dirty="0" smtClean="0"/>
              <a:t>1 M</a:t>
            </a:r>
            <a:r>
              <a:rPr lang="fr-FR" sz="1200" i="1" dirty="0"/>
              <a:t>€</a:t>
            </a:r>
            <a:endParaRPr dirty="0"/>
          </a:p>
          <a:p>
            <a:pPr lvl="0">
              <a:defRPr/>
            </a:pPr>
            <a:r>
              <a:rPr lang="fr-FR" sz="1200" i="1" dirty="0"/>
              <a:t>Ouverture : </a:t>
            </a:r>
            <a:r>
              <a:rPr lang="fr-FR" sz="1200" i="1" dirty="0" smtClean="0"/>
              <a:t>13/12/2022</a:t>
            </a:r>
            <a:endParaRPr dirty="0"/>
          </a:p>
          <a:p>
            <a:pPr lvl="0">
              <a:defRPr/>
            </a:pPr>
            <a:r>
              <a:rPr lang="fr-FR" sz="1200" i="1" dirty="0" smtClean="0"/>
              <a:t>Deadline : </a:t>
            </a:r>
            <a:r>
              <a:rPr lang="fr-FR" sz="1200" i="1" dirty="0"/>
              <a:t>20/04/2023 </a:t>
            </a:r>
          </a:p>
          <a:p>
            <a:pPr lvl="0">
              <a:defRPr/>
            </a:pPr>
            <a:r>
              <a:rPr lang="fr-FR" sz="1200" i="1" dirty="0" smtClean="0"/>
              <a:t>Appel </a:t>
            </a:r>
            <a:r>
              <a:rPr lang="fr-FR" sz="1200" i="1" dirty="0"/>
              <a:t>en Lump </a:t>
            </a:r>
            <a:r>
              <a:rPr lang="fr-FR" sz="1200" i="1" dirty="0" err="1" smtClean="0"/>
              <a:t>Sum</a:t>
            </a:r>
            <a:endParaRPr dirty="0" smtClean="0"/>
          </a:p>
        </p:txBody>
      </p:sp>
    </p:spTree>
    <p:extLst>
      <p:ext uri="{BB962C8B-B14F-4D97-AF65-F5344CB8AC3E}">
        <p14:creationId xmlns:p14="http://schemas.microsoft.com/office/powerpoint/2010/main" val="171151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u="sng" dirty="0">
                <a:solidFill>
                  <a:schemeClr val="tx1"/>
                </a:solidFill>
              </a:rPr>
              <a:t>HORIZON-CL5-2023-D5-01-06: EU Member States/Associated countries research policy cooperation network to accelerate zero-emission road mobility (2ZERO Partnership)</a:t>
            </a:r>
            <a:endParaRPr lang="fr-FR" sz="1400" b="1" u="sng" dirty="0">
              <a:solidFill>
                <a:schemeClr val="tx1"/>
              </a:solidFill>
            </a:endParaRPr>
          </a:p>
          <a:p>
            <a:pPr>
              <a:defRPr/>
            </a:pPr>
            <a:endParaRPr lang="fr-FR" sz="1400" b="1" u="sng" dirty="0">
              <a:solidFill>
                <a:schemeClr val="tx1"/>
              </a:solidFill>
            </a:endParaRPr>
          </a:p>
        </p:txBody>
      </p:sp>
      <p:sp>
        <p:nvSpPr>
          <p:cNvPr id="6" name="Espace réservé du contenu 5"/>
          <p:cNvSpPr txBox="1"/>
          <p:nvPr/>
        </p:nvSpPr>
        <p:spPr bwMode="gray">
          <a:xfrm>
            <a:off x="360000" y="1706400"/>
            <a:ext cx="8612830" cy="3075846"/>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E</a:t>
            </a:r>
            <a:r>
              <a:rPr lang="fr-FR" sz="1100" dirty="0" smtClean="0">
                <a:solidFill>
                  <a:schemeClr val="tx1"/>
                </a:solidFill>
              </a:rPr>
              <a:t>fforts </a:t>
            </a:r>
            <a:r>
              <a:rPr lang="fr-FR" sz="1100" dirty="0">
                <a:solidFill>
                  <a:schemeClr val="tx1"/>
                </a:solidFill>
              </a:rPr>
              <a:t>et approches politiques nationaux harmonisés plus solides, axés sur les programmes de financement de la R&amp;I des </a:t>
            </a:r>
            <a:r>
              <a:rPr lang="fr-FR" sz="1100" dirty="0" smtClean="0">
                <a:solidFill>
                  <a:schemeClr val="tx1"/>
                </a:solidFill>
              </a:rPr>
              <a:t>États. </a:t>
            </a:r>
          </a:p>
          <a:p>
            <a:pPr marL="171450" indent="-171450">
              <a:spcAft>
                <a:spcPts val="0"/>
              </a:spcAft>
              <a:buFont typeface="Arial"/>
              <a:buChar char="•"/>
              <a:defRPr/>
            </a:pPr>
            <a:r>
              <a:rPr lang="fr-FR" sz="1100" dirty="0">
                <a:solidFill>
                  <a:schemeClr val="tx1"/>
                </a:solidFill>
              </a:rPr>
              <a:t>E</a:t>
            </a:r>
            <a:r>
              <a:rPr lang="fr-FR" sz="1100" dirty="0" smtClean="0">
                <a:solidFill>
                  <a:schemeClr val="tx1"/>
                </a:solidFill>
              </a:rPr>
              <a:t>ffets </a:t>
            </a:r>
            <a:r>
              <a:rPr lang="fr-FR" sz="1100" dirty="0">
                <a:solidFill>
                  <a:schemeClr val="tx1"/>
                </a:solidFill>
              </a:rPr>
              <a:t>de synergie déployés au maximum et utilisés efficacement, des ressources mises en commun et des programmes de financement R&amp;I </a:t>
            </a:r>
            <a:r>
              <a:rPr lang="fr-FR" sz="1100" dirty="0" smtClean="0">
                <a:solidFill>
                  <a:schemeClr val="tx1"/>
                </a:solidFill>
              </a:rPr>
              <a:t>alignés.</a:t>
            </a:r>
          </a:p>
          <a:p>
            <a:pPr marL="171450" indent="-171450">
              <a:spcAft>
                <a:spcPts val="0"/>
              </a:spcAft>
              <a:buFont typeface="Arial"/>
              <a:buChar char="•"/>
              <a:defRPr/>
            </a:pPr>
            <a:r>
              <a:rPr lang="fr-FR" sz="1100" dirty="0">
                <a:solidFill>
                  <a:schemeClr val="tx1"/>
                </a:solidFill>
              </a:rPr>
              <a:t>Échange de connaissances et d'expériences et coordination mutuelle à plusieurs niveaux (</a:t>
            </a:r>
            <a:r>
              <a:rPr lang="fr-FR" sz="1100" dirty="0" smtClean="0">
                <a:solidFill>
                  <a:schemeClr val="tx1"/>
                </a:solidFill>
              </a:rPr>
              <a:t>UE/national/régional/villes, </a:t>
            </a:r>
            <a:r>
              <a:rPr lang="fr-FR" sz="1100" dirty="0">
                <a:solidFill>
                  <a:schemeClr val="tx1"/>
                </a:solidFill>
              </a:rPr>
              <a:t>activités de mise en œuvre, réglementations, incitations et démonstrations et partage de </a:t>
            </a:r>
            <a:r>
              <a:rPr lang="fr-FR" sz="1100" dirty="0" smtClean="0">
                <a:solidFill>
                  <a:schemeClr val="tx1"/>
                </a:solidFill>
              </a:rPr>
              <a:t>données et </a:t>
            </a:r>
            <a:r>
              <a:rPr lang="fr-FR" sz="1100" dirty="0">
                <a:solidFill>
                  <a:schemeClr val="tx1"/>
                </a:solidFill>
              </a:rPr>
              <a:t>bonnes </a:t>
            </a:r>
            <a:r>
              <a:rPr lang="fr-FR" sz="1100" dirty="0" smtClean="0">
                <a:solidFill>
                  <a:schemeClr val="tx1"/>
                </a:solidFill>
              </a:rPr>
              <a:t>pratiques.</a:t>
            </a:r>
          </a:p>
          <a:p>
            <a:pPr marL="171450" indent="-171450">
              <a:spcAft>
                <a:spcPts val="0"/>
              </a:spcAft>
              <a:buFont typeface="Arial"/>
              <a:buChar char="•"/>
              <a:defRPr/>
            </a:pPr>
            <a:r>
              <a:rPr lang="fr-FR" sz="1100" dirty="0" smtClean="0">
                <a:solidFill>
                  <a:schemeClr val="tx1"/>
                </a:solidFill>
              </a:rPr>
              <a:t>Aperçu </a:t>
            </a:r>
            <a:r>
              <a:rPr lang="fr-FR" sz="1100" dirty="0">
                <a:solidFill>
                  <a:schemeClr val="tx1"/>
                </a:solidFill>
              </a:rPr>
              <a:t>global des plans politiques et des programmes de financement </a:t>
            </a:r>
            <a:r>
              <a:rPr lang="fr-FR" sz="1100" dirty="0" smtClean="0">
                <a:solidFill>
                  <a:schemeClr val="tx1"/>
                </a:solidFill>
              </a:rPr>
              <a:t>dans </a:t>
            </a:r>
            <a:r>
              <a:rPr lang="fr-FR" sz="1100" dirty="0">
                <a:solidFill>
                  <a:schemeClr val="tx1"/>
                </a:solidFill>
              </a:rPr>
              <a:t>l'UE fourni aux </a:t>
            </a:r>
            <a:r>
              <a:rPr lang="fr-FR" sz="1100" dirty="0" smtClean="0">
                <a:solidFill>
                  <a:schemeClr val="tx1"/>
                </a:solidFill>
              </a:rPr>
              <a:t>entreprises</a:t>
            </a:r>
            <a:r>
              <a:rPr lang="fr-FR" sz="1100" dirty="0">
                <a:solidFill>
                  <a:schemeClr val="tx1"/>
                </a:solidFill>
              </a:rPr>
              <a:t>, </a:t>
            </a:r>
            <a:r>
              <a:rPr lang="fr-FR" sz="1100" dirty="0" smtClean="0">
                <a:solidFill>
                  <a:schemeClr val="tx1"/>
                </a:solidFill>
              </a:rPr>
              <a:t>régions</a:t>
            </a:r>
            <a:r>
              <a:rPr lang="fr-FR" sz="1100" dirty="0">
                <a:solidFill>
                  <a:schemeClr val="tx1"/>
                </a:solidFill>
              </a:rPr>
              <a:t>, villes et à la communauté de la recherche </a:t>
            </a:r>
            <a:r>
              <a:rPr lang="fr-FR" sz="1100" dirty="0" smtClean="0">
                <a:solidFill>
                  <a:schemeClr val="tx1"/>
                </a:solidFill>
              </a:rPr>
              <a:t>afin </a:t>
            </a:r>
            <a:r>
              <a:rPr lang="fr-FR" sz="1100" dirty="0">
                <a:solidFill>
                  <a:schemeClr val="tx1"/>
                </a:solidFill>
              </a:rPr>
              <a:t>de maximiser les effets de synergie et l'utilisation efficace des </a:t>
            </a:r>
            <a:r>
              <a:rPr lang="fr-FR" sz="1100" dirty="0" smtClean="0">
                <a:solidFill>
                  <a:schemeClr val="tx1"/>
                </a:solidFill>
              </a:rPr>
              <a:t>ressources.</a:t>
            </a:r>
          </a:p>
          <a:p>
            <a:pPr marL="171450" indent="-171450">
              <a:spcAft>
                <a:spcPts val="0"/>
              </a:spcAft>
              <a:buFont typeface="Arial"/>
              <a:buChar char="•"/>
              <a:defRPr/>
            </a:pPr>
            <a:r>
              <a:rPr lang="fr-FR" sz="1100" dirty="0" smtClean="0">
                <a:solidFill>
                  <a:schemeClr val="tx1"/>
                </a:solidFill>
              </a:rPr>
              <a:t>Vision </a:t>
            </a:r>
            <a:r>
              <a:rPr lang="fr-FR" sz="1100" dirty="0">
                <a:solidFill>
                  <a:schemeClr val="tx1"/>
                </a:solidFill>
              </a:rPr>
              <a:t>claire des projets nationaux et </a:t>
            </a:r>
            <a:r>
              <a:rPr lang="fr-FR" sz="1100" dirty="0" smtClean="0">
                <a:solidFill>
                  <a:schemeClr val="tx1"/>
                </a:solidFill>
              </a:rPr>
              <a:t>meilleure prise </a:t>
            </a:r>
            <a:r>
              <a:rPr lang="fr-FR" sz="1100" dirty="0">
                <a:solidFill>
                  <a:schemeClr val="tx1"/>
                </a:solidFill>
              </a:rPr>
              <a:t>en compte leurs </a:t>
            </a:r>
            <a:r>
              <a:rPr lang="fr-FR" sz="1100" dirty="0" smtClean="0">
                <a:solidFill>
                  <a:schemeClr val="tx1"/>
                </a:solidFill>
              </a:rPr>
              <a:t>résultats.</a:t>
            </a:r>
          </a:p>
          <a:p>
            <a:pPr marL="171450" indent="-171450">
              <a:spcAft>
                <a:spcPts val="0"/>
              </a:spcAft>
              <a:buFont typeface="Arial"/>
              <a:buChar char="•"/>
              <a:defRPr/>
            </a:pPr>
            <a:r>
              <a:rPr lang="fr-FR" sz="1100" dirty="0" smtClean="0">
                <a:solidFill>
                  <a:schemeClr val="tx1"/>
                </a:solidFill>
              </a:rPr>
              <a:t>Facilitation de la coordination des </a:t>
            </a:r>
            <a:r>
              <a:rPr lang="fr-FR" sz="1100" dirty="0">
                <a:solidFill>
                  <a:schemeClr val="tx1"/>
                </a:solidFill>
              </a:rPr>
              <a:t>efforts aux niveaux national et européen et </a:t>
            </a:r>
            <a:r>
              <a:rPr lang="fr-FR" sz="1100" dirty="0" smtClean="0">
                <a:solidFill>
                  <a:schemeClr val="tx1"/>
                </a:solidFill>
              </a:rPr>
              <a:t>partage </a:t>
            </a:r>
            <a:r>
              <a:rPr lang="fr-FR" sz="1100" dirty="0">
                <a:solidFill>
                  <a:schemeClr val="tx1"/>
                </a:solidFill>
              </a:rPr>
              <a:t>des meilleures pratiques et des </a:t>
            </a:r>
            <a:r>
              <a:rPr lang="fr-FR" sz="1100" dirty="0" smtClean="0">
                <a:solidFill>
                  <a:schemeClr val="tx1"/>
                </a:solidFill>
              </a:rPr>
              <a:t>résultats.</a:t>
            </a:r>
            <a:endParaRPr lang="fr-FR" sz="1100" dirty="0">
              <a:solidFill>
                <a:schemeClr val="tx1"/>
              </a:solidFill>
            </a:endParaRP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00" dirty="0" smtClean="0">
                <a:solidFill>
                  <a:schemeClr val="tx1"/>
                </a:solidFill>
              </a:rPr>
              <a:t>Aborder </a:t>
            </a:r>
            <a:r>
              <a:rPr lang="fr-FR" sz="1100" dirty="0">
                <a:solidFill>
                  <a:schemeClr val="tx1"/>
                </a:solidFill>
              </a:rPr>
              <a:t>les programmes de mobilité routière à zéro émission pour les personnes et les marchandises soutenant toutes les phases de </a:t>
            </a:r>
            <a:r>
              <a:rPr lang="fr-FR" sz="1100" dirty="0" smtClean="0">
                <a:solidFill>
                  <a:schemeClr val="tx1"/>
                </a:solidFill>
              </a:rPr>
              <a:t>l'innovation.</a:t>
            </a:r>
          </a:p>
          <a:p>
            <a:pPr marL="171450" indent="-171450">
              <a:spcAft>
                <a:spcPts val="0"/>
              </a:spcAft>
              <a:buFont typeface="Arial"/>
              <a:buChar char="•"/>
              <a:defRPr/>
            </a:pPr>
            <a:r>
              <a:rPr lang="fr-FR" sz="1100" dirty="0">
                <a:solidFill>
                  <a:schemeClr val="tx1"/>
                </a:solidFill>
              </a:rPr>
              <a:t>Développer un réseau durable (au-delà de la durée du projet) d'acteurs publics et privés reliant les États membres de l'UE/pays associés et les initiatives européennes, sous l'égide du </a:t>
            </a:r>
            <a:r>
              <a:rPr lang="fr-FR" sz="1100" dirty="0" smtClean="0">
                <a:solidFill>
                  <a:schemeClr val="tx1"/>
                </a:solidFill>
              </a:rPr>
              <a:t>NSRG du partenariat 2ZERO.</a:t>
            </a:r>
            <a:endParaRPr lang="fr-FR" sz="1100" dirty="0">
              <a:solidFill>
                <a:schemeClr val="tx1"/>
              </a:solidFill>
            </a:endParaRP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25</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a:t>T</a:t>
            </a:r>
            <a:r>
              <a:rPr lang="fr-FR" sz="1200" b="1" dirty="0" smtClean="0"/>
              <a:t>ransport routier</a:t>
            </a:r>
            <a:endParaRPr lang="fr-FR" sz="1200" b="1" dirty="0"/>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smtClean="0"/>
              <a:t>CSA</a:t>
            </a:r>
            <a:endParaRPr lang="fr-FR" sz="1200" i="1" dirty="0"/>
          </a:p>
          <a:p>
            <a:pPr lvl="0">
              <a:defRPr/>
            </a:pPr>
            <a:r>
              <a:rPr lang="fr-FR" sz="1200" i="1" dirty="0"/>
              <a:t>Nb estimé de projets </a:t>
            </a:r>
            <a:r>
              <a:rPr lang="fr-FR" sz="1200" i="1" dirty="0" smtClean="0"/>
              <a:t>financés : 1</a:t>
            </a:r>
            <a:endParaRPr dirty="0"/>
          </a:p>
          <a:p>
            <a:pPr lvl="0">
              <a:defRPr/>
            </a:pPr>
            <a:r>
              <a:rPr lang="fr-FR" sz="1200" i="1" dirty="0"/>
              <a:t>Budget/projet : </a:t>
            </a:r>
            <a:r>
              <a:rPr lang="fr-FR" sz="1200" i="1" dirty="0" smtClean="0"/>
              <a:t>1,5 M</a:t>
            </a:r>
            <a:r>
              <a:rPr lang="fr-FR" sz="1200" i="1" dirty="0"/>
              <a:t>€</a:t>
            </a:r>
            <a:endParaRPr dirty="0"/>
          </a:p>
          <a:p>
            <a:pPr lvl="0">
              <a:defRPr/>
            </a:pPr>
            <a:r>
              <a:rPr lang="fr-FR" sz="1200" i="1" dirty="0"/>
              <a:t>Ouverture : </a:t>
            </a:r>
            <a:r>
              <a:rPr lang="fr-FR" sz="1200" i="1" dirty="0" smtClean="0"/>
              <a:t>13/12/2022</a:t>
            </a:r>
            <a:endParaRPr dirty="0"/>
          </a:p>
          <a:p>
            <a:pPr lvl="0">
              <a:defRPr/>
            </a:pPr>
            <a:r>
              <a:rPr lang="fr-FR" sz="1200" i="1" dirty="0"/>
              <a:t>Deadline : </a:t>
            </a:r>
            <a:r>
              <a:rPr lang="fr-FR" sz="1200" i="1" dirty="0" smtClean="0"/>
              <a:t>20/04/2023</a:t>
            </a:r>
          </a:p>
          <a:p>
            <a:pPr lvl="0">
              <a:defRPr/>
            </a:pPr>
            <a:r>
              <a:rPr lang="fr-FR" sz="1200" i="1" dirty="0" smtClean="0"/>
              <a:t>Appel </a:t>
            </a:r>
            <a:r>
              <a:rPr lang="fr-FR" sz="1200" i="1" dirty="0"/>
              <a:t>en Lump </a:t>
            </a:r>
            <a:r>
              <a:rPr lang="fr-FR" sz="1200" i="1" dirty="0" err="1" smtClean="0"/>
              <a:t>Sum</a:t>
            </a:r>
            <a:endParaRPr lang="fr-FR" sz="1200" i="1" dirty="0"/>
          </a:p>
        </p:txBody>
      </p:sp>
    </p:spTree>
    <p:extLst>
      <p:ext uri="{BB962C8B-B14F-4D97-AF65-F5344CB8AC3E}">
        <p14:creationId xmlns:p14="http://schemas.microsoft.com/office/powerpoint/2010/main" val="953910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26</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5 , « sous-partie 2 » : Les objectifs</a:t>
            </a:r>
          </a:p>
          <a:p>
            <a:pPr algn="r">
              <a:defRPr/>
            </a:pPr>
            <a:r>
              <a:rPr lang="en-US" sz="1200" b="1" dirty="0"/>
              <a:t>Aviation</a:t>
            </a:r>
            <a:endParaRPr lang="fr-FR" b="1" dirty="0"/>
          </a:p>
        </p:txBody>
      </p:sp>
      <p:sp>
        <p:nvSpPr>
          <p:cNvPr id="7" name="Rectangle 6"/>
          <p:cNvSpPr/>
          <p:nvPr/>
        </p:nvSpPr>
        <p:spPr bwMode="auto">
          <a:xfrm>
            <a:off x="323528" y="1028219"/>
            <a:ext cx="8442808" cy="3754874"/>
          </a:xfrm>
          <a:prstGeom prst="rect">
            <a:avLst/>
          </a:prstGeom>
        </p:spPr>
        <p:txBody>
          <a:bodyPr wrap="square">
            <a:spAutoFit/>
          </a:bodyPr>
          <a:lstStyle/>
          <a:p>
            <a:pPr lvl="0" algn="just">
              <a:defRPr/>
            </a:pPr>
            <a:r>
              <a:rPr lang="fr-FR" sz="1600" b="1" dirty="0">
                <a:solidFill>
                  <a:srgbClr val="000099"/>
                </a:solidFill>
              </a:rPr>
              <a:t>2</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Aviation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Développement de technologies de rupture à faible TRL ayant le potentiel de conduire à une réduction de </a:t>
            </a:r>
            <a:r>
              <a:rPr lang="fr-FR" sz="1300" dirty="0" smtClean="0">
                <a:solidFill>
                  <a:srgbClr val="000000"/>
                </a:solidFill>
              </a:rPr>
              <a:t>30% </a:t>
            </a:r>
            <a:r>
              <a:rPr lang="fr-FR" sz="1300" dirty="0">
                <a:solidFill>
                  <a:srgbClr val="000000"/>
                </a:solidFill>
              </a:rPr>
              <a:t>de la consommation de carburant et des émissions de CO2, d'ici à 2035.</a:t>
            </a:r>
          </a:p>
          <a:p>
            <a:pPr marL="171450" indent="-171450" algn="just">
              <a:spcAft>
                <a:spcPts val="600"/>
              </a:spcAft>
              <a:buFont typeface="Arial"/>
              <a:buChar char="•"/>
              <a:defRPr/>
            </a:pPr>
            <a:r>
              <a:rPr lang="fr-FR" sz="1300" dirty="0">
                <a:solidFill>
                  <a:srgbClr val="000000"/>
                </a:solidFill>
              </a:rPr>
              <a:t>Développement de technologies de rupture à faible TRL susceptibles d'entrer en service entre 2035 et 2050, basées sur de nouveaux vecteurs énergétiques, des architectures hybrides-électriques, la prochaine génération de moteurs et de systèmes à très haut rendement.</a:t>
            </a:r>
          </a:p>
          <a:p>
            <a:pPr marL="171450" indent="-171450" algn="just">
              <a:spcAft>
                <a:spcPts val="600"/>
              </a:spcAft>
              <a:buFont typeface="Arial"/>
              <a:buChar char="•"/>
              <a:defRPr/>
            </a:pPr>
            <a:r>
              <a:rPr lang="fr-FR" sz="1300" dirty="0">
                <a:solidFill>
                  <a:srgbClr val="000000"/>
                </a:solidFill>
              </a:rPr>
              <a:t>Nouvelles technologies permettant de réduire considérablement la pollution atmosphérique locale et le bruit.</a:t>
            </a:r>
          </a:p>
          <a:p>
            <a:pPr marL="171450" indent="-171450" algn="just">
              <a:spcAft>
                <a:spcPts val="600"/>
              </a:spcAft>
              <a:buFont typeface="Arial"/>
              <a:buChar char="•"/>
              <a:defRPr/>
            </a:pPr>
            <a:r>
              <a:rPr lang="fr-FR" sz="1300" dirty="0">
                <a:solidFill>
                  <a:srgbClr val="000000"/>
                </a:solidFill>
              </a:rPr>
              <a:t>Meilleure compréhension et analyse des options d'atténuation des incidences de l'aviation sur le climat hors CO2.</a:t>
            </a:r>
          </a:p>
          <a:p>
            <a:pPr marL="171450" indent="-171450" algn="just">
              <a:spcAft>
                <a:spcPts val="600"/>
              </a:spcAft>
              <a:buFont typeface="Arial"/>
              <a:buChar char="•"/>
              <a:defRPr/>
            </a:pPr>
            <a:r>
              <a:rPr lang="fr-FR" sz="1300" dirty="0">
                <a:solidFill>
                  <a:srgbClr val="000000"/>
                </a:solidFill>
              </a:rPr>
              <a:t>Accélération de l'adoption de carburants durables dans l'aviation.</a:t>
            </a:r>
          </a:p>
          <a:p>
            <a:pPr marL="171450" indent="-171450" algn="just">
              <a:spcAft>
                <a:spcPts val="600"/>
              </a:spcAft>
              <a:buFont typeface="Arial"/>
              <a:buChar char="•"/>
              <a:defRPr/>
            </a:pPr>
            <a:r>
              <a:rPr lang="fr-FR" sz="1300" dirty="0">
                <a:solidFill>
                  <a:srgbClr val="000000"/>
                </a:solidFill>
              </a:rPr>
              <a:t>Maintien de la compétitivité mondiale et du leadership de l'écosystème aéronautique européen. </a:t>
            </a:r>
          </a:p>
          <a:p>
            <a:pPr marL="171450" indent="-171450" algn="just">
              <a:spcAft>
                <a:spcPts val="600"/>
              </a:spcAft>
              <a:buFont typeface="Arial"/>
              <a:buChar char="•"/>
              <a:defRPr/>
            </a:pPr>
            <a:r>
              <a:rPr lang="fr-FR" sz="1300" dirty="0">
                <a:solidFill>
                  <a:srgbClr val="000000"/>
                </a:solidFill>
              </a:rPr>
              <a:t>Développement du cadre de planification et d'évaluation de l'UE, afin d'établir des priorités cohérentes en matière de R&amp;I et de développer des technologies en temps utile.</a:t>
            </a:r>
          </a:p>
        </p:txBody>
      </p:sp>
    </p:spTree>
    <p:extLst>
      <p:ext uri="{BB962C8B-B14F-4D97-AF65-F5344CB8AC3E}">
        <p14:creationId xmlns:p14="http://schemas.microsoft.com/office/powerpoint/2010/main" val="2841374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288032"/>
          </a:xfrm>
        </p:spPr>
        <p:txBody>
          <a:bodyPr/>
          <a:lstStyle/>
          <a:p>
            <a:pPr>
              <a:defRPr/>
            </a:pPr>
            <a:r>
              <a:rPr lang="en-GB" sz="1400" b="1" u="sng" dirty="0">
                <a:solidFill>
                  <a:schemeClr val="tx1"/>
                </a:solidFill>
              </a:rPr>
              <a:t>HORIZON-CL5-2023-D5-01-07: Hydrogen-powered aviation </a:t>
            </a:r>
            <a:endParaRPr lang="fr-FR" sz="1400" b="1" u="sng" dirty="0">
              <a:solidFill>
                <a:schemeClr val="tx1"/>
              </a:solidFill>
            </a:endParaRPr>
          </a:p>
        </p:txBody>
      </p:sp>
      <p:sp>
        <p:nvSpPr>
          <p:cNvPr id="6" name="Espace réservé du contenu 5"/>
          <p:cNvSpPr txBox="1"/>
          <p:nvPr/>
        </p:nvSpPr>
        <p:spPr bwMode="gray">
          <a:xfrm>
            <a:off x="360000" y="1635646"/>
            <a:ext cx="853200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Systèmes innovants de ravitaillement et d'approvisionnement en hydrogène liquide dans les infrastructures au sol du transport </a:t>
            </a:r>
            <a:r>
              <a:rPr lang="fr-FR" sz="1100" dirty="0" smtClean="0">
                <a:solidFill>
                  <a:schemeClr val="tx1"/>
                </a:solidFill>
              </a:rPr>
              <a:t>aérien.</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Technologies </a:t>
            </a:r>
            <a:r>
              <a:rPr lang="fr-FR" sz="1100" dirty="0">
                <a:solidFill>
                  <a:schemeClr val="tx1"/>
                </a:solidFill>
              </a:rPr>
              <a:t>transformatrices de ravitaillement en </a:t>
            </a:r>
            <a:r>
              <a:rPr lang="fr-FR" sz="1100" dirty="0" smtClean="0">
                <a:solidFill>
                  <a:schemeClr val="tx1"/>
                </a:solidFill>
              </a:rPr>
              <a:t>hydrogène, </a:t>
            </a:r>
            <a:r>
              <a:rPr lang="fr-FR" sz="1100" dirty="0">
                <a:solidFill>
                  <a:schemeClr val="tx1"/>
                </a:solidFill>
              </a:rPr>
              <a:t>en mettant l'accent sur la sécurité, la normalisation et l'évolutivité de divers types de concepts d'avions (y compris les avions à décollage et atterrissage verticaux (VTOL</a:t>
            </a:r>
            <a:r>
              <a:rPr lang="fr-FR" sz="1100" dirty="0" smtClean="0">
                <a:solidFill>
                  <a:schemeClr val="tx1"/>
                </a:solidFill>
              </a:rPr>
              <a:t>)).</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Zéro-émission mouvements </a:t>
            </a:r>
            <a:r>
              <a:rPr lang="fr-FR" sz="1100" dirty="0">
                <a:solidFill>
                  <a:schemeClr val="tx1"/>
                </a:solidFill>
              </a:rPr>
              <a:t>au sol </a:t>
            </a:r>
            <a:r>
              <a:rPr lang="fr-FR" sz="1100" dirty="0" smtClean="0">
                <a:solidFill>
                  <a:schemeClr val="tx1"/>
                </a:solidFill>
              </a:rPr>
              <a:t>des avions, basé sur l’hydrogène</a:t>
            </a:r>
            <a:r>
              <a:rPr lang="fr-FR" sz="1100" dirty="0">
                <a:solidFill>
                  <a:schemeClr val="tx1"/>
                </a:solidFill>
              </a:rPr>
              <a:t> </a:t>
            </a:r>
            <a:r>
              <a:rPr lang="fr-FR" sz="1100" dirty="0" smtClean="0">
                <a:solidFill>
                  <a:schemeClr val="tx1"/>
                </a:solidFill>
              </a:rPr>
              <a:t>et démontrés et évolutif </a:t>
            </a:r>
            <a:r>
              <a:rPr lang="fr-FR" sz="1100" dirty="0">
                <a:solidFill>
                  <a:schemeClr val="tx1"/>
                </a:solidFill>
              </a:rPr>
              <a:t>dans des aéroports de différentes </a:t>
            </a:r>
            <a:r>
              <a:rPr lang="fr-FR" sz="1100" dirty="0" smtClean="0">
                <a:solidFill>
                  <a:schemeClr val="tx1"/>
                </a:solidFill>
              </a:rPr>
              <a:t>tailles. </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Modèles complets et validés de </a:t>
            </a:r>
            <a:r>
              <a:rPr lang="fr-FR" sz="1100" dirty="0" smtClean="0">
                <a:solidFill>
                  <a:schemeClr val="tx1"/>
                </a:solidFill>
              </a:rPr>
              <a:t>la demande </a:t>
            </a:r>
            <a:r>
              <a:rPr lang="fr-FR" sz="1100" dirty="0">
                <a:solidFill>
                  <a:schemeClr val="tx1"/>
                </a:solidFill>
              </a:rPr>
              <a:t>d'hydrogène liquide dans les infrastructures au sol du transport aérien en Europe </a:t>
            </a:r>
            <a:r>
              <a:rPr lang="fr-FR" sz="1100" dirty="0" smtClean="0">
                <a:solidFill>
                  <a:schemeClr val="tx1"/>
                </a:solidFill>
              </a:rPr>
              <a:t>/ monde</a:t>
            </a:r>
            <a:r>
              <a:rPr lang="fr-FR" sz="1100" dirty="0">
                <a:solidFill>
                  <a:schemeClr val="tx1"/>
                </a:solidFill>
              </a:rPr>
              <a:t>.</a:t>
            </a:r>
          </a:p>
          <a:p>
            <a:pPr marL="171450" indent="-171450">
              <a:spcAft>
                <a:spcPts val="0"/>
              </a:spcAft>
              <a:buFont typeface="Arial"/>
              <a:buChar char="•"/>
              <a:defRPr/>
            </a:pPr>
            <a:r>
              <a:rPr lang="fr-FR" sz="1100" dirty="0">
                <a:solidFill>
                  <a:schemeClr val="tx1"/>
                </a:solidFill>
              </a:rPr>
              <a:t>Nouvelles normes et procédures de certification pour le déploiement des nouvelles technologies et solutions à grande échelle, dans les États membres de l'UE/pays associés et sur le réseau RTE-T</a:t>
            </a:r>
            <a:r>
              <a:rPr lang="fr-FR" sz="1100" dirty="0" smtClean="0">
                <a:solidFill>
                  <a:schemeClr val="tx1"/>
                </a:solidFill>
              </a:rPr>
              <a:t>.</a:t>
            </a:r>
            <a:endParaRPr lang="fr-FR" sz="1100" dirty="0">
              <a:solidFill>
                <a:schemeClr val="tx1"/>
              </a:solidFill>
            </a:endParaRPr>
          </a:p>
          <a:p>
            <a:pPr>
              <a:spcAft>
                <a:spcPts val="0"/>
              </a:spcAft>
              <a:defRPr/>
            </a:pPr>
            <a:endParaRPr lang="en-GB" sz="600" b="0" i="0" u="sng" strike="noStrike" cap="none" spc="0" dirty="0">
              <a:ln>
                <a:noFill/>
              </a:ln>
              <a:solidFill>
                <a:srgbClr val="000091"/>
              </a:solidFill>
              <a:latin typeface="Arial"/>
            </a:endParaRPr>
          </a:p>
          <a:p>
            <a:pPr algn="just">
              <a:lnSpc>
                <a:spcPct val="114999"/>
              </a:lnSpc>
              <a:defRPr/>
            </a:pPr>
            <a:r>
              <a:rPr lang="en-GB" sz="1100" b="1" u="sng" dirty="0" err="1" smtClean="0">
                <a:ea typeface="Times New Roman"/>
                <a:cs typeface="Times New Roman"/>
              </a:rPr>
              <a:t>Activités</a:t>
            </a:r>
            <a:r>
              <a:rPr lang="en-GB" sz="1100" b="1" u="sng" dirty="0" smtClean="0">
                <a:ea typeface="Times New Roman"/>
                <a:cs typeface="Times New Roman"/>
              </a:rPr>
              <a:t> </a:t>
            </a:r>
            <a:r>
              <a:rPr lang="en-GB" sz="1100" b="1" u="sng" dirty="0">
                <a:ea typeface="Times New Roman"/>
                <a:cs typeface="Times New Roman"/>
              </a:rPr>
              <a:t>:</a:t>
            </a:r>
            <a:endParaRPr lang="fr-FR" sz="1100" dirty="0"/>
          </a:p>
          <a:p>
            <a:pPr marL="171450" indent="-171450">
              <a:spcAft>
                <a:spcPts val="0"/>
              </a:spcAft>
              <a:buFont typeface="Arial"/>
              <a:buChar char="•"/>
              <a:defRPr/>
            </a:pPr>
            <a:r>
              <a:rPr lang="fr-FR" sz="1100" dirty="0">
                <a:solidFill>
                  <a:schemeClr val="tx1"/>
                </a:solidFill>
              </a:rPr>
              <a:t>Évaluer et valider les modèles potentiels de demande d'hydrogène liquide dans les infrastructures terrestres de transport aérien en Europe et dans le monde, en tenant également compte des problèmes de </a:t>
            </a:r>
            <a:r>
              <a:rPr lang="fr-FR" sz="1100" dirty="0" smtClean="0">
                <a:solidFill>
                  <a:schemeClr val="tx1"/>
                </a:solidFill>
              </a:rPr>
              <a:t>multi-modalité </a:t>
            </a:r>
            <a:r>
              <a:rPr lang="fr-FR" sz="1100" dirty="0">
                <a:solidFill>
                  <a:schemeClr val="tx1"/>
                </a:solidFill>
              </a:rPr>
              <a:t>dans les </a:t>
            </a:r>
            <a:r>
              <a:rPr lang="fr-FR" sz="1100" dirty="0" smtClean="0">
                <a:solidFill>
                  <a:schemeClr val="tx1"/>
                </a:solidFill>
              </a:rPr>
              <a:t>aéroports.</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Tester et </a:t>
            </a:r>
            <a:r>
              <a:rPr lang="fr-FR" sz="1100" dirty="0">
                <a:solidFill>
                  <a:schemeClr val="tx1"/>
                </a:solidFill>
              </a:rPr>
              <a:t>démontrer des systèmes de ravitaillement, de stockage et d'approvisionnement au sol innovants et sûrs pour l'hydrogène liquide dans les infrastructures au </a:t>
            </a:r>
            <a:r>
              <a:rPr lang="fr-FR" sz="1100" dirty="0" smtClean="0">
                <a:solidFill>
                  <a:schemeClr val="tx1"/>
                </a:solidFill>
              </a:rPr>
              <a:t>sol.</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Développer </a:t>
            </a:r>
            <a:r>
              <a:rPr lang="fr-FR" sz="1100" dirty="0">
                <a:solidFill>
                  <a:schemeClr val="tx1"/>
                </a:solidFill>
              </a:rPr>
              <a:t>et démontrer de nouvelles technologies de ravitaillement en hydrogène à bord des </a:t>
            </a:r>
            <a:r>
              <a:rPr lang="fr-FR" sz="1100" dirty="0" smtClean="0">
                <a:solidFill>
                  <a:schemeClr val="tx1"/>
                </a:solidFill>
              </a:rPr>
              <a:t>avions.</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Mettre en œuvre des projets </a:t>
            </a:r>
            <a:r>
              <a:rPr lang="fr-FR" sz="1100" dirty="0">
                <a:solidFill>
                  <a:schemeClr val="tx1"/>
                </a:solidFill>
              </a:rPr>
              <a:t>pilotes de démonstration à petite échelle de mouvements au sol d'avions à hydrogène zéro émission, dans un ou deux </a:t>
            </a:r>
            <a:r>
              <a:rPr lang="fr-FR" sz="1100" dirty="0" smtClean="0">
                <a:solidFill>
                  <a:schemeClr val="tx1"/>
                </a:solidFill>
              </a:rPr>
              <a:t>aéroports.</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Initier et </a:t>
            </a:r>
            <a:r>
              <a:rPr lang="fr-FR" sz="1100" dirty="0">
                <a:solidFill>
                  <a:schemeClr val="tx1"/>
                </a:solidFill>
              </a:rPr>
              <a:t>développer de nouvelles normes et procédures de certification, pour les nouvelles technologies et </a:t>
            </a:r>
            <a:r>
              <a:rPr lang="fr-FR" sz="1100" dirty="0" smtClean="0">
                <a:solidFill>
                  <a:schemeClr val="tx1"/>
                </a:solidFill>
              </a:rPr>
              <a:t>systèmes.</a:t>
            </a:r>
            <a:endParaRPr lang="fr-FR" sz="110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27</a:t>
            </a:fld>
            <a:endParaRPr lang="fr-FR" sz="1600" b="0" i="0" u="none" strike="noStrike" cap="none" spc="0">
              <a:ln>
                <a:noFill/>
              </a:ln>
              <a:solidFill>
                <a:srgbClr val="000091"/>
              </a:solidFill>
              <a:latin typeface="Arial"/>
              <a:ea typeface="+mn-ea"/>
              <a:cs typeface="+mn-cs"/>
            </a:endParaRPr>
          </a:p>
        </p:txBody>
      </p:sp>
      <p:sp>
        <p:nvSpPr>
          <p:cNvPr id="10" name="Rectangle 9"/>
          <p:cNvSpPr/>
          <p:nvPr/>
        </p:nvSpPr>
        <p:spPr bwMode="auto">
          <a:xfrm>
            <a:off x="6372200" y="554400"/>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smtClean="0"/>
              <a:t>projet</a:t>
            </a:r>
            <a:r>
              <a:rPr lang="en-US" sz="1200" i="1" dirty="0" smtClean="0"/>
              <a:t> 6 </a:t>
            </a:r>
            <a:r>
              <a:rPr lang="fr-FR" sz="1200" i="1" dirty="0" smtClean="0"/>
              <a:t>«</a:t>
            </a:r>
            <a:r>
              <a:rPr lang="fr-FR" sz="1200" i="1" dirty="0"/>
              <a:t> au moins »</a:t>
            </a:r>
            <a:r>
              <a:rPr lang="en-US" sz="1200" i="1" dirty="0" smtClean="0"/>
              <a:t>)</a:t>
            </a:r>
            <a:endParaRPr lang="fr-FR" sz="1200" i="1" dirty="0"/>
          </a:p>
          <a:p>
            <a:pPr lvl="0">
              <a:defRPr/>
            </a:pPr>
            <a:r>
              <a:rPr lang="fr-FR" sz="1200" i="1" dirty="0"/>
              <a:t>Nb estimé de projets </a:t>
            </a:r>
            <a:r>
              <a:rPr lang="fr-FR" sz="1200" i="1" dirty="0" smtClean="0"/>
              <a:t>financés : 2</a:t>
            </a:r>
            <a:endParaRPr dirty="0"/>
          </a:p>
          <a:p>
            <a:pPr lvl="0">
              <a:defRPr/>
            </a:pPr>
            <a:r>
              <a:rPr lang="fr-FR" sz="1200" i="1" dirty="0"/>
              <a:t>Budget/projet : </a:t>
            </a:r>
            <a:r>
              <a:rPr lang="fr-FR" sz="1200" i="1" dirty="0" smtClean="0"/>
              <a:t>8-10 M</a:t>
            </a:r>
            <a:r>
              <a:rPr lang="fr-FR" sz="1200" i="1" dirty="0"/>
              <a:t>€</a:t>
            </a:r>
            <a:endParaRPr dirty="0"/>
          </a:p>
          <a:p>
            <a:pPr lvl="0">
              <a:defRPr/>
            </a:pPr>
            <a:r>
              <a:rPr lang="fr-FR" sz="1200" i="1" dirty="0"/>
              <a:t>Ouverture : </a:t>
            </a:r>
            <a:r>
              <a:rPr lang="fr-FR" sz="1200" i="1" dirty="0" smtClean="0"/>
              <a:t>13/12/2022</a:t>
            </a:r>
            <a:endParaRPr dirty="0"/>
          </a:p>
          <a:p>
            <a:pPr lvl="0">
              <a:defRPr/>
            </a:pPr>
            <a:r>
              <a:rPr lang="fr-FR" sz="1200" i="1" dirty="0"/>
              <a:t>Deadline : </a:t>
            </a:r>
            <a:r>
              <a:rPr lang="fr-FR" sz="1200" i="1" dirty="0" smtClean="0"/>
              <a:t>20/04/2023</a:t>
            </a:r>
            <a:endParaRPr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smtClean="0"/>
              <a:t>Aviation</a:t>
            </a:r>
            <a:endParaRPr lang="fr-FR" sz="1200" b="1" dirty="0"/>
          </a:p>
        </p:txBody>
      </p:sp>
    </p:spTree>
    <p:extLst>
      <p:ext uri="{BB962C8B-B14F-4D97-AF65-F5344CB8AC3E}">
        <p14:creationId xmlns:p14="http://schemas.microsoft.com/office/powerpoint/2010/main" val="2681525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55372"/>
          </a:xfrm>
        </p:spPr>
        <p:txBody>
          <a:bodyPr/>
          <a:lstStyle/>
          <a:p>
            <a:pPr>
              <a:defRPr/>
            </a:pPr>
            <a:r>
              <a:rPr lang="en-GB" sz="1400" b="1" u="sng" dirty="0">
                <a:solidFill>
                  <a:schemeClr val="tx1"/>
                </a:solidFill>
              </a:rPr>
              <a:t>HORIZON-CL5-2023-D5-01-08: Accelerating climate neutral hydrogen-powered/electrified aviation</a:t>
            </a:r>
            <a:endParaRPr lang="fr-FR" sz="1400" b="1" u="sng" dirty="0">
              <a:solidFill>
                <a:schemeClr val="tx1"/>
              </a:solidFill>
            </a:endParaRPr>
          </a:p>
          <a:p>
            <a:pPr>
              <a:defRPr/>
            </a:pPr>
            <a:endParaRPr lang="fr-FR" sz="1400" b="1" u="sng" dirty="0">
              <a:solidFill>
                <a:schemeClr val="tx1"/>
              </a:solidFill>
            </a:endParaRPr>
          </a:p>
        </p:txBody>
      </p:sp>
      <p:sp>
        <p:nvSpPr>
          <p:cNvPr id="6" name="Espace réservé du contenu 5"/>
          <p:cNvSpPr txBox="1"/>
          <p:nvPr/>
        </p:nvSpPr>
        <p:spPr bwMode="gray">
          <a:xfrm>
            <a:off x="360000" y="1728152"/>
            <a:ext cx="8424000" cy="3219862"/>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smtClean="0">
                <a:solidFill>
                  <a:schemeClr val="tx1"/>
                </a:solidFill>
              </a:rPr>
              <a:t>Technologies </a:t>
            </a:r>
            <a:r>
              <a:rPr lang="fr-FR" sz="1150" dirty="0">
                <a:solidFill>
                  <a:schemeClr val="tx1"/>
                </a:solidFill>
              </a:rPr>
              <a:t>transformatrices de </a:t>
            </a:r>
            <a:r>
              <a:rPr lang="fr-FR" sz="1150" dirty="0" smtClean="0">
                <a:solidFill>
                  <a:schemeClr val="tx1"/>
                </a:solidFill>
              </a:rPr>
              <a:t>stockage d’énergie pour des aéronefs, et de </a:t>
            </a:r>
            <a:r>
              <a:rPr lang="fr-FR" sz="1150" dirty="0">
                <a:solidFill>
                  <a:schemeClr val="tx1"/>
                </a:solidFill>
              </a:rPr>
              <a:t>conversion et de distribution </a:t>
            </a:r>
            <a:r>
              <a:rPr lang="fr-FR" sz="1150" dirty="0" smtClean="0">
                <a:solidFill>
                  <a:schemeClr val="tx1"/>
                </a:solidFill>
              </a:rPr>
              <a:t>d’hydrogène </a:t>
            </a:r>
            <a:r>
              <a:rPr lang="fr-FR" sz="1150" dirty="0">
                <a:solidFill>
                  <a:schemeClr val="tx1"/>
                </a:solidFill>
              </a:rPr>
              <a:t>et la propulsion </a:t>
            </a:r>
            <a:r>
              <a:rPr lang="fr-FR" sz="1150" dirty="0" smtClean="0">
                <a:solidFill>
                  <a:schemeClr val="tx1"/>
                </a:solidFill>
              </a:rPr>
              <a:t>électrifiée.</a:t>
            </a:r>
            <a:endParaRPr lang="fr-FR" sz="1150" dirty="0">
              <a:solidFill>
                <a:schemeClr val="tx1"/>
              </a:solidFill>
            </a:endParaRPr>
          </a:p>
          <a:p>
            <a:pPr marL="171450" indent="-171450">
              <a:spcAft>
                <a:spcPts val="0"/>
              </a:spcAft>
              <a:buFont typeface="Arial"/>
              <a:buChar char="•"/>
              <a:defRPr/>
            </a:pPr>
            <a:r>
              <a:rPr lang="fr-FR" sz="1150" dirty="0" smtClean="0">
                <a:solidFill>
                  <a:schemeClr val="tx1"/>
                </a:solidFill>
              </a:rPr>
              <a:t>Nouvelles </a:t>
            </a:r>
            <a:r>
              <a:rPr lang="fr-FR" sz="1150" dirty="0">
                <a:solidFill>
                  <a:schemeClr val="tx1"/>
                </a:solidFill>
              </a:rPr>
              <a:t>technologies de dissipation thermique, de gestion thermique et de récupération pour la classe </a:t>
            </a:r>
            <a:r>
              <a:rPr lang="fr-FR" sz="1150" dirty="0" smtClean="0">
                <a:solidFill>
                  <a:schemeClr val="tx1"/>
                </a:solidFill>
              </a:rPr>
              <a:t>mégawatt, </a:t>
            </a:r>
            <a:r>
              <a:rPr lang="fr-FR" sz="1150" dirty="0">
                <a:solidFill>
                  <a:schemeClr val="tx1"/>
                </a:solidFill>
              </a:rPr>
              <a:t>qui dépassent l'état de l'art.</a:t>
            </a:r>
          </a:p>
          <a:p>
            <a:pPr marL="171450" indent="-171450">
              <a:spcAft>
                <a:spcPts val="0"/>
              </a:spcAft>
              <a:buFont typeface="Arial"/>
              <a:buChar char="•"/>
              <a:defRPr/>
            </a:pPr>
            <a:r>
              <a:rPr lang="fr-FR" sz="1150" dirty="0" smtClean="0">
                <a:solidFill>
                  <a:schemeClr val="tx1"/>
                </a:solidFill>
              </a:rPr>
              <a:t>Outils </a:t>
            </a:r>
            <a:r>
              <a:rPr lang="fr-FR" sz="1150" dirty="0">
                <a:solidFill>
                  <a:schemeClr val="tx1"/>
                </a:solidFill>
              </a:rPr>
              <a:t>de simulation avancés, des méthodologies de validation et des approches de contrôle pour </a:t>
            </a:r>
            <a:r>
              <a:rPr lang="fr-FR" sz="1150" dirty="0" smtClean="0">
                <a:solidFill>
                  <a:schemeClr val="tx1"/>
                </a:solidFill>
              </a:rPr>
              <a:t>la propulsion d’avions à hydrogène </a:t>
            </a:r>
            <a:r>
              <a:rPr lang="fr-FR" sz="1150" dirty="0">
                <a:solidFill>
                  <a:schemeClr val="tx1"/>
                </a:solidFill>
              </a:rPr>
              <a:t>et électrifié </a:t>
            </a:r>
            <a:r>
              <a:rPr lang="fr-FR" sz="1150" dirty="0" smtClean="0">
                <a:solidFill>
                  <a:schemeClr val="tx1"/>
                </a:solidFill>
              </a:rPr>
              <a:t>de </a:t>
            </a:r>
            <a:r>
              <a:rPr lang="fr-FR" sz="1150" dirty="0">
                <a:solidFill>
                  <a:schemeClr val="tx1"/>
                </a:solidFill>
              </a:rPr>
              <a:t>classe </a:t>
            </a:r>
            <a:r>
              <a:rPr lang="fr-FR" sz="1150" dirty="0" smtClean="0">
                <a:solidFill>
                  <a:schemeClr val="tx1"/>
                </a:solidFill>
              </a:rPr>
              <a:t>mégawatt.</a:t>
            </a:r>
            <a:endParaRPr lang="fr-FR" sz="1150" dirty="0">
              <a:solidFill>
                <a:schemeClr val="tx1"/>
              </a:solidFill>
            </a:endParaRP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endParaRPr lang="fr-FR" sz="1150" dirty="0">
              <a:solidFill>
                <a:schemeClr val="tx1"/>
              </a:solidFill>
            </a:endParaRPr>
          </a:p>
          <a:p>
            <a:pPr marL="171450" indent="-171450">
              <a:spcAft>
                <a:spcPts val="0"/>
              </a:spcAft>
              <a:buFont typeface="Arial"/>
              <a:buChar char="•"/>
              <a:defRPr/>
            </a:pPr>
            <a:r>
              <a:rPr lang="fr-FR" sz="1150" dirty="0" smtClean="0">
                <a:solidFill>
                  <a:schemeClr val="tx1"/>
                </a:solidFill>
              </a:rPr>
              <a:t>Développer </a:t>
            </a:r>
            <a:r>
              <a:rPr lang="fr-FR" sz="1150" dirty="0">
                <a:solidFill>
                  <a:schemeClr val="tx1"/>
                </a:solidFill>
              </a:rPr>
              <a:t>d'autres technologies transformatrices, à faible TRL, qui ont le potentiel d'être examinées et envisagées pour un développement et une démonstration </a:t>
            </a:r>
            <a:r>
              <a:rPr lang="fr-FR" sz="1150" dirty="0" smtClean="0">
                <a:solidFill>
                  <a:schemeClr val="tx1"/>
                </a:solidFill>
              </a:rPr>
              <a:t>au-delà </a:t>
            </a:r>
            <a:r>
              <a:rPr lang="fr-FR" sz="1150" dirty="0">
                <a:solidFill>
                  <a:schemeClr val="tx1"/>
                </a:solidFill>
              </a:rPr>
              <a:t>de 2027, en vue de contribuer à la neutralité climatique de l'aviation d'ici 2050</a:t>
            </a:r>
            <a:endParaRPr lang="fr-FR" sz="1150" dirty="0" smtClean="0">
              <a:solidFill>
                <a:schemeClr val="tx1"/>
              </a:solidFill>
            </a:endParaRPr>
          </a:p>
          <a:p>
            <a:pPr marL="171450" indent="-171450">
              <a:spcAft>
                <a:spcPts val="0"/>
              </a:spcAft>
              <a:buFont typeface="Arial"/>
              <a:buChar char="•"/>
              <a:defRPr/>
            </a:pPr>
            <a:r>
              <a:rPr lang="fr-FR" sz="1150" dirty="0" smtClean="0">
                <a:solidFill>
                  <a:schemeClr val="tx1"/>
                </a:solidFill>
              </a:rPr>
              <a:t>Inclure de la </a:t>
            </a:r>
            <a:r>
              <a:rPr lang="fr-FR" sz="1150" dirty="0">
                <a:solidFill>
                  <a:schemeClr val="tx1"/>
                </a:solidFill>
              </a:rPr>
              <a:t>recherche fondamentale sur l'hydrogène </a:t>
            </a:r>
            <a:r>
              <a:rPr lang="fr-FR" sz="1150" dirty="0" smtClean="0">
                <a:solidFill>
                  <a:schemeClr val="tx1"/>
                </a:solidFill>
              </a:rPr>
              <a:t>si pertinente </a:t>
            </a:r>
            <a:r>
              <a:rPr lang="fr-FR" sz="1150" dirty="0">
                <a:solidFill>
                  <a:schemeClr val="tx1"/>
                </a:solidFill>
              </a:rPr>
              <a:t>pour l'aviation</a:t>
            </a:r>
            <a:endParaRPr lang="fr-FR" sz="1150" dirty="0" smtClean="0">
              <a:solidFill>
                <a:schemeClr val="tx1"/>
              </a:solidFill>
            </a:endParaRPr>
          </a:p>
          <a:p>
            <a:pPr marL="171450" indent="-171450">
              <a:spcAft>
                <a:spcPts val="0"/>
              </a:spcAft>
              <a:buFont typeface="Arial"/>
              <a:buChar char="•"/>
              <a:defRPr/>
            </a:pPr>
            <a:r>
              <a:rPr lang="fr-FR" sz="1150" dirty="0" smtClean="0">
                <a:solidFill>
                  <a:schemeClr val="tx1"/>
                </a:solidFill>
              </a:rPr>
              <a:t>Exploiter </a:t>
            </a:r>
            <a:r>
              <a:rPr lang="fr-FR" sz="1150" dirty="0">
                <a:solidFill>
                  <a:schemeClr val="tx1"/>
                </a:solidFill>
              </a:rPr>
              <a:t>les synergies avec le partenariat </a:t>
            </a:r>
            <a:r>
              <a:rPr lang="fr-FR" sz="1150" dirty="0" smtClean="0">
                <a:solidFill>
                  <a:schemeClr val="tx1"/>
                </a:solidFill>
              </a:rPr>
              <a:t>Clean Aviation</a:t>
            </a:r>
          </a:p>
          <a:p>
            <a:pPr marL="171450" indent="-171450">
              <a:spcAft>
                <a:spcPts val="0"/>
              </a:spcAft>
              <a:buFont typeface="Arial"/>
              <a:buChar char="•"/>
              <a:defRPr/>
            </a:pPr>
            <a:r>
              <a:rPr lang="fr-FR" sz="1150" dirty="0" smtClean="0">
                <a:solidFill>
                  <a:schemeClr val="tx1"/>
                </a:solidFill>
              </a:rPr>
              <a:t>Collaborer </a:t>
            </a:r>
            <a:r>
              <a:rPr lang="fr-FR" sz="1150" dirty="0">
                <a:solidFill>
                  <a:schemeClr val="tx1"/>
                </a:solidFill>
              </a:rPr>
              <a:t>avec </a:t>
            </a:r>
            <a:r>
              <a:rPr lang="fr-FR" sz="1150" dirty="0" smtClean="0">
                <a:solidFill>
                  <a:schemeClr val="tx1"/>
                </a:solidFill>
              </a:rPr>
              <a:t>le partenariat Clean </a:t>
            </a:r>
            <a:r>
              <a:rPr lang="fr-FR" sz="1150" dirty="0">
                <a:solidFill>
                  <a:schemeClr val="tx1"/>
                </a:solidFill>
              </a:rPr>
              <a:t>Hydrogen</a:t>
            </a:r>
            <a:endParaRPr lang="fr-FR" sz="1150" b="0" i="0" u="none" strike="noStrike" cap="none" spc="0" dirty="0">
              <a:ln>
                <a:noFill/>
              </a:ln>
              <a:solidFill>
                <a:schemeClr val="tx1"/>
              </a:solidFill>
              <a:latin typeface="Aria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28</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smtClean="0"/>
              <a:t>Aviation</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RIA </a:t>
            </a:r>
            <a:r>
              <a:rPr lang="fr-FR" sz="1200" i="1" dirty="0"/>
              <a:t>(</a:t>
            </a:r>
            <a:r>
              <a:rPr lang="en-US" sz="1200" i="1" dirty="0"/>
              <a:t>TRL à la fin du </a:t>
            </a:r>
            <a:r>
              <a:rPr lang="en-US" sz="1200" i="1" dirty="0" err="1" smtClean="0"/>
              <a:t>projet</a:t>
            </a:r>
            <a:r>
              <a:rPr lang="en-US" sz="1200" i="1" dirty="0" smtClean="0"/>
              <a:t> 2-3)</a:t>
            </a:r>
            <a:endParaRPr lang="fr-FR" sz="1200" i="1" dirty="0"/>
          </a:p>
          <a:p>
            <a:pPr lvl="0">
              <a:defRPr/>
            </a:pPr>
            <a:r>
              <a:rPr lang="fr-FR" sz="1200" i="1" dirty="0"/>
              <a:t>Nb estimé de projets </a:t>
            </a:r>
            <a:r>
              <a:rPr lang="fr-FR" sz="1200" i="1" dirty="0" smtClean="0"/>
              <a:t>financés : 4</a:t>
            </a:r>
            <a:endParaRPr dirty="0"/>
          </a:p>
          <a:p>
            <a:pPr lvl="0">
              <a:defRPr/>
            </a:pPr>
            <a:r>
              <a:rPr lang="fr-FR" sz="1200" i="1" dirty="0"/>
              <a:t>Budget/projet : </a:t>
            </a:r>
            <a:r>
              <a:rPr lang="fr-FR" sz="1200" i="1" dirty="0" smtClean="0"/>
              <a:t>3-4 M</a:t>
            </a:r>
            <a:r>
              <a:rPr lang="fr-FR" sz="1200" i="1" dirty="0"/>
              <a:t>€</a:t>
            </a:r>
            <a:endParaRPr dirty="0"/>
          </a:p>
          <a:p>
            <a:pPr lvl="0">
              <a:defRPr/>
            </a:pPr>
            <a:r>
              <a:rPr lang="fr-FR" sz="1200" i="1" dirty="0"/>
              <a:t>Ouverture : </a:t>
            </a:r>
            <a:r>
              <a:rPr lang="fr-FR" sz="1200" i="1" dirty="0" smtClean="0"/>
              <a:t>13/12/2022</a:t>
            </a:r>
            <a:endParaRPr dirty="0"/>
          </a:p>
          <a:p>
            <a:pPr lvl="0">
              <a:defRPr/>
            </a:pPr>
            <a:r>
              <a:rPr lang="fr-FR" sz="1200" i="1" dirty="0"/>
              <a:t>Deadline : </a:t>
            </a:r>
            <a:r>
              <a:rPr lang="fr-FR" sz="1200" i="1" dirty="0" smtClean="0"/>
              <a:t>20/04/2023</a:t>
            </a:r>
            <a:endParaRPr dirty="0"/>
          </a:p>
        </p:txBody>
      </p:sp>
    </p:spTree>
    <p:extLst>
      <p:ext uri="{BB962C8B-B14F-4D97-AF65-F5344CB8AC3E}">
        <p14:creationId xmlns:p14="http://schemas.microsoft.com/office/powerpoint/2010/main" val="713685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u="sng" dirty="0">
                <a:solidFill>
                  <a:schemeClr val="tx1"/>
                </a:solidFill>
              </a:rPr>
              <a:t>HORIZON-CL5-2023-D5-01-09: Competitiveness and digital transformation in aviation – advancing further capabilities, digital approach to design</a:t>
            </a:r>
            <a:endParaRPr lang="fr-FR" sz="1400" b="1" u="sng" dirty="0">
              <a:solidFill>
                <a:schemeClr val="tx1"/>
              </a:solidFill>
            </a:endParaRPr>
          </a:p>
          <a:p>
            <a:pPr>
              <a:defRPr/>
            </a:pPr>
            <a:endParaRPr lang="fr-FR" sz="1400" b="1" u="sng" dirty="0">
              <a:solidFill>
                <a:schemeClr val="tx1"/>
              </a:solidFill>
            </a:endParaRPr>
          </a:p>
          <a:p>
            <a:pPr>
              <a:defRPr/>
            </a:pPr>
            <a:endParaRPr lang="fr-FR" sz="1400" b="1" u="sng" dirty="0">
              <a:solidFill>
                <a:schemeClr val="tx1"/>
              </a:solidFill>
            </a:endParaRPr>
          </a:p>
        </p:txBody>
      </p:sp>
      <p:sp>
        <p:nvSpPr>
          <p:cNvPr id="6" name="Espace réservé du contenu 5"/>
          <p:cNvSpPr txBox="1"/>
          <p:nvPr/>
        </p:nvSpPr>
        <p:spPr bwMode="gray">
          <a:xfrm>
            <a:off x="360000" y="1706400"/>
            <a:ext cx="8424000" cy="295563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smtClean="0">
                <a:solidFill>
                  <a:schemeClr val="tx1"/>
                </a:solidFill>
              </a:rPr>
              <a:t>Outils </a:t>
            </a:r>
            <a:r>
              <a:rPr lang="fr-FR" sz="1150" dirty="0">
                <a:solidFill>
                  <a:schemeClr val="tx1"/>
                </a:solidFill>
              </a:rPr>
              <a:t>intégrés de conception et d'optimisation </a:t>
            </a:r>
            <a:r>
              <a:rPr lang="fr-FR" sz="1150" dirty="0" smtClean="0">
                <a:solidFill>
                  <a:schemeClr val="tx1"/>
                </a:solidFill>
              </a:rPr>
              <a:t>multidisciplinaires </a:t>
            </a:r>
            <a:r>
              <a:rPr lang="fr-FR" sz="1150" dirty="0">
                <a:solidFill>
                  <a:schemeClr val="tx1"/>
                </a:solidFill>
              </a:rPr>
              <a:t>et multi-fidélités pour l'environnement industriel</a:t>
            </a:r>
            <a:r>
              <a:rPr lang="fr-FR" sz="1150" dirty="0" smtClean="0">
                <a:solidFill>
                  <a:schemeClr val="tx1"/>
                </a:solidFill>
              </a:rPr>
              <a:t> </a:t>
            </a:r>
          </a:p>
          <a:p>
            <a:pPr marL="171450" indent="-171450">
              <a:spcAft>
                <a:spcPts val="0"/>
              </a:spcAft>
              <a:buFont typeface="Arial"/>
              <a:buChar char="•"/>
              <a:defRPr/>
            </a:pPr>
            <a:r>
              <a:rPr lang="fr-FR" sz="1150" dirty="0">
                <a:solidFill>
                  <a:schemeClr val="tx1"/>
                </a:solidFill>
              </a:rPr>
              <a:t>Nouvelles avancées en aérodynamique et </a:t>
            </a:r>
            <a:r>
              <a:rPr lang="fr-FR" sz="1150" dirty="0" err="1" smtClean="0">
                <a:solidFill>
                  <a:schemeClr val="tx1"/>
                </a:solidFill>
              </a:rPr>
              <a:t>aéro</a:t>
            </a:r>
            <a:r>
              <a:rPr lang="fr-FR" sz="1150" dirty="0" smtClean="0">
                <a:solidFill>
                  <a:schemeClr val="tx1"/>
                </a:solidFill>
              </a:rPr>
              <a:t>-acoustique </a:t>
            </a:r>
            <a:r>
              <a:rPr lang="fr-FR" sz="1150" dirty="0">
                <a:solidFill>
                  <a:schemeClr val="tx1"/>
                </a:solidFill>
              </a:rPr>
              <a:t>(en mettant l'accent sur les interférences), y compris le calcul haute performance basé sur les données </a:t>
            </a:r>
            <a:r>
              <a:rPr lang="fr-FR" sz="1150" dirty="0" smtClean="0">
                <a:solidFill>
                  <a:schemeClr val="tx1"/>
                </a:solidFill>
              </a:rPr>
              <a:t>(IA – machine </a:t>
            </a:r>
            <a:r>
              <a:rPr lang="fr-FR" sz="1150" dirty="0" err="1" smtClean="0">
                <a:solidFill>
                  <a:schemeClr val="tx1"/>
                </a:solidFill>
              </a:rPr>
              <a:t>learning</a:t>
            </a:r>
            <a:r>
              <a:rPr lang="fr-FR" sz="1150" dirty="0" smtClean="0">
                <a:solidFill>
                  <a:schemeClr val="tx1"/>
                </a:solidFill>
              </a:rPr>
              <a:t>, </a:t>
            </a:r>
            <a:r>
              <a:rPr lang="fr-FR" sz="1150" dirty="0">
                <a:solidFill>
                  <a:schemeClr val="tx1"/>
                </a:solidFill>
              </a:rPr>
              <a:t>modélisation hybride) et les procédures avancées de </a:t>
            </a:r>
            <a:r>
              <a:rPr lang="fr-FR" sz="1150" dirty="0" smtClean="0">
                <a:solidFill>
                  <a:schemeClr val="tx1"/>
                </a:solidFill>
              </a:rPr>
              <a:t>validation-vérification.</a:t>
            </a:r>
          </a:p>
          <a:p>
            <a:pPr marL="171450" indent="-171450">
              <a:spcAft>
                <a:spcPts val="0"/>
              </a:spcAft>
              <a:buFont typeface="Arial"/>
              <a:buChar char="•"/>
              <a:defRPr/>
            </a:pPr>
            <a:r>
              <a:rPr lang="fr-FR" sz="1150" dirty="0" smtClean="0">
                <a:solidFill>
                  <a:schemeClr val="tx1"/>
                </a:solidFill>
              </a:rPr>
              <a:t>Progression de la </a:t>
            </a:r>
            <a:r>
              <a:rPr lang="fr-FR" sz="1150" dirty="0">
                <a:solidFill>
                  <a:schemeClr val="tx1"/>
                </a:solidFill>
              </a:rPr>
              <a:t>conception pour </a:t>
            </a:r>
            <a:r>
              <a:rPr lang="fr-FR" sz="1150" dirty="0" smtClean="0">
                <a:solidFill>
                  <a:schemeClr val="tx1"/>
                </a:solidFill>
              </a:rPr>
              <a:t>l’optimisations </a:t>
            </a:r>
            <a:r>
              <a:rPr lang="fr-FR" sz="1150" dirty="0">
                <a:solidFill>
                  <a:schemeClr val="tx1"/>
                </a:solidFill>
              </a:rPr>
              <a:t>de fabrication, y compris la fabrication additive, la circularité et </a:t>
            </a:r>
            <a:r>
              <a:rPr lang="fr-FR" sz="1150" dirty="0" smtClean="0">
                <a:solidFill>
                  <a:schemeClr val="tx1"/>
                </a:solidFill>
              </a:rPr>
              <a:t>la durabilité.</a:t>
            </a:r>
          </a:p>
          <a:p>
            <a:pPr marL="171450" indent="-171450">
              <a:spcAft>
                <a:spcPts val="0"/>
              </a:spcAft>
              <a:buFont typeface="Arial"/>
              <a:buChar char="•"/>
              <a:defRPr/>
            </a:pPr>
            <a:r>
              <a:rPr lang="fr-FR" sz="1150" dirty="0">
                <a:solidFill>
                  <a:schemeClr val="tx1"/>
                </a:solidFill>
              </a:rPr>
              <a:t>Méthodologies de simulation, de test et de certification </a:t>
            </a:r>
            <a:r>
              <a:rPr lang="fr-FR" sz="1150" dirty="0" smtClean="0">
                <a:solidFill>
                  <a:schemeClr val="tx1"/>
                </a:solidFill>
              </a:rPr>
              <a:t>complémentaire pour des </a:t>
            </a:r>
            <a:r>
              <a:rPr lang="fr-FR" sz="1150" dirty="0">
                <a:solidFill>
                  <a:schemeClr val="tx1"/>
                </a:solidFill>
              </a:rPr>
              <a:t>applications critiques de sécurité de la mobilité aérienne urbaine, en tenant compte, par exemple, des technologies de réalité virtuelle ou étendue.</a:t>
            </a: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50" dirty="0" smtClean="0">
                <a:solidFill>
                  <a:schemeClr val="tx1"/>
                </a:solidFill>
              </a:rPr>
              <a:t>Développer des procédures/méthodologies (numériques ou expérimentales) </a:t>
            </a:r>
            <a:r>
              <a:rPr lang="fr-FR" sz="1150" dirty="0">
                <a:solidFill>
                  <a:schemeClr val="tx1"/>
                </a:solidFill>
              </a:rPr>
              <a:t>avancées et des capacités de conception d'avions industriels susceptibles de contribuer à la transformation numérique de la chaîne d'approvisionnement </a:t>
            </a:r>
            <a:r>
              <a:rPr lang="fr-FR" sz="1150" dirty="0" smtClean="0">
                <a:solidFill>
                  <a:schemeClr val="tx1"/>
                </a:solidFill>
              </a:rPr>
              <a:t>aéronautique européenne.</a:t>
            </a:r>
          </a:p>
          <a:p>
            <a:pPr marL="171450" indent="-171450">
              <a:spcAft>
                <a:spcPts val="0"/>
              </a:spcAft>
              <a:buFont typeface="Arial"/>
              <a:buChar char="•"/>
              <a:defRPr/>
            </a:pPr>
            <a:r>
              <a:rPr lang="fr-FR" sz="1150" dirty="0" smtClean="0">
                <a:solidFill>
                  <a:schemeClr val="tx1"/>
                </a:solidFill>
              </a:rPr>
              <a:t>Exploiter </a:t>
            </a:r>
            <a:r>
              <a:rPr lang="fr-FR" sz="1150" dirty="0">
                <a:solidFill>
                  <a:schemeClr val="tx1"/>
                </a:solidFill>
              </a:rPr>
              <a:t>les synergies avec Clean Aviation (et les grandes démonstrations dans la deuxième phase </a:t>
            </a:r>
            <a:r>
              <a:rPr lang="fr-FR" sz="1150" dirty="0" smtClean="0">
                <a:solidFill>
                  <a:schemeClr val="tx1"/>
                </a:solidFill>
              </a:rPr>
              <a:t>de ce partenariat).</a:t>
            </a:r>
            <a:endParaRPr lang="fr-FR" sz="1150" dirty="0">
              <a:solidFill>
                <a:schemeClr val="tx1"/>
              </a:solidFill>
            </a:endParaRPr>
          </a:p>
          <a:p>
            <a:pPr marL="171450" indent="-171450">
              <a:spcAft>
                <a:spcPts val="0"/>
              </a:spcAft>
              <a:buFont typeface="Arial"/>
              <a:buChar char="•"/>
              <a:defRPr/>
            </a:pPr>
            <a:r>
              <a:rPr lang="fr-FR" sz="1150" dirty="0" smtClean="0">
                <a:solidFill>
                  <a:schemeClr val="tx1"/>
                </a:solidFill>
              </a:rPr>
              <a:t>Comparer toutes les </a:t>
            </a:r>
            <a:r>
              <a:rPr lang="fr-FR" sz="1150" dirty="0">
                <a:solidFill>
                  <a:schemeClr val="tx1"/>
                </a:solidFill>
              </a:rPr>
              <a:t>procédures et méthodologies hybrides numériques/expérimentales développées </a:t>
            </a:r>
            <a:r>
              <a:rPr lang="fr-FR" sz="1150" dirty="0" smtClean="0">
                <a:solidFill>
                  <a:schemeClr val="tx1"/>
                </a:solidFill>
              </a:rPr>
              <a:t>(</a:t>
            </a:r>
            <a:r>
              <a:rPr lang="fr-FR" sz="1150" dirty="0">
                <a:solidFill>
                  <a:schemeClr val="tx1"/>
                </a:solidFill>
              </a:rPr>
              <a:t>par exemple, prédiction de la traînée, convergence du solveur, optimisation de </a:t>
            </a:r>
            <a:r>
              <a:rPr lang="fr-FR" sz="1150" dirty="0" smtClean="0">
                <a:solidFill>
                  <a:schemeClr val="tx1"/>
                </a:solidFill>
              </a:rPr>
              <a:t>maillage) </a:t>
            </a:r>
            <a:r>
              <a:rPr lang="fr-FR" sz="1150" dirty="0">
                <a:solidFill>
                  <a:schemeClr val="tx1"/>
                </a:solidFill>
              </a:rPr>
              <a:t>pour les cas industriels </a:t>
            </a:r>
            <a:r>
              <a:rPr lang="fr-FR" sz="1150" dirty="0" smtClean="0">
                <a:solidFill>
                  <a:schemeClr val="tx1"/>
                </a:solidFill>
              </a:rPr>
              <a:t>réels.</a:t>
            </a:r>
            <a:endParaRPr lang="fr-FR" sz="1150" b="0" i="0" u="none" strike="noStrike" cap="none" spc="0" dirty="0">
              <a:ln>
                <a:noFill/>
              </a:ln>
              <a:solidFill>
                <a:schemeClr val="tx1"/>
              </a:solidFill>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29</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smtClean="0"/>
              <a:t>Aviation</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RIA </a:t>
            </a:r>
            <a:r>
              <a:rPr lang="fr-FR" sz="1200" i="1" dirty="0"/>
              <a:t>(</a:t>
            </a:r>
            <a:r>
              <a:rPr lang="en-US" sz="1200" i="1" dirty="0"/>
              <a:t>TRL à la fin du </a:t>
            </a:r>
            <a:r>
              <a:rPr lang="en-US" sz="1200" i="1" dirty="0" err="1" smtClean="0"/>
              <a:t>projet</a:t>
            </a:r>
            <a:r>
              <a:rPr lang="en-US" sz="1200" i="1" dirty="0" smtClean="0"/>
              <a:t> 2-4)</a:t>
            </a:r>
            <a:endParaRPr lang="fr-FR" sz="1200" i="1" dirty="0"/>
          </a:p>
          <a:p>
            <a:pPr lvl="0">
              <a:defRPr/>
            </a:pPr>
            <a:r>
              <a:rPr lang="fr-FR" sz="1200" i="1" dirty="0"/>
              <a:t>Nb estimé de projets </a:t>
            </a:r>
            <a:r>
              <a:rPr lang="fr-FR" sz="1200" i="1" dirty="0" smtClean="0"/>
              <a:t>financés : 4</a:t>
            </a:r>
            <a:endParaRPr dirty="0"/>
          </a:p>
          <a:p>
            <a:pPr lvl="0">
              <a:defRPr/>
            </a:pPr>
            <a:r>
              <a:rPr lang="fr-FR" sz="1200" i="1" dirty="0"/>
              <a:t>Budget/projet : </a:t>
            </a:r>
            <a:r>
              <a:rPr lang="fr-FR" sz="1200" i="1" dirty="0" smtClean="0"/>
              <a:t>3-5 M</a:t>
            </a:r>
            <a:r>
              <a:rPr lang="fr-FR" sz="1200" i="1" dirty="0"/>
              <a:t>€</a:t>
            </a:r>
            <a:endParaRPr dirty="0"/>
          </a:p>
          <a:p>
            <a:pPr lvl="0">
              <a:defRPr/>
            </a:pPr>
            <a:r>
              <a:rPr lang="fr-FR" sz="1200" i="1" dirty="0"/>
              <a:t>Ouverture : </a:t>
            </a:r>
            <a:r>
              <a:rPr lang="fr-FR" sz="1200" i="1" dirty="0" smtClean="0"/>
              <a:t>13/12/2022</a:t>
            </a:r>
            <a:endParaRPr dirty="0"/>
          </a:p>
          <a:p>
            <a:pPr lvl="0">
              <a:defRPr/>
            </a:pPr>
            <a:r>
              <a:rPr lang="fr-FR" sz="1200" i="1" dirty="0"/>
              <a:t>Deadline : </a:t>
            </a:r>
            <a:r>
              <a:rPr lang="fr-FR" sz="1200" i="1" dirty="0" smtClean="0"/>
              <a:t>20/04/2023</a:t>
            </a:r>
            <a:endParaRPr dirty="0"/>
          </a:p>
        </p:txBody>
      </p:sp>
    </p:spTree>
    <p:extLst>
      <p:ext uri="{BB962C8B-B14F-4D97-AF65-F5344CB8AC3E}">
        <p14:creationId xmlns:p14="http://schemas.microsoft.com/office/powerpoint/2010/main" val="422585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203598"/>
            <a:ext cx="7668384" cy="3600400"/>
          </a:xfrm>
        </p:spPr>
        <p:txBody>
          <a:bodyPr/>
          <a:lstStyle/>
          <a:p>
            <a:pPr algn="ctr">
              <a:lnSpc>
                <a:spcPct val="100000"/>
              </a:lnSpc>
              <a:defRPr/>
            </a:pPr>
            <a:r>
              <a:rPr lang="fr-FR" sz="3600" dirty="0"/>
              <a:t>SOMMAIRE</a:t>
            </a:r>
            <a:r>
              <a:rPr lang="fr-FR" sz="2800" dirty="0"/>
              <a:t> </a:t>
            </a:r>
            <a:endParaRPr dirty="0"/>
          </a:p>
          <a:p>
            <a:pPr marL="457200" indent="-457200">
              <a:lnSpc>
                <a:spcPct val="100000"/>
              </a:lnSpc>
              <a:buFont typeface="Arial" panose="020B0604020202020204" pitchFamily="34" charset="0"/>
              <a:buChar char="•"/>
              <a:defRPr/>
            </a:pPr>
            <a:endParaRPr lang="fr-FR" sz="2800" b="0" dirty="0"/>
          </a:p>
          <a:p>
            <a:pPr marL="457200" indent="-457200">
              <a:lnSpc>
                <a:spcPct val="100000"/>
              </a:lnSpc>
              <a:buFont typeface="Arial" panose="020B0604020202020204" pitchFamily="34" charset="0"/>
              <a:buChar char="•"/>
              <a:defRPr/>
            </a:pPr>
            <a:r>
              <a:rPr lang="fr-FR" sz="2400" b="0" dirty="0">
                <a:hlinkClick r:id="rId2" action="ppaction://hlinksldjump"/>
              </a:rPr>
              <a:t>Avant propos</a:t>
            </a:r>
            <a:endParaRPr lang="fr-FR" sz="2400" b="0" dirty="0"/>
          </a:p>
          <a:p>
            <a:pPr marL="457200" indent="-457200">
              <a:lnSpc>
                <a:spcPct val="100000"/>
              </a:lnSpc>
              <a:buFont typeface="Arial" panose="020B0604020202020204" pitchFamily="34" charset="0"/>
              <a:buChar char="•"/>
              <a:defRPr/>
            </a:pPr>
            <a:r>
              <a:rPr lang="fr-FR" sz="2400" b="0" dirty="0">
                <a:hlinkClick r:id="rId3" action="ppaction://hlinksldjump"/>
              </a:rPr>
              <a:t>Présentation générale d’Horizon Europe</a:t>
            </a:r>
            <a:endParaRPr lang="fr-FR" sz="2400" b="0" dirty="0"/>
          </a:p>
          <a:p>
            <a:pPr marL="457200" indent="-457200">
              <a:lnSpc>
                <a:spcPct val="100000"/>
              </a:lnSpc>
              <a:buFont typeface="Arial" panose="020B0604020202020204" pitchFamily="34" charset="0"/>
              <a:buChar char="•"/>
              <a:defRPr/>
            </a:pPr>
            <a:r>
              <a:rPr lang="fr-FR" sz="2400" b="0" dirty="0">
                <a:hlinkClick r:id="rId4" action="ppaction://hlinksldjump"/>
              </a:rPr>
              <a:t>Liste des destinations du Cluster 5</a:t>
            </a:r>
            <a:endParaRPr lang="fr-FR" sz="2400" b="0" dirty="0"/>
          </a:p>
          <a:p>
            <a:pPr marL="457200" indent="-457200">
              <a:lnSpc>
                <a:spcPct val="100000"/>
              </a:lnSpc>
              <a:buFont typeface="Arial" panose="020B0604020202020204" pitchFamily="34" charset="0"/>
              <a:buChar char="•"/>
              <a:defRPr/>
            </a:pPr>
            <a:r>
              <a:rPr lang="fr-FR" sz="2400" b="0" dirty="0">
                <a:hlinkClick r:id="rId5" action="ppaction://hlinksldjump"/>
              </a:rPr>
              <a:t>Liste des appels 2023 </a:t>
            </a:r>
            <a:r>
              <a:rPr lang="fr-FR" sz="2400" b="0" dirty="0" smtClean="0">
                <a:hlinkClick r:id="rId5" action="ppaction://hlinksldjump"/>
              </a:rPr>
              <a:t>« Transports » du </a:t>
            </a:r>
            <a:r>
              <a:rPr lang="fr-FR" sz="2400" b="0" dirty="0">
                <a:hlinkClick r:id="rId5" action="ppaction://hlinksldjump"/>
              </a:rPr>
              <a:t>Cluster 5</a:t>
            </a:r>
            <a:endParaRPr lang="fr-FR" sz="2400" b="0" dirty="0"/>
          </a:p>
          <a:p>
            <a:pPr marL="457200" indent="-457200">
              <a:lnSpc>
                <a:spcPct val="100000"/>
              </a:lnSpc>
              <a:buFont typeface="Arial" panose="020B0604020202020204" pitchFamily="34" charset="0"/>
              <a:buChar char="•"/>
              <a:defRPr/>
            </a:pPr>
            <a:r>
              <a:rPr lang="fr-FR" sz="2400" b="0" dirty="0">
                <a:hlinkClick r:id="rId6" action="ppaction://hlinksldjump"/>
              </a:rPr>
              <a:t>Guide des appels</a:t>
            </a:r>
            <a:endParaRPr lang="fr-FR" sz="2400" b="0" dirty="0"/>
          </a:p>
          <a:p>
            <a:pPr marL="457200" indent="-457200">
              <a:lnSpc>
                <a:spcPct val="100000"/>
              </a:lnSpc>
              <a:buFont typeface="Arial" panose="020B0604020202020204" pitchFamily="34" charset="0"/>
              <a:buChar char="•"/>
              <a:defRPr/>
            </a:pPr>
            <a:r>
              <a:rPr lang="fr-FR" sz="2400" b="0" dirty="0">
                <a:hlinkClick r:id="rId7" action="ppaction://hlinksldjump"/>
              </a:rPr>
              <a:t>Pour aller plus loin</a:t>
            </a:r>
            <a:endParaRPr lang="fr-FR" sz="2400" b="0" dirty="0"/>
          </a:p>
          <a:p>
            <a:pPr marL="457200" indent="-457200">
              <a:lnSpc>
                <a:spcPct val="100000"/>
              </a:lnSpc>
              <a:buFont typeface="Arial" panose="020B0604020202020204" pitchFamily="34" charset="0"/>
              <a:buChar char="•"/>
              <a:defRPr/>
            </a:pPr>
            <a:r>
              <a:rPr lang="fr-FR" sz="2400" b="0" dirty="0">
                <a:hlinkClick r:id="rId8" action="ppaction://hlinksldjump"/>
              </a:rPr>
              <a:t>Contacts</a:t>
            </a:r>
            <a:endParaRPr lang="fr-FR" sz="2400" b="0" dirty="0"/>
          </a:p>
          <a:p>
            <a:pPr>
              <a:lnSpc>
                <a:spcPct val="100000"/>
              </a:lnSpc>
              <a:defRPr/>
            </a:pPr>
            <a:endParaRPr lang="fr-FR" sz="2800" b="0" dirty="0"/>
          </a:p>
        </p:txBody>
      </p:sp>
    </p:spTree>
    <p:extLst>
      <p:ext uri="{BB962C8B-B14F-4D97-AF65-F5344CB8AC3E}">
        <p14:creationId xmlns:p14="http://schemas.microsoft.com/office/powerpoint/2010/main" val="205567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u="sng" dirty="0">
                <a:solidFill>
                  <a:schemeClr val="tx1"/>
                </a:solidFill>
              </a:rPr>
              <a:t>HORIZON-CL5-2023-D5-01-10: Aviation research synergies between Horizon Europe, AZEA and National programs</a:t>
            </a:r>
            <a:endParaRPr lang="fr-FR" sz="1400" b="1" u="sng" dirty="0">
              <a:solidFill>
                <a:schemeClr val="tx1"/>
              </a:solidFill>
            </a:endParaRPr>
          </a:p>
          <a:p>
            <a:pPr>
              <a:defRPr/>
            </a:pPr>
            <a:endParaRPr lang="fr-FR" sz="1400" b="1" u="sng" dirty="0">
              <a:solidFill>
                <a:schemeClr val="tx1"/>
              </a:solidFill>
            </a:endParaRPr>
          </a:p>
          <a:p>
            <a:pPr>
              <a:defRPr/>
            </a:pPr>
            <a:endParaRPr lang="fr-FR" sz="1400" b="1" u="sng" dirty="0">
              <a:solidFill>
                <a:schemeClr val="tx1"/>
              </a:solidFill>
            </a:endParaRPr>
          </a:p>
          <a:p>
            <a:pPr>
              <a:defRPr/>
            </a:pPr>
            <a:endParaRPr lang="fr-FR" sz="1400" b="1" u="sng" dirty="0">
              <a:solidFill>
                <a:schemeClr val="tx1"/>
              </a:solidFill>
            </a:endParaRPr>
          </a:p>
        </p:txBody>
      </p:sp>
      <p:sp>
        <p:nvSpPr>
          <p:cNvPr id="6" name="Espace réservé du contenu 5"/>
          <p:cNvSpPr txBox="1"/>
          <p:nvPr/>
        </p:nvSpPr>
        <p:spPr bwMode="gray">
          <a:xfrm>
            <a:off x="360000" y="1706400"/>
            <a:ext cx="8424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sz="1200" dirty="0"/>
          </a:p>
          <a:p>
            <a:pPr marL="171450" indent="-171450">
              <a:spcAft>
                <a:spcPts val="0"/>
              </a:spcAft>
              <a:buFont typeface="Arial"/>
              <a:buChar char="•"/>
              <a:defRPr/>
            </a:pPr>
            <a:r>
              <a:rPr lang="fr-FR" sz="1150" dirty="0" smtClean="0">
                <a:solidFill>
                  <a:schemeClr val="tx1"/>
                </a:solidFill>
              </a:rPr>
              <a:t>Coordination et soutien aux </a:t>
            </a:r>
            <a:r>
              <a:rPr lang="fr-FR" sz="1150" dirty="0">
                <a:solidFill>
                  <a:schemeClr val="tx1"/>
                </a:solidFill>
              </a:rPr>
              <a:t>synergies entre les programmes de R&amp;I </a:t>
            </a:r>
            <a:r>
              <a:rPr lang="fr-FR" sz="1150" dirty="0" smtClean="0">
                <a:solidFill>
                  <a:schemeClr val="tx1"/>
                </a:solidFill>
              </a:rPr>
              <a:t>aéronautiques européens</a:t>
            </a:r>
            <a:r>
              <a:rPr lang="fr-FR" sz="1150" dirty="0">
                <a:solidFill>
                  <a:schemeClr val="tx1"/>
                </a:solidFill>
              </a:rPr>
              <a:t>, nationaux et </a:t>
            </a:r>
            <a:r>
              <a:rPr lang="fr-FR" sz="1150" dirty="0" smtClean="0">
                <a:solidFill>
                  <a:schemeClr val="tx1"/>
                </a:solidFill>
              </a:rPr>
              <a:t>régionaux.</a:t>
            </a:r>
          </a:p>
          <a:p>
            <a:pPr marL="171450" indent="-171450">
              <a:spcAft>
                <a:spcPts val="0"/>
              </a:spcAft>
              <a:buFont typeface="Arial"/>
              <a:buChar char="•"/>
              <a:defRPr/>
            </a:pPr>
            <a:r>
              <a:rPr lang="fr-FR" sz="1150" dirty="0" smtClean="0">
                <a:solidFill>
                  <a:schemeClr val="tx1"/>
                </a:solidFill>
              </a:rPr>
              <a:t>Contribution à </a:t>
            </a:r>
            <a:r>
              <a:rPr lang="fr-FR" sz="1150" dirty="0">
                <a:solidFill>
                  <a:schemeClr val="tx1"/>
                </a:solidFill>
              </a:rPr>
              <a:t>la préparation des </a:t>
            </a:r>
            <a:r>
              <a:rPr lang="fr-FR" sz="1150" dirty="0" smtClean="0">
                <a:solidFill>
                  <a:schemeClr val="tx1"/>
                </a:solidFill>
              </a:rPr>
              <a:t>EU-</a:t>
            </a:r>
            <a:r>
              <a:rPr lang="fr-FR" sz="1150" dirty="0" err="1" smtClean="0">
                <a:solidFill>
                  <a:schemeClr val="tx1"/>
                </a:solidFill>
              </a:rPr>
              <a:t>Aerodays</a:t>
            </a:r>
            <a:r>
              <a:rPr lang="fr-FR" sz="1150" dirty="0" smtClean="0">
                <a:solidFill>
                  <a:schemeClr val="tx1"/>
                </a:solidFill>
              </a:rPr>
              <a:t> 2024-2025.</a:t>
            </a:r>
          </a:p>
          <a:p>
            <a:pPr marL="171450" indent="-171450">
              <a:spcAft>
                <a:spcPts val="0"/>
              </a:spcAft>
              <a:buFont typeface="Arial"/>
              <a:buChar char="•"/>
              <a:defRPr/>
            </a:pPr>
            <a:r>
              <a:rPr lang="fr-FR" sz="1150" dirty="0" smtClean="0">
                <a:solidFill>
                  <a:schemeClr val="tx1"/>
                </a:solidFill>
              </a:rPr>
              <a:t>Soutien à l'Alliance </a:t>
            </a:r>
            <a:r>
              <a:rPr lang="fr-FR" sz="1150" dirty="0">
                <a:solidFill>
                  <a:schemeClr val="tx1"/>
                </a:solidFill>
              </a:rPr>
              <a:t>pour l'aviation zéro émission (AZEA).</a:t>
            </a:r>
          </a:p>
          <a:p>
            <a:pPr>
              <a:spcAft>
                <a:spcPts val="0"/>
              </a:spcAft>
              <a:defRPr/>
            </a:pPr>
            <a:endParaRPr lang="en-GB" sz="1200" b="0" i="0" u="sng" strike="noStrike" cap="none" spc="0" dirty="0">
              <a:ln>
                <a:noFill/>
              </a:ln>
              <a:solidFill>
                <a:schemeClr val="tx1"/>
              </a:solidFill>
            </a:endParaRPr>
          </a:p>
          <a:p>
            <a:pPr algn="just">
              <a:lnSpc>
                <a:spcPct val="114999"/>
              </a:lnSpc>
              <a:defRPr/>
            </a:pPr>
            <a:r>
              <a:rPr lang="en-GB" sz="1200" b="1" u="sng" dirty="0" err="1" smtClean="0">
                <a:ea typeface="Times New Roman"/>
                <a:cs typeface="Times New Roman"/>
              </a:rPr>
              <a:t>Activités</a:t>
            </a:r>
            <a:r>
              <a:rPr lang="en-GB" sz="1200" b="1" u="sng" dirty="0">
                <a:ea typeface="Times New Roman"/>
                <a:cs typeface="Times New Roman"/>
              </a:rPr>
              <a:t> </a:t>
            </a:r>
            <a:r>
              <a:rPr lang="en-GB" sz="1200" b="1" u="sng" dirty="0" smtClean="0">
                <a:ea typeface="Times New Roman"/>
                <a:cs typeface="Times New Roman"/>
              </a:rPr>
              <a:t>:</a:t>
            </a:r>
            <a:endParaRPr lang="fr-FR" sz="1200" dirty="0"/>
          </a:p>
          <a:p>
            <a:pPr marL="171450" indent="-171450">
              <a:spcAft>
                <a:spcPts val="0"/>
              </a:spcAft>
              <a:buFont typeface="Arial"/>
              <a:buChar char="•"/>
              <a:defRPr/>
            </a:pPr>
            <a:r>
              <a:rPr lang="fr-FR" sz="1150" dirty="0" smtClean="0">
                <a:solidFill>
                  <a:schemeClr val="tx1"/>
                </a:solidFill>
              </a:rPr>
              <a:t>Fournir </a:t>
            </a:r>
            <a:r>
              <a:rPr lang="fr-FR" sz="1150" dirty="0">
                <a:solidFill>
                  <a:schemeClr val="tx1"/>
                </a:solidFill>
              </a:rPr>
              <a:t>un soutien et des conseils à la Commission </a:t>
            </a:r>
            <a:r>
              <a:rPr lang="fr-FR" sz="1150" dirty="0" smtClean="0">
                <a:solidFill>
                  <a:schemeClr val="tx1"/>
                </a:solidFill>
              </a:rPr>
              <a:t>Européenne </a:t>
            </a:r>
            <a:r>
              <a:rPr lang="fr-FR" sz="1150" dirty="0">
                <a:solidFill>
                  <a:schemeClr val="tx1"/>
                </a:solidFill>
              </a:rPr>
              <a:t>sur les actions ad hoc </a:t>
            </a:r>
            <a:r>
              <a:rPr lang="fr-FR" sz="1150" dirty="0" smtClean="0">
                <a:solidFill>
                  <a:schemeClr val="tx1"/>
                </a:solidFill>
              </a:rPr>
              <a:t>et </a:t>
            </a:r>
            <a:r>
              <a:rPr lang="fr-FR" sz="1150" dirty="0">
                <a:solidFill>
                  <a:schemeClr val="tx1"/>
                </a:solidFill>
              </a:rPr>
              <a:t>de petite envergure prévues </a:t>
            </a:r>
            <a:r>
              <a:rPr lang="fr-FR" sz="1150" dirty="0" smtClean="0">
                <a:solidFill>
                  <a:schemeClr val="tx1"/>
                </a:solidFill>
              </a:rPr>
              <a:t>au </a:t>
            </a:r>
            <a:r>
              <a:rPr lang="fr-FR" sz="1150" dirty="0">
                <a:solidFill>
                  <a:schemeClr val="tx1"/>
                </a:solidFill>
              </a:rPr>
              <a:t>cours de la période </a:t>
            </a:r>
            <a:r>
              <a:rPr lang="fr-FR" sz="1150" dirty="0" smtClean="0">
                <a:solidFill>
                  <a:schemeClr val="tx1"/>
                </a:solidFill>
              </a:rPr>
              <a:t>2023-2025.</a:t>
            </a:r>
          </a:p>
          <a:p>
            <a:pPr marL="171450" indent="-171450">
              <a:spcAft>
                <a:spcPts val="0"/>
              </a:spcAft>
              <a:buFont typeface="Arial"/>
              <a:buChar char="•"/>
              <a:defRPr/>
            </a:pPr>
            <a:r>
              <a:rPr lang="fr-FR" sz="1150" dirty="0" smtClean="0">
                <a:solidFill>
                  <a:schemeClr val="tx1"/>
                </a:solidFill>
              </a:rPr>
              <a:t>Contribuer </a:t>
            </a:r>
            <a:r>
              <a:rPr lang="fr-FR" sz="1150" dirty="0">
                <a:solidFill>
                  <a:schemeClr val="tx1"/>
                </a:solidFill>
              </a:rPr>
              <a:t>à la communication </a:t>
            </a:r>
            <a:r>
              <a:rPr lang="fr-FR" sz="1150" dirty="0" smtClean="0">
                <a:solidFill>
                  <a:schemeClr val="tx1"/>
                </a:solidFill>
              </a:rPr>
              <a:t>sur l'impact </a:t>
            </a:r>
            <a:r>
              <a:rPr lang="fr-FR" sz="1150" dirty="0">
                <a:solidFill>
                  <a:schemeClr val="tx1"/>
                </a:solidFill>
              </a:rPr>
              <a:t>de la recherche aéronautique de l'UE et des politiques pertinentes (Fit for 55, </a:t>
            </a:r>
            <a:r>
              <a:rPr lang="fr-FR" sz="1150" dirty="0" err="1">
                <a:solidFill>
                  <a:schemeClr val="tx1"/>
                </a:solidFill>
              </a:rPr>
              <a:t>Industrial</a:t>
            </a:r>
            <a:r>
              <a:rPr lang="fr-FR" sz="1150" dirty="0">
                <a:solidFill>
                  <a:schemeClr val="tx1"/>
                </a:solidFill>
              </a:rPr>
              <a:t> </a:t>
            </a:r>
            <a:r>
              <a:rPr lang="fr-FR" sz="1150" dirty="0" err="1">
                <a:solidFill>
                  <a:schemeClr val="tx1"/>
                </a:solidFill>
              </a:rPr>
              <a:t>Strategy</a:t>
            </a:r>
            <a:r>
              <a:rPr lang="fr-FR" sz="1150" dirty="0">
                <a:solidFill>
                  <a:schemeClr val="tx1"/>
                </a:solidFill>
              </a:rPr>
              <a:t>, Alliances, </a:t>
            </a:r>
            <a:r>
              <a:rPr lang="fr-FR" sz="1150" dirty="0" err="1">
                <a:solidFill>
                  <a:schemeClr val="tx1"/>
                </a:solidFill>
              </a:rPr>
              <a:t>Space</a:t>
            </a:r>
            <a:r>
              <a:rPr lang="fr-FR" sz="1150" dirty="0">
                <a:solidFill>
                  <a:schemeClr val="tx1"/>
                </a:solidFill>
              </a:rPr>
              <a:t> Policy) et soutenir le travail de l'Alliance </a:t>
            </a:r>
            <a:r>
              <a:rPr lang="fr-FR" sz="1150" dirty="0" err="1" smtClean="0">
                <a:solidFill>
                  <a:schemeClr val="tx1"/>
                </a:solidFill>
              </a:rPr>
              <a:t>Zero</a:t>
            </a:r>
            <a:r>
              <a:rPr lang="fr-FR" sz="1150" dirty="0" smtClean="0">
                <a:solidFill>
                  <a:schemeClr val="tx1"/>
                </a:solidFill>
              </a:rPr>
              <a:t> </a:t>
            </a:r>
            <a:r>
              <a:rPr lang="fr-FR" sz="1150" dirty="0">
                <a:solidFill>
                  <a:schemeClr val="tx1"/>
                </a:solidFill>
              </a:rPr>
              <a:t>Emission Aviation (AZEA) avec une cartographie ad hoc et l'analyse, y compris l'identification des lacunes technologiques potentielles </a:t>
            </a:r>
            <a:r>
              <a:rPr lang="fr-FR" sz="1150" dirty="0" smtClean="0">
                <a:solidFill>
                  <a:schemeClr val="tx1"/>
                </a:solidFill>
              </a:rPr>
              <a:t>ou le </a:t>
            </a:r>
            <a:r>
              <a:rPr lang="fr-FR" sz="1150" dirty="0">
                <a:solidFill>
                  <a:schemeClr val="tx1"/>
                </a:solidFill>
              </a:rPr>
              <a:t>manque d'efforts de R&amp;I et de </a:t>
            </a:r>
            <a:r>
              <a:rPr lang="fr-FR" sz="1150" dirty="0" smtClean="0">
                <a:solidFill>
                  <a:schemeClr val="tx1"/>
                </a:solidFill>
              </a:rPr>
              <a:t>standardisation.</a:t>
            </a:r>
            <a:endParaRPr lang="fr-FR" sz="1150" b="0" i="0" u="none" strike="noStrike" cap="none" spc="0" dirty="0">
              <a:ln>
                <a:noFill/>
              </a:ln>
              <a:solidFill>
                <a:schemeClr val="tx1"/>
              </a:solidFill>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30</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smtClean="0"/>
              <a:t>Aviation</a:t>
            </a:r>
            <a:endParaRPr lang="fr-FR" sz="1200" b="1" dirty="0"/>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smtClean="0"/>
              <a:t>CSA</a:t>
            </a:r>
            <a:endParaRPr lang="fr-FR" sz="1200" i="1" dirty="0"/>
          </a:p>
          <a:p>
            <a:pPr lvl="0">
              <a:defRPr/>
            </a:pPr>
            <a:r>
              <a:rPr lang="fr-FR" sz="1200" i="1" dirty="0"/>
              <a:t>Nb estimé de projets </a:t>
            </a:r>
            <a:r>
              <a:rPr lang="fr-FR" sz="1200" i="1" dirty="0" smtClean="0"/>
              <a:t>financés : 1</a:t>
            </a:r>
            <a:endParaRPr dirty="0"/>
          </a:p>
          <a:p>
            <a:pPr lvl="0">
              <a:defRPr/>
            </a:pPr>
            <a:r>
              <a:rPr lang="fr-FR" sz="1200" i="1" dirty="0"/>
              <a:t>Budget/projet : </a:t>
            </a:r>
            <a:r>
              <a:rPr lang="fr-FR" sz="1200" i="1" dirty="0" smtClean="0"/>
              <a:t>2 M</a:t>
            </a:r>
            <a:r>
              <a:rPr lang="fr-FR" sz="1200" i="1" dirty="0"/>
              <a:t>€</a:t>
            </a:r>
            <a:endParaRPr dirty="0"/>
          </a:p>
          <a:p>
            <a:pPr lvl="0">
              <a:defRPr/>
            </a:pPr>
            <a:r>
              <a:rPr lang="fr-FR" sz="1200" i="1" dirty="0"/>
              <a:t>Ouverture : </a:t>
            </a:r>
            <a:r>
              <a:rPr lang="fr-FR" sz="1200" i="1" dirty="0" smtClean="0"/>
              <a:t>13/12/2022</a:t>
            </a:r>
            <a:endParaRPr dirty="0"/>
          </a:p>
          <a:p>
            <a:pPr lvl="0">
              <a:defRPr/>
            </a:pPr>
            <a:r>
              <a:rPr lang="fr-FR" sz="1200" i="1" dirty="0"/>
              <a:t>Deadline : </a:t>
            </a:r>
            <a:r>
              <a:rPr lang="fr-FR" sz="1200" i="1" dirty="0" smtClean="0"/>
              <a:t>20/04/2023</a:t>
            </a:r>
          </a:p>
          <a:p>
            <a:pPr lvl="0">
              <a:defRPr/>
            </a:pPr>
            <a:r>
              <a:rPr lang="fr-FR" sz="1200" i="1" dirty="0" smtClean="0"/>
              <a:t>Appel </a:t>
            </a:r>
            <a:r>
              <a:rPr lang="fr-FR" sz="1200" i="1" dirty="0"/>
              <a:t>en Lump </a:t>
            </a:r>
            <a:r>
              <a:rPr lang="fr-FR" sz="1200" i="1" dirty="0" err="1" smtClean="0"/>
              <a:t>Sum</a:t>
            </a:r>
            <a:endParaRPr dirty="0"/>
          </a:p>
        </p:txBody>
      </p:sp>
    </p:spTree>
    <p:extLst>
      <p:ext uri="{BB962C8B-B14F-4D97-AF65-F5344CB8AC3E}">
        <p14:creationId xmlns:p14="http://schemas.microsoft.com/office/powerpoint/2010/main" val="1699755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31</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5 , « sous-partie 3 » : Les objectifs</a:t>
            </a:r>
          </a:p>
          <a:p>
            <a:pPr algn="r">
              <a:defRPr/>
            </a:pPr>
            <a:r>
              <a:rPr lang="en-US" sz="1200" b="1" dirty="0"/>
              <a:t>Transport Maritime</a:t>
            </a:r>
            <a:endParaRPr lang="fr-FR" b="1" dirty="0"/>
          </a:p>
        </p:txBody>
      </p:sp>
      <p:sp>
        <p:nvSpPr>
          <p:cNvPr id="7" name="Rectangle 6"/>
          <p:cNvSpPr/>
          <p:nvPr/>
        </p:nvSpPr>
        <p:spPr bwMode="auto">
          <a:xfrm>
            <a:off x="323528" y="1028219"/>
            <a:ext cx="8442808" cy="3831818"/>
          </a:xfrm>
          <a:prstGeom prst="rect">
            <a:avLst/>
          </a:prstGeom>
        </p:spPr>
        <p:txBody>
          <a:bodyPr wrap="square">
            <a:spAutoFit/>
          </a:bodyPr>
          <a:lstStyle/>
          <a:p>
            <a:pPr lvl="0" algn="just">
              <a:defRPr/>
            </a:pPr>
            <a:r>
              <a:rPr lang="fr-FR" sz="1600" b="1" dirty="0">
                <a:solidFill>
                  <a:srgbClr val="000099"/>
                </a:solidFill>
              </a:rPr>
              <a:t>3</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Transport Maritime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200" dirty="0">
                <a:solidFill>
                  <a:srgbClr val="000000"/>
                </a:solidFill>
              </a:rPr>
              <a:t>Déploiement accru et précoce de carburants neutres pour le climat, et électrification significative de la navigation, en particulier des liaisons de transport intra-européennes.</a:t>
            </a:r>
          </a:p>
          <a:p>
            <a:pPr marL="171450" indent="-171450" algn="just">
              <a:spcAft>
                <a:spcPts val="600"/>
              </a:spcAft>
              <a:buFont typeface="Arial"/>
              <a:buChar char="•"/>
              <a:defRPr/>
            </a:pPr>
            <a:r>
              <a:rPr lang="fr-FR" sz="1200" dirty="0">
                <a:solidFill>
                  <a:srgbClr val="000000"/>
                </a:solidFill>
              </a:rPr>
              <a:t>Augmentation de l'efficacité énergétique globale et utilisation d'énergies renouvelables pour réduire considérablement la consommation de carburant des navires. </a:t>
            </a:r>
          </a:p>
          <a:p>
            <a:pPr marL="171450" indent="-171450" algn="just">
              <a:spcAft>
                <a:spcPts val="600"/>
              </a:spcAft>
              <a:buFont typeface="Arial"/>
              <a:buChar char="•"/>
              <a:defRPr/>
            </a:pPr>
            <a:r>
              <a:rPr lang="fr-FR" sz="1200" dirty="0">
                <a:solidFill>
                  <a:srgbClr val="000000"/>
                </a:solidFill>
              </a:rPr>
              <a:t>Mise en place d’infrastructures portuaires innovantes pour parvenir à un transport maritime sans émissions.</a:t>
            </a:r>
          </a:p>
          <a:p>
            <a:pPr marL="171450" indent="-171450" algn="just">
              <a:spcAft>
                <a:spcPts val="600"/>
              </a:spcAft>
              <a:buFont typeface="Arial"/>
              <a:buChar char="•"/>
              <a:defRPr/>
            </a:pPr>
            <a:r>
              <a:rPr lang="fr-FR" sz="1200" dirty="0">
                <a:solidFill>
                  <a:srgbClr val="000000"/>
                </a:solidFill>
              </a:rPr>
              <a:t>Utilisation de bateaux de navigation intérieure propres, neutres du point de vue climatique et résilients au changement climatique avant 2030.</a:t>
            </a:r>
          </a:p>
          <a:p>
            <a:pPr marL="171450" indent="-171450" algn="just">
              <a:spcAft>
                <a:spcPts val="600"/>
              </a:spcAft>
              <a:buFont typeface="Arial"/>
              <a:buChar char="•"/>
              <a:defRPr/>
            </a:pPr>
            <a:r>
              <a:rPr lang="fr-FR" sz="1200" dirty="0">
                <a:solidFill>
                  <a:srgbClr val="000000"/>
                </a:solidFill>
              </a:rPr>
              <a:t>Forte dynamique technologique et opérationnelle pour atteindre la neutralité climatique et l'élimination de toute pollution nocive pour l'air et l'eau.</a:t>
            </a:r>
          </a:p>
          <a:p>
            <a:pPr marL="171450" indent="-171450" algn="just">
              <a:spcAft>
                <a:spcPts val="600"/>
              </a:spcAft>
              <a:buFont typeface="Arial"/>
              <a:buChar char="•"/>
              <a:defRPr/>
            </a:pPr>
            <a:r>
              <a:rPr lang="fr-FR" sz="1200" dirty="0">
                <a:solidFill>
                  <a:srgbClr val="000000"/>
                </a:solidFill>
              </a:rPr>
              <a:t>Intégration intelligente, efficace, sûre et sécurisée de la navigation maritime et intérieure dans les chaînes logistiques, facilitée par la numérisation complète, l'automatisation et une connectivité résiliente et efficace.</a:t>
            </a:r>
          </a:p>
          <a:p>
            <a:pPr marL="171450" indent="-171450" algn="just">
              <a:spcAft>
                <a:spcPts val="600"/>
              </a:spcAft>
              <a:buFont typeface="Arial"/>
              <a:buChar char="•"/>
              <a:defRPr/>
            </a:pPr>
            <a:r>
              <a:rPr lang="fr-FR" sz="1200" dirty="0">
                <a:solidFill>
                  <a:srgbClr val="000000"/>
                </a:solidFill>
              </a:rPr>
              <a:t>Navigation sûre et efficace, entièrement automatisée et connectée.</a:t>
            </a:r>
          </a:p>
          <a:p>
            <a:pPr marL="171450" indent="-171450" algn="just">
              <a:spcAft>
                <a:spcPts val="600"/>
              </a:spcAft>
              <a:buFont typeface="Arial"/>
              <a:buChar char="•"/>
              <a:defRPr/>
            </a:pPr>
            <a:r>
              <a:rPr lang="fr-FR" sz="1200" dirty="0">
                <a:solidFill>
                  <a:srgbClr val="000000"/>
                </a:solidFill>
              </a:rPr>
              <a:t>Industries nautiques européennes compétitives, soutenant l'emploi et renforçant la position sur les marchés mondiaux.</a:t>
            </a:r>
          </a:p>
        </p:txBody>
      </p:sp>
    </p:spTree>
    <p:extLst>
      <p:ext uri="{BB962C8B-B14F-4D97-AF65-F5344CB8AC3E}">
        <p14:creationId xmlns:p14="http://schemas.microsoft.com/office/powerpoint/2010/main" val="3702784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u="sng" dirty="0">
                <a:solidFill>
                  <a:schemeClr val="tx1"/>
                </a:solidFill>
              </a:rPr>
              <a:t>HORIZON-CL5-2023-D5-01-11: Developing the next generation of power conversion technologies for sustainable alternative carbon neutral fuels in waterborne applications (ZEWT Partnership)</a:t>
            </a:r>
            <a:endParaRPr lang="fr-FR" sz="1400" b="1" u="sng" dirty="0">
              <a:solidFill>
                <a:schemeClr val="tx1"/>
              </a:solidFill>
            </a:endParaRPr>
          </a:p>
          <a:p>
            <a:pPr>
              <a:defRPr/>
            </a:pPr>
            <a:endParaRPr lang="fr-FR" sz="1400" b="1" u="sng" dirty="0">
              <a:solidFill>
                <a:schemeClr val="tx1"/>
              </a:solidFill>
            </a:endParaRPr>
          </a:p>
          <a:p>
            <a:pPr>
              <a:defRPr/>
            </a:pPr>
            <a:endParaRPr lang="fr-FR" sz="1400" b="1" u="sng" dirty="0">
              <a:solidFill>
                <a:schemeClr val="tx1"/>
              </a:solidFill>
            </a:endParaRPr>
          </a:p>
          <a:p>
            <a:pPr>
              <a:defRPr/>
            </a:pPr>
            <a:endParaRPr lang="fr-FR" sz="1400" b="1" u="sng" dirty="0">
              <a:solidFill>
                <a:schemeClr val="tx1"/>
              </a:solidFill>
            </a:endParaRPr>
          </a:p>
          <a:p>
            <a:pPr>
              <a:defRPr/>
            </a:pPr>
            <a:endParaRPr lang="fr-FR" sz="1400" b="1" u="sng" dirty="0">
              <a:solidFill>
                <a:schemeClr val="tx1"/>
              </a:solidFill>
            </a:endParaRPr>
          </a:p>
        </p:txBody>
      </p:sp>
      <p:sp>
        <p:nvSpPr>
          <p:cNvPr id="6" name="Espace réservé du contenu 5"/>
          <p:cNvSpPr txBox="1"/>
          <p:nvPr/>
        </p:nvSpPr>
        <p:spPr bwMode="gray">
          <a:xfrm>
            <a:off x="360000" y="1706400"/>
            <a:ext cx="8532000" cy="3616566"/>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sz="1200" dirty="0"/>
          </a:p>
          <a:p>
            <a:pPr marL="171450" indent="-171450">
              <a:spcAft>
                <a:spcPts val="0"/>
              </a:spcAft>
              <a:buFont typeface="Arial"/>
              <a:buChar char="•"/>
              <a:defRPr/>
            </a:pPr>
            <a:r>
              <a:rPr lang="fr-FR" sz="1000" dirty="0" smtClean="0">
                <a:solidFill>
                  <a:schemeClr val="tx1"/>
                </a:solidFill>
              </a:rPr>
              <a:t>Base </a:t>
            </a:r>
            <a:r>
              <a:rPr lang="fr-FR" sz="1000" dirty="0">
                <a:solidFill>
                  <a:schemeClr val="tx1"/>
                </a:solidFill>
              </a:rPr>
              <a:t>du déploiement </a:t>
            </a:r>
            <a:r>
              <a:rPr lang="fr-FR" sz="1000" dirty="0" smtClean="0">
                <a:solidFill>
                  <a:schemeClr val="tx1"/>
                </a:solidFill>
              </a:rPr>
              <a:t>des </a:t>
            </a:r>
            <a:r>
              <a:rPr lang="fr-FR" sz="1000" dirty="0">
                <a:solidFill>
                  <a:schemeClr val="tx1"/>
                </a:solidFill>
              </a:rPr>
              <a:t>technologies à bord </a:t>
            </a:r>
            <a:r>
              <a:rPr lang="fr-FR" sz="1000" dirty="0" smtClean="0">
                <a:solidFill>
                  <a:schemeClr val="tx1"/>
                </a:solidFill>
              </a:rPr>
              <a:t>de </a:t>
            </a:r>
            <a:r>
              <a:rPr lang="fr-FR" sz="1000" dirty="0">
                <a:solidFill>
                  <a:schemeClr val="tx1"/>
                </a:solidFill>
              </a:rPr>
              <a:t>conversion d'énergie pour des carburants alternatifs durables et neutres pour le </a:t>
            </a:r>
            <a:r>
              <a:rPr lang="fr-FR" sz="1000" dirty="0" smtClean="0">
                <a:solidFill>
                  <a:schemeClr val="tx1"/>
                </a:solidFill>
              </a:rPr>
              <a:t>climat.</a:t>
            </a:r>
            <a:r>
              <a:rPr lang="fr-FR" sz="1000" dirty="0">
                <a:solidFill>
                  <a:schemeClr val="tx1"/>
                </a:solidFill>
              </a:rPr>
              <a:t> </a:t>
            </a:r>
            <a:endParaRPr lang="fr-FR" sz="1000" dirty="0" smtClean="0">
              <a:solidFill>
                <a:schemeClr val="tx1"/>
              </a:solidFill>
            </a:endParaRPr>
          </a:p>
          <a:p>
            <a:pPr marL="171450" indent="-171450">
              <a:spcAft>
                <a:spcPts val="0"/>
              </a:spcAft>
              <a:buFont typeface="Arial"/>
              <a:buChar char="•"/>
              <a:defRPr/>
            </a:pPr>
            <a:r>
              <a:rPr lang="fr-FR" sz="1000" dirty="0" smtClean="0">
                <a:solidFill>
                  <a:schemeClr val="tx1"/>
                </a:solidFill>
              </a:rPr>
              <a:t>Faisabilité </a:t>
            </a:r>
            <a:r>
              <a:rPr lang="fr-FR" sz="1000" dirty="0">
                <a:solidFill>
                  <a:schemeClr val="tx1"/>
                </a:solidFill>
              </a:rPr>
              <a:t>technique de l'utilisation de technologies </a:t>
            </a:r>
            <a:r>
              <a:rPr lang="fr-FR" sz="1000" dirty="0" smtClean="0">
                <a:solidFill>
                  <a:schemeClr val="tx1"/>
                </a:solidFill>
              </a:rPr>
              <a:t>de </a:t>
            </a:r>
            <a:r>
              <a:rPr lang="fr-FR" sz="1000" dirty="0">
                <a:solidFill>
                  <a:schemeClr val="tx1"/>
                </a:solidFill>
              </a:rPr>
              <a:t>conversion d'énergie pour des carburants alternatifs durables </a:t>
            </a:r>
            <a:r>
              <a:rPr lang="fr-FR" sz="1000" dirty="0" smtClean="0">
                <a:solidFill>
                  <a:schemeClr val="tx1"/>
                </a:solidFill>
              </a:rPr>
              <a:t>dans </a:t>
            </a:r>
            <a:r>
              <a:rPr lang="fr-FR" sz="1000" dirty="0">
                <a:solidFill>
                  <a:schemeClr val="tx1"/>
                </a:solidFill>
              </a:rPr>
              <a:t>le transport </a:t>
            </a:r>
            <a:r>
              <a:rPr lang="fr-FR" sz="1000" dirty="0" smtClean="0">
                <a:solidFill>
                  <a:schemeClr val="tx1"/>
                </a:solidFill>
              </a:rPr>
              <a:t>fluvial.</a:t>
            </a:r>
          </a:p>
          <a:p>
            <a:pPr marL="171450" indent="-171450">
              <a:spcAft>
                <a:spcPts val="0"/>
              </a:spcAft>
              <a:buFont typeface="Arial"/>
              <a:buChar char="•"/>
              <a:defRPr/>
            </a:pPr>
            <a:r>
              <a:rPr lang="fr-FR" sz="1000" dirty="0">
                <a:solidFill>
                  <a:schemeClr val="tx1"/>
                </a:solidFill>
              </a:rPr>
              <a:t>E</a:t>
            </a:r>
            <a:r>
              <a:rPr lang="fr-FR" sz="1000" dirty="0" smtClean="0">
                <a:solidFill>
                  <a:schemeClr val="tx1"/>
                </a:solidFill>
              </a:rPr>
              <a:t>volutivité prouvée à </a:t>
            </a:r>
            <a:r>
              <a:rPr lang="fr-FR" sz="1000" dirty="0">
                <a:solidFill>
                  <a:schemeClr val="tx1"/>
                </a:solidFill>
              </a:rPr>
              <a:t>des puissances nettement supérieures à </a:t>
            </a:r>
            <a:r>
              <a:rPr lang="fr-FR" sz="1000" dirty="0" smtClean="0">
                <a:solidFill>
                  <a:schemeClr val="tx1"/>
                </a:solidFill>
              </a:rPr>
              <a:t>3 MW </a:t>
            </a:r>
            <a:r>
              <a:rPr lang="fr-FR" sz="1000" dirty="0">
                <a:solidFill>
                  <a:schemeClr val="tx1"/>
                </a:solidFill>
              </a:rPr>
              <a:t>avec une densité de puissance acceptable et un rendement </a:t>
            </a:r>
            <a:r>
              <a:rPr lang="fr-FR" sz="1000" dirty="0" smtClean="0">
                <a:solidFill>
                  <a:schemeClr val="tx1"/>
                </a:solidFill>
              </a:rPr>
              <a:t>élevé.</a:t>
            </a:r>
          </a:p>
          <a:p>
            <a:pPr marL="171450" indent="-171450">
              <a:spcAft>
                <a:spcPts val="0"/>
              </a:spcAft>
              <a:buFont typeface="Arial"/>
              <a:buChar char="•"/>
              <a:defRPr/>
            </a:pPr>
            <a:r>
              <a:rPr lang="fr-FR" sz="1000" dirty="0" smtClean="0">
                <a:solidFill>
                  <a:schemeClr val="tx1"/>
                </a:solidFill>
              </a:rPr>
              <a:t>Soutien au développement </a:t>
            </a:r>
            <a:r>
              <a:rPr lang="fr-FR" sz="1000" dirty="0">
                <a:solidFill>
                  <a:schemeClr val="tx1"/>
                </a:solidFill>
              </a:rPr>
              <a:t>réglementaire dans les cadres de l'UE et de </a:t>
            </a:r>
            <a:r>
              <a:rPr lang="fr-FR" sz="1000" dirty="0" smtClean="0">
                <a:solidFill>
                  <a:schemeClr val="tx1"/>
                </a:solidFill>
              </a:rPr>
              <a:t>l‘OMI.</a:t>
            </a:r>
          </a:p>
          <a:p>
            <a:pPr marL="171450" indent="-171450">
              <a:spcAft>
                <a:spcPts val="0"/>
              </a:spcAft>
              <a:buFont typeface="Arial"/>
              <a:buChar char="•"/>
              <a:defRPr/>
            </a:pPr>
            <a:r>
              <a:rPr lang="fr-FR" sz="1000" dirty="0" smtClean="0">
                <a:solidFill>
                  <a:schemeClr val="tx1"/>
                </a:solidFill>
              </a:rPr>
              <a:t>Validation de </a:t>
            </a:r>
            <a:r>
              <a:rPr lang="fr-FR" sz="1000" dirty="0">
                <a:solidFill>
                  <a:schemeClr val="tx1"/>
                </a:solidFill>
              </a:rPr>
              <a:t>la résilience du système électrique aux </a:t>
            </a:r>
            <a:r>
              <a:rPr lang="fr-FR" sz="1000" dirty="0" smtClean="0">
                <a:solidFill>
                  <a:schemeClr val="tx1"/>
                </a:solidFill>
              </a:rPr>
              <a:t>impuretés </a:t>
            </a:r>
            <a:r>
              <a:rPr lang="fr-FR" sz="1000" dirty="0">
                <a:solidFill>
                  <a:schemeClr val="tx1"/>
                </a:solidFill>
              </a:rPr>
              <a:t>du carburant et à la variabilité de la puissance requise par le </a:t>
            </a:r>
            <a:r>
              <a:rPr lang="fr-FR" sz="1000" dirty="0" smtClean="0">
                <a:solidFill>
                  <a:schemeClr val="tx1"/>
                </a:solidFill>
              </a:rPr>
              <a:t>navire.</a:t>
            </a:r>
          </a:p>
          <a:p>
            <a:pPr marL="171450" indent="-171450">
              <a:spcAft>
                <a:spcPts val="0"/>
              </a:spcAft>
              <a:buFont typeface="Arial"/>
              <a:buChar char="•"/>
              <a:defRPr/>
            </a:pPr>
            <a:r>
              <a:rPr lang="fr-FR" sz="1000" dirty="0" smtClean="0">
                <a:solidFill>
                  <a:schemeClr val="tx1"/>
                </a:solidFill>
              </a:rPr>
              <a:t>Voie </a:t>
            </a:r>
            <a:r>
              <a:rPr lang="fr-FR" sz="1000" dirty="0">
                <a:solidFill>
                  <a:schemeClr val="tx1"/>
                </a:solidFill>
              </a:rPr>
              <a:t>réaliste vers </a:t>
            </a:r>
            <a:r>
              <a:rPr lang="fr-FR" sz="1000" dirty="0" smtClean="0">
                <a:solidFill>
                  <a:schemeClr val="tx1"/>
                </a:solidFill>
              </a:rPr>
              <a:t>l’utilisation </a:t>
            </a:r>
            <a:r>
              <a:rPr lang="fr-FR" sz="1000" dirty="0">
                <a:solidFill>
                  <a:schemeClr val="tx1"/>
                </a:solidFill>
              </a:rPr>
              <a:t>plus large des technologies de système de conversion d'énergie dans le transport par voie </a:t>
            </a:r>
            <a:r>
              <a:rPr lang="fr-FR" sz="1000" dirty="0" smtClean="0">
                <a:solidFill>
                  <a:schemeClr val="tx1"/>
                </a:solidFill>
              </a:rPr>
              <a:t>navigable.</a:t>
            </a:r>
          </a:p>
          <a:p>
            <a:pPr marL="171450" indent="-171450">
              <a:spcAft>
                <a:spcPts val="0"/>
              </a:spcAft>
              <a:buFont typeface="Arial"/>
              <a:buChar char="•"/>
              <a:defRPr/>
            </a:pPr>
            <a:r>
              <a:rPr lang="fr-FR" sz="1000" dirty="0">
                <a:solidFill>
                  <a:schemeClr val="tx1"/>
                </a:solidFill>
              </a:rPr>
              <a:t>Évaluation des risques du système de conversion d'énergie en ce qui concerne la durée de vie, le schéma d'entretien et le coût du cycle de vie ainsi que les émissions de GES du cycle de vie </a:t>
            </a:r>
            <a:endParaRPr lang="fr-FR" sz="1000" dirty="0" smtClean="0">
              <a:solidFill>
                <a:schemeClr val="tx1"/>
              </a:solidFill>
            </a:endParaRPr>
          </a:p>
          <a:p>
            <a:pPr algn="just">
              <a:lnSpc>
                <a:spcPct val="114999"/>
              </a:lnSpc>
              <a:defRPr/>
            </a:pPr>
            <a:endParaRPr lang="fr-FR" sz="100" dirty="0">
              <a:solidFill>
                <a:srgbClr val="000091"/>
              </a:solidFill>
              <a:latin typeface="Arial"/>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200" dirty="0"/>
          </a:p>
          <a:p>
            <a:pPr marL="171450" indent="-171450">
              <a:spcAft>
                <a:spcPts val="0"/>
              </a:spcAft>
              <a:buFont typeface="Arial"/>
              <a:buChar char="•"/>
              <a:defRPr/>
            </a:pPr>
            <a:r>
              <a:rPr lang="fr-FR" sz="1000" dirty="0">
                <a:solidFill>
                  <a:schemeClr val="tx1"/>
                </a:solidFill>
              </a:rPr>
              <a:t>Développer et valider des technologies de conversion de puissance pour des carburants alternatifs durables et neutres pour le climat.</a:t>
            </a:r>
          </a:p>
          <a:p>
            <a:pPr marL="171450" indent="-171450">
              <a:spcAft>
                <a:spcPts val="0"/>
              </a:spcAft>
              <a:buFont typeface="Arial"/>
              <a:buChar char="•"/>
              <a:defRPr/>
            </a:pPr>
            <a:r>
              <a:rPr lang="fr-FR" sz="1000" dirty="0">
                <a:solidFill>
                  <a:schemeClr val="tx1"/>
                </a:solidFill>
              </a:rPr>
              <a:t>Valider dans un environnement pertinent la résilience aux impuretés du combustible acceptées par le système électrique et à faire face à la demande de puissance variable.</a:t>
            </a:r>
          </a:p>
          <a:p>
            <a:pPr marL="171450" indent="-171450">
              <a:spcAft>
                <a:spcPts val="0"/>
              </a:spcAft>
              <a:buFont typeface="Arial"/>
              <a:buChar char="•"/>
              <a:defRPr/>
            </a:pPr>
            <a:r>
              <a:rPr lang="fr-FR" sz="1000" dirty="0">
                <a:solidFill>
                  <a:schemeClr val="tx1"/>
                </a:solidFill>
              </a:rPr>
              <a:t>Considérer les mélanges et combinaisons de carburants potentiels comme des solutions pour atteindre les performances de conversion de puissance requises.</a:t>
            </a:r>
          </a:p>
          <a:p>
            <a:pPr marL="171450" indent="-171450">
              <a:spcAft>
                <a:spcPts val="0"/>
              </a:spcAft>
              <a:buFont typeface="Arial"/>
              <a:buChar char="•"/>
              <a:defRPr/>
            </a:pPr>
            <a:r>
              <a:rPr lang="fr-FR" sz="1000" dirty="0">
                <a:solidFill>
                  <a:schemeClr val="tx1"/>
                </a:solidFill>
              </a:rPr>
              <a:t>Développer des KPI de sécurité pour l'utilisation du carburant concerné, notamment lors de l'utilisation d'ammoniac vert et de méthanol.</a:t>
            </a:r>
          </a:p>
          <a:p>
            <a:pPr marL="171450" indent="-171450">
              <a:spcAft>
                <a:spcPts val="0"/>
              </a:spcAft>
              <a:buFont typeface="Arial"/>
              <a:buChar char="•"/>
              <a:defRPr/>
            </a:pPr>
            <a:r>
              <a:rPr lang="fr-FR" sz="1000" dirty="0">
                <a:solidFill>
                  <a:schemeClr val="tx1"/>
                </a:solidFill>
              </a:rPr>
              <a:t>Entreprendre une évaluation des risques et prédictive de la durée de vie du système de conversion d'énergie et de </a:t>
            </a:r>
            <a:r>
              <a:rPr lang="fr-FR" sz="1000" dirty="0" smtClean="0">
                <a:solidFill>
                  <a:schemeClr val="tx1"/>
                </a:solidFill>
              </a:rPr>
              <a:t>carburant.</a:t>
            </a:r>
            <a:endParaRPr lang="fr-FR" sz="1000" dirty="0">
              <a:solidFill>
                <a:schemeClr val="tx1"/>
              </a:solidFill>
            </a:endParaRPr>
          </a:p>
          <a:p>
            <a:pPr marL="171450" indent="-171450">
              <a:spcAft>
                <a:spcPts val="0"/>
              </a:spcAft>
              <a:buFont typeface="Arial"/>
              <a:buChar char="•"/>
              <a:defRPr/>
            </a:pPr>
            <a:r>
              <a:rPr lang="fr-FR" sz="1000" dirty="0" smtClean="0">
                <a:solidFill>
                  <a:schemeClr val="tx1"/>
                </a:solidFill>
              </a:rPr>
              <a:t>Prévoir </a:t>
            </a:r>
            <a:r>
              <a:rPr lang="fr-FR" sz="1000" dirty="0">
                <a:solidFill>
                  <a:schemeClr val="tx1"/>
                </a:solidFill>
              </a:rPr>
              <a:t>des synergies avec les activités du partenariat </a:t>
            </a:r>
            <a:r>
              <a:rPr lang="fr-FR" sz="1000" dirty="0" err="1">
                <a:solidFill>
                  <a:schemeClr val="tx1"/>
                </a:solidFill>
              </a:rPr>
              <a:t>co</a:t>
            </a:r>
            <a:r>
              <a:rPr lang="fr-FR" sz="1000" dirty="0">
                <a:solidFill>
                  <a:schemeClr val="tx1"/>
                </a:solidFill>
              </a:rPr>
              <a:t>-programmé Batteries et de l'entreprise commune Clean </a:t>
            </a:r>
            <a:r>
              <a:rPr lang="fr-FR" sz="1000" dirty="0" err="1">
                <a:solidFill>
                  <a:schemeClr val="tx1"/>
                </a:solidFill>
              </a:rPr>
              <a:t>Hydrogen</a:t>
            </a:r>
            <a:r>
              <a:rPr lang="fr-FR" sz="1000" dirty="0" smtClean="0">
                <a:solidFill>
                  <a:schemeClr val="tx1"/>
                </a:solidFill>
              </a:rPr>
              <a:t>.</a:t>
            </a:r>
            <a:endParaRPr lang="fr-FR" sz="100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32</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a:t>T</a:t>
            </a:r>
            <a:r>
              <a:rPr lang="fr-FR" sz="1200" b="1" dirty="0" smtClean="0"/>
              <a:t>ransport maritime</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a:defRPr/>
            </a:pPr>
            <a:r>
              <a:rPr lang="fr-FR" sz="1200" i="1" dirty="0" smtClean="0"/>
              <a:t>RIA (</a:t>
            </a:r>
            <a:r>
              <a:rPr lang="en-US" sz="1200" i="1" dirty="0"/>
              <a:t>TRL à la fin du </a:t>
            </a:r>
            <a:r>
              <a:rPr lang="en-US" sz="1200" i="1" dirty="0" err="1" smtClean="0"/>
              <a:t>projet</a:t>
            </a:r>
            <a:r>
              <a:rPr lang="en-US" sz="1200" i="1" dirty="0" smtClean="0"/>
              <a:t> 5)</a:t>
            </a:r>
            <a:endParaRPr lang="fr-FR" sz="1200" i="1" dirty="0"/>
          </a:p>
          <a:p>
            <a:pPr lvl="0">
              <a:defRPr/>
            </a:pPr>
            <a:r>
              <a:rPr lang="fr-FR" sz="1200" i="1" dirty="0"/>
              <a:t>Nb estimé de projets </a:t>
            </a:r>
            <a:r>
              <a:rPr lang="fr-FR" sz="1200" i="1" dirty="0" smtClean="0"/>
              <a:t>financés : 2</a:t>
            </a:r>
            <a:endParaRPr dirty="0"/>
          </a:p>
          <a:p>
            <a:pPr lvl="0">
              <a:defRPr/>
            </a:pPr>
            <a:r>
              <a:rPr lang="fr-FR" sz="1200" i="1" dirty="0"/>
              <a:t>Budget/projet : </a:t>
            </a:r>
            <a:r>
              <a:rPr lang="fr-FR" sz="1200" i="1" dirty="0" smtClean="0"/>
              <a:t>8 M</a:t>
            </a:r>
            <a:r>
              <a:rPr lang="fr-FR" sz="1200" i="1" dirty="0"/>
              <a:t>€</a:t>
            </a:r>
            <a:endParaRPr dirty="0"/>
          </a:p>
          <a:p>
            <a:pPr lvl="0">
              <a:defRPr/>
            </a:pPr>
            <a:r>
              <a:rPr lang="fr-FR" sz="1200" i="1" dirty="0"/>
              <a:t>Ouverture : </a:t>
            </a:r>
            <a:r>
              <a:rPr lang="fr-FR" sz="1200" i="1" dirty="0" smtClean="0"/>
              <a:t>13/12/2022</a:t>
            </a:r>
            <a:endParaRPr dirty="0"/>
          </a:p>
          <a:p>
            <a:pPr lvl="0">
              <a:defRPr/>
            </a:pPr>
            <a:r>
              <a:rPr lang="fr-FR" sz="1200" i="1" dirty="0"/>
              <a:t>Deadline : </a:t>
            </a:r>
            <a:r>
              <a:rPr lang="fr-FR" sz="1200" i="1" dirty="0" smtClean="0"/>
              <a:t>20/04/2023</a:t>
            </a:r>
            <a:endParaRPr dirty="0"/>
          </a:p>
        </p:txBody>
      </p:sp>
    </p:spTree>
    <p:extLst>
      <p:ext uri="{BB962C8B-B14F-4D97-AF65-F5344CB8AC3E}">
        <p14:creationId xmlns:p14="http://schemas.microsoft.com/office/powerpoint/2010/main" val="1787719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HORIZON-CL5-2023-D5-01-12: Demonstrations to accelerate the switch to safe use of new sustainable climate neutral fuels in waterborne transport (ZEWT Partnership)</a:t>
            </a:r>
            <a:endParaRPr lang="en-US" sz="1400" b="1" dirty="0">
              <a:solidFill>
                <a:schemeClr val="tx1"/>
              </a:solidFill>
            </a:endParaRPr>
          </a:p>
        </p:txBody>
      </p:sp>
      <p:sp>
        <p:nvSpPr>
          <p:cNvPr id="6" name="Espace réservé du contenu 5"/>
          <p:cNvSpPr txBox="1"/>
          <p:nvPr/>
        </p:nvSpPr>
        <p:spPr bwMode="gray">
          <a:xfrm>
            <a:off x="342000" y="1706400"/>
            <a:ext cx="8424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Démonstration opérationnelle à bord en grandeur réelle d'un système de carburant durable et neutre sur le plan climatique.</a:t>
            </a:r>
          </a:p>
          <a:p>
            <a:pPr marL="171450" indent="-171450">
              <a:spcAft>
                <a:spcPts val="0"/>
              </a:spcAft>
              <a:buFont typeface="Arial"/>
              <a:buChar char="•"/>
              <a:defRPr/>
            </a:pPr>
            <a:r>
              <a:rPr lang="fr-FR" sz="1100" dirty="0">
                <a:solidFill>
                  <a:schemeClr val="tx1"/>
                </a:solidFill>
              </a:rPr>
              <a:t>Démonstration d’indicateurs clés de performance pour prouver l'efficacité, la viabilité et l'impact des solutions, tels que : l'optimisation de la puissance des navires ; la spécificité du </a:t>
            </a:r>
            <a:r>
              <a:rPr lang="fr-FR" sz="1100" dirty="0" err="1">
                <a:solidFill>
                  <a:schemeClr val="tx1"/>
                </a:solidFill>
              </a:rPr>
              <a:t>soutage</a:t>
            </a:r>
            <a:r>
              <a:rPr lang="fr-FR" sz="1100" dirty="0">
                <a:solidFill>
                  <a:schemeClr val="tx1"/>
                </a:solidFill>
              </a:rPr>
              <a:t> ; l'efficacité de la consommation d'énergie ; la réduction des émissions globales de GES…</a:t>
            </a:r>
          </a:p>
          <a:p>
            <a:pPr marL="171450" indent="-171450">
              <a:spcAft>
                <a:spcPts val="0"/>
              </a:spcAft>
              <a:buFont typeface="Arial"/>
              <a:buChar char="•"/>
              <a:defRPr/>
            </a:pPr>
            <a:r>
              <a:rPr lang="fr-FR" sz="1100" dirty="0">
                <a:solidFill>
                  <a:schemeClr val="tx1"/>
                </a:solidFill>
              </a:rPr>
              <a:t>Accélération de la transition vers un transport maritime et une navigation intérieure neutres climatiquement ou sans émissions. </a:t>
            </a:r>
          </a:p>
          <a:p>
            <a:pPr marL="171450" indent="-171450">
              <a:spcAft>
                <a:spcPts val="0"/>
              </a:spcAft>
              <a:buFont typeface="Arial"/>
              <a:buChar char="•"/>
              <a:defRPr/>
            </a:pPr>
            <a:r>
              <a:rPr lang="fr-FR" sz="1100" dirty="0">
                <a:solidFill>
                  <a:schemeClr val="tx1"/>
                </a:solidFill>
              </a:rPr>
              <a:t>Démonstration des possibilités offertes par la numérisation intelligente. </a:t>
            </a:r>
          </a:p>
          <a:p>
            <a:pPr marL="171450" indent="-171450">
              <a:spcAft>
                <a:spcPts val="0"/>
              </a:spcAft>
              <a:buFont typeface="Arial"/>
              <a:buChar char="•"/>
              <a:defRPr/>
            </a:pPr>
            <a:r>
              <a:rPr lang="fr-FR" sz="1100" dirty="0">
                <a:solidFill>
                  <a:schemeClr val="tx1"/>
                </a:solidFill>
              </a:rPr>
              <a:t>Réalisation des objectifs 2040 spécifiés dans la proposition de la CE pour un règlement maritime de l'UE sur le carburant. </a:t>
            </a: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r>
              <a:rPr lang="en-GB" sz="1200" b="1" u="sng" dirty="0" smtClean="0">
                <a:ea typeface="Times New Roman"/>
                <a:cs typeface="Times New Roman"/>
              </a:rPr>
              <a:t>:</a:t>
            </a:r>
            <a:endParaRPr lang="fr-FR" sz="1150" dirty="0"/>
          </a:p>
          <a:p>
            <a:pPr marL="171450" indent="-171450">
              <a:spcAft>
                <a:spcPts val="0"/>
              </a:spcAft>
              <a:buFont typeface="Arial"/>
              <a:buChar char="•"/>
              <a:defRPr/>
            </a:pPr>
            <a:r>
              <a:rPr lang="fr-FR" sz="1100" dirty="0">
                <a:solidFill>
                  <a:schemeClr val="tx1"/>
                </a:solidFill>
              </a:rPr>
              <a:t>Développer, valider et démontrer un système durable de carburants neutres pour le climat (puissance minimale de 1 MW requise).</a:t>
            </a:r>
          </a:p>
          <a:p>
            <a:pPr marL="171450" indent="-171450">
              <a:spcAft>
                <a:spcPts val="0"/>
              </a:spcAft>
              <a:buFont typeface="Arial"/>
              <a:buChar char="•"/>
              <a:defRPr/>
            </a:pPr>
            <a:r>
              <a:rPr lang="fr-FR" sz="1100" dirty="0">
                <a:solidFill>
                  <a:schemeClr val="tx1"/>
                </a:solidFill>
              </a:rPr>
              <a:t>Démontrer l'applicabilité des carburants durables, tenant compte des réglementations environnementales plus strictes.</a:t>
            </a:r>
          </a:p>
          <a:p>
            <a:pPr marL="171450" indent="-171450">
              <a:spcAft>
                <a:spcPts val="0"/>
              </a:spcAft>
              <a:buFont typeface="Arial"/>
              <a:buChar char="•"/>
              <a:defRPr/>
            </a:pPr>
            <a:r>
              <a:rPr lang="fr-FR" sz="1100" dirty="0">
                <a:solidFill>
                  <a:schemeClr val="tx1"/>
                </a:solidFill>
              </a:rPr>
              <a:t>Fournir des évaluations validées des risques et de la sécurité, des mesures d'atténuation et des démonstrations à l'appui de l'élaboration de dispositions en matière de sécurité dans les propositions de réglementation.</a:t>
            </a:r>
          </a:p>
          <a:p>
            <a:pPr marL="171450" indent="-171450">
              <a:spcAft>
                <a:spcPts val="0"/>
              </a:spcAft>
              <a:buFont typeface="Arial"/>
              <a:buChar char="•"/>
              <a:defRPr/>
            </a:pPr>
            <a:r>
              <a:rPr lang="fr-FR" sz="1100" dirty="0">
                <a:solidFill>
                  <a:schemeClr val="tx1"/>
                </a:solidFill>
              </a:rPr>
              <a:t>Démontrer la capacité de la numérisation intelligente à faciliter l'utilisation sûre, propre et efficace à bord des carburants durables.</a:t>
            </a:r>
          </a:p>
          <a:p>
            <a:pPr marL="171450" indent="-171450">
              <a:spcAft>
                <a:spcPts val="0"/>
              </a:spcAft>
              <a:buFont typeface="Arial"/>
              <a:buChar char="•"/>
              <a:defRPr/>
            </a:pPr>
            <a:r>
              <a:rPr lang="fr-FR" sz="1100" dirty="0">
                <a:solidFill>
                  <a:schemeClr val="tx1"/>
                </a:solidFill>
              </a:rPr>
              <a:t>Inclure un dossier commercial et une stratégie d'exploitation solides.</a:t>
            </a:r>
          </a:p>
          <a:p>
            <a:pPr marL="171450" indent="-171450">
              <a:spcAft>
                <a:spcPts val="0"/>
              </a:spcAft>
              <a:buFont typeface="Arial"/>
              <a:buChar char="•"/>
              <a:defRPr/>
            </a:pPr>
            <a:r>
              <a:rPr lang="fr-FR" sz="1100" dirty="0">
                <a:solidFill>
                  <a:schemeClr val="tx1"/>
                </a:solidFill>
              </a:rPr>
              <a:t>Proposer des synergies avec d’autres activités d'HEU (Missions, partenariats…)</a:t>
            </a: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33</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a:t>Transport maritime</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7-8)</a:t>
            </a:r>
            <a:endParaRPr lang="fr-FR" sz="1200" i="1" dirty="0"/>
          </a:p>
          <a:p>
            <a:pPr lvl="0">
              <a:defRPr/>
            </a:pPr>
            <a:r>
              <a:rPr lang="fr-FR" sz="1200" i="1" dirty="0"/>
              <a:t>Nb estimé de projets </a:t>
            </a:r>
            <a:r>
              <a:rPr lang="fr-FR" sz="1200" i="1" dirty="0" smtClean="0"/>
              <a:t>financés : 3</a:t>
            </a:r>
            <a:endParaRPr dirty="0"/>
          </a:p>
          <a:p>
            <a:pPr lvl="0">
              <a:defRPr/>
            </a:pPr>
            <a:r>
              <a:rPr lang="fr-FR" sz="1200" i="1" dirty="0"/>
              <a:t>Budget/projet : 8-13M€</a:t>
            </a:r>
            <a:endParaRPr dirty="0"/>
          </a:p>
          <a:p>
            <a:pPr lvl="0">
              <a:defRPr/>
            </a:pPr>
            <a:r>
              <a:rPr lang="fr-FR" sz="1200" i="1" dirty="0"/>
              <a:t>Ouverture : </a:t>
            </a:r>
            <a:r>
              <a:rPr lang="fr-FR" sz="1200" i="1" dirty="0" smtClean="0"/>
              <a:t>13/12/2022</a:t>
            </a:r>
            <a:endParaRPr dirty="0"/>
          </a:p>
          <a:p>
            <a:pPr lvl="0">
              <a:defRPr/>
            </a:pPr>
            <a:r>
              <a:rPr lang="fr-FR" sz="1200" i="1" dirty="0"/>
              <a:t>Deadline : </a:t>
            </a:r>
            <a:r>
              <a:rPr lang="fr-FR" sz="1200" i="1" dirty="0" smtClean="0"/>
              <a:t>20/04/2023</a:t>
            </a:r>
            <a:endParaRPr dirty="0"/>
          </a:p>
        </p:txBody>
      </p:sp>
    </p:spTree>
    <p:extLst>
      <p:ext uri="{BB962C8B-B14F-4D97-AF65-F5344CB8AC3E}">
        <p14:creationId xmlns:p14="http://schemas.microsoft.com/office/powerpoint/2010/main" val="1783085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HORIZON-CL5-2023-D5-01-13: Integrated real-time digital solutions to </a:t>
            </a:r>
            <a:r>
              <a:rPr lang="en-US" sz="1400" b="1" u="sng" dirty="0" err="1">
                <a:solidFill>
                  <a:schemeClr val="tx1"/>
                </a:solidFill>
              </a:rPr>
              <a:t>optimise</a:t>
            </a:r>
            <a:r>
              <a:rPr lang="en-US" sz="1400" b="1" u="sng" dirty="0">
                <a:solidFill>
                  <a:schemeClr val="tx1"/>
                </a:solidFill>
              </a:rPr>
              <a:t> navigation and port calls to reduce emissions from shipping (ZEWT Partnership)</a:t>
            </a:r>
            <a:endParaRPr lang="en-US" sz="1400" b="1" dirty="0">
              <a:solidFill>
                <a:schemeClr val="tx1"/>
              </a:solidFill>
            </a:endParaRPr>
          </a:p>
        </p:txBody>
      </p:sp>
      <p:sp>
        <p:nvSpPr>
          <p:cNvPr id="6" name="Espace réservé du contenu 5"/>
          <p:cNvSpPr txBox="1"/>
          <p:nvPr/>
        </p:nvSpPr>
        <p:spPr bwMode="gray">
          <a:xfrm>
            <a:off x="360000" y="1706400"/>
            <a:ext cx="8424000" cy="3127356"/>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Démonstration d'un outil interopérable d'optimisation des escales et des voyages sur les routes et services existants.</a:t>
            </a:r>
          </a:p>
          <a:p>
            <a:pPr marL="171450" indent="-171450">
              <a:spcAft>
                <a:spcPts val="0"/>
              </a:spcAft>
              <a:buFont typeface="Arial"/>
              <a:buChar char="•"/>
              <a:defRPr/>
            </a:pPr>
            <a:r>
              <a:rPr lang="fr-FR" sz="1100" dirty="0">
                <a:solidFill>
                  <a:schemeClr val="tx1"/>
                </a:solidFill>
              </a:rPr>
              <a:t>Amélioration de l'efficacité opérationnelle des navires à l'arrivée et au départ des ports.</a:t>
            </a:r>
          </a:p>
          <a:p>
            <a:pPr marL="171450" indent="-171450">
              <a:spcAft>
                <a:spcPts val="0"/>
              </a:spcAft>
              <a:buFont typeface="Arial"/>
              <a:buChar char="•"/>
              <a:defRPr/>
            </a:pPr>
            <a:r>
              <a:rPr lang="fr-FR" sz="1100" dirty="0">
                <a:solidFill>
                  <a:schemeClr val="tx1"/>
                </a:solidFill>
              </a:rPr>
              <a:t>Sécurité accrue de la navigation grâce à une meilleure gestion du trafic maritime à partir de la terre,.</a:t>
            </a:r>
          </a:p>
          <a:p>
            <a:pPr marL="171450" indent="-171450">
              <a:spcAft>
                <a:spcPts val="0"/>
              </a:spcAft>
              <a:buFont typeface="Arial"/>
              <a:buChar char="•"/>
              <a:defRPr/>
            </a:pPr>
            <a:r>
              <a:rPr lang="fr-FR" sz="1100" dirty="0">
                <a:solidFill>
                  <a:schemeClr val="tx1"/>
                </a:solidFill>
              </a:rPr>
              <a:t>Optimisation du rendement énergétique et réduction des émissions des navires (de 10 à 20 %).</a:t>
            </a:r>
          </a:p>
          <a:p>
            <a:pPr marL="171450" indent="-171450">
              <a:spcAft>
                <a:spcPts val="0"/>
              </a:spcAft>
              <a:buFont typeface="Arial"/>
              <a:buChar char="•"/>
              <a:defRPr/>
            </a:pPr>
            <a:r>
              <a:rPr lang="fr-FR" sz="1100" dirty="0">
                <a:solidFill>
                  <a:schemeClr val="tx1"/>
                </a:solidFill>
              </a:rPr>
              <a:t>Quantification des économies de carburant et des émissions de GES évitées grâce au système d'optimisation.</a:t>
            </a:r>
          </a:p>
          <a:p>
            <a:pPr marL="171450" indent="-171450">
              <a:spcAft>
                <a:spcPts val="0"/>
              </a:spcAft>
              <a:buFont typeface="Arial"/>
              <a:buChar char="•"/>
              <a:defRPr/>
            </a:pPr>
            <a:r>
              <a:rPr lang="fr-FR" sz="1100" dirty="0">
                <a:solidFill>
                  <a:schemeClr val="tx1"/>
                </a:solidFill>
              </a:rPr>
              <a:t>Élaboration de normes d'optimisation des escales en tenant compte des initiatives de normalisation en cours.</a:t>
            </a:r>
          </a:p>
          <a:p>
            <a:pPr marL="171450" indent="-171450">
              <a:spcAft>
                <a:spcPts val="0"/>
              </a:spcAft>
              <a:buFont typeface="Arial"/>
              <a:buChar char="•"/>
              <a:defRPr/>
            </a:pPr>
            <a:r>
              <a:rPr lang="fr-FR" sz="1100" dirty="0">
                <a:solidFill>
                  <a:schemeClr val="tx1"/>
                </a:solidFill>
              </a:rPr>
              <a:t>Évaluation et quantification des avantages de l'optimisation des ports et de la navigation.</a:t>
            </a:r>
          </a:p>
          <a:p>
            <a:pPr marL="171450" indent="-171450">
              <a:spcAft>
                <a:spcPts val="0"/>
              </a:spcAft>
              <a:buFont typeface="Arial"/>
              <a:buChar char="•"/>
              <a:defRPr/>
            </a:pPr>
            <a:r>
              <a:rPr lang="fr-FR" sz="1100" dirty="0">
                <a:solidFill>
                  <a:schemeClr val="tx1"/>
                </a:solidFill>
              </a:rPr>
              <a:t>Adaptation à l'existant et/ou développement de modèles commerciaux. </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00" dirty="0">
                <a:solidFill>
                  <a:schemeClr val="tx1"/>
                </a:solidFill>
              </a:rPr>
              <a:t>Développer des méthodologies et des outils pour permettre le partage d'informations et l'optimisation des itinéraires.</a:t>
            </a:r>
          </a:p>
          <a:p>
            <a:pPr marL="171450" indent="-171450">
              <a:spcAft>
                <a:spcPts val="0"/>
              </a:spcAft>
              <a:buFont typeface="Arial"/>
              <a:buChar char="•"/>
              <a:defRPr/>
            </a:pPr>
            <a:r>
              <a:rPr lang="fr-FR" sz="1100" dirty="0">
                <a:solidFill>
                  <a:schemeClr val="tx1"/>
                </a:solidFill>
              </a:rPr>
              <a:t>Prendre en compte la sécurité du système ainsi que la résilience et les mesures d'atténuation en cas de défaillance.</a:t>
            </a:r>
          </a:p>
          <a:p>
            <a:pPr marL="171450" indent="-171450">
              <a:spcAft>
                <a:spcPts val="0"/>
              </a:spcAft>
              <a:buFont typeface="Arial"/>
              <a:buChar char="•"/>
              <a:defRPr/>
            </a:pPr>
            <a:r>
              <a:rPr lang="fr-FR" sz="1100" dirty="0">
                <a:solidFill>
                  <a:schemeClr val="tx1"/>
                </a:solidFill>
              </a:rPr>
              <a:t>Effectuer une évaluation des risques pour les solutions développées.</a:t>
            </a:r>
          </a:p>
          <a:p>
            <a:pPr marL="171450" indent="-171450">
              <a:spcAft>
                <a:spcPts val="0"/>
              </a:spcAft>
              <a:buFont typeface="Arial"/>
              <a:buChar char="•"/>
              <a:defRPr/>
            </a:pPr>
            <a:r>
              <a:rPr lang="fr-FR" sz="1100" dirty="0">
                <a:solidFill>
                  <a:schemeClr val="tx1"/>
                </a:solidFill>
              </a:rPr>
              <a:t>Traiter l'ensemble du voyage afin de maximiser les avantages en termes de réduction des émissions et d'efficacité opérationnelle.</a:t>
            </a:r>
          </a:p>
          <a:p>
            <a:pPr marL="171450" indent="-171450">
              <a:spcAft>
                <a:spcPts val="0"/>
              </a:spcAft>
              <a:buFont typeface="Arial"/>
              <a:buChar char="•"/>
              <a:defRPr/>
            </a:pPr>
            <a:r>
              <a:rPr lang="fr-FR" sz="1100" dirty="0">
                <a:solidFill>
                  <a:schemeClr val="tx1"/>
                </a:solidFill>
              </a:rPr>
              <a:t>S'appuyer sur les systèmes, technologies et réglementations existants afin de garantir une applicabilité directe. </a:t>
            </a:r>
          </a:p>
          <a:p>
            <a:pPr marL="171450" indent="-171450">
              <a:spcAft>
                <a:spcPts val="0"/>
              </a:spcAft>
              <a:buFont typeface="Arial"/>
              <a:buChar char="•"/>
              <a:defRPr/>
            </a:pPr>
            <a:r>
              <a:rPr lang="fr-FR" sz="1100" dirty="0">
                <a:solidFill>
                  <a:schemeClr val="tx1"/>
                </a:solidFill>
              </a:rPr>
              <a:t>Développer et mesurer les KPI d'efficacité à partir de cas réels. </a:t>
            </a: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34</a:t>
            </a:fld>
            <a:endParaRPr lang="fr-FR" sz="1600" b="0" i="0" u="none" strike="noStrike" cap="none" spc="0" dirty="0">
              <a:ln>
                <a:noFill/>
              </a:ln>
              <a:solidFill>
                <a:srgbClr val="000091"/>
              </a:solidFill>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6-8)</a:t>
            </a:r>
            <a:endParaRPr lang="fr-FR" sz="1200" i="1" dirty="0"/>
          </a:p>
          <a:p>
            <a:pPr lvl="0">
              <a:defRPr/>
            </a:pPr>
            <a:r>
              <a:rPr lang="fr-FR" sz="1200" i="1" dirty="0"/>
              <a:t>Nb estimé de projets financés : 2</a:t>
            </a:r>
            <a:endParaRPr dirty="0"/>
          </a:p>
          <a:p>
            <a:pPr lvl="0">
              <a:defRPr/>
            </a:pPr>
            <a:r>
              <a:rPr lang="fr-FR" sz="1200" i="1" dirty="0"/>
              <a:t>Budget/projet : 7,5M€</a:t>
            </a:r>
            <a:endParaRPr dirty="0"/>
          </a:p>
          <a:p>
            <a:pPr lvl="0">
              <a:defRPr/>
            </a:pPr>
            <a:r>
              <a:rPr lang="fr-FR" sz="1200" i="1" dirty="0"/>
              <a:t>Ouverture : </a:t>
            </a:r>
            <a:r>
              <a:rPr lang="fr-FR" sz="1200" i="1" dirty="0" smtClean="0"/>
              <a:t>13/12/2022</a:t>
            </a:r>
            <a:endParaRPr dirty="0"/>
          </a:p>
          <a:p>
            <a:pPr lvl="0">
              <a:defRPr/>
            </a:pPr>
            <a:r>
              <a:rPr lang="fr-FR" sz="1200" i="1" dirty="0"/>
              <a:t>Deadline : </a:t>
            </a:r>
            <a:r>
              <a:rPr lang="fr-FR" sz="1200" i="1" dirty="0" smtClean="0"/>
              <a:t>20/04/2023</a:t>
            </a:r>
            <a:endParaRPr lang="fr-FR" sz="1200" i="1"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a:t>Transport maritime</a:t>
            </a:r>
          </a:p>
        </p:txBody>
      </p:sp>
    </p:spTree>
    <p:extLst>
      <p:ext uri="{BB962C8B-B14F-4D97-AF65-F5344CB8AC3E}">
        <p14:creationId xmlns:p14="http://schemas.microsoft.com/office/powerpoint/2010/main" val="1279480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HORIZON-CL5-2023-D5-01-14: Developing a flexible offshore supply of zero emission auxiliary power for ships moored or anchored at sea deployable before 2030 (ZEWT Partnership)</a:t>
            </a:r>
            <a:endParaRPr lang="en-US" sz="1400" b="1" dirty="0">
              <a:solidFill>
                <a:schemeClr val="tx1"/>
              </a:solidFill>
            </a:endParaRPr>
          </a:p>
        </p:txBody>
      </p:sp>
      <p:sp>
        <p:nvSpPr>
          <p:cNvPr id="6" name="Espace réservé du contenu 5"/>
          <p:cNvSpPr txBox="1"/>
          <p:nvPr/>
        </p:nvSpPr>
        <p:spPr bwMode="gray">
          <a:xfrm>
            <a:off x="360000" y="1706400"/>
            <a:ext cx="8424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Démonstration d'une solution permettant de fournir une énergie auxiliaire et éventuellement de recharger les navires amarrés</a:t>
            </a:r>
          </a:p>
          <a:p>
            <a:pPr marL="171450" indent="-171450">
              <a:spcAft>
                <a:spcPts val="0"/>
              </a:spcAft>
              <a:buFont typeface="Arial"/>
              <a:buChar char="•"/>
              <a:defRPr/>
            </a:pPr>
            <a:r>
              <a:rPr lang="fr-FR" sz="1150" dirty="0">
                <a:solidFill>
                  <a:schemeClr val="tx1"/>
                </a:solidFill>
              </a:rPr>
              <a:t>Élaboration de lignes directrices sur les aspects techniques, opérationnels et de sécurité pour la fourniture de services d'alimentation électrique en mer ;</a:t>
            </a:r>
          </a:p>
          <a:p>
            <a:pPr marL="171450" indent="-171450">
              <a:spcAft>
                <a:spcPts val="0"/>
              </a:spcAft>
              <a:buFont typeface="Arial"/>
              <a:buChar char="•"/>
              <a:defRPr/>
            </a:pPr>
            <a:r>
              <a:rPr lang="fr-FR" sz="1150" dirty="0">
                <a:solidFill>
                  <a:schemeClr val="tx1"/>
                </a:solidFill>
              </a:rPr>
              <a:t>Évaluer les économies de GES et d'émissions polluantes réalisées par les navires amarrés via des indicateurs de performance.</a:t>
            </a:r>
          </a:p>
          <a:p>
            <a:pPr marL="171450" indent="-171450">
              <a:spcAft>
                <a:spcPts val="0"/>
              </a:spcAft>
              <a:buFont typeface="Arial"/>
              <a:buChar char="•"/>
              <a:defRPr/>
            </a:pPr>
            <a:r>
              <a:rPr lang="fr-FR" sz="1150" dirty="0">
                <a:solidFill>
                  <a:schemeClr val="tx1"/>
                </a:solidFill>
              </a:rPr>
              <a:t>Évaluation du CAPEX et OPEX de la solution développée et optimisation du concept. </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50" dirty="0">
                <a:solidFill>
                  <a:schemeClr val="tx1"/>
                </a:solidFill>
              </a:rPr>
              <a:t>Développer des solutions potentielles pour la fourniture d'énergie électrique aux navires maritimes d'au moins 5000 GT (solutions flexibles en termes de domaine d'application et adaptables)</a:t>
            </a:r>
          </a:p>
          <a:p>
            <a:pPr marL="171450" indent="-171450">
              <a:spcAft>
                <a:spcPts val="0"/>
              </a:spcAft>
              <a:buFont typeface="Arial"/>
              <a:buChar char="•"/>
              <a:defRPr/>
            </a:pPr>
            <a:r>
              <a:rPr lang="fr-FR" sz="1150" dirty="0">
                <a:solidFill>
                  <a:schemeClr val="tx1"/>
                </a:solidFill>
              </a:rPr>
              <a:t>Evaluer l'utilisation possible de sources d'énergie circulaires telles que celles issues des processus industriels se déroulant dans le périmètre portuaire.</a:t>
            </a:r>
          </a:p>
          <a:p>
            <a:pPr marL="171450" indent="-171450">
              <a:spcAft>
                <a:spcPts val="0"/>
              </a:spcAft>
              <a:buFont typeface="Arial"/>
              <a:buChar char="•"/>
              <a:defRPr/>
            </a:pPr>
            <a:r>
              <a:rPr lang="fr-FR" sz="1150" dirty="0">
                <a:solidFill>
                  <a:schemeClr val="tx1"/>
                </a:solidFill>
              </a:rPr>
              <a:t>Viser un déploiement opérationnel d'ici 2030 et minimiser les coûts et la pollution atmosphérique</a:t>
            </a:r>
          </a:p>
          <a:p>
            <a:pPr marL="171450" indent="-171450">
              <a:spcAft>
                <a:spcPts val="0"/>
              </a:spcAft>
              <a:buFont typeface="Arial"/>
              <a:buChar char="•"/>
              <a:defRPr/>
            </a:pPr>
            <a:r>
              <a:rPr lang="fr-FR" sz="1150" dirty="0">
                <a:solidFill>
                  <a:schemeClr val="tx1"/>
                </a:solidFill>
              </a:rPr>
              <a:t>Inclure les aspects de sécurité relatifs à la fourniture d'énergie propre, lorsqu'un navire est au mouillage.</a:t>
            </a:r>
          </a:p>
          <a:p>
            <a:pPr marL="171450" indent="-171450">
              <a:spcAft>
                <a:spcPts val="0"/>
              </a:spcAft>
              <a:buFont typeface="Arial"/>
              <a:buChar char="•"/>
              <a:defRPr/>
            </a:pPr>
            <a:r>
              <a:rPr lang="fr-FR" sz="1150" dirty="0">
                <a:solidFill>
                  <a:schemeClr val="tx1"/>
                </a:solidFill>
              </a:rPr>
              <a:t>Évaluer l'éventail des instruments réglementaires applicables en contactant les autorités compétentes.</a:t>
            </a:r>
          </a:p>
          <a:p>
            <a:pPr>
              <a:spcAft>
                <a:spcPts val="0"/>
              </a:spcAft>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35</a:t>
            </a:fld>
            <a:endParaRPr lang="fr-FR" sz="1600" b="0" i="0" u="none" strike="noStrike" cap="none" spc="0">
              <a:ln>
                <a:noFill/>
              </a:ln>
              <a:solidFill>
                <a:srgbClr val="000091"/>
              </a:solidFill>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6-8)</a:t>
            </a:r>
            <a:endParaRPr lang="fr-FR" sz="1200" i="1" dirty="0"/>
          </a:p>
          <a:p>
            <a:pPr lvl="0">
              <a:defRPr/>
            </a:pPr>
            <a:r>
              <a:rPr lang="fr-FR" sz="1200" i="1" dirty="0"/>
              <a:t>Nb estimé de projets financés : 1</a:t>
            </a:r>
            <a:endParaRPr dirty="0"/>
          </a:p>
          <a:p>
            <a:pPr lvl="0">
              <a:defRPr/>
            </a:pPr>
            <a:r>
              <a:rPr lang="fr-FR" sz="1200" i="1" dirty="0"/>
              <a:t>Budget/projet : 8,5M€</a:t>
            </a:r>
            <a:endParaRPr dirty="0"/>
          </a:p>
          <a:p>
            <a:pPr lvl="0">
              <a:defRPr/>
            </a:pPr>
            <a:r>
              <a:rPr lang="fr-FR" sz="1200" i="1" dirty="0"/>
              <a:t>Ouverture : </a:t>
            </a:r>
            <a:r>
              <a:rPr lang="fr-FR" sz="1200" i="1" dirty="0" smtClean="0"/>
              <a:t>13/12/2022</a:t>
            </a:r>
            <a:endParaRPr dirty="0"/>
          </a:p>
          <a:p>
            <a:pPr lvl="0">
              <a:defRPr/>
            </a:pPr>
            <a:r>
              <a:rPr lang="fr-FR" sz="1200" i="1" dirty="0"/>
              <a:t>Deadline : </a:t>
            </a:r>
            <a:r>
              <a:rPr lang="fr-FR" sz="1200" i="1" dirty="0" smtClean="0"/>
              <a:t>20/04/2023</a:t>
            </a:r>
            <a:endParaRPr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a:t>Transport maritime</a:t>
            </a:r>
          </a:p>
        </p:txBody>
      </p:sp>
    </p:spTree>
    <p:extLst>
      <p:ext uri="{BB962C8B-B14F-4D97-AF65-F5344CB8AC3E}">
        <p14:creationId xmlns:p14="http://schemas.microsoft.com/office/powerpoint/2010/main" val="3579529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HORIZON-CL5-2023-D5-01-15: Reducing the environmental impact from shipyards and developing a whole life strategy to measure and </a:t>
            </a:r>
            <a:r>
              <a:rPr lang="en-US" sz="1400" b="1" u="sng" dirty="0" err="1">
                <a:solidFill>
                  <a:schemeClr val="tx1"/>
                </a:solidFill>
              </a:rPr>
              <a:t>minimise</a:t>
            </a:r>
            <a:r>
              <a:rPr lang="en-US" sz="1400" b="1" u="sng" dirty="0">
                <a:solidFill>
                  <a:schemeClr val="tx1"/>
                </a:solidFill>
              </a:rPr>
              <a:t> the non-operational environmental impacts from shipping </a:t>
            </a:r>
            <a:endParaRPr lang="en-US" sz="1400" b="1" dirty="0">
              <a:solidFill>
                <a:schemeClr val="tx1"/>
              </a:solidFill>
            </a:endParaRPr>
          </a:p>
        </p:txBody>
      </p:sp>
      <p:sp>
        <p:nvSpPr>
          <p:cNvPr id="6" name="Espace réservé du contenu 5"/>
          <p:cNvSpPr txBox="1"/>
          <p:nvPr/>
        </p:nvSpPr>
        <p:spPr bwMode="gray">
          <a:xfrm>
            <a:off x="360000" y="1706400"/>
            <a:ext cx="8460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Réduction des incidences environnementales non opérationnelles du transport maritime et comprendre les facteurs environnementaux les plus importants tout au long du cycle de vie circulaire d'un navire.</a:t>
            </a:r>
          </a:p>
          <a:p>
            <a:pPr marL="171450" indent="-171450">
              <a:spcAft>
                <a:spcPts val="0"/>
              </a:spcAft>
              <a:buFont typeface="Arial"/>
              <a:buChar char="•"/>
              <a:defRPr/>
            </a:pPr>
            <a:r>
              <a:rPr lang="fr-FR" sz="1100" dirty="0">
                <a:solidFill>
                  <a:schemeClr val="tx1"/>
                </a:solidFill>
              </a:rPr>
              <a:t>Sensibilisation accrue à l'environnement du personnel et amélioration du recyclage et de la réutilisation des matériaux et composants.</a:t>
            </a:r>
          </a:p>
          <a:p>
            <a:pPr marL="171450" indent="-171450">
              <a:spcAft>
                <a:spcPts val="0"/>
              </a:spcAft>
              <a:buFont typeface="Arial"/>
              <a:buChar char="•"/>
              <a:defRPr/>
            </a:pPr>
            <a:r>
              <a:rPr lang="fr-FR" sz="1100" dirty="0">
                <a:solidFill>
                  <a:schemeClr val="tx1"/>
                </a:solidFill>
              </a:rPr>
              <a:t>A long terme, contribution à l'objectif d'un indicateur de performance environnementale des navires et des chantiers navals.</a:t>
            </a:r>
          </a:p>
          <a:p>
            <a:pPr marL="171450" indent="-171450">
              <a:spcAft>
                <a:spcPts val="0"/>
              </a:spcAft>
              <a:buFont typeface="Arial"/>
              <a:buChar char="•"/>
              <a:defRPr/>
            </a:pPr>
            <a:r>
              <a:rPr lang="fr-FR" sz="1100" dirty="0">
                <a:solidFill>
                  <a:schemeClr val="tx1"/>
                </a:solidFill>
              </a:rPr>
              <a:t>Démonstration de processus de production avancés qui réduisent l'impact environnemental des chantiers navals.</a:t>
            </a:r>
          </a:p>
          <a:p>
            <a:pPr marL="171450" indent="-171450">
              <a:spcAft>
                <a:spcPts val="0"/>
              </a:spcAft>
              <a:buFont typeface="Arial"/>
              <a:buChar char="•"/>
              <a:defRPr/>
            </a:pPr>
            <a:r>
              <a:rPr lang="fr-FR" sz="1100" dirty="0">
                <a:solidFill>
                  <a:schemeClr val="tx1"/>
                </a:solidFill>
              </a:rPr>
              <a:t>Élaboration de lignes directrices sur les solutions techniques, organisationnelles et de formation du personnel pour réduire la consommation d'énergie et les émissions.</a:t>
            </a:r>
          </a:p>
          <a:p>
            <a:pPr marL="171450" indent="-171450">
              <a:spcAft>
                <a:spcPts val="0"/>
              </a:spcAft>
              <a:buFont typeface="Arial"/>
              <a:buChar char="•"/>
              <a:defRPr/>
            </a:pPr>
            <a:endParaRPr lang="en-GB" sz="11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00" dirty="0">
                <a:solidFill>
                  <a:schemeClr val="tx1"/>
                </a:solidFill>
              </a:rPr>
              <a:t>Développer et valider un indice de performance environnementale avec les indicateurs clés de performance et déterminer un point de référence pour les chantiers navals.</a:t>
            </a:r>
          </a:p>
          <a:p>
            <a:pPr marL="171450" indent="-171450">
              <a:spcAft>
                <a:spcPts val="0"/>
              </a:spcAft>
              <a:buFont typeface="Arial"/>
              <a:buChar char="•"/>
              <a:defRPr/>
            </a:pPr>
            <a:r>
              <a:rPr lang="fr-FR" sz="1100" dirty="0">
                <a:solidFill>
                  <a:schemeClr val="tx1"/>
                </a:solidFill>
              </a:rPr>
              <a:t>Identifier la contribution des chantiers navals et de la conception des navires au cycle de vie circulaire en termes de réutilisation des composants et des matériaux </a:t>
            </a:r>
          </a:p>
          <a:p>
            <a:pPr marL="171450" indent="-171450">
              <a:spcAft>
                <a:spcPts val="0"/>
              </a:spcAft>
              <a:buFont typeface="Arial"/>
              <a:buChar char="•"/>
              <a:defRPr/>
            </a:pPr>
            <a:r>
              <a:rPr lang="fr-FR" sz="1100" dirty="0">
                <a:solidFill>
                  <a:schemeClr val="tx1"/>
                </a:solidFill>
              </a:rPr>
              <a:t>Développer et valider un modèle numérique de chantier naval englobant les technologies de plancher de chantier naval et les processus logistiques avec la consommation d'énergie et les émissions associées, les liens avec la sécurité.</a:t>
            </a:r>
          </a:p>
          <a:p>
            <a:pPr marL="171450" indent="-171450">
              <a:spcAft>
                <a:spcPts val="0"/>
              </a:spcAft>
              <a:buFont typeface="Arial"/>
              <a:buChar char="•"/>
              <a:defRPr/>
            </a:pPr>
            <a:r>
              <a:rPr lang="fr-FR" sz="1100" dirty="0">
                <a:solidFill>
                  <a:schemeClr val="tx1"/>
                </a:solidFill>
              </a:rPr>
              <a:t>Développer et valider, conformément au "passeport vert", un passeport de circularité des matériaux pour les actifs maritimes.</a:t>
            </a: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36</a:t>
            </a:fld>
            <a:endParaRPr lang="fr-FR" sz="1600" b="0" i="0" u="none" strike="noStrike" cap="none" spc="0">
              <a:ln>
                <a:noFill/>
              </a:ln>
              <a:solidFill>
                <a:srgbClr val="000091"/>
              </a:solidFill>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7-8)</a:t>
            </a:r>
            <a:endParaRPr lang="fr-FR" sz="1200" i="1" dirty="0"/>
          </a:p>
          <a:p>
            <a:pPr lvl="0">
              <a:defRPr/>
            </a:pPr>
            <a:r>
              <a:rPr lang="fr-FR" sz="1200" i="1" dirty="0"/>
              <a:t>Nb estimé de projets financés : 2</a:t>
            </a:r>
            <a:endParaRPr dirty="0"/>
          </a:p>
          <a:p>
            <a:pPr lvl="0">
              <a:defRPr/>
            </a:pPr>
            <a:r>
              <a:rPr lang="fr-FR" sz="1200" i="1" dirty="0"/>
              <a:t>Budget/projet : 4,5M€</a:t>
            </a:r>
            <a:endParaRPr dirty="0"/>
          </a:p>
          <a:p>
            <a:pPr lvl="0">
              <a:defRPr/>
            </a:pPr>
            <a:r>
              <a:rPr lang="fr-FR" sz="1200" i="1" dirty="0"/>
              <a:t>Ouverture : </a:t>
            </a:r>
            <a:r>
              <a:rPr lang="fr-FR" sz="1200" i="1" dirty="0" smtClean="0"/>
              <a:t>13/12/2022</a:t>
            </a:r>
            <a:endParaRPr dirty="0"/>
          </a:p>
          <a:p>
            <a:pPr lvl="0">
              <a:defRPr/>
            </a:pPr>
            <a:r>
              <a:rPr lang="fr-FR" sz="1200" i="1" dirty="0"/>
              <a:t>Deadline : </a:t>
            </a:r>
            <a:r>
              <a:rPr lang="fr-FR" sz="1200" i="1" dirty="0" smtClean="0"/>
              <a:t>20/04/2023</a:t>
            </a:r>
            <a:endParaRPr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a:t>Transport maritime</a:t>
            </a:r>
          </a:p>
        </p:txBody>
      </p:sp>
    </p:spTree>
    <p:extLst>
      <p:ext uri="{BB962C8B-B14F-4D97-AF65-F5344CB8AC3E}">
        <p14:creationId xmlns:p14="http://schemas.microsoft.com/office/powerpoint/2010/main" val="1055923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HORIZON-CL5-2023-D5-01-16: Developing small, flexible, zero-emission and automated vessels to support shifting cargo from road to sustainable Waterborne Transport </a:t>
            </a:r>
            <a:endParaRPr lang="en-US" sz="1400" b="1" dirty="0">
              <a:solidFill>
                <a:schemeClr val="tx1"/>
              </a:solidFill>
            </a:endParaRPr>
          </a:p>
        </p:txBody>
      </p:sp>
      <p:sp>
        <p:nvSpPr>
          <p:cNvPr id="6" name="Espace réservé du contenu 5"/>
          <p:cNvSpPr txBox="1"/>
          <p:nvPr/>
        </p:nvSpPr>
        <p:spPr bwMode="gray">
          <a:xfrm>
            <a:off x="360000" y="1706400"/>
            <a:ext cx="8424000" cy="329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Développement d'un concept de petit navire automatisé à émissions nulles pouvant prendre en charge le transfert de marchandises de la route vers l'eau. </a:t>
            </a:r>
          </a:p>
          <a:p>
            <a:pPr marL="171450" indent="-171450">
              <a:spcAft>
                <a:spcPts val="0"/>
              </a:spcAft>
              <a:buFont typeface="Arial"/>
              <a:buChar char="•"/>
              <a:defRPr/>
            </a:pPr>
            <a:r>
              <a:rPr lang="fr-FR" sz="1150" dirty="0">
                <a:solidFill>
                  <a:schemeClr val="tx1"/>
                </a:solidFill>
              </a:rPr>
              <a:t>Quantification de la réduction des coûts et des émissions et du renforcement de la compétitivité du transport par voie d'eau.</a:t>
            </a:r>
          </a:p>
          <a:p>
            <a:pPr marL="171450" indent="-171450">
              <a:spcAft>
                <a:spcPts val="0"/>
              </a:spcAft>
              <a:buFont typeface="Arial"/>
              <a:buChar char="•"/>
              <a:defRPr/>
            </a:pPr>
            <a:r>
              <a:rPr lang="fr-FR" sz="1150" dirty="0">
                <a:solidFill>
                  <a:schemeClr val="tx1"/>
                </a:solidFill>
              </a:rPr>
              <a:t>Élaboration de modèles commerciaux bénéficiant d'un degré élevé de numérisation de l'automatisation. </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50" dirty="0">
                <a:solidFill>
                  <a:schemeClr val="tx1"/>
                </a:solidFill>
              </a:rPr>
              <a:t>Développement de concepts de navires flexibles automatisés avec des systèmes de propulsion sans émissions dans un environnement pertinent.</a:t>
            </a:r>
          </a:p>
          <a:p>
            <a:pPr marL="171450" indent="-171450">
              <a:spcAft>
                <a:spcPts val="0"/>
              </a:spcAft>
              <a:buFont typeface="Arial"/>
              <a:buChar char="•"/>
              <a:defRPr/>
            </a:pPr>
            <a:r>
              <a:rPr lang="fr-FR" sz="1150" dirty="0">
                <a:solidFill>
                  <a:schemeClr val="tx1"/>
                </a:solidFill>
              </a:rPr>
              <a:t>Approches innovantes en matière d'automatisation pour des économies substantielles.</a:t>
            </a:r>
          </a:p>
          <a:p>
            <a:pPr marL="171450" indent="-171450">
              <a:spcAft>
                <a:spcPts val="0"/>
              </a:spcAft>
              <a:buFont typeface="Arial"/>
              <a:buChar char="•"/>
              <a:defRPr/>
            </a:pPr>
            <a:r>
              <a:rPr lang="fr-FR" sz="1150" dirty="0">
                <a:solidFill>
                  <a:schemeClr val="tx1"/>
                </a:solidFill>
              </a:rPr>
              <a:t>Dispositifs de propulsion sur mesure pour les petits navires, flexibles et polyvalents, compatibles avec les eaux peu profondes.</a:t>
            </a:r>
          </a:p>
          <a:p>
            <a:pPr marL="171450" indent="-171450">
              <a:spcAft>
                <a:spcPts val="0"/>
              </a:spcAft>
              <a:buFont typeface="Arial"/>
              <a:buChar char="•"/>
              <a:defRPr/>
            </a:pPr>
            <a:r>
              <a:rPr lang="fr-FR" sz="1150" dirty="0">
                <a:solidFill>
                  <a:schemeClr val="tx1"/>
                </a:solidFill>
              </a:rPr>
              <a:t>Opérations automatisées dans la logistique multimodale par le développement de fonctions automatisées individuelles dans des systèmes entièrement autonomes.</a:t>
            </a:r>
          </a:p>
          <a:p>
            <a:pPr marL="171450" indent="-171450">
              <a:spcAft>
                <a:spcPts val="0"/>
              </a:spcAft>
              <a:buFont typeface="Arial"/>
              <a:buChar char="•"/>
              <a:defRPr/>
            </a:pPr>
            <a:r>
              <a:rPr lang="fr-FR" sz="1150" dirty="0">
                <a:solidFill>
                  <a:schemeClr val="tx1"/>
                </a:solidFill>
              </a:rPr>
              <a:t>Coordination des opérations à l'échelle de la flotte, auto-organisée ou télécommandée,.</a:t>
            </a:r>
          </a:p>
          <a:p>
            <a:pPr marL="171450" indent="-171450">
              <a:spcAft>
                <a:spcPts val="0"/>
              </a:spcAft>
              <a:buFont typeface="Arial"/>
              <a:buChar char="•"/>
              <a:defRPr/>
            </a:pPr>
            <a:r>
              <a:rPr lang="fr-FR" sz="1150" dirty="0">
                <a:solidFill>
                  <a:schemeClr val="tx1"/>
                </a:solidFill>
              </a:rPr>
              <a:t>Développement de nouveaux modèles commerciaux, y compris un haut degré de numérisation et des services intelligents.</a:t>
            </a:r>
          </a:p>
          <a:p>
            <a:pPr marL="171450" indent="-171450">
              <a:spcAft>
                <a:spcPts val="0"/>
              </a:spcAft>
              <a:buFont typeface="Arial"/>
              <a:buChar char="•"/>
              <a:defRPr/>
            </a:pPr>
            <a:r>
              <a:rPr lang="fr-FR" sz="1150" dirty="0">
                <a:solidFill>
                  <a:schemeClr val="tx1"/>
                </a:solidFill>
              </a:rPr>
              <a:t>Assurer la sécurité, la </a:t>
            </a:r>
            <a:r>
              <a:rPr lang="fr-FR" sz="1150" dirty="0" err="1">
                <a:solidFill>
                  <a:schemeClr val="tx1"/>
                </a:solidFill>
              </a:rPr>
              <a:t>cybersécurité</a:t>
            </a:r>
            <a:r>
              <a:rPr lang="fr-FR" sz="1150" dirty="0">
                <a:solidFill>
                  <a:schemeClr val="tx1"/>
                </a:solidFill>
              </a:rPr>
              <a:t> et la résilience des systèmes d'automatisation.</a:t>
            </a:r>
          </a:p>
          <a:p>
            <a:pPr>
              <a:spcAft>
                <a:spcPts val="0"/>
              </a:spcAft>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37</a:t>
            </a:fld>
            <a:endParaRPr lang="fr-FR" sz="1600" b="0" i="0" u="none" strike="noStrike" cap="none" spc="0" dirty="0">
              <a:ln>
                <a:noFill/>
              </a:ln>
              <a:solidFill>
                <a:srgbClr val="000091"/>
              </a:solidFill>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en-US" sz="1200" i="1" dirty="0" err="1"/>
              <a:t>projet</a:t>
            </a:r>
            <a:r>
              <a:rPr lang="en-US" sz="1200" i="1" dirty="0"/>
              <a:t> 5-6)</a:t>
            </a:r>
            <a:endParaRPr lang="fr-FR" sz="1200" i="1" dirty="0"/>
          </a:p>
          <a:p>
            <a:pPr lvl="0">
              <a:defRPr/>
            </a:pPr>
            <a:r>
              <a:rPr lang="fr-FR" sz="1200" i="1" dirty="0"/>
              <a:t>Nb estimé de projets financés : 2</a:t>
            </a:r>
            <a:endParaRPr dirty="0"/>
          </a:p>
          <a:p>
            <a:pPr lvl="0">
              <a:defRPr/>
            </a:pPr>
            <a:r>
              <a:rPr lang="fr-FR" sz="1200" i="1" dirty="0"/>
              <a:t>Budget/projet : 4,5M€</a:t>
            </a:r>
            <a:endParaRPr dirty="0"/>
          </a:p>
          <a:p>
            <a:pPr lvl="0">
              <a:defRPr/>
            </a:pPr>
            <a:r>
              <a:rPr lang="fr-FR" sz="1200" i="1" dirty="0"/>
              <a:t>Ouverture : </a:t>
            </a:r>
            <a:r>
              <a:rPr lang="fr-FR" sz="1200" i="1" dirty="0" smtClean="0"/>
              <a:t>13/12/2022</a:t>
            </a:r>
            <a:endParaRPr dirty="0"/>
          </a:p>
          <a:p>
            <a:pPr lvl="0">
              <a:defRPr/>
            </a:pPr>
            <a:r>
              <a:rPr lang="fr-FR" sz="1200" i="1" dirty="0"/>
              <a:t>Deadline : </a:t>
            </a:r>
            <a:r>
              <a:rPr lang="fr-FR" sz="1200" i="1" dirty="0" smtClean="0"/>
              <a:t>20/04/2023</a:t>
            </a:r>
            <a:endParaRPr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a:t>Transport maritime</a:t>
            </a:r>
          </a:p>
        </p:txBody>
      </p:sp>
    </p:spTree>
    <p:extLst>
      <p:ext uri="{BB962C8B-B14F-4D97-AF65-F5344CB8AC3E}">
        <p14:creationId xmlns:p14="http://schemas.microsoft.com/office/powerpoint/2010/main" val="2740324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HORIZON-CL5-2023-D5-01-17: Towards the implementation of the inland navigation action </a:t>
            </a:r>
            <a:r>
              <a:rPr lang="en-US" sz="1400" b="1" u="sng" dirty="0" err="1">
                <a:solidFill>
                  <a:schemeClr val="tx1"/>
                </a:solidFill>
              </a:rPr>
              <a:t>programme</a:t>
            </a:r>
            <a:r>
              <a:rPr lang="en-US" sz="1400" b="1" u="sng" dirty="0">
                <a:solidFill>
                  <a:schemeClr val="tx1"/>
                </a:solidFill>
              </a:rPr>
              <a:t> with a focus on Green and Connected Inland Waterway Transport </a:t>
            </a:r>
            <a:endParaRPr lang="en-US" sz="1400" b="1" dirty="0">
              <a:solidFill>
                <a:schemeClr val="tx1"/>
              </a:solidFill>
            </a:endParaRPr>
          </a:p>
        </p:txBody>
      </p:sp>
      <p:sp>
        <p:nvSpPr>
          <p:cNvPr id="6" name="Espace réservé du contenu 5"/>
          <p:cNvSpPr txBox="1"/>
          <p:nvPr/>
        </p:nvSpPr>
        <p:spPr bwMode="gray">
          <a:xfrm>
            <a:off x="360000" y="1706400"/>
            <a:ext cx="860400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Développement de politiques de transport par voies navigables afin d'assurer la mise en œuvre de solutions écologiques et numériques.</a:t>
            </a:r>
          </a:p>
          <a:p>
            <a:pPr marL="171450" indent="-171450">
              <a:spcAft>
                <a:spcPts val="0"/>
              </a:spcAft>
              <a:buFont typeface="Arial"/>
              <a:buChar char="•"/>
              <a:defRPr/>
            </a:pPr>
            <a:r>
              <a:rPr lang="fr-FR" sz="1100" dirty="0">
                <a:solidFill>
                  <a:schemeClr val="tx1"/>
                </a:solidFill>
              </a:rPr>
              <a:t>Identification et adoption des meilleures pratiques et mise en place d'instruments financiers viables pour soutenir les investissements.</a:t>
            </a:r>
          </a:p>
          <a:p>
            <a:pPr marL="171450" indent="-171450">
              <a:spcAft>
                <a:spcPts val="0"/>
              </a:spcAft>
              <a:buFont typeface="Arial"/>
              <a:buChar char="•"/>
              <a:defRPr/>
            </a:pPr>
            <a:r>
              <a:rPr lang="fr-FR" sz="1100" dirty="0">
                <a:solidFill>
                  <a:schemeClr val="tx1"/>
                </a:solidFill>
              </a:rPr>
              <a:t>Proposition d'un système d'étiquetage européen pour les voies navigables de l'UE.</a:t>
            </a:r>
          </a:p>
          <a:p>
            <a:pPr marL="171450" indent="-171450">
              <a:spcAft>
                <a:spcPts val="0"/>
              </a:spcAft>
              <a:buFont typeface="Arial"/>
              <a:buChar char="•"/>
              <a:defRPr/>
            </a:pPr>
            <a:r>
              <a:rPr lang="fr-FR" sz="1100" dirty="0">
                <a:solidFill>
                  <a:schemeClr val="tx1"/>
                </a:solidFill>
              </a:rPr>
              <a:t>Estimation du transfert modal potentiel vers le transport par voies navigables.</a:t>
            </a:r>
          </a:p>
          <a:p>
            <a:pPr marL="171450" indent="-171450">
              <a:spcAft>
                <a:spcPts val="0"/>
              </a:spcAft>
              <a:buFont typeface="Arial"/>
              <a:buChar char="•"/>
              <a:defRPr/>
            </a:pPr>
            <a:r>
              <a:rPr lang="fr-FR" sz="1100" dirty="0">
                <a:solidFill>
                  <a:schemeClr val="tx1"/>
                </a:solidFill>
              </a:rPr>
              <a:t>Mise en place d'une plateforme d'échange de connaissances et de promotion pour la mise en œuvre des actions de </a:t>
            </a:r>
            <a:r>
              <a:rPr lang="fr-FR" sz="1100" dirty="0" err="1">
                <a:solidFill>
                  <a:schemeClr val="tx1"/>
                </a:solidFill>
              </a:rPr>
              <a:t>Naiades</a:t>
            </a:r>
            <a:r>
              <a:rPr lang="fr-FR" sz="1100" dirty="0">
                <a:solidFill>
                  <a:schemeClr val="tx1"/>
                </a:solidFill>
              </a:rPr>
              <a:t> III</a:t>
            </a:r>
          </a:p>
          <a:p>
            <a:pPr marL="171450" indent="-171450">
              <a:spcAft>
                <a:spcPts val="0"/>
              </a:spcAft>
              <a:buFont typeface="Arial"/>
              <a:buChar char="•"/>
              <a:defRPr/>
            </a:pPr>
            <a:r>
              <a:rPr lang="fr-FR" sz="1100" dirty="0">
                <a:solidFill>
                  <a:schemeClr val="tx1"/>
                </a:solidFill>
              </a:rPr>
              <a:t>Renforcement de la coordination entre recherche nationale, communautaire et industrielle dans le secteur.</a:t>
            </a:r>
          </a:p>
          <a:p>
            <a:pPr marL="171450" indent="-171450">
              <a:spcAft>
                <a:spcPts val="0"/>
              </a:spcAft>
              <a:buFont typeface="Arial"/>
              <a:buChar char="•"/>
              <a:defRPr/>
            </a:pPr>
            <a:r>
              <a:rPr lang="fr-FR" sz="1100" dirty="0">
                <a:solidFill>
                  <a:schemeClr val="tx1"/>
                </a:solidFill>
              </a:rPr>
              <a:t>Amélioration des performances environnementales des voies navigables et contribution à la pérennité de ces dernières. </a:t>
            </a:r>
          </a:p>
          <a:p>
            <a:pPr>
              <a:spcAft>
                <a:spcPts val="0"/>
              </a:spcAft>
              <a:defRPr/>
            </a:pPr>
            <a:endParaRPr lang="en-GB"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00" dirty="0">
                <a:solidFill>
                  <a:schemeClr val="tx1"/>
                </a:solidFill>
              </a:rPr>
              <a:t>Identifier et analyser les obstacles et les possibilités pour le développement, la mise en œuvre et l'adoption d'innovations à émissions faibles ou nulles ainsi que de solutions numériques pour le secteur du transport par voies navigables.</a:t>
            </a:r>
          </a:p>
          <a:p>
            <a:pPr marL="171450" indent="-171450">
              <a:spcAft>
                <a:spcPts val="0"/>
              </a:spcAft>
              <a:buFont typeface="Arial"/>
              <a:buChar char="•"/>
              <a:defRPr/>
            </a:pPr>
            <a:r>
              <a:rPr lang="fr-FR" sz="1100" dirty="0">
                <a:solidFill>
                  <a:schemeClr val="tx1"/>
                </a:solidFill>
              </a:rPr>
              <a:t>Élaborer un plan de mise en œuvre, en étroite collaboration avec l'industrie, qui comprend une évaluation du coût total de possession.</a:t>
            </a:r>
          </a:p>
          <a:p>
            <a:pPr marL="171450" indent="-171450">
              <a:spcAft>
                <a:spcPts val="0"/>
              </a:spcAft>
              <a:buFont typeface="Arial"/>
              <a:buChar char="•"/>
              <a:defRPr/>
            </a:pPr>
            <a:r>
              <a:rPr lang="fr-FR" sz="1100" dirty="0">
                <a:solidFill>
                  <a:schemeClr val="tx1"/>
                </a:solidFill>
              </a:rPr>
              <a:t>Développer un jumeau numérique pour soutenir es recommandations sur les mesures politiques et les réglementations.</a:t>
            </a:r>
          </a:p>
          <a:p>
            <a:pPr marL="171450" indent="-171450">
              <a:spcAft>
                <a:spcPts val="0"/>
              </a:spcAft>
              <a:buFont typeface="Arial"/>
              <a:buChar char="•"/>
              <a:defRPr/>
            </a:pPr>
            <a:r>
              <a:rPr lang="fr-FR" sz="1100" dirty="0">
                <a:solidFill>
                  <a:schemeClr val="tx1"/>
                </a:solidFill>
              </a:rPr>
              <a:t>S'appuyer sur les résultats des travaux précédents et refléter les exigences pluridisciplinaires et la complexité du sujet.</a:t>
            </a:r>
          </a:p>
          <a:p>
            <a:pPr marL="171450" indent="-171450">
              <a:spcAft>
                <a:spcPts val="0"/>
              </a:spcAft>
              <a:buFont typeface="Arial"/>
              <a:buChar char="•"/>
              <a:defRPr/>
            </a:pPr>
            <a:r>
              <a:rPr lang="fr-FR" sz="1100" dirty="0">
                <a:solidFill>
                  <a:schemeClr val="tx1"/>
                </a:solidFill>
              </a:rPr>
              <a:t>Développer une feuille de route RD&amp;I en intégrant toutes les parties prenantes.</a:t>
            </a:r>
          </a:p>
          <a:p>
            <a:pPr marL="171450" indent="-171450">
              <a:spcAft>
                <a:spcPts val="0"/>
              </a:spcAft>
              <a:buFont typeface="Arial"/>
              <a:buChar char="•"/>
              <a:defRPr/>
            </a:pPr>
            <a:r>
              <a:rPr lang="fr-FR" sz="1100" dirty="0">
                <a:solidFill>
                  <a:schemeClr val="tx1"/>
                </a:solidFill>
              </a:rPr>
              <a:t>Suivre les projets de RD&amp;I en matière de transport par voies navigables des programmes européens pertinents et leurs impacts. </a:t>
            </a: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38</a:t>
            </a:fld>
            <a:endParaRPr lang="fr-FR" sz="1600" b="0" i="0" u="none" strike="noStrike" cap="none" spc="0">
              <a:ln>
                <a:noFill/>
              </a:ln>
              <a:solidFill>
                <a:srgbClr val="000091"/>
              </a:solidFill>
              <a:latin typeface="Arial"/>
              <a:ea typeface="+mn-ea"/>
              <a:cs typeface="+mn-cs"/>
            </a:endParaRPr>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a:t>CSA</a:t>
            </a:r>
          </a:p>
          <a:p>
            <a:pPr lvl="0">
              <a:defRPr/>
            </a:pPr>
            <a:r>
              <a:rPr lang="fr-FR" sz="1200" i="1" dirty="0"/>
              <a:t>Nb estimé de projets financés : 1</a:t>
            </a:r>
            <a:endParaRPr dirty="0"/>
          </a:p>
          <a:p>
            <a:pPr lvl="0">
              <a:defRPr/>
            </a:pPr>
            <a:r>
              <a:rPr lang="fr-FR" sz="1200" i="1" dirty="0"/>
              <a:t>Budget/projet : 1,5M€</a:t>
            </a:r>
            <a:endParaRPr dirty="0"/>
          </a:p>
          <a:p>
            <a:pPr lvl="0">
              <a:defRPr/>
            </a:pPr>
            <a:r>
              <a:rPr lang="fr-FR" sz="1200" i="1" dirty="0"/>
              <a:t>Ouverture : </a:t>
            </a:r>
            <a:r>
              <a:rPr lang="fr-FR" sz="1200" i="1" dirty="0" smtClean="0"/>
              <a:t>13/12/2022</a:t>
            </a:r>
            <a:endParaRPr dirty="0"/>
          </a:p>
          <a:p>
            <a:pPr lvl="0">
              <a:defRPr/>
            </a:pPr>
            <a:r>
              <a:rPr lang="fr-FR" sz="1200" i="1" dirty="0"/>
              <a:t>Deadline : 20/04/2023</a:t>
            </a:r>
          </a:p>
          <a:p>
            <a:pPr lvl="0">
              <a:defRPr/>
            </a:pPr>
            <a:r>
              <a:rPr lang="fr-FR" sz="1200" i="1" dirty="0"/>
              <a:t>Appel en Lump </a:t>
            </a:r>
            <a:r>
              <a:rPr lang="fr-FR" sz="1200" i="1" dirty="0" err="1" smtClean="0"/>
              <a:t>Sum</a:t>
            </a:r>
            <a:endParaRPr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a:t>Transport maritime</a:t>
            </a:r>
          </a:p>
        </p:txBody>
      </p:sp>
    </p:spTree>
    <p:extLst>
      <p:ext uri="{BB962C8B-B14F-4D97-AF65-F5344CB8AC3E}">
        <p14:creationId xmlns:p14="http://schemas.microsoft.com/office/powerpoint/2010/main" val="2138265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39</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5 , « sous-partie 4 » : Les objectifs</a:t>
            </a:r>
          </a:p>
          <a:p>
            <a:pPr algn="r">
              <a:defRPr/>
            </a:pPr>
            <a:r>
              <a:rPr lang="en-US" sz="1200" b="1" dirty="0"/>
              <a:t>Impact des Transports</a:t>
            </a:r>
            <a:endParaRPr lang="fr-FR" b="1" dirty="0"/>
          </a:p>
        </p:txBody>
      </p:sp>
      <p:sp>
        <p:nvSpPr>
          <p:cNvPr id="7" name="Rectangle 6"/>
          <p:cNvSpPr/>
          <p:nvPr/>
        </p:nvSpPr>
        <p:spPr bwMode="auto">
          <a:xfrm>
            <a:off x="323528" y="1028219"/>
            <a:ext cx="8442808" cy="2477601"/>
          </a:xfrm>
          <a:prstGeom prst="rect">
            <a:avLst/>
          </a:prstGeom>
        </p:spPr>
        <p:txBody>
          <a:bodyPr wrap="square">
            <a:spAutoFit/>
          </a:bodyPr>
          <a:lstStyle/>
          <a:p>
            <a:pPr lvl="0" algn="just">
              <a:defRPr/>
            </a:pPr>
            <a:r>
              <a:rPr lang="fr-FR" sz="1600" b="1" dirty="0">
                <a:solidFill>
                  <a:srgbClr val="000099"/>
                </a:solidFill>
              </a:rPr>
              <a:t>4</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Impact des transports sur l'environnement et la santé humaine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50" dirty="0">
                <a:solidFill>
                  <a:srgbClr val="000000"/>
                </a:solidFill>
              </a:rPr>
              <a:t>Réduction des émissions polluantes des véhicules provenant des flottes automobiles existantes et futures dans les zones urbaines et périurbaines.</a:t>
            </a:r>
          </a:p>
          <a:p>
            <a:pPr marL="171450" indent="-171450" algn="just">
              <a:spcAft>
                <a:spcPts val="600"/>
              </a:spcAft>
              <a:buFont typeface="Arial"/>
              <a:buChar char="•"/>
              <a:defRPr/>
            </a:pPr>
            <a:r>
              <a:rPr lang="fr-FR" sz="1350" dirty="0">
                <a:solidFill>
                  <a:srgbClr val="000000"/>
                </a:solidFill>
              </a:rPr>
              <a:t>Amélioration du suivi de la performance environnementale et de l'application de la réglementation des flottes de véhicules de transport, que ce soit sur route, dans les aéroports et les ports.</a:t>
            </a:r>
          </a:p>
          <a:p>
            <a:pPr marL="171450" indent="-171450" algn="just">
              <a:spcAft>
                <a:spcPts val="600"/>
              </a:spcAft>
              <a:buFont typeface="Arial"/>
              <a:buChar char="•"/>
              <a:defRPr/>
            </a:pPr>
            <a:r>
              <a:rPr lang="fr-FR" sz="1350" dirty="0">
                <a:solidFill>
                  <a:srgbClr val="000000"/>
                </a:solidFill>
              </a:rPr>
              <a:t>Compréhension en profondeur des solutions pour réduire l'impact environnemental global des transports sur la santé humaine et les écosystèmes. </a:t>
            </a:r>
          </a:p>
        </p:txBody>
      </p:sp>
    </p:spTree>
    <p:extLst>
      <p:ext uri="{BB962C8B-B14F-4D97-AF65-F5344CB8AC3E}">
        <p14:creationId xmlns:p14="http://schemas.microsoft.com/office/powerpoint/2010/main" val="209458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68302" y="828252"/>
            <a:ext cx="8481354" cy="3983136"/>
          </a:xfrm>
          <a:prstGeom prst="rect">
            <a:avLst/>
          </a:prstGeom>
          <a:solidFill>
            <a:schemeClr val="bg1"/>
          </a:solidFill>
        </p:spPr>
        <p:txBody>
          <a:bodyPr/>
          <a:lstStyle/>
          <a:p>
            <a:pPr>
              <a:spcBef>
                <a:spcPts val="600"/>
              </a:spcBef>
              <a:spcAft>
                <a:spcPts val="600"/>
              </a:spcAft>
              <a:defRPr/>
            </a:pPr>
            <a:r>
              <a:rPr lang="fr-FR" sz="1200" b="0" dirty="0">
                <a:solidFill>
                  <a:schemeClr val="tx1"/>
                </a:solidFill>
              </a:rPr>
              <a:t>Horizon Europe est le programme-cadre de l'Union européenne pour la recherche et l'innovation. Il couvre la période 2021-2027 et est doté d'un budget de 95,5 milliards d'euros.</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Le présent guide a été réalisé par les membres du </a:t>
            </a:r>
            <a:r>
              <a:rPr lang="fr-FR" sz="1200" dirty="0">
                <a:solidFill>
                  <a:schemeClr val="tx1"/>
                </a:solidFill>
              </a:rPr>
              <a:t>Point de Contact National </a:t>
            </a:r>
            <a:r>
              <a:rPr lang="fr-FR" sz="1200" b="0" dirty="0">
                <a:solidFill>
                  <a:schemeClr val="tx1"/>
                </a:solidFill>
              </a:rPr>
              <a:t>(PCN) français Horizon Europe en charge du </a:t>
            </a:r>
            <a:r>
              <a:rPr lang="fr-FR" sz="1200" dirty="0">
                <a:solidFill>
                  <a:schemeClr val="tx1"/>
                </a:solidFill>
              </a:rPr>
              <a:t>Cluster 5 sur les thématiques climat, énergie et mobilité </a:t>
            </a:r>
            <a:r>
              <a:rPr lang="fr-FR" sz="1200" b="0" dirty="0">
                <a:solidFill>
                  <a:schemeClr val="tx1"/>
                </a:solidFill>
              </a:rPr>
              <a:t>(</a:t>
            </a:r>
            <a:r>
              <a:rPr lang="fr-FR" sz="1200" b="0" u="sng" dirty="0">
                <a:solidFill>
                  <a:schemeClr val="tx1"/>
                </a:solidFill>
                <a:hlinkClick r:id="rId2" action="ppaction://hlinksldjump"/>
              </a:rPr>
              <a:t>voir ici</a:t>
            </a:r>
            <a:r>
              <a:rPr lang="fr-FR" sz="1200" b="0" dirty="0">
                <a:solidFill>
                  <a:schemeClr val="tx1"/>
                </a:solidFill>
              </a:rPr>
              <a:t>).</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En France, le dispositif des PCN est placé sous l'autorité du </a:t>
            </a:r>
            <a:r>
              <a:rPr lang="fr-FR" sz="1200" dirty="0">
                <a:solidFill>
                  <a:schemeClr val="tx1"/>
                </a:solidFill>
              </a:rPr>
              <a:t>Ministère de l'enseignement supérieur et de la recherche</a:t>
            </a:r>
            <a:r>
              <a:rPr lang="fr-FR" sz="1200" b="0" dirty="0">
                <a:solidFill>
                  <a:schemeClr val="tx1"/>
                </a:solidFill>
              </a:rPr>
              <a:t>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Ce guide s'adresse à tous les acteurs français du monde </a:t>
            </a:r>
            <a:r>
              <a:rPr lang="fr-FR" sz="1200" b="0" dirty="0" smtClean="0">
                <a:solidFill>
                  <a:schemeClr val="tx1"/>
                </a:solidFill>
              </a:rPr>
              <a:t>de la </a:t>
            </a:r>
            <a:r>
              <a:rPr lang="fr-FR" sz="1200" b="0" dirty="0">
                <a:solidFill>
                  <a:schemeClr val="tx1"/>
                </a:solidFill>
              </a:rPr>
              <a:t>recherche </a:t>
            </a:r>
            <a:r>
              <a:rPr lang="fr-FR" sz="1200" b="0" dirty="0" smtClean="0">
                <a:solidFill>
                  <a:schemeClr val="tx1"/>
                </a:solidFill>
              </a:rPr>
              <a:t>et de l’innovation ainsi </a:t>
            </a:r>
            <a:r>
              <a:rPr lang="fr-FR" sz="1200" b="0" dirty="0">
                <a:solidFill>
                  <a:schemeClr val="tx1"/>
                </a:solidFill>
              </a:rPr>
              <a:t>qu'aux autorités publiques, aux acteurs économiques, sociaux et culturels potentiellement ciblés par le Cluster 5. Il vise à leur offrir un premier niveau d'accès au </a:t>
            </a:r>
            <a:r>
              <a:rPr lang="fr-FR" sz="1200" dirty="0">
                <a:solidFill>
                  <a:schemeClr val="tx1"/>
                </a:solidFill>
              </a:rPr>
              <a:t>programme de travail 2023 du Cluster 5</a:t>
            </a:r>
            <a:r>
              <a:rPr lang="fr-FR" sz="1200" b="0" dirty="0">
                <a:solidFill>
                  <a:schemeClr val="tx1"/>
                </a:solidFill>
              </a:rPr>
              <a:t>, en proposant en français des éléments structurels qui permettent de comprendre les fondements et les priorités du Cluster, ainsi qu'une synthèse des éléments clés de chaque appel.</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dirty="0">
                <a:solidFill>
                  <a:srgbClr val="FF0000"/>
                </a:solidFill>
              </a:rPr>
              <a:t>Les synthèses et traductions proposées dans ce guide n'engagent que la responsabilité de leurs auteurs et en aucune manière celle de la Commission européenne. Les porteurs de projets intéressés doivent impérativement se référer au </a:t>
            </a:r>
            <a:r>
              <a:rPr lang="fr-FR" sz="1200" u="sng" dirty="0">
                <a:solidFill>
                  <a:srgbClr val="FF0000"/>
                </a:solidFill>
                <a:hlinkClick r:id="rId3" tooltip="https://ec.europa.eu/info/funding-tenders/opportunities/docs/2021-2027/horizon/wp-call/2021-2022/wp-8-climate-energy-and-mobility_horizon-2021-2022_en.pdf"/>
              </a:rPr>
              <a:t>programme de travail 2023-2024 du Cluster 5 </a:t>
            </a:r>
            <a:r>
              <a:rPr lang="fr-FR" sz="1200" dirty="0">
                <a:solidFill>
                  <a:srgbClr val="FF0000"/>
                </a:solidFill>
              </a:rPr>
              <a:t>publié uniquement en anglais.</a:t>
            </a:r>
            <a:r>
              <a:rPr lang="fr-FR" sz="1200" b="0" dirty="0"/>
              <a:t/>
            </a:r>
            <a:br>
              <a:rPr lang="fr-FR" sz="1200" b="0" dirty="0"/>
            </a:br>
            <a:endParaRPr lang="fr-FR" sz="1200" b="0" dirty="0"/>
          </a:p>
          <a:p>
            <a:pPr>
              <a:defRPr/>
            </a:pPr>
            <a:endParaRPr lang="fr-FR" sz="1200" b="0" dirty="0">
              <a:solidFill>
                <a:srgbClr val="000091"/>
              </a:solidFill>
            </a:endParaRPr>
          </a:p>
          <a:p>
            <a:pPr>
              <a:defRPr/>
            </a:pPr>
            <a:endParaRPr lang="fr-FR" sz="1200" b="0" dirty="0">
              <a:solidFill>
                <a:srgbClr val="000091"/>
              </a:solidFill>
            </a:endParaRP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Pts val="1800"/>
              <a:buFont typeface="Arial"/>
              <a:buNone/>
              <a:defRPr/>
            </a:pPr>
            <a:fld id="{00000000-1234-1234-1234-123412341234}" type="slidenum">
              <a:rPr lang="fr-FR" sz="1350" b="0" i="0" u="none" strike="noStrike" cap="none" spc="0">
                <a:ln>
                  <a:noFill/>
                </a:ln>
                <a:solidFill>
                  <a:srgbClr val="888888"/>
                </a:solidFill>
                <a:latin typeface="Calibri"/>
                <a:cs typeface="Calibri"/>
              </a:rPr>
              <a:t>4</a:t>
            </a:fld>
            <a:endParaRPr lang="fr-FR" sz="1350" b="0" i="0" u="none" strike="noStrike" cap="none" spc="0">
              <a:ln>
                <a:noFill/>
              </a:ln>
              <a:solidFill>
                <a:srgbClr val="888888"/>
              </a:solidFill>
              <a:latin typeface="Calibri"/>
              <a:cs typeface="Calibri"/>
            </a:endParaRPr>
          </a:p>
        </p:txBody>
      </p:sp>
      <p:sp>
        <p:nvSpPr>
          <p:cNvPr id="5" name="ZoneTexte 4"/>
          <p:cNvSpPr txBox="1"/>
          <p:nvPr/>
        </p:nvSpPr>
        <p:spPr bwMode="auto">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a:lnSpc>
                <a:spcPct val="100000"/>
              </a:lnSpc>
              <a:spcBef>
                <a:spcPts val="0"/>
              </a:spcBef>
              <a:spcAft>
                <a:spcPts val="0"/>
              </a:spcAft>
              <a:buClr>
                <a:srgbClr val="000000"/>
              </a:buClr>
              <a:buSzTx/>
              <a:buFont typeface="Arial"/>
              <a:buNone/>
              <a:defRPr/>
            </a:pPr>
            <a:r>
              <a:rPr lang="fr-FR" sz="1600" b="1" i="0" u="none" strike="noStrike" cap="none" spc="0">
                <a:ln>
                  <a:noFill/>
                </a:ln>
                <a:latin typeface="Arial"/>
                <a:cs typeface="Arial"/>
              </a:rPr>
              <a:t>AVANT-PROPOS</a:t>
            </a:r>
            <a:endParaRPr/>
          </a:p>
        </p:txBody>
      </p:sp>
    </p:spTree>
    <p:extLst>
      <p:ext uri="{BB962C8B-B14F-4D97-AF65-F5344CB8AC3E}">
        <p14:creationId xmlns:p14="http://schemas.microsoft.com/office/powerpoint/2010/main" val="2398401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HORIZON-CL5-2023-D5-01-18: Advanced transport emissions monitoring networks</a:t>
            </a:r>
            <a:endParaRPr lang="en-US" sz="1400" b="1" dirty="0">
              <a:solidFill>
                <a:schemeClr val="tx1"/>
              </a:solidFill>
            </a:endParaRPr>
          </a:p>
        </p:txBody>
      </p:sp>
      <p:sp>
        <p:nvSpPr>
          <p:cNvPr id="6" name="Espace réservé du contenu 5"/>
          <p:cNvSpPr txBox="1"/>
          <p:nvPr/>
        </p:nvSpPr>
        <p:spPr bwMode="gray">
          <a:xfrm>
            <a:off x="360000" y="1584000"/>
            <a:ext cx="8424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Surveillance des émissions de polluants et du bruit des véhicules routiers dans des zones urbaines à forte densité de trafic, et autour des ports, gares, aéroports…</a:t>
            </a:r>
          </a:p>
          <a:p>
            <a:pPr marL="171450" indent="-171450">
              <a:spcAft>
                <a:spcPts val="0"/>
              </a:spcAft>
              <a:buFont typeface="Arial"/>
              <a:buChar char="•"/>
              <a:defRPr/>
            </a:pPr>
            <a:r>
              <a:rPr lang="fr-FR" sz="1100" dirty="0">
                <a:solidFill>
                  <a:schemeClr val="tx1"/>
                </a:solidFill>
              </a:rPr>
              <a:t>Établissement de cartes et de réseaux en temps réel dans au moins huit villes avec au moins trois stations de mesure de la qualité de l'air et du bruit.</a:t>
            </a:r>
          </a:p>
          <a:p>
            <a:pPr marL="171450" indent="-171450">
              <a:spcAft>
                <a:spcPts val="0"/>
              </a:spcAft>
              <a:buFont typeface="Arial"/>
              <a:buChar char="•"/>
              <a:defRPr/>
            </a:pPr>
            <a:r>
              <a:rPr lang="fr-FR" sz="1100" dirty="0">
                <a:solidFill>
                  <a:schemeClr val="tx1"/>
                </a:solidFill>
              </a:rPr>
              <a:t>Soutien aux plans locaux, régionaux et nationaux de réduction des émissions et du bruit et soutien aux études sanitaires sur l'impact des particules ultrafines.</a:t>
            </a:r>
          </a:p>
          <a:p>
            <a:pPr marL="171450" indent="-171450">
              <a:spcAft>
                <a:spcPts val="0"/>
              </a:spcAft>
              <a:buFont typeface="Arial"/>
              <a:buChar char="•"/>
              <a:defRPr/>
            </a:pPr>
            <a:r>
              <a:rPr lang="fr-FR" sz="1100" dirty="0">
                <a:solidFill>
                  <a:schemeClr val="tx1"/>
                </a:solidFill>
              </a:rPr>
              <a:t>Stimulation de la sensibilisation et de l'engagement des citoyens dans la stratégie "Pollution zéro".</a:t>
            </a:r>
          </a:p>
          <a:p>
            <a:pPr marL="171450" indent="-171450">
              <a:spcAft>
                <a:spcPts val="0"/>
              </a:spcAft>
              <a:buFont typeface="Arial"/>
              <a:buChar char="•"/>
              <a:defRPr/>
            </a:pPr>
            <a:r>
              <a:rPr lang="fr-FR" sz="1100" dirty="0">
                <a:solidFill>
                  <a:schemeClr val="tx1"/>
                </a:solidFill>
              </a:rPr>
              <a:t>Recommandations concernant l'utilisation de solutions fondées sur la nature. </a:t>
            </a:r>
          </a:p>
          <a:p>
            <a:pPr marL="171450" indent="-171450">
              <a:spcAft>
                <a:spcPts val="0"/>
              </a:spcAft>
              <a:buFont typeface="Arial"/>
              <a:buChar char="•"/>
              <a:defRPr/>
            </a:pPr>
            <a:endParaRPr lang="en-GB" sz="10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00" dirty="0">
                <a:solidFill>
                  <a:schemeClr val="tx1"/>
                </a:solidFill>
              </a:rPr>
              <a:t>Surveiller les émissions de particules et de bruit et leur effet cumulatif à l'échelle de la ville, ainsi que les émissions polluantes de gaz d'échappement et de gaz non d'échappement contribuant de manière significative aux émissions de PM10 liées au trafic. </a:t>
            </a:r>
          </a:p>
          <a:p>
            <a:pPr marL="171450" indent="-171450">
              <a:spcAft>
                <a:spcPts val="0"/>
              </a:spcAft>
              <a:buFont typeface="Arial"/>
              <a:buChar char="•"/>
              <a:defRPr/>
            </a:pPr>
            <a:r>
              <a:rPr lang="fr-FR" sz="1100" dirty="0">
                <a:solidFill>
                  <a:schemeClr val="tx1"/>
                </a:solidFill>
              </a:rPr>
              <a:t>Transférer les technologies sur le terrain et les intégrer dans des réseaux capables de fonctionner sans assistance 24/24 et 7/7.</a:t>
            </a:r>
          </a:p>
          <a:p>
            <a:pPr marL="171450" indent="-171450">
              <a:spcAft>
                <a:spcPts val="0"/>
              </a:spcAft>
              <a:buFont typeface="Arial"/>
              <a:buChar char="•"/>
              <a:defRPr/>
            </a:pPr>
            <a:r>
              <a:rPr lang="fr-FR" sz="1100" dirty="0">
                <a:solidFill>
                  <a:schemeClr val="tx1"/>
                </a:solidFill>
              </a:rPr>
              <a:t>Développer la conception et la démonstration d’applications impliquant les villes, les associations de citoyens et les autorités.</a:t>
            </a:r>
          </a:p>
          <a:p>
            <a:pPr marL="171450" indent="-171450">
              <a:spcAft>
                <a:spcPts val="0"/>
              </a:spcAft>
              <a:buFont typeface="Arial"/>
              <a:buChar char="•"/>
              <a:defRPr/>
            </a:pPr>
            <a:r>
              <a:rPr lang="fr-FR" sz="1100" dirty="0">
                <a:solidFill>
                  <a:schemeClr val="tx1"/>
                </a:solidFill>
              </a:rPr>
              <a:t>Installer des stations de surveillance autour d'au moins 5 ports et 5 aéroports, et créer des synergies entre les villes/ports/aéroports.</a:t>
            </a:r>
          </a:p>
          <a:p>
            <a:pPr marL="171450" indent="-171450">
              <a:spcAft>
                <a:spcPts val="0"/>
              </a:spcAft>
              <a:buFont typeface="Arial"/>
              <a:buChar char="•"/>
              <a:defRPr/>
            </a:pPr>
            <a:r>
              <a:rPr lang="fr-FR" sz="1100" dirty="0">
                <a:solidFill>
                  <a:schemeClr val="tx1"/>
                </a:solidFill>
              </a:rPr>
              <a:t>Aborder la surveillance de l’oxyde nitreux, de l’ammoniac et d'autres substances ainsi que de leurs effets synergiques.</a:t>
            </a:r>
          </a:p>
          <a:p>
            <a:pPr marL="171450" indent="-171450">
              <a:spcAft>
                <a:spcPts val="0"/>
              </a:spcAft>
              <a:buFont typeface="Arial"/>
              <a:buChar char="•"/>
              <a:defRPr/>
            </a:pPr>
            <a:r>
              <a:rPr lang="fr-FR" sz="1100" dirty="0">
                <a:solidFill>
                  <a:schemeClr val="tx1"/>
                </a:solidFill>
              </a:rPr>
              <a:t>Déployer de manière plus large les résultats sur une base paneuropéenne, englobant autant de lieux différents que possible.</a:t>
            </a: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40</a:t>
            </a:fld>
            <a:endParaRPr lang="fr-FR" sz="1600" b="0" i="0" u="none" strike="noStrike" cap="none" spc="0" dirty="0">
              <a:ln>
                <a:noFill/>
              </a:ln>
              <a:solidFill>
                <a:srgbClr val="000091"/>
              </a:solidFill>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7-8)</a:t>
            </a:r>
            <a:endParaRPr lang="fr-FR" sz="1200" i="1" dirty="0"/>
          </a:p>
          <a:p>
            <a:pPr lvl="0">
              <a:defRPr/>
            </a:pPr>
            <a:r>
              <a:rPr lang="fr-FR" sz="1200" i="1" dirty="0"/>
              <a:t>Nb estimé de projets financés : 2</a:t>
            </a:r>
            <a:endParaRPr dirty="0"/>
          </a:p>
          <a:p>
            <a:pPr lvl="0">
              <a:defRPr/>
            </a:pPr>
            <a:r>
              <a:rPr lang="fr-FR" sz="1200" i="1" dirty="0"/>
              <a:t>Budget/projet : 5M€</a:t>
            </a:r>
            <a:endParaRPr dirty="0"/>
          </a:p>
          <a:p>
            <a:pPr lvl="0">
              <a:defRPr/>
            </a:pPr>
            <a:r>
              <a:rPr lang="fr-FR" sz="1200" i="1" dirty="0"/>
              <a:t>Ouverture : </a:t>
            </a:r>
            <a:r>
              <a:rPr lang="fr-FR" sz="1200" i="1" dirty="0" smtClean="0"/>
              <a:t>13/12/2022</a:t>
            </a:r>
            <a:endParaRPr dirty="0"/>
          </a:p>
          <a:p>
            <a:pPr lvl="0">
              <a:defRPr/>
            </a:pPr>
            <a:r>
              <a:rPr lang="fr-FR" sz="1200" i="1" dirty="0"/>
              <a:t>Deadline : </a:t>
            </a:r>
            <a:r>
              <a:rPr lang="fr-FR" sz="1200" i="1" dirty="0" smtClean="0"/>
              <a:t>20/04/2023</a:t>
            </a:r>
            <a:endParaRPr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a:t>Impact des transports</a:t>
            </a:r>
          </a:p>
        </p:txBody>
      </p:sp>
    </p:spTree>
    <p:extLst>
      <p:ext uri="{BB962C8B-B14F-4D97-AF65-F5344CB8AC3E}">
        <p14:creationId xmlns:p14="http://schemas.microsoft.com/office/powerpoint/2010/main" val="2489803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HORIZON-CL5-2023-D5-01-19: Support for the </a:t>
            </a:r>
            <a:r>
              <a:rPr lang="en-US" sz="1400" b="1" u="sng" dirty="0" err="1">
                <a:solidFill>
                  <a:schemeClr val="tx1"/>
                </a:solidFill>
              </a:rPr>
              <a:t>organisation</a:t>
            </a:r>
            <a:r>
              <a:rPr lang="en-US" sz="1400" b="1" u="sng" dirty="0">
                <a:solidFill>
                  <a:schemeClr val="tx1"/>
                </a:solidFill>
              </a:rPr>
              <a:t> of EU-US symposia in the field of Transport Research</a:t>
            </a:r>
            <a:endParaRPr lang="en-US" sz="1400" b="1" dirty="0">
              <a:solidFill>
                <a:schemeClr val="tx1"/>
              </a:solidFill>
            </a:endParaRPr>
          </a:p>
        </p:txBody>
      </p:sp>
      <p:sp>
        <p:nvSpPr>
          <p:cNvPr id="6" name="Espace réservé du contenu 5"/>
          <p:cNvSpPr txBox="1"/>
          <p:nvPr/>
        </p:nvSpPr>
        <p:spPr bwMode="gray">
          <a:xfrm>
            <a:off x="360000" y="1706400"/>
            <a:ext cx="8424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200" dirty="0">
                <a:solidFill>
                  <a:schemeClr val="tx1"/>
                </a:solidFill>
              </a:rPr>
              <a:t>Renforcement de la coopération entre l'UE et les États-Unis d'Amérique dans le domaine de la R&amp;I en matière de transport.</a:t>
            </a:r>
          </a:p>
          <a:p>
            <a:pPr marL="171450" indent="-171450">
              <a:spcAft>
                <a:spcPts val="0"/>
              </a:spcAft>
              <a:buFont typeface="Arial"/>
              <a:buChar char="•"/>
              <a:defRPr/>
            </a:pPr>
            <a:r>
              <a:rPr lang="fr-FR" sz="1200" dirty="0">
                <a:solidFill>
                  <a:schemeClr val="tx1"/>
                </a:solidFill>
              </a:rPr>
              <a:t>Organisation de symposiums de recherche sur les transports entre l'UE et les États-Unis ayant une grande visibilité et une pertinence politique et stratégique pour le secteur des transports et la politique de l'UE dans ce domaine.</a:t>
            </a:r>
          </a:p>
          <a:p>
            <a:pPr marL="171450" indent="-171450">
              <a:spcAft>
                <a:spcPts val="0"/>
              </a:spcAft>
              <a:buFont typeface="Arial"/>
              <a:buChar char="•"/>
              <a:defRPr/>
            </a:pPr>
            <a:r>
              <a:rPr lang="fr-FR" sz="1200" dirty="0">
                <a:solidFill>
                  <a:schemeClr val="tx1"/>
                </a:solidFill>
              </a:rPr>
              <a:t>Des liens et des échanges plus efficaces entre les acteurs de R&amp;I et les décideurs politiques de l'UE et des États-Unis. </a:t>
            </a: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200" dirty="0">
                <a:solidFill>
                  <a:schemeClr val="tx1"/>
                </a:solidFill>
              </a:rPr>
              <a:t>Soutenir la CE dans l'organisation des futurs symposiums annuels en 2024 (Bruxelles), en 2025 (Washington), en 2026 (Bruxelles) et en 2027 (Washington). </a:t>
            </a:r>
          </a:p>
          <a:p>
            <a:pPr marL="171450" indent="-171450">
              <a:spcAft>
                <a:spcPts val="0"/>
              </a:spcAft>
              <a:buFont typeface="Arial"/>
              <a:buChar char="•"/>
              <a:defRPr/>
            </a:pPr>
            <a:r>
              <a:rPr lang="fr-FR" sz="1200" dirty="0">
                <a:solidFill>
                  <a:schemeClr val="tx1"/>
                </a:solidFill>
              </a:rPr>
              <a:t>Prévoir l'implication et la collaboration de tous les acteurs européens concernés représentant le secteur des transports, en collaboration avec les services de la CE dans les directions générales concernées. </a:t>
            </a:r>
          </a:p>
          <a:p>
            <a:pPr marL="171450" indent="-171450">
              <a:spcAft>
                <a:spcPts val="0"/>
              </a:spcAft>
              <a:buFont typeface="Arial"/>
              <a:buChar char="•"/>
              <a:defRPr/>
            </a:pPr>
            <a:r>
              <a:rPr lang="fr-FR" sz="1200" dirty="0">
                <a:solidFill>
                  <a:schemeClr val="tx1"/>
                </a:solidFill>
              </a:rPr>
              <a:t>Collaborer avec les deux services de la CE pour définir la planification générale de chaque symposium, soutenir la rédaction d'un livre blanc et de rapports sur les actes de la conférence, concevoir la structure des sessions de l'événement, gérer les contributions des experts et couvrir les frais de voyage et de séjour des experts de l'UE, le matériel de communication, etc. </a:t>
            </a: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41</a:t>
            </a:fld>
            <a:endParaRPr lang="fr-FR" sz="1600" b="0" i="0" u="none" strike="noStrike" cap="none" spc="0">
              <a:ln>
                <a:noFill/>
              </a:ln>
              <a:solidFill>
                <a:srgbClr val="000091"/>
              </a:solidFill>
              <a:latin typeface="Arial"/>
              <a:ea typeface="+mn-ea"/>
              <a:cs typeface="+mn-cs"/>
            </a:endParaRPr>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a:t>CSA </a:t>
            </a:r>
          </a:p>
          <a:p>
            <a:pPr lvl="0">
              <a:defRPr/>
            </a:pPr>
            <a:r>
              <a:rPr lang="fr-FR" sz="1200" i="1" dirty="0"/>
              <a:t>Nb estimé de projets financés : 1</a:t>
            </a:r>
            <a:endParaRPr dirty="0"/>
          </a:p>
          <a:p>
            <a:pPr lvl="0">
              <a:defRPr/>
            </a:pPr>
            <a:r>
              <a:rPr lang="fr-FR" sz="1200" i="1" dirty="0"/>
              <a:t>Budget/projet : 0,5M€</a:t>
            </a:r>
            <a:endParaRPr dirty="0"/>
          </a:p>
          <a:p>
            <a:pPr lvl="0">
              <a:defRPr/>
            </a:pPr>
            <a:r>
              <a:rPr lang="fr-FR" sz="1200" i="1" dirty="0"/>
              <a:t>Ouverture : </a:t>
            </a:r>
            <a:r>
              <a:rPr lang="fr-FR" sz="1200" i="1" dirty="0" smtClean="0"/>
              <a:t>13/12/2022</a:t>
            </a:r>
            <a:endParaRPr dirty="0"/>
          </a:p>
          <a:p>
            <a:pPr lvl="0">
              <a:defRPr/>
            </a:pPr>
            <a:r>
              <a:rPr lang="fr-FR" sz="1200" i="1" dirty="0"/>
              <a:t>Deadline : 20/04/2023</a:t>
            </a:r>
          </a:p>
          <a:p>
            <a:pPr lvl="0">
              <a:defRPr/>
            </a:pPr>
            <a:r>
              <a:rPr lang="fr-FR" sz="1200" i="1" dirty="0"/>
              <a:t>Appel en Lump </a:t>
            </a:r>
            <a:r>
              <a:rPr lang="fr-FR" sz="1200" i="1" dirty="0" err="1" smtClean="0"/>
              <a:t>Sum</a:t>
            </a:r>
            <a:endParaRPr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5 : Les appels de 2023 </a:t>
            </a:r>
          </a:p>
          <a:p>
            <a:pPr>
              <a:defRPr/>
            </a:pPr>
            <a:r>
              <a:rPr lang="fr-FR" sz="1200" b="1" dirty="0" smtClean="0"/>
              <a:t>Transversal</a:t>
            </a:r>
            <a:endParaRPr lang="fr-FR" sz="1200" b="1" dirty="0"/>
          </a:p>
        </p:txBody>
      </p:sp>
    </p:spTree>
    <p:extLst>
      <p:ext uri="{BB962C8B-B14F-4D97-AF65-F5344CB8AC3E}">
        <p14:creationId xmlns:p14="http://schemas.microsoft.com/office/powerpoint/2010/main" val="1895740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2"/>
          <p:cNvSpPr>
            <a:spLocks noGrp="1"/>
          </p:cNvSpPr>
          <p:nvPr>
            <p:ph type="title"/>
          </p:nvPr>
        </p:nvSpPr>
        <p:spPr bwMode="auto"/>
        <p:txBody>
          <a:bodyPr/>
          <a:lstStyle/>
          <a:p>
            <a:pPr marL="0" indent="0">
              <a:buNone/>
              <a:defRPr/>
            </a:pPr>
            <a:r>
              <a:rPr lang="fr-FR" sz="2400" b="0" dirty="0"/>
              <a:t>Destination 6</a:t>
            </a:r>
            <a:r>
              <a:rPr lang="fr-FR" dirty="0"/>
              <a:t/>
            </a:r>
            <a:br>
              <a:rPr lang="fr-FR" dirty="0"/>
            </a:br>
            <a:r>
              <a:rPr lang="fr-FR" i="1" dirty="0"/>
              <a:t>Des transports sûrs et résilients et des services de mobilité intelligente pour les passagers et les marchandises</a:t>
            </a:r>
            <a:endParaRPr dirty="0"/>
          </a:p>
        </p:txBody>
      </p:sp>
      <p:sp>
        <p:nvSpPr>
          <p:cNvPr id="11" name="Espace réservé du numéro de diapositive 10"/>
          <p:cNvSpPr>
            <a:spLocks noGrp="1"/>
          </p:cNvSpPr>
          <p:nvPr>
            <p:ph type="sldNum" sz="quarter" idx="12"/>
          </p:nvPr>
        </p:nvSpPr>
        <p:spPr bwMode="auto"/>
        <p:txBody>
          <a:bodyPr/>
          <a:lstStyle/>
          <a:p>
            <a:pPr>
              <a:defRPr/>
            </a:pPr>
            <a:fld id="{733122C9-A0B9-462F-8757-0847AD287B63}" type="slidenum">
              <a:rPr lang="fr-FR"/>
              <a:t>42</a:t>
            </a:fld>
            <a:endParaRPr lang="fr-FR"/>
          </a:p>
        </p:txBody>
      </p:sp>
    </p:spTree>
    <p:extLst>
      <p:ext uri="{BB962C8B-B14F-4D97-AF65-F5344CB8AC3E}">
        <p14:creationId xmlns:p14="http://schemas.microsoft.com/office/powerpoint/2010/main" val="619375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defTabSz="914378">
              <a:defRPr/>
            </a:pPr>
            <a:fld id="{733122C9-A0B9-462F-8757-0847AD287B63}" type="slidenum">
              <a:rPr lang="fr-FR">
                <a:solidFill>
                  <a:srgbClr val="000091"/>
                </a:solidFill>
                <a:latin typeface="Arial"/>
              </a:rPr>
              <a:t>43</a:t>
            </a:fld>
            <a:endParaRPr lang="fr-FR">
              <a:solidFill>
                <a:srgbClr val="000091"/>
              </a:solidFill>
              <a:latin typeface="Arial"/>
            </a:endParaRPr>
          </a:p>
        </p:txBody>
      </p:sp>
      <p:sp>
        <p:nvSpPr>
          <p:cNvPr id="7" name="Rectangle 6"/>
          <p:cNvSpPr/>
          <p:nvPr/>
        </p:nvSpPr>
        <p:spPr bwMode="auto">
          <a:xfrm>
            <a:off x="180000" y="1242501"/>
            <a:ext cx="8586336" cy="3539430"/>
          </a:xfrm>
          <a:prstGeom prst="rect">
            <a:avLst/>
          </a:prstGeom>
        </p:spPr>
        <p:txBody>
          <a:bodyPr wrap="square" lIns="91440" tIns="45720" rIns="91440" bIns="45720" anchor="t">
            <a:spAutoFit/>
          </a:bodyPr>
          <a:lstStyle/>
          <a:p>
            <a:pPr algn="just" defTabSz="914378">
              <a:defRPr/>
            </a:pPr>
            <a:r>
              <a:rPr lang="fr-FR" sz="1600" b="1" dirty="0">
                <a:solidFill>
                  <a:srgbClr val="000091"/>
                </a:solidFill>
                <a:latin typeface="Arial"/>
              </a:rPr>
              <a:t>Destination 6 </a:t>
            </a:r>
            <a:r>
              <a:rPr lang="fr-FR" sz="1600" b="1" dirty="0">
                <a:solidFill>
                  <a:srgbClr val="000091"/>
                </a:solidFill>
              </a:rPr>
              <a:t>- Des </a:t>
            </a:r>
            <a:r>
              <a:rPr lang="fr-FR" sz="1600" b="1" dirty="0" smtClean="0">
                <a:solidFill>
                  <a:srgbClr val="000091"/>
                </a:solidFill>
              </a:rPr>
              <a:t>transports </a:t>
            </a:r>
            <a:r>
              <a:rPr lang="fr-FR" sz="1600" b="1" dirty="0">
                <a:solidFill>
                  <a:srgbClr val="000091"/>
                </a:solidFill>
              </a:rPr>
              <a:t>sûrs et résilients et des services de mobilité intelligente pour les passagers et les marchandises</a:t>
            </a:r>
            <a:endParaRPr lang="fr-FR" sz="1200" dirty="0">
              <a:solidFill>
                <a:srgbClr val="000000"/>
              </a:solidFill>
              <a:latin typeface="Arial"/>
            </a:endParaRPr>
          </a:p>
          <a:p>
            <a:pPr algn="just" defTabSz="914378">
              <a:defRPr/>
            </a:pPr>
            <a:endParaRPr lang="fr-FR" sz="1600" b="1" dirty="0">
              <a:solidFill>
                <a:srgbClr val="000000"/>
              </a:solidFill>
              <a:latin typeface="Arial"/>
            </a:endParaRPr>
          </a:p>
          <a:p>
            <a:pPr algn="just" defTabSz="914378">
              <a:defRPr/>
            </a:pPr>
            <a:r>
              <a:rPr lang="fr-FR" sz="1400" b="1" dirty="0"/>
              <a:t>Impact visé </a:t>
            </a:r>
            <a:r>
              <a:rPr lang="fr-FR" sz="1400" dirty="0">
                <a:latin typeface="Arial"/>
              </a:rPr>
              <a:t>: « </a:t>
            </a:r>
            <a:r>
              <a:rPr lang="fr-FR" sz="1400" i="1" dirty="0">
                <a:latin typeface="Arial"/>
              </a:rPr>
              <a:t>Des systèmes de mobilité sûrs, transparents, intelligents, inclusifs, résilients et durables pour les personnes et les biens grâce à des technologies et des services centrés sur l'utilisateur, notamment des technologies numériques et des services avancés de navigation par satellite</a:t>
            </a:r>
            <a:r>
              <a:rPr lang="fr-FR" sz="1400" dirty="0">
                <a:latin typeface="Arial"/>
              </a:rPr>
              <a:t>», notamment par le biais :</a:t>
            </a:r>
            <a:endParaRPr dirty="0"/>
          </a:p>
          <a:p>
            <a:pPr algn="just" defTabSz="914378">
              <a:defRPr/>
            </a:pPr>
            <a:endParaRPr lang="fr-FR" sz="1600" dirty="0">
              <a:latin typeface="Arial"/>
            </a:endParaRPr>
          </a:p>
          <a:p>
            <a:pPr marL="285750" indent="-285750" algn="just" defTabSz="914378">
              <a:buFont typeface="Arial"/>
              <a:buChar char="•"/>
              <a:defRPr/>
            </a:pPr>
            <a:r>
              <a:rPr lang="fr-FR" sz="1400" dirty="0">
                <a:latin typeface="Arial"/>
              </a:rPr>
              <a:t>D’une accélération de la mise en œuvre de technologies et de systèmes innovants de </a:t>
            </a:r>
            <a:r>
              <a:rPr lang="fr-FR" sz="1400" b="1" dirty="0">
                <a:latin typeface="Arial"/>
              </a:rPr>
              <a:t>mobilité connectée, coopérative et automatisée</a:t>
            </a:r>
          </a:p>
          <a:p>
            <a:pPr marL="285750" indent="-285750" algn="just" defTabSz="914378">
              <a:spcBef>
                <a:spcPts val="1200"/>
              </a:spcBef>
              <a:buFont typeface="Arial"/>
              <a:buChar char="•"/>
              <a:defRPr/>
            </a:pPr>
            <a:r>
              <a:rPr lang="fr-FR" sz="1400" dirty="0">
                <a:latin typeface="Arial"/>
              </a:rPr>
              <a:t>D’un développement du </a:t>
            </a:r>
            <a:r>
              <a:rPr lang="fr-FR" sz="1400" b="1" dirty="0">
                <a:latin typeface="Arial"/>
              </a:rPr>
              <a:t>système de </a:t>
            </a:r>
            <a:r>
              <a:rPr lang="fr-FR" sz="1400" b="1" dirty="0" smtClean="0">
                <a:latin typeface="Arial"/>
              </a:rPr>
              <a:t>transport </a:t>
            </a:r>
            <a:r>
              <a:rPr lang="fr-FR" sz="1400" b="1" dirty="0">
                <a:latin typeface="Arial"/>
              </a:rPr>
              <a:t>multimodal </a:t>
            </a:r>
            <a:r>
              <a:rPr lang="fr-FR" sz="1400" dirty="0">
                <a:latin typeface="Arial"/>
              </a:rPr>
              <a:t>grâce à un </a:t>
            </a:r>
            <a:r>
              <a:rPr lang="fr-FR" sz="1400" dirty="0" smtClean="0">
                <a:latin typeface="Arial"/>
              </a:rPr>
              <a:t>transport </a:t>
            </a:r>
            <a:r>
              <a:rPr lang="fr-FR" sz="1400" dirty="0">
                <a:latin typeface="Arial"/>
              </a:rPr>
              <a:t>de marchandises et une logistique durables et intelligents, et à des infrastructures améliorées et résilientes</a:t>
            </a:r>
          </a:p>
          <a:p>
            <a:pPr marL="285750" indent="-285750" algn="just" defTabSz="914378">
              <a:spcBef>
                <a:spcPts val="1200"/>
              </a:spcBef>
              <a:buFont typeface="Arial"/>
              <a:buChar char="•"/>
              <a:defRPr/>
            </a:pPr>
            <a:r>
              <a:rPr lang="fr-FR" sz="1400" dirty="0">
                <a:latin typeface="Arial"/>
              </a:rPr>
              <a:t>D’une réduction drastique du nombre </a:t>
            </a:r>
            <a:r>
              <a:rPr lang="fr-FR" sz="1400" b="1" dirty="0">
                <a:latin typeface="Arial"/>
              </a:rPr>
              <a:t>d’accidents, d’incidents et de décès dus aux </a:t>
            </a:r>
            <a:r>
              <a:rPr lang="fr-FR" sz="1400" b="1" dirty="0" smtClean="0">
                <a:latin typeface="Arial"/>
              </a:rPr>
              <a:t>transports</a:t>
            </a:r>
            <a:r>
              <a:rPr lang="fr-FR" sz="1400" dirty="0">
                <a:latin typeface="Arial"/>
              </a:rPr>
              <a:t>, et d’une augmentation de la </a:t>
            </a:r>
            <a:r>
              <a:rPr lang="fr-FR" sz="1400" b="1" dirty="0">
                <a:latin typeface="Arial"/>
              </a:rPr>
              <a:t>résilience </a:t>
            </a:r>
            <a:r>
              <a:rPr lang="fr-FR" sz="1400" dirty="0">
                <a:latin typeface="Arial"/>
              </a:rPr>
              <a:t>des systèmes de </a:t>
            </a:r>
            <a:r>
              <a:rPr lang="fr-FR" sz="1400" dirty="0" smtClean="0">
                <a:latin typeface="Arial"/>
              </a:rPr>
              <a:t>transport</a:t>
            </a:r>
            <a:endParaRPr lang="fr-FR" sz="1400" dirty="0">
              <a:latin typeface="Arial"/>
            </a:endParaRPr>
          </a:p>
        </p:txBody>
      </p:sp>
      <p:sp>
        <p:nvSpPr>
          <p:cNvPr id="8" name="ZoneTexte 7"/>
          <p:cNvSpPr txBox="1"/>
          <p:nvPr/>
        </p:nvSpPr>
        <p:spPr bwMode="auto">
          <a:xfrm>
            <a:off x="3203848" y="195088"/>
            <a:ext cx="5765503" cy="738664"/>
          </a:xfrm>
          <a:prstGeom prst="rect">
            <a:avLst/>
          </a:prstGeom>
          <a:noFill/>
        </p:spPr>
        <p:txBody>
          <a:bodyPr wrap="square" lIns="91440" tIns="45720" rIns="91440" bIns="45720" rtlCol="0" anchor="t">
            <a:spAutoFit/>
          </a:bodyPr>
          <a:lstStyle/>
          <a:p>
            <a:pPr algn="r" defTabSz="914378">
              <a:defRPr/>
            </a:pPr>
            <a:r>
              <a:rPr lang="fr-FR" b="1" dirty="0">
                <a:solidFill>
                  <a:srgbClr val="000000"/>
                </a:solidFill>
                <a:latin typeface="Arial"/>
              </a:rPr>
              <a:t>Destination 6 : Les impacts</a:t>
            </a:r>
            <a:endParaRPr dirty="0"/>
          </a:p>
          <a:p>
            <a:pPr algn="r" defTabSz="914378">
              <a:defRPr/>
            </a:pPr>
            <a:r>
              <a:rPr lang="fr-FR" sz="1200" b="1" dirty="0">
                <a:solidFill>
                  <a:srgbClr val="000000"/>
                </a:solidFill>
              </a:rPr>
              <a:t>Des </a:t>
            </a:r>
            <a:r>
              <a:rPr lang="fr-FR" sz="1200" b="1" dirty="0" smtClean="0">
                <a:solidFill>
                  <a:srgbClr val="000000"/>
                </a:solidFill>
              </a:rPr>
              <a:t>transports </a:t>
            </a:r>
            <a:r>
              <a:rPr lang="fr-FR" sz="1200" b="1" dirty="0">
                <a:solidFill>
                  <a:srgbClr val="000000"/>
                </a:solidFill>
              </a:rPr>
              <a:t>sûrs et résilients et des services de mobilité intelligente pour les passagers et les marchandises</a:t>
            </a:r>
            <a:endParaRPr lang="fr-FR" sz="1200" b="1" dirty="0">
              <a:solidFill>
                <a:srgbClr val="000000"/>
              </a:solidFill>
              <a:latin typeface="Arial"/>
            </a:endParaRPr>
          </a:p>
        </p:txBody>
      </p:sp>
    </p:spTree>
    <p:extLst>
      <p:ext uri="{BB962C8B-B14F-4D97-AF65-F5344CB8AC3E}">
        <p14:creationId xmlns:p14="http://schemas.microsoft.com/office/powerpoint/2010/main" val="3266148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44</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6 , « sous-partie 1 » : Les objectifs</a:t>
            </a:r>
          </a:p>
          <a:p>
            <a:pPr algn="r">
              <a:defRPr/>
            </a:pPr>
            <a:r>
              <a:rPr lang="en-US" sz="1200" b="1" dirty="0"/>
              <a:t>CCAM</a:t>
            </a:r>
            <a:endParaRPr lang="fr-FR" b="1" dirty="0"/>
          </a:p>
        </p:txBody>
      </p:sp>
      <p:sp>
        <p:nvSpPr>
          <p:cNvPr id="7" name="Rectangle 6"/>
          <p:cNvSpPr/>
          <p:nvPr/>
        </p:nvSpPr>
        <p:spPr bwMode="auto">
          <a:xfrm>
            <a:off x="323528" y="1028219"/>
            <a:ext cx="8442808" cy="3754874"/>
          </a:xfrm>
          <a:prstGeom prst="rect">
            <a:avLst/>
          </a:prstGeom>
        </p:spPr>
        <p:txBody>
          <a:bodyPr wrap="square">
            <a:spAutoFit/>
          </a:bodyPr>
          <a:lstStyle/>
          <a:p>
            <a:pPr lvl="0" algn="just">
              <a:defRPr/>
            </a:pPr>
            <a:r>
              <a:rPr lang="fr-FR" sz="1600" b="1" dirty="0">
                <a:solidFill>
                  <a:srgbClr val="000099"/>
                </a:solidFill>
              </a:rPr>
              <a:t>1</a:t>
            </a:r>
            <a:r>
              <a:rPr lang="fr-FR" sz="1600" b="1" baseline="30000" dirty="0">
                <a:solidFill>
                  <a:srgbClr val="000099"/>
                </a:solidFill>
              </a:rPr>
              <a:t>ère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Mobilité connectée, coopérative et automatisée (CCAM)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Solutions basées sur la CCAM transparentes, abordables et orientées vers l'utilisateur, avec un accent particulier sur la mobilité partagée, intelligente et sans émission, ainsi que sur la livraison de marchandises.</a:t>
            </a:r>
          </a:p>
          <a:p>
            <a:pPr marL="171450" indent="-171450" algn="just">
              <a:spcAft>
                <a:spcPts val="600"/>
              </a:spcAft>
              <a:buFont typeface="Arial"/>
              <a:buChar char="•"/>
              <a:defRPr/>
            </a:pPr>
            <a:r>
              <a:rPr lang="fr-FR" sz="1300" dirty="0">
                <a:solidFill>
                  <a:srgbClr val="000000"/>
                </a:solidFill>
              </a:rPr>
              <a:t>Sûreté et sécurité validées, robustesse et résilience améliorées des technologies et systèmes CCAM.</a:t>
            </a:r>
          </a:p>
          <a:p>
            <a:pPr marL="171450" indent="-171450" algn="just">
              <a:spcAft>
                <a:spcPts val="600"/>
              </a:spcAft>
              <a:buFont typeface="Arial"/>
              <a:buChar char="•"/>
              <a:defRPr/>
            </a:pPr>
            <a:r>
              <a:rPr lang="fr-FR" sz="1300" dirty="0">
                <a:solidFill>
                  <a:srgbClr val="000000"/>
                </a:solidFill>
              </a:rPr>
              <a:t>Technologies et solutions pour les véhicules qui optimisent l'expérience à bord et hors bord en termes de bien-être, de sécurité et de respect de la vie privée.</a:t>
            </a:r>
          </a:p>
          <a:p>
            <a:pPr marL="171450" indent="-171450" algn="just">
              <a:spcAft>
                <a:spcPts val="600"/>
              </a:spcAft>
              <a:buFont typeface="Arial"/>
              <a:buChar char="•"/>
              <a:defRPr/>
            </a:pPr>
            <a:r>
              <a:rPr lang="fr-FR" sz="1300" dirty="0">
                <a:solidFill>
                  <a:srgbClr val="000000"/>
                </a:solidFill>
              </a:rPr>
              <a:t>Ensemble complet de procédures de vérification, de validation et d'évaluation des systèmes CCAM.</a:t>
            </a:r>
          </a:p>
          <a:p>
            <a:pPr marL="171450" indent="-171450" algn="just">
              <a:spcAft>
                <a:spcPts val="600"/>
              </a:spcAft>
              <a:buFont typeface="Arial"/>
              <a:buChar char="•"/>
              <a:defRPr/>
            </a:pPr>
            <a:r>
              <a:rPr lang="fr-FR" sz="1300" dirty="0">
                <a:solidFill>
                  <a:srgbClr val="000000"/>
                </a:solidFill>
              </a:rPr>
              <a:t>Interaction sécurisée et digne de confiance entre les usagers de la route, les véhicules CCAM et "conventionnels", les infrastructures et les services physiques et numériques.</a:t>
            </a:r>
          </a:p>
          <a:p>
            <a:pPr marL="171450" indent="-171450" algn="just">
              <a:spcAft>
                <a:spcPts val="600"/>
              </a:spcAft>
              <a:buFont typeface="Arial"/>
              <a:buChar char="•"/>
              <a:defRPr/>
            </a:pPr>
            <a:r>
              <a:rPr lang="fr-FR" sz="1300" dirty="0">
                <a:solidFill>
                  <a:srgbClr val="000000"/>
                </a:solidFill>
              </a:rPr>
              <a:t>Compréhension claire des besoins sociétaux et des impacts de la CCAM au niveau individuel et collectif, pour assurer un déploiement plus adapté, résilient et durable des solutions CCAM.</a:t>
            </a:r>
          </a:p>
          <a:p>
            <a:pPr marL="171450" indent="-171450" algn="just">
              <a:spcAft>
                <a:spcPts val="600"/>
              </a:spcAft>
              <a:buFont typeface="Arial"/>
              <a:buChar char="•"/>
              <a:defRPr/>
            </a:pPr>
            <a:r>
              <a:rPr lang="fr-FR" sz="1300" dirty="0">
                <a:solidFill>
                  <a:srgbClr val="000000"/>
                </a:solidFill>
              </a:rPr>
              <a:t>Une meilleure coordination des actions de R&amp;I publiques et privées, des essais à grande échelle et des plans de mise en œuvre en Europe en vue de l'harmonisation et de la normalisation. </a:t>
            </a:r>
          </a:p>
        </p:txBody>
      </p:sp>
    </p:spTree>
    <p:extLst>
      <p:ext uri="{BB962C8B-B14F-4D97-AF65-F5344CB8AC3E}">
        <p14:creationId xmlns:p14="http://schemas.microsoft.com/office/powerpoint/2010/main" val="2082280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HORIZON-CL5-2023-D6-01-01: User-centric development of vehicle technologies and solutions to </a:t>
            </a:r>
            <a:r>
              <a:rPr lang="en-US" sz="1400" b="1" u="sng" dirty="0" err="1">
                <a:solidFill>
                  <a:schemeClr val="tx1"/>
                </a:solidFill>
              </a:rPr>
              <a:t>optimise</a:t>
            </a:r>
            <a:r>
              <a:rPr lang="en-US" sz="1400" b="1" u="sng" dirty="0">
                <a:solidFill>
                  <a:schemeClr val="tx1"/>
                </a:solidFill>
              </a:rPr>
              <a:t> the on-board experience and ensure inclusiveness (CCAM Partnership)</a:t>
            </a:r>
            <a:endParaRPr lang="en-US" sz="1400" b="1" dirty="0">
              <a:solidFill>
                <a:schemeClr val="tx1"/>
              </a:solidFill>
            </a:endParaRPr>
          </a:p>
        </p:txBody>
      </p:sp>
      <p:sp>
        <p:nvSpPr>
          <p:cNvPr id="6" name="Espace réservé du contenu 5"/>
          <p:cNvSpPr txBox="1"/>
          <p:nvPr/>
        </p:nvSpPr>
        <p:spPr bwMode="gray">
          <a:xfrm>
            <a:off x="360000" y="1706400"/>
            <a:ext cx="842400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Technologies et solutions automobiles avancées optimisant la convivialité et l'expérience en termes de sécurité, de respect de la vie privée, de bien-être, de santé et d'assistance.</a:t>
            </a:r>
          </a:p>
          <a:p>
            <a:pPr marL="171450" indent="-171450">
              <a:spcAft>
                <a:spcPts val="0"/>
              </a:spcAft>
              <a:buFont typeface="Arial"/>
              <a:buChar char="•"/>
              <a:defRPr/>
            </a:pPr>
            <a:r>
              <a:rPr lang="fr-FR" sz="1100" dirty="0" err="1">
                <a:solidFill>
                  <a:schemeClr val="tx1"/>
                </a:solidFill>
              </a:rPr>
              <a:t>Inclusivité</a:t>
            </a:r>
            <a:r>
              <a:rPr lang="fr-FR" sz="1100" dirty="0">
                <a:solidFill>
                  <a:schemeClr val="tx1"/>
                </a:solidFill>
              </a:rPr>
              <a:t> et confiance accrues dans l'interaction entre les utilisateurs et les nouveaux modes automatisés de mobilité.</a:t>
            </a:r>
          </a:p>
          <a:p>
            <a:pPr marL="171450" indent="-171450">
              <a:spcAft>
                <a:spcPts val="0"/>
              </a:spcAft>
              <a:buFont typeface="Arial"/>
              <a:buChar char="•"/>
              <a:defRPr/>
            </a:pPr>
            <a:r>
              <a:rPr lang="fr-FR" sz="1100" dirty="0">
                <a:solidFill>
                  <a:schemeClr val="tx1"/>
                </a:solidFill>
              </a:rPr>
              <a:t>Sûreté et sécurité des occupants du véhicule en toutes circonstances.</a:t>
            </a:r>
          </a:p>
          <a:p>
            <a:pPr marL="171450" indent="-171450">
              <a:spcAft>
                <a:spcPts val="0"/>
              </a:spcAft>
              <a:buFont typeface="Arial"/>
              <a:buChar char="•"/>
              <a:defRPr/>
            </a:pPr>
            <a:r>
              <a:rPr lang="fr-FR" sz="1100" dirty="0">
                <a:solidFill>
                  <a:schemeClr val="tx1"/>
                </a:solidFill>
              </a:rPr>
              <a:t>Coopération renforcée entre les utilisateurs, les constructeurs, les fournisseurs, les chercheurs et les autres parties prenantes.</a:t>
            </a:r>
          </a:p>
          <a:p>
            <a:pPr marL="171450" indent="-171450">
              <a:spcAft>
                <a:spcPts val="0"/>
              </a:spcAft>
              <a:buFont typeface="Arial"/>
              <a:buChar char="•"/>
              <a:defRPr/>
            </a:pPr>
            <a:r>
              <a:rPr lang="fr-FR" sz="1100" dirty="0">
                <a:solidFill>
                  <a:schemeClr val="tx1"/>
                </a:solidFill>
              </a:rPr>
              <a:t>Meilleure compréhension des avantages des nouvelles solutions automobiles, afin de permettre une plus grande acceptation.</a:t>
            </a:r>
          </a:p>
          <a:p>
            <a:pPr marL="171450" indent="-171450">
              <a:spcAft>
                <a:spcPts val="0"/>
              </a:spcAft>
              <a:buFont typeface="Arial"/>
              <a:buChar char="•"/>
              <a:defRPr/>
            </a:pPr>
            <a:r>
              <a:rPr lang="fr-FR" sz="1100" dirty="0">
                <a:solidFill>
                  <a:schemeClr val="tx1"/>
                </a:solidFill>
              </a:rPr>
              <a:t>Exploitation de ces nouvelles opportunités pour fournir une mobilité centrée sur l'utilisateur, accessible et inclusive pour tous. </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00" dirty="0">
                <a:solidFill>
                  <a:schemeClr val="tx1"/>
                </a:solidFill>
              </a:rPr>
              <a:t>Solutions et caractéristiques axées sur la perception, visant à renforcer le sentiment de sécurité, d'intimité et de bien-être tout en éliminant le stress.</a:t>
            </a:r>
          </a:p>
          <a:p>
            <a:pPr marL="171450" indent="-171450">
              <a:spcAft>
                <a:spcPts val="0"/>
              </a:spcAft>
              <a:buFont typeface="Arial"/>
              <a:buChar char="•"/>
              <a:defRPr/>
            </a:pPr>
            <a:r>
              <a:rPr lang="fr-FR" sz="1100" dirty="0">
                <a:solidFill>
                  <a:schemeClr val="tx1"/>
                </a:solidFill>
              </a:rPr>
              <a:t>Configurations intérieures alternatives, flexibles et automatisées.</a:t>
            </a:r>
          </a:p>
          <a:p>
            <a:pPr marL="171450" indent="-171450">
              <a:spcAft>
                <a:spcPts val="0"/>
              </a:spcAft>
              <a:buFont typeface="Arial"/>
              <a:buChar char="•"/>
              <a:defRPr/>
            </a:pPr>
            <a:r>
              <a:rPr lang="fr-FR" sz="1100" dirty="0">
                <a:solidFill>
                  <a:schemeClr val="tx1"/>
                </a:solidFill>
              </a:rPr>
              <a:t>Solutions qui font progresser l'état de l'art en matière de lutte contre le mal des transports.</a:t>
            </a:r>
          </a:p>
          <a:p>
            <a:pPr marL="171450" indent="-171450">
              <a:spcAft>
                <a:spcPts val="0"/>
              </a:spcAft>
              <a:buFont typeface="Arial"/>
              <a:buChar char="•"/>
              <a:defRPr/>
            </a:pPr>
            <a:r>
              <a:rPr lang="fr-FR" sz="1100" dirty="0">
                <a:solidFill>
                  <a:schemeClr val="tx1"/>
                </a:solidFill>
              </a:rPr>
              <a:t>Systèmes adaptatifs capables afin d'accroître l'acceptabilité des véhicules partagés.</a:t>
            </a:r>
          </a:p>
          <a:p>
            <a:pPr marL="171450" indent="-171450">
              <a:spcAft>
                <a:spcPts val="0"/>
              </a:spcAft>
              <a:buFont typeface="Arial"/>
              <a:buChar char="•"/>
              <a:defRPr/>
            </a:pPr>
            <a:r>
              <a:rPr lang="fr-FR" sz="1100" dirty="0">
                <a:solidFill>
                  <a:schemeClr val="tx1"/>
                </a:solidFill>
              </a:rPr>
              <a:t>Nouveaux services de mobilité qui tiennent compte des exigences et des préférences hétérogènes des différents groupes cibles.</a:t>
            </a:r>
          </a:p>
          <a:p>
            <a:pPr marL="171450" indent="-171450">
              <a:spcAft>
                <a:spcPts val="0"/>
              </a:spcAft>
              <a:buFont typeface="Arial"/>
              <a:buChar char="•"/>
              <a:defRPr/>
            </a:pPr>
            <a:r>
              <a:rPr lang="fr-FR" sz="1100" dirty="0">
                <a:solidFill>
                  <a:schemeClr val="tx1"/>
                </a:solidFill>
              </a:rPr>
              <a:t>Technologies pour assurer la sécurité des occupants, qui surveillent l'intérieur et l'extérieur du </a:t>
            </a:r>
            <a:r>
              <a:rPr lang="fr-FR" sz="1100" dirty="0" smtClean="0">
                <a:solidFill>
                  <a:schemeClr val="tx1"/>
                </a:solidFill>
              </a:rPr>
              <a:t>véhicule.</a:t>
            </a: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45</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6 : Les appels de 2023 </a:t>
            </a:r>
          </a:p>
          <a:p>
            <a:pPr>
              <a:defRPr/>
            </a:pPr>
            <a:r>
              <a:rPr lang="fr-FR" sz="1200" b="1" dirty="0"/>
              <a:t>CCAM</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en-US" sz="1200" i="1" dirty="0" err="1"/>
              <a:t>projet</a:t>
            </a:r>
            <a:r>
              <a:rPr lang="en-US" sz="1200" i="1" dirty="0"/>
              <a:t> 5)</a:t>
            </a:r>
            <a:endParaRPr lang="fr-FR" sz="1200" i="1" dirty="0"/>
          </a:p>
          <a:p>
            <a:pPr lvl="0">
              <a:defRPr/>
            </a:pPr>
            <a:r>
              <a:rPr lang="fr-FR" sz="1200" i="1" dirty="0"/>
              <a:t>Nb estimé de projets financés : 2</a:t>
            </a:r>
            <a:endParaRPr dirty="0"/>
          </a:p>
          <a:p>
            <a:pPr lvl="0">
              <a:defRPr/>
            </a:pPr>
            <a:r>
              <a:rPr lang="fr-FR" sz="1200" i="1" dirty="0"/>
              <a:t>Budget/projet : </a:t>
            </a:r>
            <a:r>
              <a:rPr lang="fr-FR" sz="1200" i="1" dirty="0" smtClean="0"/>
              <a:t>4M</a:t>
            </a:r>
            <a:r>
              <a:rPr lang="fr-FR" sz="1200" i="1" dirty="0"/>
              <a:t>€</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dirty="0"/>
          </a:p>
        </p:txBody>
      </p:sp>
    </p:spTree>
    <p:extLst>
      <p:ext uri="{BB962C8B-B14F-4D97-AF65-F5344CB8AC3E}">
        <p14:creationId xmlns:p14="http://schemas.microsoft.com/office/powerpoint/2010/main" val="1744150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HORIZON-CL5-2023-D6-01-02: Generation of scenarios for development, training, virtual testing and validation of CCAM systems (CCAM Partnership)</a:t>
            </a:r>
          </a:p>
        </p:txBody>
      </p:sp>
      <p:sp>
        <p:nvSpPr>
          <p:cNvPr id="6" name="Espace réservé du contenu 5"/>
          <p:cNvSpPr txBox="1"/>
          <p:nvPr/>
        </p:nvSpPr>
        <p:spPr bwMode="gray">
          <a:xfrm>
            <a:off x="360000" y="1706400"/>
            <a:ext cx="8424000" cy="324036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Amélioration de la validation des systèmes CCAM grâce à des scénarios d'essai réels et synthétiques.</a:t>
            </a:r>
          </a:p>
          <a:p>
            <a:pPr marL="171450" indent="-171450">
              <a:spcAft>
                <a:spcPts val="0"/>
              </a:spcAft>
              <a:buFont typeface="Arial"/>
              <a:buChar char="•"/>
              <a:defRPr/>
            </a:pPr>
            <a:r>
              <a:rPr lang="fr-FR" sz="1100" dirty="0">
                <a:solidFill>
                  <a:schemeClr val="tx1"/>
                </a:solidFill>
              </a:rPr>
              <a:t>Fourniture efficace de scénarios d'essai dans une base de données européenne dynamique et mise à jour en permanence.</a:t>
            </a:r>
          </a:p>
          <a:p>
            <a:pPr marL="171450" indent="-171450">
              <a:spcAft>
                <a:spcPts val="0"/>
              </a:spcAft>
              <a:buFont typeface="Arial"/>
              <a:buChar char="•"/>
              <a:defRPr/>
            </a:pPr>
            <a:r>
              <a:rPr lang="fr-FR" sz="1100" dirty="0">
                <a:solidFill>
                  <a:schemeClr val="tx1"/>
                </a:solidFill>
              </a:rPr>
              <a:t>Accélération du développement et de la formation de l'IA grâce à l'utilisation de la base de données de scénarios dynamiques.</a:t>
            </a:r>
          </a:p>
          <a:p>
            <a:pPr marL="171450" indent="-171450">
              <a:spcAft>
                <a:spcPts val="0"/>
              </a:spcAft>
              <a:buFont typeface="Arial"/>
              <a:buChar char="•"/>
              <a:defRPr/>
            </a:pPr>
            <a:r>
              <a:rPr lang="fr-FR" sz="1100" dirty="0">
                <a:solidFill>
                  <a:schemeClr val="tx1"/>
                </a:solidFill>
              </a:rPr>
              <a:t>Utilisation des approches les plus appropriées pour enregistrer les données pertinentes sur le trafic.</a:t>
            </a:r>
          </a:p>
          <a:p>
            <a:pPr marL="171450" indent="-171450">
              <a:spcAft>
                <a:spcPts val="0"/>
              </a:spcAft>
              <a:buFont typeface="Arial"/>
              <a:buChar char="•"/>
              <a:defRPr/>
            </a:pPr>
            <a:r>
              <a:rPr lang="fr-FR" sz="1100" dirty="0">
                <a:solidFill>
                  <a:schemeClr val="tx1"/>
                </a:solidFill>
              </a:rPr>
              <a:t>Engagement des principales parties prenantes. </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00" dirty="0">
                <a:solidFill>
                  <a:schemeClr val="tx1"/>
                </a:solidFill>
              </a:rPr>
              <a:t>Outils basés sur l'IA pour transformer les données brutes du trafic en données fiables et plausibles, ainsi que des outils pour l'identification et l'extraction automatiques de scénarios à partir de ces données.</a:t>
            </a:r>
          </a:p>
          <a:p>
            <a:pPr marL="171450" indent="-171450">
              <a:spcAft>
                <a:spcPts val="0"/>
              </a:spcAft>
              <a:buFont typeface="Arial"/>
              <a:buChar char="•"/>
              <a:defRPr/>
            </a:pPr>
            <a:r>
              <a:rPr lang="fr-FR" sz="1100" dirty="0">
                <a:solidFill>
                  <a:schemeClr val="tx1"/>
                </a:solidFill>
              </a:rPr>
              <a:t>Génération de variations de scénarios avec un accent sur l'extension des ODD et intégration de ces éléments dans une chaîne de traitement automatique avec des interfaces ouvertes et normalisées. </a:t>
            </a:r>
          </a:p>
          <a:p>
            <a:pPr marL="171450" indent="-171450">
              <a:spcAft>
                <a:spcPts val="0"/>
              </a:spcAft>
              <a:buFont typeface="Arial"/>
              <a:buChar char="•"/>
              <a:defRPr/>
            </a:pPr>
            <a:r>
              <a:rPr lang="fr-FR" sz="1100" dirty="0">
                <a:solidFill>
                  <a:schemeClr val="tx1"/>
                </a:solidFill>
              </a:rPr>
              <a:t>Alimenter les scénarios résultants dans une base de données de scénarios dynamiques librement accessible.</a:t>
            </a:r>
          </a:p>
          <a:p>
            <a:pPr marL="171450" indent="-171450">
              <a:spcAft>
                <a:spcPts val="0"/>
              </a:spcAft>
              <a:buFont typeface="Arial"/>
              <a:buChar char="•"/>
              <a:defRPr/>
            </a:pPr>
            <a:r>
              <a:rPr lang="fr-FR" sz="1100" dirty="0">
                <a:solidFill>
                  <a:schemeClr val="tx1"/>
                </a:solidFill>
              </a:rPr>
              <a:t>Démonstration, évaluation du potentiel et mise à l'échelle d'unités de capteurs (quasi-)stationnaires pour enregistrer des données de trafic volumineuses et de haute qualité. </a:t>
            </a:r>
          </a:p>
          <a:p>
            <a:pPr marL="171450" indent="-171450">
              <a:spcAft>
                <a:spcPts val="0"/>
              </a:spcAft>
              <a:buFont typeface="Arial"/>
              <a:buChar char="•"/>
              <a:defRPr/>
            </a:pPr>
            <a:r>
              <a:rPr lang="fr-FR" sz="1100" dirty="0">
                <a:solidFill>
                  <a:schemeClr val="tx1"/>
                </a:solidFill>
              </a:rPr>
              <a:t>Explorer le potentiel de compléter les scénarios extraits de données de trafic réelles par des scénarios extraits de simulations de trafic validées et très détaillées.</a:t>
            </a: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46</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6 : Les appels de 2023 </a:t>
            </a:r>
          </a:p>
          <a:p>
            <a:pPr>
              <a:defRPr/>
            </a:pPr>
            <a:r>
              <a:rPr lang="fr-FR" sz="1200" b="1" dirty="0"/>
              <a:t>CCAM</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en-US" sz="1200" i="1" dirty="0" err="1"/>
              <a:t>projet</a:t>
            </a:r>
            <a:r>
              <a:rPr lang="en-US" sz="1200" i="1" dirty="0"/>
              <a:t> 5)</a:t>
            </a:r>
            <a:endParaRPr lang="fr-FR" sz="1200" i="1" dirty="0"/>
          </a:p>
          <a:p>
            <a:pPr lvl="0">
              <a:defRPr/>
            </a:pPr>
            <a:r>
              <a:rPr lang="fr-FR" sz="1200" i="1" dirty="0"/>
              <a:t>Nb estimé de projets financés : 1</a:t>
            </a:r>
            <a:endParaRPr dirty="0"/>
          </a:p>
          <a:p>
            <a:pPr lvl="0">
              <a:defRPr/>
            </a:pPr>
            <a:r>
              <a:rPr lang="fr-FR" sz="1200" i="1" dirty="0"/>
              <a:t>Budget/projet : 20M€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dirty="0"/>
          </a:p>
        </p:txBody>
      </p:sp>
    </p:spTree>
    <p:extLst>
      <p:ext uri="{BB962C8B-B14F-4D97-AF65-F5344CB8AC3E}">
        <p14:creationId xmlns:p14="http://schemas.microsoft.com/office/powerpoint/2010/main" val="895577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HORIZON-CL5-2023-D6-01-03: Infrastructure-enabled solutions for improving the continuity or extension of Operational Design Domains (ODDs) (CCAM Partnership)</a:t>
            </a:r>
          </a:p>
        </p:txBody>
      </p:sp>
      <p:sp>
        <p:nvSpPr>
          <p:cNvPr id="6" name="Espace réservé du contenu 5"/>
          <p:cNvSpPr txBox="1"/>
          <p:nvPr/>
        </p:nvSpPr>
        <p:spPr bwMode="gray">
          <a:xfrm>
            <a:off x="360000" y="1706400"/>
            <a:ext cx="8460000" cy="324036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S</a:t>
            </a:r>
            <a:r>
              <a:rPr lang="fr-FR" sz="1150" dirty="0" smtClean="0">
                <a:solidFill>
                  <a:schemeClr val="tx1"/>
                </a:solidFill>
              </a:rPr>
              <a:t>olutions </a:t>
            </a:r>
            <a:r>
              <a:rPr lang="fr-FR" sz="1150" dirty="0">
                <a:solidFill>
                  <a:schemeClr val="tx1"/>
                </a:solidFill>
              </a:rPr>
              <a:t>améliorant la continuité ou étendant les contextes opérationnels grâce à </a:t>
            </a:r>
            <a:r>
              <a:rPr lang="fr-FR" sz="1150" dirty="0" smtClean="0">
                <a:solidFill>
                  <a:schemeClr val="tx1"/>
                </a:solidFill>
              </a:rPr>
              <a:t>l’infrastructure.</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D</a:t>
            </a:r>
            <a:r>
              <a:rPr lang="fr-FR" sz="1150" dirty="0" smtClean="0">
                <a:solidFill>
                  <a:schemeClr val="tx1"/>
                </a:solidFill>
              </a:rPr>
              <a:t>éveloppement </a:t>
            </a:r>
            <a:r>
              <a:rPr lang="fr-FR" sz="1150" dirty="0">
                <a:solidFill>
                  <a:schemeClr val="tx1"/>
                </a:solidFill>
              </a:rPr>
              <a:t>et </a:t>
            </a:r>
            <a:r>
              <a:rPr lang="fr-FR" sz="1150" dirty="0" smtClean="0">
                <a:solidFill>
                  <a:schemeClr val="tx1"/>
                </a:solidFill>
              </a:rPr>
              <a:t>validation </a:t>
            </a:r>
            <a:r>
              <a:rPr lang="fr-FR" sz="1150" dirty="0">
                <a:solidFill>
                  <a:schemeClr val="tx1"/>
                </a:solidFill>
              </a:rPr>
              <a:t>de la faisabilité d’architectures de systèmes, de données et de services pour jumeaux numériques d’infrastructures de </a:t>
            </a:r>
            <a:r>
              <a:rPr lang="fr-FR" sz="1150" dirty="0" smtClean="0">
                <a:solidFill>
                  <a:schemeClr val="tx1"/>
                </a:solidFill>
              </a:rPr>
              <a:t>transport.</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C</a:t>
            </a:r>
            <a:r>
              <a:rPr lang="fr-FR" sz="1150" dirty="0" smtClean="0">
                <a:solidFill>
                  <a:schemeClr val="tx1"/>
                </a:solidFill>
              </a:rPr>
              <a:t>ontribution </a:t>
            </a:r>
            <a:r>
              <a:rPr lang="fr-FR" sz="1150" dirty="0">
                <a:solidFill>
                  <a:schemeClr val="tx1"/>
                </a:solidFill>
              </a:rPr>
              <a:t>aux aspects normatifs, juridiques, de confiance et de sécurité des données, ainsi qu’aux modèles d'entreprise et de gouvernance pour les jumeaux </a:t>
            </a:r>
            <a:r>
              <a:rPr lang="fr-FR" sz="1150" dirty="0" smtClean="0">
                <a:solidFill>
                  <a:schemeClr val="tx1"/>
                </a:solidFill>
              </a:rPr>
              <a:t>numériques.</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Coopération avancée des acteurs de la CCAM, améliorant le niveau de préparation des services CCAM et leur future </a:t>
            </a:r>
            <a:r>
              <a:rPr lang="fr-FR" sz="1150" dirty="0" smtClean="0">
                <a:solidFill>
                  <a:schemeClr val="tx1"/>
                </a:solidFill>
              </a:rPr>
              <a:t>extension.</a:t>
            </a:r>
            <a:endParaRPr lang="fr-FR" sz="1150" dirty="0">
              <a:solidFill>
                <a:schemeClr val="tx1"/>
              </a:solidFill>
            </a:endParaRP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50" dirty="0">
                <a:solidFill>
                  <a:schemeClr val="tx1"/>
                </a:solidFill>
              </a:rPr>
              <a:t>Améliorer la disponibilité des informations en temps réel en développant et en démontrant des architectures de systèmes, de données et de services pour des jumeaux numériques d’infrastructures de transport </a:t>
            </a:r>
            <a:r>
              <a:rPr lang="fr-FR" sz="1150" dirty="0" smtClean="0">
                <a:solidFill>
                  <a:schemeClr val="tx1"/>
                </a:solidFill>
              </a:rPr>
              <a:t>routier.</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Supprimer la discontinuité du signal de positionnement GNSS dans les environnements routiers </a:t>
            </a:r>
            <a:r>
              <a:rPr lang="fr-FR" sz="1150" dirty="0" smtClean="0">
                <a:solidFill>
                  <a:schemeClr val="tx1"/>
                </a:solidFill>
              </a:rPr>
              <a:t>difficiles et développer </a:t>
            </a:r>
            <a:r>
              <a:rPr lang="fr-FR" sz="1150" dirty="0">
                <a:solidFill>
                  <a:schemeClr val="tx1"/>
                </a:solidFill>
              </a:rPr>
              <a:t>des approches pour améliorer la robustesse et la fiabilité des informations de </a:t>
            </a:r>
            <a:r>
              <a:rPr lang="fr-FR" sz="1150" dirty="0" smtClean="0">
                <a:solidFill>
                  <a:schemeClr val="tx1"/>
                </a:solidFill>
              </a:rPr>
              <a:t>positionnement.</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Améliorer la sécurité des </a:t>
            </a:r>
            <a:r>
              <a:rPr lang="fr-FR" sz="1150" dirty="0" smtClean="0">
                <a:solidFill>
                  <a:schemeClr val="tx1"/>
                </a:solidFill>
              </a:rPr>
              <a:t>usagers autour </a:t>
            </a:r>
            <a:r>
              <a:rPr lang="fr-FR" sz="1150" dirty="0">
                <a:solidFill>
                  <a:schemeClr val="tx1"/>
                </a:solidFill>
              </a:rPr>
              <a:t>des zones de chantiers routiers et d’incidents, par le développement de nouvelles solutions de gestion de navigation, par une amélioration des techniques de communication et de traitement des données et par la mise en place de mesures harmonisées de gestion locale du </a:t>
            </a:r>
            <a:r>
              <a:rPr lang="fr-FR" sz="1150" dirty="0" smtClean="0">
                <a:solidFill>
                  <a:schemeClr val="tx1"/>
                </a:solidFill>
              </a:rPr>
              <a:t>trafic.</a:t>
            </a:r>
            <a:endParaRPr lang="fr-FR" sz="115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47</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6 : Les appels de 2023 </a:t>
            </a:r>
          </a:p>
          <a:p>
            <a:pPr>
              <a:defRPr/>
            </a:pPr>
            <a:r>
              <a:rPr lang="fr-FR" sz="1200" b="1" dirty="0"/>
              <a:t>CCAM</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6-7)</a:t>
            </a:r>
            <a:endParaRPr lang="fr-FR" sz="1200" i="1" dirty="0"/>
          </a:p>
          <a:p>
            <a:pPr lvl="0">
              <a:defRPr/>
            </a:pPr>
            <a:r>
              <a:rPr lang="fr-FR" sz="1200" i="1" dirty="0"/>
              <a:t>Nb estimé de projets financés : 2</a:t>
            </a:r>
            <a:endParaRPr dirty="0"/>
          </a:p>
          <a:p>
            <a:pPr lvl="0">
              <a:defRPr/>
            </a:pPr>
            <a:r>
              <a:rPr lang="fr-FR" sz="1200" i="1" dirty="0"/>
              <a:t>Budget/projet : 6M€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lang="fr-FR" sz="1200" i="1" dirty="0"/>
          </a:p>
        </p:txBody>
      </p:sp>
    </p:spTree>
    <p:extLst>
      <p:ext uri="{BB962C8B-B14F-4D97-AF65-F5344CB8AC3E}">
        <p14:creationId xmlns:p14="http://schemas.microsoft.com/office/powerpoint/2010/main" val="3423825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HORIZON-CL5-2023-D6-01-04: Integrating European diversity in the design, development and implementation of CCAM solutions to support mobility equity (CCAM Partnership)</a:t>
            </a:r>
          </a:p>
        </p:txBody>
      </p:sp>
      <p:sp>
        <p:nvSpPr>
          <p:cNvPr id="6" name="Espace réservé du contenu 5"/>
          <p:cNvSpPr txBox="1"/>
          <p:nvPr/>
        </p:nvSpPr>
        <p:spPr bwMode="gray">
          <a:xfrm>
            <a:off x="360000" y="1706400"/>
            <a:ext cx="8496000" cy="324036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Meilleure connaissance de l'influence des dimensions géographiques et culturelles sur l'acceptabilité sociétale, l'adoption et l'utilisation de la </a:t>
            </a:r>
            <a:r>
              <a:rPr lang="fr-FR" sz="1150" dirty="0" smtClean="0">
                <a:solidFill>
                  <a:schemeClr val="tx1"/>
                </a:solidFill>
              </a:rPr>
              <a:t>CCAM.</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Intégration des facteurs géographiques et culturels dans la planification, la conception, le développement et la mise en œuvre des solutions </a:t>
            </a:r>
            <a:r>
              <a:rPr lang="fr-FR" sz="1150" dirty="0" smtClean="0">
                <a:solidFill>
                  <a:schemeClr val="tx1"/>
                </a:solidFill>
              </a:rPr>
              <a:t>CCAM.</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S</a:t>
            </a:r>
            <a:r>
              <a:rPr lang="fr-FR" sz="1150" dirty="0" smtClean="0">
                <a:solidFill>
                  <a:schemeClr val="tx1"/>
                </a:solidFill>
              </a:rPr>
              <a:t>tratégie </a:t>
            </a:r>
            <a:r>
              <a:rPr lang="fr-FR" sz="1150" dirty="0">
                <a:solidFill>
                  <a:schemeClr val="tx1"/>
                </a:solidFill>
              </a:rPr>
              <a:t>pour soutenir le déploiement équitable des systèmes et services CCAM, adaptés aux contextes et aux cultures </a:t>
            </a:r>
            <a:r>
              <a:rPr lang="fr-FR" sz="1150" dirty="0" smtClean="0">
                <a:solidFill>
                  <a:schemeClr val="tx1"/>
                </a:solidFill>
              </a:rPr>
              <a:t>locales.</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T</a:t>
            </a:r>
            <a:r>
              <a:rPr lang="fr-FR" sz="1150" dirty="0" smtClean="0">
                <a:solidFill>
                  <a:schemeClr val="tx1"/>
                </a:solidFill>
              </a:rPr>
              <a:t>ransférabilité </a:t>
            </a:r>
            <a:r>
              <a:rPr lang="fr-FR" sz="1150" dirty="0">
                <a:solidFill>
                  <a:schemeClr val="tx1"/>
                </a:solidFill>
              </a:rPr>
              <a:t>accrue des solutions, des expériences, des connaissances et des enseignements tirés entre les villes, les régions et les projets européens qui intègrent les diversités géographiques et culturelles dans le développement et le déploiement de la </a:t>
            </a:r>
            <a:r>
              <a:rPr lang="fr-FR" sz="1150" dirty="0" smtClean="0">
                <a:solidFill>
                  <a:schemeClr val="tx1"/>
                </a:solidFill>
              </a:rPr>
              <a:t>CCAM.</a:t>
            </a:r>
            <a:endParaRPr lang="fr-FR" sz="1150" dirty="0">
              <a:solidFill>
                <a:schemeClr val="tx1"/>
              </a:solidFill>
            </a:endParaRPr>
          </a:p>
          <a:p>
            <a:pPr marL="171450" indent="-171450">
              <a:spcAft>
                <a:spcPts val="0"/>
              </a:spcAft>
              <a:buFont typeface="Arial"/>
              <a:buChar char="•"/>
              <a:defRPr/>
            </a:pPr>
            <a:endParaRPr lang="en-GB" sz="7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50" dirty="0">
                <a:solidFill>
                  <a:schemeClr val="tx1"/>
                </a:solidFill>
              </a:rPr>
              <a:t>Évaluer comment les particularités culturelles et régionales ont conduit à des infrastructures de transport, des contextes sociétaux, des besoins de déplacement et des comportements </a:t>
            </a:r>
            <a:r>
              <a:rPr lang="fr-FR" sz="1150" dirty="0" smtClean="0">
                <a:solidFill>
                  <a:schemeClr val="tx1"/>
                </a:solidFill>
              </a:rPr>
              <a:t>différents.</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Développer des méthodologies qui prennent en compte l'impact des diversités culturelles et régionales sur les attitudes, la demande, l'adoption, et la mise en œuvre des solutions </a:t>
            </a:r>
            <a:r>
              <a:rPr lang="fr-FR" sz="1150" dirty="0" smtClean="0">
                <a:solidFill>
                  <a:schemeClr val="tx1"/>
                </a:solidFill>
              </a:rPr>
              <a:t>CCAM.</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Élaborer des principes qui favorisent l'intégration des facteurs géographiques et culturels dans toutes les étapes de mise en œuvre de la </a:t>
            </a:r>
            <a:r>
              <a:rPr lang="fr-FR" sz="1150" dirty="0" smtClean="0">
                <a:solidFill>
                  <a:schemeClr val="tx1"/>
                </a:solidFill>
              </a:rPr>
              <a:t>CCAM.</a:t>
            </a:r>
            <a:endParaRPr lang="fr-FR" sz="1150" dirty="0">
              <a:solidFill>
                <a:schemeClr val="tx1"/>
              </a:solidFill>
            </a:endParaRPr>
          </a:p>
          <a:p>
            <a:pPr marL="171450" indent="-171450">
              <a:spcAft>
                <a:spcPts val="0"/>
              </a:spcAft>
              <a:buFont typeface="Arial"/>
              <a:buChar char="•"/>
              <a:defRPr/>
            </a:pPr>
            <a:endParaRPr lang="fr-FR" sz="110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48</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6 : Les appels de 2023 </a:t>
            </a:r>
          </a:p>
          <a:p>
            <a:pPr>
              <a:defRPr/>
            </a:pPr>
            <a:r>
              <a:rPr lang="fr-FR" sz="1200" b="1" dirty="0"/>
              <a:t>CCAM</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RIA</a:t>
            </a:r>
          </a:p>
          <a:p>
            <a:pPr lvl="0">
              <a:defRPr/>
            </a:pPr>
            <a:r>
              <a:rPr lang="fr-FR" sz="1200" i="1" dirty="0"/>
              <a:t>Nb estimé de projets financés : 2</a:t>
            </a:r>
            <a:endParaRPr dirty="0"/>
          </a:p>
          <a:p>
            <a:pPr lvl="0">
              <a:defRPr/>
            </a:pPr>
            <a:r>
              <a:rPr lang="fr-FR" sz="1200" i="1" dirty="0"/>
              <a:t>Budget/projet : 3-4M€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lang="fr-FR" sz="1200" i="1" dirty="0"/>
          </a:p>
        </p:txBody>
      </p:sp>
    </p:spTree>
    <p:extLst>
      <p:ext uri="{BB962C8B-B14F-4D97-AF65-F5344CB8AC3E}">
        <p14:creationId xmlns:p14="http://schemas.microsoft.com/office/powerpoint/2010/main" val="792437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HORIZON-CL5-2023-D6-01-05: CCAM effects on jobs and education, plans for skills that match the CCAM development, and prerequisites for employment growth (CCAM Partnership)</a:t>
            </a:r>
          </a:p>
        </p:txBody>
      </p:sp>
      <p:sp>
        <p:nvSpPr>
          <p:cNvPr id="6" name="Espace réservé du contenu 5"/>
          <p:cNvSpPr txBox="1"/>
          <p:nvPr/>
        </p:nvSpPr>
        <p:spPr bwMode="gray">
          <a:xfrm>
            <a:off x="360000" y="1706400"/>
            <a:ext cx="8424000" cy="324036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Meilleure compréhension des effets du déploiement de la CCAM sur l'emploi et des effets socio-économiques plus </a:t>
            </a:r>
            <a:r>
              <a:rPr lang="fr-FR" sz="1150" dirty="0" smtClean="0">
                <a:solidFill>
                  <a:schemeClr val="tx1"/>
                </a:solidFill>
              </a:rPr>
              <a:t>larges.</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Une forte sensibilisation de toutes les parties prenantes aux effets de la CCAM sur l'emploi, tout au long de la chaîne de valeur de la CCAM, et des recommandations sur la manière de traiter ces </a:t>
            </a:r>
            <a:r>
              <a:rPr lang="fr-FR" sz="1150" dirty="0" smtClean="0">
                <a:solidFill>
                  <a:schemeClr val="tx1"/>
                </a:solidFill>
              </a:rPr>
              <a:t>effets.</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Des conditions préalables à la création d'emplois et à la croissance de l'emploi grâce à des stratégies visant à stimuler les capacités d'innovation et à développer des solutions CCAM compétitives et les entreprises </a:t>
            </a:r>
            <a:r>
              <a:rPr lang="fr-FR" sz="1150" dirty="0" smtClean="0">
                <a:solidFill>
                  <a:schemeClr val="tx1"/>
                </a:solidFill>
              </a:rPr>
              <a:t>associées.</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Soutenir le développement de plans et d'activités éducatifs ainsi que les efforts de requalification pour développer le capital humain dans les systèmes et services de mobilité innovants par l'éducation et la </a:t>
            </a:r>
            <a:r>
              <a:rPr lang="fr-FR" sz="1150" dirty="0" smtClean="0">
                <a:solidFill>
                  <a:schemeClr val="tx1"/>
                </a:solidFill>
              </a:rPr>
              <a:t>formation.</a:t>
            </a:r>
            <a:endParaRPr lang="fr-FR" sz="1150" dirty="0">
              <a:solidFill>
                <a:schemeClr val="tx1"/>
              </a:solidFill>
            </a:endParaRP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50" dirty="0">
                <a:solidFill>
                  <a:schemeClr val="tx1"/>
                </a:solidFill>
              </a:rPr>
              <a:t>Élaborer une feuille de route pour soutenir la transition socio-économique vers la CCAM et fournir les conditions préalables à la croissance de l'emploi, au renforcement des capacités d'innovation et à la demande de compétences à court et à long </a:t>
            </a:r>
            <a:r>
              <a:rPr lang="fr-FR" sz="1150" dirty="0" smtClean="0">
                <a:solidFill>
                  <a:schemeClr val="tx1"/>
                </a:solidFill>
              </a:rPr>
              <a:t>terme.</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Définir et évaluer la manière dont les attentes en matière de croissance de l'emploi permise par la CCAM peuvent être </a:t>
            </a:r>
            <a:r>
              <a:rPr lang="fr-FR" sz="1150" dirty="0" smtClean="0">
                <a:solidFill>
                  <a:schemeClr val="tx1"/>
                </a:solidFill>
              </a:rPr>
              <a:t>satisfaites.</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Analyser les effets socio-économiques et les effets sur l'emploi de la CCAM en tenant compte de différents degrés de pénétration des solutions de </a:t>
            </a:r>
            <a:r>
              <a:rPr lang="fr-FR" sz="1150" dirty="0" smtClean="0">
                <a:solidFill>
                  <a:schemeClr val="tx1"/>
                </a:solidFill>
              </a:rPr>
              <a:t>mobilité.</a:t>
            </a:r>
            <a:endParaRPr lang="fr-FR" sz="115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49</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6 : Les appels de 2023 </a:t>
            </a:r>
          </a:p>
          <a:p>
            <a:pPr>
              <a:defRPr/>
            </a:pPr>
            <a:r>
              <a:rPr lang="fr-FR" sz="1200" b="1" dirty="0"/>
              <a:t>CCAM</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RIA</a:t>
            </a:r>
          </a:p>
          <a:p>
            <a:pPr lvl="0">
              <a:defRPr/>
            </a:pPr>
            <a:r>
              <a:rPr lang="fr-FR" sz="1200" i="1" dirty="0"/>
              <a:t>Nb estimé de projets financés : 1</a:t>
            </a:r>
            <a:endParaRPr dirty="0"/>
          </a:p>
          <a:p>
            <a:pPr lvl="0">
              <a:defRPr/>
            </a:pPr>
            <a:r>
              <a:rPr lang="fr-FR" sz="1200" i="1" dirty="0"/>
              <a:t>Budget/projet : 2M€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lang="fr-FR" sz="1200" i="1" dirty="0"/>
          </a:p>
        </p:txBody>
      </p:sp>
    </p:spTree>
    <p:extLst>
      <p:ext uri="{BB962C8B-B14F-4D97-AF65-F5344CB8AC3E}">
        <p14:creationId xmlns:p14="http://schemas.microsoft.com/office/powerpoint/2010/main" val="385430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defRPr/>
            </a:pPr>
            <a:endParaRPr lang="fr-FR" sz="2800" b="0" dirty="0"/>
          </a:p>
          <a:p>
            <a:pPr>
              <a:defRPr/>
            </a:pPr>
            <a:r>
              <a:rPr lang="fr-FR" sz="2800" b="0" dirty="0"/>
              <a:t>PRÉSENTATION GÉNÉRALE</a:t>
            </a:r>
            <a:endParaRPr dirty="0"/>
          </a:p>
          <a:p>
            <a:pPr>
              <a:defRPr/>
            </a:pPr>
            <a:r>
              <a:rPr lang="fr-FR" sz="3200" dirty="0"/>
              <a:t>HORIZON EUROPE ET LE CLUSTER 5</a:t>
            </a:r>
            <a:endParaRPr dirty="0"/>
          </a:p>
          <a:p>
            <a:pPr>
              <a:defRPr/>
            </a:pPr>
            <a:r>
              <a:rPr lang="fr-FR" sz="3200" dirty="0"/>
              <a:t>Climat, Energie, Mobilité</a:t>
            </a:r>
          </a:p>
          <a:p>
            <a:pPr algn="ctr">
              <a:lnSpc>
                <a:spcPct val="100000"/>
              </a:lnSpc>
              <a:defRPr/>
            </a:pPr>
            <a:endParaRPr lang="fr-FR" sz="3600" b="0" dirty="0"/>
          </a:p>
        </p:txBody>
      </p:sp>
    </p:spTree>
    <p:extLst>
      <p:ext uri="{BB962C8B-B14F-4D97-AF65-F5344CB8AC3E}">
        <p14:creationId xmlns:p14="http://schemas.microsoft.com/office/powerpoint/2010/main" val="108452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50</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6 , « sous-partie 2 » : Les objectifs</a:t>
            </a:r>
          </a:p>
          <a:p>
            <a:pPr algn="r">
              <a:defRPr/>
            </a:pPr>
            <a:r>
              <a:rPr lang="en-US" sz="1200" b="1" dirty="0"/>
              <a:t>Transport multimodal</a:t>
            </a:r>
            <a:endParaRPr lang="fr-FR" b="1" dirty="0"/>
          </a:p>
        </p:txBody>
      </p:sp>
      <p:sp>
        <p:nvSpPr>
          <p:cNvPr id="7" name="Rectangle 6"/>
          <p:cNvSpPr/>
          <p:nvPr/>
        </p:nvSpPr>
        <p:spPr bwMode="auto">
          <a:xfrm>
            <a:off x="323528" y="1028219"/>
            <a:ext cx="8442808" cy="3216265"/>
          </a:xfrm>
          <a:prstGeom prst="rect">
            <a:avLst/>
          </a:prstGeom>
        </p:spPr>
        <p:txBody>
          <a:bodyPr wrap="square">
            <a:spAutoFit/>
          </a:bodyPr>
          <a:lstStyle/>
          <a:p>
            <a:pPr lvl="0" algn="just">
              <a:defRPr/>
            </a:pPr>
            <a:r>
              <a:rPr lang="fr-FR" sz="1600" b="1" dirty="0">
                <a:solidFill>
                  <a:srgbClr val="000099"/>
                </a:solidFill>
              </a:rPr>
              <a:t>2</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Systèmes de transport multimodaux et durables pour les passagers et les marchandises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50" dirty="0">
                <a:solidFill>
                  <a:srgbClr val="000000"/>
                </a:solidFill>
              </a:rPr>
              <a:t>Infrastructures physiques et numériques modernisées et résilientes pour une mobilité multimodale propre, accessible et abordable</a:t>
            </a:r>
          </a:p>
          <a:p>
            <a:pPr marL="171450" indent="-171450" algn="just">
              <a:spcAft>
                <a:spcPts val="600"/>
              </a:spcAft>
              <a:buFont typeface="Arial"/>
              <a:buChar char="•"/>
              <a:defRPr/>
            </a:pPr>
            <a:r>
              <a:rPr lang="fr-FR" sz="1350" dirty="0">
                <a:solidFill>
                  <a:srgbClr val="000000"/>
                </a:solidFill>
              </a:rPr>
              <a:t>Transport de marchandises et une logistique durables et intelligents sur de longues distances et au niveau régional, grâce à une efficacité accrue et à une meilleure </a:t>
            </a:r>
            <a:r>
              <a:rPr lang="fr-FR" sz="1350" dirty="0" err="1">
                <a:solidFill>
                  <a:srgbClr val="000000"/>
                </a:solidFill>
              </a:rPr>
              <a:t>interconnectivité</a:t>
            </a:r>
            <a:r>
              <a:rPr lang="fr-FR" sz="1350" dirty="0">
                <a:solidFill>
                  <a:srgbClr val="000000"/>
                </a:solidFill>
              </a:rPr>
              <a:t>.</a:t>
            </a:r>
          </a:p>
          <a:p>
            <a:pPr marL="171450" indent="-171450" algn="just">
              <a:spcAft>
                <a:spcPts val="600"/>
              </a:spcAft>
              <a:buFont typeface="Arial"/>
              <a:buChar char="•"/>
              <a:defRPr/>
            </a:pPr>
            <a:r>
              <a:rPr lang="fr-FR" sz="1350" dirty="0">
                <a:solidFill>
                  <a:srgbClr val="000000"/>
                </a:solidFill>
              </a:rPr>
              <a:t>Réduction des coûts externes de la mobilité des passagers et du transport de marchandises, et optimisation de l'efficacité et de la résilience des réseaux à l'échelle du système.</a:t>
            </a:r>
          </a:p>
          <a:p>
            <a:pPr marL="171450" indent="-171450" algn="just">
              <a:spcAft>
                <a:spcPts val="600"/>
              </a:spcAft>
              <a:buFont typeface="Arial"/>
              <a:buChar char="•"/>
              <a:defRPr/>
            </a:pPr>
            <a:r>
              <a:rPr lang="fr-FR" sz="1350" dirty="0">
                <a:solidFill>
                  <a:srgbClr val="000000"/>
                </a:solidFill>
              </a:rPr>
              <a:t>Renforcement de la capacité locale et/ou régionale de gouvernance et d'innovation en matière de mobilité des passagers et de transport de marchandises. </a:t>
            </a:r>
          </a:p>
        </p:txBody>
      </p:sp>
    </p:spTree>
    <p:extLst>
      <p:ext uri="{BB962C8B-B14F-4D97-AF65-F5344CB8AC3E}">
        <p14:creationId xmlns:p14="http://schemas.microsoft.com/office/powerpoint/2010/main" val="2321857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HORIZON-CL5-2023-D6-01-06: Zero-emission e-commerce and freight delivery and return choices by retailers, consumers and local authorities</a:t>
            </a:r>
          </a:p>
        </p:txBody>
      </p:sp>
      <p:sp>
        <p:nvSpPr>
          <p:cNvPr id="6" name="Espace réservé du contenu 5"/>
          <p:cNvSpPr txBox="1"/>
          <p:nvPr/>
        </p:nvSpPr>
        <p:spPr bwMode="gray">
          <a:xfrm>
            <a:off x="360000" y="1706400"/>
            <a:ext cx="8568000" cy="324036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M</a:t>
            </a:r>
            <a:r>
              <a:rPr lang="fr-FR" sz="1100" dirty="0" smtClean="0">
                <a:solidFill>
                  <a:schemeClr val="tx1"/>
                </a:solidFill>
              </a:rPr>
              <a:t>eilleure </a:t>
            </a:r>
            <a:r>
              <a:rPr lang="fr-FR" sz="1100" dirty="0">
                <a:solidFill>
                  <a:schemeClr val="tx1"/>
                </a:solidFill>
              </a:rPr>
              <a:t>compréhension de la volonté et des motivations des clients à choisir des options de livraison / retour plus </a:t>
            </a:r>
            <a:r>
              <a:rPr lang="fr-FR" sz="1100" dirty="0" smtClean="0">
                <a:solidFill>
                  <a:schemeClr val="tx1"/>
                </a:solidFill>
              </a:rPr>
              <a:t>durables.</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Les détaillants et les opérateurs logistiques fournissent des informations sur les implications des solutions de </a:t>
            </a:r>
            <a:r>
              <a:rPr lang="fr-FR" sz="1100" dirty="0" smtClean="0">
                <a:solidFill>
                  <a:schemeClr val="tx1"/>
                </a:solidFill>
              </a:rPr>
              <a:t>livraison.</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Les consommateurs sont engagés dans l'utilisation de stratégies de livraison / retour pour réduire émissions et </a:t>
            </a:r>
            <a:r>
              <a:rPr lang="fr-FR" sz="1100" dirty="0" smtClean="0">
                <a:solidFill>
                  <a:schemeClr val="tx1"/>
                </a:solidFill>
              </a:rPr>
              <a:t>embouteillages.</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Les informations sur l'empreinte environnementale des livraisons / retours sont fournies aux </a:t>
            </a:r>
            <a:r>
              <a:rPr lang="fr-FR" sz="1100" dirty="0" smtClean="0">
                <a:solidFill>
                  <a:schemeClr val="tx1"/>
                </a:solidFill>
              </a:rPr>
              <a:t>consommateurs.</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Un éventail plus large d'options de livraison / retour sans émissions et de systèmes d'incitation connexes est conçu, encouragés par la demande croissante des clients et par les réglementations des </a:t>
            </a:r>
            <a:r>
              <a:rPr lang="fr-FR" sz="1100" dirty="0" smtClean="0">
                <a:solidFill>
                  <a:schemeClr val="tx1"/>
                </a:solidFill>
              </a:rPr>
              <a:t>villes.</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Au moins 50 % des options/processus de livraison / retour adoptés par opérateurs logistiques participant à l'action sont sans </a:t>
            </a:r>
            <a:r>
              <a:rPr lang="fr-FR" sz="1100" dirty="0" smtClean="0">
                <a:solidFill>
                  <a:schemeClr val="tx1"/>
                </a:solidFill>
              </a:rPr>
              <a:t>émissions.</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Meilleure compréhension de la capacité des autorités locales à influencer les choix des consommateurs en matière de livraison / </a:t>
            </a:r>
            <a:r>
              <a:rPr lang="fr-FR" sz="1100" dirty="0" smtClean="0">
                <a:solidFill>
                  <a:schemeClr val="tx1"/>
                </a:solidFill>
              </a:rPr>
              <a:t>retour.</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Recommandations proposées aux autorités locales et à l'UE sur l'impact des leviers politiques pour influencer les choix plus écologiques des options de livraison / </a:t>
            </a:r>
            <a:r>
              <a:rPr lang="fr-FR" sz="1100" dirty="0" smtClean="0">
                <a:solidFill>
                  <a:schemeClr val="tx1"/>
                </a:solidFill>
              </a:rPr>
              <a:t>retour.</a:t>
            </a:r>
            <a:endParaRPr lang="fr-FR" sz="1100" dirty="0">
              <a:solidFill>
                <a:schemeClr val="tx1"/>
              </a:solidFill>
            </a:endParaRP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00" dirty="0">
                <a:solidFill>
                  <a:schemeClr val="tx1"/>
                </a:solidFill>
              </a:rPr>
              <a:t>Evaluer les conditions qui rendraient les options de livraison / retour sans émissions attrayantes pour les </a:t>
            </a:r>
            <a:r>
              <a:rPr lang="fr-FR" sz="1100" dirty="0" smtClean="0">
                <a:solidFill>
                  <a:schemeClr val="tx1"/>
                </a:solidFill>
              </a:rPr>
              <a:t>consommateurs.</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Faire participer activement les consommateurs et les détaillants à l'élaboration de lignes directrices pour sensibiliser et communiquer de manière transparente et compréhensible sur l'empreinte en termes d'émissions de gaz à effet de serre des modes de livraison / </a:t>
            </a:r>
            <a:r>
              <a:rPr lang="fr-FR" sz="1100" dirty="0" smtClean="0">
                <a:solidFill>
                  <a:schemeClr val="tx1"/>
                </a:solidFill>
              </a:rPr>
              <a:t>retour.</a:t>
            </a:r>
            <a:endParaRPr lang="fr-FR" sz="110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51</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6 : Les appels de 2023 </a:t>
            </a:r>
          </a:p>
          <a:p>
            <a:pPr>
              <a:defRPr/>
            </a:pPr>
            <a:r>
              <a:rPr lang="fr-FR" sz="1200" b="1" dirty="0"/>
              <a:t>Transport multimodal</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a:defRPr/>
            </a:pPr>
            <a:r>
              <a:rPr lang="fr-FR" sz="1200" i="1" dirty="0"/>
              <a:t>RIA (</a:t>
            </a:r>
            <a:r>
              <a:rPr lang="en-US" sz="1200" i="1" dirty="0"/>
              <a:t>TRL à la fin du </a:t>
            </a:r>
            <a:r>
              <a:rPr lang="en-US" sz="1200" i="1" dirty="0" err="1"/>
              <a:t>projet</a:t>
            </a:r>
            <a:r>
              <a:rPr lang="en-US" sz="1200" i="1" dirty="0"/>
              <a:t> 5)</a:t>
            </a:r>
            <a:endParaRPr lang="fr-FR" sz="1200" i="1" dirty="0"/>
          </a:p>
          <a:p>
            <a:pPr lvl="0">
              <a:defRPr/>
            </a:pPr>
            <a:r>
              <a:rPr lang="fr-FR" sz="1200" i="1" dirty="0"/>
              <a:t>Nb estimé de projets financés : 2</a:t>
            </a:r>
            <a:endParaRPr dirty="0"/>
          </a:p>
          <a:p>
            <a:pPr lvl="0">
              <a:defRPr/>
            </a:pPr>
            <a:r>
              <a:rPr lang="fr-FR" sz="1200" i="1" dirty="0"/>
              <a:t>Budget/projet : 3M€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lang="fr-FR" sz="1200" i="1" dirty="0"/>
          </a:p>
        </p:txBody>
      </p:sp>
    </p:spTree>
    <p:extLst>
      <p:ext uri="{BB962C8B-B14F-4D97-AF65-F5344CB8AC3E}">
        <p14:creationId xmlns:p14="http://schemas.microsoft.com/office/powerpoint/2010/main" val="630005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HORIZON-CL5-2023-D6-01-07: Operational automation to support multimodal freight transport</a:t>
            </a:r>
          </a:p>
        </p:txBody>
      </p:sp>
      <p:sp>
        <p:nvSpPr>
          <p:cNvPr id="6" name="Espace réservé du contenu 5"/>
          <p:cNvSpPr txBox="1"/>
          <p:nvPr/>
        </p:nvSpPr>
        <p:spPr bwMode="gray">
          <a:xfrm>
            <a:off x="360000" y="1635646"/>
            <a:ext cx="8424000" cy="324036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Meilleure définition des exigences d'automatisation opérationnelle pour un transport automatique multimodal de marchandises </a:t>
            </a:r>
            <a:r>
              <a:rPr lang="fr-FR" sz="1150" dirty="0" smtClean="0">
                <a:solidFill>
                  <a:schemeClr val="tx1"/>
                </a:solidFill>
              </a:rPr>
              <a:t>fluide.</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A</a:t>
            </a:r>
            <a:r>
              <a:rPr lang="fr-FR" sz="1150" dirty="0" smtClean="0">
                <a:solidFill>
                  <a:schemeClr val="tx1"/>
                </a:solidFill>
              </a:rPr>
              <a:t>vantages </a:t>
            </a:r>
            <a:r>
              <a:rPr lang="fr-FR" sz="1150" dirty="0">
                <a:solidFill>
                  <a:schemeClr val="tx1"/>
                </a:solidFill>
              </a:rPr>
              <a:t>clairement évalués, en termes de réduction des impacts sociaux et environnementaux, de réduction des coûts de logistique et de transport de marchandises, ainsi que des lacunes technologiques de l'automatisation des </a:t>
            </a:r>
            <a:r>
              <a:rPr lang="fr-FR" sz="1150" dirty="0" smtClean="0">
                <a:solidFill>
                  <a:schemeClr val="tx1"/>
                </a:solidFill>
              </a:rPr>
              <a:t>hubs.</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S</a:t>
            </a:r>
            <a:r>
              <a:rPr lang="fr-FR" sz="1150" dirty="0" smtClean="0">
                <a:solidFill>
                  <a:schemeClr val="tx1"/>
                </a:solidFill>
              </a:rPr>
              <a:t>tratégies </a:t>
            </a:r>
            <a:r>
              <a:rPr lang="fr-FR" sz="1150" dirty="0">
                <a:solidFill>
                  <a:schemeClr val="tx1"/>
                </a:solidFill>
              </a:rPr>
              <a:t>visant à réduire le coût d'investissement et à soutenir la mise en œuvre de solutions automatisées pour la logistique et le transport multimodal de </a:t>
            </a:r>
            <a:r>
              <a:rPr lang="fr-FR" sz="1150" dirty="0" smtClean="0">
                <a:solidFill>
                  <a:schemeClr val="tx1"/>
                </a:solidFill>
              </a:rPr>
              <a:t>marchandises.</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R</a:t>
            </a:r>
            <a:r>
              <a:rPr lang="fr-FR" sz="1150" dirty="0" smtClean="0">
                <a:solidFill>
                  <a:schemeClr val="tx1"/>
                </a:solidFill>
              </a:rPr>
              <a:t>ecommandations </a:t>
            </a:r>
            <a:r>
              <a:rPr lang="fr-FR" sz="1150" dirty="0">
                <a:solidFill>
                  <a:schemeClr val="tx1"/>
                </a:solidFill>
              </a:rPr>
              <a:t>pour d'éventuelles actions réglementaires et </a:t>
            </a:r>
            <a:r>
              <a:rPr lang="fr-FR" sz="1150" dirty="0" smtClean="0">
                <a:solidFill>
                  <a:schemeClr val="tx1"/>
                </a:solidFill>
              </a:rPr>
              <a:t>politiques.</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S</a:t>
            </a:r>
            <a:r>
              <a:rPr lang="fr-FR" sz="1150" dirty="0" smtClean="0">
                <a:solidFill>
                  <a:schemeClr val="tx1"/>
                </a:solidFill>
              </a:rPr>
              <a:t>ynergies établies </a:t>
            </a:r>
            <a:r>
              <a:rPr lang="fr-FR" sz="1150" dirty="0">
                <a:solidFill>
                  <a:schemeClr val="tx1"/>
                </a:solidFill>
              </a:rPr>
              <a:t>entre les actions de recherche sur l'automatisation du transport de marchandises menées dans les domaines du rail, de la route, de l'aviation, du transport fluvial et des modes de transport alternatifs </a:t>
            </a:r>
            <a:r>
              <a:rPr lang="fr-FR" sz="1150" dirty="0" smtClean="0">
                <a:solidFill>
                  <a:schemeClr val="tx1"/>
                </a:solidFill>
              </a:rPr>
              <a:t>innovants.</a:t>
            </a:r>
            <a:endParaRPr lang="fr-FR" sz="1150" dirty="0">
              <a:solidFill>
                <a:schemeClr val="tx1"/>
              </a:solidFill>
            </a:endParaRP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50" dirty="0">
                <a:solidFill>
                  <a:schemeClr val="tx1"/>
                </a:solidFill>
              </a:rPr>
              <a:t>Identifier les lacunes dans les technologies de transport automatisé et les opérations </a:t>
            </a:r>
            <a:r>
              <a:rPr lang="fr-FR" sz="1150" dirty="0" smtClean="0">
                <a:solidFill>
                  <a:schemeClr val="tx1"/>
                </a:solidFill>
              </a:rPr>
              <a:t>logistiques.</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Évaluer les avantages des véhicules, du matériel roulant et des navires autonomes pour la logistique multimodale et les avantages d'un transport automatique multimodal de fret entre les modes de </a:t>
            </a:r>
            <a:r>
              <a:rPr lang="fr-FR" sz="1150" dirty="0" smtClean="0">
                <a:solidFill>
                  <a:schemeClr val="tx1"/>
                </a:solidFill>
              </a:rPr>
              <a:t>transport.</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Étudier les exigences et définir les avantages concrets d'opérations logistiques automatisées fluides, en particulier dans les terminaux et les plates-formes multimodales (rail, route, voies navigables intérieures</a:t>
            </a:r>
            <a:r>
              <a:rPr lang="fr-FR" sz="1150" dirty="0" smtClean="0">
                <a:solidFill>
                  <a:schemeClr val="tx1"/>
                </a:solidFill>
              </a:rPr>
              <a:t>).</a:t>
            </a:r>
            <a:endParaRPr lang="fr-FR" sz="115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52</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6 : Les appels de 2023 </a:t>
            </a:r>
          </a:p>
          <a:p>
            <a:pPr>
              <a:defRPr/>
            </a:pPr>
            <a:r>
              <a:rPr lang="fr-FR" sz="1200" b="1" dirty="0"/>
              <a:t>Transport multimodal</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a:defRPr/>
            </a:pPr>
            <a:r>
              <a:rPr lang="fr-FR" sz="1200" i="1" dirty="0"/>
              <a:t>RIA (</a:t>
            </a:r>
            <a:r>
              <a:rPr lang="en-US" sz="1200" i="1" dirty="0"/>
              <a:t>TRL à la fin du </a:t>
            </a:r>
            <a:r>
              <a:rPr lang="en-US" sz="1200" i="1" dirty="0" err="1"/>
              <a:t>projet</a:t>
            </a:r>
            <a:r>
              <a:rPr lang="en-US" sz="1200" i="1" dirty="0"/>
              <a:t> 5)</a:t>
            </a:r>
            <a:endParaRPr lang="fr-FR" sz="1200" i="1" dirty="0"/>
          </a:p>
          <a:p>
            <a:pPr lvl="0">
              <a:defRPr/>
            </a:pPr>
            <a:r>
              <a:rPr lang="fr-FR" sz="1200" i="1" dirty="0"/>
              <a:t>Nb estimé de projets financés : 2</a:t>
            </a:r>
            <a:endParaRPr dirty="0"/>
          </a:p>
          <a:p>
            <a:pPr lvl="0">
              <a:defRPr/>
            </a:pPr>
            <a:r>
              <a:rPr lang="fr-FR" sz="1200" i="1" dirty="0"/>
              <a:t>Budget/projet : 4M€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lang="fr-FR" sz="1200" i="1" dirty="0"/>
          </a:p>
        </p:txBody>
      </p:sp>
    </p:spTree>
    <p:extLst>
      <p:ext uri="{BB962C8B-B14F-4D97-AF65-F5344CB8AC3E}">
        <p14:creationId xmlns:p14="http://schemas.microsoft.com/office/powerpoint/2010/main" val="1556391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HORIZON-CL5-2023-D6-01-08: Future-proof GHG and environmental emissions factors for accounting emissions from transport and logistics operations</a:t>
            </a:r>
          </a:p>
        </p:txBody>
      </p:sp>
      <p:sp>
        <p:nvSpPr>
          <p:cNvPr id="6" name="Espace réservé du contenu 5"/>
          <p:cNvSpPr txBox="1"/>
          <p:nvPr/>
        </p:nvSpPr>
        <p:spPr bwMode="gray">
          <a:xfrm>
            <a:off x="360000" y="1706400"/>
            <a:ext cx="8424000" cy="324036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E</a:t>
            </a:r>
            <a:r>
              <a:rPr lang="fr-FR" sz="1150" dirty="0" smtClean="0">
                <a:solidFill>
                  <a:schemeClr val="tx1"/>
                </a:solidFill>
              </a:rPr>
              <a:t>nsemble </a:t>
            </a:r>
            <a:r>
              <a:rPr lang="fr-FR" sz="1150" dirty="0">
                <a:solidFill>
                  <a:schemeClr val="tx1"/>
                </a:solidFill>
              </a:rPr>
              <a:t>complet de facteurs d'émission de GES </a:t>
            </a:r>
            <a:r>
              <a:rPr lang="fr-FR" sz="1150" dirty="0" smtClean="0">
                <a:solidFill>
                  <a:schemeClr val="tx1"/>
                </a:solidFill>
              </a:rPr>
              <a:t>harmonisés établi, </a:t>
            </a:r>
            <a:r>
              <a:rPr lang="fr-FR" sz="1150" dirty="0">
                <a:solidFill>
                  <a:schemeClr val="tx1"/>
                </a:solidFill>
              </a:rPr>
              <a:t>pour les opérations de transport et de </a:t>
            </a:r>
            <a:r>
              <a:rPr lang="fr-FR" sz="1150" dirty="0" smtClean="0">
                <a:solidFill>
                  <a:schemeClr val="tx1"/>
                </a:solidFill>
              </a:rPr>
              <a:t>logistique.</a:t>
            </a:r>
            <a:endParaRPr lang="fr-FR" sz="1150" dirty="0">
              <a:solidFill>
                <a:schemeClr val="tx1"/>
              </a:solidFill>
            </a:endParaRPr>
          </a:p>
          <a:p>
            <a:pPr marL="171450" indent="-171450">
              <a:spcAft>
                <a:spcPts val="0"/>
              </a:spcAft>
              <a:buFont typeface="Arial"/>
              <a:buChar char="•"/>
              <a:defRPr/>
            </a:pPr>
            <a:r>
              <a:rPr lang="fr-FR" sz="1150" dirty="0" smtClean="0">
                <a:solidFill>
                  <a:schemeClr val="tx1"/>
                </a:solidFill>
              </a:rPr>
              <a:t>Synergies explorée et coopération </a:t>
            </a:r>
            <a:r>
              <a:rPr lang="fr-FR" sz="1150" dirty="0">
                <a:solidFill>
                  <a:schemeClr val="tx1"/>
                </a:solidFill>
              </a:rPr>
              <a:t>horizontale </a:t>
            </a:r>
            <a:r>
              <a:rPr lang="fr-FR" sz="1150" dirty="0" smtClean="0">
                <a:solidFill>
                  <a:schemeClr val="tx1"/>
                </a:solidFill>
              </a:rPr>
              <a:t>établie entre </a:t>
            </a:r>
            <a:r>
              <a:rPr lang="fr-FR" sz="1150" dirty="0">
                <a:solidFill>
                  <a:schemeClr val="tx1"/>
                </a:solidFill>
              </a:rPr>
              <a:t>les différentes structures organisationnelles qui développent des facteurs d'émission de GES pour le transport et la </a:t>
            </a:r>
            <a:r>
              <a:rPr lang="fr-FR" sz="1150" dirty="0" smtClean="0">
                <a:solidFill>
                  <a:schemeClr val="tx1"/>
                </a:solidFill>
              </a:rPr>
              <a:t>logistique.</a:t>
            </a:r>
            <a:endParaRPr lang="fr-FR" sz="1150" dirty="0">
              <a:solidFill>
                <a:schemeClr val="tx1"/>
              </a:solidFill>
            </a:endParaRP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50" dirty="0">
                <a:solidFill>
                  <a:schemeClr val="tx1"/>
                </a:solidFill>
              </a:rPr>
              <a:t>Examiner les facteurs d'émission existants issus des principales sources mondiales, reflétant dûment l'état de l'art scientifique et couvrant à la fois les carburants conventionnels et les nouveaux </a:t>
            </a:r>
            <a:r>
              <a:rPr lang="fr-FR" sz="1150" dirty="0" smtClean="0">
                <a:solidFill>
                  <a:schemeClr val="tx1"/>
                </a:solidFill>
              </a:rPr>
              <a:t>carburants.</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Effectuer l'analyse des lacunes actuelles et élaborer des facteurs d'émission pour les catégories qui ne sont pas encore couvertes, tant pour les émissions en amont que pour les émissions en aval, en tenant dûment compte des nouvelles filières de production et en abordant en particulier l'incertitude et la variation des facteurs de bilan du puits au réservoir à appliquer aux nouveaux </a:t>
            </a:r>
            <a:r>
              <a:rPr lang="fr-FR" sz="1150" dirty="0" smtClean="0">
                <a:solidFill>
                  <a:schemeClr val="tx1"/>
                </a:solidFill>
              </a:rPr>
              <a:t>carburants.</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Établir un ensemble de règles plus claires concernant la méthodologie, les conditions aux limites, les spécifications des carburants, l’analyse de la sensibilité des résultats, la prise en compte à un stade précoce de nouveaux vecteurs énergétiques </a:t>
            </a:r>
            <a:r>
              <a:rPr lang="fr-FR" sz="1150" dirty="0" smtClean="0">
                <a:solidFill>
                  <a:schemeClr val="tx1"/>
                </a:solidFill>
              </a:rPr>
              <a:t>potentiels.</a:t>
            </a:r>
            <a:endParaRPr lang="fr-FR" sz="1150" dirty="0">
              <a:solidFill>
                <a:schemeClr val="tx1"/>
              </a:solidFill>
            </a:endParaRPr>
          </a:p>
          <a:p>
            <a:pPr marL="171450" indent="-171450">
              <a:spcAft>
                <a:spcPts val="0"/>
              </a:spcAft>
              <a:buFont typeface="Arial"/>
              <a:buChar char="•"/>
              <a:defRPr/>
            </a:pPr>
            <a:endParaRPr lang="fr-FR" sz="110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53</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6 : Les appels de 2023 </a:t>
            </a:r>
          </a:p>
          <a:p>
            <a:pPr>
              <a:defRPr/>
            </a:pPr>
            <a:r>
              <a:rPr lang="fr-FR" sz="1200" b="1" dirty="0"/>
              <a:t>Transport multimodal</a:t>
            </a:r>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a:defRPr/>
            </a:pPr>
            <a:r>
              <a:rPr lang="fr-FR" sz="1200" i="1" dirty="0"/>
              <a:t>CSA</a:t>
            </a:r>
          </a:p>
          <a:p>
            <a:pPr lvl="0">
              <a:defRPr/>
            </a:pPr>
            <a:r>
              <a:rPr lang="fr-FR" sz="1200" i="1" dirty="0"/>
              <a:t>Nb estimé de projets financés : 1</a:t>
            </a:r>
            <a:endParaRPr dirty="0"/>
          </a:p>
          <a:p>
            <a:pPr lvl="0">
              <a:defRPr/>
            </a:pPr>
            <a:r>
              <a:rPr lang="fr-FR" sz="1200" i="1" dirty="0"/>
              <a:t>Budget/projet : 3M€</a:t>
            </a:r>
            <a:endParaRPr dirty="0"/>
          </a:p>
          <a:p>
            <a:pPr lvl="0">
              <a:defRPr/>
            </a:pPr>
            <a:r>
              <a:rPr lang="fr-FR" sz="1200" i="1" dirty="0"/>
              <a:t>Ouverture : 04/05/2023</a:t>
            </a:r>
            <a:endParaRPr dirty="0"/>
          </a:p>
          <a:p>
            <a:pPr lvl="0">
              <a:defRPr/>
            </a:pPr>
            <a:r>
              <a:rPr lang="fr-FR" sz="1200" i="1" dirty="0"/>
              <a:t>Deadline : 05/09/2023</a:t>
            </a:r>
          </a:p>
          <a:p>
            <a:pPr>
              <a:defRPr/>
            </a:pPr>
            <a:r>
              <a:rPr lang="fr-FR" sz="1200" i="1" dirty="0"/>
              <a:t>Appel en Lump </a:t>
            </a:r>
            <a:r>
              <a:rPr lang="fr-FR" sz="1200" i="1" dirty="0" err="1" smtClean="0"/>
              <a:t>Sum</a:t>
            </a:r>
            <a:endParaRPr lang="fr-FR" sz="1200" i="1" dirty="0"/>
          </a:p>
        </p:txBody>
      </p:sp>
    </p:spTree>
    <p:extLst>
      <p:ext uri="{BB962C8B-B14F-4D97-AF65-F5344CB8AC3E}">
        <p14:creationId xmlns:p14="http://schemas.microsoft.com/office/powerpoint/2010/main" val="1858819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5765503" cy="475603"/>
          </a:xfrm>
        </p:spPr>
        <p:txBody>
          <a:bodyPr/>
          <a:lstStyle/>
          <a:p>
            <a:pPr>
              <a:defRPr/>
            </a:pPr>
            <a:r>
              <a:rPr lang="en-US" sz="1400" b="1" u="sng" dirty="0">
                <a:solidFill>
                  <a:schemeClr val="tx1"/>
                </a:solidFill>
              </a:rPr>
              <a:t>HORIZON-CL5-2023-D6-01-09: Climate resilient and safe maritime ports</a:t>
            </a:r>
          </a:p>
        </p:txBody>
      </p:sp>
      <p:sp>
        <p:nvSpPr>
          <p:cNvPr id="6" name="Espace réservé du contenu 5"/>
          <p:cNvSpPr txBox="1"/>
          <p:nvPr/>
        </p:nvSpPr>
        <p:spPr bwMode="gray">
          <a:xfrm>
            <a:off x="360000" y="1706400"/>
            <a:ext cx="842400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smtClean="0">
                <a:solidFill>
                  <a:schemeClr val="tx1"/>
                </a:solidFill>
              </a:rPr>
              <a:t>Résilience </a:t>
            </a:r>
            <a:r>
              <a:rPr lang="fr-FR" sz="1100" dirty="0">
                <a:solidFill>
                  <a:schemeClr val="tx1"/>
                </a:solidFill>
              </a:rPr>
              <a:t>des infrastructures (maritimes, navigation intérieure connectées, terrestres connectées) face à des phénomènes météorologiques extrêmes, en garantissant un taux de fonctionnement d'au moins 80 % pendant les </a:t>
            </a:r>
            <a:r>
              <a:rPr lang="fr-FR" sz="1100" dirty="0" smtClean="0">
                <a:solidFill>
                  <a:schemeClr val="tx1"/>
                </a:solidFill>
              </a:rPr>
              <a:t>perturbations.</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Augmentation </a:t>
            </a:r>
            <a:r>
              <a:rPr lang="fr-FR" sz="1100" dirty="0">
                <a:solidFill>
                  <a:schemeClr val="tx1"/>
                </a:solidFill>
              </a:rPr>
              <a:t>d'au moins 20 % du transfert modal des connexions entre les ports intérieurs et les systèmes de transport à émissions nulles ou </a:t>
            </a:r>
            <a:r>
              <a:rPr lang="fr-FR" sz="1100" dirty="0" smtClean="0">
                <a:solidFill>
                  <a:schemeClr val="tx1"/>
                </a:solidFill>
              </a:rPr>
              <a:t>faibles.</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Sécurité </a:t>
            </a:r>
            <a:r>
              <a:rPr lang="fr-FR" sz="1100" dirty="0">
                <a:solidFill>
                  <a:schemeClr val="tx1"/>
                </a:solidFill>
              </a:rPr>
              <a:t>de l'accès aux ports et des opérations portuaires en évitant les accidents supplémentaires dus aux perturbations causées par un climat </a:t>
            </a:r>
            <a:r>
              <a:rPr lang="fr-FR" sz="1100" dirty="0" smtClean="0">
                <a:solidFill>
                  <a:schemeClr val="tx1"/>
                </a:solidFill>
              </a:rPr>
              <a:t>changeant.</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Minimisation des </a:t>
            </a:r>
            <a:r>
              <a:rPr lang="fr-FR" sz="1100" dirty="0">
                <a:solidFill>
                  <a:schemeClr val="tx1"/>
                </a:solidFill>
              </a:rPr>
              <a:t>incidences sur l'environnement pendant la construction, l'entretien, l'exploitation et le déclassement des infrastructures en allant au-delà de la législation environnementale de </a:t>
            </a:r>
            <a:r>
              <a:rPr lang="fr-FR" sz="1100" dirty="0" smtClean="0">
                <a:solidFill>
                  <a:schemeClr val="tx1"/>
                </a:solidFill>
              </a:rPr>
              <a:t>l'UE.</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Lignes </a:t>
            </a:r>
            <a:r>
              <a:rPr lang="fr-FR" sz="1100" dirty="0">
                <a:solidFill>
                  <a:schemeClr val="tx1"/>
                </a:solidFill>
              </a:rPr>
              <a:t>directrices décrivant les mesures pour faire face aux risques et dangers climatiques, et </a:t>
            </a:r>
            <a:r>
              <a:rPr lang="fr-FR" sz="1100" dirty="0" smtClean="0">
                <a:solidFill>
                  <a:schemeClr val="tx1"/>
                </a:solidFill>
              </a:rPr>
              <a:t>conseils </a:t>
            </a:r>
            <a:r>
              <a:rPr lang="fr-FR" sz="1100" dirty="0">
                <a:solidFill>
                  <a:schemeClr val="tx1"/>
                </a:solidFill>
              </a:rPr>
              <a:t>sur la manière de sélectionner et d'évaluer les </a:t>
            </a:r>
            <a:r>
              <a:rPr lang="fr-FR" sz="1100" dirty="0" smtClean="0">
                <a:solidFill>
                  <a:schemeClr val="tx1"/>
                </a:solidFill>
              </a:rPr>
              <a:t>options.</a:t>
            </a:r>
            <a:endParaRPr lang="fr-FR" sz="1100" dirty="0">
              <a:solidFill>
                <a:schemeClr val="tx1"/>
              </a:solidFill>
            </a:endParaRP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00" dirty="0">
                <a:solidFill>
                  <a:schemeClr val="tx1"/>
                </a:solidFill>
              </a:rPr>
              <a:t>Élaborer des solutions pour garantir la performance et la sécurité des ports maritimes, des infrastructures fluviales connectées, des infrastructures terrestres connectées, pendant les périodes de phénomènes météorologiques </a:t>
            </a:r>
            <a:r>
              <a:rPr lang="fr-FR" sz="1100" dirty="0" smtClean="0">
                <a:solidFill>
                  <a:schemeClr val="tx1"/>
                </a:solidFill>
              </a:rPr>
              <a:t>extrêmes.</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Élaborer des stratégies visant à minimiser la perte de capacité des infrastructures lors d'événements </a:t>
            </a:r>
            <a:r>
              <a:rPr lang="fr-FR" sz="1100" dirty="0" smtClean="0">
                <a:solidFill>
                  <a:schemeClr val="tx1"/>
                </a:solidFill>
              </a:rPr>
              <a:t>perturbateurs.</a:t>
            </a:r>
            <a:endParaRPr lang="fr-FR" sz="1100" dirty="0">
              <a:solidFill>
                <a:schemeClr val="tx1"/>
              </a:solidFill>
            </a:endParaRPr>
          </a:p>
          <a:p>
            <a:pPr>
              <a:spcAft>
                <a:spcPts val="0"/>
              </a:spcAft>
              <a:defRPr/>
            </a:pPr>
            <a:endParaRPr lang="fr-FR" sz="110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54</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738664"/>
          </a:xfrm>
          <a:prstGeom prst="rect">
            <a:avLst/>
          </a:prstGeom>
          <a:noFill/>
        </p:spPr>
        <p:txBody>
          <a:bodyPr wrap="square" rtlCol="0">
            <a:spAutoFit/>
          </a:bodyPr>
          <a:lstStyle/>
          <a:p>
            <a:pPr>
              <a:defRPr/>
            </a:pPr>
            <a:r>
              <a:rPr lang="fr-FR" b="1" dirty="0"/>
              <a:t>Destination 6 : Les appels de 2023 </a:t>
            </a:r>
          </a:p>
          <a:p>
            <a:pPr>
              <a:defRPr/>
            </a:pPr>
            <a:r>
              <a:rPr lang="fr-FR" sz="1200" b="1" dirty="0"/>
              <a:t>Transport multimodal</a:t>
            </a:r>
          </a:p>
          <a:p>
            <a:pPr>
              <a:defRPr/>
            </a:pP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a:defRPr/>
            </a:pPr>
            <a:r>
              <a:rPr lang="fr-FR" sz="1200" i="1" dirty="0"/>
              <a:t>IA (</a:t>
            </a:r>
            <a:r>
              <a:rPr lang="en-US" sz="1200" i="1" dirty="0"/>
              <a:t>TRL à la fin du </a:t>
            </a:r>
            <a:r>
              <a:rPr lang="en-US" sz="1200" i="1" dirty="0" err="1"/>
              <a:t>projet</a:t>
            </a:r>
            <a:r>
              <a:rPr lang="en-US" sz="1200" i="1" dirty="0"/>
              <a:t> 7)</a:t>
            </a:r>
            <a:endParaRPr lang="fr-FR" sz="1200" i="1" dirty="0"/>
          </a:p>
          <a:p>
            <a:pPr lvl="0">
              <a:defRPr/>
            </a:pPr>
            <a:r>
              <a:rPr lang="fr-FR" sz="1200" i="1" dirty="0"/>
              <a:t>Nb estimé de projets financés : 2</a:t>
            </a:r>
            <a:endParaRPr dirty="0"/>
          </a:p>
          <a:p>
            <a:pPr lvl="0">
              <a:defRPr/>
            </a:pPr>
            <a:r>
              <a:rPr lang="fr-FR" sz="1200" i="1" dirty="0"/>
              <a:t>Budget/projet : 7M€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lang="fr-FR" sz="1200" i="1" dirty="0"/>
          </a:p>
        </p:txBody>
      </p:sp>
    </p:spTree>
    <p:extLst>
      <p:ext uri="{BB962C8B-B14F-4D97-AF65-F5344CB8AC3E}">
        <p14:creationId xmlns:p14="http://schemas.microsoft.com/office/powerpoint/2010/main" val="13959993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55</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6 , « sous-partie 3 » : Les objectifs</a:t>
            </a:r>
          </a:p>
          <a:p>
            <a:pPr algn="r">
              <a:defRPr/>
            </a:pPr>
            <a:r>
              <a:rPr lang="en-US" sz="1200" b="1" dirty="0" err="1"/>
              <a:t>Sécurité</a:t>
            </a:r>
            <a:r>
              <a:rPr lang="en-US" sz="1200" b="1" dirty="0"/>
              <a:t> &amp; </a:t>
            </a:r>
            <a:r>
              <a:rPr lang="en-US" sz="1200" b="1" dirty="0" err="1"/>
              <a:t>résilience</a:t>
            </a:r>
            <a:endParaRPr lang="fr-FR" b="1" dirty="0"/>
          </a:p>
        </p:txBody>
      </p:sp>
      <p:sp>
        <p:nvSpPr>
          <p:cNvPr id="7" name="Rectangle 6"/>
          <p:cNvSpPr/>
          <p:nvPr/>
        </p:nvSpPr>
        <p:spPr bwMode="auto">
          <a:xfrm>
            <a:off x="323528" y="1028219"/>
            <a:ext cx="8442808" cy="3708708"/>
          </a:xfrm>
          <a:prstGeom prst="rect">
            <a:avLst/>
          </a:prstGeom>
        </p:spPr>
        <p:txBody>
          <a:bodyPr wrap="square">
            <a:spAutoFit/>
          </a:bodyPr>
          <a:lstStyle/>
          <a:p>
            <a:pPr lvl="0" algn="just">
              <a:defRPr/>
            </a:pPr>
            <a:r>
              <a:rPr lang="fr-FR" sz="1600" b="1" dirty="0">
                <a:solidFill>
                  <a:srgbClr val="000099"/>
                </a:solidFill>
              </a:rPr>
              <a:t>3</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Sécurité et résilience - par mode et dans tous les modes de transport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1" u="none" strike="noStrike" cap="none" spc="0" dirty="0">
              <a:ln>
                <a:noFill/>
              </a:ln>
              <a:solidFill>
                <a:srgbClr val="000000"/>
              </a:solidFill>
            </a:endParaRPr>
          </a:p>
          <a:p>
            <a:pPr algn="just">
              <a:spcAft>
                <a:spcPts val="600"/>
              </a:spcAft>
              <a:defRPr/>
            </a:pPr>
            <a:r>
              <a:rPr lang="fr-FR" sz="1200" i="1" dirty="0">
                <a:solidFill>
                  <a:srgbClr val="000000"/>
                </a:solidFill>
              </a:rPr>
              <a:t>Sécurité dans les zones urbaines / Sécurité du transport routier</a:t>
            </a:r>
          </a:p>
          <a:p>
            <a:pPr marL="171450" indent="-171450" algn="just">
              <a:spcAft>
                <a:spcPts val="600"/>
              </a:spcAft>
              <a:buFont typeface="Arial"/>
              <a:buChar char="•"/>
              <a:defRPr/>
            </a:pPr>
            <a:r>
              <a:rPr lang="fr-FR" sz="1200" dirty="0">
                <a:solidFill>
                  <a:srgbClr val="000000"/>
                </a:solidFill>
              </a:rPr>
              <a:t>Réduction radicale du nombre de blessés graves et de morts d'ici 2030 et mise en place d'un cadre pour améliorer la culture de la sécurité routière dans l'UE.</a:t>
            </a:r>
          </a:p>
          <a:p>
            <a:pPr marL="171450" indent="-171450" algn="just">
              <a:spcAft>
                <a:spcPts val="600"/>
              </a:spcAft>
              <a:buFont typeface="Arial"/>
              <a:buChar char="•"/>
              <a:defRPr/>
            </a:pPr>
            <a:r>
              <a:rPr lang="fr-FR" sz="1200" dirty="0">
                <a:solidFill>
                  <a:srgbClr val="000000"/>
                </a:solidFill>
              </a:rPr>
              <a:t>Éviter les risques et les collisions et trouver de nouveaux moyens de réduire les conséquences à long terme des accidents de la route.</a:t>
            </a:r>
          </a:p>
          <a:p>
            <a:pPr marL="171450" indent="-171450" algn="just">
              <a:spcAft>
                <a:spcPts val="600"/>
              </a:spcAft>
              <a:buFont typeface="Arial"/>
              <a:buChar char="•"/>
              <a:defRPr/>
            </a:pPr>
            <a:r>
              <a:rPr lang="fr-FR" sz="1200" dirty="0">
                <a:solidFill>
                  <a:srgbClr val="000000"/>
                </a:solidFill>
              </a:rPr>
              <a:t>Minimiser les effets des changements perturbateurs sur la sécurité des transports, améliorer la résilience des systèmes de transport, et améliorer la sécurité des infrastructures sur les routes urbaines et les routes rurales secondaires. </a:t>
            </a:r>
          </a:p>
          <a:p>
            <a:pPr algn="just">
              <a:spcAft>
                <a:spcPts val="600"/>
              </a:spcAft>
              <a:defRPr/>
            </a:pPr>
            <a:r>
              <a:rPr lang="fr-FR" sz="1200" i="1" dirty="0">
                <a:solidFill>
                  <a:srgbClr val="000000"/>
                </a:solidFill>
              </a:rPr>
              <a:t>Sécurité et résilience des voies navigables</a:t>
            </a:r>
          </a:p>
          <a:p>
            <a:pPr marL="171450" indent="-171450" algn="just">
              <a:spcAft>
                <a:spcPts val="600"/>
              </a:spcAft>
              <a:buFont typeface="Arial"/>
              <a:buChar char="•"/>
              <a:defRPr/>
            </a:pPr>
            <a:r>
              <a:rPr lang="fr-FR" sz="1200" dirty="0">
                <a:solidFill>
                  <a:srgbClr val="000000"/>
                </a:solidFill>
              </a:rPr>
              <a:t>Assurer une exploitation sûre et sécurisée des technologies (numérisation, l'internet des objets et capteurs). </a:t>
            </a:r>
          </a:p>
          <a:p>
            <a:pPr algn="just">
              <a:spcAft>
                <a:spcPts val="600"/>
              </a:spcAft>
              <a:defRPr/>
            </a:pPr>
            <a:r>
              <a:rPr lang="fr-FR" sz="1200" i="1" dirty="0">
                <a:solidFill>
                  <a:srgbClr val="000000"/>
                </a:solidFill>
              </a:rPr>
              <a:t>Sécurité et résilience de l'aviation</a:t>
            </a:r>
          </a:p>
          <a:p>
            <a:pPr marL="171450" indent="-171450" algn="just">
              <a:spcAft>
                <a:spcPts val="600"/>
              </a:spcAft>
              <a:buFont typeface="Arial"/>
              <a:buChar char="•"/>
              <a:defRPr/>
            </a:pPr>
            <a:r>
              <a:rPr lang="fr-FR" sz="1200" dirty="0">
                <a:solidFill>
                  <a:srgbClr val="000000"/>
                </a:solidFill>
              </a:rPr>
              <a:t>Assurer la sécurité par la transformation de l'aviation. </a:t>
            </a:r>
          </a:p>
        </p:txBody>
      </p:sp>
    </p:spTree>
    <p:extLst>
      <p:ext uri="{BB962C8B-B14F-4D97-AF65-F5344CB8AC3E}">
        <p14:creationId xmlns:p14="http://schemas.microsoft.com/office/powerpoint/2010/main" val="2143102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5863321" cy="475603"/>
          </a:xfrm>
        </p:spPr>
        <p:txBody>
          <a:bodyPr/>
          <a:lstStyle/>
          <a:p>
            <a:pPr>
              <a:defRPr/>
            </a:pPr>
            <a:r>
              <a:rPr lang="en-US" sz="1400" b="1" u="sng" dirty="0">
                <a:solidFill>
                  <a:schemeClr val="tx1"/>
                </a:solidFill>
              </a:rPr>
              <a:t>HORIZON-CL5-2023-D6-01-10: Better infrastructure safety on urban and secondary rural roads throughout a combination of adaptable monitoring and maintenance solutions</a:t>
            </a:r>
          </a:p>
        </p:txBody>
      </p:sp>
      <p:sp>
        <p:nvSpPr>
          <p:cNvPr id="6" name="Espace réservé du contenu 5"/>
          <p:cNvSpPr txBox="1"/>
          <p:nvPr/>
        </p:nvSpPr>
        <p:spPr bwMode="gray">
          <a:xfrm>
            <a:off x="360000" y="1706400"/>
            <a:ext cx="8424000" cy="324036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Catalogue de critères amélioré pour l'évaluation de la sécurité routière des routes urbaines et secondaires, avec une applicabilité particulière pour les routes non nationales et en visant un impact sur la sécurité de tous les types </a:t>
            </a:r>
            <a:r>
              <a:rPr lang="fr-FR" sz="1100" dirty="0" smtClean="0">
                <a:solidFill>
                  <a:schemeClr val="tx1"/>
                </a:solidFill>
              </a:rPr>
              <a:t>d'usagers.</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Technologie permettant de générer et de communiquer en temps réel les indicateurs clés de performance de l'infrastructure liés à la sécurité, y compris ceux créés/dérivés des données des capteurs </a:t>
            </a:r>
            <a:r>
              <a:rPr lang="fr-FR" sz="1100" dirty="0" smtClean="0">
                <a:solidFill>
                  <a:schemeClr val="tx1"/>
                </a:solidFill>
              </a:rPr>
              <a:t>véhicule.</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Concepts d'interaction des éléments d'infrastructure dans un écosystème numérisé pour la sécurité routière se traduisant par des avantages </a:t>
            </a:r>
            <a:r>
              <a:rPr lang="fr-FR" sz="1100" dirty="0" smtClean="0">
                <a:solidFill>
                  <a:schemeClr val="tx1"/>
                </a:solidFill>
              </a:rPr>
              <a:t>mesurables.</a:t>
            </a:r>
            <a:endParaRPr lang="fr-FR" sz="1100" dirty="0">
              <a:solidFill>
                <a:schemeClr val="tx1"/>
              </a:solidFill>
            </a:endParaRP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00" dirty="0" smtClean="0">
                <a:solidFill>
                  <a:schemeClr val="tx1"/>
                </a:solidFill>
              </a:rPr>
              <a:t>Intégrer les </a:t>
            </a:r>
            <a:r>
              <a:rPr lang="fr-FR" sz="1100" dirty="0">
                <a:solidFill>
                  <a:schemeClr val="tx1"/>
                </a:solidFill>
              </a:rPr>
              <a:t>questions relatives à la sécurité dans la gestion des actifs afin de garantir que l'infrastructure </a:t>
            </a:r>
            <a:r>
              <a:rPr lang="fr-FR" sz="1100" dirty="0" smtClean="0">
                <a:solidFill>
                  <a:schemeClr val="tx1"/>
                </a:solidFill>
              </a:rPr>
              <a:t>soit </a:t>
            </a:r>
            <a:r>
              <a:rPr lang="fr-FR" sz="1100" dirty="0">
                <a:solidFill>
                  <a:schemeClr val="tx1"/>
                </a:solidFill>
              </a:rPr>
              <a:t>toujours capable de fournir le niveau de performance minimum requis pour offrir des conditions de déplacement sûres aux véhicules </a:t>
            </a:r>
            <a:r>
              <a:rPr lang="fr-FR" sz="1100" dirty="0" smtClean="0">
                <a:solidFill>
                  <a:schemeClr val="tx1"/>
                </a:solidFill>
              </a:rPr>
              <a:t>automatisés.</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Développer de </a:t>
            </a:r>
            <a:r>
              <a:rPr lang="fr-FR" sz="1100" dirty="0">
                <a:solidFill>
                  <a:schemeClr val="tx1"/>
                </a:solidFill>
              </a:rPr>
              <a:t>nouvelles technologies pour surveiller et communiquer en temps réel les conditions de détresse et de détérioration des </a:t>
            </a:r>
            <a:r>
              <a:rPr lang="fr-FR" sz="1100" dirty="0" smtClean="0">
                <a:solidFill>
                  <a:schemeClr val="tx1"/>
                </a:solidFill>
              </a:rPr>
              <a:t>infrastructures.</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Développer des </a:t>
            </a:r>
            <a:r>
              <a:rPr lang="fr-FR" sz="1100" dirty="0">
                <a:solidFill>
                  <a:schemeClr val="tx1"/>
                </a:solidFill>
              </a:rPr>
              <a:t>systèmes de stockage de données sur site et de communication capables de fournir en temps réel des détails sur les propriétés des équipements routiers pertinents pour la sécurité </a:t>
            </a:r>
            <a:r>
              <a:rPr lang="fr-FR" sz="1100" dirty="0" smtClean="0">
                <a:solidFill>
                  <a:schemeClr val="tx1"/>
                </a:solidFill>
              </a:rPr>
              <a:t>routière.</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Utiliser </a:t>
            </a:r>
            <a:r>
              <a:rPr lang="fr-FR" sz="1100" dirty="0">
                <a:solidFill>
                  <a:schemeClr val="tx1"/>
                </a:solidFill>
              </a:rPr>
              <a:t>l</a:t>
            </a:r>
            <a:r>
              <a:rPr lang="fr-FR" sz="1100" dirty="0" smtClean="0">
                <a:solidFill>
                  <a:schemeClr val="tx1"/>
                </a:solidFill>
              </a:rPr>
              <a:t>es </a:t>
            </a:r>
            <a:r>
              <a:rPr lang="fr-FR" sz="1100" dirty="0">
                <a:solidFill>
                  <a:schemeClr val="tx1"/>
                </a:solidFill>
              </a:rPr>
              <a:t>données des véhicules connectés pour détecter les conditions pertinentes pour la </a:t>
            </a:r>
            <a:r>
              <a:rPr lang="fr-FR" sz="1100" dirty="0" smtClean="0">
                <a:solidFill>
                  <a:schemeClr val="tx1"/>
                </a:solidFill>
              </a:rPr>
              <a:t>sécurité.</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Développer de </a:t>
            </a:r>
            <a:r>
              <a:rPr lang="fr-FR" sz="1100" dirty="0">
                <a:solidFill>
                  <a:schemeClr val="tx1"/>
                </a:solidFill>
              </a:rPr>
              <a:t>nouvelles techniques d'entretien des équipements routiers ayant un faible impact négatif sur </a:t>
            </a:r>
            <a:r>
              <a:rPr lang="fr-FR" sz="1100" dirty="0" smtClean="0">
                <a:solidFill>
                  <a:schemeClr val="tx1"/>
                </a:solidFill>
              </a:rPr>
              <a:t>l'environnement.</a:t>
            </a:r>
            <a:endParaRPr lang="fr-FR" sz="110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56</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6 : Les appels de 2023 </a:t>
            </a:r>
          </a:p>
          <a:p>
            <a:pPr>
              <a:defRPr/>
            </a:pPr>
            <a:r>
              <a:rPr lang="en-US" sz="1200" b="1" dirty="0" err="1"/>
              <a:t>Sécurité</a:t>
            </a:r>
            <a:r>
              <a:rPr lang="en-US" sz="1200" b="1" dirty="0"/>
              <a:t> &amp; </a:t>
            </a:r>
            <a:r>
              <a:rPr lang="en-US" sz="1200" b="1" dirty="0" err="1"/>
              <a:t>résilience</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a:defRPr/>
            </a:pPr>
            <a:r>
              <a:rPr lang="fr-FR" sz="1200" i="1" dirty="0"/>
              <a:t>RIA (</a:t>
            </a:r>
            <a:r>
              <a:rPr lang="en-US" sz="1200" i="1" dirty="0"/>
              <a:t>TRL à la fin du </a:t>
            </a:r>
            <a:r>
              <a:rPr lang="en-US" sz="1200" i="1" dirty="0" err="1"/>
              <a:t>projet</a:t>
            </a:r>
            <a:r>
              <a:rPr lang="en-US" sz="1200" i="1" dirty="0"/>
              <a:t> 5-6)</a:t>
            </a:r>
            <a:endParaRPr lang="fr-FR" sz="1200" i="1" dirty="0"/>
          </a:p>
          <a:p>
            <a:pPr lvl="0">
              <a:defRPr/>
            </a:pPr>
            <a:r>
              <a:rPr lang="fr-FR" sz="1200" i="1" dirty="0"/>
              <a:t>Nb estimé de projets financés : 2</a:t>
            </a:r>
            <a:endParaRPr dirty="0"/>
          </a:p>
          <a:p>
            <a:pPr lvl="0">
              <a:defRPr/>
            </a:pPr>
            <a:r>
              <a:rPr lang="fr-FR" sz="1200" i="1" dirty="0"/>
              <a:t>Budget/projet : 5M€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lang="fr-FR" sz="1200" i="1" dirty="0"/>
          </a:p>
        </p:txBody>
      </p:sp>
    </p:spTree>
    <p:extLst>
      <p:ext uri="{BB962C8B-B14F-4D97-AF65-F5344CB8AC3E}">
        <p14:creationId xmlns:p14="http://schemas.microsoft.com/office/powerpoint/2010/main" val="7094712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5863321" cy="475603"/>
          </a:xfrm>
        </p:spPr>
        <p:txBody>
          <a:bodyPr/>
          <a:lstStyle/>
          <a:p>
            <a:pPr>
              <a:defRPr/>
            </a:pPr>
            <a:r>
              <a:rPr lang="en-US" sz="1400" b="1" u="sng" dirty="0">
                <a:solidFill>
                  <a:schemeClr val="tx1"/>
                </a:solidFill>
              </a:rPr>
              <a:t>HORIZON-CL5-2023-D6-01-11: Aviation safety - Uncertainty quantification for safety and risk management</a:t>
            </a:r>
          </a:p>
        </p:txBody>
      </p:sp>
      <p:sp>
        <p:nvSpPr>
          <p:cNvPr id="6" name="Espace réservé du contenu 5"/>
          <p:cNvSpPr txBox="1"/>
          <p:nvPr/>
        </p:nvSpPr>
        <p:spPr bwMode="gray">
          <a:xfrm>
            <a:off x="360000" y="1706400"/>
            <a:ext cx="8424000" cy="324036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Quantification des incertitudes pour la modélisation/simulation des processus de conception, de fabrication et </a:t>
            </a:r>
            <a:r>
              <a:rPr lang="fr-FR" sz="1150" dirty="0" smtClean="0">
                <a:solidFill>
                  <a:schemeClr val="tx1"/>
                </a:solidFill>
              </a:rPr>
              <a:t>d'intégration &amp; pour </a:t>
            </a:r>
            <a:r>
              <a:rPr lang="fr-FR" sz="1150" dirty="0">
                <a:solidFill>
                  <a:schemeClr val="tx1"/>
                </a:solidFill>
              </a:rPr>
              <a:t>les aspects </a:t>
            </a:r>
            <a:r>
              <a:rPr lang="fr-FR" sz="1150" dirty="0" smtClean="0">
                <a:solidFill>
                  <a:schemeClr val="tx1"/>
                </a:solidFill>
              </a:rPr>
              <a:t>opérationnels &amp; pour </a:t>
            </a:r>
            <a:r>
              <a:rPr lang="fr-FR" sz="1150" dirty="0">
                <a:solidFill>
                  <a:schemeClr val="tx1"/>
                </a:solidFill>
              </a:rPr>
              <a:t>la certification </a:t>
            </a:r>
            <a:r>
              <a:rPr lang="fr-FR" sz="1150" dirty="0" smtClean="0">
                <a:solidFill>
                  <a:schemeClr val="tx1"/>
                </a:solidFill>
              </a:rPr>
              <a:t>virtuelle.</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Traitement des « big data » et science des données pour l'intelligence sécuritaire et la gestion des </a:t>
            </a:r>
            <a:r>
              <a:rPr lang="fr-FR" sz="1150" dirty="0" smtClean="0">
                <a:solidFill>
                  <a:schemeClr val="tx1"/>
                </a:solidFill>
              </a:rPr>
              <a:t>risques.</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Développement de bibliothèques mathématiques et d'outils de gestion des quantifications </a:t>
            </a:r>
            <a:r>
              <a:rPr lang="fr-FR" sz="1150" dirty="0" smtClean="0">
                <a:solidFill>
                  <a:schemeClr val="tx1"/>
                </a:solidFill>
              </a:rPr>
              <a:t>d’incertitudes.</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Campagnes de validation dans des cas d'essai </a:t>
            </a:r>
            <a:r>
              <a:rPr lang="fr-FR" sz="1150" dirty="0" smtClean="0">
                <a:solidFill>
                  <a:schemeClr val="tx1"/>
                </a:solidFill>
              </a:rPr>
              <a:t>difficiles.</a:t>
            </a:r>
            <a:endParaRPr lang="fr-FR" sz="1150" dirty="0">
              <a:solidFill>
                <a:schemeClr val="tx1"/>
              </a:solidFill>
            </a:endParaRP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smtClean="0">
                <a:solidFill>
                  <a:schemeClr val="tx1"/>
                </a:solidFill>
              </a:rPr>
              <a:t>Prendre en compte le </a:t>
            </a:r>
            <a:r>
              <a:rPr lang="fr-FR" sz="1150" dirty="0">
                <a:solidFill>
                  <a:schemeClr val="tx1"/>
                </a:solidFill>
              </a:rPr>
              <a:t>cycle de vie complet des systèmes </a:t>
            </a:r>
            <a:r>
              <a:rPr lang="fr-FR" sz="1150" dirty="0" smtClean="0">
                <a:solidFill>
                  <a:schemeClr val="tx1"/>
                </a:solidFill>
              </a:rPr>
              <a:t>aéronautiques, </a:t>
            </a:r>
            <a:r>
              <a:rPr lang="fr-FR" sz="1150" dirty="0">
                <a:solidFill>
                  <a:schemeClr val="tx1"/>
                </a:solidFill>
              </a:rPr>
              <a:t>y compris les incertitudes survenant lors des opérations de </a:t>
            </a:r>
            <a:r>
              <a:rPr lang="fr-FR" sz="1150" dirty="0" smtClean="0">
                <a:solidFill>
                  <a:schemeClr val="tx1"/>
                </a:solidFill>
              </a:rPr>
              <a:t>fabrication.</a:t>
            </a:r>
            <a:endParaRPr lang="fr-FR" sz="1150" dirty="0">
              <a:solidFill>
                <a:schemeClr val="tx1"/>
              </a:solidFill>
            </a:endParaRPr>
          </a:p>
          <a:p>
            <a:pPr marL="171450" indent="-171450">
              <a:spcAft>
                <a:spcPts val="0"/>
              </a:spcAft>
              <a:buFont typeface="Arial"/>
              <a:buChar char="•"/>
              <a:defRPr/>
            </a:pPr>
            <a:r>
              <a:rPr lang="fr-FR" sz="1150" dirty="0" smtClean="0">
                <a:solidFill>
                  <a:schemeClr val="tx1"/>
                </a:solidFill>
              </a:rPr>
              <a:t>Evaluer </a:t>
            </a:r>
            <a:r>
              <a:rPr lang="fr-FR" sz="1150" dirty="0">
                <a:solidFill>
                  <a:schemeClr val="tx1"/>
                </a:solidFill>
              </a:rPr>
              <a:t>l</a:t>
            </a:r>
            <a:r>
              <a:rPr lang="fr-FR" sz="1150" dirty="0" smtClean="0">
                <a:solidFill>
                  <a:schemeClr val="tx1"/>
                </a:solidFill>
              </a:rPr>
              <a:t>es </a:t>
            </a:r>
            <a:r>
              <a:rPr lang="fr-FR" sz="1150" dirty="0">
                <a:solidFill>
                  <a:schemeClr val="tx1"/>
                </a:solidFill>
              </a:rPr>
              <a:t>incertitudes associées à chaque mesure </a:t>
            </a:r>
            <a:r>
              <a:rPr lang="fr-FR" sz="1150" dirty="0" smtClean="0">
                <a:solidFill>
                  <a:schemeClr val="tx1"/>
                </a:solidFill>
              </a:rPr>
              <a:t>selon une </a:t>
            </a:r>
            <a:r>
              <a:rPr lang="fr-FR" sz="1150" dirty="0">
                <a:solidFill>
                  <a:schemeClr val="tx1"/>
                </a:solidFill>
              </a:rPr>
              <a:t>méthodologie détaillée, tenant pleinement compte du rôle des facteurs humains dans le système </a:t>
            </a:r>
            <a:r>
              <a:rPr lang="fr-FR" sz="1150" dirty="0" err="1">
                <a:solidFill>
                  <a:schemeClr val="tx1"/>
                </a:solidFill>
              </a:rPr>
              <a:t>socio-technique</a:t>
            </a:r>
            <a:r>
              <a:rPr lang="fr-FR" sz="1150" dirty="0">
                <a:solidFill>
                  <a:schemeClr val="tx1"/>
                </a:solidFill>
              </a:rPr>
              <a:t> </a:t>
            </a:r>
            <a:r>
              <a:rPr lang="fr-FR" sz="1150" dirty="0" smtClean="0">
                <a:solidFill>
                  <a:schemeClr val="tx1"/>
                </a:solidFill>
              </a:rPr>
              <a:t>aéronautique.</a:t>
            </a:r>
            <a:endParaRPr lang="fr-FR" sz="1150" dirty="0">
              <a:solidFill>
                <a:schemeClr val="tx1"/>
              </a:solidFill>
            </a:endParaRPr>
          </a:p>
          <a:p>
            <a:pPr marL="171450" indent="-171450">
              <a:spcAft>
                <a:spcPts val="0"/>
              </a:spcAft>
              <a:buFont typeface="Arial"/>
              <a:buChar char="•"/>
              <a:defRPr/>
            </a:pPr>
            <a:r>
              <a:rPr lang="fr-FR" sz="1150" dirty="0" smtClean="0">
                <a:solidFill>
                  <a:schemeClr val="tx1"/>
                </a:solidFill>
              </a:rPr>
              <a:t>Permettre </a:t>
            </a:r>
            <a:r>
              <a:rPr lang="fr-FR" sz="1150" dirty="0">
                <a:solidFill>
                  <a:schemeClr val="tx1"/>
                </a:solidFill>
              </a:rPr>
              <a:t>une gestion rigoureuse des engagements de performance et de l'évaluation des </a:t>
            </a:r>
            <a:r>
              <a:rPr lang="fr-FR" sz="1150" dirty="0" smtClean="0">
                <a:solidFill>
                  <a:schemeClr val="tx1"/>
                </a:solidFill>
              </a:rPr>
              <a:t>risques via le </a:t>
            </a:r>
            <a:r>
              <a:rPr lang="fr-FR" sz="1150" dirty="0">
                <a:solidFill>
                  <a:schemeClr val="tx1"/>
                </a:solidFill>
              </a:rPr>
              <a:t>traitement des </a:t>
            </a:r>
            <a:r>
              <a:rPr lang="fr-FR" sz="1150" dirty="0" smtClean="0">
                <a:solidFill>
                  <a:schemeClr val="tx1"/>
                </a:solidFill>
              </a:rPr>
              <a:t>incertitudes.</a:t>
            </a:r>
          </a:p>
          <a:p>
            <a:pPr marL="171450" indent="-171450">
              <a:spcAft>
                <a:spcPts val="0"/>
              </a:spcAft>
              <a:buFont typeface="Arial"/>
              <a:buChar char="•"/>
              <a:defRPr/>
            </a:pPr>
            <a:r>
              <a:rPr lang="fr-FR" sz="1150" dirty="0" smtClean="0">
                <a:solidFill>
                  <a:schemeClr val="tx1"/>
                </a:solidFill>
              </a:rPr>
              <a:t>Le </a:t>
            </a:r>
            <a:r>
              <a:rPr lang="fr-FR" sz="1150" dirty="0">
                <a:solidFill>
                  <a:schemeClr val="tx1"/>
                </a:solidFill>
              </a:rPr>
              <a:t>cas échéant</a:t>
            </a:r>
            <a:r>
              <a:rPr lang="fr-FR" sz="1150" dirty="0" smtClean="0">
                <a:solidFill>
                  <a:schemeClr val="tx1"/>
                </a:solidFill>
              </a:rPr>
              <a:t>, traiter </a:t>
            </a:r>
            <a:r>
              <a:rPr lang="fr-FR" sz="1150" dirty="0">
                <a:solidFill>
                  <a:schemeClr val="tx1"/>
                </a:solidFill>
              </a:rPr>
              <a:t>l'évaluation des risques pour la sécurité </a:t>
            </a:r>
            <a:r>
              <a:rPr lang="fr-FR" sz="1150" dirty="0" smtClean="0">
                <a:solidFill>
                  <a:schemeClr val="tx1"/>
                </a:solidFill>
              </a:rPr>
              <a:t>en </a:t>
            </a:r>
            <a:r>
              <a:rPr lang="fr-FR" sz="1150" dirty="0">
                <a:solidFill>
                  <a:schemeClr val="tx1"/>
                </a:solidFill>
              </a:rPr>
              <a:t>coopération avec l'AESA, notamment en ce qui concerne le traitement des données massives sur l'intelligence en matière de </a:t>
            </a:r>
            <a:r>
              <a:rPr lang="fr-FR" sz="1150" dirty="0" smtClean="0">
                <a:solidFill>
                  <a:schemeClr val="tx1"/>
                </a:solidFill>
              </a:rPr>
              <a:t>sécurité.</a:t>
            </a:r>
            <a:endParaRPr lang="fr-FR" sz="115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57</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6 : Les appels de 2023 </a:t>
            </a:r>
          </a:p>
          <a:p>
            <a:pPr>
              <a:defRPr/>
            </a:pPr>
            <a:r>
              <a:rPr lang="en-US" sz="1200" b="1" dirty="0" err="1"/>
              <a:t>Sécurité</a:t>
            </a:r>
            <a:r>
              <a:rPr lang="en-US" sz="1200" b="1" dirty="0"/>
              <a:t> &amp; </a:t>
            </a:r>
            <a:r>
              <a:rPr lang="en-US" sz="1200" b="1" dirty="0" err="1"/>
              <a:t>résilience</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a:defRPr/>
            </a:pPr>
            <a:r>
              <a:rPr lang="fr-FR" sz="1200" i="1" dirty="0"/>
              <a:t>IA (</a:t>
            </a:r>
            <a:r>
              <a:rPr lang="en-US" sz="1200" i="1" dirty="0"/>
              <a:t>TRL à la fin du </a:t>
            </a:r>
            <a:r>
              <a:rPr lang="en-US" sz="1200" i="1" dirty="0" err="1"/>
              <a:t>projet</a:t>
            </a:r>
            <a:r>
              <a:rPr lang="en-US" sz="1200" i="1" dirty="0"/>
              <a:t> </a:t>
            </a:r>
            <a:r>
              <a:rPr lang="en-US" sz="1200" i="1" dirty="0" smtClean="0"/>
              <a:t>3-5)</a:t>
            </a:r>
            <a:endParaRPr lang="fr-FR" sz="1200" i="1" dirty="0"/>
          </a:p>
          <a:p>
            <a:pPr lvl="0">
              <a:defRPr/>
            </a:pPr>
            <a:r>
              <a:rPr lang="fr-FR" sz="1200" i="1" dirty="0"/>
              <a:t>Nb estimé de projets financés : 2</a:t>
            </a:r>
            <a:endParaRPr dirty="0"/>
          </a:p>
          <a:p>
            <a:pPr lvl="0">
              <a:defRPr/>
            </a:pPr>
            <a:r>
              <a:rPr lang="fr-FR" sz="1200" i="1" dirty="0"/>
              <a:t>Budget/projet : 4M€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lang="fr-FR" sz="1200" i="1" dirty="0"/>
          </a:p>
        </p:txBody>
      </p:sp>
    </p:spTree>
    <p:extLst>
      <p:ext uri="{BB962C8B-B14F-4D97-AF65-F5344CB8AC3E}">
        <p14:creationId xmlns:p14="http://schemas.microsoft.com/office/powerpoint/2010/main" val="2806289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5863321" cy="475603"/>
          </a:xfrm>
        </p:spPr>
        <p:txBody>
          <a:bodyPr/>
          <a:lstStyle/>
          <a:p>
            <a:pPr>
              <a:defRPr/>
            </a:pPr>
            <a:r>
              <a:rPr lang="en-US" sz="1400" b="1" u="sng" dirty="0">
                <a:solidFill>
                  <a:schemeClr val="tx1"/>
                </a:solidFill>
              </a:rPr>
              <a:t>HORIZON-CL5-2023-D6-01-12: New ways of reducing serious injuries and the long-term consequences of road crashes</a:t>
            </a:r>
          </a:p>
        </p:txBody>
      </p:sp>
      <p:sp>
        <p:nvSpPr>
          <p:cNvPr id="6" name="Espace réservé du contenu 5"/>
          <p:cNvSpPr txBox="1"/>
          <p:nvPr/>
        </p:nvSpPr>
        <p:spPr bwMode="gray">
          <a:xfrm>
            <a:off x="360000" y="1706400"/>
            <a:ext cx="8424000" cy="324036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Mécanismes validés de dommages corporels entraînant des conséquences importantes à long terme, pour tous les usagers de la </a:t>
            </a:r>
            <a:r>
              <a:rPr lang="fr-FR" sz="1150" dirty="0" smtClean="0">
                <a:solidFill>
                  <a:schemeClr val="tx1"/>
                </a:solidFill>
              </a:rPr>
              <a:t>route.</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Système établi pour la classification des blessures à long </a:t>
            </a:r>
            <a:r>
              <a:rPr lang="fr-FR" sz="1150" dirty="0" smtClean="0">
                <a:solidFill>
                  <a:schemeClr val="tx1"/>
                </a:solidFill>
              </a:rPr>
              <a:t>terme.</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Outils et méthodes validés pour l'évaluation des blessures entraînant des conséquences à long </a:t>
            </a:r>
            <a:r>
              <a:rPr lang="fr-FR" sz="1150" dirty="0" smtClean="0">
                <a:solidFill>
                  <a:schemeClr val="tx1"/>
                </a:solidFill>
              </a:rPr>
              <a:t>terme.</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Conditions préalables à l'élaboration d'exigences politiques, réglementaires et normatives visant à réduire les blessures graves, en particulier celles ayant des conséquences à long </a:t>
            </a:r>
            <a:r>
              <a:rPr lang="fr-FR" sz="1150" dirty="0" smtClean="0">
                <a:solidFill>
                  <a:schemeClr val="tx1"/>
                </a:solidFill>
              </a:rPr>
              <a:t>terme.</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A</a:t>
            </a:r>
            <a:r>
              <a:rPr lang="fr-FR" sz="1150" dirty="0" smtClean="0">
                <a:solidFill>
                  <a:schemeClr val="tx1"/>
                </a:solidFill>
              </a:rPr>
              <a:t>mélioration </a:t>
            </a:r>
            <a:r>
              <a:rPr lang="fr-FR" sz="1150" dirty="0">
                <a:solidFill>
                  <a:schemeClr val="tx1"/>
                </a:solidFill>
              </a:rPr>
              <a:t>générale de la protection de tous les usagers de la route grâce à des contre-mesures et des solutions sûres et </a:t>
            </a:r>
            <a:r>
              <a:rPr lang="fr-FR" sz="1150" dirty="0" smtClean="0">
                <a:solidFill>
                  <a:schemeClr val="tx1"/>
                </a:solidFill>
              </a:rPr>
              <a:t>solides.</a:t>
            </a:r>
            <a:endParaRPr lang="fr-FR" sz="1150" dirty="0">
              <a:solidFill>
                <a:schemeClr val="tx1"/>
              </a:solidFill>
            </a:endParaRP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smtClean="0">
                <a:solidFill>
                  <a:schemeClr val="tx1"/>
                </a:solidFill>
              </a:rPr>
              <a:t>Permettre une </a:t>
            </a:r>
            <a:r>
              <a:rPr lang="fr-FR" sz="1150" dirty="0">
                <a:solidFill>
                  <a:schemeClr val="tx1"/>
                </a:solidFill>
              </a:rPr>
              <a:t>meilleure intégration des sciences sociales pour comprendre et réduire les conséquences à long </a:t>
            </a:r>
            <a:r>
              <a:rPr lang="fr-FR" sz="1150" dirty="0" smtClean="0">
                <a:solidFill>
                  <a:schemeClr val="tx1"/>
                </a:solidFill>
              </a:rPr>
              <a:t>terme.</a:t>
            </a:r>
            <a:endParaRPr lang="fr-FR" sz="1150" dirty="0">
              <a:solidFill>
                <a:schemeClr val="tx1"/>
              </a:solidFill>
            </a:endParaRPr>
          </a:p>
          <a:p>
            <a:pPr marL="171450" indent="-171450">
              <a:spcAft>
                <a:spcPts val="0"/>
              </a:spcAft>
              <a:buFont typeface="Arial"/>
              <a:buChar char="•"/>
              <a:defRPr/>
            </a:pPr>
            <a:r>
              <a:rPr lang="fr-FR" sz="1150" dirty="0" smtClean="0">
                <a:solidFill>
                  <a:schemeClr val="tx1"/>
                </a:solidFill>
              </a:rPr>
              <a:t>Effectuer des recherches </a:t>
            </a:r>
            <a:r>
              <a:rPr lang="fr-FR" sz="1150" dirty="0">
                <a:solidFill>
                  <a:schemeClr val="tx1"/>
                </a:solidFill>
              </a:rPr>
              <a:t>supplémentaires pour établir un système pertinent de classification de l'invalidité à long terme ou permanente, qui puisse être utilisé pour le développement et la conception de futures solutions de </a:t>
            </a:r>
            <a:r>
              <a:rPr lang="fr-FR" sz="1150" dirty="0" smtClean="0">
                <a:solidFill>
                  <a:schemeClr val="tx1"/>
                </a:solidFill>
              </a:rPr>
              <a:t>protection.</a:t>
            </a:r>
            <a:endParaRPr lang="fr-FR" sz="1150" dirty="0">
              <a:solidFill>
                <a:schemeClr val="tx1"/>
              </a:solidFill>
            </a:endParaRPr>
          </a:p>
          <a:p>
            <a:pPr marL="171450" indent="-171450">
              <a:spcAft>
                <a:spcPts val="0"/>
              </a:spcAft>
              <a:buFont typeface="Arial"/>
              <a:buChar char="•"/>
              <a:defRPr/>
            </a:pPr>
            <a:r>
              <a:rPr lang="fr-FR" sz="1150" dirty="0" smtClean="0">
                <a:solidFill>
                  <a:schemeClr val="tx1"/>
                </a:solidFill>
              </a:rPr>
              <a:t>Développer de </a:t>
            </a:r>
            <a:r>
              <a:rPr lang="fr-FR" sz="1150" dirty="0">
                <a:solidFill>
                  <a:schemeClr val="tx1"/>
                </a:solidFill>
              </a:rPr>
              <a:t>nouveaux outils d'essai virtuels pour la mise au point de nouvelles méthodes d'évaluation plus efficaces, et la poursuite du développement des modèles de corps </a:t>
            </a:r>
            <a:r>
              <a:rPr lang="fr-FR" sz="1150" dirty="0" smtClean="0">
                <a:solidFill>
                  <a:schemeClr val="tx1"/>
                </a:solidFill>
              </a:rPr>
              <a:t>humain.</a:t>
            </a:r>
            <a:endParaRPr lang="fr-FR" sz="1150" dirty="0">
              <a:solidFill>
                <a:schemeClr val="tx1"/>
              </a:solidFill>
            </a:endParaRPr>
          </a:p>
          <a:p>
            <a:pPr>
              <a:spcAft>
                <a:spcPts val="0"/>
              </a:spcAft>
              <a:defRPr/>
            </a:pPr>
            <a:endParaRPr lang="fr-FR" sz="110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58</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6 : Les appels de 2023 </a:t>
            </a:r>
          </a:p>
          <a:p>
            <a:pPr>
              <a:defRPr/>
            </a:pPr>
            <a:r>
              <a:rPr lang="en-US" sz="1200" b="1" dirty="0" err="1"/>
              <a:t>Sécurité</a:t>
            </a:r>
            <a:r>
              <a:rPr lang="en-US" sz="1200" b="1" dirty="0"/>
              <a:t> &amp; </a:t>
            </a:r>
            <a:r>
              <a:rPr lang="en-US" sz="1200" b="1" dirty="0" err="1"/>
              <a:t>résilience</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a:defRPr/>
            </a:pPr>
            <a:r>
              <a:rPr lang="fr-FR" sz="1200" i="1" dirty="0"/>
              <a:t>RIA (</a:t>
            </a:r>
            <a:r>
              <a:rPr lang="en-US" sz="1200" i="1" dirty="0"/>
              <a:t>TRL à la fin du </a:t>
            </a:r>
            <a:r>
              <a:rPr lang="en-US" sz="1200" i="1" dirty="0" err="1"/>
              <a:t>projet</a:t>
            </a:r>
            <a:r>
              <a:rPr lang="en-US" sz="1200" i="1" dirty="0"/>
              <a:t> 5-6)</a:t>
            </a:r>
            <a:endParaRPr lang="fr-FR" sz="1200" i="1" dirty="0"/>
          </a:p>
          <a:p>
            <a:pPr lvl="0">
              <a:defRPr/>
            </a:pPr>
            <a:r>
              <a:rPr lang="fr-FR" sz="1200" i="1" dirty="0"/>
              <a:t>Nb estimé de projets financés : 2</a:t>
            </a:r>
            <a:endParaRPr dirty="0"/>
          </a:p>
          <a:p>
            <a:pPr lvl="0">
              <a:defRPr/>
            </a:pPr>
            <a:r>
              <a:rPr lang="fr-FR" sz="1200" i="1" dirty="0"/>
              <a:t>Budget/projet : 4M€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lang="fr-FR" sz="1200" i="1" dirty="0"/>
          </a:p>
        </p:txBody>
      </p:sp>
    </p:spTree>
    <p:extLst>
      <p:ext uri="{BB962C8B-B14F-4D97-AF65-F5344CB8AC3E}">
        <p14:creationId xmlns:p14="http://schemas.microsoft.com/office/powerpoint/2010/main" val="3615413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5863321" cy="475603"/>
          </a:xfrm>
        </p:spPr>
        <p:txBody>
          <a:bodyPr/>
          <a:lstStyle/>
          <a:p>
            <a:pPr>
              <a:defRPr/>
            </a:pPr>
            <a:r>
              <a:rPr lang="en-US" sz="1400" b="1" u="sng" dirty="0">
                <a:solidFill>
                  <a:schemeClr val="tx1"/>
                </a:solidFill>
              </a:rPr>
              <a:t>HORIZON-CL5-2023-D6-01-13: Support for dissemination events in the field of Transport Research</a:t>
            </a:r>
          </a:p>
        </p:txBody>
      </p:sp>
      <p:sp>
        <p:nvSpPr>
          <p:cNvPr id="6" name="Espace réservé du contenu 5"/>
          <p:cNvSpPr txBox="1"/>
          <p:nvPr/>
        </p:nvSpPr>
        <p:spPr bwMode="gray">
          <a:xfrm>
            <a:off x="360000" y="1706400"/>
            <a:ext cx="8424000" cy="324036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Cette action consistera à préparer et à organiser la conférence "Transport </a:t>
            </a:r>
            <a:r>
              <a:rPr lang="fr-FR" sz="1100" dirty="0" err="1">
                <a:solidFill>
                  <a:schemeClr val="tx1"/>
                </a:solidFill>
              </a:rPr>
              <a:t>Research</a:t>
            </a:r>
            <a:r>
              <a:rPr lang="fr-FR" sz="1100" dirty="0">
                <a:solidFill>
                  <a:schemeClr val="tx1"/>
                </a:solidFill>
              </a:rPr>
              <a:t> Arena" (TRA) qui sera organisée en 2026</a:t>
            </a:r>
          </a:p>
          <a:p>
            <a:pPr marL="171450" indent="-171450">
              <a:spcAft>
                <a:spcPts val="0"/>
              </a:spcAft>
              <a:buFont typeface="Arial"/>
              <a:buChar char="•"/>
              <a:defRPr/>
            </a:pPr>
            <a:endParaRPr lang="fr-FR" sz="1100" dirty="0">
              <a:solidFill>
                <a:schemeClr val="tx1"/>
              </a:solidFill>
            </a:endParaRPr>
          </a:p>
          <a:p>
            <a:pPr marL="171450" indent="-171450">
              <a:spcAft>
                <a:spcPts val="0"/>
              </a:spcAft>
              <a:buFont typeface="Arial"/>
              <a:buChar char="•"/>
              <a:defRPr/>
            </a:pPr>
            <a:endParaRPr lang="fr-FR" sz="1100" dirty="0">
              <a:solidFill>
                <a:schemeClr val="tx1"/>
              </a:solidFill>
            </a:endParaRPr>
          </a:p>
          <a:p>
            <a:pPr>
              <a:spcAft>
                <a:spcPts val="0"/>
              </a:spcAft>
              <a:defRPr/>
            </a:pPr>
            <a:r>
              <a:rPr lang="fr-FR" sz="1100" i="1" dirty="0">
                <a:solidFill>
                  <a:schemeClr val="tx1"/>
                </a:solidFill>
              </a:rPr>
              <a:t>La préférence sera donnée aux propositions impliquant les États membres qui assureront la présidence de l'Union européenne en 2025, 2026 ou 2027.</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59</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6 : Les appels de 2023 </a:t>
            </a:r>
          </a:p>
          <a:p>
            <a:pPr>
              <a:defRPr/>
            </a:pPr>
            <a:r>
              <a:rPr lang="en-US" sz="1200" b="1" dirty="0"/>
              <a:t>Cross-cutting actions</a:t>
            </a:r>
            <a:endParaRPr lang="fr-FR" sz="1200" b="1" dirty="0"/>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a:defRPr/>
            </a:pPr>
            <a:r>
              <a:rPr lang="fr-FR" sz="1200" i="1" dirty="0"/>
              <a:t>CSA</a:t>
            </a:r>
          </a:p>
          <a:p>
            <a:pPr lvl="0">
              <a:defRPr/>
            </a:pPr>
            <a:r>
              <a:rPr lang="fr-FR" sz="1200" i="1" dirty="0"/>
              <a:t>Nb estimé de projets financés : 1</a:t>
            </a:r>
            <a:endParaRPr dirty="0"/>
          </a:p>
          <a:p>
            <a:pPr lvl="0">
              <a:defRPr/>
            </a:pPr>
            <a:r>
              <a:rPr lang="fr-FR" sz="1200" i="1" dirty="0"/>
              <a:t>Budget/projet : 1.5M€</a:t>
            </a:r>
            <a:endParaRPr dirty="0"/>
          </a:p>
          <a:p>
            <a:pPr lvl="0">
              <a:defRPr/>
            </a:pPr>
            <a:r>
              <a:rPr lang="fr-FR" sz="1200" i="1" dirty="0"/>
              <a:t>Ouverture : 04/05/2023</a:t>
            </a:r>
            <a:endParaRPr dirty="0"/>
          </a:p>
          <a:p>
            <a:pPr lvl="0">
              <a:defRPr/>
            </a:pPr>
            <a:r>
              <a:rPr lang="fr-FR" sz="1200" i="1" dirty="0"/>
              <a:t>Deadline : 05/09/2023</a:t>
            </a:r>
          </a:p>
          <a:p>
            <a:pPr>
              <a:defRPr/>
            </a:pPr>
            <a:r>
              <a:rPr lang="fr-FR" sz="1200" i="1" dirty="0"/>
              <a:t>Appel en Lump </a:t>
            </a:r>
            <a:r>
              <a:rPr lang="fr-FR" sz="1200" i="1" dirty="0" err="1" smtClean="0"/>
              <a:t>Sum</a:t>
            </a:r>
            <a:endParaRPr lang="fr-FR" sz="1200" i="1" dirty="0"/>
          </a:p>
        </p:txBody>
      </p:sp>
    </p:spTree>
    <p:extLst>
      <p:ext uri="{BB962C8B-B14F-4D97-AF65-F5344CB8AC3E}">
        <p14:creationId xmlns:p14="http://schemas.microsoft.com/office/powerpoint/2010/main" val="4285302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 name="Espace réservé du texte 9"/>
          <p:cNvSpPr txBox="1"/>
          <p:nvPr/>
        </p:nvSpPr>
        <p:spPr bwMode="auto">
          <a:xfrm>
            <a:off x="3563888" y="123477"/>
            <a:ext cx="5220112" cy="648072"/>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80975" marR="0" lvl="0" indent="0" algn="r" defTabSz="914400">
              <a:lnSpc>
                <a:spcPct val="100000"/>
              </a:lnSpc>
              <a:spcBef>
                <a:spcPts val="0"/>
              </a:spcBef>
              <a:spcAft>
                <a:spcPts val="0"/>
              </a:spcAft>
              <a:buClr>
                <a:srgbClr val="000000"/>
              </a:buClr>
              <a:buSzTx/>
              <a:buFont typeface="Arial"/>
              <a:buNone/>
              <a:defRPr/>
            </a:pPr>
            <a:r>
              <a:rPr lang="fr-FR" sz="1800" b="1" i="0" u="none" strike="noStrike" cap="none" spc="0">
                <a:ln>
                  <a:noFill/>
                </a:ln>
                <a:solidFill>
                  <a:schemeClr val="tx1"/>
                </a:solidFill>
                <a:latin typeface="Arial"/>
                <a:cs typeface="Arial"/>
              </a:rPr>
              <a:t>Présentation générale</a:t>
            </a:r>
            <a:endParaRPr/>
          </a:p>
          <a:p>
            <a:pPr marL="180975" marR="0" lvl="0" indent="0" algn="r" defTabSz="914400">
              <a:lnSpc>
                <a:spcPct val="100000"/>
              </a:lnSpc>
              <a:spcBef>
                <a:spcPts val="0"/>
              </a:spcBef>
              <a:spcAft>
                <a:spcPts val="0"/>
              </a:spcAft>
              <a:buClr>
                <a:srgbClr val="000000"/>
              </a:buClr>
              <a:buSzTx/>
              <a:buFont typeface="Arial"/>
              <a:buNone/>
              <a:defRPr/>
            </a:pPr>
            <a:r>
              <a:rPr lang="fr-FR" sz="1200" b="1" i="0" u="none" strike="noStrike" cap="none" spc="0">
                <a:ln>
                  <a:noFill/>
                </a:ln>
                <a:solidFill>
                  <a:schemeClr val="tx1"/>
                </a:solidFill>
                <a:latin typeface="Arial"/>
                <a:cs typeface="Arial"/>
              </a:rPr>
              <a:t>HORIZON EUROPE</a:t>
            </a:r>
            <a:endParaRPr/>
          </a:p>
        </p:txBody>
      </p:sp>
      <p:pic>
        <p:nvPicPr>
          <p:cNvPr id="3" name="Image 2"/>
          <p:cNvPicPr>
            <a:picLocks noChangeAspect="1"/>
          </p:cNvPicPr>
          <p:nvPr/>
        </p:nvPicPr>
        <p:blipFill>
          <a:blip r:embed="rId2"/>
          <a:stretch/>
        </p:blipFill>
        <p:spPr bwMode="auto">
          <a:xfrm>
            <a:off x="3285123" y="1541165"/>
            <a:ext cx="5498876" cy="3240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98996" y="1676545"/>
            <a:ext cx="2986127" cy="3062377"/>
          </a:xfrm>
          <a:prstGeom prst="rect">
            <a:avLst/>
          </a:prstGeom>
        </p:spPr>
        <p:txBody>
          <a:bodyPr wrap="square" lIns="91440" tIns="45720" rIns="91440" bIns="45720" anchor="t">
            <a:spAutoFit/>
          </a:bodyPr>
          <a:lstStyle/>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2021 – 2027</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95,5 </a:t>
            </a:r>
            <a:r>
              <a:rPr lang="fr-FR" sz="1800" b="1" i="0" u="none" strike="noStrike" cap="none" spc="0" dirty="0" smtClean="0">
                <a:ln>
                  <a:noFill/>
                </a:ln>
                <a:latin typeface="Arial"/>
                <a:ea typeface="+mj-ea"/>
                <a:cs typeface="Arial"/>
              </a:rPr>
              <a:t>Mds€</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Renforcer les </a:t>
            </a:r>
            <a:r>
              <a:rPr lang="fr-FR" sz="1200" b="1" i="1" u="none" strike="noStrike" cap="none" spc="0" dirty="0">
                <a:ln>
                  <a:noFill/>
                </a:ln>
                <a:latin typeface="Arial"/>
                <a:ea typeface="+mj-ea"/>
                <a:cs typeface="+mj-cs"/>
              </a:rPr>
              <a:t>bases scientifiques et technologiques </a:t>
            </a:r>
            <a:r>
              <a:rPr lang="fr-FR" sz="1200" b="0" i="1" u="none" strike="noStrike" cap="none" spc="0" dirty="0">
                <a:ln>
                  <a:noFill/>
                </a:ln>
                <a:latin typeface="Arial"/>
                <a:ea typeface="+mj-ea"/>
                <a:cs typeface="+mj-cs"/>
              </a:rPr>
              <a:t>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Stimuler sa capacité d’</a:t>
            </a:r>
            <a:r>
              <a:rPr lang="fr-FR" sz="1200" b="1" i="1" u="none" strike="noStrike" cap="none" spc="0" dirty="0">
                <a:ln>
                  <a:noFill/>
                </a:ln>
                <a:latin typeface="Arial"/>
                <a:ea typeface="+mj-ea"/>
                <a:cs typeface="+mj-cs"/>
              </a:rPr>
              <a:t>innovation</a:t>
            </a:r>
            <a:r>
              <a:rPr lang="fr-FR" sz="1200" b="0" i="1" u="none" strike="noStrike" cap="none" spc="0" dirty="0">
                <a:ln>
                  <a:noFill/>
                </a:ln>
                <a:latin typeface="Arial"/>
                <a:ea typeface="+mj-ea"/>
                <a:cs typeface="+mj-cs"/>
              </a:rPr>
              <a:t>, sa </a:t>
            </a:r>
            <a:r>
              <a:rPr lang="fr-FR" sz="1200" b="1" i="1" u="none" strike="noStrike" cap="none" spc="0" dirty="0">
                <a:ln>
                  <a:noFill/>
                </a:ln>
                <a:latin typeface="Arial"/>
                <a:ea typeface="+mj-ea"/>
                <a:cs typeface="+mj-cs"/>
              </a:rPr>
              <a:t>compétitivité </a:t>
            </a:r>
            <a:r>
              <a:rPr lang="fr-FR" sz="1200" b="0" i="1" u="none" strike="noStrike" cap="none" spc="0" dirty="0">
                <a:ln>
                  <a:noFill/>
                </a:ln>
                <a:latin typeface="Arial"/>
                <a:ea typeface="+mj-ea"/>
                <a:cs typeface="+mj-cs"/>
              </a:rPr>
              <a:t>et la création d’</a:t>
            </a:r>
            <a:r>
              <a:rPr lang="fr-FR" sz="1200" b="1" i="1" u="none" strike="noStrike" cap="none" spc="0" dirty="0">
                <a:ln>
                  <a:noFill/>
                </a:ln>
                <a:latin typeface="Arial"/>
                <a:ea typeface="+mj-ea"/>
                <a:cs typeface="+mj-cs"/>
              </a:rPr>
              <a:t>emplois</a:t>
            </a:r>
            <a:r>
              <a:rPr lang="fr-FR" sz="1200" b="0" i="1" u="none" strike="noStrike" cap="none" spc="0" dirty="0">
                <a:ln>
                  <a:noFill/>
                </a:ln>
                <a:latin typeface="Arial"/>
                <a:ea typeface="+mj-ea"/>
                <a:cs typeface="+mj-cs"/>
              </a:rPr>
              <a:t>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Concrétiser les </a:t>
            </a:r>
            <a:r>
              <a:rPr lang="fr-FR" sz="1200" b="1" i="1" u="none" strike="noStrike" cap="none" spc="0" dirty="0">
                <a:ln>
                  <a:noFill/>
                </a:ln>
                <a:latin typeface="Arial"/>
                <a:ea typeface="+mj-ea"/>
                <a:cs typeface="+mj-cs"/>
              </a:rPr>
              <a:t>priorités politiques </a:t>
            </a:r>
            <a:r>
              <a:rPr lang="fr-FR" sz="1200" b="0" i="1" u="none" strike="noStrike" cap="none" spc="0" dirty="0">
                <a:ln>
                  <a:noFill/>
                </a:ln>
                <a:latin typeface="Arial"/>
                <a:ea typeface="+mj-ea"/>
                <a:cs typeface="+mj-cs"/>
              </a:rPr>
              <a:t>stratégiques 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Contribuer à répondre aux </a:t>
            </a:r>
            <a:r>
              <a:rPr lang="fr-FR" sz="1200" b="1" i="1" u="none" strike="noStrike" cap="none" spc="0" dirty="0">
                <a:ln>
                  <a:noFill/>
                </a:ln>
                <a:latin typeface="Arial"/>
                <a:ea typeface="+mj-ea"/>
                <a:cs typeface="+mj-cs"/>
              </a:rPr>
              <a:t>problématiques mondiales</a:t>
            </a:r>
            <a:r>
              <a:rPr lang="fr-FR" sz="1200" b="0" i="1" u="none" strike="noStrike" cap="none" spc="0" dirty="0">
                <a:ln>
                  <a:noFill/>
                </a:ln>
                <a:latin typeface="Arial"/>
                <a:ea typeface="+mj-ea"/>
                <a:cs typeface="+mj-cs"/>
              </a:rPr>
              <a:t>, dont les objectifs de </a:t>
            </a:r>
            <a:r>
              <a:rPr lang="fr-FR" sz="1200" b="1" i="1" u="none" strike="noStrike" cap="none" spc="0" dirty="0">
                <a:ln>
                  <a:noFill/>
                </a:ln>
                <a:latin typeface="Arial"/>
                <a:ea typeface="+mj-ea"/>
                <a:cs typeface="+mj-cs"/>
              </a:rPr>
              <a:t>développement durable </a:t>
            </a:r>
            <a:r>
              <a:rPr lang="fr-FR" sz="1200" b="0" i="1" u="none" strike="noStrike" cap="none" spc="0" dirty="0">
                <a:ln>
                  <a:noFill/>
                </a:ln>
                <a:latin typeface="Arial"/>
                <a:ea typeface="+mj-ea"/>
                <a:cs typeface="+mj-cs"/>
              </a:rPr>
              <a:t>des Nations Unies.</a:t>
            </a:r>
            <a:endParaRPr lang="en-US" sz="1200" b="0" i="1" u="none" strike="noStrike" cap="none" spc="0" dirty="0">
              <a:ln>
                <a:noFill/>
              </a:ln>
              <a:latin typeface="Arial"/>
              <a:ea typeface="+mj-ea"/>
              <a:cs typeface="+mj-cs"/>
            </a:endParaRPr>
          </a:p>
        </p:txBody>
      </p:sp>
      <p:sp>
        <p:nvSpPr>
          <p:cNvPr id="7" name="Rectangle 6"/>
          <p:cNvSpPr/>
          <p:nvPr/>
        </p:nvSpPr>
        <p:spPr bwMode="auto">
          <a:xfrm>
            <a:off x="298995" y="966226"/>
            <a:ext cx="8485005" cy="646331"/>
          </a:xfrm>
          <a:prstGeom prst="rect">
            <a:avLst/>
          </a:prstGeom>
        </p:spPr>
        <p:txBody>
          <a:bodyPr wrap="square" lIns="91440" tIns="45720" rIns="91440" bIns="45720" anchor="t">
            <a:spAutoFit/>
          </a:bodyPr>
          <a:lstStyle/>
          <a:p>
            <a:pPr marL="0" marR="0" lvl="0" indent="0" algn="l" defTabSz="914400">
              <a:lnSpc>
                <a:spcPct val="100000"/>
              </a:lnSpc>
              <a:spcBef>
                <a:spcPts val="0"/>
              </a:spcBef>
              <a:spcAft>
                <a:spcPts val="0"/>
              </a:spcAft>
              <a:buClrTx/>
              <a:buSzTx/>
              <a:buFontTx/>
              <a:buNone/>
              <a:defRPr/>
            </a:pPr>
            <a:r>
              <a:rPr lang="fr-FR" sz="1800" b="1" i="0" u="none" strike="noStrike" cap="none" spc="0" dirty="0">
                <a:ln>
                  <a:noFill/>
                </a:ln>
                <a:solidFill>
                  <a:srgbClr val="000091"/>
                </a:solidFill>
                <a:latin typeface="Arial"/>
                <a:ea typeface="+mj-ea"/>
                <a:cs typeface="Arial"/>
              </a:rPr>
              <a:t>LE PROGRAMME-CADRE DE L'UNION EUROPÉENNE </a:t>
            </a:r>
            <a:br>
              <a:rPr lang="fr-FR" sz="1800" b="1" i="0" u="none" strike="noStrike" cap="none" spc="0" dirty="0">
                <a:ln>
                  <a:noFill/>
                </a:ln>
                <a:solidFill>
                  <a:srgbClr val="000091"/>
                </a:solidFill>
                <a:latin typeface="Arial"/>
                <a:ea typeface="+mj-ea"/>
                <a:cs typeface="Arial"/>
              </a:rPr>
            </a:br>
            <a:r>
              <a:rPr lang="fr-FR" sz="1800" b="1" i="0" u="none" strike="noStrike" cap="none" spc="0" dirty="0">
                <a:ln>
                  <a:noFill/>
                </a:ln>
                <a:solidFill>
                  <a:srgbClr val="000091"/>
                </a:solidFill>
                <a:latin typeface="Arial"/>
                <a:ea typeface="+mj-ea"/>
                <a:cs typeface="Arial"/>
              </a:rPr>
              <a:t>POUR LA RECHERCHE ET L'INNOVATION</a:t>
            </a:r>
            <a:endParaRPr dirty="0"/>
          </a:p>
        </p:txBody>
      </p:sp>
      <p:sp>
        <p:nvSpPr>
          <p:cNvPr id="12" name="Rectangle à coins arrondis 11"/>
          <p:cNvSpPr/>
          <p:nvPr/>
        </p:nvSpPr>
        <p:spPr bwMode="auto">
          <a:xfrm>
            <a:off x="5065423" y="1565170"/>
            <a:ext cx="1930487" cy="1807894"/>
          </a:xfrm>
          <a:prstGeom prst="roundRect">
            <a:avLst>
              <a:gd name="adj" fmla="val 16667"/>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2" name="Rectangle à coins arrondis 11"/>
          <p:cNvSpPr/>
          <p:nvPr/>
        </p:nvSpPr>
        <p:spPr bwMode="auto">
          <a:xfrm>
            <a:off x="5216587" y="2859782"/>
            <a:ext cx="1625020" cy="116906"/>
          </a:xfrm>
          <a:prstGeom prst="roundRect">
            <a:avLst>
              <a:gd name="adj" fmla="val 16667"/>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Tree>
    <p:extLst>
      <p:ext uri="{BB962C8B-B14F-4D97-AF65-F5344CB8AC3E}">
        <p14:creationId xmlns:p14="http://schemas.microsoft.com/office/powerpoint/2010/main" val="2031648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1115616" y="2346046"/>
            <a:ext cx="7655824" cy="946761"/>
          </a:xfrm>
        </p:spPr>
        <p:txBody>
          <a:bodyPr/>
          <a:lstStyle/>
          <a:p>
            <a:pPr>
              <a:defRPr/>
            </a:pPr>
            <a:r>
              <a:rPr lang="fr-FR"/>
              <a:t>POUR ALLER PLUS LOIN</a:t>
            </a:r>
            <a:endParaRPr/>
          </a:p>
        </p:txBody>
      </p:sp>
    </p:spTree>
    <p:extLst>
      <p:ext uri="{BB962C8B-B14F-4D97-AF65-F5344CB8AC3E}">
        <p14:creationId xmlns:p14="http://schemas.microsoft.com/office/powerpoint/2010/main" val="2606888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9774" y="1059582"/>
            <a:ext cx="8424223" cy="3504297"/>
          </a:xfrm>
          <a:prstGeom prst="rect">
            <a:avLst/>
          </a:prstGeom>
          <a:noFill/>
        </p:spPr>
        <p:txBody>
          <a:bodyPr/>
          <a:lstStyle/>
          <a:p>
            <a:pPr marL="0" indent="0">
              <a:spcBef>
                <a:spcPts val="600"/>
              </a:spcBef>
              <a:spcAft>
                <a:spcPts val="600"/>
              </a:spcAft>
              <a:defRPr/>
            </a:pPr>
            <a:r>
              <a:rPr lang="fr-FR" sz="1400" b="1" dirty="0"/>
              <a:t>Le site de la </a:t>
            </a:r>
            <a:r>
              <a:rPr lang="fr-FR" sz="1400" b="1" dirty="0" smtClean="0"/>
              <a:t>Commission européenne </a:t>
            </a:r>
            <a:r>
              <a:rPr lang="fr-FR" sz="1400" b="1" u="sng" dirty="0">
                <a:hlinkClick r:id="rId2" tooltip="https://ec.europa.eu/info/funding-tenders/opportunities/portal/screen/home"/>
              </a:rPr>
              <a:t>« </a:t>
            </a:r>
            <a:r>
              <a:rPr lang="fr-FR" sz="1400" b="1" u="sng" dirty="0" err="1">
                <a:hlinkClick r:id="rId2" tooltip="https://ec.europa.eu/info/funding-tenders/opportunities/portal/screen/home"/>
              </a:rPr>
              <a:t>Funding</a:t>
            </a:r>
            <a:r>
              <a:rPr lang="fr-FR" sz="1400" b="1" u="sng" dirty="0">
                <a:hlinkClick r:id="rId2" tooltip="https://ec.europa.eu/info/funding-tenders/opportunities/portal/screen/home"/>
              </a:rPr>
              <a:t> and Tenders »</a:t>
            </a:r>
            <a:r>
              <a:rPr lang="fr-FR" sz="1400" b="1" dirty="0"/>
              <a:t> </a:t>
            </a:r>
            <a:endParaRPr lang="fr-FR" sz="1400" b="1" dirty="0" smtClean="0"/>
          </a:p>
          <a:p>
            <a:pPr marL="0" indent="0">
              <a:spcBef>
                <a:spcPts val="600"/>
              </a:spcBef>
              <a:spcAft>
                <a:spcPts val="600"/>
              </a:spcAft>
              <a:defRPr/>
            </a:pPr>
            <a:r>
              <a:rPr lang="fr-FR" sz="1400" b="1" dirty="0" smtClean="0"/>
              <a:t>Le </a:t>
            </a:r>
            <a:r>
              <a:rPr lang="fr-FR" sz="1400" b="1" u="sng" dirty="0">
                <a:hlinkClick r:id="rId3" tooltip="https://www.horizon-europe.gouv.fr/"/>
              </a:rPr>
              <a:t>Portail français </a:t>
            </a:r>
            <a:r>
              <a:rPr lang="fr-FR" sz="1400" b="1" dirty="0"/>
              <a:t>dédié à Horizon Europe : </a:t>
            </a:r>
            <a:r>
              <a:rPr lang="fr-FR" sz="1200" i="1" dirty="0">
                <a:solidFill>
                  <a:schemeClr val="tx1"/>
                </a:solidFill>
              </a:rPr>
              <a:t>actualités, événements, </a:t>
            </a:r>
            <a:r>
              <a:rPr lang="fr-FR" sz="1200" i="1" dirty="0" smtClean="0">
                <a:solidFill>
                  <a:schemeClr val="tx1"/>
                </a:solidFill>
              </a:rPr>
              <a:t>documentation, </a:t>
            </a:r>
            <a:r>
              <a:rPr lang="fr-FR" sz="1200" i="1" dirty="0">
                <a:solidFill>
                  <a:schemeClr val="tx1"/>
                </a:solidFill>
              </a:rPr>
              <a:t>statistiques, </a:t>
            </a:r>
            <a:r>
              <a:rPr lang="fr-FR" sz="1200" i="1" dirty="0" smtClean="0">
                <a:solidFill>
                  <a:schemeClr val="tx1"/>
                </a:solidFill>
              </a:rPr>
              <a:t>réseau </a:t>
            </a:r>
            <a:r>
              <a:rPr lang="fr-FR" sz="1200" i="1" dirty="0">
                <a:solidFill>
                  <a:schemeClr val="tx1"/>
                </a:solidFill>
              </a:rPr>
              <a:t>des PCN…</a:t>
            </a:r>
            <a:endParaRPr lang="fr-FR" sz="1400" i="1" dirty="0">
              <a:solidFill>
                <a:schemeClr val="tx1"/>
              </a:solidFill>
            </a:endParaRPr>
          </a:p>
          <a:p>
            <a:pPr marL="0" indent="0">
              <a:spcBef>
                <a:spcPts val="600"/>
              </a:spcBef>
              <a:spcAft>
                <a:spcPts val="600"/>
              </a:spcAft>
              <a:buClr>
                <a:schemeClr val="accent4"/>
              </a:buClr>
              <a:defRPr/>
            </a:pPr>
            <a:r>
              <a:rPr lang="fr-FR" sz="1400" b="1" dirty="0"/>
              <a:t>Le PCN développe un outil de type « Recherches de partenaires et offres de compétences » : </a:t>
            </a:r>
            <a:r>
              <a:rPr lang="fr-FR" sz="1200" i="1" dirty="0">
                <a:solidFill>
                  <a:schemeClr val="tx1"/>
                </a:solidFill>
              </a:rPr>
              <a:t>publiez votre offre, nous l’ajouterons à l’outil et la diffuserons </a:t>
            </a:r>
            <a:r>
              <a:rPr lang="fr-FR" sz="1200" i="1" u="sng" dirty="0">
                <a:solidFill>
                  <a:schemeClr val="tx1"/>
                </a:solidFill>
                <a:hlinkClick r:id="rId4" tooltip="https://www.horizon-europe.gouv.fr/recherches-de-partenaires-et-offres-de-competences-sur-les-thematiques-climatenergie-27650"/>
              </a:rPr>
              <a:t>– télécharger le </a:t>
            </a:r>
            <a:r>
              <a:rPr lang="fr-FR" sz="1200" i="1" u="sng" dirty="0" smtClean="0">
                <a:solidFill>
                  <a:schemeClr val="tx1"/>
                </a:solidFill>
                <a:hlinkClick r:id="rId4" tooltip="https://www.horizon-europe.gouv.fr/recherches-de-partenaires-et-offres-de-competences-sur-les-thematiques-climatenergie-27650"/>
              </a:rPr>
              <a:t>modèle</a:t>
            </a:r>
            <a:endParaRPr lang="fr-FR" sz="1200" i="1" u="sng" dirty="0" smtClean="0">
              <a:solidFill>
                <a:schemeClr val="tx1"/>
              </a:solidFill>
            </a:endParaRPr>
          </a:p>
          <a:p>
            <a:pPr marL="0" indent="0">
              <a:spcBef>
                <a:spcPts val="600"/>
              </a:spcBef>
              <a:spcAft>
                <a:spcPts val="600"/>
              </a:spcAft>
              <a:buClr>
                <a:schemeClr val="accent4"/>
              </a:buClr>
              <a:defRPr/>
            </a:pPr>
            <a:endParaRPr lang="fr-FR" sz="300" i="1" u="sng" dirty="0" smtClean="0">
              <a:solidFill>
                <a:schemeClr val="tx1"/>
              </a:solidFill>
            </a:endParaRPr>
          </a:p>
          <a:p>
            <a:pPr marL="0" indent="0">
              <a:spcBef>
                <a:spcPts val="600"/>
              </a:spcBef>
              <a:spcAft>
                <a:spcPts val="600"/>
              </a:spcAft>
              <a:buClr>
                <a:schemeClr val="accent4"/>
              </a:buClr>
              <a:defRPr/>
            </a:pPr>
            <a:r>
              <a:rPr lang="fr-FR" sz="2000" b="1" dirty="0"/>
              <a:t>Aides financières</a:t>
            </a:r>
          </a:p>
          <a:p>
            <a:pPr marL="0" indent="0">
              <a:spcBef>
                <a:spcPts val="600"/>
              </a:spcBef>
              <a:spcAft>
                <a:spcPts val="300"/>
              </a:spcAft>
              <a:defRPr/>
            </a:pPr>
            <a:r>
              <a:rPr lang="fr-FR" sz="1400" b="1" u="sng" dirty="0">
                <a:hlinkClick r:id="rId5" tooltip="https://anr.fr/fr/detail/call/appel-a-projets-montage-de-reseaux-scientifiques-europeens-ou-internationaux-mrsei-edition-1/"/>
              </a:rPr>
              <a:t>ANR MRSEI </a:t>
            </a:r>
            <a:r>
              <a:rPr lang="fr-FR" sz="1400" b="1" dirty="0"/>
              <a:t> – Montage de réseau scientifique européen et international</a:t>
            </a:r>
            <a:endParaRPr dirty="0"/>
          </a:p>
          <a:p>
            <a:pPr marL="285750" indent="-285750">
              <a:spcAft>
                <a:spcPts val="300"/>
              </a:spcAft>
              <a:buClr>
                <a:schemeClr val="accent4"/>
              </a:buClr>
              <a:buSzPct val="80000"/>
              <a:buFont typeface="Menlo Regular"/>
              <a:buChar char="☛"/>
              <a:defRPr/>
            </a:pPr>
            <a:r>
              <a:rPr lang="fr-FR" sz="1200" dirty="0" smtClean="0">
                <a:solidFill>
                  <a:schemeClr val="tx1"/>
                </a:solidFill>
              </a:rPr>
              <a:t>30 </a:t>
            </a:r>
            <a:r>
              <a:rPr lang="fr-FR" sz="1200" dirty="0">
                <a:solidFill>
                  <a:schemeClr val="tx1"/>
                </a:solidFill>
              </a:rPr>
              <a:t>000 euros pour aider le coordinateur/</a:t>
            </a:r>
            <a:r>
              <a:rPr lang="fr-FR" sz="1200" dirty="0" err="1">
                <a:solidFill>
                  <a:schemeClr val="tx1"/>
                </a:solidFill>
              </a:rPr>
              <a:t>trice</a:t>
            </a:r>
            <a:r>
              <a:rPr lang="fr-FR" sz="1200" dirty="0">
                <a:solidFill>
                  <a:schemeClr val="tx1"/>
                </a:solidFill>
              </a:rPr>
              <a:t> à monter son consortium</a:t>
            </a:r>
            <a:endParaRPr dirty="0">
              <a:solidFill>
                <a:schemeClr val="tx1"/>
              </a:solidFill>
            </a:endParaRPr>
          </a:p>
          <a:p>
            <a:pPr marL="285750" indent="-285750">
              <a:spcAft>
                <a:spcPts val="300"/>
              </a:spcAft>
              <a:buClr>
                <a:schemeClr val="accent4"/>
              </a:buClr>
              <a:buSzPct val="80000"/>
              <a:buFont typeface="Menlo Regular"/>
              <a:buChar char="☛"/>
              <a:defRPr/>
            </a:pPr>
            <a:r>
              <a:rPr lang="fr-FR" sz="1200" dirty="0" smtClean="0">
                <a:solidFill>
                  <a:schemeClr val="tx1"/>
                </a:solidFill>
              </a:rPr>
              <a:t>Pour les appels en 2 étapes voir l’appel dédié </a:t>
            </a:r>
            <a:r>
              <a:rPr lang="fr-FR" sz="1200" b="1" dirty="0" smtClean="0">
                <a:solidFill>
                  <a:schemeClr val="tx1"/>
                </a:solidFill>
                <a:hlinkClick r:id="rId6"/>
              </a:rPr>
              <a:t>SRSEI</a:t>
            </a:r>
            <a:endParaRPr lang="fr-FR" sz="1200" b="1" dirty="0">
              <a:solidFill>
                <a:schemeClr val="tx1"/>
              </a:solidFill>
            </a:endParaRPr>
          </a:p>
          <a:p>
            <a:pPr marL="0" indent="0">
              <a:spcBef>
                <a:spcPts val="600"/>
              </a:spcBef>
              <a:spcAft>
                <a:spcPts val="600"/>
              </a:spcAft>
              <a:buClr>
                <a:schemeClr val="accent4"/>
              </a:buClr>
              <a:buSzPct val="80000"/>
              <a:defRPr/>
            </a:pPr>
            <a:r>
              <a:rPr lang="fr-FR" sz="1400" b="1" dirty="0" smtClean="0">
                <a:solidFill>
                  <a:schemeClr val="bg2"/>
                </a:solidFill>
                <a:hlinkClick r:id="rId7"/>
              </a:rPr>
              <a:t>Diag PTI </a:t>
            </a:r>
            <a:r>
              <a:rPr lang="fr-FR" sz="1400" b="1" dirty="0"/>
              <a:t>– </a:t>
            </a:r>
            <a:r>
              <a:rPr lang="fr-FR" sz="1400" b="1" dirty="0" smtClean="0"/>
              <a:t>Diagnostic </a:t>
            </a:r>
            <a:r>
              <a:rPr lang="fr-FR" sz="1400" b="1" dirty="0"/>
              <a:t>Partenariat Technologique </a:t>
            </a:r>
            <a:r>
              <a:rPr lang="fr-FR" sz="1400" b="1" dirty="0" smtClean="0"/>
              <a:t>International</a:t>
            </a:r>
          </a:p>
          <a:p>
            <a:pPr marL="285750" indent="-285750">
              <a:spcAft>
                <a:spcPts val="300"/>
              </a:spcAft>
              <a:buClr>
                <a:schemeClr val="accent4"/>
              </a:buClr>
              <a:buSzPct val="80000"/>
              <a:buFont typeface="Menlo Regular"/>
              <a:buChar char="☛"/>
              <a:defRPr/>
            </a:pPr>
            <a:r>
              <a:rPr lang="fr-FR" sz="1200" dirty="0">
                <a:solidFill>
                  <a:schemeClr val="tx1"/>
                </a:solidFill>
              </a:rPr>
              <a:t>Aide pour les entreprises (25 000 euros pour les </a:t>
            </a:r>
            <a:r>
              <a:rPr lang="fr-FR" sz="1200" dirty="0" smtClean="0">
                <a:solidFill>
                  <a:schemeClr val="tx1"/>
                </a:solidFill>
              </a:rPr>
              <a:t>coordinateurs – 5 </a:t>
            </a:r>
            <a:r>
              <a:rPr lang="fr-FR" sz="1200" dirty="0">
                <a:solidFill>
                  <a:schemeClr val="tx1"/>
                </a:solidFill>
              </a:rPr>
              <a:t>000 euros pour les partenaires) </a:t>
            </a:r>
            <a:endParaRPr lang="fr-FR" sz="1200" dirty="0" smtClean="0">
              <a:solidFill>
                <a:schemeClr val="tx1"/>
              </a:solidFill>
            </a:endParaRPr>
          </a:p>
          <a:p>
            <a:pPr marL="285750" indent="-285750">
              <a:spcAft>
                <a:spcPts val="300"/>
              </a:spcAft>
              <a:buClr>
                <a:schemeClr val="accent4"/>
              </a:buClr>
              <a:buSzPct val="80000"/>
              <a:buFont typeface="Menlo Regular"/>
              <a:buChar char="☛"/>
              <a:defRPr/>
            </a:pPr>
            <a:r>
              <a:rPr lang="fr-FR" sz="1200" dirty="0" smtClean="0">
                <a:solidFill>
                  <a:schemeClr val="tx1"/>
                </a:solidFill>
              </a:rPr>
              <a:t>Possibilités d’accompagnement dans la phase de montage</a:t>
            </a:r>
            <a:endParaRPr lang="fr-FR" sz="1200" dirty="0">
              <a:solidFill>
                <a:schemeClr val="tx1"/>
              </a:solidFill>
            </a:endParaRPr>
          </a:p>
        </p:txBody>
      </p:sp>
      <p:sp>
        <p:nvSpPr>
          <p:cNvPr id="7" name="AutoShape 2" descr="COST"/>
          <p:cNvSpPr>
            <a:spLocks noChangeAspect="1" noChangeArrowheads="1"/>
          </p:cNvSpPr>
          <p:nvPr/>
        </p:nvSpPr>
        <p:spPr bwMode="auto">
          <a:xfrm>
            <a:off x="4419600" y="2419350"/>
            <a:ext cx="304800" cy="304800"/>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000000"/>
              </a:solidFill>
              <a:latin typeface="Arial"/>
              <a:cs typeface="Arial"/>
            </a:endParaRPr>
          </a:p>
        </p:txBody>
      </p:sp>
      <p:sp>
        <p:nvSpPr>
          <p:cNvPr id="10" name="ZoneTexte 9"/>
          <p:cNvSpPr txBox="1"/>
          <p:nvPr/>
        </p:nvSpPr>
        <p:spPr bwMode="auto">
          <a:xfrm>
            <a:off x="3203848" y="195087"/>
            <a:ext cx="5765503" cy="369332"/>
          </a:xfrm>
          <a:prstGeom prst="rect">
            <a:avLst/>
          </a:prstGeom>
          <a:noFill/>
        </p:spPr>
        <p:txBody>
          <a:bodyPr wrap="square" rtlCol="0">
            <a:spAutoFit/>
          </a:bodyPr>
          <a:lstStyle/>
          <a:p>
            <a:pPr algn="r">
              <a:defRPr/>
            </a:pPr>
            <a:r>
              <a:rPr lang="fr-FR" b="1"/>
              <a:t>Liens et outils</a:t>
            </a:r>
          </a:p>
        </p:txBody>
      </p:sp>
    </p:spTree>
    <p:extLst>
      <p:ext uri="{BB962C8B-B14F-4D97-AF65-F5344CB8AC3E}">
        <p14:creationId xmlns:p14="http://schemas.microsoft.com/office/powerpoint/2010/main" val="7830954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8" y="1000595"/>
            <a:ext cx="8424000" cy="413535"/>
          </a:xfrm>
        </p:spPr>
        <p:txBody>
          <a:bodyPr/>
          <a:lstStyle/>
          <a:p>
            <a:pPr>
              <a:defRPr/>
            </a:pPr>
            <a:r>
              <a:rPr lang="fr-FR" sz="2400"/>
              <a:t>Des documents pour aller plus loin</a:t>
            </a:r>
            <a:endParaRPr/>
          </a:p>
        </p:txBody>
      </p:sp>
      <p:sp>
        <p:nvSpPr>
          <p:cNvPr id="3" name="Espace réservé du texte 2"/>
          <p:cNvSpPr>
            <a:spLocks noGrp="1"/>
          </p:cNvSpPr>
          <p:nvPr>
            <p:ph type="body" idx="1"/>
          </p:nvPr>
        </p:nvSpPr>
        <p:spPr bwMode="auto">
          <a:xfrm>
            <a:off x="340062" y="1414129"/>
            <a:ext cx="8424000" cy="3537983"/>
          </a:xfrm>
        </p:spPr>
        <p:txBody>
          <a:bodyPr/>
          <a:lstStyle/>
          <a:p>
            <a:pPr marL="0" indent="0">
              <a:defRPr/>
            </a:pPr>
            <a:endParaRPr lang="fr-FR" sz="1600" b="1" dirty="0">
              <a:solidFill>
                <a:schemeClr val="bg2"/>
              </a:solidFill>
            </a:endParaRPr>
          </a:p>
          <a:p>
            <a:pPr marL="0" indent="0">
              <a:defRPr/>
            </a:pPr>
            <a:r>
              <a:rPr lang="fr-FR" sz="1600" b="1" dirty="0"/>
              <a:t>Les appels du Cluster 5</a:t>
            </a:r>
          </a:p>
          <a:p>
            <a:pPr marL="285750" indent="-285750">
              <a:buChar char="•"/>
              <a:defRPr/>
            </a:pPr>
            <a:r>
              <a:rPr lang="en-GB" sz="1400" u="sng" dirty="0">
                <a:hlinkClick r:id="rId2" tooltip="https://ec.europa.eu/info/funding-tenders/opportunities/docs/2021-2027/horizon/wp-call/2021-2022/wp-8-climate-energy-and-mobility_horizon-2021-2022_en.pdf"/>
              </a:rPr>
              <a:t>Sur le </a:t>
            </a:r>
            <a:r>
              <a:rPr lang="en-GB" sz="1400" b="1" u="sng" dirty="0" err="1">
                <a:hlinkClick r:id="rId2" tooltip="https://ec.europa.eu/info/funding-tenders/opportunities/docs/2021-2027/horizon/wp-call/2021-2022/wp-8-climate-energy-and-mobility_horizon-2021-2022_en.pdf"/>
              </a:rPr>
              <a:t>portail</a:t>
            </a:r>
            <a:r>
              <a:rPr lang="en-GB" sz="1400" b="1" u="sng" dirty="0">
                <a:hlinkClick r:id="rId2" tooltip="https://ec.europa.eu/info/funding-tenders/opportunities/docs/2021-2027/horizon/wp-call/2021-2022/wp-8-climate-energy-and-mobility_horizon-2021-2022_en.pdf"/>
              </a:rPr>
              <a:t> </a:t>
            </a:r>
            <a:r>
              <a:rPr lang="en-GB" sz="1400" b="1" u="sng" dirty="0" err="1">
                <a:hlinkClick r:id="rId2" tooltip="https://ec.europa.eu/info/funding-tenders/opportunities/docs/2021-2027/horizon/wp-call/2021-2022/wp-8-climate-energy-and-mobility_horizon-2021-2022_en.pdf"/>
              </a:rPr>
              <a:t>européen</a:t>
            </a:r>
            <a:r>
              <a:rPr lang="en-GB" sz="1400" u="sng" dirty="0">
                <a:hlinkClick r:id="rId2" tooltip="https://ec.europa.eu/info/funding-tenders/opportunities/docs/2021-2027/horizon/wp-call/2021-2022/wp-8-climate-energy-and-mobility_horizon-2021-2022_en.pdf"/>
              </a:rPr>
              <a:t> "Funding &amp; tenders"</a:t>
            </a:r>
            <a:endParaRPr lang="en-GB" sz="1400" dirty="0"/>
          </a:p>
          <a:p>
            <a:pPr marL="285750" indent="-285750">
              <a:buChar char="•"/>
              <a:defRPr/>
            </a:pPr>
            <a:r>
              <a:rPr lang="fr-FR" sz="1400" dirty="0">
                <a:solidFill>
                  <a:schemeClr val="tx1"/>
                </a:solidFill>
              </a:rPr>
              <a:t>Sur le </a:t>
            </a:r>
            <a:r>
              <a:rPr lang="fr-FR" sz="1400" b="1" dirty="0">
                <a:solidFill>
                  <a:schemeClr val="tx1"/>
                </a:solidFill>
              </a:rPr>
              <a:t>portail français</a:t>
            </a:r>
            <a:r>
              <a:rPr lang="fr-FR" sz="1400" dirty="0">
                <a:solidFill>
                  <a:schemeClr val="tx1"/>
                </a:solidFill>
              </a:rPr>
              <a:t> :</a:t>
            </a:r>
          </a:p>
          <a:p>
            <a:pPr marL="742950" lvl="1" indent="-285750">
              <a:defRPr/>
            </a:pPr>
            <a:r>
              <a:rPr lang="fr-FR" sz="1200" u="sng" dirty="0">
                <a:hlinkClick r:id="rId3"/>
              </a:rPr>
              <a:t>Page du PCN pour le climat et l’énergie</a:t>
            </a:r>
            <a:endParaRPr lang="fr-FR" sz="1200" u="sng" dirty="0"/>
          </a:p>
          <a:p>
            <a:pPr marL="742950" lvl="1" indent="-285750">
              <a:defRPr/>
            </a:pPr>
            <a:r>
              <a:rPr lang="fr-FR" sz="1200" u="sng" dirty="0">
                <a:hlinkClick r:id="rId4"/>
              </a:rPr>
              <a:t>Page du PCN pour le transport</a:t>
            </a:r>
            <a:endParaRPr lang="fr-FR" sz="1400" dirty="0"/>
          </a:p>
          <a:p>
            <a:pPr marL="0" indent="0">
              <a:defRPr/>
            </a:pPr>
            <a:endParaRPr lang="fr-FR" sz="1400" dirty="0"/>
          </a:p>
          <a:p>
            <a:pPr marL="0" indent="0">
              <a:defRPr/>
            </a:pPr>
            <a:r>
              <a:rPr lang="fr-FR" sz="1600" b="1" dirty="0"/>
              <a:t>Les documents de référence pour les thématiques Climat &amp; Energie</a:t>
            </a:r>
            <a:endParaRPr dirty="0"/>
          </a:p>
          <a:p>
            <a:pPr marL="285750" indent="-285750">
              <a:buFont typeface="Arial"/>
              <a:buChar char="•"/>
              <a:defRPr/>
            </a:pPr>
            <a:r>
              <a:rPr lang="fr-FR" sz="1400" u="sng" dirty="0">
                <a:hlinkClick r:id="rId5" tooltip="https://www.horizon-europe.gouv.fr/les-textes-fondamentaux-pour-les-thematiques-climatenergie-27755"/>
              </a:rPr>
              <a:t>Les textes politiques fondamentaux pour les thématiques Climat/Energie</a:t>
            </a:r>
            <a:endParaRPr lang="fr-FR" sz="1400" dirty="0"/>
          </a:p>
          <a:p>
            <a:pPr marL="285750" indent="-285750">
              <a:buFont typeface="Arial"/>
              <a:buChar char="•"/>
              <a:defRPr/>
            </a:pPr>
            <a:r>
              <a:rPr lang="fr-FR" sz="1400" u="sng" dirty="0">
                <a:hlinkClick r:id="rId6" tooltip="https://www.horizon-europe.gouv.fr/rapports-europeens-et-internationaux-sur-les-thematiques-climat-et-energie-28025"/>
              </a:rPr>
              <a:t>Rapports européens et internationaux sur les thématiques Climat/Énergie</a:t>
            </a:r>
            <a:endParaRPr lang="fr-FR" sz="1400" dirty="0"/>
          </a:p>
          <a:p>
            <a:pPr marL="0" indent="0">
              <a:defRPr/>
            </a:pPr>
            <a:endParaRPr lang="fr-FR" sz="1600" b="1" dirty="0">
              <a:solidFill>
                <a:schemeClr val="bg2"/>
              </a:solidFill>
            </a:endParaRPr>
          </a:p>
          <a:p>
            <a:pPr marL="0" indent="0">
              <a:defRPr/>
            </a:pPr>
            <a:r>
              <a:rPr lang="fr-FR" sz="1600" b="1" dirty="0"/>
              <a:t>Les documents de référence pour les thématiques Transports</a:t>
            </a:r>
            <a:endParaRPr lang="fr-FR" sz="1600" dirty="0"/>
          </a:p>
          <a:p>
            <a:pPr marL="285750" indent="-285750">
              <a:buFont typeface="Arial" panose="020B0604020202020204" pitchFamily="34" charset="0"/>
              <a:buChar char="•"/>
              <a:defRPr/>
            </a:pPr>
            <a:r>
              <a:rPr lang="fr-FR" sz="1400" dirty="0">
                <a:solidFill>
                  <a:schemeClr val="tx1"/>
                </a:solidFill>
                <a:hlinkClick r:id="rId7"/>
              </a:rPr>
              <a:t>Documents de référence pour le Transport</a:t>
            </a:r>
            <a:endParaRPr lang="fr-FR" sz="1400" dirty="0">
              <a:solidFill>
                <a:schemeClr val="tx1"/>
              </a:solidFill>
            </a:endParaRPr>
          </a:p>
        </p:txBody>
      </p:sp>
      <p:sp>
        <p:nvSpPr>
          <p:cNvPr id="6" name="ZoneTexte 5"/>
          <p:cNvSpPr txBox="1"/>
          <p:nvPr/>
        </p:nvSpPr>
        <p:spPr bwMode="auto">
          <a:xfrm>
            <a:off x="3203848" y="195087"/>
            <a:ext cx="5765503" cy="369332"/>
          </a:xfrm>
          <a:prstGeom prst="rect">
            <a:avLst/>
          </a:prstGeom>
          <a:noFill/>
        </p:spPr>
        <p:txBody>
          <a:bodyPr wrap="square" rtlCol="0">
            <a:spAutoFit/>
          </a:bodyPr>
          <a:lstStyle/>
          <a:p>
            <a:pPr algn="r">
              <a:defRPr/>
            </a:pPr>
            <a:r>
              <a:rPr lang="fr-FR" b="1"/>
              <a:t>Ressources</a:t>
            </a:r>
          </a:p>
        </p:txBody>
      </p:sp>
    </p:spTree>
    <p:extLst>
      <p:ext uri="{BB962C8B-B14F-4D97-AF65-F5344CB8AC3E}">
        <p14:creationId xmlns:p14="http://schemas.microsoft.com/office/powerpoint/2010/main" val="432856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0127" y="1488553"/>
            <a:ext cx="8410710" cy="3171429"/>
          </a:xfrm>
        </p:spPr>
        <p:txBody>
          <a:bodyPr/>
          <a:lstStyle/>
          <a:p>
            <a:pPr marL="0">
              <a:defRPr/>
            </a:pPr>
            <a:r>
              <a:rPr lang="fr-FR" sz="1600" b="1" dirty="0"/>
              <a:t>Pourquoi</a:t>
            </a:r>
            <a:endParaRPr sz="1000" dirty="0"/>
          </a:p>
          <a:p>
            <a:pPr marL="57150" indent="-285750">
              <a:buFont typeface="Wingdings"/>
              <a:buChar char="ü"/>
              <a:defRPr/>
            </a:pPr>
            <a:r>
              <a:rPr lang="fr-FR" sz="1400" dirty="0">
                <a:solidFill>
                  <a:schemeClr val="tx1"/>
                </a:solidFill>
              </a:rPr>
              <a:t>Comprendre </a:t>
            </a:r>
            <a:r>
              <a:rPr lang="fr-FR" sz="1400" b="1" dirty="0">
                <a:solidFill>
                  <a:schemeClr val="tx1"/>
                </a:solidFill>
              </a:rPr>
              <a:t>l’évaluation</a:t>
            </a:r>
            <a:r>
              <a:rPr lang="fr-FR" sz="1400" dirty="0">
                <a:solidFill>
                  <a:schemeClr val="tx1"/>
                </a:solidFill>
              </a:rPr>
              <a:t> des projets, les attendus</a:t>
            </a:r>
            <a:endParaRPr sz="1000" dirty="0">
              <a:solidFill>
                <a:schemeClr val="tx1"/>
              </a:solidFill>
            </a:endParaRPr>
          </a:p>
          <a:p>
            <a:pPr marL="57150" indent="-285750">
              <a:buFont typeface="Wingdings"/>
              <a:buChar char="ü"/>
              <a:defRPr/>
            </a:pPr>
            <a:r>
              <a:rPr lang="fr-FR" sz="1400" dirty="0">
                <a:solidFill>
                  <a:schemeClr val="tx1"/>
                </a:solidFill>
              </a:rPr>
              <a:t>Être en </a:t>
            </a:r>
            <a:r>
              <a:rPr lang="fr-FR" sz="1400" b="1" dirty="0">
                <a:solidFill>
                  <a:schemeClr val="tx1"/>
                </a:solidFill>
              </a:rPr>
              <a:t>contact direct avec les responsables </a:t>
            </a:r>
            <a:r>
              <a:rPr lang="fr-FR" sz="1400" dirty="0">
                <a:solidFill>
                  <a:schemeClr val="tx1"/>
                </a:solidFill>
              </a:rPr>
              <a:t>des Directions thématiques de la CE</a:t>
            </a:r>
            <a:endParaRPr sz="1000" dirty="0">
              <a:solidFill>
                <a:schemeClr val="tx1"/>
              </a:solidFill>
            </a:endParaRPr>
          </a:p>
          <a:p>
            <a:pPr marL="57150" indent="-285750">
              <a:buFont typeface="Wingdings"/>
              <a:buChar char="ü"/>
              <a:defRPr/>
            </a:pPr>
            <a:r>
              <a:rPr lang="fr-FR" sz="1400" dirty="0">
                <a:solidFill>
                  <a:schemeClr val="tx1"/>
                </a:solidFill>
              </a:rPr>
              <a:t>Bénéficier d’un </a:t>
            </a:r>
            <a:r>
              <a:rPr lang="fr-FR" sz="1400" b="1" dirty="0">
                <a:solidFill>
                  <a:schemeClr val="tx1"/>
                </a:solidFill>
              </a:rPr>
              <a:t>environnement de travail international </a:t>
            </a:r>
            <a:r>
              <a:rPr lang="fr-FR" sz="1400" dirty="0">
                <a:solidFill>
                  <a:schemeClr val="tx1"/>
                </a:solidFill>
              </a:rPr>
              <a:t>- réseautage</a:t>
            </a:r>
            <a:endParaRPr sz="1000" dirty="0">
              <a:solidFill>
                <a:schemeClr val="tx1"/>
              </a:solidFill>
            </a:endParaRPr>
          </a:p>
          <a:p>
            <a:pPr marL="57150" indent="-285750">
              <a:buFont typeface="Wingdings"/>
              <a:buChar char="ü"/>
              <a:defRPr/>
            </a:pPr>
            <a:r>
              <a:rPr lang="fr-FR" sz="1400" dirty="0">
                <a:solidFill>
                  <a:schemeClr val="tx1"/>
                </a:solidFill>
              </a:rPr>
              <a:t>Bénéficier d’</a:t>
            </a:r>
            <a:r>
              <a:rPr lang="fr-FR" sz="1400" b="1" dirty="0">
                <a:solidFill>
                  <a:schemeClr val="tx1"/>
                </a:solidFill>
              </a:rPr>
              <a:t>un état de l’art </a:t>
            </a:r>
            <a:r>
              <a:rPr lang="fr-FR" sz="1400" dirty="0">
                <a:solidFill>
                  <a:schemeClr val="tx1"/>
                </a:solidFill>
              </a:rPr>
              <a:t>à l’instant T dans votre domaine</a:t>
            </a:r>
            <a:endParaRPr sz="1000" dirty="0">
              <a:solidFill>
                <a:schemeClr val="tx1"/>
              </a:solidFill>
            </a:endParaRPr>
          </a:p>
          <a:p>
            <a:pPr marL="0">
              <a:defRPr/>
            </a:pPr>
            <a:endParaRPr lang="fr-FR" sz="1100" dirty="0"/>
          </a:p>
          <a:p>
            <a:pPr marL="0">
              <a:defRPr/>
            </a:pPr>
            <a:r>
              <a:rPr lang="fr-FR" sz="1600" b="1" dirty="0"/>
              <a:t>Comment</a:t>
            </a:r>
            <a:endParaRPr sz="1000" dirty="0"/>
          </a:p>
          <a:p>
            <a:pPr marL="57150" indent="-285750">
              <a:buFont typeface="Arial"/>
              <a:buChar char="•"/>
              <a:defRPr/>
            </a:pPr>
            <a:r>
              <a:rPr lang="fr-FR" sz="1400" b="1" dirty="0">
                <a:solidFill>
                  <a:schemeClr val="tx1"/>
                </a:solidFill>
              </a:rPr>
              <a:t>Inscription une seule fois </a:t>
            </a:r>
            <a:r>
              <a:rPr lang="fr-FR" sz="1400" dirty="0">
                <a:solidFill>
                  <a:schemeClr val="tx1"/>
                </a:solidFill>
              </a:rPr>
              <a:t>pour 7 ans </a:t>
            </a:r>
            <a:r>
              <a:rPr lang="fr-FR" sz="1400" i="1" dirty="0">
                <a:solidFill>
                  <a:schemeClr val="tx1"/>
                </a:solidFill>
              </a:rPr>
              <a:t>⇢ </a:t>
            </a:r>
            <a:r>
              <a:rPr lang="fr-FR" sz="1400" b="1" i="1" dirty="0">
                <a:solidFill>
                  <a:schemeClr val="tx1"/>
                </a:solidFill>
              </a:rPr>
              <a:t>Mise à jour</a:t>
            </a:r>
            <a:r>
              <a:rPr lang="fr-FR" sz="1400" i="1" dirty="0">
                <a:solidFill>
                  <a:schemeClr val="tx1"/>
                </a:solidFill>
              </a:rPr>
              <a:t> régulière de votre profil</a:t>
            </a:r>
            <a:endParaRPr sz="1000" dirty="0">
              <a:solidFill>
                <a:schemeClr val="tx1"/>
              </a:solidFill>
            </a:endParaRPr>
          </a:p>
          <a:p>
            <a:pPr marL="57150" indent="-285750">
              <a:buFont typeface="Arial"/>
              <a:buChar char="•"/>
              <a:defRPr/>
            </a:pPr>
            <a:r>
              <a:rPr lang="fr-FR" sz="1400" dirty="0">
                <a:solidFill>
                  <a:schemeClr val="tx1"/>
                </a:solidFill>
              </a:rPr>
              <a:t>La CE interroge la base de données à travers des </a:t>
            </a:r>
            <a:r>
              <a:rPr lang="fr-FR" sz="1400" b="1" dirty="0">
                <a:solidFill>
                  <a:schemeClr val="tx1"/>
                </a:solidFill>
              </a:rPr>
              <a:t>mots clés </a:t>
            </a:r>
            <a:r>
              <a:rPr lang="fr-FR" sz="1400" dirty="0">
                <a:solidFill>
                  <a:schemeClr val="tx1"/>
                </a:solidFill>
              </a:rPr>
              <a:t>pour solliciter les experts et constituer ses panels d'évaluation</a:t>
            </a:r>
            <a:endParaRPr lang="en-US" sz="1400" dirty="0">
              <a:solidFill>
                <a:schemeClr val="tx1"/>
              </a:solidFill>
            </a:endParaRPr>
          </a:p>
          <a:p>
            <a:pPr marL="0" indent="0">
              <a:defRPr/>
            </a:pPr>
            <a:endParaRPr lang="fr-FR" sz="1100" dirty="0">
              <a:solidFill>
                <a:srgbClr val="000091"/>
              </a:solidFill>
            </a:endParaRPr>
          </a:p>
          <a:p>
            <a:pPr marL="0" indent="0">
              <a:defRPr/>
            </a:pPr>
            <a:r>
              <a:rPr lang="fr-FR" sz="1600" b="1" dirty="0"/>
              <a:t>Liens</a:t>
            </a:r>
            <a:endParaRPr lang="en-US" sz="1600" dirty="0"/>
          </a:p>
          <a:p>
            <a:pPr marL="57150" indent="-285750">
              <a:buFont typeface="Arial,Sans-Serif"/>
              <a:buChar char="•"/>
              <a:defRPr/>
            </a:pPr>
            <a:r>
              <a:rPr lang="fr-FR" sz="1400" u="sng" dirty="0">
                <a:hlinkClick r:id="rId3" tooltip="https://ec.europa.eu/info/funding-tenders/opportunities/docs/2021-2027/experts/standard-briefing-slides-for-experts_he_en.pdf"/>
              </a:rPr>
              <a:t>Guide pour devenir expert</a:t>
            </a:r>
            <a:endParaRPr lang="en-US" sz="1400" dirty="0"/>
          </a:p>
          <a:p>
            <a:pPr marL="57150" indent="-285750">
              <a:buFont typeface="Arial,Sans-Serif"/>
              <a:buChar char="•"/>
              <a:defRPr/>
            </a:pPr>
            <a:r>
              <a:rPr lang="fr-FR" sz="1400" u="sng" dirty="0">
                <a:hlinkClick r:id="rId4" tooltip="https://ec.europa.eu/info/funding-tenders/opportunities/portal/screen/work-as-an-expert"/>
              </a:rPr>
              <a:t>S'enregistrer comme expert</a:t>
            </a:r>
            <a:endParaRPr lang="fr-FR" sz="1400" dirty="0"/>
          </a:p>
          <a:p>
            <a:pPr marL="0">
              <a:defRPr/>
            </a:pPr>
            <a:endParaRPr lang="fr-FR" sz="1400" dirty="0"/>
          </a:p>
        </p:txBody>
      </p:sp>
      <p:sp>
        <p:nvSpPr>
          <p:cNvPr id="8" name="Titre 1"/>
          <p:cNvSpPr>
            <a:spLocks noGrp="1"/>
          </p:cNvSpPr>
          <p:nvPr>
            <p:ph type="title"/>
          </p:nvPr>
        </p:nvSpPr>
        <p:spPr bwMode="auto">
          <a:xfrm>
            <a:off x="359999" y="975949"/>
            <a:ext cx="8424000" cy="512604"/>
          </a:xfrm>
        </p:spPr>
        <p:txBody>
          <a:bodyPr/>
          <a:lstStyle/>
          <a:p>
            <a:pPr>
              <a:defRPr/>
            </a:pPr>
            <a:r>
              <a:rPr lang="fr-FR" sz="2400" dirty="0"/>
              <a:t>Devenez expert-évaluateur pour HORIZON EUROPE</a:t>
            </a:r>
            <a:endParaRPr dirty="0"/>
          </a:p>
        </p:txBody>
      </p:sp>
      <p:sp>
        <p:nvSpPr>
          <p:cNvPr id="6" name="ZoneTexte 5"/>
          <p:cNvSpPr txBox="1"/>
          <p:nvPr/>
        </p:nvSpPr>
        <p:spPr bwMode="auto">
          <a:xfrm>
            <a:off x="3203848" y="195087"/>
            <a:ext cx="5765503" cy="369332"/>
          </a:xfrm>
          <a:prstGeom prst="rect">
            <a:avLst/>
          </a:prstGeom>
          <a:noFill/>
        </p:spPr>
        <p:txBody>
          <a:bodyPr wrap="square" rtlCol="0">
            <a:spAutoFit/>
          </a:bodyPr>
          <a:lstStyle/>
          <a:p>
            <a:pPr algn="r">
              <a:defRPr/>
            </a:pPr>
            <a:r>
              <a:rPr lang="fr-FR" b="1"/>
              <a:t>Devenir Expert-évaluateur</a:t>
            </a:r>
          </a:p>
        </p:txBody>
      </p:sp>
    </p:spTree>
    <p:extLst>
      <p:ext uri="{BB962C8B-B14F-4D97-AF65-F5344CB8AC3E}">
        <p14:creationId xmlns:p14="http://schemas.microsoft.com/office/powerpoint/2010/main" val="18766318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59999" y="843558"/>
            <a:ext cx="8647694"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 réseau des Points de Contact Nationaux (PCN)</a:t>
            </a:r>
            <a:endParaRPr dirty="0"/>
          </a:p>
          <a:p>
            <a:pPr marL="0" indent="0">
              <a:spcAft>
                <a:spcPts val="600"/>
              </a:spcAft>
              <a:defRPr/>
            </a:pPr>
            <a:r>
              <a:rPr lang="fr-FR" sz="1400" i="1" dirty="0">
                <a:solidFill>
                  <a:schemeClr val="tx1"/>
                </a:solidFill>
              </a:rPr>
              <a:t>Le réseau PCN est piloté par le Ministère de l'Enseignement Supérieur, </a:t>
            </a:r>
            <a:r>
              <a:rPr lang="fr-FR" sz="1400" i="1" dirty="0" smtClean="0">
                <a:solidFill>
                  <a:schemeClr val="tx1"/>
                </a:solidFill>
              </a:rPr>
              <a:t>et de </a:t>
            </a:r>
            <a:r>
              <a:rPr lang="fr-FR" sz="1400" i="1" dirty="0">
                <a:solidFill>
                  <a:schemeClr val="tx1"/>
                </a:solidFill>
              </a:rPr>
              <a:t>la </a:t>
            </a:r>
            <a:r>
              <a:rPr lang="fr-FR" sz="1400" i="1" dirty="0" smtClean="0">
                <a:solidFill>
                  <a:schemeClr val="tx1"/>
                </a:solidFill>
              </a:rPr>
              <a:t>Recherche, </a:t>
            </a:r>
            <a:r>
              <a:rPr lang="fr-FR" sz="1400" i="1" dirty="0">
                <a:solidFill>
                  <a:schemeClr val="tx1"/>
                </a:solidFill>
              </a:rPr>
              <a:t>dont font à ce titre partie le coordinateur et les membres. </a:t>
            </a:r>
            <a:r>
              <a:rPr lang="fr-FR" sz="1400" b="1" i="1" dirty="0">
                <a:solidFill>
                  <a:schemeClr val="tx1"/>
                </a:solidFill>
              </a:rPr>
              <a:t>Ses missions : </a:t>
            </a:r>
            <a:r>
              <a:rPr lang="fr-FR" sz="1400" i="1" dirty="0">
                <a:solidFill>
                  <a:schemeClr val="tx1"/>
                </a:solidFill>
              </a:rPr>
              <a:t>Informer, conseiller, orienter, accompagner les communautés de recherche et innovation françaises dans leur participation à Horizon Europe.</a:t>
            </a:r>
            <a:endParaRPr lang="fr-FR" i="1" dirty="0">
              <a:solidFill>
                <a:schemeClr val="tx1"/>
              </a:solidFill>
            </a:endParaRPr>
          </a:p>
          <a:p>
            <a:pPr marL="0" indent="0">
              <a:spcBef>
                <a:spcPts val="600"/>
              </a:spcBef>
              <a:spcAft>
                <a:spcPts val="600"/>
              </a:spcAft>
              <a:defRPr/>
            </a:pPr>
            <a:r>
              <a:rPr lang="fr-FR" sz="1600" b="1" dirty="0"/>
              <a:t>Le PCN Climat/Energie est en charge des </a:t>
            </a:r>
            <a:r>
              <a:rPr lang="fr-FR" sz="1600" b="1" dirty="0" smtClean="0"/>
              <a:t>destinations 1 – 4 du </a:t>
            </a:r>
            <a:r>
              <a:rPr lang="fr-FR" sz="1600" b="1" dirty="0"/>
              <a:t>Cluster 5 :</a:t>
            </a:r>
            <a:endParaRPr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Maryline Rousselle</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Enrico </a:t>
            </a:r>
            <a:r>
              <a:rPr lang="fr-FR" sz="1400" b="1" dirty="0" err="1">
                <a:solidFill>
                  <a:schemeClr val="tx1"/>
                </a:solidFill>
              </a:rPr>
              <a:t>Mazzon</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Vasile </a:t>
            </a:r>
            <a:r>
              <a:rPr lang="fr-FR" sz="1400" b="1" dirty="0" err="1">
                <a:solidFill>
                  <a:schemeClr val="tx1"/>
                </a:solidFill>
              </a:rPr>
              <a:t>Iosub</a:t>
            </a:r>
            <a:endParaRPr lang="fr-FR" sz="1400" b="1" dirty="0">
              <a:solidFill>
                <a:schemeClr val="tx1"/>
              </a:solidFill>
            </a:endParaRPr>
          </a:p>
          <a:p>
            <a:pPr marL="514350" lvl="0" indent="-285750" algn="l">
              <a:lnSpc>
                <a:spcPct val="100000"/>
              </a:lnSpc>
              <a:buClr>
                <a:schemeClr val="accent4"/>
              </a:buClr>
              <a:buSzPct val="80000"/>
              <a:buFont typeface="Courier New"/>
              <a:buChar char="o"/>
              <a:defRPr/>
            </a:pPr>
            <a:endParaRPr lang="fr-FR" sz="1200" dirty="0"/>
          </a:p>
          <a:p>
            <a:pPr marL="0" indent="0">
              <a:spcBef>
                <a:spcPts val="600"/>
              </a:spcBef>
              <a:spcAft>
                <a:spcPts val="600"/>
              </a:spcAft>
              <a:defRPr/>
            </a:pPr>
            <a:r>
              <a:rPr lang="fr-FR" sz="1600" b="1" dirty="0"/>
              <a:t>Le PCN Transports est en charge des </a:t>
            </a:r>
            <a:r>
              <a:rPr lang="fr-FR" sz="1600" b="1" dirty="0" smtClean="0"/>
              <a:t>destinations 5 – 6 du </a:t>
            </a:r>
            <a:r>
              <a:rPr lang="fr-FR" sz="1600" b="1" dirty="0"/>
              <a:t>Cluster 5 :</a:t>
            </a:r>
            <a:endParaRPr lang="fr-FR" sz="1600"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lang="fr-FR" sz="1600"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Jean-Marc </a:t>
            </a:r>
            <a:r>
              <a:rPr lang="fr-FR" sz="1400" b="1" dirty="0" err="1">
                <a:solidFill>
                  <a:schemeClr val="tx1"/>
                </a:solidFill>
              </a:rPr>
              <a:t>Zaccardi</a:t>
            </a:r>
            <a:endParaRPr lang="fr-FR" sz="1400" b="1"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Thilo </a:t>
            </a:r>
            <a:r>
              <a:rPr lang="fr-FR" sz="1400" b="1" dirty="0" err="1">
                <a:solidFill>
                  <a:schemeClr val="tx1"/>
                </a:solidFill>
              </a:rPr>
              <a:t>Schönfeld</a:t>
            </a:r>
            <a:endParaRPr lang="fr-FR" sz="1400" b="1" dirty="0">
              <a:solidFill>
                <a:schemeClr val="tx1"/>
              </a:solidFill>
            </a:endParaRPr>
          </a:p>
        </p:txBody>
      </p:sp>
      <p:sp>
        <p:nvSpPr>
          <p:cNvPr id="5" name="ZoneTexte 4"/>
          <p:cNvSpPr txBox="1"/>
          <p:nvPr/>
        </p:nvSpPr>
        <p:spPr bwMode="auto">
          <a:xfrm>
            <a:off x="3203848" y="195087"/>
            <a:ext cx="5765503" cy="369332"/>
          </a:xfrm>
          <a:prstGeom prst="rect">
            <a:avLst/>
          </a:prstGeom>
          <a:noFill/>
        </p:spPr>
        <p:txBody>
          <a:bodyPr wrap="square" rtlCol="0">
            <a:spAutoFit/>
          </a:bodyPr>
          <a:lstStyle/>
          <a:p>
            <a:pPr algn="r">
              <a:defRPr/>
            </a:pPr>
            <a:r>
              <a:rPr lang="fr-FR" b="1"/>
              <a:t>Le réseau PCN</a:t>
            </a:r>
          </a:p>
        </p:txBody>
      </p:sp>
    </p:spTree>
    <p:extLst>
      <p:ext uri="{BB962C8B-B14F-4D97-AF65-F5344CB8AC3E}">
        <p14:creationId xmlns:p14="http://schemas.microsoft.com/office/powerpoint/2010/main" val="1097689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05493" y="993001"/>
            <a:ext cx="8530325"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Les Groupes Thématiques Nationaux (GTN) du Cluster 5 </a:t>
            </a:r>
          </a:p>
          <a:p>
            <a:pPr marL="0" indent="0">
              <a:spcBef>
                <a:spcPts val="600"/>
              </a:spcBef>
              <a:spcAft>
                <a:spcPts val="600"/>
              </a:spcAft>
              <a:defRPr/>
            </a:pPr>
            <a:r>
              <a:rPr lang="fr-FR" sz="1400" i="1" dirty="0">
                <a:solidFill>
                  <a:schemeClr val="tx1"/>
                </a:solidFill>
              </a:rPr>
              <a:t>Les GTN sont des structures de consultation des acteurs de la recherche (publique et privée) dans un domaine précis qui sont animées par les Représentants au Comité de </a:t>
            </a:r>
            <a:r>
              <a:rPr lang="fr-FR" sz="1400" i="1" dirty="0" smtClean="0">
                <a:solidFill>
                  <a:schemeClr val="tx1"/>
                </a:solidFill>
              </a:rPr>
              <a:t>Programme (RCP). </a:t>
            </a:r>
            <a:r>
              <a:rPr lang="fr-FR" sz="1400" i="1" dirty="0">
                <a:solidFill>
                  <a:schemeClr val="tx1"/>
                </a:solidFill>
              </a:rPr>
              <a:t>Ces derniers s’appuient sur leur GTN pour la définition de la position de la France qui sera présentée en comité de programme. Les GTN </a:t>
            </a:r>
            <a:r>
              <a:rPr lang="fr-FR" sz="1400" i="1" dirty="0" smtClean="0">
                <a:solidFill>
                  <a:schemeClr val="tx1"/>
                </a:solidFill>
              </a:rPr>
              <a:t>reposent sur la </a:t>
            </a:r>
            <a:r>
              <a:rPr lang="fr-FR" sz="1400" i="1" dirty="0">
                <a:solidFill>
                  <a:schemeClr val="tx1"/>
                </a:solidFill>
              </a:rPr>
              <a:t>participation des communautés de recherche et d’innovation française pour </a:t>
            </a:r>
            <a:r>
              <a:rPr lang="fr-FR" sz="1400" i="1" dirty="0" smtClean="0">
                <a:solidFill>
                  <a:schemeClr val="tx1"/>
                </a:solidFill>
              </a:rPr>
              <a:t>défendre </a:t>
            </a:r>
            <a:r>
              <a:rPr lang="fr-FR" sz="1400" i="1" dirty="0">
                <a:solidFill>
                  <a:schemeClr val="tx1"/>
                </a:solidFill>
              </a:rPr>
              <a:t>au mieux les intérêts des acteurs </a:t>
            </a:r>
            <a:r>
              <a:rPr lang="fr-FR" sz="1400" i="1" dirty="0" smtClean="0">
                <a:solidFill>
                  <a:schemeClr val="tx1"/>
                </a:solidFill>
              </a:rPr>
              <a:t>français au </a:t>
            </a:r>
            <a:r>
              <a:rPr lang="fr-FR" sz="1400" i="1" dirty="0">
                <a:solidFill>
                  <a:schemeClr val="tx1"/>
                </a:solidFill>
              </a:rPr>
              <a:t>niveau </a:t>
            </a:r>
            <a:r>
              <a:rPr lang="fr-FR" sz="1400" i="1" dirty="0" smtClean="0">
                <a:solidFill>
                  <a:schemeClr val="tx1"/>
                </a:solidFill>
              </a:rPr>
              <a:t>européen.</a:t>
            </a:r>
            <a:endParaRPr lang="fr-FR" sz="1400" b="1" i="1" dirty="0" smtClean="0">
              <a:solidFill>
                <a:schemeClr val="tx1"/>
              </a:solidFill>
            </a:endParaRPr>
          </a:p>
          <a:p>
            <a:pPr marL="0" indent="0">
              <a:spcBef>
                <a:spcPts val="600"/>
              </a:spcBef>
              <a:spcAft>
                <a:spcPts val="600"/>
              </a:spcAft>
              <a:defRPr/>
            </a:pPr>
            <a:r>
              <a:rPr lang="fr-FR" sz="1600" b="1" dirty="0" smtClean="0"/>
              <a:t>Les représentants au Comité de Programme (RCP) du Cluster 5 : </a:t>
            </a:r>
            <a:r>
              <a:rPr lang="fr-FR" sz="1600" dirty="0" smtClean="0"/>
              <a:t>Annabelle </a:t>
            </a:r>
            <a:r>
              <a:rPr lang="fr-FR" sz="1600" dirty="0" err="1" smtClean="0"/>
              <a:t>Rondaud</a:t>
            </a:r>
            <a:r>
              <a:rPr lang="fr-FR" sz="1600" dirty="0" smtClean="0"/>
              <a:t>, Pierre </a:t>
            </a:r>
            <a:r>
              <a:rPr lang="fr-FR" sz="1600" dirty="0" err="1" smtClean="0"/>
              <a:t>Pacaud</a:t>
            </a:r>
            <a:r>
              <a:rPr lang="fr-FR" sz="1600" dirty="0" smtClean="0"/>
              <a:t> et Eric </a:t>
            </a:r>
            <a:r>
              <a:rPr lang="fr-FR" sz="1600" dirty="0" err="1" smtClean="0"/>
              <a:t>Dimnet</a:t>
            </a:r>
            <a:endParaRPr lang="fr-FR" sz="1600" dirty="0" smtClean="0"/>
          </a:p>
          <a:p>
            <a:pPr marL="0" indent="0">
              <a:spcBef>
                <a:spcPts val="600"/>
              </a:spcBef>
              <a:spcAft>
                <a:spcPts val="600"/>
              </a:spcAft>
              <a:defRPr/>
            </a:pPr>
            <a:r>
              <a:rPr lang="fr-FR" sz="1600" b="1" dirty="0" smtClean="0"/>
              <a:t>Les deux GTN du Cluster 5 : </a:t>
            </a:r>
            <a:r>
              <a:rPr lang="fr-FR" sz="1600" dirty="0" smtClean="0"/>
              <a:t>Climat-Energie (</a:t>
            </a:r>
            <a:r>
              <a:rPr lang="fr-FR" sz="1600" i="1" dirty="0" smtClean="0"/>
              <a:t>destinations 1 à 4, animé par Annabelle </a:t>
            </a:r>
            <a:r>
              <a:rPr lang="fr-FR" sz="1600" i="1" dirty="0" err="1" smtClean="0"/>
              <a:t>Rondaud</a:t>
            </a:r>
            <a:r>
              <a:rPr lang="fr-FR" sz="1600" dirty="0" smtClean="0"/>
              <a:t>) et Transports (</a:t>
            </a:r>
            <a:r>
              <a:rPr lang="fr-FR" sz="1600" i="1" dirty="0" smtClean="0"/>
              <a:t>destination 2, 5 et 6, animé par Pierre </a:t>
            </a:r>
            <a:r>
              <a:rPr lang="fr-FR" sz="1600" i="1" dirty="0" err="1" smtClean="0"/>
              <a:t>Pacaud</a:t>
            </a:r>
            <a:r>
              <a:rPr lang="fr-FR" sz="1600" i="1" dirty="0" smtClean="0"/>
              <a:t> et Eric </a:t>
            </a:r>
            <a:r>
              <a:rPr lang="fr-FR" sz="1600" i="1" dirty="0" err="1" smtClean="0"/>
              <a:t>Dimnet</a:t>
            </a:r>
            <a:r>
              <a:rPr lang="fr-FR" sz="1600" dirty="0" smtClean="0"/>
              <a:t>)</a:t>
            </a:r>
          </a:p>
          <a:p>
            <a:pPr marL="514350" indent="-285750">
              <a:spcBef>
                <a:spcPts val="600"/>
              </a:spcBef>
              <a:spcAft>
                <a:spcPts val="600"/>
              </a:spcAft>
              <a:buClr>
                <a:srgbClr val="EA5433"/>
              </a:buClr>
              <a:buSzPct val="80000"/>
              <a:buFont typeface="Wingdings"/>
              <a:buChar char="Ø"/>
              <a:defRPr/>
            </a:pPr>
            <a:r>
              <a:rPr lang="fr-FR" sz="1400" dirty="0" smtClean="0">
                <a:solidFill>
                  <a:schemeClr val="tx1"/>
                </a:solidFill>
              </a:rPr>
              <a:t>Contacter </a:t>
            </a:r>
            <a:r>
              <a:rPr lang="fr-FR" sz="1400" u="sng" dirty="0">
                <a:solidFill>
                  <a:schemeClr val="tx1"/>
                </a:solidFill>
                <a:hlinkClick r:id="rId2" tooltip="mailto:annabelle.rondaud@recherche.gouv.fr"/>
              </a:rPr>
              <a:t>annabelle.rondaud@recherche.gouv.fr</a:t>
            </a:r>
            <a:r>
              <a:rPr lang="fr-FR" sz="1400" dirty="0">
                <a:solidFill>
                  <a:schemeClr val="tx1"/>
                </a:solidFill>
              </a:rPr>
              <a:t> ou </a:t>
            </a:r>
            <a:r>
              <a:rPr lang="fr-FR" sz="1400" u="sng" dirty="0" smtClean="0">
                <a:solidFill>
                  <a:schemeClr val="tx1"/>
                </a:solidFill>
                <a:hlinkClick r:id="rId3"/>
              </a:rPr>
              <a:t>pierre.pacaud@recherche.gouv.fr</a:t>
            </a:r>
            <a:r>
              <a:rPr lang="fr-FR" sz="1400" dirty="0" smtClean="0">
                <a:solidFill>
                  <a:schemeClr val="tx1"/>
                </a:solidFill>
              </a:rPr>
              <a:t> / </a:t>
            </a:r>
            <a:r>
              <a:rPr lang="fr-FR" sz="1400" dirty="0" smtClean="0">
                <a:solidFill>
                  <a:schemeClr val="tx1"/>
                </a:solidFill>
                <a:hlinkClick r:id="rId4"/>
              </a:rPr>
              <a:t>eric.dimnet@developpement-durable.gouv.fr</a:t>
            </a:r>
            <a:r>
              <a:rPr lang="fr-FR" sz="1400" dirty="0" smtClean="0">
                <a:solidFill>
                  <a:schemeClr val="tx1"/>
                </a:solidFill>
              </a:rPr>
              <a:t> pour plus d’informations sur les </a:t>
            </a:r>
            <a:r>
              <a:rPr lang="fr-FR" sz="1400" b="1" dirty="0" smtClean="0">
                <a:solidFill>
                  <a:schemeClr val="tx1"/>
                </a:solidFill>
              </a:rPr>
              <a:t>GTN</a:t>
            </a:r>
            <a:r>
              <a:rPr lang="fr-FR" sz="1400" dirty="0" smtClean="0">
                <a:solidFill>
                  <a:schemeClr val="tx1"/>
                </a:solidFill>
              </a:rPr>
              <a:t> et la manière dont ils contribuent à </a:t>
            </a:r>
            <a:r>
              <a:rPr lang="fr-FR" sz="1400" dirty="0">
                <a:solidFill>
                  <a:schemeClr val="tx1"/>
                </a:solidFill>
              </a:rPr>
              <a:t>l’</a:t>
            </a:r>
            <a:r>
              <a:rPr lang="fr-FR" sz="1400" b="1" dirty="0">
                <a:solidFill>
                  <a:schemeClr val="tx1"/>
                </a:solidFill>
              </a:rPr>
              <a:t>élaboration des futurs appels </a:t>
            </a:r>
            <a:r>
              <a:rPr lang="fr-FR" sz="1400" dirty="0">
                <a:solidFill>
                  <a:schemeClr val="tx1"/>
                </a:solidFill>
              </a:rPr>
              <a:t>du Cluster 5</a:t>
            </a:r>
          </a:p>
          <a:p>
            <a:pPr marL="514350" indent="-285750">
              <a:spcBef>
                <a:spcPts val="600"/>
              </a:spcBef>
              <a:spcAft>
                <a:spcPts val="600"/>
              </a:spcAft>
              <a:buClr>
                <a:srgbClr val="EA5433"/>
              </a:buClr>
              <a:buSzPct val="80000"/>
              <a:buFont typeface="Wingdings"/>
              <a:buChar char="Ø"/>
              <a:defRPr/>
            </a:pPr>
            <a:endParaRPr lang="fr-FR" sz="1400" dirty="0">
              <a:solidFill>
                <a:schemeClr val="tx1"/>
              </a:solidFill>
            </a:endParaRPr>
          </a:p>
          <a:p>
            <a:pPr marL="0" indent="0">
              <a:spcBef>
                <a:spcPts val="1200"/>
              </a:spcBef>
              <a:spcAft>
                <a:spcPts val="600"/>
              </a:spcAft>
              <a:defRPr/>
            </a:pPr>
            <a:endParaRPr lang="fr-FR" sz="1400" dirty="0">
              <a:solidFill>
                <a:srgbClr val="000091"/>
              </a:solidFill>
            </a:endParaRPr>
          </a:p>
        </p:txBody>
      </p:sp>
      <p:sp>
        <p:nvSpPr>
          <p:cNvPr id="5" name="ZoneTexte 4"/>
          <p:cNvSpPr txBox="1"/>
          <p:nvPr/>
        </p:nvSpPr>
        <p:spPr bwMode="auto">
          <a:xfrm>
            <a:off x="3203848" y="195087"/>
            <a:ext cx="5765503" cy="369332"/>
          </a:xfrm>
          <a:prstGeom prst="rect">
            <a:avLst/>
          </a:prstGeom>
          <a:noFill/>
        </p:spPr>
        <p:txBody>
          <a:bodyPr wrap="square" rtlCol="0">
            <a:spAutoFit/>
          </a:bodyPr>
          <a:lstStyle/>
          <a:p>
            <a:pPr algn="r">
              <a:defRPr/>
            </a:pPr>
            <a:r>
              <a:rPr lang="fr-FR" b="1" dirty="0"/>
              <a:t>Le GTN Cluster 5</a:t>
            </a:r>
          </a:p>
        </p:txBody>
      </p:sp>
    </p:spTree>
    <p:extLst>
      <p:ext uri="{BB962C8B-B14F-4D97-AF65-F5344CB8AC3E}">
        <p14:creationId xmlns:p14="http://schemas.microsoft.com/office/powerpoint/2010/main" val="42210395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98527" y="1086037"/>
            <a:ext cx="8424000"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Contacts</a:t>
            </a:r>
            <a:endParaRPr sz="1400" dirty="0"/>
          </a:p>
          <a:p>
            <a:pPr marL="514350" indent="-285750">
              <a:spcBef>
                <a:spcPts val="600"/>
              </a:spcBef>
              <a:buClr>
                <a:schemeClr val="accent4"/>
              </a:buClr>
              <a:buSzPct val="80000"/>
              <a:buFont typeface="Courier New"/>
              <a:buChar char="o"/>
              <a:defRPr/>
            </a:pPr>
            <a:r>
              <a:rPr lang="fr-FR" sz="1400" b="1" dirty="0"/>
              <a:t>Mail :</a:t>
            </a:r>
          </a:p>
          <a:p>
            <a:pPr marL="971550" lvl="1" indent="-285750">
              <a:buClr>
                <a:schemeClr val="accent4"/>
              </a:buClr>
              <a:buSzPct val="80000"/>
              <a:buFont typeface="Wingdings" panose="05000000000000000000" pitchFamily="2" charset="2"/>
              <a:buChar char="Ø"/>
              <a:defRPr/>
            </a:pPr>
            <a:r>
              <a:rPr lang="fr-FR" sz="1200" b="1" dirty="0"/>
              <a:t>PCN Climat/Energie : </a:t>
            </a:r>
            <a:r>
              <a:rPr lang="fr-FR" sz="1200" u="sng" dirty="0">
                <a:hlinkClick r:id="rId2" tooltip="mailto:pcn-climat-energie@recherche.gouv.fr"/>
              </a:rPr>
              <a:t>pcn-climat-energie@recherche.gouv.fr</a:t>
            </a:r>
            <a:endParaRPr lang="fr-FR" sz="1200" u="sng"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PCN Transports : </a:t>
            </a:r>
            <a:r>
              <a:rPr lang="fr-FR" sz="1200" u="sng" dirty="0">
                <a:hlinkClick r:id="rId3"/>
              </a:rPr>
              <a:t>pcn-transport@recherche.gouv.fr</a:t>
            </a:r>
            <a:r>
              <a:rPr lang="fr-FR" sz="1200" u="sng" dirty="0"/>
              <a:t> </a:t>
            </a:r>
            <a:endParaRPr lang="fr-FR" sz="1200" dirty="0"/>
          </a:p>
          <a:p>
            <a:pPr marL="514350" indent="-285750">
              <a:spcBef>
                <a:spcPts val="600"/>
              </a:spcBef>
              <a:spcAft>
                <a:spcPts val="600"/>
              </a:spcAft>
              <a:buClr>
                <a:schemeClr val="accent4"/>
              </a:buClr>
              <a:buSzPct val="80000"/>
              <a:buFont typeface="Courier New"/>
              <a:buChar char="o"/>
              <a:defRPr/>
            </a:pPr>
            <a:r>
              <a:rPr lang="fr-FR" sz="1400" b="1" dirty="0"/>
              <a:t>Liste de diffusion : </a:t>
            </a:r>
            <a:r>
              <a:rPr lang="fr-FR" sz="1400" u="sng" dirty="0">
                <a:hlinkClick r:id="rId4" tooltip="https://www.horizon-europe.gouv.fr/liste-de-diffusion-du-pcn-climat-energie-27809"/>
              </a:rPr>
              <a:t>PCN Climat/Energie </a:t>
            </a:r>
            <a:r>
              <a:rPr lang="fr-FR" sz="1400" dirty="0"/>
              <a:t> &amp; </a:t>
            </a:r>
            <a:r>
              <a:rPr lang="fr-FR" sz="1400" dirty="0">
                <a:hlinkClick r:id="rId5"/>
              </a:rPr>
              <a:t>PCN Transports</a:t>
            </a:r>
            <a:endParaRPr dirty="0"/>
          </a:p>
          <a:p>
            <a:pPr marL="514350" indent="-285750">
              <a:spcBef>
                <a:spcPts val="600"/>
              </a:spcBef>
              <a:spcAft>
                <a:spcPts val="600"/>
              </a:spcAft>
              <a:buClr>
                <a:schemeClr val="accent4"/>
              </a:buClr>
              <a:buSzPct val="80000"/>
              <a:buFont typeface="Courier New"/>
              <a:buChar char="o"/>
              <a:defRPr/>
            </a:pPr>
            <a:r>
              <a:rPr lang="fr-FR" sz="1400" b="1" dirty="0"/>
              <a:t>Liste de diffusion spécifique</a:t>
            </a:r>
            <a:r>
              <a:rPr lang="fr-FR" sz="1400" b="1" dirty="0">
                <a:solidFill>
                  <a:schemeClr val="bg2"/>
                </a:solidFill>
              </a:rPr>
              <a:t> </a:t>
            </a:r>
            <a:r>
              <a:rPr lang="fr-FR" sz="1400" b="1" dirty="0"/>
              <a:t>aux relais Horizon Europe :</a:t>
            </a:r>
            <a:r>
              <a:rPr lang="fr-FR" sz="1400" dirty="0"/>
              <a:t> </a:t>
            </a:r>
            <a:r>
              <a:rPr lang="fr-FR" sz="1400" u="sng" dirty="0">
                <a:solidFill>
                  <a:schemeClr val="bg2"/>
                </a:solidFill>
                <a:hlinkClick r:id="rId6" tooltip="https://www.horizon-europe.gouv.fr/relais-horizon-europe"/>
              </a:rPr>
              <a:t>Inscrivez-vous à la liste Relais HE</a:t>
            </a:r>
            <a:endParaRPr dirty="0"/>
          </a:p>
          <a:p>
            <a:pPr marL="514350" indent="-285750">
              <a:spcBef>
                <a:spcPts val="600"/>
              </a:spcBef>
              <a:buClr>
                <a:schemeClr val="accent4"/>
              </a:buClr>
              <a:buSzPct val="80000"/>
              <a:buFont typeface="Courier New"/>
              <a:buChar char="o"/>
              <a:defRPr/>
            </a:pPr>
            <a:r>
              <a:rPr lang="fr-FR" sz="1400" b="1" dirty="0"/>
              <a:t>LinkedIn :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7" tooltip="https://www.linkedin.com/company/pcn-climat-energie"/>
              </a:rPr>
              <a:t>https://www.linkedin.com/company/pcn-climat-energie</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8"/>
              </a:rPr>
              <a:t>https://www.linkedin.com/company/pcn-transports/</a:t>
            </a:r>
            <a:r>
              <a:rPr lang="fr-FR" sz="1200" dirty="0"/>
              <a:t> </a:t>
            </a:r>
          </a:p>
          <a:p>
            <a:pPr marL="514350" indent="-285750">
              <a:spcBef>
                <a:spcPts val="600"/>
              </a:spcBef>
              <a:buClr>
                <a:schemeClr val="accent4"/>
              </a:buClr>
              <a:buSzPct val="80000"/>
              <a:buFont typeface="Courier New"/>
              <a:buChar char="o"/>
              <a:defRPr/>
            </a:pPr>
            <a:r>
              <a:rPr lang="fr-FR" sz="1400" b="1" dirty="0">
                <a:solidFill>
                  <a:srgbClr val="000091"/>
                </a:solidFill>
              </a:rPr>
              <a:t>Site internet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9" tooltip="https://www.horizon-europe.gouv.fr/climat-energie-cluster5"/>
              </a:rPr>
              <a:t>https://www.horizon-europe.gouv.fr/climat-energie-cluster5</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10"/>
              </a:rPr>
              <a:t>https://www.horizon-europe.gouv.fr/transports</a:t>
            </a:r>
            <a:r>
              <a:rPr lang="fr-FR" sz="1200" dirty="0"/>
              <a:t> </a:t>
            </a:r>
          </a:p>
          <a:p>
            <a:pPr marL="514350" indent="-285750">
              <a:spcBef>
                <a:spcPts val="600"/>
              </a:spcBef>
              <a:spcAft>
                <a:spcPts val="600"/>
              </a:spcAft>
              <a:buClr>
                <a:srgbClr val="EA5433"/>
              </a:buClr>
              <a:buSzPct val="80000"/>
              <a:buFont typeface="Courier New"/>
              <a:buChar char="o"/>
              <a:defRPr/>
            </a:pPr>
            <a:endParaRPr lang="fr-FR" sz="1200" dirty="0">
              <a:solidFill>
                <a:srgbClr val="000091"/>
              </a:solidFill>
            </a:endParaRPr>
          </a:p>
          <a:p>
            <a:pPr marL="228600" indent="0">
              <a:spcBef>
                <a:spcPts val="600"/>
              </a:spcBef>
              <a:spcAft>
                <a:spcPts val="600"/>
              </a:spcAft>
              <a:buSzPct val="69000"/>
              <a:defRPr/>
            </a:pPr>
            <a:endParaRPr lang="fr-FR" sz="1400" u="sng" dirty="0">
              <a:solidFill>
                <a:srgbClr val="000000"/>
              </a:solidFill>
            </a:endParaRPr>
          </a:p>
          <a:p>
            <a:pPr marL="0" indent="0">
              <a:spcBef>
                <a:spcPts val="1200"/>
              </a:spcBef>
              <a:spcAft>
                <a:spcPts val="600"/>
              </a:spcAft>
              <a:defRPr/>
            </a:pPr>
            <a:endParaRPr lang="fr-FR" sz="1600" dirty="0">
              <a:solidFill>
                <a:srgbClr val="000091"/>
              </a:solidFill>
            </a:endParaRPr>
          </a:p>
        </p:txBody>
      </p:sp>
      <p:sp>
        <p:nvSpPr>
          <p:cNvPr id="5" name="ZoneTexte 4"/>
          <p:cNvSpPr txBox="1"/>
          <p:nvPr/>
        </p:nvSpPr>
        <p:spPr bwMode="auto">
          <a:xfrm>
            <a:off x="3203848" y="195087"/>
            <a:ext cx="5765503" cy="369332"/>
          </a:xfrm>
          <a:prstGeom prst="rect">
            <a:avLst/>
          </a:prstGeom>
          <a:noFill/>
        </p:spPr>
        <p:txBody>
          <a:bodyPr wrap="square" rtlCol="0">
            <a:spAutoFit/>
          </a:bodyPr>
          <a:lstStyle/>
          <a:p>
            <a:pPr algn="r">
              <a:defRPr/>
            </a:pPr>
            <a:r>
              <a:rPr lang="fr-FR" b="1"/>
              <a:t>Contacts PCN</a:t>
            </a:r>
          </a:p>
        </p:txBody>
      </p:sp>
    </p:spTree>
    <p:extLst>
      <p:ext uri="{BB962C8B-B14F-4D97-AF65-F5344CB8AC3E}">
        <p14:creationId xmlns:p14="http://schemas.microsoft.com/office/powerpoint/2010/main" val="60004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 name="Image 17"/>
          <p:cNvPicPr>
            <a:picLocks noChangeAspect="1"/>
          </p:cNvPicPr>
          <p:nvPr/>
        </p:nvPicPr>
        <p:blipFill>
          <a:blip r:embed="rId2"/>
          <a:stretch/>
        </p:blipFill>
        <p:spPr bwMode="auto">
          <a:xfrm>
            <a:off x="233946" y="1231728"/>
            <a:ext cx="2674970" cy="2917284"/>
          </a:xfrm>
          <a:prstGeom prst="rect">
            <a:avLst/>
          </a:prstGeom>
          <a:ln>
            <a:noFill/>
          </a:ln>
          <a:effectLst>
            <a:outerShdw blurRad="292100" dist="139700" dir="2700000" algn="tl" rotWithShape="0">
              <a:srgbClr val="333333">
                <a:alpha val="65000"/>
              </a:srgbClr>
            </a:outerShdw>
          </a:effectLst>
        </p:spPr>
      </p:pic>
      <p:sp>
        <p:nvSpPr>
          <p:cNvPr id="6" name="Espace réservé du texte 3"/>
          <p:cNvSpPr txBox="1"/>
          <p:nvPr/>
        </p:nvSpPr>
        <p:spPr bwMode="auto">
          <a:xfrm>
            <a:off x="3575545" y="267494"/>
            <a:ext cx="5220112" cy="576064"/>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a:ln>
                  <a:noFill/>
                </a:ln>
                <a:solidFill>
                  <a:schemeClr val="tx1"/>
                </a:solidFill>
                <a:latin typeface="Arial"/>
                <a:cs typeface="Arial"/>
              </a:rPr>
              <a:t>Appels thématiques (top-down)</a:t>
            </a:r>
            <a:endParaRPr/>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a:ln>
                  <a:noFill/>
                </a:ln>
                <a:solidFill>
                  <a:schemeClr val="tx1"/>
                </a:solidFill>
                <a:latin typeface="Arial"/>
                <a:cs typeface="Arial"/>
              </a:rPr>
              <a:t>CLUSTERS</a:t>
            </a:r>
            <a:endParaRPr/>
          </a:p>
        </p:txBody>
      </p:sp>
      <p:graphicFrame>
        <p:nvGraphicFramePr>
          <p:cNvPr id="7" name="Tableau 6"/>
          <p:cNvGraphicFramePr>
            <a:graphicFrameLocks noGrp="1"/>
          </p:cNvGraphicFramePr>
          <p:nvPr>
            <p:extLst>
              <p:ext uri="{D42A27DB-BD31-4B8C-83A1-F6EECF244321}">
                <p14:modId xmlns:p14="http://schemas.microsoft.com/office/powerpoint/2010/main" val="2207925259"/>
              </p:ext>
            </p:extLst>
          </p:nvPr>
        </p:nvGraphicFramePr>
        <p:xfrm>
          <a:off x="3033628" y="1059582"/>
          <a:ext cx="6110372" cy="3801533"/>
        </p:xfrm>
        <a:graphic>
          <a:graphicData uri="http://schemas.openxmlformats.org/drawingml/2006/table">
            <a:tbl>
              <a:tblPr firstRow="1" bandRow="1"/>
              <a:tblGrid>
                <a:gridCol w="6110372">
                  <a:extLst>
                    <a:ext uri="{9D8B030D-6E8A-4147-A177-3AD203B41FA5}">
                      <a16:colId xmlns:a16="http://schemas.microsoft.com/office/drawing/2014/main" val="20000"/>
                    </a:ext>
                  </a:extLst>
                </a:gridCol>
              </a:tblGrid>
              <a:tr h="3801533">
                <a:tc>
                  <a:txBody>
                    <a:bodyPr/>
                    <a:lstStyle/>
                    <a:p>
                      <a:pPr marL="0" marR="437515" lvl="0" indent="0">
                        <a:spcAft>
                          <a:spcPts val="600"/>
                        </a:spcAft>
                        <a:buClr>
                          <a:srgbClr val="EA5433"/>
                        </a:buClr>
                        <a:buSzPct val="90000"/>
                        <a:buNone/>
                        <a:defRPr/>
                      </a:pPr>
                      <a:r>
                        <a:rPr lang="fr-FR" sz="1600" b="0" dirty="0">
                          <a:solidFill>
                            <a:schemeClr val="tx1"/>
                          </a:solidFill>
                          <a:latin typeface="+mn-lt"/>
                        </a:rPr>
                        <a:t>Approche </a:t>
                      </a:r>
                      <a:r>
                        <a:rPr lang="fr-FR" sz="1600" b="0" i="1" dirty="0">
                          <a:solidFill>
                            <a:schemeClr val="tx1"/>
                          </a:solidFill>
                          <a:latin typeface="+mn-lt"/>
                        </a:rPr>
                        <a:t>"top-down"</a:t>
                      </a:r>
                      <a:r>
                        <a:rPr lang="fr-FR" sz="1600" b="0" dirty="0">
                          <a:solidFill>
                            <a:schemeClr val="tx1"/>
                          </a:solidFill>
                          <a:latin typeface="+mn-lt"/>
                        </a:rPr>
                        <a:t> pour soutenir les </a:t>
                      </a:r>
                      <a:r>
                        <a:rPr lang="fr-FR" sz="1600" b="1" dirty="0">
                          <a:solidFill>
                            <a:schemeClr val="tx1"/>
                          </a:solidFill>
                          <a:latin typeface="+mn-lt"/>
                        </a:rPr>
                        <a:t>priorités politiques stratégiques </a:t>
                      </a:r>
                      <a:r>
                        <a:rPr lang="fr-FR" sz="1600" b="0" dirty="0">
                          <a:solidFill>
                            <a:schemeClr val="tx1"/>
                          </a:solidFill>
                          <a:latin typeface="+mn-lt"/>
                        </a:rPr>
                        <a:t>de l'Union Européenne</a:t>
                      </a:r>
                      <a:r>
                        <a:rPr lang="fr-FR" sz="1600" b="1" dirty="0">
                          <a:solidFill>
                            <a:schemeClr val="tx1"/>
                          </a:solidFill>
                          <a:latin typeface="+mn-lt"/>
                        </a:rPr>
                        <a:t> </a:t>
                      </a:r>
                      <a:r>
                        <a:rPr lang="fr-FR" sz="1600" b="0" dirty="0">
                          <a:solidFill>
                            <a:schemeClr val="tx1"/>
                          </a:solidFill>
                          <a:latin typeface="+mn-lt"/>
                        </a:rPr>
                        <a:t>et les </a:t>
                      </a:r>
                      <a:r>
                        <a:rPr lang="fr-FR" sz="1600" b="1" dirty="0">
                          <a:solidFill>
                            <a:schemeClr val="tx1"/>
                          </a:solidFill>
                          <a:latin typeface="+mn-lt"/>
                        </a:rPr>
                        <a:t>objectifs de développement durable </a:t>
                      </a:r>
                      <a:r>
                        <a:rPr lang="fr-FR" sz="1600" b="0" dirty="0">
                          <a:solidFill>
                            <a:schemeClr val="tx1"/>
                          </a:solidFill>
                          <a:latin typeface="+mn-lt"/>
                        </a:rPr>
                        <a:t>des Nations Unies.</a:t>
                      </a:r>
                      <a:endParaRPr dirty="0">
                        <a:solidFill>
                          <a:schemeClr val="tx1"/>
                        </a:solidFill>
                      </a:endParaRPr>
                    </a:p>
                    <a:p>
                      <a:pPr marL="285750" marR="437515" lvl="0" indent="-285750">
                        <a:spcAft>
                          <a:spcPts val="300"/>
                        </a:spcAft>
                        <a:buClr>
                          <a:srgbClr val="EA5433"/>
                        </a:buClr>
                        <a:buSzPct val="90000"/>
                        <a:buFont typeface="Courier New"/>
                        <a:buChar char="o"/>
                        <a:defRPr/>
                      </a:pPr>
                      <a:r>
                        <a:rPr lang="fr-FR" sz="1600" b="0" dirty="0">
                          <a:solidFill>
                            <a:schemeClr val="tx1"/>
                          </a:solidFill>
                          <a:latin typeface="+mn-lt"/>
                        </a:rPr>
                        <a:t>Appels à projets </a:t>
                      </a:r>
                      <a:r>
                        <a:rPr lang="fr-FR" sz="1600" b="1" dirty="0">
                          <a:solidFill>
                            <a:schemeClr val="tx1"/>
                          </a:solidFill>
                          <a:latin typeface="+mn-lt"/>
                        </a:rPr>
                        <a:t>centrés sur des problématiques sociétales</a:t>
                      </a:r>
                      <a:r>
                        <a:rPr lang="fr-FR" sz="1600" b="0" dirty="0">
                          <a:solidFill>
                            <a:schemeClr val="tx1"/>
                          </a:solidFill>
                          <a:latin typeface="+mn-lt"/>
                        </a:rPr>
                        <a:t>, des </a:t>
                      </a:r>
                      <a:r>
                        <a:rPr lang="fr-FR" sz="1600" b="1" dirty="0">
                          <a:solidFill>
                            <a:schemeClr val="tx1"/>
                          </a:solidFill>
                          <a:latin typeface="+mn-lt"/>
                        </a:rPr>
                        <a:t>défis globaux : </a:t>
                      </a:r>
                      <a:endParaRPr lang="fr-FR" sz="1600" b="0" i="1" dirty="0">
                        <a:solidFill>
                          <a:schemeClr val="tx1"/>
                        </a:solidFill>
                        <a:latin typeface="+mn-lt"/>
                      </a:endParaRPr>
                    </a:p>
                    <a:p>
                      <a:pPr marL="822960" marR="437515" lvl="2" indent="-285750" algn="l">
                        <a:spcAft>
                          <a:spcPts val="200"/>
                        </a:spcAft>
                        <a:buClr>
                          <a:srgbClr val="EA5433"/>
                        </a:buClr>
                        <a:buSzPct val="90000"/>
                        <a:buFont typeface="Arial"/>
                        <a:buChar char="•"/>
                        <a:defRPr/>
                      </a:pPr>
                      <a:r>
                        <a:rPr lang="fr-FR" sz="1600" b="0" dirty="0">
                          <a:solidFill>
                            <a:schemeClr val="tx1"/>
                          </a:solidFill>
                          <a:latin typeface="+mn-lt"/>
                        </a:rPr>
                        <a:t>Répondre aux</a:t>
                      </a:r>
                      <a:r>
                        <a:rPr lang="fr-FR" sz="1600" b="1" dirty="0">
                          <a:solidFill>
                            <a:schemeClr val="tx1"/>
                          </a:solidFill>
                          <a:latin typeface="+mn-lt"/>
                        </a:rPr>
                        <a:t> impacts attendus</a:t>
                      </a:r>
                      <a:endParaRPr lang="fr-FR" sz="1600" b="0" i="1" dirty="0">
                        <a:solidFill>
                          <a:schemeClr val="tx1"/>
                        </a:solidFill>
                        <a:latin typeface="+mn-lt"/>
                      </a:endParaRPr>
                    </a:p>
                    <a:p>
                      <a:pPr marL="822960" marR="437515" lvl="2" indent="-285750" algn="l">
                        <a:spcAft>
                          <a:spcPts val="600"/>
                        </a:spcAft>
                        <a:buClr>
                          <a:srgbClr val="EA5433"/>
                        </a:buClr>
                        <a:buSzPct val="90000"/>
                        <a:buFont typeface="Arial"/>
                        <a:buChar char="•"/>
                        <a:defRPr/>
                      </a:pPr>
                      <a:r>
                        <a:rPr lang="fr-FR" sz="1600" b="0" dirty="0">
                          <a:solidFill>
                            <a:schemeClr val="tx1"/>
                          </a:solidFill>
                          <a:latin typeface="+mn-lt"/>
                        </a:rPr>
                        <a:t>Fournir des</a:t>
                      </a:r>
                      <a:r>
                        <a:rPr lang="fr-FR" sz="1600" b="1" dirty="0">
                          <a:solidFill>
                            <a:schemeClr val="tx1"/>
                          </a:solidFill>
                          <a:latin typeface="+mn-lt"/>
                        </a:rPr>
                        <a:t> </a:t>
                      </a:r>
                      <a:r>
                        <a:rPr lang="fr-FR" sz="1600" b="1" dirty="0" smtClean="0">
                          <a:solidFill>
                            <a:schemeClr val="tx1"/>
                          </a:solidFill>
                          <a:latin typeface="+mn-lt"/>
                        </a:rPr>
                        <a:t>options</a:t>
                      </a:r>
                      <a:r>
                        <a:rPr lang="fr-FR" sz="1600" b="0" baseline="0" dirty="0" smtClean="0">
                          <a:solidFill>
                            <a:schemeClr val="tx1"/>
                          </a:solidFill>
                          <a:latin typeface="+mn-lt"/>
                        </a:rPr>
                        <a:t> et</a:t>
                      </a:r>
                      <a:r>
                        <a:rPr lang="fr-FR" sz="1600" b="0" dirty="0" smtClean="0">
                          <a:solidFill>
                            <a:schemeClr val="tx1"/>
                          </a:solidFill>
                          <a:latin typeface="+mn-lt"/>
                        </a:rPr>
                        <a:t> </a:t>
                      </a:r>
                      <a:r>
                        <a:rPr lang="fr-FR" sz="1600" b="1" dirty="0" smtClean="0">
                          <a:solidFill>
                            <a:schemeClr val="tx1"/>
                          </a:solidFill>
                          <a:latin typeface="+mn-lt"/>
                        </a:rPr>
                        <a:t>solutions </a:t>
                      </a:r>
                      <a:r>
                        <a:rPr lang="fr-FR" sz="1600" b="1" dirty="0">
                          <a:solidFill>
                            <a:schemeClr val="tx1"/>
                          </a:solidFill>
                          <a:latin typeface="+mn-lt"/>
                        </a:rPr>
                        <a:t>(non) technologiques</a:t>
                      </a:r>
                      <a:r>
                        <a:rPr lang="fr-FR" sz="1600" b="0" dirty="0">
                          <a:solidFill>
                            <a:schemeClr val="tx1"/>
                          </a:solidFill>
                          <a:latin typeface="+mn-lt"/>
                        </a:rPr>
                        <a:t>,</a:t>
                      </a:r>
                      <a:r>
                        <a:rPr lang="fr-FR" sz="1600" b="1" dirty="0">
                          <a:solidFill>
                            <a:schemeClr val="tx1"/>
                          </a:solidFill>
                          <a:latin typeface="+mn-lt"/>
                        </a:rPr>
                        <a:t> </a:t>
                      </a:r>
                      <a:r>
                        <a:rPr lang="fr-FR" sz="1600" b="1" dirty="0" smtClean="0">
                          <a:solidFill>
                            <a:schemeClr val="tx1"/>
                          </a:solidFill>
                          <a:latin typeface="+mn-lt"/>
                        </a:rPr>
                        <a:t>recommandations</a:t>
                      </a:r>
                      <a:r>
                        <a:rPr lang="fr-FR" sz="1600" b="1" dirty="0">
                          <a:solidFill>
                            <a:schemeClr val="tx1"/>
                          </a:solidFill>
                          <a:latin typeface="+mn-lt"/>
                        </a:rPr>
                        <a:t>...</a:t>
                      </a:r>
                      <a:endParaRPr dirty="0">
                        <a:solidFill>
                          <a:schemeClr val="tx1"/>
                        </a:solidFill>
                      </a:endParaRPr>
                    </a:p>
                    <a:p>
                      <a:pPr marL="285750" marR="437515" lvl="0" indent="-285750">
                        <a:spcAft>
                          <a:spcPts val="600"/>
                        </a:spcAft>
                        <a:buClr>
                          <a:srgbClr val="EA5433"/>
                        </a:buClr>
                        <a:buSzPct val="90000"/>
                        <a:buFont typeface="Courier New"/>
                        <a:buChar char="o"/>
                        <a:defRPr/>
                      </a:pPr>
                      <a:r>
                        <a:rPr lang="fr-FR" sz="1600" b="0" dirty="0">
                          <a:solidFill>
                            <a:schemeClr val="tx1"/>
                          </a:solidFill>
                          <a:latin typeface="+mn-lt"/>
                        </a:rPr>
                        <a:t>Projets </a:t>
                      </a:r>
                      <a:r>
                        <a:rPr lang="fr-FR" sz="1600" b="1" dirty="0">
                          <a:solidFill>
                            <a:schemeClr val="tx1"/>
                          </a:solidFill>
                          <a:latin typeface="+mn-lt"/>
                        </a:rPr>
                        <a:t>collaboratifs</a:t>
                      </a:r>
                      <a:r>
                        <a:rPr lang="fr-FR" sz="1600" b="0" dirty="0">
                          <a:solidFill>
                            <a:schemeClr val="tx1"/>
                          </a:solidFill>
                          <a:latin typeface="+mn-lt"/>
                        </a:rPr>
                        <a:t> trans</a:t>
                      </a:r>
                      <a:r>
                        <a:rPr lang="fr-FR" sz="1600" b="1" dirty="0">
                          <a:solidFill>
                            <a:schemeClr val="tx1"/>
                          </a:solidFill>
                          <a:latin typeface="+mn-lt"/>
                        </a:rPr>
                        <a:t>disciplinaires</a:t>
                      </a:r>
                      <a:r>
                        <a:rPr lang="fr-FR" sz="1600" b="0" dirty="0">
                          <a:solidFill>
                            <a:schemeClr val="tx1"/>
                          </a:solidFill>
                          <a:latin typeface="+mn-lt"/>
                        </a:rPr>
                        <a:t>,</a:t>
                      </a:r>
                      <a:r>
                        <a:rPr lang="fr-FR" sz="1600" dirty="0">
                          <a:solidFill>
                            <a:schemeClr val="tx1"/>
                          </a:solidFill>
                          <a:latin typeface="+mn-lt"/>
                        </a:rPr>
                        <a:t> </a:t>
                      </a:r>
                      <a:r>
                        <a:rPr lang="fr-FR" sz="1600" b="0" dirty="0" err="1">
                          <a:solidFill>
                            <a:schemeClr val="tx1"/>
                          </a:solidFill>
                          <a:latin typeface="+mn-lt"/>
                        </a:rPr>
                        <a:t>tran</a:t>
                      </a:r>
                      <a:r>
                        <a:rPr lang="fr-FR" sz="1600" b="1" dirty="0" err="1">
                          <a:solidFill>
                            <a:schemeClr val="tx1"/>
                          </a:solidFill>
                          <a:latin typeface="+mn-lt"/>
                        </a:rPr>
                        <a:t>sectoriels</a:t>
                      </a:r>
                      <a:r>
                        <a:rPr lang="fr-FR" sz="1600" b="1" dirty="0">
                          <a:solidFill>
                            <a:schemeClr val="tx1"/>
                          </a:solidFill>
                          <a:latin typeface="+mn-lt"/>
                        </a:rPr>
                        <a:t> </a:t>
                      </a:r>
                      <a:r>
                        <a:rPr lang="fr-FR" sz="1600" b="0" dirty="0">
                          <a:solidFill>
                            <a:schemeClr val="tx1"/>
                          </a:solidFill>
                          <a:latin typeface="+mn-lt"/>
                        </a:rPr>
                        <a:t>et</a:t>
                      </a:r>
                      <a:r>
                        <a:rPr lang="fr-FR" sz="1600" b="1" dirty="0">
                          <a:solidFill>
                            <a:schemeClr val="tx1"/>
                          </a:solidFill>
                          <a:latin typeface="+mn-lt"/>
                        </a:rPr>
                        <a:t> </a:t>
                      </a:r>
                      <a:r>
                        <a:rPr lang="fr-FR" sz="1600" b="0" dirty="0">
                          <a:solidFill>
                            <a:schemeClr val="tx1"/>
                          </a:solidFill>
                          <a:latin typeface="+mn-lt"/>
                        </a:rPr>
                        <a:t>trans</a:t>
                      </a:r>
                      <a:r>
                        <a:rPr lang="fr-FR" sz="1600" b="1" dirty="0">
                          <a:solidFill>
                            <a:schemeClr val="tx1"/>
                          </a:solidFill>
                          <a:latin typeface="+mn-lt"/>
                        </a:rPr>
                        <a:t>nationaux</a:t>
                      </a:r>
                      <a:endParaRPr lang="fr-FR" sz="1400" b="0" i="1" dirty="0">
                        <a:solidFill>
                          <a:schemeClr val="tx1"/>
                        </a:solidFill>
                        <a:latin typeface="+mn-lt"/>
                      </a:endParaRPr>
                    </a:p>
                    <a:p>
                      <a:pPr marL="285750" marR="437515" lvl="0" indent="-285750">
                        <a:spcAft>
                          <a:spcPts val="600"/>
                        </a:spcAft>
                        <a:buClr>
                          <a:schemeClr val="accent4"/>
                        </a:buClr>
                        <a:buSzPct val="90000"/>
                        <a:buFont typeface="Courier New"/>
                        <a:buChar char="o"/>
                        <a:defRPr/>
                      </a:pPr>
                      <a:r>
                        <a:rPr lang="fr-FR" sz="1600" b="1" dirty="0">
                          <a:solidFill>
                            <a:schemeClr val="tx1"/>
                          </a:solidFill>
                          <a:latin typeface="+mn-lt"/>
                        </a:rPr>
                        <a:t>3-4 ans </a:t>
                      </a:r>
                      <a:r>
                        <a:rPr lang="fr-FR" sz="1600" b="0" dirty="0">
                          <a:solidFill>
                            <a:schemeClr val="tx1"/>
                          </a:solidFill>
                          <a:latin typeface="+mn-lt"/>
                        </a:rPr>
                        <a:t>en moyenne</a:t>
                      </a:r>
                      <a:endParaRPr dirty="0">
                        <a:solidFill>
                          <a:schemeClr val="tx1"/>
                        </a:solidFill>
                      </a:endParaRPr>
                    </a:p>
                    <a:p>
                      <a:pPr marL="297815" marR="437515" lvl="0" indent="-285750">
                        <a:spcAft>
                          <a:spcPts val="600"/>
                        </a:spcAft>
                        <a:buClr>
                          <a:schemeClr val="accent4"/>
                        </a:buClr>
                        <a:buSzPct val="90000"/>
                        <a:buFont typeface="Courier New"/>
                        <a:buChar char="o"/>
                        <a:defRPr/>
                      </a:pPr>
                      <a:r>
                        <a:rPr lang="fr-FR" sz="1600" b="0" dirty="0">
                          <a:solidFill>
                            <a:schemeClr val="tx1"/>
                          </a:solidFill>
                          <a:latin typeface="+mn-lt"/>
                        </a:rPr>
                        <a:t>Minimum</a:t>
                      </a:r>
                      <a:r>
                        <a:rPr lang="fr-FR" sz="1600" dirty="0">
                          <a:solidFill>
                            <a:schemeClr val="tx1"/>
                          </a:solidFill>
                          <a:latin typeface="+mn-lt"/>
                        </a:rPr>
                        <a:t> </a:t>
                      </a:r>
                      <a:r>
                        <a:rPr lang="fr-FR" sz="1600" b="1" dirty="0">
                          <a:solidFill>
                            <a:schemeClr val="tx1"/>
                          </a:solidFill>
                          <a:latin typeface="+mn-lt"/>
                        </a:rPr>
                        <a:t>2-3 </a:t>
                      </a:r>
                      <a:r>
                        <a:rPr lang="fr-FR" sz="1600" b="1" dirty="0" smtClean="0">
                          <a:solidFill>
                            <a:schemeClr val="tx1"/>
                          </a:solidFill>
                          <a:latin typeface="+mn-lt"/>
                        </a:rPr>
                        <a:t>M€</a:t>
                      </a:r>
                      <a:r>
                        <a:rPr lang="fr-FR" sz="1600" b="0" dirty="0" smtClean="0">
                          <a:solidFill>
                            <a:schemeClr val="tx1"/>
                          </a:solidFill>
                          <a:latin typeface="+mn-lt"/>
                        </a:rPr>
                        <a:t>,</a:t>
                      </a:r>
                      <a:r>
                        <a:rPr lang="fr-FR" sz="1600" b="0" dirty="0">
                          <a:solidFill>
                            <a:schemeClr val="tx1"/>
                          </a:solidFill>
                          <a:latin typeface="+mn-lt"/>
                        </a:rPr>
                        <a:t> </a:t>
                      </a:r>
                      <a:r>
                        <a:rPr lang="fr-FR" sz="1600" b="1" i="0" u="none" strike="noStrike" cap="none" dirty="0">
                          <a:solidFill>
                            <a:schemeClr val="tx1"/>
                          </a:solidFill>
                          <a:latin typeface="+mn-lt"/>
                          <a:ea typeface="+mn-ea"/>
                          <a:cs typeface="+mn-cs"/>
                        </a:rPr>
                        <a:t>4-5 </a:t>
                      </a:r>
                      <a:r>
                        <a:rPr lang="fr-FR" sz="1600" b="1" i="0" u="none" strike="noStrike" cap="none" dirty="0" smtClean="0">
                          <a:solidFill>
                            <a:schemeClr val="tx1"/>
                          </a:solidFill>
                          <a:latin typeface="+mn-lt"/>
                          <a:ea typeface="+mn-ea"/>
                          <a:cs typeface="+mn-cs"/>
                        </a:rPr>
                        <a:t>M€</a:t>
                      </a:r>
                      <a:r>
                        <a:rPr lang="fr-FR" sz="1600" b="0" dirty="0" smtClean="0">
                          <a:solidFill>
                            <a:schemeClr val="tx1"/>
                          </a:solidFill>
                          <a:latin typeface="+mn-lt"/>
                        </a:rPr>
                        <a:t> </a:t>
                      </a:r>
                      <a:r>
                        <a:rPr lang="fr-FR" sz="1600" b="0" dirty="0">
                          <a:solidFill>
                            <a:schemeClr val="tx1"/>
                          </a:solidFill>
                          <a:latin typeface="+mn-lt"/>
                        </a:rPr>
                        <a:t>en moyenne</a:t>
                      </a:r>
                      <a:endParaRPr dirty="0">
                        <a:solidFill>
                          <a:schemeClr val="tx1"/>
                        </a:solidFill>
                      </a:endParaRPr>
                    </a:p>
                    <a:p>
                      <a:pPr marL="297815" marR="437515" lvl="0" indent="-285750">
                        <a:spcAft>
                          <a:spcPts val="600"/>
                        </a:spcAft>
                        <a:buClr>
                          <a:srgbClr val="EA5433"/>
                        </a:buClr>
                        <a:buSzPct val="90000"/>
                        <a:buFont typeface="Courier New"/>
                        <a:buChar char="o"/>
                        <a:defRPr/>
                      </a:pPr>
                      <a:r>
                        <a:rPr lang="fr-FR" sz="1600" b="1" u="none" dirty="0">
                          <a:solidFill>
                            <a:schemeClr val="tx1"/>
                          </a:solidFill>
                          <a:latin typeface="+mn-lt"/>
                        </a:rPr>
                        <a:t>3 types de projets :</a:t>
                      </a:r>
                      <a:r>
                        <a:rPr lang="fr-FR" sz="1600" b="0" dirty="0">
                          <a:solidFill>
                            <a:schemeClr val="tx1"/>
                          </a:solidFill>
                          <a:latin typeface="+mn-lt"/>
                        </a:rPr>
                        <a:t> RIA, IA, CSA</a:t>
                      </a:r>
                      <a:endParaRPr lang="fr-FR" sz="1400" b="0" i="1" u="none" strike="noStrike" dirty="0">
                        <a:solidFill>
                          <a:schemeClr val="tx1"/>
                        </a:solidFill>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5770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993337517"/>
              </p:ext>
            </p:extLst>
          </p:nvPr>
        </p:nvGraphicFramePr>
        <p:xfrm>
          <a:off x="352203" y="970221"/>
          <a:ext cx="8614864" cy="3794760"/>
        </p:xfrm>
        <a:graphic>
          <a:graphicData uri="http://schemas.openxmlformats.org/drawingml/2006/table">
            <a:tbl>
              <a:tblPr firstRow="1" bandRow="1"/>
              <a:tblGrid>
                <a:gridCol w="8614864">
                  <a:extLst>
                    <a:ext uri="{9D8B030D-6E8A-4147-A177-3AD203B41FA5}">
                      <a16:colId xmlns:a16="http://schemas.microsoft.com/office/drawing/2014/main" val="20000"/>
                    </a:ext>
                  </a:extLst>
                </a:gridCol>
              </a:tblGrid>
              <a:tr h="3733799">
                <a:tc>
                  <a:txBody>
                    <a:bodyPr/>
                    <a:lstStyle/>
                    <a:p>
                      <a:pPr marL="12065" marR="437515" lvl="0" indent="0">
                        <a:spcAft>
                          <a:spcPts val="1200"/>
                        </a:spcAft>
                        <a:buClr>
                          <a:srgbClr val="EA5433"/>
                        </a:buClr>
                        <a:buSzPct val="90000"/>
                        <a:buNone/>
                        <a:defRPr/>
                      </a:pPr>
                      <a:r>
                        <a:rPr lang="fr-FR" sz="1800" u="none" dirty="0">
                          <a:solidFill>
                            <a:schemeClr val="tx1"/>
                          </a:solidFill>
                          <a:latin typeface="+mn-lt"/>
                        </a:rPr>
                        <a:t>Trois types de projets collaboratifs</a:t>
                      </a:r>
                      <a:r>
                        <a:rPr lang="fr-FR" sz="1800" b="0" u="none" dirty="0">
                          <a:solidFill>
                            <a:schemeClr val="tx1"/>
                          </a:solidFill>
                          <a:latin typeface="+mn-lt"/>
                        </a:rPr>
                        <a:t> (instruments de financement)</a:t>
                      </a:r>
                      <a:endParaRPr lang="fr-FR" sz="1800" b="0"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RIA – </a:t>
                      </a:r>
                      <a:r>
                        <a:rPr lang="fr-FR" sz="1800" b="1" u="none" dirty="0" err="1">
                          <a:solidFill>
                            <a:schemeClr val="tx2"/>
                          </a:solidFill>
                          <a:latin typeface="+mn-lt"/>
                        </a:rPr>
                        <a:t>Research</a:t>
                      </a:r>
                      <a:r>
                        <a:rPr lang="fr-FR" sz="1800" b="1" u="none" dirty="0">
                          <a:solidFill>
                            <a:schemeClr val="tx2"/>
                          </a:solidFill>
                          <a:latin typeface="+mn-lt"/>
                        </a:rPr>
                        <a:t> and Innovation Actions (TRL </a:t>
                      </a:r>
                      <a:r>
                        <a:rPr lang="fr-FR" sz="1800" b="1" u="none" dirty="0" smtClean="0">
                          <a:solidFill>
                            <a:schemeClr val="tx2"/>
                          </a:solidFill>
                          <a:latin typeface="+mn-lt"/>
                        </a:rPr>
                        <a:t>2-5 en fin de projet)</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 à </a:t>
                      </a:r>
                      <a:r>
                        <a:rPr lang="fr-FR" sz="1600" b="1" u="none" dirty="0">
                          <a:solidFill>
                            <a:schemeClr val="tx1"/>
                          </a:solidFill>
                          <a:latin typeface="+mn-lt"/>
                        </a:rPr>
                        <a:t>établir de nouvelles connaissances </a:t>
                      </a:r>
                      <a:r>
                        <a:rPr lang="fr-FR" sz="1600" b="0" u="none" dirty="0">
                          <a:solidFill>
                            <a:schemeClr val="tx1"/>
                          </a:solidFill>
                          <a:latin typeface="+mn-lt"/>
                        </a:rPr>
                        <a:t>et/ou à </a:t>
                      </a:r>
                      <a:r>
                        <a:rPr lang="fr-FR" sz="1600" b="1" u="none" dirty="0">
                          <a:solidFill>
                            <a:schemeClr val="tx1"/>
                          </a:solidFill>
                          <a:latin typeface="+mn-lt"/>
                        </a:rPr>
                        <a:t>explorer la faisabilité</a:t>
                      </a:r>
                      <a:r>
                        <a:rPr lang="fr-FR" sz="1600" b="0" u="none" dirty="0">
                          <a:solidFill>
                            <a:schemeClr val="tx1"/>
                          </a:solidFill>
                          <a:latin typeface="+mn-lt"/>
                        </a:rPr>
                        <a:t> d'une technologie, d'un produit, d'un procédé ou d'un service : </a:t>
                      </a:r>
                      <a:r>
                        <a:rPr lang="fr-FR" sz="1400" b="0" i="1" u="none" strike="noStrike" dirty="0">
                          <a:solidFill>
                            <a:schemeClr val="tx1"/>
                          </a:solidFill>
                        </a:rPr>
                        <a:t>recherche fondamentale et appliquée, développement de technologie, essais d’un prototype à petite échelle...</a:t>
                      </a:r>
                      <a:endParaRPr lang="fr-FR" sz="1400" i="1" dirty="0">
                        <a:solidFill>
                          <a:schemeClr val="tx1"/>
                        </a:solidFill>
                      </a:endParaRPr>
                    </a:p>
                    <a:p>
                      <a:pPr marL="12065" marR="437515" lvl="0" indent="0">
                        <a:spcAft>
                          <a:spcPts val="600"/>
                        </a:spcAft>
                        <a:buClr>
                          <a:srgbClr val="EA5433"/>
                        </a:buClr>
                        <a:buSzPct val="90000"/>
                        <a:buNone/>
                        <a:defRPr/>
                      </a:pPr>
                      <a:r>
                        <a:rPr lang="fr-FR" sz="1800" b="1" u="none" dirty="0">
                          <a:solidFill>
                            <a:schemeClr val="tx2"/>
                          </a:solidFill>
                          <a:latin typeface="+mn-lt"/>
                        </a:rPr>
                        <a:t>IA – Innovation Actions (TRL </a:t>
                      </a:r>
                      <a:r>
                        <a:rPr lang="fr-FR" sz="1800" b="1" u="none" dirty="0" smtClean="0">
                          <a:solidFill>
                            <a:schemeClr val="tx2"/>
                          </a:solidFill>
                          <a:latin typeface="+mn-lt"/>
                        </a:rPr>
                        <a:t>5-8 en fin de projet)</a:t>
                      </a:r>
                      <a:endParaRPr lang="fr-FR" b="1"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a:t>
                      </a:r>
                      <a:r>
                        <a:rPr lang="fr-FR" sz="1600" b="1" u="none" dirty="0">
                          <a:solidFill>
                            <a:schemeClr val="tx1"/>
                          </a:solidFill>
                          <a:latin typeface="+mn-lt"/>
                        </a:rPr>
                        <a:t> </a:t>
                      </a:r>
                      <a:r>
                        <a:rPr lang="fr-FR" sz="1600" b="0" i="0" u="none" strike="noStrike" dirty="0">
                          <a:solidFill>
                            <a:schemeClr val="tx1"/>
                          </a:solidFill>
                        </a:rPr>
                        <a:t>à produire des </a:t>
                      </a:r>
                      <a:r>
                        <a:rPr lang="fr-FR" sz="1600" b="1" i="0" u="none" strike="noStrike" dirty="0">
                          <a:solidFill>
                            <a:schemeClr val="tx1"/>
                          </a:solidFill>
                        </a:rPr>
                        <a:t>plans, arrangements ou concepts pour un produit, procédé ou service </a:t>
                      </a:r>
                      <a:r>
                        <a:rPr lang="fr-FR" sz="1600" b="0" i="0" u="none" strike="noStrike" dirty="0">
                          <a:solidFill>
                            <a:schemeClr val="tx1"/>
                          </a:solidFill>
                        </a:rPr>
                        <a:t>nouveau ou amélioré : </a:t>
                      </a:r>
                      <a:r>
                        <a:rPr lang="fr-FR" sz="1400" b="0" i="1" u="none" strike="noStrike" dirty="0">
                          <a:solidFill>
                            <a:schemeClr val="tx1"/>
                          </a:solidFill>
                          <a:latin typeface="Arial"/>
                        </a:rPr>
                        <a:t>prototypage, essais, démonstration ou pilotes, validation du produit à grande échelle, première commercialisation...</a:t>
                      </a:r>
                      <a:endParaRPr lang="fr-FR" sz="1400" b="0" i="1" u="none"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CSA – Coordination and Support Actions </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consistant principalement en des </a:t>
                      </a:r>
                      <a:r>
                        <a:rPr lang="fr-FR" sz="1600" b="1" u="none" dirty="0">
                          <a:solidFill>
                            <a:schemeClr val="tx1"/>
                          </a:solidFill>
                          <a:latin typeface="+mn-lt"/>
                        </a:rPr>
                        <a:t>mesures d'accompagnement</a:t>
                      </a:r>
                      <a:r>
                        <a:rPr lang="fr-FR" sz="1600" b="0" u="none" dirty="0">
                          <a:solidFill>
                            <a:schemeClr val="tx1"/>
                          </a:solidFill>
                          <a:latin typeface="+mn-lt"/>
                        </a:rPr>
                        <a:t> : </a:t>
                      </a:r>
                      <a:r>
                        <a:rPr lang="fr-FR" sz="1400" b="0" i="1" u="none" dirty="0">
                          <a:solidFill>
                            <a:schemeClr val="tx1"/>
                          </a:solidFill>
                          <a:latin typeface="+mn-lt"/>
                        </a:rPr>
                        <a:t>mise en réseau des acteurs, actions de communication et sensibilisation, dialogue politique, production d'études/rapports, planification stratégique...</a:t>
                      </a:r>
                      <a:endParaRPr lang="fr-FR" sz="1400" b="1" i="1" u="none" dirty="0">
                        <a:solidFill>
                          <a:schemeClr val="tx1"/>
                        </a:solidFill>
                        <a:latin typeface="+mn-lt"/>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thématiques (top-down)</a:t>
            </a:r>
            <a:endParaRPr dirty="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a:ln>
                  <a:noFill/>
                </a:ln>
                <a:solidFill>
                  <a:schemeClr val="tx1"/>
                </a:solidFill>
                <a:latin typeface="Arial"/>
                <a:cs typeface="Arial"/>
              </a:rPr>
              <a:t>CLUSTERS</a:t>
            </a:r>
            <a:endParaRPr dirty="0"/>
          </a:p>
        </p:txBody>
      </p:sp>
    </p:spTree>
    <p:extLst>
      <p:ext uri="{BB962C8B-B14F-4D97-AF65-F5344CB8AC3E}">
        <p14:creationId xmlns:p14="http://schemas.microsoft.com/office/powerpoint/2010/main" val="2935322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9</a:t>
            </a:fld>
            <a:endParaRPr lang="fr-FR" sz="1600" b="0" i="0" u="none" strike="noStrike" cap="none" spc="0">
              <a:ln>
                <a:noFill/>
              </a:ln>
              <a:solidFill>
                <a:srgbClr val="000091"/>
              </a:solidFill>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PARTENARIATS DU CLUSTER 5</a:t>
            </a:r>
            <a:endParaRPr lang="fr-FR" sz="1200" b="1" dirty="0"/>
          </a:p>
        </p:txBody>
      </p:sp>
      <p:graphicFrame>
        <p:nvGraphicFramePr>
          <p:cNvPr id="3" name="Diagramme 2"/>
          <p:cNvGraphicFramePr/>
          <p:nvPr>
            <p:extLst>
              <p:ext uri="{D42A27DB-BD31-4B8C-83A1-F6EECF244321}">
                <p14:modId xmlns:p14="http://schemas.microsoft.com/office/powerpoint/2010/main" val="1591277663"/>
              </p:ext>
            </p:extLst>
          </p:nvPr>
        </p:nvGraphicFramePr>
        <p:xfrm>
          <a:off x="803920" y="1059582"/>
          <a:ext cx="74404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731912" y="4280197"/>
            <a:ext cx="7584504" cy="307777"/>
          </a:xfrm>
          <a:prstGeom prst="rect">
            <a:avLst/>
          </a:prstGeom>
          <a:noFill/>
        </p:spPr>
        <p:txBody>
          <a:bodyPr wrap="square" rtlCol="0">
            <a:spAutoFit/>
          </a:bodyPr>
          <a:lstStyle/>
          <a:p>
            <a:r>
              <a:rPr lang="fr-FR" sz="1400" b="1" dirty="0" smtClean="0">
                <a:solidFill>
                  <a:schemeClr val="tx2"/>
                </a:solidFill>
              </a:rPr>
              <a:t>Pour </a:t>
            </a:r>
            <a:r>
              <a:rPr lang="fr-FR" sz="1400" b="1" dirty="0">
                <a:solidFill>
                  <a:schemeClr val="tx2"/>
                </a:solidFill>
              </a:rPr>
              <a:t>aller plus loin : </a:t>
            </a:r>
            <a:r>
              <a:rPr lang="fr-FR" sz="1400" dirty="0">
                <a:solidFill>
                  <a:schemeClr val="tx2"/>
                </a:solidFill>
                <a:hlinkClick r:id="rId7"/>
              </a:rPr>
              <a:t>https://</a:t>
            </a:r>
            <a:r>
              <a:rPr lang="fr-FR" sz="1400" dirty="0" smtClean="0">
                <a:solidFill>
                  <a:schemeClr val="tx2"/>
                </a:solidFill>
                <a:hlinkClick r:id="rId7"/>
              </a:rPr>
              <a:t>www.horizon-europe.gouv.fr/les-partenariats-du-cluster-5-27788</a:t>
            </a:r>
            <a:r>
              <a:rPr lang="fr-FR" sz="1400" dirty="0" smtClean="0">
                <a:solidFill>
                  <a:schemeClr val="tx2"/>
                </a:solidFill>
              </a:rPr>
              <a:t> </a:t>
            </a:r>
            <a:endParaRPr lang="fr-FR" sz="1400" dirty="0">
              <a:solidFill>
                <a:schemeClr val="tx2"/>
              </a:solidFill>
            </a:endParaRPr>
          </a:p>
        </p:txBody>
      </p:sp>
    </p:spTree>
    <p:extLst>
      <p:ext uri="{BB962C8B-B14F-4D97-AF65-F5344CB8AC3E}">
        <p14:creationId xmlns:p14="http://schemas.microsoft.com/office/powerpoint/2010/main" val="3296522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A4CEAA76-E87D-4518-B7C5-689E0EE7511F}" vid="{00D7BD8D-0F45-4634-A879-E4B96FDEFCA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F87F3B8A07F44D969FAD5920EB612B" ma:contentTypeVersion="12" ma:contentTypeDescription="Crée un document." ma:contentTypeScope="" ma:versionID="12d4baa4ba3ac88424d2c6a03cd02680">
  <xsd:schema xmlns:xsd="http://www.w3.org/2001/XMLSchema" xmlns:xs="http://www.w3.org/2001/XMLSchema" xmlns:p="http://schemas.microsoft.com/office/2006/metadata/properties" xmlns:ns2="e074068c-b24f-4ff9-a86f-a3aee0152276" xmlns:ns3="1f47c0f9-1590-49e1-8db1-3ab35d550439" targetNamespace="http://schemas.microsoft.com/office/2006/metadata/properties" ma:root="true" ma:fieldsID="43ccfb356ee9f54d0caa429107cabd53" ns2:_="" ns3:_="">
    <xsd:import namespace="e074068c-b24f-4ff9-a86f-a3aee0152276"/>
    <xsd:import namespace="1f47c0f9-1590-49e1-8db1-3ab35d5504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4068c-b24f-4ff9-a86f-a3aee0152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47c0f9-1590-49e1-8db1-3ab35d55043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3204ced-c735-45f9-8b17-8d0378bde9d9}" ma:internalName="TaxCatchAll" ma:showField="CatchAllData" ma:web="1f47c0f9-1590-49e1-8db1-3ab35d5504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74068c-b24f-4ff9-a86f-a3aee0152276">
      <Terms xmlns="http://schemas.microsoft.com/office/infopath/2007/PartnerControls"/>
    </lcf76f155ced4ddcb4097134ff3c332f>
    <TaxCatchAll xmlns="1f47c0f9-1590-49e1-8db1-3ab35d550439" xsi:nil="true"/>
  </documentManagement>
</p:properties>
</file>

<file path=customXml/itemProps1.xml><?xml version="1.0" encoding="utf-8"?>
<ds:datastoreItem xmlns:ds="http://schemas.openxmlformats.org/officeDocument/2006/customXml" ds:itemID="{D9FF0D36-D67B-401D-9422-759C7B937066}">
  <ds:schemaRefs>
    <ds:schemaRef ds:uri="http://schemas.microsoft.com/sharepoint/v3/contenttype/forms"/>
  </ds:schemaRefs>
</ds:datastoreItem>
</file>

<file path=customXml/itemProps2.xml><?xml version="1.0" encoding="utf-8"?>
<ds:datastoreItem xmlns:ds="http://schemas.openxmlformats.org/officeDocument/2006/customXml" ds:itemID="{4B68AC8B-3975-42CA-A825-DB5BBEB2B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4068c-b24f-4ff9-a86f-a3aee0152276"/>
    <ds:schemaRef ds:uri="1f47c0f9-1590-49e1-8db1-3ab35d550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4A17D9-E236-4691-B704-33703C186AEA}">
  <ds:schemaRefs>
    <ds:schemaRef ds:uri="http://purl.org/dc/dcmitype/"/>
    <ds:schemaRef ds:uri="http://schemas.microsoft.com/office/infopath/2007/PartnerControls"/>
    <ds:schemaRef ds:uri="e074068c-b24f-4ff9-a86f-a3aee0152276"/>
    <ds:schemaRef ds:uri="http://schemas.microsoft.com/office/2006/metadata/properties"/>
    <ds:schemaRef ds:uri="http://schemas.microsoft.com/office/2006/documentManagement/types"/>
    <ds:schemaRef ds:uri="1f47c0f9-1590-49e1-8db1-3ab35d550439"/>
    <ds:schemaRef ds:uri="http://purl.org/dc/term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MODL-PPT-HEU-MESR</Template>
  <TotalTime>90265</TotalTime>
  <Words>18438</Words>
  <Application>Microsoft Office PowerPoint</Application>
  <PresentationFormat>Affichage à l'écran (16:9)</PresentationFormat>
  <Paragraphs>3942</Paragraphs>
  <Slides>66</Slides>
  <Notes>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66</vt:i4>
      </vt:variant>
    </vt:vector>
  </HeadingPairs>
  <TitlesOfParts>
    <vt:vector size="76" baseType="lpstr">
      <vt:lpstr>.Lucida Grande UI Regular</vt:lpstr>
      <vt:lpstr>Arial</vt:lpstr>
      <vt:lpstr>Arial,Sans-Serif</vt:lpstr>
      <vt:lpstr>Calibri</vt:lpstr>
      <vt:lpstr>Courier New</vt:lpstr>
      <vt:lpstr>Menlo Regular</vt:lpstr>
      <vt:lpstr>Police système</vt:lpstr>
      <vt:lpstr>Times New Roman</vt:lpstr>
      <vt:lpstr>Wingdings</vt:lpstr>
      <vt:lpstr>1_OPÉRATEURS</vt:lpstr>
      <vt:lpstr>w</vt:lpstr>
      <vt:lpstr>Présentation PowerPoint</vt:lpstr>
      <vt:lpstr>Présentation PowerPoint</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5 sur les thématiques climat, énergie et mobilité (voir ici).  En France, le dispositif des PCN est placé sous l'autorité du Ministère de l'enseignement supérieur et de la recherche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  Ce guide s'adresse à tous les acteurs français du monde de la recherche et de l’innovation ainsi qu'aux autorités publiques, aux acteurs économiques, sociaux et culturels potentiellement ciblés par le Cluster 5. Il vise à leur offrir un premier niveau d'accès au programme de travail 2023 du Cluster 5, en proposant en français des éléments structurels qui permettent de comprendre les fondements et les priorités du Cluster, ainsi qu'une synthèse des éléments clés de chaque appel.  Les synthèses et traductions proposées dans ce guide n'engagent que la responsabilité de leurs auteurs et en aucune manière celle de la Commission européenne. Les porteurs de projets intéressés doivent impérativement se référer au programme de travail 2023-2024 du Cluster 5 publié uniquement en anglais.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Lire un appel « topic »</vt:lpstr>
      <vt:lpstr>Présentation PowerPoint</vt:lpstr>
      <vt:lpstr>Présentation PowerPoint</vt:lpstr>
      <vt:lpstr>Présentation PowerPoint</vt:lpstr>
      <vt:lpstr>Présentation PowerPoint</vt:lpstr>
      <vt:lpstr>Destination 5 Des solutions propres et compétitives pour tous les modes de transport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Destination 6 Des transports sûrs et résilients et des services de mobilité intelligente pour les passagers et les marchandises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documents pour aller plus loin</vt:lpstr>
      <vt:lpstr>Devenez expert-évaluateur pour HORIZON EUROPE</vt:lpstr>
      <vt:lpstr>Présentation PowerPoint</vt:lpstr>
      <vt:lpstr>Présentation PowerPoint</vt:lpstr>
      <vt:lpstr>Présentation PowerPoint</vt:lpstr>
    </vt:vector>
  </TitlesOfParts>
  <Manager>Client</Manager>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BENJAMIN WYNIGER</dc:creator>
  <cp:lastModifiedBy>BENJAMIN WYNIGER</cp:lastModifiedBy>
  <cp:revision>384</cp:revision>
  <cp:lastPrinted>2022-06-28T15:17:54Z</cp:lastPrinted>
  <dcterms:created xsi:type="dcterms:W3CDTF">2022-06-13T15:26:11Z</dcterms:created>
  <dcterms:modified xsi:type="dcterms:W3CDTF">2022-11-28T13:49:59Z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0x010100EAF87F3B8A07F44D969FAD5920EB612B</vt:lpwstr>
  </property>
</Properties>
</file>