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813" r:id="rId4"/>
  </p:sldMasterIdLst>
  <p:notesMasterIdLst>
    <p:notesMasterId r:id="rId34"/>
  </p:notesMasterIdLst>
  <p:handoutMasterIdLst>
    <p:handoutMasterId r:id="rId35"/>
  </p:handoutMasterIdLst>
  <p:sldIdLst>
    <p:sldId id="328" r:id="rId5"/>
    <p:sldId id="446" r:id="rId6"/>
    <p:sldId id="329" r:id="rId7"/>
    <p:sldId id="331" r:id="rId8"/>
    <p:sldId id="332" r:id="rId9"/>
    <p:sldId id="333" r:id="rId10"/>
    <p:sldId id="336" r:id="rId11"/>
    <p:sldId id="505" r:id="rId12"/>
    <p:sldId id="487" r:id="rId13"/>
    <p:sldId id="488" r:id="rId14"/>
    <p:sldId id="489" r:id="rId15"/>
    <p:sldId id="490" r:id="rId16"/>
    <p:sldId id="491" r:id="rId17"/>
    <p:sldId id="492" r:id="rId18"/>
    <p:sldId id="493" r:id="rId19"/>
    <p:sldId id="494" r:id="rId20"/>
    <p:sldId id="495" r:id="rId21"/>
    <p:sldId id="497" r:id="rId22"/>
    <p:sldId id="498" r:id="rId23"/>
    <p:sldId id="499" r:id="rId24"/>
    <p:sldId id="500" r:id="rId25"/>
    <p:sldId id="502" r:id="rId26"/>
    <p:sldId id="503" r:id="rId27"/>
    <p:sldId id="504" r:id="rId28"/>
    <p:sldId id="404" r:id="rId29"/>
    <p:sldId id="405" r:id="rId30"/>
    <p:sldId id="406" r:id="rId31"/>
    <p:sldId id="408" r:id="rId32"/>
    <p:sldId id="409" r:id="rId33"/>
  </p:sldIdLst>
  <p:sldSz cx="9144000" cy="5143500" type="screen16x9"/>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8"/>
            <p14:sldId id="446"/>
            <p14:sldId id="329"/>
            <p14:sldId id="331"/>
            <p14:sldId id="332"/>
            <p14:sldId id="333"/>
            <p14:sldId id="336"/>
            <p14:sldId id="505"/>
            <p14:sldId id="487"/>
            <p14:sldId id="488"/>
            <p14:sldId id="489"/>
            <p14:sldId id="490"/>
            <p14:sldId id="491"/>
            <p14:sldId id="492"/>
            <p14:sldId id="493"/>
            <p14:sldId id="494"/>
            <p14:sldId id="495"/>
            <p14:sldId id="497"/>
            <p14:sldId id="498"/>
            <p14:sldId id="499"/>
            <p14:sldId id="500"/>
            <p14:sldId id="502"/>
            <p14:sldId id="503"/>
            <p14:sldId id="504"/>
            <p14:sldId id="404"/>
            <p14:sldId id="405"/>
            <p14:sldId id="406"/>
            <p14:sldId id="408"/>
            <p14:sldId id="40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AD"/>
    <a:srgbClr val="0C5076"/>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43" autoAdjust="0"/>
  </p:normalViewPr>
  <p:slideViewPr>
    <p:cSldViewPr showGuides="1">
      <p:cViewPr varScale="1">
        <p:scale>
          <a:sx n="97" d="100"/>
          <a:sy n="97" d="100"/>
        </p:scale>
        <p:origin x="630"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27" d="100"/>
          <a:sy n="127" d="100"/>
        </p:scale>
        <p:origin x="544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4F0C479D-4687-E740-9789-857CF0267E23}" type="datetimeFigureOut">
              <a:rPr lang="fr-FR" smtClean="0"/>
              <a:t>28/11/2022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28/11/2022</a:t>
            </a:fld>
            <a:endParaRPr lang="fr-FR" dirty="0"/>
          </a:p>
        </p:txBody>
      </p:sp>
      <p:sp>
        <p:nvSpPr>
          <p:cNvPr id="4" name="Espace réservé de l'image des diapositives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a:xfrm>
            <a:off x="381000" y="685800"/>
            <a:ext cx="6096000" cy="3429000"/>
          </a:xfrm>
        </p:spPr>
      </p:sp>
      <p:sp>
        <p:nvSpPr>
          <p:cNvPr id="3" name="Espace réservé des notes 2"/>
          <p:cNvSpPr>
            <a:spLocks noGrp="1"/>
          </p:cNvSpPr>
          <p:nvPr>
            <p:ph type="body" idx="1"/>
          </p:nvPr>
        </p:nvSpPr>
        <p:spPr bwMode="auto"/>
        <p:txBody>
          <a:bodyPr/>
          <a:lstStyle/>
          <a:p>
            <a:pPr>
              <a:defRPr/>
            </a:pPr>
            <a:endParaRPr dirty="0"/>
          </a:p>
        </p:txBody>
      </p:sp>
    </p:spTree>
    <p:extLst>
      <p:ext uri="{BB962C8B-B14F-4D97-AF65-F5344CB8AC3E}">
        <p14:creationId xmlns:p14="http://schemas.microsoft.com/office/powerpoint/2010/main" val="319909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dirty="0" err="1" smtClean="0"/>
              <a:t>Décarboner</a:t>
            </a:r>
            <a:r>
              <a:rPr lang="fr-FR" baseline="0" dirty="0" smtClean="0"/>
              <a:t> industrie sont </a:t>
            </a:r>
            <a:r>
              <a:rPr lang="fr-FR" baseline="0" dirty="0" err="1" smtClean="0"/>
              <a:t>ds</a:t>
            </a:r>
            <a:r>
              <a:rPr lang="fr-FR" baseline="0" dirty="0" smtClean="0"/>
              <a:t> le cluster 4</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388892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dirty="0" smtClean="0"/>
              <a:t>2021 que IA ou CSA</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218711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44417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7811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dirty="0"/>
              <a:t>2021 que IA ou CSA</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66596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dirty="0"/>
              <a:t>2021 que IA ou CSA</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833333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dirty="0"/>
              <a:t>2021 que IA ou CSA</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253736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dirty="0"/>
              <a:t>2021 que IA ou CSA</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83096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dirty="0"/>
              <a:t>2021 que IA ou CSA</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639740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r>
              <a:rPr lang="fr-FR" dirty="0"/>
              <a:t>2021 que IA ou CSA</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20370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7</a:t>
            </a:fld>
            <a:endParaRPr lang="fr-FR"/>
          </a:p>
        </p:txBody>
      </p:sp>
    </p:spTree>
    <p:extLst>
      <p:ext uri="{BB962C8B-B14F-4D97-AF65-F5344CB8AC3E}">
        <p14:creationId xmlns:p14="http://schemas.microsoft.com/office/powerpoint/2010/main" val="3848018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26 000 experts recrutés chaque année</a:t>
            </a:r>
            <a:endParaRPr/>
          </a:p>
          <a:p>
            <a:pPr>
              <a:defRPr/>
            </a:pPr>
            <a:r>
              <a:rPr lang="fr-FR"/>
              <a:t>Français = 8,5% du vivier des experts</a:t>
            </a:r>
            <a:endParaRPr/>
          </a:p>
          <a:p>
            <a:pPr>
              <a:defRPr/>
            </a:pPr>
            <a:endParaRPr lang="fr-F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Tx/>
              <a:buFont typeface="Arial"/>
              <a:buNone/>
              <a:defRPr/>
            </a:pPr>
            <a:fld id="{00000000-1234-1234-1234-123412341234}" type="slidenum">
              <a:rPr lang="fr-FR" sz="1200" b="0" i="0" u="none" strike="noStrike" cap="none" spc="0">
                <a:ln>
                  <a:noFill/>
                </a:ln>
                <a:solidFill>
                  <a:srgbClr val="000000"/>
                </a:solidFill>
                <a:latin typeface="Arial"/>
                <a:ea typeface="Arial"/>
                <a:cs typeface="Arial"/>
              </a:rPr>
              <a:t>27</a:t>
            </a:fld>
            <a:endParaRPr lang="fr-FR" sz="1200" b="0" i="0" u="none" strike="noStrike" cap="none" spc="0">
              <a:ln>
                <a:noFill/>
              </a:ln>
              <a:solidFill>
                <a:srgbClr val="000000"/>
              </a:solidFill>
              <a:latin typeface="Arial"/>
              <a:ea typeface="Arial"/>
              <a:cs typeface="Arial"/>
            </a:endParaRPr>
          </a:p>
        </p:txBody>
      </p:sp>
    </p:spTree>
    <p:extLst>
      <p:ext uri="{BB962C8B-B14F-4D97-AF65-F5344CB8AC3E}">
        <p14:creationId xmlns:p14="http://schemas.microsoft.com/office/powerpoint/2010/main" val="292506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normAutofit/>
          </a:bodyPr>
          <a:lstStyle/>
          <a:p>
            <a:pPr>
              <a:defRPr/>
            </a:pPr>
            <a:endParaRPr lang="fr-FR" sz="1200" dirty="0">
              <a:solidFill>
                <a:schemeClr val="tx1"/>
              </a:solidFill>
              <a:latin typeface="Arial"/>
              <a:ea typeface="+mn-ea"/>
              <a:cs typeface="+mn-cs"/>
            </a:endParaRPr>
          </a:p>
        </p:txBody>
      </p:sp>
      <p:sp>
        <p:nvSpPr>
          <p:cNvPr id="4" name="Espace réservé du numéro de diapositive 3"/>
          <p:cNvSpPr>
            <a:spLocks noGrp="1"/>
          </p:cNvSpPr>
          <p:nvPr>
            <p:ph type="sldNum" sz="quarter" idx="10"/>
          </p:nvPr>
        </p:nvSpPr>
        <p:spPr bwMode="auto"/>
        <p:txBody>
          <a:bodyPr/>
          <a:lstStyle/>
          <a:p>
            <a:pPr>
              <a:defRPr/>
            </a:pPr>
            <a:fld id="{1B06CD8F-B7ED-4A05-9FB1-A01CC0EF02CC}" type="slidenum">
              <a:rPr lang="fr-FR"/>
              <a:t>8</a:t>
            </a:fld>
            <a:endParaRPr lang="fr-FR"/>
          </a:p>
        </p:txBody>
      </p:sp>
    </p:spTree>
    <p:extLst>
      <p:ext uri="{BB962C8B-B14F-4D97-AF65-F5344CB8AC3E}">
        <p14:creationId xmlns:p14="http://schemas.microsoft.com/office/powerpoint/2010/main" val="327956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283131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9497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63914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797763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23754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fontAlgn="base"/>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881353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20538"/>
            <a:ext cx="9152690" cy="5152965"/>
          </a:xfrm>
          <a:prstGeom prst="rect">
            <a:avLst/>
          </a:prstGeom>
        </p:spPr>
      </p:pic>
      <p:pic>
        <p:nvPicPr>
          <p:cNvPr id="2" name="Image 1">
            <a:extLst>
              <a:ext uri="{FF2B5EF4-FFF2-40B4-BE49-F238E27FC236}">
                <a16:creationId xmlns:a16="http://schemas.microsoft.com/office/drawing/2014/main" id="{2587F8A7-1729-E5D8-4FF1-2AA8C6C423C7}"/>
              </a:ext>
            </a:extLst>
          </p:cNvPr>
          <p:cNvPicPr>
            <a:picLocks noChangeAspect="1"/>
          </p:cNvPicPr>
          <p:nvPr userDrawn="1"/>
        </p:nvPicPr>
        <p:blipFill>
          <a:blip r:embed="rId3"/>
          <a:stretch>
            <a:fillRect/>
          </a:stretch>
        </p:blipFill>
        <p:spPr>
          <a:xfrm>
            <a:off x="205707" y="90000"/>
            <a:ext cx="2128847" cy="1563638"/>
          </a:xfrm>
          <a:prstGeom prst="rect">
            <a:avLst/>
          </a:prstGeom>
        </p:spPr>
      </p:pic>
    </p:spTree>
    <p:extLst>
      <p:ext uri="{BB962C8B-B14F-4D97-AF65-F5344CB8AC3E}">
        <p14:creationId xmlns:p14="http://schemas.microsoft.com/office/powerpoint/2010/main" val="22964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2690" cy="522222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12" name="Image 1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23528" y="1851671"/>
            <a:ext cx="1468036" cy="1516966"/>
          </a:xfrm>
          <a:prstGeom prst="rect">
            <a:avLst/>
          </a:prstGeom>
        </p:spPr>
      </p:pic>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tx2"/>
                </a:solidFill>
              </a:defRPr>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0"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801989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dirty="0"/>
              <a:t>Titre de la partie</a:t>
            </a:r>
          </a:p>
          <a:p>
            <a:pPr lvl="1"/>
            <a:r>
              <a:rPr lang="fr-FR" dirty="0"/>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14623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425298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dirty="0"/>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67862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dirty="0"/>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816626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le and Content" type="obj" userDrawn="1">
  <p:cSld name="Title and Content">
    <p:spTree>
      <p:nvGrpSpPr>
        <p:cNvPr id="1" name=""/>
        <p:cNvGrpSpPr/>
        <p:nvPr/>
      </p:nvGrpSpPr>
      <p:grpSpPr bwMode="auto">
        <a:xfrm>
          <a:off x="0" y="0"/>
          <a:ext cx="0" cy="0"/>
          <a:chOff x="0" y="0"/>
          <a:chExt cx="0" cy="0"/>
        </a:xfrm>
      </p:grpSpPr>
      <p:sp>
        <p:nvSpPr>
          <p:cNvPr id="29" name="Google Shape;29;p34"/>
          <p:cNvSpPr txBox="1">
            <a:spLocks noGrp="1"/>
          </p:cNvSpPr>
          <p:nvPr>
            <p:ph type="title"/>
          </p:nvPr>
        </p:nvSpPr>
        <p:spPr bwMode="auto">
          <a:xfrm>
            <a:off x="415366" y="842448"/>
            <a:ext cx="8313267" cy="95678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1350" b="1" i="0">
                <a:solidFill>
                  <a:srgbClr val="0D4193"/>
                </a:solidFill>
                <a:latin typeface="Arial"/>
                <a:ea typeface="Arial"/>
                <a:cs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0" name="Google Shape;30;p34"/>
          <p:cNvSpPr txBox="1">
            <a:spLocks noGrp="1"/>
          </p:cNvSpPr>
          <p:nvPr>
            <p:ph type="body" idx="1"/>
          </p:nvPr>
        </p:nvSpPr>
        <p:spPr bwMode="auto">
          <a:xfrm>
            <a:off x="4744592" y="999267"/>
            <a:ext cx="4208780" cy="127635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400"/>
              <a:buNone/>
              <a:defRPr sz="1650" b="1" i="0">
                <a:solidFill>
                  <a:srgbClr val="0D4193"/>
                </a:solidFill>
                <a:latin typeface="Arial"/>
                <a:ea typeface="Arial"/>
                <a:cs typeface="Arial"/>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pPr>
              <a:defRPr/>
            </a:pPr>
            <a:endParaRPr/>
          </a:p>
        </p:txBody>
      </p:sp>
      <p:sp>
        <p:nvSpPr>
          <p:cNvPr id="31" name="Google Shape;31;p34"/>
          <p:cNvSpPr txBox="1">
            <a:spLocks noGrp="1"/>
          </p:cNvSpPr>
          <p:nvPr>
            <p:ph type="ftr" idx="11"/>
          </p:nvPr>
        </p:nvSpPr>
        <p:spPr bwMode="auto">
          <a:xfrm>
            <a:off x="3108960" y="4783455"/>
            <a:ext cx="2926080" cy="257175"/>
          </a:xfrm>
          <a:prstGeom prst="rect">
            <a:avLst/>
          </a:prstGeom>
          <a:noFill/>
          <a:ln>
            <a:noFill/>
          </a:ln>
        </p:spPr>
        <p:txBody>
          <a:bodyPr spcFirstLastPara="1" wrap="square" lIns="0" tIns="0" rIns="0" bIns="0" anchor="t"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defRPr>
            </a:lvl9pPr>
          </a:lstStyle>
          <a:p>
            <a:pPr>
              <a:defRPr/>
            </a:pPr>
            <a:endParaRPr/>
          </a:p>
        </p:txBody>
      </p:sp>
      <p:sp>
        <p:nvSpPr>
          <p:cNvPr id="32" name="Google Shape;32;p34"/>
          <p:cNvSpPr txBox="1">
            <a:spLocks noGrp="1"/>
          </p:cNvSpPr>
          <p:nvPr>
            <p:ph type="dt" idx="10"/>
          </p:nvPr>
        </p:nvSpPr>
        <p:spPr bwMode="auto">
          <a:xfrm>
            <a:off x="457200" y="4783455"/>
            <a:ext cx="2103120" cy="25717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3" name="Google Shape;33;p34"/>
          <p:cNvSpPr txBox="1">
            <a:spLocks noGrp="1"/>
          </p:cNvSpPr>
          <p:nvPr>
            <p:ph type="sldNum" idx="12"/>
          </p:nvPr>
        </p:nvSpPr>
        <p:spPr bwMode="auto">
          <a:xfrm>
            <a:off x="6583680" y="4783455"/>
            <a:ext cx="2103120" cy="257175"/>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1pPr>
            <a:lvl2pPr marL="0" marR="0" lvl="1"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2pPr>
            <a:lvl3pPr marL="0" marR="0" lvl="2"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3pPr>
            <a:lvl4pPr marL="0" marR="0" lvl="3"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4pPr>
            <a:lvl5pPr marL="0" marR="0" lvl="4"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5pPr>
            <a:lvl6pPr marL="0" marR="0" lvl="5"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6pPr>
            <a:lvl7pPr marL="0" marR="0" lvl="6"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7pPr>
            <a:lvl8pPr marL="0" marR="0" lvl="7"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8pPr>
            <a:lvl9pPr marL="0" marR="0" lvl="8" indent="0" algn="r">
              <a:lnSpc>
                <a:spcPct val="100000"/>
              </a:lnSpc>
              <a:spcBef>
                <a:spcPts val="0"/>
              </a:spcBef>
              <a:spcAft>
                <a:spcPts val="0"/>
              </a:spcAft>
              <a:buClr>
                <a:srgbClr val="000000"/>
              </a:buClr>
              <a:buSzPts val="1800"/>
              <a:buFont typeface="Arial"/>
              <a:buNone/>
              <a:defRPr sz="1350" b="0" i="0" u="none" strike="noStrike" cap="none">
                <a:solidFill>
                  <a:srgbClr val="888888"/>
                </a:solidFill>
                <a:latin typeface="Calibri"/>
                <a:ea typeface="Calibri"/>
                <a:cs typeface="Calibri"/>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146975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Titre et contenu" userDrawn="1">
  <p:cSld name="1_Titre et contenu">
    <p:spTree>
      <p:nvGrpSpPr>
        <p:cNvPr id="1" name=""/>
        <p:cNvGrpSpPr/>
        <p:nvPr/>
      </p:nvGrpSpPr>
      <p:grpSpPr bwMode="auto">
        <a:xfrm>
          <a:off x="0" y="0"/>
          <a:ext cx="0" cy="0"/>
          <a:chOff x="0" y="0"/>
          <a:chExt cx="0" cy="0"/>
        </a:xfrm>
      </p:grpSpPr>
      <p:sp>
        <p:nvSpPr>
          <p:cNvPr id="35" name="Google Shape;35;p35"/>
          <p:cNvSpPr txBox="1">
            <a:spLocks noGrp="1"/>
          </p:cNvSpPr>
          <p:nvPr>
            <p:ph type="title"/>
          </p:nvPr>
        </p:nvSpPr>
        <p:spPr bwMode="auto">
          <a:xfrm>
            <a:off x="359999" y="1116000"/>
            <a:ext cx="84240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36" name="Google Shape;36;p35"/>
          <p:cNvSpPr txBox="1">
            <a:spLocks noGrp="1"/>
          </p:cNvSpPr>
          <p:nvPr>
            <p:ph type="body" idx="1"/>
          </p:nvPr>
        </p:nvSpPr>
        <p:spPr bwMode="auto">
          <a:xfrm>
            <a:off x="359998" y="2027849"/>
            <a:ext cx="8424000" cy="257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050"/>
              <a:buNone/>
              <a:defRPr/>
            </a:lvl1pPr>
            <a:lvl2pPr marL="914400" lvl="1" indent="-288924" algn="l">
              <a:lnSpc>
                <a:spcPct val="100000"/>
              </a:lnSpc>
              <a:spcBef>
                <a:spcPts val="600"/>
              </a:spcBef>
              <a:spcAft>
                <a:spcPts val="0"/>
              </a:spcAft>
              <a:buClr>
                <a:schemeClr val="dk1"/>
              </a:buClr>
              <a:buSzPts val="950"/>
              <a:buChar char="•"/>
              <a:defRPr/>
            </a:lvl2pPr>
            <a:lvl3pPr marL="1371600" lvl="2" indent="-282575" algn="l">
              <a:lnSpc>
                <a:spcPct val="100000"/>
              </a:lnSpc>
              <a:spcBef>
                <a:spcPts val="600"/>
              </a:spcBef>
              <a:spcAft>
                <a:spcPts val="0"/>
              </a:spcAft>
              <a:buClr>
                <a:schemeClr val="dk1"/>
              </a:buClr>
              <a:buSzPts val="850"/>
              <a:buChar char="•"/>
              <a:defRPr/>
            </a:lvl3pPr>
            <a:lvl4pPr marL="1828800" lvl="3" indent="-276225" algn="l">
              <a:lnSpc>
                <a:spcPct val="100000"/>
              </a:lnSpc>
              <a:spcBef>
                <a:spcPts val="100"/>
              </a:spcBef>
              <a:spcAft>
                <a:spcPts val="0"/>
              </a:spcAft>
              <a:buClr>
                <a:schemeClr val="dk1"/>
              </a:buClr>
              <a:buSzPts val="750"/>
              <a:buChar char="•"/>
              <a:defRPr/>
            </a:lvl4pPr>
            <a:lvl5pPr marL="2286000" lvl="4" indent="-273050" algn="l">
              <a:lnSpc>
                <a:spcPct val="100000"/>
              </a:lnSpc>
              <a:spcBef>
                <a:spcPts val="100"/>
              </a:spcBef>
              <a:spcAft>
                <a:spcPts val="0"/>
              </a:spcAft>
              <a:buClr>
                <a:schemeClr val="dk1"/>
              </a:buClr>
              <a:buSzPts val="7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7" name="Google Shape;37;p35"/>
          <p:cNvSpPr txBox="1">
            <a:spLocks noGrp="1"/>
          </p:cNvSpPr>
          <p:nvPr>
            <p:ph type="body" idx="2"/>
          </p:nvPr>
        </p:nvSpPr>
        <p:spPr bwMode="auto">
          <a:xfrm>
            <a:off x="4863402" y="255613"/>
            <a:ext cx="3902934" cy="360000"/>
          </a:xfrm>
          <a:prstGeom prst="rect">
            <a:avLst/>
          </a:prstGeom>
          <a:noFill/>
          <a:ln>
            <a:noFill/>
          </a:ln>
        </p:spPr>
        <p:txBody>
          <a:bodyPr spcFirstLastPara="1" wrap="square" lIns="0" tIns="0" rIns="0" bIns="0" anchor="t" anchorCtr="0">
            <a:noAutofit/>
          </a:bodyPr>
          <a:lstStyle>
            <a:lvl1pPr marL="457200" lvl="0" indent="-276225" algn="r">
              <a:lnSpc>
                <a:spcPct val="100000"/>
              </a:lnSpc>
              <a:spcBef>
                <a:spcPts val="0"/>
              </a:spcBef>
              <a:spcAft>
                <a:spcPts val="0"/>
              </a:spcAft>
              <a:buClr>
                <a:schemeClr val="dk2"/>
              </a:buClr>
              <a:buSzPts val="750"/>
              <a:buFont typeface="Arial"/>
              <a:buAutoNum type="arabicPeriod"/>
              <a:defRPr sz="750" b="1"/>
            </a:lvl1pPr>
            <a:lvl2pPr marL="914400" lvl="1" indent="-276225" algn="r">
              <a:lnSpc>
                <a:spcPct val="100000"/>
              </a:lnSpc>
              <a:spcBef>
                <a:spcPts val="0"/>
              </a:spcBef>
              <a:spcAft>
                <a:spcPts val="0"/>
              </a:spcAft>
              <a:buClr>
                <a:schemeClr val="dk1"/>
              </a:buClr>
              <a:buSzPts val="750"/>
              <a:buFont typeface="Arial"/>
              <a:buAutoNum type="alphaLcPeriod"/>
              <a:defRPr sz="750"/>
            </a:lvl2pPr>
            <a:lvl3pPr marL="1371600" lvl="2" indent="-342900" algn="l">
              <a:lnSpc>
                <a:spcPct val="100000"/>
              </a:lnSpc>
              <a:spcBef>
                <a:spcPts val="100"/>
              </a:spcBef>
              <a:spcAft>
                <a:spcPts val="0"/>
              </a:spcAft>
              <a:buClr>
                <a:schemeClr val="dk1"/>
              </a:buClr>
              <a:buSzPts val="1800"/>
              <a:buChar char="•"/>
              <a:defRPr/>
            </a:lvl3pPr>
            <a:lvl4pPr marL="1828800" lvl="3" indent="-342900" algn="l">
              <a:lnSpc>
                <a:spcPct val="100000"/>
              </a:lnSpc>
              <a:spcBef>
                <a:spcPts val="100"/>
              </a:spcBef>
              <a:spcAft>
                <a:spcPts val="0"/>
              </a:spcAft>
              <a:buClr>
                <a:schemeClr val="dk1"/>
              </a:buClr>
              <a:buSzPts val="1800"/>
              <a:buChar char="•"/>
              <a:defRPr/>
            </a:lvl4pPr>
            <a:lvl5pPr marL="2286000" lvl="4" indent="-342900" algn="l">
              <a:lnSpc>
                <a:spcPct val="100000"/>
              </a:lnSpc>
              <a:spcBef>
                <a:spcPts val="10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pPr>
              <a:defRPr/>
            </a:pPr>
            <a:endParaRPr/>
          </a:p>
        </p:txBody>
      </p:sp>
      <p:sp>
        <p:nvSpPr>
          <p:cNvPr id="38" name="Google Shape;38;p35"/>
          <p:cNvSpPr txBox="1">
            <a:spLocks noGrp="1"/>
          </p:cNvSpPr>
          <p:nvPr>
            <p:ph type="dt" idx="10"/>
          </p:nvPr>
        </p:nvSpPr>
        <p:spPr bwMode="auto">
          <a:xfrm>
            <a:off x="6426336" y="4876006"/>
            <a:ext cx="1170000" cy="26749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r>
              <a:rPr lang="fr-FR"/>
              <a:t>06/07/2021</a:t>
            </a:r>
            <a:endParaRPr/>
          </a:p>
        </p:txBody>
      </p:sp>
      <p:sp>
        <p:nvSpPr>
          <p:cNvPr id="39" name="Google Shape;39;p35"/>
          <p:cNvSpPr txBox="1">
            <a:spLocks noGrp="1"/>
          </p:cNvSpPr>
          <p:nvPr>
            <p:ph type="sldNum" idx="12"/>
          </p:nvPr>
        </p:nvSpPr>
        <p:spPr bwMode="auto">
          <a:xfrm>
            <a:off x="7596336" y="4793698"/>
            <a:ext cx="1170000" cy="349802"/>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defRPr>
            </a:lvl9pPr>
          </a:lstStyle>
          <a:p>
            <a:pPr marL="0" lvl="0" indent="0" algn="r">
              <a:spcBef>
                <a:spcPts val="0"/>
              </a:spcBef>
              <a:spcAft>
                <a:spcPts val="0"/>
              </a:spcAft>
              <a:buNone/>
              <a:defRPr/>
            </a:pPr>
            <a:fld id="{00000000-1234-1234-1234-123412341234}" type="slidenum">
              <a:rPr lang="fr-FR"/>
              <a:t>‹N°›</a:t>
            </a:fld>
            <a:endParaRPr/>
          </a:p>
        </p:txBody>
      </p:sp>
    </p:spTree>
    <p:extLst>
      <p:ext uri="{BB962C8B-B14F-4D97-AF65-F5344CB8AC3E}">
        <p14:creationId xmlns:p14="http://schemas.microsoft.com/office/powerpoint/2010/main" val="825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9288"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dirty="0"/>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dirty="0"/>
          </a:p>
        </p:txBody>
      </p:sp>
      <p:pic>
        <p:nvPicPr>
          <p:cNvPr id="9" name="Imag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3528" y="123478"/>
            <a:ext cx="863681" cy="635511"/>
          </a:xfrm>
          <a:prstGeom prst="rect">
            <a:avLst/>
          </a:prstGeom>
        </p:spPr>
      </p:pic>
    </p:spTree>
    <p:extLst>
      <p:ext uri="{BB962C8B-B14F-4D97-AF65-F5344CB8AC3E}">
        <p14:creationId xmlns:p14="http://schemas.microsoft.com/office/powerpoint/2010/main" val="318411056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25.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orizon-europe.gouv.fr/" TargetMode="External"/><Relationship Id="rId7" Type="http://schemas.openxmlformats.org/officeDocument/2006/relationships/hyperlink" Target="https://www.horizon-europe.gouv.fr/le-diagnostic-partenariat-pour-les-projets-collaboratifs-des-entreprises-28280" TargetMode="External"/><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8.xml"/><Relationship Id="rId6" Type="http://schemas.openxmlformats.org/officeDocument/2006/relationships/hyperlink" Target="https://www.horizon-europe.gouv.fr/appel-ouvert-en-continu-pour-le-soutien-aux-reseaux-scientifiques-europeens-ou-internationaux-30284" TargetMode="External"/><Relationship Id="rId5" Type="http://schemas.openxmlformats.org/officeDocument/2006/relationships/hyperlink" Target="https://www.horizon-europe.gouv.fr/mrsei" TargetMode="External"/><Relationship Id="rId4" Type="http://schemas.openxmlformats.org/officeDocument/2006/relationships/hyperlink" Target="https://www.horizon-europe.gouv.fr/recherches-de-partenaires-et-offres-de-competences-sur-les-thematiques-climatenergie-2765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orizon-europe.gouv.fr/appels-climat-energie" TargetMode="External"/><Relationship Id="rId7" Type="http://schemas.openxmlformats.org/officeDocument/2006/relationships/hyperlink" Target="https://www.horizon-europe.gouv.fr/documents-de-reference-pour-le-transport-30806" TargetMode="External"/><Relationship Id="rId2" Type="http://schemas.openxmlformats.org/officeDocument/2006/relationships/hyperlink" Target="https://ec.europa.eu/info/funding-tenders/opportunities/docs/2021-2027/horizon/wp-call/2021-2022/wp-8-climate-energy-and-mobility_horizon-2021-2022_en.pdf" TargetMode="External"/><Relationship Id="rId1" Type="http://schemas.openxmlformats.org/officeDocument/2006/relationships/slideLayout" Target="../slideLayouts/slideLayout8.xml"/><Relationship Id="rId6" Type="http://schemas.openxmlformats.org/officeDocument/2006/relationships/hyperlink" Target="https://www.horizon-europe.gouv.fr/rapports-europeens-et-internationaux-sur-les-thematiques-climat-et-energie-28025" TargetMode="External"/><Relationship Id="rId5" Type="http://schemas.openxmlformats.org/officeDocument/2006/relationships/hyperlink" Target="https://www.horizon-europe.gouv.fr/les-textes-fondamentaux-pour-les-thematiques-climatenergie-27755" TargetMode="External"/><Relationship Id="rId4" Type="http://schemas.openxmlformats.org/officeDocument/2006/relationships/hyperlink" Target="https://www.horizon-europe.gouv.fr/appels-transport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info/funding-tenders/opportunities/docs/2021-2027/experts/standard-briefing-slides-for-experts_he_en.pdf"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hyperlink" Target="https://ec.europa.eu/info/funding-tenders/opportunities/portal/screen/work-as-an-exper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hyperlink" Target="https://www.linkedin.com/company/pcn-transports/" TargetMode="External"/><Relationship Id="rId3" Type="http://schemas.openxmlformats.org/officeDocument/2006/relationships/hyperlink" Target="mailto:pcn-transport@recherche.gouv.fr" TargetMode="External"/><Relationship Id="rId7" Type="http://schemas.openxmlformats.org/officeDocument/2006/relationships/hyperlink" Target="https://www.linkedin.com/company/pcn-climat-energie" TargetMode="External"/><Relationship Id="rId2" Type="http://schemas.openxmlformats.org/officeDocument/2006/relationships/hyperlink" Target="mailto:pcn-climat-energie@recherche.gouv.fr" TargetMode="External"/><Relationship Id="rId1" Type="http://schemas.openxmlformats.org/officeDocument/2006/relationships/slideLayout" Target="../slideLayouts/slideLayout8.xml"/><Relationship Id="rId6" Type="http://schemas.openxmlformats.org/officeDocument/2006/relationships/hyperlink" Target="https://www.horizon-europe.gouv.fr/relais-horizon-europe" TargetMode="External"/><Relationship Id="rId5" Type="http://schemas.openxmlformats.org/officeDocument/2006/relationships/hyperlink" Target="https://www.horizon-europe.gouv.fr/liste-de-diffusion-du-pcn-transport-29855" TargetMode="External"/><Relationship Id="rId10" Type="http://schemas.openxmlformats.org/officeDocument/2006/relationships/hyperlink" Target="https://www.horizon-europe.gouv.fr/transports" TargetMode="External"/><Relationship Id="rId4" Type="http://schemas.openxmlformats.org/officeDocument/2006/relationships/hyperlink" Target="https://www.horizon-europe.gouv.fr/liste-de-diffusion-du-pcn-climat-energie-27809" TargetMode="External"/><Relationship Id="rId9" Type="http://schemas.openxmlformats.org/officeDocument/2006/relationships/hyperlink" Target="https://www.horizon-europe.gouv.fr/climat-energie-cluster5"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orizon-europe.gouv.fr/pre-publication-du-programme-de-travail-2023-2024-pour-les-thematiques-climatenergiemobilite-31612" TargetMode="External"/><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19.xml"/><Relationship Id="rId18" Type="http://schemas.openxmlformats.org/officeDocument/2006/relationships/slide" Target="slide24.xml"/><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slide" Target="slide18.xml"/><Relationship Id="rId17" Type="http://schemas.openxmlformats.org/officeDocument/2006/relationships/slide" Target="slide23.xml"/><Relationship Id="rId2" Type="http://schemas.openxmlformats.org/officeDocument/2006/relationships/notesSlide" Target="../notesSlides/notesSlide2.xml"/><Relationship Id="rId16" Type="http://schemas.openxmlformats.org/officeDocument/2006/relationships/slide" Target="slide22.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7.xml"/><Relationship Id="rId5" Type="http://schemas.openxmlformats.org/officeDocument/2006/relationships/slide" Target="slide11.xml"/><Relationship Id="rId15" Type="http://schemas.openxmlformats.org/officeDocument/2006/relationships/slide" Target="slide21.xml"/><Relationship Id="rId10" Type="http://schemas.openxmlformats.org/officeDocument/2006/relationships/slide" Target="slide16.xml"/><Relationship Id="rId19" Type="http://schemas.openxmlformats.org/officeDocument/2006/relationships/hyperlink" Target="https://www.horizon-europe.gouv.fr/pre-publication-du-programme-de-travail-2023-2024-pour-les-thematiques-climatenergiemobilite-31612" TargetMode="External"/><Relationship Id="rId4" Type="http://schemas.openxmlformats.org/officeDocument/2006/relationships/slide" Target="slide10.xml"/><Relationship Id="rId9" Type="http://schemas.openxmlformats.org/officeDocument/2006/relationships/slide" Target="slide15.xml"/><Relationship Id="rId14" Type="http://schemas.openxmlformats.org/officeDocument/2006/relationships/slide" Target="slide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563638"/>
            <a:ext cx="7668384" cy="2077200"/>
          </a:xfrm>
        </p:spPr>
        <p:txBody>
          <a:bodyPr/>
          <a:lstStyle/>
          <a:p>
            <a:pPr algn="ctr">
              <a:lnSpc>
                <a:spcPct val="100000"/>
              </a:lnSpc>
              <a:defRPr/>
            </a:pPr>
            <a:r>
              <a:rPr lang="fr-FR" sz="3600" dirty="0"/>
              <a:t>GUIDE </a:t>
            </a:r>
            <a:r>
              <a:rPr lang="fr-FR" sz="3600" dirty="0" smtClean="0"/>
              <a:t>SYNTHETIQUE DES </a:t>
            </a:r>
            <a:r>
              <a:rPr lang="fr-FR" sz="3600" dirty="0"/>
              <a:t>APPELS </a:t>
            </a:r>
            <a:r>
              <a:rPr lang="fr-FR" sz="3600" dirty="0" smtClean="0"/>
              <a:t>2023-2024</a:t>
            </a:r>
            <a:r>
              <a:rPr lang="fr-FR" sz="2800" dirty="0"/>
              <a:t> </a:t>
            </a:r>
            <a:endParaRPr dirty="0"/>
          </a:p>
          <a:p>
            <a:pPr>
              <a:lnSpc>
                <a:spcPct val="100000"/>
              </a:lnSpc>
              <a:defRPr/>
            </a:pPr>
            <a:endParaRPr lang="fr-FR" sz="2800" b="0" dirty="0"/>
          </a:p>
          <a:p>
            <a:pPr>
              <a:lnSpc>
                <a:spcPct val="100000"/>
              </a:lnSpc>
              <a:defRPr/>
            </a:pPr>
            <a:r>
              <a:rPr lang="fr-FR" sz="3200" dirty="0" smtClean="0"/>
              <a:t>Cluster </a:t>
            </a:r>
            <a:r>
              <a:rPr lang="fr-FR" sz="3200" dirty="0"/>
              <a:t>5 – Climat, Energie, Mobilité</a:t>
            </a:r>
            <a:endParaRPr sz="3200" dirty="0"/>
          </a:p>
          <a:p>
            <a:pPr>
              <a:lnSpc>
                <a:spcPct val="100000"/>
              </a:lnSpc>
              <a:defRPr/>
            </a:pPr>
            <a:r>
              <a:rPr lang="fr-FR" sz="2400" b="0" i="1" dirty="0"/>
              <a:t>HORIZON EUROPE</a:t>
            </a:r>
            <a:endParaRPr lang="fr-FR" sz="3600" i="1" dirty="0"/>
          </a:p>
          <a:p>
            <a:pPr algn="r">
              <a:lnSpc>
                <a:spcPct val="100000"/>
              </a:lnSpc>
              <a:spcBef>
                <a:spcPts val="1200"/>
              </a:spcBef>
              <a:defRPr/>
            </a:pPr>
            <a:r>
              <a:rPr lang="fr-FR" sz="2000" b="0" dirty="0"/>
              <a:t>- </a:t>
            </a:r>
            <a:r>
              <a:rPr lang="fr-FR" sz="2000" b="0" dirty="0" err="1" smtClean="0"/>
              <a:t>Nov</a:t>
            </a:r>
            <a:r>
              <a:rPr lang="fr-FR" sz="2000" b="0" dirty="0" smtClean="0"/>
              <a:t> </a:t>
            </a:r>
            <a:r>
              <a:rPr lang="fr-FR" sz="2000" b="0" dirty="0"/>
              <a:t>2022 -</a:t>
            </a:r>
            <a:endParaRPr dirty="0"/>
          </a:p>
        </p:txBody>
      </p:sp>
    </p:spTree>
    <p:extLst>
      <p:ext uri="{BB962C8B-B14F-4D97-AF65-F5344CB8AC3E}">
        <p14:creationId xmlns:p14="http://schemas.microsoft.com/office/powerpoint/2010/main" val="1452036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12" name="Espace réservé du contenu 5"/>
          <p:cNvSpPr txBox="1">
            <a:spLocks/>
          </p:cNvSpPr>
          <p:nvPr/>
        </p:nvSpPr>
        <p:spPr>
          <a:xfrm>
            <a:off x="328827" y="956645"/>
            <a:ext cx="8424000" cy="596602"/>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Aft>
                <a:spcPts val="0"/>
              </a:spcAft>
              <a:defRPr/>
            </a:pPr>
            <a:r>
              <a:rPr kumimoji="0" lang="fr-FR" sz="1400" b="1" i="0" u="none" strike="noStrike" kern="1200" cap="none" spc="0" normalizeH="0" baseline="0" noProof="0" dirty="0" smtClean="0">
                <a:ln>
                  <a:noFill/>
                </a:ln>
                <a:solidFill>
                  <a:srgbClr val="000091"/>
                </a:solidFill>
                <a:effectLst/>
                <a:uLnTx/>
                <a:uFillTx/>
                <a:latin typeface="Arial"/>
                <a:ea typeface="+mn-ea"/>
                <a:cs typeface="+mn-cs"/>
              </a:rPr>
              <a:t>Une chaîne de valeur européenne </a:t>
            </a:r>
            <a:r>
              <a:rPr lang="fr-FR" sz="1400" b="1" dirty="0">
                <a:solidFill>
                  <a:srgbClr val="000091"/>
                </a:solidFill>
              </a:rPr>
              <a:t>compétitive et </a:t>
            </a:r>
            <a:r>
              <a:rPr lang="fr-FR" sz="1400" b="1" dirty="0" smtClean="0">
                <a:solidFill>
                  <a:srgbClr val="000091"/>
                </a:solidFill>
              </a:rPr>
              <a:t>durable pour les </a:t>
            </a:r>
            <a:r>
              <a:rPr lang="fr-FR" sz="1400" b="1" dirty="0">
                <a:solidFill>
                  <a:srgbClr val="000091"/>
                </a:solidFill>
              </a:rPr>
              <a:t>batteries</a:t>
            </a:r>
            <a:endParaRPr kumimoji="0" lang="fr-FR" sz="1400" b="1" i="0" u="none" strike="noStrike" kern="1200" cap="none" spc="0" normalizeH="0" baseline="0" noProof="0" dirty="0" smtClean="0">
              <a:ln>
                <a:noFill/>
              </a:ln>
              <a:solidFill>
                <a:srgbClr val="00009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fr-FR" sz="1400" b="0" i="0" u="none" strike="noStrike" kern="1200" cap="none" spc="0" normalizeH="0" baseline="0" noProof="0" dirty="0" smtClean="0">
                <a:ln>
                  <a:noFill/>
                </a:ln>
                <a:solidFill>
                  <a:srgbClr val="000091"/>
                </a:solidFill>
                <a:effectLst/>
                <a:uLnTx/>
                <a:uFillTx/>
                <a:latin typeface="Arial"/>
                <a:ea typeface="+mn-ea"/>
                <a:cs typeface="+mn-cs"/>
              </a:rPr>
              <a:t>Partenariat </a:t>
            </a:r>
            <a:r>
              <a:rPr kumimoji="0" lang="fr-FR" sz="1400" b="0" i="0" u="none" strike="noStrike" kern="1200" cap="none" spc="0" normalizeH="0" baseline="0" noProof="0" dirty="0" err="1" smtClean="0">
                <a:ln>
                  <a:noFill/>
                </a:ln>
                <a:solidFill>
                  <a:srgbClr val="000091"/>
                </a:solidFill>
                <a:effectLst/>
                <a:uLnTx/>
                <a:uFillTx/>
                <a:latin typeface="Arial"/>
                <a:ea typeface="+mn-ea"/>
                <a:cs typeface="+mn-cs"/>
              </a:rPr>
              <a:t>co</a:t>
            </a:r>
            <a:r>
              <a:rPr kumimoji="0" lang="fr-FR" sz="1400" b="0" i="0" u="none" strike="noStrike" kern="1200" cap="none" spc="0" normalizeH="0" baseline="0" noProof="0" dirty="0" smtClean="0">
                <a:ln>
                  <a:noFill/>
                </a:ln>
                <a:solidFill>
                  <a:srgbClr val="000091"/>
                </a:solidFill>
                <a:effectLst/>
                <a:uLnTx/>
                <a:uFillTx/>
                <a:latin typeface="Arial"/>
                <a:ea typeface="+mn-ea"/>
                <a:cs typeface="+mn-cs"/>
              </a:rPr>
              <a:t>-programmé Batteries </a:t>
            </a:r>
            <a:r>
              <a:rPr kumimoji="0" lang="fr-FR" sz="1400" b="0" i="0" u="none" strike="noStrike" kern="1200" cap="none" spc="0" normalizeH="0" baseline="0" noProof="0" dirty="0" err="1" smtClean="0">
                <a:ln>
                  <a:noFill/>
                </a:ln>
                <a:solidFill>
                  <a:srgbClr val="000091"/>
                </a:solidFill>
                <a:effectLst/>
                <a:uLnTx/>
                <a:uFillTx/>
                <a:latin typeface="Arial"/>
                <a:ea typeface="+mn-ea"/>
                <a:cs typeface="+mn-cs"/>
              </a:rPr>
              <a:t>European</a:t>
            </a:r>
            <a:r>
              <a:rPr kumimoji="0" lang="fr-FR" sz="1400" b="0" i="0" u="none" strike="noStrike" kern="1200" cap="none" spc="0" normalizeH="0" baseline="0" noProof="0" dirty="0" smtClean="0">
                <a:ln>
                  <a:noFill/>
                </a:ln>
                <a:solidFill>
                  <a:srgbClr val="000091"/>
                </a:solidFill>
                <a:effectLst/>
                <a:uLnTx/>
                <a:uFillTx/>
                <a:latin typeface="Arial"/>
                <a:ea typeface="+mn-ea"/>
                <a:cs typeface="+mn-cs"/>
              </a:rPr>
              <a:t> </a:t>
            </a:r>
            <a:r>
              <a:rPr kumimoji="0" lang="fr-FR" sz="1400" b="0" i="0" u="none" strike="noStrike" kern="1200" cap="none" spc="0" normalizeH="0" baseline="0" noProof="0" dirty="0" err="1" smtClean="0">
                <a:ln>
                  <a:noFill/>
                </a:ln>
                <a:solidFill>
                  <a:srgbClr val="000091"/>
                </a:solidFill>
                <a:effectLst/>
                <a:uLnTx/>
                <a:uFillTx/>
                <a:latin typeface="Arial"/>
                <a:ea typeface="+mn-ea"/>
                <a:cs typeface="+mn-cs"/>
              </a:rPr>
              <a:t>Partnership</a:t>
            </a:r>
            <a:r>
              <a:rPr kumimoji="0" lang="fr-FR" sz="1400" b="0" i="0" u="none" strike="noStrike" kern="1200" cap="none" spc="0" normalizeH="0" baseline="0" noProof="0" dirty="0" smtClean="0">
                <a:ln>
                  <a:noFill/>
                </a:ln>
                <a:solidFill>
                  <a:srgbClr val="000091"/>
                </a:solidFill>
                <a:effectLst/>
                <a:uLnTx/>
                <a:uFillTx/>
                <a:latin typeface="Arial"/>
                <a:ea typeface="+mn-ea"/>
                <a:cs typeface="+mn-cs"/>
              </a:rPr>
              <a:t> (BATT4EU) </a:t>
            </a:r>
            <a:endParaRPr kumimoji="0" lang="fr-FR" sz="1000" b="0" i="0" u="none" strike="noStrike" kern="1200" cap="none" spc="0" normalizeH="0" baseline="0" noProof="0" dirty="0" smtClean="0">
              <a:ln>
                <a:noFill/>
              </a:ln>
              <a:solidFill>
                <a:srgbClr val="000091"/>
              </a:solidFill>
              <a:effectLst/>
              <a:uLnTx/>
              <a:uFillTx/>
              <a:latin typeface="Arial"/>
              <a:ea typeface="+mn-ea"/>
              <a:cs typeface="+mn-cs"/>
            </a:endParaRPr>
          </a:p>
          <a:p>
            <a:pPr marL="603450" marR="0" lvl="2" indent="-171450" algn="l" defTabSz="914400" rtl="0" eaLnBrk="1" fontAlgn="auto" latinLnBrk="0" hangingPunct="1">
              <a:lnSpc>
                <a:spcPct val="100000"/>
              </a:lnSpc>
              <a:spcBef>
                <a:spcPts val="100"/>
              </a:spcBef>
              <a:spcAft>
                <a:spcPts val="100"/>
              </a:spcAft>
              <a:buClrTx/>
              <a:buSzPct val="100000"/>
              <a:buFont typeface="Arial" pitchFamily="34" charset="0"/>
              <a:buChar char="•"/>
              <a:tabLst/>
              <a:defRPr/>
            </a:pPr>
            <a:endParaRPr kumimoji="0" lang="fr-FR" sz="1000" b="1" i="0" u="none" strike="noStrike" kern="1200" cap="none" spc="0" normalizeH="0" baseline="0" noProof="0" dirty="0">
              <a:ln>
                <a:noFill/>
              </a:ln>
              <a:solidFill>
                <a:srgbClr val="000000"/>
              </a:solidFill>
              <a:effectLst/>
              <a:uLnTx/>
              <a:uFillTx/>
              <a:latin typeface="Arial"/>
              <a:ea typeface="+mn-ea"/>
              <a:cs typeface="+mn-cs"/>
            </a:endParaRPr>
          </a:p>
        </p:txBody>
      </p:sp>
      <p:cxnSp>
        <p:nvCxnSpPr>
          <p:cNvPr id="13" name="Connecteur droit 12"/>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107505" y="1585124"/>
            <a:ext cx="43204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2023 : </a:t>
            </a:r>
            <a:r>
              <a:rPr kumimoji="0" lang="fr-FR" sz="1400" b="1" i="0" u="none" strike="noStrike" kern="1200" cap="none" spc="0" normalizeH="0" baseline="0" noProof="0" dirty="0" smtClean="0">
                <a:ln>
                  <a:noFill/>
                </a:ln>
                <a:solidFill>
                  <a:srgbClr val="000000"/>
                </a:solidFill>
                <a:effectLst/>
                <a:uLnTx/>
                <a:uFillTx/>
                <a:latin typeface="Arial"/>
                <a:ea typeface="+mn-ea"/>
                <a:cs typeface="+mn-cs"/>
              </a:rPr>
              <a:t>8 topics. 2 calls : 18/04/2023 &amp; 05/09/2023 </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15" name="ZoneTexte 14"/>
          <p:cNvSpPr txBox="1"/>
          <p:nvPr/>
        </p:nvSpPr>
        <p:spPr>
          <a:xfrm>
            <a:off x="4644007" y="1585124"/>
            <a:ext cx="428871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2024 : </a:t>
            </a:r>
            <a:r>
              <a:rPr kumimoji="0" lang="fr-FR" sz="1400" b="1" i="0" u="none" strike="noStrike" kern="1200" cap="none" spc="0" normalizeH="0" baseline="0" noProof="0" dirty="0" smtClean="0">
                <a:ln>
                  <a:noFill/>
                </a:ln>
                <a:solidFill>
                  <a:srgbClr val="000000"/>
                </a:solidFill>
                <a:effectLst/>
                <a:uLnTx/>
                <a:uFillTx/>
                <a:latin typeface="Arial"/>
                <a:ea typeface="+mn-ea"/>
                <a:cs typeface="+mn-cs"/>
              </a:rPr>
              <a:t>7 topics. 2 calls : 18/04/2024 &amp; 05/09/2024</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6" name="Tableau 15"/>
          <p:cNvGraphicFramePr>
            <a:graphicFrameLocks noGrp="1"/>
          </p:cNvGraphicFramePr>
          <p:nvPr>
            <p:extLst/>
          </p:nvPr>
        </p:nvGraphicFramePr>
        <p:xfrm>
          <a:off x="179512" y="2010080"/>
          <a:ext cx="4320480" cy="2721910"/>
        </p:xfrm>
        <a:graphic>
          <a:graphicData uri="http://schemas.openxmlformats.org/drawingml/2006/table">
            <a:tbl>
              <a:tblPr>
                <a:tableStyleId>{5C22544A-7EE6-4342-B048-85BDC9FD1C3A}</a:tableStyleId>
              </a:tblPr>
              <a:tblGrid>
                <a:gridCol w="4320480">
                  <a:extLst>
                    <a:ext uri="{9D8B030D-6E8A-4147-A177-3AD203B41FA5}">
                      <a16:colId xmlns:a16="http://schemas.microsoft.com/office/drawing/2014/main" val="20000"/>
                    </a:ext>
                  </a:extLst>
                </a:gridCol>
              </a:tblGrid>
              <a:tr h="247018">
                <a:tc>
                  <a:txBody>
                    <a:bodyPr/>
                    <a:lstStyle/>
                    <a:p>
                      <a:pPr marL="93663" indent="-93663" algn="l" fontAlgn="b">
                        <a:spcAft>
                          <a:spcPts val="600"/>
                        </a:spcAft>
                        <a:buFont typeface="Arial" panose="020B0604020202020204" pitchFamily="34" charset="0"/>
                        <a:buChar char="•"/>
                      </a:pPr>
                      <a:r>
                        <a:rPr lang="fr-FR" sz="1100" b="1" u="none" strike="noStrike" kern="1200" baseline="0" dirty="0" smtClean="0">
                          <a:solidFill>
                            <a:schemeClr val="dk1"/>
                          </a:solidFill>
                          <a:effectLst/>
                          <a:latin typeface="+mn-lt"/>
                          <a:ea typeface="+mn-ea"/>
                          <a:cs typeface="+mn-cs"/>
                        </a:rPr>
                        <a:t>Matériaux</a:t>
                      </a:r>
                      <a:r>
                        <a:rPr lang="fr-FR" sz="1100" b="0" u="none" strike="noStrike" kern="1200" baseline="0" dirty="0" smtClean="0">
                          <a:solidFill>
                            <a:schemeClr val="dk1"/>
                          </a:solidFill>
                          <a:effectLst/>
                          <a:latin typeface="+mn-lt"/>
                          <a:ea typeface="+mn-ea"/>
                          <a:cs typeface="+mn-cs"/>
                        </a:rPr>
                        <a:t> primaires et secondaires des batteries </a:t>
                      </a:r>
                    </a:p>
                    <a:p>
                      <a:pPr marL="93663" marR="0" lvl="0" indent="-93663"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fr-FR" sz="1100" b="1" u="none" strike="noStrike" kern="1200" baseline="0" dirty="0" smtClean="0">
                          <a:solidFill>
                            <a:schemeClr val="dk1"/>
                          </a:solidFill>
                          <a:effectLst/>
                          <a:latin typeface="+mn-lt"/>
                          <a:ea typeface="+mn-ea"/>
                          <a:cs typeface="+mn-cs"/>
                        </a:rPr>
                        <a:t>Matériaux avancés </a:t>
                      </a:r>
                      <a:r>
                        <a:rPr lang="fr-FR" sz="1100" b="0" u="none" strike="noStrike" kern="1200" baseline="0" dirty="0" smtClean="0">
                          <a:solidFill>
                            <a:schemeClr val="dk1"/>
                          </a:solidFill>
                          <a:effectLst/>
                          <a:latin typeface="+mn-lt"/>
                          <a:ea typeface="+mn-ea"/>
                          <a:cs typeface="+mn-cs"/>
                        </a:rPr>
                        <a:t>(ex: pour production à grande échelle de batteries solides Gen4) </a:t>
                      </a:r>
                    </a:p>
                    <a:p>
                      <a:pPr marL="93663" marR="0" lvl="0" indent="-93663"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fr-FR" sz="1100" b="0" u="none" strike="noStrike" kern="1200" baseline="0" dirty="0" smtClean="0">
                          <a:solidFill>
                            <a:schemeClr val="dk1"/>
                          </a:solidFill>
                          <a:effectLst/>
                          <a:latin typeface="+mn-lt"/>
                          <a:ea typeface="+mn-ea"/>
                          <a:cs typeface="+mn-cs"/>
                        </a:rPr>
                        <a:t>Conception et fabrication de </a:t>
                      </a:r>
                      <a:r>
                        <a:rPr lang="fr-FR" sz="1100" b="1" u="none" strike="noStrike" kern="1200" baseline="0" dirty="0" smtClean="0">
                          <a:solidFill>
                            <a:schemeClr val="dk1"/>
                          </a:solidFill>
                          <a:effectLst/>
                          <a:latin typeface="+mn-lt"/>
                          <a:ea typeface="+mn-ea"/>
                          <a:cs typeface="+mn-cs"/>
                        </a:rPr>
                        <a:t>cellules de batteries </a:t>
                      </a:r>
                      <a:r>
                        <a:rPr lang="fr-FR" sz="1100" b="0" u="none" strike="noStrike" kern="1200" baseline="0" dirty="0" smtClean="0">
                          <a:solidFill>
                            <a:schemeClr val="dk1"/>
                          </a:solidFill>
                          <a:effectLst/>
                          <a:latin typeface="+mn-lt"/>
                          <a:ea typeface="+mn-ea"/>
                          <a:cs typeface="+mn-cs"/>
                        </a:rPr>
                        <a:t>(ex : matériaux de sécurité améliorés pour les batteries Li-Ion de Gen3)</a:t>
                      </a:r>
                    </a:p>
                    <a:p>
                      <a:pPr marL="93663" indent="-93663" algn="l" fontAlgn="b">
                        <a:spcAft>
                          <a:spcPts val="600"/>
                        </a:spcAft>
                        <a:buFont typeface="Arial" panose="020B0604020202020204" pitchFamily="34" charset="0"/>
                        <a:buChar char="•"/>
                      </a:pPr>
                      <a:r>
                        <a:rPr lang="fr-FR" sz="1100" b="0" u="none" strike="noStrike" kern="1200" baseline="0" dirty="0" smtClean="0">
                          <a:solidFill>
                            <a:schemeClr val="dk1"/>
                          </a:solidFill>
                          <a:effectLst/>
                          <a:latin typeface="+mn-lt"/>
                          <a:ea typeface="+mn-ea"/>
                          <a:cs typeface="+mn-cs"/>
                        </a:rPr>
                        <a:t>Systèmes de batteries pour </a:t>
                      </a:r>
                      <a:r>
                        <a:rPr lang="fr-FR" sz="1100" b="1" u="none" strike="noStrike" kern="1200" baseline="0" dirty="0" smtClean="0">
                          <a:solidFill>
                            <a:schemeClr val="dk1"/>
                          </a:solidFill>
                          <a:effectLst/>
                          <a:latin typeface="+mn-lt"/>
                          <a:ea typeface="+mn-ea"/>
                          <a:cs typeface="+mn-cs"/>
                        </a:rPr>
                        <a:t>applications de stockage stationnaire</a:t>
                      </a:r>
                      <a:r>
                        <a:rPr lang="fr-FR" sz="1100" b="0" u="none" strike="noStrike" kern="1200" baseline="0" dirty="0" smtClean="0">
                          <a:solidFill>
                            <a:schemeClr val="dk1"/>
                          </a:solidFill>
                          <a:effectLst/>
                          <a:latin typeface="+mn-lt"/>
                          <a:ea typeface="+mn-ea"/>
                          <a:cs typeface="+mn-cs"/>
                        </a:rPr>
                        <a:t> (ex : </a:t>
                      </a:r>
                      <a:r>
                        <a:rPr lang="fr-FR" sz="1100" b="1" u="none" strike="noStrike" kern="1200" baseline="0" dirty="0" smtClean="0">
                          <a:solidFill>
                            <a:schemeClr val="dk1"/>
                          </a:solidFill>
                          <a:effectLst/>
                          <a:latin typeface="+mn-lt"/>
                          <a:ea typeface="+mn-ea"/>
                          <a:cs typeface="+mn-cs"/>
                        </a:rPr>
                        <a:t>solutions de stockage </a:t>
                      </a:r>
                      <a:r>
                        <a:rPr lang="fr-FR" sz="1100" b="0" u="none" strike="noStrike" kern="1200" baseline="0" dirty="0" smtClean="0">
                          <a:solidFill>
                            <a:schemeClr val="dk1"/>
                          </a:solidFill>
                          <a:effectLst/>
                          <a:latin typeface="+mn-lt"/>
                          <a:ea typeface="+mn-ea"/>
                          <a:cs typeface="+mn-cs"/>
                        </a:rPr>
                        <a:t>d'énergie électrique hybride pour le soutien du réseau et l'infrastructure de charge)</a:t>
                      </a:r>
                    </a:p>
                    <a:p>
                      <a:pPr marL="93663" marR="0" lvl="0" indent="-93663"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fr-FR" sz="1100" b="0" u="none" strike="noStrike" kern="1200" baseline="0" dirty="0" smtClean="0">
                          <a:solidFill>
                            <a:schemeClr val="dk1"/>
                          </a:solidFill>
                          <a:effectLst/>
                          <a:latin typeface="+mn-lt"/>
                          <a:ea typeface="+mn-ea"/>
                          <a:cs typeface="+mn-cs"/>
                        </a:rPr>
                        <a:t>Gestion de la </a:t>
                      </a:r>
                      <a:r>
                        <a:rPr lang="fr-FR" sz="1100" b="1" u="none" strike="noStrike" kern="1200" baseline="0" dirty="0" smtClean="0">
                          <a:solidFill>
                            <a:schemeClr val="dk1"/>
                          </a:solidFill>
                          <a:effectLst/>
                          <a:latin typeface="+mn-lt"/>
                          <a:ea typeface="+mn-ea"/>
                          <a:cs typeface="+mn-cs"/>
                        </a:rPr>
                        <a:t>fin de vie </a:t>
                      </a:r>
                      <a:r>
                        <a:rPr lang="fr-FR" sz="1100" b="0" u="none" strike="noStrike" kern="1200" baseline="0" dirty="0" smtClean="0">
                          <a:solidFill>
                            <a:schemeClr val="dk1"/>
                          </a:solidFill>
                          <a:effectLst/>
                          <a:latin typeface="+mn-lt"/>
                          <a:ea typeface="+mn-ea"/>
                          <a:cs typeface="+mn-cs"/>
                        </a:rPr>
                        <a:t>: collecte, tri, démantèlement et recyclage</a:t>
                      </a:r>
                    </a:p>
                    <a:p>
                      <a:pPr marL="93663" indent="-93663" algn="l" fontAlgn="b">
                        <a:spcAft>
                          <a:spcPts val="600"/>
                        </a:spcAft>
                        <a:buFont typeface="Arial" panose="020B0604020202020204" pitchFamily="34" charset="0"/>
                        <a:buChar char="•"/>
                      </a:pPr>
                      <a:r>
                        <a:rPr lang="fr-FR" sz="1100" b="1" u="none" strike="noStrike" kern="1200" baseline="0" dirty="0" smtClean="0">
                          <a:solidFill>
                            <a:schemeClr val="dk1"/>
                          </a:solidFill>
                          <a:effectLst/>
                          <a:latin typeface="+mn-lt"/>
                          <a:ea typeface="+mn-ea"/>
                          <a:cs typeface="+mn-cs"/>
                        </a:rPr>
                        <a:t>Durabilité</a:t>
                      </a:r>
                      <a:r>
                        <a:rPr lang="fr-FR" sz="1100" b="0" u="none" strike="noStrike" kern="1200" baseline="0" dirty="0" smtClean="0">
                          <a:solidFill>
                            <a:schemeClr val="dk1"/>
                          </a:solidFill>
                          <a:effectLst/>
                          <a:latin typeface="+mn-lt"/>
                          <a:ea typeface="+mn-ea"/>
                          <a:cs typeface="+mn-cs"/>
                        </a:rPr>
                        <a:t> (ex : </a:t>
                      </a:r>
                      <a:r>
                        <a:rPr lang="fr-FR" sz="1100" b="1" u="none" strike="noStrike" kern="1200" baseline="0" dirty="0" smtClean="0">
                          <a:solidFill>
                            <a:schemeClr val="dk1"/>
                          </a:solidFill>
                          <a:effectLst/>
                          <a:latin typeface="+mn-lt"/>
                          <a:ea typeface="+mn-ea"/>
                          <a:cs typeface="+mn-cs"/>
                        </a:rPr>
                        <a:t>passeport numérique </a:t>
                      </a:r>
                      <a:r>
                        <a:rPr lang="fr-FR" sz="1100" b="0" u="none" strike="noStrike" kern="1200" baseline="0" dirty="0" smtClean="0">
                          <a:solidFill>
                            <a:schemeClr val="dk1"/>
                          </a:solidFill>
                          <a:effectLst/>
                          <a:latin typeface="+mn-lt"/>
                          <a:ea typeface="+mn-ea"/>
                          <a:cs typeface="+mn-cs"/>
                        </a:rPr>
                        <a:t>pour suivre les matériaux des batteries, optimiser leur performance…) </a:t>
                      </a:r>
                    </a:p>
                    <a:p>
                      <a:pPr marL="93663" indent="-93663" algn="l" fontAlgn="b">
                        <a:spcAft>
                          <a:spcPts val="600"/>
                        </a:spcAft>
                        <a:buFont typeface="Arial" panose="020B0604020202020204" pitchFamily="34" charset="0"/>
                        <a:buChar char="•"/>
                      </a:pPr>
                      <a:endParaRPr lang="fr-FR" sz="1100" b="0" u="none" strike="noStrike" kern="1200" baseline="0" dirty="0" smtClean="0">
                        <a:solidFill>
                          <a:schemeClr val="dk1"/>
                        </a:solidFill>
                        <a:effectLst/>
                        <a:latin typeface="+mn-lt"/>
                        <a:ea typeface="+mn-ea"/>
                        <a:cs typeface="+mn-cs"/>
                      </a:endParaRPr>
                    </a:p>
                    <a:p>
                      <a:pPr marL="171450" indent="-171450" algn="l" fontAlgn="b">
                        <a:buFont typeface="Arial" panose="020B0604020202020204" pitchFamily="34" charset="0"/>
                        <a:buChar char="•"/>
                      </a:pPr>
                      <a:endParaRPr lang="fr-FR" sz="1100" b="1" u="none" strike="noStrike" kern="1200" baseline="0" dirty="0">
                        <a:solidFill>
                          <a:schemeClr val="dk1"/>
                        </a:solidFill>
                        <a:effectLst/>
                        <a:latin typeface="+mn-lt"/>
                        <a:ea typeface="+mn-ea"/>
                        <a:cs typeface="+mn-cs"/>
                      </a:endParaRPr>
                    </a:p>
                  </a:txBody>
                  <a:tcPr marL="9190" marR="9190" marT="9190" marB="0" anchor="b">
                    <a:solidFill>
                      <a:schemeClr val="bg1"/>
                    </a:solidFill>
                  </a:tcPr>
                </a:tc>
                <a:extLst>
                  <a:ext uri="{0D108BD9-81ED-4DB2-BD59-A6C34878D82A}">
                    <a16:rowId xmlns:a16="http://schemas.microsoft.com/office/drawing/2014/main" val="10000"/>
                  </a:ext>
                </a:extLst>
              </a:tr>
            </a:tbl>
          </a:graphicData>
        </a:graphic>
      </p:graphicFrame>
      <p:graphicFrame>
        <p:nvGraphicFramePr>
          <p:cNvPr id="17" name="Tableau 16"/>
          <p:cNvGraphicFramePr>
            <a:graphicFrameLocks noGrp="1"/>
          </p:cNvGraphicFramePr>
          <p:nvPr>
            <p:extLst/>
          </p:nvPr>
        </p:nvGraphicFramePr>
        <p:xfrm>
          <a:off x="4716015" y="1973973"/>
          <a:ext cx="4386434" cy="2902033"/>
        </p:xfrm>
        <a:graphic>
          <a:graphicData uri="http://schemas.openxmlformats.org/drawingml/2006/table">
            <a:tbl>
              <a:tblPr>
                <a:tableStyleId>{5C22544A-7EE6-4342-B048-85BDC9FD1C3A}</a:tableStyleId>
              </a:tblPr>
              <a:tblGrid>
                <a:gridCol w="4386434">
                  <a:extLst>
                    <a:ext uri="{9D8B030D-6E8A-4147-A177-3AD203B41FA5}">
                      <a16:colId xmlns:a16="http://schemas.microsoft.com/office/drawing/2014/main" val="20000"/>
                    </a:ext>
                  </a:extLst>
                </a:gridCol>
              </a:tblGrid>
              <a:tr h="266324">
                <a:tc>
                  <a:txBody>
                    <a:bodyPr/>
                    <a:lstStyle/>
                    <a:p>
                      <a:pPr marL="93663" indent="-93663" algn="l" defTabSz="914400" rtl="0" eaLnBrk="1" fontAlgn="b" latinLnBrk="0" hangingPunct="1">
                        <a:spcAft>
                          <a:spcPts val="600"/>
                        </a:spcAft>
                        <a:buFont typeface="Arial" panose="020B0604020202020204" pitchFamily="34" charset="0"/>
                        <a:buChar char="•"/>
                      </a:pPr>
                      <a:r>
                        <a:rPr lang="fr-FR" sz="1100" b="1" u="none" strike="noStrike" kern="1200" dirty="0" smtClean="0">
                          <a:solidFill>
                            <a:schemeClr val="dk1"/>
                          </a:solidFill>
                          <a:effectLst/>
                          <a:latin typeface="+mn-lt"/>
                          <a:ea typeface="+mn-ea"/>
                          <a:cs typeface="+mn-cs"/>
                        </a:rPr>
                        <a:t>Matériaux</a:t>
                      </a:r>
                      <a:r>
                        <a:rPr lang="fr-FR" sz="1100" b="1" u="none" strike="noStrike" kern="1200" baseline="0" dirty="0" smtClean="0">
                          <a:solidFill>
                            <a:schemeClr val="dk1"/>
                          </a:solidFill>
                          <a:effectLst/>
                          <a:latin typeface="+mn-lt"/>
                          <a:ea typeface="+mn-ea"/>
                          <a:cs typeface="+mn-cs"/>
                        </a:rPr>
                        <a:t> avancés </a:t>
                      </a:r>
                      <a:r>
                        <a:rPr lang="fr-FR" sz="1100" b="0" u="none" strike="noStrike" kern="1200" baseline="0" dirty="0" smtClean="0">
                          <a:solidFill>
                            <a:schemeClr val="dk1"/>
                          </a:solidFill>
                          <a:effectLst/>
                          <a:latin typeface="+mn-lt"/>
                          <a:ea typeface="+mn-ea"/>
                          <a:cs typeface="+mn-cs"/>
                        </a:rPr>
                        <a:t>(ex : </a:t>
                      </a:r>
                      <a:r>
                        <a:rPr lang="fr-FR" sz="1100" b="1" u="none" strike="noStrike" kern="1200" baseline="0" dirty="0" smtClean="0">
                          <a:solidFill>
                            <a:schemeClr val="dk1"/>
                          </a:solidFill>
                          <a:effectLst/>
                          <a:latin typeface="+mn-lt"/>
                          <a:ea typeface="+mn-ea"/>
                          <a:cs typeface="+mn-cs"/>
                        </a:rPr>
                        <a:t>batteries durables </a:t>
                      </a:r>
                      <a:r>
                        <a:rPr lang="fr-FR" sz="1100" b="1" u="none" strike="noStrike" kern="1200" baseline="0" dirty="0" err="1" smtClean="0">
                          <a:solidFill>
                            <a:schemeClr val="dk1"/>
                          </a:solidFill>
                          <a:effectLst/>
                          <a:latin typeface="+mn-lt"/>
                          <a:ea typeface="+mn-ea"/>
                          <a:cs typeface="+mn-cs"/>
                        </a:rPr>
                        <a:t>non-Li</a:t>
                      </a:r>
                      <a:r>
                        <a:rPr lang="fr-FR" sz="1100" b="1" u="none" strike="noStrike" kern="1200" baseline="0" dirty="0" smtClean="0">
                          <a:solidFill>
                            <a:schemeClr val="dk1"/>
                          </a:solidFill>
                          <a:effectLst/>
                          <a:latin typeface="+mn-lt"/>
                          <a:ea typeface="+mn-ea"/>
                          <a:cs typeface="+mn-cs"/>
                        </a:rPr>
                        <a:t> </a:t>
                      </a:r>
                      <a:r>
                        <a:rPr lang="fr-FR" sz="1100" b="0" u="none" strike="noStrike" kern="1200" baseline="0" dirty="0" smtClean="0">
                          <a:solidFill>
                            <a:schemeClr val="dk1"/>
                          </a:solidFill>
                          <a:effectLst/>
                          <a:latin typeface="+mn-lt"/>
                          <a:ea typeface="+mn-ea"/>
                          <a:cs typeface="+mn-cs"/>
                        </a:rPr>
                        <a:t>avec chaînes d'approvisionnement européennes pour stockage stationnaire + </a:t>
                      </a:r>
                      <a:r>
                        <a:rPr lang="fr-FR" sz="1100" b="1" u="none" strike="noStrike" kern="1200" baseline="0" dirty="0" smtClean="0">
                          <a:solidFill>
                            <a:schemeClr val="dk1"/>
                          </a:solidFill>
                          <a:effectLst/>
                          <a:latin typeface="+mn-lt"/>
                          <a:ea typeface="+mn-ea"/>
                          <a:cs typeface="+mn-cs"/>
                        </a:rPr>
                        <a:t>Technologies post-Li-ion </a:t>
                      </a:r>
                      <a:r>
                        <a:rPr lang="fr-FR" sz="1100" b="0" u="none" strike="noStrike" kern="1200" baseline="0" dirty="0" smtClean="0">
                          <a:solidFill>
                            <a:schemeClr val="dk1"/>
                          </a:solidFill>
                          <a:effectLst/>
                          <a:latin typeface="+mn-lt"/>
                          <a:ea typeface="+mn-ea"/>
                          <a:cs typeface="+mn-cs"/>
                        </a:rPr>
                        <a:t>pour applications de mobilité (Gen5) + </a:t>
                      </a:r>
                      <a:r>
                        <a:rPr lang="fr-FR" sz="1100" b="1" u="none" strike="noStrike" kern="1200" baseline="0" dirty="0" smtClean="0">
                          <a:solidFill>
                            <a:schemeClr val="dk1"/>
                          </a:solidFill>
                          <a:effectLst/>
                          <a:latin typeface="+mn-lt"/>
                          <a:ea typeface="+mn-ea"/>
                          <a:cs typeface="+mn-cs"/>
                        </a:rPr>
                        <a:t>Réduction taille et poids des cellules </a:t>
                      </a:r>
                      <a:r>
                        <a:rPr lang="fr-FR" sz="1100" b="0" u="none" strike="noStrike" kern="1200" baseline="0" dirty="0" smtClean="0">
                          <a:solidFill>
                            <a:schemeClr val="dk1"/>
                          </a:solidFill>
                          <a:effectLst/>
                          <a:latin typeface="+mn-lt"/>
                          <a:ea typeface="+mn-ea"/>
                          <a:cs typeface="+mn-cs"/>
                        </a:rPr>
                        <a:t>et du conditionnement des systèmes de batteries)</a:t>
                      </a:r>
                    </a:p>
                    <a:p>
                      <a:pPr marL="93663" indent="-93663" algn="l" defTabSz="914400" rtl="0" eaLnBrk="1" fontAlgn="b" latinLnBrk="0" hangingPunct="1">
                        <a:spcAft>
                          <a:spcPts val="600"/>
                        </a:spcAft>
                        <a:buFont typeface="Arial" panose="020B0604020202020204" pitchFamily="34" charset="0"/>
                        <a:buChar char="•"/>
                      </a:pPr>
                      <a:r>
                        <a:rPr lang="fr-FR" sz="1100" b="0" u="none" strike="noStrike" kern="1200" baseline="0" dirty="0" smtClean="0">
                          <a:solidFill>
                            <a:schemeClr val="dk1"/>
                          </a:solidFill>
                          <a:effectLst/>
                          <a:latin typeface="+mn-lt"/>
                          <a:ea typeface="+mn-ea"/>
                          <a:cs typeface="+mn-cs"/>
                        </a:rPr>
                        <a:t>Conception et fabrication de </a:t>
                      </a:r>
                      <a:r>
                        <a:rPr lang="fr-FR" sz="1100" b="1" u="none" strike="noStrike" kern="1200" baseline="0" dirty="0" smtClean="0">
                          <a:solidFill>
                            <a:schemeClr val="dk1"/>
                          </a:solidFill>
                          <a:effectLst/>
                          <a:latin typeface="+mn-lt"/>
                          <a:ea typeface="+mn-ea"/>
                          <a:cs typeface="+mn-cs"/>
                        </a:rPr>
                        <a:t>cellules de batteries </a:t>
                      </a:r>
                      <a:r>
                        <a:rPr lang="fr-FR" sz="1100" b="0" u="none" strike="noStrike" kern="1200" baseline="0" dirty="0" smtClean="0">
                          <a:solidFill>
                            <a:schemeClr val="dk1"/>
                          </a:solidFill>
                          <a:effectLst/>
                          <a:latin typeface="+mn-lt"/>
                          <a:ea typeface="+mn-ea"/>
                          <a:cs typeface="+mn-cs"/>
                        </a:rPr>
                        <a:t>(ex: processus de production durable à haut débit pour anodes stables en Li métal)</a:t>
                      </a:r>
                    </a:p>
                    <a:p>
                      <a:pPr marL="93663" marR="0" lvl="0" indent="-93663"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fr-FR" sz="1100" b="0" u="none" strike="noStrike" kern="1200" baseline="0" dirty="0" smtClean="0">
                          <a:solidFill>
                            <a:schemeClr val="dk1"/>
                          </a:solidFill>
                          <a:effectLst/>
                          <a:latin typeface="+mn-lt"/>
                          <a:ea typeface="+mn-ea"/>
                          <a:cs typeface="+mn-cs"/>
                        </a:rPr>
                        <a:t>Systèmes de batteries pour applications de stockage stationnaire (ex : </a:t>
                      </a:r>
                      <a:r>
                        <a:rPr lang="fr-FR" sz="1100" b="1" u="none" strike="noStrike" kern="1200" baseline="0" dirty="0" smtClean="0">
                          <a:solidFill>
                            <a:schemeClr val="dk1"/>
                          </a:solidFill>
                          <a:effectLst/>
                          <a:latin typeface="+mn-lt"/>
                          <a:ea typeface="+mn-ea"/>
                          <a:cs typeface="+mn-cs"/>
                        </a:rPr>
                        <a:t>tests multi-physiques et virtuels accélérés </a:t>
                      </a:r>
                      <a:r>
                        <a:rPr lang="fr-FR" sz="1100" b="0" u="none" strike="noStrike" kern="1200" baseline="0" dirty="0" smtClean="0">
                          <a:solidFill>
                            <a:schemeClr val="dk1"/>
                          </a:solidFill>
                          <a:effectLst/>
                          <a:latin typeface="+mn-lt"/>
                          <a:ea typeface="+mn-ea"/>
                          <a:cs typeface="+mn-cs"/>
                        </a:rPr>
                        <a:t>pour évaluation du vieillissement)</a:t>
                      </a:r>
                    </a:p>
                    <a:p>
                      <a:pPr marL="93663" marR="0" lvl="0" indent="-93663"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r>
                        <a:rPr lang="fr-FR" sz="1100" b="0" u="none" strike="noStrike" kern="1200" dirty="0" smtClean="0">
                          <a:solidFill>
                            <a:schemeClr val="dk1"/>
                          </a:solidFill>
                          <a:effectLst/>
                          <a:latin typeface="+mn-lt"/>
                          <a:ea typeface="+mn-ea"/>
                          <a:cs typeface="+mn-cs"/>
                        </a:rPr>
                        <a:t>Gestion de la </a:t>
                      </a:r>
                      <a:r>
                        <a:rPr lang="fr-FR" sz="1100" b="1" u="none" strike="noStrike" kern="1200" dirty="0" smtClean="0">
                          <a:solidFill>
                            <a:schemeClr val="dk1"/>
                          </a:solidFill>
                          <a:effectLst/>
                          <a:latin typeface="+mn-lt"/>
                          <a:ea typeface="+mn-ea"/>
                          <a:cs typeface="+mn-cs"/>
                        </a:rPr>
                        <a:t>fin de vie </a:t>
                      </a:r>
                      <a:r>
                        <a:rPr lang="fr-FR" sz="1100" b="0" u="none" strike="noStrike" kern="1200" dirty="0" smtClean="0">
                          <a:solidFill>
                            <a:schemeClr val="dk1"/>
                          </a:solidFill>
                          <a:effectLst/>
                          <a:latin typeface="+mn-lt"/>
                          <a:ea typeface="+mn-ea"/>
                          <a:cs typeface="+mn-cs"/>
                        </a:rPr>
                        <a:t>: collecte, tri, démantèlement et recyclage</a:t>
                      </a:r>
                    </a:p>
                    <a:p>
                      <a:pPr marL="93663" indent="-93663" algn="l" defTabSz="914400" rtl="0" eaLnBrk="1" fontAlgn="b" latinLnBrk="0" hangingPunct="1">
                        <a:spcAft>
                          <a:spcPts val="600"/>
                        </a:spcAft>
                        <a:buFont typeface="Arial" panose="020B0604020202020204" pitchFamily="34" charset="0"/>
                        <a:buChar char="•"/>
                      </a:pPr>
                      <a:r>
                        <a:rPr lang="fr-FR" sz="1100" b="0" u="none" strike="noStrike" kern="1200" baseline="0" dirty="0" smtClean="0">
                          <a:solidFill>
                            <a:schemeClr val="dk1"/>
                          </a:solidFill>
                          <a:effectLst/>
                          <a:latin typeface="+mn-lt"/>
                          <a:ea typeface="+mn-ea"/>
                          <a:cs typeface="+mn-cs"/>
                        </a:rPr>
                        <a:t>Durabilité (ex : développement de solutions techniques et commerciales pour </a:t>
                      </a:r>
                      <a:r>
                        <a:rPr lang="fr-FR" sz="1100" b="1" u="none" strike="noStrike" kern="1200" baseline="0" dirty="0" smtClean="0">
                          <a:solidFill>
                            <a:schemeClr val="dk1"/>
                          </a:solidFill>
                          <a:effectLst/>
                          <a:latin typeface="+mn-lt"/>
                          <a:ea typeface="+mn-ea"/>
                          <a:cs typeface="+mn-cs"/>
                        </a:rPr>
                        <a:t>optimiser circularité, résilience et durabilité </a:t>
                      </a:r>
                      <a:r>
                        <a:rPr lang="fr-FR" sz="1100" b="0" u="none" strike="noStrike" kern="1200" baseline="0" dirty="0" smtClean="0">
                          <a:solidFill>
                            <a:schemeClr val="dk1"/>
                          </a:solidFill>
                          <a:effectLst/>
                          <a:latin typeface="+mn-lt"/>
                          <a:ea typeface="+mn-ea"/>
                          <a:cs typeface="+mn-cs"/>
                        </a:rPr>
                        <a:t>de la chaîne de valeur européenne des batteries)</a:t>
                      </a:r>
                    </a:p>
                    <a:p>
                      <a:pPr marL="171450" indent="-171450" algn="l" defTabSz="914400" rtl="0" eaLnBrk="1" fontAlgn="b" latinLnBrk="0" hangingPunct="1">
                        <a:buFont typeface="Arial" panose="020B0604020202020204" pitchFamily="34" charset="0"/>
                        <a:buChar char="•"/>
                      </a:pPr>
                      <a:endParaRPr lang="fr-FR" sz="1100" b="0" u="none" strike="noStrike" kern="1200" baseline="0" dirty="0" smtClean="0">
                        <a:solidFill>
                          <a:schemeClr val="dk1"/>
                        </a:solidFill>
                        <a:effectLst/>
                        <a:latin typeface="+mn-lt"/>
                        <a:ea typeface="+mn-ea"/>
                        <a:cs typeface="+mn-cs"/>
                      </a:endParaRPr>
                    </a:p>
                  </a:txBody>
                  <a:tcPr marL="6433" marR="6433" marT="6433" marB="0" anchor="b">
                    <a:solidFill>
                      <a:schemeClr val="bg1"/>
                    </a:solidFill>
                  </a:tcPr>
                </a:tc>
                <a:extLst>
                  <a:ext uri="{0D108BD9-81ED-4DB2-BD59-A6C34878D82A}">
                    <a16:rowId xmlns:a16="http://schemas.microsoft.com/office/drawing/2014/main" val="10000"/>
                  </a:ext>
                </a:extLst>
              </a:tr>
            </a:tbl>
          </a:graphicData>
        </a:graphic>
      </p:graphicFrame>
      <p:sp>
        <p:nvSpPr>
          <p:cNvPr id="20" name="ZoneTexte 19"/>
          <p:cNvSpPr txBox="1"/>
          <p:nvPr/>
        </p:nvSpPr>
        <p:spPr>
          <a:xfrm>
            <a:off x="2771800" y="186775"/>
            <a:ext cx="6073059" cy="584775"/>
          </a:xfrm>
          <a:prstGeom prst="rect">
            <a:avLst/>
          </a:prstGeom>
          <a:noFill/>
        </p:spPr>
        <p:txBody>
          <a:bodyPr wrap="square" rtlCol="0">
            <a:spAutoFit/>
          </a:bodyPr>
          <a:lstStyle/>
          <a:p>
            <a:pPr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lang="fr-FR" sz="1200" b="1" dirty="0">
                <a:solidFill>
                  <a:srgbClr val="000000"/>
                </a:solidFill>
                <a:latin typeface="Arial"/>
              </a:rPr>
              <a:t>2</a:t>
            </a:r>
            <a:r>
              <a:rPr kumimoji="0" lang="fr-FR" sz="1200" b="1" i="0" u="none" strike="noStrike" kern="1200" cap="none" spc="0" normalizeH="0" baseline="0" noProof="0" dirty="0" smtClean="0">
                <a:ln>
                  <a:noFill/>
                </a:ln>
                <a:solidFill>
                  <a:srgbClr val="000000"/>
                </a:solidFill>
                <a:effectLst/>
                <a:uLnTx/>
                <a:uFillTx/>
                <a:latin typeface="Arial"/>
              </a:rPr>
              <a:t> </a:t>
            </a:r>
            <a:r>
              <a:rPr kumimoji="0" lang="fr-FR" sz="1200" b="1" i="0" u="none" strike="noStrike" kern="1200" cap="none" spc="0" normalizeH="0" baseline="0" noProof="0" dirty="0">
                <a:ln>
                  <a:noFill/>
                </a:ln>
                <a:solidFill>
                  <a:srgbClr val="000000"/>
                </a:solidFill>
                <a:effectLst/>
                <a:uLnTx/>
                <a:uFillTx/>
                <a:latin typeface="Arial"/>
              </a:rPr>
              <a:t>: </a:t>
            </a:r>
            <a:r>
              <a:rPr lang="fr-FR" sz="1200" b="1" dirty="0"/>
              <a:t>Solutions intersectorielles pour la transition </a:t>
            </a:r>
            <a:r>
              <a:rPr lang="fr-FR" sz="1200" b="1" dirty="0" smtClean="0"/>
              <a:t>climatique</a:t>
            </a:r>
            <a:endParaRPr lang="fr-FR" sz="1200" dirty="0"/>
          </a:p>
        </p:txBody>
      </p:sp>
      <p:sp>
        <p:nvSpPr>
          <p:cNvPr id="22" name="ZoneTexte 21"/>
          <p:cNvSpPr txBox="1"/>
          <p:nvPr/>
        </p:nvSpPr>
        <p:spPr>
          <a:xfrm>
            <a:off x="1835705" y="4886397"/>
            <a:ext cx="57806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0000"/>
                </a:solidFill>
                <a:effectLst/>
                <a:uLnTx/>
                <a:uFillTx/>
                <a:latin typeface="Arial"/>
                <a:ea typeface="+mn-ea"/>
                <a:cs typeface="+mn-cs"/>
              </a:rPr>
              <a:t>Financement </a:t>
            </a:r>
            <a:r>
              <a:rPr lang="fr-FR" sz="1100" b="1" dirty="0">
                <a:solidFill>
                  <a:srgbClr val="FF0000"/>
                </a:solidFill>
                <a:latin typeface="Arial"/>
              </a:rPr>
              <a:t>c</a:t>
            </a:r>
            <a:r>
              <a:rPr kumimoji="0" lang="fr-FR" sz="1100" b="1" i="0" u="none" strike="noStrike" kern="1200" cap="none" spc="0" normalizeH="0" baseline="0" noProof="0" dirty="0">
                <a:ln>
                  <a:noFill/>
                </a:ln>
                <a:solidFill>
                  <a:srgbClr val="FF0000"/>
                </a:solidFill>
                <a:effectLst/>
                <a:uLnTx/>
                <a:uFillTx/>
                <a:latin typeface="Arial"/>
                <a:ea typeface="+mn-ea"/>
                <a:cs typeface="+mn-cs"/>
              </a:rPr>
              <a:t>o-programmé IA parfois à 60% pour les acteurs privés (</a:t>
            </a:r>
            <a:r>
              <a:rPr kumimoji="0" lang="fr-FR" sz="1100" b="1" i="1" u="none" strike="noStrike" kern="1200" cap="none" spc="0" normalizeH="0" baseline="0" noProof="0" dirty="0">
                <a:ln>
                  <a:noFill/>
                </a:ln>
                <a:solidFill>
                  <a:srgbClr val="FF0000"/>
                </a:solidFill>
                <a:effectLst/>
                <a:uLnTx/>
                <a:uFillTx/>
                <a:latin typeface="Arial"/>
                <a:ea typeface="+mn-ea"/>
                <a:cs typeface="+mn-cs"/>
              </a:rPr>
              <a:t>profit entities</a:t>
            </a:r>
            <a:r>
              <a:rPr kumimoji="0" lang="fr-FR" sz="1100" b="1" i="0" u="none" strike="noStrike" kern="1200" cap="none" spc="0" normalizeH="0" baseline="0" noProof="0" dirty="0">
                <a:ln>
                  <a:noFill/>
                </a:ln>
                <a:solidFill>
                  <a:srgbClr val="FF0000"/>
                </a:solidFill>
                <a:effectLst/>
                <a:uLnTx/>
                <a:uFillTx/>
                <a:latin typeface="Arial"/>
                <a:ea typeface="+mn-ea"/>
                <a:cs typeface="+mn-cs"/>
              </a:rPr>
              <a:t>)</a:t>
            </a:r>
          </a:p>
        </p:txBody>
      </p:sp>
    </p:spTree>
    <p:extLst>
      <p:ext uri="{BB962C8B-B14F-4D97-AF65-F5344CB8AC3E}">
        <p14:creationId xmlns:p14="http://schemas.microsoft.com/office/powerpoint/2010/main" val="6584355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cxnSp>
        <p:nvCxnSpPr>
          <p:cNvPr id="9" name="Connecteur droit 8"/>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899593" y="1410330"/>
            <a:ext cx="216024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2023 : </a:t>
            </a:r>
            <a:r>
              <a:rPr kumimoji="0" lang="fr-FR" sz="1600" b="1" i="0" u="none" strike="noStrike" kern="1200" cap="none" spc="0" normalizeH="0" baseline="0" noProof="0" dirty="0" smtClean="0">
                <a:ln>
                  <a:noFill/>
                </a:ln>
                <a:solidFill>
                  <a:srgbClr val="000000"/>
                </a:solidFill>
                <a:effectLst/>
                <a:uLnTx/>
                <a:uFillTx/>
                <a:latin typeface="Arial"/>
                <a:ea typeface="+mn-ea"/>
                <a:cs typeface="+mn-cs"/>
              </a:rPr>
              <a:t>Pas de topic</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ZoneTexte 10"/>
          <p:cNvSpPr txBox="1"/>
          <p:nvPr/>
        </p:nvSpPr>
        <p:spPr>
          <a:xfrm>
            <a:off x="4644008" y="1410330"/>
            <a:ext cx="37444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2024</a:t>
            </a:r>
            <a:r>
              <a:rPr kumimoji="0" lang="fr-FR" sz="1600" b="0" i="0" u="none" strike="noStrike" kern="1200" cap="none" spc="0" normalizeH="0" noProof="0" dirty="0" smtClean="0">
                <a:ln>
                  <a:noFill/>
                </a:ln>
                <a:solidFill>
                  <a:srgbClr val="000000"/>
                </a:solidFill>
                <a:effectLst/>
                <a:uLnTx/>
                <a:uFillTx/>
                <a:latin typeface="Arial"/>
                <a:ea typeface="+mn-ea"/>
                <a:cs typeface="+mn-cs"/>
              </a:rPr>
              <a:t> : </a:t>
            </a:r>
            <a:r>
              <a:rPr kumimoji="0" lang="fr-FR" sz="1600" b="1" i="0" u="none" strike="noStrike" kern="1200" cap="none" spc="0" normalizeH="0" noProof="0" dirty="0" smtClean="0">
                <a:ln>
                  <a:noFill/>
                </a:ln>
                <a:solidFill>
                  <a:srgbClr val="000000"/>
                </a:solidFill>
                <a:effectLst/>
                <a:uLnTx/>
                <a:uFillTx/>
                <a:latin typeface="Arial"/>
                <a:ea typeface="+mn-ea"/>
                <a:cs typeface="+mn-cs"/>
              </a:rPr>
              <a:t>1 topic. Deadline : 18/04/2024 </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a:xfrm>
            <a:off x="226611" y="999586"/>
            <a:ext cx="71287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0091"/>
                </a:solidFill>
                <a:effectLst/>
                <a:uLnTx/>
                <a:uFillTx/>
                <a:latin typeface="Arial"/>
                <a:ea typeface="+mn-ea"/>
                <a:cs typeface="+mn-cs"/>
              </a:rPr>
              <a:t>Technologies de </a:t>
            </a:r>
            <a:r>
              <a:rPr kumimoji="0" lang="fr-FR" sz="1400" b="1" i="0" u="none" strike="noStrike" kern="1200" cap="none" spc="0" normalizeH="0" baseline="0" noProof="0" dirty="0" smtClean="0">
                <a:ln>
                  <a:noFill/>
                </a:ln>
                <a:solidFill>
                  <a:srgbClr val="000091"/>
                </a:solidFill>
                <a:effectLst/>
                <a:uLnTx/>
                <a:uFillTx/>
                <a:latin typeface="Arial"/>
                <a:ea typeface="+mn-ea"/>
                <a:cs typeface="+mn-cs"/>
              </a:rPr>
              <a:t>pointe </a:t>
            </a:r>
            <a:r>
              <a:rPr kumimoji="0" lang="fr-FR" sz="1400" b="1" i="0" u="none" strike="noStrike" kern="1200" cap="none" spc="0" normalizeH="0" baseline="0" noProof="0" dirty="0">
                <a:ln>
                  <a:noFill/>
                </a:ln>
                <a:solidFill>
                  <a:srgbClr val="000091"/>
                </a:solidFill>
                <a:effectLst/>
                <a:uLnTx/>
                <a:uFillTx/>
                <a:latin typeface="Arial"/>
                <a:ea typeface="+mn-ea"/>
                <a:cs typeface="+mn-cs"/>
              </a:rPr>
              <a:t>émergentes et solutions climatiques</a:t>
            </a:r>
          </a:p>
        </p:txBody>
      </p:sp>
      <p:sp>
        <p:nvSpPr>
          <p:cNvPr id="3" name="Rectangle 2"/>
          <p:cNvSpPr/>
          <p:nvPr/>
        </p:nvSpPr>
        <p:spPr>
          <a:xfrm>
            <a:off x="4644008" y="1948162"/>
            <a:ext cx="4499992" cy="2677656"/>
          </a:xfrm>
          <a:prstGeom prst="rect">
            <a:avLst/>
          </a:prstGeom>
        </p:spPr>
        <p:txBody>
          <a:bodyPr wrap="square">
            <a:spAutoFit/>
          </a:bodyPr>
          <a:lstStyle/>
          <a:p>
            <a:pPr marL="93663" indent="-93663">
              <a:buFont typeface="Arial" panose="020B0604020202020204" pitchFamily="34" charset="0"/>
              <a:buChar char="•"/>
            </a:pPr>
            <a:r>
              <a:rPr lang="fr-FR" sz="1200" b="1" dirty="0" smtClean="0"/>
              <a:t>Technologies </a:t>
            </a:r>
            <a:r>
              <a:rPr lang="fr-FR" sz="1200" b="1" dirty="0"/>
              <a:t>énergétiques émergentes </a:t>
            </a:r>
            <a:r>
              <a:rPr lang="fr-FR" sz="1200" dirty="0"/>
              <a:t>pour une Europe climatiquement neutre </a:t>
            </a:r>
            <a:endParaRPr lang="fr-FR" sz="1200" dirty="0" smtClean="0"/>
          </a:p>
          <a:p>
            <a:pPr marL="550863" lvl="1" indent="-93663">
              <a:buFont typeface="Arial" panose="020B0604020202020204" pitchFamily="34" charset="0"/>
              <a:buChar char="•"/>
            </a:pPr>
            <a:r>
              <a:rPr lang="fr-FR" sz="1100" u="sng" dirty="0" smtClean="0"/>
              <a:t>A considérer : </a:t>
            </a:r>
          </a:p>
          <a:p>
            <a:pPr marL="623888" lvl="1" indent="-84138">
              <a:buFont typeface="Arial" panose="020B0604020202020204" pitchFamily="34" charset="0"/>
              <a:buChar char="•"/>
            </a:pPr>
            <a:r>
              <a:rPr lang="fr-FR" sz="1100" dirty="0"/>
              <a:t>Distribution et transmission d'énergie.</a:t>
            </a:r>
          </a:p>
          <a:p>
            <a:pPr marL="623888" lvl="1" indent="-84138">
              <a:buFont typeface="Arial" panose="020B0604020202020204" pitchFamily="34" charset="0"/>
              <a:buChar char="•"/>
            </a:pPr>
            <a:r>
              <a:rPr lang="fr-FR" sz="1100" dirty="0" smtClean="0"/>
              <a:t>Stockage </a:t>
            </a:r>
            <a:r>
              <a:rPr lang="fr-FR" sz="1100" dirty="0"/>
              <a:t>de l'énergie à long terme.</a:t>
            </a:r>
          </a:p>
          <a:p>
            <a:pPr marL="623888" lvl="1" indent="-84138">
              <a:buFont typeface="Arial" panose="020B0604020202020204" pitchFamily="34" charset="0"/>
              <a:buChar char="•"/>
            </a:pPr>
            <a:r>
              <a:rPr lang="fr-FR" sz="1100" dirty="0" smtClean="0"/>
              <a:t>Nouvelles </a:t>
            </a:r>
            <a:r>
              <a:rPr lang="fr-FR" sz="1100" dirty="0"/>
              <a:t>méthodes de production/conversion d'énergie.</a:t>
            </a:r>
          </a:p>
          <a:p>
            <a:pPr marL="550863" lvl="1" indent="-93663">
              <a:buFont typeface="Arial" panose="020B0604020202020204" pitchFamily="34" charset="0"/>
              <a:buChar char="•"/>
            </a:pPr>
            <a:r>
              <a:rPr lang="fr-FR" sz="1100" u="sng" dirty="0" smtClean="0"/>
              <a:t>Non couverts par le topic </a:t>
            </a:r>
            <a:r>
              <a:rPr lang="fr-FR" sz="1100" u="sng" dirty="0"/>
              <a:t>:</a:t>
            </a:r>
          </a:p>
          <a:p>
            <a:pPr marL="628650" lvl="1" indent="-88900">
              <a:buFont typeface="Arial" panose="020B0604020202020204" pitchFamily="34" charset="0"/>
              <a:buChar char="•"/>
            </a:pPr>
            <a:r>
              <a:rPr lang="fr-FR" sz="1100" dirty="0" smtClean="0"/>
              <a:t>Techno ENR </a:t>
            </a:r>
            <a:r>
              <a:rPr lang="fr-FR" sz="1100" dirty="0"/>
              <a:t>couvertes par </a:t>
            </a:r>
            <a:r>
              <a:rPr lang="fr-FR" sz="1100" dirty="0" smtClean="0"/>
              <a:t>appel </a:t>
            </a:r>
            <a:r>
              <a:rPr lang="fr-FR" sz="1100" dirty="0"/>
              <a:t>D3-1-49 </a:t>
            </a:r>
            <a:r>
              <a:rPr lang="fr-FR" sz="1100" dirty="0" smtClean="0"/>
              <a:t>(Prochaine </a:t>
            </a:r>
            <a:r>
              <a:rPr lang="fr-FR" sz="1100" dirty="0"/>
              <a:t>génération de technologies </a:t>
            </a:r>
            <a:r>
              <a:rPr lang="fr-FR" sz="1100" dirty="0" smtClean="0"/>
              <a:t>renouvelables) </a:t>
            </a:r>
            <a:r>
              <a:rPr lang="fr-FR" sz="1100" dirty="0"/>
              <a:t>et la production d'hydrogène renouvelable.</a:t>
            </a:r>
          </a:p>
          <a:p>
            <a:pPr marL="628650" lvl="1" indent="-88900">
              <a:buFont typeface="Arial" panose="020B0604020202020204" pitchFamily="34" charset="0"/>
              <a:buChar char="•"/>
            </a:pPr>
            <a:r>
              <a:rPr lang="fr-FR" sz="1100" dirty="0" smtClean="0"/>
              <a:t>Les </a:t>
            </a:r>
            <a:r>
              <a:rPr lang="fr-FR" sz="1100" dirty="0"/>
              <a:t>batteries et notamment les technologies de stockage d'électricité à long terme, couvertes par l'appel D3-2-17, ainsi que les batteries à flux.</a:t>
            </a:r>
          </a:p>
          <a:p>
            <a:pPr marL="628650" lvl="1" indent="-88900">
              <a:buFont typeface="Arial" panose="020B0604020202020204" pitchFamily="34" charset="0"/>
              <a:buChar char="•"/>
            </a:pPr>
            <a:r>
              <a:rPr lang="fr-FR" sz="1100" dirty="0" smtClean="0"/>
              <a:t>Recherche </a:t>
            </a:r>
            <a:r>
              <a:rPr lang="fr-FR" sz="1100" dirty="0"/>
              <a:t>sur les matériaux.</a:t>
            </a:r>
            <a:endParaRPr lang="fr-FR" sz="1100" dirty="0" smtClean="0"/>
          </a:p>
          <a:p>
            <a:r>
              <a:rPr lang="fr-FR" sz="1200" dirty="0" smtClean="0"/>
              <a:t> </a:t>
            </a:r>
            <a:endParaRPr lang="fr-FR" sz="1200" dirty="0"/>
          </a:p>
        </p:txBody>
      </p:sp>
      <p:sp>
        <p:nvSpPr>
          <p:cNvPr id="15" name="ZoneTexte 14"/>
          <p:cNvSpPr txBox="1"/>
          <p:nvPr/>
        </p:nvSpPr>
        <p:spPr>
          <a:xfrm>
            <a:off x="2771800" y="186775"/>
            <a:ext cx="6073059" cy="584775"/>
          </a:xfrm>
          <a:prstGeom prst="rect">
            <a:avLst/>
          </a:prstGeom>
          <a:noFill/>
        </p:spPr>
        <p:txBody>
          <a:bodyPr wrap="square" rtlCol="0">
            <a:spAutoFit/>
          </a:bodyPr>
          <a:lstStyle/>
          <a:p>
            <a:pPr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lang="fr-FR" sz="1200" b="1" dirty="0">
                <a:solidFill>
                  <a:srgbClr val="000000"/>
                </a:solidFill>
                <a:latin typeface="Arial"/>
              </a:rPr>
              <a:t>2</a:t>
            </a:r>
            <a:r>
              <a:rPr kumimoji="0" lang="fr-FR" sz="1200" b="1" i="0" u="none" strike="noStrike" kern="1200" cap="none" spc="0" normalizeH="0" baseline="0" noProof="0" dirty="0" smtClean="0">
                <a:ln>
                  <a:noFill/>
                </a:ln>
                <a:solidFill>
                  <a:srgbClr val="000000"/>
                </a:solidFill>
                <a:effectLst/>
                <a:uLnTx/>
                <a:uFillTx/>
                <a:latin typeface="Arial"/>
              </a:rPr>
              <a:t> </a:t>
            </a:r>
            <a:r>
              <a:rPr kumimoji="0" lang="fr-FR" sz="1200" b="1" i="0" u="none" strike="noStrike" kern="1200" cap="none" spc="0" normalizeH="0" baseline="0" noProof="0" dirty="0">
                <a:ln>
                  <a:noFill/>
                </a:ln>
                <a:solidFill>
                  <a:srgbClr val="000000"/>
                </a:solidFill>
                <a:effectLst/>
                <a:uLnTx/>
                <a:uFillTx/>
                <a:latin typeface="Arial"/>
              </a:rPr>
              <a:t>: </a:t>
            </a:r>
            <a:r>
              <a:rPr lang="fr-FR" sz="1200" b="1" dirty="0"/>
              <a:t>Solutions intersectorielles pour la transition </a:t>
            </a:r>
            <a:r>
              <a:rPr lang="fr-FR" sz="1200" b="1" dirty="0" smtClean="0"/>
              <a:t>climatique</a:t>
            </a:r>
            <a:endParaRPr lang="fr-FR" sz="1200" dirty="0"/>
          </a:p>
        </p:txBody>
      </p:sp>
    </p:spTree>
    <p:extLst>
      <p:ext uri="{BB962C8B-B14F-4D97-AF65-F5344CB8AC3E}">
        <p14:creationId xmlns:p14="http://schemas.microsoft.com/office/powerpoint/2010/main" val="3838712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cxnSp>
        <p:nvCxnSpPr>
          <p:cNvPr id="9" name="Connecteur droit 8"/>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11560" y="1410330"/>
            <a:ext cx="3456383" cy="338554"/>
          </a:xfrm>
          <a:prstGeom prst="rect">
            <a:avLst/>
          </a:prstGeom>
          <a:noFill/>
        </p:spPr>
        <p:txBody>
          <a:bodyPr wrap="square" rtlCol="0">
            <a:spAutoFit/>
          </a:bodyPr>
          <a:lstStyle/>
          <a:p>
            <a:pPr lvl="0" algn="ctr">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2023 : </a:t>
            </a:r>
            <a:r>
              <a:rPr kumimoji="0" lang="fr-FR" sz="1600" b="1" i="0" u="none" strike="noStrike" kern="1200" cap="none" spc="0" normalizeH="0" baseline="0" noProof="0" dirty="0" smtClean="0">
                <a:ln>
                  <a:noFill/>
                </a:ln>
                <a:solidFill>
                  <a:srgbClr val="000000"/>
                </a:solidFill>
                <a:effectLst/>
                <a:uLnTx/>
                <a:uFillTx/>
                <a:latin typeface="Arial"/>
              </a:rPr>
              <a:t>3 topics.</a:t>
            </a:r>
            <a:r>
              <a:rPr kumimoji="0" lang="fr-FR" sz="1600" b="1" i="0" u="none" strike="noStrike" kern="1200" cap="none" spc="0" normalizeH="0" noProof="0" dirty="0" smtClean="0">
                <a:ln>
                  <a:noFill/>
                </a:ln>
                <a:solidFill>
                  <a:srgbClr val="000000"/>
                </a:solidFill>
                <a:effectLst/>
                <a:uLnTx/>
                <a:uFillTx/>
                <a:latin typeface="Arial"/>
              </a:rPr>
              <a:t> 1 call : </a:t>
            </a:r>
            <a:r>
              <a:rPr lang="fr-FR" sz="1600" b="1" dirty="0" smtClean="0">
                <a:solidFill>
                  <a:srgbClr val="000000"/>
                </a:solidFill>
              </a:rPr>
              <a:t>18/04/2023</a:t>
            </a:r>
            <a:r>
              <a:rPr kumimoji="0" lang="fr-FR" sz="1600" b="1" i="0" u="none" strike="noStrike" kern="1200" cap="none" spc="0" normalizeH="0" noProof="0" dirty="0" smtClean="0">
                <a:ln>
                  <a:noFill/>
                </a:ln>
                <a:solidFill>
                  <a:srgbClr val="000000"/>
                </a:solidFill>
                <a:effectLst/>
                <a:uLnTx/>
                <a:uFillTx/>
                <a:latin typeface="Arial"/>
              </a:rPr>
              <a:t> </a:t>
            </a:r>
            <a:endParaRPr kumimoji="0" lang="fr-FR" sz="1600" b="1" i="0" u="none" strike="noStrike" kern="1200" cap="none" spc="0" normalizeH="0" baseline="0" noProof="0" dirty="0">
              <a:ln>
                <a:noFill/>
              </a:ln>
              <a:solidFill>
                <a:srgbClr val="000000"/>
              </a:solidFill>
              <a:effectLst/>
              <a:uLnTx/>
              <a:uFillTx/>
              <a:latin typeface="Arial"/>
            </a:endParaRPr>
          </a:p>
        </p:txBody>
      </p:sp>
      <p:sp>
        <p:nvSpPr>
          <p:cNvPr id="11" name="ZoneTexte 10"/>
          <p:cNvSpPr txBox="1"/>
          <p:nvPr/>
        </p:nvSpPr>
        <p:spPr>
          <a:xfrm>
            <a:off x="4644008" y="1410330"/>
            <a:ext cx="37444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2024</a:t>
            </a:r>
            <a:r>
              <a:rPr kumimoji="0" lang="fr-FR" sz="1600" b="0" i="0" u="none" strike="noStrike" kern="1200" cap="none" spc="0" normalizeH="0" noProof="0" dirty="0" smtClean="0">
                <a:ln>
                  <a:noFill/>
                </a:ln>
                <a:solidFill>
                  <a:srgbClr val="000000"/>
                </a:solidFill>
                <a:effectLst/>
                <a:uLnTx/>
                <a:uFillTx/>
                <a:latin typeface="Arial"/>
                <a:ea typeface="+mn-ea"/>
                <a:cs typeface="+mn-cs"/>
              </a:rPr>
              <a:t> : </a:t>
            </a:r>
            <a:r>
              <a:rPr kumimoji="0" lang="fr-FR" sz="1600" b="1" i="0" u="none" strike="noStrike" kern="1200" cap="none" spc="0" normalizeH="0" noProof="0" dirty="0" smtClean="0">
                <a:ln>
                  <a:noFill/>
                </a:ln>
                <a:solidFill>
                  <a:srgbClr val="000000"/>
                </a:solidFill>
                <a:effectLst/>
                <a:uLnTx/>
                <a:uFillTx/>
                <a:latin typeface="Arial"/>
                <a:ea typeface="+mn-ea"/>
                <a:cs typeface="+mn-cs"/>
              </a:rPr>
              <a:t>1 topic</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13" name="Rectangle 12"/>
          <p:cNvSpPr/>
          <p:nvPr/>
        </p:nvSpPr>
        <p:spPr>
          <a:xfrm>
            <a:off x="226611" y="999586"/>
            <a:ext cx="712879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smtClean="0">
                <a:ln>
                  <a:noFill/>
                </a:ln>
                <a:solidFill>
                  <a:srgbClr val="000091"/>
                </a:solidFill>
                <a:effectLst/>
                <a:uLnTx/>
                <a:uFillTx/>
                <a:latin typeface="Arial"/>
                <a:ea typeface="+mn-ea"/>
                <a:cs typeface="+mn-cs"/>
              </a:rPr>
              <a:t>Cross-</a:t>
            </a:r>
            <a:r>
              <a:rPr kumimoji="0" lang="fr-FR" sz="1400" b="1" i="0" u="none" strike="noStrike" kern="1200" cap="none" spc="0" normalizeH="0" baseline="0" noProof="0" dirty="0" err="1" smtClean="0">
                <a:ln>
                  <a:noFill/>
                </a:ln>
                <a:solidFill>
                  <a:srgbClr val="000091"/>
                </a:solidFill>
                <a:effectLst/>
                <a:uLnTx/>
                <a:uFillTx/>
                <a:latin typeface="Arial"/>
                <a:ea typeface="+mn-ea"/>
                <a:cs typeface="+mn-cs"/>
              </a:rPr>
              <a:t>cutting</a:t>
            </a:r>
            <a:endParaRPr kumimoji="0" lang="fr-FR" sz="1400" b="1" i="0" u="none" strike="noStrike" kern="1200" cap="none" spc="0" normalizeH="0" baseline="0" noProof="0" dirty="0">
              <a:ln>
                <a:noFill/>
              </a:ln>
              <a:solidFill>
                <a:srgbClr val="000091"/>
              </a:solidFill>
              <a:effectLst/>
              <a:uLnTx/>
              <a:uFillTx/>
              <a:latin typeface="Arial"/>
              <a:ea typeface="+mn-ea"/>
              <a:cs typeface="+mn-cs"/>
            </a:endParaRPr>
          </a:p>
        </p:txBody>
      </p:sp>
      <p:sp>
        <p:nvSpPr>
          <p:cNvPr id="3" name="Rectangle 2"/>
          <p:cNvSpPr/>
          <p:nvPr/>
        </p:nvSpPr>
        <p:spPr>
          <a:xfrm>
            <a:off x="4644008" y="2044473"/>
            <a:ext cx="4499992" cy="461665"/>
          </a:xfrm>
          <a:prstGeom prst="rect">
            <a:avLst/>
          </a:prstGeom>
        </p:spPr>
        <p:txBody>
          <a:bodyPr wrap="square">
            <a:spAutoFit/>
          </a:bodyPr>
          <a:lstStyle/>
          <a:p>
            <a:pPr marL="93663" indent="-93663">
              <a:buFont typeface="Arial" panose="020B0604020202020204" pitchFamily="34" charset="0"/>
              <a:buChar char="•"/>
            </a:pPr>
            <a:r>
              <a:rPr lang="fr-FR" sz="1200" dirty="0" smtClean="0"/>
              <a:t>DUT (partenariat </a:t>
            </a:r>
            <a:r>
              <a:rPr lang="fr-FR" sz="1200" dirty="0" err="1" smtClean="0"/>
              <a:t>co-financé</a:t>
            </a:r>
            <a:r>
              <a:rPr lang="fr-FR" sz="1200" dirty="0" smtClean="0"/>
              <a:t>)</a:t>
            </a:r>
            <a:endParaRPr lang="fr-FR" sz="1100" dirty="0" smtClean="0"/>
          </a:p>
          <a:p>
            <a:r>
              <a:rPr lang="fr-FR" sz="1200" dirty="0" smtClean="0"/>
              <a:t> </a:t>
            </a:r>
            <a:endParaRPr lang="fr-FR" sz="1200" dirty="0"/>
          </a:p>
        </p:txBody>
      </p:sp>
      <p:sp>
        <p:nvSpPr>
          <p:cNvPr id="5" name="Rectangle 4"/>
          <p:cNvSpPr/>
          <p:nvPr/>
        </p:nvSpPr>
        <p:spPr>
          <a:xfrm>
            <a:off x="247005" y="2044473"/>
            <a:ext cx="4572000" cy="1200329"/>
          </a:xfrm>
          <a:prstGeom prst="rect">
            <a:avLst/>
          </a:prstGeom>
        </p:spPr>
        <p:txBody>
          <a:bodyPr>
            <a:spAutoFit/>
          </a:bodyPr>
          <a:lstStyle/>
          <a:p>
            <a:pPr marL="93663" indent="-93663">
              <a:buFont typeface="Arial" panose="020B0604020202020204" pitchFamily="34" charset="0"/>
              <a:buChar char="•"/>
            </a:pPr>
            <a:r>
              <a:rPr lang="fr-FR" sz="1200" dirty="0"/>
              <a:t>Ouvrir une </a:t>
            </a:r>
            <a:r>
              <a:rPr lang="fr-FR" sz="1200" b="1" dirty="0"/>
              <a:t>ligne pilote/un banc d'essai pour </a:t>
            </a:r>
            <a:r>
              <a:rPr lang="fr-FR" sz="1200" b="1" dirty="0" smtClean="0"/>
              <a:t>l'hydrogène</a:t>
            </a:r>
          </a:p>
          <a:p>
            <a:pPr marL="93663" indent="-93663">
              <a:buFont typeface="Arial" panose="020B0604020202020204" pitchFamily="34" charset="0"/>
              <a:buChar char="•"/>
            </a:pPr>
            <a:endParaRPr lang="fr-FR" sz="1200" dirty="0" smtClean="0"/>
          </a:p>
          <a:p>
            <a:pPr marL="93663" indent="-93663">
              <a:buFont typeface="Arial" panose="020B0604020202020204" pitchFamily="34" charset="0"/>
              <a:buChar char="•"/>
            </a:pPr>
            <a:r>
              <a:rPr lang="fr-FR" sz="1200" dirty="0"/>
              <a:t>Soutien au déploiement des résultats de la R&amp;I pour l'atténuation du climat. Synergies avec le Fonds </a:t>
            </a:r>
            <a:r>
              <a:rPr lang="fr-FR" sz="1200" dirty="0" smtClean="0"/>
              <a:t>innovation</a:t>
            </a:r>
          </a:p>
          <a:p>
            <a:endParaRPr lang="fr-FR" sz="1200" dirty="0" smtClean="0"/>
          </a:p>
          <a:p>
            <a:pPr marL="93663" indent="-93663">
              <a:buFont typeface="Arial" panose="020B0604020202020204" pitchFamily="34" charset="0"/>
              <a:buChar char="•"/>
            </a:pPr>
            <a:r>
              <a:rPr lang="fr-FR" sz="1200" dirty="0" smtClean="0"/>
              <a:t>DUT (partenariat </a:t>
            </a:r>
            <a:r>
              <a:rPr lang="fr-FR" sz="1200" dirty="0" err="1" smtClean="0"/>
              <a:t>co-financé</a:t>
            </a:r>
            <a:r>
              <a:rPr lang="fr-FR" sz="1200" dirty="0" smtClean="0"/>
              <a:t>)</a:t>
            </a:r>
            <a:endParaRPr lang="fr-FR" sz="1200" dirty="0"/>
          </a:p>
        </p:txBody>
      </p:sp>
      <p:sp>
        <p:nvSpPr>
          <p:cNvPr id="15" name="ZoneTexte 14"/>
          <p:cNvSpPr txBox="1"/>
          <p:nvPr/>
        </p:nvSpPr>
        <p:spPr>
          <a:xfrm>
            <a:off x="2771800" y="186775"/>
            <a:ext cx="6073059" cy="584775"/>
          </a:xfrm>
          <a:prstGeom prst="rect">
            <a:avLst/>
          </a:prstGeom>
          <a:noFill/>
        </p:spPr>
        <p:txBody>
          <a:bodyPr wrap="square" rtlCol="0">
            <a:spAutoFit/>
          </a:bodyPr>
          <a:lstStyle/>
          <a:p>
            <a:pPr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lang="fr-FR" sz="1200" b="1" dirty="0">
                <a:solidFill>
                  <a:srgbClr val="000000"/>
                </a:solidFill>
                <a:latin typeface="Arial"/>
              </a:rPr>
              <a:t>2</a:t>
            </a:r>
            <a:r>
              <a:rPr kumimoji="0" lang="fr-FR" sz="1200" b="1" i="0" u="none" strike="noStrike" kern="1200" cap="none" spc="0" normalizeH="0" baseline="0" noProof="0" dirty="0" smtClean="0">
                <a:ln>
                  <a:noFill/>
                </a:ln>
                <a:solidFill>
                  <a:srgbClr val="000000"/>
                </a:solidFill>
                <a:effectLst/>
                <a:uLnTx/>
                <a:uFillTx/>
                <a:latin typeface="Arial"/>
              </a:rPr>
              <a:t> </a:t>
            </a:r>
            <a:r>
              <a:rPr kumimoji="0" lang="fr-FR" sz="1200" b="1" i="0" u="none" strike="noStrike" kern="1200" cap="none" spc="0" normalizeH="0" baseline="0" noProof="0" dirty="0">
                <a:ln>
                  <a:noFill/>
                </a:ln>
                <a:solidFill>
                  <a:srgbClr val="000000"/>
                </a:solidFill>
                <a:effectLst/>
                <a:uLnTx/>
                <a:uFillTx/>
                <a:latin typeface="Arial"/>
              </a:rPr>
              <a:t>: </a:t>
            </a:r>
            <a:r>
              <a:rPr lang="fr-FR" sz="1200" b="1" dirty="0"/>
              <a:t>Solutions intersectorielles pour la transition </a:t>
            </a:r>
            <a:r>
              <a:rPr lang="fr-FR" sz="1200" b="1" dirty="0" smtClean="0"/>
              <a:t>climatique</a:t>
            </a:r>
            <a:endParaRPr lang="fr-FR" sz="1200" dirty="0"/>
          </a:p>
        </p:txBody>
      </p:sp>
    </p:spTree>
    <p:extLst>
      <p:ext uri="{BB962C8B-B14F-4D97-AF65-F5344CB8AC3E}">
        <p14:creationId xmlns:p14="http://schemas.microsoft.com/office/powerpoint/2010/main" val="2914852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contenu 5"/>
          <p:cNvSpPr txBox="1">
            <a:spLocks/>
          </p:cNvSpPr>
          <p:nvPr/>
        </p:nvSpPr>
        <p:spPr>
          <a:xfrm>
            <a:off x="308045" y="963303"/>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400" b="1" i="0" u="none" strike="noStrike" kern="1200" cap="none" spc="0" normalizeH="0" baseline="0" noProof="0" dirty="0">
                <a:ln>
                  <a:noFill/>
                </a:ln>
                <a:solidFill>
                  <a:srgbClr val="000091"/>
                </a:solidFill>
                <a:effectLst/>
                <a:uLnTx/>
                <a:uFillTx/>
                <a:latin typeface="Arial"/>
                <a:ea typeface="+mn-ea"/>
                <a:cs typeface="+mn-cs"/>
              </a:rPr>
              <a:t>Leadership mondial en matière d'énergies </a:t>
            </a:r>
            <a:r>
              <a:rPr kumimoji="0" lang="fr-FR" sz="1400" b="1" i="0" u="none" strike="noStrike" kern="1200" cap="none" spc="0" normalizeH="0" baseline="0" noProof="0" dirty="0" smtClean="0">
                <a:ln>
                  <a:noFill/>
                </a:ln>
                <a:solidFill>
                  <a:srgbClr val="000091"/>
                </a:solidFill>
                <a:effectLst/>
                <a:uLnTx/>
                <a:uFillTx/>
                <a:latin typeface="Arial"/>
                <a:ea typeface="+mn-ea"/>
                <a:cs typeface="+mn-cs"/>
              </a:rPr>
              <a:t>renouvelables</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4961" y="1187584"/>
            <a:ext cx="420950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2023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24 topics. 2 calls : 30/03/2023 &amp; </a:t>
            </a:r>
            <a:r>
              <a:rPr lang="fr-FR" sz="1200" b="1" noProof="0" dirty="0" smtClean="0">
                <a:solidFill>
                  <a:srgbClr val="000000"/>
                </a:solidFill>
                <a:latin typeface="Arial"/>
              </a:rPr>
              <a:t>0</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5/09/2023</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4896484" y="1162034"/>
            <a:ext cx="39943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2024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20 topics.</a:t>
            </a:r>
            <a:r>
              <a:rPr kumimoji="0" lang="fr-FR" sz="1200" b="1" i="0" u="none" strike="noStrike" kern="1200" cap="none" spc="0" normalizeH="0" noProof="0" dirty="0" smtClean="0">
                <a:ln>
                  <a:noFill/>
                </a:ln>
                <a:solidFill>
                  <a:srgbClr val="000000"/>
                </a:solidFill>
                <a:effectLst/>
                <a:uLnTx/>
                <a:uFillTx/>
                <a:latin typeface="Arial"/>
                <a:ea typeface="+mn-ea"/>
                <a:cs typeface="+mn-cs"/>
              </a:rPr>
              <a:t> 2 calls : 16/01/2024 &amp; 05/09/2024 </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81779" y="1480510"/>
            <a:ext cx="4418214" cy="3580467"/>
          </a:xfrm>
          <a:prstGeom prst="rect">
            <a:avLst/>
          </a:prstGeom>
          <a:solidFill>
            <a:schemeClr val="bg1"/>
          </a:solidFill>
        </p:spPr>
        <p:txBody>
          <a:bodyPr wrap="square">
            <a:spAutoFit/>
          </a:bodyPr>
          <a:lstStyle/>
          <a:p>
            <a:pPr marL="93663" lvl="0" indent="-93663">
              <a:spcAft>
                <a:spcPts val="400"/>
              </a:spcAft>
              <a:buFont typeface="Arial" panose="020B0604020202020204" pitchFamily="34" charset="0"/>
              <a:buChar char="•"/>
              <a:defRPr/>
            </a:pPr>
            <a:r>
              <a:rPr lang="fr-FR" sz="1000" b="1" spc="-30" dirty="0" smtClean="0">
                <a:solidFill>
                  <a:srgbClr val="000000"/>
                </a:solidFill>
                <a:latin typeface="Arial"/>
              </a:rPr>
              <a:t>S</a:t>
            </a:r>
            <a:r>
              <a:rPr kumimoji="0" lang="fr-FR" sz="1000" b="1" i="0" u="none" strike="noStrike" kern="1200" cap="none" spc="-30" normalizeH="0" baseline="0" noProof="0" dirty="0" err="1" smtClean="0">
                <a:ln>
                  <a:noFill/>
                </a:ln>
                <a:solidFill>
                  <a:srgbClr val="000000"/>
                </a:solidFill>
                <a:effectLst/>
                <a:uLnTx/>
                <a:uFillTx/>
                <a:latin typeface="Arial"/>
              </a:rPr>
              <a:t>olaire</a:t>
            </a:r>
            <a:r>
              <a:rPr kumimoji="0" lang="fr-FR" sz="1000" b="1" i="0" u="none" strike="noStrike" kern="1200" cap="none" spc="-30" normalizeH="0" baseline="0" noProof="0" dirty="0" smtClean="0">
                <a:ln>
                  <a:noFill/>
                </a:ln>
                <a:solidFill>
                  <a:srgbClr val="000000"/>
                </a:solidFill>
                <a:effectLst/>
                <a:uLnTx/>
                <a:uFillTx/>
                <a:latin typeface="Arial"/>
              </a:rPr>
              <a:t> </a:t>
            </a:r>
            <a:r>
              <a:rPr kumimoji="0" lang="fr-FR" sz="1000" b="0" i="0" u="none" strike="noStrike" kern="1200" cap="none" spc="-30" normalizeH="0" baseline="0" noProof="0" dirty="0" smtClean="0">
                <a:ln>
                  <a:noFill/>
                </a:ln>
                <a:solidFill>
                  <a:srgbClr val="000000"/>
                </a:solidFill>
                <a:effectLst/>
                <a:uLnTx/>
                <a:uFillTx/>
                <a:latin typeface="Arial"/>
              </a:rPr>
              <a:t>: intégration PV</a:t>
            </a:r>
            <a:r>
              <a:rPr kumimoji="0" lang="fr-FR" sz="1000" b="0" i="0" u="none" strike="noStrike" kern="1200" cap="none" spc="-30" normalizeH="0" noProof="0" dirty="0" smtClean="0">
                <a:ln>
                  <a:noFill/>
                </a:ln>
                <a:solidFill>
                  <a:srgbClr val="000000"/>
                </a:solidFill>
                <a:effectLst/>
                <a:uLnTx/>
                <a:uFillTx/>
                <a:latin typeface="Arial"/>
              </a:rPr>
              <a:t> dans bâtiments ; systèmes PV flottants; </a:t>
            </a:r>
            <a:r>
              <a:rPr lang="fr-FR" sz="1000" spc="-30" dirty="0" smtClean="0">
                <a:solidFill>
                  <a:srgbClr val="000000"/>
                </a:solidFill>
              </a:rPr>
              <a:t>Stockage énergie </a:t>
            </a:r>
            <a:r>
              <a:rPr lang="fr-FR" sz="1000" spc="-30" dirty="0">
                <a:solidFill>
                  <a:srgbClr val="000000"/>
                </a:solidFill>
              </a:rPr>
              <a:t>thermique pour le </a:t>
            </a:r>
            <a:r>
              <a:rPr lang="fr-FR" sz="1000" spc="-30" dirty="0" smtClean="0">
                <a:solidFill>
                  <a:srgbClr val="000000"/>
                </a:solidFill>
              </a:rPr>
              <a:t>CSP ;  Fabrication industrielle de </a:t>
            </a:r>
            <a:r>
              <a:rPr lang="fr-FR" sz="1000" spc="-30" dirty="0">
                <a:solidFill>
                  <a:srgbClr val="000000"/>
                </a:solidFill>
              </a:rPr>
              <a:t>composants et </a:t>
            </a:r>
            <a:r>
              <a:rPr lang="fr-FR" sz="1000" spc="-30" dirty="0" smtClean="0">
                <a:solidFill>
                  <a:srgbClr val="000000"/>
                </a:solidFill>
              </a:rPr>
              <a:t>systèmes </a:t>
            </a:r>
            <a:r>
              <a:rPr lang="fr-FR" sz="1000" spc="-30" dirty="0" err="1">
                <a:solidFill>
                  <a:srgbClr val="000000"/>
                </a:solidFill>
              </a:rPr>
              <a:t>thermosolaires</a:t>
            </a:r>
            <a:r>
              <a:rPr lang="fr-FR" sz="1000" spc="-30" dirty="0">
                <a:solidFill>
                  <a:srgbClr val="000000"/>
                </a:solidFill>
              </a:rPr>
              <a:t> à faible </a:t>
            </a:r>
            <a:r>
              <a:rPr lang="fr-FR" sz="1000" spc="-30" dirty="0" smtClean="0">
                <a:solidFill>
                  <a:srgbClr val="000000"/>
                </a:solidFill>
              </a:rPr>
              <a:t>coût</a:t>
            </a:r>
            <a:r>
              <a:rPr lang="fr-FR" sz="1000" spc="-30" dirty="0">
                <a:solidFill>
                  <a:srgbClr val="000000"/>
                </a:solidFill>
              </a:rPr>
              <a:t> ; </a:t>
            </a:r>
            <a:r>
              <a:rPr lang="fr-FR" sz="1000" spc="-30" dirty="0" smtClean="0">
                <a:solidFill>
                  <a:srgbClr val="000000"/>
                </a:solidFill>
              </a:rPr>
              <a:t>Techno. </a:t>
            </a:r>
            <a:r>
              <a:rPr lang="fr-FR" sz="1000" spc="-30" dirty="0">
                <a:solidFill>
                  <a:srgbClr val="000000"/>
                </a:solidFill>
              </a:rPr>
              <a:t>du silicium </a:t>
            </a:r>
            <a:r>
              <a:rPr lang="fr-FR" sz="1000" spc="-30" dirty="0" smtClean="0">
                <a:solidFill>
                  <a:srgbClr val="000000"/>
                </a:solidFill>
              </a:rPr>
              <a:t>cristallin ; Cellules &amp; modules </a:t>
            </a:r>
            <a:r>
              <a:rPr lang="fr-FR" sz="1000" spc="-30" dirty="0">
                <a:solidFill>
                  <a:srgbClr val="000000"/>
                </a:solidFill>
              </a:rPr>
              <a:t>solaires pérovskites de grande </a:t>
            </a:r>
            <a:r>
              <a:rPr lang="fr-FR" sz="1000" spc="-30" dirty="0" smtClean="0">
                <a:solidFill>
                  <a:srgbClr val="000000"/>
                </a:solidFill>
              </a:rPr>
              <a:t>surface ; Exploitation</a:t>
            </a:r>
            <a:r>
              <a:rPr lang="fr-FR" sz="1000" spc="-30" dirty="0">
                <a:solidFill>
                  <a:srgbClr val="000000"/>
                </a:solidFill>
              </a:rPr>
              <a:t>, performance </a:t>
            </a:r>
            <a:r>
              <a:rPr lang="fr-FR" sz="1000" spc="-30" dirty="0" smtClean="0">
                <a:solidFill>
                  <a:srgbClr val="000000"/>
                </a:solidFill>
              </a:rPr>
              <a:t>&amp;</a:t>
            </a:r>
            <a:r>
              <a:rPr lang="fr-FR" sz="1000" spc="-30" dirty="0">
                <a:solidFill>
                  <a:srgbClr val="000000"/>
                </a:solidFill>
              </a:rPr>
              <a:t> </a:t>
            </a:r>
            <a:r>
              <a:rPr lang="fr-FR" sz="1000" spc="-30" dirty="0" smtClean="0">
                <a:solidFill>
                  <a:srgbClr val="000000"/>
                </a:solidFill>
              </a:rPr>
              <a:t>maintenance </a:t>
            </a:r>
            <a:r>
              <a:rPr lang="fr-FR" sz="1000" spc="-30" dirty="0">
                <a:solidFill>
                  <a:srgbClr val="000000"/>
                </a:solidFill>
              </a:rPr>
              <a:t>systèmes PV</a:t>
            </a:r>
          </a:p>
          <a:p>
            <a:pPr marL="93663" lvl="0" indent="-93663">
              <a:spcAft>
                <a:spcPts val="400"/>
              </a:spcAft>
              <a:buFont typeface="Arial" panose="020B0604020202020204" pitchFamily="34" charset="0"/>
              <a:buChar char="•"/>
              <a:defRPr/>
            </a:pPr>
            <a:r>
              <a:rPr lang="fr-FR" sz="1000" b="1" spc="-30" dirty="0" smtClean="0">
                <a:solidFill>
                  <a:srgbClr val="000000"/>
                </a:solidFill>
              </a:rPr>
              <a:t>Eolien </a:t>
            </a:r>
            <a:r>
              <a:rPr lang="fr-FR" sz="1000" spc="-30" dirty="0">
                <a:solidFill>
                  <a:srgbClr val="000000"/>
                </a:solidFill>
              </a:rPr>
              <a:t>: </a:t>
            </a:r>
            <a:r>
              <a:rPr lang="fr-FR" sz="1000" spc="-30" dirty="0" smtClean="0">
                <a:solidFill>
                  <a:srgbClr val="000000"/>
                </a:solidFill>
              </a:rPr>
              <a:t>techno. essentielles pour </a:t>
            </a:r>
            <a:r>
              <a:rPr lang="fr-FR" sz="1000" spc="-30" dirty="0">
                <a:solidFill>
                  <a:srgbClr val="000000"/>
                </a:solidFill>
              </a:rPr>
              <a:t>le parc éolien offshore du </a:t>
            </a:r>
            <a:r>
              <a:rPr lang="fr-FR" sz="1000" spc="-30" dirty="0" smtClean="0">
                <a:solidFill>
                  <a:srgbClr val="000000"/>
                </a:solidFill>
              </a:rPr>
              <a:t>futur; </a:t>
            </a:r>
            <a:r>
              <a:rPr lang="fr-FR" sz="1000" spc="-30" dirty="0">
                <a:solidFill>
                  <a:srgbClr val="000000"/>
                </a:solidFill>
              </a:rPr>
              <a:t>Jumeau numérique pour </a:t>
            </a:r>
            <a:r>
              <a:rPr lang="fr-FR" sz="1000" spc="-30" dirty="0" smtClean="0">
                <a:solidFill>
                  <a:srgbClr val="000000"/>
                </a:solidFill>
              </a:rPr>
              <a:t>prévision </a:t>
            </a:r>
            <a:r>
              <a:rPr lang="fr-FR" sz="1000" spc="-30" dirty="0">
                <a:solidFill>
                  <a:srgbClr val="000000"/>
                </a:solidFill>
              </a:rPr>
              <a:t>de la </a:t>
            </a:r>
            <a:r>
              <a:rPr lang="fr-FR" sz="1000" spc="-30" dirty="0" smtClean="0">
                <a:solidFill>
                  <a:srgbClr val="000000"/>
                </a:solidFill>
              </a:rPr>
              <a:t>production d'électricité.</a:t>
            </a:r>
          </a:p>
          <a:p>
            <a:pPr marL="93663" lvl="0" indent="-93663">
              <a:spcAft>
                <a:spcPts val="400"/>
              </a:spcAft>
              <a:buFont typeface="Arial" panose="020B0604020202020204" pitchFamily="34" charset="0"/>
              <a:buChar char="•"/>
              <a:defRPr/>
            </a:pPr>
            <a:r>
              <a:rPr lang="fr-FR" sz="1000" b="1" spc="-30" dirty="0" smtClean="0">
                <a:solidFill>
                  <a:srgbClr val="000000"/>
                </a:solidFill>
              </a:rPr>
              <a:t>Marine </a:t>
            </a:r>
            <a:r>
              <a:rPr lang="fr-FR" sz="1000" spc="-30" dirty="0" smtClean="0">
                <a:solidFill>
                  <a:srgbClr val="000000"/>
                </a:solidFill>
              </a:rPr>
              <a:t>: fermes énergie </a:t>
            </a:r>
            <a:r>
              <a:rPr lang="fr-FR" sz="1000" spc="-30" dirty="0">
                <a:solidFill>
                  <a:srgbClr val="000000"/>
                </a:solidFill>
              </a:rPr>
              <a:t>marémotrice durables ; </a:t>
            </a:r>
            <a:r>
              <a:rPr lang="fr-FR" sz="1000" spc="-30" dirty="0" smtClean="0">
                <a:solidFill>
                  <a:srgbClr val="000000"/>
                </a:solidFill>
              </a:rPr>
              <a:t>systèmes </a:t>
            </a:r>
            <a:r>
              <a:rPr lang="fr-FR" sz="1000" spc="-30" dirty="0">
                <a:solidFill>
                  <a:srgbClr val="000000"/>
                </a:solidFill>
              </a:rPr>
              <a:t>innovants </a:t>
            </a:r>
            <a:r>
              <a:rPr lang="fr-FR" sz="1000" spc="-30" dirty="0" smtClean="0">
                <a:solidFill>
                  <a:srgbClr val="000000"/>
                </a:solidFill>
              </a:rPr>
              <a:t>pour </a:t>
            </a:r>
            <a:r>
              <a:rPr lang="fr-FR" sz="1000" spc="-30" dirty="0">
                <a:solidFill>
                  <a:srgbClr val="000000"/>
                </a:solidFill>
              </a:rPr>
              <a:t>les dispositifs d'énergie </a:t>
            </a:r>
            <a:r>
              <a:rPr lang="fr-FR" sz="1000" spc="-30" dirty="0" err="1" smtClean="0">
                <a:solidFill>
                  <a:srgbClr val="000000"/>
                </a:solidFill>
              </a:rPr>
              <a:t>houlomotrice</a:t>
            </a:r>
            <a:endParaRPr lang="fr-FR" sz="1000" spc="-30" dirty="0" smtClean="0">
              <a:solidFill>
                <a:srgbClr val="000000"/>
              </a:solidFill>
            </a:endParaRPr>
          </a:p>
          <a:p>
            <a:pPr marL="93663" indent="-93663">
              <a:spcAft>
                <a:spcPts val="400"/>
              </a:spcAft>
              <a:buFont typeface="Arial" panose="020B0604020202020204" pitchFamily="34" charset="0"/>
              <a:buChar char="•"/>
              <a:defRPr/>
            </a:pPr>
            <a:r>
              <a:rPr lang="fr-FR" sz="1000" b="1" spc="-30" dirty="0" smtClean="0">
                <a:solidFill>
                  <a:srgbClr val="000000"/>
                </a:solidFill>
              </a:rPr>
              <a:t>Hydraulique </a:t>
            </a:r>
            <a:r>
              <a:rPr lang="fr-FR" sz="1000" spc="-30" dirty="0" smtClean="0">
                <a:solidFill>
                  <a:srgbClr val="000000"/>
                </a:solidFill>
              </a:rPr>
              <a:t>: Démo. </a:t>
            </a:r>
            <a:r>
              <a:rPr lang="fr-FR" sz="1000" spc="-30" dirty="0">
                <a:solidFill>
                  <a:srgbClr val="000000"/>
                </a:solidFill>
              </a:rPr>
              <a:t>de la remise en état durable de l'hydroélectricité</a:t>
            </a:r>
          </a:p>
          <a:p>
            <a:pPr marL="93663" lvl="0" indent="-93663">
              <a:spcAft>
                <a:spcPts val="400"/>
              </a:spcAft>
              <a:buFont typeface="Arial" panose="020B0604020202020204" pitchFamily="34" charset="0"/>
              <a:buChar char="•"/>
              <a:defRPr/>
            </a:pPr>
            <a:r>
              <a:rPr lang="fr-FR" sz="1000" b="1" spc="-30" dirty="0" smtClean="0">
                <a:solidFill>
                  <a:srgbClr val="000000"/>
                </a:solidFill>
              </a:rPr>
              <a:t>Biomasse</a:t>
            </a:r>
            <a:r>
              <a:rPr lang="fr-FR" sz="1000" spc="-30" dirty="0" smtClean="0">
                <a:solidFill>
                  <a:srgbClr val="000000"/>
                </a:solidFill>
              </a:rPr>
              <a:t> </a:t>
            </a:r>
            <a:r>
              <a:rPr lang="fr-FR" sz="1000" spc="-30" dirty="0">
                <a:solidFill>
                  <a:srgbClr val="000000"/>
                </a:solidFill>
              </a:rPr>
              <a:t>: </a:t>
            </a:r>
            <a:r>
              <a:rPr lang="fr-FR" sz="1000" spc="-30" dirty="0" smtClean="0">
                <a:solidFill>
                  <a:srgbClr val="000000"/>
                </a:solidFill>
              </a:rPr>
              <a:t>production chaleur </a:t>
            </a:r>
            <a:r>
              <a:rPr lang="fr-FR" sz="1000" spc="-30" dirty="0">
                <a:solidFill>
                  <a:srgbClr val="000000"/>
                </a:solidFill>
              </a:rPr>
              <a:t>et/ou de chaleur et d'électricité </a:t>
            </a:r>
            <a:endParaRPr lang="fr-FR" sz="1000" spc="-30" dirty="0" smtClean="0">
              <a:solidFill>
                <a:srgbClr val="000000"/>
              </a:solidFill>
            </a:endParaRPr>
          </a:p>
          <a:p>
            <a:pPr marL="93663" lvl="0" indent="-93663">
              <a:spcAft>
                <a:spcPts val="400"/>
              </a:spcAft>
              <a:buFont typeface="Arial" panose="020B0604020202020204" pitchFamily="34" charset="0"/>
              <a:buChar char="•"/>
              <a:defRPr/>
            </a:pPr>
            <a:r>
              <a:rPr lang="fr-FR" sz="1000" b="1" spc="-30" dirty="0" smtClean="0">
                <a:solidFill>
                  <a:srgbClr val="000000"/>
                </a:solidFill>
              </a:rPr>
              <a:t>Biocarburants</a:t>
            </a:r>
            <a:r>
              <a:rPr lang="fr-FR" sz="1000" spc="-30" dirty="0" smtClean="0">
                <a:solidFill>
                  <a:srgbClr val="000000"/>
                </a:solidFill>
              </a:rPr>
              <a:t> </a:t>
            </a:r>
            <a:r>
              <a:rPr lang="fr-FR" sz="1000" spc="-30" dirty="0">
                <a:solidFill>
                  <a:srgbClr val="000000"/>
                </a:solidFill>
              </a:rPr>
              <a:t>: </a:t>
            </a:r>
            <a:r>
              <a:rPr lang="fr-FR" sz="1000" spc="-30" dirty="0" smtClean="0">
                <a:solidFill>
                  <a:srgbClr val="000000"/>
                </a:solidFill>
              </a:rPr>
              <a:t>Démo. </a:t>
            </a:r>
            <a:r>
              <a:rPr lang="fr-FR" sz="1000" spc="-30" dirty="0">
                <a:solidFill>
                  <a:srgbClr val="000000"/>
                </a:solidFill>
              </a:rPr>
              <a:t>de </a:t>
            </a:r>
            <a:r>
              <a:rPr lang="fr-FR" sz="1000" spc="-30" dirty="0" smtClean="0">
                <a:solidFill>
                  <a:srgbClr val="000000"/>
                </a:solidFill>
              </a:rPr>
              <a:t>techno. avancées </a:t>
            </a:r>
            <a:r>
              <a:rPr lang="fr-FR" sz="1000" spc="-30" dirty="0">
                <a:solidFill>
                  <a:srgbClr val="000000"/>
                </a:solidFill>
              </a:rPr>
              <a:t>de </a:t>
            </a:r>
            <a:r>
              <a:rPr lang="fr-FR" sz="1000" spc="-30" dirty="0" smtClean="0">
                <a:solidFill>
                  <a:srgbClr val="000000"/>
                </a:solidFill>
              </a:rPr>
              <a:t>biocarburants + carburants synthétiques renouvelables </a:t>
            </a:r>
            <a:r>
              <a:rPr lang="fr-FR" sz="1000" spc="-30" dirty="0">
                <a:solidFill>
                  <a:srgbClr val="000000"/>
                </a:solidFill>
              </a:rPr>
              <a:t>pour </a:t>
            </a:r>
            <a:r>
              <a:rPr lang="fr-FR" sz="1000" spc="-30" dirty="0" smtClean="0">
                <a:solidFill>
                  <a:srgbClr val="000000"/>
                </a:solidFill>
              </a:rPr>
              <a:t>aviation </a:t>
            </a:r>
            <a:r>
              <a:rPr lang="fr-FR" sz="1000" spc="-30" dirty="0">
                <a:solidFill>
                  <a:srgbClr val="000000"/>
                </a:solidFill>
              </a:rPr>
              <a:t>et/ou </a:t>
            </a:r>
            <a:r>
              <a:rPr lang="fr-FR" sz="1000" spc="-30" dirty="0" smtClean="0">
                <a:solidFill>
                  <a:srgbClr val="000000"/>
                </a:solidFill>
              </a:rPr>
              <a:t>transport maritime ; nouvelle génération de biocarburants; Production et purification micro-algues</a:t>
            </a:r>
          </a:p>
          <a:p>
            <a:pPr marL="93663" lvl="0" indent="-93663">
              <a:spcAft>
                <a:spcPts val="400"/>
              </a:spcAft>
              <a:buFont typeface="Arial" panose="020B0604020202020204" pitchFamily="34" charset="0"/>
              <a:buChar char="•"/>
              <a:defRPr/>
            </a:pPr>
            <a:r>
              <a:rPr lang="fr-FR" sz="1000" b="1" spc="-30" dirty="0">
                <a:solidFill>
                  <a:srgbClr val="000000"/>
                </a:solidFill>
              </a:rPr>
              <a:t>Géothermie</a:t>
            </a:r>
            <a:r>
              <a:rPr lang="fr-FR" sz="1000" spc="-30" dirty="0">
                <a:solidFill>
                  <a:srgbClr val="000000"/>
                </a:solidFill>
              </a:rPr>
              <a:t> : </a:t>
            </a:r>
            <a:r>
              <a:rPr lang="fr-FR" sz="1000" spc="-30" dirty="0" smtClean="0">
                <a:solidFill>
                  <a:srgbClr val="000000"/>
                </a:solidFill>
              </a:rPr>
              <a:t>Techno. </a:t>
            </a:r>
            <a:r>
              <a:rPr lang="fr-FR" sz="1000" spc="-30" dirty="0">
                <a:solidFill>
                  <a:srgbClr val="000000"/>
                </a:solidFill>
              </a:rPr>
              <a:t>avancées d'exploration des ressources </a:t>
            </a:r>
            <a:r>
              <a:rPr lang="fr-FR" sz="1000" spc="-30" dirty="0" smtClean="0">
                <a:solidFill>
                  <a:srgbClr val="000000"/>
                </a:solidFill>
              </a:rPr>
              <a:t>géothermiques ; Utilisation </a:t>
            </a:r>
            <a:r>
              <a:rPr lang="fr-FR" sz="1000" spc="-30" dirty="0">
                <a:solidFill>
                  <a:srgbClr val="000000"/>
                </a:solidFill>
              </a:rPr>
              <a:t>intelligente de l'électricité, du chauffage et du refroidissement géothermiques dans le système énergétique</a:t>
            </a:r>
            <a:r>
              <a:rPr lang="fr-FR" sz="1000" spc="-30" dirty="0" smtClean="0">
                <a:solidFill>
                  <a:srgbClr val="000000"/>
                </a:solidFill>
              </a:rPr>
              <a:t>.</a:t>
            </a:r>
          </a:p>
          <a:p>
            <a:pPr marL="93663" lvl="0" indent="-93663">
              <a:spcAft>
                <a:spcPts val="400"/>
              </a:spcAft>
              <a:buFont typeface="Arial" panose="020B0604020202020204" pitchFamily="34" charset="0"/>
              <a:buChar char="•"/>
              <a:defRPr/>
            </a:pPr>
            <a:r>
              <a:rPr lang="fr-FR" sz="1000" spc="-30" dirty="0">
                <a:solidFill>
                  <a:srgbClr val="000000"/>
                </a:solidFill>
              </a:rPr>
              <a:t>Accélérer la transition verte et l'accès à l'énergie </a:t>
            </a:r>
            <a:r>
              <a:rPr lang="fr-FR" sz="1000" b="1" spc="-30" dirty="0">
                <a:solidFill>
                  <a:srgbClr val="000000"/>
                </a:solidFill>
              </a:rPr>
              <a:t>en </a:t>
            </a:r>
            <a:r>
              <a:rPr lang="fr-FR" sz="1000" b="1" spc="-30" dirty="0" smtClean="0">
                <a:solidFill>
                  <a:srgbClr val="000000"/>
                </a:solidFill>
              </a:rPr>
              <a:t>Afrique</a:t>
            </a:r>
          </a:p>
          <a:p>
            <a:pPr marL="93663" indent="-93663">
              <a:spcAft>
                <a:spcPts val="400"/>
              </a:spcAft>
              <a:buFont typeface="Arial" panose="020B0604020202020204" pitchFamily="34" charset="0"/>
              <a:buChar char="•"/>
              <a:defRPr/>
            </a:pPr>
            <a:r>
              <a:rPr lang="fr-FR" sz="1000" b="1" spc="-30" dirty="0" smtClean="0">
                <a:solidFill>
                  <a:srgbClr val="000000"/>
                </a:solidFill>
              </a:rPr>
              <a:t>Vallées </a:t>
            </a:r>
            <a:r>
              <a:rPr lang="fr-FR" sz="1000" b="1" spc="-30" dirty="0">
                <a:solidFill>
                  <a:srgbClr val="000000"/>
                </a:solidFill>
              </a:rPr>
              <a:t>d'énergies renouvelables </a:t>
            </a:r>
            <a:r>
              <a:rPr lang="fr-FR" sz="1000" spc="-30" dirty="0">
                <a:solidFill>
                  <a:srgbClr val="000000"/>
                </a:solidFill>
              </a:rPr>
              <a:t>pour accroître la sécurité énergétique tout en accélérant la transition verte en </a:t>
            </a:r>
            <a:r>
              <a:rPr lang="fr-FR" sz="1000" spc="-30" dirty="0" smtClean="0">
                <a:solidFill>
                  <a:srgbClr val="000000"/>
                </a:solidFill>
              </a:rPr>
              <a:t>Europe</a:t>
            </a: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11" name="Rectangle 10"/>
          <p:cNvSpPr/>
          <p:nvPr/>
        </p:nvSpPr>
        <p:spPr>
          <a:xfrm>
            <a:off x="4605017" y="1443914"/>
            <a:ext cx="4490223" cy="3708708"/>
          </a:xfrm>
          <a:prstGeom prst="rect">
            <a:avLst/>
          </a:prstGeom>
          <a:solidFill>
            <a:schemeClr val="bg1"/>
          </a:solidFill>
        </p:spPr>
        <p:txBody>
          <a:bodyPr wrap="square">
            <a:spAutoFit/>
          </a:bodyPr>
          <a:lstStyle/>
          <a:p>
            <a:pPr marL="93663" lvl="0" indent="-93663">
              <a:spcAft>
                <a:spcPts val="200"/>
              </a:spcAft>
              <a:buFont typeface="Arial" panose="020B0604020202020204" pitchFamily="34" charset="0"/>
              <a:buChar char="•"/>
              <a:defRPr/>
            </a:pPr>
            <a:r>
              <a:rPr kumimoji="0" lang="fr-FR" sz="1000" b="1" i="0" u="none" strike="noStrike" kern="1200" cap="none" spc="-30" normalizeH="0" baseline="0" noProof="0" dirty="0" smtClean="0">
                <a:ln>
                  <a:noFill/>
                </a:ln>
                <a:solidFill>
                  <a:srgbClr val="000000"/>
                </a:solidFill>
                <a:effectLst/>
                <a:uLnTx/>
                <a:uFillTx/>
                <a:latin typeface="Arial"/>
              </a:rPr>
              <a:t>Solaire</a:t>
            </a:r>
            <a:r>
              <a:rPr kumimoji="0" lang="fr-FR" sz="1000" b="0" i="0" u="none" strike="noStrike" kern="1200" cap="none" spc="-30" normalizeH="0" noProof="0" dirty="0" smtClean="0">
                <a:ln>
                  <a:noFill/>
                </a:ln>
                <a:solidFill>
                  <a:srgbClr val="000000"/>
                </a:solidFill>
                <a:effectLst/>
                <a:uLnTx/>
                <a:uFillTx/>
                <a:latin typeface="Arial"/>
              </a:rPr>
              <a:t> : fabrication avancée des techno PV; PV de faible puissance</a:t>
            </a:r>
            <a:r>
              <a:rPr lang="fr-FR" sz="1000" spc="-30" dirty="0">
                <a:solidFill>
                  <a:srgbClr val="000000"/>
                </a:solidFill>
              </a:rPr>
              <a:t>; Outils numériques pour </a:t>
            </a:r>
            <a:r>
              <a:rPr lang="fr-FR" sz="1000" spc="-30" dirty="0" smtClean="0">
                <a:solidFill>
                  <a:srgbClr val="000000"/>
                </a:solidFill>
              </a:rPr>
              <a:t>centrales </a:t>
            </a:r>
            <a:r>
              <a:rPr lang="fr-FR" sz="1000" spc="-30" dirty="0">
                <a:solidFill>
                  <a:srgbClr val="000000"/>
                </a:solidFill>
              </a:rPr>
              <a:t>CSP et solaires thermiques ; Applications de mobilité électrique intégrées au PV; Systèmes </a:t>
            </a:r>
            <a:r>
              <a:rPr lang="fr-FR" sz="1000" spc="-30" dirty="0" smtClean="0">
                <a:solidFill>
                  <a:srgbClr val="000000"/>
                </a:solidFill>
              </a:rPr>
              <a:t>PV </a:t>
            </a:r>
            <a:r>
              <a:rPr lang="fr-FR" sz="1000" spc="-30" dirty="0">
                <a:solidFill>
                  <a:srgbClr val="000000"/>
                </a:solidFill>
              </a:rPr>
              <a:t>innovants </a:t>
            </a:r>
            <a:r>
              <a:rPr lang="fr-FR" sz="1000" spc="-30" dirty="0" smtClean="0">
                <a:solidFill>
                  <a:srgbClr val="000000"/>
                </a:solidFill>
              </a:rPr>
              <a:t>intégrés; </a:t>
            </a:r>
            <a:r>
              <a:rPr lang="fr-FR" sz="1000" spc="-30" dirty="0">
                <a:solidFill>
                  <a:srgbClr val="000000"/>
                </a:solidFill>
              </a:rPr>
              <a:t>Efficacité des ressources du PV en matière de production, d'utilisation et d'élimination</a:t>
            </a:r>
            <a:endParaRPr kumimoji="0" lang="fr-FR" sz="1000" b="0" i="0" u="none" strike="noStrike" kern="1200" cap="none" spc="-30" normalizeH="0" noProof="0" dirty="0" smtClean="0">
              <a:ln>
                <a:noFill/>
              </a:ln>
              <a:solidFill>
                <a:srgbClr val="000000"/>
              </a:solidFill>
              <a:effectLst/>
              <a:uLnTx/>
              <a:uFillTx/>
              <a:latin typeface="Arial"/>
            </a:endParaRPr>
          </a:p>
          <a:p>
            <a:pPr marL="93663" lvl="0" indent="-93663">
              <a:spcAft>
                <a:spcPts val="200"/>
              </a:spcAft>
              <a:buFont typeface="Arial" panose="020B0604020202020204" pitchFamily="34" charset="0"/>
              <a:buChar char="•"/>
              <a:defRPr/>
            </a:pPr>
            <a:r>
              <a:rPr lang="fr-FR" sz="1000" b="1" spc="-30" dirty="0" smtClean="0">
                <a:solidFill>
                  <a:srgbClr val="000000"/>
                </a:solidFill>
              </a:rPr>
              <a:t>Eolien</a:t>
            </a:r>
            <a:r>
              <a:rPr lang="fr-FR" sz="1000" spc="-30" dirty="0" smtClean="0">
                <a:solidFill>
                  <a:srgbClr val="000000"/>
                </a:solidFill>
              </a:rPr>
              <a:t> : </a:t>
            </a:r>
            <a:r>
              <a:rPr lang="fr-FR" sz="1000" spc="-30" dirty="0">
                <a:solidFill>
                  <a:srgbClr val="000000"/>
                </a:solidFill>
              </a:rPr>
              <a:t>Minimisation des impacts environnementaux </a:t>
            </a:r>
            <a:r>
              <a:rPr lang="fr-FR" sz="1000" spc="-30" dirty="0" smtClean="0">
                <a:solidFill>
                  <a:srgbClr val="000000"/>
                </a:solidFill>
              </a:rPr>
              <a:t>[…] </a:t>
            </a:r>
            <a:r>
              <a:rPr lang="fr-FR" sz="1000" spc="-30" dirty="0">
                <a:solidFill>
                  <a:srgbClr val="000000"/>
                </a:solidFill>
              </a:rPr>
              <a:t>lors du déploiement, de l'exploitation et du démantèlement des parcs éoliens offshore ; </a:t>
            </a:r>
            <a:r>
              <a:rPr lang="fr-FR" sz="1000" spc="-30" dirty="0" smtClean="0">
                <a:solidFill>
                  <a:srgbClr val="000000"/>
                </a:solidFill>
              </a:rPr>
              <a:t>Démo. </a:t>
            </a:r>
            <a:r>
              <a:rPr lang="fr-FR" sz="1000" spc="-30" dirty="0">
                <a:solidFill>
                  <a:srgbClr val="000000"/>
                </a:solidFill>
              </a:rPr>
              <a:t>de concepts innovants d'éoliennes flottantes</a:t>
            </a:r>
            <a:endParaRPr lang="fr-FR" sz="1000" spc="-30" baseline="0" dirty="0" smtClean="0">
              <a:solidFill>
                <a:srgbClr val="000000"/>
              </a:solidFill>
              <a:latin typeface="Arial"/>
            </a:endParaRPr>
          </a:p>
          <a:p>
            <a:pPr marL="93663" lvl="0" indent="-93663">
              <a:spcAft>
                <a:spcPts val="200"/>
              </a:spcAft>
              <a:buFont typeface="Arial" panose="020B0604020202020204" pitchFamily="34" charset="0"/>
              <a:buChar char="•"/>
              <a:defRPr/>
            </a:pPr>
            <a:r>
              <a:rPr lang="fr-FR" sz="1000" b="1" spc="-30" dirty="0">
                <a:solidFill>
                  <a:srgbClr val="000000"/>
                </a:solidFill>
              </a:rPr>
              <a:t>Marine</a:t>
            </a:r>
            <a:r>
              <a:rPr lang="fr-FR" sz="1000" spc="-30" dirty="0">
                <a:solidFill>
                  <a:srgbClr val="000000"/>
                </a:solidFill>
              </a:rPr>
              <a:t> : </a:t>
            </a:r>
            <a:r>
              <a:rPr lang="fr-FR" sz="1000" spc="-30" dirty="0" smtClean="0">
                <a:solidFill>
                  <a:srgbClr val="000000"/>
                </a:solidFill>
              </a:rPr>
              <a:t>Démo. </a:t>
            </a:r>
            <a:r>
              <a:rPr lang="fr-FR" sz="1000" spc="-30" dirty="0">
                <a:solidFill>
                  <a:srgbClr val="000000"/>
                </a:solidFill>
              </a:rPr>
              <a:t>de fermes durables d'énergie </a:t>
            </a:r>
            <a:r>
              <a:rPr lang="fr-FR" sz="1000" spc="-30" dirty="0" err="1" smtClean="0">
                <a:solidFill>
                  <a:srgbClr val="000000"/>
                </a:solidFill>
              </a:rPr>
              <a:t>houlomotrice</a:t>
            </a:r>
            <a:r>
              <a:rPr lang="fr-FR" sz="1000" spc="-30" dirty="0">
                <a:solidFill>
                  <a:srgbClr val="000000"/>
                </a:solidFill>
              </a:rPr>
              <a:t> ; </a:t>
            </a:r>
            <a:r>
              <a:rPr lang="fr-FR" sz="1000" spc="-30" dirty="0" smtClean="0">
                <a:solidFill>
                  <a:srgbClr val="000000"/>
                </a:solidFill>
              </a:rPr>
              <a:t>techno </a:t>
            </a:r>
            <a:r>
              <a:rPr lang="fr-FR" sz="1000" spc="-30" dirty="0">
                <a:solidFill>
                  <a:srgbClr val="000000"/>
                </a:solidFill>
              </a:rPr>
              <a:t>essentielles pour les futures fermes énergétiques océaniques</a:t>
            </a:r>
            <a:endParaRPr kumimoji="0" lang="fr-FR" sz="1000" b="0" i="0" u="none" strike="noStrike" kern="1200" cap="none" spc="-30" normalizeH="0" noProof="0" dirty="0" smtClean="0">
              <a:ln>
                <a:noFill/>
              </a:ln>
              <a:solidFill>
                <a:srgbClr val="000000"/>
              </a:solidFill>
              <a:effectLst/>
              <a:uLnTx/>
              <a:uFillTx/>
              <a:latin typeface="Arial"/>
            </a:endParaRPr>
          </a:p>
          <a:p>
            <a:pPr marL="93663" lvl="0" indent="-93663">
              <a:spcAft>
                <a:spcPts val="200"/>
              </a:spcAft>
              <a:buFont typeface="Arial" panose="020B0604020202020204" pitchFamily="34" charset="0"/>
              <a:buChar char="•"/>
              <a:defRPr/>
            </a:pPr>
            <a:r>
              <a:rPr lang="fr-FR" sz="1000" b="1" spc="-30" dirty="0">
                <a:solidFill>
                  <a:srgbClr val="000000"/>
                </a:solidFill>
              </a:rPr>
              <a:t>Hydraulique</a:t>
            </a:r>
            <a:r>
              <a:rPr lang="fr-FR" sz="1000" spc="-30" dirty="0">
                <a:solidFill>
                  <a:srgbClr val="000000"/>
                </a:solidFill>
              </a:rPr>
              <a:t> : Développement d'équipements hydroélectriques pour améliorer l'efficacité technico-économique et la résilience des </a:t>
            </a:r>
            <a:r>
              <a:rPr lang="fr-FR" sz="1000" spc="-30" dirty="0" smtClean="0">
                <a:solidFill>
                  <a:srgbClr val="000000"/>
                </a:solidFill>
              </a:rPr>
              <a:t>équipements</a:t>
            </a:r>
          </a:p>
          <a:p>
            <a:pPr marL="93663" indent="-93663">
              <a:spcAft>
                <a:spcPts val="200"/>
              </a:spcAft>
              <a:buFont typeface="Arial" panose="020B0604020202020204" pitchFamily="34" charset="0"/>
              <a:buChar char="•"/>
              <a:defRPr/>
            </a:pPr>
            <a:r>
              <a:rPr lang="fr-FR" sz="1000" b="1" spc="-30" dirty="0" smtClean="0"/>
              <a:t>Biomasse </a:t>
            </a:r>
            <a:r>
              <a:rPr lang="fr-FR" sz="1000" spc="-30" dirty="0" smtClean="0"/>
              <a:t>: Techno. </a:t>
            </a:r>
            <a:r>
              <a:rPr lang="fr-FR" sz="1000" spc="-30" dirty="0"/>
              <a:t>de fixation du carbone </a:t>
            </a:r>
            <a:r>
              <a:rPr lang="fr-FR" sz="1000" spc="-30" dirty="0" smtClean="0"/>
              <a:t>pour gaz </a:t>
            </a:r>
            <a:r>
              <a:rPr lang="fr-FR" sz="1000" spc="-30" dirty="0"/>
              <a:t>de combustion biogènes</a:t>
            </a:r>
          </a:p>
          <a:p>
            <a:pPr marL="93663" lvl="0" indent="-93663">
              <a:spcAft>
                <a:spcPts val="200"/>
              </a:spcAft>
              <a:buFont typeface="Arial" panose="020B0604020202020204" pitchFamily="34" charset="0"/>
              <a:buChar char="•"/>
              <a:defRPr/>
            </a:pPr>
            <a:r>
              <a:rPr lang="fr-FR" sz="1000" b="1" spc="-30" dirty="0" smtClean="0"/>
              <a:t>Biocarburants</a:t>
            </a:r>
            <a:r>
              <a:rPr lang="fr-FR" sz="1000" spc="-30" dirty="0" smtClean="0"/>
              <a:t> </a:t>
            </a:r>
            <a:r>
              <a:rPr lang="fr-FR" sz="1000" spc="-30" dirty="0"/>
              <a:t>: techno. </a:t>
            </a:r>
            <a:r>
              <a:rPr lang="fr-FR" sz="1000" spc="-30" dirty="0" smtClean="0"/>
              <a:t>de </a:t>
            </a:r>
            <a:r>
              <a:rPr lang="fr-FR" sz="1000" spc="-30" dirty="0"/>
              <a:t>vecteurs intermédiaires </a:t>
            </a:r>
            <a:r>
              <a:rPr lang="fr-FR" sz="1000" spc="-30" dirty="0" smtClean="0"/>
              <a:t>d‘ENR </a:t>
            </a:r>
            <a:r>
              <a:rPr lang="fr-FR" sz="1000" spc="-30" dirty="0"/>
              <a:t>pour les carburants de </a:t>
            </a:r>
            <a:r>
              <a:rPr lang="fr-FR" sz="1000" spc="-30" dirty="0" smtClean="0"/>
              <a:t>transport </a:t>
            </a:r>
            <a:r>
              <a:rPr lang="fr-FR" sz="1000" spc="-30" dirty="0"/>
              <a:t>; </a:t>
            </a:r>
            <a:r>
              <a:rPr lang="fr-FR" sz="1000" spc="-30" dirty="0" smtClean="0"/>
              <a:t>Production</a:t>
            </a:r>
            <a:r>
              <a:rPr lang="fr-FR" sz="1000" spc="-30" dirty="0" smtClean="0">
                <a:solidFill>
                  <a:srgbClr val="000000"/>
                </a:solidFill>
              </a:rPr>
              <a:t> </a:t>
            </a:r>
            <a:r>
              <a:rPr lang="fr-FR" sz="1000" spc="-30" dirty="0">
                <a:solidFill>
                  <a:srgbClr val="000000"/>
                </a:solidFill>
              </a:rPr>
              <a:t>de carburants solaires directs renouvelables ; </a:t>
            </a:r>
            <a:r>
              <a:rPr lang="fr-FR" sz="1000" spc="-30" dirty="0" smtClean="0">
                <a:solidFill>
                  <a:srgbClr val="000000"/>
                </a:solidFill>
              </a:rPr>
              <a:t>Prochaine </a:t>
            </a:r>
            <a:r>
              <a:rPr lang="fr-FR" sz="1000" spc="-30" dirty="0">
                <a:solidFill>
                  <a:srgbClr val="000000"/>
                </a:solidFill>
              </a:rPr>
              <a:t>génération de </a:t>
            </a:r>
            <a:r>
              <a:rPr lang="fr-FR" sz="1000" spc="-30" dirty="0" smtClean="0">
                <a:solidFill>
                  <a:srgbClr val="000000"/>
                </a:solidFill>
              </a:rPr>
              <a:t>techno. </a:t>
            </a:r>
            <a:r>
              <a:rPr lang="fr-FR" sz="1000" spc="-30" dirty="0">
                <a:solidFill>
                  <a:srgbClr val="000000"/>
                </a:solidFill>
              </a:rPr>
              <a:t>de carburants synthétiques renouvelables; </a:t>
            </a:r>
            <a:r>
              <a:rPr lang="fr-FR" sz="1000" spc="-30" dirty="0" smtClean="0">
                <a:solidFill>
                  <a:srgbClr val="000000"/>
                </a:solidFill>
              </a:rPr>
              <a:t>Concepts intelligents </a:t>
            </a:r>
            <a:r>
              <a:rPr lang="fr-FR" sz="1000" spc="-30" dirty="0">
                <a:solidFill>
                  <a:srgbClr val="000000"/>
                </a:solidFill>
              </a:rPr>
              <a:t>de bioraffineries intégrées </a:t>
            </a:r>
            <a:r>
              <a:rPr lang="fr-FR" sz="1000" spc="-30" dirty="0" smtClean="0">
                <a:solidFill>
                  <a:srgbClr val="000000"/>
                </a:solidFill>
              </a:rPr>
              <a:t>pour coproduction </a:t>
            </a:r>
            <a:r>
              <a:rPr lang="fr-FR" sz="1000" spc="-30" dirty="0">
                <a:solidFill>
                  <a:srgbClr val="000000"/>
                </a:solidFill>
              </a:rPr>
              <a:t>de </a:t>
            </a:r>
            <a:r>
              <a:rPr lang="fr-FR" sz="1000" spc="-30" dirty="0" smtClean="0">
                <a:solidFill>
                  <a:srgbClr val="000000"/>
                </a:solidFill>
              </a:rPr>
              <a:t>biocarburants, produits </a:t>
            </a:r>
            <a:r>
              <a:rPr lang="fr-FR" sz="1000" spc="-30" dirty="0">
                <a:solidFill>
                  <a:srgbClr val="000000"/>
                </a:solidFill>
              </a:rPr>
              <a:t>biochimiques et </a:t>
            </a:r>
            <a:r>
              <a:rPr lang="fr-FR" sz="1000" spc="-30" dirty="0" smtClean="0">
                <a:solidFill>
                  <a:srgbClr val="000000"/>
                </a:solidFill>
              </a:rPr>
              <a:t>biomatériaux</a:t>
            </a:r>
            <a:endParaRPr kumimoji="0" lang="fr-FR" sz="1000" b="0" i="0" u="none" strike="noStrike" kern="1200" cap="none" spc="-30" normalizeH="0" baseline="0" noProof="0" dirty="0" smtClean="0">
              <a:ln>
                <a:noFill/>
              </a:ln>
              <a:solidFill>
                <a:srgbClr val="000000"/>
              </a:solidFill>
              <a:effectLst/>
              <a:uLnTx/>
              <a:uFillTx/>
              <a:latin typeface="Arial"/>
            </a:endParaRPr>
          </a:p>
          <a:p>
            <a:pPr marL="93663" lvl="0" indent="-93663">
              <a:spcAft>
                <a:spcPts val="200"/>
              </a:spcAft>
              <a:buFont typeface="Arial" panose="020B0604020202020204" pitchFamily="34" charset="0"/>
              <a:buChar char="•"/>
              <a:defRPr/>
            </a:pPr>
            <a:r>
              <a:rPr lang="fr-FR" sz="1000" b="1" spc="-30" dirty="0">
                <a:solidFill>
                  <a:srgbClr val="000000"/>
                </a:solidFill>
              </a:rPr>
              <a:t>Géothermie</a:t>
            </a:r>
            <a:r>
              <a:rPr lang="fr-FR" sz="1000" spc="-30" dirty="0">
                <a:solidFill>
                  <a:srgbClr val="000000"/>
                </a:solidFill>
              </a:rPr>
              <a:t> : Applications innovantes/intégration du chauffage et du refroidissement géothermiques dans </a:t>
            </a:r>
            <a:r>
              <a:rPr lang="fr-FR" sz="1000" spc="-30" dirty="0" smtClean="0">
                <a:solidFill>
                  <a:srgbClr val="000000"/>
                </a:solidFill>
              </a:rPr>
              <a:t>l'industrie</a:t>
            </a:r>
            <a:endParaRPr lang="fr-FR" sz="1000" spc="-30" dirty="0" smtClean="0">
              <a:solidFill>
                <a:srgbClr val="000000"/>
              </a:solidFill>
              <a:latin typeface="Arial"/>
            </a:endParaRPr>
          </a:p>
          <a:p>
            <a:pPr marL="93663" marR="0" lvl="0" indent="-93663" algn="l" defTabSz="914400" rtl="0" eaLnBrk="1" fontAlgn="auto" latinLnBrk="0" hangingPunct="1">
              <a:spcAft>
                <a:spcPts val="200"/>
              </a:spcAft>
              <a:buClrTx/>
              <a:buSzTx/>
              <a:buFont typeface="Arial" panose="020B0604020202020204" pitchFamily="34" charset="0"/>
              <a:buChar char="•"/>
              <a:tabLst/>
              <a:defRPr/>
            </a:pPr>
            <a:r>
              <a:rPr kumimoji="0" lang="fr-FR" sz="1000" b="0" i="0" u="none" strike="noStrike" kern="1200" cap="none" spc="-30" normalizeH="0" baseline="0" noProof="0" dirty="0" smtClean="0">
                <a:ln>
                  <a:noFill/>
                </a:ln>
                <a:solidFill>
                  <a:srgbClr val="000000"/>
                </a:solidFill>
                <a:effectLst/>
                <a:uLnTx/>
                <a:uFillTx/>
                <a:latin typeface="Arial"/>
              </a:rPr>
              <a:t>Prochaine</a:t>
            </a:r>
            <a:r>
              <a:rPr kumimoji="0" lang="fr-FR" sz="1000" b="0" i="0" u="none" strike="noStrike" kern="1200" cap="none" spc="-30" normalizeH="0" noProof="0" dirty="0" smtClean="0">
                <a:ln>
                  <a:noFill/>
                </a:ln>
                <a:solidFill>
                  <a:srgbClr val="000000"/>
                </a:solidFill>
                <a:effectLst/>
                <a:uLnTx/>
                <a:uFillTx/>
                <a:latin typeface="Arial"/>
              </a:rPr>
              <a:t> génération de techno ENR</a:t>
            </a:r>
          </a:p>
          <a:p>
            <a:pPr marL="93663" lvl="0" indent="-93663">
              <a:spcAft>
                <a:spcPts val="200"/>
              </a:spcAft>
              <a:buFont typeface="Arial" panose="020B0604020202020204" pitchFamily="34" charset="0"/>
              <a:buChar char="•"/>
              <a:defRPr/>
            </a:pPr>
            <a:r>
              <a:rPr lang="fr-FR" sz="1000" spc="-30" dirty="0">
                <a:solidFill>
                  <a:srgbClr val="000000"/>
                </a:solidFill>
              </a:rPr>
              <a:t>Action Afrique-UE </a:t>
            </a:r>
            <a:r>
              <a:rPr lang="fr-FR" sz="1000" spc="-30" dirty="0" smtClean="0">
                <a:solidFill>
                  <a:srgbClr val="000000"/>
                </a:solidFill>
              </a:rPr>
              <a:t>CO-FUND</a:t>
            </a:r>
          </a:p>
          <a:p>
            <a:pPr marL="93663" lvl="0" indent="-93663">
              <a:spcAft>
                <a:spcPts val="200"/>
              </a:spcAft>
              <a:buFont typeface="Arial" panose="020B0604020202020204" pitchFamily="34" charset="0"/>
              <a:buChar char="•"/>
              <a:defRPr/>
            </a:pPr>
            <a:r>
              <a:rPr lang="fr-FR" sz="1000" spc="-30" dirty="0">
                <a:solidFill>
                  <a:srgbClr val="000000"/>
                </a:solidFill>
              </a:rPr>
              <a:t>Mesures d'adoption par le marché des systèmes d'énergie renouvelable</a:t>
            </a:r>
            <a:endParaRPr kumimoji="0" lang="fr-FR" sz="1000" b="0" i="0" u="none" strike="noStrike" kern="1200" cap="none" spc="-30" normalizeH="0" baseline="0" noProof="0" dirty="0">
              <a:ln>
                <a:noFill/>
              </a:ln>
              <a:solidFill>
                <a:srgbClr val="000000"/>
              </a:solidFill>
              <a:effectLst/>
              <a:uLnTx/>
              <a:uFillTx/>
              <a:latin typeface="Arial"/>
            </a:endParaRPr>
          </a:p>
        </p:txBody>
      </p:sp>
      <p:sp>
        <p:nvSpPr>
          <p:cNvPr id="13" name="ZoneTexte 12"/>
          <p:cNvSpPr txBox="1"/>
          <p:nvPr/>
        </p:nvSpPr>
        <p:spPr>
          <a:xfrm>
            <a:off x="3275856" y="123478"/>
            <a:ext cx="5569003" cy="769441"/>
          </a:xfrm>
          <a:prstGeom prst="rect">
            <a:avLst/>
          </a:prstGeom>
          <a:noFill/>
        </p:spPr>
        <p:txBody>
          <a:bodyPr wrap="square" rtlCol="0">
            <a:spAutoFit/>
          </a:bodyPr>
          <a:lstStyle/>
          <a:p>
            <a:pPr lvl="0"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lvl="0"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lang="fr-FR" sz="1200" b="1" dirty="0">
                <a:solidFill>
                  <a:srgbClr val="000000"/>
                </a:solidFill>
                <a:latin typeface="Arial"/>
              </a:rPr>
              <a:t>3</a:t>
            </a:r>
            <a:r>
              <a:rPr kumimoji="0" lang="fr-FR" sz="1200" b="1" i="0" u="none" strike="noStrike" kern="1200" cap="none" spc="0" normalizeH="0" baseline="0" noProof="0" dirty="0" smtClean="0">
                <a:ln>
                  <a:noFill/>
                </a:ln>
                <a:solidFill>
                  <a:srgbClr val="000000"/>
                </a:solidFill>
                <a:effectLst/>
                <a:uLnTx/>
                <a:uFillTx/>
                <a:latin typeface="Arial"/>
              </a:rPr>
              <a:t> </a:t>
            </a:r>
            <a:r>
              <a:rPr kumimoji="0" lang="fr-FR" sz="1200" b="1" i="0" u="none" strike="noStrike" kern="1200" cap="none" spc="0" normalizeH="0" baseline="0" noProof="0" dirty="0">
                <a:ln>
                  <a:noFill/>
                </a:ln>
                <a:solidFill>
                  <a:srgbClr val="000000"/>
                </a:solidFill>
                <a:effectLst/>
                <a:uLnTx/>
                <a:uFillTx/>
                <a:latin typeface="Arial"/>
              </a:rPr>
              <a:t>: </a:t>
            </a:r>
            <a:r>
              <a:rPr lang="fr-FR" sz="1200" b="1" dirty="0">
                <a:solidFill>
                  <a:srgbClr val="000000"/>
                </a:solidFill>
              </a:rPr>
              <a:t>Un approvisionnement énergétique durable, sûr et compétitif </a:t>
            </a:r>
            <a:endParaRPr lang="fr-FR" b="1" dirty="0">
              <a:solidFill>
                <a:srgbClr val="000000"/>
              </a:solidFill>
            </a:endParaRPr>
          </a:p>
        </p:txBody>
      </p:sp>
    </p:spTree>
    <p:extLst>
      <p:ext uri="{BB962C8B-B14F-4D97-AF65-F5344CB8AC3E}">
        <p14:creationId xmlns:p14="http://schemas.microsoft.com/office/powerpoint/2010/main" val="298721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contenu 5"/>
          <p:cNvSpPr txBox="1">
            <a:spLocks/>
          </p:cNvSpPr>
          <p:nvPr/>
        </p:nvSpPr>
        <p:spPr>
          <a:xfrm>
            <a:off x="366890"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en-GB" sz="1400" b="1" i="0" u="none" strike="noStrike" kern="1200" cap="none" spc="0" normalizeH="0" baseline="0" noProof="0" dirty="0" err="1">
                <a:ln>
                  <a:noFill/>
                </a:ln>
                <a:solidFill>
                  <a:srgbClr val="000091"/>
                </a:solidFill>
                <a:effectLst/>
                <a:uLnTx/>
                <a:uFillTx/>
                <a:latin typeface="Arial"/>
                <a:ea typeface="+mn-ea"/>
                <a:cs typeface="+mn-cs"/>
              </a:rPr>
              <a:t>Systèmes</a:t>
            </a:r>
            <a:r>
              <a:rPr kumimoji="0" lang="en-GB" sz="1400" b="1" i="0" u="none" strike="noStrike" kern="1200" cap="none" spc="0" normalizeH="0" baseline="0" noProof="0" dirty="0">
                <a:ln>
                  <a:noFill/>
                </a:ln>
                <a:solidFill>
                  <a:srgbClr val="000091"/>
                </a:solidFill>
                <a:effectLst/>
                <a:uLnTx/>
                <a:uFillTx/>
                <a:latin typeface="Arial"/>
                <a:ea typeface="+mn-ea"/>
                <a:cs typeface="+mn-cs"/>
              </a:rPr>
              <a:t> </a:t>
            </a:r>
            <a:r>
              <a:rPr kumimoji="0" lang="en-GB" sz="1400" b="1" i="0" u="none" strike="noStrike" kern="1200" cap="none" spc="0" normalizeH="0" baseline="0" noProof="0" dirty="0" err="1">
                <a:ln>
                  <a:noFill/>
                </a:ln>
                <a:solidFill>
                  <a:srgbClr val="000091"/>
                </a:solidFill>
                <a:effectLst/>
                <a:uLnTx/>
                <a:uFillTx/>
                <a:latin typeface="Arial"/>
                <a:ea typeface="+mn-ea"/>
                <a:cs typeface="+mn-cs"/>
              </a:rPr>
              <a:t>énergétiques</a:t>
            </a:r>
            <a:r>
              <a:rPr kumimoji="0" lang="en-GB" sz="1400" b="1" i="0" u="none" strike="noStrike" kern="1200" cap="none" spc="0" normalizeH="0" baseline="0" noProof="0" dirty="0">
                <a:ln>
                  <a:noFill/>
                </a:ln>
                <a:solidFill>
                  <a:srgbClr val="000091"/>
                </a:solidFill>
                <a:effectLst/>
                <a:uLnTx/>
                <a:uFillTx/>
                <a:latin typeface="Arial"/>
                <a:ea typeface="+mn-ea"/>
                <a:cs typeface="+mn-cs"/>
              </a:rPr>
              <a:t>, </a:t>
            </a:r>
            <a:r>
              <a:rPr kumimoji="0" lang="en-GB" sz="1400" b="1" i="0" u="none" strike="noStrike" kern="1200" cap="none" spc="0" normalizeH="0" baseline="0" noProof="0" dirty="0" err="1">
                <a:ln>
                  <a:noFill/>
                </a:ln>
                <a:solidFill>
                  <a:srgbClr val="000091"/>
                </a:solidFill>
                <a:effectLst/>
                <a:uLnTx/>
                <a:uFillTx/>
                <a:latin typeface="Arial"/>
                <a:ea typeface="+mn-ea"/>
                <a:cs typeface="+mn-cs"/>
              </a:rPr>
              <a:t>réseaux</a:t>
            </a:r>
            <a:r>
              <a:rPr kumimoji="0" lang="en-GB" sz="1400" b="1" i="0" u="none" strike="noStrike" kern="1200" cap="none" spc="0" normalizeH="0" baseline="0" noProof="0" dirty="0">
                <a:ln>
                  <a:noFill/>
                </a:ln>
                <a:solidFill>
                  <a:srgbClr val="000091"/>
                </a:solidFill>
                <a:effectLst/>
                <a:uLnTx/>
                <a:uFillTx/>
                <a:latin typeface="Arial"/>
                <a:ea typeface="+mn-ea"/>
                <a:cs typeface="+mn-cs"/>
              </a:rPr>
              <a:t> et </a:t>
            </a:r>
            <a:r>
              <a:rPr kumimoji="0" lang="en-GB" sz="1400" b="1" i="0" u="none" strike="noStrike" kern="1200" cap="none" spc="0" normalizeH="0" baseline="0" noProof="0" dirty="0" err="1">
                <a:ln>
                  <a:noFill/>
                </a:ln>
                <a:solidFill>
                  <a:srgbClr val="000091"/>
                </a:solidFill>
                <a:effectLst/>
                <a:uLnTx/>
                <a:uFillTx/>
                <a:latin typeface="Arial"/>
                <a:ea typeface="+mn-ea"/>
                <a:cs typeface="+mn-cs"/>
              </a:rPr>
              <a:t>stockage</a:t>
            </a:r>
            <a:endParaRPr kumimoji="0" lang="fr-FR"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52548" y="1410330"/>
            <a:ext cx="40589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2023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14 topics.</a:t>
            </a:r>
            <a:r>
              <a:rPr kumimoji="0" lang="fr-FR" sz="1200" b="1" i="0" u="none" strike="noStrike" kern="1200" cap="none" spc="0" normalizeH="0" noProof="0" dirty="0" smtClean="0">
                <a:ln>
                  <a:noFill/>
                </a:ln>
                <a:solidFill>
                  <a:srgbClr val="000000"/>
                </a:solidFill>
                <a:effectLst/>
                <a:uLnTx/>
                <a:uFillTx/>
                <a:latin typeface="Arial"/>
                <a:ea typeface="+mn-ea"/>
                <a:cs typeface="+mn-cs"/>
              </a:rPr>
              <a:t> 2 calls : 30/03/2023 &amp; 10/10/2023 </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5148064" y="1389196"/>
            <a:ext cx="309634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2024</a:t>
            </a:r>
            <a:r>
              <a:rPr kumimoji="0" lang="fr-FR" sz="1600" b="0" i="0" u="none" strike="noStrike" kern="1200" cap="none" spc="0" normalizeH="0" noProof="0" dirty="0" smtClean="0">
                <a:ln>
                  <a:noFill/>
                </a:ln>
                <a:solidFill>
                  <a:srgbClr val="000000"/>
                </a:solidFill>
                <a:effectLst/>
                <a:uLnTx/>
                <a:uFillTx/>
                <a:latin typeface="Arial"/>
                <a:ea typeface="+mn-ea"/>
                <a:cs typeface="+mn-cs"/>
              </a:rPr>
              <a:t> : </a:t>
            </a:r>
            <a:r>
              <a:rPr kumimoji="0" lang="fr-FR" sz="1200" b="1" i="0" u="none" strike="noStrike" kern="1200" cap="none" spc="0" normalizeH="0" noProof="0" dirty="0" smtClean="0">
                <a:ln>
                  <a:noFill/>
                </a:ln>
                <a:solidFill>
                  <a:srgbClr val="000000"/>
                </a:solidFill>
                <a:effectLst/>
                <a:uLnTx/>
                <a:uFillTx/>
                <a:latin typeface="Arial"/>
                <a:ea typeface="+mn-ea"/>
                <a:cs typeface="+mn-cs"/>
              </a:rPr>
              <a:t>7 topics. 1 call : 16/01/2024</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107504" y="1743324"/>
            <a:ext cx="4464496" cy="3493264"/>
          </a:xfrm>
          <a:prstGeom prst="rect">
            <a:avLst/>
          </a:prstGeom>
          <a:solidFill>
            <a:schemeClr val="bg1"/>
          </a:solidFill>
        </p:spPr>
        <p:txBody>
          <a:bodyPr wrap="square">
            <a:spAutoFit/>
          </a:bodyPr>
          <a:lstStyle/>
          <a:p>
            <a:pPr marL="93663" indent="-93663">
              <a:spcAft>
                <a:spcPts val="400"/>
              </a:spcAft>
              <a:buFont typeface="Arial" panose="020B0604020202020204" pitchFamily="34" charset="0"/>
              <a:buChar char="•"/>
              <a:defRPr/>
            </a:pPr>
            <a:r>
              <a:rPr lang="fr-FR" sz="1050" b="1" spc="-20" dirty="0" smtClean="0">
                <a:solidFill>
                  <a:srgbClr val="000000"/>
                </a:solidFill>
              </a:rPr>
              <a:t>Fiabilité/flexibilité réseau/interopérabilité</a:t>
            </a:r>
            <a:r>
              <a:rPr lang="fr-FR" sz="1050" spc="-20" dirty="0" smtClean="0">
                <a:solidFill>
                  <a:srgbClr val="000000"/>
                </a:solidFill>
              </a:rPr>
              <a:t>: démo</a:t>
            </a:r>
            <a:r>
              <a:rPr lang="fr-FR" sz="1050" spc="-20" dirty="0">
                <a:solidFill>
                  <a:srgbClr val="000000"/>
                </a:solidFill>
              </a:rPr>
              <a:t>. de centres de données, de bâtiments, d'industries et de ports alimentés en courant </a:t>
            </a:r>
            <a:r>
              <a:rPr lang="fr-FR" sz="1050" spc="-20" dirty="0" smtClean="0">
                <a:solidFill>
                  <a:srgbClr val="000000"/>
                </a:solidFill>
              </a:rPr>
              <a:t>continu ; intégration </a:t>
            </a:r>
            <a:r>
              <a:rPr lang="fr-FR" sz="1050" spc="-20" dirty="0">
                <a:solidFill>
                  <a:srgbClr val="000000"/>
                </a:solidFill>
              </a:rPr>
              <a:t>des gaz renouvelables, autres que H2 et CH4, et </a:t>
            </a:r>
            <a:r>
              <a:rPr lang="fr-FR" sz="1050" spc="-20" dirty="0" smtClean="0">
                <a:solidFill>
                  <a:srgbClr val="000000"/>
                </a:solidFill>
              </a:rPr>
              <a:t>n’ayant pas </a:t>
            </a:r>
            <a:r>
              <a:rPr lang="fr-FR" sz="1050" spc="-20" dirty="0">
                <a:solidFill>
                  <a:srgbClr val="000000"/>
                </a:solidFill>
              </a:rPr>
              <a:t>accès aux réseaux de gaz et interfaçage avec les secteurs de l'électricité et de la </a:t>
            </a:r>
            <a:r>
              <a:rPr lang="fr-FR" sz="1050" spc="-20" dirty="0" smtClean="0">
                <a:solidFill>
                  <a:srgbClr val="000000"/>
                </a:solidFill>
              </a:rPr>
              <a:t>chaleur ; plateforme </a:t>
            </a:r>
            <a:r>
              <a:rPr lang="fr-FR" sz="1050" spc="-20" dirty="0">
                <a:solidFill>
                  <a:srgbClr val="000000"/>
                </a:solidFill>
              </a:rPr>
              <a:t>de partage d'énergie « </a:t>
            </a:r>
            <a:r>
              <a:rPr lang="fr-FR" sz="1050" spc="-20" dirty="0" err="1">
                <a:solidFill>
                  <a:srgbClr val="000000"/>
                </a:solidFill>
              </a:rPr>
              <a:t>peer</a:t>
            </a:r>
            <a:r>
              <a:rPr lang="fr-FR" sz="1050" spc="-20" dirty="0">
                <a:solidFill>
                  <a:srgbClr val="000000"/>
                </a:solidFill>
              </a:rPr>
              <a:t>-</a:t>
            </a:r>
            <a:r>
              <a:rPr lang="fr-FR" sz="1050" spc="-20" dirty="0" err="1">
                <a:solidFill>
                  <a:srgbClr val="000000"/>
                </a:solidFill>
              </a:rPr>
              <a:t>to-peer</a:t>
            </a:r>
            <a:r>
              <a:rPr lang="fr-FR" sz="1050" spc="-20" dirty="0">
                <a:solidFill>
                  <a:srgbClr val="000000"/>
                </a:solidFill>
              </a:rPr>
              <a:t> » standardisée </a:t>
            </a:r>
            <a:r>
              <a:rPr lang="fr-FR" sz="1050" spc="-20" dirty="0" smtClean="0">
                <a:solidFill>
                  <a:srgbClr val="000000"/>
                </a:solidFill>
              </a:rPr>
              <a:t>; réseau </a:t>
            </a:r>
            <a:r>
              <a:rPr lang="fr-FR" sz="1050" spc="-20" dirty="0">
                <a:solidFill>
                  <a:srgbClr val="000000"/>
                </a:solidFill>
              </a:rPr>
              <a:t>AC et </a:t>
            </a:r>
            <a:r>
              <a:rPr lang="fr-FR" sz="1050" spc="-20" dirty="0" smtClean="0">
                <a:solidFill>
                  <a:srgbClr val="000000"/>
                </a:solidFill>
              </a:rPr>
              <a:t>DC: </a:t>
            </a:r>
            <a:r>
              <a:rPr lang="fr-FR" sz="1050" spc="-20" dirty="0">
                <a:solidFill>
                  <a:srgbClr val="000000"/>
                </a:solidFill>
              </a:rPr>
              <a:t>composants et systèmes pour </a:t>
            </a:r>
            <a:r>
              <a:rPr lang="fr-FR" sz="1050" spc="-20" dirty="0" smtClean="0">
                <a:solidFill>
                  <a:srgbClr val="000000"/>
                </a:solidFill>
              </a:rPr>
              <a:t>optimisation </a:t>
            </a:r>
            <a:r>
              <a:rPr lang="fr-FR" sz="1050" spc="-20" dirty="0">
                <a:solidFill>
                  <a:srgbClr val="000000"/>
                </a:solidFill>
              </a:rPr>
              <a:t>du </a:t>
            </a:r>
            <a:r>
              <a:rPr lang="fr-FR" sz="1050" spc="-20" dirty="0" smtClean="0">
                <a:solidFill>
                  <a:srgbClr val="000000"/>
                </a:solidFill>
              </a:rPr>
              <a:t>réseau ; </a:t>
            </a:r>
            <a:r>
              <a:rPr lang="fr-FR" sz="1100" spc="-20" dirty="0" err="1" smtClean="0">
                <a:solidFill>
                  <a:srgbClr val="000000"/>
                </a:solidFill>
              </a:rPr>
              <a:t>dvlpt</a:t>
            </a:r>
            <a:r>
              <a:rPr lang="fr-FR" sz="1100" spc="-20" dirty="0" smtClean="0">
                <a:solidFill>
                  <a:srgbClr val="000000"/>
                </a:solidFill>
              </a:rPr>
              <a:t> </a:t>
            </a:r>
            <a:r>
              <a:rPr lang="fr-FR" sz="1100" spc="-20" dirty="0">
                <a:solidFill>
                  <a:srgbClr val="000000"/>
                </a:solidFill>
              </a:rPr>
              <a:t>systèmes </a:t>
            </a:r>
            <a:r>
              <a:rPr lang="fr-FR" sz="1100" spc="-20" dirty="0" smtClean="0">
                <a:solidFill>
                  <a:srgbClr val="000000"/>
                </a:solidFill>
              </a:rPr>
              <a:t>&amp; </a:t>
            </a:r>
            <a:r>
              <a:rPr lang="fr-FR" sz="1100" spc="-20" dirty="0">
                <a:solidFill>
                  <a:srgbClr val="000000"/>
                </a:solidFill>
              </a:rPr>
              <a:t>composants de transmission MVDC, HVDC et haute puissance pour un réseau résilient</a:t>
            </a:r>
          </a:p>
          <a:p>
            <a:pPr marL="93663" lvl="0" indent="-93663">
              <a:spcAft>
                <a:spcPts val="400"/>
              </a:spcAft>
              <a:buFont typeface="Arial" panose="020B0604020202020204" pitchFamily="34" charset="0"/>
              <a:buChar char="•"/>
              <a:defRPr/>
            </a:pPr>
            <a:r>
              <a:rPr lang="fr-FR" sz="1050" b="1" spc="-20" dirty="0" smtClean="0">
                <a:solidFill>
                  <a:srgbClr val="000000"/>
                </a:solidFill>
              </a:rPr>
              <a:t>Stockage</a:t>
            </a:r>
            <a:r>
              <a:rPr lang="fr-FR" sz="1050" spc="-20" dirty="0" smtClean="0">
                <a:solidFill>
                  <a:srgbClr val="000000"/>
                </a:solidFill>
              </a:rPr>
              <a:t> : nouvelles </a:t>
            </a:r>
            <a:r>
              <a:rPr lang="fr-FR" sz="1050" spc="-20" dirty="0">
                <a:solidFill>
                  <a:srgbClr val="000000"/>
                </a:solidFill>
              </a:rPr>
              <a:t>techno. de stockage de l'électricité à long </a:t>
            </a:r>
            <a:r>
              <a:rPr lang="fr-FR" sz="1050" spc="-20" dirty="0" smtClean="0">
                <a:solidFill>
                  <a:srgbClr val="000000"/>
                </a:solidFill>
              </a:rPr>
              <a:t>terme ; technologies innovantes </a:t>
            </a:r>
            <a:r>
              <a:rPr lang="fr-FR" sz="1050" spc="-20" dirty="0">
                <a:solidFill>
                  <a:srgbClr val="000000"/>
                </a:solidFill>
              </a:rPr>
              <a:t>de stockage saisonnier de chaleur et/ou </a:t>
            </a:r>
            <a:r>
              <a:rPr lang="fr-FR" sz="1050" spc="-20" dirty="0" smtClean="0">
                <a:solidFill>
                  <a:srgbClr val="000000"/>
                </a:solidFill>
              </a:rPr>
              <a:t>froid </a:t>
            </a:r>
            <a:endParaRPr lang="fr-FR" sz="1050" spc="-20" dirty="0">
              <a:solidFill>
                <a:srgbClr val="000000"/>
              </a:solidFill>
            </a:endParaRPr>
          </a:p>
          <a:p>
            <a:pPr marL="93663" indent="-93663">
              <a:spcAft>
                <a:spcPts val="400"/>
              </a:spcAft>
              <a:buFont typeface="Arial" panose="020B0604020202020204" pitchFamily="34" charset="0"/>
              <a:buChar char="•"/>
              <a:defRPr/>
            </a:pPr>
            <a:r>
              <a:rPr lang="fr-FR" sz="1050" b="1" spc="-20" dirty="0">
                <a:solidFill>
                  <a:srgbClr val="000000"/>
                </a:solidFill>
              </a:rPr>
              <a:t>Numérique/IA</a:t>
            </a:r>
            <a:r>
              <a:rPr lang="fr-FR" sz="1050" spc="-20" dirty="0">
                <a:solidFill>
                  <a:srgbClr val="000000"/>
                </a:solidFill>
              </a:rPr>
              <a:t> : </a:t>
            </a:r>
            <a:r>
              <a:rPr lang="fr-FR" sz="1050" spc="-20" dirty="0" smtClean="0">
                <a:solidFill>
                  <a:srgbClr val="000000"/>
                </a:solidFill>
              </a:rPr>
              <a:t>jumeau </a:t>
            </a:r>
            <a:r>
              <a:rPr lang="fr-FR" sz="1050" spc="-20" dirty="0">
                <a:solidFill>
                  <a:srgbClr val="000000"/>
                </a:solidFill>
              </a:rPr>
              <a:t>numérique pour </a:t>
            </a:r>
            <a:r>
              <a:rPr lang="fr-FR" sz="1050" spc="-20" dirty="0" smtClean="0">
                <a:solidFill>
                  <a:srgbClr val="000000"/>
                </a:solidFill>
              </a:rPr>
              <a:t>gestion, résilience </a:t>
            </a:r>
            <a:r>
              <a:rPr lang="fr-FR" sz="1050" spc="-20" dirty="0">
                <a:solidFill>
                  <a:srgbClr val="000000"/>
                </a:solidFill>
              </a:rPr>
              <a:t>du système </a:t>
            </a:r>
            <a:r>
              <a:rPr lang="fr-FR" sz="1050" spc="-20" dirty="0" smtClean="0">
                <a:solidFill>
                  <a:srgbClr val="000000"/>
                </a:solidFill>
              </a:rPr>
              <a:t>électrique ; </a:t>
            </a:r>
            <a:r>
              <a:rPr lang="fr-FR" sz="1050" spc="-20" dirty="0" err="1" smtClean="0">
                <a:solidFill>
                  <a:srgbClr val="000000"/>
                </a:solidFill>
              </a:rPr>
              <a:t>devlpt</a:t>
            </a:r>
            <a:r>
              <a:rPr lang="fr-FR" sz="1050" spc="-20" dirty="0" smtClean="0">
                <a:solidFill>
                  <a:srgbClr val="000000"/>
                </a:solidFill>
              </a:rPr>
              <a:t> &amp; </a:t>
            </a:r>
            <a:r>
              <a:rPr lang="fr-FR" sz="1050" spc="-20" dirty="0">
                <a:solidFill>
                  <a:srgbClr val="000000"/>
                </a:solidFill>
              </a:rPr>
              <a:t>pilotage de solutions </a:t>
            </a:r>
            <a:r>
              <a:rPr lang="fr-FR" sz="1050" spc="-20" dirty="0" err="1">
                <a:solidFill>
                  <a:srgbClr val="000000"/>
                </a:solidFill>
              </a:rPr>
              <a:t>Edge</a:t>
            </a:r>
            <a:r>
              <a:rPr lang="fr-FR" sz="1050" spc="-20" dirty="0">
                <a:solidFill>
                  <a:srgbClr val="000000"/>
                </a:solidFill>
              </a:rPr>
              <a:t>-cloud </a:t>
            </a:r>
            <a:r>
              <a:rPr lang="fr-FR" sz="1050" spc="-20" dirty="0" smtClean="0">
                <a:solidFill>
                  <a:srgbClr val="000000"/>
                </a:solidFill>
              </a:rPr>
              <a:t>&amp; </a:t>
            </a:r>
            <a:r>
              <a:rPr lang="fr-FR" sz="1050" spc="-20" dirty="0">
                <a:solidFill>
                  <a:srgbClr val="000000"/>
                </a:solidFill>
              </a:rPr>
              <a:t>de plateformes AI-</a:t>
            </a:r>
            <a:r>
              <a:rPr lang="fr-FR" sz="1050" spc="-20" dirty="0" err="1">
                <a:solidFill>
                  <a:srgbClr val="000000"/>
                </a:solidFill>
              </a:rPr>
              <a:t>IoT</a:t>
            </a:r>
            <a:r>
              <a:rPr lang="fr-FR" sz="1050" spc="-20" dirty="0">
                <a:solidFill>
                  <a:srgbClr val="000000"/>
                </a:solidFill>
              </a:rPr>
              <a:t> ; </a:t>
            </a:r>
            <a:r>
              <a:rPr lang="fr-FR" sz="1050" spc="-20" dirty="0" smtClean="0">
                <a:solidFill>
                  <a:srgbClr val="000000"/>
                </a:solidFill>
              </a:rPr>
              <a:t>approche </a:t>
            </a:r>
            <a:r>
              <a:rPr lang="fr-FR" sz="1050" spc="-20" dirty="0">
                <a:solidFill>
                  <a:srgbClr val="000000"/>
                </a:solidFill>
              </a:rPr>
              <a:t>systémique </a:t>
            </a:r>
            <a:r>
              <a:rPr lang="fr-FR" sz="1050" spc="-20" dirty="0" smtClean="0">
                <a:solidFill>
                  <a:srgbClr val="000000"/>
                </a:solidFill>
              </a:rPr>
              <a:t>pour </a:t>
            </a:r>
            <a:r>
              <a:rPr lang="fr-FR" sz="1050" spc="-20" dirty="0">
                <a:solidFill>
                  <a:srgbClr val="000000"/>
                </a:solidFill>
              </a:rPr>
              <a:t>planification </a:t>
            </a:r>
            <a:r>
              <a:rPr lang="fr-FR" sz="1050" spc="-20" dirty="0" smtClean="0">
                <a:solidFill>
                  <a:srgbClr val="000000"/>
                </a:solidFill>
              </a:rPr>
              <a:t>&amp; mise </a:t>
            </a:r>
            <a:r>
              <a:rPr lang="fr-FR" sz="1050" spc="-20" dirty="0">
                <a:solidFill>
                  <a:srgbClr val="000000"/>
                </a:solidFill>
              </a:rPr>
              <a:t>à niveau des réseaux à l'appui d'une mobilité électrique dominante (véhicules et navires) à </a:t>
            </a:r>
            <a:r>
              <a:rPr lang="fr-FR" sz="1050" spc="-20" dirty="0" smtClean="0">
                <a:solidFill>
                  <a:srgbClr val="000000"/>
                </a:solidFill>
              </a:rPr>
              <a:t>l‘aide d’outils IA </a:t>
            </a:r>
            <a:r>
              <a:rPr lang="fr-FR" sz="1050" spc="-20" dirty="0">
                <a:solidFill>
                  <a:srgbClr val="000000"/>
                </a:solidFill>
              </a:rPr>
              <a:t>; outils numériques </a:t>
            </a:r>
            <a:r>
              <a:rPr lang="fr-FR" sz="1050" spc="-20" dirty="0" smtClean="0">
                <a:solidFill>
                  <a:srgbClr val="000000"/>
                </a:solidFill>
              </a:rPr>
              <a:t>pour </a:t>
            </a:r>
            <a:r>
              <a:rPr lang="fr-FR" sz="1050" spc="-20" dirty="0">
                <a:solidFill>
                  <a:srgbClr val="000000"/>
                </a:solidFill>
              </a:rPr>
              <a:t>améliorer l'adoption des services numériques sur le marché de l'énergie.</a:t>
            </a:r>
          </a:p>
          <a:p>
            <a:pPr marL="93663" indent="-93663">
              <a:spcAft>
                <a:spcPts val="400"/>
              </a:spcAft>
              <a:buFont typeface="Arial" panose="020B0604020202020204" pitchFamily="34" charset="0"/>
              <a:buChar char="•"/>
              <a:defRPr/>
            </a:pPr>
            <a:r>
              <a:rPr lang="fr-FR" sz="1050" b="1" spc="-20" dirty="0" smtClean="0">
                <a:solidFill>
                  <a:srgbClr val="000000"/>
                </a:solidFill>
              </a:rPr>
              <a:t>Production/réutilisation chaleur </a:t>
            </a:r>
            <a:r>
              <a:rPr lang="fr-FR" sz="1050" spc="-20" dirty="0">
                <a:solidFill>
                  <a:srgbClr val="000000"/>
                </a:solidFill>
              </a:rPr>
              <a:t>: Réutilisation chaleur résiduelle des centres de </a:t>
            </a:r>
            <a:r>
              <a:rPr lang="fr-FR" sz="1050" spc="-20" dirty="0" smtClean="0">
                <a:solidFill>
                  <a:srgbClr val="000000"/>
                </a:solidFill>
              </a:rPr>
              <a:t>données ; augmentation </a:t>
            </a:r>
            <a:r>
              <a:rPr lang="fr-FR" sz="1050" spc="-20" dirty="0">
                <a:solidFill>
                  <a:srgbClr val="000000"/>
                </a:solidFill>
              </a:rPr>
              <a:t>de l'efficacité des dispositifs innovants de conversion d'énergie statique </a:t>
            </a:r>
            <a:r>
              <a:rPr lang="fr-FR" sz="1050" spc="-20" dirty="0" smtClean="0">
                <a:solidFill>
                  <a:srgbClr val="000000"/>
                </a:solidFill>
              </a:rPr>
              <a:t>pour production </a:t>
            </a:r>
            <a:r>
              <a:rPr lang="fr-FR" sz="1050" spc="-20" dirty="0">
                <a:solidFill>
                  <a:srgbClr val="000000"/>
                </a:solidFill>
              </a:rPr>
              <a:t>électricité et </a:t>
            </a:r>
            <a:r>
              <a:rPr lang="fr-FR" sz="1050" spc="-20" dirty="0" smtClean="0">
                <a:solidFill>
                  <a:srgbClr val="000000"/>
                </a:solidFill>
              </a:rPr>
              <a:t>chaleur/froid</a:t>
            </a:r>
            <a:endParaRPr lang="fr-FR" sz="1050" spc="-20" dirty="0">
              <a:solidFill>
                <a:srgbClr val="000000"/>
              </a:solidFill>
            </a:endParaRPr>
          </a:p>
        </p:txBody>
      </p:sp>
      <p:sp>
        <p:nvSpPr>
          <p:cNvPr id="10" name="Rectangle 9"/>
          <p:cNvSpPr/>
          <p:nvPr/>
        </p:nvSpPr>
        <p:spPr>
          <a:xfrm>
            <a:off x="4604011" y="1717359"/>
            <a:ext cx="4240847" cy="2508379"/>
          </a:xfrm>
          <a:prstGeom prst="rect">
            <a:avLst/>
          </a:prstGeom>
        </p:spPr>
        <p:txBody>
          <a:bodyPr wrap="square">
            <a:spAutoFit/>
          </a:bodyPr>
          <a:lstStyle/>
          <a:p>
            <a:pPr marL="93663" indent="-93663">
              <a:spcAft>
                <a:spcPts val="600"/>
              </a:spcAft>
              <a:buFont typeface="Arial" panose="020B0604020202020204" pitchFamily="34" charset="0"/>
              <a:buChar char="•"/>
              <a:defRPr/>
            </a:pPr>
            <a:r>
              <a:rPr lang="fr-FR" sz="1050" b="1" dirty="0" smtClean="0">
                <a:solidFill>
                  <a:srgbClr val="000000"/>
                </a:solidFill>
              </a:rPr>
              <a:t>Fiabilité/flexibilité réseau/interopérabilité </a:t>
            </a:r>
            <a:r>
              <a:rPr lang="fr-FR" sz="1050" dirty="0" smtClean="0">
                <a:solidFill>
                  <a:srgbClr val="000000"/>
                </a:solidFill>
              </a:rPr>
              <a:t>; systèmes </a:t>
            </a:r>
            <a:r>
              <a:rPr lang="fr-FR" sz="1050" dirty="0">
                <a:solidFill>
                  <a:srgbClr val="000000"/>
                </a:solidFill>
              </a:rPr>
              <a:t>de gestion de l'énergie pour les services de </a:t>
            </a:r>
            <a:r>
              <a:rPr lang="fr-FR" sz="1050" dirty="0" smtClean="0">
                <a:solidFill>
                  <a:srgbClr val="000000"/>
                </a:solidFill>
              </a:rPr>
              <a:t>flexibilité ; systèmes </a:t>
            </a:r>
            <a:r>
              <a:rPr lang="fr-FR" sz="1050" dirty="0">
                <a:solidFill>
                  <a:srgbClr val="000000"/>
                </a:solidFill>
              </a:rPr>
              <a:t>de transmission et de distribution hybrides </a:t>
            </a:r>
            <a:r>
              <a:rPr lang="fr-FR" sz="1050" dirty="0" smtClean="0">
                <a:solidFill>
                  <a:srgbClr val="000000"/>
                </a:solidFill>
              </a:rPr>
              <a:t>DC </a:t>
            </a:r>
            <a:r>
              <a:rPr lang="fr-FR" sz="1050" dirty="0">
                <a:solidFill>
                  <a:srgbClr val="000000"/>
                </a:solidFill>
              </a:rPr>
              <a:t>et </a:t>
            </a:r>
            <a:r>
              <a:rPr lang="fr-FR" sz="1050" dirty="0" smtClean="0">
                <a:solidFill>
                  <a:srgbClr val="000000"/>
                </a:solidFill>
              </a:rPr>
              <a:t>AC/DC ; systèmes </a:t>
            </a:r>
            <a:r>
              <a:rPr lang="fr-FR" sz="1050" dirty="0">
                <a:solidFill>
                  <a:srgbClr val="000000"/>
                </a:solidFill>
              </a:rPr>
              <a:t>de câbles HVAC, HVDC et haute </a:t>
            </a:r>
            <a:r>
              <a:rPr lang="fr-FR" sz="1050" dirty="0" smtClean="0">
                <a:solidFill>
                  <a:srgbClr val="000000"/>
                </a:solidFill>
              </a:rPr>
              <a:t>puissance ; surveillance </a:t>
            </a:r>
            <a:r>
              <a:rPr lang="fr-FR" sz="1050" dirty="0">
                <a:solidFill>
                  <a:srgbClr val="000000"/>
                </a:solidFill>
              </a:rPr>
              <a:t>de l'état et de la santé dans l'électronique de puissance (PE) - PE à large bande passante pour le secteur de l'énergie </a:t>
            </a:r>
          </a:p>
          <a:p>
            <a:pPr marL="93663" lvl="0" indent="-93663">
              <a:spcAft>
                <a:spcPts val="600"/>
              </a:spcAft>
              <a:buFont typeface="Arial" panose="020B0604020202020204" pitchFamily="34" charset="0"/>
              <a:buChar char="•"/>
              <a:defRPr/>
            </a:pPr>
            <a:r>
              <a:rPr lang="fr-FR" sz="1050" b="1" dirty="0" smtClean="0">
                <a:solidFill>
                  <a:srgbClr val="000000"/>
                </a:solidFill>
              </a:rPr>
              <a:t>Stockage</a:t>
            </a:r>
            <a:r>
              <a:rPr lang="fr-FR" sz="1050" dirty="0" smtClean="0">
                <a:solidFill>
                  <a:srgbClr val="000000"/>
                </a:solidFill>
              </a:rPr>
              <a:t> : démonstration </a:t>
            </a:r>
            <a:r>
              <a:rPr lang="fr-FR" sz="1050" dirty="0">
                <a:solidFill>
                  <a:srgbClr val="000000"/>
                </a:solidFill>
              </a:rPr>
              <a:t>d'équipements et d'outils innovants de stockage par pompage en combinaison avec des systèmes innovants de gestion du stockage.</a:t>
            </a:r>
          </a:p>
          <a:p>
            <a:pPr marL="93663" lvl="0" indent="-93663">
              <a:spcAft>
                <a:spcPts val="600"/>
              </a:spcAft>
              <a:buFont typeface="Arial" panose="020B0604020202020204" pitchFamily="34" charset="0"/>
              <a:buChar char="•"/>
              <a:defRPr/>
            </a:pPr>
            <a:r>
              <a:rPr lang="fr-FR" sz="1050" b="1" dirty="0">
                <a:solidFill>
                  <a:srgbClr val="000000"/>
                </a:solidFill>
              </a:rPr>
              <a:t>Numérique/IA </a:t>
            </a:r>
            <a:r>
              <a:rPr lang="fr-FR" sz="1050" b="1" dirty="0" smtClean="0">
                <a:solidFill>
                  <a:srgbClr val="000000"/>
                </a:solidFill>
              </a:rPr>
              <a:t>: </a:t>
            </a:r>
            <a:r>
              <a:rPr lang="fr-FR" sz="1050" dirty="0">
                <a:solidFill>
                  <a:srgbClr val="000000"/>
                </a:solidFill>
              </a:rPr>
              <a:t>installation d'essai et d'expérimentation de l'IA (TEF) pour le secteur de l'énergie - mettre la technologie sur le marché </a:t>
            </a:r>
            <a:r>
              <a:rPr lang="fr-FR" sz="1050" dirty="0" smtClean="0">
                <a:solidFill>
                  <a:srgbClr val="000000"/>
                </a:solidFill>
              </a:rPr>
              <a:t>; développement </a:t>
            </a:r>
            <a:r>
              <a:rPr lang="fr-FR" sz="1050" dirty="0">
                <a:solidFill>
                  <a:srgbClr val="000000"/>
                </a:solidFill>
              </a:rPr>
              <a:t>et intégration d'outils logiciels avancés dans les systèmes SCADA pour les systèmes hybrides </a:t>
            </a:r>
            <a:r>
              <a:rPr lang="fr-FR" sz="1050" dirty="0" smtClean="0">
                <a:solidFill>
                  <a:srgbClr val="000000"/>
                </a:solidFill>
              </a:rPr>
              <a:t>AC/DC </a:t>
            </a:r>
            <a:r>
              <a:rPr lang="fr-FR" sz="1050" dirty="0">
                <a:solidFill>
                  <a:srgbClr val="000000"/>
                </a:solidFill>
              </a:rPr>
              <a:t>à haute, moyenne et basse tension.</a:t>
            </a:r>
          </a:p>
        </p:txBody>
      </p:sp>
      <p:sp>
        <p:nvSpPr>
          <p:cNvPr id="13" name="ZoneTexte 12"/>
          <p:cNvSpPr txBox="1"/>
          <p:nvPr/>
        </p:nvSpPr>
        <p:spPr>
          <a:xfrm>
            <a:off x="3275856" y="123478"/>
            <a:ext cx="5569003" cy="769441"/>
          </a:xfrm>
          <a:prstGeom prst="rect">
            <a:avLst/>
          </a:prstGeom>
          <a:noFill/>
        </p:spPr>
        <p:txBody>
          <a:bodyPr wrap="square" rtlCol="0">
            <a:spAutoFit/>
          </a:bodyPr>
          <a:lstStyle/>
          <a:p>
            <a:pPr lvl="0"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lvl="0"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lang="fr-FR" sz="1200" b="1" dirty="0">
                <a:solidFill>
                  <a:srgbClr val="000000"/>
                </a:solidFill>
                <a:latin typeface="Arial"/>
              </a:rPr>
              <a:t>3</a:t>
            </a:r>
            <a:r>
              <a:rPr kumimoji="0" lang="fr-FR" sz="1200" b="1" i="0" u="none" strike="noStrike" kern="1200" cap="none" spc="0" normalizeH="0" baseline="0" noProof="0" dirty="0" smtClean="0">
                <a:ln>
                  <a:noFill/>
                </a:ln>
                <a:solidFill>
                  <a:srgbClr val="000000"/>
                </a:solidFill>
                <a:effectLst/>
                <a:uLnTx/>
                <a:uFillTx/>
                <a:latin typeface="Arial"/>
              </a:rPr>
              <a:t> </a:t>
            </a:r>
            <a:r>
              <a:rPr kumimoji="0" lang="fr-FR" sz="1200" b="1" i="0" u="none" strike="noStrike" kern="1200" cap="none" spc="0" normalizeH="0" baseline="0" noProof="0" dirty="0">
                <a:ln>
                  <a:noFill/>
                </a:ln>
                <a:solidFill>
                  <a:srgbClr val="000000"/>
                </a:solidFill>
                <a:effectLst/>
                <a:uLnTx/>
                <a:uFillTx/>
                <a:latin typeface="Arial"/>
              </a:rPr>
              <a:t>: </a:t>
            </a:r>
            <a:r>
              <a:rPr lang="fr-FR" sz="1200" b="1" dirty="0">
                <a:solidFill>
                  <a:srgbClr val="000000"/>
                </a:solidFill>
              </a:rPr>
              <a:t>Un approvisionnement énergétique durable, sûr et compétitif </a:t>
            </a:r>
            <a:endParaRPr lang="fr-FR" b="1" dirty="0">
              <a:solidFill>
                <a:srgbClr val="000000"/>
              </a:solidFill>
            </a:endParaRPr>
          </a:p>
        </p:txBody>
      </p:sp>
    </p:spTree>
    <p:extLst>
      <p:ext uri="{BB962C8B-B14F-4D97-AF65-F5344CB8AC3E}">
        <p14:creationId xmlns:p14="http://schemas.microsoft.com/office/powerpoint/2010/main" val="4165652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contenu 5"/>
          <p:cNvSpPr txBox="1">
            <a:spLocks/>
          </p:cNvSpPr>
          <p:nvPr/>
        </p:nvSpPr>
        <p:spPr>
          <a:xfrm>
            <a:off x="366890"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400" b="1" i="0" u="none" strike="noStrike" kern="1200" cap="none" spc="0" normalizeH="0" baseline="0" noProof="0" dirty="0" smtClean="0">
                <a:ln>
                  <a:noFill/>
                </a:ln>
                <a:solidFill>
                  <a:srgbClr val="000091"/>
                </a:solidFill>
                <a:effectLst/>
                <a:uLnTx/>
                <a:uFillTx/>
                <a:latin typeface="Arial"/>
                <a:ea typeface="+mn-ea"/>
                <a:cs typeface="+mn-cs"/>
              </a:rPr>
              <a:t>CCUS</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66890" y="1422288"/>
            <a:ext cx="370638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2023. </a:t>
            </a:r>
            <a:r>
              <a:rPr kumimoji="0" lang="fr-FR" sz="1600" b="1" i="0" u="none" strike="noStrike" kern="1200" cap="none" spc="0" normalizeH="0" baseline="0" noProof="0" dirty="0" smtClean="0">
                <a:ln>
                  <a:noFill/>
                </a:ln>
                <a:solidFill>
                  <a:srgbClr val="000000"/>
                </a:solidFill>
                <a:effectLst/>
                <a:uLnTx/>
                <a:uFillTx/>
                <a:latin typeface="Arial"/>
                <a:ea typeface="+mn-ea"/>
                <a:cs typeface="+mn-cs"/>
              </a:rPr>
              <a:t>2 topics.</a:t>
            </a:r>
            <a:r>
              <a:rPr kumimoji="0" lang="fr-FR" sz="1600" b="1" i="0" u="none" strike="noStrike" kern="1200" cap="none" spc="0" normalizeH="0" noProof="0" dirty="0" smtClean="0">
                <a:ln>
                  <a:noFill/>
                </a:ln>
                <a:solidFill>
                  <a:srgbClr val="000000"/>
                </a:solidFill>
                <a:effectLst/>
                <a:uLnTx/>
                <a:uFillTx/>
                <a:latin typeface="Arial"/>
                <a:ea typeface="+mn-ea"/>
                <a:cs typeface="+mn-cs"/>
              </a:rPr>
              <a:t> Deadline : 30/03/2023</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4634919" y="1410330"/>
            <a:ext cx="396953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2024</a:t>
            </a:r>
            <a:r>
              <a:rPr lang="fr-FR" sz="1600" dirty="0" smtClean="0">
                <a:solidFill>
                  <a:srgbClr val="000000"/>
                </a:solidFill>
                <a:latin typeface="Arial"/>
              </a:rPr>
              <a:t>. </a:t>
            </a:r>
            <a:r>
              <a:rPr lang="fr-FR" sz="1600" b="1" dirty="0" smtClean="0">
                <a:solidFill>
                  <a:srgbClr val="000000"/>
                </a:solidFill>
                <a:latin typeface="Arial"/>
              </a:rPr>
              <a:t>3 topics. 1 deadline : 05/09/2024 </a:t>
            </a:r>
            <a:endParaRPr kumimoji="0" lang="fr-FR" sz="1600" b="1" i="0" u="none" strike="noStrike" kern="1200" cap="none" spc="0" normalizeH="0" baseline="0" noProof="0" dirty="0">
              <a:ln>
                <a:noFill/>
              </a:ln>
              <a:solidFill>
                <a:srgbClr val="000000"/>
              </a:solidFill>
              <a:effectLst/>
              <a:uLnTx/>
              <a:uFillTx/>
              <a:latin typeface="Arial"/>
            </a:endParaRPr>
          </a:p>
        </p:txBody>
      </p:sp>
      <p:sp>
        <p:nvSpPr>
          <p:cNvPr id="3" name="Rectangle 2"/>
          <p:cNvSpPr/>
          <p:nvPr/>
        </p:nvSpPr>
        <p:spPr>
          <a:xfrm>
            <a:off x="190173" y="2139702"/>
            <a:ext cx="4165803" cy="954107"/>
          </a:xfrm>
          <a:prstGeom prst="rect">
            <a:avLst/>
          </a:prstGeom>
        </p:spPr>
        <p:txBody>
          <a:bodyPr wrap="square">
            <a:spAutoFit/>
          </a:bodyPr>
          <a:lstStyle/>
          <a:p>
            <a:pPr marL="176213" lvl="0" indent="-176213">
              <a:buFont typeface="Arial" panose="020B0604020202020204" pitchFamily="34" charset="0"/>
              <a:buChar char="•"/>
              <a:defRPr/>
            </a:pPr>
            <a:r>
              <a:rPr lang="fr-FR" sz="1400" dirty="0">
                <a:solidFill>
                  <a:srgbClr val="000000"/>
                </a:solidFill>
              </a:rPr>
              <a:t>Développement de projets de démonstration sur le </a:t>
            </a:r>
            <a:r>
              <a:rPr lang="fr-FR" sz="1400" dirty="0" smtClean="0">
                <a:solidFill>
                  <a:srgbClr val="000000"/>
                </a:solidFill>
              </a:rPr>
              <a:t>transport </a:t>
            </a:r>
            <a:r>
              <a:rPr lang="fr-FR" sz="1400" dirty="0">
                <a:solidFill>
                  <a:srgbClr val="000000"/>
                </a:solidFill>
              </a:rPr>
              <a:t>et le stockage du </a:t>
            </a:r>
            <a:r>
              <a:rPr lang="fr-FR" sz="1400" dirty="0" smtClean="0">
                <a:solidFill>
                  <a:srgbClr val="000000"/>
                </a:solidFill>
              </a:rPr>
              <a:t>CO2</a:t>
            </a:r>
          </a:p>
          <a:p>
            <a:pPr marL="176213" lvl="0" indent="-176213">
              <a:buFont typeface="Arial" panose="020B0604020202020204" pitchFamily="34" charset="0"/>
              <a:buChar char="•"/>
              <a:defRPr/>
            </a:pPr>
            <a:endParaRPr lang="fr-FR" sz="1400" dirty="0">
              <a:solidFill>
                <a:srgbClr val="000000"/>
              </a:solidFill>
            </a:endParaRPr>
          </a:p>
          <a:p>
            <a:pPr marL="176213" lvl="0" indent="-176213">
              <a:buFont typeface="Arial" panose="020B0604020202020204" pitchFamily="34" charset="0"/>
              <a:buChar char="•"/>
              <a:defRPr/>
            </a:pPr>
            <a:r>
              <a:rPr lang="fr-FR" sz="1400" dirty="0" smtClean="0">
                <a:solidFill>
                  <a:srgbClr val="000000"/>
                </a:solidFill>
              </a:rPr>
              <a:t>CETP (partenariat </a:t>
            </a:r>
            <a:r>
              <a:rPr lang="fr-FR" sz="1400" dirty="0" err="1" smtClean="0">
                <a:solidFill>
                  <a:srgbClr val="000000"/>
                </a:solidFill>
              </a:rPr>
              <a:t>co-financé</a:t>
            </a:r>
            <a:r>
              <a:rPr lang="fr-FR" sz="1400" dirty="0" smtClean="0">
                <a:solidFill>
                  <a:srgbClr val="000000"/>
                </a:solidFill>
              </a:rPr>
              <a:t>)</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p:cNvSpPr/>
          <p:nvPr/>
        </p:nvSpPr>
        <p:spPr>
          <a:xfrm>
            <a:off x="4634918" y="2118095"/>
            <a:ext cx="3982300" cy="1600438"/>
          </a:xfrm>
          <a:prstGeom prst="rect">
            <a:avLst/>
          </a:prstGeom>
        </p:spPr>
        <p:txBody>
          <a:bodyPr wrap="square">
            <a:spAutoFit/>
          </a:bodyPr>
          <a:lstStyle/>
          <a:p>
            <a:pPr marL="176213" lvl="0" indent="-176213">
              <a:buFont typeface="Arial" panose="020B0604020202020204" pitchFamily="34" charset="0"/>
              <a:buChar char="•"/>
              <a:defRPr/>
            </a:pPr>
            <a:r>
              <a:rPr lang="fr-FR" sz="1400" dirty="0" smtClean="0">
                <a:solidFill>
                  <a:srgbClr val="000000"/>
                </a:solidFill>
              </a:rPr>
              <a:t>CCU </a:t>
            </a:r>
            <a:r>
              <a:rPr lang="fr-FR" sz="1400" dirty="0">
                <a:solidFill>
                  <a:srgbClr val="000000"/>
                </a:solidFill>
              </a:rPr>
              <a:t>pour la production de </a:t>
            </a:r>
            <a:r>
              <a:rPr lang="fr-FR" sz="1400" dirty="0" smtClean="0">
                <a:solidFill>
                  <a:srgbClr val="000000"/>
                </a:solidFill>
              </a:rPr>
              <a:t>carburants</a:t>
            </a:r>
          </a:p>
          <a:p>
            <a:pPr marL="176213" lvl="0" indent="-176213">
              <a:defRPr/>
            </a:pPr>
            <a:endParaRPr lang="fr-FR" sz="1400" dirty="0">
              <a:solidFill>
                <a:srgbClr val="000000"/>
              </a:solidFill>
            </a:endParaRPr>
          </a:p>
          <a:p>
            <a:pPr marL="176213" lvl="0" indent="-176213">
              <a:buFont typeface="Arial" panose="020B0604020202020204" pitchFamily="34" charset="0"/>
              <a:buChar char="•"/>
              <a:defRPr/>
            </a:pPr>
            <a:r>
              <a:rPr lang="fr-FR" sz="1400" dirty="0">
                <a:solidFill>
                  <a:srgbClr val="000000"/>
                </a:solidFill>
              </a:rPr>
              <a:t>DACCS et BECCS pour l'élimination du CO2/les émissions </a:t>
            </a:r>
            <a:r>
              <a:rPr lang="fr-FR" sz="1400" dirty="0" smtClean="0">
                <a:solidFill>
                  <a:srgbClr val="000000"/>
                </a:solidFill>
              </a:rPr>
              <a:t>négatives</a:t>
            </a:r>
          </a:p>
          <a:p>
            <a:pPr marL="176213" lvl="0" indent="-176213">
              <a:buFont typeface="Arial" panose="020B0604020202020204" pitchFamily="34" charset="0"/>
              <a:buChar char="•"/>
              <a:defRPr/>
            </a:pPr>
            <a:endParaRPr lang="fr-FR" sz="1400" dirty="0" smtClean="0">
              <a:solidFill>
                <a:srgbClr val="000000"/>
              </a:solidFill>
            </a:endParaRPr>
          </a:p>
          <a:p>
            <a:pPr marL="176213" indent="-176213">
              <a:buFont typeface="Arial" panose="020B0604020202020204" pitchFamily="34" charset="0"/>
              <a:buChar char="•"/>
              <a:defRPr/>
            </a:pPr>
            <a:r>
              <a:rPr lang="fr-FR" sz="1400" dirty="0">
                <a:solidFill>
                  <a:srgbClr val="000000"/>
                </a:solidFill>
              </a:rPr>
              <a:t>CETP (partenariat </a:t>
            </a:r>
            <a:r>
              <a:rPr lang="fr-FR" sz="1400" dirty="0" err="1">
                <a:solidFill>
                  <a:srgbClr val="000000"/>
                </a:solidFill>
              </a:rPr>
              <a:t>co-financé</a:t>
            </a:r>
            <a:r>
              <a:rPr lang="fr-FR" sz="1400" dirty="0">
                <a:solidFill>
                  <a:srgbClr val="000000"/>
                </a:solidFill>
              </a:rPr>
              <a:t>)</a:t>
            </a:r>
          </a:p>
          <a:p>
            <a:pPr marL="285750" lvl="0" indent="-285750">
              <a:buFont typeface="Arial" panose="020B0604020202020204" pitchFamily="34" charset="0"/>
              <a:buChar char="•"/>
              <a:defRPr/>
            </a:pPr>
            <a:endParaRPr lang="fr-FR" sz="1400" dirty="0">
              <a:solidFill>
                <a:srgbClr val="000000"/>
              </a:solidFill>
            </a:endParaRPr>
          </a:p>
        </p:txBody>
      </p:sp>
      <p:sp>
        <p:nvSpPr>
          <p:cNvPr id="13" name="ZoneTexte 12"/>
          <p:cNvSpPr txBox="1"/>
          <p:nvPr/>
        </p:nvSpPr>
        <p:spPr>
          <a:xfrm>
            <a:off x="3275856" y="123478"/>
            <a:ext cx="5569003" cy="769441"/>
          </a:xfrm>
          <a:prstGeom prst="rect">
            <a:avLst/>
          </a:prstGeom>
          <a:noFill/>
        </p:spPr>
        <p:txBody>
          <a:bodyPr wrap="square" rtlCol="0">
            <a:spAutoFit/>
          </a:bodyPr>
          <a:lstStyle/>
          <a:p>
            <a:pPr lvl="0"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lvl="0"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lang="fr-FR" sz="1200" b="1" dirty="0">
                <a:solidFill>
                  <a:srgbClr val="000000"/>
                </a:solidFill>
                <a:latin typeface="Arial"/>
              </a:rPr>
              <a:t>3</a:t>
            </a:r>
            <a:r>
              <a:rPr kumimoji="0" lang="fr-FR" sz="1200" b="1" i="0" u="none" strike="noStrike" kern="1200" cap="none" spc="0" normalizeH="0" baseline="0" noProof="0" dirty="0" smtClean="0">
                <a:ln>
                  <a:noFill/>
                </a:ln>
                <a:solidFill>
                  <a:srgbClr val="000000"/>
                </a:solidFill>
                <a:effectLst/>
                <a:uLnTx/>
                <a:uFillTx/>
                <a:latin typeface="Arial"/>
              </a:rPr>
              <a:t> </a:t>
            </a:r>
            <a:r>
              <a:rPr kumimoji="0" lang="fr-FR" sz="1200" b="1" i="0" u="none" strike="noStrike" kern="1200" cap="none" spc="0" normalizeH="0" baseline="0" noProof="0" dirty="0">
                <a:ln>
                  <a:noFill/>
                </a:ln>
                <a:solidFill>
                  <a:srgbClr val="000000"/>
                </a:solidFill>
                <a:effectLst/>
                <a:uLnTx/>
                <a:uFillTx/>
                <a:latin typeface="Arial"/>
              </a:rPr>
              <a:t>: </a:t>
            </a:r>
            <a:r>
              <a:rPr lang="fr-FR" sz="1200" b="1" dirty="0">
                <a:solidFill>
                  <a:srgbClr val="000000"/>
                </a:solidFill>
              </a:rPr>
              <a:t>Un approvisionnement énergétique durable, sûr et compétitif </a:t>
            </a:r>
            <a:endParaRPr lang="fr-FR" b="1" dirty="0">
              <a:solidFill>
                <a:srgbClr val="000000"/>
              </a:solidFill>
            </a:endParaRPr>
          </a:p>
        </p:txBody>
      </p:sp>
    </p:spTree>
    <p:extLst>
      <p:ext uri="{BB962C8B-B14F-4D97-AF65-F5344CB8AC3E}">
        <p14:creationId xmlns:p14="http://schemas.microsoft.com/office/powerpoint/2010/main" val="6884278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contenu 5"/>
          <p:cNvSpPr txBox="1">
            <a:spLocks/>
          </p:cNvSpPr>
          <p:nvPr/>
        </p:nvSpPr>
        <p:spPr>
          <a:xfrm>
            <a:off x="303682"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FR" sz="1400" b="1" dirty="0">
                <a:solidFill>
                  <a:srgbClr val="000091"/>
                </a:solidFill>
              </a:rPr>
              <a:t>Un parc immobilier européen à haute efficacité énergétique et climatiquement neutre </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03681" y="1410330"/>
            <a:ext cx="38775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2023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11 topics. 2 calls : 20/04/2023 &amp; 05/09/2023 </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4797159" y="1365393"/>
            <a:ext cx="39691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2024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8 topics. 2 calls : 18/04/2024 &amp; 05/09/2024</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0879" y="1715797"/>
            <a:ext cx="4572000" cy="3070071"/>
          </a:xfrm>
          <a:prstGeom prst="rect">
            <a:avLst/>
          </a:prstGeom>
        </p:spPr>
        <p:txBody>
          <a:bodyPr>
            <a:spAutoFit/>
          </a:bodyPr>
          <a:lstStyle/>
          <a:p>
            <a:pPr marL="88900" lvl="0" indent="-88900">
              <a:spcAft>
                <a:spcPts val="200"/>
              </a:spcAft>
              <a:buFont typeface="Arial" panose="020B0604020202020204" pitchFamily="34" charset="0"/>
              <a:buChar char="•"/>
              <a:defRPr/>
            </a:pPr>
            <a:r>
              <a:rPr lang="fr-FR" sz="1050" b="1" dirty="0" smtClean="0">
                <a:solidFill>
                  <a:srgbClr val="000000"/>
                </a:solidFill>
              </a:rPr>
              <a:t>Solutions </a:t>
            </a:r>
            <a:r>
              <a:rPr lang="fr-FR" sz="1050" b="1" dirty="0">
                <a:solidFill>
                  <a:srgbClr val="000000"/>
                </a:solidFill>
              </a:rPr>
              <a:t>innovantes </a:t>
            </a:r>
            <a:r>
              <a:rPr lang="fr-FR" sz="1050" dirty="0">
                <a:solidFill>
                  <a:srgbClr val="000000"/>
                </a:solidFill>
              </a:rPr>
              <a:t>et rentables pour des bâtiments à </a:t>
            </a:r>
            <a:r>
              <a:rPr lang="fr-FR" sz="1050" b="1" dirty="0">
                <a:solidFill>
                  <a:srgbClr val="000000"/>
                </a:solidFill>
              </a:rPr>
              <a:t>émission </a:t>
            </a:r>
            <a:r>
              <a:rPr lang="fr-FR" sz="1050" b="1" dirty="0" smtClean="0">
                <a:solidFill>
                  <a:srgbClr val="000000"/>
                </a:solidFill>
              </a:rPr>
              <a:t>zéro</a:t>
            </a:r>
            <a:r>
              <a:rPr lang="fr-FR" sz="1050" dirty="0" smtClean="0">
                <a:solidFill>
                  <a:srgbClr val="000000"/>
                </a:solidFill>
              </a:rPr>
              <a:t>; solutions pour </a:t>
            </a:r>
            <a:r>
              <a:rPr lang="fr-FR" sz="1050" b="1" dirty="0" err="1" smtClean="0">
                <a:solidFill>
                  <a:srgbClr val="000000"/>
                </a:solidFill>
              </a:rPr>
              <a:t>décarbonation</a:t>
            </a:r>
            <a:r>
              <a:rPr lang="fr-FR" sz="1050" dirty="0" smtClean="0">
                <a:solidFill>
                  <a:srgbClr val="000000"/>
                </a:solidFill>
              </a:rPr>
              <a:t> des bâtiments</a:t>
            </a:r>
            <a:endParaRPr lang="fr-FR" sz="1050" dirty="0">
              <a:solidFill>
                <a:srgbClr val="000000"/>
              </a:solidFill>
            </a:endParaRPr>
          </a:p>
          <a:p>
            <a:pPr marL="88900" lvl="0" indent="-88900">
              <a:spcAft>
                <a:spcPts val="200"/>
              </a:spcAft>
              <a:buFont typeface="Arial" panose="020B0604020202020204" pitchFamily="34" charset="0"/>
              <a:buChar char="•"/>
              <a:defRPr/>
            </a:pPr>
            <a:r>
              <a:rPr lang="fr-FR" sz="1050" dirty="0">
                <a:solidFill>
                  <a:srgbClr val="000000"/>
                </a:solidFill>
              </a:rPr>
              <a:t>A</a:t>
            </a:r>
            <a:r>
              <a:rPr lang="fr-FR" sz="1050" dirty="0" smtClean="0">
                <a:solidFill>
                  <a:srgbClr val="000000"/>
                </a:solidFill>
              </a:rPr>
              <a:t>daptation </a:t>
            </a:r>
            <a:r>
              <a:rPr lang="fr-FR" sz="1050" dirty="0">
                <a:solidFill>
                  <a:srgbClr val="000000"/>
                </a:solidFill>
              </a:rPr>
              <a:t>des </a:t>
            </a:r>
            <a:r>
              <a:rPr lang="fr-FR" sz="1050" b="1" dirty="0" err="1" smtClean="0">
                <a:solidFill>
                  <a:srgbClr val="000000"/>
                </a:solidFill>
              </a:rPr>
              <a:t>bâtim</a:t>
            </a:r>
            <a:r>
              <a:rPr lang="fr-FR" sz="1050" b="1" dirty="0" smtClean="0">
                <a:solidFill>
                  <a:srgbClr val="000000"/>
                </a:solidFill>
              </a:rPr>
              <a:t>. </a:t>
            </a:r>
            <a:r>
              <a:rPr lang="fr-FR" sz="1050" b="1" dirty="0">
                <a:solidFill>
                  <a:srgbClr val="000000"/>
                </a:solidFill>
              </a:rPr>
              <a:t>historiques </a:t>
            </a:r>
            <a:r>
              <a:rPr lang="fr-FR" sz="1050" dirty="0">
                <a:solidFill>
                  <a:srgbClr val="000000"/>
                </a:solidFill>
              </a:rPr>
              <a:t>à la transition vers </a:t>
            </a:r>
            <a:r>
              <a:rPr lang="fr-FR" sz="1050" dirty="0" smtClean="0">
                <a:solidFill>
                  <a:srgbClr val="000000"/>
                </a:solidFill>
              </a:rPr>
              <a:t>énergie propre</a:t>
            </a:r>
            <a:endParaRPr lang="fr-FR" sz="1050" dirty="0">
              <a:solidFill>
                <a:srgbClr val="000000"/>
              </a:solidFill>
            </a:endParaRPr>
          </a:p>
          <a:p>
            <a:pPr marL="88900" lvl="0" indent="-88900">
              <a:spcAft>
                <a:spcPts val="200"/>
              </a:spcAft>
              <a:buFont typeface="Arial" panose="020B0604020202020204" pitchFamily="34" charset="0"/>
              <a:buChar char="•"/>
              <a:defRPr/>
            </a:pPr>
            <a:r>
              <a:rPr lang="fr-FR" sz="1050" b="1" dirty="0" smtClean="0">
                <a:solidFill>
                  <a:srgbClr val="000000"/>
                </a:solidFill>
              </a:rPr>
              <a:t>Solutions </a:t>
            </a:r>
            <a:r>
              <a:rPr lang="fr-FR" sz="1050" b="1" dirty="0">
                <a:solidFill>
                  <a:srgbClr val="000000"/>
                </a:solidFill>
              </a:rPr>
              <a:t>interopérables </a:t>
            </a:r>
            <a:r>
              <a:rPr lang="fr-FR" sz="1050" dirty="0">
                <a:solidFill>
                  <a:srgbClr val="000000"/>
                </a:solidFill>
              </a:rPr>
              <a:t>pour </a:t>
            </a:r>
            <a:r>
              <a:rPr lang="fr-FR" sz="1050" dirty="0" smtClean="0">
                <a:solidFill>
                  <a:srgbClr val="000000"/>
                </a:solidFill>
              </a:rPr>
              <a:t>districts </a:t>
            </a:r>
            <a:r>
              <a:rPr lang="fr-FR" sz="1050" dirty="0">
                <a:solidFill>
                  <a:srgbClr val="000000"/>
                </a:solidFill>
              </a:rPr>
              <a:t>à énergie positive (</a:t>
            </a:r>
            <a:r>
              <a:rPr lang="fr-FR" sz="1050" dirty="0" smtClean="0">
                <a:solidFill>
                  <a:srgbClr val="000000"/>
                </a:solidFill>
              </a:rPr>
              <a:t>DEP)</a:t>
            </a:r>
          </a:p>
          <a:p>
            <a:pPr marL="88900" lvl="0" indent="-88900">
              <a:spcAft>
                <a:spcPts val="200"/>
              </a:spcAft>
              <a:buFont typeface="Arial" panose="020B0604020202020204" pitchFamily="34" charset="0"/>
              <a:buChar char="•"/>
              <a:defRPr/>
            </a:pPr>
            <a:r>
              <a:rPr lang="fr-FR" sz="1050" b="1" dirty="0" smtClean="0">
                <a:solidFill>
                  <a:srgbClr val="000000"/>
                </a:solidFill>
              </a:rPr>
              <a:t>Gestion </a:t>
            </a:r>
            <a:r>
              <a:rPr lang="fr-FR" sz="1050" b="1" dirty="0">
                <a:solidFill>
                  <a:srgbClr val="000000"/>
                </a:solidFill>
              </a:rPr>
              <a:t>thermique </a:t>
            </a:r>
            <a:r>
              <a:rPr lang="fr-FR" sz="1050" dirty="0">
                <a:solidFill>
                  <a:srgbClr val="000000"/>
                </a:solidFill>
              </a:rPr>
              <a:t>et optimisation énergétique des équipements des systèmes informatiques à forte demande énergétique </a:t>
            </a:r>
            <a:r>
              <a:rPr lang="fr-FR" sz="1050" dirty="0" smtClean="0">
                <a:solidFill>
                  <a:srgbClr val="000000"/>
                </a:solidFill>
              </a:rPr>
              <a:t>(bât. tertiaires)</a:t>
            </a:r>
            <a:endParaRPr lang="fr-FR" sz="1050" dirty="0">
              <a:solidFill>
                <a:srgbClr val="000000"/>
              </a:solidFill>
            </a:endParaRPr>
          </a:p>
          <a:p>
            <a:pPr marL="88900" lvl="0" indent="-88900">
              <a:spcAft>
                <a:spcPts val="200"/>
              </a:spcAft>
              <a:buFont typeface="Arial" panose="020B0604020202020204" pitchFamily="34" charset="0"/>
              <a:buChar char="•"/>
              <a:defRPr/>
            </a:pPr>
            <a:r>
              <a:rPr lang="fr-FR" sz="1050" b="1" dirty="0" smtClean="0">
                <a:solidFill>
                  <a:srgbClr val="000000"/>
                </a:solidFill>
              </a:rPr>
              <a:t>Intégration </a:t>
            </a:r>
            <a:r>
              <a:rPr lang="fr-FR" sz="1050" b="1" dirty="0">
                <a:solidFill>
                  <a:srgbClr val="000000"/>
                </a:solidFill>
              </a:rPr>
              <a:t>de la chaleur renouvelable </a:t>
            </a:r>
            <a:r>
              <a:rPr lang="fr-FR" sz="1050" dirty="0">
                <a:solidFill>
                  <a:srgbClr val="000000"/>
                </a:solidFill>
              </a:rPr>
              <a:t>ou de la chaleur résiduelle industrielle dans les systèmes de conversion </a:t>
            </a:r>
            <a:r>
              <a:rPr lang="fr-FR" sz="1050" dirty="0" smtClean="0">
                <a:solidFill>
                  <a:srgbClr val="000000"/>
                </a:solidFill>
              </a:rPr>
              <a:t>chaleur-froid</a:t>
            </a:r>
          </a:p>
          <a:p>
            <a:pPr marL="88900" lvl="0" indent="-88900">
              <a:spcAft>
                <a:spcPts val="200"/>
              </a:spcAft>
              <a:buFont typeface="Arial" panose="020B0604020202020204" pitchFamily="34" charset="0"/>
              <a:buChar char="•"/>
              <a:defRPr/>
            </a:pPr>
            <a:r>
              <a:rPr lang="fr-FR" sz="1050" dirty="0" smtClean="0">
                <a:solidFill>
                  <a:srgbClr val="000000"/>
                </a:solidFill>
              </a:rPr>
              <a:t>Utilisations </a:t>
            </a:r>
            <a:r>
              <a:rPr lang="fr-FR" sz="1050" dirty="0">
                <a:solidFill>
                  <a:srgbClr val="000000"/>
                </a:solidFill>
              </a:rPr>
              <a:t>innovantes des </a:t>
            </a:r>
            <a:r>
              <a:rPr lang="fr-FR" sz="1050" b="1" dirty="0">
                <a:solidFill>
                  <a:srgbClr val="000000"/>
                </a:solidFill>
              </a:rPr>
              <a:t>données du cycle de vie </a:t>
            </a:r>
            <a:r>
              <a:rPr lang="fr-FR" sz="1050" dirty="0">
                <a:solidFill>
                  <a:srgbClr val="000000"/>
                </a:solidFill>
              </a:rPr>
              <a:t>pour la gestion des bâtiments </a:t>
            </a:r>
            <a:r>
              <a:rPr lang="fr-FR" sz="1050" dirty="0" smtClean="0">
                <a:solidFill>
                  <a:srgbClr val="000000"/>
                </a:solidFill>
              </a:rPr>
              <a:t>(Built4People</a:t>
            </a:r>
            <a:r>
              <a:rPr lang="fr-FR" sz="1050" dirty="0">
                <a:solidFill>
                  <a:srgbClr val="000000"/>
                </a:solidFill>
              </a:rPr>
              <a:t>)</a:t>
            </a:r>
          </a:p>
          <a:p>
            <a:pPr marL="88900" lvl="0" indent="-88900">
              <a:spcAft>
                <a:spcPts val="200"/>
              </a:spcAft>
              <a:buFont typeface="Arial" panose="020B0604020202020204" pitchFamily="34" charset="0"/>
              <a:buChar char="•"/>
              <a:defRPr/>
            </a:pPr>
            <a:r>
              <a:rPr lang="fr-FR" sz="1050" dirty="0">
                <a:solidFill>
                  <a:srgbClr val="000000"/>
                </a:solidFill>
              </a:rPr>
              <a:t>Solutions pour l'identification </a:t>
            </a:r>
            <a:r>
              <a:rPr lang="fr-FR" sz="1050" b="1" dirty="0">
                <a:solidFill>
                  <a:srgbClr val="000000"/>
                </a:solidFill>
              </a:rPr>
              <a:t>des bâtiments </a:t>
            </a:r>
            <a:r>
              <a:rPr lang="fr-FR" sz="1050" b="1" dirty="0" smtClean="0">
                <a:solidFill>
                  <a:srgbClr val="000000"/>
                </a:solidFill>
              </a:rPr>
              <a:t>vulnérables </a:t>
            </a:r>
            <a:r>
              <a:rPr lang="fr-FR" sz="1050" dirty="0">
                <a:solidFill>
                  <a:srgbClr val="000000"/>
                </a:solidFill>
              </a:rPr>
              <a:t>pour l'amélioration de leur résilience </a:t>
            </a:r>
            <a:r>
              <a:rPr lang="fr-FR" sz="1050" dirty="0" smtClean="0">
                <a:solidFill>
                  <a:srgbClr val="000000"/>
                </a:solidFill>
              </a:rPr>
              <a:t>(Built4People</a:t>
            </a:r>
            <a:r>
              <a:rPr lang="fr-FR" sz="1050" dirty="0">
                <a:solidFill>
                  <a:srgbClr val="000000"/>
                </a:solidFill>
              </a:rPr>
              <a:t>).</a:t>
            </a:r>
          </a:p>
          <a:p>
            <a:pPr marL="88900" lvl="0" indent="-88900">
              <a:spcAft>
                <a:spcPts val="200"/>
              </a:spcAft>
              <a:buFont typeface="Arial" panose="020B0604020202020204" pitchFamily="34" charset="0"/>
              <a:buChar char="•"/>
              <a:defRPr/>
            </a:pPr>
            <a:r>
              <a:rPr lang="fr-FR" sz="1050" dirty="0">
                <a:solidFill>
                  <a:srgbClr val="000000"/>
                </a:solidFill>
              </a:rPr>
              <a:t>Démontrer les </a:t>
            </a:r>
            <a:r>
              <a:rPr lang="fr-FR" sz="1050" b="1" dirty="0">
                <a:solidFill>
                  <a:srgbClr val="000000"/>
                </a:solidFill>
              </a:rPr>
              <a:t>voies de </a:t>
            </a:r>
            <a:r>
              <a:rPr lang="fr-FR" sz="1050" b="1" dirty="0" err="1" smtClean="0">
                <a:solidFill>
                  <a:srgbClr val="000000"/>
                </a:solidFill>
              </a:rPr>
              <a:t>décarbonation</a:t>
            </a:r>
            <a:r>
              <a:rPr lang="fr-FR" sz="1050" b="1" dirty="0" smtClean="0">
                <a:solidFill>
                  <a:srgbClr val="000000"/>
                </a:solidFill>
              </a:rPr>
              <a:t> </a:t>
            </a:r>
            <a:r>
              <a:rPr lang="fr-FR" sz="1050" dirty="0">
                <a:solidFill>
                  <a:srgbClr val="000000"/>
                </a:solidFill>
              </a:rPr>
              <a:t>de l'environnement bâti grâce à une </a:t>
            </a:r>
            <a:r>
              <a:rPr lang="fr-FR" sz="1050" b="1" dirty="0">
                <a:solidFill>
                  <a:srgbClr val="000000"/>
                </a:solidFill>
              </a:rPr>
              <a:t>innovation technologique, sociale et politique </a:t>
            </a:r>
            <a:r>
              <a:rPr lang="fr-FR" sz="1050" dirty="0" smtClean="0">
                <a:solidFill>
                  <a:srgbClr val="000000"/>
                </a:solidFill>
              </a:rPr>
              <a:t>(Built4People</a:t>
            </a:r>
            <a:r>
              <a:rPr lang="fr-FR" sz="1050" dirty="0">
                <a:solidFill>
                  <a:srgbClr val="000000"/>
                </a:solidFill>
              </a:rPr>
              <a:t>).</a:t>
            </a:r>
          </a:p>
          <a:p>
            <a:pPr marL="88900" lvl="0" indent="-88900">
              <a:spcAft>
                <a:spcPts val="200"/>
              </a:spcAft>
              <a:buFont typeface="Arial" panose="020B0604020202020204" pitchFamily="34" charset="0"/>
              <a:buChar char="•"/>
              <a:defRPr/>
            </a:pPr>
            <a:r>
              <a:rPr lang="fr-FR" sz="1050" dirty="0">
                <a:solidFill>
                  <a:srgbClr val="000000"/>
                </a:solidFill>
              </a:rPr>
              <a:t>Accélérer et promouvoir l'innovation en matière de construction et de rénovation de </a:t>
            </a:r>
            <a:r>
              <a:rPr lang="fr-FR" sz="1050" dirty="0" smtClean="0">
                <a:solidFill>
                  <a:srgbClr val="000000"/>
                </a:solidFill>
              </a:rPr>
              <a:t>l'envi. </a:t>
            </a:r>
            <a:r>
              <a:rPr lang="fr-FR" sz="1050" dirty="0">
                <a:solidFill>
                  <a:srgbClr val="000000"/>
                </a:solidFill>
              </a:rPr>
              <a:t>bâti </a:t>
            </a:r>
            <a:r>
              <a:rPr lang="fr-FR" sz="1050" dirty="0" smtClean="0">
                <a:solidFill>
                  <a:srgbClr val="000000"/>
                </a:solidFill>
              </a:rPr>
              <a:t>avec </a:t>
            </a:r>
            <a:r>
              <a:rPr lang="fr-FR" sz="1050" dirty="0">
                <a:solidFill>
                  <a:srgbClr val="000000"/>
                </a:solidFill>
              </a:rPr>
              <a:t>chaînes de valeur locales </a:t>
            </a:r>
            <a:r>
              <a:rPr lang="fr-FR" sz="1050" dirty="0" smtClean="0">
                <a:solidFill>
                  <a:srgbClr val="000000"/>
                </a:solidFill>
              </a:rPr>
              <a:t>(Built4People</a:t>
            </a:r>
            <a:r>
              <a:rPr lang="fr-FR" sz="1050" dirty="0">
                <a:solidFill>
                  <a:srgbClr val="000000"/>
                </a:solidFill>
              </a:rPr>
              <a:t>)</a:t>
            </a:r>
          </a:p>
          <a:p>
            <a:pPr marL="88900" lvl="0" indent="-88900">
              <a:spcAft>
                <a:spcPts val="200"/>
              </a:spcAft>
              <a:buFont typeface="Arial" panose="020B0604020202020204" pitchFamily="34" charset="0"/>
              <a:buChar char="•"/>
              <a:defRPr/>
            </a:pPr>
            <a:r>
              <a:rPr lang="fr-FR" sz="1050" dirty="0">
                <a:solidFill>
                  <a:srgbClr val="000000"/>
                </a:solidFill>
              </a:rPr>
              <a:t>Soutenir la création d'un </a:t>
            </a:r>
            <a:r>
              <a:rPr lang="fr-FR" sz="1050" b="1" dirty="0" smtClean="0">
                <a:solidFill>
                  <a:srgbClr val="000000"/>
                </a:solidFill>
              </a:rPr>
              <a:t>envi. </a:t>
            </a:r>
            <a:r>
              <a:rPr lang="fr-FR" sz="1050" b="1" dirty="0">
                <a:solidFill>
                  <a:srgbClr val="000000"/>
                </a:solidFill>
              </a:rPr>
              <a:t>bâti accessible et inclusif </a:t>
            </a:r>
            <a:r>
              <a:rPr lang="fr-FR" sz="1050" dirty="0" smtClean="0">
                <a:solidFill>
                  <a:srgbClr val="000000"/>
                </a:solidFill>
              </a:rPr>
              <a:t>(Built4People</a:t>
            </a:r>
            <a:r>
              <a:rPr lang="fr-FR" sz="1050" dirty="0">
                <a:solidFill>
                  <a:srgbClr val="000000"/>
                </a:solidFill>
              </a:rPr>
              <a:t>)</a:t>
            </a:r>
          </a:p>
        </p:txBody>
      </p:sp>
      <p:sp>
        <p:nvSpPr>
          <p:cNvPr id="10" name="Rectangle 9"/>
          <p:cNvSpPr/>
          <p:nvPr/>
        </p:nvSpPr>
        <p:spPr>
          <a:xfrm>
            <a:off x="4585145" y="1656777"/>
            <a:ext cx="4572000" cy="3180358"/>
          </a:xfrm>
          <a:prstGeom prst="rect">
            <a:avLst/>
          </a:prstGeom>
        </p:spPr>
        <p:txBody>
          <a:bodyPr>
            <a:spAutoFit/>
          </a:bodyPr>
          <a:lstStyle/>
          <a:p>
            <a:pPr marL="88900" lvl="0" indent="-88900">
              <a:spcAft>
                <a:spcPts val="200"/>
              </a:spcAft>
              <a:buFont typeface="Arial" panose="020B0604020202020204" pitchFamily="34" charset="0"/>
              <a:buChar char="•"/>
              <a:defRPr/>
            </a:pPr>
            <a:r>
              <a:rPr lang="fr-FR" sz="1050" dirty="0">
                <a:solidFill>
                  <a:srgbClr val="000000"/>
                </a:solidFill>
              </a:rPr>
              <a:t>Processus de rénovation à faible perturbation grâce à l'intégration de </a:t>
            </a:r>
            <a:r>
              <a:rPr lang="fr-FR" sz="1050" b="1" dirty="0">
                <a:solidFill>
                  <a:srgbClr val="000000"/>
                </a:solidFill>
              </a:rPr>
              <a:t>solutions préfabriquées </a:t>
            </a:r>
            <a:r>
              <a:rPr lang="fr-FR" sz="1050" dirty="0">
                <a:solidFill>
                  <a:srgbClr val="000000"/>
                </a:solidFill>
              </a:rPr>
              <a:t>pour </a:t>
            </a:r>
            <a:r>
              <a:rPr lang="fr-FR" sz="1050" dirty="0" smtClean="0">
                <a:solidFill>
                  <a:srgbClr val="000000"/>
                </a:solidFill>
              </a:rPr>
              <a:t>bâtiments </a:t>
            </a:r>
            <a:r>
              <a:rPr lang="fr-FR" sz="1050" dirty="0">
                <a:solidFill>
                  <a:srgbClr val="000000"/>
                </a:solidFill>
              </a:rPr>
              <a:t>à haut rendement énergétique</a:t>
            </a:r>
          </a:p>
          <a:p>
            <a:pPr marL="88900" lvl="0" indent="-88900">
              <a:spcAft>
                <a:spcPts val="200"/>
              </a:spcAft>
              <a:buFont typeface="Arial" panose="020B0604020202020204" pitchFamily="34" charset="0"/>
              <a:buChar char="•"/>
              <a:defRPr/>
            </a:pPr>
            <a:r>
              <a:rPr lang="fr-FR" sz="1050" dirty="0">
                <a:solidFill>
                  <a:srgbClr val="000000"/>
                </a:solidFill>
              </a:rPr>
              <a:t>Bâtiments prêts pour les </a:t>
            </a:r>
            <a:r>
              <a:rPr lang="fr-FR" sz="1050" b="1" dirty="0">
                <a:solidFill>
                  <a:srgbClr val="000000"/>
                </a:solidFill>
              </a:rPr>
              <a:t>réseaux intelligents</a:t>
            </a:r>
          </a:p>
          <a:p>
            <a:pPr marL="88900" lvl="0" indent="-88900">
              <a:spcAft>
                <a:spcPts val="200"/>
              </a:spcAft>
              <a:buFont typeface="Arial" panose="020B0604020202020204" pitchFamily="34" charset="0"/>
              <a:buChar char="•"/>
              <a:defRPr/>
            </a:pPr>
            <a:r>
              <a:rPr lang="fr-FR" sz="1050" dirty="0">
                <a:solidFill>
                  <a:srgbClr val="000000"/>
                </a:solidFill>
              </a:rPr>
              <a:t>Systèmes de </a:t>
            </a:r>
            <a:r>
              <a:rPr lang="fr-FR" sz="1050" b="1" dirty="0">
                <a:solidFill>
                  <a:srgbClr val="000000"/>
                </a:solidFill>
              </a:rPr>
              <a:t>chauffage alternatifs </a:t>
            </a:r>
            <a:r>
              <a:rPr lang="fr-FR" sz="1050" dirty="0">
                <a:solidFill>
                  <a:srgbClr val="000000"/>
                </a:solidFill>
              </a:rPr>
              <a:t>pour une production de chaleur efficace, flexible et électrifiée dans l'industrie.</a:t>
            </a:r>
          </a:p>
          <a:p>
            <a:pPr marL="88900" lvl="0" indent="-88900">
              <a:spcAft>
                <a:spcPts val="200"/>
              </a:spcAft>
              <a:buFont typeface="Arial" panose="020B0604020202020204" pitchFamily="34" charset="0"/>
              <a:buChar char="•"/>
              <a:defRPr/>
            </a:pPr>
            <a:r>
              <a:rPr lang="fr-FR" sz="1050" b="1" dirty="0">
                <a:solidFill>
                  <a:srgbClr val="000000"/>
                </a:solidFill>
              </a:rPr>
              <a:t>Industrialisation des flux de rénovation </a:t>
            </a:r>
            <a:r>
              <a:rPr lang="fr-FR" sz="1050" dirty="0">
                <a:solidFill>
                  <a:srgbClr val="000000"/>
                </a:solidFill>
              </a:rPr>
              <a:t>profonde durable et circulaire </a:t>
            </a:r>
            <a:r>
              <a:rPr lang="fr-FR" sz="1050" dirty="0" smtClean="0">
                <a:solidFill>
                  <a:srgbClr val="000000"/>
                </a:solidFill>
              </a:rPr>
              <a:t>(Built4People</a:t>
            </a:r>
            <a:r>
              <a:rPr lang="fr-FR" sz="1050" dirty="0">
                <a:solidFill>
                  <a:srgbClr val="000000"/>
                </a:solidFill>
              </a:rPr>
              <a:t>)</a:t>
            </a:r>
          </a:p>
          <a:p>
            <a:pPr marL="88900" lvl="0" indent="-88900">
              <a:spcAft>
                <a:spcPts val="200"/>
              </a:spcAft>
              <a:buFont typeface="Arial" panose="020B0604020202020204" pitchFamily="34" charset="0"/>
              <a:buChar char="•"/>
              <a:defRPr/>
            </a:pPr>
            <a:r>
              <a:rPr lang="fr-FR" sz="1050" b="1" dirty="0">
                <a:solidFill>
                  <a:srgbClr val="000000"/>
                </a:solidFill>
              </a:rPr>
              <a:t>Robotique et autres solutions automatisées </a:t>
            </a:r>
            <a:r>
              <a:rPr lang="fr-FR" sz="1050" dirty="0" err="1" smtClean="0">
                <a:solidFill>
                  <a:srgbClr val="000000"/>
                </a:solidFill>
              </a:rPr>
              <a:t>pr</a:t>
            </a:r>
            <a:r>
              <a:rPr lang="fr-FR" sz="1050" dirty="0" smtClean="0">
                <a:solidFill>
                  <a:srgbClr val="000000"/>
                </a:solidFill>
              </a:rPr>
              <a:t> assemblage, rénovation </a:t>
            </a:r>
            <a:r>
              <a:rPr lang="fr-FR" sz="1050" dirty="0">
                <a:solidFill>
                  <a:srgbClr val="000000"/>
                </a:solidFill>
              </a:rPr>
              <a:t>et </a:t>
            </a:r>
            <a:r>
              <a:rPr lang="fr-FR" sz="1050" dirty="0" smtClean="0">
                <a:solidFill>
                  <a:srgbClr val="000000"/>
                </a:solidFill>
              </a:rPr>
              <a:t>maintenance </a:t>
            </a:r>
            <a:r>
              <a:rPr lang="fr-FR" sz="1050" dirty="0">
                <a:solidFill>
                  <a:srgbClr val="000000"/>
                </a:solidFill>
              </a:rPr>
              <a:t>dans un environnement bâti durable </a:t>
            </a:r>
            <a:r>
              <a:rPr lang="fr-FR" sz="1050" dirty="0" smtClean="0">
                <a:solidFill>
                  <a:srgbClr val="000000"/>
                </a:solidFill>
              </a:rPr>
              <a:t>(Built4People</a:t>
            </a:r>
            <a:r>
              <a:rPr lang="fr-FR" sz="1050" dirty="0">
                <a:solidFill>
                  <a:srgbClr val="000000"/>
                </a:solidFill>
              </a:rPr>
              <a:t>)</a:t>
            </a:r>
          </a:p>
          <a:p>
            <a:pPr marL="88900" lvl="0" indent="-88900">
              <a:spcAft>
                <a:spcPts val="200"/>
              </a:spcAft>
              <a:buFont typeface="Arial" panose="020B0604020202020204" pitchFamily="34" charset="0"/>
              <a:buChar char="•"/>
              <a:defRPr/>
            </a:pPr>
            <a:r>
              <a:rPr lang="fr-FR" sz="1050" dirty="0">
                <a:solidFill>
                  <a:srgbClr val="000000"/>
                </a:solidFill>
              </a:rPr>
              <a:t>Processus basés </a:t>
            </a:r>
            <a:r>
              <a:rPr lang="fr-FR" sz="1050" b="1" dirty="0">
                <a:solidFill>
                  <a:srgbClr val="000000"/>
                </a:solidFill>
              </a:rPr>
              <a:t>sur le BIM et jumeaux numériques </a:t>
            </a:r>
            <a:r>
              <a:rPr lang="fr-FR" sz="1050" dirty="0">
                <a:solidFill>
                  <a:srgbClr val="000000"/>
                </a:solidFill>
              </a:rPr>
              <a:t>pour faciliter et optimiser la rénovation énergétique circulaire </a:t>
            </a:r>
            <a:r>
              <a:rPr lang="fr-FR" sz="1050" dirty="0" smtClean="0">
                <a:solidFill>
                  <a:srgbClr val="000000"/>
                </a:solidFill>
              </a:rPr>
              <a:t>(Built4People</a:t>
            </a:r>
            <a:r>
              <a:rPr lang="fr-FR" sz="1050" dirty="0">
                <a:solidFill>
                  <a:srgbClr val="000000"/>
                </a:solidFill>
              </a:rPr>
              <a:t>)</a:t>
            </a:r>
          </a:p>
          <a:p>
            <a:pPr marL="88900" lvl="0" indent="-88900">
              <a:spcAft>
                <a:spcPts val="200"/>
              </a:spcAft>
              <a:buFont typeface="Arial" panose="020B0604020202020204" pitchFamily="34" charset="0"/>
              <a:buChar char="•"/>
              <a:defRPr/>
            </a:pPr>
            <a:r>
              <a:rPr lang="fr-FR" sz="1050" dirty="0">
                <a:solidFill>
                  <a:srgbClr val="000000"/>
                </a:solidFill>
              </a:rPr>
              <a:t>Conception pour </a:t>
            </a:r>
            <a:r>
              <a:rPr lang="fr-FR" sz="1050" b="1" dirty="0">
                <a:solidFill>
                  <a:srgbClr val="000000"/>
                </a:solidFill>
              </a:rPr>
              <a:t>l'adaptabilité, la réutilisation et la déconstruction </a:t>
            </a:r>
            <a:r>
              <a:rPr lang="fr-FR" sz="1050" dirty="0">
                <a:solidFill>
                  <a:srgbClr val="000000"/>
                </a:solidFill>
              </a:rPr>
              <a:t>des bâtiments, en accord avec les principes de </a:t>
            </a:r>
            <a:r>
              <a:rPr lang="fr-FR" sz="1050" b="1" dirty="0">
                <a:solidFill>
                  <a:srgbClr val="000000"/>
                </a:solidFill>
              </a:rPr>
              <a:t>l'économie circulaire </a:t>
            </a:r>
            <a:r>
              <a:rPr lang="fr-FR" sz="1050" dirty="0" smtClean="0">
                <a:solidFill>
                  <a:srgbClr val="000000"/>
                </a:solidFill>
              </a:rPr>
              <a:t>(Built4People)</a:t>
            </a:r>
            <a:endParaRPr lang="fr-FR" sz="1050" dirty="0">
              <a:solidFill>
                <a:srgbClr val="000000"/>
              </a:solidFill>
            </a:endParaRPr>
          </a:p>
          <a:p>
            <a:pPr marL="88900" lvl="0" indent="-88900">
              <a:spcAft>
                <a:spcPts val="200"/>
              </a:spcAft>
              <a:buFont typeface="Arial" panose="020B0604020202020204" pitchFamily="34" charset="0"/>
              <a:buChar char="•"/>
              <a:defRPr/>
            </a:pPr>
            <a:r>
              <a:rPr lang="fr-FR" sz="1050" b="1" dirty="0">
                <a:solidFill>
                  <a:srgbClr val="000000"/>
                </a:solidFill>
              </a:rPr>
              <a:t>Solutions numériques </a:t>
            </a:r>
            <a:r>
              <a:rPr lang="fr-FR" sz="1050" dirty="0">
                <a:solidFill>
                  <a:srgbClr val="000000"/>
                </a:solidFill>
              </a:rPr>
              <a:t>pour </a:t>
            </a:r>
            <a:r>
              <a:rPr lang="fr-FR" sz="1050" b="1" dirty="0" smtClean="0">
                <a:solidFill>
                  <a:srgbClr val="000000"/>
                </a:solidFill>
              </a:rPr>
              <a:t>conception</a:t>
            </a:r>
            <a:r>
              <a:rPr lang="fr-FR" sz="1050" dirty="0">
                <a:solidFill>
                  <a:srgbClr val="000000"/>
                </a:solidFill>
              </a:rPr>
              <a:t>, </a:t>
            </a:r>
            <a:r>
              <a:rPr lang="fr-FR" sz="1050" b="1" dirty="0" smtClean="0">
                <a:solidFill>
                  <a:srgbClr val="000000"/>
                </a:solidFill>
              </a:rPr>
              <a:t>planification</a:t>
            </a:r>
            <a:r>
              <a:rPr lang="fr-FR" sz="1050" dirty="0" smtClean="0">
                <a:solidFill>
                  <a:srgbClr val="000000"/>
                </a:solidFill>
              </a:rPr>
              <a:t> </a:t>
            </a:r>
            <a:r>
              <a:rPr lang="fr-FR" sz="1050" dirty="0">
                <a:solidFill>
                  <a:srgbClr val="000000"/>
                </a:solidFill>
              </a:rPr>
              <a:t>et </a:t>
            </a:r>
            <a:r>
              <a:rPr lang="fr-FR" sz="1050" b="1" dirty="0" smtClean="0">
                <a:solidFill>
                  <a:srgbClr val="000000"/>
                </a:solidFill>
              </a:rPr>
              <a:t>gestion </a:t>
            </a:r>
            <a:r>
              <a:rPr lang="fr-FR" sz="1050" b="1" dirty="0">
                <a:solidFill>
                  <a:srgbClr val="000000"/>
                </a:solidFill>
              </a:rPr>
              <a:t>participatives</a:t>
            </a:r>
            <a:r>
              <a:rPr lang="fr-FR" sz="1050" dirty="0">
                <a:solidFill>
                  <a:srgbClr val="000000"/>
                </a:solidFill>
              </a:rPr>
              <a:t> des bâtiments, des quartiers et des districts urbains </a:t>
            </a:r>
            <a:r>
              <a:rPr lang="fr-FR" sz="1050" dirty="0" smtClean="0">
                <a:solidFill>
                  <a:srgbClr val="000000"/>
                </a:solidFill>
              </a:rPr>
              <a:t>(Built4People)</a:t>
            </a:r>
            <a:endParaRPr lang="fr-FR" sz="1050" dirty="0">
              <a:solidFill>
                <a:srgbClr val="000000"/>
              </a:solidFill>
            </a:endParaRPr>
          </a:p>
        </p:txBody>
      </p:sp>
      <p:sp>
        <p:nvSpPr>
          <p:cNvPr id="13" name="ZoneTexte 12"/>
          <p:cNvSpPr txBox="1"/>
          <p:nvPr/>
        </p:nvSpPr>
        <p:spPr>
          <a:xfrm>
            <a:off x="3131840" y="186775"/>
            <a:ext cx="5678183" cy="584775"/>
          </a:xfrm>
          <a:prstGeom prst="rect">
            <a:avLst/>
          </a:prstGeom>
          <a:noFill/>
        </p:spPr>
        <p:txBody>
          <a:bodyPr wrap="square" rtlCol="0">
            <a:spAutoFit/>
          </a:bodyPr>
          <a:lstStyle/>
          <a:p>
            <a:pPr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algn="r">
              <a:defRPr/>
            </a:pPr>
            <a:r>
              <a:rPr kumimoji="0" lang="fr-FR" sz="1200" b="1" i="0" u="none" strike="noStrike" kern="1200" cap="none" spc="0" normalizeH="0" baseline="0" noProof="0" dirty="0" smtClean="0">
                <a:ln>
                  <a:noFill/>
                </a:ln>
                <a:solidFill>
                  <a:srgbClr val="000000"/>
                </a:solidFill>
                <a:effectLst/>
                <a:uLnTx/>
                <a:uFillTx/>
                <a:latin typeface="Arial"/>
              </a:rPr>
              <a:t>Destination 4 </a:t>
            </a:r>
            <a:r>
              <a:rPr kumimoji="0" lang="fr-FR" sz="1200" b="1" i="0" u="none" strike="noStrike" kern="1200" cap="none" spc="0" normalizeH="0" baseline="0" noProof="0" dirty="0">
                <a:ln>
                  <a:noFill/>
                </a:ln>
                <a:solidFill>
                  <a:srgbClr val="000000"/>
                </a:solidFill>
                <a:effectLst/>
                <a:uLnTx/>
                <a:uFillTx/>
                <a:latin typeface="Arial"/>
              </a:rPr>
              <a:t>: </a:t>
            </a:r>
            <a:r>
              <a:rPr lang="fr-FR" sz="1200" b="1" dirty="0">
                <a:solidFill>
                  <a:srgbClr val="000000"/>
                </a:solidFill>
              </a:rPr>
              <a:t>Utilisation efficace, durable et inclusive de </a:t>
            </a:r>
            <a:r>
              <a:rPr lang="fr-FR" sz="1200" b="1" dirty="0" smtClean="0">
                <a:solidFill>
                  <a:srgbClr val="000000"/>
                </a:solidFill>
              </a:rPr>
              <a:t>l'énergie</a:t>
            </a:r>
            <a:endParaRPr lang="fr-FR" sz="1200" b="1" dirty="0">
              <a:solidFill>
                <a:srgbClr val="000000"/>
              </a:solidFill>
            </a:endParaRPr>
          </a:p>
        </p:txBody>
      </p:sp>
      <p:sp>
        <p:nvSpPr>
          <p:cNvPr id="15" name="ZoneTexte 14"/>
          <p:cNvSpPr txBox="1"/>
          <p:nvPr/>
        </p:nvSpPr>
        <p:spPr>
          <a:xfrm>
            <a:off x="1835705" y="4886397"/>
            <a:ext cx="57806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0000"/>
                </a:solidFill>
                <a:effectLst/>
                <a:uLnTx/>
                <a:uFillTx/>
                <a:latin typeface="Arial"/>
                <a:ea typeface="+mn-ea"/>
                <a:cs typeface="+mn-cs"/>
              </a:rPr>
              <a:t>Financement </a:t>
            </a:r>
            <a:r>
              <a:rPr lang="fr-FR" sz="1100" b="1" dirty="0">
                <a:solidFill>
                  <a:srgbClr val="FF0000"/>
                </a:solidFill>
                <a:latin typeface="Arial"/>
              </a:rPr>
              <a:t>c</a:t>
            </a:r>
            <a:r>
              <a:rPr kumimoji="0" lang="fr-FR" sz="1100" b="1" i="0" u="none" strike="noStrike" kern="1200" cap="none" spc="0" normalizeH="0" baseline="0" noProof="0" dirty="0">
                <a:ln>
                  <a:noFill/>
                </a:ln>
                <a:solidFill>
                  <a:srgbClr val="FF0000"/>
                </a:solidFill>
                <a:effectLst/>
                <a:uLnTx/>
                <a:uFillTx/>
                <a:latin typeface="Arial"/>
                <a:ea typeface="+mn-ea"/>
                <a:cs typeface="+mn-cs"/>
              </a:rPr>
              <a:t>o-programmé IA parfois à 60% pour les acteurs privés (</a:t>
            </a:r>
            <a:r>
              <a:rPr kumimoji="0" lang="fr-FR" sz="1100" b="1" i="1" u="none" strike="noStrike" kern="1200" cap="none" spc="0" normalizeH="0" baseline="0" noProof="0" dirty="0">
                <a:ln>
                  <a:noFill/>
                </a:ln>
                <a:solidFill>
                  <a:srgbClr val="FF0000"/>
                </a:solidFill>
                <a:effectLst/>
                <a:uLnTx/>
                <a:uFillTx/>
                <a:latin typeface="Arial"/>
                <a:ea typeface="+mn-ea"/>
                <a:cs typeface="+mn-cs"/>
              </a:rPr>
              <a:t>profit entities</a:t>
            </a:r>
            <a:r>
              <a:rPr kumimoji="0" lang="fr-FR" sz="1100" b="1" i="0" u="none" strike="noStrike" kern="1200" cap="none" spc="0" normalizeH="0" baseline="0" noProof="0" dirty="0">
                <a:ln>
                  <a:noFill/>
                </a:ln>
                <a:solidFill>
                  <a:srgbClr val="FF0000"/>
                </a:solidFill>
                <a:effectLst/>
                <a:uLnTx/>
                <a:uFillTx/>
                <a:latin typeface="Arial"/>
                <a:ea typeface="+mn-ea"/>
                <a:cs typeface="+mn-cs"/>
              </a:rPr>
              <a:t>)</a:t>
            </a:r>
          </a:p>
        </p:txBody>
      </p:sp>
    </p:spTree>
    <p:extLst>
      <p:ext uri="{BB962C8B-B14F-4D97-AF65-F5344CB8AC3E}">
        <p14:creationId xmlns:p14="http://schemas.microsoft.com/office/powerpoint/2010/main" val="1553168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contenu 5"/>
          <p:cNvSpPr txBox="1">
            <a:spLocks/>
          </p:cNvSpPr>
          <p:nvPr/>
        </p:nvSpPr>
        <p:spPr>
          <a:xfrm>
            <a:off x="366890"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400" b="1" i="0" u="none" strike="noStrike" kern="1200" cap="none" spc="0" normalizeH="0" baseline="0" noProof="0" dirty="0">
                <a:ln>
                  <a:noFill/>
                </a:ln>
                <a:solidFill>
                  <a:srgbClr val="000091"/>
                </a:solidFill>
                <a:effectLst/>
                <a:uLnTx/>
                <a:uFillTx/>
                <a:latin typeface="Arial"/>
                <a:ea typeface="+mn-ea"/>
                <a:cs typeface="+mn-cs"/>
              </a:rPr>
              <a:t>Les installations industrielles dans la transition énergétique</a:t>
            </a: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467544" y="1410330"/>
            <a:ext cx="367240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2023.</a:t>
            </a:r>
            <a:r>
              <a:rPr kumimoji="0" lang="fr-FR" sz="1600" b="0" i="0" u="none" strike="noStrike" kern="1200" cap="none" spc="0" normalizeH="0" noProof="0" dirty="0" smtClean="0">
                <a:ln>
                  <a:noFill/>
                </a:ln>
                <a:solidFill>
                  <a:srgbClr val="000000"/>
                </a:solidFill>
                <a:effectLst/>
                <a:uLnTx/>
                <a:uFillTx/>
                <a:latin typeface="Arial"/>
                <a:ea typeface="+mn-ea"/>
                <a:cs typeface="+mn-cs"/>
              </a:rPr>
              <a:t> </a:t>
            </a:r>
            <a:r>
              <a:rPr kumimoji="0" lang="fr-FR" sz="1600" b="1" i="0" u="none" strike="noStrike" kern="1200" cap="none" spc="0" normalizeH="0" noProof="0" dirty="0" smtClean="0">
                <a:ln>
                  <a:noFill/>
                </a:ln>
                <a:solidFill>
                  <a:srgbClr val="000000"/>
                </a:solidFill>
                <a:effectLst/>
                <a:uLnTx/>
                <a:uFillTx/>
                <a:latin typeface="Arial"/>
                <a:ea typeface="+mn-ea"/>
                <a:cs typeface="+mn-cs"/>
              </a:rPr>
              <a:t>1 topic. Deadline : 20/04/2023 </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4848781" y="1410330"/>
            <a:ext cx="368365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2024. </a:t>
            </a:r>
            <a:r>
              <a:rPr kumimoji="0" lang="fr-FR" sz="1600" b="1" i="0" u="none" strike="noStrike" kern="1200" cap="none" spc="0" normalizeH="0" baseline="0" noProof="0" dirty="0" smtClean="0">
                <a:ln>
                  <a:noFill/>
                </a:ln>
                <a:solidFill>
                  <a:srgbClr val="000000"/>
                </a:solidFill>
                <a:effectLst/>
                <a:uLnTx/>
                <a:uFillTx/>
                <a:latin typeface="Arial"/>
                <a:ea typeface="+mn-ea"/>
                <a:cs typeface="+mn-cs"/>
              </a:rPr>
              <a:t>1</a:t>
            </a:r>
            <a:r>
              <a:rPr kumimoji="0" lang="fr-FR" sz="1600" b="1" i="0" u="none" strike="noStrike" kern="1200" cap="none" spc="0" normalizeH="0" noProof="0" dirty="0" smtClean="0">
                <a:ln>
                  <a:noFill/>
                </a:ln>
                <a:solidFill>
                  <a:srgbClr val="000000"/>
                </a:solidFill>
                <a:effectLst/>
                <a:uLnTx/>
                <a:uFillTx/>
                <a:latin typeface="Arial"/>
                <a:ea typeface="+mn-ea"/>
                <a:cs typeface="+mn-cs"/>
              </a:rPr>
              <a:t> topic. Deadline : 18/04/2024 </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118538" y="2067694"/>
            <a:ext cx="4176682" cy="954107"/>
          </a:xfrm>
          <a:prstGeom prst="rect">
            <a:avLst/>
          </a:prstGeom>
        </p:spPr>
        <p:txBody>
          <a:bodyPr wrap="square">
            <a:spAutoFit/>
          </a:bodyPr>
          <a:lstStyle/>
          <a:p>
            <a:pPr marL="285750" lvl="0" indent="-285750">
              <a:spcAft>
                <a:spcPts val="600"/>
              </a:spcAft>
              <a:buFont typeface="Arial" panose="020B0604020202020204" pitchFamily="34" charset="0"/>
              <a:buChar char="•"/>
              <a:defRPr/>
            </a:pPr>
            <a:r>
              <a:rPr lang="fr-FR" sz="1400" dirty="0">
                <a:solidFill>
                  <a:srgbClr val="000000"/>
                </a:solidFill>
              </a:rPr>
              <a:t>Intégration de la chaleur renouvelable ou de la chaleur résiduelle industrielle dans des systèmes de conversion chaleur-froid afin de générer du froid pour les processus industriels.</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Rectangle 9"/>
          <p:cNvSpPr/>
          <p:nvPr/>
        </p:nvSpPr>
        <p:spPr>
          <a:xfrm>
            <a:off x="4604012" y="2067694"/>
            <a:ext cx="4572000" cy="738664"/>
          </a:xfrm>
          <a:prstGeom prst="rect">
            <a:avLst/>
          </a:prstGeom>
        </p:spPr>
        <p:txBody>
          <a:bodyPr>
            <a:spAutoFit/>
          </a:bodyPr>
          <a:lstStyle/>
          <a:p>
            <a:pPr marL="285750" lvl="0" indent="-285750">
              <a:spcAft>
                <a:spcPts val="600"/>
              </a:spcAft>
              <a:buFont typeface="Arial" panose="020B0604020202020204" pitchFamily="34" charset="0"/>
              <a:buChar char="•"/>
              <a:defRPr/>
            </a:pPr>
            <a:r>
              <a:rPr lang="fr-FR" sz="1400" dirty="0">
                <a:solidFill>
                  <a:srgbClr val="000000"/>
                </a:solidFill>
              </a:rPr>
              <a:t>Systèmes de chauffage alternatifs pour une production de chaleur efficace, flexible et électrifiée dans l'industrie</a:t>
            </a:r>
            <a:endParaRPr kumimoji="0" lang="fr-FR"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ZoneTexte 12"/>
          <p:cNvSpPr txBox="1"/>
          <p:nvPr/>
        </p:nvSpPr>
        <p:spPr>
          <a:xfrm>
            <a:off x="3131840" y="186775"/>
            <a:ext cx="5678183" cy="584775"/>
          </a:xfrm>
          <a:prstGeom prst="rect">
            <a:avLst/>
          </a:prstGeom>
          <a:noFill/>
        </p:spPr>
        <p:txBody>
          <a:bodyPr wrap="square" rtlCol="0">
            <a:spAutoFit/>
          </a:bodyPr>
          <a:lstStyle/>
          <a:p>
            <a:pPr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algn="r">
              <a:defRPr/>
            </a:pPr>
            <a:r>
              <a:rPr kumimoji="0" lang="fr-FR" sz="1200" b="1" i="0" u="none" strike="noStrike" kern="1200" cap="none" spc="0" normalizeH="0" baseline="0" noProof="0" dirty="0" smtClean="0">
                <a:ln>
                  <a:noFill/>
                </a:ln>
                <a:solidFill>
                  <a:srgbClr val="000000"/>
                </a:solidFill>
                <a:effectLst/>
                <a:uLnTx/>
                <a:uFillTx/>
                <a:latin typeface="Arial"/>
              </a:rPr>
              <a:t>Destination 4 </a:t>
            </a:r>
            <a:r>
              <a:rPr kumimoji="0" lang="fr-FR" sz="1200" b="1" i="0" u="none" strike="noStrike" kern="1200" cap="none" spc="0" normalizeH="0" baseline="0" noProof="0" dirty="0">
                <a:ln>
                  <a:noFill/>
                </a:ln>
                <a:solidFill>
                  <a:srgbClr val="000000"/>
                </a:solidFill>
                <a:effectLst/>
                <a:uLnTx/>
                <a:uFillTx/>
                <a:latin typeface="Arial"/>
              </a:rPr>
              <a:t>: </a:t>
            </a:r>
            <a:r>
              <a:rPr lang="fr-FR" sz="1200" b="1" dirty="0">
                <a:solidFill>
                  <a:srgbClr val="000000"/>
                </a:solidFill>
              </a:rPr>
              <a:t>Utilisation efficace, durable et inclusive de </a:t>
            </a:r>
            <a:r>
              <a:rPr lang="fr-FR" sz="1200" b="1" dirty="0" smtClean="0">
                <a:solidFill>
                  <a:srgbClr val="000000"/>
                </a:solidFill>
              </a:rPr>
              <a:t>l'énergie</a:t>
            </a:r>
            <a:endParaRPr lang="fr-FR" sz="1200" b="1" dirty="0">
              <a:solidFill>
                <a:srgbClr val="000000"/>
              </a:solidFill>
            </a:endParaRPr>
          </a:p>
        </p:txBody>
      </p:sp>
    </p:spTree>
    <p:extLst>
      <p:ext uri="{BB962C8B-B14F-4D97-AF65-F5344CB8AC3E}">
        <p14:creationId xmlns:p14="http://schemas.microsoft.com/office/powerpoint/2010/main" val="3571282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6" name="ZoneTexte 5"/>
          <p:cNvSpPr txBox="1"/>
          <p:nvPr/>
        </p:nvSpPr>
        <p:spPr>
          <a:xfrm>
            <a:off x="3347864" y="123478"/>
            <a:ext cx="5496995" cy="769441"/>
          </a:xfrm>
          <a:prstGeom prst="rect">
            <a:avLst/>
          </a:prstGeom>
          <a:noFill/>
        </p:spPr>
        <p:txBody>
          <a:bodyPr wrap="square" rtlCol="0">
            <a:spAutoFit/>
          </a:bodyPr>
          <a:lstStyle/>
          <a:p>
            <a:pPr lvl="0"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lvl="0"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kumimoji="0" lang="fr-FR" sz="1200" b="1" i="0" u="none" strike="noStrike" kern="1200" cap="none" spc="0" normalizeH="0" baseline="0" noProof="0" dirty="0">
                <a:ln>
                  <a:noFill/>
                </a:ln>
                <a:solidFill>
                  <a:srgbClr val="000000"/>
                </a:solidFill>
                <a:effectLst/>
                <a:uLnTx/>
                <a:uFillTx/>
                <a:latin typeface="Arial"/>
              </a:rPr>
              <a:t>5 : </a:t>
            </a:r>
            <a:r>
              <a:rPr lang="fr-FR" sz="1200" b="1" dirty="0">
                <a:solidFill>
                  <a:srgbClr val="000000"/>
                </a:solidFill>
              </a:rPr>
              <a:t>Des solutions propres et compétitives pour tous les modes de </a:t>
            </a:r>
            <a:r>
              <a:rPr lang="fr-FR" sz="1200" b="1" dirty="0" smtClean="0">
                <a:solidFill>
                  <a:srgbClr val="000000"/>
                </a:solidFill>
              </a:rPr>
              <a:t>transport</a:t>
            </a:r>
            <a:endParaRPr lang="fr-FR" sz="1200" b="1" dirty="0">
              <a:solidFill>
                <a:srgbClr val="000000"/>
              </a:solidFill>
            </a:endParaRPr>
          </a:p>
        </p:txBody>
      </p:sp>
      <p:sp>
        <p:nvSpPr>
          <p:cNvPr id="5" name="Espace réservé du contenu 5"/>
          <p:cNvSpPr txBox="1">
            <a:spLocks/>
          </p:cNvSpPr>
          <p:nvPr/>
        </p:nvSpPr>
        <p:spPr>
          <a:xfrm>
            <a:off x="303682"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FR" sz="1400" b="1" dirty="0">
                <a:solidFill>
                  <a:srgbClr val="000091"/>
                </a:solidFill>
              </a:rPr>
              <a:t>Une mobilité à zéro émission pour le </a:t>
            </a:r>
            <a:r>
              <a:rPr lang="fr-FR" sz="1400" b="1" dirty="0" smtClean="0">
                <a:solidFill>
                  <a:srgbClr val="000091"/>
                </a:solidFill>
              </a:rPr>
              <a:t>transport </a:t>
            </a:r>
            <a:r>
              <a:rPr lang="fr-FR" sz="1400" b="1" dirty="0">
                <a:solidFill>
                  <a:srgbClr val="000091"/>
                </a:solidFill>
              </a:rPr>
              <a:t>routier</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03681" y="1369100"/>
            <a:ext cx="38775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2023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6 </a:t>
            </a:r>
            <a:r>
              <a:rPr kumimoji="0" lang="fr-FR" sz="1200" b="1" i="0" u="none" strike="noStrike" kern="1200" cap="none" spc="0" normalizeH="0" baseline="0" noProof="0" dirty="0">
                <a:ln>
                  <a:noFill/>
                </a:ln>
                <a:solidFill>
                  <a:srgbClr val="000000"/>
                </a:solidFill>
                <a:effectLst/>
                <a:uLnTx/>
                <a:uFillTx/>
                <a:latin typeface="Arial"/>
                <a:ea typeface="+mn-ea"/>
                <a:cs typeface="+mn-cs"/>
              </a:rPr>
              <a:t>topics. 1 call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 </a:t>
            </a:r>
            <a:r>
              <a:rPr kumimoji="0" lang="fr-FR" sz="1200" b="1" i="0" u="none" strike="noStrike" kern="1200" cap="none" spc="0" normalizeH="0" baseline="0" noProof="0" dirty="0">
                <a:ln>
                  <a:noFill/>
                </a:ln>
                <a:solidFill>
                  <a:srgbClr val="000000"/>
                </a:solidFill>
                <a:effectLst/>
                <a:uLnTx/>
                <a:uFillTx/>
                <a:latin typeface="Arial"/>
                <a:ea typeface="+mn-ea"/>
                <a:cs typeface="+mn-cs"/>
              </a:rPr>
              <a:t>20/04/2023 </a:t>
            </a:r>
          </a:p>
        </p:txBody>
      </p:sp>
      <p:sp>
        <p:nvSpPr>
          <p:cNvPr id="9" name="ZoneTexte 8"/>
          <p:cNvSpPr txBox="1"/>
          <p:nvPr/>
        </p:nvSpPr>
        <p:spPr>
          <a:xfrm>
            <a:off x="4797159" y="1369100"/>
            <a:ext cx="39691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2024 : </a:t>
            </a:r>
            <a:r>
              <a:rPr lang="fr-FR" sz="1200" b="1" dirty="0">
                <a:solidFill>
                  <a:srgbClr val="000000"/>
                </a:solidFill>
                <a:latin typeface="Arial"/>
              </a:rPr>
              <a:t>6</a:t>
            </a:r>
            <a:r>
              <a:rPr kumimoji="0" lang="fr-FR" sz="1200" b="1" i="0" u="none" strike="noStrike" kern="1200" cap="none" spc="0" normalizeH="0" baseline="0" noProof="0" dirty="0">
                <a:ln>
                  <a:noFill/>
                </a:ln>
                <a:solidFill>
                  <a:srgbClr val="000000"/>
                </a:solidFill>
                <a:effectLst/>
                <a:uLnTx/>
                <a:uFillTx/>
                <a:latin typeface="Arial"/>
                <a:ea typeface="+mn-ea"/>
                <a:cs typeface="+mn-cs"/>
              </a:rPr>
              <a:t>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18/04/2024</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0879" y="1715797"/>
            <a:ext cx="4572000" cy="2554545"/>
          </a:xfrm>
          <a:prstGeom prst="rect">
            <a:avLst/>
          </a:prstGeom>
        </p:spPr>
        <p:txBody>
          <a:bodyPr wrap="square">
            <a:spAutoFit/>
          </a:bodyPr>
          <a:lstStyle/>
          <a:p>
            <a:pPr marL="88900" lvl="0" indent="-88900">
              <a:spcBef>
                <a:spcPts val="600"/>
              </a:spcBef>
              <a:spcAft>
                <a:spcPts val="600"/>
              </a:spcAft>
              <a:buFont typeface="Arial" panose="020B0604020202020204" pitchFamily="34" charset="0"/>
              <a:buChar char="•"/>
              <a:defRPr/>
            </a:pPr>
            <a:r>
              <a:rPr lang="fr-FR" sz="1050" dirty="0"/>
              <a:t>Véhicules électriques </a:t>
            </a:r>
            <a:r>
              <a:rPr lang="fr-FR" sz="1050" b="1" dirty="0"/>
              <a:t>économes en énergie et centrés sur l’utilisateur</a:t>
            </a:r>
            <a:r>
              <a:rPr lang="fr-FR" sz="1050" dirty="0"/>
              <a:t> (2Zero)</a:t>
            </a:r>
          </a:p>
          <a:p>
            <a:pPr marL="88900" lvl="0" indent="-88900">
              <a:spcBef>
                <a:spcPts val="600"/>
              </a:spcBef>
              <a:spcAft>
                <a:spcPts val="600"/>
              </a:spcAft>
              <a:buFont typeface="Arial" panose="020B0604020202020204" pitchFamily="34" charset="0"/>
              <a:buChar char="•"/>
              <a:defRPr/>
            </a:pPr>
            <a:r>
              <a:rPr lang="fr-FR" sz="1050" b="1" dirty="0"/>
              <a:t>Systèmes de gestion de batterie </a:t>
            </a:r>
            <a:r>
              <a:rPr lang="fr-FR" sz="1050" dirty="0"/>
              <a:t>innovants pour véhicules électriques de prochaine génération (2Zero &amp; Batt4EU)</a:t>
            </a:r>
          </a:p>
          <a:p>
            <a:pPr marL="88900" lvl="0" indent="-88900">
              <a:spcBef>
                <a:spcPts val="600"/>
              </a:spcBef>
              <a:spcAft>
                <a:spcPts val="600"/>
              </a:spcAft>
              <a:buFont typeface="Arial" panose="020B0604020202020204" pitchFamily="34" charset="0"/>
              <a:buChar char="•"/>
              <a:defRPr/>
            </a:pPr>
            <a:r>
              <a:rPr lang="fr-FR" sz="1050" dirty="0"/>
              <a:t>Véhicule électrique </a:t>
            </a:r>
            <a:r>
              <a:rPr lang="fr-FR" sz="1050" b="1" dirty="0"/>
              <a:t>frugal </a:t>
            </a:r>
            <a:r>
              <a:rPr lang="fr-FR" sz="1050" dirty="0"/>
              <a:t>pour la mobilité urbaine (2Zero)</a:t>
            </a:r>
          </a:p>
          <a:p>
            <a:pPr marL="88900" lvl="0" indent="-88900">
              <a:spcBef>
                <a:spcPts val="600"/>
              </a:spcBef>
              <a:spcAft>
                <a:spcPts val="600"/>
              </a:spcAft>
              <a:buFont typeface="Arial" panose="020B0604020202020204" pitchFamily="34" charset="0"/>
              <a:buChar char="•"/>
              <a:defRPr/>
            </a:pPr>
            <a:r>
              <a:rPr lang="fr-FR" sz="1050" b="1" dirty="0"/>
              <a:t>Économie circulaire</a:t>
            </a:r>
            <a:r>
              <a:rPr lang="fr-FR" sz="1050" dirty="0"/>
              <a:t> appliquée aux véhicules à zéro émission (2Zero)</a:t>
            </a:r>
          </a:p>
          <a:p>
            <a:pPr marL="88900" lvl="0" indent="-88900">
              <a:spcBef>
                <a:spcPts val="600"/>
              </a:spcBef>
              <a:spcAft>
                <a:spcPts val="600"/>
              </a:spcAft>
              <a:buFont typeface="Arial" panose="020B0604020202020204" pitchFamily="34" charset="0"/>
              <a:buChar char="•"/>
              <a:defRPr/>
            </a:pPr>
            <a:r>
              <a:rPr lang="fr-FR" sz="1050" dirty="0"/>
              <a:t>Suivi des </a:t>
            </a:r>
            <a:r>
              <a:rPr lang="fr-FR" sz="1050" b="1" dirty="0"/>
              <a:t>indicateurs de performance </a:t>
            </a:r>
            <a:r>
              <a:rPr lang="fr-FR" sz="1050" dirty="0"/>
              <a:t>de 2Zero (2Zero)</a:t>
            </a:r>
          </a:p>
          <a:p>
            <a:pPr marL="88900" lvl="0" indent="-88900">
              <a:spcBef>
                <a:spcPts val="600"/>
              </a:spcBef>
              <a:spcAft>
                <a:spcPts val="600"/>
              </a:spcAft>
              <a:buFont typeface="Arial" panose="020B0604020202020204" pitchFamily="34" charset="0"/>
              <a:buChar char="•"/>
              <a:defRPr/>
            </a:pPr>
            <a:r>
              <a:rPr lang="fr-FR" sz="1050" b="1" dirty="0"/>
              <a:t>Politique de recherche coopérative </a:t>
            </a:r>
            <a:r>
              <a:rPr lang="fr-FR" sz="1050" dirty="0"/>
              <a:t>pour accélérer la transition vers la mobilité à zéro émission (2Zero)</a:t>
            </a:r>
          </a:p>
          <a:p>
            <a:pPr marL="88900" lvl="0" indent="-88900">
              <a:spcAft>
                <a:spcPts val="200"/>
              </a:spcAft>
              <a:buFont typeface="Arial" panose="020B0604020202020204" pitchFamily="34" charset="0"/>
              <a:buChar char="•"/>
              <a:defRPr/>
            </a:pPr>
            <a:endParaRPr lang="fr-FR" sz="1050" b="1" dirty="0">
              <a:solidFill>
                <a:srgbClr val="FF0000"/>
              </a:solidFill>
            </a:endParaRPr>
          </a:p>
        </p:txBody>
      </p:sp>
      <p:sp>
        <p:nvSpPr>
          <p:cNvPr id="10" name="Rectangle 9"/>
          <p:cNvSpPr/>
          <p:nvPr/>
        </p:nvSpPr>
        <p:spPr>
          <a:xfrm>
            <a:off x="4585145" y="1707654"/>
            <a:ext cx="4507975" cy="2962349"/>
          </a:xfrm>
          <a:prstGeom prst="rect">
            <a:avLst/>
          </a:prstGeom>
        </p:spPr>
        <p:txBody>
          <a:bodyPr wrap="square">
            <a:spAutoFit/>
          </a:bodyPr>
          <a:lstStyle/>
          <a:p>
            <a:pPr marL="88900" lvl="0" indent="-88900">
              <a:spcBef>
                <a:spcPts val="600"/>
              </a:spcBef>
              <a:spcAft>
                <a:spcPts val="600"/>
              </a:spcAft>
              <a:buFont typeface="Arial" panose="020B0604020202020204" pitchFamily="34" charset="0"/>
              <a:buChar char="•"/>
              <a:defRPr/>
            </a:pPr>
            <a:r>
              <a:rPr lang="fr-FR" sz="1050" b="1" dirty="0"/>
              <a:t>Solutions de recharge </a:t>
            </a:r>
            <a:r>
              <a:rPr lang="fr-FR" sz="1050" dirty="0"/>
              <a:t>publiques, abordables, visuellement intégrées, bidirectionnelle et intelligentes (2Zero)</a:t>
            </a:r>
          </a:p>
          <a:p>
            <a:pPr marL="88900" lvl="0" indent="-88900">
              <a:spcBef>
                <a:spcPts val="600"/>
              </a:spcBef>
              <a:spcAft>
                <a:spcPts val="600"/>
              </a:spcAft>
              <a:buFont typeface="Arial" panose="020B0604020202020204" pitchFamily="34" charset="0"/>
              <a:buChar char="•"/>
              <a:defRPr/>
            </a:pPr>
            <a:r>
              <a:rPr lang="fr-FR" sz="1050" dirty="0"/>
              <a:t>Groupes motopropulseurs électriques </a:t>
            </a:r>
            <a:r>
              <a:rPr lang="fr-FR" sz="1050" b="1" dirty="0"/>
              <a:t>à haute tension </a:t>
            </a:r>
            <a:r>
              <a:rPr lang="fr-FR" sz="1050" dirty="0"/>
              <a:t>(&gt;1200V) (2Zero)</a:t>
            </a:r>
          </a:p>
          <a:p>
            <a:pPr marL="88900" lvl="0" indent="-88900">
              <a:spcBef>
                <a:spcPts val="600"/>
              </a:spcBef>
              <a:spcAft>
                <a:spcPts val="600"/>
              </a:spcAft>
              <a:buFont typeface="Arial" panose="020B0604020202020204" pitchFamily="34" charset="0"/>
              <a:buChar char="•"/>
              <a:defRPr/>
            </a:pPr>
            <a:r>
              <a:rPr lang="fr-FR" sz="1050" b="1" dirty="0"/>
              <a:t>Intégration de batteries </a:t>
            </a:r>
            <a:r>
              <a:rPr lang="fr-FR" sz="1050" dirty="0"/>
              <a:t>de génération 4 à charge rapide et à densités d’énergie augmentées (2Zero)</a:t>
            </a:r>
          </a:p>
          <a:p>
            <a:pPr marL="88900" lvl="0" indent="-88900">
              <a:spcBef>
                <a:spcPts val="600"/>
              </a:spcBef>
              <a:spcAft>
                <a:spcPts val="600"/>
              </a:spcAft>
              <a:buFont typeface="Arial" panose="020B0604020202020204" pitchFamily="34" charset="0"/>
              <a:buChar char="•"/>
              <a:defRPr/>
            </a:pPr>
            <a:r>
              <a:rPr lang="fr-FR" sz="1050" b="1" dirty="0"/>
              <a:t>Stations de recharge MW </a:t>
            </a:r>
            <a:r>
              <a:rPr lang="fr-FR" sz="1050" dirty="0"/>
              <a:t>pour poids-lourds et véhicules légers (2Zero)</a:t>
            </a:r>
          </a:p>
          <a:p>
            <a:pPr marL="88900" lvl="0" indent="-88900">
              <a:spcBef>
                <a:spcPts val="600"/>
              </a:spcBef>
              <a:spcAft>
                <a:spcPts val="600"/>
              </a:spcAft>
              <a:buFont typeface="Arial" panose="020B0604020202020204" pitchFamily="34" charset="0"/>
              <a:buChar char="•"/>
              <a:defRPr/>
            </a:pPr>
            <a:r>
              <a:rPr lang="fr-FR" sz="1050" dirty="0"/>
              <a:t>Développements numériques avancés pour </a:t>
            </a:r>
            <a:r>
              <a:rPr lang="fr-FR" sz="1050" b="1" dirty="0"/>
              <a:t>véhicules électriques définis par logiciel </a:t>
            </a:r>
            <a:r>
              <a:rPr lang="fr-FR" sz="1050" dirty="0"/>
              <a:t>(2Zero) </a:t>
            </a:r>
          </a:p>
          <a:p>
            <a:pPr marL="88900" lvl="0" indent="-88900">
              <a:spcBef>
                <a:spcPts val="600"/>
              </a:spcBef>
              <a:spcAft>
                <a:spcPts val="600"/>
              </a:spcAft>
              <a:buFont typeface="Arial" panose="020B0604020202020204" pitchFamily="34" charset="0"/>
              <a:buChar char="•"/>
              <a:defRPr/>
            </a:pPr>
            <a:r>
              <a:rPr lang="fr-FR" sz="1050" b="1" dirty="0"/>
              <a:t>Nouveaux véhicules commerciaux légers urbains à zéro émission</a:t>
            </a:r>
            <a:r>
              <a:rPr lang="fr-FR" sz="1050" dirty="0"/>
              <a:t>, spécifiés par et pour les utilisateurs et les gestionnaires de flottes (2Zero)</a:t>
            </a:r>
          </a:p>
        </p:txBody>
      </p:sp>
      <p:sp>
        <p:nvSpPr>
          <p:cNvPr id="11" name="ZoneTexte 10"/>
          <p:cNvSpPr txBox="1"/>
          <p:nvPr/>
        </p:nvSpPr>
        <p:spPr>
          <a:xfrm>
            <a:off x="1835705" y="4886397"/>
            <a:ext cx="57806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0000"/>
                </a:solidFill>
                <a:effectLst/>
                <a:uLnTx/>
                <a:uFillTx/>
                <a:latin typeface="Arial"/>
                <a:ea typeface="+mn-ea"/>
                <a:cs typeface="+mn-cs"/>
              </a:rPr>
              <a:t>Financement </a:t>
            </a:r>
            <a:r>
              <a:rPr lang="fr-FR" sz="1100" b="1" dirty="0">
                <a:solidFill>
                  <a:srgbClr val="FF0000"/>
                </a:solidFill>
                <a:latin typeface="Arial"/>
              </a:rPr>
              <a:t>c</a:t>
            </a:r>
            <a:r>
              <a:rPr kumimoji="0" lang="fr-FR" sz="1100" b="1" i="0" u="none" strike="noStrike" kern="1200" cap="none" spc="0" normalizeH="0" baseline="0" noProof="0" dirty="0">
                <a:ln>
                  <a:noFill/>
                </a:ln>
                <a:solidFill>
                  <a:srgbClr val="FF0000"/>
                </a:solidFill>
                <a:effectLst/>
                <a:uLnTx/>
                <a:uFillTx/>
                <a:latin typeface="Arial"/>
                <a:ea typeface="+mn-ea"/>
                <a:cs typeface="+mn-cs"/>
              </a:rPr>
              <a:t>o-programmé IA parfois à 60% pour les acteurs privés (</a:t>
            </a:r>
            <a:r>
              <a:rPr kumimoji="0" lang="fr-FR" sz="1100" b="1" i="1" u="none" strike="noStrike" kern="1200" cap="none" spc="0" normalizeH="0" baseline="0" noProof="0" dirty="0">
                <a:ln>
                  <a:noFill/>
                </a:ln>
                <a:solidFill>
                  <a:srgbClr val="FF0000"/>
                </a:solidFill>
                <a:effectLst/>
                <a:uLnTx/>
                <a:uFillTx/>
                <a:latin typeface="Arial"/>
                <a:ea typeface="+mn-ea"/>
                <a:cs typeface="+mn-cs"/>
              </a:rPr>
              <a:t>profit entities</a:t>
            </a:r>
            <a:r>
              <a:rPr kumimoji="0" lang="fr-FR" sz="1100" b="1" i="0" u="none" strike="noStrike" kern="1200" cap="none" spc="0" normalizeH="0" baseline="0" noProof="0" dirty="0">
                <a:ln>
                  <a:noFill/>
                </a:ln>
                <a:solidFill>
                  <a:srgbClr val="FF0000"/>
                </a:solidFill>
                <a:effectLst/>
                <a:uLnTx/>
                <a:uFillTx/>
                <a:latin typeface="Arial"/>
                <a:ea typeface="+mn-ea"/>
                <a:cs typeface="+mn-cs"/>
              </a:rPr>
              <a:t>)</a:t>
            </a:r>
          </a:p>
        </p:txBody>
      </p:sp>
    </p:spTree>
    <p:extLst>
      <p:ext uri="{BB962C8B-B14F-4D97-AF65-F5344CB8AC3E}">
        <p14:creationId xmlns:p14="http://schemas.microsoft.com/office/powerpoint/2010/main" val="2045383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contenu 5"/>
          <p:cNvSpPr txBox="1">
            <a:spLocks/>
          </p:cNvSpPr>
          <p:nvPr/>
        </p:nvSpPr>
        <p:spPr>
          <a:xfrm>
            <a:off x="303682"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FR" sz="1400" b="1" dirty="0">
                <a:solidFill>
                  <a:srgbClr val="000091"/>
                </a:solidFill>
              </a:rPr>
              <a:t>Réduction des impacts et émissions de l’aviation</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03681" y="1369100"/>
            <a:ext cx="38775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2023 : </a:t>
            </a:r>
            <a:r>
              <a:rPr kumimoji="0" lang="fr-FR" sz="1200" b="1" i="0" u="none" strike="noStrike" kern="1200" cap="none" spc="0" normalizeH="0" baseline="0" noProof="0" dirty="0">
                <a:ln>
                  <a:noFill/>
                </a:ln>
                <a:solidFill>
                  <a:srgbClr val="000000"/>
                </a:solidFill>
                <a:effectLst/>
                <a:uLnTx/>
                <a:uFillTx/>
                <a:latin typeface="Arial"/>
                <a:ea typeface="+mn-ea"/>
                <a:cs typeface="+mn-cs"/>
              </a:rPr>
              <a:t>4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20/04/2023 </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4797159" y="1369100"/>
            <a:ext cx="39691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2024 : </a:t>
            </a:r>
            <a:r>
              <a:rPr kumimoji="0" lang="fr-FR" sz="1200" b="1" i="0" u="none" strike="noStrike" kern="1200" cap="none" spc="0" normalizeH="0" baseline="0" noProof="0" dirty="0">
                <a:ln>
                  <a:noFill/>
                </a:ln>
                <a:solidFill>
                  <a:srgbClr val="000000"/>
                </a:solidFill>
                <a:effectLst/>
                <a:uLnTx/>
                <a:uFillTx/>
                <a:latin typeface="Arial"/>
                <a:ea typeface="+mn-ea"/>
                <a:cs typeface="+mn-cs"/>
              </a:rPr>
              <a:t>4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18/04/2024</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0879" y="1715797"/>
            <a:ext cx="4572000" cy="1361911"/>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dirty="0"/>
              <a:t>Systèmes innovants </a:t>
            </a:r>
            <a:r>
              <a:rPr lang="fr-FR" sz="1050" b="1" dirty="0"/>
              <a:t>de ravitaillement et d’approvisionnement en H</a:t>
            </a:r>
            <a:r>
              <a:rPr lang="fr-FR" sz="1050" b="1" baseline="-25000" dirty="0"/>
              <a:t>2</a:t>
            </a:r>
          </a:p>
          <a:p>
            <a:pPr marL="88900" lvl="0" indent="-88900">
              <a:spcBef>
                <a:spcPts val="600"/>
              </a:spcBef>
              <a:spcAft>
                <a:spcPts val="600"/>
              </a:spcAft>
              <a:buFont typeface="Arial" panose="020B0604020202020204" pitchFamily="34" charset="0"/>
              <a:buChar char="•"/>
              <a:defRPr/>
            </a:pPr>
            <a:r>
              <a:rPr lang="fr-FR" sz="1050" dirty="0"/>
              <a:t>Avion </a:t>
            </a:r>
            <a:r>
              <a:rPr lang="fr-FR" sz="1050" b="1" dirty="0"/>
              <a:t>électrifié</a:t>
            </a:r>
            <a:r>
              <a:rPr lang="fr-FR" sz="1050" dirty="0"/>
              <a:t>, avion à </a:t>
            </a:r>
            <a:r>
              <a:rPr lang="fr-FR" sz="1050" b="1" dirty="0"/>
              <a:t>hydrogène</a:t>
            </a:r>
          </a:p>
          <a:p>
            <a:pPr marL="88900" lvl="0" indent="-88900">
              <a:spcBef>
                <a:spcPts val="600"/>
              </a:spcBef>
              <a:spcAft>
                <a:spcPts val="600"/>
              </a:spcAft>
              <a:buFont typeface="Arial" panose="020B0604020202020204" pitchFamily="34" charset="0"/>
              <a:buChar char="•"/>
              <a:defRPr/>
            </a:pPr>
            <a:r>
              <a:rPr lang="fr-FR" sz="1050" dirty="0"/>
              <a:t>Outils et méthodologies de </a:t>
            </a:r>
            <a:r>
              <a:rPr lang="fr-FR" sz="1050" b="1" dirty="0"/>
              <a:t>conception numérique</a:t>
            </a:r>
          </a:p>
          <a:p>
            <a:pPr marL="88900" lvl="0" indent="-88900">
              <a:spcBef>
                <a:spcPts val="600"/>
              </a:spcBef>
              <a:spcAft>
                <a:spcPts val="600"/>
              </a:spcAft>
              <a:buFont typeface="Arial" panose="020B0604020202020204" pitchFamily="34" charset="0"/>
              <a:buChar char="•"/>
              <a:defRPr/>
            </a:pPr>
            <a:r>
              <a:rPr lang="fr-FR" sz="1050" b="1" dirty="0"/>
              <a:t>Synergies des actions de recherche </a:t>
            </a:r>
            <a:r>
              <a:rPr lang="fr-FR" sz="1050" dirty="0"/>
              <a:t>(alliance pour l’aviation à zéro émission, actions nationales, Horizon Europe)</a:t>
            </a:r>
          </a:p>
        </p:txBody>
      </p:sp>
      <p:sp>
        <p:nvSpPr>
          <p:cNvPr id="10" name="Rectangle 9"/>
          <p:cNvSpPr/>
          <p:nvPr/>
        </p:nvSpPr>
        <p:spPr>
          <a:xfrm>
            <a:off x="4585145" y="1707654"/>
            <a:ext cx="4572000" cy="1838965"/>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dirty="0"/>
              <a:t>Émissions </a:t>
            </a:r>
            <a:r>
              <a:rPr lang="fr-FR" sz="1050" b="1" dirty="0"/>
              <a:t>non-CO2</a:t>
            </a:r>
          </a:p>
          <a:p>
            <a:pPr marL="88900" lvl="0" indent="-88900">
              <a:spcBef>
                <a:spcPts val="600"/>
              </a:spcBef>
              <a:spcAft>
                <a:spcPts val="600"/>
              </a:spcAft>
              <a:buFont typeface="Arial" panose="020B0604020202020204" pitchFamily="34" charset="0"/>
              <a:buChar char="•"/>
              <a:defRPr/>
            </a:pPr>
            <a:r>
              <a:rPr lang="fr-FR" sz="1050" b="1" dirty="0"/>
              <a:t>Matériaux composites et process de fabrication </a:t>
            </a:r>
          </a:p>
          <a:p>
            <a:pPr marL="88900" lvl="0" indent="-88900">
              <a:spcBef>
                <a:spcPts val="600"/>
              </a:spcBef>
              <a:spcAft>
                <a:spcPts val="600"/>
              </a:spcAft>
              <a:buFont typeface="Arial" panose="020B0604020202020204" pitchFamily="34" charset="0"/>
              <a:buChar char="•"/>
              <a:defRPr/>
            </a:pPr>
            <a:r>
              <a:rPr lang="fr-FR" sz="1050" b="1" dirty="0"/>
              <a:t>Boite à outils </a:t>
            </a:r>
            <a:r>
              <a:rPr lang="fr-FR" sz="1050" dirty="0"/>
              <a:t>d’évaluation des impacts de l’aviation (évaluation d’impacts, études de compromis, émissions hors CO2, etc.)</a:t>
            </a:r>
          </a:p>
          <a:p>
            <a:pPr marL="88900" lvl="0" indent="-88900">
              <a:spcBef>
                <a:spcPts val="600"/>
              </a:spcBef>
              <a:spcAft>
                <a:spcPts val="600"/>
              </a:spcAft>
              <a:buFont typeface="Arial" panose="020B0604020202020204" pitchFamily="34" charset="0"/>
              <a:buChar char="•"/>
              <a:defRPr/>
            </a:pPr>
            <a:r>
              <a:rPr lang="fr-FR" sz="1050" b="1" dirty="0"/>
              <a:t>Banc d’essai volant </a:t>
            </a:r>
            <a:r>
              <a:rPr lang="fr-FR" sz="1050" dirty="0"/>
              <a:t>pour les futures technologies et configurations d’aéronefs</a:t>
            </a:r>
          </a:p>
          <a:p>
            <a:pPr marL="88900" lvl="0" indent="-88900">
              <a:spcBef>
                <a:spcPts val="600"/>
              </a:spcBef>
              <a:spcAft>
                <a:spcPts val="600"/>
              </a:spcAft>
              <a:buFont typeface="Arial" panose="020B0604020202020204" pitchFamily="34" charset="0"/>
              <a:buChar char="•"/>
              <a:defRPr/>
            </a:pPr>
            <a:endParaRPr lang="fr-FR" sz="1050" dirty="0"/>
          </a:p>
        </p:txBody>
      </p:sp>
      <p:sp>
        <p:nvSpPr>
          <p:cNvPr id="13" name="ZoneTexte 12"/>
          <p:cNvSpPr txBox="1"/>
          <p:nvPr/>
        </p:nvSpPr>
        <p:spPr>
          <a:xfrm>
            <a:off x="3347864" y="123478"/>
            <a:ext cx="5496995" cy="769441"/>
          </a:xfrm>
          <a:prstGeom prst="rect">
            <a:avLst/>
          </a:prstGeom>
          <a:noFill/>
        </p:spPr>
        <p:txBody>
          <a:bodyPr wrap="square" rtlCol="0">
            <a:spAutoFit/>
          </a:bodyPr>
          <a:lstStyle/>
          <a:p>
            <a:pPr lvl="0"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lvl="0"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kumimoji="0" lang="fr-FR" sz="1200" b="1" i="0" u="none" strike="noStrike" kern="1200" cap="none" spc="0" normalizeH="0" baseline="0" noProof="0" dirty="0">
                <a:ln>
                  <a:noFill/>
                </a:ln>
                <a:solidFill>
                  <a:srgbClr val="000000"/>
                </a:solidFill>
                <a:effectLst/>
                <a:uLnTx/>
                <a:uFillTx/>
                <a:latin typeface="Arial"/>
              </a:rPr>
              <a:t>5 : </a:t>
            </a:r>
            <a:r>
              <a:rPr lang="fr-FR" sz="1200" b="1" dirty="0">
                <a:solidFill>
                  <a:srgbClr val="000000"/>
                </a:solidFill>
              </a:rPr>
              <a:t>Des solutions propres et compétitives pour tous les modes de </a:t>
            </a:r>
            <a:r>
              <a:rPr lang="fr-FR" sz="1200" b="1" dirty="0" smtClean="0">
                <a:solidFill>
                  <a:srgbClr val="000000"/>
                </a:solidFill>
              </a:rPr>
              <a:t>transport</a:t>
            </a:r>
            <a:endParaRPr lang="fr-FR" sz="1200" b="1" dirty="0">
              <a:solidFill>
                <a:srgbClr val="000000"/>
              </a:solidFill>
            </a:endParaRPr>
          </a:p>
        </p:txBody>
      </p:sp>
    </p:spTree>
    <p:extLst>
      <p:ext uri="{BB962C8B-B14F-4D97-AF65-F5344CB8AC3E}">
        <p14:creationId xmlns:p14="http://schemas.microsoft.com/office/powerpoint/2010/main" val="3143048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5" name="Espace réservé du texte 4"/>
          <p:cNvSpPr>
            <a:spLocks noGrp="1"/>
          </p:cNvSpPr>
          <p:nvPr>
            <p:ph type="body" sz="quarter" idx="13"/>
          </p:nvPr>
        </p:nvSpPr>
        <p:spPr bwMode="auto">
          <a:xfrm>
            <a:off x="611560" y="1203598"/>
            <a:ext cx="7668384" cy="3600400"/>
          </a:xfrm>
        </p:spPr>
        <p:txBody>
          <a:bodyPr/>
          <a:lstStyle/>
          <a:p>
            <a:pPr algn="ctr">
              <a:lnSpc>
                <a:spcPct val="100000"/>
              </a:lnSpc>
              <a:defRPr/>
            </a:pPr>
            <a:r>
              <a:rPr lang="fr-FR" sz="3600" dirty="0"/>
              <a:t>SOMMAIRE</a:t>
            </a:r>
            <a:r>
              <a:rPr lang="fr-FR" sz="2800" dirty="0"/>
              <a:t> </a:t>
            </a:r>
            <a:endParaRPr dirty="0"/>
          </a:p>
          <a:p>
            <a:pPr marL="457200" indent="-457200">
              <a:lnSpc>
                <a:spcPct val="100000"/>
              </a:lnSpc>
              <a:buFont typeface="Arial" panose="020B0604020202020204" pitchFamily="34" charset="0"/>
              <a:buChar char="•"/>
              <a:defRPr/>
            </a:pPr>
            <a:endParaRPr lang="fr-FR" sz="2800" b="0" dirty="0"/>
          </a:p>
          <a:p>
            <a:pPr marL="457200" indent="-457200">
              <a:lnSpc>
                <a:spcPct val="100000"/>
              </a:lnSpc>
              <a:buFont typeface="Arial" panose="020B0604020202020204" pitchFamily="34" charset="0"/>
              <a:buChar char="•"/>
              <a:defRPr/>
            </a:pPr>
            <a:r>
              <a:rPr lang="fr-FR" sz="2400" b="0" dirty="0">
                <a:hlinkClick r:id="rId2" action="ppaction://hlinksldjump"/>
              </a:rPr>
              <a:t>Avant propos</a:t>
            </a:r>
            <a:endParaRPr lang="fr-FR" sz="2400" b="0" dirty="0"/>
          </a:p>
          <a:p>
            <a:pPr marL="457200" indent="-457200">
              <a:lnSpc>
                <a:spcPct val="100000"/>
              </a:lnSpc>
              <a:buFont typeface="Arial" panose="020B0604020202020204" pitchFamily="34" charset="0"/>
              <a:buChar char="•"/>
              <a:defRPr/>
            </a:pPr>
            <a:r>
              <a:rPr lang="fr-FR" sz="2400" b="0" dirty="0">
                <a:hlinkClick r:id="rId3" action="ppaction://hlinksldjump"/>
              </a:rPr>
              <a:t>Présentation générale d’Horizon Europe</a:t>
            </a:r>
            <a:endParaRPr lang="fr-FR" sz="2400" b="0" dirty="0"/>
          </a:p>
          <a:p>
            <a:pPr marL="457200" indent="-457200">
              <a:lnSpc>
                <a:spcPct val="100000"/>
              </a:lnSpc>
              <a:buFont typeface="Arial" panose="020B0604020202020204" pitchFamily="34" charset="0"/>
              <a:buChar char="•"/>
              <a:defRPr/>
            </a:pPr>
            <a:r>
              <a:rPr lang="fr-FR" sz="2400" b="0" dirty="0">
                <a:hlinkClick r:id="rId4" action="ppaction://hlinksldjump"/>
              </a:rPr>
              <a:t>Liste des destinations du Cluster 5</a:t>
            </a:r>
            <a:endParaRPr lang="fr-FR" sz="2400" b="0" dirty="0"/>
          </a:p>
          <a:p>
            <a:pPr marL="457200" indent="-457200">
              <a:lnSpc>
                <a:spcPct val="100000"/>
              </a:lnSpc>
              <a:buFont typeface="Arial" panose="020B0604020202020204" pitchFamily="34" charset="0"/>
              <a:buChar char="•"/>
              <a:defRPr/>
            </a:pPr>
            <a:r>
              <a:rPr lang="fr-FR" sz="2400" b="0" dirty="0" smtClean="0">
                <a:hlinkClick r:id="rId5" action="ppaction://hlinksldjump"/>
              </a:rPr>
              <a:t>Pour </a:t>
            </a:r>
            <a:r>
              <a:rPr lang="fr-FR" sz="2400" b="0" dirty="0">
                <a:hlinkClick r:id="rId5" action="ppaction://hlinksldjump"/>
              </a:rPr>
              <a:t>aller plus loin</a:t>
            </a:r>
            <a:endParaRPr lang="fr-FR" sz="2400" b="0" dirty="0"/>
          </a:p>
          <a:p>
            <a:pPr marL="457200" indent="-457200">
              <a:lnSpc>
                <a:spcPct val="100000"/>
              </a:lnSpc>
              <a:buFont typeface="Arial" panose="020B0604020202020204" pitchFamily="34" charset="0"/>
              <a:buChar char="•"/>
              <a:defRPr/>
            </a:pPr>
            <a:r>
              <a:rPr lang="fr-FR" sz="2400" b="0" dirty="0">
                <a:hlinkClick r:id="rId6" action="ppaction://hlinksldjump"/>
              </a:rPr>
              <a:t>Contacts</a:t>
            </a:r>
            <a:endParaRPr lang="fr-FR" sz="2400" b="0" dirty="0"/>
          </a:p>
          <a:p>
            <a:pPr>
              <a:lnSpc>
                <a:spcPct val="100000"/>
              </a:lnSpc>
              <a:defRPr/>
            </a:pPr>
            <a:endParaRPr lang="fr-FR" sz="2800" b="0" dirty="0"/>
          </a:p>
        </p:txBody>
      </p:sp>
    </p:spTree>
    <p:extLst>
      <p:ext uri="{BB962C8B-B14F-4D97-AF65-F5344CB8AC3E}">
        <p14:creationId xmlns:p14="http://schemas.microsoft.com/office/powerpoint/2010/main" val="2055672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contenu 5"/>
          <p:cNvSpPr txBox="1">
            <a:spLocks/>
          </p:cNvSpPr>
          <p:nvPr/>
        </p:nvSpPr>
        <p:spPr>
          <a:xfrm>
            <a:off x="303682"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FR" sz="1400" b="1" dirty="0">
                <a:solidFill>
                  <a:srgbClr val="000091"/>
                </a:solidFill>
              </a:rPr>
              <a:t>Vers un </a:t>
            </a:r>
            <a:r>
              <a:rPr lang="fr-FR" sz="1400" b="1" dirty="0" smtClean="0">
                <a:solidFill>
                  <a:srgbClr val="000091"/>
                </a:solidFill>
              </a:rPr>
              <a:t>transport </a:t>
            </a:r>
            <a:r>
              <a:rPr lang="fr-FR" sz="1400" b="1" dirty="0">
                <a:solidFill>
                  <a:srgbClr val="000091"/>
                </a:solidFill>
              </a:rPr>
              <a:t>maritime  et fluvial propre et climatiquement neutre</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03681" y="1369100"/>
            <a:ext cx="38775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2023 : </a:t>
            </a:r>
            <a:r>
              <a:rPr lang="fr-FR" sz="1200" b="1" dirty="0">
                <a:solidFill>
                  <a:srgbClr val="000000"/>
                </a:solidFill>
                <a:latin typeface="Arial"/>
              </a:rPr>
              <a:t>7</a:t>
            </a:r>
            <a:r>
              <a:rPr kumimoji="0" lang="fr-FR" sz="1200" b="1" i="0" u="none" strike="noStrike" kern="1200" cap="none" spc="0" normalizeH="0" baseline="0" noProof="0" dirty="0">
                <a:ln>
                  <a:noFill/>
                </a:ln>
                <a:solidFill>
                  <a:srgbClr val="000000"/>
                </a:solidFill>
                <a:effectLst/>
                <a:uLnTx/>
                <a:uFillTx/>
                <a:latin typeface="Arial"/>
                <a:ea typeface="+mn-ea"/>
                <a:cs typeface="+mn-cs"/>
              </a:rPr>
              <a:t>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20/04/2023 </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4797159" y="1369100"/>
            <a:ext cx="39691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2024 : </a:t>
            </a:r>
            <a:r>
              <a:rPr lang="fr-FR" sz="1200" b="1" dirty="0">
                <a:solidFill>
                  <a:srgbClr val="000000"/>
                </a:solidFill>
                <a:latin typeface="Arial"/>
              </a:rPr>
              <a:t>7</a:t>
            </a:r>
            <a:r>
              <a:rPr kumimoji="0" lang="fr-FR" sz="1200" b="1" i="0" u="none" strike="noStrike" kern="1200" cap="none" spc="0" normalizeH="0" baseline="0" noProof="0" dirty="0">
                <a:ln>
                  <a:noFill/>
                </a:ln>
                <a:solidFill>
                  <a:srgbClr val="000000"/>
                </a:solidFill>
                <a:effectLst/>
                <a:uLnTx/>
                <a:uFillTx/>
                <a:latin typeface="Arial"/>
                <a:ea typeface="+mn-ea"/>
                <a:cs typeface="+mn-cs"/>
              </a:rPr>
              <a:t>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18/04/2024</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0879" y="1715797"/>
            <a:ext cx="4572000" cy="3270126"/>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dirty="0"/>
              <a:t>Carburants alternatifs climatiquement neutres : </a:t>
            </a:r>
            <a:r>
              <a:rPr lang="fr-FR" sz="1050" b="1" dirty="0"/>
              <a:t>technologies de conversion de puissance, </a:t>
            </a:r>
            <a:r>
              <a:rPr lang="fr-FR" sz="1050" dirty="0"/>
              <a:t>et</a:t>
            </a:r>
            <a:r>
              <a:rPr lang="fr-FR" sz="1050" b="1" dirty="0"/>
              <a:t> fonctionnement opérationnel </a:t>
            </a:r>
            <a:r>
              <a:rPr lang="fr-FR" sz="1050" dirty="0"/>
              <a:t>(ZEWT)</a:t>
            </a:r>
          </a:p>
          <a:p>
            <a:pPr marL="88900" lvl="0" indent="-88900">
              <a:spcBef>
                <a:spcPts val="600"/>
              </a:spcBef>
              <a:spcAft>
                <a:spcPts val="600"/>
              </a:spcAft>
              <a:buFont typeface="Arial" panose="020B0604020202020204" pitchFamily="34" charset="0"/>
              <a:buChar char="•"/>
              <a:defRPr/>
            </a:pPr>
            <a:r>
              <a:rPr lang="fr-FR" sz="1050" dirty="0"/>
              <a:t>Réduction des émissions et de la consommation de carburant par une </a:t>
            </a:r>
            <a:r>
              <a:rPr lang="fr-FR" sz="1050" b="1" dirty="0"/>
              <a:t>optimisation de la navigation et des escales</a:t>
            </a:r>
            <a:r>
              <a:rPr lang="fr-FR" sz="1050" dirty="0"/>
              <a:t> (ZEWT)</a:t>
            </a:r>
          </a:p>
          <a:p>
            <a:pPr marL="88900" lvl="0" indent="-88900">
              <a:spcBef>
                <a:spcPts val="600"/>
              </a:spcBef>
              <a:spcAft>
                <a:spcPts val="600"/>
              </a:spcAft>
              <a:buFont typeface="Arial" panose="020B0604020202020204" pitchFamily="34" charset="0"/>
              <a:buChar char="•"/>
              <a:defRPr/>
            </a:pPr>
            <a:r>
              <a:rPr lang="fr-FR" sz="1050" b="1" dirty="0"/>
              <a:t>Fourniture d’énergie électrique auxiliaire </a:t>
            </a:r>
            <a:r>
              <a:rPr lang="fr-FR" sz="1050" dirty="0"/>
              <a:t>pour les navires amarrés ou ancrés (ZEWT)</a:t>
            </a:r>
          </a:p>
          <a:p>
            <a:pPr marL="88900" lvl="0" indent="-88900">
              <a:spcBef>
                <a:spcPts val="600"/>
              </a:spcBef>
              <a:spcAft>
                <a:spcPts val="600"/>
              </a:spcAft>
              <a:buFont typeface="Arial" panose="020B0604020202020204" pitchFamily="34" charset="0"/>
              <a:buChar char="•"/>
              <a:defRPr/>
            </a:pPr>
            <a:r>
              <a:rPr lang="fr-FR" sz="1050" b="1" dirty="0"/>
              <a:t>Réduction de l’empreinte environnemental des chantiers navals </a:t>
            </a:r>
            <a:r>
              <a:rPr lang="fr-FR" sz="1050" dirty="0"/>
              <a:t>et des impacts environnementaux non opérationnel du </a:t>
            </a:r>
            <a:r>
              <a:rPr lang="fr-FR" sz="1050" dirty="0" smtClean="0"/>
              <a:t>transport </a:t>
            </a:r>
            <a:r>
              <a:rPr lang="fr-FR" sz="1050" dirty="0"/>
              <a:t>maritime</a:t>
            </a:r>
          </a:p>
          <a:p>
            <a:pPr marL="88900" lvl="0" indent="-88900">
              <a:spcBef>
                <a:spcPts val="600"/>
              </a:spcBef>
              <a:spcAft>
                <a:spcPts val="600"/>
              </a:spcAft>
              <a:buFont typeface="Arial" panose="020B0604020202020204" pitchFamily="34" charset="0"/>
              <a:buChar char="•"/>
              <a:defRPr/>
            </a:pPr>
            <a:r>
              <a:rPr lang="fr-FR" sz="1050" dirty="0"/>
              <a:t>Transfert modal du </a:t>
            </a:r>
            <a:r>
              <a:rPr lang="fr-FR" sz="1050" dirty="0" smtClean="0"/>
              <a:t>transport </a:t>
            </a:r>
            <a:r>
              <a:rPr lang="fr-FR" sz="1050" dirty="0"/>
              <a:t>routier vers le </a:t>
            </a:r>
            <a:r>
              <a:rPr lang="fr-FR" sz="1050" dirty="0" smtClean="0"/>
              <a:t>transport </a:t>
            </a:r>
            <a:r>
              <a:rPr lang="fr-FR" sz="1050" dirty="0"/>
              <a:t>par voie d’eau grâce à des </a:t>
            </a:r>
            <a:r>
              <a:rPr lang="fr-FR" sz="1050" b="1" dirty="0"/>
              <a:t>petits navires, flexibles, à zéro émission et automatisés</a:t>
            </a:r>
          </a:p>
          <a:p>
            <a:pPr marL="88900" lvl="0" indent="-88900">
              <a:spcBef>
                <a:spcPts val="600"/>
              </a:spcBef>
              <a:spcAft>
                <a:spcPts val="600"/>
              </a:spcAft>
              <a:buFont typeface="Arial" panose="020B0604020202020204" pitchFamily="34" charset="0"/>
              <a:buChar char="•"/>
              <a:defRPr/>
            </a:pPr>
            <a:r>
              <a:rPr lang="fr-FR" sz="1050" dirty="0"/>
              <a:t>Développement de la </a:t>
            </a:r>
            <a:r>
              <a:rPr lang="fr-FR" sz="1050" b="1" dirty="0"/>
              <a:t>politique de </a:t>
            </a:r>
            <a:r>
              <a:rPr lang="fr-FR" sz="1050" b="1" dirty="0" smtClean="0"/>
              <a:t>transport </a:t>
            </a:r>
            <a:r>
              <a:rPr lang="fr-FR" sz="1050" b="1" dirty="0"/>
              <a:t>fluvial</a:t>
            </a:r>
          </a:p>
          <a:p>
            <a:pPr marL="88900" lvl="0" indent="-88900">
              <a:spcBef>
                <a:spcPts val="600"/>
              </a:spcBef>
              <a:spcAft>
                <a:spcPts val="600"/>
              </a:spcAft>
              <a:buFont typeface="Arial" panose="020B0604020202020204" pitchFamily="34" charset="0"/>
              <a:buChar char="•"/>
              <a:defRPr/>
            </a:pPr>
            <a:endParaRPr lang="fr-FR" sz="1050" dirty="0"/>
          </a:p>
          <a:p>
            <a:pPr marL="88900" lvl="0" indent="-88900">
              <a:spcBef>
                <a:spcPts val="600"/>
              </a:spcBef>
              <a:spcAft>
                <a:spcPts val="600"/>
              </a:spcAft>
              <a:buFont typeface="Arial" panose="020B0604020202020204" pitchFamily="34" charset="0"/>
              <a:buChar char="•"/>
              <a:defRPr/>
            </a:pPr>
            <a:endParaRPr lang="fr-FR" sz="1050" dirty="0"/>
          </a:p>
        </p:txBody>
      </p:sp>
      <p:sp>
        <p:nvSpPr>
          <p:cNvPr id="10" name="Rectangle 9"/>
          <p:cNvSpPr/>
          <p:nvPr/>
        </p:nvSpPr>
        <p:spPr>
          <a:xfrm>
            <a:off x="4585145" y="1715797"/>
            <a:ext cx="4572000" cy="3431709"/>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b="1" dirty="0"/>
              <a:t>Batteries à haute densité d’énergie </a:t>
            </a:r>
            <a:r>
              <a:rPr lang="fr-FR" sz="1050" dirty="0"/>
              <a:t>pour une électrification massive du </a:t>
            </a:r>
            <a:r>
              <a:rPr lang="fr-FR" sz="1050" dirty="0" smtClean="0"/>
              <a:t>transport </a:t>
            </a:r>
            <a:r>
              <a:rPr lang="fr-FR" sz="1050" dirty="0"/>
              <a:t>maritime et fluvial (ZEWT)</a:t>
            </a:r>
          </a:p>
          <a:p>
            <a:pPr marL="88900" lvl="0" indent="-88900">
              <a:spcBef>
                <a:spcPts val="600"/>
              </a:spcBef>
              <a:spcAft>
                <a:spcPts val="600"/>
              </a:spcAft>
              <a:buFont typeface="Arial" panose="020B0604020202020204" pitchFamily="34" charset="0"/>
              <a:buChar char="•"/>
              <a:defRPr/>
            </a:pPr>
            <a:r>
              <a:rPr lang="fr-FR" sz="1050" dirty="0"/>
              <a:t>Conception d’embarcations à </a:t>
            </a:r>
            <a:r>
              <a:rPr lang="fr-FR" sz="1050" b="1" dirty="0"/>
              <a:t>faibles émissions et à efficacité augmentée </a:t>
            </a:r>
            <a:r>
              <a:rPr lang="fr-FR" sz="1050" dirty="0"/>
              <a:t>(ZEWT)</a:t>
            </a:r>
          </a:p>
          <a:p>
            <a:pPr marL="88900" lvl="0" indent="-88900">
              <a:spcBef>
                <a:spcPts val="600"/>
              </a:spcBef>
              <a:spcAft>
                <a:spcPts val="600"/>
              </a:spcAft>
              <a:buFont typeface="Arial" panose="020B0604020202020204" pitchFamily="34" charset="0"/>
              <a:buChar char="•"/>
              <a:defRPr/>
            </a:pPr>
            <a:r>
              <a:rPr lang="fr-FR" sz="1050" dirty="0"/>
              <a:t>Réduction et contrôle du </a:t>
            </a:r>
            <a:r>
              <a:rPr lang="fr-FR" sz="1050" b="1" dirty="0"/>
              <a:t>bruit sous-marin</a:t>
            </a:r>
            <a:r>
              <a:rPr lang="fr-FR" sz="1050" dirty="0"/>
              <a:t> (ZEWT)</a:t>
            </a:r>
          </a:p>
          <a:p>
            <a:pPr marL="88900" lvl="0" indent="-88900">
              <a:spcBef>
                <a:spcPts val="600"/>
              </a:spcBef>
              <a:spcAft>
                <a:spcPts val="600"/>
              </a:spcAft>
              <a:buFont typeface="Arial" panose="020B0604020202020204" pitchFamily="34" charset="0"/>
              <a:buChar char="•"/>
              <a:defRPr/>
            </a:pPr>
            <a:r>
              <a:rPr lang="fr-FR" sz="1050" b="1" dirty="0"/>
              <a:t>Réseaux électriques </a:t>
            </a:r>
            <a:r>
              <a:rPr lang="fr-FR" sz="1050" b="1" dirty="0" smtClean="0"/>
              <a:t>en </a:t>
            </a:r>
            <a:r>
              <a:rPr lang="fr-FR" sz="1050" b="1" dirty="0"/>
              <a:t>courant continu </a:t>
            </a:r>
            <a:r>
              <a:rPr lang="fr-FR" sz="1050" dirty="0"/>
              <a:t>pour les grands navires (ZEWT)</a:t>
            </a:r>
          </a:p>
          <a:p>
            <a:pPr marL="88900" lvl="0" indent="-88900">
              <a:spcBef>
                <a:spcPts val="600"/>
              </a:spcBef>
              <a:spcAft>
                <a:spcPts val="600"/>
              </a:spcAft>
              <a:buFont typeface="Arial" panose="020B0604020202020204" pitchFamily="34" charset="0"/>
              <a:buChar char="•"/>
              <a:defRPr/>
            </a:pPr>
            <a:r>
              <a:rPr lang="fr-FR" sz="1050" dirty="0"/>
              <a:t>Jumeaux numériques intégrés (ZEWT)</a:t>
            </a:r>
          </a:p>
          <a:p>
            <a:pPr marL="88900" lvl="0" indent="-88900">
              <a:spcBef>
                <a:spcPts val="600"/>
              </a:spcBef>
              <a:spcAft>
                <a:spcPts val="600"/>
              </a:spcAft>
              <a:buFont typeface="Arial" panose="020B0604020202020204" pitchFamily="34" charset="0"/>
              <a:buChar char="•"/>
              <a:defRPr/>
            </a:pPr>
            <a:r>
              <a:rPr lang="fr-FR" sz="1050" b="1" dirty="0"/>
              <a:t>Identification des obstacles aux solutions à émissions faibles et/ou nulles </a:t>
            </a:r>
            <a:r>
              <a:rPr lang="fr-FR" sz="1050" dirty="0"/>
              <a:t>pour le </a:t>
            </a:r>
            <a:r>
              <a:rPr lang="fr-FR" sz="1050" dirty="0" smtClean="0"/>
              <a:t>transport </a:t>
            </a:r>
            <a:r>
              <a:rPr lang="fr-FR" sz="1050" dirty="0"/>
              <a:t>maritime et fluvial </a:t>
            </a:r>
            <a:r>
              <a:rPr lang="fr-FR" sz="1050" dirty="0" smtClean="0"/>
              <a:t>(modèle économique) (ZEWT</a:t>
            </a:r>
            <a:r>
              <a:rPr lang="fr-FR" sz="1050" dirty="0"/>
              <a:t>)</a:t>
            </a:r>
          </a:p>
          <a:p>
            <a:pPr marL="88900" lvl="0" indent="-88900">
              <a:spcBef>
                <a:spcPts val="600"/>
              </a:spcBef>
              <a:spcAft>
                <a:spcPts val="600"/>
              </a:spcAft>
              <a:buFont typeface="Arial" panose="020B0604020202020204" pitchFamily="34" charset="0"/>
              <a:buChar char="•"/>
              <a:defRPr/>
            </a:pPr>
            <a:r>
              <a:rPr lang="fr-FR" sz="1050" b="1" dirty="0"/>
              <a:t>Coordination des efforts </a:t>
            </a:r>
            <a:r>
              <a:rPr lang="fr-FR" sz="1050" dirty="0"/>
              <a:t>nationaux et européens vers un </a:t>
            </a:r>
            <a:r>
              <a:rPr lang="fr-FR" sz="1050" dirty="0" smtClean="0"/>
              <a:t>transport </a:t>
            </a:r>
            <a:r>
              <a:rPr lang="fr-FR" sz="1050" dirty="0"/>
              <a:t>maritime et fluvial plus propre (ZEWT)</a:t>
            </a:r>
          </a:p>
          <a:p>
            <a:pPr marL="88900" lvl="0" indent="-88900">
              <a:spcBef>
                <a:spcPts val="600"/>
              </a:spcBef>
              <a:spcAft>
                <a:spcPts val="600"/>
              </a:spcAft>
              <a:buFont typeface="Arial" panose="020B0604020202020204" pitchFamily="34" charset="0"/>
              <a:buChar char="•"/>
              <a:defRPr/>
            </a:pPr>
            <a:endParaRPr lang="fr-FR" sz="1050" dirty="0"/>
          </a:p>
        </p:txBody>
      </p:sp>
      <p:sp>
        <p:nvSpPr>
          <p:cNvPr id="12" name="ZoneTexte 11">
            <a:extLst>
              <a:ext uri="{FF2B5EF4-FFF2-40B4-BE49-F238E27FC236}">
                <a16:creationId xmlns:a16="http://schemas.microsoft.com/office/drawing/2014/main" id="{BA85F26F-950D-4767-8E17-40E8FBAE4106}"/>
              </a:ext>
            </a:extLst>
          </p:cNvPr>
          <p:cNvSpPr txBox="1"/>
          <p:nvPr/>
        </p:nvSpPr>
        <p:spPr>
          <a:xfrm>
            <a:off x="1835705" y="4886397"/>
            <a:ext cx="57806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0000"/>
                </a:solidFill>
                <a:effectLst/>
                <a:uLnTx/>
                <a:uFillTx/>
                <a:latin typeface="Arial"/>
                <a:ea typeface="+mn-ea"/>
                <a:cs typeface="+mn-cs"/>
              </a:rPr>
              <a:t>Financement </a:t>
            </a:r>
            <a:r>
              <a:rPr lang="fr-FR" sz="1100" b="1" dirty="0">
                <a:solidFill>
                  <a:srgbClr val="FF0000"/>
                </a:solidFill>
                <a:latin typeface="Arial"/>
              </a:rPr>
              <a:t>c</a:t>
            </a:r>
            <a:r>
              <a:rPr kumimoji="0" lang="fr-FR" sz="1100" b="1" i="0" u="none" strike="noStrike" kern="1200" cap="none" spc="0" normalizeH="0" baseline="0" noProof="0" dirty="0">
                <a:ln>
                  <a:noFill/>
                </a:ln>
                <a:solidFill>
                  <a:srgbClr val="FF0000"/>
                </a:solidFill>
                <a:effectLst/>
                <a:uLnTx/>
                <a:uFillTx/>
                <a:latin typeface="Arial"/>
                <a:ea typeface="+mn-ea"/>
                <a:cs typeface="+mn-cs"/>
              </a:rPr>
              <a:t>o-programmé IA parfois à 60% pour les acteurs privés (</a:t>
            </a:r>
            <a:r>
              <a:rPr kumimoji="0" lang="fr-FR" sz="1100" b="1" i="1" u="none" strike="noStrike" kern="1200" cap="none" spc="0" normalizeH="0" baseline="0" noProof="0" dirty="0">
                <a:ln>
                  <a:noFill/>
                </a:ln>
                <a:solidFill>
                  <a:srgbClr val="FF0000"/>
                </a:solidFill>
                <a:effectLst/>
                <a:uLnTx/>
                <a:uFillTx/>
                <a:latin typeface="Arial"/>
                <a:ea typeface="+mn-ea"/>
                <a:cs typeface="+mn-cs"/>
              </a:rPr>
              <a:t>profit entities</a:t>
            </a:r>
            <a:r>
              <a:rPr kumimoji="0" lang="fr-FR" sz="1100" b="1" i="0" u="none" strike="noStrike" kern="1200" cap="none" spc="0" normalizeH="0" baseline="0" noProof="0" dirty="0">
                <a:ln>
                  <a:noFill/>
                </a:ln>
                <a:solidFill>
                  <a:srgbClr val="FF0000"/>
                </a:solidFill>
                <a:effectLst/>
                <a:uLnTx/>
                <a:uFillTx/>
                <a:latin typeface="Arial"/>
                <a:ea typeface="+mn-ea"/>
                <a:cs typeface="+mn-cs"/>
              </a:rPr>
              <a:t>)</a:t>
            </a:r>
          </a:p>
        </p:txBody>
      </p:sp>
      <p:sp>
        <p:nvSpPr>
          <p:cNvPr id="14" name="ZoneTexte 13"/>
          <p:cNvSpPr txBox="1"/>
          <p:nvPr/>
        </p:nvSpPr>
        <p:spPr>
          <a:xfrm>
            <a:off x="3347864" y="123478"/>
            <a:ext cx="5496995" cy="769441"/>
          </a:xfrm>
          <a:prstGeom prst="rect">
            <a:avLst/>
          </a:prstGeom>
          <a:noFill/>
        </p:spPr>
        <p:txBody>
          <a:bodyPr wrap="square" rtlCol="0">
            <a:spAutoFit/>
          </a:bodyPr>
          <a:lstStyle/>
          <a:p>
            <a:pPr lvl="0"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lvl="0"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kumimoji="0" lang="fr-FR" sz="1200" b="1" i="0" u="none" strike="noStrike" kern="1200" cap="none" spc="0" normalizeH="0" baseline="0" noProof="0" dirty="0">
                <a:ln>
                  <a:noFill/>
                </a:ln>
                <a:solidFill>
                  <a:srgbClr val="000000"/>
                </a:solidFill>
                <a:effectLst/>
                <a:uLnTx/>
                <a:uFillTx/>
                <a:latin typeface="Arial"/>
              </a:rPr>
              <a:t>5 : </a:t>
            </a:r>
            <a:r>
              <a:rPr lang="fr-FR" sz="1200" b="1" dirty="0">
                <a:solidFill>
                  <a:srgbClr val="000000"/>
                </a:solidFill>
              </a:rPr>
              <a:t>Des solutions propres et compétitives pour tous les modes de </a:t>
            </a:r>
            <a:r>
              <a:rPr lang="fr-FR" sz="1200" b="1" dirty="0" smtClean="0">
                <a:solidFill>
                  <a:srgbClr val="000000"/>
                </a:solidFill>
              </a:rPr>
              <a:t>transport</a:t>
            </a:r>
            <a:endParaRPr lang="fr-FR" sz="1200" b="1" dirty="0">
              <a:solidFill>
                <a:srgbClr val="000000"/>
              </a:solidFill>
            </a:endParaRPr>
          </a:p>
        </p:txBody>
      </p:sp>
    </p:spTree>
    <p:extLst>
      <p:ext uri="{BB962C8B-B14F-4D97-AF65-F5344CB8AC3E}">
        <p14:creationId xmlns:p14="http://schemas.microsoft.com/office/powerpoint/2010/main" val="1025899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contenu 5"/>
          <p:cNvSpPr txBox="1">
            <a:spLocks/>
          </p:cNvSpPr>
          <p:nvPr/>
        </p:nvSpPr>
        <p:spPr>
          <a:xfrm>
            <a:off x="303682"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FR" sz="1400" b="1" dirty="0">
                <a:solidFill>
                  <a:srgbClr val="000091"/>
                </a:solidFill>
              </a:rPr>
              <a:t>Réduction des émissions des </a:t>
            </a:r>
            <a:r>
              <a:rPr lang="fr-FR" sz="1400" b="1" dirty="0" smtClean="0">
                <a:solidFill>
                  <a:srgbClr val="000091"/>
                </a:solidFill>
              </a:rPr>
              <a:t>transports </a:t>
            </a:r>
            <a:r>
              <a:rPr lang="fr-FR" sz="1400" b="1" dirty="0">
                <a:solidFill>
                  <a:srgbClr val="000091"/>
                </a:solidFill>
              </a:rPr>
              <a:t>et de leurs impacts</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03681" y="1369100"/>
            <a:ext cx="38775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2023 : </a:t>
            </a:r>
            <a:r>
              <a:rPr kumimoji="0" lang="fr-FR" sz="1200" b="1" i="0" u="none" strike="noStrike" kern="1200" cap="none" spc="0" normalizeH="0" baseline="0" noProof="0" dirty="0">
                <a:ln>
                  <a:noFill/>
                </a:ln>
                <a:solidFill>
                  <a:srgbClr val="000000"/>
                </a:solidFill>
                <a:effectLst/>
                <a:uLnTx/>
                <a:uFillTx/>
                <a:latin typeface="Arial"/>
                <a:ea typeface="+mn-ea"/>
                <a:cs typeface="+mn-cs"/>
              </a:rPr>
              <a:t>1 topic.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20/04/2023 </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4797159" y="1369100"/>
            <a:ext cx="39691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2024 : </a:t>
            </a:r>
            <a:r>
              <a:rPr lang="fr-FR" sz="1200" b="1" dirty="0">
                <a:solidFill>
                  <a:srgbClr val="000000"/>
                </a:solidFill>
                <a:latin typeface="Arial"/>
              </a:rPr>
              <a:t>1</a:t>
            </a:r>
            <a:r>
              <a:rPr kumimoji="0" lang="fr-FR" sz="1200" b="1" i="0" u="none" strike="noStrike" kern="1200" cap="none" spc="0" normalizeH="0" baseline="0" noProof="0" dirty="0">
                <a:ln>
                  <a:noFill/>
                </a:ln>
                <a:solidFill>
                  <a:srgbClr val="000000"/>
                </a:solidFill>
                <a:effectLst/>
                <a:uLnTx/>
                <a:uFillTx/>
                <a:latin typeface="Arial"/>
                <a:ea typeface="+mn-ea"/>
                <a:cs typeface="+mn-cs"/>
              </a:rPr>
              <a:t> topic.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18/04/2024</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0879" y="1715797"/>
            <a:ext cx="4572000" cy="2623795"/>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b="1" dirty="0"/>
              <a:t>Surveillance des émissions</a:t>
            </a:r>
            <a:r>
              <a:rPr lang="fr-FR" sz="1050" dirty="0"/>
              <a:t> (polluants et bruit) liées au </a:t>
            </a:r>
            <a:r>
              <a:rPr lang="fr-FR" sz="1050" dirty="0" smtClean="0"/>
              <a:t>transport</a:t>
            </a:r>
            <a:endParaRPr lang="fr-FR" sz="1050" dirty="0"/>
          </a:p>
          <a:p>
            <a:pPr marL="88900" lvl="0" indent="-88900">
              <a:spcBef>
                <a:spcPts val="600"/>
              </a:spcBef>
              <a:spcAft>
                <a:spcPts val="600"/>
              </a:spcAft>
              <a:buFont typeface="Arial" panose="020B0604020202020204" pitchFamily="34" charset="0"/>
              <a:buChar char="•"/>
              <a:defRPr/>
            </a:pPr>
            <a:endParaRPr lang="fr-FR" sz="1050" dirty="0">
              <a:solidFill>
                <a:srgbClr val="FF0000"/>
              </a:solidFill>
            </a:endParaRPr>
          </a:p>
          <a:p>
            <a:pPr marL="88900" lvl="0" indent="-88900">
              <a:spcBef>
                <a:spcPts val="600"/>
              </a:spcBef>
              <a:spcAft>
                <a:spcPts val="600"/>
              </a:spcAft>
              <a:buFont typeface="Arial" panose="020B0604020202020204" pitchFamily="34" charset="0"/>
              <a:buChar char="•"/>
              <a:defRPr/>
            </a:pPr>
            <a:endParaRPr lang="fr-FR" sz="1050" dirty="0">
              <a:solidFill>
                <a:srgbClr val="FF0000"/>
              </a:solidFill>
            </a:endParaRPr>
          </a:p>
          <a:p>
            <a:pPr marL="88900" lvl="0" indent="-88900">
              <a:spcBef>
                <a:spcPts val="600"/>
              </a:spcBef>
              <a:spcAft>
                <a:spcPts val="600"/>
              </a:spcAft>
              <a:buFont typeface="Arial" panose="020B0604020202020204" pitchFamily="34" charset="0"/>
              <a:buChar char="•"/>
              <a:defRPr/>
            </a:pPr>
            <a:endParaRPr lang="fr-FR" sz="1050" dirty="0">
              <a:solidFill>
                <a:srgbClr val="FF0000"/>
              </a:solidFill>
            </a:endParaRPr>
          </a:p>
          <a:p>
            <a:pPr marL="88900" lvl="0" indent="-88900">
              <a:spcBef>
                <a:spcPts val="600"/>
              </a:spcBef>
              <a:spcAft>
                <a:spcPts val="600"/>
              </a:spcAft>
              <a:buFont typeface="Arial" panose="020B0604020202020204" pitchFamily="34" charset="0"/>
              <a:buChar char="•"/>
              <a:defRPr/>
            </a:pPr>
            <a:r>
              <a:rPr lang="fr-FR" sz="1050" i="1" dirty="0"/>
              <a:t>En complément : un dernier topic concernant une action transverse visant à organiser un symposium EU-US </a:t>
            </a:r>
          </a:p>
          <a:p>
            <a:pPr lvl="0">
              <a:spcBef>
                <a:spcPts val="600"/>
              </a:spcBef>
              <a:spcAft>
                <a:spcPts val="600"/>
              </a:spcAft>
              <a:defRPr/>
            </a:pPr>
            <a:endParaRPr lang="fr-FR" sz="1050" dirty="0">
              <a:solidFill>
                <a:srgbClr val="FF0000"/>
              </a:solidFill>
            </a:endParaRPr>
          </a:p>
          <a:p>
            <a:pPr lvl="0">
              <a:spcBef>
                <a:spcPts val="600"/>
              </a:spcBef>
              <a:spcAft>
                <a:spcPts val="600"/>
              </a:spcAft>
              <a:defRPr/>
            </a:pPr>
            <a:endParaRPr lang="fr-FR" sz="1050" dirty="0">
              <a:solidFill>
                <a:srgbClr val="FF0000"/>
              </a:solidFill>
            </a:endParaRPr>
          </a:p>
          <a:p>
            <a:pPr marL="88900" lvl="0" indent="-88900">
              <a:spcBef>
                <a:spcPts val="600"/>
              </a:spcBef>
              <a:spcAft>
                <a:spcPts val="600"/>
              </a:spcAft>
              <a:buFont typeface="Arial" panose="020B0604020202020204" pitchFamily="34" charset="0"/>
              <a:buChar char="•"/>
              <a:defRPr/>
            </a:pPr>
            <a:endParaRPr lang="fr-FR" sz="1050" dirty="0">
              <a:solidFill>
                <a:srgbClr val="FF0000"/>
              </a:solidFill>
            </a:endParaRPr>
          </a:p>
        </p:txBody>
      </p:sp>
      <p:sp>
        <p:nvSpPr>
          <p:cNvPr id="10" name="Rectangle 9"/>
          <p:cNvSpPr/>
          <p:nvPr/>
        </p:nvSpPr>
        <p:spPr>
          <a:xfrm>
            <a:off x="4585145" y="1715797"/>
            <a:ext cx="4572000" cy="415498"/>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dirty="0"/>
              <a:t>Mesure et caractérisation des </a:t>
            </a:r>
            <a:r>
              <a:rPr lang="fr-FR" sz="1050" b="1" dirty="0"/>
              <a:t>émissions polluantes associées aux carburants bas carbone</a:t>
            </a:r>
          </a:p>
        </p:txBody>
      </p:sp>
      <p:sp>
        <p:nvSpPr>
          <p:cNvPr id="12" name="ZoneTexte 11"/>
          <p:cNvSpPr txBox="1"/>
          <p:nvPr/>
        </p:nvSpPr>
        <p:spPr>
          <a:xfrm>
            <a:off x="3347864" y="123478"/>
            <a:ext cx="5496995" cy="769441"/>
          </a:xfrm>
          <a:prstGeom prst="rect">
            <a:avLst/>
          </a:prstGeom>
          <a:noFill/>
        </p:spPr>
        <p:txBody>
          <a:bodyPr wrap="square" rtlCol="0">
            <a:spAutoFit/>
          </a:bodyPr>
          <a:lstStyle/>
          <a:p>
            <a:pPr lvl="0"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lvl="0"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kumimoji="0" lang="fr-FR" sz="1200" b="1" i="0" u="none" strike="noStrike" kern="1200" cap="none" spc="0" normalizeH="0" baseline="0" noProof="0" dirty="0">
                <a:ln>
                  <a:noFill/>
                </a:ln>
                <a:solidFill>
                  <a:srgbClr val="000000"/>
                </a:solidFill>
                <a:effectLst/>
                <a:uLnTx/>
                <a:uFillTx/>
                <a:latin typeface="Arial"/>
              </a:rPr>
              <a:t>5 : </a:t>
            </a:r>
            <a:r>
              <a:rPr lang="fr-FR" sz="1200" b="1" dirty="0">
                <a:solidFill>
                  <a:srgbClr val="000000"/>
                </a:solidFill>
              </a:rPr>
              <a:t>Des solutions propres et compétitives pour tous les modes de </a:t>
            </a:r>
            <a:r>
              <a:rPr lang="fr-FR" sz="1200" b="1" dirty="0" smtClean="0">
                <a:solidFill>
                  <a:srgbClr val="000000"/>
                </a:solidFill>
              </a:rPr>
              <a:t>transport</a:t>
            </a:r>
            <a:endParaRPr lang="fr-FR" sz="1200" b="1" dirty="0">
              <a:solidFill>
                <a:srgbClr val="000000"/>
              </a:solidFill>
            </a:endParaRPr>
          </a:p>
        </p:txBody>
      </p:sp>
    </p:spTree>
    <p:extLst>
      <p:ext uri="{BB962C8B-B14F-4D97-AF65-F5344CB8AC3E}">
        <p14:creationId xmlns:p14="http://schemas.microsoft.com/office/powerpoint/2010/main" val="1733775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6" name="ZoneTexte 5"/>
          <p:cNvSpPr txBox="1"/>
          <p:nvPr/>
        </p:nvSpPr>
        <p:spPr>
          <a:xfrm>
            <a:off x="3203848" y="123478"/>
            <a:ext cx="5641011" cy="769441"/>
          </a:xfrm>
          <a:prstGeom prst="rect">
            <a:avLst/>
          </a:prstGeom>
          <a:noFill/>
        </p:spPr>
        <p:txBody>
          <a:bodyPr wrap="square" rtlCol="0">
            <a:spAutoFit/>
          </a:bodyPr>
          <a:lstStyle/>
          <a:p>
            <a:pPr lvl="0"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lvl="0"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kumimoji="0" lang="fr-FR" sz="1200" b="1" i="0" u="none" strike="noStrike" kern="1200" cap="none" spc="0" normalizeH="0" baseline="0" noProof="0" dirty="0">
                <a:ln>
                  <a:noFill/>
                </a:ln>
                <a:solidFill>
                  <a:srgbClr val="000000"/>
                </a:solidFill>
                <a:effectLst/>
                <a:uLnTx/>
                <a:uFillTx/>
                <a:latin typeface="Arial"/>
              </a:rPr>
              <a:t>6 : </a:t>
            </a:r>
            <a:r>
              <a:rPr lang="fr-FR" sz="1200" b="1" dirty="0">
                <a:solidFill>
                  <a:srgbClr val="000000"/>
                </a:solidFill>
              </a:rPr>
              <a:t>Des transports sûrs et résilients et des services de mobilité intelligente pour les passagers et les </a:t>
            </a:r>
            <a:r>
              <a:rPr lang="fr-FR" sz="1200" b="1" dirty="0" smtClean="0">
                <a:solidFill>
                  <a:srgbClr val="000000"/>
                </a:solidFill>
              </a:rPr>
              <a:t>marchandises</a:t>
            </a:r>
            <a:endParaRPr lang="fr-FR" sz="1200" b="1" dirty="0">
              <a:solidFill>
                <a:srgbClr val="000000"/>
              </a:solidFill>
            </a:endParaRPr>
          </a:p>
        </p:txBody>
      </p:sp>
      <p:sp>
        <p:nvSpPr>
          <p:cNvPr id="5" name="Espace réservé du contenu 5"/>
          <p:cNvSpPr txBox="1">
            <a:spLocks/>
          </p:cNvSpPr>
          <p:nvPr/>
        </p:nvSpPr>
        <p:spPr>
          <a:xfrm>
            <a:off x="303682"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FR" sz="1400" b="1" dirty="0">
                <a:solidFill>
                  <a:srgbClr val="000091"/>
                </a:solidFill>
              </a:rPr>
              <a:t>Une implémentation accélérée de la mobilité connectée, coopérative et automatisée</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03681" y="1369100"/>
            <a:ext cx="38775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2023 : </a:t>
            </a:r>
            <a:r>
              <a:rPr kumimoji="0" lang="fr-FR" sz="1200" b="1" i="0" u="none" strike="noStrike" kern="1200" cap="none" spc="0" normalizeH="0" baseline="0" noProof="0" dirty="0">
                <a:ln>
                  <a:noFill/>
                </a:ln>
                <a:solidFill>
                  <a:srgbClr val="000000"/>
                </a:solidFill>
                <a:effectLst/>
                <a:uLnTx/>
                <a:uFillTx/>
                <a:latin typeface="Arial"/>
                <a:ea typeface="+mn-ea"/>
                <a:cs typeface="+mn-cs"/>
              </a:rPr>
              <a:t>5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05/09/2023 </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4797159" y="1369100"/>
            <a:ext cx="39691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2024 : </a:t>
            </a:r>
            <a:r>
              <a:rPr lang="fr-FR" sz="1200" b="1" dirty="0">
                <a:solidFill>
                  <a:srgbClr val="000000"/>
                </a:solidFill>
                <a:latin typeface="Arial"/>
              </a:rPr>
              <a:t>5</a:t>
            </a:r>
            <a:r>
              <a:rPr kumimoji="0" lang="fr-FR" sz="1200" b="1" i="0" u="none" strike="noStrike" kern="1200" cap="none" spc="0" normalizeH="0" baseline="0" noProof="0" dirty="0">
                <a:ln>
                  <a:noFill/>
                </a:ln>
                <a:solidFill>
                  <a:srgbClr val="000000"/>
                </a:solidFill>
                <a:effectLst/>
                <a:uLnTx/>
                <a:uFillTx/>
                <a:latin typeface="Arial"/>
                <a:ea typeface="+mn-ea"/>
                <a:cs typeface="+mn-cs"/>
              </a:rPr>
              <a:t>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0879" y="1715797"/>
            <a:ext cx="4572000" cy="2162130"/>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dirty="0"/>
              <a:t>Technologies véhicule centrées sur l’utilisateur et améliorant </a:t>
            </a:r>
            <a:r>
              <a:rPr lang="fr-FR" sz="1050" b="1" dirty="0"/>
              <a:t>la vie à bord et l’inclusivité </a:t>
            </a:r>
            <a:r>
              <a:rPr lang="fr-FR" sz="1050" dirty="0"/>
              <a:t>(CCAM)</a:t>
            </a:r>
          </a:p>
          <a:p>
            <a:pPr marL="88900" lvl="0" indent="-88900">
              <a:spcBef>
                <a:spcPts val="600"/>
              </a:spcBef>
              <a:spcAft>
                <a:spcPts val="600"/>
              </a:spcAft>
              <a:buFont typeface="Arial" panose="020B0604020202020204" pitchFamily="34" charset="0"/>
              <a:buChar char="•"/>
              <a:defRPr/>
            </a:pPr>
            <a:r>
              <a:rPr lang="fr-FR" sz="1050" b="1" dirty="0"/>
              <a:t>Scénarios d’usage pour le développement et la validation </a:t>
            </a:r>
            <a:r>
              <a:rPr lang="fr-FR" sz="1050" dirty="0"/>
              <a:t>des systèmes CCAM (CCAM)</a:t>
            </a:r>
          </a:p>
          <a:p>
            <a:pPr marL="88900" lvl="0" indent="-88900">
              <a:spcBef>
                <a:spcPts val="600"/>
              </a:spcBef>
              <a:spcAft>
                <a:spcPts val="600"/>
              </a:spcAft>
              <a:buFont typeface="Arial" panose="020B0604020202020204" pitchFamily="34" charset="0"/>
              <a:buChar char="•"/>
              <a:defRPr/>
            </a:pPr>
            <a:r>
              <a:rPr lang="fr-FR" sz="1050" b="1" dirty="0"/>
              <a:t>Contribution des infrastructures </a:t>
            </a:r>
            <a:r>
              <a:rPr lang="fr-FR" sz="1050" dirty="0"/>
              <a:t>à l’amélioration </a:t>
            </a:r>
            <a:r>
              <a:rPr lang="fr-FR" sz="1050" dirty="0" smtClean="0"/>
              <a:t>des domaines opérationnels </a:t>
            </a:r>
            <a:r>
              <a:rPr lang="fr-FR" sz="1050" dirty="0"/>
              <a:t>(CCAM)</a:t>
            </a:r>
          </a:p>
          <a:p>
            <a:pPr marL="88900" lvl="0" indent="-88900">
              <a:spcBef>
                <a:spcPts val="600"/>
              </a:spcBef>
              <a:spcAft>
                <a:spcPts val="600"/>
              </a:spcAft>
              <a:buFont typeface="Arial" panose="020B0604020202020204" pitchFamily="34" charset="0"/>
              <a:buChar char="•"/>
              <a:defRPr/>
            </a:pPr>
            <a:r>
              <a:rPr lang="fr-FR" sz="1050" dirty="0"/>
              <a:t>Intégration des </a:t>
            </a:r>
            <a:r>
              <a:rPr lang="fr-FR" sz="1050" b="1" dirty="0"/>
              <a:t>particularités géographiques et culturelles </a:t>
            </a:r>
            <a:r>
              <a:rPr lang="fr-FR" sz="1050" dirty="0"/>
              <a:t>dans le développement des solutions CCAM (CCAM)</a:t>
            </a:r>
          </a:p>
          <a:p>
            <a:pPr marL="88900" lvl="0" indent="-88900">
              <a:spcBef>
                <a:spcPts val="600"/>
              </a:spcBef>
              <a:spcAft>
                <a:spcPts val="600"/>
              </a:spcAft>
              <a:buFont typeface="Arial" panose="020B0604020202020204" pitchFamily="34" charset="0"/>
              <a:buChar char="•"/>
              <a:defRPr/>
            </a:pPr>
            <a:r>
              <a:rPr lang="fr-FR" sz="1050" dirty="0"/>
              <a:t>Effets de la CCAM sur l’</a:t>
            </a:r>
            <a:r>
              <a:rPr lang="fr-FR" sz="1050" b="1" dirty="0"/>
              <a:t>éducation, la formation et l’emploi</a:t>
            </a:r>
            <a:r>
              <a:rPr lang="fr-FR" sz="1050" dirty="0"/>
              <a:t> (CCAM)</a:t>
            </a:r>
          </a:p>
        </p:txBody>
      </p:sp>
      <p:sp>
        <p:nvSpPr>
          <p:cNvPr id="10" name="Rectangle 9"/>
          <p:cNvSpPr/>
          <p:nvPr/>
        </p:nvSpPr>
        <p:spPr>
          <a:xfrm>
            <a:off x="4585145" y="1715797"/>
            <a:ext cx="4572000" cy="2162130"/>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dirty="0"/>
              <a:t>Refonte de l’</a:t>
            </a:r>
            <a:r>
              <a:rPr lang="fr-FR" sz="1050" b="1" dirty="0"/>
              <a:t>architecture de contrôle</a:t>
            </a:r>
            <a:r>
              <a:rPr lang="fr-FR" sz="1050" dirty="0"/>
              <a:t> et de son intelligence distribuée (CCAM)</a:t>
            </a:r>
          </a:p>
          <a:p>
            <a:pPr marL="88900" lvl="0" indent="-88900">
              <a:spcBef>
                <a:spcPts val="600"/>
              </a:spcBef>
              <a:spcAft>
                <a:spcPts val="600"/>
              </a:spcAft>
              <a:buFont typeface="Arial" panose="020B0604020202020204" pitchFamily="34" charset="0"/>
              <a:buChar char="•"/>
              <a:defRPr/>
            </a:pPr>
            <a:r>
              <a:rPr lang="fr-FR" sz="1050" dirty="0"/>
              <a:t>Validation de la </a:t>
            </a:r>
            <a:r>
              <a:rPr lang="fr-FR" sz="1050" b="1" dirty="0"/>
              <a:t>sécurité des véhicules connectés et autonomes </a:t>
            </a:r>
            <a:r>
              <a:rPr lang="fr-FR" sz="1050" dirty="0"/>
              <a:t>tout au long de leur vie (CCAM)</a:t>
            </a:r>
          </a:p>
          <a:p>
            <a:pPr marL="88900" lvl="0" indent="-88900">
              <a:spcBef>
                <a:spcPts val="600"/>
              </a:spcBef>
              <a:spcAft>
                <a:spcPts val="600"/>
              </a:spcAft>
              <a:buFont typeface="Arial" panose="020B0604020202020204" pitchFamily="34" charset="0"/>
              <a:buChar char="•"/>
              <a:defRPr/>
            </a:pPr>
            <a:r>
              <a:rPr lang="fr-FR" sz="1050" b="1" dirty="0"/>
              <a:t>Gestion du trafic </a:t>
            </a:r>
            <a:r>
              <a:rPr lang="fr-FR" sz="1050" dirty="0"/>
              <a:t>et de l’hétérogénéité des usagers de la route (CCAM)</a:t>
            </a:r>
          </a:p>
          <a:p>
            <a:pPr marL="88900" lvl="0" indent="-88900">
              <a:spcBef>
                <a:spcPts val="600"/>
              </a:spcBef>
              <a:spcAft>
                <a:spcPts val="600"/>
              </a:spcAft>
              <a:buFont typeface="Arial" panose="020B0604020202020204" pitchFamily="34" charset="0"/>
              <a:buChar char="•"/>
              <a:defRPr/>
            </a:pPr>
            <a:r>
              <a:rPr lang="fr-FR" sz="1050" b="1" dirty="0"/>
              <a:t>Perception collective et prise de décision </a:t>
            </a:r>
            <a:r>
              <a:rPr lang="fr-FR" sz="1050" dirty="0"/>
              <a:t>grâce à l’intelligence artificielle (CCAM)</a:t>
            </a:r>
          </a:p>
          <a:p>
            <a:pPr marL="88900" lvl="0" indent="-88900">
              <a:spcBef>
                <a:spcPts val="600"/>
              </a:spcBef>
              <a:spcAft>
                <a:spcPts val="600"/>
              </a:spcAft>
              <a:buFont typeface="Arial" panose="020B0604020202020204" pitchFamily="34" charset="0"/>
              <a:buChar char="•"/>
              <a:defRPr/>
            </a:pPr>
            <a:r>
              <a:rPr lang="fr-FR" sz="1050" b="1" dirty="0"/>
              <a:t>Consolidation des échanges et du développement collaboratif</a:t>
            </a:r>
            <a:r>
              <a:rPr lang="fr-FR" sz="1050" dirty="0"/>
              <a:t> de la mobilité connectée (CCAM)</a:t>
            </a:r>
          </a:p>
        </p:txBody>
      </p:sp>
      <p:sp>
        <p:nvSpPr>
          <p:cNvPr id="12" name="ZoneTexte 11">
            <a:extLst>
              <a:ext uri="{FF2B5EF4-FFF2-40B4-BE49-F238E27FC236}">
                <a16:creationId xmlns:a16="http://schemas.microsoft.com/office/drawing/2014/main" id="{E8868186-1E99-4B6A-BCF2-2108B0CFEC18}"/>
              </a:ext>
            </a:extLst>
          </p:cNvPr>
          <p:cNvSpPr txBox="1"/>
          <p:nvPr/>
        </p:nvSpPr>
        <p:spPr>
          <a:xfrm>
            <a:off x="1835705" y="4886397"/>
            <a:ext cx="5780684"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srgbClr val="FF0000"/>
                </a:solidFill>
                <a:effectLst/>
                <a:uLnTx/>
                <a:uFillTx/>
                <a:latin typeface="Arial"/>
                <a:ea typeface="+mn-ea"/>
                <a:cs typeface="+mn-cs"/>
              </a:rPr>
              <a:t>Financement </a:t>
            </a:r>
            <a:r>
              <a:rPr lang="fr-FR" sz="1100" b="1" dirty="0">
                <a:solidFill>
                  <a:srgbClr val="FF0000"/>
                </a:solidFill>
                <a:latin typeface="Arial"/>
              </a:rPr>
              <a:t>c</a:t>
            </a:r>
            <a:r>
              <a:rPr kumimoji="0" lang="fr-FR" sz="1100" b="1" i="0" u="none" strike="noStrike" kern="1200" cap="none" spc="0" normalizeH="0" baseline="0" noProof="0" dirty="0">
                <a:ln>
                  <a:noFill/>
                </a:ln>
                <a:solidFill>
                  <a:srgbClr val="FF0000"/>
                </a:solidFill>
                <a:effectLst/>
                <a:uLnTx/>
                <a:uFillTx/>
                <a:latin typeface="Arial"/>
                <a:ea typeface="+mn-ea"/>
                <a:cs typeface="+mn-cs"/>
              </a:rPr>
              <a:t>o-programmé IA parfois à 60% pour les acteurs privés (</a:t>
            </a:r>
            <a:r>
              <a:rPr kumimoji="0" lang="fr-FR" sz="1100" b="1" i="1" u="none" strike="noStrike" kern="1200" cap="none" spc="0" normalizeH="0" baseline="0" noProof="0" dirty="0">
                <a:ln>
                  <a:noFill/>
                </a:ln>
                <a:solidFill>
                  <a:srgbClr val="FF0000"/>
                </a:solidFill>
                <a:effectLst/>
                <a:uLnTx/>
                <a:uFillTx/>
                <a:latin typeface="Arial"/>
                <a:ea typeface="+mn-ea"/>
                <a:cs typeface="+mn-cs"/>
              </a:rPr>
              <a:t>profit entities</a:t>
            </a:r>
            <a:r>
              <a:rPr kumimoji="0" lang="fr-FR" sz="1100" b="1" i="0" u="none" strike="noStrike" kern="1200" cap="none" spc="0" normalizeH="0" baseline="0" noProof="0" dirty="0">
                <a:ln>
                  <a:noFill/>
                </a:ln>
                <a:solidFill>
                  <a:srgbClr val="FF0000"/>
                </a:solidFill>
                <a:effectLst/>
                <a:uLnTx/>
                <a:uFillTx/>
                <a:latin typeface="Arial"/>
                <a:ea typeface="+mn-ea"/>
                <a:cs typeface="+mn-cs"/>
              </a:rPr>
              <a:t>)</a:t>
            </a:r>
          </a:p>
        </p:txBody>
      </p:sp>
    </p:spTree>
    <p:extLst>
      <p:ext uri="{BB962C8B-B14F-4D97-AF65-F5344CB8AC3E}">
        <p14:creationId xmlns:p14="http://schemas.microsoft.com/office/powerpoint/2010/main" val="3797851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contenu 5"/>
          <p:cNvSpPr txBox="1">
            <a:spLocks/>
          </p:cNvSpPr>
          <p:nvPr/>
        </p:nvSpPr>
        <p:spPr>
          <a:xfrm>
            <a:off x="303682"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FR" sz="1400" b="1" dirty="0">
                <a:solidFill>
                  <a:srgbClr val="000091"/>
                </a:solidFill>
              </a:rPr>
              <a:t>Un système de </a:t>
            </a:r>
            <a:r>
              <a:rPr lang="fr-FR" sz="1400" b="1" dirty="0" smtClean="0">
                <a:solidFill>
                  <a:srgbClr val="000091"/>
                </a:solidFill>
              </a:rPr>
              <a:t>transport </a:t>
            </a:r>
            <a:r>
              <a:rPr lang="fr-FR" sz="1400" b="1" dirty="0">
                <a:solidFill>
                  <a:srgbClr val="000091"/>
                </a:solidFill>
              </a:rPr>
              <a:t>multimodal connecté, résilient et durable</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03681" y="1369100"/>
            <a:ext cx="38775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2023 : </a:t>
            </a:r>
            <a:r>
              <a:rPr kumimoji="0" lang="fr-FR" sz="1200" b="1" i="0" u="none" strike="noStrike" kern="1200" cap="none" spc="0" normalizeH="0" baseline="0" noProof="0" dirty="0">
                <a:ln>
                  <a:noFill/>
                </a:ln>
                <a:solidFill>
                  <a:srgbClr val="000000"/>
                </a:solidFill>
                <a:effectLst/>
                <a:uLnTx/>
                <a:uFillTx/>
                <a:latin typeface="Arial"/>
                <a:ea typeface="+mn-ea"/>
                <a:cs typeface="+mn-cs"/>
              </a:rPr>
              <a:t>4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05/09/2023 </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4797159" y="1369100"/>
            <a:ext cx="39691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2024 : </a:t>
            </a:r>
            <a:r>
              <a:rPr kumimoji="0" lang="fr-FR" sz="1200" b="1" i="0" u="none" strike="noStrike" kern="1200" cap="none" spc="0" normalizeH="0" baseline="0" noProof="0" dirty="0">
                <a:ln>
                  <a:noFill/>
                </a:ln>
                <a:solidFill>
                  <a:srgbClr val="000000"/>
                </a:solidFill>
                <a:effectLst/>
                <a:uLnTx/>
                <a:uFillTx/>
                <a:latin typeface="Arial"/>
                <a:ea typeface="+mn-ea"/>
                <a:cs typeface="+mn-cs"/>
              </a:rPr>
              <a:t>4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0879" y="1715797"/>
            <a:ext cx="4572000" cy="1523494"/>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dirty="0"/>
              <a:t>E-commerce et livraison / retour de colis à </a:t>
            </a:r>
            <a:r>
              <a:rPr lang="fr-FR" sz="1050" b="1" dirty="0"/>
              <a:t>zéro émission</a:t>
            </a:r>
          </a:p>
          <a:p>
            <a:pPr marL="88900" lvl="0" indent="-88900">
              <a:spcBef>
                <a:spcPts val="600"/>
              </a:spcBef>
              <a:spcAft>
                <a:spcPts val="600"/>
              </a:spcAft>
              <a:buFont typeface="Arial" panose="020B0604020202020204" pitchFamily="34" charset="0"/>
              <a:buChar char="•"/>
              <a:defRPr/>
            </a:pPr>
            <a:r>
              <a:rPr lang="fr-FR" sz="1050" b="1" dirty="0"/>
              <a:t>Automatisation opérationnelle </a:t>
            </a:r>
            <a:r>
              <a:rPr lang="fr-FR" sz="1050" dirty="0"/>
              <a:t>du </a:t>
            </a:r>
            <a:r>
              <a:rPr lang="fr-FR" sz="1050" dirty="0" smtClean="0"/>
              <a:t>transport </a:t>
            </a:r>
            <a:r>
              <a:rPr lang="fr-FR" sz="1050" dirty="0"/>
              <a:t>multimodal de marchandises</a:t>
            </a:r>
          </a:p>
          <a:p>
            <a:pPr marL="88900" lvl="0" indent="-88900">
              <a:spcBef>
                <a:spcPts val="600"/>
              </a:spcBef>
              <a:spcAft>
                <a:spcPts val="600"/>
              </a:spcAft>
              <a:buFont typeface="Arial" panose="020B0604020202020204" pitchFamily="34" charset="0"/>
              <a:buChar char="•"/>
              <a:defRPr/>
            </a:pPr>
            <a:r>
              <a:rPr lang="fr-FR" sz="1050" b="1" dirty="0"/>
              <a:t>Facteurs d’émissions de GES </a:t>
            </a:r>
            <a:r>
              <a:rPr lang="fr-FR" sz="1050" dirty="0"/>
              <a:t>pour le </a:t>
            </a:r>
            <a:r>
              <a:rPr lang="fr-FR" sz="1050" dirty="0" smtClean="0"/>
              <a:t>transport </a:t>
            </a:r>
            <a:r>
              <a:rPr lang="fr-FR" sz="1050" dirty="0"/>
              <a:t>et la logistique</a:t>
            </a:r>
          </a:p>
          <a:p>
            <a:pPr marL="88900" lvl="0" indent="-88900">
              <a:spcBef>
                <a:spcPts val="600"/>
              </a:spcBef>
              <a:spcAft>
                <a:spcPts val="600"/>
              </a:spcAft>
              <a:buFont typeface="Arial" panose="020B0604020202020204" pitchFamily="34" charset="0"/>
              <a:buChar char="•"/>
              <a:defRPr/>
            </a:pPr>
            <a:r>
              <a:rPr lang="fr-FR" sz="1050" b="1" dirty="0"/>
              <a:t>Résilience et sécurité </a:t>
            </a:r>
            <a:r>
              <a:rPr lang="fr-FR" sz="1050" dirty="0"/>
              <a:t>des infrastructures maritimes, fluviales et terrestres</a:t>
            </a:r>
          </a:p>
        </p:txBody>
      </p:sp>
      <p:sp>
        <p:nvSpPr>
          <p:cNvPr id="10" name="Rectangle 9"/>
          <p:cNvSpPr/>
          <p:nvPr/>
        </p:nvSpPr>
        <p:spPr>
          <a:xfrm>
            <a:off x="4585145" y="1713313"/>
            <a:ext cx="4572000" cy="1846659"/>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b="1" dirty="0"/>
              <a:t>Optimisation du réseau multimodal et de la gestion du trafic </a:t>
            </a:r>
            <a:r>
              <a:rPr lang="fr-FR" sz="1050" dirty="0"/>
              <a:t>grâce aux données (infrastructures, véhicules, etc.) et aux services</a:t>
            </a:r>
          </a:p>
          <a:p>
            <a:pPr marL="88900" lvl="0" indent="-88900">
              <a:spcBef>
                <a:spcPts val="600"/>
              </a:spcBef>
              <a:spcAft>
                <a:spcPts val="600"/>
              </a:spcAft>
              <a:buFont typeface="Arial" panose="020B0604020202020204" pitchFamily="34" charset="0"/>
              <a:buChar char="•"/>
              <a:defRPr/>
            </a:pPr>
            <a:r>
              <a:rPr lang="fr-FR" sz="1050" b="1" dirty="0"/>
              <a:t>Décarbonisation du </a:t>
            </a:r>
            <a:r>
              <a:rPr lang="fr-FR" sz="1050" b="1" dirty="0" smtClean="0"/>
              <a:t>transport </a:t>
            </a:r>
            <a:r>
              <a:rPr lang="fr-FR" sz="1050" b="1" dirty="0"/>
              <a:t>de marchandises </a:t>
            </a:r>
            <a:r>
              <a:rPr lang="fr-FR" sz="1050" dirty="0"/>
              <a:t>par une meilleure interopérabilité et connectivité</a:t>
            </a:r>
          </a:p>
          <a:p>
            <a:pPr marL="88900" lvl="0" indent="-88900">
              <a:spcBef>
                <a:spcPts val="600"/>
              </a:spcBef>
              <a:spcAft>
                <a:spcPts val="600"/>
              </a:spcAft>
              <a:buFont typeface="Arial" panose="020B0604020202020204" pitchFamily="34" charset="0"/>
              <a:buChar char="•"/>
              <a:defRPr/>
            </a:pPr>
            <a:r>
              <a:rPr lang="fr-FR" sz="1050" dirty="0"/>
              <a:t>Technologies numériques pour l’amélioration des </a:t>
            </a:r>
            <a:r>
              <a:rPr lang="fr-FR" sz="1050" b="1" dirty="0"/>
              <a:t>infrastructures de </a:t>
            </a:r>
            <a:r>
              <a:rPr lang="fr-FR" sz="1050" b="1" dirty="0" smtClean="0"/>
              <a:t>transport </a:t>
            </a:r>
            <a:r>
              <a:rPr lang="fr-FR" sz="1050" b="1" dirty="0"/>
              <a:t>multimodal </a:t>
            </a:r>
            <a:r>
              <a:rPr lang="fr-FR" sz="1050" dirty="0"/>
              <a:t>(sécurité, efficacité, durabilité)</a:t>
            </a:r>
          </a:p>
          <a:p>
            <a:pPr marL="88900" lvl="0" indent="-88900">
              <a:spcBef>
                <a:spcPts val="600"/>
              </a:spcBef>
              <a:spcAft>
                <a:spcPts val="600"/>
              </a:spcAft>
              <a:buFont typeface="Arial" panose="020B0604020202020204" pitchFamily="34" charset="0"/>
              <a:buChar char="•"/>
              <a:defRPr/>
            </a:pPr>
            <a:r>
              <a:rPr lang="fr-FR" sz="1050" b="1" dirty="0"/>
              <a:t>Gouvernance</a:t>
            </a:r>
            <a:r>
              <a:rPr lang="fr-FR" sz="1050" dirty="0"/>
              <a:t> du </a:t>
            </a:r>
            <a:r>
              <a:rPr lang="fr-FR" sz="1050" dirty="0" smtClean="0"/>
              <a:t>transport </a:t>
            </a:r>
            <a:r>
              <a:rPr lang="fr-FR" sz="1050" dirty="0"/>
              <a:t>et de la mobilité, vers des systèmes plus durables et justes</a:t>
            </a:r>
          </a:p>
        </p:txBody>
      </p:sp>
      <p:sp>
        <p:nvSpPr>
          <p:cNvPr id="12" name="ZoneTexte 11"/>
          <p:cNvSpPr txBox="1"/>
          <p:nvPr/>
        </p:nvSpPr>
        <p:spPr>
          <a:xfrm>
            <a:off x="3203848" y="123478"/>
            <a:ext cx="5641011" cy="769441"/>
          </a:xfrm>
          <a:prstGeom prst="rect">
            <a:avLst/>
          </a:prstGeom>
          <a:noFill/>
        </p:spPr>
        <p:txBody>
          <a:bodyPr wrap="square" rtlCol="0">
            <a:spAutoFit/>
          </a:bodyPr>
          <a:lstStyle/>
          <a:p>
            <a:pPr lvl="0"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lvl="0"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kumimoji="0" lang="fr-FR" sz="1200" b="1" i="0" u="none" strike="noStrike" kern="1200" cap="none" spc="0" normalizeH="0" baseline="0" noProof="0" dirty="0">
                <a:ln>
                  <a:noFill/>
                </a:ln>
                <a:solidFill>
                  <a:srgbClr val="000000"/>
                </a:solidFill>
                <a:effectLst/>
                <a:uLnTx/>
                <a:uFillTx/>
                <a:latin typeface="Arial"/>
              </a:rPr>
              <a:t>6 : </a:t>
            </a:r>
            <a:r>
              <a:rPr lang="fr-FR" sz="1200" b="1" dirty="0">
                <a:solidFill>
                  <a:srgbClr val="000000"/>
                </a:solidFill>
              </a:rPr>
              <a:t>Des transports sûrs et résilients et des services de mobilité intelligente pour les passagers et les </a:t>
            </a:r>
            <a:r>
              <a:rPr lang="fr-FR" sz="1200" b="1" dirty="0" smtClean="0">
                <a:solidFill>
                  <a:srgbClr val="000000"/>
                </a:solidFill>
              </a:rPr>
              <a:t>marchandises</a:t>
            </a:r>
            <a:endParaRPr lang="fr-FR" sz="1200" b="1" dirty="0">
              <a:solidFill>
                <a:srgbClr val="000000"/>
              </a:solidFill>
            </a:endParaRPr>
          </a:p>
        </p:txBody>
      </p:sp>
    </p:spTree>
    <p:extLst>
      <p:ext uri="{BB962C8B-B14F-4D97-AF65-F5344CB8AC3E}">
        <p14:creationId xmlns:p14="http://schemas.microsoft.com/office/powerpoint/2010/main" val="4264278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5" name="Espace réservé du contenu 5"/>
          <p:cNvSpPr txBox="1">
            <a:spLocks/>
          </p:cNvSpPr>
          <p:nvPr/>
        </p:nvSpPr>
        <p:spPr>
          <a:xfrm>
            <a:off x="303682"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FR" sz="1400" b="1" dirty="0">
                <a:solidFill>
                  <a:srgbClr val="000091"/>
                </a:solidFill>
              </a:rPr>
              <a:t>Zéro décès et blessé grave en 2050</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7" name="Connecteur droit 6"/>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303681" y="1369100"/>
            <a:ext cx="387750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2023 : </a:t>
            </a:r>
            <a:r>
              <a:rPr kumimoji="0" lang="fr-FR" sz="1200" b="1" i="0" u="none" strike="noStrike" kern="1200" cap="none" spc="0" normalizeH="0" baseline="0" noProof="0" dirty="0">
                <a:ln>
                  <a:noFill/>
                </a:ln>
                <a:solidFill>
                  <a:srgbClr val="000000"/>
                </a:solidFill>
                <a:effectLst/>
                <a:uLnTx/>
                <a:uFillTx/>
                <a:latin typeface="Arial"/>
                <a:ea typeface="+mn-ea"/>
                <a:cs typeface="+mn-cs"/>
              </a:rPr>
              <a:t>3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05/09/2023 </a:t>
            </a:r>
            <a:endParaRPr kumimoji="0" lang="fr-FR"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9" name="ZoneTexte 8"/>
          <p:cNvSpPr txBox="1"/>
          <p:nvPr/>
        </p:nvSpPr>
        <p:spPr>
          <a:xfrm>
            <a:off x="4797159" y="1369100"/>
            <a:ext cx="396917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srgbClr val="000000"/>
                </a:solidFill>
                <a:effectLst/>
                <a:uLnTx/>
                <a:uFillTx/>
                <a:latin typeface="Arial"/>
                <a:ea typeface="+mn-ea"/>
                <a:cs typeface="+mn-cs"/>
              </a:rPr>
              <a:t>2024 : </a:t>
            </a:r>
            <a:r>
              <a:rPr kumimoji="0" lang="fr-FR" sz="1200" b="1" i="0" u="none" strike="noStrike" kern="1200" cap="none" spc="0" normalizeH="0" baseline="0" noProof="0" dirty="0">
                <a:ln>
                  <a:noFill/>
                </a:ln>
                <a:solidFill>
                  <a:srgbClr val="000000"/>
                </a:solidFill>
                <a:effectLst/>
                <a:uLnTx/>
                <a:uFillTx/>
                <a:latin typeface="Arial"/>
                <a:ea typeface="+mn-ea"/>
                <a:cs typeface="+mn-cs"/>
              </a:rPr>
              <a:t>3 topics. 1 call : </a:t>
            </a:r>
            <a:r>
              <a:rPr kumimoji="0" lang="fr-FR" sz="1200" b="1" i="0" u="none" strike="noStrike" kern="1200" cap="none" spc="0" normalizeH="0" baseline="0" noProof="0" dirty="0" smtClean="0">
                <a:ln>
                  <a:noFill/>
                </a:ln>
                <a:solidFill>
                  <a:srgbClr val="000000"/>
                </a:solidFill>
                <a:effectLst/>
                <a:uLnTx/>
                <a:uFillTx/>
                <a:latin typeface="Arial"/>
                <a:ea typeface="+mn-ea"/>
                <a:cs typeface="+mn-cs"/>
              </a:rPr>
              <a:t>05/09/2024</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50879" y="1715797"/>
            <a:ext cx="4572000" cy="3277820"/>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dirty="0"/>
              <a:t>Sécurité sur les </a:t>
            </a:r>
            <a:r>
              <a:rPr lang="fr-FR" sz="1050" b="1" dirty="0"/>
              <a:t>réseaux routiers urbains et ruraux </a:t>
            </a:r>
            <a:r>
              <a:rPr lang="fr-FR" sz="1050" b="1" dirty="0" smtClean="0"/>
              <a:t>secondaires </a:t>
            </a:r>
            <a:r>
              <a:rPr lang="fr-FR" sz="1050" dirty="0" smtClean="0"/>
              <a:t>(y compris surveillance et évaluation, notamment en temps réel)</a:t>
            </a:r>
            <a:endParaRPr lang="fr-FR" sz="1050" dirty="0"/>
          </a:p>
          <a:p>
            <a:pPr marL="88900" lvl="0" indent="-88900">
              <a:spcBef>
                <a:spcPts val="600"/>
              </a:spcBef>
              <a:spcAft>
                <a:spcPts val="600"/>
              </a:spcAft>
              <a:buFont typeface="Arial" panose="020B0604020202020204" pitchFamily="34" charset="0"/>
              <a:buChar char="•"/>
              <a:defRPr/>
            </a:pPr>
            <a:r>
              <a:rPr lang="fr-FR" sz="1050" b="1" dirty="0"/>
              <a:t>Quantification des incertitudes </a:t>
            </a:r>
            <a:r>
              <a:rPr lang="fr-FR" sz="1050" dirty="0"/>
              <a:t>pour </a:t>
            </a:r>
            <a:r>
              <a:rPr lang="fr-FR" sz="1050" dirty="0" smtClean="0"/>
              <a:t>l’aviation (tout le </a:t>
            </a:r>
            <a:r>
              <a:rPr lang="fr-FR" sz="1050" dirty="0" smtClean="0">
                <a:sym typeface="Wingdings" panose="05000000000000000000" pitchFamily="2" charset="2"/>
              </a:rPr>
              <a:t>cycle de vie)</a:t>
            </a:r>
            <a:endParaRPr lang="fr-FR" sz="1050" dirty="0"/>
          </a:p>
          <a:p>
            <a:pPr marL="88900" lvl="0" indent="-88900">
              <a:spcBef>
                <a:spcPts val="600"/>
              </a:spcBef>
              <a:spcAft>
                <a:spcPts val="600"/>
              </a:spcAft>
              <a:buFont typeface="Arial" panose="020B0604020202020204" pitchFamily="34" charset="0"/>
              <a:buChar char="•"/>
              <a:defRPr/>
            </a:pPr>
            <a:r>
              <a:rPr lang="fr-FR" sz="1050" dirty="0"/>
              <a:t>Diminution des </a:t>
            </a:r>
            <a:r>
              <a:rPr lang="fr-FR" sz="1050" b="1" dirty="0"/>
              <a:t>blessures graves et des conséquences à long terme </a:t>
            </a:r>
            <a:r>
              <a:rPr lang="fr-FR" sz="1050" dirty="0"/>
              <a:t>des accidents de la </a:t>
            </a:r>
            <a:r>
              <a:rPr lang="fr-FR" sz="1050" dirty="0" smtClean="0"/>
              <a:t>route (y compris évaluation et classification des blessures)</a:t>
            </a:r>
            <a:endParaRPr lang="fr-FR" sz="1050" dirty="0"/>
          </a:p>
          <a:p>
            <a:pPr marL="88900" lvl="0" indent="-88900">
              <a:spcBef>
                <a:spcPts val="600"/>
              </a:spcBef>
              <a:spcAft>
                <a:spcPts val="600"/>
              </a:spcAft>
              <a:buFont typeface="Arial" panose="020B0604020202020204" pitchFamily="34" charset="0"/>
              <a:buChar char="•"/>
              <a:defRPr/>
            </a:pPr>
            <a:endParaRPr lang="fr-FR" sz="1050" b="1" dirty="0">
              <a:solidFill>
                <a:srgbClr val="FF0000"/>
              </a:solidFill>
            </a:endParaRPr>
          </a:p>
          <a:p>
            <a:pPr marL="88900" lvl="0" indent="-88900">
              <a:spcBef>
                <a:spcPts val="600"/>
              </a:spcBef>
              <a:spcAft>
                <a:spcPts val="600"/>
              </a:spcAft>
              <a:buFont typeface="Arial" panose="020B0604020202020204" pitchFamily="34" charset="0"/>
              <a:buChar char="•"/>
              <a:defRPr/>
            </a:pPr>
            <a:endParaRPr lang="fr-FR" sz="1050" b="1" dirty="0">
              <a:solidFill>
                <a:srgbClr val="FF0000"/>
              </a:solidFill>
            </a:endParaRPr>
          </a:p>
          <a:p>
            <a:pPr marL="88900" indent="-88900">
              <a:spcBef>
                <a:spcPts val="600"/>
              </a:spcBef>
              <a:spcAft>
                <a:spcPts val="600"/>
              </a:spcAft>
              <a:buFont typeface="Arial" panose="020B0604020202020204" pitchFamily="34" charset="0"/>
              <a:buChar char="•"/>
              <a:defRPr/>
            </a:pPr>
            <a:r>
              <a:rPr lang="fr-FR" sz="1050" i="1" dirty="0"/>
              <a:t>En complément : un dernier topic concernant une action transverse visant à organiser la prochaine édition de l’évènement « T</a:t>
            </a:r>
            <a:r>
              <a:rPr lang="fr-FR" sz="1050" i="1" dirty="0" smtClean="0"/>
              <a:t>ransport </a:t>
            </a:r>
            <a:r>
              <a:rPr lang="fr-FR" sz="1050" i="1" dirty="0" err="1" smtClean="0"/>
              <a:t>Research</a:t>
            </a:r>
            <a:r>
              <a:rPr lang="fr-FR" sz="1050" i="1" dirty="0" smtClean="0"/>
              <a:t> </a:t>
            </a:r>
            <a:r>
              <a:rPr lang="fr-FR" sz="1050" i="1" dirty="0"/>
              <a:t>Arena » en 2026 (une préférence sera donnée aux propositions impliquant les États membres qui assureront la présidence de l'Union européenne en 2025, 2026 ou 2027) </a:t>
            </a:r>
          </a:p>
          <a:p>
            <a:pPr marL="88900" lvl="0" indent="-88900">
              <a:spcBef>
                <a:spcPts val="600"/>
              </a:spcBef>
              <a:spcAft>
                <a:spcPts val="600"/>
              </a:spcAft>
              <a:buFont typeface="Arial" panose="020B0604020202020204" pitchFamily="34" charset="0"/>
              <a:buChar char="•"/>
              <a:defRPr/>
            </a:pPr>
            <a:endParaRPr lang="fr-FR" sz="1050" dirty="0">
              <a:solidFill>
                <a:srgbClr val="FF0000"/>
              </a:solidFill>
            </a:endParaRPr>
          </a:p>
        </p:txBody>
      </p:sp>
      <p:sp>
        <p:nvSpPr>
          <p:cNvPr id="10" name="Rectangle 9"/>
          <p:cNvSpPr/>
          <p:nvPr/>
        </p:nvSpPr>
        <p:spPr>
          <a:xfrm>
            <a:off x="4585145" y="1718782"/>
            <a:ext cx="4572000" cy="1361911"/>
          </a:xfrm>
          <a:prstGeom prst="rect">
            <a:avLst/>
          </a:prstGeom>
        </p:spPr>
        <p:txBody>
          <a:bodyPr>
            <a:spAutoFit/>
          </a:bodyPr>
          <a:lstStyle/>
          <a:p>
            <a:pPr marL="88900" lvl="0" indent="-88900">
              <a:spcBef>
                <a:spcPts val="600"/>
              </a:spcBef>
              <a:spcAft>
                <a:spcPts val="600"/>
              </a:spcAft>
              <a:buFont typeface="Arial" panose="020B0604020202020204" pitchFamily="34" charset="0"/>
              <a:buChar char="•"/>
              <a:defRPr/>
            </a:pPr>
            <a:r>
              <a:rPr lang="fr-FR" sz="1050" b="1" dirty="0"/>
              <a:t>Sécurité numérique </a:t>
            </a:r>
            <a:r>
              <a:rPr lang="fr-FR" sz="1050" dirty="0"/>
              <a:t>des systèmes embarquées </a:t>
            </a:r>
            <a:r>
              <a:rPr lang="fr-FR" sz="1050" dirty="0" smtClean="0"/>
              <a:t>(transport </a:t>
            </a:r>
            <a:r>
              <a:rPr lang="fr-FR" sz="1050" dirty="0"/>
              <a:t>maritime)</a:t>
            </a:r>
          </a:p>
          <a:p>
            <a:pPr marL="88900" lvl="0" indent="-88900">
              <a:spcBef>
                <a:spcPts val="600"/>
              </a:spcBef>
              <a:spcAft>
                <a:spcPts val="600"/>
              </a:spcAft>
              <a:buFont typeface="Arial" panose="020B0604020202020204" pitchFamily="34" charset="0"/>
              <a:buChar char="•"/>
              <a:defRPr/>
            </a:pPr>
            <a:r>
              <a:rPr lang="fr-FR" sz="1050" dirty="0"/>
              <a:t>Sécurité et résilience</a:t>
            </a:r>
            <a:r>
              <a:rPr lang="fr-FR" sz="1050" b="1" dirty="0"/>
              <a:t> </a:t>
            </a:r>
            <a:r>
              <a:rPr lang="fr-FR" sz="1050" dirty="0"/>
              <a:t>des systèmes de </a:t>
            </a:r>
            <a:r>
              <a:rPr lang="fr-FR" sz="1050" dirty="0" smtClean="0"/>
              <a:t>transport </a:t>
            </a:r>
            <a:r>
              <a:rPr lang="fr-FR" sz="1050" dirty="0"/>
              <a:t>en cas d’</a:t>
            </a:r>
            <a:r>
              <a:rPr lang="fr-FR" sz="1050" b="1" dirty="0"/>
              <a:t>évènement disruptif</a:t>
            </a:r>
          </a:p>
          <a:p>
            <a:pPr marL="88900" lvl="0" indent="-88900">
              <a:spcBef>
                <a:spcPts val="600"/>
              </a:spcBef>
              <a:spcAft>
                <a:spcPts val="600"/>
              </a:spcAft>
              <a:buFont typeface="Arial" panose="020B0604020202020204" pitchFamily="34" charset="0"/>
              <a:buChar char="•"/>
              <a:defRPr/>
            </a:pPr>
            <a:r>
              <a:rPr lang="fr-FR" sz="1050" b="1" dirty="0"/>
              <a:t>Culture</a:t>
            </a:r>
            <a:r>
              <a:rPr lang="fr-FR" sz="1050" dirty="0"/>
              <a:t> de la sécurité routière</a:t>
            </a:r>
          </a:p>
          <a:p>
            <a:pPr marL="88900" lvl="0" indent="-88900">
              <a:spcBef>
                <a:spcPts val="600"/>
              </a:spcBef>
              <a:spcAft>
                <a:spcPts val="600"/>
              </a:spcAft>
              <a:buFont typeface="Arial" panose="020B0604020202020204" pitchFamily="34" charset="0"/>
              <a:buChar char="•"/>
              <a:defRPr/>
            </a:pPr>
            <a:endParaRPr lang="fr-FR" sz="1050" dirty="0"/>
          </a:p>
        </p:txBody>
      </p:sp>
      <p:sp>
        <p:nvSpPr>
          <p:cNvPr id="12" name="ZoneTexte 11"/>
          <p:cNvSpPr txBox="1"/>
          <p:nvPr/>
        </p:nvSpPr>
        <p:spPr>
          <a:xfrm>
            <a:off x="3203848" y="123478"/>
            <a:ext cx="5641011" cy="769441"/>
          </a:xfrm>
          <a:prstGeom prst="rect">
            <a:avLst/>
          </a:prstGeom>
          <a:noFill/>
        </p:spPr>
        <p:txBody>
          <a:bodyPr wrap="square" rtlCol="0">
            <a:spAutoFit/>
          </a:bodyPr>
          <a:lstStyle/>
          <a:p>
            <a:pPr lvl="0"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p>
          <a:p>
            <a:pPr lvl="0" algn="r">
              <a:defRPr/>
            </a:pPr>
            <a:r>
              <a:rPr kumimoji="0" lang="fr-FR" sz="1200" b="1" i="0" u="none" strike="noStrike" kern="1200" cap="none" spc="0" normalizeH="0" baseline="0" noProof="0" dirty="0" smtClean="0">
                <a:ln>
                  <a:noFill/>
                </a:ln>
                <a:solidFill>
                  <a:srgbClr val="000000"/>
                </a:solidFill>
                <a:effectLst/>
                <a:uLnTx/>
                <a:uFillTx/>
                <a:latin typeface="Arial"/>
              </a:rPr>
              <a:t>Destination </a:t>
            </a:r>
            <a:r>
              <a:rPr kumimoji="0" lang="fr-FR" sz="1200" b="1" i="0" u="none" strike="noStrike" kern="1200" cap="none" spc="0" normalizeH="0" baseline="0" noProof="0" dirty="0">
                <a:ln>
                  <a:noFill/>
                </a:ln>
                <a:solidFill>
                  <a:srgbClr val="000000"/>
                </a:solidFill>
                <a:effectLst/>
                <a:uLnTx/>
                <a:uFillTx/>
                <a:latin typeface="Arial"/>
              </a:rPr>
              <a:t>6 : </a:t>
            </a:r>
            <a:r>
              <a:rPr lang="fr-FR" sz="1200" b="1" dirty="0">
                <a:solidFill>
                  <a:srgbClr val="000000"/>
                </a:solidFill>
              </a:rPr>
              <a:t>Des transports sûrs et résilients et des services de mobilité intelligente pour les passagers et les </a:t>
            </a:r>
            <a:r>
              <a:rPr lang="fr-FR" sz="1200" b="1" dirty="0" smtClean="0">
                <a:solidFill>
                  <a:srgbClr val="000000"/>
                </a:solidFill>
              </a:rPr>
              <a:t>marchandises</a:t>
            </a:r>
            <a:endParaRPr lang="fr-FR" sz="1200" b="1" dirty="0">
              <a:solidFill>
                <a:srgbClr val="000000"/>
              </a:solidFill>
            </a:endParaRPr>
          </a:p>
        </p:txBody>
      </p:sp>
    </p:spTree>
    <p:extLst>
      <p:ext uri="{BB962C8B-B14F-4D97-AF65-F5344CB8AC3E}">
        <p14:creationId xmlns:p14="http://schemas.microsoft.com/office/powerpoint/2010/main" val="811768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9774" y="1059582"/>
            <a:ext cx="8424223" cy="3504297"/>
          </a:xfrm>
          <a:prstGeom prst="rect">
            <a:avLst/>
          </a:prstGeom>
          <a:noFill/>
        </p:spPr>
        <p:txBody>
          <a:bodyPr/>
          <a:lstStyle/>
          <a:p>
            <a:pPr marL="0" indent="0">
              <a:spcBef>
                <a:spcPts val="600"/>
              </a:spcBef>
              <a:spcAft>
                <a:spcPts val="600"/>
              </a:spcAft>
              <a:defRPr/>
            </a:pPr>
            <a:r>
              <a:rPr lang="fr-FR" sz="1400" b="1" dirty="0"/>
              <a:t>Le site de la </a:t>
            </a:r>
            <a:r>
              <a:rPr lang="fr-FR" sz="1400" b="1" dirty="0" smtClean="0"/>
              <a:t>Commission européenne </a:t>
            </a:r>
            <a:r>
              <a:rPr lang="fr-FR" sz="1400" b="1" u="sng" dirty="0">
                <a:hlinkClick r:id="rId2" tooltip="https://ec.europa.eu/info/funding-tenders/opportunities/portal/screen/home"/>
              </a:rPr>
              <a:t>« </a:t>
            </a:r>
            <a:r>
              <a:rPr lang="fr-FR" sz="1400" b="1" u="sng" dirty="0" err="1">
                <a:hlinkClick r:id="rId2" tooltip="https://ec.europa.eu/info/funding-tenders/opportunities/portal/screen/home"/>
              </a:rPr>
              <a:t>Funding</a:t>
            </a:r>
            <a:r>
              <a:rPr lang="fr-FR" sz="1400" b="1" u="sng" dirty="0">
                <a:hlinkClick r:id="rId2" tooltip="https://ec.europa.eu/info/funding-tenders/opportunities/portal/screen/home"/>
              </a:rPr>
              <a:t> and Tenders »</a:t>
            </a:r>
            <a:r>
              <a:rPr lang="fr-FR" sz="1400" b="1" dirty="0"/>
              <a:t> </a:t>
            </a:r>
            <a:endParaRPr lang="fr-FR" sz="1400" b="1" dirty="0" smtClean="0"/>
          </a:p>
          <a:p>
            <a:pPr marL="0" indent="0">
              <a:spcBef>
                <a:spcPts val="600"/>
              </a:spcBef>
              <a:spcAft>
                <a:spcPts val="600"/>
              </a:spcAft>
              <a:defRPr/>
            </a:pPr>
            <a:r>
              <a:rPr lang="fr-FR" sz="1400" b="1" dirty="0" smtClean="0"/>
              <a:t>Le </a:t>
            </a:r>
            <a:r>
              <a:rPr lang="fr-FR" sz="1400" b="1" u="sng" dirty="0">
                <a:hlinkClick r:id="rId3" tooltip="https://www.horizon-europe.gouv.fr/"/>
              </a:rPr>
              <a:t>Portail français </a:t>
            </a:r>
            <a:r>
              <a:rPr lang="fr-FR" sz="1400" b="1" dirty="0"/>
              <a:t>dédié à Horizon Europe : </a:t>
            </a:r>
            <a:r>
              <a:rPr lang="fr-FR" sz="1200" i="1" dirty="0">
                <a:solidFill>
                  <a:schemeClr val="tx1"/>
                </a:solidFill>
              </a:rPr>
              <a:t>actualités, événements, </a:t>
            </a:r>
            <a:r>
              <a:rPr lang="fr-FR" sz="1200" i="1" dirty="0" smtClean="0">
                <a:solidFill>
                  <a:schemeClr val="tx1"/>
                </a:solidFill>
              </a:rPr>
              <a:t>documentation, </a:t>
            </a:r>
            <a:r>
              <a:rPr lang="fr-FR" sz="1200" i="1" dirty="0">
                <a:solidFill>
                  <a:schemeClr val="tx1"/>
                </a:solidFill>
              </a:rPr>
              <a:t>statistiques, </a:t>
            </a:r>
            <a:r>
              <a:rPr lang="fr-FR" sz="1200" i="1" dirty="0" smtClean="0">
                <a:solidFill>
                  <a:schemeClr val="tx1"/>
                </a:solidFill>
              </a:rPr>
              <a:t>réseau </a:t>
            </a:r>
            <a:r>
              <a:rPr lang="fr-FR" sz="1200" i="1" dirty="0">
                <a:solidFill>
                  <a:schemeClr val="tx1"/>
                </a:solidFill>
              </a:rPr>
              <a:t>des PCN…</a:t>
            </a:r>
            <a:endParaRPr lang="fr-FR" sz="1400" i="1" dirty="0">
              <a:solidFill>
                <a:schemeClr val="tx1"/>
              </a:solidFill>
            </a:endParaRPr>
          </a:p>
          <a:p>
            <a:pPr marL="0" indent="0">
              <a:spcBef>
                <a:spcPts val="600"/>
              </a:spcBef>
              <a:spcAft>
                <a:spcPts val="600"/>
              </a:spcAft>
              <a:buClr>
                <a:schemeClr val="accent4"/>
              </a:buClr>
              <a:defRPr/>
            </a:pPr>
            <a:r>
              <a:rPr lang="fr-FR" sz="1400" b="1" dirty="0"/>
              <a:t>Le PCN développe un outil de type « Recherches de partenaires et offres de compétences » : </a:t>
            </a:r>
            <a:r>
              <a:rPr lang="fr-FR" sz="1200" i="1" dirty="0">
                <a:solidFill>
                  <a:schemeClr val="tx1"/>
                </a:solidFill>
              </a:rPr>
              <a:t>publiez votre offre, nous l’ajouterons à l’outil et la diffuserons </a:t>
            </a:r>
            <a:r>
              <a:rPr lang="fr-FR" sz="1200" i="1" u="sng" dirty="0">
                <a:solidFill>
                  <a:schemeClr val="tx1"/>
                </a:solidFill>
                <a:hlinkClick r:id="rId4" tooltip="https://www.horizon-europe.gouv.fr/recherches-de-partenaires-et-offres-de-competences-sur-les-thematiques-climatenergie-27650"/>
              </a:rPr>
              <a:t>– télécharger le </a:t>
            </a:r>
            <a:r>
              <a:rPr lang="fr-FR" sz="1200" i="1" u="sng" dirty="0" smtClean="0">
                <a:solidFill>
                  <a:schemeClr val="tx1"/>
                </a:solidFill>
                <a:hlinkClick r:id="rId4" tooltip="https://www.horizon-europe.gouv.fr/recherches-de-partenaires-et-offres-de-competences-sur-les-thematiques-climatenergie-27650"/>
              </a:rPr>
              <a:t>modèle</a:t>
            </a:r>
            <a:endParaRPr lang="fr-FR" sz="1200" i="1" u="sng" dirty="0" smtClean="0">
              <a:solidFill>
                <a:schemeClr val="tx1"/>
              </a:solidFill>
            </a:endParaRPr>
          </a:p>
          <a:p>
            <a:pPr marL="0" indent="0">
              <a:spcBef>
                <a:spcPts val="600"/>
              </a:spcBef>
              <a:spcAft>
                <a:spcPts val="600"/>
              </a:spcAft>
              <a:buClr>
                <a:schemeClr val="accent4"/>
              </a:buClr>
              <a:defRPr/>
            </a:pPr>
            <a:endParaRPr lang="fr-FR" sz="300" i="1" u="sng" dirty="0" smtClean="0">
              <a:solidFill>
                <a:schemeClr val="tx1"/>
              </a:solidFill>
            </a:endParaRPr>
          </a:p>
          <a:p>
            <a:pPr marL="0" indent="0">
              <a:spcBef>
                <a:spcPts val="600"/>
              </a:spcBef>
              <a:spcAft>
                <a:spcPts val="600"/>
              </a:spcAft>
              <a:buClr>
                <a:schemeClr val="accent4"/>
              </a:buClr>
              <a:defRPr/>
            </a:pPr>
            <a:r>
              <a:rPr lang="fr-FR" sz="2000" b="1" dirty="0"/>
              <a:t>Aides financières</a:t>
            </a:r>
          </a:p>
          <a:p>
            <a:pPr marL="0" indent="0">
              <a:spcBef>
                <a:spcPts val="600"/>
              </a:spcBef>
              <a:spcAft>
                <a:spcPts val="300"/>
              </a:spcAft>
              <a:defRPr/>
            </a:pPr>
            <a:r>
              <a:rPr lang="fr-FR" sz="1400" b="1" u="sng" dirty="0">
                <a:hlinkClick r:id="rId5" tooltip="https://anr.fr/fr/detail/call/appel-a-projets-montage-de-reseaux-scientifiques-europeens-ou-internationaux-mrsei-edition-1/"/>
              </a:rPr>
              <a:t>ANR MRSEI </a:t>
            </a:r>
            <a:r>
              <a:rPr lang="fr-FR" sz="1400" b="1" dirty="0"/>
              <a:t> – Montage de réseau scientifique européen et international</a:t>
            </a:r>
            <a:endParaRPr dirty="0"/>
          </a:p>
          <a:p>
            <a:pPr marL="285750" indent="-285750">
              <a:spcAft>
                <a:spcPts val="300"/>
              </a:spcAft>
              <a:buClr>
                <a:schemeClr val="accent4"/>
              </a:buClr>
              <a:buSzPct val="80000"/>
              <a:buFont typeface="Menlo Regular"/>
              <a:buChar char="☛"/>
              <a:defRPr/>
            </a:pPr>
            <a:r>
              <a:rPr lang="fr-FR" sz="1200" dirty="0" smtClean="0">
                <a:solidFill>
                  <a:schemeClr val="tx1"/>
                </a:solidFill>
              </a:rPr>
              <a:t>30 </a:t>
            </a:r>
            <a:r>
              <a:rPr lang="fr-FR" sz="1200" dirty="0">
                <a:solidFill>
                  <a:schemeClr val="tx1"/>
                </a:solidFill>
              </a:rPr>
              <a:t>000 euros pour aider le coordinateur/</a:t>
            </a:r>
            <a:r>
              <a:rPr lang="fr-FR" sz="1200" dirty="0" err="1">
                <a:solidFill>
                  <a:schemeClr val="tx1"/>
                </a:solidFill>
              </a:rPr>
              <a:t>trice</a:t>
            </a:r>
            <a:r>
              <a:rPr lang="fr-FR" sz="1200" dirty="0">
                <a:solidFill>
                  <a:schemeClr val="tx1"/>
                </a:solidFill>
              </a:rPr>
              <a:t> à monter son consortium</a:t>
            </a:r>
            <a:endParaRPr dirty="0">
              <a:solidFill>
                <a:schemeClr val="tx1"/>
              </a:solidFill>
            </a:endParaRPr>
          </a:p>
          <a:p>
            <a:pPr marL="285750" indent="-285750">
              <a:spcAft>
                <a:spcPts val="300"/>
              </a:spcAft>
              <a:buClr>
                <a:schemeClr val="accent4"/>
              </a:buClr>
              <a:buSzPct val="80000"/>
              <a:buFont typeface="Menlo Regular"/>
              <a:buChar char="☛"/>
              <a:defRPr/>
            </a:pPr>
            <a:r>
              <a:rPr lang="fr-FR" sz="1200" dirty="0" smtClean="0">
                <a:solidFill>
                  <a:schemeClr val="tx1"/>
                </a:solidFill>
              </a:rPr>
              <a:t>Pour les appels en 2 étapes voir l’appel dédié </a:t>
            </a:r>
            <a:r>
              <a:rPr lang="fr-FR" sz="1200" b="1" dirty="0" smtClean="0">
                <a:solidFill>
                  <a:schemeClr val="tx1"/>
                </a:solidFill>
                <a:hlinkClick r:id="rId6"/>
              </a:rPr>
              <a:t>SRSEI</a:t>
            </a:r>
            <a:endParaRPr lang="fr-FR" sz="1200" b="1" dirty="0">
              <a:solidFill>
                <a:schemeClr val="tx1"/>
              </a:solidFill>
            </a:endParaRPr>
          </a:p>
          <a:p>
            <a:pPr marL="0" indent="0">
              <a:spcBef>
                <a:spcPts val="600"/>
              </a:spcBef>
              <a:spcAft>
                <a:spcPts val="600"/>
              </a:spcAft>
              <a:buClr>
                <a:schemeClr val="accent4"/>
              </a:buClr>
              <a:buSzPct val="80000"/>
              <a:defRPr/>
            </a:pPr>
            <a:r>
              <a:rPr lang="fr-FR" sz="1400" b="1" dirty="0" smtClean="0">
                <a:solidFill>
                  <a:schemeClr val="bg2"/>
                </a:solidFill>
                <a:hlinkClick r:id="rId7"/>
              </a:rPr>
              <a:t>Diag PTI </a:t>
            </a:r>
            <a:r>
              <a:rPr lang="fr-FR" sz="1400" b="1" dirty="0"/>
              <a:t>– </a:t>
            </a:r>
            <a:r>
              <a:rPr lang="fr-FR" sz="1400" b="1" dirty="0" smtClean="0"/>
              <a:t>Diagnostic </a:t>
            </a:r>
            <a:r>
              <a:rPr lang="fr-FR" sz="1400" b="1" dirty="0"/>
              <a:t>Partenariat Technologique </a:t>
            </a:r>
            <a:r>
              <a:rPr lang="fr-FR" sz="1400" b="1" dirty="0" smtClean="0"/>
              <a:t>International</a:t>
            </a:r>
          </a:p>
          <a:p>
            <a:pPr marL="285750" indent="-285750">
              <a:spcAft>
                <a:spcPts val="300"/>
              </a:spcAft>
              <a:buClr>
                <a:schemeClr val="accent4"/>
              </a:buClr>
              <a:buSzPct val="80000"/>
              <a:buFont typeface="Menlo Regular"/>
              <a:buChar char="☛"/>
              <a:defRPr/>
            </a:pPr>
            <a:r>
              <a:rPr lang="fr-FR" sz="1200" dirty="0">
                <a:solidFill>
                  <a:schemeClr val="tx1"/>
                </a:solidFill>
              </a:rPr>
              <a:t>Aide pour les entreprises (25 000 euros pour les </a:t>
            </a:r>
            <a:r>
              <a:rPr lang="fr-FR" sz="1200" dirty="0" smtClean="0">
                <a:solidFill>
                  <a:schemeClr val="tx1"/>
                </a:solidFill>
              </a:rPr>
              <a:t>coordinateurs – 5 </a:t>
            </a:r>
            <a:r>
              <a:rPr lang="fr-FR" sz="1200" dirty="0">
                <a:solidFill>
                  <a:schemeClr val="tx1"/>
                </a:solidFill>
              </a:rPr>
              <a:t>000 euros pour les partenaires) </a:t>
            </a:r>
            <a:endParaRPr lang="fr-FR" sz="1200" dirty="0" smtClean="0">
              <a:solidFill>
                <a:schemeClr val="tx1"/>
              </a:solidFill>
            </a:endParaRPr>
          </a:p>
          <a:p>
            <a:pPr marL="285750" indent="-285750">
              <a:spcAft>
                <a:spcPts val="300"/>
              </a:spcAft>
              <a:buClr>
                <a:schemeClr val="accent4"/>
              </a:buClr>
              <a:buSzPct val="80000"/>
              <a:buFont typeface="Menlo Regular"/>
              <a:buChar char="☛"/>
              <a:defRPr/>
            </a:pPr>
            <a:r>
              <a:rPr lang="fr-FR" sz="1200" dirty="0" smtClean="0">
                <a:solidFill>
                  <a:schemeClr val="tx1"/>
                </a:solidFill>
              </a:rPr>
              <a:t>Possibilités d’accompagnement dans la phase de montage</a:t>
            </a:r>
            <a:endParaRPr lang="fr-FR" sz="1200" dirty="0">
              <a:solidFill>
                <a:schemeClr val="tx1"/>
              </a:solidFill>
            </a:endParaRPr>
          </a:p>
        </p:txBody>
      </p:sp>
      <p:sp>
        <p:nvSpPr>
          <p:cNvPr id="7" name="AutoShape 2" descr="COST"/>
          <p:cNvSpPr>
            <a:spLocks noChangeAspect="1" noChangeArrowheads="1"/>
          </p:cNvSpPr>
          <p:nvPr/>
        </p:nvSpPr>
        <p:spPr bwMode="auto">
          <a:xfrm>
            <a:off x="4419600" y="2419350"/>
            <a:ext cx="304800" cy="304800"/>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400">
              <a:lnSpc>
                <a:spcPct val="100000"/>
              </a:lnSpc>
              <a:spcBef>
                <a:spcPts val="0"/>
              </a:spcBef>
              <a:spcAft>
                <a:spcPts val="0"/>
              </a:spcAft>
              <a:buClr>
                <a:srgbClr val="000000"/>
              </a:buClr>
              <a:buSzTx/>
              <a:buFont typeface="Arial"/>
              <a:buNone/>
              <a:defRPr/>
            </a:pPr>
            <a:endParaRPr lang="fr-FR" sz="1400" b="0" i="0" u="none" strike="noStrike" cap="none" spc="0">
              <a:ln>
                <a:noFill/>
              </a:ln>
              <a:solidFill>
                <a:srgbClr val="000000"/>
              </a:solidFill>
              <a:latin typeface="Arial"/>
              <a:cs typeface="Arial"/>
            </a:endParaRPr>
          </a:p>
        </p:txBody>
      </p:sp>
      <p:sp>
        <p:nvSpPr>
          <p:cNvPr id="5" name="ZoneTexte 4"/>
          <p:cNvSpPr txBox="1"/>
          <p:nvPr/>
        </p:nvSpPr>
        <p:spPr bwMode="auto">
          <a:xfrm>
            <a:off x="3574800" y="266400"/>
            <a:ext cx="522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a:buClr>
                <a:srgbClr val="000000"/>
              </a:buClr>
              <a:defRPr/>
            </a:pPr>
            <a:r>
              <a:rPr lang="fr-FR" b="1" dirty="0">
                <a:cs typeface="Arial"/>
              </a:rPr>
              <a:t>Liens et outils</a:t>
            </a:r>
          </a:p>
        </p:txBody>
      </p:sp>
    </p:spTree>
    <p:extLst>
      <p:ext uri="{BB962C8B-B14F-4D97-AF65-F5344CB8AC3E}">
        <p14:creationId xmlns:p14="http://schemas.microsoft.com/office/powerpoint/2010/main" val="783095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59998" y="1000595"/>
            <a:ext cx="8424000" cy="413535"/>
          </a:xfrm>
        </p:spPr>
        <p:txBody>
          <a:bodyPr/>
          <a:lstStyle/>
          <a:p>
            <a:pPr>
              <a:defRPr/>
            </a:pPr>
            <a:r>
              <a:rPr lang="fr-FR" sz="2400"/>
              <a:t>Des documents pour aller plus loin</a:t>
            </a:r>
            <a:endParaRPr/>
          </a:p>
        </p:txBody>
      </p:sp>
      <p:sp>
        <p:nvSpPr>
          <p:cNvPr id="3" name="Espace réservé du texte 2"/>
          <p:cNvSpPr>
            <a:spLocks noGrp="1"/>
          </p:cNvSpPr>
          <p:nvPr>
            <p:ph type="body" idx="1"/>
          </p:nvPr>
        </p:nvSpPr>
        <p:spPr bwMode="auto">
          <a:xfrm>
            <a:off x="340062" y="1414129"/>
            <a:ext cx="8424000" cy="3537983"/>
          </a:xfrm>
        </p:spPr>
        <p:txBody>
          <a:bodyPr/>
          <a:lstStyle/>
          <a:p>
            <a:pPr marL="0" indent="0">
              <a:defRPr/>
            </a:pPr>
            <a:endParaRPr lang="fr-FR" sz="1600" b="1" dirty="0">
              <a:solidFill>
                <a:schemeClr val="bg2"/>
              </a:solidFill>
            </a:endParaRPr>
          </a:p>
          <a:p>
            <a:pPr marL="0" indent="0">
              <a:defRPr/>
            </a:pPr>
            <a:r>
              <a:rPr lang="fr-FR" sz="1600" b="1" dirty="0"/>
              <a:t>Les appels du Cluster 5</a:t>
            </a:r>
          </a:p>
          <a:p>
            <a:pPr marL="285750" indent="-285750">
              <a:buChar char="•"/>
              <a:defRPr/>
            </a:pPr>
            <a:r>
              <a:rPr lang="en-GB" sz="1400" u="sng" dirty="0">
                <a:hlinkClick r:id="rId2" tooltip="https://ec.europa.eu/info/funding-tenders/opportunities/docs/2021-2027/horizon/wp-call/2021-2022/wp-8-climate-energy-and-mobility_horizon-2021-2022_en.pdf"/>
              </a:rPr>
              <a:t>Sur le </a:t>
            </a:r>
            <a:r>
              <a:rPr lang="en-GB" sz="1400" b="1" u="sng" dirty="0" err="1">
                <a:hlinkClick r:id="rId2" tooltip="https://ec.europa.eu/info/funding-tenders/opportunities/docs/2021-2027/horizon/wp-call/2021-2022/wp-8-climate-energy-and-mobility_horizon-2021-2022_en.pdf"/>
              </a:rPr>
              <a:t>portail</a:t>
            </a:r>
            <a:r>
              <a:rPr lang="en-GB" sz="1400" b="1" u="sng" dirty="0">
                <a:hlinkClick r:id="rId2" tooltip="https://ec.europa.eu/info/funding-tenders/opportunities/docs/2021-2027/horizon/wp-call/2021-2022/wp-8-climate-energy-and-mobility_horizon-2021-2022_en.pdf"/>
              </a:rPr>
              <a:t> </a:t>
            </a:r>
            <a:r>
              <a:rPr lang="en-GB" sz="1400" b="1" u="sng" dirty="0" err="1">
                <a:hlinkClick r:id="rId2" tooltip="https://ec.europa.eu/info/funding-tenders/opportunities/docs/2021-2027/horizon/wp-call/2021-2022/wp-8-climate-energy-and-mobility_horizon-2021-2022_en.pdf"/>
              </a:rPr>
              <a:t>européen</a:t>
            </a:r>
            <a:r>
              <a:rPr lang="en-GB" sz="1400" u="sng" dirty="0">
                <a:hlinkClick r:id="rId2" tooltip="https://ec.europa.eu/info/funding-tenders/opportunities/docs/2021-2027/horizon/wp-call/2021-2022/wp-8-climate-energy-and-mobility_horizon-2021-2022_en.pdf"/>
              </a:rPr>
              <a:t> "Funding &amp; tenders"</a:t>
            </a:r>
            <a:endParaRPr lang="en-GB" sz="1400" dirty="0"/>
          </a:p>
          <a:p>
            <a:pPr marL="285750" indent="-285750">
              <a:buChar char="•"/>
              <a:defRPr/>
            </a:pPr>
            <a:r>
              <a:rPr lang="fr-FR" sz="1400" dirty="0">
                <a:solidFill>
                  <a:schemeClr val="tx1"/>
                </a:solidFill>
              </a:rPr>
              <a:t>Sur le </a:t>
            </a:r>
            <a:r>
              <a:rPr lang="fr-FR" sz="1400" b="1" dirty="0">
                <a:solidFill>
                  <a:schemeClr val="tx1"/>
                </a:solidFill>
              </a:rPr>
              <a:t>portail français</a:t>
            </a:r>
            <a:r>
              <a:rPr lang="fr-FR" sz="1400" dirty="0">
                <a:solidFill>
                  <a:schemeClr val="tx1"/>
                </a:solidFill>
              </a:rPr>
              <a:t> :</a:t>
            </a:r>
          </a:p>
          <a:p>
            <a:pPr marL="742950" lvl="1" indent="-285750">
              <a:defRPr/>
            </a:pPr>
            <a:r>
              <a:rPr lang="fr-FR" sz="1200" u="sng" dirty="0">
                <a:hlinkClick r:id="rId3"/>
              </a:rPr>
              <a:t>Page du PCN pour le climat et l’énergie</a:t>
            </a:r>
            <a:endParaRPr lang="fr-FR" sz="1200" u="sng" dirty="0"/>
          </a:p>
          <a:p>
            <a:pPr marL="742950" lvl="1" indent="-285750">
              <a:defRPr/>
            </a:pPr>
            <a:r>
              <a:rPr lang="fr-FR" sz="1200" u="sng" dirty="0">
                <a:hlinkClick r:id="rId4"/>
              </a:rPr>
              <a:t>Page du PCN pour le transport</a:t>
            </a:r>
            <a:endParaRPr lang="fr-FR" sz="1400" dirty="0"/>
          </a:p>
          <a:p>
            <a:pPr marL="0" indent="0">
              <a:defRPr/>
            </a:pPr>
            <a:endParaRPr lang="fr-FR" sz="1400" dirty="0"/>
          </a:p>
          <a:p>
            <a:pPr marL="0" indent="0">
              <a:defRPr/>
            </a:pPr>
            <a:r>
              <a:rPr lang="fr-FR" sz="1600" b="1" dirty="0"/>
              <a:t>Les documents de référence pour les thématiques Climat &amp; Energie</a:t>
            </a:r>
            <a:endParaRPr dirty="0"/>
          </a:p>
          <a:p>
            <a:pPr marL="285750" indent="-285750">
              <a:buFont typeface="Arial"/>
              <a:buChar char="•"/>
              <a:defRPr/>
            </a:pPr>
            <a:r>
              <a:rPr lang="fr-FR" sz="1400" u="sng" dirty="0">
                <a:hlinkClick r:id="rId5" tooltip="https://www.horizon-europe.gouv.fr/les-textes-fondamentaux-pour-les-thematiques-climatenergie-27755"/>
              </a:rPr>
              <a:t>Les textes politiques fondamentaux pour les thématiques Climat/Energie</a:t>
            </a:r>
            <a:endParaRPr lang="fr-FR" sz="1400" dirty="0"/>
          </a:p>
          <a:p>
            <a:pPr marL="285750" indent="-285750">
              <a:buFont typeface="Arial"/>
              <a:buChar char="•"/>
              <a:defRPr/>
            </a:pPr>
            <a:r>
              <a:rPr lang="fr-FR" sz="1400" u="sng" dirty="0">
                <a:hlinkClick r:id="rId6" tooltip="https://www.horizon-europe.gouv.fr/rapports-europeens-et-internationaux-sur-les-thematiques-climat-et-energie-28025"/>
              </a:rPr>
              <a:t>Rapports européens et internationaux sur les thématiques Climat/Énergie</a:t>
            </a:r>
            <a:endParaRPr lang="fr-FR" sz="1400" dirty="0"/>
          </a:p>
          <a:p>
            <a:pPr marL="0" indent="0">
              <a:defRPr/>
            </a:pPr>
            <a:endParaRPr lang="fr-FR" sz="1600" b="1" dirty="0">
              <a:solidFill>
                <a:schemeClr val="bg2"/>
              </a:solidFill>
            </a:endParaRPr>
          </a:p>
          <a:p>
            <a:pPr marL="0" indent="0">
              <a:defRPr/>
            </a:pPr>
            <a:r>
              <a:rPr lang="fr-FR" sz="1600" b="1" dirty="0"/>
              <a:t>Les documents de référence pour les thématiques Transports</a:t>
            </a:r>
            <a:endParaRPr lang="fr-FR" sz="1600" dirty="0"/>
          </a:p>
          <a:p>
            <a:pPr marL="285750" indent="-285750">
              <a:buFont typeface="Arial" panose="020B0604020202020204" pitchFamily="34" charset="0"/>
              <a:buChar char="•"/>
              <a:defRPr/>
            </a:pPr>
            <a:r>
              <a:rPr lang="fr-FR" sz="1400" dirty="0">
                <a:solidFill>
                  <a:schemeClr val="tx1"/>
                </a:solidFill>
                <a:hlinkClick r:id="rId7"/>
              </a:rPr>
              <a:t>Documents de référence pour le Transport</a:t>
            </a:r>
            <a:endParaRPr lang="fr-FR" sz="1400" dirty="0">
              <a:solidFill>
                <a:schemeClr val="tx1"/>
              </a:solidFill>
            </a:endParaRPr>
          </a:p>
        </p:txBody>
      </p:sp>
      <p:sp>
        <p:nvSpPr>
          <p:cNvPr id="5" name="ZoneTexte 4"/>
          <p:cNvSpPr txBox="1"/>
          <p:nvPr/>
        </p:nvSpPr>
        <p:spPr bwMode="auto">
          <a:xfrm>
            <a:off x="3574800" y="266400"/>
            <a:ext cx="522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a:buClr>
                <a:srgbClr val="000000"/>
              </a:buClr>
              <a:defRPr/>
            </a:pPr>
            <a:r>
              <a:rPr lang="fr-FR" b="1" dirty="0">
                <a:cs typeface="Arial"/>
              </a:rPr>
              <a:t>Ressources</a:t>
            </a:r>
          </a:p>
        </p:txBody>
      </p:sp>
    </p:spTree>
    <p:extLst>
      <p:ext uri="{BB962C8B-B14F-4D97-AF65-F5344CB8AC3E}">
        <p14:creationId xmlns:p14="http://schemas.microsoft.com/office/powerpoint/2010/main" val="432856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a:xfrm>
            <a:off x="350127" y="1488553"/>
            <a:ext cx="8410710" cy="3171429"/>
          </a:xfrm>
        </p:spPr>
        <p:txBody>
          <a:bodyPr/>
          <a:lstStyle/>
          <a:p>
            <a:pPr marL="0">
              <a:defRPr/>
            </a:pPr>
            <a:r>
              <a:rPr lang="fr-FR" sz="1600" b="1" dirty="0"/>
              <a:t>Pourquoi</a:t>
            </a:r>
            <a:endParaRPr sz="1000" dirty="0"/>
          </a:p>
          <a:p>
            <a:pPr marL="57150" indent="-285750">
              <a:buFont typeface="Wingdings"/>
              <a:buChar char="ü"/>
              <a:defRPr/>
            </a:pPr>
            <a:r>
              <a:rPr lang="fr-FR" sz="1400" dirty="0">
                <a:solidFill>
                  <a:schemeClr val="tx1"/>
                </a:solidFill>
              </a:rPr>
              <a:t>Comprendre </a:t>
            </a:r>
            <a:r>
              <a:rPr lang="fr-FR" sz="1400" b="1" dirty="0">
                <a:solidFill>
                  <a:schemeClr val="tx1"/>
                </a:solidFill>
              </a:rPr>
              <a:t>l’évaluation</a:t>
            </a:r>
            <a:r>
              <a:rPr lang="fr-FR" sz="1400" dirty="0">
                <a:solidFill>
                  <a:schemeClr val="tx1"/>
                </a:solidFill>
              </a:rPr>
              <a:t> des projets, les attendus</a:t>
            </a:r>
            <a:endParaRPr sz="1000" dirty="0">
              <a:solidFill>
                <a:schemeClr val="tx1"/>
              </a:solidFill>
            </a:endParaRPr>
          </a:p>
          <a:p>
            <a:pPr marL="57150" indent="-285750">
              <a:buFont typeface="Wingdings"/>
              <a:buChar char="ü"/>
              <a:defRPr/>
            </a:pPr>
            <a:r>
              <a:rPr lang="fr-FR" sz="1400" dirty="0">
                <a:solidFill>
                  <a:schemeClr val="tx1"/>
                </a:solidFill>
              </a:rPr>
              <a:t>Être en </a:t>
            </a:r>
            <a:r>
              <a:rPr lang="fr-FR" sz="1400" b="1" dirty="0">
                <a:solidFill>
                  <a:schemeClr val="tx1"/>
                </a:solidFill>
              </a:rPr>
              <a:t>contact direct avec les responsables </a:t>
            </a:r>
            <a:r>
              <a:rPr lang="fr-FR" sz="1400" dirty="0">
                <a:solidFill>
                  <a:schemeClr val="tx1"/>
                </a:solidFill>
              </a:rPr>
              <a:t>des Directions thématiques de la CE</a:t>
            </a:r>
            <a:endParaRPr sz="1000" dirty="0">
              <a:solidFill>
                <a:schemeClr val="tx1"/>
              </a:solidFill>
            </a:endParaRPr>
          </a:p>
          <a:p>
            <a:pPr marL="57150" indent="-285750">
              <a:buFont typeface="Wingdings"/>
              <a:buChar char="ü"/>
              <a:defRPr/>
            </a:pPr>
            <a:r>
              <a:rPr lang="fr-FR" sz="1400" dirty="0">
                <a:solidFill>
                  <a:schemeClr val="tx1"/>
                </a:solidFill>
              </a:rPr>
              <a:t>Bénéficier d’un </a:t>
            </a:r>
            <a:r>
              <a:rPr lang="fr-FR" sz="1400" b="1" dirty="0">
                <a:solidFill>
                  <a:schemeClr val="tx1"/>
                </a:solidFill>
              </a:rPr>
              <a:t>environnement de travail international </a:t>
            </a:r>
            <a:r>
              <a:rPr lang="fr-FR" sz="1400" dirty="0">
                <a:solidFill>
                  <a:schemeClr val="tx1"/>
                </a:solidFill>
              </a:rPr>
              <a:t>- réseautage</a:t>
            </a:r>
            <a:endParaRPr sz="1000" dirty="0">
              <a:solidFill>
                <a:schemeClr val="tx1"/>
              </a:solidFill>
            </a:endParaRPr>
          </a:p>
          <a:p>
            <a:pPr marL="57150" indent="-285750">
              <a:buFont typeface="Wingdings"/>
              <a:buChar char="ü"/>
              <a:defRPr/>
            </a:pPr>
            <a:r>
              <a:rPr lang="fr-FR" sz="1400" dirty="0">
                <a:solidFill>
                  <a:schemeClr val="tx1"/>
                </a:solidFill>
              </a:rPr>
              <a:t>Bénéficier d’</a:t>
            </a:r>
            <a:r>
              <a:rPr lang="fr-FR" sz="1400" b="1" dirty="0">
                <a:solidFill>
                  <a:schemeClr val="tx1"/>
                </a:solidFill>
              </a:rPr>
              <a:t>un état de l’art </a:t>
            </a:r>
            <a:r>
              <a:rPr lang="fr-FR" sz="1400" dirty="0">
                <a:solidFill>
                  <a:schemeClr val="tx1"/>
                </a:solidFill>
              </a:rPr>
              <a:t>à l’instant T dans votre domaine</a:t>
            </a:r>
            <a:endParaRPr sz="1000" dirty="0">
              <a:solidFill>
                <a:schemeClr val="tx1"/>
              </a:solidFill>
            </a:endParaRPr>
          </a:p>
          <a:p>
            <a:pPr marL="0">
              <a:defRPr/>
            </a:pPr>
            <a:endParaRPr lang="fr-FR" sz="1100" dirty="0"/>
          </a:p>
          <a:p>
            <a:pPr marL="0">
              <a:defRPr/>
            </a:pPr>
            <a:r>
              <a:rPr lang="fr-FR" sz="1600" b="1" dirty="0"/>
              <a:t>Comment</a:t>
            </a:r>
            <a:endParaRPr sz="1000" dirty="0"/>
          </a:p>
          <a:p>
            <a:pPr marL="57150" indent="-285750">
              <a:buFont typeface="Arial"/>
              <a:buChar char="•"/>
              <a:defRPr/>
            </a:pPr>
            <a:r>
              <a:rPr lang="fr-FR" sz="1400" b="1" dirty="0">
                <a:solidFill>
                  <a:schemeClr val="tx1"/>
                </a:solidFill>
              </a:rPr>
              <a:t>Inscription une seule fois </a:t>
            </a:r>
            <a:r>
              <a:rPr lang="fr-FR" sz="1400" dirty="0">
                <a:solidFill>
                  <a:schemeClr val="tx1"/>
                </a:solidFill>
              </a:rPr>
              <a:t>pour 7 ans </a:t>
            </a:r>
            <a:r>
              <a:rPr lang="fr-FR" sz="1400" i="1" dirty="0">
                <a:solidFill>
                  <a:schemeClr val="tx1"/>
                </a:solidFill>
              </a:rPr>
              <a:t>⇢ </a:t>
            </a:r>
            <a:r>
              <a:rPr lang="fr-FR" sz="1400" b="1" i="1" dirty="0">
                <a:solidFill>
                  <a:schemeClr val="tx1"/>
                </a:solidFill>
              </a:rPr>
              <a:t>Mise à jour</a:t>
            </a:r>
            <a:r>
              <a:rPr lang="fr-FR" sz="1400" i="1" dirty="0">
                <a:solidFill>
                  <a:schemeClr val="tx1"/>
                </a:solidFill>
              </a:rPr>
              <a:t> régulière de votre profil</a:t>
            </a:r>
            <a:endParaRPr sz="1000" dirty="0">
              <a:solidFill>
                <a:schemeClr val="tx1"/>
              </a:solidFill>
            </a:endParaRPr>
          </a:p>
          <a:p>
            <a:pPr marL="57150" indent="-285750">
              <a:buFont typeface="Arial"/>
              <a:buChar char="•"/>
              <a:defRPr/>
            </a:pPr>
            <a:r>
              <a:rPr lang="fr-FR" sz="1400" dirty="0">
                <a:solidFill>
                  <a:schemeClr val="tx1"/>
                </a:solidFill>
              </a:rPr>
              <a:t>La CE interroge la base de données à travers des </a:t>
            </a:r>
            <a:r>
              <a:rPr lang="fr-FR" sz="1400" b="1" dirty="0">
                <a:solidFill>
                  <a:schemeClr val="tx1"/>
                </a:solidFill>
              </a:rPr>
              <a:t>mots clés </a:t>
            </a:r>
            <a:r>
              <a:rPr lang="fr-FR" sz="1400" dirty="0">
                <a:solidFill>
                  <a:schemeClr val="tx1"/>
                </a:solidFill>
              </a:rPr>
              <a:t>pour solliciter les experts et constituer ses panels d'évaluation</a:t>
            </a:r>
            <a:endParaRPr lang="en-US" sz="1400" dirty="0">
              <a:solidFill>
                <a:schemeClr val="tx1"/>
              </a:solidFill>
            </a:endParaRPr>
          </a:p>
          <a:p>
            <a:pPr marL="0" indent="0">
              <a:defRPr/>
            </a:pPr>
            <a:endParaRPr lang="fr-FR" sz="1100" dirty="0">
              <a:solidFill>
                <a:srgbClr val="000091"/>
              </a:solidFill>
            </a:endParaRPr>
          </a:p>
          <a:p>
            <a:pPr marL="0" indent="0">
              <a:defRPr/>
            </a:pPr>
            <a:r>
              <a:rPr lang="fr-FR" sz="1600" b="1" dirty="0"/>
              <a:t>Liens</a:t>
            </a:r>
            <a:endParaRPr lang="en-US" sz="1600" dirty="0"/>
          </a:p>
          <a:p>
            <a:pPr marL="57150" indent="-285750">
              <a:buFont typeface="Arial,Sans-Serif"/>
              <a:buChar char="•"/>
              <a:defRPr/>
            </a:pPr>
            <a:r>
              <a:rPr lang="fr-FR" sz="1400" u="sng" dirty="0">
                <a:hlinkClick r:id="rId3" tooltip="https://ec.europa.eu/info/funding-tenders/opportunities/docs/2021-2027/experts/standard-briefing-slides-for-experts_he_en.pdf"/>
              </a:rPr>
              <a:t>Guide pour devenir expert</a:t>
            </a:r>
            <a:endParaRPr lang="en-US" sz="1400" dirty="0"/>
          </a:p>
          <a:p>
            <a:pPr marL="57150" indent="-285750">
              <a:buFont typeface="Arial,Sans-Serif"/>
              <a:buChar char="•"/>
              <a:defRPr/>
            </a:pPr>
            <a:r>
              <a:rPr lang="fr-FR" sz="1400" u="sng" dirty="0">
                <a:hlinkClick r:id="rId4" tooltip="https://ec.europa.eu/info/funding-tenders/opportunities/portal/screen/work-as-an-expert"/>
              </a:rPr>
              <a:t>S'enregistrer comme expert</a:t>
            </a:r>
            <a:endParaRPr lang="fr-FR" sz="1400" dirty="0"/>
          </a:p>
          <a:p>
            <a:pPr marL="0">
              <a:defRPr/>
            </a:pPr>
            <a:endParaRPr lang="fr-FR" sz="1400" dirty="0"/>
          </a:p>
        </p:txBody>
      </p:sp>
      <p:sp>
        <p:nvSpPr>
          <p:cNvPr id="8" name="Titre 1"/>
          <p:cNvSpPr>
            <a:spLocks noGrp="1"/>
          </p:cNvSpPr>
          <p:nvPr>
            <p:ph type="title"/>
          </p:nvPr>
        </p:nvSpPr>
        <p:spPr bwMode="auto">
          <a:xfrm>
            <a:off x="359999" y="975949"/>
            <a:ext cx="8424000" cy="512604"/>
          </a:xfrm>
        </p:spPr>
        <p:txBody>
          <a:bodyPr/>
          <a:lstStyle/>
          <a:p>
            <a:pPr>
              <a:defRPr/>
            </a:pPr>
            <a:r>
              <a:rPr lang="fr-FR" sz="2400" dirty="0"/>
              <a:t>Devenez expert-évaluateur pour HORIZON EUROPE</a:t>
            </a:r>
            <a:endParaRPr dirty="0"/>
          </a:p>
        </p:txBody>
      </p:sp>
      <p:sp>
        <p:nvSpPr>
          <p:cNvPr id="5" name="ZoneTexte 4"/>
          <p:cNvSpPr txBox="1"/>
          <p:nvPr/>
        </p:nvSpPr>
        <p:spPr bwMode="auto">
          <a:xfrm>
            <a:off x="3574800" y="266400"/>
            <a:ext cx="522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a:buClr>
                <a:srgbClr val="000000"/>
              </a:buClr>
              <a:defRPr/>
            </a:pPr>
            <a:r>
              <a:rPr lang="fr-FR" b="1" dirty="0">
                <a:cs typeface="Arial"/>
              </a:rPr>
              <a:t>Devenir Expert-évaluateur</a:t>
            </a:r>
          </a:p>
        </p:txBody>
      </p:sp>
    </p:spTree>
    <p:extLst>
      <p:ext uri="{BB962C8B-B14F-4D97-AF65-F5344CB8AC3E}">
        <p14:creationId xmlns:p14="http://schemas.microsoft.com/office/powerpoint/2010/main" val="187663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59999" y="843558"/>
            <a:ext cx="8647694"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Le réseau des Points de Contact Nationaux (PCN)</a:t>
            </a:r>
            <a:endParaRPr dirty="0"/>
          </a:p>
          <a:p>
            <a:pPr marL="0" indent="0">
              <a:spcAft>
                <a:spcPts val="600"/>
              </a:spcAft>
              <a:defRPr/>
            </a:pPr>
            <a:r>
              <a:rPr lang="fr-FR" sz="1400" i="1" dirty="0">
                <a:solidFill>
                  <a:schemeClr val="tx1"/>
                </a:solidFill>
              </a:rPr>
              <a:t>Le réseau PCN est piloté par le Ministère de l'Enseignement Supérieur, </a:t>
            </a:r>
            <a:r>
              <a:rPr lang="fr-FR" sz="1400" i="1" dirty="0" smtClean="0">
                <a:solidFill>
                  <a:schemeClr val="tx1"/>
                </a:solidFill>
              </a:rPr>
              <a:t>et de </a:t>
            </a:r>
            <a:r>
              <a:rPr lang="fr-FR" sz="1400" i="1" dirty="0">
                <a:solidFill>
                  <a:schemeClr val="tx1"/>
                </a:solidFill>
              </a:rPr>
              <a:t>la </a:t>
            </a:r>
            <a:r>
              <a:rPr lang="fr-FR" sz="1400" i="1" dirty="0" smtClean="0">
                <a:solidFill>
                  <a:schemeClr val="tx1"/>
                </a:solidFill>
              </a:rPr>
              <a:t>Recherche, </a:t>
            </a:r>
            <a:r>
              <a:rPr lang="fr-FR" sz="1400" i="1" dirty="0">
                <a:solidFill>
                  <a:schemeClr val="tx1"/>
                </a:solidFill>
              </a:rPr>
              <a:t>dont font à ce titre partie le coordinateur et les membres. </a:t>
            </a:r>
            <a:r>
              <a:rPr lang="fr-FR" sz="1400" b="1" i="1" dirty="0">
                <a:solidFill>
                  <a:schemeClr val="tx1"/>
                </a:solidFill>
              </a:rPr>
              <a:t>Ses missions : </a:t>
            </a:r>
            <a:r>
              <a:rPr lang="fr-FR" sz="1400" i="1" dirty="0">
                <a:solidFill>
                  <a:schemeClr val="tx1"/>
                </a:solidFill>
              </a:rPr>
              <a:t>Informer, conseiller, orienter, accompagner les communautés de recherche et innovation françaises dans leur participation à Horizon Europe.</a:t>
            </a:r>
            <a:endParaRPr lang="fr-FR" i="1" dirty="0">
              <a:solidFill>
                <a:schemeClr val="tx1"/>
              </a:solidFill>
            </a:endParaRPr>
          </a:p>
          <a:p>
            <a:pPr marL="0" indent="0">
              <a:spcBef>
                <a:spcPts val="600"/>
              </a:spcBef>
              <a:spcAft>
                <a:spcPts val="600"/>
              </a:spcAft>
              <a:defRPr/>
            </a:pPr>
            <a:r>
              <a:rPr lang="fr-FR" sz="1600" b="1" dirty="0"/>
              <a:t>Le PCN Climat/Energie est en charge des </a:t>
            </a:r>
            <a:r>
              <a:rPr lang="fr-FR" sz="1600" b="1" dirty="0" smtClean="0"/>
              <a:t>destinations 1 – 4 du </a:t>
            </a:r>
            <a:r>
              <a:rPr lang="fr-FR" sz="1600" b="1" dirty="0"/>
              <a:t>Cluster 5 :</a:t>
            </a:r>
            <a:endParaRPr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Maryline Rousselle</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Enrico </a:t>
            </a:r>
            <a:r>
              <a:rPr lang="fr-FR" sz="1400" b="1" dirty="0" err="1">
                <a:solidFill>
                  <a:schemeClr val="tx1"/>
                </a:solidFill>
              </a:rPr>
              <a:t>Mazzon</a:t>
            </a:r>
            <a:endParaRPr lang="fr-FR" sz="1200" dirty="0">
              <a:solidFill>
                <a:schemeClr val="tx1"/>
              </a:solidFill>
            </a:endParaRPr>
          </a:p>
          <a:p>
            <a:pPr marL="514350" lvl="0" indent="-285750" algn="l">
              <a:lnSpc>
                <a:spcPct val="100000"/>
              </a:lnSpc>
              <a:buClr>
                <a:schemeClr val="accent4"/>
              </a:buClr>
              <a:buSzPct val="80000"/>
              <a:buFont typeface="Courier New"/>
              <a:buChar char="o"/>
              <a:defRPr/>
            </a:pPr>
            <a:r>
              <a:rPr lang="fr-FR" sz="1400" b="1" dirty="0">
                <a:solidFill>
                  <a:schemeClr val="tx1"/>
                </a:solidFill>
              </a:rPr>
              <a:t>Vasile </a:t>
            </a:r>
            <a:r>
              <a:rPr lang="fr-FR" sz="1400" b="1" dirty="0" err="1">
                <a:solidFill>
                  <a:schemeClr val="tx1"/>
                </a:solidFill>
              </a:rPr>
              <a:t>Iosub</a:t>
            </a:r>
            <a:endParaRPr lang="fr-FR" sz="1400" b="1" dirty="0">
              <a:solidFill>
                <a:schemeClr val="tx1"/>
              </a:solidFill>
            </a:endParaRPr>
          </a:p>
          <a:p>
            <a:pPr marL="514350" lvl="0" indent="-285750" algn="l">
              <a:lnSpc>
                <a:spcPct val="100000"/>
              </a:lnSpc>
              <a:buClr>
                <a:schemeClr val="accent4"/>
              </a:buClr>
              <a:buSzPct val="80000"/>
              <a:buFont typeface="Courier New"/>
              <a:buChar char="o"/>
              <a:defRPr/>
            </a:pPr>
            <a:endParaRPr lang="fr-FR" sz="1200" dirty="0"/>
          </a:p>
          <a:p>
            <a:pPr marL="0" indent="0">
              <a:spcBef>
                <a:spcPts val="600"/>
              </a:spcBef>
              <a:spcAft>
                <a:spcPts val="600"/>
              </a:spcAft>
              <a:defRPr/>
            </a:pPr>
            <a:r>
              <a:rPr lang="fr-FR" sz="1600" b="1" dirty="0"/>
              <a:t>Le PCN Transports est en charge des </a:t>
            </a:r>
            <a:r>
              <a:rPr lang="fr-FR" sz="1600" b="1" dirty="0" smtClean="0"/>
              <a:t>destinations 5 – 6 du </a:t>
            </a:r>
            <a:r>
              <a:rPr lang="fr-FR" sz="1600" b="1" dirty="0"/>
              <a:t>Cluster 5 :</a:t>
            </a:r>
            <a:endParaRPr lang="fr-FR" sz="1600" dirty="0"/>
          </a:p>
          <a:p>
            <a:pPr marL="514350" indent="-285750">
              <a:buClr>
                <a:schemeClr val="accent4"/>
              </a:buClr>
              <a:buSzPct val="80000"/>
              <a:buFont typeface="Courier New"/>
              <a:buChar char="o"/>
              <a:defRPr/>
            </a:pPr>
            <a:r>
              <a:rPr lang="fr-FR" sz="1400" b="1" dirty="0">
                <a:solidFill>
                  <a:schemeClr val="tx1"/>
                </a:solidFill>
              </a:rPr>
              <a:t>Benjamin </a:t>
            </a:r>
            <a:r>
              <a:rPr lang="fr-FR" sz="1400" b="1" dirty="0" err="1">
                <a:solidFill>
                  <a:schemeClr val="tx1"/>
                </a:solidFill>
              </a:rPr>
              <a:t>Wyniger</a:t>
            </a:r>
            <a:r>
              <a:rPr lang="fr-FR" sz="1400" i="1" dirty="0">
                <a:solidFill>
                  <a:schemeClr val="tx1"/>
                </a:solidFill>
              </a:rPr>
              <a:t>- Coordinateur</a:t>
            </a:r>
            <a:endParaRPr lang="fr-FR" sz="1600"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Jean-Marc </a:t>
            </a:r>
            <a:r>
              <a:rPr lang="fr-FR" sz="1400" b="1" dirty="0" err="1">
                <a:solidFill>
                  <a:schemeClr val="tx1"/>
                </a:solidFill>
              </a:rPr>
              <a:t>Zaccardi</a:t>
            </a:r>
            <a:endParaRPr lang="fr-FR" sz="1400" b="1" dirty="0">
              <a:solidFill>
                <a:schemeClr val="tx1"/>
              </a:solidFill>
            </a:endParaRPr>
          </a:p>
          <a:p>
            <a:pPr marL="514350" lvl="0" indent="-285750">
              <a:buClr>
                <a:schemeClr val="accent4"/>
              </a:buClr>
              <a:buSzPct val="80000"/>
              <a:buFont typeface="Courier New"/>
              <a:buChar char="o"/>
              <a:defRPr/>
            </a:pPr>
            <a:r>
              <a:rPr lang="fr-FR" sz="1400" b="1" dirty="0">
                <a:solidFill>
                  <a:schemeClr val="tx1"/>
                </a:solidFill>
              </a:rPr>
              <a:t>Thilo </a:t>
            </a:r>
            <a:r>
              <a:rPr lang="fr-FR" sz="1400" b="1" dirty="0" err="1">
                <a:solidFill>
                  <a:schemeClr val="tx1"/>
                </a:solidFill>
              </a:rPr>
              <a:t>Schönfeld</a:t>
            </a:r>
            <a:endParaRPr lang="fr-FR" sz="1400" b="1" dirty="0">
              <a:solidFill>
                <a:schemeClr val="tx1"/>
              </a:solidFill>
            </a:endParaRPr>
          </a:p>
        </p:txBody>
      </p:sp>
      <p:sp>
        <p:nvSpPr>
          <p:cNvPr id="4" name="ZoneTexte 3"/>
          <p:cNvSpPr txBox="1"/>
          <p:nvPr/>
        </p:nvSpPr>
        <p:spPr bwMode="auto">
          <a:xfrm>
            <a:off x="3574800" y="266400"/>
            <a:ext cx="522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a:buClr>
                <a:srgbClr val="000000"/>
              </a:buClr>
              <a:defRPr/>
            </a:pPr>
            <a:r>
              <a:rPr lang="fr-FR" b="1" dirty="0">
                <a:cs typeface="Arial"/>
              </a:rPr>
              <a:t>Le réseau PCN</a:t>
            </a:r>
          </a:p>
        </p:txBody>
      </p:sp>
    </p:spTree>
    <p:extLst>
      <p:ext uri="{BB962C8B-B14F-4D97-AF65-F5344CB8AC3E}">
        <p14:creationId xmlns:p14="http://schemas.microsoft.com/office/powerpoint/2010/main" val="1097689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17" name="Google Shape;317;p30"/>
          <p:cNvSpPr txBox="1">
            <a:spLocks noGrp="1"/>
          </p:cNvSpPr>
          <p:nvPr>
            <p:ph type="body" idx="1"/>
          </p:nvPr>
        </p:nvSpPr>
        <p:spPr bwMode="auto">
          <a:xfrm>
            <a:off x="398527" y="1086037"/>
            <a:ext cx="8424000" cy="3673923"/>
          </a:xfrm>
          <a:prstGeom prst="rect">
            <a:avLst/>
          </a:prstGeom>
          <a:noFill/>
          <a:ln>
            <a:noFill/>
          </a:ln>
        </p:spPr>
        <p:txBody>
          <a:bodyPr spcFirstLastPara="1" wrap="square" lIns="0" tIns="0" rIns="0" bIns="0" anchor="t" anchorCtr="0">
            <a:noAutofit/>
          </a:bodyPr>
          <a:lstStyle/>
          <a:p>
            <a:pPr marL="0" indent="0">
              <a:spcBef>
                <a:spcPts val="600"/>
              </a:spcBef>
              <a:spcAft>
                <a:spcPts val="600"/>
              </a:spcAft>
              <a:defRPr/>
            </a:pPr>
            <a:r>
              <a:rPr lang="fr-FR" sz="2400" b="1" dirty="0"/>
              <a:t>Contacts</a:t>
            </a:r>
            <a:endParaRPr sz="1400" dirty="0"/>
          </a:p>
          <a:p>
            <a:pPr marL="514350" indent="-285750">
              <a:spcBef>
                <a:spcPts val="600"/>
              </a:spcBef>
              <a:buClr>
                <a:schemeClr val="accent4"/>
              </a:buClr>
              <a:buSzPct val="80000"/>
              <a:buFont typeface="Courier New"/>
              <a:buChar char="o"/>
              <a:defRPr/>
            </a:pPr>
            <a:r>
              <a:rPr lang="fr-FR" sz="1400" b="1" dirty="0"/>
              <a:t>Mail :</a:t>
            </a:r>
          </a:p>
          <a:p>
            <a:pPr marL="971550" lvl="1" indent="-285750">
              <a:buClr>
                <a:schemeClr val="accent4"/>
              </a:buClr>
              <a:buSzPct val="80000"/>
              <a:buFont typeface="Wingdings" panose="05000000000000000000" pitchFamily="2" charset="2"/>
              <a:buChar char="Ø"/>
              <a:defRPr/>
            </a:pPr>
            <a:r>
              <a:rPr lang="fr-FR" sz="1200" b="1" dirty="0"/>
              <a:t>PCN Climat/Energie : </a:t>
            </a:r>
            <a:r>
              <a:rPr lang="fr-FR" sz="1200" u="sng" dirty="0">
                <a:hlinkClick r:id="rId2" tooltip="mailto:pcn-climat-energie@recherche.gouv.fr"/>
              </a:rPr>
              <a:t>pcn-climat-energie@recherche.gouv.fr</a:t>
            </a:r>
            <a:endParaRPr lang="fr-FR" sz="1200" u="sng"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PCN Transports : </a:t>
            </a:r>
            <a:r>
              <a:rPr lang="fr-FR" sz="1200" u="sng" dirty="0">
                <a:hlinkClick r:id="rId3"/>
              </a:rPr>
              <a:t>pcn-transport@recherche.gouv.fr</a:t>
            </a:r>
            <a:r>
              <a:rPr lang="fr-FR" sz="1200" u="sng" dirty="0"/>
              <a:t> </a:t>
            </a:r>
            <a:endParaRPr lang="fr-FR" sz="1200" dirty="0"/>
          </a:p>
          <a:p>
            <a:pPr marL="514350" indent="-285750">
              <a:spcBef>
                <a:spcPts val="600"/>
              </a:spcBef>
              <a:spcAft>
                <a:spcPts val="600"/>
              </a:spcAft>
              <a:buClr>
                <a:schemeClr val="accent4"/>
              </a:buClr>
              <a:buSzPct val="80000"/>
              <a:buFont typeface="Courier New"/>
              <a:buChar char="o"/>
              <a:defRPr/>
            </a:pPr>
            <a:r>
              <a:rPr lang="fr-FR" sz="1400" b="1" dirty="0"/>
              <a:t>Liste de diffusion : </a:t>
            </a:r>
            <a:r>
              <a:rPr lang="fr-FR" sz="1400" u="sng" dirty="0">
                <a:hlinkClick r:id="rId4" tooltip="https://www.horizon-europe.gouv.fr/liste-de-diffusion-du-pcn-climat-energie-27809"/>
              </a:rPr>
              <a:t>PCN Climat/Energie </a:t>
            </a:r>
            <a:r>
              <a:rPr lang="fr-FR" sz="1400" dirty="0"/>
              <a:t> &amp; </a:t>
            </a:r>
            <a:r>
              <a:rPr lang="fr-FR" sz="1400" dirty="0">
                <a:hlinkClick r:id="rId5"/>
              </a:rPr>
              <a:t>PCN Transports</a:t>
            </a:r>
            <a:endParaRPr dirty="0"/>
          </a:p>
          <a:p>
            <a:pPr marL="514350" indent="-285750">
              <a:spcBef>
                <a:spcPts val="600"/>
              </a:spcBef>
              <a:spcAft>
                <a:spcPts val="600"/>
              </a:spcAft>
              <a:buClr>
                <a:schemeClr val="accent4"/>
              </a:buClr>
              <a:buSzPct val="80000"/>
              <a:buFont typeface="Courier New"/>
              <a:buChar char="o"/>
              <a:defRPr/>
            </a:pPr>
            <a:r>
              <a:rPr lang="fr-FR" sz="1400" b="1" dirty="0"/>
              <a:t>Liste de diffusion spécifique</a:t>
            </a:r>
            <a:r>
              <a:rPr lang="fr-FR" sz="1400" b="1" dirty="0">
                <a:solidFill>
                  <a:schemeClr val="bg2"/>
                </a:solidFill>
              </a:rPr>
              <a:t> </a:t>
            </a:r>
            <a:r>
              <a:rPr lang="fr-FR" sz="1400" b="1" dirty="0"/>
              <a:t>aux relais Horizon Europe :</a:t>
            </a:r>
            <a:r>
              <a:rPr lang="fr-FR" sz="1400" dirty="0"/>
              <a:t> </a:t>
            </a:r>
            <a:r>
              <a:rPr lang="fr-FR" sz="1400" u="sng" dirty="0">
                <a:solidFill>
                  <a:schemeClr val="bg2"/>
                </a:solidFill>
                <a:hlinkClick r:id="rId6" tooltip="https://www.horizon-europe.gouv.fr/relais-horizon-europe"/>
              </a:rPr>
              <a:t>Inscrivez-vous à la liste Relais HE</a:t>
            </a:r>
            <a:endParaRPr dirty="0"/>
          </a:p>
          <a:p>
            <a:pPr marL="514350" indent="-285750">
              <a:spcBef>
                <a:spcPts val="600"/>
              </a:spcBef>
              <a:buClr>
                <a:schemeClr val="accent4"/>
              </a:buClr>
              <a:buSzPct val="80000"/>
              <a:buFont typeface="Courier New"/>
              <a:buChar char="o"/>
              <a:defRPr/>
            </a:pPr>
            <a:r>
              <a:rPr lang="fr-FR" sz="1400" b="1" dirty="0"/>
              <a:t>LinkedIn :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7" tooltip="https://www.linkedin.com/company/pcn-climat-energie"/>
              </a:rPr>
              <a:t>https://www.linkedin.com/company/pcn-climat-energie</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8"/>
              </a:rPr>
              <a:t>https://www.linkedin.com/company/pcn-transports/</a:t>
            </a:r>
            <a:r>
              <a:rPr lang="fr-FR" sz="1200" dirty="0"/>
              <a:t> </a:t>
            </a:r>
          </a:p>
          <a:p>
            <a:pPr marL="514350" indent="-285750">
              <a:spcBef>
                <a:spcPts val="600"/>
              </a:spcBef>
              <a:buClr>
                <a:schemeClr val="accent4"/>
              </a:buClr>
              <a:buSzPct val="80000"/>
              <a:buFont typeface="Courier New"/>
              <a:buChar char="o"/>
              <a:defRPr/>
            </a:pPr>
            <a:r>
              <a:rPr lang="fr-FR" sz="1400" b="1" dirty="0">
                <a:solidFill>
                  <a:srgbClr val="000091"/>
                </a:solidFill>
              </a:rPr>
              <a:t>Site internet </a:t>
            </a:r>
          </a:p>
          <a:p>
            <a:pPr marL="971550" lvl="1" indent="-285750">
              <a:buClr>
                <a:schemeClr val="accent4"/>
              </a:buClr>
              <a:buSzPct val="80000"/>
              <a:buFont typeface="Wingdings" panose="05000000000000000000" pitchFamily="2" charset="2"/>
              <a:buChar char="Ø"/>
              <a:defRPr/>
            </a:pPr>
            <a:r>
              <a:rPr lang="fr-FR" sz="1200" b="1" dirty="0"/>
              <a:t>Climat/Energie : </a:t>
            </a:r>
            <a:r>
              <a:rPr lang="fr-FR" sz="1200" dirty="0">
                <a:hlinkClick r:id="rId9" tooltip="https://www.horizon-europe.gouv.fr/climat-energie-cluster5"/>
              </a:rPr>
              <a:t>https://www.horizon-europe.gouv.fr/climat-energie-cluster5</a:t>
            </a:r>
            <a:endParaRPr lang="fr-FR" sz="1200" dirty="0"/>
          </a:p>
          <a:p>
            <a:pPr marL="971550" lvl="1" indent="-285750">
              <a:spcBef>
                <a:spcPts val="0"/>
              </a:spcBef>
              <a:spcAft>
                <a:spcPts val="600"/>
              </a:spcAft>
              <a:buClr>
                <a:schemeClr val="accent4"/>
              </a:buClr>
              <a:buSzPct val="80000"/>
              <a:buFont typeface="Wingdings" panose="05000000000000000000" pitchFamily="2" charset="2"/>
              <a:buChar char="Ø"/>
              <a:defRPr/>
            </a:pPr>
            <a:r>
              <a:rPr lang="fr-FR" sz="1200" b="1" dirty="0"/>
              <a:t>Transports : </a:t>
            </a:r>
            <a:r>
              <a:rPr lang="fr-FR" sz="1200" dirty="0">
                <a:hlinkClick r:id="rId10"/>
              </a:rPr>
              <a:t>https://www.horizon-europe.gouv.fr/transports</a:t>
            </a:r>
            <a:r>
              <a:rPr lang="fr-FR" sz="1200" dirty="0"/>
              <a:t> </a:t>
            </a:r>
          </a:p>
          <a:p>
            <a:pPr marL="514350" indent="-285750">
              <a:spcBef>
                <a:spcPts val="600"/>
              </a:spcBef>
              <a:spcAft>
                <a:spcPts val="600"/>
              </a:spcAft>
              <a:buClr>
                <a:srgbClr val="EA5433"/>
              </a:buClr>
              <a:buSzPct val="80000"/>
              <a:buFont typeface="Courier New"/>
              <a:buChar char="o"/>
              <a:defRPr/>
            </a:pPr>
            <a:endParaRPr lang="fr-FR" sz="1200" dirty="0">
              <a:solidFill>
                <a:srgbClr val="000091"/>
              </a:solidFill>
            </a:endParaRPr>
          </a:p>
          <a:p>
            <a:pPr marL="228600" indent="0">
              <a:spcBef>
                <a:spcPts val="600"/>
              </a:spcBef>
              <a:spcAft>
                <a:spcPts val="600"/>
              </a:spcAft>
              <a:buSzPct val="69000"/>
              <a:defRPr/>
            </a:pPr>
            <a:endParaRPr lang="fr-FR" sz="1400" u="sng" dirty="0">
              <a:solidFill>
                <a:srgbClr val="000000"/>
              </a:solidFill>
            </a:endParaRPr>
          </a:p>
          <a:p>
            <a:pPr marL="0" indent="0">
              <a:spcBef>
                <a:spcPts val="1200"/>
              </a:spcBef>
              <a:spcAft>
                <a:spcPts val="600"/>
              </a:spcAft>
              <a:defRPr/>
            </a:pPr>
            <a:endParaRPr lang="fr-FR" sz="1600" dirty="0">
              <a:solidFill>
                <a:srgbClr val="000091"/>
              </a:solidFill>
            </a:endParaRPr>
          </a:p>
        </p:txBody>
      </p:sp>
      <p:sp>
        <p:nvSpPr>
          <p:cNvPr id="4" name="ZoneTexte 3"/>
          <p:cNvSpPr txBox="1"/>
          <p:nvPr/>
        </p:nvSpPr>
        <p:spPr bwMode="auto">
          <a:xfrm>
            <a:off x="3574800" y="266400"/>
            <a:ext cx="522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r">
              <a:buClr>
                <a:srgbClr val="000000"/>
              </a:buClr>
              <a:defRPr/>
            </a:pPr>
            <a:r>
              <a:rPr lang="fr-FR" b="1" dirty="0">
                <a:cs typeface="Arial"/>
              </a:rPr>
              <a:t>Contacts PCN</a:t>
            </a:r>
          </a:p>
        </p:txBody>
      </p:sp>
    </p:spTree>
    <p:extLst>
      <p:ext uri="{BB962C8B-B14F-4D97-AF65-F5344CB8AC3E}">
        <p14:creationId xmlns:p14="http://schemas.microsoft.com/office/powerpoint/2010/main" val="600047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368302" y="972268"/>
            <a:ext cx="8481354" cy="3615706"/>
          </a:xfrm>
          <a:prstGeom prst="rect">
            <a:avLst/>
          </a:prstGeom>
          <a:solidFill>
            <a:schemeClr val="bg1"/>
          </a:solidFill>
        </p:spPr>
        <p:txBody>
          <a:bodyPr/>
          <a:lstStyle/>
          <a:p>
            <a:pPr>
              <a:spcBef>
                <a:spcPts val="600"/>
              </a:spcBef>
              <a:spcAft>
                <a:spcPts val="600"/>
              </a:spcAft>
              <a:defRPr/>
            </a:pPr>
            <a:r>
              <a:rPr lang="fr-FR" sz="1150" b="0" dirty="0">
                <a:solidFill>
                  <a:schemeClr val="tx1"/>
                </a:solidFill>
              </a:rPr>
              <a:t>Horizon Europe est le programme-cadre de l'Union européenne pour la recherche et l'innovation. Il couvre la période 2021-2027 et est doté d'un budget de 95,5 milliards </a:t>
            </a:r>
            <a:r>
              <a:rPr lang="fr-FR" sz="1150" b="0" dirty="0" smtClean="0">
                <a:solidFill>
                  <a:schemeClr val="tx1"/>
                </a:solidFill>
              </a:rPr>
              <a:t>d'euros.</a:t>
            </a:r>
            <a:r>
              <a:rPr lang="fr-FR" sz="1150" b="0" dirty="0">
                <a:solidFill>
                  <a:schemeClr val="tx1"/>
                </a:solidFill>
              </a:rPr>
              <a:t/>
            </a:r>
            <a:br>
              <a:rPr lang="fr-FR" sz="1150" b="0" dirty="0">
                <a:solidFill>
                  <a:schemeClr val="tx1"/>
                </a:solidFill>
              </a:rPr>
            </a:br>
            <a:r>
              <a:rPr lang="fr-FR" sz="1150" b="0" dirty="0">
                <a:solidFill>
                  <a:schemeClr val="tx1"/>
                </a:solidFill>
              </a:rPr>
              <a:t/>
            </a:r>
            <a:br>
              <a:rPr lang="fr-FR" sz="1150" b="0" dirty="0">
                <a:solidFill>
                  <a:schemeClr val="tx1"/>
                </a:solidFill>
              </a:rPr>
            </a:br>
            <a:r>
              <a:rPr lang="fr-FR" sz="1150" b="0" dirty="0" smtClean="0">
                <a:solidFill>
                  <a:schemeClr val="tx1"/>
                </a:solidFill>
              </a:rPr>
              <a:t>Le </a:t>
            </a:r>
            <a:r>
              <a:rPr lang="fr-FR" sz="1150" b="0" dirty="0">
                <a:solidFill>
                  <a:schemeClr val="tx1"/>
                </a:solidFill>
              </a:rPr>
              <a:t>présent guide a été réalisé par les membres du </a:t>
            </a:r>
            <a:r>
              <a:rPr lang="fr-FR" sz="1150" dirty="0">
                <a:solidFill>
                  <a:schemeClr val="tx1"/>
                </a:solidFill>
              </a:rPr>
              <a:t>Point de Contact National </a:t>
            </a:r>
            <a:r>
              <a:rPr lang="fr-FR" sz="1150" b="0" dirty="0">
                <a:solidFill>
                  <a:schemeClr val="tx1"/>
                </a:solidFill>
              </a:rPr>
              <a:t>(PCN) français Horizon Europe en charge du </a:t>
            </a:r>
            <a:r>
              <a:rPr lang="fr-FR" sz="1150" dirty="0">
                <a:solidFill>
                  <a:schemeClr val="tx1"/>
                </a:solidFill>
              </a:rPr>
              <a:t>Cluster 5 sur les thématiques climat, énergie et mobilité </a:t>
            </a:r>
            <a:r>
              <a:rPr lang="fr-FR" sz="1150" b="0" dirty="0">
                <a:solidFill>
                  <a:schemeClr val="tx1"/>
                </a:solidFill>
              </a:rPr>
              <a:t>(</a:t>
            </a:r>
            <a:r>
              <a:rPr lang="fr-FR" sz="1150" b="0" u="sng" dirty="0">
                <a:solidFill>
                  <a:schemeClr val="tx1"/>
                </a:solidFill>
                <a:hlinkClick r:id="rId2" action="ppaction://hlinksldjump"/>
              </a:rPr>
              <a:t>voir ici</a:t>
            </a:r>
            <a:r>
              <a:rPr lang="fr-FR" sz="1150" b="0" dirty="0">
                <a:solidFill>
                  <a:schemeClr val="tx1"/>
                </a:solidFill>
              </a:rPr>
              <a:t>).</a:t>
            </a:r>
            <a:br>
              <a:rPr lang="fr-FR" sz="1150" b="0" dirty="0">
                <a:solidFill>
                  <a:schemeClr val="tx1"/>
                </a:solidFill>
              </a:rPr>
            </a:br>
            <a:r>
              <a:rPr lang="fr-FR" sz="1150" b="0" dirty="0">
                <a:solidFill>
                  <a:schemeClr val="tx1"/>
                </a:solidFill>
              </a:rPr>
              <a:t/>
            </a:r>
            <a:br>
              <a:rPr lang="fr-FR" sz="1150" b="0" dirty="0">
                <a:solidFill>
                  <a:schemeClr val="tx1"/>
                </a:solidFill>
              </a:rPr>
            </a:br>
            <a:r>
              <a:rPr lang="fr-FR" sz="1150" b="0" dirty="0">
                <a:solidFill>
                  <a:schemeClr val="tx1"/>
                </a:solidFill>
              </a:rPr>
              <a:t>En France, le dispositif des PCN est placé sous l'autorité du </a:t>
            </a:r>
            <a:r>
              <a:rPr lang="fr-FR" sz="1150" dirty="0">
                <a:solidFill>
                  <a:schemeClr val="tx1"/>
                </a:solidFill>
              </a:rPr>
              <a:t>Ministère de l'enseignement supérieur et de la recherche</a:t>
            </a:r>
            <a:r>
              <a:rPr lang="fr-FR" sz="1150" b="0" dirty="0">
                <a:solidFill>
                  <a:schemeClr val="tx1"/>
                </a:solidFill>
              </a:rPr>
              <a:t>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a:t>
            </a:r>
            <a:br>
              <a:rPr lang="fr-FR" sz="1150" b="0" dirty="0">
                <a:solidFill>
                  <a:schemeClr val="tx1"/>
                </a:solidFill>
              </a:rPr>
            </a:br>
            <a:r>
              <a:rPr lang="fr-FR" sz="1150" b="0" dirty="0">
                <a:solidFill>
                  <a:schemeClr val="tx1"/>
                </a:solidFill>
              </a:rPr>
              <a:t/>
            </a:r>
            <a:br>
              <a:rPr lang="fr-FR" sz="1150" b="0" dirty="0">
                <a:solidFill>
                  <a:schemeClr val="tx1"/>
                </a:solidFill>
              </a:rPr>
            </a:br>
            <a:r>
              <a:rPr lang="fr-FR" sz="1150" b="0" dirty="0">
                <a:solidFill>
                  <a:schemeClr val="tx1"/>
                </a:solidFill>
              </a:rPr>
              <a:t>Ce guide s'adresse à tous les acteurs français du </a:t>
            </a:r>
            <a:r>
              <a:rPr lang="fr-FR" sz="1150" b="0" dirty="0" smtClean="0">
                <a:solidFill>
                  <a:schemeClr val="tx1"/>
                </a:solidFill>
              </a:rPr>
              <a:t>monde de </a:t>
            </a:r>
            <a:r>
              <a:rPr lang="fr-FR" sz="1150" b="0" dirty="0">
                <a:solidFill>
                  <a:schemeClr val="tx1"/>
                </a:solidFill>
              </a:rPr>
              <a:t>la recherche </a:t>
            </a:r>
            <a:r>
              <a:rPr lang="fr-FR" sz="1150" b="0" dirty="0" smtClean="0">
                <a:solidFill>
                  <a:schemeClr val="tx1"/>
                </a:solidFill>
              </a:rPr>
              <a:t>et de l’innovation ainsi </a:t>
            </a:r>
            <a:r>
              <a:rPr lang="fr-FR" sz="1150" b="0" dirty="0">
                <a:solidFill>
                  <a:schemeClr val="tx1"/>
                </a:solidFill>
              </a:rPr>
              <a:t>qu'aux autorités publiques, aux acteurs économiques, sociaux et culturels potentiellement ciblés par le Cluster 5. Il vise à leur offrir un premier niveau d'accès au </a:t>
            </a:r>
            <a:r>
              <a:rPr lang="fr-FR" sz="1150" dirty="0">
                <a:solidFill>
                  <a:schemeClr val="tx1"/>
                </a:solidFill>
              </a:rPr>
              <a:t>programme de travail 2023 du Cluster 5</a:t>
            </a:r>
            <a:r>
              <a:rPr lang="fr-FR" sz="1150" b="0" dirty="0">
                <a:solidFill>
                  <a:schemeClr val="tx1"/>
                </a:solidFill>
              </a:rPr>
              <a:t>, en proposant en français des éléments structurels qui permettent de comprendre les fondements et les priorités du Cluster, ainsi qu'une synthèse des éléments clés de chaque appel.</a:t>
            </a:r>
            <a:br>
              <a:rPr lang="fr-FR" sz="1150" b="0" dirty="0">
                <a:solidFill>
                  <a:schemeClr val="tx1"/>
                </a:solidFill>
              </a:rPr>
            </a:br>
            <a:r>
              <a:rPr lang="fr-FR" sz="1150" b="0" dirty="0">
                <a:solidFill>
                  <a:schemeClr val="tx1"/>
                </a:solidFill>
              </a:rPr>
              <a:t/>
            </a:r>
            <a:br>
              <a:rPr lang="fr-FR" sz="1150" b="0" dirty="0">
                <a:solidFill>
                  <a:schemeClr val="tx1"/>
                </a:solidFill>
              </a:rPr>
            </a:br>
            <a:r>
              <a:rPr lang="fr-FR" sz="1150" dirty="0">
                <a:solidFill>
                  <a:srgbClr val="FF0000"/>
                </a:solidFill>
              </a:rPr>
              <a:t>Les synthèses et traductions proposées dans ce guide n'engagent que la responsabilité de leurs auteurs et en aucune manière celle de la Commission européenne. Les porteurs de projets intéressés doivent impérativement se référer au </a:t>
            </a:r>
            <a:r>
              <a:rPr lang="fr-FR" sz="1150" u="sng" dirty="0">
                <a:solidFill>
                  <a:srgbClr val="FF0000"/>
                </a:solidFill>
                <a:hlinkClick r:id="rId3"/>
              </a:rPr>
              <a:t>programme de travail 2023-2024 du Cluster 5 </a:t>
            </a:r>
            <a:r>
              <a:rPr lang="fr-FR" sz="1150" dirty="0">
                <a:solidFill>
                  <a:srgbClr val="FF0000"/>
                </a:solidFill>
              </a:rPr>
              <a:t>publié uniquement en anglais</a:t>
            </a:r>
            <a:r>
              <a:rPr lang="fr-FR" sz="1150" dirty="0" smtClean="0">
                <a:solidFill>
                  <a:srgbClr val="FF0000"/>
                </a:solidFill>
              </a:rPr>
              <a:t>.</a:t>
            </a:r>
            <a:endParaRPr lang="fr-FR" sz="1200" b="0" dirty="0"/>
          </a:p>
          <a:p>
            <a:pPr>
              <a:defRPr/>
            </a:pPr>
            <a:endParaRPr lang="fr-FR" sz="1200" b="0" dirty="0">
              <a:solidFill>
                <a:srgbClr val="000091"/>
              </a:solidFill>
            </a:endParaRPr>
          </a:p>
          <a:p>
            <a:pPr>
              <a:defRPr/>
            </a:pPr>
            <a:endParaRPr lang="fr-FR" sz="1200" b="0" dirty="0">
              <a:solidFill>
                <a:srgbClr val="000091"/>
              </a:solidFill>
            </a:endParaRPr>
          </a:p>
        </p:txBody>
      </p:sp>
      <p:sp>
        <p:nvSpPr>
          <p:cNvPr id="4" name="Espace réservé du numéro de diapositive 3"/>
          <p:cNvSpPr>
            <a:spLocks noGrp="1"/>
          </p:cNvSpPr>
          <p:nvPr>
            <p:ph type="sldNum" idx="12"/>
          </p:nvPr>
        </p:nvSpPr>
        <p:spPr bwMode="auto"/>
        <p:txBody>
          <a:bodyPr/>
          <a:lstStyle/>
          <a:p>
            <a:pPr marL="0" marR="0" lvl="0" indent="0" algn="r" defTabSz="914400">
              <a:lnSpc>
                <a:spcPct val="100000"/>
              </a:lnSpc>
              <a:spcBef>
                <a:spcPts val="0"/>
              </a:spcBef>
              <a:spcAft>
                <a:spcPts val="0"/>
              </a:spcAft>
              <a:buClr>
                <a:srgbClr val="000000"/>
              </a:buClr>
              <a:buSzPts val="1800"/>
              <a:buFont typeface="Arial"/>
              <a:buNone/>
              <a:defRPr/>
            </a:pPr>
            <a:fld id="{00000000-1234-1234-1234-123412341234}" type="slidenum">
              <a:rPr lang="fr-FR" sz="1350" b="0" i="0" u="none" strike="noStrike" cap="none" spc="0">
                <a:ln>
                  <a:noFill/>
                </a:ln>
                <a:solidFill>
                  <a:srgbClr val="888888"/>
                </a:solidFill>
                <a:latin typeface="Calibri"/>
                <a:cs typeface="Calibri"/>
              </a:rPr>
              <a:t>3</a:t>
            </a:fld>
            <a:endParaRPr lang="fr-FR" sz="1350" b="0" i="0" u="none" strike="noStrike" cap="none" spc="0">
              <a:ln>
                <a:noFill/>
              </a:ln>
              <a:solidFill>
                <a:srgbClr val="888888"/>
              </a:solidFill>
              <a:latin typeface="Calibri"/>
              <a:cs typeface="Calibri"/>
            </a:endParaRPr>
          </a:p>
        </p:txBody>
      </p:sp>
      <p:sp>
        <p:nvSpPr>
          <p:cNvPr id="5" name="ZoneTexte 4"/>
          <p:cNvSpPr txBox="1"/>
          <p:nvPr/>
        </p:nvSpPr>
        <p:spPr bwMode="auto">
          <a:xfrm>
            <a:off x="3574800" y="266400"/>
            <a:ext cx="522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a:lnSpc>
                <a:spcPct val="100000"/>
              </a:lnSpc>
              <a:spcBef>
                <a:spcPts val="0"/>
              </a:spcBef>
              <a:spcAft>
                <a:spcPts val="0"/>
              </a:spcAft>
              <a:buClr>
                <a:srgbClr val="000000"/>
              </a:buClr>
              <a:buSzTx/>
              <a:buFont typeface="Arial"/>
              <a:buNone/>
              <a:defRPr/>
            </a:pPr>
            <a:r>
              <a:rPr lang="fr-FR" b="1" i="0" u="none" strike="noStrike" cap="none" spc="0" dirty="0" smtClean="0">
                <a:ln>
                  <a:noFill/>
                </a:ln>
                <a:latin typeface="Arial"/>
                <a:cs typeface="Arial"/>
              </a:rPr>
              <a:t>Avant-propos</a:t>
            </a:r>
            <a:endParaRPr lang="fr-FR" sz="2000" dirty="0"/>
          </a:p>
        </p:txBody>
      </p:sp>
    </p:spTree>
    <p:extLst>
      <p:ext uri="{BB962C8B-B14F-4D97-AF65-F5344CB8AC3E}">
        <p14:creationId xmlns:p14="http://schemas.microsoft.com/office/powerpoint/2010/main" val="2398401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 name="Espace réservé du texte 9"/>
          <p:cNvSpPr txBox="1"/>
          <p:nvPr/>
        </p:nvSpPr>
        <p:spPr bwMode="auto">
          <a:xfrm>
            <a:off x="3574800" y="266400"/>
            <a:ext cx="5220112" cy="648072"/>
          </a:xfrm>
          <a:prstGeom prst="rect">
            <a:avLst/>
          </a:prstGeom>
        </p:spPr>
        <p:txBody>
          <a:bodyPr/>
          <a:ls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marL="180975" marR="0" lvl="0" indent="0" algn="r" defTabSz="914400">
              <a:lnSpc>
                <a:spcPct val="100000"/>
              </a:lnSpc>
              <a:spcBef>
                <a:spcPts val="0"/>
              </a:spcBef>
              <a:spcAft>
                <a:spcPts val="0"/>
              </a:spcAft>
              <a:buClr>
                <a:srgbClr val="000000"/>
              </a:buClr>
              <a:buSzTx/>
              <a:buFont typeface="Arial"/>
              <a:buNone/>
              <a:defRPr/>
            </a:pPr>
            <a:r>
              <a:rPr lang="fr-FR" sz="1800" b="1" i="0" u="none" strike="noStrike" cap="none" spc="0" dirty="0">
                <a:ln>
                  <a:noFill/>
                </a:ln>
                <a:solidFill>
                  <a:schemeClr val="tx1"/>
                </a:solidFill>
                <a:latin typeface="Arial"/>
                <a:cs typeface="Arial"/>
              </a:rPr>
              <a:t>Présentation générale</a:t>
            </a:r>
            <a:endParaRPr dirty="0"/>
          </a:p>
          <a:p>
            <a:pPr marL="180975" marR="0" lvl="0" indent="0" algn="r" defTabSz="914400">
              <a:lnSpc>
                <a:spcPct val="100000"/>
              </a:lnSpc>
              <a:spcBef>
                <a:spcPts val="0"/>
              </a:spcBef>
              <a:spcAft>
                <a:spcPts val="0"/>
              </a:spcAft>
              <a:buClr>
                <a:srgbClr val="000000"/>
              </a:buClr>
              <a:buSzTx/>
              <a:buFont typeface="Arial"/>
              <a:buNone/>
              <a:defRPr/>
            </a:pPr>
            <a:r>
              <a:rPr lang="fr-FR" sz="1200" b="1" i="0" u="none" strike="noStrike" cap="none" spc="0" dirty="0" smtClean="0">
                <a:ln>
                  <a:noFill/>
                </a:ln>
                <a:solidFill>
                  <a:schemeClr val="tx1"/>
                </a:solidFill>
                <a:latin typeface="Arial"/>
                <a:cs typeface="Arial"/>
              </a:rPr>
              <a:t>Horizon Europe</a:t>
            </a:r>
            <a:endParaRPr lang="fr-FR" dirty="0"/>
          </a:p>
        </p:txBody>
      </p:sp>
      <p:pic>
        <p:nvPicPr>
          <p:cNvPr id="3" name="Image 2"/>
          <p:cNvPicPr>
            <a:picLocks noChangeAspect="1"/>
          </p:cNvPicPr>
          <p:nvPr/>
        </p:nvPicPr>
        <p:blipFill>
          <a:blip r:embed="rId2"/>
          <a:stretch/>
        </p:blipFill>
        <p:spPr bwMode="auto">
          <a:xfrm>
            <a:off x="3285123" y="1541165"/>
            <a:ext cx="5498876" cy="32400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98996" y="1676545"/>
            <a:ext cx="2986127" cy="3062377"/>
          </a:xfrm>
          <a:prstGeom prst="rect">
            <a:avLst/>
          </a:prstGeom>
        </p:spPr>
        <p:txBody>
          <a:bodyPr wrap="square" lIns="91440" tIns="45720" rIns="91440" bIns="45720" anchor="t">
            <a:spAutoFit/>
          </a:bodyPr>
          <a:lstStyle/>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2021 – 2027</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800" b="1" i="0" u="none" strike="noStrike" cap="none" spc="0" dirty="0">
                <a:ln>
                  <a:noFill/>
                </a:ln>
                <a:latin typeface="Arial"/>
                <a:ea typeface="+mj-ea"/>
                <a:cs typeface="Arial"/>
              </a:rPr>
              <a:t>95,5 </a:t>
            </a:r>
            <a:r>
              <a:rPr lang="fr-FR" sz="1800" b="1" i="0" u="none" strike="noStrike" cap="none" spc="0" dirty="0" smtClean="0">
                <a:ln>
                  <a:noFill/>
                </a:ln>
                <a:latin typeface="Arial"/>
                <a:ea typeface="+mj-ea"/>
                <a:cs typeface="Arial"/>
              </a:rPr>
              <a:t>Mds€</a:t>
            </a:r>
            <a:endParaRPr dirty="0"/>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Renforcer les </a:t>
            </a:r>
            <a:r>
              <a:rPr lang="fr-FR" sz="1200" b="1" i="1" u="none" strike="noStrike" cap="none" spc="0" dirty="0">
                <a:ln>
                  <a:noFill/>
                </a:ln>
                <a:latin typeface="Arial"/>
                <a:ea typeface="+mj-ea"/>
                <a:cs typeface="+mj-cs"/>
              </a:rPr>
              <a:t>bases scientifiques et technologiques </a:t>
            </a:r>
            <a:r>
              <a:rPr lang="fr-FR" sz="1200" b="0" i="1" u="none" strike="noStrike" cap="none" spc="0" dirty="0">
                <a:ln>
                  <a:noFill/>
                </a:ln>
                <a:latin typeface="Arial"/>
                <a:ea typeface="+mj-ea"/>
                <a:cs typeface="+mj-cs"/>
              </a:rPr>
              <a:t>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Stimuler sa capacité d’</a:t>
            </a:r>
            <a:r>
              <a:rPr lang="fr-FR" sz="1200" b="1" i="1" u="none" strike="noStrike" cap="none" spc="0" dirty="0">
                <a:ln>
                  <a:noFill/>
                </a:ln>
                <a:latin typeface="Arial"/>
                <a:ea typeface="+mj-ea"/>
                <a:cs typeface="+mj-cs"/>
              </a:rPr>
              <a:t>innovation</a:t>
            </a:r>
            <a:r>
              <a:rPr lang="fr-FR" sz="1200" b="0" i="1" u="none" strike="noStrike" cap="none" spc="0" dirty="0">
                <a:ln>
                  <a:noFill/>
                </a:ln>
                <a:latin typeface="Arial"/>
                <a:ea typeface="+mj-ea"/>
                <a:cs typeface="+mj-cs"/>
              </a:rPr>
              <a:t>, sa </a:t>
            </a:r>
            <a:r>
              <a:rPr lang="fr-FR" sz="1200" b="1" i="1" u="none" strike="noStrike" cap="none" spc="0" dirty="0">
                <a:ln>
                  <a:noFill/>
                </a:ln>
                <a:latin typeface="Arial"/>
                <a:ea typeface="+mj-ea"/>
                <a:cs typeface="+mj-cs"/>
              </a:rPr>
              <a:t>compétitivité </a:t>
            </a:r>
            <a:r>
              <a:rPr lang="fr-FR" sz="1200" b="0" i="1" u="none" strike="noStrike" cap="none" spc="0" dirty="0">
                <a:ln>
                  <a:noFill/>
                </a:ln>
                <a:latin typeface="Arial"/>
                <a:ea typeface="+mj-ea"/>
                <a:cs typeface="+mj-cs"/>
              </a:rPr>
              <a:t>et la création d’</a:t>
            </a:r>
            <a:r>
              <a:rPr lang="fr-FR" sz="1200" b="1" i="1" u="none" strike="noStrike" cap="none" spc="0" dirty="0">
                <a:ln>
                  <a:noFill/>
                </a:ln>
                <a:latin typeface="Arial"/>
                <a:ea typeface="+mj-ea"/>
                <a:cs typeface="+mj-cs"/>
              </a:rPr>
              <a:t>emplois</a:t>
            </a:r>
            <a:r>
              <a:rPr lang="fr-FR" sz="1200" b="0" i="1" u="none" strike="noStrike" cap="none" spc="0" dirty="0">
                <a:ln>
                  <a:noFill/>
                </a:ln>
                <a:latin typeface="Arial"/>
                <a:ea typeface="+mj-ea"/>
                <a:cs typeface="+mj-cs"/>
              </a:rPr>
              <a:t>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Concrétiser les </a:t>
            </a:r>
            <a:r>
              <a:rPr lang="fr-FR" sz="1200" b="1" i="1" u="none" strike="noStrike" cap="none" spc="0" dirty="0">
                <a:ln>
                  <a:noFill/>
                </a:ln>
                <a:latin typeface="Arial"/>
                <a:ea typeface="+mj-ea"/>
                <a:cs typeface="+mj-cs"/>
              </a:rPr>
              <a:t>priorités politiques </a:t>
            </a:r>
            <a:r>
              <a:rPr lang="fr-FR" sz="1200" b="0" i="1" u="none" strike="noStrike" cap="none" spc="0" dirty="0">
                <a:ln>
                  <a:noFill/>
                </a:ln>
                <a:latin typeface="Arial"/>
                <a:ea typeface="+mj-ea"/>
                <a:cs typeface="+mj-cs"/>
              </a:rPr>
              <a:t>stratégiques de l'Union ;</a:t>
            </a:r>
            <a:r>
              <a:rPr lang="en-US" sz="1200" b="0" i="1" u="none" strike="noStrike" cap="none" spc="0" dirty="0">
                <a:ln>
                  <a:noFill/>
                </a:ln>
                <a:latin typeface="Arial"/>
                <a:ea typeface="+mj-ea"/>
                <a:cs typeface="+mj-cs"/>
              </a:rPr>
              <a:t>​</a:t>
            </a:r>
            <a:endParaRPr lang="en-US" sz="1200" b="0" i="1" u="none" strike="noStrike" cap="none" spc="0" dirty="0">
              <a:ln>
                <a:noFill/>
              </a:ln>
              <a:latin typeface="Arial"/>
              <a:ea typeface="+mj-ea"/>
              <a:cs typeface="Arial"/>
            </a:endParaRPr>
          </a:p>
          <a:p>
            <a:pPr marL="285750" marR="0" lvl="0" indent="-285750" algn="l" defTabSz="914400">
              <a:lnSpc>
                <a:spcPct val="100000"/>
              </a:lnSpc>
              <a:spcBef>
                <a:spcPts val="300"/>
              </a:spcBef>
              <a:spcAft>
                <a:spcPts val="300"/>
              </a:spcAft>
              <a:buClr>
                <a:srgbClr val="EA5433"/>
              </a:buClr>
              <a:buSzPct val="80000"/>
              <a:buFont typeface="Police système"/>
              <a:buChar char="↘"/>
              <a:defRPr/>
            </a:pPr>
            <a:r>
              <a:rPr lang="fr-FR" sz="1200" b="0" i="1" u="none" strike="noStrike" cap="none" spc="0" dirty="0">
                <a:ln>
                  <a:noFill/>
                </a:ln>
                <a:latin typeface="Arial"/>
                <a:ea typeface="+mj-ea"/>
                <a:cs typeface="+mj-cs"/>
              </a:rPr>
              <a:t>Contribuer à répondre aux </a:t>
            </a:r>
            <a:r>
              <a:rPr lang="fr-FR" sz="1200" b="1" i="1" u="none" strike="noStrike" cap="none" spc="0" dirty="0">
                <a:ln>
                  <a:noFill/>
                </a:ln>
                <a:latin typeface="Arial"/>
                <a:ea typeface="+mj-ea"/>
                <a:cs typeface="+mj-cs"/>
              </a:rPr>
              <a:t>problématiques mondiales</a:t>
            </a:r>
            <a:r>
              <a:rPr lang="fr-FR" sz="1200" b="0" i="1" u="none" strike="noStrike" cap="none" spc="0" dirty="0">
                <a:ln>
                  <a:noFill/>
                </a:ln>
                <a:latin typeface="Arial"/>
                <a:ea typeface="+mj-ea"/>
                <a:cs typeface="+mj-cs"/>
              </a:rPr>
              <a:t>, dont les objectifs de </a:t>
            </a:r>
            <a:r>
              <a:rPr lang="fr-FR" sz="1200" b="1" i="1" u="none" strike="noStrike" cap="none" spc="0" dirty="0">
                <a:ln>
                  <a:noFill/>
                </a:ln>
                <a:latin typeface="Arial"/>
                <a:ea typeface="+mj-ea"/>
                <a:cs typeface="+mj-cs"/>
              </a:rPr>
              <a:t>développement durable </a:t>
            </a:r>
            <a:r>
              <a:rPr lang="fr-FR" sz="1200" b="0" i="1" u="none" strike="noStrike" cap="none" spc="0" dirty="0">
                <a:ln>
                  <a:noFill/>
                </a:ln>
                <a:latin typeface="Arial"/>
                <a:ea typeface="+mj-ea"/>
                <a:cs typeface="+mj-cs"/>
              </a:rPr>
              <a:t>des Nations Unies.</a:t>
            </a:r>
            <a:endParaRPr lang="en-US" sz="1200" b="0" i="1" u="none" strike="noStrike" cap="none" spc="0" dirty="0">
              <a:ln>
                <a:noFill/>
              </a:ln>
              <a:latin typeface="Arial"/>
              <a:ea typeface="+mj-ea"/>
              <a:cs typeface="+mj-cs"/>
            </a:endParaRPr>
          </a:p>
        </p:txBody>
      </p:sp>
      <p:sp>
        <p:nvSpPr>
          <p:cNvPr id="7" name="Rectangle 6"/>
          <p:cNvSpPr/>
          <p:nvPr/>
        </p:nvSpPr>
        <p:spPr bwMode="auto">
          <a:xfrm>
            <a:off x="298995" y="966226"/>
            <a:ext cx="8485005" cy="646331"/>
          </a:xfrm>
          <a:prstGeom prst="rect">
            <a:avLst/>
          </a:prstGeom>
        </p:spPr>
        <p:txBody>
          <a:bodyPr wrap="square" lIns="91440" tIns="45720" rIns="91440" bIns="45720" anchor="t">
            <a:spAutoFit/>
          </a:bodyPr>
          <a:lstStyle/>
          <a:p>
            <a:pPr marL="0" marR="0" lvl="0" indent="0" algn="l" defTabSz="914400">
              <a:lnSpc>
                <a:spcPct val="100000"/>
              </a:lnSpc>
              <a:spcBef>
                <a:spcPts val="0"/>
              </a:spcBef>
              <a:spcAft>
                <a:spcPts val="0"/>
              </a:spcAft>
              <a:buClrTx/>
              <a:buSzTx/>
              <a:buFontTx/>
              <a:buNone/>
              <a:defRPr/>
            </a:pPr>
            <a:r>
              <a:rPr lang="fr-FR" sz="1800" b="1" i="0" u="none" strike="noStrike" cap="none" spc="0" dirty="0">
                <a:ln>
                  <a:noFill/>
                </a:ln>
                <a:solidFill>
                  <a:srgbClr val="000091"/>
                </a:solidFill>
                <a:latin typeface="Arial"/>
                <a:ea typeface="+mj-ea"/>
                <a:cs typeface="Arial"/>
              </a:rPr>
              <a:t>LE PROGRAMME-CADRE DE L'UNION EUROPÉENNE </a:t>
            </a:r>
            <a:br>
              <a:rPr lang="fr-FR" sz="1800" b="1" i="0" u="none" strike="noStrike" cap="none" spc="0" dirty="0">
                <a:ln>
                  <a:noFill/>
                </a:ln>
                <a:solidFill>
                  <a:srgbClr val="000091"/>
                </a:solidFill>
                <a:latin typeface="Arial"/>
                <a:ea typeface="+mj-ea"/>
                <a:cs typeface="Arial"/>
              </a:rPr>
            </a:br>
            <a:r>
              <a:rPr lang="fr-FR" sz="1800" b="1" i="0" u="none" strike="noStrike" cap="none" spc="0" dirty="0">
                <a:ln>
                  <a:noFill/>
                </a:ln>
                <a:solidFill>
                  <a:srgbClr val="000091"/>
                </a:solidFill>
                <a:latin typeface="Arial"/>
                <a:ea typeface="+mj-ea"/>
                <a:cs typeface="Arial"/>
              </a:rPr>
              <a:t>POUR LA RECHERCHE ET L'INNOVATION</a:t>
            </a:r>
            <a:endParaRPr dirty="0"/>
          </a:p>
        </p:txBody>
      </p:sp>
      <p:sp>
        <p:nvSpPr>
          <p:cNvPr id="12" name="Rectangle à coins arrondis 11"/>
          <p:cNvSpPr/>
          <p:nvPr/>
        </p:nvSpPr>
        <p:spPr bwMode="auto">
          <a:xfrm>
            <a:off x="5065423" y="1565170"/>
            <a:ext cx="1930487" cy="1807894"/>
          </a:xfrm>
          <a:prstGeom prst="roundRect">
            <a:avLst>
              <a:gd name="adj" fmla="val 16667"/>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
        <p:nvSpPr>
          <p:cNvPr id="2" name="Rectangle à coins arrondis 11"/>
          <p:cNvSpPr/>
          <p:nvPr/>
        </p:nvSpPr>
        <p:spPr bwMode="auto">
          <a:xfrm>
            <a:off x="5216587" y="2859782"/>
            <a:ext cx="1625020" cy="116906"/>
          </a:xfrm>
          <a:prstGeom prst="roundRect">
            <a:avLst>
              <a:gd name="adj" fmla="val 16667"/>
            </a:avLst>
          </a:prstGeom>
          <a:noFill/>
          <a:ln w="28575">
            <a:solidFill>
              <a:schemeClr val="accent4"/>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fr-FR" sz="1800" b="0" i="0" u="none" strike="noStrike" cap="none" spc="0">
              <a:ln>
                <a:noFill/>
              </a:ln>
              <a:solidFill>
                <a:srgbClr val="FFFFFF"/>
              </a:solidFill>
              <a:latin typeface="Arial"/>
              <a:ea typeface="+mn-ea"/>
              <a:cs typeface="+mn-cs"/>
            </a:endParaRPr>
          </a:p>
        </p:txBody>
      </p:sp>
    </p:spTree>
    <p:extLst>
      <p:ext uri="{BB962C8B-B14F-4D97-AF65-F5344CB8AC3E}">
        <p14:creationId xmlns:p14="http://schemas.microsoft.com/office/powerpoint/2010/main" val="203164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7" name="Image 17"/>
          <p:cNvPicPr>
            <a:picLocks noChangeAspect="1"/>
          </p:cNvPicPr>
          <p:nvPr/>
        </p:nvPicPr>
        <p:blipFill>
          <a:blip r:embed="rId2"/>
          <a:stretch/>
        </p:blipFill>
        <p:spPr bwMode="auto">
          <a:xfrm>
            <a:off x="233946" y="1231728"/>
            <a:ext cx="2674970" cy="2917284"/>
          </a:xfrm>
          <a:prstGeom prst="rect">
            <a:avLst/>
          </a:prstGeom>
          <a:ln>
            <a:noFill/>
          </a:ln>
          <a:effectLst>
            <a:outerShdw blurRad="292100" dist="139700" dir="2700000" algn="tl" rotWithShape="0">
              <a:srgbClr val="333333">
                <a:alpha val="65000"/>
              </a:srgbClr>
            </a:outerShdw>
          </a:effectLst>
        </p:spPr>
      </p:pic>
      <p:sp>
        <p:nvSpPr>
          <p:cNvPr id="6" name="Espace réservé du texte 3"/>
          <p:cNvSpPr txBox="1"/>
          <p:nvPr/>
        </p:nvSpPr>
        <p:spPr bwMode="auto">
          <a:xfrm>
            <a:off x="3575545" y="267494"/>
            <a:ext cx="5220112" cy="576064"/>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thématiques (top-down)</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2207925259"/>
              </p:ext>
            </p:extLst>
          </p:nvPr>
        </p:nvGraphicFramePr>
        <p:xfrm>
          <a:off x="3033628" y="1059582"/>
          <a:ext cx="6110372" cy="3801533"/>
        </p:xfrm>
        <a:graphic>
          <a:graphicData uri="http://schemas.openxmlformats.org/drawingml/2006/table">
            <a:tbl>
              <a:tblPr firstRow="1" bandRow="1"/>
              <a:tblGrid>
                <a:gridCol w="6110372">
                  <a:extLst>
                    <a:ext uri="{9D8B030D-6E8A-4147-A177-3AD203B41FA5}">
                      <a16:colId xmlns:a16="http://schemas.microsoft.com/office/drawing/2014/main" val="20000"/>
                    </a:ext>
                  </a:extLst>
                </a:gridCol>
              </a:tblGrid>
              <a:tr h="3801533">
                <a:tc>
                  <a:txBody>
                    <a:bodyPr/>
                    <a:lstStyle/>
                    <a:p>
                      <a:pPr marL="0" marR="437515" lvl="0" indent="0">
                        <a:spcAft>
                          <a:spcPts val="600"/>
                        </a:spcAft>
                        <a:buClr>
                          <a:srgbClr val="EA5433"/>
                        </a:buClr>
                        <a:buSzPct val="90000"/>
                        <a:buNone/>
                        <a:defRPr/>
                      </a:pPr>
                      <a:r>
                        <a:rPr lang="fr-FR" sz="1600" b="0" dirty="0">
                          <a:solidFill>
                            <a:schemeClr val="tx1"/>
                          </a:solidFill>
                          <a:latin typeface="+mn-lt"/>
                        </a:rPr>
                        <a:t>Approche </a:t>
                      </a:r>
                      <a:r>
                        <a:rPr lang="fr-FR" sz="1600" b="0" i="1" dirty="0">
                          <a:solidFill>
                            <a:schemeClr val="tx1"/>
                          </a:solidFill>
                          <a:latin typeface="+mn-lt"/>
                        </a:rPr>
                        <a:t>"top-down"</a:t>
                      </a:r>
                      <a:r>
                        <a:rPr lang="fr-FR" sz="1600" b="0" dirty="0">
                          <a:solidFill>
                            <a:schemeClr val="tx1"/>
                          </a:solidFill>
                          <a:latin typeface="+mn-lt"/>
                        </a:rPr>
                        <a:t> pour soutenir les </a:t>
                      </a:r>
                      <a:r>
                        <a:rPr lang="fr-FR" sz="1600" b="1" dirty="0">
                          <a:solidFill>
                            <a:schemeClr val="tx1"/>
                          </a:solidFill>
                          <a:latin typeface="+mn-lt"/>
                        </a:rPr>
                        <a:t>priorités politiques stratégiques </a:t>
                      </a:r>
                      <a:r>
                        <a:rPr lang="fr-FR" sz="1600" b="0" dirty="0">
                          <a:solidFill>
                            <a:schemeClr val="tx1"/>
                          </a:solidFill>
                          <a:latin typeface="+mn-lt"/>
                        </a:rPr>
                        <a:t>de l'Union Européenne</a:t>
                      </a:r>
                      <a:r>
                        <a:rPr lang="fr-FR" sz="1600" b="1" dirty="0">
                          <a:solidFill>
                            <a:schemeClr val="tx1"/>
                          </a:solidFill>
                          <a:latin typeface="+mn-lt"/>
                        </a:rPr>
                        <a:t> </a:t>
                      </a:r>
                      <a:r>
                        <a:rPr lang="fr-FR" sz="1600" b="0" dirty="0">
                          <a:solidFill>
                            <a:schemeClr val="tx1"/>
                          </a:solidFill>
                          <a:latin typeface="+mn-lt"/>
                        </a:rPr>
                        <a:t>et les </a:t>
                      </a:r>
                      <a:r>
                        <a:rPr lang="fr-FR" sz="1600" b="1" dirty="0">
                          <a:solidFill>
                            <a:schemeClr val="tx1"/>
                          </a:solidFill>
                          <a:latin typeface="+mn-lt"/>
                        </a:rPr>
                        <a:t>objectifs de développement durable </a:t>
                      </a:r>
                      <a:r>
                        <a:rPr lang="fr-FR" sz="1600" b="0" dirty="0">
                          <a:solidFill>
                            <a:schemeClr val="tx1"/>
                          </a:solidFill>
                          <a:latin typeface="+mn-lt"/>
                        </a:rPr>
                        <a:t>des Nations Unies.</a:t>
                      </a:r>
                      <a:endParaRPr dirty="0">
                        <a:solidFill>
                          <a:schemeClr val="tx1"/>
                        </a:solidFill>
                      </a:endParaRPr>
                    </a:p>
                    <a:p>
                      <a:pPr marL="285750" marR="437515" lvl="0" indent="-285750">
                        <a:spcAft>
                          <a:spcPts val="300"/>
                        </a:spcAft>
                        <a:buClr>
                          <a:srgbClr val="EA5433"/>
                        </a:buClr>
                        <a:buSzPct val="90000"/>
                        <a:buFont typeface="Courier New"/>
                        <a:buChar char="o"/>
                        <a:defRPr/>
                      </a:pPr>
                      <a:r>
                        <a:rPr lang="fr-FR" sz="1600" b="0" dirty="0">
                          <a:solidFill>
                            <a:schemeClr val="tx1"/>
                          </a:solidFill>
                          <a:latin typeface="+mn-lt"/>
                        </a:rPr>
                        <a:t>Appels à projets </a:t>
                      </a:r>
                      <a:r>
                        <a:rPr lang="fr-FR" sz="1600" b="1" dirty="0">
                          <a:solidFill>
                            <a:schemeClr val="tx1"/>
                          </a:solidFill>
                          <a:latin typeface="+mn-lt"/>
                        </a:rPr>
                        <a:t>centrés sur des problématiques sociétales</a:t>
                      </a:r>
                      <a:r>
                        <a:rPr lang="fr-FR" sz="1600" b="0" dirty="0">
                          <a:solidFill>
                            <a:schemeClr val="tx1"/>
                          </a:solidFill>
                          <a:latin typeface="+mn-lt"/>
                        </a:rPr>
                        <a:t>, des </a:t>
                      </a:r>
                      <a:r>
                        <a:rPr lang="fr-FR" sz="1600" b="1" dirty="0">
                          <a:solidFill>
                            <a:schemeClr val="tx1"/>
                          </a:solidFill>
                          <a:latin typeface="+mn-lt"/>
                        </a:rPr>
                        <a:t>défis globaux : </a:t>
                      </a:r>
                      <a:endParaRPr lang="fr-FR" sz="1600" b="0" i="1" dirty="0">
                        <a:solidFill>
                          <a:schemeClr val="tx1"/>
                        </a:solidFill>
                        <a:latin typeface="+mn-lt"/>
                      </a:endParaRPr>
                    </a:p>
                    <a:p>
                      <a:pPr marL="822960" marR="437515" lvl="2" indent="-285750" algn="l">
                        <a:spcAft>
                          <a:spcPts val="200"/>
                        </a:spcAft>
                        <a:buClr>
                          <a:srgbClr val="EA5433"/>
                        </a:buClr>
                        <a:buSzPct val="90000"/>
                        <a:buFont typeface="Arial"/>
                        <a:buChar char="•"/>
                        <a:defRPr/>
                      </a:pPr>
                      <a:r>
                        <a:rPr lang="fr-FR" sz="1600" b="0" dirty="0">
                          <a:solidFill>
                            <a:schemeClr val="tx1"/>
                          </a:solidFill>
                          <a:latin typeface="+mn-lt"/>
                        </a:rPr>
                        <a:t>Répondre aux</a:t>
                      </a:r>
                      <a:r>
                        <a:rPr lang="fr-FR" sz="1600" b="1" dirty="0">
                          <a:solidFill>
                            <a:schemeClr val="tx1"/>
                          </a:solidFill>
                          <a:latin typeface="+mn-lt"/>
                        </a:rPr>
                        <a:t> impacts attendus</a:t>
                      </a:r>
                      <a:endParaRPr lang="fr-FR" sz="1600" b="0" i="1" dirty="0">
                        <a:solidFill>
                          <a:schemeClr val="tx1"/>
                        </a:solidFill>
                        <a:latin typeface="+mn-lt"/>
                      </a:endParaRPr>
                    </a:p>
                    <a:p>
                      <a:pPr marL="822960" marR="437515" lvl="2" indent="-285750" algn="l">
                        <a:spcAft>
                          <a:spcPts val="600"/>
                        </a:spcAft>
                        <a:buClr>
                          <a:srgbClr val="EA5433"/>
                        </a:buClr>
                        <a:buSzPct val="90000"/>
                        <a:buFont typeface="Arial"/>
                        <a:buChar char="•"/>
                        <a:defRPr/>
                      </a:pPr>
                      <a:r>
                        <a:rPr lang="fr-FR" sz="1600" b="0" dirty="0">
                          <a:solidFill>
                            <a:schemeClr val="tx1"/>
                          </a:solidFill>
                          <a:latin typeface="+mn-lt"/>
                        </a:rPr>
                        <a:t>Fournir des</a:t>
                      </a:r>
                      <a:r>
                        <a:rPr lang="fr-FR" sz="1600" b="1" dirty="0">
                          <a:solidFill>
                            <a:schemeClr val="tx1"/>
                          </a:solidFill>
                          <a:latin typeface="+mn-lt"/>
                        </a:rPr>
                        <a:t> </a:t>
                      </a:r>
                      <a:r>
                        <a:rPr lang="fr-FR" sz="1600" b="1" dirty="0" smtClean="0">
                          <a:solidFill>
                            <a:schemeClr val="tx1"/>
                          </a:solidFill>
                          <a:latin typeface="+mn-lt"/>
                        </a:rPr>
                        <a:t>options</a:t>
                      </a:r>
                      <a:r>
                        <a:rPr lang="fr-FR" sz="1600" b="0" baseline="0" dirty="0" smtClean="0">
                          <a:solidFill>
                            <a:schemeClr val="tx1"/>
                          </a:solidFill>
                          <a:latin typeface="+mn-lt"/>
                        </a:rPr>
                        <a:t> et</a:t>
                      </a:r>
                      <a:r>
                        <a:rPr lang="fr-FR" sz="1600" b="0" dirty="0" smtClean="0">
                          <a:solidFill>
                            <a:schemeClr val="tx1"/>
                          </a:solidFill>
                          <a:latin typeface="+mn-lt"/>
                        </a:rPr>
                        <a:t> </a:t>
                      </a:r>
                      <a:r>
                        <a:rPr lang="fr-FR" sz="1600" b="1" dirty="0" smtClean="0">
                          <a:solidFill>
                            <a:schemeClr val="tx1"/>
                          </a:solidFill>
                          <a:latin typeface="+mn-lt"/>
                        </a:rPr>
                        <a:t>solutions </a:t>
                      </a:r>
                      <a:r>
                        <a:rPr lang="fr-FR" sz="1600" b="1" dirty="0">
                          <a:solidFill>
                            <a:schemeClr val="tx1"/>
                          </a:solidFill>
                          <a:latin typeface="+mn-lt"/>
                        </a:rPr>
                        <a:t>(non) technologiques</a:t>
                      </a:r>
                      <a:r>
                        <a:rPr lang="fr-FR" sz="1600" b="0" dirty="0">
                          <a:solidFill>
                            <a:schemeClr val="tx1"/>
                          </a:solidFill>
                          <a:latin typeface="+mn-lt"/>
                        </a:rPr>
                        <a:t>,</a:t>
                      </a:r>
                      <a:r>
                        <a:rPr lang="fr-FR" sz="1600" b="1" dirty="0">
                          <a:solidFill>
                            <a:schemeClr val="tx1"/>
                          </a:solidFill>
                          <a:latin typeface="+mn-lt"/>
                        </a:rPr>
                        <a:t> </a:t>
                      </a:r>
                      <a:r>
                        <a:rPr lang="fr-FR" sz="1600" b="1" dirty="0" smtClean="0">
                          <a:solidFill>
                            <a:schemeClr val="tx1"/>
                          </a:solidFill>
                          <a:latin typeface="+mn-lt"/>
                        </a:rPr>
                        <a:t>recommandations</a:t>
                      </a:r>
                      <a:r>
                        <a:rPr lang="fr-FR" sz="1600" b="1" dirty="0">
                          <a:solidFill>
                            <a:schemeClr val="tx1"/>
                          </a:solidFill>
                          <a:latin typeface="+mn-lt"/>
                        </a:rPr>
                        <a:t>...</a:t>
                      </a:r>
                      <a:endParaRPr dirty="0">
                        <a:solidFill>
                          <a:schemeClr val="tx1"/>
                        </a:solidFill>
                      </a:endParaRPr>
                    </a:p>
                    <a:p>
                      <a:pPr marL="285750" marR="437515" lvl="0" indent="-285750">
                        <a:spcAft>
                          <a:spcPts val="600"/>
                        </a:spcAft>
                        <a:buClr>
                          <a:srgbClr val="EA5433"/>
                        </a:buClr>
                        <a:buSzPct val="90000"/>
                        <a:buFont typeface="Courier New"/>
                        <a:buChar char="o"/>
                        <a:defRPr/>
                      </a:pPr>
                      <a:r>
                        <a:rPr lang="fr-FR" sz="1600" b="0" dirty="0">
                          <a:solidFill>
                            <a:schemeClr val="tx1"/>
                          </a:solidFill>
                          <a:latin typeface="+mn-lt"/>
                        </a:rPr>
                        <a:t>Projets </a:t>
                      </a:r>
                      <a:r>
                        <a:rPr lang="fr-FR" sz="1600" b="1" dirty="0">
                          <a:solidFill>
                            <a:schemeClr val="tx1"/>
                          </a:solidFill>
                          <a:latin typeface="+mn-lt"/>
                        </a:rPr>
                        <a:t>collaboratifs</a:t>
                      </a:r>
                      <a:r>
                        <a:rPr lang="fr-FR" sz="1600" b="0" dirty="0">
                          <a:solidFill>
                            <a:schemeClr val="tx1"/>
                          </a:solidFill>
                          <a:latin typeface="+mn-lt"/>
                        </a:rPr>
                        <a:t> trans</a:t>
                      </a:r>
                      <a:r>
                        <a:rPr lang="fr-FR" sz="1600" b="1" dirty="0">
                          <a:solidFill>
                            <a:schemeClr val="tx1"/>
                          </a:solidFill>
                          <a:latin typeface="+mn-lt"/>
                        </a:rPr>
                        <a:t>disciplinaires</a:t>
                      </a:r>
                      <a:r>
                        <a:rPr lang="fr-FR" sz="1600" b="0" dirty="0">
                          <a:solidFill>
                            <a:schemeClr val="tx1"/>
                          </a:solidFill>
                          <a:latin typeface="+mn-lt"/>
                        </a:rPr>
                        <a:t>,</a:t>
                      </a:r>
                      <a:r>
                        <a:rPr lang="fr-FR" sz="1600" dirty="0">
                          <a:solidFill>
                            <a:schemeClr val="tx1"/>
                          </a:solidFill>
                          <a:latin typeface="+mn-lt"/>
                        </a:rPr>
                        <a:t> </a:t>
                      </a:r>
                      <a:r>
                        <a:rPr lang="fr-FR" sz="1600" b="0" dirty="0" err="1">
                          <a:solidFill>
                            <a:schemeClr val="tx1"/>
                          </a:solidFill>
                          <a:latin typeface="+mn-lt"/>
                        </a:rPr>
                        <a:t>tran</a:t>
                      </a:r>
                      <a:r>
                        <a:rPr lang="fr-FR" sz="1600" b="1" dirty="0" err="1">
                          <a:solidFill>
                            <a:schemeClr val="tx1"/>
                          </a:solidFill>
                          <a:latin typeface="+mn-lt"/>
                        </a:rPr>
                        <a:t>sectoriels</a:t>
                      </a:r>
                      <a:r>
                        <a:rPr lang="fr-FR" sz="1600" b="1" dirty="0">
                          <a:solidFill>
                            <a:schemeClr val="tx1"/>
                          </a:solidFill>
                          <a:latin typeface="+mn-lt"/>
                        </a:rPr>
                        <a:t> </a:t>
                      </a:r>
                      <a:r>
                        <a:rPr lang="fr-FR" sz="1600" b="0" dirty="0">
                          <a:solidFill>
                            <a:schemeClr val="tx1"/>
                          </a:solidFill>
                          <a:latin typeface="+mn-lt"/>
                        </a:rPr>
                        <a:t>et</a:t>
                      </a:r>
                      <a:r>
                        <a:rPr lang="fr-FR" sz="1600" b="1" dirty="0">
                          <a:solidFill>
                            <a:schemeClr val="tx1"/>
                          </a:solidFill>
                          <a:latin typeface="+mn-lt"/>
                        </a:rPr>
                        <a:t> </a:t>
                      </a:r>
                      <a:r>
                        <a:rPr lang="fr-FR" sz="1600" b="0" dirty="0">
                          <a:solidFill>
                            <a:schemeClr val="tx1"/>
                          </a:solidFill>
                          <a:latin typeface="+mn-lt"/>
                        </a:rPr>
                        <a:t>trans</a:t>
                      </a:r>
                      <a:r>
                        <a:rPr lang="fr-FR" sz="1600" b="1" dirty="0">
                          <a:solidFill>
                            <a:schemeClr val="tx1"/>
                          </a:solidFill>
                          <a:latin typeface="+mn-lt"/>
                        </a:rPr>
                        <a:t>nationaux</a:t>
                      </a:r>
                      <a:endParaRPr lang="fr-FR" sz="1400" b="0" i="1" dirty="0">
                        <a:solidFill>
                          <a:schemeClr val="tx1"/>
                        </a:solidFill>
                        <a:latin typeface="+mn-lt"/>
                      </a:endParaRPr>
                    </a:p>
                    <a:p>
                      <a:pPr marL="285750" marR="437515" lvl="0" indent="-285750">
                        <a:spcAft>
                          <a:spcPts val="600"/>
                        </a:spcAft>
                        <a:buClr>
                          <a:schemeClr val="accent4"/>
                        </a:buClr>
                        <a:buSzPct val="90000"/>
                        <a:buFont typeface="Courier New"/>
                        <a:buChar char="o"/>
                        <a:defRPr/>
                      </a:pPr>
                      <a:r>
                        <a:rPr lang="fr-FR" sz="1600" b="1" dirty="0">
                          <a:solidFill>
                            <a:schemeClr val="tx1"/>
                          </a:solidFill>
                          <a:latin typeface="+mn-lt"/>
                        </a:rPr>
                        <a:t>3-4 ans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chemeClr val="accent4"/>
                        </a:buClr>
                        <a:buSzPct val="90000"/>
                        <a:buFont typeface="Courier New"/>
                        <a:buChar char="o"/>
                        <a:defRPr/>
                      </a:pPr>
                      <a:r>
                        <a:rPr lang="fr-FR" sz="1600" b="0" dirty="0">
                          <a:solidFill>
                            <a:schemeClr val="tx1"/>
                          </a:solidFill>
                          <a:latin typeface="+mn-lt"/>
                        </a:rPr>
                        <a:t>Minimum</a:t>
                      </a:r>
                      <a:r>
                        <a:rPr lang="fr-FR" sz="1600" dirty="0">
                          <a:solidFill>
                            <a:schemeClr val="tx1"/>
                          </a:solidFill>
                          <a:latin typeface="+mn-lt"/>
                        </a:rPr>
                        <a:t> </a:t>
                      </a:r>
                      <a:r>
                        <a:rPr lang="fr-FR" sz="1600" b="1" dirty="0">
                          <a:solidFill>
                            <a:schemeClr val="tx1"/>
                          </a:solidFill>
                          <a:latin typeface="+mn-lt"/>
                        </a:rPr>
                        <a:t>2-3 </a:t>
                      </a:r>
                      <a:r>
                        <a:rPr lang="fr-FR" sz="1600" b="1" dirty="0" smtClean="0">
                          <a:solidFill>
                            <a:schemeClr val="tx1"/>
                          </a:solidFill>
                          <a:latin typeface="+mn-lt"/>
                        </a:rPr>
                        <a:t>M€</a:t>
                      </a:r>
                      <a:r>
                        <a:rPr lang="fr-FR" sz="1600" b="0" dirty="0" smtClean="0">
                          <a:solidFill>
                            <a:schemeClr val="tx1"/>
                          </a:solidFill>
                          <a:latin typeface="+mn-lt"/>
                        </a:rPr>
                        <a:t>,</a:t>
                      </a:r>
                      <a:r>
                        <a:rPr lang="fr-FR" sz="1600" b="0" dirty="0">
                          <a:solidFill>
                            <a:schemeClr val="tx1"/>
                          </a:solidFill>
                          <a:latin typeface="+mn-lt"/>
                        </a:rPr>
                        <a:t> </a:t>
                      </a:r>
                      <a:r>
                        <a:rPr lang="fr-FR" sz="1600" b="1" i="0" u="none" strike="noStrike" cap="none" dirty="0">
                          <a:solidFill>
                            <a:schemeClr val="tx1"/>
                          </a:solidFill>
                          <a:latin typeface="+mn-lt"/>
                          <a:ea typeface="+mn-ea"/>
                          <a:cs typeface="+mn-cs"/>
                        </a:rPr>
                        <a:t>4-5 </a:t>
                      </a:r>
                      <a:r>
                        <a:rPr lang="fr-FR" sz="1600" b="1" i="0" u="none" strike="noStrike" cap="none" dirty="0" smtClean="0">
                          <a:solidFill>
                            <a:schemeClr val="tx1"/>
                          </a:solidFill>
                          <a:latin typeface="+mn-lt"/>
                          <a:ea typeface="+mn-ea"/>
                          <a:cs typeface="+mn-cs"/>
                        </a:rPr>
                        <a:t>M€</a:t>
                      </a:r>
                      <a:r>
                        <a:rPr lang="fr-FR" sz="1600" b="0" dirty="0" smtClean="0">
                          <a:solidFill>
                            <a:schemeClr val="tx1"/>
                          </a:solidFill>
                          <a:latin typeface="+mn-lt"/>
                        </a:rPr>
                        <a:t> </a:t>
                      </a:r>
                      <a:r>
                        <a:rPr lang="fr-FR" sz="1600" b="0" dirty="0">
                          <a:solidFill>
                            <a:schemeClr val="tx1"/>
                          </a:solidFill>
                          <a:latin typeface="+mn-lt"/>
                        </a:rPr>
                        <a:t>en moyenne</a:t>
                      </a:r>
                      <a:endParaRPr dirty="0">
                        <a:solidFill>
                          <a:schemeClr val="tx1"/>
                        </a:solidFill>
                      </a:endParaRPr>
                    </a:p>
                    <a:p>
                      <a:pPr marL="297815" marR="437515" lvl="0" indent="-285750">
                        <a:spcAft>
                          <a:spcPts val="600"/>
                        </a:spcAft>
                        <a:buClr>
                          <a:srgbClr val="EA5433"/>
                        </a:buClr>
                        <a:buSzPct val="90000"/>
                        <a:buFont typeface="Courier New"/>
                        <a:buChar char="o"/>
                        <a:defRPr/>
                      </a:pPr>
                      <a:r>
                        <a:rPr lang="fr-FR" sz="1600" b="1" u="none" dirty="0">
                          <a:solidFill>
                            <a:schemeClr val="tx1"/>
                          </a:solidFill>
                          <a:latin typeface="+mn-lt"/>
                        </a:rPr>
                        <a:t>3 types de projets :</a:t>
                      </a:r>
                      <a:r>
                        <a:rPr lang="fr-FR" sz="1600" b="0" dirty="0">
                          <a:solidFill>
                            <a:schemeClr val="tx1"/>
                          </a:solidFill>
                          <a:latin typeface="+mn-lt"/>
                        </a:rPr>
                        <a:t> RIA, IA, CSA</a:t>
                      </a:r>
                      <a:endParaRPr lang="fr-FR" sz="1400" b="0" i="1" u="none" strike="noStrike" dirty="0">
                        <a:solidFill>
                          <a:schemeClr val="tx1"/>
                        </a:solidFill>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57700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993337517"/>
              </p:ext>
            </p:extLst>
          </p:nvPr>
        </p:nvGraphicFramePr>
        <p:xfrm>
          <a:off x="352203" y="970221"/>
          <a:ext cx="8614864" cy="3794760"/>
        </p:xfrm>
        <a:graphic>
          <a:graphicData uri="http://schemas.openxmlformats.org/drawingml/2006/table">
            <a:tbl>
              <a:tblPr firstRow="1" bandRow="1"/>
              <a:tblGrid>
                <a:gridCol w="8614864">
                  <a:extLst>
                    <a:ext uri="{9D8B030D-6E8A-4147-A177-3AD203B41FA5}">
                      <a16:colId xmlns:a16="http://schemas.microsoft.com/office/drawing/2014/main" val="20000"/>
                    </a:ext>
                  </a:extLst>
                </a:gridCol>
              </a:tblGrid>
              <a:tr h="3733799">
                <a:tc>
                  <a:txBody>
                    <a:bodyPr/>
                    <a:lstStyle/>
                    <a:p>
                      <a:pPr marL="12065" marR="437515" lvl="0" indent="0">
                        <a:spcAft>
                          <a:spcPts val="1200"/>
                        </a:spcAft>
                        <a:buClr>
                          <a:srgbClr val="EA5433"/>
                        </a:buClr>
                        <a:buSzPct val="90000"/>
                        <a:buNone/>
                        <a:defRPr/>
                      </a:pPr>
                      <a:r>
                        <a:rPr lang="fr-FR" sz="1800" u="none" dirty="0">
                          <a:solidFill>
                            <a:schemeClr val="tx1"/>
                          </a:solidFill>
                          <a:latin typeface="+mn-lt"/>
                        </a:rPr>
                        <a:t>Trois types de projets collaboratifs</a:t>
                      </a:r>
                      <a:r>
                        <a:rPr lang="fr-FR" sz="1800" b="0" u="none" dirty="0">
                          <a:solidFill>
                            <a:schemeClr val="tx1"/>
                          </a:solidFill>
                          <a:latin typeface="+mn-lt"/>
                        </a:rPr>
                        <a:t> (instruments de financement)</a:t>
                      </a:r>
                      <a:endParaRPr lang="fr-FR" sz="1800" b="0"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RIA – </a:t>
                      </a:r>
                      <a:r>
                        <a:rPr lang="fr-FR" sz="1800" b="1" u="none" dirty="0" err="1">
                          <a:solidFill>
                            <a:schemeClr val="tx2"/>
                          </a:solidFill>
                          <a:latin typeface="+mn-lt"/>
                        </a:rPr>
                        <a:t>Research</a:t>
                      </a:r>
                      <a:r>
                        <a:rPr lang="fr-FR" sz="1800" b="1" u="none" dirty="0">
                          <a:solidFill>
                            <a:schemeClr val="tx2"/>
                          </a:solidFill>
                          <a:latin typeface="+mn-lt"/>
                        </a:rPr>
                        <a:t> and Innovation Actions (TRL </a:t>
                      </a:r>
                      <a:r>
                        <a:rPr lang="fr-FR" sz="1800" b="1" u="none" dirty="0" smtClean="0">
                          <a:solidFill>
                            <a:schemeClr val="tx2"/>
                          </a:solidFill>
                          <a:latin typeface="+mn-lt"/>
                        </a:rPr>
                        <a:t>2-5 en fin de projet)</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 à </a:t>
                      </a:r>
                      <a:r>
                        <a:rPr lang="fr-FR" sz="1600" b="1" u="none" dirty="0">
                          <a:solidFill>
                            <a:schemeClr val="tx1"/>
                          </a:solidFill>
                          <a:latin typeface="+mn-lt"/>
                        </a:rPr>
                        <a:t>établir de nouvelles connaissances </a:t>
                      </a:r>
                      <a:r>
                        <a:rPr lang="fr-FR" sz="1600" b="0" u="none" dirty="0">
                          <a:solidFill>
                            <a:schemeClr val="tx1"/>
                          </a:solidFill>
                          <a:latin typeface="+mn-lt"/>
                        </a:rPr>
                        <a:t>et/ou à </a:t>
                      </a:r>
                      <a:r>
                        <a:rPr lang="fr-FR" sz="1600" b="1" u="none" dirty="0">
                          <a:solidFill>
                            <a:schemeClr val="tx1"/>
                          </a:solidFill>
                          <a:latin typeface="+mn-lt"/>
                        </a:rPr>
                        <a:t>explorer la faisabilité</a:t>
                      </a:r>
                      <a:r>
                        <a:rPr lang="fr-FR" sz="1600" b="0" u="none" dirty="0">
                          <a:solidFill>
                            <a:schemeClr val="tx1"/>
                          </a:solidFill>
                          <a:latin typeface="+mn-lt"/>
                        </a:rPr>
                        <a:t> d'une technologie, d'un produit, d'un procédé ou d'un service : </a:t>
                      </a:r>
                      <a:r>
                        <a:rPr lang="fr-FR" sz="1400" b="0" i="1" u="none" strike="noStrike" dirty="0">
                          <a:solidFill>
                            <a:schemeClr val="tx1"/>
                          </a:solidFill>
                        </a:rPr>
                        <a:t>recherche fondamentale et appliquée, développement de technologie, essais d’un prototype à petite échelle...</a:t>
                      </a:r>
                      <a:endParaRPr lang="fr-FR" sz="1400" i="1" dirty="0">
                        <a:solidFill>
                          <a:schemeClr val="tx1"/>
                        </a:solidFill>
                      </a:endParaRPr>
                    </a:p>
                    <a:p>
                      <a:pPr marL="12065" marR="437515" lvl="0" indent="0">
                        <a:spcAft>
                          <a:spcPts val="600"/>
                        </a:spcAft>
                        <a:buClr>
                          <a:srgbClr val="EA5433"/>
                        </a:buClr>
                        <a:buSzPct val="90000"/>
                        <a:buNone/>
                        <a:defRPr/>
                      </a:pPr>
                      <a:r>
                        <a:rPr lang="fr-FR" sz="1800" b="1" u="none" dirty="0">
                          <a:solidFill>
                            <a:schemeClr val="tx2"/>
                          </a:solidFill>
                          <a:latin typeface="+mn-lt"/>
                        </a:rPr>
                        <a:t>IA – Innovation Actions (TRL </a:t>
                      </a:r>
                      <a:r>
                        <a:rPr lang="fr-FR" sz="1800" b="1" u="none" dirty="0" smtClean="0">
                          <a:solidFill>
                            <a:schemeClr val="tx2"/>
                          </a:solidFill>
                          <a:latin typeface="+mn-lt"/>
                        </a:rPr>
                        <a:t>5-8 en fin de projet)</a:t>
                      </a:r>
                      <a:endParaRPr lang="fr-FR" b="1"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visant</a:t>
                      </a:r>
                      <a:r>
                        <a:rPr lang="fr-FR" sz="1600" b="1" u="none" dirty="0">
                          <a:solidFill>
                            <a:schemeClr val="tx1"/>
                          </a:solidFill>
                          <a:latin typeface="+mn-lt"/>
                        </a:rPr>
                        <a:t> </a:t>
                      </a:r>
                      <a:r>
                        <a:rPr lang="fr-FR" sz="1600" b="0" i="0" u="none" strike="noStrike" dirty="0">
                          <a:solidFill>
                            <a:schemeClr val="tx1"/>
                          </a:solidFill>
                        </a:rPr>
                        <a:t>à produire des </a:t>
                      </a:r>
                      <a:r>
                        <a:rPr lang="fr-FR" sz="1600" b="1" i="0" u="none" strike="noStrike" dirty="0">
                          <a:solidFill>
                            <a:schemeClr val="tx1"/>
                          </a:solidFill>
                        </a:rPr>
                        <a:t>plans, arrangements ou concepts pour un produit, procédé ou service </a:t>
                      </a:r>
                      <a:r>
                        <a:rPr lang="fr-FR" sz="1600" b="0" i="0" u="none" strike="noStrike" dirty="0">
                          <a:solidFill>
                            <a:schemeClr val="tx1"/>
                          </a:solidFill>
                        </a:rPr>
                        <a:t>nouveau ou amélioré : </a:t>
                      </a:r>
                      <a:r>
                        <a:rPr lang="fr-FR" sz="1400" b="0" i="1" u="none" strike="noStrike" dirty="0">
                          <a:solidFill>
                            <a:schemeClr val="tx1"/>
                          </a:solidFill>
                          <a:latin typeface="Arial"/>
                        </a:rPr>
                        <a:t>prototypage, essais, démonstration ou pilotes, validation du produit à grande échelle, première commercialisation...</a:t>
                      </a:r>
                      <a:endParaRPr lang="fr-FR" sz="1400" b="0" i="1" u="none" dirty="0">
                        <a:solidFill>
                          <a:schemeClr val="tx1"/>
                        </a:solidFill>
                        <a:latin typeface="+mn-lt"/>
                      </a:endParaRPr>
                    </a:p>
                    <a:p>
                      <a:pPr marL="12065" marR="437515" lvl="0" indent="0">
                        <a:spcAft>
                          <a:spcPts val="600"/>
                        </a:spcAft>
                        <a:buClr>
                          <a:srgbClr val="EA5433"/>
                        </a:buClr>
                        <a:buSzPct val="90000"/>
                        <a:buNone/>
                        <a:defRPr/>
                      </a:pPr>
                      <a:r>
                        <a:rPr lang="fr-FR" sz="1800" b="1" u="none" dirty="0">
                          <a:solidFill>
                            <a:schemeClr val="tx2"/>
                          </a:solidFill>
                          <a:latin typeface="+mn-lt"/>
                        </a:rPr>
                        <a:t>CSA – Coordination and Support Actions </a:t>
                      </a:r>
                      <a:endParaRPr dirty="0">
                        <a:solidFill>
                          <a:schemeClr val="tx2"/>
                        </a:solidFill>
                      </a:endParaRPr>
                    </a:p>
                    <a:p>
                      <a:pPr marL="297815" marR="437515" lvl="0" indent="-285750">
                        <a:spcAft>
                          <a:spcPts val="600"/>
                        </a:spcAft>
                        <a:buClr>
                          <a:srgbClr val="EA5433"/>
                        </a:buClr>
                        <a:buSzPct val="90000"/>
                        <a:buFont typeface=".Lucida Grande UI Regular"/>
                        <a:buChar char="⇢"/>
                        <a:defRPr/>
                      </a:pPr>
                      <a:r>
                        <a:rPr lang="fr-FR" sz="1600" b="0" u="none" dirty="0">
                          <a:solidFill>
                            <a:schemeClr val="tx1"/>
                          </a:solidFill>
                          <a:latin typeface="+mn-lt"/>
                        </a:rPr>
                        <a:t>Projets consistant principalement en des </a:t>
                      </a:r>
                      <a:r>
                        <a:rPr lang="fr-FR" sz="1600" b="1" u="none" dirty="0">
                          <a:solidFill>
                            <a:schemeClr val="tx1"/>
                          </a:solidFill>
                          <a:latin typeface="+mn-lt"/>
                        </a:rPr>
                        <a:t>mesures d'accompagnement</a:t>
                      </a:r>
                      <a:r>
                        <a:rPr lang="fr-FR" sz="1600" b="0" u="none" dirty="0">
                          <a:solidFill>
                            <a:schemeClr val="tx1"/>
                          </a:solidFill>
                          <a:latin typeface="+mn-lt"/>
                        </a:rPr>
                        <a:t> : </a:t>
                      </a:r>
                      <a:r>
                        <a:rPr lang="fr-FR" sz="1400" b="0" i="1" u="none" dirty="0">
                          <a:solidFill>
                            <a:schemeClr val="tx1"/>
                          </a:solidFill>
                          <a:latin typeface="+mn-lt"/>
                        </a:rPr>
                        <a:t>mise en réseau des acteurs, actions de communication et sensibilisation, dialogue politique, production d'études/rapports, planification stratégique...</a:t>
                      </a:r>
                      <a:endParaRPr lang="fr-FR" sz="1400" b="1" i="1" u="none" dirty="0">
                        <a:solidFill>
                          <a:schemeClr val="tx1"/>
                        </a:solidFill>
                        <a:latin typeface="+mn-lt"/>
                      </a:endParaRPr>
                    </a:p>
                  </a:txBody>
                  <a:tcPr>
                    <a:lnL w="0" algn="ctr">
                      <a:noFill/>
                    </a:lnL>
                    <a:lnR w="0" algn="ctr">
                      <a:noFill/>
                    </a:lnR>
                    <a:lnT w="0" algn="ctr">
                      <a:noFill/>
                    </a:lnT>
                    <a:lnB w="0" algn="ctr">
                      <a:noFill/>
                    </a:lnB>
                    <a:noFill/>
                  </a:tcPr>
                </a:tc>
                <a:extLst>
                  <a:ext uri="{0D108BD9-81ED-4DB2-BD59-A6C34878D82A}">
                    <a16:rowId xmlns:a16="http://schemas.microsoft.com/office/drawing/2014/main" val="10000"/>
                  </a:ext>
                </a:extLst>
              </a:tr>
            </a:tbl>
          </a:graphicData>
        </a:graphic>
      </p:graphicFrame>
      <p:sp>
        <p:nvSpPr>
          <p:cNvPr id="7" name="Espace réservé du texte 3"/>
          <p:cNvSpPr txBox="1"/>
          <p:nvPr/>
        </p:nvSpPr>
        <p:spPr bwMode="auto">
          <a:xfrm>
            <a:off x="3575545" y="267494"/>
            <a:ext cx="5220112" cy="504056"/>
          </a:xfrm>
          <a:prstGeom prst="rect">
            <a:avLst/>
          </a:prstGeom>
          <a:noFill/>
          <a:ln>
            <a:noFill/>
          </a:ln>
        </p:spPr>
        <p:txBody>
          <a:bodyPr spcFirstLastPara="1" wrap="square" lIns="0" tIns="0" rIns="0" bIns="0" anchor="t" anchorCtr="0">
            <a:noAutofit/>
          </a:bodyPr>
          <a:lstStyle>
            <a:defPPr marR="0" lvl="0" algn="l">
              <a:lnSpc>
                <a:spcPct val="100000"/>
              </a:lnSpc>
              <a:spcBef>
                <a:spcPts val="0"/>
              </a:spcBef>
              <a:spcAft>
                <a:spcPts val="0"/>
              </a:spcAft>
            </a:defPPr>
            <a:lvl1pPr marL="457200" marR="0" lvl="0" indent="-276225" algn="r">
              <a:lnSpc>
                <a:spcPct val="100000"/>
              </a:lnSpc>
              <a:spcBef>
                <a:spcPts val="0"/>
              </a:spcBef>
              <a:spcAft>
                <a:spcPts val="0"/>
              </a:spcAft>
              <a:buClr>
                <a:schemeClr val="dk2"/>
              </a:buClr>
              <a:buSzPts val="750"/>
              <a:buFont typeface="Arial"/>
              <a:buAutoNum type="arabicPeriod"/>
              <a:defRPr sz="750" b="1" i="0" u="none" strike="noStrike" cap="none">
                <a:solidFill>
                  <a:schemeClr val="dk2"/>
                </a:solidFill>
                <a:latin typeface="Arial"/>
                <a:ea typeface="Arial"/>
                <a:cs typeface="Arial"/>
              </a:defRPr>
            </a:lvl1pPr>
            <a:lvl2pPr marL="914400" marR="0" lvl="1" indent="-276225" algn="r">
              <a:lnSpc>
                <a:spcPct val="100000"/>
              </a:lnSpc>
              <a:spcBef>
                <a:spcPts val="0"/>
              </a:spcBef>
              <a:spcAft>
                <a:spcPts val="0"/>
              </a:spcAft>
              <a:buClr>
                <a:schemeClr val="dk1"/>
              </a:buClr>
              <a:buSzPts val="750"/>
              <a:buFont typeface="Arial"/>
              <a:buAutoNum type="alphaLcPeriod"/>
              <a:defRPr sz="750" b="0" i="0" u="none" strike="noStrike" cap="none">
                <a:solidFill>
                  <a:schemeClr val="dk1"/>
                </a:solidFill>
                <a:latin typeface="Arial"/>
                <a:ea typeface="Arial"/>
                <a:cs typeface="Arial"/>
              </a:defRPr>
            </a:lvl2pPr>
            <a:lvl3pPr marL="1371600" marR="0" lvl="2" indent="-342900" algn="l">
              <a:lnSpc>
                <a:spcPct val="100000"/>
              </a:lnSpc>
              <a:spcBef>
                <a:spcPts val="100"/>
              </a:spcBef>
              <a:spcAft>
                <a:spcPts val="0"/>
              </a:spcAft>
              <a:buClr>
                <a:schemeClr val="dk1"/>
              </a:buClr>
              <a:buSzPts val="1800"/>
              <a:buFont typeface="Arial"/>
              <a:buChar char="•"/>
              <a:defRPr sz="850" b="0" i="0" u="none" strike="noStrike" cap="none">
                <a:solidFill>
                  <a:schemeClr val="dk1"/>
                </a:solidFill>
                <a:latin typeface="Arial"/>
                <a:ea typeface="Arial"/>
                <a:cs typeface="Arial"/>
              </a:defRPr>
            </a:lvl3pPr>
            <a:lvl4pPr marL="1828800" marR="0" lvl="3" indent="-342900" algn="l">
              <a:lnSpc>
                <a:spcPct val="100000"/>
              </a:lnSpc>
              <a:spcBef>
                <a:spcPts val="100"/>
              </a:spcBef>
              <a:spcAft>
                <a:spcPts val="0"/>
              </a:spcAft>
              <a:buClr>
                <a:schemeClr val="dk1"/>
              </a:buClr>
              <a:buSzPts val="1800"/>
              <a:buFont typeface="Arial"/>
              <a:buChar char="•"/>
              <a:defRPr sz="750" b="0" i="0" u="none" strike="noStrike" cap="none">
                <a:solidFill>
                  <a:schemeClr val="dk1"/>
                </a:solidFill>
                <a:latin typeface="Arial"/>
                <a:ea typeface="Arial"/>
                <a:cs typeface="Arial"/>
              </a:defRPr>
            </a:lvl4pPr>
            <a:lvl5pPr marL="2286000" marR="0" lvl="4" indent="-342900" algn="l">
              <a:lnSpc>
                <a:spcPct val="100000"/>
              </a:lnSpc>
              <a:spcBef>
                <a:spcPts val="100"/>
              </a:spcBef>
              <a:spcAft>
                <a:spcPts val="0"/>
              </a:spcAft>
              <a:buClr>
                <a:schemeClr val="dk1"/>
              </a:buClr>
              <a:buSzPts val="1800"/>
              <a:buFont typeface="Arial"/>
              <a:buChar char="•"/>
              <a:defRPr sz="700" b="0" i="0" u="none" strike="noStrike" cap="none">
                <a:solidFill>
                  <a:schemeClr val="dk1"/>
                </a:solidFill>
                <a:latin typeface="Arial"/>
                <a:ea typeface="Arial"/>
                <a:cs typeface="Arial"/>
              </a:defRPr>
            </a:lvl5pPr>
            <a:lvl6pPr marL="2743200" marR="0" lvl="5"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6pPr>
            <a:lvl7pPr marL="3200400" marR="0" lvl="6"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7pPr>
            <a:lvl8pPr marL="3657600" marR="0" lvl="7"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8pPr>
            <a:lvl9pPr marL="4114800" marR="0" lvl="8" indent="-342900" algn="l">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Arial"/>
                <a:ea typeface="Arial"/>
                <a:cs typeface="Arial"/>
              </a:defRPr>
            </a:lvl9pPr>
          </a:lstStyle>
          <a:p>
            <a:pPr marL="180975" marR="0" lvl="0" indent="0" algn="r" defTabSz="914400">
              <a:lnSpc>
                <a:spcPct val="100000"/>
              </a:lnSpc>
              <a:spcBef>
                <a:spcPts val="0"/>
              </a:spcBef>
              <a:spcAft>
                <a:spcPts val="0"/>
              </a:spcAft>
              <a:buClr>
                <a:srgbClr val="000091"/>
              </a:buClr>
              <a:buSzPts val="750"/>
              <a:buFont typeface="Arial"/>
              <a:buNone/>
              <a:defRPr/>
            </a:pPr>
            <a:r>
              <a:rPr lang="fr-FR" sz="1800" b="1" i="0" u="none" strike="noStrike" cap="none" spc="0" dirty="0">
                <a:ln>
                  <a:noFill/>
                </a:ln>
                <a:solidFill>
                  <a:schemeClr val="tx1"/>
                </a:solidFill>
                <a:latin typeface="Arial"/>
                <a:cs typeface="Arial"/>
              </a:rPr>
              <a:t>Appels thématiques (top-down)</a:t>
            </a:r>
            <a:endParaRPr dirty="0"/>
          </a:p>
          <a:p>
            <a:pPr marL="180975" marR="0" lvl="0" indent="0" algn="r" defTabSz="914400">
              <a:lnSpc>
                <a:spcPct val="100000"/>
              </a:lnSpc>
              <a:spcBef>
                <a:spcPts val="0"/>
              </a:spcBef>
              <a:spcAft>
                <a:spcPts val="0"/>
              </a:spcAft>
              <a:buClr>
                <a:srgbClr val="000091"/>
              </a:buClr>
              <a:buSzPts val="750"/>
              <a:buFont typeface="Arial"/>
              <a:buNone/>
              <a:defRPr/>
            </a:pPr>
            <a:r>
              <a:rPr lang="fr-FR" sz="1200" b="1" i="0" u="none" strike="noStrike" cap="none" spc="0" dirty="0" smtClean="0">
                <a:ln>
                  <a:noFill/>
                </a:ln>
                <a:solidFill>
                  <a:schemeClr val="tx1"/>
                </a:solidFill>
                <a:latin typeface="Arial"/>
                <a:cs typeface="Arial"/>
              </a:rPr>
              <a:t>Clusters</a:t>
            </a:r>
            <a:endParaRPr lang="fr-FR" dirty="0"/>
          </a:p>
        </p:txBody>
      </p:sp>
    </p:spTree>
    <p:extLst>
      <p:ext uri="{BB962C8B-B14F-4D97-AF65-F5344CB8AC3E}">
        <p14:creationId xmlns:p14="http://schemas.microsoft.com/office/powerpoint/2010/main" val="2935322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Architecture du programme de travail 2023-2024</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spcAft>
                <a:spcPts val="0"/>
              </a:spcAft>
              <a:defRPr/>
            </a:pPr>
            <a:r>
              <a:rPr lang="en-US" sz="1000" b="1" u="sng" dirty="0">
                <a:solidFill>
                  <a:srgbClr val="000091"/>
                </a:solidFill>
                <a:latin typeface="Arial"/>
                <a:ea typeface="Times New Roman"/>
                <a:cs typeface="Times New Roman"/>
              </a:rPr>
              <a:t>Destination 1 – </a:t>
            </a:r>
            <a:r>
              <a:rPr lang="fr-FR" sz="1000" b="1" u="sng" dirty="0">
                <a:solidFill>
                  <a:srgbClr val="000091"/>
                </a:solidFill>
                <a:latin typeface="Arial"/>
                <a:ea typeface="Times New Roman"/>
                <a:cs typeface="Times New Roman"/>
              </a:rPr>
              <a:t>Sciences du climat et réponses pour la transformation vers la neutralité </a:t>
            </a:r>
            <a:r>
              <a:rPr lang="fr-FR" sz="1000" b="1" u="sng" dirty="0" smtClean="0">
                <a:solidFill>
                  <a:srgbClr val="000091"/>
                </a:solidFill>
                <a:latin typeface="Arial"/>
                <a:ea typeface="Times New Roman"/>
                <a:cs typeface="Times New Roman"/>
              </a:rPr>
              <a:t>climatique</a:t>
            </a:r>
          </a:p>
          <a:p>
            <a:pPr marL="623888" indent="-84138">
              <a:spcAft>
                <a:spcPts val="0"/>
              </a:spcAft>
              <a:buFont typeface="Arial"/>
              <a:buChar char="•"/>
              <a:defRPr/>
            </a:pPr>
            <a:r>
              <a:rPr lang="fr-FR" sz="900" dirty="0">
                <a:solidFill>
                  <a:schemeClr val="tx1"/>
                </a:solidFill>
                <a:ea typeface="Times New Roman"/>
                <a:cs typeface="Times New Roman"/>
                <a:hlinkClick r:id="rId3" action="ppaction://hlinksldjump"/>
              </a:rPr>
              <a:t>Sciences du Climat</a:t>
            </a:r>
            <a:endParaRPr sz="900" dirty="0">
              <a:solidFill>
                <a:schemeClr val="tx1"/>
              </a:solidFill>
              <a:ea typeface="Times New Roman"/>
              <a:cs typeface="Times New Roman"/>
            </a:endParaRPr>
          </a:p>
          <a:p>
            <a:pPr>
              <a:spcAft>
                <a:spcPts val="0"/>
              </a:spcAft>
              <a:defRPr/>
            </a:pPr>
            <a:endParaRPr lang="en-US" sz="1000" b="1" dirty="0">
              <a:solidFill>
                <a:srgbClr val="000091"/>
              </a:solidFill>
              <a:latin typeface="Arial"/>
              <a:ea typeface="Times New Roman"/>
              <a:cs typeface="Times New Roman"/>
            </a:endParaRPr>
          </a:p>
          <a:p>
            <a:pPr>
              <a:spcAft>
                <a:spcPts val="0"/>
              </a:spcAft>
              <a:defRPr/>
            </a:pPr>
            <a:r>
              <a:rPr lang="en-US" sz="1000" b="1" u="sng" dirty="0">
                <a:solidFill>
                  <a:srgbClr val="000091"/>
                </a:solidFill>
                <a:ea typeface="Times New Roman"/>
                <a:cs typeface="Times New Roman"/>
              </a:rPr>
              <a:t>Destination 2 – </a:t>
            </a:r>
            <a:r>
              <a:rPr lang="fr-FR" sz="1000" b="1" u="sng" dirty="0">
                <a:solidFill>
                  <a:srgbClr val="000091"/>
                </a:solidFill>
                <a:ea typeface="Times New Roman"/>
                <a:cs typeface="Times New Roman"/>
              </a:rPr>
              <a:t>Des solutions intersectorielles pour la transition climatique</a:t>
            </a:r>
          </a:p>
          <a:p>
            <a:pPr marL="623888" indent="-84138">
              <a:spcAft>
                <a:spcPts val="0"/>
              </a:spcAft>
              <a:buFont typeface="Arial"/>
              <a:buChar char="•"/>
              <a:defRPr/>
            </a:pPr>
            <a:r>
              <a:rPr lang="fr-FR" sz="900" dirty="0">
                <a:solidFill>
                  <a:schemeClr val="tx1"/>
                </a:solidFill>
                <a:ea typeface="Times New Roman"/>
                <a:cs typeface="Times New Roman"/>
                <a:hlinkClick r:id="rId4" action="ppaction://hlinksldjump"/>
              </a:rPr>
              <a:t>Une chaîne de valeur européenne des batteries compétitive et durable</a:t>
            </a:r>
            <a:endParaRPr lang="fr-FR" sz="900" dirty="0">
              <a:solidFill>
                <a:schemeClr val="tx1"/>
              </a:solidFill>
              <a:ea typeface="Times New Roman"/>
              <a:cs typeface="Times New Roman"/>
            </a:endParaRPr>
          </a:p>
          <a:p>
            <a:pPr marL="623888" indent="-84138">
              <a:spcAft>
                <a:spcPts val="0"/>
              </a:spcAft>
              <a:buFont typeface="Arial"/>
              <a:buChar char="•"/>
              <a:defRPr/>
            </a:pPr>
            <a:r>
              <a:rPr lang="fr-FR" sz="900" dirty="0">
                <a:solidFill>
                  <a:schemeClr val="tx1"/>
                </a:solidFill>
                <a:ea typeface="Times New Roman"/>
                <a:cs typeface="Times New Roman"/>
                <a:hlinkClick r:id="rId5" action="ppaction://hlinksldjump"/>
              </a:rPr>
              <a:t>Technologies de pointe émergentes et solutions </a:t>
            </a:r>
            <a:r>
              <a:rPr lang="fr-FR" sz="900" dirty="0" smtClean="0">
                <a:solidFill>
                  <a:schemeClr val="tx1"/>
                </a:solidFill>
                <a:ea typeface="Times New Roman"/>
                <a:cs typeface="Times New Roman"/>
                <a:hlinkClick r:id="rId5" action="ppaction://hlinksldjump"/>
              </a:rPr>
              <a:t>climatiques</a:t>
            </a:r>
            <a:endParaRPr lang="fr-FR" sz="900" dirty="0" smtClean="0">
              <a:solidFill>
                <a:schemeClr val="tx1"/>
              </a:solidFill>
              <a:ea typeface="Times New Roman"/>
              <a:cs typeface="Times New Roman"/>
            </a:endParaRPr>
          </a:p>
          <a:p>
            <a:pPr marL="623888" indent="-84138">
              <a:spcAft>
                <a:spcPts val="0"/>
              </a:spcAft>
              <a:buFont typeface="Arial"/>
              <a:buChar char="•"/>
              <a:defRPr/>
            </a:pPr>
            <a:r>
              <a:rPr lang="fr-FR" sz="900" dirty="0" smtClean="0">
                <a:solidFill>
                  <a:schemeClr val="tx1"/>
                </a:solidFill>
                <a:cs typeface="Times New Roman"/>
                <a:hlinkClick r:id="rId6" action="ppaction://hlinksldjump"/>
              </a:rPr>
              <a:t>Transversal</a:t>
            </a:r>
            <a:endParaRPr sz="900" dirty="0"/>
          </a:p>
          <a:p>
            <a:pPr>
              <a:spcAft>
                <a:spcPts val="0"/>
              </a:spcAft>
              <a:defRPr/>
            </a:pPr>
            <a:endParaRPr lang="en-US" sz="1000" b="1" dirty="0">
              <a:solidFill>
                <a:srgbClr val="000091"/>
              </a:solidFill>
              <a:latin typeface="Arial"/>
              <a:ea typeface="Times New Roman"/>
              <a:cs typeface="Times New Roman"/>
            </a:endParaRPr>
          </a:p>
          <a:p>
            <a:pPr>
              <a:spcAft>
                <a:spcPts val="0"/>
              </a:spcAft>
              <a:defRPr/>
            </a:pPr>
            <a:r>
              <a:rPr lang="en-US" sz="1000" b="1" u="sng" dirty="0">
                <a:solidFill>
                  <a:srgbClr val="000091"/>
                </a:solidFill>
                <a:ea typeface="Times New Roman"/>
                <a:cs typeface="Times New Roman"/>
              </a:rPr>
              <a:t>Destination 3 – </a:t>
            </a:r>
            <a:r>
              <a:rPr lang="fr-FR" sz="1000" b="1" u="sng" dirty="0">
                <a:solidFill>
                  <a:srgbClr val="000091"/>
                </a:solidFill>
                <a:ea typeface="Times New Roman"/>
                <a:cs typeface="Times New Roman"/>
              </a:rPr>
              <a:t>Un approvisionnement énergétique durable, sûr et compétitif</a:t>
            </a:r>
            <a:endParaRPr lang="en-GB" sz="1000" b="1" u="sng" dirty="0">
              <a:solidFill>
                <a:srgbClr val="000091"/>
              </a:solidFill>
              <a:ea typeface="Times New Roman"/>
              <a:cs typeface="Times New Roman"/>
            </a:endParaRPr>
          </a:p>
          <a:p>
            <a:pPr marL="625475" lvl="2" indent="-84138">
              <a:spcBef>
                <a:spcPts val="0"/>
              </a:spcBef>
              <a:spcAft>
                <a:spcPts val="0"/>
              </a:spcAft>
              <a:tabLst>
                <a:tab pos="457200" algn="l"/>
                <a:tab pos="5754688" algn="r"/>
              </a:tabLst>
              <a:defRPr/>
            </a:pPr>
            <a:r>
              <a:rPr lang="fr-FR" sz="900" dirty="0">
                <a:ea typeface="Times New Roman"/>
                <a:cs typeface="Times New Roman"/>
                <a:hlinkClick r:id="rId7" action="ppaction://hlinksldjump"/>
              </a:rPr>
              <a:t>Leadership mondial en matière d'énergies renouvelables  </a:t>
            </a:r>
            <a:endParaRPr lang="fr-FR" sz="900" dirty="0">
              <a:ea typeface="Times New Roman"/>
              <a:cs typeface="Times New Roman"/>
            </a:endParaRPr>
          </a:p>
          <a:p>
            <a:pPr marL="625475" lvl="2" indent="-84138">
              <a:spcBef>
                <a:spcPts val="0"/>
              </a:spcBef>
              <a:spcAft>
                <a:spcPts val="0"/>
              </a:spcAft>
              <a:tabLst>
                <a:tab pos="457200" algn="l"/>
                <a:tab pos="5754688" algn="r"/>
              </a:tabLst>
              <a:defRPr/>
            </a:pPr>
            <a:r>
              <a:rPr lang="fr-FR" sz="900" dirty="0">
                <a:ea typeface="Times New Roman"/>
                <a:cs typeface="Times New Roman"/>
                <a:hlinkClick r:id="rId8" action="ppaction://hlinksldjump"/>
              </a:rPr>
              <a:t>Systèmes, réseaux et stockage d'énergie</a:t>
            </a:r>
            <a:endParaRPr lang="fr-FR" sz="900" dirty="0">
              <a:ea typeface="Times New Roman"/>
              <a:cs typeface="Times New Roman"/>
            </a:endParaRPr>
          </a:p>
          <a:p>
            <a:pPr marL="625475" lvl="2" indent="-84138">
              <a:spcBef>
                <a:spcPts val="0"/>
              </a:spcBef>
              <a:spcAft>
                <a:spcPts val="0"/>
              </a:spcAft>
              <a:tabLst>
                <a:tab pos="457200" algn="l"/>
                <a:tab pos="5754688" algn="r"/>
              </a:tabLst>
              <a:defRPr/>
            </a:pPr>
            <a:r>
              <a:rPr lang="fr-FR" sz="900" dirty="0">
                <a:ea typeface="Times New Roman"/>
                <a:cs typeface="Times New Roman"/>
                <a:hlinkClick r:id="rId9" action="ppaction://hlinksldjump"/>
              </a:rPr>
              <a:t>Captage, utilisation et stockage du carbone</a:t>
            </a:r>
            <a:endParaRPr sz="700" dirty="0"/>
          </a:p>
          <a:p>
            <a:pPr marL="92075" lvl="2" indent="-92075">
              <a:spcBef>
                <a:spcPts val="0"/>
              </a:spcBef>
              <a:spcAft>
                <a:spcPts val="0"/>
              </a:spcAft>
              <a:buNone/>
              <a:tabLst>
                <a:tab pos="457200" algn="l"/>
                <a:tab pos="5754688" algn="r"/>
              </a:tabLst>
              <a:defRPr/>
            </a:pPr>
            <a:endParaRPr lang="en-US" sz="1000" b="1" dirty="0">
              <a:solidFill>
                <a:srgbClr val="000091"/>
              </a:solidFill>
              <a:latin typeface="Arial"/>
              <a:ea typeface="Times New Roman"/>
              <a:cs typeface="Times New Roman"/>
            </a:endParaRPr>
          </a:p>
          <a:p>
            <a:pPr marL="0" lvl="2" indent="0">
              <a:spcBef>
                <a:spcPts val="0"/>
              </a:spcBef>
              <a:spcAft>
                <a:spcPts val="0"/>
              </a:spcAft>
              <a:buNone/>
              <a:tabLst>
                <a:tab pos="457200" algn="l"/>
                <a:tab pos="5754688" algn="r"/>
              </a:tabLst>
              <a:defRPr/>
            </a:pPr>
            <a:r>
              <a:rPr lang="en-US" sz="1000" b="1" u="sng" dirty="0">
                <a:solidFill>
                  <a:srgbClr val="000091"/>
                </a:solidFill>
                <a:ea typeface="Times New Roman"/>
                <a:cs typeface="Times New Roman"/>
              </a:rPr>
              <a:t>Destination 4 – </a:t>
            </a:r>
            <a:r>
              <a:rPr lang="fr-FR" sz="1000" b="1" u="sng" dirty="0">
                <a:solidFill>
                  <a:srgbClr val="000091"/>
                </a:solidFill>
                <a:ea typeface="Times New Roman"/>
                <a:cs typeface="Times New Roman"/>
              </a:rPr>
              <a:t>Utilisation efficace, durable et inclusive de l'énergie</a:t>
            </a:r>
            <a:endParaRPr lang="en-GB" sz="1000" b="1" u="sng" dirty="0">
              <a:solidFill>
                <a:srgbClr val="000091"/>
              </a:solidFill>
              <a:ea typeface="Times New Roman"/>
              <a:cs typeface="Times New Roman"/>
            </a:endParaRPr>
          </a:p>
          <a:p>
            <a:pPr marL="623888" indent="-84138">
              <a:spcAft>
                <a:spcPts val="0"/>
              </a:spcAft>
              <a:buFont typeface="Arial"/>
              <a:buChar char="•"/>
              <a:defRPr/>
            </a:pPr>
            <a:r>
              <a:rPr lang="fr-FR" sz="900" dirty="0" smtClean="0">
                <a:solidFill>
                  <a:schemeClr val="tx1"/>
                </a:solidFill>
                <a:ea typeface="Times New Roman"/>
                <a:cs typeface="Times New Roman"/>
                <a:hlinkClick r:id="rId10" action="ppaction://hlinksldjump"/>
              </a:rPr>
              <a:t>Un parc immobilier européen à haute efficacité énergétique et climatiquement neutre</a:t>
            </a:r>
            <a:endParaRPr lang="en-GB" sz="900" dirty="0" smtClean="0">
              <a:solidFill>
                <a:schemeClr val="tx1"/>
              </a:solidFill>
              <a:ea typeface="Times New Roman"/>
              <a:cs typeface="Times New Roman"/>
            </a:endParaRPr>
          </a:p>
          <a:p>
            <a:pPr marL="623888" indent="-84138">
              <a:spcAft>
                <a:spcPts val="0"/>
              </a:spcAft>
              <a:buFont typeface="Arial"/>
              <a:buChar char="•"/>
              <a:defRPr/>
            </a:pPr>
            <a:r>
              <a:rPr lang="fr-FR" sz="900" dirty="0" smtClean="0">
                <a:solidFill>
                  <a:schemeClr val="tx1"/>
                </a:solidFill>
                <a:ea typeface="Times New Roman"/>
                <a:cs typeface="Times New Roman"/>
                <a:hlinkClick r:id="rId11" action="ppaction://hlinksldjump"/>
              </a:rPr>
              <a:t>Les installations industrielles dans la transition énergétique</a:t>
            </a:r>
            <a:endParaRPr lang="fr-FR" sz="900" dirty="0" smtClean="0">
              <a:solidFill>
                <a:schemeClr val="tx1"/>
              </a:solidFill>
              <a:ea typeface="Times New Roman"/>
              <a:cs typeface="Times New Roman"/>
            </a:endParaRPr>
          </a:p>
          <a:p>
            <a:pPr marL="539750">
              <a:spcAft>
                <a:spcPts val="0"/>
              </a:spcAft>
              <a:defRPr/>
            </a:pPr>
            <a:endParaRPr lang="en-GB" sz="900" u="sng" dirty="0">
              <a:solidFill>
                <a:schemeClr val="tx1"/>
              </a:solidFill>
              <a:ea typeface="Times New Roman"/>
              <a:cs typeface="Times New Roman"/>
            </a:endParaRPr>
          </a:p>
          <a:p>
            <a:pPr>
              <a:spcAft>
                <a:spcPts val="0"/>
              </a:spcAft>
              <a:defRPr/>
            </a:pPr>
            <a:r>
              <a:rPr lang="fr-FR" sz="1000" b="1" u="sng" dirty="0">
                <a:solidFill>
                  <a:srgbClr val="000091"/>
                </a:solidFill>
                <a:ea typeface="Times New Roman"/>
                <a:cs typeface="Times New Roman"/>
              </a:rPr>
              <a:t>Destination 5 – Des solutions propres et compétitives pour tous les modes de transport</a:t>
            </a:r>
          </a:p>
          <a:p>
            <a:pPr marL="625475" lvl="2" indent="-84138">
              <a:spcBef>
                <a:spcPts val="0"/>
              </a:spcBef>
              <a:spcAft>
                <a:spcPts val="0"/>
              </a:spcAft>
              <a:tabLst>
                <a:tab pos="457200" algn="l"/>
                <a:tab pos="5754688" algn="r"/>
              </a:tabLst>
              <a:defRPr/>
            </a:pPr>
            <a:r>
              <a:rPr lang="fr-FR" sz="900" dirty="0">
                <a:ea typeface="Times New Roman"/>
                <a:cs typeface="Times New Roman"/>
                <a:hlinkClick r:id="rId12" action="ppaction://hlinksldjump"/>
              </a:rPr>
              <a:t>Transport routier à émissions nulles </a:t>
            </a:r>
            <a:endParaRPr lang="fr-FR" sz="900" dirty="0">
              <a:ea typeface="Times New Roman"/>
              <a:cs typeface="Times New Roman"/>
            </a:endParaRPr>
          </a:p>
          <a:p>
            <a:pPr marL="625475" lvl="2" indent="-84138">
              <a:spcBef>
                <a:spcPts val="0"/>
              </a:spcBef>
              <a:spcAft>
                <a:spcPts val="0"/>
              </a:spcAft>
              <a:tabLst>
                <a:tab pos="457200" algn="l"/>
                <a:tab pos="5754688" algn="r"/>
              </a:tabLst>
              <a:defRPr/>
            </a:pPr>
            <a:r>
              <a:rPr lang="fr-FR" sz="900" dirty="0">
                <a:ea typeface="Times New Roman"/>
                <a:cs typeface="Times New Roman"/>
                <a:hlinkClick r:id="rId13" action="ppaction://hlinksldjump"/>
              </a:rPr>
              <a:t>Aviation</a:t>
            </a:r>
            <a:endParaRPr lang="fr-FR" sz="900" dirty="0">
              <a:ea typeface="Times New Roman"/>
              <a:cs typeface="Times New Roman"/>
            </a:endParaRPr>
          </a:p>
          <a:p>
            <a:pPr marL="625475" lvl="2" indent="-84138">
              <a:spcBef>
                <a:spcPts val="0"/>
              </a:spcBef>
              <a:spcAft>
                <a:spcPts val="0"/>
              </a:spcAft>
              <a:tabLst>
                <a:tab pos="457200" algn="l"/>
                <a:tab pos="5754688" algn="r"/>
              </a:tabLst>
              <a:defRPr/>
            </a:pPr>
            <a:r>
              <a:rPr lang="fr-FR" sz="900" dirty="0">
                <a:ea typeface="Times New Roman"/>
                <a:cs typeface="Times New Roman"/>
                <a:hlinkClick r:id="rId14" action="ppaction://hlinksldjump"/>
              </a:rPr>
              <a:t>Transport Maritime </a:t>
            </a:r>
            <a:endParaRPr lang="fr-FR" sz="900" dirty="0">
              <a:ea typeface="Times New Roman"/>
              <a:cs typeface="Times New Roman"/>
            </a:endParaRPr>
          </a:p>
          <a:p>
            <a:pPr marL="625475" lvl="2" indent="-84138">
              <a:spcBef>
                <a:spcPts val="0"/>
              </a:spcBef>
              <a:spcAft>
                <a:spcPts val="0"/>
              </a:spcAft>
              <a:tabLst>
                <a:tab pos="457200" algn="l"/>
                <a:tab pos="5754688" algn="r"/>
              </a:tabLst>
              <a:defRPr/>
            </a:pPr>
            <a:r>
              <a:rPr lang="fr-FR" sz="900" dirty="0">
                <a:ea typeface="Times New Roman"/>
                <a:cs typeface="Times New Roman"/>
                <a:hlinkClick r:id="rId15" action="ppaction://hlinksldjump"/>
              </a:rPr>
              <a:t>Impact des transports sur l'environnement et la santé humaine</a:t>
            </a:r>
            <a:endParaRPr lang="fr-FR" sz="900" dirty="0">
              <a:ea typeface="Times New Roman"/>
              <a:cs typeface="Times New Roman"/>
            </a:endParaRPr>
          </a:p>
          <a:p>
            <a:pPr>
              <a:spcAft>
                <a:spcPts val="0"/>
              </a:spcAft>
              <a:defRPr/>
            </a:pPr>
            <a:endParaRPr lang="fr-FR" sz="1000" b="1" u="sng" dirty="0">
              <a:solidFill>
                <a:srgbClr val="000091"/>
              </a:solidFill>
              <a:ea typeface="Times New Roman"/>
              <a:cs typeface="Times New Roman"/>
            </a:endParaRPr>
          </a:p>
          <a:p>
            <a:pPr>
              <a:spcAft>
                <a:spcPts val="0"/>
              </a:spcAft>
              <a:defRPr/>
            </a:pPr>
            <a:r>
              <a:rPr lang="fr-FR" sz="1000" b="1" u="sng" dirty="0">
                <a:solidFill>
                  <a:srgbClr val="000091"/>
                </a:solidFill>
                <a:ea typeface="Times New Roman"/>
                <a:cs typeface="Times New Roman"/>
              </a:rPr>
              <a:t>Destination 6 – Des transports sûrs et résilients et des services de mobilité intelligente pour les passagers et les marchandises</a:t>
            </a:r>
          </a:p>
          <a:p>
            <a:pPr marL="625475" lvl="2" indent="-84138">
              <a:spcBef>
                <a:spcPts val="0"/>
              </a:spcBef>
              <a:spcAft>
                <a:spcPts val="0"/>
              </a:spcAft>
              <a:tabLst>
                <a:tab pos="457200" algn="l"/>
                <a:tab pos="5754688" algn="r"/>
              </a:tabLst>
              <a:defRPr/>
            </a:pPr>
            <a:r>
              <a:rPr lang="fr-FR" sz="900" dirty="0">
                <a:ea typeface="Times New Roman"/>
                <a:cs typeface="Times New Roman"/>
                <a:hlinkClick r:id="rId16" action="ppaction://hlinksldjump"/>
              </a:rPr>
              <a:t>Mobilité connectée, coopérative et automatisée (CCAM) </a:t>
            </a:r>
            <a:endParaRPr lang="fr-FR" sz="900" dirty="0">
              <a:ea typeface="Times New Roman"/>
              <a:cs typeface="Times New Roman"/>
            </a:endParaRPr>
          </a:p>
          <a:p>
            <a:pPr marL="625475" lvl="2" indent="-84138">
              <a:spcBef>
                <a:spcPts val="0"/>
              </a:spcBef>
              <a:spcAft>
                <a:spcPts val="0"/>
              </a:spcAft>
              <a:tabLst>
                <a:tab pos="457200" algn="l"/>
                <a:tab pos="5754688" algn="r"/>
              </a:tabLst>
              <a:defRPr/>
            </a:pPr>
            <a:r>
              <a:rPr lang="fr-FR" sz="900" dirty="0" smtClean="0">
                <a:ea typeface="Times New Roman"/>
                <a:cs typeface="Times New Roman"/>
                <a:hlinkClick r:id="rId17" action="ppaction://hlinksldjump"/>
              </a:rPr>
              <a:t>Systèmes de transport multimodaux et durables pour les passagers et les marchandises</a:t>
            </a:r>
            <a:endParaRPr lang="fr-FR" sz="900" dirty="0" smtClean="0">
              <a:ea typeface="Times New Roman"/>
              <a:cs typeface="Times New Roman"/>
            </a:endParaRPr>
          </a:p>
          <a:p>
            <a:pPr marL="625475" lvl="2" indent="-84138">
              <a:spcBef>
                <a:spcPts val="0"/>
              </a:spcBef>
              <a:spcAft>
                <a:spcPts val="0"/>
              </a:spcAft>
              <a:tabLst>
                <a:tab pos="457200" algn="l"/>
                <a:tab pos="5754688" algn="r"/>
              </a:tabLst>
              <a:defRPr/>
            </a:pPr>
            <a:r>
              <a:rPr lang="fr-FR" sz="900" dirty="0" smtClean="0">
                <a:ea typeface="Times New Roman"/>
                <a:cs typeface="Times New Roman"/>
                <a:hlinkClick r:id="rId18" action="ppaction://hlinksldjump"/>
              </a:rPr>
              <a:t>Sécurité et résilience - par mode et dans tous les modes de transport</a:t>
            </a:r>
            <a:endParaRPr lang="fr-FR" sz="900" dirty="0" smtClean="0">
              <a:ea typeface="Times New Roman"/>
              <a:cs typeface="Times New Roman"/>
            </a:endParaRPr>
          </a:p>
          <a:p>
            <a:pPr marL="92075" lvl="2" indent="-92075">
              <a:spcBef>
                <a:spcPts val="0"/>
              </a:spcBef>
              <a:spcAft>
                <a:spcPts val="0"/>
              </a:spcAft>
              <a:buNone/>
              <a:tabLst>
                <a:tab pos="457200" algn="l"/>
                <a:tab pos="5754688" algn="r"/>
              </a:tabLst>
              <a:defRPr/>
            </a:pPr>
            <a:endParaRPr lang="en-GB" sz="800" b="1" strike="sngStrike" dirty="0">
              <a:solidFill>
                <a:srgbClr val="000091"/>
              </a:solidFill>
              <a:latin typeface="Arial"/>
              <a:ea typeface="Times New Roman"/>
              <a:cs typeface="Times New Roman"/>
            </a:endParaRPr>
          </a:p>
        </p:txBody>
      </p:sp>
      <p:sp>
        <p:nvSpPr>
          <p:cNvPr id="9" name="Rectangle 8"/>
          <p:cNvSpPr/>
          <p:nvPr/>
        </p:nvSpPr>
        <p:spPr bwMode="auto">
          <a:xfrm>
            <a:off x="101637" y="4876586"/>
            <a:ext cx="8928061" cy="338554"/>
          </a:xfrm>
          <a:prstGeom prst="rect">
            <a:avLst/>
          </a:prstGeom>
          <a:ln w="28575">
            <a:solidFill>
              <a:srgbClr val="000091"/>
            </a:solidFill>
          </a:ln>
        </p:spPr>
        <p:txBody>
          <a:bodyPr wrap="square">
            <a:spAutoFit/>
          </a:bodyPr>
          <a:lstStyle/>
          <a:p>
            <a:pPr>
              <a:spcAft>
                <a:spcPts val="499"/>
              </a:spcAft>
              <a:defRPr/>
            </a:pPr>
            <a:r>
              <a:rPr lang="fr-FR" sz="800" b="1" u="sng" dirty="0"/>
              <a:t>Lien vers le programme de travail </a:t>
            </a:r>
            <a:r>
              <a:rPr lang="fr-FR" sz="800" b="1" u="sng" dirty="0" smtClean="0"/>
              <a:t>provisoire 2023/2024 </a:t>
            </a:r>
            <a:r>
              <a:rPr lang="fr-FR" sz="800" b="1" u="sng"/>
              <a:t>: </a:t>
            </a:r>
            <a:r>
              <a:rPr lang="fr-FR" sz="800" b="1" i="1" u="sng">
                <a:hlinkClick r:id="rId19"/>
              </a:rPr>
              <a:t>https</a:t>
            </a:r>
            <a:r>
              <a:rPr lang="fr-FR" sz="800" b="1" i="1" u="sng">
                <a:hlinkClick r:id="rId19"/>
              </a:rPr>
              <a:t>://</a:t>
            </a:r>
            <a:r>
              <a:rPr lang="fr-FR" sz="800" b="1" i="1" u="sng" smtClean="0">
                <a:hlinkClick r:id="rId19"/>
              </a:rPr>
              <a:t>www.horizon-europe.gouv.fr/pre-publication-du-programme-de-travail-2023-2024-pour-les-thematiques-climatenergiemobilite-31612</a:t>
            </a:r>
            <a:r>
              <a:rPr lang="fr-FR" sz="800" b="1" i="1" u="sng" smtClean="0"/>
              <a:t> </a:t>
            </a:r>
            <a:endParaRPr lang="fr-FR" sz="600" b="1" i="1" spc="-1" dirty="0"/>
          </a:p>
        </p:txBody>
      </p:sp>
    </p:spTree>
    <p:extLst>
      <p:ext uri="{BB962C8B-B14F-4D97-AF65-F5344CB8AC3E}">
        <p14:creationId xmlns:p14="http://schemas.microsoft.com/office/powerpoint/2010/main" val="109309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ZoneTexte 5"/>
          <p:cNvSpPr txBox="1"/>
          <p:nvPr/>
        </p:nvSpPr>
        <p:spPr bwMode="auto">
          <a:xfrm>
            <a:off x="3347863" y="180000"/>
            <a:ext cx="5544616" cy="553998"/>
          </a:xfrm>
          <a:prstGeom prst="rect">
            <a:avLst/>
          </a:prstGeom>
          <a:noFill/>
        </p:spPr>
        <p:txBody>
          <a:bodyPr wrap="square" rtlCol="0">
            <a:spAutoFit/>
          </a:bodyPr>
          <a:lstStyle/>
          <a:p>
            <a:pPr algn="r">
              <a:defRPr/>
            </a:pPr>
            <a:r>
              <a:rPr lang="fr-FR" b="1" dirty="0"/>
              <a:t>Cluster 5 : Destinations et « sous-destinations »</a:t>
            </a:r>
            <a:endParaRPr dirty="0"/>
          </a:p>
          <a:p>
            <a:pPr algn="r">
              <a:defRPr/>
            </a:pPr>
            <a:r>
              <a:rPr lang="fr-FR" sz="1200" b="1" dirty="0" smtClean="0"/>
              <a:t>Vue synthétique</a:t>
            </a:r>
            <a:endParaRPr lang="fr-FR" sz="1200" b="1" dirty="0"/>
          </a:p>
        </p:txBody>
      </p:sp>
      <p:sp>
        <p:nvSpPr>
          <p:cNvPr id="8" name="Espace réservé du contenu 5"/>
          <p:cNvSpPr txBox="1"/>
          <p:nvPr/>
        </p:nvSpPr>
        <p:spPr bwMode="auto">
          <a:xfrm>
            <a:off x="180000" y="884343"/>
            <a:ext cx="8849699" cy="3991663"/>
          </a:xfrm>
          <a:prstGeom prst="rect">
            <a:avLst/>
          </a:prstGeom>
          <a:solidFill>
            <a:schemeClr val="bg1"/>
          </a:solidFill>
        </p:spPr>
        <p:txBody>
          <a:bodyPr/>
          <a:lstStyle>
            <a:lvl1pPr marL="0" indent="0" algn="l" defTabSz="914400">
              <a:lnSpc>
                <a:spcPct val="100000"/>
              </a:lnSpc>
              <a:spcBef>
                <a:spcPts val="0"/>
              </a:spcBef>
              <a:spcAft>
                <a:spcPts val="500"/>
              </a:spcAft>
              <a:buFont typeface="Arial"/>
              <a:buNone/>
              <a:defRPr sz="1050" b="0">
                <a:solidFill>
                  <a:schemeClr val="tx2"/>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marL="92075" lvl="2" indent="-92075">
              <a:spcBef>
                <a:spcPts val="0"/>
              </a:spcBef>
              <a:spcAft>
                <a:spcPts val="0"/>
              </a:spcAft>
              <a:buNone/>
              <a:tabLst>
                <a:tab pos="457200" algn="l"/>
                <a:tab pos="5754688" algn="r"/>
              </a:tabLst>
              <a:defRPr/>
            </a:pPr>
            <a:endParaRPr lang="en-GB" sz="800" b="1" strike="sngStrike" dirty="0">
              <a:solidFill>
                <a:srgbClr val="000091"/>
              </a:solidFill>
              <a:latin typeface="Arial"/>
              <a:ea typeface="Times New Roman"/>
              <a:cs typeface="Times New Roman"/>
            </a:endParaRPr>
          </a:p>
        </p:txBody>
      </p:sp>
      <p:graphicFrame>
        <p:nvGraphicFramePr>
          <p:cNvPr id="3" name="Tableau 2"/>
          <p:cNvGraphicFramePr>
            <a:graphicFrameLocks noGrp="1"/>
          </p:cNvGraphicFramePr>
          <p:nvPr>
            <p:extLst>
              <p:ext uri="{D42A27DB-BD31-4B8C-83A1-F6EECF244321}">
                <p14:modId xmlns:p14="http://schemas.microsoft.com/office/powerpoint/2010/main" val="124852018"/>
              </p:ext>
            </p:extLst>
          </p:nvPr>
        </p:nvGraphicFramePr>
        <p:xfrm>
          <a:off x="179999" y="1131590"/>
          <a:ext cx="8712480" cy="3579931"/>
        </p:xfrm>
        <a:graphic>
          <a:graphicData uri="http://schemas.openxmlformats.org/drawingml/2006/table">
            <a:tbl>
              <a:tblPr>
                <a:tableStyleId>{5DA37D80-6434-44D0-A028-1B22A696006F}</a:tableStyleId>
              </a:tblPr>
              <a:tblGrid>
                <a:gridCol w="1768009">
                  <a:extLst>
                    <a:ext uri="{9D8B030D-6E8A-4147-A177-3AD203B41FA5}">
                      <a16:colId xmlns:a16="http://schemas.microsoft.com/office/drawing/2014/main" val="84663852"/>
                    </a:ext>
                  </a:extLst>
                </a:gridCol>
                <a:gridCol w="2418575">
                  <a:extLst>
                    <a:ext uri="{9D8B030D-6E8A-4147-A177-3AD203B41FA5}">
                      <a16:colId xmlns:a16="http://schemas.microsoft.com/office/drawing/2014/main" val="3119128063"/>
                    </a:ext>
                  </a:extLst>
                </a:gridCol>
                <a:gridCol w="972021">
                  <a:extLst>
                    <a:ext uri="{9D8B030D-6E8A-4147-A177-3AD203B41FA5}">
                      <a16:colId xmlns:a16="http://schemas.microsoft.com/office/drawing/2014/main" val="3258638154"/>
                    </a:ext>
                  </a:extLst>
                </a:gridCol>
                <a:gridCol w="1125096">
                  <a:extLst>
                    <a:ext uri="{9D8B030D-6E8A-4147-A177-3AD203B41FA5}">
                      <a16:colId xmlns:a16="http://schemas.microsoft.com/office/drawing/2014/main" val="4178259642"/>
                    </a:ext>
                  </a:extLst>
                </a:gridCol>
                <a:gridCol w="1204185">
                  <a:extLst>
                    <a:ext uri="{9D8B030D-6E8A-4147-A177-3AD203B41FA5}">
                      <a16:colId xmlns:a16="http://schemas.microsoft.com/office/drawing/2014/main" val="3603518212"/>
                    </a:ext>
                  </a:extLst>
                </a:gridCol>
                <a:gridCol w="612297">
                  <a:extLst>
                    <a:ext uri="{9D8B030D-6E8A-4147-A177-3AD203B41FA5}">
                      <a16:colId xmlns:a16="http://schemas.microsoft.com/office/drawing/2014/main" val="4048383009"/>
                    </a:ext>
                  </a:extLst>
                </a:gridCol>
                <a:gridCol w="612297">
                  <a:extLst>
                    <a:ext uri="{9D8B030D-6E8A-4147-A177-3AD203B41FA5}">
                      <a16:colId xmlns:a16="http://schemas.microsoft.com/office/drawing/2014/main" val="963924706"/>
                    </a:ext>
                  </a:extLst>
                </a:gridCol>
              </a:tblGrid>
              <a:tr h="289863">
                <a:tc>
                  <a:txBody>
                    <a:bodyPr/>
                    <a:lstStyle/>
                    <a:p>
                      <a:pPr algn="ctr" fontAlgn="ctr"/>
                      <a:r>
                        <a:rPr lang="fr-FR" sz="1100" b="1" u="none" strike="noStrike" dirty="0">
                          <a:solidFill>
                            <a:schemeClr val="bg1"/>
                          </a:solidFill>
                          <a:effectLst/>
                        </a:rPr>
                        <a:t>Domaine</a:t>
                      </a:r>
                      <a:endParaRPr lang="fr-FR" sz="1100" b="1" i="0" u="none" strike="noStrike" dirty="0">
                        <a:solidFill>
                          <a:schemeClr val="bg1"/>
                        </a:solidFill>
                        <a:effectLst/>
                        <a:latin typeface="Calibri" panose="020F0502020204030204" pitchFamily="34" charset="0"/>
                      </a:endParaRPr>
                    </a:p>
                  </a:txBody>
                  <a:tcPr marL="6131" marR="6131" marT="6131" marB="0" anchor="ctr">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solidFill>
                      <a:srgbClr val="4040AD"/>
                    </a:solidFill>
                  </a:tcPr>
                </a:tc>
                <a:tc>
                  <a:txBody>
                    <a:bodyPr/>
                    <a:lstStyle/>
                    <a:p>
                      <a:pPr algn="ctr" fontAlgn="ctr"/>
                      <a:r>
                        <a:rPr lang="fr-FR" sz="1100" b="1" u="none" strike="noStrike" dirty="0">
                          <a:solidFill>
                            <a:schemeClr val="bg1"/>
                          </a:solidFill>
                          <a:effectLst/>
                        </a:rPr>
                        <a:t>Appel</a:t>
                      </a:r>
                      <a:endParaRPr lang="fr-FR" sz="1100" b="1" i="0" u="none" strike="noStrike" dirty="0">
                        <a:solidFill>
                          <a:schemeClr val="bg1"/>
                        </a:solidFill>
                        <a:effectLst/>
                        <a:latin typeface="Calibri" panose="020F0502020204030204" pitchFamily="34" charset="0"/>
                      </a:endParaRPr>
                    </a:p>
                  </a:txBody>
                  <a:tcPr marL="6131" marR="6131" marT="6131" marB="0" anchor="ctr">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solidFill>
                      <a:srgbClr val="4040AD"/>
                    </a:solidFill>
                  </a:tcPr>
                </a:tc>
                <a:tc>
                  <a:txBody>
                    <a:bodyPr/>
                    <a:lstStyle/>
                    <a:p>
                      <a:pPr algn="ctr" fontAlgn="ctr"/>
                      <a:r>
                        <a:rPr lang="fr-FR" sz="1100" b="1" u="none" strike="noStrike" dirty="0">
                          <a:solidFill>
                            <a:schemeClr val="bg1"/>
                          </a:solidFill>
                          <a:effectLst/>
                        </a:rPr>
                        <a:t>Année</a:t>
                      </a:r>
                      <a:endParaRPr lang="fr-FR" sz="1100" b="1" i="0" u="none" strike="noStrike" dirty="0">
                        <a:solidFill>
                          <a:schemeClr val="bg1"/>
                        </a:solidFill>
                        <a:effectLst/>
                        <a:latin typeface="Calibri" panose="020F0502020204030204" pitchFamily="34" charset="0"/>
                      </a:endParaRPr>
                    </a:p>
                  </a:txBody>
                  <a:tcPr marL="6131" marR="6131" marT="6131" marB="0" anchor="ctr">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solidFill>
                      <a:srgbClr val="4040AD"/>
                    </a:solidFill>
                  </a:tcPr>
                </a:tc>
                <a:tc>
                  <a:txBody>
                    <a:bodyPr/>
                    <a:lstStyle/>
                    <a:p>
                      <a:pPr algn="ctr" fontAlgn="ctr"/>
                      <a:r>
                        <a:rPr lang="fr-FR" sz="1100" b="1" u="none" strike="noStrike" dirty="0">
                          <a:solidFill>
                            <a:schemeClr val="bg1"/>
                          </a:solidFill>
                          <a:effectLst/>
                        </a:rPr>
                        <a:t>Date d'ouverture </a:t>
                      </a:r>
                      <a:endParaRPr lang="fr-FR" sz="1100" b="1" i="0" u="none" strike="noStrike" dirty="0">
                        <a:solidFill>
                          <a:schemeClr val="bg1"/>
                        </a:solidFill>
                        <a:effectLst/>
                        <a:latin typeface="Calibri" panose="020F0502020204030204" pitchFamily="34" charset="0"/>
                      </a:endParaRPr>
                    </a:p>
                  </a:txBody>
                  <a:tcPr marL="6131" marR="6131" marT="6131" marB="0" anchor="ctr">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solidFill>
                      <a:srgbClr val="4040AD"/>
                    </a:solidFill>
                  </a:tcPr>
                </a:tc>
                <a:tc>
                  <a:txBody>
                    <a:bodyPr/>
                    <a:lstStyle/>
                    <a:p>
                      <a:pPr algn="ctr" fontAlgn="ctr"/>
                      <a:r>
                        <a:rPr lang="fr-FR" sz="1100" b="1" u="none" strike="noStrike" dirty="0">
                          <a:solidFill>
                            <a:schemeClr val="bg1"/>
                          </a:solidFill>
                          <a:effectLst/>
                        </a:rPr>
                        <a:t>Date de fermeture</a:t>
                      </a:r>
                      <a:endParaRPr lang="fr-FR" sz="1100" b="1" i="0" u="none" strike="noStrike" dirty="0">
                        <a:solidFill>
                          <a:schemeClr val="bg1"/>
                        </a:solidFill>
                        <a:effectLst/>
                        <a:latin typeface="Calibri" panose="020F0502020204030204" pitchFamily="34" charset="0"/>
                      </a:endParaRPr>
                    </a:p>
                  </a:txBody>
                  <a:tcPr marL="6131" marR="6131" marT="6131" marB="0" anchor="ctr">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solidFill>
                      <a:srgbClr val="4040AD"/>
                    </a:solidFill>
                  </a:tcPr>
                </a:tc>
                <a:tc>
                  <a:txBody>
                    <a:bodyPr/>
                    <a:lstStyle/>
                    <a:p>
                      <a:pPr algn="ctr" fontAlgn="ctr"/>
                      <a:r>
                        <a:rPr lang="fr-FR" sz="1100" b="1" u="none" strike="noStrike" dirty="0">
                          <a:solidFill>
                            <a:schemeClr val="bg1"/>
                          </a:solidFill>
                          <a:effectLst/>
                        </a:rPr>
                        <a:t>Budget </a:t>
                      </a:r>
                      <a:r>
                        <a:rPr lang="fr-FR" sz="1100" b="1" u="none" strike="noStrike" dirty="0" smtClean="0">
                          <a:solidFill>
                            <a:schemeClr val="bg1"/>
                          </a:solidFill>
                          <a:effectLst/>
                        </a:rPr>
                        <a:t>2023*</a:t>
                      </a:r>
                      <a:endParaRPr lang="fr-FR" sz="1100" b="1" i="0" u="none" strike="noStrike" dirty="0">
                        <a:solidFill>
                          <a:schemeClr val="bg1"/>
                        </a:solidFill>
                        <a:effectLst/>
                        <a:latin typeface="Calibri" panose="020F0502020204030204" pitchFamily="34" charset="0"/>
                      </a:endParaRPr>
                    </a:p>
                  </a:txBody>
                  <a:tcPr marL="6131" marR="6131" marT="6131" marB="0" anchor="ctr">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solidFill>
                      <a:srgbClr val="4040AD"/>
                    </a:solidFill>
                  </a:tcPr>
                </a:tc>
                <a:tc>
                  <a:txBody>
                    <a:bodyPr/>
                    <a:lstStyle/>
                    <a:p>
                      <a:pPr algn="ctr" fontAlgn="ctr"/>
                      <a:r>
                        <a:rPr lang="fr-FR" sz="1100" b="1" u="none" strike="noStrike" dirty="0">
                          <a:solidFill>
                            <a:schemeClr val="bg1"/>
                          </a:solidFill>
                          <a:effectLst/>
                        </a:rPr>
                        <a:t>Budget </a:t>
                      </a:r>
                      <a:r>
                        <a:rPr lang="fr-FR" sz="1100" b="1" u="none" strike="noStrike" dirty="0" smtClean="0">
                          <a:solidFill>
                            <a:schemeClr val="bg1"/>
                          </a:solidFill>
                          <a:effectLst/>
                        </a:rPr>
                        <a:t>2024*</a:t>
                      </a:r>
                      <a:endParaRPr lang="fr-FR" sz="1100" b="1" i="0" u="none" strike="noStrike" dirty="0">
                        <a:solidFill>
                          <a:schemeClr val="bg1"/>
                        </a:solidFill>
                        <a:effectLst/>
                        <a:latin typeface="Calibri" panose="020F0502020204030204" pitchFamily="34" charset="0"/>
                      </a:endParaRPr>
                    </a:p>
                  </a:txBody>
                  <a:tcPr marL="6131" marR="6131" marT="6131" marB="0" anchor="ctr">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solidFill>
                      <a:srgbClr val="4040AD"/>
                    </a:solidFill>
                  </a:tcPr>
                </a:tc>
                <a:extLst>
                  <a:ext uri="{0D108BD9-81ED-4DB2-BD59-A6C34878D82A}">
                    <a16:rowId xmlns:a16="http://schemas.microsoft.com/office/drawing/2014/main" val="2561279680"/>
                  </a:ext>
                </a:extLst>
              </a:tr>
              <a:tr h="161926">
                <a:tc>
                  <a:txBody>
                    <a:bodyPr/>
                    <a:lstStyle/>
                    <a:p>
                      <a:pPr algn="ctr" fontAlgn="b"/>
                      <a:r>
                        <a:rPr lang="fr-FR" sz="900" u="none" strike="noStrike" dirty="0">
                          <a:effectLst/>
                        </a:rPr>
                        <a:t>Sciences du Climat</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HORIZON-CL5-2023-D1-01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2023</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13/12/2022</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18/04/2023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107,5</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3152476935"/>
                  </a:ext>
                </a:extLst>
              </a:tr>
              <a:tr h="161926">
                <a:tc>
                  <a:txBody>
                    <a:bodyPr/>
                    <a:lstStyle/>
                    <a:p>
                      <a:pPr algn="ctr" fontAlgn="b"/>
                      <a:r>
                        <a:rPr lang="fr-FR" sz="900" u="none" strike="noStrike">
                          <a:effectLst/>
                        </a:rPr>
                        <a:t>Sciences du Climat</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HORIZON-CL5-2023-D1-02</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2023</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13/12/2022</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18/04/2023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10</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3605621335"/>
                  </a:ext>
                </a:extLst>
              </a:tr>
              <a:tr h="161926">
                <a:tc>
                  <a:txBody>
                    <a:bodyPr/>
                    <a:lstStyle/>
                    <a:p>
                      <a:pPr algn="ctr" fontAlgn="b"/>
                      <a:r>
                        <a:rPr lang="fr-FR" sz="900" u="none" strike="noStrike">
                          <a:effectLst/>
                        </a:rPr>
                        <a:t>Sciences du Climat</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HORIZON-CL5-2024-D1-01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12/09/2023</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05/03/2024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103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997233940"/>
                  </a:ext>
                </a:extLst>
              </a:tr>
              <a:tr h="161926">
                <a:tc>
                  <a:txBody>
                    <a:bodyPr/>
                    <a:lstStyle/>
                    <a:p>
                      <a:pPr algn="ctr" fontAlgn="b"/>
                      <a:r>
                        <a:rPr lang="fr-FR" sz="900" u="none" strike="noStrike">
                          <a:effectLst/>
                        </a:rPr>
                        <a:t>Solutions intersectorielles</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HORIZON-CL5-2023-D2-01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13/12/2022</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18/04/2023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111,7</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16,3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1365883258"/>
                  </a:ext>
                </a:extLst>
              </a:tr>
              <a:tr h="161926">
                <a:tc>
                  <a:txBody>
                    <a:bodyPr/>
                    <a:lstStyle/>
                    <a:p>
                      <a:pPr algn="ctr" fontAlgn="b"/>
                      <a:r>
                        <a:rPr lang="fr-FR" sz="900" u="none" strike="noStrike" dirty="0">
                          <a:effectLst/>
                        </a:rPr>
                        <a:t>Solutions intersectorielles</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HORIZON-CL5-2023-D2-02</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04/05/2023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05/09/2023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42</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1769683468"/>
                  </a:ext>
                </a:extLst>
              </a:tr>
              <a:tr h="161926">
                <a:tc>
                  <a:txBody>
                    <a:bodyPr/>
                    <a:lstStyle/>
                    <a:p>
                      <a:pPr algn="ctr" fontAlgn="b"/>
                      <a:r>
                        <a:rPr lang="fr-FR" sz="900" u="none" strike="noStrike">
                          <a:effectLst/>
                        </a:rPr>
                        <a:t>Solutions intersectorielles</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en-GB" sz="900" u="none" strike="noStrike" dirty="0">
                          <a:effectLst/>
                        </a:rPr>
                        <a:t>HORIZON-CL5-2024-D2-01</a:t>
                      </a:r>
                      <a:endParaRPr lang="en-GB"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2024</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07/12/2023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18/04/2024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57</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941308547"/>
                  </a:ext>
                </a:extLst>
              </a:tr>
              <a:tr h="161926">
                <a:tc>
                  <a:txBody>
                    <a:bodyPr/>
                    <a:lstStyle/>
                    <a:p>
                      <a:pPr algn="ctr" fontAlgn="b"/>
                      <a:r>
                        <a:rPr lang="fr-FR" sz="900" u="none" strike="noStrike">
                          <a:effectLst/>
                        </a:rPr>
                        <a:t>Solutions intersectorielles</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HORIZON-CL5-2024-D2-02</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07/05/2024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05/09/2024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54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299346972"/>
                  </a:ext>
                </a:extLst>
              </a:tr>
              <a:tr h="161926">
                <a:tc>
                  <a:txBody>
                    <a:bodyPr/>
                    <a:lstStyle/>
                    <a:p>
                      <a:pPr algn="ctr" fontAlgn="b"/>
                      <a:r>
                        <a:rPr lang="fr-FR" sz="900" u="none" strike="noStrike">
                          <a:effectLst/>
                        </a:rPr>
                        <a:t>Approvisionnement énergétique</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HORIZON-CL5-2023-D3-01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13/12/2022</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30/03/2023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397,6</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2982559313"/>
                  </a:ext>
                </a:extLst>
              </a:tr>
              <a:tr h="161926">
                <a:tc>
                  <a:txBody>
                    <a:bodyPr/>
                    <a:lstStyle/>
                    <a:p>
                      <a:pPr algn="ctr" fontAlgn="b"/>
                      <a:r>
                        <a:rPr lang="fr-FR" sz="900" u="none" strike="noStrike">
                          <a:effectLst/>
                        </a:rPr>
                        <a:t>Approvisionnement énergétique</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HORIZON-CL5-2023-D3-02</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2023</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04/05/2023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05/09/2023</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161</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1724248356"/>
                  </a:ext>
                </a:extLst>
              </a:tr>
              <a:tr h="161926">
                <a:tc>
                  <a:txBody>
                    <a:bodyPr/>
                    <a:lstStyle/>
                    <a:p>
                      <a:pPr algn="ctr" fontAlgn="b"/>
                      <a:r>
                        <a:rPr lang="fr-FR" sz="900" u="none" strike="noStrike">
                          <a:effectLst/>
                        </a:rPr>
                        <a:t>Approvisionnement énergétique</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HORIZON-CL5-2023-D3-03</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04/05/2023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10/10/2023</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58</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682157917"/>
                  </a:ext>
                </a:extLst>
              </a:tr>
              <a:tr h="161926">
                <a:tc>
                  <a:txBody>
                    <a:bodyPr/>
                    <a:lstStyle/>
                    <a:p>
                      <a:pPr algn="ctr" fontAlgn="b"/>
                      <a:r>
                        <a:rPr lang="fr-FR" sz="900" u="none" strike="noStrike">
                          <a:effectLst/>
                        </a:rPr>
                        <a:t>Approvisionnement énergétique</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HORIZON-CL5-2024-D3-01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12/09/2023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16/01/2024</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246</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3360542058"/>
                  </a:ext>
                </a:extLst>
              </a:tr>
              <a:tr h="161926">
                <a:tc>
                  <a:txBody>
                    <a:bodyPr/>
                    <a:lstStyle/>
                    <a:p>
                      <a:pPr algn="ctr" fontAlgn="b"/>
                      <a:r>
                        <a:rPr lang="fr-FR" sz="900" u="none" strike="noStrike">
                          <a:effectLst/>
                        </a:rPr>
                        <a:t>Approvisionnement énergétique</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HORIZON-CL5-2024-D3-02</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07/05/2024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05/09/2024</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138</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313152915"/>
                  </a:ext>
                </a:extLst>
              </a:tr>
              <a:tr h="161926">
                <a:tc>
                  <a:txBody>
                    <a:bodyPr/>
                    <a:lstStyle/>
                    <a:p>
                      <a:pPr algn="ctr" fontAlgn="b"/>
                      <a:r>
                        <a:rPr lang="fr-FR" sz="900" u="none" strike="noStrike">
                          <a:effectLst/>
                        </a:rPr>
                        <a:t>Utilisation de l'énergie</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HORIZON-CL5-2023-D4-01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13/12/2022</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20/04/2023</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78</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3812967157"/>
                  </a:ext>
                </a:extLst>
              </a:tr>
              <a:tr h="161926">
                <a:tc>
                  <a:txBody>
                    <a:bodyPr/>
                    <a:lstStyle/>
                    <a:p>
                      <a:pPr algn="ctr" fontAlgn="b"/>
                      <a:r>
                        <a:rPr lang="fr-FR" sz="900" u="none" strike="noStrike">
                          <a:effectLst/>
                        </a:rPr>
                        <a:t>Utilisation de l'énergie</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HORIZON-CL5-2023-D4-02</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04/05/2023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05/09/2023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44</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2743664045"/>
                  </a:ext>
                </a:extLst>
              </a:tr>
              <a:tr h="161926">
                <a:tc>
                  <a:txBody>
                    <a:bodyPr/>
                    <a:lstStyle/>
                    <a:p>
                      <a:pPr algn="ctr" fontAlgn="b"/>
                      <a:r>
                        <a:rPr lang="fr-FR" sz="900" u="none" strike="noStrike">
                          <a:effectLst/>
                        </a:rPr>
                        <a:t>Utilisation de l'énergie</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HORIZON-CL5-2024-D4-01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07/12/2023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18/04/2024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36</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386370212"/>
                  </a:ext>
                </a:extLst>
              </a:tr>
              <a:tr h="161926">
                <a:tc>
                  <a:txBody>
                    <a:bodyPr/>
                    <a:lstStyle/>
                    <a:p>
                      <a:pPr algn="ctr" fontAlgn="b"/>
                      <a:r>
                        <a:rPr lang="fr-FR" sz="900" u="none" strike="noStrike">
                          <a:effectLst/>
                        </a:rPr>
                        <a:t>Utilisation de l'énergie</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HORIZON-CL5-2024-D4-02</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07/05/2024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05/09/2024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50</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347907181"/>
                  </a:ext>
                </a:extLst>
              </a:tr>
              <a:tr h="161926">
                <a:tc>
                  <a:txBody>
                    <a:bodyPr/>
                    <a:lstStyle/>
                    <a:p>
                      <a:pPr algn="ctr" fontAlgn="b"/>
                      <a:r>
                        <a:rPr lang="fr-FR" sz="900" u="none" strike="noStrike">
                          <a:effectLst/>
                        </a:rPr>
                        <a:t>Solutions pour le transport</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HORIZON-CL5-2023-D5-01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13/12/2022</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20/04/2023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217</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315943632"/>
                  </a:ext>
                </a:extLst>
              </a:tr>
              <a:tr h="161926">
                <a:tc>
                  <a:txBody>
                    <a:bodyPr/>
                    <a:lstStyle/>
                    <a:p>
                      <a:pPr algn="ctr" fontAlgn="b"/>
                      <a:r>
                        <a:rPr lang="fr-FR" sz="900" u="none" strike="noStrike">
                          <a:effectLst/>
                        </a:rPr>
                        <a:t>Solutions pour le transport</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HORIZON-CL5-2024-D5-01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07/12/2023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18/04/2024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202,05</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571477237"/>
                  </a:ext>
                </a:extLst>
              </a:tr>
              <a:tr h="161926">
                <a:tc>
                  <a:txBody>
                    <a:bodyPr/>
                    <a:lstStyle/>
                    <a:p>
                      <a:pPr algn="ctr" fontAlgn="b"/>
                      <a:r>
                        <a:rPr lang="fr-FR" sz="900" u="none" strike="noStrike">
                          <a:effectLst/>
                        </a:rPr>
                        <a:t>Transports sûrs et résilients</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HORIZON-CL5-2023-D6-01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04/05/2023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05/09/2023</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108,5</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1699224588"/>
                  </a:ext>
                </a:extLst>
              </a:tr>
              <a:tr h="161926">
                <a:tc>
                  <a:txBody>
                    <a:bodyPr/>
                    <a:lstStyle/>
                    <a:p>
                      <a:pPr algn="ctr" fontAlgn="b"/>
                      <a:r>
                        <a:rPr lang="fr-FR" sz="900" u="none" strike="noStrike">
                          <a:effectLst/>
                        </a:rPr>
                        <a:t>Transports sûrs et résilients</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HORIZON-CL5-2024-D6-01</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a:effectLst/>
                        </a:rPr>
                        <a:t>07/05/2024</a:t>
                      </a:r>
                      <a:endParaRPr lang="fr-FR" sz="900" b="0" i="0" u="none" strike="noStrike">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05/09/2024</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tc>
                  <a:txBody>
                    <a:bodyPr/>
                    <a:lstStyle/>
                    <a:p>
                      <a:pPr algn="ctr" fontAlgn="b"/>
                      <a:r>
                        <a:rPr lang="fr-FR" sz="900" u="none" strike="noStrike" dirty="0">
                          <a:effectLst/>
                        </a:rPr>
                        <a:t>122,5</a:t>
                      </a:r>
                      <a:endParaRPr lang="fr-FR" sz="900" b="0" i="0" u="none" strike="noStrike" dirty="0">
                        <a:solidFill>
                          <a:srgbClr val="000000"/>
                        </a:solidFill>
                        <a:effectLst/>
                        <a:latin typeface="Calibri" panose="020F0502020204030204" pitchFamily="34" charset="0"/>
                      </a:endParaRPr>
                    </a:p>
                  </a:txBody>
                  <a:tcPr marL="6131" marR="6131" marT="6131" marB="0" anchor="b">
                    <a:lnL w="12700" cap="flat" cmpd="sng" algn="ctr">
                      <a:solidFill>
                        <a:srgbClr val="4040AD"/>
                      </a:solidFill>
                      <a:prstDash val="solid"/>
                      <a:round/>
                      <a:headEnd type="none" w="med" len="med"/>
                      <a:tailEnd type="none" w="med" len="med"/>
                    </a:lnL>
                    <a:lnR w="12700" cap="flat" cmpd="sng" algn="ctr">
                      <a:solidFill>
                        <a:srgbClr val="4040AD"/>
                      </a:solidFill>
                      <a:prstDash val="solid"/>
                      <a:round/>
                      <a:headEnd type="none" w="med" len="med"/>
                      <a:tailEnd type="none" w="med" len="med"/>
                    </a:lnR>
                    <a:lnT w="12700" cap="flat" cmpd="sng" algn="ctr">
                      <a:solidFill>
                        <a:srgbClr val="4040AD"/>
                      </a:solidFill>
                      <a:prstDash val="solid"/>
                      <a:round/>
                      <a:headEnd type="none" w="med" len="med"/>
                      <a:tailEnd type="none" w="med" len="med"/>
                    </a:lnT>
                    <a:lnB w="12700" cap="flat" cmpd="sng" algn="ctr">
                      <a:solidFill>
                        <a:srgbClr val="4040AD"/>
                      </a:solidFill>
                      <a:prstDash val="solid"/>
                      <a:round/>
                      <a:headEnd type="none" w="med" len="med"/>
                      <a:tailEnd type="none" w="med" len="med"/>
                    </a:lnB>
                  </a:tcPr>
                </a:tc>
                <a:extLst>
                  <a:ext uri="{0D108BD9-81ED-4DB2-BD59-A6C34878D82A}">
                    <a16:rowId xmlns:a16="http://schemas.microsoft.com/office/drawing/2014/main" val="3719929901"/>
                  </a:ext>
                </a:extLst>
              </a:tr>
            </a:tbl>
          </a:graphicData>
        </a:graphic>
      </p:graphicFrame>
      <p:sp>
        <p:nvSpPr>
          <p:cNvPr id="4" name="ZoneTexte 3"/>
          <p:cNvSpPr txBox="1"/>
          <p:nvPr/>
        </p:nvSpPr>
        <p:spPr>
          <a:xfrm>
            <a:off x="179999" y="4797153"/>
            <a:ext cx="1433363" cy="261610"/>
          </a:xfrm>
          <a:prstGeom prst="rect">
            <a:avLst/>
          </a:prstGeom>
          <a:noFill/>
        </p:spPr>
        <p:txBody>
          <a:bodyPr wrap="square" rtlCol="0">
            <a:spAutoFit/>
          </a:bodyPr>
          <a:lstStyle/>
          <a:p>
            <a:r>
              <a:rPr lang="fr-FR" sz="1100" b="1" dirty="0" smtClean="0"/>
              <a:t>*en million d’euros</a:t>
            </a:r>
            <a:endParaRPr lang="fr-FR" sz="1100" b="1" dirty="0"/>
          </a:p>
        </p:txBody>
      </p:sp>
    </p:spTree>
    <p:extLst>
      <p:ext uri="{BB962C8B-B14F-4D97-AF65-F5344CB8AC3E}">
        <p14:creationId xmlns:p14="http://schemas.microsoft.com/office/powerpoint/2010/main" val="222757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600" b="0" i="0" u="none" strike="noStrike" kern="1200" cap="none" spc="0" normalizeH="0" baseline="0" noProof="0" smtClean="0">
                <a:ln>
                  <a:noFill/>
                </a:ln>
                <a:solidFill>
                  <a:srgbClr val="00009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600" b="0" i="0" u="none" strike="noStrike" kern="1200" cap="none" spc="0" normalizeH="0" baseline="0" noProof="0" dirty="0">
              <a:ln>
                <a:noFill/>
              </a:ln>
              <a:solidFill>
                <a:srgbClr val="000091"/>
              </a:solidFill>
              <a:effectLst/>
              <a:uLnTx/>
              <a:uFillTx/>
              <a:latin typeface="Arial"/>
              <a:ea typeface="+mn-ea"/>
              <a:cs typeface="+mn-cs"/>
            </a:endParaRPr>
          </a:p>
        </p:txBody>
      </p:sp>
      <p:sp>
        <p:nvSpPr>
          <p:cNvPr id="8" name="Espace réservé du contenu 5"/>
          <p:cNvSpPr txBox="1">
            <a:spLocks/>
          </p:cNvSpPr>
          <p:nvPr/>
        </p:nvSpPr>
        <p:spPr>
          <a:xfrm>
            <a:off x="366890" y="1033574"/>
            <a:ext cx="8424000" cy="319970"/>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defRPr/>
            </a:pPr>
            <a:r>
              <a:rPr lang="fr-FR" sz="1400" b="1" dirty="0">
                <a:solidFill>
                  <a:srgbClr val="000099"/>
                </a:solidFill>
              </a:rPr>
              <a:t>Sciences du climat et réponses pour la transformation vers la neutralité climatique</a:t>
            </a:r>
            <a:endParaRPr kumimoji="0" lang="en-GB" sz="1400" b="1" i="0" u="none" strike="noStrike" kern="1200" cap="none" spc="0" normalizeH="0" baseline="0" noProof="0" dirty="0">
              <a:ln>
                <a:noFill/>
              </a:ln>
              <a:solidFill>
                <a:srgbClr val="000091"/>
              </a:solidFill>
              <a:effectLst/>
              <a:uLnTx/>
              <a:uFillTx/>
              <a:latin typeface="Arial"/>
              <a:ea typeface="+mn-ea"/>
              <a:cs typeface="+mn-cs"/>
            </a:endParaRPr>
          </a:p>
        </p:txBody>
      </p:sp>
      <p:cxnSp>
        <p:nvCxnSpPr>
          <p:cNvPr id="9" name="Connecteur droit 8"/>
          <p:cNvCxnSpPr/>
          <p:nvPr/>
        </p:nvCxnSpPr>
        <p:spPr>
          <a:xfrm>
            <a:off x="4572000" y="1491630"/>
            <a:ext cx="0" cy="3024336"/>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366890" y="1410330"/>
            <a:ext cx="391707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2023 : </a:t>
            </a:r>
            <a:r>
              <a:rPr kumimoji="0" lang="fr-FR" sz="1400" b="1" i="0" u="none" strike="noStrike" kern="1200" cap="none" spc="0" normalizeH="0" baseline="0" noProof="0" dirty="0" smtClean="0">
                <a:ln>
                  <a:noFill/>
                </a:ln>
                <a:solidFill>
                  <a:srgbClr val="000000"/>
                </a:solidFill>
                <a:effectLst/>
                <a:uLnTx/>
                <a:uFillTx/>
                <a:latin typeface="Arial"/>
              </a:rPr>
              <a:t>13 topics. 2 </a:t>
            </a:r>
            <a:r>
              <a:rPr lang="fr-FR" sz="1400" b="1" dirty="0" smtClean="0">
                <a:solidFill>
                  <a:srgbClr val="000000"/>
                </a:solidFill>
                <a:latin typeface="Arial"/>
              </a:rPr>
              <a:t>calls</a:t>
            </a:r>
            <a:r>
              <a:rPr kumimoji="0" lang="fr-FR" sz="1400" b="1" i="0" u="none" strike="noStrike" kern="1200" cap="none" spc="0" normalizeH="0" baseline="0" noProof="0" dirty="0" smtClean="0">
                <a:ln>
                  <a:noFill/>
                </a:ln>
                <a:solidFill>
                  <a:srgbClr val="000000"/>
                </a:solidFill>
                <a:effectLst/>
                <a:uLnTx/>
                <a:uFillTx/>
                <a:latin typeface="Arial"/>
              </a:rPr>
              <a:t> </a:t>
            </a:r>
            <a:r>
              <a:rPr kumimoji="0" lang="fr-FR" sz="1400" b="1" i="0" u="none" strike="noStrike" kern="1200" cap="none" spc="0" normalizeH="0" baseline="0" noProof="0" dirty="0" smtClean="0">
                <a:ln>
                  <a:noFill/>
                </a:ln>
                <a:solidFill>
                  <a:srgbClr val="000000"/>
                </a:solidFill>
                <a:effectLst/>
                <a:uLnTx/>
                <a:uFillTx/>
                <a:latin typeface="Arial"/>
                <a:ea typeface="+mn-ea"/>
                <a:cs typeface="+mn-cs"/>
              </a:rPr>
              <a:t>: 18</a:t>
            </a:r>
            <a:r>
              <a:rPr kumimoji="0" lang="fr-FR" sz="1400" b="1" i="0" u="none" strike="noStrike" kern="1200" cap="none" spc="0" normalizeH="0" noProof="0" dirty="0" smtClean="0">
                <a:ln>
                  <a:noFill/>
                </a:ln>
                <a:solidFill>
                  <a:srgbClr val="000000"/>
                </a:solidFill>
                <a:effectLst/>
                <a:uLnTx/>
                <a:uFillTx/>
                <a:latin typeface="Arial"/>
                <a:ea typeface="+mn-ea"/>
                <a:cs typeface="+mn-cs"/>
              </a:rPr>
              <a:t>/</a:t>
            </a:r>
            <a:r>
              <a:rPr kumimoji="0" lang="fr-FR" sz="1400" b="1" i="0" u="none" strike="noStrike" kern="1200" cap="none" spc="0" normalizeH="0" baseline="0" noProof="0" dirty="0" smtClean="0">
                <a:ln>
                  <a:noFill/>
                </a:ln>
                <a:solidFill>
                  <a:srgbClr val="000000"/>
                </a:solidFill>
                <a:effectLst/>
                <a:uLnTx/>
                <a:uFillTx/>
                <a:latin typeface="Arial"/>
                <a:ea typeface="+mn-ea"/>
                <a:cs typeface="+mn-cs"/>
              </a:rPr>
              <a:t>04/2023 </a:t>
            </a:r>
            <a:endParaRPr kumimoji="0" lang="fr-FR"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11" name="ZoneTexte 10"/>
          <p:cNvSpPr txBox="1"/>
          <p:nvPr/>
        </p:nvSpPr>
        <p:spPr>
          <a:xfrm>
            <a:off x="4860033" y="1410330"/>
            <a:ext cx="374441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smtClean="0">
                <a:ln>
                  <a:noFill/>
                </a:ln>
                <a:solidFill>
                  <a:srgbClr val="000000"/>
                </a:solidFill>
                <a:effectLst/>
                <a:uLnTx/>
                <a:uFillTx/>
                <a:latin typeface="Arial"/>
                <a:ea typeface="+mn-ea"/>
                <a:cs typeface="+mn-cs"/>
              </a:rPr>
              <a:t>2024 : </a:t>
            </a:r>
            <a:r>
              <a:rPr kumimoji="0" lang="fr-FR" sz="1400" b="1" i="0" u="none" strike="noStrike" kern="1200" cap="none" spc="0" normalizeH="0" baseline="0" noProof="0" dirty="0" smtClean="0">
                <a:ln>
                  <a:noFill/>
                </a:ln>
                <a:solidFill>
                  <a:srgbClr val="000000"/>
                </a:solidFill>
                <a:effectLst/>
                <a:uLnTx/>
                <a:uFillTx/>
                <a:latin typeface="Arial"/>
                <a:ea typeface="+mn-ea"/>
                <a:cs typeface="+mn-cs"/>
              </a:rPr>
              <a:t>7 topics. 1 call : 05/03/2024 </a:t>
            </a:r>
            <a:endParaRPr kumimoji="0" lang="fr-FR"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Rectangle 2"/>
          <p:cNvSpPr/>
          <p:nvPr/>
        </p:nvSpPr>
        <p:spPr>
          <a:xfrm>
            <a:off x="112004" y="1764674"/>
            <a:ext cx="4572000" cy="3377848"/>
          </a:xfrm>
          <a:prstGeom prst="rect">
            <a:avLst/>
          </a:prstGeom>
        </p:spPr>
        <p:txBody>
          <a:bodyPr>
            <a:spAutoFit/>
          </a:bodyPr>
          <a:lstStyle/>
          <a:p>
            <a:pPr marL="93663" lvl="0" indent="-93663" fontAlgn="b">
              <a:lnSpc>
                <a:spcPts val="1100"/>
              </a:lnSpc>
              <a:spcAft>
                <a:spcPts val="600"/>
              </a:spcAft>
              <a:buFont typeface="Arial" panose="020B0604020202020204" pitchFamily="34" charset="0"/>
              <a:buChar char="•"/>
              <a:defRPr/>
            </a:pPr>
            <a:r>
              <a:rPr lang="fr-FR" sz="1100" b="1" dirty="0" smtClean="0">
                <a:solidFill>
                  <a:srgbClr val="000000"/>
                </a:solidFill>
              </a:rPr>
              <a:t>Connaissances</a:t>
            </a:r>
            <a:r>
              <a:rPr lang="fr-FR" sz="1100" dirty="0" smtClean="0">
                <a:solidFill>
                  <a:srgbClr val="000000"/>
                </a:solidFill>
              </a:rPr>
              <a:t> </a:t>
            </a:r>
            <a:r>
              <a:rPr lang="fr-FR" sz="1100" dirty="0">
                <a:solidFill>
                  <a:srgbClr val="000000"/>
                </a:solidFill>
              </a:rPr>
              <a:t>sur le </a:t>
            </a:r>
            <a:r>
              <a:rPr lang="fr-FR" sz="1100" dirty="0" smtClean="0">
                <a:solidFill>
                  <a:srgbClr val="000000"/>
                </a:solidFill>
              </a:rPr>
              <a:t>climat/analyse </a:t>
            </a:r>
            <a:r>
              <a:rPr lang="fr-FR" sz="1100" dirty="0">
                <a:solidFill>
                  <a:srgbClr val="000000"/>
                </a:solidFill>
              </a:rPr>
              <a:t>données </a:t>
            </a:r>
            <a:r>
              <a:rPr lang="fr-FR" sz="1100" dirty="0" smtClean="0">
                <a:solidFill>
                  <a:srgbClr val="000000"/>
                </a:solidFill>
              </a:rPr>
              <a:t>observation Terre</a:t>
            </a:r>
          </a:p>
          <a:p>
            <a:pPr marL="93663" lvl="0" indent="-93663" fontAlgn="b">
              <a:lnSpc>
                <a:spcPts val="1100"/>
              </a:lnSpc>
              <a:spcAft>
                <a:spcPts val="600"/>
              </a:spcAft>
              <a:buFont typeface="Arial" panose="020B0604020202020204" pitchFamily="34" charset="0"/>
              <a:buChar char="•"/>
              <a:defRPr/>
            </a:pPr>
            <a:r>
              <a:rPr kumimoji="0" lang="fr-FR" sz="1100" b="1" i="0" u="none" strike="noStrike" kern="1200" cap="none" spc="0" normalizeH="0" baseline="0" noProof="0" dirty="0" err="1" smtClean="0">
                <a:ln>
                  <a:noFill/>
                </a:ln>
                <a:solidFill>
                  <a:srgbClr val="000000"/>
                </a:solidFill>
                <a:effectLst/>
                <a:uLnTx/>
                <a:uFillTx/>
                <a:latin typeface="Arial"/>
              </a:rPr>
              <a:t>Tipping</a:t>
            </a:r>
            <a:r>
              <a:rPr kumimoji="0" lang="fr-FR" sz="1100" b="1" i="0" u="none" strike="noStrike" kern="1200" cap="none" spc="0" normalizeH="0" noProof="0" dirty="0" smtClean="0">
                <a:ln>
                  <a:noFill/>
                </a:ln>
                <a:solidFill>
                  <a:srgbClr val="000000"/>
                </a:solidFill>
                <a:effectLst/>
                <a:uLnTx/>
                <a:uFillTx/>
                <a:latin typeface="Arial"/>
              </a:rPr>
              <a:t> points</a:t>
            </a:r>
            <a:r>
              <a:rPr kumimoji="0" lang="fr-FR" sz="1100" i="0" u="none" strike="noStrike" kern="1200" cap="none" spc="0" normalizeH="0" noProof="0" dirty="0" smtClean="0">
                <a:ln>
                  <a:noFill/>
                </a:ln>
                <a:solidFill>
                  <a:srgbClr val="000000"/>
                </a:solidFill>
                <a:effectLst/>
                <a:uLnTx/>
                <a:uFillTx/>
                <a:latin typeface="Arial"/>
              </a:rPr>
              <a:t>/points de </a:t>
            </a:r>
            <a:r>
              <a:rPr lang="fr-FR" sz="1100" dirty="0" smtClean="0">
                <a:solidFill>
                  <a:srgbClr val="000000"/>
                </a:solidFill>
                <a:latin typeface="Arial"/>
              </a:rPr>
              <a:t>basculement</a:t>
            </a:r>
            <a:endParaRPr kumimoji="0" lang="fr-FR" sz="1100" i="0" u="none" strike="noStrike" kern="1200" cap="none" spc="0" normalizeH="0" baseline="0" noProof="0" dirty="0">
              <a:ln>
                <a:noFill/>
              </a:ln>
              <a:solidFill>
                <a:srgbClr val="000000"/>
              </a:solidFill>
              <a:effectLst/>
              <a:uLnTx/>
              <a:uFillTx/>
              <a:latin typeface="Arial"/>
            </a:endParaRPr>
          </a:p>
          <a:p>
            <a:pPr marL="93663" marR="0" lvl="0" indent="-93663" algn="l" defTabSz="914400" rtl="0" eaLnBrk="1" fontAlgn="b" latinLnBrk="0" hangingPunct="1">
              <a:lnSpc>
                <a:spcPts val="1100"/>
              </a:lnSpc>
              <a:spcBef>
                <a:spcPts val="0"/>
              </a:spcBef>
              <a:spcAft>
                <a:spcPts val="600"/>
              </a:spcAft>
              <a:buClrTx/>
              <a:buSzTx/>
              <a:buFont typeface="Arial" panose="020B0604020202020204" pitchFamily="34" charset="0"/>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Impact climatique d’une économie de l’hydrogène</a:t>
            </a:r>
          </a:p>
          <a:p>
            <a:pPr marL="93663" marR="0" lvl="0" indent="-93663" algn="l" defTabSz="914400" rtl="0" eaLnBrk="1" fontAlgn="b" latinLnBrk="0" hangingPunct="1">
              <a:lnSpc>
                <a:spcPts val="1100"/>
              </a:lnSpc>
              <a:spcBef>
                <a:spcPts val="0"/>
              </a:spcBef>
              <a:spcAft>
                <a:spcPts val="600"/>
              </a:spcAft>
              <a:buClrTx/>
              <a:buSzTx/>
              <a:buFont typeface="Arial" panose="020B0604020202020204" pitchFamily="34" charset="0"/>
              <a:buChar char="•"/>
              <a:tabLst/>
              <a:defRPr/>
            </a:pPr>
            <a:r>
              <a:rPr lang="fr-FR" sz="1100" b="1" dirty="0" smtClean="0">
                <a:solidFill>
                  <a:srgbClr val="000000"/>
                </a:solidFill>
                <a:latin typeface="Arial"/>
              </a:rPr>
              <a:t>Interaction nuages-aérosol</a:t>
            </a:r>
          </a:p>
          <a:p>
            <a:pPr marL="93663" marR="0" lvl="0" indent="-93663" algn="l" defTabSz="914400" rtl="0" eaLnBrk="1" fontAlgn="b" latinLnBrk="0" hangingPunct="1">
              <a:lnSpc>
                <a:spcPts val="1100"/>
              </a:lnSpc>
              <a:spcBef>
                <a:spcPts val="0"/>
              </a:spcBef>
              <a:spcAft>
                <a:spcPts val="600"/>
              </a:spcAft>
              <a:buClrTx/>
              <a:buSzTx/>
              <a:buFont typeface="Arial" panose="020B0604020202020204" pitchFamily="34" charset="0"/>
              <a:buChar char="•"/>
              <a:tabLst/>
              <a:defRPr/>
            </a:pPr>
            <a:r>
              <a:rPr kumimoji="0" lang="fr-FR" sz="1100" b="0" i="0" u="none" strike="noStrike" kern="1200" cap="none" spc="0" normalizeH="0" baseline="0" noProof="0" dirty="0" smtClean="0">
                <a:ln>
                  <a:noFill/>
                </a:ln>
                <a:solidFill>
                  <a:srgbClr val="000000"/>
                </a:solidFill>
                <a:effectLst/>
                <a:uLnTx/>
                <a:uFillTx/>
                <a:latin typeface="Arial"/>
                <a:ea typeface="+mn-ea"/>
                <a:cs typeface="+mn-cs"/>
              </a:rPr>
              <a:t>Atténuation changement climatique/voie</a:t>
            </a:r>
            <a:r>
              <a:rPr kumimoji="0" lang="fr-FR" sz="1100" b="0" i="0" u="none" strike="noStrike" kern="1200" cap="none" spc="0" normalizeH="0" noProof="0" dirty="0" smtClean="0">
                <a:ln>
                  <a:noFill/>
                </a:ln>
                <a:solidFill>
                  <a:srgbClr val="000000"/>
                </a:solidFill>
                <a:effectLst/>
                <a:uLnTx/>
                <a:uFillTx/>
                <a:latin typeface="Arial"/>
                <a:ea typeface="+mn-ea"/>
                <a:cs typeface="+mn-cs"/>
              </a:rPr>
              <a:t> vers neutralité climatique</a:t>
            </a:r>
          </a:p>
          <a:p>
            <a:pPr marL="93663" marR="0" lvl="0" indent="-93663" algn="l" defTabSz="914400" rtl="0" eaLnBrk="1" fontAlgn="b" latinLnBrk="0" hangingPunct="1">
              <a:lnSpc>
                <a:spcPts val="1100"/>
              </a:lnSpc>
              <a:spcBef>
                <a:spcPts val="0"/>
              </a:spcBef>
              <a:spcAft>
                <a:spcPts val="600"/>
              </a:spcAft>
              <a:buClrTx/>
              <a:buSzTx/>
              <a:buFont typeface="Arial" panose="020B0604020202020204" pitchFamily="34" charset="0"/>
              <a:buChar char="•"/>
              <a:tabLst/>
              <a:defRPr/>
            </a:pPr>
            <a:r>
              <a:rPr lang="fr-FR" sz="1100" dirty="0" smtClean="0">
                <a:solidFill>
                  <a:srgbClr val="000000"/>
                </a:solidFill>
                <a:latin typeface="Arial"/>
              </a:rPr>
              <a:t>Science au service </a:t>
            </a:r>
            <a:r>
              <a:rPr lang="fr-FR" sz="1100" b="1" dirty="0" smtClean="0">
                <a:solidFill>
                  <a:srgbClr val="000000"/>
                </a:solidFill>
                <a:latin typeface="Arial"/>
              </a:rPr>
              <a:t>d’initiatives climatiques volontaires</a:t>
            </a:r>
          </a:p>
          <a:p>
            <a:pPr marL="93663" marR="0" lvl="0" indent="-93663" algn="l" defTabSz="914400" rtl="0" eaLnBrk="1" fontAlgn="b" latinLnBrk="0" hangingPunct="1">
              <a:lnSpc>
                <a:spcPts val="1100"/>
              </a:lnSpc>
              <a:spcBef>
                <a:spcPts val="0"/>
              </a:spcBef>
              <a:spcAft>
                <a:spcPts val="600"/>
              </a:spcAft>
              <a:buClrTx/>
              <a:buSzTx/>
              <a:buFont typeface="Arial" panose="020B0604020202020204" pitchFamily="34" charset="0"/>
              <a:buChar char="•"/>
              <a:tabLst/>
              <a:defRPr/>
            </a:pPr>
            <a:r>
              <a:rPr kumimoji="0" lang="fr-FR" sz="1100" b="1" i="0" u="none" strike="noStrike" kern="1200" cap="none" spc="0" normalizeH="0" baseline="0" noProof="0" dirty="0" smtClean="0">
                <a:ln>
                  <a:noFill/>
                </a:ln>
                <a:solidFill>
                  <a:srgbClr val="000000"/>
                </a:solidFill>
                <a:effectLst/>
                <a:uLnTx/>
                <a:uFillTx/>
                <a:latin typeface="Arial"/>
                <a:ea typeface="+mn-ea"/>
                <a:cs typeface="+mn-cs"/>
              </a:rPr>
              <a:t>Options</a:t>
            </a:r>
            <a:r>
              <a:rPr kumimoji="0" lang="fr-FR" sz="1100" b="1" i="0" u="none" strike="noStrike" kern="1200" cap="none" spc="0" normalizeH="0" noProof="0" dirty="0" smtClean="0">
                <a:ln>
                  <a:noFill/>
                </a:ln>
                <a:solidFill>
                  <a:srgbClr val="000000"/>
                </a:solidFill>
                <a:effectLst/>
                <a:uLnTx/>
                <a:uFillTx/>
                <a:latin typeface="Arial"/>
                <a:ea typeface="+mn-ea"/>
                <a:cs typeface="+mn-cs"/>
              </a:rPr>
              <a:t> politiques </a:t>
            </a:r>
            <a:r>
              <a:rPr kumimoji="0" lang="fr-FR" sz="1100" b="0" i="0" u="none" strike="noStrike" kern="1200" cap="none" spc="0" normalizeH="0" noProof="0" dirty="0" smtClean="0">
                <a:ln>
                  <a:noFill/>
                </a:ln>
                <a:solidFill>
                  <a:srgbClr val="000000"/>
                </a:solidFill>
                <a:effectLst/>
                <a:uLnTx/>
                <a:uFillTx/>
                <a:latin typeface="Arial"/>
                <a:ea typeface="+mn-ea"/>
                <a:cs typeface="+mn-cs"/>
              </a:rPr>
              <a:t>dans l’analyse des voies de transition</a:t>
            </a:r>
          </a:p>
          <a:p>
            <a:pPr marL="93663" marR="0" lvl="0" indent="-93663" algn="l" defTabSz="914400" rtl="0" eaLnBrk="1" fontAlgn="b" latinLnBrk="0" hangingPunct="1">
              <a:lnSpc>
                <a:spcPts val="1100"/>
              </a:lnSpc>
              <a:spcBef>
                <a:spcPts val="0"/>
              </a:spcBef>
              <a:spcAft>
                <a:spcPts val="600"/>
              </a:spcAft>
              <a:buClrTx/>
              <a:buSzTx/>
              <a:buFont typeface="Arial" panose="020B0604020202020204" pitchFamily="34" charset="0"/>
              <a:buChar char="•"/>
              <a:tabLst/>
              <a:defRPr/>
            </a:pPr>
            <a:r>
              <a:rPr lang="fr-FR" sz="1100" b="1" baseline="0" dirty="0" smtClean="0">
                <a:solidFill>
                  <a:srgbClr val="000000"/>
                </a:solidFill>
                <a:latin typeface="Arial"/>
              </a:rPr>
              <a:t>Modélisation</a:t>
            </a:r>
            <a:r>
              <a:rPr lang="fr-FR" sz="1100" dirty="0" smtClean="0">
                <a:solidFill>
                  <a:srgbClr val="000000"/>
                </a:solidFill>
                <a:latin typeface="Arial"/>
              </a:rPr>
              <a:t> pour la résilience locale</a:t>
            </a:r>
          </a:p>
          <a:p>
            <a:pPr marL="93663" lvl="0" indent="-93663" fontAlgn="b">
              <a:lnSpc>
                <a:spcPts val="1100"/>
              </a:lnSpc>
              <a:spcAft>
                <a:spcPts val="600"/>
              </a:spcAft>
              <a:buFont typeface="Arial" panose="020B0604020202020204" pitchFamily="34" charset="0"/>
              <a:buChar char="•"/>
              <a:defRPr/>
            </a:pPr>
            <a:r>
              <a:rPr lang="fr-FR" sz="1100" dirty="0">
                <a:solidFill>
                  <a:srgbClr val="000000"/>
                </a:solidFill>
              </a:rPr>
              <a:t>Modification du </a:t>
            </a:r>
            <a:r>
              <a:rPr lang="fr-FR" sz="1100" b="1" dirty="0">
                <a:solidFill>
                  <a:srgbClr val="000000"/>
                </a:solidFill>
              </a:rPr>
              <a:t>rayonnement </a:t>
            </a:r>
            <a:r>
              <a:rPr lang="fr-FR" sz="1100" b="1" dirty="0" smtClean="0">
                <a:solidFill>
                  <a:srgbClr val="000000"/>
                </a:solidFill>
              </a:rPr>
              <a:t>solaire </a:t>
            </a:r>
            <a:r>
              <a:rPr lang="fr-FR" sz="1100" dirty="0" smtClean="0">
                <a:solidFill>
                  <a:srgbClr val="000000"/>
                </a:solidFill>
              </a:rPr>
              <a:t>: gouvernance de la recherche</a:t>
            </a:r>
          </a:p>
          <a:p>
            <a:pPr marL="93663" lvl="0" indent="-93663" fontAlgn="b">
              <a:lnSpc>
                <a:spcPts val="1100"/>
              </a:lnSpc>
              <a:spcAft>
                <a:spcPts val="600"/>
              </a:spcAft>
              <a:buFont typeface="Arial" panose="020B0604020202020204" pitchFamily="34" charset="0"/>
              <a:buChar char="•"/>
              <a:defRPr/>
            </a:pPr>
            <a:r>
              <a:rPr lang="fr-FR" sz="1100" dirty="0" smtClean="0">
                <a:solidFill>
                  <a:srgbClr val="000000"/>
                </a:solidFill>
              </a:rPr>
              <a:t>Changement </a:t>
            </a:r>
            <a:r>
              <a:rPr lang="fr-FR" sz="1100" b="1" dirty="0">
                <a:solidFill>
                  <a:srgbClr val="000000"/>
                </a:solidFill>
              </a:rPr>
              <a:t>comportemental</a:t>
            </a:r>
            <a:r>
              <a:rPr lang="fr-FR" sz="1100" dirty="0">
                <a:solidFill>
                  <a:srgbClr val="000000"/>
                </a:solidFill>
              </a:rPr>
              <a:t> et </a:t>
            </a:r>
            <a:r>
              <a:rPr lang="fr-FR" sz="1100" b="1" dirty="0">
                <a:solidFill>
                  <a:srgbClr val="000000"/>
                </a:solidFill>
              </a:rPr>
              <a:t>gouvernance</a:t>
            </a:r>
            <a:r>
              <a:rPr lang="fr-FR" sz="1100" dirty="0">
                <a:solidFill>
                  <a:srgbClr val="000000"/>
                </a:solidFill>
              </a:rPr>
              <a:t> pour </a:t>
            </a:r>
            <a:r>
              <a:rPr lang="fr-FR" sz="1100" dirty="0" smtClean="0">
                <a:solidFill>
                  <a:srgbClr val="000000"/>
                </a:solidFill>
              </a:rPr>
              <a:t>transformations </a:t>
            </a:r>
            <a:r>
              <a:rPr lang="fr-FR" sz="1100" dirty="0">
                <a:solidFill>
                  <a:srgbClr val="000000"/>
                </a:solidFill>
              </a:rPr>
              <a:t>systémiques vers la résilience </a:t>
            </a:r>
            <a:r>
              <a:rPr lang="fr-FR" sz="1100" dirty="0" smtClean="0">
                <a:solidFill>
                  <a:srgbClr val="000000"/>
                </a:solidFill>
              </a:rPr>
              <a:t>climatique</a:t>
            </a:r>
          </a:p>
          <a:p>
            <a:pPr marL="93663" lvl="0" indent="-93663" fontAlgn="b">
              <a:lnSpc>
                <a:spcPts val="1100"/>
              </a:lnSpc>
              <a:spcAft>
                <a:spcPts val="600"/>
              </a:spcAft>
              <a:buFont typeface="Arial" panose="020B0604020202020204" pitchFamily="34" charset="0"/>
              <a:buChar char="•"/>
              <a:defRPr/>
            </a:pPr>
            <a:r>
              <a:rPr lang="fr-FR" sz="1100" dirty="0" smtClean="0">
                <a:solidFill>
                  <a:srgbClr val="000000"/>
                </a:solidFill>
              </a:rPr>
              <a:t>Impact </a:t>
            </a:r>
            <a:r>
              <a:rPr lang="fr-FR" sz="1100" dirty="0">
                <a:solidFill>
                  <a:srgbClr val="000000"/>
                </a:solidFill>
              </a:rPr>
              <a:t>de </a:t>
            </a:r>
            <a:r>
              <a:rPr lang="fr-FR" sz="1100" b="1" dirty="0">
                <a:solidFill>
                  <a:srgbClr val="000000"/>
                </a:solidFill>
              </a:rPr>
              <a:t>l'éducation</a:t>
            </a:r>
            <a:r>
              <a:rPr lang="fr-FR" sz="1100" dirty="0">
                <a:solidFill>
                  <a:srgbClr val="000000"/>
                </a:solidFill>
              </a:rPr>
              <a:t> à la durabilité et au changement </a:t>
            </a:r>
            <a:r>
              <a:rPr lang="fr-FR" sz="1100" dirty="0" smtClean="0">
                <a:solidFill>
                  <a:srgbClr val="000000"/>
                </a:solidFill>
              </a:rPr>
              <a:t>climatique</a:t>
            </a:r>
          </a:p>
          <a:p>
            <a:pPr marL="93663" lvl="0" indent="-93663" fontAlgn="b">
              <a:lnSpc>
                <a:spcPts val="1100"/>
              </a:lnSpc>
              <a:spcAft>
                <a:spcPts val="600"/>
              </a:spcAft>
              <a:buFont typeface="Arial" panose="020B0604020202020204" pitchFamily="34" charset="0"/>
              <a:buChar char="•"/>
              <a:defRPr/>
            </a:pPr>
            <a:r>
              <a:rPr lang="fr-FR" sz="1100" dirty="0">
                <a:solidFill>
                  <a:srgbClr val="000000"/>
                </a:solidFill>
              </a:rPr>
              <a:t>Adaptation au changement climatique basée sur </a:t>
            </a:r>
            <a:r>
              <a:rPr lang="fr-FR" sz="1100" dirty="0" smtClean="0">
                <a:solidFill>
                  <a:srgbClr val="000000"/>
                </a:solidFill>
              </a:rPr>
              <a:t>besoins </a:t>
            </a:r>
            <a:r>
              <a:rPr lang="fr-FR" sz="1100" dirty="0">
                <a:solidFill>
                  <a:srgbClr val="000000"/>
                </a:solidFill>
              </a:rPr>
              <a:t>en </a:t>
            </a:r>
            <a:r>
              <a:rPr lang="fr-FR" sz="1100" b="1" dirty="0" smtClean="0">
                <a:solidFill>
                  <a:srgbClr val="000000"/>
                </a:solidFill>
              </a:rPr>
              <a:t>Afrique</a:t>
            </a:r>
          </a:p>
          <a:p>
            <a:pPr marL="93663" lvl="0" indent="-93663" fontAlgn="b">
              <a:lnSpc>
                <a:spcPts val="1100"/>
              </a:lnSpc>
              <a:spcAft>
                <a:spcPts val="600"/>
              </a:spcAft>
              <a:buFont typeface="Arial" panose="020B0604020202020204" pitchFamily="34" charset="0"/>
              <a:buChar char="•"/>
              <a:defRPr/>
            </a:pPr>
            <a:r>
              <a:rPr lang="fr-FR" sz="1100" dirty="0" smtClean="0">
                <a:solidFill>
                  <a:srgbClr val="000000"/>
                </a:solidFill>
              </a:rPr>
              <a:t>Coopération </a:t>
            </a:r>
            <a:r>
              <a:rPr lang="fr-FR" sz="1100" dirty="0">
                <a:solidFill>
                  <a:srgbClr val="000000"/>
                </a:solidFill>
              </a:rPr>
              <a:t>internationale entre l'UE et la </a:t>
            </a:r>
            <a:r>
              <a:rPr lang="fr-FR" sz="1100" b="1" dirty="0" smtClean="0">
                <a:solidFill>
                  <a:srgbClr val="000000"/>
                </a:solidFill>
              </a:rPr>
              <a:t>Chine</a:t>
            </a:r>
            <a:r>
              <a:rPr lang="fr-FR" sz="1100" dirty="0" smtClean="0">
                <a:solidFill>
                  <a:srgbClr val="000000"/>
                </a:solidFill>
              </a:rPr>
              <a:t> (données, modèles pour </a:t>
            </a:r>
            <a:r>
              <a:rPr lang="fr-FR" sz="1100" dirty="0" err="1" smtClean="0">
                <a:solidFill>
                  <a:srgbClr val="000000"/>
                </a:solidFill>
              </a:rPr>
              <a:t>décarbonation</a:t>
            </a:r>
            <a:r>
              <a:rPr lang="fr-FR" sz="1100" dirty="0" smtClean="0">
                <a:solidFill>
                  <a:srgbClr val="000000"/>
                </a:solidFill>
              </a:rPr>
              <a:t> + </a:t>
            </a:r>
            <a:r>
              <a:rPr lang="fr-FR" sz="1100" dirty="0" err="1" smtClean="0">
                <a:solidFill>
                  <a:srgbClr val="000000"/>
                </a:solidFill>
              </a:rPr>
              <a:t>blue</a:t>
            </a:r>
            <a:r>
              <a:rPr lang="fr-FR" sz="1100" dirty="0" smtClean="0">
                <a:solidFill>
                  <a:srgbClr val="000000"/>
                </a:solidFill>
              </a:rPr>
              <a:t> </a:t>
            </a:r>
            <a:r>
              <a:rPr lang="fr-FR" sz="1100" dirty="0" err="1" smtClean="0">
                <a:solidFill>
                  <a:srgbClr val="000000"/>
                </a:solidFill>
              </a:rPr>
              <a:t>carbon</a:t>
            </a:r>
            <a:r>
              <a:rPr lang="fr-FR" sz="1100" dirty="0" smtClean="0">
                <a:solidFill>
                  <a:srgbClr val="000000"/>
                </a:solidFill>
              </a:rPr>
              <a:t>)</a:t>
            </a:r>
            <a:endParaRPr lang="fr-FR" sz="1100" dirty="0" smtClean="0">
              <a:solidFill>
                <a:srgbClr val="000000"/>
              </a:solidFill>
              <a:latin typeface="Arial"/>
            </a:endParaRPr>
          </a:p>
          <a:p>
            <a:pPr marL="171450" marR="0" lvl="0" indent="-171450" algn="l" defTabSz="914400" rtl="0" eaLnBrk="1" fontAlgn="b" latinLnBrk="0" hangingPunct="1">
              <a:lnSpc>
                <a:spcPct val="100000"/>
              </a:lnSpc>
              <a:spcBef>
                <a:spcPts val="0"/>
              </a:spcBef>
              <a:spcAft>
                <a:spcPts val="600"/>
              </a:spcAft>
              <a:buClrTx/>
              <a:buSzTx/>
              <a:buFont typeface="Arial" panose="020B0604020202020204" pitchFamily="34" charset="0"/>
              <a:buChar char="•"/>
              <a:tabLst/>
              <a:defRPr/>
            </a:pP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Rectangle 4"/>
          <p:cNvSpPr/>
          <p:nvPr/>
        </p:nvSpPr>
        <p:spPr>
          <a:xfrm>
            <a:off x="4627449" y="1696929"/>
            <a:ext cx="4572000" cy="3247043"/>
          </a:xfrm>
          <a:prstGeom prst="rect">
            <a:avLst/>
          </a:prstGeom>
        </p:spPr>
        <p:txBody>
          <a:bodyPr>
            <a:spAutoFit/>
          </a:bodyPr>
          <a:lstStyle/>
          <a:p>
            <a:pPr marL="93663" lvl="0" indent="-93663">
              <a:spcAft>
                <a:spcPts val="600"/>
              </a:spcAft>
              <a:buFont typeface="Arial" panose="020B0604020202020204" pitchFamily="34" charset="0"/>
              <a:buChar char="•"/>
              <a:defRPr/>
            </a:pPr>
            <a:r>
              <a:rPr lang="fr-FR" sz="1100" dirty="0">
                <a:solidFill>
                  <a:srgbClr val="000000"/>
                </a:solidFill>
              </a:rPr>
              <a:t>Amélioration de </a:t>
            </a:r>
            <a:r>
              <a:rPr lang="fr-FR" sz="1100" dirty="0" smtClean="0">
                <a:solidFill>
                  <a:srgbClr val="000000"/>
                </a:solidFill>
              </a:rPr>
              <a:t>la </a:t>
            </a:r>
            <a:r>
              <a:rPr lang="fr-FR" sz="1100" dirty="0">
                <a:solidFill>
                  <a:srgbClr val="000000"/>
                </a:solidFill>
              </a:rPr>
              <a:t>quantification et de la compréhension des </a:t>
            </a:r>
            <a:r>
              <a:rPr lang="fr-FR" sz="1100" b="1" dirty="0" smtClean="0">
                <a:solidFill>
                  <a:srgbClr val="000000"/>
                </a:solidFill>
              </a:rPr>
              <a:t>émissions et des puits de méthane </a:t>
            </a:r>
            <a:r>
              <a:rPr lang="fr-FR" sz="1100" dirty="0" smtClean="0">
                <a:solidFill>
                  <a:srgbClr val="000000"/>
                </a:solidFill>
              </a:rPr>
              <a:t>naturels </a:t>
            </a:r>
            <a:r>
              <a:rPr lang="fr-FR" sz="1100" dirty="0">
                <a:solidFill>
                  <a:srgbClr val="000000"/>
                </a:solidFill>
              </a:rPr>
              <a:t>et </a:t>
            </a:r>
            <a:r>
              <a:rPr lang="fr-FR" sz="1100" dirty="0" smtClean="0">
                <a:solidFill>
                  <a:srgbClr val="000000"/>
                </a:solidFill>
              </a:rPr>
              <a:t>anthropiques</a:t>
            </a:r>
          </a:p>
          <a:p>
            <a:pPr marL="93663" lvl="0" indent="-93663">
              <a:spcAft>
                <a:spcPts val="600"/>
              </a:spcAft>
              <a:buFont typeface="Arial" panose="020B0604020202020204" pitchFamily="34" charset="0"/>
              <a:buChar char="•"/>
              <a:defRPr/>
            </a:pPr>
            <a:r>
              <a:rPr lang="fr-FR" sz="1100" b="1" dirty="0" smtClean="0">
                <a:solidFill>
                  <a:srgbClr val="000000"/>
                </a:solidFill>
              </a:rPr>
              <a:t>Glace</a:t>
            </a:r>
            <a:r>
              <a:rPr lang="fr-FR" sz="1100" dirty="0" smtClean="0">
                <a:solidFill>
                  <a:srgbClr val="000000"/>
                </a:solidFill>
              </a:rPr>
              <a:t> intérieure, glaciers</a:t>
            </a:r>
            <a:r>
              <a:rPr lang="fr-FR" sz="1100" dirty="0">
                <a:solidFill>
                  <a:srgbClr val="000000"/>
                </a:solidFill>
              </a:rPr>
              <a:t>, </a:t>
            </a:r>
            <a:r>
              <a:rPr lang="fr-FR" sz="1100" dirty="0" smtClean="0">
                <a:solidFill>
                  <a:srgbClr val="000000"/>
                </a:solidFill>
              </a:rPr>
              <a:t>nappes </a:t>
            </a:r>
            <a:r>
              <a:rPr lang="fr-FR" sz="1100" dirty="0">
                <a:solidFill>
                  <a:srgbClr val="000000"/>
                </a:solidFill>
              </a:rPr>
              <a:t>glaciaires </a:t>
            </a:r>
            <a:r>
              <a:rPr lang="fr-FR" sz="1100" dirty="0" smtClean="0">
                <a:solidFill>
                  <a:srgbClr val="000000"/>
                </a:solidFill>
              </a:rPr>
              <a:t>et </a:t>
            </a:r>
            <a:r>
              <a:rPr lang="fr-FR" sz="1100" b="1" dirty="0">
                <a:solidFill>
                  <a:srgbClr val="000000"/>
                </a:solidFill>
              </a:rPr>
              <a:t>pergélisol</a:t>
            </a:r>
            <a:r>
              <a:rPr lang="fr-FR" sz="1100" dirty="0">
                <a:solidFill>
                  <a:srgbClr val="000000"/>
                </a:solidFill>
              </a:rPr>
              <a:t>, et leur interaction avec le changement </a:t>
            </a:r>
            <a:r>
              <a:rPr lang="fr-FR" sz="1100" dirty="0" smtClean="0">
                <a:solidFill>
                  <a:srgbClr val="000000"/>
                </a:solidFill>
              </a:rPr>
              <a:t>climatique</a:t>
            </a:r>
          </a:p>
          <a:p>
            <a:pPr marL="93663" lvl="0" indent="-93663">
              <a:spcAft>
                <a:spcPts val="600"/>
              </a:spcAft>
              <a:buFont typeface="Arial" panose="020B0604020202020204" pitchFamily="34" charset="0"/>
              <a:buChar char="•"/>
              <a:defRPr/>
            </a:pPr>
            <a:r>
              <a:rPr lang="fr-FR" sz="1100" b="1" dirty="0" smtClean="0">
                <a:solidFill>
                  <a:srgbClr val="000000"/>
                </a:solidFill>
              </a:rPr>
              <a:t>Science </a:t>
            </a:r>
            <a:r>
              <a:rPr lang="fr-FR" sz="1100" b="1" dirty="0">
                <a:solidFill>
                  <a:srgbClr val="000000"/>
                </a:solidFill>
              </a:rPr>
              <a:t>du paléoclimat </a:t>
            </a:r>
            <a:r>
              <a:rPr lang="fr-FR" sz="1100" dirty="0">
                <a:solidFill>
                  <a:srgbClr val="000000"/>
                </a:solidFill>
              </a:rPr>
              <a:t>pour une meilleure compréhension de l'évolution à court et long terme du système </a:t>
            </a:r>
            <a:r>
              <a:rPr lang="fr-FR" sz="1100" dirty="0" smtClean="0">
                <a:solidFill>
                  <a:srgbClr val="000000"/>
                </a:solidFill>
              </a:rPr>
              <a:t>terrestre</a:t>
            </a:r>
          </a:p>
          <a:p>
            <a:pPr marL="93663" lvl="0" indent="-93663">
              <a:spcAft>
                <a:spcPts val="600"/>
              </a:spcAft>
              <a:buFont typeface="Arial" panose="020B0604020202020204" pitchFamily="34" charset="0"/>
              <a:buChar char="•"/>
              <a:defRPr/>
            </a:pPr>
            <a:r>
              <a:rPr lang="fr-FR" sz="1100" dirty="0" smtClean="0">
                <a:solidFill>
                  <a:srgbClr val="000000"/>
                </a:solidFill>
              </a:rPr>
              <a:t>Atténuation changement climatique/voies vers </a:t>
            </a:r>
            <a:r>
              <a:rPr lang="fr-FR" sz="1100" dirty="0">
                <a:solidFill>
                  <a:srgbClr val="000000"/>
                </a:solidFill>
              </a:rPr>
              <a:t>neutralité climatique </a:t>
            </a:r>
            <a:endParaRPr lang="fr-FR" sz="1100" dirty="0" smtClean="0">
              <a:solidFill>
                <a:srgbClr val="000000"/>
              </a:solidFill>
            </a:endParaRPr>
          </a:p>
          <a:p>
            <a:pPr marL="93663" lvl="0" indent="-93663">
              <a:spcAft>
                <a:spcPts val="600"/>
              </a:spcAft>
              <a:buFont typeface="Arial" panose="020B0604020202020204" pitchFamily="34" charset="0"/>
              <a:buChar char="•"/>
              <a:defRPr/>
            </a:pPr>
            <a:r>
              <a:rPr lang="fr-FR" sz="1100" b="1" dirty="0" smtClean="0">
                <a:solidFill>
                  <a:srgbClr val="000000"/>
                </a:solidFill>
              </a:rPr>
              <a:t>Boîte </a:t>
            </a:r>
            <a:r>
              <a:rPr lang="fr-FR" sz="1100" b="1" dirty="0">
                <a:solidFill>
                  <a:srgbClr val="000000"/>
                </a:solidFill>
              </a:rPr>
              <a:t>à outils </a:t>
            </a:r>
            <a:r>
              <a:rPr lang="fr-FR" sz="1100" dirty="0" smtClean="0">
                <a:solidFill>
                  <a:srgbClr val="000000"/>
                </a:solidFill>
              </a:rPr>
              <a:t>pour </a:t>
            </a:r>
            <a:r>
              <a:rPr lang="fr-FR" sz="1100" dirty="0">
                <a:solidFill>
                  <a:srgbClr val="000000"/>
                </a:solidFill>
              </a:rPr>
              <a:t>l'évaluation des impacts climatiques </a:t>
            </a:r>
            <a:r>
              <a:rPr lang="fr-FR" sz="1100" dirty="0" smtClean="0">
                <a:solidFill>
                  <a:srgbClr val="000000"/>
                </a:solidFill>
              </a:rPr>
              <a:t>des politiques commerciales</a:t>
            </a:r>
          </a:p>
          <a:p>
            <a:pPr marL="93663" lvl="0" indent="-93663">
              <a:spcAft>
                <a:spcPts val="600"/>
              </a:spcAft>
              <a:buFont typeface="Arial" panose="020B0604020202020204" pitchFamily="34" charset="0"/>
              <a:buChar char="•"/>
              <a:defRPr/>
            </a:pPr>
            <a:r>
              <a:rPr lang="fr-FR" sz="1100" dirty="0" smtClean="0">
                <a:solidFill>
                  <a:srgbClr val="000000"/>
                </a:solidFill>
              </a:rPr>
              <a:t>Nouvelle </a:t>
            </a:r>
            <a:r>
              <a:rPr lang="fr-FR" sz="1100" dirty="0">
                <a:solidFill>
                  <a:srgbClr val="000000"/>
                </a:solidFill>
              </a:rPr>
              <a:t>génération de voies à faibles émissions et </a:t>
            </a:r>
            <a:r>
              <a:rPr lang="fr-FR" sz="1100" dirty="0" smtClean="0">
                <a:solidFill>
                  <a:srgbClr val="000000"/>
                </a:solidFill>
              </a:rPr>
              <a:t>résilientes</a:t>
            </a:r>
          </a:p>
          <a:p>
            <a:pPr marL="93663" lvl="0" indent="-93663">
              <a:spcAft>
                <a:spcPts val="600"/>
              </a:spcAft>
              <a:buFont typeface="Arial" panose="020B0604020202020204" pitchFamily="34" charset="0"/>
              <a:buChar char="•"/>
              <a:defRPr/>
            </a:pPr>
            <a:r>
              <a:rPr lang="fr-FR" sz="1100" dirty="0" smtClean="0">
                <a:solidFill>
                  <a:srgbClr val="000000"/>
                </a:solidFill>
              </a:rPr>
              <a:t>Rôle </a:t>
            </a:r>
            <a:r>
              <a:rPr lang="fr-FR" sz="1100" dirty="0">
                <a:solidFill>
                  <a:srgbClr val="000000"/>
                </a:solidFill>
              </a:rPr>
              <a:t>de la prévision du changement climatique pour l'approvisionnement en </a:t>
            </a:r>
            <a:r>
              <a:rPr lang="fr-FR" sz="1100" b="1" dirty="0">
                <a:solidFill>
                  <a:srgbClr val="000000"/>
                </a:solidFill>
              </a:rPr>
              <a:t>matières premières </a:t>
            </a:r>
            <a:r>
              <a:rPr lang="fr-FR" sz="1100" b="1" dirty="0" smtClean="0">
                <a:solidFill>
                  <a:srgbClr val="000000"/>
                </a:solidFill>
              </a:rPr>
              <a:t>1</a:t>
            </a:r>
            <a:r>
              <a:rPr lang="fr-FR" sz="1100" b="1" baseline="30000" dirty="0" smtClean="0">
                <a:solidFill>
                  <a:srgbClr val="000000"/>
                </a:solidFill>
              </a:rPr>
              <a:t>ere</a:t>
            </a:r>
            <a:r>
              <a:rPr lang="fr-FR" sz="1100" b="1" dirty="0" smtClean="0">
                <a:solidFill>
                  <a:srgbClr val="000000"/>
                </a:solidFill>
              </a:rPr>
              <a:t>  </a:t>
            </a:r>
            <a:r>
              <a:rPr lang="fr-FR" sz="1100" b="1" dirty="0">
                <a:solidFill>
                  <a:srgbClr val="000000"/>
                </a:solidFill>
              </a:rPr>
              <a:t>et </a:t>
            </a:r>
            <a:r>
              <a:rPr lang="fr-FR" sz="1100" b="1" dirty="0" smtClean="0">
                <a:solidFill>
                  <a:srgbClr val="000000"/>
                </a:solidFill>
              </a:rPr>
              <a:t>2</a:t>
            </a:r>
            <a:r>
              <a:rPr lang="fr-FR" sz="1100" b="1" baseline="30000" dirty="0" smtClean="0">
                <a:solidFill>
                  <a:srgbClr val="000000"/>
                </a:solidFill>
              </a:rPr>
              <a:t>nd</a:t>
            </a:r>
          </a:p>
          <a:p>
            <a:pPr marL="93663" lvl="0" indent="-93663">
              <a:spcAft>
                <a:spcPts val="600"/>
              </a:spcAft>
              <a:buFont typeface="Arial" panose="020B0604020202020204" pitchFamily="34" charset="0"/>
              <a:buChar char="•"/>
              <a:defRPr/>
            </a:pPr>
            <a:r>
              <a:rPr lang="fr-FR" sz="1100" dirty="0" smtClean="0">
                <a:solidFill>
                  <a:srgbClr val="000000"/>
                </a:solidFill>
              </a:rPr>
              <a:t>Interactions entre </a:t>
            </a:r>
            <a:r>
              <a:rPr lang="fr-FR" sz="1100" dirty="0">
                <a:solidFill>
                  <a:srgbClr val="000000"/>
                </a:solidFill>
              </a:rPr>
              <a:t>climat </a:t>
            </a:r>
            <a:r>
              <a:rPr lang="fr-FR" sz="1100" dirty="0" smtClean="0">
                <a:solidFill>
                  <a:srgbClr val="000000"/>
                </a:solidFill>
              </a:rPr>
              <a:t>et </a:t>
            </a:r>
            <a:r>
              <a:rPr lang="fr-FR" sz="1100" dirty="0">
                <a:solidFill>
                  <a:srgbClr val="000000"/>
                </a:solidFill>
              </a:rPr>
              <a:t>écosystèmes </a:t>
            </a:r>
            <a:endParaRPr lang="fr-FR" sz="1100" dirty="0" smtClean="0">
              <a:solidFill>
                <a:srgbClr val="000000"/>
              </a:solidFill>
            </a:endParaRPr>
          </a:p>
          <a:p>
            <a:pPr marL="93663" lvl="0" indent="-93663">
              <a:spcAft>
                <a:spcPts val="600"/>
              </a:spcAft>
              <a:buFont typeface="Arial" panose="020B0604020202020204" pitchFamily="34" charset="0"/>
              <a:buChar char="•"/>
              <a:defRPr/>
            </a:pPr>
            <a:r>
              <a:rPr lang="fr-FR" sz="1100" dirty="0" smtClean="0">
                <a:solidFill>
                  <a:srgbClr val="000000"/>
                </a:solidFill>
              </a:rPr>
              <a:t>Quantification </a:t>
            </a:r>
            <a:r>
              <a:rPr lang="fr-FR" sz="1100" dirty="0">
                <a:solidFill>
                  <a:srgbClr val="000000"/>
                </a:solidFill>
              </a:rPr>
              <a:t>du rôle des principaux é</a:t>
            </a:r>
            <a:r>
              <a:rPr lang="fr-FR" sz="1100" b="1" dirty="0">
                <a:solidFill>
                  <a:srgbClr val="000000"/>
                </a:solidFill>
              </a:rPr>
              <a:t>cosystèmes terrestres sur le cycle du carbone </a:t>
            </a:r>
            <a:r>
              <a:rPr lang="fr-FR" sz="1100" dirty="0">
                <a:solidFill>
                  <a:srgbClr val="000000"/>
                </a:solidFill>
              </a:rPr>
              <a:t>et les effets climatiques </a:t>
            </a:r>
            <a:r>
              <a:rPr lang="fr-FR" sz="1100" dirty="0" smtClean="0">
                <a:solidFill>
                  <a:srgbClr val="000000"/>
                </a:solidFill>
              </a:rPr>
              <a:t>associés</a:t>
            </a:r>
            <a:endParaRPr kumimoji="0" lang="fr-FR"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ZoneTexte 12"/>
          <p:cNvSpPr txBox="1"/>
          <p:nvPr/>
        </p:nvSpPr>
        <p:spPr>
          <a:xfrm>
            <a:off x="4499992" y="180000"/>
            <a:ext cx="4344867" cy="584775"/>
          </a:xfrm>
          <a:prstGeom prst="rect">
            <a:avLst/>
          </a:prstGeom>
          <a:noFill/>
        </p:spPr>
        <p:txBody>
          <a:bodyPr wrap="square" rtlCol="0">
            <a:spAutoFit/>
          </a:bodyPr>
          <a:lstStyle/>
          <a:p>
            <a:pPr algn="r">
              <a:defRPr/>
            </a:pPr>
            <a:r>
              <a:rPr kumimoji="0" lang="fr-FR" sz="2000" b="1" i="0" u="none" strike="noStrike" kern="1200" cap="none" spc="0" normalizeH="0" baseline="0" noProof="0" dirty="0">
                <a:ln>
                  <a:noFill/>
                </a:ln>
                <a:solidFill>
                  <a:srgbClr val="000000"/>
                </a:solidFill>
                <a:effectLst/>
                <a:uLnTx/>
                <a:uFillTx/>
                <a:latin typeface="Arial"/>
                <a:ea typeface="+mn-ea"/>
                <a:cs typeface="+mn-cs"/>
              </a:rPr>
              <a:t>Programme de travail </a:t>
            </a:r>
            <a:r>
              <a:rPr kumimoji="0" lang="fr-FR" sz="2000" b="1" i="0" u="none" strike="noStrike" kern="1200" cap="none" spc="0" normalizeH="0" baseline="0" noProof="0" dirty="0" smtClean="0">
                <a:ln>
                  <a:noFill/>
                </a:ln>
                <a:solidFill>
                  <a:srgbClr val="000000"/>
                </a:solidFill>
                <a:effectLst/>
                <a:uLnTx/>
                <a:uFillTx/>
                <a:latin typeface="Arial"/>
                <a:ea typeface="+mn-ea"/>
                <a:cs typeface="+mn-cs"/>
              </a:rPr>
              <a:t>2023-2024 </a:t>
            </a:r>
            <a:r>
              <a:rPr kumimoji="0" lang="fr-FR" sz="1200" b="1" i="0" u="none" strike="noStrike" kern="1200" cap="none" spc="0" normalizeH="0" baseline="0" noProof="0" dirty="0">
                <a:ln>
                  <a:noFill/>
                </a:ln>
                <a:solidFill>
                  <a:srgbClr val="000000"/>
                </a:solidFill>
                <a:effectLst/>
                <a:uLnTx/>
                <a:uFillTx/>
                <a:latin typeface="Arial"/>
              </a:rPr>
              <a:t>Destination </a:t>
            </a:r>
            <a:r>
              <a:rPr kumimoji="0" lang="fr-FR" sz="1200" b="1" i="0" u="none" strike="noStrike" kern="1200" cap="none" spc="0" normalizeH="0" baseline="0" noProof="0" dirty="0" smtClean="0">
                <a:ln>
                  <a:noFill/>
                </a:ln>
                <a:solidFill>
                  <a:srgbClr val="000000"/>
                </a:solidFill>
                <a:effectLst/>
                <a:uLnTx/>
                <a:uFillTx/>
                <a:latin typeface="Arial"/>
              </a:rPr>
              <a:t>1 </a:t>
            </a:r>
            <a:r>
              <a:rPr kumimoji="0" lang="fr-FR" sz="1200" b="1" i="0" u="none" strike="noStrike" kern="1200" cap="none" spc="0" normalizeH="0" baseline="0" noProof="0" dirty="0">
                <a:ln>
                  <a:noFill/>
                </a:ln>
                <a:solidFill>
                  <a:srgbClr val="000000"/>
                </a:solidFill>
                <a:effectLst/>
                <a:uLnTx/>
                <a:uFillTx/>
                <a:latin typeface="Arial"/>
              </a:rPr>
              <a:t>: </a:t>
            </a:r>
            <a:r>
              <a:rPr lang="fr-FR" sz="1200" b="1" dirty="0"/>
              <a:t>Sciences du </a:t>
            </a:r>
            <a:r>
              <a:rPr lang="fr-FR" sz="1200" b="1" dirty="0" smtClean="0"/>
              <a:t>climat</a:t>
            </a:r>
            <a:endParaRPr lang="fr-FR" sz="1400" dirty="0"/>
          </a:p>
        </p:txBody>
      </p:sp>
    </p:spTree>
    <p:extLst>
      <p:ext uri="{BB962C8B-B14F-4D97-AF65-F5344CB8AC3E}">
        <p14:creationId xmlns:p14="http://schemas.microsoft.com/office/powerpoint/2010/main" val="1761618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 id="{A4CEAA76-E87D-4518-B7C5-689E0EE7511F}" vid="{00D7BD8D-0F45-4634-A879-E4B96FDEFCA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074068c-b24f-4ff9-a86f-a3aee0152276">
      <Terms xmlns="http://schemas.microsoft.com/office/infopath/2007/PartnerControls"/>
    </lcf76f155ced4ddcb4097134ff3c332f>
    <TaxCatchAll xmlns="1f47c0f9-1590-49e1-8db1-3ab35d55043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F87F3B8A07F44D969FAD5920EB612B" ma:contentTypeVersion="12" ma:contentTypeDescription="Crée un document." ma:contentTypeScope="" ma:versionID="12d4baa4ba3ac88424d2c6a03cd02680">
  <xsd:schema xmlns:xsd="http://www.w3.org/2001/XMLSchema" xmlns:xs="http://www.w3.org/2001/XMLSchema" xmlns:p="http://schemas.microsoft.com/office/2006/metadata/properties" xmlns:ns2="e074068c-b24f-4ff9-a86f-a3aee0152276" xmlns:ns3="1f47c0f9-1590-49e1-8db1-3ab35d550439" targetNamespace="http://schemas.microsoft.com/office/2006/metadata/properties" ma:root="true" ma:fieldsID="43ccfb356ee9f54d0caa429107cabd53" ns2:_="" ns3:_="">
    <xsd:import namespace="e074068c-b24f-4ff9-a86f-a3aee0152276"/>
    <xsd:import namespace="1f47c0f9-1590-49e1-8db1-3ab35d5504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74068c-b24f-4ff9-a86f-a3aee01522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f47c0f9-1590-49e1-8db1-3ab35d55043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3204ced-c735-45f9-8b17-8d0378bde9d9}" ma:internalName="TaxCatchAll" ma:showField="CatchAllData" ma:web="1f47c0f9-1590-49e1-8db1-3ab35d5504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4A17D9-E236-4691-B704-33703C186AEA}">
  <ds:schemaRefs>
    <ds:schemaRef ds:uri="http://purl.org/dc/elements/1.1/"/>
    <ds:schemaRef ds:uri="http://schemas.microsoft.com/office/2006/metadata/properties"/>
    <ds:schemaRef ds:uri="http://schemas.microsoft.com/office/infopath/2007/PartnerControls"/>
    <ds:schemaRef ds:uri="e074068c-b24f-4ff9-a86f-a3aee0152276"/>
    <ds:schemaRef ds:uri="http://purl.org/dc/terms/"/>
    <ds:schemaRef ds:uri="http://schemas.microsoft.com/office/2006/documentManagement/types"/>
    <ds:schemaRef ds:uri="1f47c0f9-1590-49e1-8db1-3ab35d550439"/>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9FF0D36-D67B-401D-9422-759C7B937066}">
  <ds:schemaRefs>
    <ds:schemaRef ds:uri="http://schemas.microsoft.com/sharepoint/v3/contenttype/forms"/>
  </ds:schemaRefs>
</ds:datastoreItem>
</file>

<file path=customXml/itemProps3.xml><?xml version="1.0" encoding="utf-8"?>
<ds:datastoreItem xmlns:ds="http://schemas.openxmlformats.org/officeDocument/2006/customXml" ds:itemID="{4B68AC8B-3975-42CA-A825-DB5BBEB2B3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74068c-b24f-4ff9-a86f-a3aee0152276"/>
    <ds:schemaRef ds:uri="1f47c0f9-1590-49e1-8db1-3ab35d5504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MODL-PPT-HEU-MESR</Template>
  <TotalTime>82505</TotalTime>
  <Words>4934</Words>
  <Application>Microsoft Office PowerPoint</Application>
  <PresentationFormat>Affichage à l'écran (16:9)</PresentationFormat>
  <Paragraphs>575</Paragraphs>
  <Slides>29</Slides>
  <Notes>20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29</vt:i4>
      </vt:variant>
    </vt:vector>
  </HeadingPairs>
  <TitlesOfParts>
    <vt:vector size="39" baseType="lpstr">
      <vt:lpstr>.Lucida Grande UI Regular</vt:lpstr>
      <vt:lpstr>Arial</vt:lpstr>
      <vt:lpstr>Arial,Sans-Serif</vt:lpstr>
      <vt:lpstr>Calibri</vt:lpstr>
      <vt:lpstr>Courier New</vt:lpstr>
      <vt:lpstr>Menlo Regular</vt:lpstr>
      <vt:lpstr>Police système</vt:lpstr>
      <vt:lpstr>Times New Roman</vt:lpstr>
      <vt:lpstr>Wingdings</vt:lpstr>
      <vt:lpstr>1_OPÉRATEURS</vt:lpstr>
      <vt:lpstr>Présentation PowerPoint</vt:lpstr>
      <vt:lpstr>Présentation PowerPoint</vt:lpstr>
      <vt:lpstr>Horizon Europe est le programme-cadre de l'Union européenne pour la recherche et l'innovation. Il couvre la période 2021-2027 et est doté d'un budget de 95,5 milliards d'euros.  Le présent guide a été réalisé par les membres du Point de Contact National (PCN) français Horizon Europe en charge du Cluster 5 sur les thématiques climat, énergie et mobilité (voir ici).  En France, le dispositif des PCN est placé sous l'autorité du Ministère de l'enseignement supérieur et de la recherche et est piloté par la Délégation aux affaires européennes et internationales du Département « Accompagnement des opérateurs de l’ESR ». Les missions principales des PCN sont de (1) informer, sensibiliser les communautés françaises de recherche et d’innovation sur les opportunités de financement d'Horizon Europe ; (2) aider, conseiller et former les porteurs de projets aux modalités de fonctionnement du programme.  Ce guide s'adresse à tous les acteurs français du monde de la recherche et de l’innovation ainsi qu'aux autorités publiques, aux acteurs économiques, sociaux et culturels potentiellement ciblés par le Cluster 5. Il vise à leur offrir un premier niveau d'accès au programme de travail 2023 du Cluster 5, en proposant en français des éléments structurels qui permettent de comprendre les fondements et les priorités du Cluster, ainsi qu'une synthèse des éléments clés de chaque appel.  Les synthèses et traductions proposées dans ce guide n'engagent que la responsabilité de leurs auteurs et en aucune manière celle de la Commission européenne. Les porteurs de projets intéressés doivent impérativement se référer au programme de travail 2023-2024 du Cluster 5 publié uniquement en anglais.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documents pour aller plus loin</vt:lpstr>
      <vt:lpstr>Devenez expert-évaluateur pour HORIZON EUROPE</vt:lpstr>
      <vt:lpstr>Présentation PowerPoint</vt:lpstr>
      <vt:lpstr>Présentation PowerPoint</vt:lpstr>
    </vt:vector>
  </TitlesOfParts>
  <Manager>Client</Manager>
  <Company>Ministere de l'Education Nationale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BENJAMIN WYNIGER</dc:creator>
  <cp:lastModifiedBy>BENJAMIN WYNIGER</cp:lastModifiedBy>
  <cp:revision>355</cp:revision>
  <cp:lastPrinted>2022-06-28T15:17:54Z</cp:lastPrinted>
  <dcterms:created xsi:type="dcterms:W3CDTF">2022-06-13T15:26:11Z</dcterms:created>
  <dcterms:modified xsi:type="dcterms:W3CDTF">2022-11-28T14:01:16Z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0x010100EAF87F3B8A07F44D969FAD5920EB612B</vt:lpwstr>
  </property>
</Properties>
</file>