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813" r:id="rId4"/>
  </p:sldMasterIdLst>
  <p:notesMasterIdLst>
    <p:notesMasterId r:id="rId88"/>
  </p:notesMasterIdLst>
  <p:handoutMasterIdLst>
    <p:handoutMasterId r:id="rId89"/>
  </p:handoutMasterIdLst>
  <p:sldIdLst>
    <p:sldId id="327" r:id="rId5"/>
    <p:sldId id="328" r:id="rId6"/>
    <p:sldId id="446" r:id="rId7"/>
    <p:sldId id="329" r:id="rId8"/>
    <p:sldId id="330" r:id="rId9"/>
    <p:sldId id="331" r:id="rId10"/>
    <p:sldId id="332" r:id="rId11"/>
    <p:sldId id="333" r:id="rId12"/>
    <p:sldId id="486" r:id="rId13"/>
    <p:sldId id="530" r:id="rId14"/>
    <p:sldId id="334" r:id="rId15"/>
    <p:sldId id="335" r:id="rId16"/>
    <p:sldId id="336" r:id="rId17"/>
    <p:sldId id="538" r:id="rId18"/>
    <p:sldId id="539" r:id="rId19"/>
    <p:sldId id="540" r:id="rId20"/>
    <p:sldId id="448" r:id="rId21"/>
    <p:sldId id="352" r:id="rId22"/>
    <p:sldId id="353" r:id="rId23"/>
    <p:sldId id="354" r:id="rId24"/>
    <p:sldId id="498" r:id="rId25"/>
    <p:sldId id="499" r:id="rId26"/>
    <p:sldId id="500" r:id="rId27"/>
    <p:sldId id="527" r:id="rId28"/>
    <p:sldId id="528" r:id="rId29"/>
    <p:sldId id="414" r:id="rId30"/>
    <p:sldId id="413" r:id="rId31"/>
    <p:sldId id="412" r:id="rId32"/>
    <p:sldId id="513" r:id="rId33"/>
    <p:sldId id="514" r:id="rId34"/>
    <p:sldId id="419" r:id="rId35"/>
    <p:sldId id="417" r:id="rId36"/>
    <p:sldId id="501" r:id="rId37"/>
    <p:sldId id="411" r:id="rId38"/>
    <p:sldId id="410" r:id="rId39"/>
    <p:sldId id="340" r:id="rId40"/>
    <p:sldId id="418" r:id="rId41"/>
    <p:sldId id="416" r:id="rId42"/>
    <p:sldId id="497" r:id="rId43"/>
    <p:sldId id="515" r:id="rId44"/>
    <p:sldId id="526" r:id="rId45"/>
    <p:sldId id="529" r:id="rId46"/>
    <p:sldId id="415" r:id="rId47"/>
    <p:sldId id="420" r:id="rId48"/>
    <p:sldId id="379" r:id="rId49"/>
    <p:sldId id="516" r:id="rId50"/>
    <p:sldId id="517" r:id="rId51"/>
    <p:sldId id="518" r:id="rId52"/>
    <p:sldId id="519" r:id="rId53"/>
    <p:sldId id="520" r:id="rId54"/>
    <p:sldId id="521" r:id="rId55"/>
    <p:sldId id="522" r:id="rId56"/>
    <p:sldId id="523" r:id="rId57"/>
    <p:sldId id="421" r:id="rId58"/>
    <p:sldId id="422" r:id="rId59"/>
    <p:sldId id="423" r:id="rId60"/>
    <p:sldId id="531" r:id="rId61"/>
    <p:sldId id="532" r:id="rId62"/>
    <p:sldId id="533" r:id="rId63"/>
    <p:sldId id="387" r:id="rId64"/>
    <p:sldId id="524" r:id="rId65"/>
    <p:sldId id="389" r:id="rId66"/>
    <p:sldId id="390" r:id="rId67"/>
    <p:sldId id="391" r:id="rId68"/>
    <p:sldId id="502" r:id="rId69"/>
    <p:sldId id="503" r:id="rId70"/>
    <p:sldId id="504" r:id="rId71"/>
    <p:sldId id="505" r:id="rId72"/>
    <p:sldId id="506" r:id="rId73"/>
    <p:sldId id="507" r:id="rId74"/>
    <p:sldId id="508" r:id="rId75"/>
    <p:sldId id="509" r:id="rId76"/>
    <p:sldId id="510" r:id="rId77"/>
    <p:sldId id="511" r:id="rId78"/>
    <p:sldId id="400" r:id="rId79"/>
    <p:sldId id="512" r:id="rId80"/>
    <p:sldId id="403" r:id="rId81"/>
    <p:sldId id="404" r:id="rId82"/>
    <p:sldId id="405" r:id="rId83"/>
    <p:sldId id="406" r:id="rId84"/>
    <p:sldId id="408" r:id="rId85"/>
    <p:sldId id="407" r:id="rId86"/>
    <p:sldId id="409" r:id="rId87"/>
  </p:sldIdLst>
  <p:sldSz cx="9144000" cy="5143500" type="screen16x9"/>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27"/>
            <p14:sldId id="328"/>
            <p14:sldId id="446"/>
            <p14:sldId id="329"/>
            <p14:sldId id="330"/>
            <p14:sldId id="331"/>
            <p14:sldId id="332"/>
            <p14:sldId id="333"/>
            <p14:sldId id="486"/>
            <p14:sldId id="530"/>
            <p14:sldId id="334"/>
            <p14:sldId id="335"/>
            <p14:sldId id="336"/>
            <p14:sldId id="538"/>
            <p14:sldId id="539"/>
            <p14:sldId id="540"/>
            <p14:sldId id="448"/>
            <p14:sldId id="352"/>
            <p14:sldId id="353"/>
            <p14:sldId id="354"/>
            <p14:sldId id="498"/>
            <p14:sldId id="499"/>
            <p14:sldId id="500"/>
            <p14:sldId id="527"/>
            <p14:sldId id="528"/>
            <p14:sldId id="414"/>
            <p14:sldId id="413"/>
            <p14:sldId id="412"/>
            <p14:sldId id="513"/>
            <p14:sldId id="514"/>
            <p14:sldId id="419"/>
            <p14:sldId id="417"/>
            <p14:sldId id="501"/>
            <p14:sldId id="411"/>
            <p14:sldId id="410"/>
            <p14:sldId id="340"/>
            <p14:sldId id="418"/>
            <p14:sldId id="416"/>
            <p14:sldId id="497"/>
            <p14:sldId id="515"/>
            <p14:sldId id="526"/>
            <p14:sldId id="529"/>
            <p14:sldId id="415"/>
            <p14:sldId id="420"/>
            <p14:sldId id="379"/>
            <p14:sldId id="516"/>
            <p14:sldId id="517"/>
            <p14:sldId id="518"/>
            <p14:sldId id="519"/>
            <p14:sldId id="520"/>
            <p14:sldId id="521"/>
            <p14:sldId id="522"/>
            <p14:sldId id="523"/>
            <p14:sldId id="421"/>
            <p14:sldId id="422"/>
            <p14:sldId id="423"/>
            <p14:sldId id="531"/>
            <p14:sldId id="532"/>
            <p14:sldId id="533"/>
            <p14:sldId id="387"/>
            <p14:sldId id="524"/>
            <p14:sldId id="389"/>
            <p14:sldId id="390"/>
            <p14:sldId id="391"/>
            <p14:sldId id="502"/>
            <p14:sldId id="503"/>
            <p14:sldId id="504"/>
            <p14:sldId id="505"/>
            <p14:sldId id="506"/>
            <p14:sldId id="507"/>
            <p14:sldId id="508"/>
            <p14:sldId id="509"/>
            <p14:sldId id="510"/>
            <p14:sldId id="511"/>
            <p14:sldId id="400"/>
            <p14:sldId id="512"/>
            <p14:sldId id="403"/>
            <p14:sldId id="404"/>
            <p14:sldId id="405"/>
            <p14:sldId id="406"/>
            <p14:sldId id="408"/>
            <p14:sldId id="407"/>
            <p14:sldId id="40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AD"/>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43" autoAdjust="0"/>
  </p:normalViewPr>
  <p:slideViewPr>
    <p:cSldViewPr showGuides="1">
      <p:cViewPr varScale="1">
        <p:scale>
          <a:sx n="97" d="100"/>
          <a:sy n="97" d="100"/>
        </p:scale>
        <p:origin x="546"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hyperlink" Target="https://www.horizon-europe.gouv.fr/le-partenariat-europe-s-rail-31102" TargetMode="External"/><Relationship Id="rId3" Type="http://schemas.openxmlformats.org/officeDocument/2006/relationships/hyperlink" Target="https://www.horizon-europe.gouv.fr/le-partenariat-clean-energy-transition-30809" TargetMode="External"/><Relationship Id="rId7" Type="http://schemas.openxmlformats.org/officeDocument/2006/relationships/hyperlink" Target="https://www.horizon-europe.gouv.fr/le-partenariat-clean-aviation-31099"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towards-zero-emission-road-transport-31096"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built4people-30952"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driving-urban-transitions-sustainable-future-31111" TargetMode="External"/><Relationship Id="rId9" Type="http://schemas.openxmlformats.org/officeDocument/2006/relationships/hyperlink" Target="https://www.horizon-europe.gouv.fr/le-partenariat-sur-les-batteries-batt4eu-30827"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horizon-europe.gouv.fr/le-partenariat-towards-zero-emission-road-transport-31096" TargetMode="External"/><Relationship Id="rId3" Type="http://schemas.openxmlformats.org/officeDocument/2006/relationships/hyperlink" Target="https://www.horizon-europe.gouv.fr/le-partenariat-clean-aviation-31099" TargetMode="External"/><Relationship Id="rId7" Type="http://schemas.openxmlformats.org/officeDocument/2006/relationships/hyperlink" Target="https://www.horizon-europe.gouv.fr/le-partenariat-built4people-30952"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driving-urban-transitions-sustainable-future-31111"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clean-energy-transition-30809"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europe-s-rail-31102" TargetMode="External"/><Relationship Id="rId9" Type="http://schemas.openxmlformats.org/officeDocument/2006/relationships/hyperlink" Target="https://www.horizon-europe.gouv.fr/le-partenariat-sur-les-batteries-batt4eu-30827"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DEDF9-57FC-4057-918C-C88624E7D094}"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fr-FR"/>
        </a:p>
      </dgm:t>
    </dgm:pt>
    <dgm:pt modelId="{F7593485-EEEB-4B98-B63A-6DEF20D7E35C}">
      <dgm:prSet phldrT="[Texte]"/>
      <dgm:spPr/>
      <dgm:t>
        <a:bodyPr/>
        <a:lstStyle/>
        <a:p>
          <a:r>
            <a:rPr lang="fr-FR" b="1" dirty="0" smtClean="0"/>
            <a:t>Partenariats institutionnalisés</a:t>
          </a:r>
          <a:endParaRPr lang="fr-FR" dirty="0"/>
        </a:p>
      </dgm:t>
    </dgm:pt>
    <dgm:pt modelId="{8F319C1B-9D69-4DC6-B099-B81A7A9286BC}" type="parTrans" cxnId="{507307A3-D512-4263-9B0B-9427A860CD4A}">
      <dgm:prSet/>
      <dgm:spPr/>
      <dgm:t>
        <a:bodyPr/>
        <a:lstStyle/>
        <a:p>
          <a:endParaRPr lang="fr-FR"/>
        </a:p>
      </dgm:t>
    </dgm:pt>
    <dgm:pt modelId="{F0AEB25F-B541-44BA-863F-F437748D5330}" type="sibTrans" cxnId="{507307A3-D512-4263-9B0B-9427A860CD4A}">
      <dgm:prSet/>
      <dgm:spPr/>
      <dgm:t>
        <a:bodyPr/>
        <a:lstStyle/>
        <a:p>
          <a:endParaRPr lang="fr-FR"/>
        </a:p>
      </dgm:t>
    </dgm:pt>
    <dgm:pt modelId="{CF8A98EE-BED8-4E4E-A209-BE2B6CC29C4D}">
      <dgm:prSet phldrT="[Texte]"/>
      <dgm:spPr/>
      <dgm:t>
        <a:bodyPr anchor="ctr"/>
        <a:lstStyle/>
        <a:p>
          <a:pPr>
            <a:lnSpc>
              <a:spcPct val="100000"/>
            </a:lnSpc>
            <a:spcBef>
              <a:spcPts val="0"/>
            </a:spcBef>
            <a:spcAft>
              <a:spcPts val="1200"/>
            </a:spcAft>
          </a:pPr>
          <a:r>
            <a:rPr lang="fr-FR" b="1" u="sng" dirty="0" smtClean="0">
              <a:hlinkClick xmlns:r="http://schemas.openxmlformats.org/officeDocument/2006/relationships" r:id="rId1"/>
            </a:rPr>
            <a:t>Clean Hydrogen</a:t>
          </a:r>
          <a:endParaRPr lang="fr-FR" b="1" u="sng" dirty="0"/>
        </a:p>
      </dgm:t>
    </dgm:pt>
    <dgm:pt modelId="{B67675A7-4A58-41E8-94C4-60689A4BEF8E}" type="parTrans" cxnId="{44BBC9E2-A31F-4F92-B10E-E86AC2483291}">
      <dgm:prSet/>
      <dgm:spPr/>
      <dgm:t>
        <a:bodyPr/>
        <a:lstStyle/>
        <a:p>
          <a:endParaRPr lang="fr-FR"/>
        </a:p>
      </dgm:t>
    </dgm:pt>
    <dgm:pt modelId="{F49E805F-6AB5-4041-A602-F4DC6CB81803}" type="sibTrans" cxnId="{44BBC9E2-A31F-4F92-B10E-E86AC2483291}">
      <dgm:prSet/>
      <dgm:spPr/>
      <dgm:t>
        <a:bodyPr/>
        <a:lstStyle/>
        <a:p>
          <a:endParaRPr lang="fr-FR"/>
        </a:p>
      </dgm:t>
    </dgm:pt>
    <dgm:pt modelId="{2A8891CC-8267-4444-B8C1-2F89FA14C68A}">
      <dgm:prSet phldrT="[Texte]"/>
      <dgm:spPr/>
      <dgm:t>
        <a:bodyPr anchor="ctr"/>
        <a:lstStyle/>
        <a:p>
          <a:pPr>
            <a:lnSpc>
              <a:spcPct val="100000"/>
            </a:lnSpc>
            <a:spcBef>
              <a:spcPts val="0"/>
            </a:spcBef>
            <a:spcAft>
              <a:spcPts val="1200"/>
            </a:spcAft>
          </a:pPr>
          <a:r>
            <a:rPr lang="fr-FR" u="sng" dirty="0" smtClean="0">
              <a:hlinkClick xmlns:r="http://schemas.openxmlformats.org/officeDocument/2006/relationships" r:id="rId2"/>
            </a:rPr>
            <a:t>Integrated Air Traffic Management</a:t>
          </a:r>
          <a:endParaRPr lang="fr-FR" u="sng" dirty="0"/>
        </a:p>
      </dgm:t>
    </dgm:pt>
    <dgm:pt modelId="{C7713AD6-3E56-4A15-A223-4062ADA08F1A}" type="parTrans" cxnId="{AA2A01E3-5C15-4575-A1A0-E1369969B1CD}">
      <dgm:prSet/>
      <dgm:spPr/>
      <dgm:t>
        <a:bodyPr/>
        <a:lstStyle/>
        <a:p>
          <a:endParaRPr lang="fr-FR"/>
        </a:p>
      </dgm:t>
    </dgm:pt>
    <dgm:pt modelId="{58814C6E-A2FE-4959-B08C-E61F1CBA9F5D}" type="sibTrans" cxnId="{AA2A01E3-5C15-4575-A1A0-E1369969B1CD}">
      <dgm:prSet/>
      <dgm:spPr/>
      <dgm:t>
        <a:bodyPr/>
        <a:lstStyle/>
        <a:p>
          <a:endParaRPr lang="fr-FR"/>
        </a:p>
      </dgm:t>
    </dgm:pt>
    <dgm:pt modelId="{CF709FDC-EB88-4EAC-A440-05DC16119AFE}">
      <dgm:prSet phldrT="[Texte]"/>
      <dgm:spPr/>
      <dgm:t>
        <a:bodyPr/>
        <a:lstStyle/>
        <a:p>
          <a:r>
            <a:rPr lang="fr-FR" b="1" dirty="0" smtClean="0"/>
            <a:t>Partenariats cofinancés</a:t>
          </a:r>
          <a:endParaRPr lang="fr-FR" dirty="0"/>
        </a:p>
      </dgm:t>
    </dgm:pt>
    <dgm:pt modelId="{6A132548-81FF-4A03-A76D-1AC785996416}" type="parTrans" cxnId="{571E752B-D475-4009-81F6-C9CDC9361067}">
      <dgm:prSet/>
      <dgm:spPr/>
      <dgm:t>
        <a:bodyPr/>
        <a:lstStyle/>
        <a:p>
          <a:endParaRPr lang="fr-FR"/>
        </a:p>
      </dgm:t>
    </dgm:pt>
    <dgm:pt modelId="{1E77B10A-240E-43F1-A096-474E869772B9}" type="sibTrans" cxnId="{571E752B-D475-4009-81F6-C9CDC9361067}">
      <dgm:prSet/>
      <dgm:spPr/>
      <dgm:t>
        <a:bodyPr/>
        <a:lstStyle/>
        <a:p>
          <a:endParaRPr lang="fr-FR"/>
        </a:p>
      </dgm:t>
    </dgm:pt>
    <dgm:pt modelId="{6C75034F-CE22-413E-9F43-33DF56E0D471}">
      <dgm:prSet phldrT="[Texte]"/>
      <dgm:spPr/>
      <dgm:t>
        <a:bodyPr anchor="ctr"/>
        <a:lstStyle/>
        <a:p>
          <a:pPr>
            <a:lnSpc>
              <a:spcPct val="100000"/>
            </a:lnSpc>
            <a:spcAft>
              <a:spcPts val="1200"/>
            </a:spcAft>
          </a:pPr>
          <a:r>
            <a:rPr lang="fr-FR" b="1" dirty="0" smtClean="0">
              <a:hlinkClick xmlns:r="http://schemas.openxmlformats.org/officeDocument/2006/relationships" r:id="rId3"/>
            </a:rPr>
            <a:t>Clean </a:t>
          </a:r>
          <a:r>
            <a:rPr lang="fr-FR" b="1" dirty="0" err="1" smtClean="0">
              <a:hlinkClick xmlns:r="http://schemas.openxmlformats.org/officeDocument/2006/relationships" r:id="rId3"/>
            </a:rPr>
            <a:t>Energy</a:t>
          </a:r>
          <a:r>
            <a:rPr lang="fr-FR" b="1" dirty="0" smtClean="0">
              <a:hlinkClick xmlns:r="http://schemas.openxmlformats.org/officeDocument/2006/relationships" r:id="rId3"/>
            </a:rPr>
            <a:t> Transition (CETP)</a:t>
          </a:r>
          <a:endParaRPr lang="fr-FR" b="1" dirty="0"/>
        </a:p>
      </dgm:t>
    </dgm:pt>
    <dgm:pt modelId="{DF81E199-0FA0-4174-B5D3-42F3DA0F9BB2}" type="parTrans" cxnId="{B40A0872-29E4-4B63-A04D-B0589BFF72A8}">
      <dgm:prSet/>
      <dgm:spPr/>
      <dgm:t>
        <a:bodyPr/>
        <a:lstStyle/>
        <a:p>
          <a:endParaRPr lang="fr-FR"/>
        </a:p>
      </dgm:t>
    </dgm:pt>
    <dgm:pt modelId="{B374518B-1B2D-4FC9-907A-225D7D636348}" type="sibTrans" cxnId="{B40A0872-29E4-4B63-A04D-B0589BFF72A8}">
      <dgm:prSet/>
      <dgm:spPr/>
      <dgm:t>
        <a:bodyPr/>
        <a:lstStyle/>
        <a:p>
          <a:endParaRPr lang="fr-FR"/>
        </a:p>
      </dgm:t>
    </dgm:pt>
    <dgm:pt modelId="{CE90F20C-EEA5-4898-8C94-AB17C2A0AA9B}">
      <dgm:prSet phldrT="[Texte]"/>
      <dgm:spPr/>
      <dgm:t>
        <a:bodyPr anchor="ctr"/>
        <a:lstStyle/>
        <a:p>
          <a:pPr>
            <a:lnSpc>
              <a:spcPct val="100000"/>
            </a:lnSpc>
            <a:spcAft>
              <a:spcPts val="1200"/>
            </a:spcAft>
          </a:pPr>
          <a:r>
            <a:rPr lang="en-US" dirty="0" smtClean="0">
              <a:hlinkClick xmlns:r="http://schemas.openxmlformats.org/officeDocument/2006/relationships" r:id="rId4"/>
            </a:rPr>
            <a:t>Driving urban transitions to a sustainable future (DUT)</a:t>
          </a:r>
          <a:endParaRPr lang="fr-FR" dirty="0"/>
        </a:p>
      </dgm:t>
    </dgm:pt>
    <dgm:pt modelId="{CF0D2A9C-08A9-43EA-8984-DA8BABDE338B}" type="parTrans" cxnId="{E04119B9-45DB-408D-A5E6-788454C53FC7}">
      <dgm:prSet/>
      <dgm:spPr/>
      <dgm:t>
        <a:bodyPr/>
        <a:lstStyle/>
        <a:p>
          <a:endParaRPr lang="fr-FR"/>
        </a:p>
      </dgm:t>
    </dgm:pt>
    <dgm:pt modelId="{BEB460AC-77FF-4317-88BD-A9E20263744D}" type="sibTrans" cxnId="{E04119B9-45DB-408D-A5E6-788454C53FC7}">
      <dgm:prSet/>
      <dgm:spPr/>
      <dgm:t>
        <a:bodyPr/>
        <a:lstStyle/>
        <a:p>
          <a:endParaRPr lang="fr-FR"/>
        </a:p>
      </dgm:t>
    </dgm:pt>
    <dgm:pt modelId="{023007F1-EB3C-4C90-9097-28DB90ECA75C}">
      <dgm:prSet phldrT="[Texte]"/>
      <dgm:spPr/>
      <dgm:t>
        <a:bodyPr/>
        <a:lstStyle/>
        <a:p>
          <a:r>
            <a:rPr lang="fr-FR" b="1" dirty="0" smtClean="0"/>
            <a:t>Partenariats </a:t>
          </a:r>
          <a:r>
            <a:rPr lang="fr-FR" b="1" dirty="0" err="1" smtClean="0"/>
            <a:t>co</a:t>
          </a:r>
          <a:r>
            <a:rPr lang="fr-FR" b="1" dirty="0" smtClean="0"/>
            <a:t>-programmés</a:t>
          </a:r>
          <a:endParaRPr lang="fr-FR" dirty="0"/>
        </a:p>
      </dgm:t>
    </dgm:pt>
    <dgm:pt modelId="{0628AF48-8C72-40AC-A364-7D5EF7688569}" type="parTrans" cxnId="{995109A5-06AC-423A-9D9D-DDC0B53A7491}">
      <dgm:prSet/>
      <dgm:spPr/>
      <dgm:t>
        <a:bodyPr/>
        <a:lstStyle/>
        <a:p>
          <a:endParaRPr lang="fr-FR"/>
        </a:p>
      </dgm:t>
    </dgm:pt>
    <dgm:pt modelId="{9B4DB798-A18F-444C-B1B9-F8779BADA7B1}" type="sibTrans" cxnId="{995109A5-06AC-423A-9D9D-DDC0B53A7491}">
      <dgm:prSet/>
      <dgm:spPr/>
      <dgm:t>
        <a:bodyPr/>
        <a:lstStyle/>
        <a:p>
          <a:endParaRPr lang="fr-FR"/>
        </a:p>
      </dgm:t>
    </dgm:pt>
    <dgm:pt modelId="{66189120-ADA8-4B4C-BFF2-9F361CBD3DBD}">
      <dgm:prSet phldrT="[Texte]"/>
      <dgm:spPr/>
      <dgm:t>
        <a:bodyPr/>
        <a:lstStyle/>
        <a:p>
          <a:pPr algn="l">
            <a:spcAft>
              <a:spcPts val="600"/>
            </a:spcAft>
          </a:pPr>
          <a:r>
            <a:rPr lang="en-US" b="1" dirty="0" smtClean="0">
              <a:hlinkClick xmlns:r="http://schemas.openxmlformats.org/officeDocument/2006/relationships" r:id="rId5"/>
            </a:rPr>
            <a:t>People-centric sustainable built environment (Built4People)</a:t>
          </a:r>
          <a:endParaRPr lang="fr-FR" b="1" dirty="0"/>
        </a:p>
      </dgm:t>
    </dgm:pt>
    <dgm:pt modelId="{431AC315-16C2-4E4C-AD17-83C353F8DB85}" type="parTrans" cxnId="{098E33B9-BA32-4909-8038-54B9DC60C1B7}">
      <dgm:prSet/>
      <dgm:spPr/>
      <dgm:t>
        <a:bodyPr/>
        <a:lstStyle/>
        <a:p>
          <a:endParaRPr lang="fr-FR"/>
        </a:p>
      </dgm:t>
    </dgm:pt>
    <dgm:pt modelId="{8C90767C-2C70-4684-B7DC-0AF195CC3358}" type="sibTrans" cxnId="{098E33B9-BA32-4909-8038-54B9DC60C1B7}">
      <dgm:prSet/>
      <dgm:spPr/>
      <dgm:t>
        <a:bodyPr/>
        <a:lstStyle/>
        <a:p>
          <a:endParaRPr lang="fr-FR"/>
        </a:p>
      </dgm:t>
    </dgm:pt>
    <dgm:pt modelId="{7B82FFC7-5079-4B09-96C5-87BA5D051E81}">
      <dgm:prSet phldrT="[Texte]"/>
      <dgm:spPr/>
      <dgm:t>
        <a:bodyPr/>
        <a:lstStyle/>
        <a:p>
          <a:pPr algn="l">
            <a:spcAft>
              <a:spcPts val="600"/>
            </a:spcAft>
          </a:pPr>
          <a:r>
            <a:rPr lang="en-US" dirty="0" smtClean="0">
              <a:hlinkClick xmlns:r="http://schemas.openxmlformats.org/officeDocument/2006/relationships" r:id="rId6"/>
            </a:rPr>
            <a:t>Towards zero-emission road transport (2ZERO)</a:t>
          </a:r>
          <a:endParaRPr lang="fr-FR" dirty="0"/>
        </a:p>
      </dgm:t>
    </dgm:pt>
    <dgm:pt modelId="{841F667F-7DD6-4E07-9561-6902B3F1D41E}" type="parTrans" cxnId="{3FA202F4-F215-4552-A411-656D7A16A01D}">
      <dgm:prSet/>
      <dgm:spPr/>
      <dgm:t>
        <a:bodyPr/>
        <a:lstStyle/>
        <a:p>
          <a:endParaRPr lang="fr-FR"/>
        </a:p>
      </dgm:t>
    </dgm:pt>
    <dgm:pt modelId="{2075E612-00EE-4FED-87A7-97EBD686AA04}" type="sibTrans" cxnId="{3FA202F4-F215-4552-A411-656D7A16A01D}">
      <dgm:prSet/>
      <dgm:spPr/>
      <dgm:t>
        <a:bodyPr/>
        <a:lstStyle/>
        <a:p>
          <a:endParaRPr lang="fr-FR"/>
        </a:p>
      </dgm:t>
    </dgm:pt>
    <dgm:pt modelId="{AED40EC1-BC22-4AEC-8160-35BA32C0DBBE}">
      <dgm:prSet phldrT="[Texte]"/>
      <dgm:spPr/>
      <dgm:t>
        <a:bodyPr anchor="ctr"/>
        <a:lstStyle/>
        <a:p>
          <a:pPr>
            <a:lnSpc>
              <a:spcPct val="100000"/>
            </a:lnSpc>
            <a:spcBef>
              <a:spcPts val="0"/>
            </a:spcBef>
            <a:spcAft>
              <a:spcPts val="1200"/>
            </a:spcAft>
          </a:pPr>
          <a:r>
            <a:rPr lang="fr-FR" u="sng" dirty="0" smtClean="0">
              <a:hlinkClick xmlns:r="http://schemas.openxmlformats.org/officeDocument/2006/relationships" r:id="rId7"/>
            </a:rPr>
            <a:t>Clean Aviation</a:t>
          </a:r>
          <a:endParaRPr lang="fr-FR" u="sng" dirty="0"/>
        </a:p>
      </dgm:t>
    </dgm:pt>
    <dgm:pt modelId="{EFB9250F-19D4-47B4-ADD1-9233DCCDC044}" type="parTrans" cxnId="{58CDCAD1-1B2C-4EC7-B458-16A026F19273}">
      <dgm:prSet/>
      <dgm:spPr/>
      <dgm:t>
        <a:bodyPr/>
        <a:lstStyle/>
        <a:p>
          <a:endParaRPr lang="fr-FR"/>
        </a:p>
      </dgm:t>
    </dgm:pt>
    <dgm:pt modelId="{5A4FC1E4-7F5B-4C30-934C-595B3E060126}" type="sibTrans" cxnId="{58CDCAD1-1B2C-4EC7-B458-16A026F19273}">
      <dgm:prSet/>
      <dgm:spPr/>
      <dgm:t>
        <a:bodyPr/>
        <a:lstStyle/>
        <a:p>
          <a:endParaRPr lang="fr-FR"/>
        </a:p>
      </dgm:t>
    </dgm:pt>
    <dgm:pt modelId="{7A78E553-2A29-47BD-B18E-513797593C66}">
      <dgm:prSet phldrT="[Texte]"/>
      <dgm:spPr/>
      <dgm:t>
        <a:bodyPr anchor="ctr"/>
        <a:lstStyle/>
        <a:p>
          <a:pPr>
            <a:lnSpc>
              <a:spcPct val="100000"/>
            </a:lnSpc>
            <a:spcBef>
              <a:spcPts val="0"/>
            </a:spcBef>
            <a:spcAft>
              <a:spcPts val="1200"/>
            </a:spcAft>
          </a:pPr>
          <a:r>
            <a:rPr lang="fr-FR" u="sng" dirty="0" err="1" smtClean="0">
              <a:hlinkClick xmlns:r="http://schemas.openxmlformats.org/officeDocument/2006/relationships" r:id="rId8"/>
            </a:rPr>
            <a:t>Transforming</a:t>
          </a:r>
          <a:r>
            <a:rPr lang="fr-FR" u="sng" dirty="0" smtClean="0">
              <a:hlinkClick xmlns:r="http://schemas.openxmlformats.org/officeDocument/2006/relationships" r:id="rId8"/>
            </a:rPr>
            <a:t> </a:t>
          </a:r>
          <a:r>
            <a:rPr lang="fr-FR" u="sng" dirty="0" err="1" smtClean="0">
              <a:hlinkClick xmlns:r="http://schemas.openxmlformats.org/officeDocument/2006/relationships" r:id="rId8"/>
            </a:rPr>
            <a:t>Europe's</a:t>
          </a:r>
          <a:r>
            <a:rPr lang="fr-FR" u="sng" dirty="0" smtClean="0">
              <a:hlinkClick xmlns:r="http://schemas.openxmlformats.org/officeDocument/2006/relationships" r:id="rId8"/>
            </a:rPr>
            <a:t> rail system</a:t>
          </a:r>
          <a:endParaRPr lang="fr-FR" u="sng" dirty="0"/>
        </a:p>
      </dgm:t>
    </dgm:pt>
    <dgm:pt modelId="{78142F59-3438-4A5F-97B8-B61A0D157214}" type="parTrans" cxnId="{80BEFDFD-3868-4FCE-8BA6-FD87E66826F0}">
      <dgm:prSet/>
      <dgm:spPr/>
      <dgm:t>
        <a:bodyPr/>
        <a:lstStyle/>
        <a:p>
          <a:endParaRPr lang="fr-FR"/>
        </a:p>
      </dgm:t>
    </dgm:pt>
    <dgm:pt modelId="{39D4A500-3D3D-44B1-ACAA-E89A6B42215D}" type="sibTrans" cxnId="{80BEFDFD-3868-4FCE-8BA6-FD87E66826F0}">
      <dgm:prSet/>
      <dgm:spPr/>
      <dgm:t>
        <a:bodyPr/>
        <a:lstStyle/>
        <a:p>
          <a:endParaRPr lang="fr-FR"/>
        </a:p>
      </dgm:t>
    </dgm:pt>
    <dgm:pt modelId="{838CB0FA-1E7B-4DC0-A9EA-C07AF9D658F0}">
      <dgm:prSet phldrT="[Texte]"/>
      <dgm:spPr/>
      <dgm:t>
        <a:bodyPr/>
        <a:lstStyle/>
        <a:p>
          <a:pPr algn="l">
            <a:spcAft>
              <a:spcPts val="600"/>
            </a:spcAft>
          </a:pPr>
          <a:r>
            <a:rPr lang="en-US" b="0" dirty="0" smtClean="0">
              <a:hlinkClick xmlns:r="http://schemas.openxmlformats.org/officeDocument/2006/relationships" r:id="rId9"/>
            </a:rPr>
            <a:t>Batteries: Towards a competitive European industrial battery value chain for stationary applications and e-mobility</a:t>
          </a:r>
          <a:endParaRPr lang="fr-FR" b="0" dirty="0"/>
        </a:p>
      </dgm:t>
    </dgm:pt>
    <dgm:pt modelId="{568D2648-D201-4A10-91E5-FB9101C2C6BA}" type="parTrans" cxnId="{925572DE-A6CC-4225-839D-B3FF43ABB4D1}">
      <dgm:prSet/>
      <dgm:spPr/>
      <dgm:t>
        <a:bodyPr/>
        <a:lstStyle/>
        <a:p>
          <a:endParaRPr lang="fr-FR"/>
        </a:p>
      </dgm:t>
    </dgm:pt>
    <dgm:pt modelId="{A6B07EDC-3334-4D2E-8BCA-65BB5E36C37B}" type="sibTrans" cxnId="{925572DE-A6CC-4225-839D-B3FF43ABB4D1}">
      <dgm:prSet/>
      <dgm:spPr/>
      <dgm:t>
        <a:bodyPr/>
        <a:lstStyle/>
        <a:p>
          <a:endParaRPr lang="fr-FR"/>
        </a:p>
      </dgm:t>
    </dgm:pt>
    <dgm:pt modelId="{85E825AE-1D32-46D2-A6EA-F39ED5667AD1}">
      <dgm:prSet phldrT="[Texte]"/>
      <dgm:spPr/>
      <dgm:t>
        <a:bodyPr/>
        <a:lstStyle/>
        <a:p>
          <a:pPr algn="l">
            <a:spcAft>
              <a:spcPts val="600"/>
            </a:spcAft>
          </a:pPr>
          <a:r>
            <a:rPr lang="fr-FR" dirty="0" err="1" smtClean="0">
              <a:hlinkClick xmlns:r="http://schemas.openxmlformats.org/officeDocument/2006/relationships" r:id="rId10"/>
            </a:rPr>
            <a:t>Zero-emission</a:t>
          </a:r>
          <a:r>
            <a:rPr lang="fr-FR" dirty="0" smtClean="0">
              <a:hlinkClick xmlns:r="http://schemas.openxmlformats.org/officeDocument/2006/relationships" r:id="rId10"/>
            </a:rPr>
            <a:t> </a:t>
          </a:r>
          <a:r>
            <a:rPr lang="fr-FR" dirty="0" err="1" smtClean="0">
              <a:hlinkClick xmlns:r="http://schemas.openxmlformats.org/officeDocument/2006/relationships" r:id="rId10"/>
            </a:rPr>
            <a:t>waterborne</a:t>
          </a:r>
          <a:r>
            <a:rPr lang="fr-FR" dirty="0" smtClean="0">
              <a:hlinkClick xmlns:r="http://schemas.openxmlformats.org/officeDocument/2006/relationships" r:id="rId10"/>
            </a:rPr>
            <a:t> transport</a:t>
          </a:r>
          <a:endParaRPr lang="fr-FR" dirty="0"/>
        </a:p>
      </dgm:t>
    </dgm:pt>
    <dgm:pt modelId="{04CD4DB1-39B0-4880-BBEF-F9605ECBDFE6}" type="parTrans" cxnId="{A6F7817E-33B3-462B-A02B-1258DF746E15}">
      <dgm:prSet/>
      <dgm:spPr/>
      <dgm:t>
        <a:bodyPr/>
        <a:lstStyle/>
        <a:p>
          <a:endParaRPr lang="fr-FR"/>
        </a:p>
      </dgm:t>
    </dgm:pt>
    <dgm:pt modelId="{B0E50580-D074-44B4-B511-D5959C5A59B0}" type="sibTrans" cxnId="{A6F7817E-33B3-462B-A02B-1258DF746E15}">
      <dgm:prSet/>
      <dgm:spPr/>
      <dgm:t>
        <a:bodyPr/>
        <a:lstStyle/>
        <a:p>
          <a:endParaRPr lang="fr-FR"/>
        </a:p>
      </dgm:t>
    </dgm:pt>
    <dgm:pt modelId="{9E03ADE6-E67E-4E78-A3F3-6E13DA5B0E09}">
      <dgm:prSet phldrT="[Texte]"/>
      <dgm:spPr/>
      <dgm:t>
        <a:bodyPr/>
        <a:lstStyle/>
        <a:p>
          <a:pPr algn="l">
            <a:spcAft>
              <a:spcPts val="600"/>
            </a:spcAft>
          </a:pPr>
          <a:r>
            <a:rPr lang="en-US" dirty="0" smtClean="0">
              <a:hlinkClick xmlns:r="http://schemas.openxmlformats.org/officeDocument/2006/relationships" r:id="rId11"/>
            </a:rPr>
            <a:t>Connected, Cooperative and Automated Mobility (CCAM)</a:t>
          </a:r>
          <a:endParaRPr lang="fr-FR" dirty="0"/>
        </a:p>
      </dgm:t>
    </dgm:pt>
    <dgm:pt modelId="{DCA4F0E1-BFF5-44FB-A0C5-C79ACE297243}" type="parTrans" cxnId="{7715D423-2C00-4516-A842-9D5CBB422691}">
      <dgm:prSet/>
      <dgm:spPr/>
      <dgm:t>
        <a:bodyPr/>
        <a:lstStyle/>
        <a:p>
          <a:endParaRPr lang="fr-FR"/>
        </a:p>
      </dgm:t>
    </dgm:pt>
    <dgm:pt modelId="{1E1954C4-4B6B-432C-B152-2576938C9C8B}" type="sibTrans" cxnId="{7715D423-2C00-4516-A842-9D5CBB422691}">
      <dgm:prSet/>
      <dgm:spPr/>
      <dgm:t>
        <a:bodyPr/>
        <a:lstStyle/>
        <a:p>
          <a:endParaRPr lang="fr-FR"/>
        </a:p>
      </dgm:t>
    </dgm:pt>
    <dgm:pt modelId="{FF44C230-1932-4787-A060-767A568FF470}" type="pres">
      <dgm:prSet presAssocID="{174DEDF9-57FC-4057-918C-C88624E7D094}" presName="Name0" presStyleCnt="0">
        <dgm:presLayoutVars>
          <dgm:dir/>
          <dgm:animLvl val="lvl"/>
          <dgm:resizeHandles val="exact"/>
        </dgm:presLayoutVars>
      </dgm:prSet>
      <dgm:spPr/>
      <dgm:t>
        <a:bodyPr/>
        <a:lstStyle/>
        <a:p>
          <a:endParaRPr lang="fr-FR"/>
        </a:p>
      </dgm:t>
    </dgm:pt>
    <dgm:pt modelId="{1D2EBCCF-FCEA-4616-8CDE-71A5162039F1}" type="pres">
      <dgm:prSet presAssocID="{F7593485-EEEB-4B98-B63A-6DEF20D7E35C}" presName="composite" presStyleCnt="0"/>
      <dgm:spPr/>
    </dgm:pt>
    <dgm:pt modelId="{8507610A-1D12-4D04-A283-A1A0A18D099B}" type="pres">
      <dgm:prSet presAssocID="{F7593485-EEEB-4B98-B63A-6DEF20D7E35C}" presName="parTx" presStyleLbl="alignNode1" presStyleIdx="0" presStyleCnt="3">
        <dgm:presLayoutVars>
          <dgm:chMax val="0"/>
          <dgm:chPref val="0"/>
          <dgm:bulletEnabled val="1"/>
        </dgm:presLayoutVars>
      </dgm:prSet>
      <dgm:spPr/>
      <dgm:t>
        <a:bodyPr/>
        <a:lstStyle/>
        <a:p>
          <a:endParaRPr lang="fr-FR"/>
        </a:p>
      </dgm:t>
    </dgm:pt>
    <dgm:pt modelId="{360E9A7B-444A-4C32-9D18-804D838D3764}" type="pres">
      <dgm:prSet presAssocID="{F7593485-EEEB-4B98-B63A-6DEF20D7E35C}" presName="desTx" presStyleLbl="alignAccFollowNode1" presStyleIdx="0" presStyleCnt="3">
        <dgm:presLayoutVars>
          <dgm:bulletEnabled val="1"/>
        </dgm:presLayoutVars>
      </dgm:prSet>
      <dgm:spPr/>
      <dgm:t>
        <a:bodyPr/>
        <a:lstStyle/>
        <a:p>
          <a:endParaRPr lang="fr-FR"/>
        </a:p>
      </dgm:t>
    </dgm:pt>
    <dgm:pt modelId="{E195E4ED-DB7F-4DD8-BD91-7040F7BD232C}" type="pres">
      <dgm:prSet presAssocID="{F0AEB25F-B541-44BA-863F-F437748D5330}" presName="space" presStyleCnt="0"/>
      <dgm:spPr/>
    </dgm:pt>
    <dgm:pt modelId="{B48DB27F-6A91-405B-9938-00513641E290}" type="pres">
      <dgm:prSet presAssocID="{CF709FDC-EB88-4EAC-A440-05DC16119AFE}" presName="composite" presStyleCnt="0"/>
      <dgm:spPr/>
    </dgm:pt>
    <dgm:pt modelId="{E716A9EA-115C-4F22-88C8-5CAB1E75C429}" type="pres">
      <dgm:prSet presAssocID="{CF709FDC-EB88-4EAC-A440-05DC16119AFE}" presName="parTx" presStyleLbl="alignNode1" presStyleIdx="1" presStyleCnt="3">
        <dgm:presLayoutVars>
          <dgm:chMax val="0"/>
          <dgm:chPref val="0"/>
          <dgm:bulletEnabled val="1"/>
        </dgm:presLayoutVars>
      </dgm:prSet>
      <dgm:spPr/>
      <dgm:t>
        <a:bodyPr/>
        <a:lstStyle/>
        <a:p>
          <a:endParaRPr lang="fr-FR"/>
        </a:p>
      </dgm:t>
    </dgm:pt>
    <dgm:pt modelId="{60EC8240-21A1-412C-BC7D-0D11EA639B68}" type="pres">
      <dgm:prSet presAssocID="{CF709FDC-EB88-4EAC-A440-05DC16119AFE}" presName="desTx" presStyleLbl="alignAccFollowNode1" presStyleIdx="1" presStyleCnt="3">
        <dgm:presLayoutVars>
          <dgm:bulletEnabled val="1"/>
        </dgm:presLayoutVars>
      </dgm:prSet>
      <dgm:spPr/>
      <dgm:t>
        <a:bodyPr/>
        <a:lstStyle/>
        <a:p>
          <a:endParaRPr lang="fr-FR"/>
        </a:p>
      </dgm:t>
    </dgm:pt>
    <dgm:pt modelId="{6FDEE6FD-6A69-4887-9498-AECFA9117429}" type="pres">
      <dgm:prSet presAssocID="{1E77B10A-240E-43F1-A096-474E869772B9}" presName="space" presStyleCnt="0"/>
      <dgm:spPr/>
    </dgm:pt>
    <dgm:pt modelId="{3D2ACB61-4081-4DCE-9A87-62CCF5C31553}" type="pres">
      <dgm:prSet presAssocID="{023007F1-EB3C-4C90-9097-28DB90ECA75C}" presName="composite" presStyleCnt="0"/>
      <dgm:spPr/>
    </dgm:pt>
    <dgm:pt modelId="{89D414EC-D8B2-49C4-A6D9-6C1F7E7ABE80}" type="pres">
      <dgm:prSet presAssocID="{023007F1-EB3C-4C90-9097-28DB90ECA75C}" presName="parTx" presStyleLbl="alignNode1" presStyleIdx="2" presStyleCnt="3">
        <dgm:presLayoutVars>
          <dgm:chMax val="0"/>
          <dgm:chPref val="0"/>
          <dgm:bulletEnabled val="1"/>
        </dgm:presLayoutVars>
      </dgm:prSet>
      <dgm:spPr/>
      <dgm:t>
        <a:bodyPr/>
        <a:lstStyle/>
        <a:p>
          <a:endParaRPr lang="fr-FR"/>
        </a:p>
      </dgm:t>
    </dgm:pt>
    <dgm:pt modelId="{F23CE025-65BB-41EA-BE18-8AF03191B7D9}" type="pres">
      <dgm:prSet presAssocID="{023007F1-EB3C-4C90-9097-28DB90ECA75C}" presName="desTx" presStyleLbl="alignAccFollowNode1" presStyleIdx="2" presStyleCnt="3">
        <dgm:presLayoutVars>
          <dgm:bulletEnabled val="1"/>
        </dgm:presLayoutVars>
      </dgm:prSet>
      <dgm:spPr/>
      <dgm:t>
        <a:bodyPr/>
        <a:lstStyle/>
        <a:p>
          <a:endParaRPr lang="fr-FR"/>
        </a:p>
      </dgm:t>
    </dgm:pt>
  </dgm:ptLst>
  <dgm:cxnLst>
    <dgm:cxn modelId="{507307A3-D512-4263-9B0B-9427A860CD4A}" srcId="{174DEDF9-57FC-4057-918C-C88624E7D094}" destId="{F7593485-EEEB-4B98-B63A-6DEF20D7E35C}" srcOrd="0" destOrd="0" parTransId="{8F319C1B-9D69-4DC6-B099-B81A7A9286BC}" sibTransId="{F0AEB25F-B541-44BA-863F-F437748D5330}"/>
    <dgm:cxn modelId="{75734539-5A41-46B0-B1D1-8A8048812929}" type="presOf" srcId="{7B82FFC7-5079-4B09-96C5-87BA5D051E81}" destId="{F23CE025-65BB-41EA-BE18-8AF03191B7D9}" srcOrd="0" destOrd="1" presId="urn:microsoft.com/office/officeart/2005/8/layout/hList1"/>
    <dgm:cxn modelId="{B40A0872-29E4-4B63-A04D-B0589BFF72A8}" srcId="{CF709FDC-EB88-4EAC-A440-05DC16119AFE}" destId="{6C75034F-CE22-413E-9F43-33DF56E0D471}" srcOrd="0" destOrd="0" parTransId="{DF81E199-0FA0-4174-B5D3-42F3DA0F9BB2}" sibTransId="{B374518B-1B2D-4FC9-907A-225D7D636348}"/>
    <dgm:cxn modelId="{00D5E276-4546-4DA0-9D61-9731C9F7D62C}" type="presOf" srcId="{174DEDF9-57FC-4057-918C-C88624E7D094}" destId="{FF44C230-1932-4787-A060-767A568FF470}" srcOrd="0" destOrd="0" presId="urn:microsoft.com/office/officeart/2005/8/layout/hList1"/>
    <dgm:cxn modelId="{995109A5-06AC-423A-9D9D-DDC0B53A7491}" srcId="{174DEDF9-57FC-4057-918C-C88624E7D094}" destId="{023007F1-EB3C-4C90-9097-28DB90ECA75C}" srcOrd="2" destOrd="0" parTransId="{0628AF48-8C72-40AC-A364-7D5EF7688569}" sibTransId="{9B4DB798-A18F-444C-B1B9-F8779BADA7B1}"/>
    <dgm:cxn modelId="{7715D423-2C00-4516-A842-9D5CBB422691}" srcId="{023007F1-EB3C-4C90-9097-28DB90ECA75C}" destId="{9E03ADE6-E67E-4E78-A3F3-6E13DA5B0E09}" srcOrd="4" destOrd="0" parTransId="{DCA4F0E1-BFF5-44FB-A0C5-C79ACE297243}" sibTransId="{1E1954C4-4B6B-432C-B152-2576938C9C8B}"/>
    <dgm:cxn modelId="{571E752B-D475-4009-81F6-C9CDC9361067}" srcId="{174DEDF9-57FC-4057-918C-C88624E7D094}" destId="{CF709FDC-EB88-4EAC-A440-05DC16119AFE}" srcOrd="1" destOrd="0" parTransId="{6A132548-81FF-4A03-A76D-1AC785996416}" sibTransId="{1E77B10A-240E-43F1-A096-474E869772B9}"/>
    <dgm:cxn modelId="{0B300189-F191-47C5-A005-A8A0DC97B793}" type="presOf" srcId="{7A78E553-2A29-47BD-B18E-513797593C66}" destId="{360E9A7B-444A-4C32-9D18-804D838D3764}" srcOrd="0" destOrd="3" presId="urn:microsoft.com/office/officeart/2005/8/layout/hList1"/>
    <dgm:cxn modelId="{58CDCAD1-1B2C-4EC7-B458-16A026F19273}" srcId="{F7593485-EEEB-4B98-B63A-6DEF20D7E35C}" destId="{AED40EC1-BC22-4AEC-8160-35BA32C0DBBE}" srcOrd="2" destOrd="0" parTransId="{EFB9250F-19D4-47B4-ADD1-9233DCCDC044}" sibTransId="{5A4FC1E4-7F5B-4C30-934C-595B3E060126}"/>
    <dgm:cxn modelId="{A9B7E063-49AD-4F5B-9EBF-D456A3450752}" type="presOf" srcId="{6C75034F-CE22-413E-9F43-33DF56E0D471}" destId="{60EC8240-21A1-412C-BC7D-0D11EA639B68}" srcOrd="0" destOrd="0" presId="urn:microsoft.com/office/officeart/2005/8/layout/hList1"/>
    <dgm:cxn modelId="{71DE7722-3016-4E77-A341-0C87543B8BCA}" type="presOf" srcId="{66189120-ADA8-4B4C-BFF2-9F361CBD3DBD}" destId="{F23CE025-65BB-41EA-BE18-8AF03191B7D9}" srcOrd="0" destOrd="0" presId="urn:microsoft.com/office/officeart/2005/8/layout/hList1"/>
    <dgm:cxn modelId="{87EC84B4-8E95-49D3-A2DC-FD25FEC78DF1}" type="presOf" srcId="{2A8891CC-8267-4444-B8C1-2F89FA14C68A}" destId="{360E9A7B-444A-4C32-9D18-804D838D3764}" srcOrd="0" destOrd="1" presId="urn:microsoft.com/office/officeart/2005/8/layout/hList1"/>
    <dgm:cxn modelId="{80BEFDFD-3868-4FCE-8BA6-FD87E66826F0}" srcId="{F7593485-EEEB-4B98-B63A-6DEF20D7E35C}" destId="{7A78E553-2A29-47BD-B18E-513797593C66}" srcOrd="3" destOrd="0" parTransId="{78142F59-3438-4A5F-97B8-B61A0D157214}" sibTransId="{39D4A500-3D3D-44B1-ACAA-E89A6B42215D}"/>
    <dgm:cxn modelId="{2F0628E5-D077-4CC5-A5CE-13D10F0527F2}" type="presOf" srcId="{CE90F20C-EEA5-4898-8C94-AB17C2A0AA9B}" destId="{60EC8240-21A1-412C-BC7D-0D11EA639B68}" srcOrd="0" destOrd="1" presId="urn:microsoft.com/office/officeart/2005/8/layout/hList1"/>
    <dgm:cxn modelId="{853C3CCD-6A70-4EE8-ACF8-30BD8BF4DB90}" type="presOf" srcId="{CF709FDC-EB88-4EAC-A440-05DC16119AFE}" destId="{E716A9EA-115C-4F22-88C8-5CAB1E75C429}" srcOrd="0" destOrd="0" presId="urn:microsoft.com/office/officeart/2005/8/layout/hList1"/>
    <dgm:cxn modelId="{44BBC9E2-A31F-4F92-B10E-E86AC2483291}" srcId="{F7593485-EEEB-4B98-B63A-6DEF20D7E35C}" destId="{CF8A98EE-BED8-4E4E-A209-BE2B6CC29C4D}" srcOrd="0" destOrd="0" parTransId="{B67675A7-4A58-41E8-94C4-60689A4BEF8E}" sibTransId="{F49E805F-6AB5-4041-A602-F4DC6CB81803}"/>
    <dgm:cxn modelId="{3FA202F4-F215-4552-A411-656D7A16A01D}" srcId="{023007F1-EB3C-4C90-9097-28DB90ECA75C}" destId="{7B82FFC7-5079-4B09-96C5-87BA5D051E81}" srcOrd="1" destOrd="0" parTransId="{841F667F-7DD6-4E07-9561-6902B3F1D41E}" sibTransId="{2075E612-00EE-4FED-87A7-97EBD686AA04}"/>
    <dgm:cxn modelId="{7B05B5F5-711D-40DF-ABF2-D9E44575E1A3}" type="presOf" srcId="{CF8A98EE-BED8-4E4E-A209-BE2B6CC29C4D}" destId="{360E9A7B-444A-4C32-9D18-804D838D3764}" srcOrd="0" destOrd="0" presId="urn:microsoft.com/office/officeart/2005/8/layout/hList1"/>
    <dgm:cxn modelId="{E04119B9-45DB-408D-A5E6-788454C53FC7}" srcId="{CF709FDC-EB88-4EAC-A440-05DC16119AFE}" destId="{CE90F20C-EEA5-4898-8C94-AB17C2A0AA9B}" srcOrd="1" destOrd="0" parTransId="{CF0D2A9C-08A9-43EA-8984-DA8BABDE338B}" sibTransId="{BEB460AC-77FF-4317-88BD-A9E20263744D}"/>
    <dgm:cxn modelId="{9A5DCF15-4E40-4F9D-8515-58E2936B380E}" type="presOf" srcId="{9E03ADE6-E67E-4E78-A3F3-6E13DA5B0E09}" destId="{F23CE025-65BB-41EA-BE18-8AF03191B7D9}" srcOrd="0" destOrd="4" presId="urn:microsoft.com/office/officeart/2005/8/layout/hList1"/>
    <dgm:cxn modelId="{2BEF26F3-5B35-418A-AFE4-BE6647921E18}" type="presOf" srcId="{F7593485-EEEB-4B98-B63A-6DEF20D7E35C}" destId="{8507610A-1D12-4D04-A283-A1A0A18D099B}" srcOrd="0" destOrd="0" presId="urn:microsoft.com/office/officeart/2005/8/layout/hList1"/>
    <dgm:cxn modelId="{2B32E943-14AE-42B2-BB5F-06613EF5F66B}" type="presOf" srcId="{AED40EC1-BC22-4AEC-8160-35BA32C0DBBE}" destId="{360E9A7B-444A-4C32-9D18-804D838D3764}" srcOrd="0" destOrd="2" presId="urn:microsoft.com/office/officeart/2005/8/layout/hList1"/>
    <dgm:cxn modelId="{ED9D3354-7BDE-4F46-AAB5-E7248D3F9B68}" type="presOf" srcId="{85E825AE-1D32-46D2-A6EA-F39ED5667AD1}" destId="{F23CE025-65BB-41EA-BE18-8AF03191B7D9}" srcOrd="0" destOrd="3" presId="urn:microsoft.com/office/officeart/2005/8/layout/hList1"/>
    <dgm:cxn modelId="{925572DE-A6CC-4225-839D-B3FF43ABB4D1}" srcId="{023007F1-EB3C-4C90-9097-28DB90ECA75C}" destId="{838CB0FA-1E7B-4DC0-A9EA-C07AF9D658F0}" srcOrd="2" destOrd="0" parTransId="{568D2648-D201-4A10-91E5-FB9101C2C6BA}" sibTransId="{A6B07EDC-3334-4D2E-8BCA-65BB5E36C37B}"/>
    <dgm:cxn modelId="{9AD020E7-B425-4805-BC32-DC1159F67754}" type="presOf" srcId="{023007F1-EB3C-4C90-9097-28DB90ECA75C}" destId="{89D414EC-D8B2-49C4-A6D9-6C1F7E7ABE80}" srcOrd="0" destOrd="0" presId="urn:microsoft.com/office/officeart/2005/8/layout/hList1"/>
    <dgm:cxn modelId="{0E84ED0E-F01F-4F64-9847-CC6D69AADE78}" type="presOf" srcId="{838CB0FA-1E7B-4DC0-A9EA-C07AF9D658F0}" destId="{F23CE025-65BB-41EA-BE18-8AF03191B7D9}" srcOrd="0" destOrd="2" presId="urn:microsoft.com/office/officeart/2005/8/layout/hList1"/>
    <dgm:cxn modelId="{098E33B9-BA32-4909-8038-54B9DC60C1B7}" srcId="{023007F1-EB3C-4C90-9097-28DB90ECA75C}" destId="{66189120-ADA8-4B4C-BFF2-9F361CBD3DBD}" srcOrd="0" destOrd="0" parTransId="{431AC315-16C2-4E4C-AD17-83C353F8DB85}" sibTransId="{8C90767C-2C70-4684-B7DC-0AF195CC3358}"/>
    <dgm:cxn modelId="{A6F7817E-33B3-462B-A02B-1258DF746E15}" srcId="{023007F1-EB3C-4C90-9097-28DB90ECA75C}" destId="{85E825AE-1D32-46D2-A6EA-F39ED5667AD1}" srcOrd="3" destOrd="0" parTransId="{04CD4DB1-39B0-4880-BBEF-F9605ECBDFE6}" sibTransId="{B0E50580-D074-44B4-B511-D5959C5A59B0}"/>
    <dgm:cxn modelId="{AA2A01E3-5C15-4575-A1A0-E1369969B1CD}" srcId="{F7593485-EEEB-4B98-B63A-6DEF20D7E35C}" destId="{2A8891CC-8267-4444-B8C1-2F89FA14C68A}" srcOrd="1" destOrd="0" parTransId="{C7713AD6-3E56-4A15-A223-4062ADA08F1A}" sibTransId="{58814C6E-A2FE-4959-B08C-E61F1CBA9F5D}"/>
    <dgm:cxn modelId="{49239FF6-5235-468D-B7A8-65C30E9C6741}" type="presParOf" srcId="{FF44C230-1932-4787-A060-767A568FF470}" destId="{1D2EBCCF-FCEA-4616-8CDE-71A5162039F1}" srcOrd="0" destOrd="0" presId="urn:microsoft.com/office/officeart/2005/8/layout/hList1"/>
    <dgm:cxn modelId="{6FA99211-BFE0-4DA7-B6B6-3A4B4FF45BFB}" type="presParOf" srcId="{1D2EBCCF-FCEA-4616-8CDE-71A5162039F1}" destId="{8507610A-1D12-4D04-A283-A1A0A18D099B}" srcOrd="0" destOrd="0" presId="urn:microsoft.com/office/officeart/2005/8/layout/hList1"/>
    <dgm:cxn modelId="{F73694C4-2AF0-4E72-9242-22D1DB748E95}" type="presParOf" srcId="{1D2EBCCF-FCEA-4616-8CDE-71A5162039F1}" destId="{360E9A7B-444A-4C32-9D18-804D838D3764}" srcOrd="1" destOrd="0" presId="urn:microsoft.com/office/officeart/2005/8/layout/hList1"/>
    <dgm:cxn modelId="{A0DF4C32-3684-495D-9B72-927214EF7B72}" type="presParOf" srcId="{FF44C230-1932-4787-A060-767A568FF470}" destId="{E195E4ED-DB7F-4DD8-BD91-7040F7BD232C}" srcOrd="1" destOrd="0" presId="urn:microsoft.com/office/officeart/2005/8/layout/hList1"/>
    <dgm:cxn modelId="{F23CDD4D-1D45-4D52-9F95-12C52284B09C}" type="presParOf" srcId="{FF44C230-1932-4787-A060-767A568FF470}" destId="{B48DB27F-6A91-405B-9938-00513641E290}" srcOrd="2" destOrd="0" presId="urn:microsoft.com/office/officeart/2005/8/layout/hList1"/>
    <dgm:cxn modelId="{49D4C205-780C-43F7-BB38-53996DFA478B}" type="presParOf" srcId="{B48DB27F-6A91-405B-9938-00513641E290}" destId="{E716A9EA-115C-4F22-88C8-5CAB1E75C429}" srcOrd="0" destOrd="0" presId="urn:microsoft.com/office/officeart/2005/8/layout/hList1"/>
    <dgm:cxn modelId="{2D156DFC-EBE1-478E-8E66-F1921180D99E}" type="presParOf" srcId="{B48DB27F-6A91-405B-9938-00513641E290}" destId="{60EC8240-21A1-412C-BC7D-0D11EA639B68}" srcOrd="1" destOrd="0" presId="urn:microsoft.com/office/officeart/2005/8/layout/hList1"/>
    <dgm:cxn modelId="{B69DFCB2-C84F-4EE0-81A8-5E4BBD0B535A}" type="presParOf" srcId="{FF44C230-1932-4787-A060-767A568FF470}" destId="{6FDEE6FD-6A69-4887-9498-AECFA9117429}" srcOrd="3" destOrd="0" presId="urn:microsoft.com/office/officeart/2005/8/layout/hList1"/>
    <dgm:cxn modelId="{84F9BC73-FA82-4A7B-B525-619149E0AA97}" type="presParOf" srcId="{FF44C230-1932-4787-A060-767A568FF470}" destId="{3D2ACB61-4081-4DCE-9A87-62CCF5C31553}" srcOrd="4" destOrd="0" presId="urn:microsoft.com/office/officeart/2005/8/layout/hList1"/>
    <dgm:cxn modelId="{27344317-F723-47D7-97AD-1B07BEFC638E}" type="presParOf" srcId="{3D2ACB61-4081-4DCE-9A87-62CCF5C31553}" destId="{89D414EC-D8B2-49C4-A6D9-6C1F7E7ABE80}" srcOrd="0" destOrd="0" presId="urn:microsoft.com/office/officeart/2005/8/layout/hList1"/>
    <dgm:cxn modelId="{37C1155E-1D2C-495A-8F69-CA85D30BC961}" type="presParOf" srcId="{3D2ACB61-4081-4DCE-9A87-62CCF5C31553}" destId="{F23CE025-65BB-41EA-BE18-8AF03191B7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7610A-1D12-4D04-A283-A1A0A18D099B}">
      <dsp:nvSpPr>
        <dsp:cNvPr id="0" name=""/>
        <dsp:cNvSpPr/>
      </dsp:nvSpPr>
      <dsp:spPr>
        <a:xfrm>
          <a:off x="2325" y="73602"/>
          <a:ext cx="2267023" cy="41575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institutionnalisés</a:t>
          </a:r>
          <a:endParaRPr lang="fr-FR" sz="1200" kern="1200" dirty="0"/>
        </a:p>
      </dsp:txBody>
      <dsp:txXfrm>
        <a:off x="2325" y="73602"/>
        <a:ext cx="2267023" cy="415751"/>
      </dsp:txXfrm>
    </dsp:sp>
    <dsp:sp modelId="{360E9A7B-444A-4C32-9D18-804D838D3764}">
      <dsp:nvSpPr>
        <dsp:cNvPr id="0" name=""/>
        <dsp:cNvSpPr/>
      </dsp:nvSpPr>
      <dsp:spPr>
        <a:xfrm>
          <a:off x="2325" y="489353"/>
          <a:ext cx="2267023" cy="267740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b="1" u="sng" kern="1200" dirty="0" smtClean="0">
              <a:hlinkClick xmlns:r="http://schemas.openxmlformats.org/officeDocument/2006/relationships" r:id="rId1"/>
            </a:rPr>
            <a:t>Clean Hydrogen</a:t>
          </a:r>
          <a:endParaRPr lang="fr-FR" sz="1200" b="1" u="sng" kern="1200" dirty="0"/>
        </a:p>
        <a:p>
          <a:pPr marL="114300" lvl="1" indent="-114300" algn="l" defTabSz="533400">
            <a:lnSpc>
              <a:spcPct val="100000"/>
            </a:lnSpc>
            <a:spcBef>
              <a:spcPct val="0"/>
            </a:spcBef>
            <a:spcAft>
              <a:spcPts val="1200"/>
            </a:spcAft>
            <a:buChar char="••"/>
          </a:pPr>
          <a:r>
            <a:rPr lang="fr-FR" sz="1200" u="sng" kern="1200" dirty="0" smtClean="0">
              <a:hlinkClick xmlns:r="http://schemas.openxmlformats.org/officeDocument/2006/relationships" r:id="rId2"/>
            </a:rPr>
            <a:t>Integrated Air Traffic Management</a:t>
          </a:r>
          <a:endParaRPr lang="fr-FR" sz="1200" u="sng" kern="1200" dirty="0"/>
        </a:p>
        <a:p>
          <a:pPr marL="114300" lvl="1" indent="-114300" algn="l" defTabSz="533400">
            <a:lnSpc>
              <a:spcPct val="100000"/>
            </a:lnSpc>
            <a:spcBef>
              <a:spcPct val="0"/>
            </a:spcBef>
            <a:spcAft>
              <a:spcPts val="1200"/>
            </a:spcAft>
            <a:buChar char="••"/>
          </a:pPr>
          <a:r>
            <a:rPr lang="fr-FR" sz="1200" u="sng" kern="1200" dirty="0" smtClean="0">
              <a:hlinkClick xmlns:r="http://schemas.openxmlformats.org/officeDocument/2006/relationships" r:id="rId3"/>
            </a:rPr>
            <a:t>Clean Aviation</a:t>
          </a:r>
          <a:endParaRPr lang="fr-FR" sz="1200" u="sng" kern="1200" dirty="0"/>
        </a:p>
        <a:p>
          <a:pPr marL="114300" lvl="1" indent="-114300" algn="l" defTabSz="533400">
            <a:lnSpc>
              <a:spcPct val="100000"/>
            </a:lnSpc>
            <a:spcBef>
              <a:spcPct val="0"/>
            </a:spcBef>
            <a:spcAft>
              <a:spcPts val="1200"/>
            </a:spcAft>
            <a:buChar char="••"/>
          </a:pPr>
          <a:r>
            <a:rPr lang="fr-FR" sz="1200" u="sng" kern="1200" dirty="0" err="1" smtClean="0">
              <a:hlinkClick xmlns:r="http://schemas.openxmlformats.org/officeDocument/2006/relationships" r:id="rId4"/>
            </a:rPr>
            <a:t>Transforming</a:t>
          </a:r>
          <a:r>
            <a:rPr lang="fr-FR" sz="1200" u="sng" kern="1200" dirty="0" smtClean="0">
              <a:hlinkClick xmlns:r="http://schemas.openxmlformats.org/officeDocument/2006/relationships" r:id="rId4"/>
            </a:rPr>
            <a:t> </a:t>
          </a:r>
          <a:r>
            <a:rPr lang="fr-FR" sz="1200" u="sng" kern="1200" dirty="0" err="1" smtClean="0">
              <a:hlinkClick xmlns:r="http://schemas.openxmlformats.org/officeDocument/2006/relationships" r:id="rId4"/>
            </a:rPr>
            <a:t>Europe's</a:t>
          </a:r>
          <a:r>
            <a:rPr lang="fr-FR" sz="1200" u="sng" kern="1200" dirty="0" smtClean="0">
              <a:hlinkClick xmlns:r="http://schemas.openxmlformats.org/officeDocument/2006/relationships" r:id="rId4"/>
            </a:rPr>
            <a:t> rail system</a:t>
          </a:r>
          <a:endParaRPr lang="fr-FR" sz="1200" u="sng" kern="1200" dirty="0"/>
        </a:p>
      </dsp:txBody>
      <dsp:txXfrm>
        <a:off x="2325" y="489353"/>
        <a:ext cx="2267023" cy="2677404"/>
      </dsp:txXfrm>
    </dsp:sp>
    <dsp:sp modelId="{E716A9EA-115C-4F22-88C8-5CAB1E75C429}">
      <dsp:nvSpPr>
        <dsp:cNvPr id="0" name=""/>
        <dsp:cNvSpPr/>
      </dsp:nvSpPr>
      <dsp:spPr>
        <a:xfrm>
          <a:off x="2586732" y="73602"/>
          <a:ext cx="2267023" cy="415751"/>
        </a:xfrm>
        <a:prstGeom prst="rect">
          <a:avLst/>
        </a:prstGeom>
        <a:gradFill rotWithShape="0">
          <a:gsLst>
            <a:gs pos="0">
              <a:schemeClr val="accent2">
                <a:hueOff val="-5696468"/>
                <a:satOff val="26831"/>
                <a:lumOff val="12941"/>
                <a:alphaOff val="0"/>
                <a:shade val="51000"/>
                <a:satMod val="130000"/>
              </a:schemeClr>
            </a:gs>
            <a:gs pos="80000">
              <a:schemeClr val="accent2">
                <a:hueOff val="-5696468"/>
                <a:satOff val="26831"/>
                <a:lumOff val="12941"/>
                <a:alphaOff val="0"/>
                <a:shade val="93000"/>
                <a:satMod val="130000"/>
              </a:schemeClr>
            </a:gs>
            <a:gs pos="100000">
              <a:schemeClr val="accent2">
                <a:hueOff val="-5696468"/>
                <a:satOff val="26831"/>
                <a:lumOff val="12941"/>
                <a:alphaOff val="0"/>
                <a:shade val="94000"/>
                <a:satMod val="135000"/>
              </a:schemeClr>
            </a:gs>
          </a:gsLst>
          <a:lin ang="16200000" scaled="0"/>
        </a:gradFill>
        <a:ln w="9525" cap="flat" cmpd="sng" algn="ctr">
          <a:solidFill>
            <a:schemeClr val="accent2">
              <a:hueOff val="-5696468"/>
              <a:satOff val="26831"/>
              <a:lumOff val="1294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cofinancés</a:t>
          </a:r>
          <a:endParaRPr lang="fr-FR" sz="1200" kern="1200" dirty="0"/>
        </a:p>
      </dsp:txBody>
      <dsp:txXfrm>
        <a:off x="2586732" y="73602"/>
        <a:ext cx="2267023" cy="415751"/>
      </dsp:txXfrm>
    </dsp:sp>
    <dsp:sp modelId="{60EC8240-21A1-412C-BC7D-0D11EA639B68}">
      <dsp:nvSpPr>
        <dsp:cNvPr id="0" name=""/>
        <dsp:cNvSpPr/>
      </dsp:nvSpPr>
      <dsp:spPr>
        <a:xfrm>
          <a:off x="2586732" y="489353"/>
          <a:ext cx="2267023" cy="2677404"/>
        </a:xfrm>
        <a:prstGeom prst="rect">
          <a:avLst/>
        </a:prstGeom>
        <a:solidFill>
          <a:schemeClr val="accent2">
            <a:tint val="40000"/>
            <a:alpha val="90000"/>
            <a:hueOff val="-5945603"/>
            <a:satOff val="47327"/>
            <a:lumOff val="4373"/>
            <a:alphaOff val="0"/>
          </a:schemeClr>
        </a:solidFill>
        <a:ln w="9525" cap="flat" cmpd="sng" algn="ctr">
          <a:solidFill>
            <a:schemeClr val="accent2">
              <a:tint val="40000"/>
              <a:alpha val="90000"/>
              <a:hueOff val="-5945603"/>
              <a:satOff val="47327"/>
              <a:lumOff val="4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b="1" kern="1200" dirty="0" smtClean="0">
              <a:hlinkClick xmlns:r="http://schemas.openxmlformats.org/officeDocument/2006/relationships" r:id="rId5"/>
            </a:rPr>
            <a:t>Clean </a:t>
          </a:r>
          <a:r>
            <a:rPr lang="fr-FR" sz="1200" b="1" kern="1200" dirty="0" err="1" smtClean="0">
              <a:hlinkClick xmlns:r="http://schemas.openxmlformats.org/officeDocument/2006/relationships" r:id="rId5"/>
            </a:rPr>
            <a:t>Energy</a:t>
          </a:r>
          <a:r>
            <a:rPr lang="fr-FR" sz="1200" b="1" kern="1200" dirty="0" smtClean="0">
              <a:hlinkClick xmlns:r="http://schemas.openxmlformats.org/officeDocument/2006/relationships" r:id="rId5"/>
            </a:rPr>
            <a:t> Transition (CETP)</a:t>
          </a:r>
          <a:endParaRPr lang="fr-FR" sz="1200" b="1" kern="1200" dirty="0"/>
        </a:p>
        <a:p>
          <a:pPr marL="114300" lvl="1" indent="-114300" algn="l" defTabSz="533400">
            <a:lnSpc>
              <a:spcPct val="100000"/>
            </a:lnSpc>
            <a:spcBef>
              <a:spcPct val="0"/>
            </a:spcBef>
            <a:spcAft>
              <a:spcPts val="1200"/>
            </a:spcAft>
            <a:buChar char="••"/>
          </a:pPr>
          <a:r>
            <a:rPr lang="en-US" sz="1200" kern="1200" dirty="0" smtClean="0">
              <a:hlinkClick xmlns:r="http://schemas.openxmlformats.org/officeDocument/2006/relationships" r:id="rId6"/>
            </a:rPr>
            <a:t>Driving urban transitions to a sustainable future (DUT)</a:t>
          </a:r>
          <a:endParaRPr lang="fr-FR" sz="1200" kern="1200" dirty="0"/>
        </a:p>
      </dsp:txBody>
      <dsp:txXfrm>
        <a:off x="2586732" y="489353"/>
        <a:ext cx="2267023" cy="2677404"/>
      </dsp:txXfrm>
    </dsp:sp>
    <dsp:sp modelId="{89D414EC-D8B2-49C4-A6D9-6C1F7E7ABE80}">
      <dsp:nvSpPr>
        <dsp:cNvPr id="0" name=""/>
        <dsp:cNvSpPr/>
      </dsp:nvSpPr>
      <dsp:spPr>
        <a:xfrm>
          <a:off x="5171139" y="73602"/>
          <a:ext cx="2267023" cy="415751"/>
        </a:xfrm>
        <a:prstGeom prst="rect">
          <a:avLst/>
        </a:prstGeom>
        <a:gradFill rotWithShape="0">
          <a:gsLst>
            <a:gs pos="0">
              <a:schemeClr val="accent2">
                <a:hueOff val="-11392936"/>
                <a:satOff val="53661"/>
                <a:lumOff val="25882"/>
                <a:alphaOff val="0"/>
                <a:shade val="51000"/>
                <a:satMod val="130000"/>
              </a:schemeClr>
            </a:gs>
            <a:gs pos="80000">
              <a:schemeClr val="accent2">
                <a:hueOff val="-11392936"/>
                <a:satOff val="53661"/>
                <a:lumOff val="25882"/>
                <a:alphaOff val="0"/>
                <a:shade val="93000"/>
                <a:satMod val="130000"/>
              </a:schemeClr>
            </a:gs>
            <a:gs pos="100000">
              <a:schemeClr val="accent2">
                <a:hueOff val="-11392936"/>
                <a:satOff val="53661"/>
                <a:lumOff val="25882"/>
                <a:alphaOff val="0"/>
                <a:shade val="94000"/>
                <a:satMod val="135000"/>
              </a:schemeClr>
            </a:gs>
          </a:gsLst>
          <a:lin ang="16200000" scaled="0"/>
        </a:gradFill>
        <a:ln w="9525" cap="flat" cmpd="sng" algn="ctr">
          <a:solidFill>
            <a:schemeClr val="accent2">
              <a:hueOff val="-11392936"/>
              <a:satOff val="53661"/>
              <a:lumOff val="2588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a:t>
          </a:r>
          <a:r>
            <a:rPr lang="fr-FR" sz="1200" b="1" kern="1200" dirty="0" err="1" smtClean="0"/>
            <a:t>co</a:t>
          </a:r>
          <a:r>
            <a:rPr lang="fr-FR" sz="1200" b="1" kern="1200" dirty="0" smtClean="0"/>
            <a:t>-programmés</a:t>
          </a:r>
          <a:endParaRPr lang="fr-FR" sz="1200" kern="1200" dirty="0"/>
        </a:p>
      </dsp:txBody>
      <dsp:txXfrm>
        <a:off x="5171139" y="73602"/>
        <a:ext cx="2267023" cy="415751"/>
      </dsp:txXfrm>
    </dsp:sp>
    <dsp:sp modelId="{F23CE025-65BB-41EA-BE18-8AF03191B7D9}">
      <dsp:nvSpPr>
        <dsp:cNvPr id="0" name=""/>
        <dsp:cNvSpPr/>
      </dsp:nvSpPr>
      <dsp:spPr>
        <a:xfrm>
          <a:off x="5171139" y="489353"/>
          <a:ext cx="2267023" cy="2677404"/>
        </a:xfrm>
        <a:prstGeom prst="rect">
          <a:avLst/>
        </a:prstGeom>
        <a:solidFill>
          <a:schemeClr val="accent2">
            <a:tint val="40000"/>
            <a:alpha val="90000"/>
            <a:hueOff val="-11891207"/>
            <a:satOff val="94654"/>
            <a:lumOff val="8746"/>
            <a:alphaOff val="0"/>
          </a:schemeClr>
        </a:solidFill>
        <a:ln w="9525" cap="flat" cmpd="sng" algn="ctr">
          <a:solidFill>
            <a:schemeClr val="accent2">
              <a:tint val="40000"/>
              <a:alpha val="90000"/>
              <a:hueOff val="-11891207"/>
              <a:satOff val="94654"/>
              <a:lumOff val="87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600"/>
            </a:spcAft>
            <a:buChar char="••"/>
          </a:pPr>
          <a:r>
            <a:rPr lang="en-US" sz="1200" b="1" kern="1200" dirty="0" smtClean="0">
              <a:hlinkClick xmlns:r="http://schemas.openxmlformats.org/officeDocument/2006/relationships" r:id="rId7"/>
            </a:rPr>
            <a:t>People-centric sustainable built environment (Built4People)</a:t>
          </a:r>
          <a:endParaRPr lang="fr-FR" sz="1200" b="1" kern="1200" dirty="0"/>
        </a:p>
        <a:p>
          <a:pPr marL="114300" lvl="1" indent="-114300" algn="l" defTabSz="533400">
            <a:lnSpc>
              <a:spcPct val="90000"/>
            </a:lnSpc>
            <a:spcBef>
              <a:spcPct val="0"/>
            </a:spcBef>
            <a:spcAft>
              <a:spcPts val="600"/>
            </a:spcAft>
            <a:buChar char="••"/>
          </a:pPr>
          <a:r>
            <a:rPr lang="en-US" sz="1200" kern="1200" dirty="0" smtClean="0">
              <a:hlinkClick xmlns:r="http://schemas.openxmlformats.org/officeDocument/2006/relationships" r:id="rId8"/>
            </a:rPr>
            <a:t>Towards zero-emission road transport (2ZERO)</a:t>
          </a:r>
          <a:endParaRPr lang="fr-FR" sz="120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9"/>
            </a:rPr>
            <a:t>Batteries: Towards a competitive European industrial battery value chain for stationary applications and e-mobility</a:t>
          </a:r>
          <a:endParaRPr lang="fr-FR" sz="1200" b="0" kern="1200" dirty="0"/>
        </a:p>
        <a:p>
          <a:pPr marL="114300" lvl="1" indent="-114300" algn="l" defTabSz="533400">
            <a:lnSpc>
              <a:spcPct val="90000"/>
            </a:lnSpc>
            <a:spcBef>
              <a:spcPct val="0"/>
            </a:spcBef>
            <a:spcAft>
              <a:spcPts val="600"/>
            </a:spcAft>
            <a:buChar char="••"/>
          </a:pPr>
          <a:r>
            <a:rPr lang="fr-FR" sz="1200" kern="1200" dirty="0" err="1" smtClean="0">
              <a:hlinkClick xmlns:r="http://schemas.openxmlformats.org/officeDocument/2006/relationships" r:id="rId10"/>
            </a:rPr>
            <a:t>Zero-emission</a:t>
          </a:r>
          <a:r>
            <a:rPr lang="fr-FR" sz="1200" kern="1200" dirty="0" smtClean="0">
              <a:hlinkClick xmlns:r="http://schemas.openxmlformats.org/officeDocument/2006/relationships" r:id="rId10"/>
            </a:rPr>
            <a:t> </a:t>
          </a:r>
          <a:r>
            <a:rPr lang="fr-FR" sz="1200" kern="1200" dirty="0" err="1" smtClean="0">
              <a:hlinkClick xmlns:r="http://schemas.openxmlformats.org/officeDocument/2006/relationships" r:id="rId10"/>
            </a:rPr>
            <a:t>waterborne</a:t>
          </a:r>
          <a:r>
            <a:rPr lang="fr-FR" sz="1200" kern="1200" dirty="0" smtClean="0">
              <a:hlinkClick xmlns:r="http://schemas.openxmlformats.org/officeDocument/2006/relationships" r:id="rId10"/>
            </a:rPr>
            <a:t> transport</a:t>
          </a:r>
          <a:endParaRPr lang="fr-FR" sz="1200" kern="1200" dirty="0"/>
        </a:p>
        <a:p>
          <a:pPr marL="114300" lvl="1" indent="-114300" algn="l" defTabSz="533400">
            <a:lnSpc>
              <a:spcPct val="90000"/>
            </a:lnSpc>
            <a:spcBef>
              <a:spcPct val="0"/>
            </a:spcBef>
            <a:spcAft>
              <a:spcPts val="600"/>
            </a:spcAft>
            <a:buChar char="••"/>
          </a:pPr>
          <a:r>
            <a:rPr lang="en-US" sz="1200" kern="1200" dirty="0" smtClean="0">
              <a:hlinkClick xmlns:r="http://schemas.openxmlformats.org/officeDocument/2006/relationships" r:id="rId11"/>
            </a:rPr>
            <a:t>Connected, Cooperative and Automated Mobility (CCAM)</a:t>
          </a:r>
          <a:endParaRPr lang="fr-FR" sz="1200" kern="1200" dirty="0"/>
        </a:p>
      </dsp:txBody>
      <dsp:txXfrm>
        <a:off x="5171139" y="489353"/>
        <a:ext cx="2267023" cy="26774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F0C479D-4687-E740-9789-857CF0267E23}" type="datetimeFigureOut">
              <a:rPr lang="fr-FR" smtClean="0"/>
              <a:t>28/11/2022</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28/11/2022</a:t>
            </a:fld>
            <a:endParaRPr lang="fr-FR" dirty="0"/>
          </a:p>
        </p:txBody>
      </p:sp>
      <p:sp>
        <p:nvSpPr>
          <p:cNvPr id="4" name="Espace réservé de l'image des diapositives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dirty="0"/>
          </a:p>
        </p:txBody>
      </p:sp>
    </p:spTree>
    <p:extLst>
      <p:ext uri="{BB962C8B-B14F-4D97-AF65-F5344CB8AC3E}">
        <p14:creationId xmlns:p14="http://schemas.microsoft.com/office/powerpoint/2010/main" val="319909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68</a:t>
            </a:fld>
            <a:endParaRPr lang="fr-FR" dirty="0"/>
          </a:p>
        </p:txBody>
      </p:sp>
    </p:spTree>
    <p:extLst>
      <p:ext uri="{BB962C8B-B14F-4D97-AF65-F5344CB8AC3E}">
        <p14:creationId xmlns:p14="http://schemas.microsoft.com/office/powerpoint/2010/main" val="1353128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69</a:t>
            </a:fld>
            <a:endParaRPr lang="fr-FR" dirty="0"/>
          </a:p>
        </p:txBody>
      </p:sp>
    </p:spTree>
    <p:extLst>
      <p:ext uri="{BB962C8B-B14F-4D97-AF65-F5344CB8AC3E}">
        <p14:creationId xmlns:p14="http://schemas.microsoft.com/office/powerpoint/2010/main" val="2466587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71</a:t>
            </a:fld>
            <a:endParaRPr lang="fr-FR" dirty="0"/>
          </a:p>
        </p:txBody>
      </p:sp>
    </p:spTree>
    <p:extLst>
      <p:ext uri="{BB962C8B-B14F-4D97-AF65-F5344CB8AC3E}">
        <p14:creationId xmlns:p14="http://schemas.microsoft.com/office/powerpoint/2010/main" val="3481799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72</a:t>
            </a:fld>
            <a:endParaRPr lang="fr-FR" dirty="0"/>
          </a:p>
        </p:txBody>
      </p:sp>
    </p:spTree>
    <p:extLst>
      <p:ext uri="{BB962C8B-B14F-4D97-AF65-F5344CB8AC3E}">
        <p14:creationId xmlns:p14="http://schemas.microsoft.com/office/powerpoint/2010/main" val="3807971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73</a:t>
            </a:fld>
            <a:endParaRPr lang="fr-FR" dirty="0"/>
          </a:p>
        </p:txBody>
      </p:sp>
    </p:spTree>
    <p:extLst>
      <p:ext uri="{BB962C8B-B14F-4D97-AF65-F5344CB8AC3E}">
        <p14:creationId xmlns:p14="http://schemas.microsoft.com/office/powerpoint/2010/main" val="1917486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74</a:t>
            </a:fld>
            <a:endParaRPr lang="fr-FR" dirty="0"/>
          </a:p>
        </p:txBody>
      </p:sp>
    </p:spTree>
    <p:extLst>
      <p:ext uri="{BB962C8B-B14F-4D97-AF65-F5344CB8AC3E}">
        <p14:creationId xmlns:p14="http://schemas.microsoft.com/office/powerpoint/2010/main" val="3794848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26 000 experts recrutés chaque année</a:t>
            </a:r>
            <a:endParaRPr/>
          </a:p>
          <a:p>
            <a:pPr>
              <a:defRPr/>
            </a:pPr>
            <a:r>
              <a:rPr lang="fr-FR"/>
              <a:t>Français = 8,5% du vivier des experts</a:t>
            </a:r>
            <a:endParaRPr/>
          </a:p>
          <a:p>
            <a:pPr>
              <a:defRPr/>
            </a:pPr>
            <a:endParaRPr lang="fr-F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Tx/>
              <a:buFont typeface="Arial"/>
              <a:buNone/>
              <a:defRPr/>
            </a:pPr>
            <a:fld id="{00000000-1234-1234-1234-123412341234}" type="slidenum">
              <a:rPr lang="fr-FR" sz="1200" b="0" i="0" u="none" strike="noStrike" cap="none" spc="0">
                <a:ln>
                  <a:noFill/>
                </a:ln>
                <a:solidFill>
                  <a:srgbClr val="000000"/>
                </a:solidFill>
                <a:latin typeface="Arial"/>
                <a:ea typeface="Arial"/>
                <a:cs typeface="Arial"/>
              </a:rPr>
              <a:t>80</a:t>
            </a:fld>
            <a:endParaRPr lang="fr-FR" sz="1200" b="0" i="0" u="none" strike="noStrike" cap="none" spc="0">
              <a:ln>
                <a:noFill/>
              </a:ln>
              <a:solidFill>
                <a:srgbClr val="000000"/>
              </a:solidFill>
              <a:latin typeface="Arial"/>
              <a:ea typeface="Arial"/>
              <a:cs typeface="Arial"/>
            </a:endParaRPr>
          </a:p>
        </p:txBody>
      </p:sp>
    </p:spTree>
    <p:extLst>
      <p:ext uri="{BB962C8B-B14F-4D97-AF65-F5344CB8AC3E}">
        <p14:creationId xmlns:p14="http://schemas.microsoft.com/office/powerpoint/2010/main" val="292506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normAutofit/>
          </a:bodyPr>
          <a:lstStyle/>
          <a:p>
            <a:pPr>
              <a:defRPr/>
            </a:pPr>
            <a:endParaRPr lang="fr-FR" sz="1200" dirty="0">
              <a:solidFill>
                <a:schemeClr val="tx1"/>
              </a:solidFill>
              <a:latin typeface="Arial"/>
              <a:ea typeface="+mn-ea"/>
              <a:cs typeface="+mn-cs"/>
            </a:endParaRPr>
          </a:p>
        </p:txBody>
      </p:sp>
      <p:sp>
        <p:nvSpPr>
          <p:cNvPr id="4" name="Espace réservé du numéro de diapositive 3"/>
          <p:cNvSpPr>
            <a:spLocks noGrp="1"/>
          </p:cNvSpPr>
          <p:nvPr>
            <p:ph type="sldNum" sz="quarter" idx="10"/>
          </p:nvPr>
        </p:nvSpPr>
        <p:spPr bwMode="auto"/>
        <p:txBody>
          <a:bodyPr/>
          <a:lstStyle/>
          <a:p>
            <a:pPr>
              <a:defRPr/>
            </a:pPr>
            <a:fld id="{1B06CD8F-B7ED-4A05-9FB1-A01CC0EF02CC}" type="slidenum">
              <a:rPr lang="fr-FR"/>
              <a:t>13</a:t>
            </a:fld>
            <a:endParaRPr lang="fr-FR"/>
          </a:p>
        </p:txBody>
      </p:sp>
    </p:spTree>
    <p:extLst>
      <p:ext uri="{BB962C8B-B14F-4D97-AF65-F5344CB8AC3E}">
        <p14:creationId xmlns:p14="http://schemas.microsoft.com/office/powerpoint/2010/main" val="384801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57</a:t>
            </a:fld>
            <a:endParaRPr lang="fr-FR" dirty="0"/>
          </a:p>
        </p:txBody>
      </p:sp>
    </p:spTree>
    <p:extLst>
      <p:ext uri="{BB962C8B-B14F-4D97-AF65-F5344CB8AC3E}">
        <p14:creationId xmlns:p14="http://schemas.microsoft.com/office/powerpoint/2010/main" val="62105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58</a:t>
            </a:fld>
            <a:endParaRPr lang="fr-FR" dirty="0"/>
          </a:p>
        </p:txBody>
      </p:sp>
    </p:spTree>
    <p:extLst>
      <p:ext uri="{BB962C8B-B14F-4D97-AF65-F5344CB8AC3E}">
        <p14:creationId xmlns:p14="http://schemas.microsoft.com/office/powerpoint/2010/main" val="296421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59</a:t>
            </a:fld>
            <a:endParaRPr lang="fr-FR" dirty="0"/>
          </a:p>
        </p:txBody>
      </p:sp>
    </p:spTree>
    <p:extLst>
      <p:ext uri="{BB962C8B-B14F-4D97-AF65-F5344CB8AC3E}">
        <p14:creationId xmlns:p14="http://schemas.microsoft.com/office/powerpoint/2010/main" val="193176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cs typeface="Arial"/>
              </a:rPr>
              <a:t>Cette destination s'adresse aux activités ciblant la demande d'énergie, notamment une utilisation efficace de l'énergie dans les bâtiments et l'industrie. Les solutions côté demande et l'amélioration de l'efficacité énergétique sont parmi les moyens les plus rentables d'accompagner la transition vers la neutralité climatique, de réduire la pollution et l'utilisation de matières premières, de créer une croissance inclusive et des emplois en Europe, réduire les coûts pour les consommateurs, réduire notre dépendance aux importations et réorienter les investissements vers des investissements intelligents et durables. </a:t>
            </a:r>
            <a:endParaRPr/>
          </a:p>
          <a:p>
            <a:pPr>
              <a:defRPr/>
            </a:pPr>
            <a:r>
              <a:rPr lang="fr-FR">
                <a:cs typeface="Arial"/>
              </a:rPr>
              <a:t>La transition vers un système énergétique décentralisé et neutre pour le climat va grandement bénéficier de l'utilisation des technologies numériques qui permettront aux bâtiments et aux installations industrielles de devenir des éléments interactifs du système énergétique susceptibles de contribuer à optimiser la consommation, la production et le stockage distribués de l’énergie. Ces technos numériques vont déclencher également de nouvelles opportunités commerciales, de nouvelles sources de revenus pour une énergie améliorée et une offre innovante de services qui valorisera les économies d'énergie et la flexibilité de la consommation.</a:t>
            </a:r>
          </a:p>
        </p:txBody>
      </p:sp>
      <p:sp>
        <p:nvSpPr>
          <p:cNvPr id="4" name="Espace réservé du numéro de diapositive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1B06CD8F-B7ED-4A05-9FB1-A01CC0EF02CC}" type="slidenum">
              <a:rPr lang="fr-FR" sz="1200" b="0" i="0" u="none" strike="noStrike" cap="none" spc="0">
                <a:ln>
                  <a:noFill/>
                </a:ln>
                <a:solidFill>
                  <a:prstClr val="black"/>
                </a:solidFill>
                <a:latin typeface="Arial"/>
                <a:ea typeface="+mn-ea"/>
                <a:cs typeface="+mn-cs"/>
              </a:rPr>
              <a:t>63</a:t>
            </a:fld>
            <a:endParaRPr lang="fr-FR" sz="1200" b="0" i="0" u="none" strike="noStrike" cap="none" spc="0">
              <a:ln>
                <a:noFill/>
              </a:ln>
              <a:solidFill>
                <a:prstClr val="black"/>
              </a:solidFill>
              <a:latin typeface="Arial"/>
              <a:ea typeface="+mn-ea"/>
              <a:cs typeface="+mn-cs"/>
            </a:endParaRPr>
          </a:p>
        </p:txBody>
      </p:sp>
    </p:spTree>
    <p:extLst>
      <p:ext uri="{BB962C8B-B14F-4D97-AF65-F5344CB8AC3E}">
        <p14:creationId xmlns:p14="http://schemas.microsoft.com/office/powerpoint/2010/main" val="3979616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65</a:t>
            </a:fld>
            <a:endParaRPr lang="fr-FR" dirty="0"/>
          </a:p>
        </p:txBody>
      </p:sp>
    </p:spTree>
    <p:extLst>
      <p:ext uri="{BB962C8B-B14F-4D97-AF65-F5344CB8AC3E}">
        <p14:creationId xmlns:p14="http://schemas.microsoft.com/office/powerpoint/2010/main" val="1224634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66</a:t>
            </a:fld>
            <a:endParaRPr lang="fr-FR" dirty="0"/>
          </a:p>
        </p:txBody>
      </p:sp>
    </p:spTree>
    <p:extLst>
      <p:ext uri="{BB962C8B-B14F-4D97-AF65-F5344CB8AC3E}">
        <p14:creationId xmlns:p14="http://schemas.microsoft.com/office/powerpoint/2010/main" val="1236879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67</a:t>
            </a:fld>
            <a:endParaRPr lang="fr-FR" dirty="0"/>
          </a:p>
        </p:txBody>
      </p:sp>
    </p:spTree>
    <p:extLst>
      <p:ext uri="{BB962C8B-B14F-4D97-AF65-F5344CB8AC3E}">
        <p14:creationId xmlns:p14="http://schemas.microsoft.com/office/powerpoint/2010/main" val="3948040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0538"/>
            <a:ext cx="9152690" cy="5152965"/>
          </a:xfrm>
          <a:prstGeom prst="rect">
            <a:avLst/>
          </a:prstGeom>
        </p:spPr>
      </p:pic>
      <p:pic>
        <p:nvPicPr>
          <p:cNvPr id="2" name="Image 1">
            <a:extLst>
              <a:ext uri="{FF2B5EF4-FFF2-40B4-BE49-F238E27FC236}">
                <a16:creationId xmlns:a16="http://schemas.microsoft.com/office/drawing/2014/main" id="{2587F8A7-1729-E5D8-4FF1-2AA8C6C423C7}"/>
              </a:ext>
            </a:extLst>
          </p:cNvPr>
          <p:cNvPicPr>
            <a:picLocks noChangeAspect="1"/>
          </p:cNvPicPr>
          <p:nvPr userDrawn="1"/>
        </p:nvPicPr>
        <p:blipFill>
          <a:blip r:embed="rId3"/>
          <a:stretch>
            <a:fillRect/>
          </a:stretch>
        </p:blipFill>
        <p:spPr>
          <a:xfrm>
            <a:off x="205707" y="90000"/>
            <a:ext cx="2128847" cy="1563638"/>
          </a:xfrm>
          <a:prstGeom prst="rect">
            <a:avLst/>
          </a:prstGeom>
        </p:spPr>
      </p:pic>
    </p:spTree>
    <p:extLst>
      <p:ext uri="{BB962C8B-B14F-4D97-AF65-F5344CB8AC3E}">
        <p14:creationId xmlns:p14="http://schemas.microsoft.com/office/powerpoint/2010/main" val="229644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2690" cy="5222220"/>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80198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14623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25298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7862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1662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Title and Content" type="obj" userDrawn="1">
  <p:cSld name="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0" name="Google Shape;30;p34"/>
          <p:cNvSpPr txBox="1">
            <a:spLocks noGrp="1"/>
          </p:cNvSpPr>
          <p:nvPr>
            <p:ph type="body" idx="1"/>
          </p:nvPr>
        </p:nvSpPr>
        <p:spPr bwMode="auto">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pPr>
              <a:defRPr/>
            </a:pPr>
            <a:endParaRPr/>
          </a:p>
        </p:txBody>
      </p:sp>
      <p:sp>
        <p:nvSpPr>
          <p:cNvPr id="31" name="Google Shape;31;p34"/>
          <p:cNvSpPr txBox="1">
            <a:spLocks noGrp="1"/>
          </p:cNvSpPr>
          <p:nvPr>
            <p:ph type="ftr" idx="11"/>
          </p:nvPr>
        </p:nvSpPr>
        <p:spPr bwMode="auto">
          <a:xfrm>
            <a:off x="3108960" y="4783455"/>
            <a:ext cx="2926080" cy="257175"/>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pPr>
              <a:defRPr/>
            </a:pPr>
            <a:endParaRPr/>
          </a:p>
        </p:txBody>
      </p:sp>
      <p:sp>
        <p:nvSpPr>
          <p:cNvPr id="32" name="Google Shape;32;p34"/>
          <p:cNvSpPr txBox="1">
            <a:spLocks noGrp="1"/>
          </p:cNvSpPr>
          <p:nvPr>
            <p:ph type="dt" idx="10"/>
          </p:nvPr>
        </p:nvSpPr>
        <p:spPr bwMode="auto">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3" name="Google Shape;33;p34"/>
          <p:cNvSpPr txBox="1">
            <a:spLocks noGrp="1"/>
          </p:cNvSpPr>
          <p:nvPr>
            <p:ph type="sldNum" idx="12"/>
          </p:nvPr>
        </p:nvSpPr>
        <p:spPr bwMode="auto">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146975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itre et contenu"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4"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8" name="Google Shape;38;p35"/>
          <p:cNvSpPr txBox="1">
            <a:spLocks noGrp="1"/>
          </p:cNvSpPr>
          <p:nvPr>
            <p:ph type="dt" idx="10"/>
          </p:nvPr>
        </p:nvSpPr>
        <p:spPr bwMode="auto">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8250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9" name="Imag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18411056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horizon-europe.gouv.fr/boite-outils-du-pcn-juridique-et-financier-28235"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18.xml"/><Relationship Id="rId7" Type="http://schemas.openxmlformats.org/officeDocument/2006/relationships/slide" Target="slide6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60.xml"/><Relationship Id="rId5" Type="http://schemas.openxmlformats.org/officeDocument/2006/relationships/slide" Target="slide45.xml"/><Relationship Id="rId10" Type="http://schemas.openxmlformats.org/officeDocument/2006/relationships/hyperlink" Target="https://www.horizon-europe.gouv.fr/pre-publication-du-programme-de-travail-2023-2024-pour-les-thematiques-climatenergiemobilite-31612" TargetMode="External"/><Relationship Id="rId4" Type="http://schemas.openxmlformats.org/officeDocument/2006/relationships/slide" Target="slide20.xml"/><Relationship Id="rId9" Type="http://schemas.openxmlformats.org/officeDocument/2006/relationships/slide" Target="slide75.xml"/></Relationships>
</file>

<file path=ppt/slides/_rels/slide14.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42.xml"/><Relationship Id="rId18" Type="http://schemas.openxmlformats.org/officeDocument/2006/relationships/slide" Target="slide38.xml"/><Relationship Id="rId3" Type="http://schemas.openxmlformats.org/officeDocument/2006/relationships/slide" Target="slide21.xml"/><Relationship Id="rId21" Type="http://schemas.openxmlformats.org/officeDocument/2006/relationships/slide" Target="slide27.xml"/><Relationship Id="rId7" Type="http://schemas.openxmlformats.org/officeDocument/2006/relationships/slide" Target="slide29.xml"/><Relationship Id="rId12" Type="http://schemas.openxmlformats.org/officeDocument/2006/relationships/slide" Target="slide25.xml"/><Relationship Id="rId17" Type="http://schemas.openxmlformats.org/officeDocument/2006/relationships/slide" Target="slide32.xml"/><Relationship Id="rId25" Type="http://schemas.openxmlformats.org/officeDocument/2006/relationships/slide" Target="slide44.xml"/><Relationship Id="rId2" Type="http://schemas.openxmlformats.org/officeDocument/2006/relationships/slide" Target="slide39.xml"/><Relationship Id="rId16" Type="http://schemas.openxmlformats.org/officeDocument/2006/relationships/slide" Target="slide31.xml"/><Relationship Id="rId20" Type="http://schemas.openxmlformats.org/officeDocument/2006/relationships/slide" Target="slide26.xml"/><Relationship Id="rId1" Type="http://schemas.openxmlformats.org/officeDocument/2006/relationships/slideLayout" Target="../slideLayouts/slideLayout6.xml"/><Relationship Id="rId6" Type="http://schemas.openxmlformats.org/officeDocument/2006/relationships/slide" Target="slide33.xml"/><Relationship Id="rId11" Type="http://schemas.openxmlformats.org/officeDocument/2006/relationships/slide" Target="slide24.xml"/><Relationship Id="rId24" Type="http://schemas.openxmlformats.org/officeDocument/2006/relationships/slide" Target="slide35.xml"/><Relationship Id="rId5" Type="http://schemas.openxmlformats.org/officeDocument/2006/relationships/slide" Target="slide23.xml"/><Relationship Id="rId15" Type="http://schemas.openxmlformats.org/officeDocument/2006/relationships/slide" Target="slide37.xml"/><Relationship Id="rId23" Type="http://schemas.openxmlformats.org/officeDocument/2006/relationships/slide" Target="slide34.xml"/><Relationship Id="rId10" Type="http://schemas.openxmlformats.org/officeDocument/2006/relationships/slide" Target="slide41.xml"/><Relationship Id="rId19" Type="http://schemas.openxmlformats.org/officeDocument/2006/relationships/slide" Target="slide43.xml"/><Relationship Id="rId4" Type="http://schemas.openxmlformats.org/officeDocument/2006/relationships/slide" Target="slide22.xml"/><Relationship Id="rId9" Type="http://schemas.openxmlformats.org/officeDocument/2006/relationships/slide" Target="slide40.xml"/><Relationship Id="rId14" Type="http://schemas.openxmlformats.org/officeDocument/2006/relationships/slide" Target="slide36.xml"/><Relationship Id="rId22" Type="http://schemas.openxmlformats.org/officeDocument/2006/relationships/slide" Target="slide28.xml"/></Relationships>
</file>

<file path=ppt/slides/_rels/slide15.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56.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5.xml"/><Relationship Id="rId2" Type="http://schemas.openxmlformats.org/officeDocument/2006/relationships/slide" Target="slide46.xml"/><Relationship Id="rId16" Type="http://schemas.openxmlformats.org/officeDocument/2006/relationships/slide" Target="slide59.xml"/><Relationship Id="rId1" Type="http://schemas.openxmlformats.org/officeDocument/2006/relationships/slideLayout" Target="../slideLayouts/slideLayout6.xml"/><Relationship Id="rId6" Type="http://schemas.openxmlformats.org/officeDocument/2006/relationships/slide" Target="slide50.xml"/><Relationship Id="rId11" Type="http://schemas.openxmlformats.org/officeDocument/2006/relationships/slide" Target="slide54.xml"/><Relationship Id="rId5" Type="http://schemas.openxmlformats.org/officeDocument/2006/relationships/slide" Target="slide49.xml"/><Relationship Id="rId15" Type="http://schemas.openxmlformats.org/officeDocument/2006/relationships/slide" Target="slide58.xml"/><Relationship Id="rId10" Type="http://schemas.openxmlformats.org/officeDocument/2006/relationships/slide" Target="slide61.xml"/><Relationship Id="rId4" Type="http://schemas.openxmlformats.org/officeDocument/2006/relationships/slide" Target="slide48.xml"/><Relationship Id="rId9" Type="http://schemas.openxmlformats.org/officeDocument/2006/relationships/slide" Target="slide53.xml"/><Relationship Id="rId14" Type="http://schemas.openxmlformats.org/officeDocument/2006/relationships/slide" Target="slide57.xml"/></Relationships>
</file>

<file path=ppt/slides/_rels/slide16.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slide" Target="slide66.xml"/><Relationship Id="rId7" Type="http://schemas.openxmlformats.org/officeDocument/2006/relationships/slide" Target="slide70.xml"/><Relationship Id="rId2" Type="http://schemas.openxmlformats.org/officeDocument/2006/relationships/slide" Target="slide65.xml"/><Relationship Id="rId1" Type="http://schemas.openxmlformats.org/officeDocument/2006/relationships/slideLayout" Target="../slideLayouts/slideLayout6.xml"/><Relationship Id="rId6" Type="http://schemas.openxmlformats.org/officeDocument/2006/relationships/slide" Target="slide76.xml"/><Relationship Id="rId11" Type="http://schemas.openxmlformats.org/officeDocument/2006/relationships/slide" Target="slide74.xml"/><Relationship Id="rId5" Type="http://schemas.openxmlformats.org/officeDocument/2006/relationships/slide" Target="slide69.xml"/><Relationship Id="rId10" Type="http://schemas.openxmlformats.org/officeDocument/2006/relationships/slide" Target="slide73.xml"/><Relationship Id="rId4" Type="http://schemas.openxmlformats.org/officeDocument/2006/relationships/slide" Target="slide68.xml"/><Relationship Id="rId9" Type="http://schemas.openxmlformats.org/officeDocument/2006/relationships/slide" Target="slide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83.xml"/><Relationship Id="rId3" Type="http://schemas.openxmlformats.org/officeDocument/2006/relationships/slide" Target="slide5.xml"/><Relationship Id="rId7" Type="http://schemas.openxmlformats.org/officeDocument/2006/relationships/slide" Target="slide7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4.xml"/><Relationship Id="rId4" Type="http://schemas.openxmlformats.org/officeDocument/2006/relationships/slide" Target="slide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horizon-europe.gouv.fr/pre-publication-du-programme-de-travail-2023-2024-pour-les-thematiques-climatenergiemobilite-31612" TargetMode="External"/><Relationship Id="rId2" Type="http://schemas.openxmlformats.org/officeDocument/2006/relationships/slide" Target="slide8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horizon-europe.gouv.fr/" TargetMode="External"/><Relationship Id="rId7" Type="http://schemas.openxmlformats.org/officeDocument/2006/relationships/hyperlink" Target="https://www.horizon-europe.gouv.fr/le-diagnostic-partenariat-pour-les-projets-collaboratifs-des-entreprises-28280" TargetMode="External"/><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8.xml"/><Relationship Id="rId6" Type="http://schemas.openxmlformats.org/officeDocument/2006/relationships/hyperlink" Target="https://www.horizon-europe.gouv.fr/appel-ouvert-en-continu-pour-le-soutien-aux-reseaux-scientifiques-europeens-ou-internationaux-30284" TargetMode="External"/><Relationship Id="rId5" Type="http://schemas.openxmlformats.org/officeDocument/2006/relationships/hyperlink" Target="https://www.horizon-europe.gouv.fr/mrsei" TargetMode="External"/><Relationship Id="rId4" Type="http://schemas.openxmlformats.org/officeDocument/2006/relationships/hyperlink" Target="https://www.horizon-europe.gouv.fr/recherches-de-partenaires-et-offres-de-competences-sur-les-thematiques-climatenergie-27650"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horizon-europe.gouv.fr/appels-climat-energie" TargetMode="External"/><Relationship Id="rId7" Type="http://schemas.openxmlformats.org/officeDocument/2006/relationships/hyperlink" Target="https://www.horizon-europe.gouv.fr/documents-de-reference-pour-le-transport-30806" TargetMode="External"/><Relationship Id="rId2" Type="http://schemas.openxmlformats.org/officeDocument/2006/relationships/hyperlink" Target="https://ec.europa.eu/info/funding-tenders/opportunities/docs/2021-2027/horizon/wp-call/2021-2022/wp-8-climate-energy-and-mobility_horizon-2021-2022_en.pdf" TargetMode="External"/><Relationship Id="rId1" Type="http://schemas.openxmlformats.org/officeDocument/2006/relationships/slideLayout" Target="../slideLayouts/slideLayout8.xml"/><Relationship Id="rId6" Type="http://schemas.openxmlformats.org/officeDocument/2006/relationships/hyperlink" Target="https://www.horizon-europe.gouv.fr/rapports-europeens-et-internationaux-sur-les-thematiques-climat-et-energie-28025" TargetMode="External"/><Relationship Id="rId5" Type="http://schemas.openxmlformats.org/officeDocument/2006/relationships/hyperlink" Target="https://www.horizon-europe.gouv.fr/les-textes-fondamentaux-pour-les-thematiques-climatenergie-27755" TargetMode="External"/><Relationship Id="rId4" Type="http://schemas.openxmlformats.org/officeDocument/2006/relationships/hyperlink" Target="https://www.horizon-europe.gouv.fr/appels-transport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s://ec.europa.eu/info/funding-tenders/opportunities/docs/2021-2027/experts/standard-briefing-slides-for-experts_he_en.pdf"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ec.europa.eu/info/funding-tenders/opportunities/portal/screen/work-as-an-expert"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hyperlink" Target="mailto:pierre.pacaud@recherche.gouv.fr" TargetMode="External"/><Relationship Id="rId2" Type="http://schemas.openxmlformats.org/officeDocument/2006/relationships/hyperlink" Target="mailto:annabelle.rondaud@recherche.gouv.fr" TargetMode="External"/><Relationship Id="rId1" Type="http://schemas.openxmlformats.org/officeDocument/2006/relationships/slideLayout" Target="../slideLayouts/slideLayout8.xml"/><Relationship Id="rId4" Type="http://schemas.openxmlformats.org/officeDocument/2006/relationships/hyperlink" Target="mailto:eric.dimnet@developpement-durable.gouv.fr"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www.linkedin.com/company/pcn-transports/" TargetMode="External"/><Relationship Id="rId3" Type="http://schemas.openxmlformats.org/officeDocument/2006/relationships/hyperlink" Target="mailto:pcn-transport@recherche.gouv.fr" TargetMode="External"/><Relationship Id="rId7" Type="http://schemas.openxmlformats.org/officeDocument/2006/relationships/hyperlink" Target="https://www.linkedin.com/company/pcn-climat-energie" TargetMode="External"/><Relationship Id="rId2" Type="http://schemas.openxmlformats.org/officeDocument/2006/relationships/hyperlink" Target="mailto:pcn-climat-energie@recherche.gouv.fr" TargetMode="External"/><Relationship Id="rId1" Type="http://schemas.openxmlformats.org/officeDocument/2006/relationships/slideLayout" Target="../slideLayouts/slideLayout8.xml"/><Relationship Id="rId6" Type="http://schemas.openxmlformats.org/officeDocument/2006/relationships/hyperlink" Target="https://www.horizon-europe.gouv.fr/relais-horizon-europe" TargetMode="External"/><Relationship Id="rId5" Type="http://schemas.openxmlformats.org/officeDocument/2006/relationships/hyperlink" Target="https://www.horizon-europe.gouv.fr/liste-de-diffusion-du-pcn-transport-29855" TargetMode="External"/><Relationship Id="rId10" Type="http://schemas.openxmlformats.org/officeDocument/2006/relationships/hyperlink" Target="https://www.horizon-europe.gouv.fr/transports" TargetMode="External"/><Relationship Id="rId4" Type="http://schemas.openxmlformats.org/officeDocument/2006/relationships/hyperlink" Target="https://www.horizon-europe.gouv.fr/liste-de-diffusion-du-pcn-climat-energie-27809" TargetMode="External"/><Relationship Id="rId9" Type="http://schemas.openxmlformats.org/officeDocument/2006/relationships/hyperlink" Target="https://www.horizon-europe.gouv.fr/climat-energie-cluster5"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horizon-europe.gouv.fr/les-partenariats-du-cluster-5-27788" TargetMode="Externa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e la date 6"/>
          <p:cNvSpPr>
            <a:spLocks noGrp="1"/>
          </p:cNvSpPr>
          <p:nvPr>
            <p:ph type="dt" sz="half" idx="10"/>
          </p:nvPr>
        </p:nvSpPr>
        <p:spPr bwMode="auto"/>
        <p:txBody>
          <a:bodyPr/>
          <a:lstStyle/>
          <a:p>
            <a:pPr>
              <a:defRPr/>
            </a:pPr>
            <a:r>
              <a:rPr lang="fr-FR"/>
              <a:t>XX/XX/XXXX</a:t>
            </a:r>
          </a:p>
        </p:txBody>
      </p:sp>
      <p:sp>
        <p:nvSpPr>
          <p:cNvPr id="9" name="Espace réservé du numéro de diapositive 8"/>
          <p:cNvSpPr>
            <a:spLocks noGrp="1"/>
          </p:cNvSpPr>
          <p:nvPr>
            <p:ph type="sldNum" sz="quarter" idx="12"/>
          </p:nvPr>
        </p:nvSpPr>
        <p:spPr bwMode="auto"/>
        <p:txBody>
          <a:bodyPr/>
          <a:lstStyle/>
          <a:p>
            <a:pPr>
              <a:defRPr/>
            </a:pPr>
            <a:fld id="{10C140CD-8AED-46FF-A9A2-77308F3F39AE}" type="slidenum">
              <a:rPr lang="fr-FR"/>
              <a:t>1</a:t>
            </a:fld>
            <a:endParaRPr lang="fr-FR"/>
          </a:p>
        </p:txBody>
      </p:sp>
      <p:sp>
        <p:nvSpPr>
          <p:cNvPr id="6" name="Titre 5"/>
          <p:cNvSpPr>
            <a:spLocks noGrp="1"/>
          </p:cNvSpPr>
          <p:nvPr>
            <p:ph type="title"/>
          </p:nvPr>
        </p:nvSpPr>
        <p:spPr bwMode="auto"/>
        <p:txBody>
          <a:bodyPr/>
          <a:lstStyle/>
          <a:p>
            <a:pPr>
              <a:defRPr/>
            </a:pPr>
            <a:r>
              <a:rPr lang="fr-FR"/>
              <a:t>w</a:t>
            </a:r>
            <a:endParaRPr/>
          </a:p>
        </p:txBody>
      </p:sp>
    </p:spTree>
    <p:extLst>
      <p:ext uri="{BB962C8B-B14F-4D97-AF65-F5344CB8AC3E}">
        <p14:creationId xmlns:p14="http://schemas.microsoft.com/office/powerpoint/2010/main" val="2293760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10</a:t>
            </a:fld>
            <a:endParaRPr lang="fr-FR" sz="1600" b="0" i="0" u="none" strike="noStrike" cap="none" spc="0">
              <a:ln>
                <a:noFill/>
              </a:ln>
              <a:solidFill>
                <a:srgbClr val="000091"/>
              </a:solidFill>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APPELS EN LUMP SUM</a:t>
            </a:r>
            <a:endParaRPr lang="fr-FR" sz="1200" b="1" dirty="0"/>
          </a:p>
        </p:txBody>
      </p:sp>
      <p:sp>
        <p:nvSpPr>
          <p:cNvPr id="2" name="ZoneTexte 1"/>
          <p:cNvSpPr txBox="1"/>
          <p:nvPr/>
        </p:nvSpPr>
        <p:spPr>
          <a:xfrm>
            <a:off x="395535" y="1049124"/>
            <a:ext cx="8573815" cy="3908762"/>
          </a:xfrm>
          <a:prstGeom prst="rect">
            <a:avLst/>
          </a:prstGeom>
          <a:noFill/>
        </p:spPr>
        <p:txBody>
          <a:bodyPr wrap="square" rtlCol="0">
            <a:spAutoFit/>
          </a:bodyPr>
          <a:lstStyle/>
          <a:p>
            <a:r>
              <a:rPr lang="fr-FR" sz="1400" b="1" dirty="0" smtClean="0">
                <a:solidFill>
                  <a:srgbClr val="4040AD"/>
                </a:solidFill>
              </a:rPr>
              <a:t>Les </a:t>
            </a:r>
            <a:r>
              <a:rPr lang="fr-FR" sz="1400" b="1" dirty="0">
                <a:solidFill>
                  <a:srgbClr val="4040AD"/>
                </a:solidFill>
              </a:rPr>
              <a:t>modalités d’évaluation et la convention de subvention des projets </a:t>
            </a:r>
            <a:r>
              <a:rPr lang="fr-FR" sz="1400" b="1" i="1" dirty="0" smtClean="0">
                <a:solidFill>
                  <a:srgbClr val="4040AD"/>
                </a:solidFill>
              </a:rPr>
              <a:t>lump </a:t>
            </a:r>
            <a:r>
              <a:rPr lang="fr-FR" sz="1400" b="1" i="1" dirty="0" err="1" smtClean="0">
                <a:solidFill>
                  <a:srgbClr val="4040AD"/>
                </a:solidFill>
              </a:rPr>
              <a:t>sum</a:t>
            </a:r>
            <a:r>
              <a:rPr lang="fr-FR" sz="1400" b="1" i="1" dirty="0">
                <a:solidFill>
                  <a:srgbClr val="4040AD"/>
                </a:solidFill>
              </a:rPr>
              <a:t> (Financements par sommes forfaitaires) </a:t>
            </a:r>
            <a:r>
              <a:rPr lang="fr-FR" sz="1400" b="1" dirty="0" smtClean="0">
                <a:solidFill>
                  <a:srgbClr val="4040AD"/>
                </a:solidFill>
              </a:rPr>
              <a:t>suivent </a:t>
            </a:r>
            <a:r>
              <a:rPr lang="fr-FR" sz="1400" b="1" dirty="0">
                <a:solidFill>
                  <a:srgbClr val="4040AD"/>
                </a:solidFill>
              </a:rPr>
              <a:t>autant que possible l’approche standard </a:t>
            </a:r>
            <a:endParaRPr lang="fr-FR" sz="1400" dirty="0">
              <a:solidFill>
                <a:srgbClr val="4040AD"/>
              </a:solidFill>
            </a:endParaRPr>
          </a:p>
          <a:p>
            <a:pPr marL="297815" marR="437515" indent="-285750">
              <a:buClr>
                <a:srgbClr val="EA5433"/>
              </a:buClr>
              <a:buSzPct val="90000"/>
              <a:buFont typeface=".Lucida Grande UI Regular"/>
              <a:buChar char="⇢"/>
              <a:defRPr/>
            </a:pPr>
            <a:r>
              <a:rPr lang="fr-FR" sz="1200" dirty="0" smtClean="0"/>
              <a:t>Même </a:t>
            </a:r>
            <a:r>
              <a:rPr lang="fr-FR" sz="1200" dirty="0"/>
              <a:t>critères d’évaluation, même calendrier des paiements, obligations de </a:t>
            </a:r>
            <a:r>
              <a:rPr lang="fr-FR" sz="1200" dirty="0" err="1"/>
              <a:t>reporting</a:t>
            </a:r>
            <a:r>
              <a:rPr lang="fr-FR" sz="1200" dirty="0"/>
              <a:t> technique similaires, avec l’accent mis sur l’achèvement des </a:t>
            </a:r>
            <a:r>
              <a:rPr lang="fr-FR" sz="1200" dirty="0" err="1"/>
              <a:t>work</a:t>
            </a:r>
            <a:r>
              <a:rPr lang="fr-FR" sz="1200" dirty="0"/>
              <a:t> packages </a:t>
            </a:r>
          </a:p>
          <a:p>
            <a:endParaRPr lang="fr-FR" sz="1200" b="1" dirty="0" smtClean="0"/>
          </a:p>
          <a:p>
            <a:r>
              <a:rPr lang="fr-FR" sz="1400" b="1" dirty="0" smtClean="0">
                <a:solidFill>
                  <a:srgbClr val="4040AD"/>
                </a:solidFill>
              </a:rPr>
              <a:t>Une </a:t>
            </a:r>
            <a:r>
              <a:rPr lang="fr-FR" sz="1400" b="1" dirty="0">
                <a:solidFill>
                  <a:srgbClr val="4040AD"/>
                </a:solidFill>
              </a:rPr>
              <a:t>somme </a:t>
            </a:r>
            <a:r>
              <a:rPr lang="fr-FR" sz="1400" b="1" dirty="0" smtClean="0">
                <a:solidFill>
                  <a:srgbClr val="4040AD"/>
                </a:solidFill>
              </a:rPr>
              <a:t>est </a:t>
            </a:r>
            <a:r>
              <a:rPr lang="fr-FR" sz="1400" b="1" dirty="0">
                <a:solidFill>
                  <a:srgbClr val="4040AD"/>
                </a:solidFill>
              </a:rPr>
              <a:t>fixée dans la convention de subvention pour chaque </a:t>
            </a:r>
            <a:r>
              <a:rPr lang="fr-FR" sz="1400" b="1" dirty="0" err="1" smtClean="0">
                <a:solidFill>
                  <a:srgbClr val="4040AD"/>
                </a:solidFill>
              </a:rPr>
              <a:t>work</a:t>
            </a:r>
            <a:r>
              <a:rPr lang="fr-FR" sz="1400" b="1" dirty="0" smtClean="0">
                <a:solidFill>
                  <a:srgbClr val="4040AD"/>
                </a:solidFill>
              </a:rPr>
              <a:t> package </a:t>
            </a:r>
            <a:r>
              <a:rPr lang="fr-FR" sz="1400" b="1" dirty="0">
                <a:solidFill>
                  <a:srgbClr val="4040AD"/>
                </a:solidFill>
              </a:rPr>
              <a:t>et </a:t>
            </a:r>
            <a:r>
              <a:rPr lang="fr-FR" sz="1400" b="1" dirty="0" smtClean="0">
                <a:solidFill>
                  <a:srgbClr val="4040AD"/>
                </a:solidFill>
              </a:rPr>
              <a:t>chaque </a:t>
            </a:r>
            <a:r>
              <a:rPr lang="fr-FR" sz="1400" b="1" dirty="0">
                <a:solidFill>
                  <a:srgbClr val="4040AD"/>
                </a:solidFill>
              </a:rPr>
              <a:t>bénéficiaire </a:t>
            </a:r>
            <a:endParaRPr lang="fr-FR" sz="1400" dirty="0">
              <a:solidFill>
                <a:srgbClr val="4040AD"/>
              </a:solidFill>
            </a:endParaRPr>
          </a:p>
          <a:p>
            <a:pPr marL="285750" marR="437515" indent="-285750">
              <a:buClr>
                <a:srgbClr val="EA5433"/>
              </a:buClr>
              <a:buSzPct val="90000"/>
              <a:buFont typeface="Courier New"/>
              <a:buChar char="o"/>
              <a:defRPr/>
            </a:pPr>
            <a:r>
              <a:rPr lang="fr-FR" sz="1200" dirty="0"/>
              <a:t>L’achèvement du </a:t>
            </a:r>
            <a:r>
              <a:rPr lang="fr-FR" sz="1200" dirty="0" err="1"/>
              <a:t>Work</a:t>
            </a:r>
            <a:r>
              <a:rPr lang="fr-FR" sz="1200" dirty="0"/>
              <a:t> package entraine le paiement de la somme forfaitaire</a:t>
            </a:r>
          </a:p>
          <a:p>
            <a:pPr marL="285750" marR="437515" indent="-285750">
              <a:buClr>
                <a:srgbClr val="EA5433"/>
              </a:buClr>
              <a:buSzPct val="90000"/>
              <a:buFont typeface="Courier New"/>
              <a:buChar char="o"/>
              <a:defRPr/>
            </a:pPr>
            <a:r>
              <a:rPr lang="fr-FR" sz="1200" dirty="0"/>
              <a:t>Les paiements dépendent de la réalisation des activités, et non de l’obtention de résultats positifs. </a:t>
            </a:r>
          </a:p>
          <a:p>
            <a:pPr marL="285750" marR="437515" indent="-285750">
              <a:buClr>
                <a:srgbClr val="EA5433"/>
              </a:buClr>
              <a:buSzPct val="90000"/>
              <a:buFont typeface="Courier New"/>
              <a:buChar char="o"/>
              <a:defRPr/>
            </a:pPr>
            <a:r>
              <a:rPr lang="fr-FR" sz="1200" dirty="0"/>
              <a:t>Les </a:t>
            </a:r>
            <a:r>
              <a:rPr lang="fr-FR" sz="1200" dirty="0" err="1"/>
              <a:t>work</a:t>
            </a:r>
            <a:r>
              <a:rPr lang="fr-FR" sz="1200" dirty="0"/>
              <a:t> packages peuvent être modifiés via des amendements</a:t>
            </a:r>
          </a:p>
          <a:p>
            <a:endParaRPr lang="fr-FR" sz="1200" dirty="0"/>
          </a:p>
          <a:p>
            <a:r>
              <a:rPr lang="fr-FR" sz="1400" b="1" dirty="0" smtClean="0">
                <a:solidFill>
                  <a:srgbClr val="4040AD"/>
                </a:solidFill>
              </a:rPr>
              <a:t>Deux options </a:t>
            </a:r>
          </a:p>
          <a:p>
            <a:endParaRPr lang="fr-FR" sz="500" b="1" dirty="0" smtClean="0"/>
          </a:p>
          <a:p>
            <a:r>
              <a:rPr lang="fr-FR" sz="1200" b="1" dirty="0" smtClean="0"/>
              <a:t>Option 1 : L’appel </a:t>
            </a:r>
            <a:r>
              <a:rPr lang="fr-FR" sz="1200" b="1" dirty="0"/>
              <a:t>à proposition définit le montant de la somme forfaitaire</a:t>
            </a:r>
          </a:p>
          <a:p>
            <a:pPr marL="285750" marR="437515" indent="-285750">
              <a:buClr>
                <a:srgbClr val="EA5433"/>
              </a:buClr>
              <a:buSzPct val="90000"/>
              <a:buFont typeface="Courier New"/>
              <a:buChar char="o"/>
              <a:defRPr/>
            </a:pPr>
            <a:r>
              <a:rPr lang="fr-FR" sz="1200" dirty="0"/>
              <a:t>Le budget demandé dans votre proposition doit être égal à ce montant</a:t>
            </a:r>
          </a:p>
          <a:p>
            <a:pPr marL="285750" marR="437515" indent="-285750">
              <a:buClr>
                <a:srgbClr val="EA5433"/>
              </a:buClr>
              <a:buSzPct val="90000"/>
              <a:buFont typeface="Courier New"/>
              <a:buChar char="o"/>
              <a:defRPr/>
            </a:pPr>
            <a:r>
              <a:rPr lang="fr-FR" sz="1200" dirty="0"/>
              <a:t>Votre proposition doit décrire les ressources que vous comptez mobiliser pour ce </a:t>
            </a:r>
            <a:r>
              <a:rPr lang="fr-FR" sz="1200" dirty="0" smtClean="0"/>
              <a:t>montant</a:t>
            </a:r>
          </a:p>
          <a:p>
            <a:pPr marR="437515">
              <a:buClr>
                <a:srgbClr val="EA5433"/>
              </a:buClr>
              <a:buSzPct val="90000"/>
              <a:defRPr/>
            </a:pPr>
            <a:endParaRPr lang="fr-FR" sz="500" dirty="0"/>
          </a:p>
          <a:p>
            <a:r>
              <a:rPr lang="fr-FR" sz="1200" b="1" dirty="0"/>
              <a:t>Option </a:t>
            </a:r>
            <a:r>
              <a:rPr lang="fr-FR" sz="1200" b="1" dirty="0" smtClean="0"/>
              <a:t>2 : Vous </a:t>
            </a:r>
            <a:r>
              <a:rPr lang="fr-FR" sz="1200" b="1" dirty="0"/>
              <a:t>définissez le montant de la somme forfaitaire dans votre proposition</a:t>
            </a:r>
          </a:p>
          <a:p>
            <a:pPr marL="285750" marR="437515" indent="-285750">
              <a:buClr>
                <a:srgbClr val="EA5433"/>
              </a:buClr>
              <a:buSzPct val="90000"/>
              <a:buFont typeface="Courier New"/>
              <a:buChar char="o"/>
              <a:defRPr/>
            </a:pPr>
            <a:r>
              <a:rPr lang="fr-FR" sz="1200" dirty="0"/>
              <a:t>Vous être libre de définir le montant nécessaires pour mener à bien votre projet</a:t>
            </a:r>
          </a:p>
          <a:p>
            <a:pPr marL="285750" marR="437515" indent="-285750">
              <a:buClr>
                <a:srgbClr val="EA5433"/>
              </a:buClr>
              <a:buSzPct val="90000"/>
              <a:buFont typeface="Courier New"/>
              <a:buChar char="o"/>
              <a:defRPr/>
            </a:pPr>
            <a:r>
              <a:rPr lang="fr-FR" sz="1200" dirty="0"/>
              <a:t>Le montant de la somme forfaitaire doit être justifié par les ressources que vous comptez mobiliser </a:t>
            </a:r>
          </a:p>
          <a:p>
            <a:endParaRPr lang="fr-FR" sz="1200" dirty="0"/>
          </a:p>
        </p:txBody>
      </p:sp>
      <p:sp>
        <p:nvSpPr>
          <p:cNvPr id="5" name="ZoneTexte 4"/>
          <p:cNvSpPr txBox="1"/>
          <p:nvPr/>
        </p:nvSpPr>
        <p:spPr>
          <a:xfrm>
            <a:off x="7092280" y="3147814"/>
            <a:ext cx="1674056" cy="954107"/>
          </a:xfrm>
          <a:prstGeom prst="rect">
            <a:avLst/>
          </a:prstGeom>
          <a:noFill/>
          <a:ln w="28575">
            <a:solidFill>
              <a:schemeClr val="accent4"/>
            </a:solidFill>
          </a:ln>
        </p:spPr>
        <p:txBody>
          <a:bodyPr wrap="square" rtlCol="0">
            <a:spAutoFit/>
          </a:bodyPr>
          <a:lstStyle/>
          <a:p>
            <a:pPr algn="ctr"/>
            <a:r>
              <a:rPr lang="fr-FR" sz="1400" b="1" dirty="0" smtClean="0">
                <a:hlinkClick r:id="rId2"/>
              </a:rPr>
              <a:t>Cliquer pour plus d’informations sur les Lump SUM</a:t>
            </a:r>
            <a:endParaRPr lang="fr-FR" sz="1400" b="1" dirty="0"/>
          </a:p>
        </p:txBody>
      </p:sp>
    </p:spTree>
    <p:extLst>
      <p:ext uri="{BB962C8B-B14F-4D97-AF65-F5344CB8AC3E}">
        <p14:creationId xmlns:p14="http://schemas.microsoft.com/office/powerpoint/2010/main" val="2142841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p:cNvPicPr>
            <a:picLocks noChangeAspect="1"/>
          </p:cNvPicPr>
          <p:nvPr/>
        </p:nvPicPr>
        <p:blipFill>
          <a:blip r:embed="rId2"/>
          <a:stretch/>
        </p:blipFill>
        <p:spPr bwMode="auto">
          <a:xfrm>
            <a:off x="3676947" y="997471"/>
            <a:ext cx="5009853" cy="3607866"/>
          </a:xfrm>
          <a:prstGeom prst="rect">
            <a:avLst/>
          </a:prstGeom>
        </p:spPr>
      </p:pic>
      <p:sp>
        <p:nvSpPr>
          <p:cNvPr id="4" name="Espace réservé du numéro de diapositive 3"/>
          <p:cNvSpPr>
            <a:spLocks noGrp="1"/>
          </p:cNvSpPr>
          <p:nvPr>
            <p:ph type="sldNum" idx="12"/>
          </p:nvPr>
        </p:nvSpPr>
        <p:spPr bwMode="auto"/>
        <p:txBody>
          <a:bodyPr/>
          <a:lstStyle/>
          <a:p>
            <a:pPr marL="0" lvl="0" indent="0" algn="r">
              <a:spcBef>
                <a:spcPts val="0"/>
              </a:spcBef>
              <a:spcAft>
                <a:spcPts val="0"/>
              </a:spcAft>
              <a:buNone/>
              <a:defRPr/>
            </a:pPr>
            <a:fld id="{00000000-1234-1234-1234-123412341234}" type="slidenum">
              <a:rPr lang="fr-FR"/>
              <a:t>11</a:t>
            </a:fld>
            <a:endParaRPr lang="fr-FR"/>
          </a:p>
        </p:txBody>
      </p:sp>
      <p:sp>
        <p:nvSpPr>
          <p:cNvPr id="6" name="ZoneTexte 5"/>
          <p:cNvSpPr txBox="1"/>
          <p:nvPr/>
        </p:nvSpPr>
        <p:spPr bwMode="auto">
          <a:xfrm>
            <a:off x="395536" y="1062466"/>
            <a:ext cx="3456384" cy="3539430"/>
          </a:xfrm>
          <a:prstGeom prst="rect">
            <a:avLst/>
          </a:prstGeom>
          <a:noFill/>
        </p:spPr>
        <p:txBody>
          <a:bodyPr wrap="square" rtlCol="0">
            <a:spAutoFit/>
          </a:bodyPr>
          <a:lstStyle/>
          <a:p>
            <a:pPr>
              <a:defRPr/>
            </a:pPr>
            <a:r>
              <a:rPr lang="fr-FR" sz="1200" b="1" dirty="0">
                <a:solidFill>
                  <a:srgbClr val="000099"/>
                </a:solidFill>
              </a:rPr>
              <a:t>Programme de travail 2021-2022 du cluster 5 </a:t>
            </a:r>
            <a:r>
              <a:rPr lang="fr-FR" sz="1100" dirty="0">
                <a:solidFill>
                  <a:srgbClr val="000099"/>
                </a:solidFill>
              </a:rPr>
              <a:t>climat, énergie, mobilité du programme-cadre Horizon Europe</a:t>
            </a:r>
            <a:endParaRPr dirty="0"/>
          </a:p>
          <a:p>
            <a:pPr>
              <a:defRPr/>
            </a:pPr>
            <a:endParaRPr lang="fr-FR" sz="1100" dirty="0">
              <a:solidFill>
                <a:srgbClr val="000099"/>
              </a:solidFill>
            </a:endParaRPr>
          </a:p>
          <a:p>
            <a:pPr>
              <a:defRPr/>
            </a:pPr>
            <a:endParaRPr lang="fr-FR" sz="1100" dirty="0">
              <a:solidFill>
                <a:srgbClr val="000099"/>
              </a:solidFill>
            </a:endParaRPr>
          </a:p>
          <a:p>
            <a:pPr>
              <a:defRPr/>
            </a:pPr>
            <a:endParaRPr lang="fr-FR" sz="1100" dirty="0">
              <a:solidFill>
                <a:srgbClr val="000099"/>
              </a:solidFill>
            </a:endParaRPr>
          </a:p>
          <a:p>
            <a:pPr>
              <a:defRPr/>
            </a:pPr>
            <a:r>
              <a:rPr lang="fr-FR" sz="1200" b="1" dirty="0">
                <a:solidFill>
                  <a:srgbClr val="000099"/>
                </a:solidFill>
              </a:rPr>
              <a:t>Destination 1 Sciences du Climat et réponses pour la transformation vers la neutralité climatique </a:t>
            </a:r>
            <a:endParaRPr dirty="0"/>
          </a:p>
          <a:p>
            <a:pPr>
              <a:defRPr/>
            </a:pPr>
            <a:r>
              <a:rPr lang="fr-FR" sz="1100" dirty="0">
                <a:solidFill>
                  <a:srgbClr val="000099"/>
                </a:solidFill>
              </a:rPr>
              <a:t>Section thématiques qui introduit les grandes orientations politiques et les impacts attendus </a:t>
            </a:r>
            <a:endParaRPr dirty="0"/>
          </a:p>
          <a:p>
            <a:pPr>
              <a:defRPr/>
            </a:pPr>
            <a:endParaRPr lang="fr-FR" sz="1100" dirty="0">
              <a:solidFill>
                <a:srgbClr val="000099"/>
              </a:solidFill>
            </a:endParaRPr>
          </a:p>
          <a:p>
            <a:pPr>
              <a:defRPr/>
            </a:pPr>
            <a:r>
              <a:rPr lang="fr-FR" sz="1200" b="1" dirty="0">
                <a:solidFill>
                  <a:srgbClr val="000099"/>
                </a:solidFill>
              </a:rPr>
              <a:t>Appel n°1 : Sciences du climat et réponses</a:t>
            </a:r>
            <a:endParaRPr dirty="0"/>
          </a:p>
          <a:p>
            <a:pPr>
              <a:defRPr/>
            </a:pPr>
            <a:r>
              <a:rPr lang="fr-FR" sz="1100" dirty="0">
                <a:solidFill>
                  <a:srgbClr val="000099"/>
                </a:solidFill>
              </a:rPr>
              <a:t>Sous section thématique </a:t>
            </a:r>
          </a:p>
          <a:p>
            <a:pPr>
              <a:defRPr/>
            </a:pPr>
            <a:endParaRPr lang="fr-FR" sz="1100" dirty="0">
              <a:solidFill>
                <a:srgbClr val="000099"/>
              </a:solidFill>
            </a:endParaRPr>
          </a:p>
          <a:p>
            <a:pPr>
              <a:defRPr/>
            </a:pPr>
            <a:endParaRPr lang="fr-FR" sz="1100" dirty="0">
              <a:solidFill>
                <a:srgbClr val="000099"/>
              </a:solidFill>
            </a:endParaRPr>
          </a:p>
          <a:p>
            <a:pPr>
              <a:defRPr/>
            </a:pPr>
            <a:endParaRPr lang="fr-FR" sz="1100" dirty="0">
              <a:solidFill>
                <a:srgbClr val="000099"/>
              </a:solidFill>
            </a:endParaRPr>
          </a:p>
          <a:p>
            <a:pPr>
              <a:defRPr/>
            </a:pPr>
            <a:r>
              <a:rPr lang="fr-FR" sz="1100" b="1" dirty="0">
                <a:solidFill>
                  <a:srgbClr val="000099"/>
                </a:solidFill>
              </a:rPr>
              <a:t>Liste des sujets « topics » </a:t>
            </a:r>
            <a:r>
              <a:rPr lang="fr-FR" sz="1100" dirty="0">
                <a:solidFill>
                  <a:srgbClr val="000099"/>
                </a:solidFill>
              </a:rPr>
              <a:t>ouverts en 2021 aux candidatures pour des projets collaboratifs </a:t>
            </a:r>
            <a:endParaRPr dirty="0"/>
          </a:p>
          <a:p>
            <a:pPr>
              <a:defRPr/>
            </a:pPr>
            <a:endParaRPr lang="fr-FR" sz="1100" dirty="0">
              <a:solidFill>
                <a:srgbClr val="000099"/>
              </a:solidFill>
            </a:endParaRPr>
          </a:p>
        </p:txBody>
      </p:sp>
      <p:sp>
        <p:nvSpPr>
          <p:cNvPr id="9" name="Flèche droite 8"/>
          <p:cNvSpPr/>
          <p:nvPr/>
        </p:nvSpPr>
        <p:spPr bwMode="auto">
          <a:xfrm rot="444710">
            <a:off x="3779912" y="1275606"/>
            <a:ext cx="1368152"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Flèche droite 9"/>
          <p:cNvSpPr/>
          <p:nvPr/>
        </p:nvSpPr>
        <p:spPr bwMode="auto">
          <a:xfrm rot="1170992">
            <a:off x="3436231" y="2389789"/>
            <a:ext cx="432048"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Flèche droite 10"/>
          <p:cNvSpPr/>
          <p:nvPr/>
        </p:nvSpPr>
        <p:spPr bwMode="auto">
          <a:xfrm rot="20220011">
            <a:off x="3495030" y="3085334"/>
            <a:ext cx="432000" cy="72008"/>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Flèche droite 12"/>
          <p:cNvSpPr/>
          <p:nvPr/>
        </p:nvSpPr>
        <p:spPr bwMode="auto">
          <a:xfrm>
            <a:off x="3620074" y="4122357"/>
            <a:ext cx="324000"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à coins arrondis 13"/>
          <p:cNvSpPr/>
          <p:nvPr/>
        </p:nvSpPr>
        <p:spPr bwMode="auto">
          <a:xfrm>
            <a:off x="5230089" y="1213703"/>
            <a:ext cx="1903241" cy="27792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5" name="Rectangle à coins arrondis 14"/>
          <p:cNvSpPr/>
          <p:nvPr/>
        </p:nvSpPr>
        <p:spPr bwMode="auto">
          <a:xfrm>
            <a:off x="3978702" y="3217367"/>
            <a:ext cx="1699565" cy="138797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6" name="Rectangle à coins arrondis 15"/>
          <p:cNvSpPr/>
          <p:nvPr/>
        </p:nvSpPr>
        <p:spPr bwMode="auto">
          <a:xfrm>
            <a:off x="3947383" y="2867224"/>
            <a:ext cx="1903241" cy="220769"/>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7" name="Rectangle à coins arrondis 16"/>
          <p:cNvSpPr/>
          <p:nvPr/>
        </p:nvSpPr>
        <p:spPr bwMode="auto">
          <a:xfrm>
            <a:off x="3912985" y="2413405"/>
            <a:ext cx="744763" cy="19431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8" name="ZoneTexte 1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LIRE LE PROGRAMME DE TRAVAIL</a:t>
            </a:r>
            <a:endParaRPr lang="fr-FR" sz="1200" b="1" dirty="0"/>
          </a:p>
        </p:txBody>
      </p:sp>
    </p:spTree>
    <p:extLst>
      <p:ext uri="{BB962C8B-B14F-4D97-AF65-F5344CB8AC3E}">
        <p14:creationId xmlns:p14="http://schemas.microsoft.com/office/powerpoint/2010/main" val="120891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 name="Image 20"/>
          <p:cNvPicPr>
            <a:picLocks noChangeAspect="1"/>
          </p:cNvPicPr>
          <p:nvPr/>
        </p:nvPicPr>
        <p:blipFill>
          <a:blip r:embed="rId2"/>
          <a:stretch/>
        </p:blipFill>
        <p:spPr bwMode="auto">
          <a:xfrm>
            <a:off x="3487029" y="3662126"/>
            <a:ext cx="4897971" cy="1017323"/>
          </a:xfrm>
          <a:prstGeom prst="rect">
            <a:avLst/>
          </a:prstGeom>
        </p:spPr>
      </p:pic>
      <p:pic>
        <p:nvPicPr>
          <p:cNvPr id="12" name="Image 11"/>
          <p:cNvPicPr>
            <a:picLocks noChangeAspect="1"/>
          </p:cNvPicPr>
          <p:nvPr/>
        </p:nvPicPr>
        <p:blipFill>
          <a:blip r:embed="rId3"/>
          <a:stretch/>
        </p:blipFill>
        <p:spPr bwMode="auto">
          <a:xfrm>
            <a:off x="3351003" y="195401"/>
            <a:ext cx="5088805" cy="3421900"/>
          </a:xfrm>
          <a:prstGeom prst="rect">
            <a:avLst/>
          </a:prstGeom>
        </p:spPr>
      </p:pic>
      <p:sp>
        <p:nvSpPr>
          <p:cNvPr id="2" name="Titre 1"/>
          <p:cNvSpPr>
            <a:spLocks noGrp="1"/>
          </p:cNvSpPr>
          <p:nvPr>
            <p:ph type="title"/>
          </p:nvPr>
        </p:nvSpPr>
        <p:spPr bwMode="auto">
          <a:xfrm>
            <a:off x="128042" y="1107337"/>
            <a:ext cx="3096716" cy="720000"/>
          </a:xfrm>
        </p:spPr>
        <p:txBody>
          <a:bodyPr/>
          <a:lstStyle/>
          <a:p>
            <a:pPr>
              <a:defRPr/>
            </a:pPr>
            <a:r>
              <a:rPr lang="fr-FR" sz="2000" dirty="0">
                <a:solidFill>
                  <a:schemeClr val="accent4"/>
                </a:solidFill>
                <a:latin typeface="+mn-lt"/>
                <a:ea typeface="+mn-ea"/>
                <a:cs typeface="+mn-cs"/>
              </a:rPr>
              <a:t>Lire un appel « topic »</a:t>
            </a:r>
          </a:p>
        </p:txBody>
      </p:sp>
      <p:sp>
        <p:nvSpPr>
          <p:cNvPr id="3" name="Espace réservé du texte 2"/>
          <p:cNvSpPr>
            <a:spLocks noGrp="1"/>
          </p:cNvSpPr>
          <p:nvPr>
            <p:ph type="body" idx="1"/>
          </p:nvPr>
        </p:nvSpPr>
        <p:spPr bwMode="auto">
          <a:xfrm>
            <a:off x="146304" y="1491630"/>
            <a:ext cx="3129378" cy="3300670"/>
          </a:xfrm>
        </p:spPr>
        <p:txBody>
          <a:bodyPr/>
          <a:lstStyle/>
          <a:p>
            <a:pPr marL="0">
              <a:spcBef>
                <a:spcPts val="600"/>
              </a:spcBef>
              <a:spcAft>
                <a:spcPts val="600"/>
              </a:spcAft>
              <a:buClr>
                <a:schemeClr val="accent4"/>
              </a:buClr>
              <a:buSzPct val="90000"/>
              <a:buFont typeface="+mj-lt"/>
              <a:buAutoNum type="arabicParenR"/>
              <a:defRPr/>
            </a:pPr>
            <a:r>
              <a:rPr lang="fr-FR" sz="1400" b="1"/>
              <a:t>Code et titre de l’appel </a:t>
            </a:r>
            <a:r>
              <a:rPr lang="fr-FR" sz="1400"/>
              <a:t>ou « </a:t>
            </a:r>
            <a:r>
              <a:rPr lang="fr-FR" sz="1400" b="1"/>
              <a:t>topic</a:t>
            </a:r>
            <a:r>
              <a:rPr lang="fr-FR" sz="1400"/>
              <a:t> » : Programme, Cluster, appel prévu en 2022, de la destination 3, 2</a:t>
            </a:r>
            <a:r>
              <a:rPr lang="fr-FR" sz="1400" baseline="30000"/>
              <a:t>e</a:t>
            </a:r>
            <a:r>
              <a:rPr lang="fr-FR" sz="1400"/>
              <a:t> call, 4</a:t>
            </a:r>
            <a:r>
              <a:rPr lang="fr-FR" sz="1400" baseline="30000"/>
              <a:t>e</a:t>
            </a:r>
            <a:r>
              <a:rPr lang="fr-FR" sz="1400"/>
              <a:t> topic.</a:t>
            </a:r>
            <a:endParaRPr/>
          </a:p>
          <a:p>
            <a:pPr marL="0">
              <a:spcBef>
                <a:spcPts val="600"/>
              </a:spcBef>
              <a:spcAft>
                <a:spcPts val="600"/>
              </a:spcAft>
              <a:buClr>
                <a:schemeClr val="accent4"/>
              </a:buClr>
              <a:buSzPct val="90000"/>
              <a:buFont typeface="+mj-lt"/>
              <a:buAutoNum type="arabicParenR"/>
              <a:defRPr/>
            </a:pPr>
            <a:r>
              <a:rPr lang="fr-FR" sz="1400" b="1"/>
              <a:t>Conditions :</a:t>
            </a:r>
            <a:r>
              <a:rPr lang="fr-FR" sz="1400"/>
              <a:t> budget approximatif par projet, budget total pour l’appel, instrument de financement.</a:t>
            </a:r>
            <a:endParaRPr/>
          </a:p>
          <a:p>
            <a:pPr marL="0">
              <a:spcBef>
                <a:spcPts val="600"/>
              </a:spcBef>
              <a:spcAft>
                <a:spcPts val="600"/>
              </a:spcAft>
              <a:buClr>
                <a:schemeClr val="accent4"/>
              </a:buClr>
              <a:buSzPct val="90000"/>
              <a:buFont typeface="+mj-lt"/>
              <a:buAutoNum type="arabicParenR"/>
              <a:defRPr/>
            </a:pPr>
            <a:r>
              <a:rPr lang="fr-FR" sz="1400" b="1"/>
              <a:t>Résultats attendus </a:t>
            </a:r>
            <a:r>
              <a:rPr lang="fr-FR" sz="1400"/>
              <a:t>des projets financés</a:t>
            </a:r>
            <a:endParaRPr/>
          </a:p>
          <a:p>
            <a:pPr marL="0">
              <a:spcBef>
                <a:spcPts val="600"/>
              </a:spcBef>
              <a:spcAft>
                <a:spcPts val="600"/>
              </a:spcAft>
              <a:buClr>
                <a:schemeClr val="accent4"/>
              </a:buClr>
              <a:buSzPct val="90000"/>
              <a:buFont typeface="+mj-lt"/>
              <a:buAutoNum type="arabicParenR"/>
              <a:defRPr/>
            </a:pPr>
            <a:r>
              <a:rPr lang="fr-FR" sz="1400" b="1"/>
              <a:t>Activités : </a:t>
            </a:r>
            <a:r>
              <a:rPr lang="fr-FR" sz="1400"/>
              <a:t>enjeux traités, périmètre du sujet, liens avec les stratégies politiques, références à d’autres projets, etc.</a:t>
            </a:r>
            <a:endParaRPr/>
          </a:p>
        </p:txBody>
      </p:sp>
      <p:sp>
        <p:nvSpPr>
          <p:cNvPr id="11" name="Rectangle à coins arrondis 10"/>
          <p:cNvSpPr/>
          <p:nvPr/>
        </p:nvSpPr>
        <p:spPr bwMode="auto">
          <a:xfrm>
            <a:off x="4560866" y="1200994"/>
            <a:ext cx="1255259" cy="195813"/>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3" name="Rectangle à coins arrondis 12"/>
          <p:cNvSpPr/>
          <p:nvPr/>
        </p:nvSpPr>
        <p:spPr bwMode="auto">
          <a:xfrm>
            <a:off x="3525896" y="2771557"/>
            <a:ext cx="4718511"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8" name="Rectangle à coins arrondis 7"/>
          <p:cNvSpPr/>
          <p:nvPr/>
        </p:nvSpPr>
        <p:spPr bwMode="auto">
          <a:xfrm>
            <a:off x="5604866" y="1737639"/>
            <a:ext cx="2135222"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7" name="Rectangle à coins arrondis 6"/>
          <p:cNvSpPr/>
          <p:nvPr/>
        </p:nvSpPr>
        <p:spPr bwMode="auto">
          <a:xfrm>
            <a:off x="3525896" y="185450"/>
            <a:ext cx="1838191" cy="22005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9" name="Rectangle à coins arrondis 18"/>
          <p:cNvSpPr/>
          <p:nvPr/>
        </p:nvSpPr>
        <p:spPr bwMode="auto">
          <a:xfrm>
            <a:off x="4560866" y="2017497"/>
            <a:ext cx="1739326" cy="21168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20" name="Rectangle à coins arrondis 19"/>
          <p:cNvSpPr/>
          <p:nvPr/>
        </p:nvSpPr>
        <p:spPr bwMode="auto">
          <a:xfrm>
            <a:off x="3527936" y="3697475"/>
            <a:ext cx="468000"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cxnSp>
        <p:nvCxnSpPr>
          <p:cNvPr id="22" name="Connecteur droit avec flèche 21"/>
          <p:cNvCxnSpPr>
            <a:cxnSpLocks/>
          </p:cNvCxnSpPr>
          <p:nvPr/>
        </p:nvCxnSpPr>
        <p:spPr bwMode="auto">
          <a:xfrm flipV="1">
            <a:off x="2641856" y="341918"/>
            <a:ext cx="855137" cy="141499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cxnSpLocks/>
          </p:cNvCxnSpPr>
          <p:nvPr/>
        </p:nvCxnSpPr>
        <p:spPr bwMode="auto">
          <a:xfrm flipV="1">
            <a:off x="2904807" y="1801740"/>
            <a:ext cx="557968" cy="78385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cxnSpLocks/>
          </p:cNvCxnSpPr>
          <p:nvPr/>
        </p:nvCxnSpPr>
        <p:spPr bwMode="auto">
          <a:xfrm flipV="1">
            <a:off x="2918840" y="2134172"/>
            <a:ext cx="559984" cy="4516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cxnSpLocks/>
          </p:cNvCxnSpPr>
          <p:nvPr/>
        </p:nvCxnSpPr>
        <p:spPr bwMode="auto">
          <a:xfrm flipV="1">
            <a:off x="2918840" y="2507338"/>
            <a:ext cx="607056" cy="7821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cxnSpLocks/>
          </p:cNvCxnSpPr>
          <p:nvPr/>
        </p:nvCxnSpPr>
        <p:spPr bwMode="auto">
          <a:xfrm flipV="1">
            <a:off x="2868587" y="2829945"/>
            <a:ext cx="610237" cy="58697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cxnSpLocks/>
          </p:cNvCxnSpPr>
          <p:nvPr/>
        </p:nvCxnSpPr>
        <p:spPr bwMode="auto">
          <a:xfrm flipV="1">
            <a:off x="3046851" y="3730588"/>
            <a:ext cx="479044" cy="27100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bwMode="auto">
          <a:xfrm>
            <a:off x="6500337" y="1005169"/>
            <a:ext cx="1744071" cy="19582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Tree>
    <p:extLst>
      <p:ext uri="{BB962C8B-B14F-4D97-AF65-F5344CB8AC3E}">
        <p14:creationId xmlns:p14="http://schemas.microsoft.com/office/powerpoint/2010/main" val="327894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ZoneTexte 5"/>
          <p:cNvSpPr txBox="1"/>
          <p:nvPr/>
        </p:nvSpPr>
        <p:spPr bwMode="auto">
          <a:xfrm>
            <a:off x="3347863" y="180000"/>
            <a:ext cx="5544616" cy="553998"/>
          </a:xfrm>
          <a:prstGeom prst="rect">
            <a:avLst/>
          </a:prstGeom>
          <a:noFill/>
        </p:spPr>
        <p:txBody>
          <a:bodyPr wrap="square" rtlCol="0">
            <a:spAutoFit/>
          </a:bodyPr>
          <a:lstStyle/>
          <a:p>
            <a:pPr algn="r">
              <a:defRPr/>
            </a:pPr>
            <a:r>
              <a:rPr lang="fr-FR" b="1" dirty="0"/>
              <a:t>Cluster 5 : Destinations et « sous-destinations »</a:t>
            </a:r>
            <a:endParaRPr dirty="0"/>
          </a:p>
          <a:p>
            <a:pPr algn="r">
              <a:defRPr/>
            </a:pPr>
            <a:r>
              <a:rPr lang="fr-FR" sz="1200" b="1" dirty="0" smtClean="0"/>
              <a:t>ARCHITECTURE DU PROGRAMME DE TRAVAIL 2023-2024</a:t>
            </a:r>
            <a:endParaRPr lang="fr-FR" sz="1200" b="1" dirty="0"/>
          </a:p>
        </p:txBody>
      </p:sp>
      <p:sp>
        <p:nvSpPr>
          <p:cNvPr id="8" name="Espace réservé du contenu 5"/>
          <p:cNvSpPr txBox="1"/>
          <p:nvPr/>
        </p:nvSpPr>
        <p:spPr bwMode="auto">
          <a:xfrm>
            <a:off x="180000" y="884343"/>
            <a:ext cx="8849699" cy="3991663"/>
          </a:xfrm>
          <a:prstGeom prst="rect">
            <a:avLst/>
          </a:prstGeom>
          <a:solidFill>
            <a:schemeClr val="bg1"/>
          </a:solidFill>
        </p:spPr>
        <p:txBody>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spcAft>
                <a:spcPts val="0"/>
              </a:spcAft>
              <a:defRPr/>
            </a:pPr>
            <a:r>
              <a:rPr lang="en-US" sz="1000" b="1" i="1" dirty="0">
                <a:solidFill>
                  <a:srgbClr val="000091"/>
                </a:solidFill>
                <a:latin typeface="Arial"/>
                <a:ea typeface="Times New Roman"/>
                <a:cs typeface="Times New Roman"/>
              </a:rPr>
              <a:t>Destination 1 – </a:t>
            </a:r>
            <a:r>
              <a:rPr lang="fr-FR" sz="1000" b="1" i="1" dirty="0">
                <a:solidFill>
                  <a:srgbClr val="000091"/>
                </a:solidFill>
                <a:latin typeface="Arial"/>
                <a:ea typeface="Times New Roman"/>
                <a:cs typeface="Times New Roman"/>
              </a:rPr>
              <a:t>Sciences du climat et réponses pour la transformation vers la neutralité climatique</a:t>
            </a:r>
            <a:endParaRPr sz="900" i="1" dirty="0"/>
          </a:p>
          <a:p>
            <a:pPr>
              <a:spcAft>
                <a:spcPts val="0"/>
              </a:spcAft>
              <a:defRPr/>
            </a:pPr>
            <a:endParaRPr lang="en-US" b="1" dirty="0">
              <a:solidFill>
                <a:srgbClr val="000091"/>
              </a:solidFill>
              <a:latin typeface="Arial"/>
              <a:ea typeface="Times New Roman"/>
              <a:cs typeface="Times New Roman"/>
            </a:endParaRPr>
          </a:p>
          <a:p>
            <a:pPr>
              <a:spcAft>
                <a:spcPts val="0"/>
              </a:spcAft>
              <a:defRPr/>
            </a:pPr>
            <a:r>
              <a:rPr lang="en-US" sz="1000" b="1" i="1" dirty="0">
                <a:solidFill>
                  <a:srgbClr val="000091"/>
                </a:solidFill>
                <a:latin typeface="Arial"/>
                <a:ea typeface="Times New Roman"/>
                <a:cs typeface="Times New Roman"/>
              </a:rPr>
              <a:t>Destination 2 – </a:t>
            </a:r>
            <a:r>
              <a:rPr lang="fr-FR" sz="1000" b="1" i="1" dirty="0">
                <a:solidFill>
                  <a:srgbClr val="000091"/>
                </a:solidFill>
                <a:latin typeface="Arial"/>
                <a:ea typeface="Times New Roman"/>
                <a:cs typeface="Times New Roman"/>
              </a:rPr>
              <a:t>Des solutions intersectorielles pour la transition climatique</a:t>
            </a:r>
          </a:p>
          <a:p>
            <a:pPr marL="623888" indent="-84138">
              <a:spcAft>
                <a:spcPts val="0"/>
              </a:spcAft>
              <a:buFont typeface="Arial"/>
              <a:buChar char="•"/>
              <a:defRPr/>
            </a:pPr>
            <a:r>
              <a:rPr lang="fr-FR" sz="900" i="1" dirty="0">
                <a:solidFill>
                  <a:schemeClr val="tx1"/>
                </a:solidFill>
                <a:ea typeface="Times New Roman"/>
                <a:cs typeface="Times New Roman"/>
              </a:rPr>
              <a:t>Une chaîne de valeur européenne des batteries compétitive et durable</a:t>
            </a:r>
          </a:p>
          <a:p>
            <a:pPr marL="623888" indent="-84138">
              <a:spcAft>
                <a:spcPts val="0"/>
              </a:spcAft>
              <a:buFont typeface="Arial"/>
              <a:buChar char="•"/>
              <a:defRPr/>
            </a:pPr>
            <a:r>
              <a:rPr lang="fr-FR" sz="900" i="1" dirty="0">
                <a:solidFill>
                  <a:schemeClr val="tx1"/>
                </a:solidFill>
                <a:ea typeface="Times New Roman"/>
                <a:cs typeface="Times New Roman"/>
              </a:rPr>
              <a:t>Technologies de pointe émergentes et solutions climatiques</a:t>
            </a:r>
            <a:endParaRPr sz="900" i="1" dirty="0"/>
          </a:p>
          <a:p>
            <a:pPr>
              <a:spcAft>
                <a:spcPts val="0"/>
              </a:spcAft>
              <a:defRPr/>
            </a:pPr>
            <a:endParaRPr lang="en-US" sz="1100" b="1" dirty="0">
              <a:solidFill>
                <a:srgbClr val="000091"/>
              </a:solidFill>
              <a:latin typeface="Arial"/>
              <a:ea typeface="Times New Roman"/>
              <a:cs typeface="Times New Roman"/>
            </a:endParaRPr>
          </a:p>
          <a:p>
            <a:pPr>
              <a:spcAft>
                <a:spcPts val="0"/>
              </a:spcAft>
              <a:defRPr/>
            </a:pPr>
            <a:r>
              <a:rPr lang="en-US" sz="1100" b="1" u="sng" dirty="0">
                <a:solidFill>
                  <a:srgbClr val="000091"/>
                </a:solidFill>
                <a:latin typeface="Arial"/>
                <a:ea typeface="Times New Roman"/>
                <a:cs typeface="Times New Roman"/>
                <a:hlinkClick r:id="rId3" action="ppaction://hlinksldjump"/>
              </a:rPr>
              <a:t>Destination 3 – </a:t>
            </a:r>
            <a:r>
              <a:rPr lang="fr-FR" sz="1100" b="1" u="sng" dirty="0">
                <a:solidFill>
                  <a:srgbClr val="000091"/>
                </a:solidFill>
                <a:latin typeface="Arial"/>
                <a:ea typeface="Times New Roman"/>
                <a:cs typeface="Times New Roman"/>
                <a:hlinkClick r:id="rId3" action="ppaction://hlinksldjump"/>
              </a:rPr>
              <a:t>Un approvisionnement énergétique durable, sûr et compétitif</a:t>
            </a:r>
            <a:endParaRPr lang="en-GB" sz="1100" b="1" dirty="0">
              <a:solidFill>
                <a:srgbClr val="000091"/>
              </a:solidFill>
              <a:latin typeface="Arial"/>
              <a:ea typeface="Times New Roman"/>
              <a:cs typeface="Times New Roman"/>
            </a:endParaRPr>
          </a:p>
          <a:p>
            <a:pPr marL="625475" lvl="2" indent="-84138">
              <a:spcBef>
                <a:spcPts val="0"/>
              </a:spcBef>
              <a:spcAft>
                <a:spcPts val="0"/>
              </a:spcAft>
              <a:tabLst>
                <a:tab pos="457200" algn="l"/>
                <a:tab pos="5754688" algn="r"/>
              </a:tabLst>
              <a:defRPr/>
            </a:pPr>
            <a:r>
              <a:rPr lang="fr-FR" sz="1050" u="sng" dirty="0">
                <a:ea typeface="Times New Roman"/>
                <a:cs typeface="Times New Roman"/>
                <a:hlinkClick r:id="rId4" action="ppaction://hlinksldjump"/>
              </a:rPr>
              <a:t>Leadership mondial en matière d'énergies renouvelables</a:t>
            </a:r>
            <a:r>
              <a:rPr lang="fr-FR" sz="1050" dirty="0">
                <a:ea typeface="Times New Roman"/>
                <a:cs typeface="Times New Roman"/>
              </a:rPr>
              <a:t>  </a:t>
            </a:r>
          </a:p>
          <a:p>
            <a:pPr marL="625475" lvl="2" indent="-84138">
              <a:spcBef>
                <a:spcPts val="0"/>
              </a:spcBef>
              <a:spcAft>
                <a:spcPts val="0"/>
              </a:spcAft>
              <a:tabLst>
                <a:tab pos="457200" algn="l"/>
                <a:tab pos="5754688" algn="r"/>
              </a:tabLst>
              <a:defRPr/>
            </a:pPr>
            <a:r>
              <a:rPr lang="fr-FR" sz="1050" u="sng" dirty="0">
                <a:ea typeface="Times New Roman"/>
                <a:cs typeface="Times New Roman"/>
                <a:hlinkClick r:id="rId5" action="ppaction://hlinksldjump"/>
              </a:rPr>
              <a:t>Systèmes, réseaux et stockage d'énergie</a:t>
            </a:r>
            <a:endParaRPr lang="fr-FR" sz="1050" dirty="0">
              <a:ea typeface="Times New Roman"/>
              <a:cs typeface="Times New Roman"/>
            </a:endParaRPr>
          </a:p>
          <a:p>
            <a:pPr marL="625475" lvl="2" indent="-84138">
              <a:spcBef>
                <a:spcPts val="0"/>
              </a:spcBef>
              <a:spcAft>
                <a:spcPts val="0"/>
              </a:spcAft>
              <a:tabLst>
                <a:tab pos="457200" algn="l"/>
                <a:tab pos="5754688" algn="r"/>
              </a:tabLst>
              <a:defRPr/>
            </a:pPr>
            <a:r>
              <a:rPr lang="fr-FR" sz="1050" u="sng" dirty="0">
                <a:ea typeface="Times New Roman"/>
                <a:cs typeface="Times New Roman"/>
                <a:hlinkClick r:id="rId6" action="ppaction://hlinksldjump"/>
              </a:rPr>
              <a:t>Captage, utilisation et stockage du carbone</a:t>
            </a:r>
            <a:endParaRPr sz="900" dirty="0"/>
          </a:p>
          <a:p>
            <a:pPr marL="92075" lvl="2" indent="-92075">
              <a:spcBef>
                <a:spcPts val="0"/>
              </a:spcBef>
              <a:spcAft>
                <a:spcPts val="0"/>
              </a:spcAft>
              <a:buNone/>
              <a:tabLst>
                <a:tab pos="457200" algn="l"/>
                <a:tab pos="5754688" algn="r"/>
              </a:tabLst>
              <a:defRPr/>
            </a:pPr>
            <a:endParaRPr lang="en-US" sz="1100" b="1" dirty="0">
              <a:solidFill>
                <a:srgbClr val="000091"/>
              </a:solidFill>
              <a:latin typeface="Arial"/>
              <a:ea typeface="Times New Roman"/>
              <a:cs typeface="Times New Roman"/>
            </a:endParaRPr>
          </a:p>
          <a:p>
            <a:pPr marL="92075" lvl="2" indent="-92075">
              <a:spcBef>
                <a:spcPts val="0"/>
              </a:spcBef>
              <a:spcAft>
                <a:spcPts val="0"/>
              </a:spcAft>
              <a:buNone/>
              <a:tabLst>
                <a:tab pos="457200" algn="l"/>
                <a:tab pos="5754688" algn="r"/>
              </a:tabLst>
              <a:defRPr/>
            </a:pPr>
            <a:r>
              <a:rPr lang="en-US" sz="1100" b="1" u="sng" dirty="0">
                <a:solidFill>
                  <a:srgbClr val="000091"/>
                </a:solidFill>
                <a:latin typeface="Arial"/>
                <a:ea typeface="Times New Roman"/>
                <a:cs typeface="Times New Roman"/>
                <a:hlinkClick r:id="rId7" action="ppaction://hlinksldjump"/>
              </a:rPr>
              <a:t>Destination 4 – </a:t>
            </a:r>
            <a:r>
              <a:rPr lang="fr-FR" sz="1100" b="1" u="sng" dirty="0">
                <a:solidFill>
                  <a:srgbClr val="000091"/>
                </a:solidFill>
                <a:latin typeface="Arial"/>
                <a:ea typeface="Times New Roman"/>
                <a:cs typeface="Times New Roman"/>
                <a:hlinkClick r:id="rId7" action="ppaction://hlinksldjump"/>
              </a:rPr>
              <a:t>Utilisation efficace, durable et inclusive de l'énergie</a:t>
            </a:r>
            <a:endParaRPr lang="en-GB" sz="1100" b="1" dirty="0">
              <a:solidFill>
                <a:srgbClr val="000091"/>
              </a:solidFill>
              <a:latin typeface="Arial"/>
              <a:ea typeface="Times New Roman"/>
              <a:cs typeface="Times New Roman"/>
            </a:endParaRPr>
          </a:p>
          <a:p>
            <a:pPr marL="623888" indent="-84138">
              <a:spcAft>
                <a:spcPts val="0"/>
              </a:spcAft>
              <a:buFont typeface="Arial"/>
              <a:buChar char="•"/>
              <a:defRPr/>
            </a:pPr>
            <a:r>
              <a:rPr lang="fr-FR" u="sng" dirty="0">
                <a:solidFill>
                  <a:schemeClr val="tx1"/>
                </a:solidFill>
                <a:ea typeface="Times New Roman"/>
                <a:cs typeface="Times New Roman"/>
                <a:hlinkClick r:id="rId8" action="ppaction://hlinksldjump"/>
              </a:rPr>
              <a:t>Un parc immobilier européen à haute efficacité énergétique et climatiquement neutre</a:t>
            </a:r>
            <a:endParaRPr lang="en-GB" dirty="0">
              <a:solidFill>
                <a:schemeClr val="tx1"/>
              </a:solidFill>
              <a:ea typeface="Times New Roman"/>
              <a:cs typeface="Times New Roman"/>
            </a:endParaRPr>
          </a:p>
          <a:p>
            <a:pPr marL="623888" indent="-84138">
              <a:spcAft>
                <a:spcPts val="0"/>
              </a:spcAft>
              <a:buFont typeface="Arial"/>
              <a:buChar char="•"/>
              <a:defRPr/>
            </a:pPr>
            <a:r>
              <a:rPr lang="fr-FR" u="sng" dirty="0">
                <a:solidFill>
                  <a:schemeClr val="tx1"/>
                </a:solidFill>
                <a:ea typeface="Times New Roman"/>
                <a:cs typeface="Times New Roman"/>
                <a:hlinkClick r:id="rId9" action="ppaction://hlinksldjump"/>
              </a:rPr>
              <a:t>Les installations industrielles dans la transition énergétique</a:t>
            </a:r>
            <a:endParaRPr lang="fr-FR" u="sng" dirty="0">
              <a:solidFill>
                <a:schemeClr val="tx1"/>
              </a:solidFill>
              <a:ea typeface="Times New Roman"/>
              <a:cs typeface="Times New Roman"/>
            </a:endParaRPr>
          </a:p>
          <a:p>
            <a:pPr marL="539750">
              <a:spcAft>
                <a:spcPts val="0"/>
              </a:spcAft>
              <a:defRPr/>
            </a:pPr>
            <a:endParaRPr lang="en-GB" sz="1000" u="sng" dirty="0">
              <a:solidFill>
                <a:schemeClr val="tx1"/>
              </a:solidFill>
              <a:ea typeface="Times New Roman"/>
              <a:cs typeface="Times New Roman"/>
            </a:endParaRPr>
          </a:p>
          <a:p>
            <a:pPr>
              <a:spcAft>
                <a:spcPts val="0"/>
              </a:spcAft>
              <a:defRPr/>
            </a:pPr>
            <a:r>
              <a:rPr lang="fr-FR" sz="1000" b="1" i="1" dirty="0">
                <a:solidFill>
                  <a:srgbClr val="000091"/>
                </a:solidFill>
                <a:ea typeface="Times New Roman"/>
                <a:cs typeface="Times New Roman"/>
              </a:rPr>
              <a:t>Destination 5 – Des solutions propres et compétitives pour tous les modes de transport</a:t>
            </a:r>
          </a:p>
          <a:p>
            <a:pPr marL="625475" lvl="2" indent="-84138">
              <a:spcBef>
                <a:spcPts val="0"/>
              </a:spcBef>
              <a:spcAft>
                <a:spcPts val="0"/>
              </a:spcAft>
              <a:tabLst>
                <a:tab pos="457200" algn="l"/>
                <a:tab pos="5754688" algn="r"/>
              </a:tabLst>
              <a:defRPr/>
            </a:pPr>
            <a:r>
              <a:rPr lang="fr-FR" sz="900" i="1" dirty="0">
                <a:ea typeface="Times New Roman"/>
                <a:cs typeface="Times New Roman"/>
              </a:rPr>
              <a:t>Transport routier à émissions nulles </a:t>
            </a:r>
          </a:p>
          <a:p>
            <a:pPr marL="625475" lvl="2" indent="-84138">
              <a:spcBef>
                <a:spcPts val="0"/>
              </a:spcBef>
              <a:spcAft>
                <a:spcPts val="0"/>
              </a:spcAft>
              <a:tabLst>
                <a:tab pos="457200" algn="l"/>
                <a:tab pos="5754688" algn="r"/>
              </a:tabLst>
              <a:defRPr/>
            </a:pPr>
            <a:r>
              <a:rPr lang="fr-FR" sz="900" i="1" dirty="0">
                <a:ea typeface="Times New Roman"/>
                <a:cs typeface="Times New Roman"/>
              </a:rPr>
              <a:t>Aviation</a:t>
            </a:r>
          </a:p>
          <a:p>
            <a:pPr marL="625475" lvl="2" indent="-84138">
              <a:spcBef>
                <a:spcPts val="0"/>
              </a:spcBef>
              <a:spcAft>
                <a:spcPts val="0"/>
              </a:spcAft>
              <a:tabLst>
                <a:tab pos="457200" algn="l"/>
                <a:tab pos="5754688" algn="r"/>
              </a:tabLst>
              <a:defRPr/>
            </a:pPr>
            <a:r>
              <a:rPr lang="fr-FR" sz="900" i="1" dirty="0">
                <a:ea typeface="Times New Roman"/>
                <a:cs typeface="Times New Roman"/>
              </a:rPr>
              <a:t>Transport Maritime </a:t>
            </a:r>
          </a:p>
          <a:p>
            <a:pPr marL="625475" lvl="2" indent="-84138">
              <a:spcBef>
                <a:spcPts val="0"/>
              </a:spcBef>
              <a:spcAft>
                <a:spcPts val="0"/>
              </a:spcAft>
              <a:tabLst>
                <a:tab pos="457200" algn="l"/>
                <a:tab pos="5754688" algn="r"/>
              </a:tabLst>
              <a:defRPr/>
            </a:pPr>
            <a:r>
              <a:rPr lang="fr-FR" sz="900" i="1" dirty="0">
                <a:ea typeface="Times New Roman"/>
                <a:cs typeface="Times New Roman"/>
              </a:rPr>
              <a:t>Impact des transports sur l'environnement et la santé humaine</a:t>
            </a:r>
          </a:p>
          <a:p>
            <a:pPr>
              <a:spcAft>
                <a:spcPts val="0"/>
              </a:spcAft>
              <a:defRPr/>
            </a:pPr>
            <a:endParaRPr lang="fr-FR" sz="1000" b="1" i="1" dirty="0">
              <a:solidFill>
                <a:srgbClr val="000091"/>
              </a:solidFill>
              <a:ea typeface="Times New Roman"/>
              <a:cs typeface="Times New Roman"/>
            </a:endParaRPr>
          </a:p>
          <a:p>
            <a:pPr>
              <a:spcAft>
                <a:spcPts val="0"/>
              </a:spcAft>
              <a:defRPr/>
            </a:pPr>
            <a:r>
              <a:rPr lang="fr-FR" sz="1000" b="1" i="1" dirty="0">
                <a:solidFill>
                  <a:srgbClr val="000091"/>
                </a:solidFill>
                <a:ea typeface="Times New Roman"/>
                <a:cs typeface="Times New Roman"/>
              </a:rPr>
              <a:t>Destination 6 – Des transports sûrs et résilients et des services de mobilité intelligente pour les passagers et les marchandises</a:t>
            </a:r>
          </a:p>
          <a:p>
            <a:pPr marL="625475" lvl="2" indent="-84138">
              <a:spcBef>
                <a:spcPts val="0"/>
              </a:spcBef>
              <a:spcAft>
                <a:spcPts val="0"/>
              </a:spcAft>
              <a:tabLst>
                <a:tab pos="457200" algn="l"/>
                <a:tab pos="5754688" algn="r"/>
              </a:tabLst>
              <a:defRPr/>
            </a:pPr>
            <a:r>
              <a:rPr lang="fr-FR" sz="900" i="1" dirty="0">
                <a:ea typeface="Times New Roman"/>
                <a:cs typeface="Times New Roman"/>
              </a:rPr>
              <a:t>Mobilité connectée, coopérative et automatisée (CCAM) </a:t>
            </a:r>
          </a:p>
          <a:p>
            <a:pPr marL="625475" lvl="2" indent="-84138">
              <a:spcBef>
                <a:spcPts val="0"/>
              </a:spcBef>
              <a:spcAft>
                <a:spcPts val="0"/>
              </a:spcAft>
              <a:tabLst>
                <a:tab pos="457200" algn="l"/>
                <a:tab pos="5754688" algn="r"/>
              </a:tabLst>
              <a:defRPr/>
            </a:pPr>
            <a:r>
              <a:rPr lang="fr-FR" sz="900" i="1" dirty="0">
                <a:ea typeface="Times New Roman"/>
                <a:cs typeface="Times New Roman"/>
              </a:rPr>
              <a:t>Systèmes de transport multimodaux et durables pour les passagers et les marchandises</a:t>
            </a:r>
          </a:p>
          <a:p>
            <a:pPr marL="625475" lvl="2" indent="-84138">
              <a:spcBef>
                <a:spcPts val="0"/>
              </a:spcBef>
              <a:spcAft>
                <a:spcPts val="0"/>
              </a:spcAft>
              <a:tabLst>
                <a:tab pos="457200" algn="l"/>
                <a:tab pos="5754688" algn="r"/>
              </a:tabLst>
              <a:defRPr/>
            </a:pPr>
            <a:r>
              <a:rPr lang="fr-FR" sz="900" i="1" dirty="0">
                <a:ea typeface="Times New Roman"/>
                <a:cs typeface="Times New Roman"/>
              </a:rPr>
              <a:t>Sécurité et résilience - par mode et dans tous les modes de transport</a:t>
            </a:r>
          </a:p>
          <a:p>
            <a:pPr marL="92075" lvl="2" indent="-92075">
              <a:spcBef>
                <a:spcPts val="0"/>
              </a:spcBef>
              <a:spcAft>
                <a:spcPts val="0"/>
              </a:spcAft>
              <a:buNone/>
              <a:tabLst>
                <a:tab pos="457200" algn="l"/>
                <a:tab pos="5754688" algn="r"/>
              </a:tabLst>
              <a:defRPr/>
            </a:pPr>
            <a:endParaRPr lang="en-GB" sz="900" b="1" strike="sngStrike" dirty="0">
              <a:solidFill>
                <a:srgbClr val="000091"/>
              </a:solidFill>
              <a:latin typeface="Arial"/>
              <a:ea typeface="Times New Roman"/>
              <a:cs typeface="Times New Roman"/>
            </a:endParaRPr>
          </a:p>
        </p:txBody>
      </p:sp>
      <p:sp>
        <p:nvSpPr>
          <p:cNvPr id="9" name="Rectangle 8"/>
          <p:cNvSpPr/>
          <p:nvPr/>
        </p:nvSpPr>
        <p:spPr bwMode="auto">
          <a:xfrm>
            <a:off x="101637" y="4876586"/>
            <a:ext cx="8928061" cy="338554"/>
          </a:xfrm>
          <a:prstGeom prst="rect">
            <a:avLst/>
          </a:prstGeom>
          <a:ln w="28575">
            <a:solidFill>
              <a:srgbClr val="000091"/>
            </a:solidFill>
          </a:ln>
        </p:spPr>
        <p:txBody>
          <a:bodyPr wrap="square">
            <a:spAutoFit/>
          </a:bodyPr>
          <a:lstStyle/>
          <a:p>
            <a:pPr>
              <a:spcAft>
                <a:spcPts val="499"/>
              </a:spcAft>
              <a:defRPr/>
            </a:pPr>
            <a:r>
              <a:rPr lang="fr-FR" sz="800" b="1" u="sng" dirty="0"/>
              <a:t>Lien vers le programme de travail </a:t>
            </a:r>
            <a:r>
              <a:rPr lang="fr-FR" sz="800" b="1" u="sng" dirty="0" smtClean="0"/>
              <a:t>provisoire 2023/2024 </a:t>
            </a:r>
            <a:r>
              <a:rPr lang="fr-FR" sz="800" b="1" u="sng" dirty="0"/>
              <a:t>: </a:t>
            </a:r>
            <a:r>
              <a:rPr lang="fr-FR" sz="800" b="1" u="sng" dirty="0">
                <a:hlinkClick r:id="rId10"/>
              </a:rPr>
              <a:t>https://</a:t>
            </a:r>
            <a:r>
              <a:rPr lang="fr-FR" sz="800" b="1" u="sng" dirty="0" smtClean="0">
                <a:hlinkClick r:id="rId10"/>
              </a:rPr>
              <a:t>www.horizon-europe.gouv.fr/pre-publication-du-programme-de-travail-2023-2024-pour-les-thematiques-climatenergiemobilite-31612</a:t>
            </a:r>
            <a:r>
              <a:rPr lang="fr-FR" sz="800" b="1" u="sng" dirty="0" smtClean="0"/>
              <a:t> </a:t>
            </a:r>
            <a:endParaRPr lang="fr-FR" sz="600" b="1" spc="-1" dirty="0"/>
          </a:p>
        </p:txBody>
      </p:sp>
      <p:sp>
        <p:nvSpPr>
          <p:cNvPr id="7" name="Rectangle à coins arrondis 6"/>
          <p:cNvSpPr/>
          <p:nvPr/>
        </p:nvSpPr>
        <p:spPr bwMode="auto">
          <a:xfrm>
            <a:off x="180000" y="1707654"/>
            <a:ext cx="5832160" cy="1512168"/>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3096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59998" y="1059582"/>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14</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Liste des Appels 2023</a:t>
            </a:r>
          </a:p>
          <a:p>
            <a:pPr algn="r">
              <a:defRPr/>
            </a:pPr>
            <a:r>
              <a:rPr lang="fr-FR" sz="1200" b="1" dirty="0" smtClean="0"/>
              <a:t>DESTINATION 3</a:t>
            </a:r>
            <a:endParaRPr lang="fr-FR" sz="1200" b="1" dirty="0"/>
          </a:p>
        </p:txBody>
      </p:sp>
      <p:graphicFrame>
        <p:nvGraphicFramePr>
          <p:cNvPr id="2" name="Tableau 1"/>
          <p:cNvGraphicFramePr>
            <a:graphicFrameLocks noGrp="1"/>
          </p:cNvGraphicFramePr>
          <p:nvPr>
            <p:extLst>
              <p:ext uri="{D42A27DB-BD31-4B8C-83A1-F6EECF244321}">
                <p14:modId xmlns:p14="http://schemas.microsoft.com/office/powerpoint/2010/main" val="3177868770"/>
              </p:ext>
            </p:extLst>
          </p:nvPr>
        </p:nvGraphicFramePr>
        <p:xfrm>
          <a:off x="683568" y="-11590338"/>
          <a:ext cx="4072122" cy="8479212"/>
        </p:xfrm>
        <a:graphic>
          <a:graphicData uri="http://schemas.openxmlformats.org/drawingml/2006/table">
            <a:tbl>
              <a:tblPr>
                <a:tableStyleId>{5C22544A-7EE6-4342-B048-85BDC9FD1C3A}</a:tableStyleId>
              </a:tblPr>
              <a:tblGrid>
                <a:gridCol w="287343">
                  <a:extLst>
                    <a:ext uri="{9D8B030D-6E8A-4147-A177-3AD203B41FA5}">
                      <a16:colId xmlns:a16="http://schemas.microsoft.com/office/drawing/2014/main" val="811099790"/>
                    </a:ext>
                  </a:extLst>
                </a:gridCol>
                <a:gridCol w="412469">
                  <a:extLst>
                    <a:ext uri="{9D8B030D-6E8A-4147-A177-3AD203B41FA5}">
                      <a16:colId xmlns:a16="http://schemas.microsoft.com/office/drawing/2014/main" val="3115974304"/>
                    </a:ext>
                  </a:extLst>
                </a:gridCol>
                <a:gridCol w="287343">
                  <a:extLst>
                    <a:ext uri="{9D8B030D-6E8A-4147-A177-3AD203B41FA5}">
                      <a16:colId xmlns:a16="http://schemas.microsoft.com/office/drawing/2014/main" val="1137120212"/>
                    </a:ext>
                  </a:extLst>
                </a:gridCol>
                <a:gridCol w="287343">
                  <a:extLst>
                    <a:ext uri="{9D8B030D-6E8A-4147-A177-3AD203B41FA5}">
                      <a16:colId xmlns:a16="http://schemas.microsoft.com/office/drawing/2014/main" val="1228134758"/>
                    </a:ext>
                  </a:extLst>
                </a:gridCol>
                <a:gridCol w="487384">
                  <a:extLst>
                    <a:ext uri="{9D8B030D-6E8A-4147-A177-3AD203B41FA5}">
                      <a16:colId xmlns:a16="http://schemas.microsoft.com/office/drawing/2014/main" val="2079938894"/>
                    </a:ext>
                  </a:extLst>
                </a:gridCol>
                <a:gridCol w="586182">
                  <a:extLst>
                    <a:ext uri="{9D8B030D-6E8A-4147-A177-3AD203B41FA5}">
                      <a16:colId xmlns:a16="http://schemas.microsoft.com/office/drawing/2014/main" val="3349812562"/>
                    </a:ext>
                  </a:extLst>
                </a:gridCol>
                <a:gridCol w="287343">
                  <a:extLst>
                    <a:ext uri="{9D8B030D-6E8A-4147-A177-3AD203B41FA5}">
                      <a16:colId xmlns:a16="http://schemas.microsoft.com/office/drawing/2014/main" val="1390424753"/>
                    </a:ext>
                  </a:extLst>
                </a:gridCol>
                <a:gridCol w="287343">
                  <a:extLst>
                    <a:ext uri="{9D8B030D-6E8A-4147-A177-3AD203B41FA5}">
                      <a16:colId xmlns:a16="http://schemas.microsoft.com/office/drawing/2014/main" val="3117137193"/>
                    </a:ext>
                  </a:extLst>
                </a:gridCol>
                <a:gridCol w="287343">
                  <a:extLst>
                    <a:ext uri="{9D8B030D-6E8A-4147-A177-3AD203B41FA5}">
                      <a16:colId xmlns:a16="http://schemas.microsoft.com/office/drawing/2014/main" val="1435726362"/>
                    </a:ext>
                  </a:extLst>
                </a:gridCol>
                <a:gridCol w="287343">
                  <a:extLst>
                    <a:ext uri="{9D8B030D-6E8A-4147-A177-3AD203B41FA5}">
                      <a16:colId xmlns:a16="http://schemas.microsoft.com/office/drawing/2014/main" val="2428121072"/>
                    </a:ext>
                  </a:extLst>
                </a:gridCol>
                <a:gridCol w="287343">
                  <a:extLst>
                    <a:ext uri="{9D8B030D-6E8A-4147-A177-3AD203B41FA5}">
                      <a16:colId xmlns:a16="http://schemas.microsoft.com/office/drawing/2014/main" val="3971760218"/>
                    </a:ext>
                  </a:extLst>
                </a:gridCol>
                <a:gridCol w="287343">
                  <a:extLst>
                    <a:ext uri="{9D8B030D-6E8A-4147-A177-3AD203B41FA5}">
                      <a16:colId xmlns:a16="http://schemas.microsoft.com/office/drawing/2014/main" val="1620649730"/>
                    </a:ext>
                  </a:extLst>
                </a:gridCol>
              </a:tblGrid>
              <a:tr h="0">
                <a:tc>
                  <a:txBody>
                    <a:bodyPr/>
                    <a:lstStyle/>
                    <a:p>
                      <a:pPr algn="l" fontAlgn="b"/>
                      <a:r>
                        <a:rPr lang="fr-FR" sz="100" u="none" strike="noStrike">
                          <a:effectLst/>
                        </a:rPr>
                        <a:t>Area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Call</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Call opening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call deadline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Topic code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Topic title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ToA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Year</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Budget</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Budget per project</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Number of projects expected </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en-US" sz="100" u="none" strike="noStrike">
                          <a:effectLst/>
                        </a:rPr>
                        <a:t>TRL (targeted at the end of project)</a:t>
                      </a:r>
                      <a:endParaRPr lang="en-US"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821392"/>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Further climate knowledge through advanced science and technologies for analysing Earth observation and Earth system model data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1894590"/>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Climate-related tipping points</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68099638"/>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Climate impacts of a hydrogen economy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75663440"/>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Improved knowledge in cloud-aerosol interaction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41499081"/>
                  </a:ext>
                </a:extLst>
              </a:tr>
              <a:tr h="27613">
                <a:tc>
                  <a:txBody>
                    <a:bodyPr/>
                    <a:lstStyle/>
                    <a:p>
                      <a:pPr algn="l" fontAlgn="b"/>
                      <a:r>
                        <a:rPr lang="en-US" sz="100" u="none" strike="noStrike">
                          <a:effectLst/>
                        </a:rPr>
                        <a:t>Climate change mitigation, pathways to climate neutrality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Science for successful, high-integrity voluntary climate initiatives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89440730"/>
                  </a:ext>
                </a:extLst>
              </a:tr>
              <a:tr h="27613">
                <a:tc>
                  <a:txBody>
                    <a:bodyPr/>
                    <a:lstStyle/>
                    <a:p>
                      <a:pPr algn="l" fontAlgn="b"/>
                      <a:r>
                        <a:rPr lang="en-US" sz="100" u="none" strike="noStrike">
                          <a:effectLst/>
                        </a:rPr>
                        <a:t>Climate change mitigation, pathways to climate neutrality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Broadening the range of policy options in transition pathway analysis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31156375"/>
                  </a:ext>
                </a:extLst>
              </a:tr>
              <a:tr h="0">
                <a:tc>
                  <a:txBody>
                    <a:bodyPr/>
                    <a:lstStyle/>
                    <a:p>
                      <a:pPr algn="l" fontAlgn="b"/>
                      <a:r>
                        <a:rPr lang="en-US" sz="100" u="none" strike="noStrike">
                          <a:effectLst/>
                        </a:rPr>
                        <a:t>Climate change impacts and adaptation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Modelling for local resilience - Developments in support of local adaptation assessments and plans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61812644"/>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Solar Radiation Modification: governance of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283369"/>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Behavioural change and governance for systemic transformations towards climate resilience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48841071"/>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Improving the evidence base regarding the impact of sustainability and climate change education and related learning outcomes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52682017"/>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Needs-based adaptation to climate change in Africa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64164573"/>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HORIZON-CL5-2023-D1-02-01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EU-China international cooperation on data and model development for pathways to carbon neutrality: focusing on decarbonisation, energy efficiency and socio-economic implications of the transition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2099295"/>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HORIZON-CL5-2023-D1-02-02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EU-China international cooperation on blue carbon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36616053"/>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Technologies for sustainable, cost-efficient and low carbon footprint downstream processing &amp; production of battery-grade materials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21,00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7913575"/>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New processes for upcoming recycling feeds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54987291"/>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Advanced digital twins for battery cell production lines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53307920"/>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Battery management system (BMS) and battery system design for stationary energy storage systems (ESS) to improve interoperability and facilitate the integration of second life batteries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840756356"/>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Hybrid electric energy storage solutions for grid support and charging infrastructure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18567191"/>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HORIZON-CL5-2023-D2-01-06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Open Pilot Line/Test Bed for hydrogen </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44679692"/>
                  </a:ext>
                </a:extLst>
              </a:tr>
              <a:tr h="0">
                <a:tc>
                  <a:txBody>
                    <a:bodyPr/>
                    <a:lstStyle/>
                    <a:p>
                      <a:pPr algn="l" fontAlgn="ctr"/>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Support for the deployment of R&amp;I results for climate mitigation. Synergies with the ETS Innovation Fund</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71938364"/>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HORIZON-CL5-2023-D2-01-08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Driving Urban Transition Co-funded Partnership</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2023, 2024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6851864"/>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Advanced materials and cells development enabling large-scale production of Gen4 solid-state batteries for mobility applications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83528607"/>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New Approaches to Develop Enhanced Safety Materials for Gen 3 Li-Ion Batteries for Mobility Applications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23195885"/>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Creating a digital passport to track battery materials, optimize battery performance and life, validate recycling, and promote a new business model based on data sharing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02645000"/>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Renewable Energy Valleys to increase energy security while accelerating the green transition in Europe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6005439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PV integration in buildings and in infrastructure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1842172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Floating PV Systems</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92222394"/>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Solar Systems for Industrial Process Heat and Power</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5199295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Critical technologies for the offshore wind farm of the Future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4580390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advanced biofuel technologies for aviation and/or shipping</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7627861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synthetic renewable fuel for aviation and/or shipping</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1697060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sustainable tidal energy farms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1587823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Waste heat reutilisation from data centres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1976736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Supporting the development of a digital twin to improve management, operations and resilience of the EU Electricity System in support to REPowerEU</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88965951"/>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DC powered data centres, buildings, industries and ports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3193372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MVDC, HVDC and High-Power Transmission systems and components for a resilient grid</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7994180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novel long-term electricity storage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0374730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innovative, large-scale, seasonal heat and/or cooling storage technologies for decarbonisation and security of supply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866589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Supporting the green and digital transformation of the energy ecosystem and enhancing its resilience through the development and piloting of AI-IoT Edge-cloud and platform solutions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69300320"/>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action to the SET-Plan IWG on HVDC &amp; DC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0,60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39323356"/>
                  </a:ext>
                </a:extLst>
              </a:tr>
              <a:tr h="0">
                <a:tc>
                  <a:txBody>
                    <a:bodyPr/>
                    <a:lstStyle/>
                    <a:p>
                      <a:pPr algn="l" fontAlgn="ctr"/>
                      <a:r>
                        <a:rPr lang="en-US" sz="100" u="none" strike="noStrike">
                          <a:effectLst/>
                        </a:rPr>
                        <a:t>Carbon Capture, Utilization and Storage (CCUS)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HORIZON-CL5-2023-D3-01-17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Development of CO2 transport and storage demo projects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902867630"/>
                  </a:ext>
                </a:extLst>
              </a:tr>
              <a:tr h="0">
                <a:tc>
                  <a:txBody>
                    <a:bodyPr/>
                    <a:lstStyle/>
                    <a:p>
                      <a:pPr algn="l"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Clean Energy Transition Co-funded Partnership</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2023, 2024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0068055"/>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near zero-emission biomass heat and/or CHP including carbon capture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7443971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Novel thermal energy storage for CSP</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7482449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Industrial manufacturing for lower-cost solar thermal components and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0969579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Innovative components and configurations for heat pumps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702217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Advanced exploration technologies for geothermal resources in a wide range of geological settings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850950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Smart use of geothermal electricity and heating and cooling in the energy system</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9509081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next generation advanced biofuel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344061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microalgae and/or direct solar fuel production and purification technologies for advanced aviation and /or shipping fuels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9805069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sustainable hydropower refurbishment</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1000031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innovative power take-off and control systems for wave energy devices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6871688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Advanced concepts for crystalline Silicon technology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35704928"/>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Large Area Perovskite solar cells and modules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5265839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Operation, Performance and Maintenance of PV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5049067"/>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Digital twin for forecasting of power production to wind energy demand</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3193155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Critical technologies to improve the lifetime, efficient decommissioning and increase the circularity of offshore and onshore wind energy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00335594"/>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Accelerating the green transition and energy access in Africa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73238215"/>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Increasing the efficiency of innovative static energy conversion devices for electricity and heat/cold generation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76728488"/>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Integration of renewable gases, other than hydrogen or methane, and which have not access to gas grids and interfacing with electricity and heat sectors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7601229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System approach for grid planning and upgrade in support of a dominant electric mobility (vehicles and vessels) using AI tools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22068641"/>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Digital tools for enhancing the uptake of digital services in the energy market</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16779974"/>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Creation of a standardised and open-source peer-to-peer energy sharing platform architecture for the energy sector</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2676616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Components and interfacing for AC &amp; DC side protection system – AC &amp; DC grid: components and systems for grid optimisation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12457866"/>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cost-efficient solutions for zero-emission buildings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404197661"/>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Future-proofing historical buildings for the clean energy transition</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268251032"/>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Interoperable solutions for positive energy districts (PEDs), including a better integration of local renewables and local excess heat sources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246775812"/>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Thermal management and energy optimisation of high energy demand IT systems equipment in tertiary buildings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621264821"/>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solutions for cost-effective decarbonisation of buildings through energy efficiency and electrification</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890959108"/>
                  </a:ext>
                </a:extLst>
              </a:tr>
              <a:tr h="0">
                <a:tc>
                  <a:txBody>
                    <a:bodyPr/>
                    <a:lstStyle/>
                    <a:p>
                      <a:pPr algn="l" fontAlgn="ctr"/>
                      <a:r>
                        <a:rPr lang="fr-FR" sz="100" u="none" strike="noStrike">
                          <a:effectLst/>
                        </a:rPr>
                        <a:t>Industry</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Integration of renewable heat or industrial waste heat in heat-to-cold conversion systems to generate cold for industrial processes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761777038"/>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uses of lifecycle data for the management of buildings and buildings portfolios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684751388"/>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Solutions for the identification of vulnerable buildings and people-centric built environment, and for improving their resilience in disruptive events and altered conditions in a changing climate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20894016"/>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Demonstrate built-environment decarbonisation pathways through bottom-up technological, social and policy innovation for adaptive integrated sustainable renovation solutions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528919113"/>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Fast-tracking and promoting built environment construction and renovation innovation with local value chains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1933030"/>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Supporting the creation of an accessible and inclusive built environment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191951288"/>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User-centric design and operation of EV for optimized energy efficiency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0125287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Innovative battery management systems for next generation vehicles (2ZERO &amp;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912665733"/>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Frugal zero-emission vehicles concepts for the urban passenger challenge (2ZERO Partnership)</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7-12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36909245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Circular economy approaches for zero emission vehicles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832346144"/>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Measuring road transport results towards 2ZERO KPIs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10727296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EU Member States/Associated countries research policy cooperation network to accelerate zero-emission road mobility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589236082"/>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Hydrogen-powered 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8-10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31898383"/>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Accelerating climate neutral hydrogen-powered/electrified aviation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17,00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2-3</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6873716"/>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Competitiveness and digital transformation in aviation – advancing further capabilities, digital approach to design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2-4</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08146131"/>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Aviation research synergies between Horizon Europe, AZEA and National programs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77208489"/>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the next generation of power conversion technologies for sustainable alternative carbon neutral fuels in waterborne applications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184686726"/>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Demonstrations to accelerate the switch to safe use of new sustainable climate neutral fuels in waterborne transport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8-13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412421843"/>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Integrated real-time digital solutions to optimise navigation and port calls to reduce emissions from shipping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530960051"/>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a flexible offshore supply of zero emission auxiliary power for ships moored or anchored at sea deployable before 2030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33189768"/>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Reducing the environmental impact from shipyards and developing a whole life strategy to measure and minimise the non-operational environmental impacts from shipping </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37617610"/>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small, flexible, zero-emission and automated vessels to support shifting cargo from road to sustainable Waterborne Transport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08053815"/>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Towards the implementation of the inland navigation action programme with a focus on Green and Connected Inland Waterway Transport </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220444819"/>
                  </a:ext>
                </a:extLst>
              </a:tr>
              <a:tr h="0">
                <a:tc>
                  <a:txBody>
                    <a:bodyPr/>
                    <a:lstStyle/>
                    <a:p>
                      <a:pPr algn="l" fontAlgn="ctr"/>
                      <a:r>
                        <a:rPr lang="fr-FR" sz="100" u="none" strike="noStrike">
                          <a:effectLst/>
                        </a:rPr>
                        <a:t>Transport-related health and environment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Advanced transport emissions monitoring networks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008036347"/>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for the organisation of EU-US symposia in the field of Transport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69610605"/>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User-centric development of vehicle technologies and solutions to optimise the on-board experience and ensure inclusiveness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6659597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Generation of scenarios for development, training, virtual testing and validation of CCAM systems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10461315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Infrastructure-enabled solutions  for improving the continuity or extension of Operational Design Domains (ODDs)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5715377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Integrating European diversity in the design, development and implementation of CCAM solutions to support mobility equity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48198336"/>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CCAM effects on jobs and education, plans for skills that match the CCAM development, and prerequisites for employment growth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260600740"/>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Zero-emission e-commerce and freight delivery and return choices by retailers, consumers and local authorities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274290726"/>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Operational automation to support multimodal freight transport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26511659"/>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Future-proof GHG and environmental emissions factors for accounting emissions from transport and logistics operations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607559320"/>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Climate resilient and safe maritime ports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27050963"/>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Better infrastructure safety on urban and secondary rural roads throughout a combination of adaptable monitoring and maintenance solutions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91553811"/>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Aviation safety - Uncertainty quantification for safety and risk management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1499182"/>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New ways of reducing serious injuries and the long-term consequences of road crashes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96474581"/>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for dissemination events in the field of Transport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03642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8382783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494387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165221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541318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394821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264580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191236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5801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207183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457835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829965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763121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0358477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420453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512219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588384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461678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354059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5124132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787351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384217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157720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0139375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9413832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067530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0514329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8783781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316278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397736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17200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686837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2345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1671193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5648041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240153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43652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8903112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567960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58069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9680739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4857892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299823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439501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477942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9813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5456243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5306862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55021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096711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189016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817280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695858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50443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226365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399898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184147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9907972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38297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00999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165657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911100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686774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524089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634249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631275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680367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480437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827380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029091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561801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1308568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9237432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316338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606032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674869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0888807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5264864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933117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76695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21498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266296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179425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888111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622742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094017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510695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407623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1349330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268334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3040621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9772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326170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20655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339475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013004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8347530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38321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597320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290551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258084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4741021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902352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7351039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726890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1774041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49918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630927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616344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246143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787996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635750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8083276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8820218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290020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68450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8781295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490526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514498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60786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8102912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12257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91271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144888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624124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697395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153794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38976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591903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563589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85293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161385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6725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98356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234487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366574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7701071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1189255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284466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486404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0960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521947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380612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9300380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55762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920934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936392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203996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66289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920705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943222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309208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410609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7229162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790449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717852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5260276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6371284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459425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2307490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5416025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532658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816295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091234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2755982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709595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654815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451422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401411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563936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485043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1579501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888268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8847478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5014533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508137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3975865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5391934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6247283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509761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8565661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329338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8233210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490561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098672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406552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029493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217100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05150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222534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07833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615338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286312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449578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128864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582384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954238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581515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5018994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125157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999739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410339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619692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469101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160064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738802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547337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12947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6653933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853680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5722082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695820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387516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dirty="0">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23178893"/>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154513423"/>
              </p:ext>
            </p:extLst>
          </p:nvPr>
        </p:nvGraphicFramePr>
        <p:xfrm>
          <a:off x="359997" y="1004942"/>
          <a:ext cx="8406337" cy="3523463"/>
        </p:xfrm>
        <a:graphic>
          <a:graphicData uri="http://schemas.openxmlformats.org/drawingml/2006/table">
            <a:tbl>
              <a:tblPr>
                <a:tableStyleId>{5DA37D80-6434-44D0-A028-1B22A696006F}</a:tableStyleId>
              </a:tblPr>
              <a:tblGrid>
                <a:gridCol w="251563">
                  <a:extLst>
                    <a:ext uri="{9D8B030D-6E8A-4147-A177-3AD203B41FA5}">
                      <a16:colId xmlns:a16="http://schemas.microsoft.com/office/drawing/2014/main" val="3742031216"/>
                    </a:ext>
                  </a:extLst>
                </a:gridCol>
                <a:gridCol w="576064">
                  <a:extLst>
                    <a:ext uri="{9D8B030D-6E8A-4147-A177-3AD203B41FA5}">
                      <a16:colId xmlns:a16="http://schemas.microsoft.com/office/drawing/2014/main" val="2923208462"/>
                    </a:ext>
                  </a:extLst>
                </a:gridCol>
                <a:gridCol w="648072">
                  <a:extLst>
                    <a:ext uri="{9D8B030D-6E8A-4147-A177-3AD203B41FA5}">
                      <a16:colId xmlns:a16="http://schemas.microsoft.com/office/drawing/2014/main" val="4106918945"/>
                    </a:ext>
                  </a:extLst>
                </a:gridCol>
                <a:gridCol w="1296144">
                  <a:extLst>
                    <a:ext uri="{9D8B030D-6E8A-4147-A177-3AD203B41FA5}">
                      <a16:colId xmlns:a16="http://schemas.microsoft.com/office/drawing/2014/main" val="2160301884"/>
                    </a:ext>
                  </a:extLst>
                </a:gridCol>
                <a:gridCol w="3744416">
                  <a:extLst>
                    <a:ext uri="{9D8B030D-6E8A-4147-A177-3AD203B41FA5}">
                      <a16:colId xmlns:a16="http://schemas.microsoft.com/office/drawing/2014/main" val="1093388152"/>
                    </a:ext>
                  </a:extLst>
                </a:gridCol>
                <a:gridCol w="432048">
                  <a:extLst>
                    <a:ext uri="{9D8B030D-6E8A-4147-A177-3AD203B41FA5}">
                      <a16:colId xmlns:a16="http://schemas.microsoft.com/office/drawing/2014/main" val="2109187217"/>
                    </a:ext>
                  </a:extLst>
                </a:gridCol>
                <a:gridCol w="430446">
                  <a:extLst>
                    <a:ext uri="{9D8B030D-6E8A-4147-A177-3AD203B41FA5}">
                      <a16:colId xmlns:a16="http://schemas.microsoft.com/office/drawing/2014/main" val="1404633738"/>
                    </a:ext>
                  </a:extLst>
                </a:gridCol>
                <a:gridCol w="537802">
                  <a:extLst>
                    <a:ext uri="{9D8B030D-6E8A-4147-A177-3AD203B41FA5}">
                      <a16:colId xmlns:a16="http://schemas.microsoft.com/office/drawing/2014/main" val="1646697544"/>
                    </a:ext>
                  </a:extLst>
                </a:gridCol>
                <a:gridCol w="489782">
                  <a:extLst>
                    <a:ext uri="{9D8B030D-6E8A-4147-A177-3AD203B41FA5}">
                      <a16:colId xmlns:a16="http://schemas.microsoft.com/office/drawing/2014/main" val="3832117487"/>
                    </a:ext>
                  </a:extLst>
                </a:gridCol>
              </a:tblGrid>
              <a:tr h="202124">
                <a:tc>
                  <a:txBody>
                    <a:bodyPr/>
                    <a:lstStyle/>
                    <a:p>
                      <a:pPr algn="ctr" fontAlgn="b"/>
                      <a:r>
                        <a:rPr lang="fr-FR" sz="700" u="none" strike="noStrike" dirty="0">
                          <a:solidFill>
                            <a:schemeClr val="bg1"/>
                          </a:solidFill>
                          <a:effectLst/>
                        </a:rPr>
                        <a:t>Area</a:t>
                      </a:r>
                      <a:endParaRPr lang="fr-FR" sz="700" b="0" i="0" u="none" strike="noStrike" dirty="0">
                        <a:solidFill>
                          <a:schemeClr val="bg1"/>
                        </a:solidFill>
                        <a:effectLst/>
                        <a:latin typeface="Calibri" panose="020F0502020204030204" pitchFamily="34" charset="0"/>
                      </a:endParaRPr>
                    </a:p>
                  </a:txBody>
                  <a:tcPr marL="2271" marR="2271" marT="2271" marB="0" anchor="ctr">
                    <a:solidFill>
                      <a:srgbClr val="002060"/>
                    </a:solidFill>
                  </a:tcPr>
                </a:tc>
                <a:tc>
                  <a:txBody>
                    <a:bodyPr/>
                    <a:lstStyle/>
                    <a:p>
                      <a:pPr algn="ctr" fontAlgn="b"/>
                      <a:r>
                        <a:rPr lang="fr-FR" sz="700" u="none" strike="noStrike" dirty="0">
                          <a:solidFill>
                            <a:schemeClr val="bg1"/>
                          </a:solidFill>
                          <a:effectLst/>
                        </a:rPr>
                        <a:t>Call </a:t>
                      </a:r>
                      <a:r>
                        <a:rPr lang="fr-FR" sz="700" u="none" strike="noStrike" dirty="0" err="1">
                          <a:solidFill>
                            <a:schemeClr val="bg1"/>
                          </a:solidFill>
                          <a:effectLst/>
                        </a:rPr>
                        <a:t>opening</a:t>
                      </a:r>
                      <a:endParaRPr lang="fr-FR" sz="700" b="0" i="0" u="none" strike="noStrike" dirty="0">
                        <a:solidFill>
                          <a:schemeClr val="bg1"/>
                        </a:solidFill>
                        <a:effectLst/>
                        <a:latin typeface="Calibri" panose="020F0502020204030204" pitchFamily="34" charset="0"/>
                      </a:endParaRPr>
                    </a:p>
                  </a:txBody>
                  <a:tcPr marL="2271" marR="2271" marT="2271" marB="0" anchor="ctr">
                    <a:solidFill>
                      <a:srgbClr val="002060"/>
                    </a:solidFill>
                  </a:tcPr>
                </a:tc>
                <a:tc>
                  <a:txBody>
                    <a:bodyPr/>
                    <a:lstStyle/>
                    <a:p>
                      <a:pPr algn="ctr" fontAlgn="b"/>
                      <a:r>
                        <a:rPr lang="fr-FR" sz="700" u="none" strike="noStrike" dirty="0" smtClean="0">
                          <a:solidFill>
                            <a:schemeClr val="bg1"/>
                          </a:solidFill>
                          <a:effectLst/>
                        </a:rPr>
                        <a:t>Call </a:t>
                      </a:r>
                      <a:r>
                        <a:rPr lang="fr-FR" sz="700" u="none" strike="noStrike" dirty="0">
                          <a:solidFill>
                            <a:schemeClr val="bg1"/>
                          </a:solidFill>
                          <a:effectLst/>
                        </a:rPr>
                        <a:t>deadline</a:t>
                      </a:r>
                      <a:endParaRPr lang="fr-FR" sz="700" b="0" i="0" u="none" strike="noStrike" dirty="0">
                        <a:solidFill>
                          <a:schemeClr val="bg1"/>
                        </a:solidFill>
                        <a:effectLst/>
                        <a:latin typeface="Calibri" panose="020F0502020204030204" pitchFamily="34" charset="0"/>
                      </a:endParaRPr>
                    </a:p>
                  </a:txBody>
                  <a:tcPr marL="2271" marR="2271" marT="2271" marB="0" anchor="ctr">
                    <a:solidFill>
                      <a:srgbClr val="002060"/>
                    </a:solidFill>
                  </a:tcPr>
                </a:tc>
                <a:tc>
                  <a:txBody>
                    <a:bodyPr/>
                    <a:lstStyle/>
                    <a:p>
                      <a:pPr algn="ctr" fontAlgn="b"/>
                      <a:r>
                        <a:rPr lang="fr-FR" sz="700" u="none" strike="noStrike">
                          <a:solidFill>
                            <a:schemeClr val="bg1"/>
                          </a:solidFill>
                          <a:effectLst/>
                        </a:rPr>
                        <a:t>Topic code</a:t>
                      </a:r>
                      <a:endParaRPr lang="fr-FR" sz="700" b="0" i="0" u="none" strike="noStrike">
                        <a:solidFill>
                          <a:schemeClr val="bg1"/>
                        </a:solidFill>
                        <a:effectLst/>
                        <a:latin typeface="Calibri" panose="020F0502020204030204" pitchFamily="34" charset="0"/>
                      </a:endParaRPr>
                    </a:p>
                  </a:txBody>
                  <a:tcPr marL="2271" marR="2271" marT="2271" marB="0" anchor="ctr">
                    <a:solidFill>
                      <a:srgbClr val="002060"/>
                    </a:solidFill>
                  </a:tcPr>
                </a:tc>
                <a:tc>
                  <a:txBody>
                    <a:bodyPr/>
                    <a:lstStyle/>
                    <a:p>
                      <a:pPr algn="ctr" fontAlgn="b"/>
                      <a:r>
                        <a:rPr lang="fr-FR" sz="700" u="none" strike="noStrike">
                          <a:solidFill>
                            <a:schemeClr val="bg1"/>
                          </a:solidFill>
                          <a:effectLst/>
                        </a:rPr>
                        <a:t>Topic title</a:t>
                      </a:r>
                      <a:endParaRPr lang="fr-FR" sz="700" b="0" i="0" u="none" strike="noStrike">
                        <a:solidFill>
                          <a:schemeClr val="bg1"/>
                        </a:solidFill>
                        <a:effectLst/>
                        <a:latin typeface="Calibri" panose="020F0502020204030204" pitchFamily="34" charset="0"/>
                      </a:endParaRPr>
                    </a:p>
                  </a:txBody>
                  <a:tcPr marL="2271" marR="2271" marT="2271" marB="0" anchor="ctr">
                    <a:solidFill>
                      <a:srgbClr val="002060"/>
                    </a:solidFill>
                  </a:tcPr>
                </a:tc>
                <a:tc>
                  <a:txBody>
                    <a:bodyPr/>
                    <a:lstStyle/>
                    <a:p>
                      <a:pPr algn="ctr" fontAlgn="b"/>
                      <a:r>
                        <a:rPr lang="fr-FR" sz="700" u="none" strike="noStrike">
                          <a:solidFill>
                            <a:schemeClr val="bg1"/>
                          </a:solidFill>
                          <a:effectLst/>
                        </a:rPr>
                        <a:t>ToA</a:t>
                      </a:r>
                      <a:endParaRPr lang="fr-FR" sz="700" b="0" i="0" u="none" strike="noStrike">
                        <a:solidFill>
                          <a:schemeClr val="bg1"/>
                        </a:solidFill>
                        <a:effectLst/>
                        <a:latin typeface="Calibri" panose="020F0502020204030204" pitchFamily="34" charset="0"/>
                      </a:endParaRPr>
                    </a:p>
                  </a:txBody>
                  <a:tcPr marL="2271" marR="2271" marT="2271" marB="0" anchor="ctr">
                    <a:solidFill>
                      <a:srgbClr val="002060"/>
                    </a:solidFill>
                  </a:tcPr>
                </a:tc>
                <a:tc>
                  <a:txBody>
                    <a:bodyPr/>
                    <a:lstStyle/>
                    <a:p>
                      <a:pPr algn="ctr" fontAlgn="b"/>
                      <a:r>
                        <a:rPr lang="fr-FR" sz="700" u="none" strike="noStrike" dirty="0">
                          <a:solidFill>
                            <a:schemeClr val="bg1"/>
                          </a:solidFill>
                          <a:effectLst/>
                        </a:rPr>
                        <a:t>Budget per </a:t>
                      </a:r>
                      <a:r>
                        <a:rPr lang="fr-FR" sz="700" u="none" strike="noStrike" dirty="0" err="1">
                          <a:solidFill>
                            <a:schemeClr val="bg1"/>
                          </a:solidFill>
                          <a:effectLst/>
                        </a:rPr>
                        <a:t>project</a:t>
                      </a:r>
                      <a:endParaRPr lang="fr-FR" sz="700" b="0" i="0" u="none" strike="noStrike" dirty="0">
                        <a:solidFill>
                          <a:schemeClr val="bg1"/>
                        </a:solidFill>
                        <a:effectLst/>
                        <a:latin typeface="Calibri" panose="020F0502020204030204" pitchFamily="34" charset="0"/>
                      </a:endParaRPr>
                    </a:p>
                  </a:txBody>
                  <a:tcPr marL="2271" marR="2271" marT="2271" marB="0" anchor="ctr">
                    <a:solidFill>
                      <a:srgbClr val="002060"/>
                    </a:solidFill>
                  </a:tcPr>
                </a:tc>
                <a:tc>
                  <a:txBody>
                    <a:bodyPr/>
                    <a:lstStyle/>
                    <a:p>
                      <a:pPr algn="ctr" fontAlgn="b"/>
                      <a:r>
                        <a:rPr lang="fr-FR" sz="700" u="none" strike="noStrike">
                          <a:solidFill>
                            <a:schemeClr val="bg1"/>
                          </a:solidFill>
                          <a:effectLst/>
                        </a:rPr>
                        <a:t>Number of projects expected </a:t>
                      </a:r>
                      <a:endParaRPr lang="fr-FR" sz="700" b="0" i="0" u="none" strike="noStrike">
                        <a:solidFill>
                          <a:schemeClr val="bg1"/>
                        </a:solidFill>
                        <a:effectLst/>
                        <a:latin typeface="Calibri" panose="020F0502020204030204" pitchFamily="34" charset="0"/>
                      </a:endParaRPr>
                    </a:p>
                  </a:txBody>
                  <a:tcPr marL="2271" marR="2271" marT="2271" marB="0" anchor="ctr">
                    <a:solidFill>
                      <a:srgbClr val="002060"/>
                    </a:solidFill>
                  </a:tcPr>
                </a:tc>
                <a:tc>
                  <a:txBody>
                    <a:bodyPr/>
                    <a:lstStyle/>
                    <a:p>
                      <a:pPr algn="ctr" fontAlgn="b"/>
                      <a:r>
                        <a:rPr lang="en-US" sz="700" u="none" strike="noStrike" dirty="0">
                          <a:solidFill>
                            <a:schemeClr val="bg1"/>
                          </a:solidFill>
                          <a:effectLst/>
                        </a:rPr>
                        <a:t>TRL (targeted at the end of project)</a:t>
                      </a:r>
                      <a:endParaRPr lang="en-US" sz="700" b="0" i="0" u="none" strike="noStrike" dirty="0">
                        <a:solidFill>
                          <a:schemeClr val="bg1"/>
                        </a:solidFill>
                        <a:effectLst/>
                        <a:latin typeface="Calibri" panose="020F0502020204030204" pitchFamily="34" charset="0"/>
                      </a:endParaRPr>
                    </a:p>
                  </a:txBody>
                  <a:tcPr marL="2271" marR="2271" marT="2271" marB="0" anchor="ctr">
                    <a:solidFill>
                      <a:srgbClr val="002060"/>
                    </a:solidFill>
                  </a:tcPr>
                </a:tc>
                <a:extLst>
                  <a:ext uri="{0D108BD9-81ED-4DB2-BD59-A6C34878D82A}">
                    <a16:rowId xmlns:a16="http://schemas.microsoft.com/office/drawing/2014/main" val="2114394372"/>
                  </a:ext>
                </a:extLst>
              </a:tr>
              <a:tr h="122183">
                <a:tc>
                  <a:txBody>
                    <a:bodyPr/>
                    <a:lstStyle/>
                    <a:p>
                      <a:pPr algn="l" fontAlgn="b"/>
                      <a:r>
                        <a:rPr lang="fr-FR" sz="700" u="none" strike="noStrike" dirty="0" smtClean="0">
                          <a:effectLst/>
                        </a:rPr>
                        <a:t>RE</a:t>
                      </a:r>
                      <a:endParaRPr lang="fr-FR"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dirty="0">
                          <a:effectLst/>
                        </a:rPr>
                        <a:t>30/03/2023</a:t>
                      </a:r>
                      <a:endParaRPr lang="fr-FR"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HORIZON-CL5-2023-D3-01-01</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2" action="ppaction://hlinksldjump"/>
                        </a:rPr>
                        <a:t>Renewable Energy Valleys to increase energy security while accelerating the green transition in Europe</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20</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7-8</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1843869345"/>
                  </a:ext>
                </a:extLst>
              </a:tr>
              <a:tr h="822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ctr"/>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30/03/2023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HORIZON-CL5-2023-D3-01-02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3" action="ppaction://hlinksldjump"/>
                        </a:rPr>
                        <a:t>PV integration in buildings and in infrastructure</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8</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7</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3306951445"/>
                  </a:ext>
                </a:extLst>
              </a:tr>
              <a:tr h="822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ctr"/>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30/03/2023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HORIZON-CL5-2023-D3-01-03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dirty="0" err="1">
                          <a:effectLst/>
                          <a:hlinkClick r:id="rId4" action="ppaction://hlinksldjump"/>
                        </a:rPr>
                        <a:t>Floating</a:t>
                      </a:r>
                      <a:r>
                        <a:rPr lang="fr-FR" sz="700" u="none" strike="noStrike" dirty="0">
                          <a:effectLst/>
                          <a:hlinkClick r:id="rId4" action="ppaction://hlinksldjump"/>
                        </a:rPr>
                        <a:t> PV </a:t>
                      </a:r>
                      <a:r>
                        <a:rPr lang="fr-FR" sz="700" u="none" strike="noStrike" dirty="0" err="1">
                          <a:effectLst/>
                          <a:hlinkClick r:id="rId4" action="ppaction://hlinksldjump"/>
                        </a:rPr>
                        <a:t>Systems</a:t>
                      </a:r>
                      <a:endParaRPr lang="fr-FR"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7</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1782099135"/>
                  </a:ext>
                </a:extLst>
              </a:tr>
              <a:tr h="822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ctr"/>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30/03/2023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HORIZON-CL5-2023-D3-01-04</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5" action="ppaction://hlinksldjump"/>
                        </a:rPr>
                        <a:t>Solar Systems for Industrial Process Heat and Power</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7</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3801313332"/>
                  </a:ext>
                </a:extLst>
              </a:tr>
              <a:tr h="822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ctr"/>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30/03/2023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HORIZON-CL5-2023-D3-01-05</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6" action="ppaction://hlinksldjump"/>
                        </a:rPr>
                        <a:t>Critical technologies for the offshore wind farm of the Future</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6</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4128299737"/>
                  </a:ext>
                </a:extLst>
              </a:tr>
              <a:tr h="12218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ctr"/>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30/03/2023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HORIZON-CL5-2023-D3-01-06</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7" action="ppaction://hlinksldjump"/>
                        </a:rPr>
                        <a:t>Demonstration of advanced biofuel technologies for aviation and/or shipping</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9</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4141367272"/>
                  </a:ext>
                </a:extLst>
              </a:tr>
              <a:tr h="822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ctr"/>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30/03/2023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HORIZON-CL5-2023-D3-01-07</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8" action="ppaction://hlinksldjump"/>
                        </a:rPr>
                        <a:t>Demonstration of synthetic renewable fuel for aviation and/or shipping</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9</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109213443"/>
                  </a:ext>
                </a:extLst>
              </a:tr>
              <a:tr h="822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ctr"/>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30/03/2023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HORIZON-CL5-2023-D3-01-08</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9" action="ppaction://hlinksldjump"/>
                        </a:rPr>
                        <a:t>Demonstration of sustainable tidal energy farms</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20</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8</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535509114"/>
                  </a:ext>
                </a:extLst>
              </a:tr>
              <a:tr h="12218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05/09/2023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HORIZON-CL5-2023-D3-02-01</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10" action="ppaction://hlinksldjump"/>
                        </a:rPr>
                        <a:t>Development of near zero-emission biomass heat and/or CHP including carbon capture</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4</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424149914"/>
                  </a:ext>
                </a:extLst>
              </a:tr>
              <a:tr h="822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05/09/2023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HORIZON-CL5-2023-D3-02-02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dirty="0" err="1">
                          <a:effectLst/>
                          <a:hlinkClick r:id="rId11" action="ppaction://hlinksldjump"/>
                        </a:rPr>
                        <a:t>Novel</a:t>
                      </a:r>
                      <a:r>
                        <a:rPr lang="fr-FR" sz="700" u="none" strike="noStrike" dirty="0">
                          <a:effectLst/>
                          <a:hlinkClick r:id="rId11" action="ppaction://hlinksldjump"/>
                        </a:rPr>
                        <a:t> thermal </a:t>
                      </a:r>
                      <a:r>
                        <a:rPr lang="fr-FR" sz="700" u="none" strike="noStrike" dirty="0" err="1">
                          <a:effectLst/>
                          <a:hlinkClick r:id="rId11" action="ppaction://hlinksldjump"/>
                        </a:rPr>
                        <a:t>energy</a:t>
                      </a:r>
                      <a:r>
                        <a:rPr lang="fr-FR" sz="700" u="none" strike="noStrike" dirty="0">
                          <a:effectLst/>
                          <a:hlinkClick r:id="rId11" action="ppaction://hlinksldjump"/>
                        </a:rPr>
                        <a:t> </a:t>
                      </a:r>
                      <a:r>
                        <a:rPr lang="fr-FR" sz="700" u="none" strike="noStrike" dirty="0" err="1">
                          <a:effectLst/>
                          <a:hlinkClick r:id="rId11" action="ppaction://hlinksldjump"/>
                        </a:rPr>
                        <a:t>storage</a:t>
                      </a:r>
                      <a:r>
                        <a:rPr lang="fr-FR" sz="700" u="none" strike="noStrike" dirty="0">
                          <a:effectLst/>
                          <a:hlinkClick r:id="rId11" action="ppaction://hlinksldjump"/>
                        </a:rPr>
                        <a:t> for CSP</a:t>
                      </a:r>
                      <a:endParaRPr lang="fr-FR"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2,5</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4-5</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2007272425"/>
                  </a:ext>
                </a:extLst>
              </a:tr>
              <a:tr h="822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05/09/2023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HORIZON-CL5-2023-D3-02-03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12" action="ppaction://hlinksldjump"/>
                        </a:rPr>
                        <a:t>Industrial manufacturing for lower-cost solar thermal components and systems</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7-8</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2485029821"/>
                  </a:ext>
                </a:extLst>
              </a:tr>
              <a:tr h="822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05/09/2023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HORIZON-CL5-2023-D3-02-04</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13" action="ppaction://hlinksldjump"/>
                        </a:rPr>
                        <a:t>Innovative components and configurations for heat pumps</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4-5</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654449192"/>
                  </a:ext>
                </a:extLst>
              </a:tr>
              <a:tr h="12218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05/09/2023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HORIZON-CL5-2023-D3-02-05</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14" action="ppaction://hlinksldjump"/>
                        </a:rPr>
                        <a:t>Advanced exploration technologies for geothermal resources in a wide range of geological settings</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4</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817748685"/>
                  </a:ext>
                </a:extLst>
              </a:tr>
              <a:tr h="12218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dirty="0">
                          <a:effectLst/>
                        </a:rPr>
                        <a:t>05/09/2023</a:t>
                      </a:r>
                      <a:endParaRPr lang="fr-FR"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HORIZON-CL5-2023-D3-02-06</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15" action="ppaction://hlinksldjump"/>
                        </a:rPr>
                        <a:t>Smart use of geothermal electricity and heating and cooling in the energy system</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dirty="0">
                          <a:effectLst/>
                        </a:rPr>
                        <a:t>5</a:t>
                      </a:r>
                      <a:endParaRPr lang="fr-FR"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7</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399607055"/>
                  </a:ext>
                </a:extLst>
              </a:tr>
              <a:tr h="822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05/09/2023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HORIZON-CL5-2023-D3-02-07</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16" action="ppaction://hlinksldjump"/>
                        </a:rPr>
                        <a:t>Development of next generation advanced biofuel technologies</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4</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4-5</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4197732357"/>
                  </a:ext>
                </a:extLst>
              </a:tr>
              <a:tr h="16215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b"/>
                      <a:r>
                        <a:rPr lang="fr-FR" sz="700" u="none" strike="noStrike" dirty="0">
                          <a:effectLst/>
                        </a:rPr>
                        <a:t>04/05/2023</a:t>
                      </a:r>
                      <a:endParaRPr lang="fr-FR"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05/09/2023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HORIZON-CL5-2023-D3-02-08</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17" action="ppaction://hlinksldjump"/>
                        </a:rPr>
                        <a:t>Development of microalgae and/or direct solar fuel production and purification technologies for advanced aviation and /or shipping fuels</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4</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4-5</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4116030317"/>
                  </a:ext>
                </a:extLst>
              </a:tr>
              <a:tr h="822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b"/>
                      <a:r>
                        <a:rPr lang="fr-FR" sz="700" u="none" strike="noStrike" dirty="0">
                          <a:effectLst/>
                        </a:rPr>
                        <a:t>04/05/2023</a:t>
                      </a:r>
                      <a:endParaRPr lang="fr-FR"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05/09/2023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HORIZON-CL5-2023-D3-02-09</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18" action="ppaction://hlinksldjump"/>
                        </a:rPr>
                        <a:t>Demonstration of sustainable hydropower refurbishment</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8</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7-8</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613546500"/>
                  </a:ext>
                </a:extLst>
              </a:tr>
              <a:tr h="12218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05/09/2023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HORIZON-CL5-2023-D3-02-10</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19" action="ppaction://hlinksldjump"/>
                        </a:rPr>
                        <a:t>Development of innovative power take-off and control systems for wave energy devices</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4</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3158522915"/>
                  </a:ext>
                </a:extLst>
              </a:tr>
              <a:tr h="822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05/09/2023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HORIZON-CL5-2023-D3-02-11</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20" action="ppaction://hlinksldjump"/>
                        </a:rPr>
                        <a:t>Advanced concepts for crystalline Silicon technology</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4-5</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1857957845"/>
                  </a:ext>
                </a:extLst>
              </a:tr>
              <a:tr h="822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05/09/2023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HORIZON-CL5-2023-D3-02-12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21" action="ppaction://hlinksldjump"/>
                        </a:rPr>
                        <a:t>Large Area Perovskite solar cells and modules</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7</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158485463"/>
                  </a:ext>
                </a:extLst>
              </a:tr>
              <a:tr h="822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05/09/2023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HORIZON-CL5-2023-D3-02-13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22" action="ppaction://hlinksldjump"/>
                        </a:rPr>
                        <a:t>Operation, Performance and Maintenance of PV Systems</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1669086488"/>
                  </a:ext>
                </a:extLst>
              </a:tr>
              <a:tr h="822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05/09/2023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HORIZON-CL5-2023-D3-02-14</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23" action="ppaction://hlinksldjump"/>
                        </a:rPr>
                        <a:t>Digital twin for forecasting of power production to wind energy demand</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6</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1121497843"/>
                  </a:ext>
                </a:extLst>
              </a:tr>
              <a:tr h="16215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700" u="none" strike="noStrike" kern="1200" cap="none" spc="0" normalizeH="0" baseline="0" noProof="0" dirty="0" smtClean="0">
                          <a:ln>
                            <a:noFill/>
                          </a:ln>
                          <a:effectLst/>
                          <a:uLnTx/>
                          <a:uFillTx/>
                        </a:rPr>
                        <a:t>RE</a:t>
                      </a:r>
                      <a:endParaRPr kumimoji="0" lang="fr-FR"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271" marR="2271" marT="2271"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05/09/2023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HORIZON-CL5-2023-D3-02-15</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24" action="ppaction://hlinksldjump"/>
                        </a:rPr>
                        <a:t>Critical technologies to improve the lifetime, efficient decommissioning and increase the circularity of offshore and onshore wind energy systems</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4</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2343496409"/>
                  </a:ext>
                </a:extLst>
              </a:tr>
              <a:tr h="82212">
                <a:tc>
                  <a:txBody>
                    <a:bodyPr/>
                    <a:lstStyle/>
                    <a:p>
                      <a:pPr algn="l" fontAlgn="b"/>
                      <a:r>
                        <a:rPr lang="fr-FR" sz="700" u="none" strike="noStrike" dirty="0" smtClean="0">
                          <a:effectLst/>
                        </a:rPr>
                        <a:t>RE</a:t>
                      </a:r>
                      <a:endParaRPr lang="fr-FR"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ctr"/>
                      <a:r>
                        <a:rPr lang="fr-FR" sz="700" u="none" strike="noStrike">
                          <a:effectLst/>
                        </a:rPr>
                        <a:t>05/09/2023</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fr-FR" sz="700" u="none" strike="noStrike">
                          <a:effectLst/>
                        </a:rPr>
                        <a:t>HORIZON-CL5-2023-D3-02-16</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l" fontAlgn="b"/>
                      <a:r>
                        <a:rPr lang="en-US" sz="700" u="none" strike="noStrike" dirty="0">
                          <a:effectLst/>
                          <a:hlinkClick r:id="rId25" action="ppaction://hlinksldjump"/>
                        </a:rPr>
                        <a:t>Accelerating the green transition and energy access in Africa</a:t>
                      </a:r>
                      <a:endParaRPr lang="en-US" sz="700" b="0" i="0" u="none" strike="noStrike" dirty="0">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a:effectLst/>
                        </a:rPr>
                        <a:t>4</a:t>
                      </a:r>
                      <a:endParaRPr lang="fr-FR" sz="700" b="0" i="0" u="none" strike="noStrike">
                        <a:solidFill>
                          <a:srgbClr val="000000"/>
                        </a:solidFill>
                        <a:effectLst/>
                        <a:latin typeface="Calibri" panose="020F0502020204030204" pitchFamily="34" charset="0"/>
                      </a:endParaRPr>
                    </a:p>
                  </a:txBody>
                  <a:tcPr marL="2271" marR="2271" marT="2271" marB="0" anchor="ctr"/>
                </a:tc>
                <a:tc>
                  <a:txBody>
                    <a:bodyPr/>
                    <a:lstStyle/>
                    <a:p>
                      <a:pPr algn="ctr" fontAlgn="b"/>
                      <a:r>
                        <a:rPr lang="fr-FR" sz="700" u="none" strike="noStrike" dirty="0">
                          <a:effectLst/>
                        </a:rPr>
                        <a:t>7</a:t>
                      </a:r>
                      <a:endParaRPr lang="fr-FR" sz="700" b="0" i="0" u="none" strike="noStrike" dirty="0">
                        <a:solidFill>
                          <a:srgbClr val="000000"/>
                        </a:solidFill>
                        <a:effectLst/>
                        <a:latin typeface="Calibri" panose="020F0502020204030204" pitchFamily="34" charset="0"/>
                      </a:endParaRPr>
                    </a:p>
                  </a:txBody>
                  <a:tcPr marL="2271" marR="2271" marT="2271" marB="0" anchor="ctr"/>
                </a:tc>
                <a:extLst>
                  <a:ext uri="{0D108BD9-81ED-4DB2-BD59-A6C34878D82A}">
                    <a16:rowId xmlns:a16="http://schemas.microsoft.com/office/drawing/2014/main" val="744727807"/>
                  </a:ext>
                </a:extLst>
              </a:tr>
            </a:tbl>
          </a:graphicData>
        </a:graphic>
      </p:graphicFrame>
    </p:spTree>
    <p:extLst>
      <p:ext uri="{BB962C8B-B14F-4D97-AF65-F5344CB8AC3E}">
        <p14:creationId xmlns:p14="http://schemas.microsoft.com/office/powerpoint/2010/main" val="3427023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59998" y="1059582"/>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15</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Liste des Appels 2023</a:t>
            </a:r>
          </a:p>
          <a:p>
            <a:pPr algn="r">
              <a:defRPr/>
            </a:pPr>
            <a:r>
              <a:rPr lang="fr-FR" sz="1200" b="1" dirty="0" smtClean="0"/>
              <a:t>DESTINATION 3</a:t>
            </a:r>
            <a:endParaRPr lang="fr-FR" sz="1200" b="1" dirty="0"/>
          </a:p>
        </p:txBody>
      </p:sp>
      <p:graphicFrame>
        <p:nvGraphicFramePr>
          <p:cNvPr id="2" name="Tableau 1"/>
          <p:cNvGraphicFramePr>
            <a:graphicFrameLocks noGrp="1"/>
          </p:cNvGraphicFramePr>
          <p:nvPr>
            <p:extLst>
              <p:ext uri="{D42A27DB-BD31-4B8C-83A1-F6EECF244321}">
                <p14:modId xmlns:p14="http://schemas.microsoft.com/office/powerpoint/2010/main" val="3177868770"/>
              </p:ext>
            </p:extLst>
          </p:nvPr>
        </p:nvGraphicFramePr>
        <p:xfrm>
          <a:off x="683568" y="-11590338"/>
          <a:ext cx="4072122" cy="8479212"/>
        </p:xfrm>
        <a:graphic>
          <a:graphicData uri="http://schemas.openxmlformats.org/drawingml/2006/table">
            <a:tbl>
              <a:tblPr>
                <a:tableStyleId>{5C22544A-7EE6-4342-B048-85BDC9FD1C3A}</a:tableStyleId>
              </a:tblPr>
              <a:tblGrid>
                <a:gridCol w="287343">
                  <a:extLst>
                    <a:ext uri="{9D8B030D-6E8A-4147-A177-3AD203B41FA5}">
                      <a16:colId xmlns:a16="http://schemas.microsoft.com/office/drawing/2014/main" val="811099790"/>
                    </a:ext>
                  </a:extLst>
                </a:gridCol>
                <a:gridCol w="412469">
                  <a:extLst>
                    <a:ext uri="{9D8B030D-6E8A-4147-A177-3AD203B41FA5}">
                      <a16:colId xmlns:a16="http://schemas.microsoft.com/office/drawing/2014/main" val="3115974304"/>
                    </a:ext>
                  </a:extLst>
                </a:gridCol>
                <a:gridCol w="287343">
                  <a:extLst>
                    <a:ext uri="{9D8B030D-6E8A-4147-A177-3AD203B41FA5}">
                      <a16:colId xmlns:a16="http://schemas.microsoft.com/office/drawing/2014/main" val="1137120212"/>
                    </a:ext>
                  </a:extLst>
                </a:gridCol>
                <a:gridCol w="287343">
                  <a:extLst>
                    <a:ext uri="{9D8B030D-6E8A-4147-A177-3AD203B41FA5}">
                      <a16:colId xmlns:a16="http://schemas.microsoft.com/office/drawing/2014/main" val="1228134758"/>
                    </a:ext>
                  </a:extLst>
                </a:gridCol>
                <a:gridCol w="487384">
                  <a:extLst>
                    <a:ext uri="{9D8B030D-6E8A-4147-A177-3AD203B41FA5}">
                      <a16:colId xmlns:a16="http://schemas.microsoft.com/office/drawing/2014/main" val="2079938894"/>
                    </a:ext>
                  </a:extLst>
                </a:gridCol>
                <a:gridCol w="586182">
                  <a:extLst>
                    <a:ext uri="{9D8B030D-6E8A-4147-A177-3AD203B41FA5}">
                      <a16:colId xmlns:a16="http://schemas.microsoft.com/office/drawing/2014/main" val="3349812562"/>
                    </a:ext>
                  </a:extLst>
                </a:gridCol>
                <a:gridCol w="287343">
                  <a:extLst>
                    <a:ext uri="{9D8B030D-6E8A-4147-A177-3AD203B41FA5}">
                      <a16:colId xmlns:a16="http://schemas.microsoft.com/office/drawing/2014/main" val="1390424753"/>
                    </a:ext>
                  </a:extLst>
                </a:gridCol>
                <a:gridCol w="287343">
                  <a:extLst>
                    <a:ext uri="{9D8B030D-6E8A-4147-A177-3AD203B41FA5}">
                      <a16:colId xmlns:a16="http://schemas.microsoft.com/office/drawing/2014/main" val="3117137193"/>
                    </a:ext>
                  </a:extLst>
                </a:gridCol>
                <a:gridCol w="287343">
                  <a:extLst>
                    <a:ext uri="{9D8B030D-6E8A-4147-A177-3AD203B41FA5}">
                      <a16:colId xmlns:a16="http://schemas.microsoft.com/office/drawing/2014/main" val="1435726362"/>
                    </a:ext>
                  </a:extLst>
                </a:gridCol>
                <a:gridCol w="287343">
                  <a:extLst>
                    <a:ext uri="{9D8B030D-6E8A-4147-A177-3AD203B41FA5}">
                      <a16:colId xmlns:a16="http://schemas.microsoft.com/office/drawing/2014/main" val="2428121072"/>
                    </a:ext>
                  </a:extLst>
                </a:gridCol>
                <a:gridCol w="287343">
                  <a:extLst>
                    <a:ext uri="{9D8B030D-6E8A-4147-A177-3AD203B41FA5}">
                      <a16:colId xmlns:a16="http://schemas.microsoft.com/office/drawing/2014/main" val="3971760218"/>
                    </a:ext>
                  </a:extLst>
                </a:gridCol>
                <a:gridCol w="287343">
                  <a:extLst>
                    <a:ext uri="{9D8B030D-6E8A-4147-A177-3AD203B41FA5}">
                      <a16:colId xmlns:a16="http://schemas.microsoft.com/office/drawing/2014/main" val="1620649730"/>
                    </a:ext>
                  </a:extLst>
                </a:gridCol>
              </a:tblGrid>
              <a:tr h="0">
                <a:tc>
                  <a:txBody>
                    <a:bodyPr/>
                    <a:lstStyle/>
                    <a:p>
                      <a:pPr algn="l" fontAlgn="b"/>
                      <a:r>
                        <a:rPr lang="fr-FR" sz="100" u="none" strike="noStrike">
                          <a:effectLst/>
                        </a:rPr>
                        <a:t>Area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Call</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Call opening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call deadline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Topic code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Topic title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ToA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Year</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Budget</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Budget per project</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Number of projects expected </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en-US" sz="100" u="none" strike="noStrike">
                          <a:effectLst/>
                        </a:rPr>
                        <a:t>TRL (targeted at the end of project)</a:t>
                      </a:r>
                      <a:endParaRPr lang="en-US"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821392"/>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Further climate knowledge through advanced science and technologies for analysing Earth observation and Earth system model data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1894590"/>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Climate-related tipping points</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68099638"/>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Climate impacts of a hydrogen economy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75663440"/>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Improved knowledge in cloud-aerosol interaction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41499081"/>
                  </a:ext>
                </a:extLst>
              </a:tr>
              <a:tr h="27613">
                <a:tc>
                  <a:txBody>
                    <a:bodyPr/>
                    <a:lstStyle/>
                    <a:p>
                      <a:pPr algn="l" fontAlgn="b"/>
                      <a:r>
                        <a:rPr lang="en-US" sz="100" u="none" strike="noStrike">
                          <a:effectLst/>
                        </a:rPr>
                        <a:t>Climate change mitigation, pathways to climate neutrality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Science for successful, high-integrity voluntary climate initiatives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89440730"/>
                  </a:ext>
                </a:extLst>
              </a:tr>
              <a:tr h="27613">
                <a:tc>
                  <a:txBody>
                    <a:bodyPr/>
                    <a:lstStyle/>
                    <a:p>
                      <a:pPr algn="l" fontAlgn="b"/>
                      <a:r>
                        <a:rPr lang="en-US" sz="100" u="none" strike="noStrike">
                          <a:effectLst/>
                        </a:rPr>
                        <a:t>Climate change mitigation, pathways to climate neutrality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Broadening the range of policy options in transition pathway analysis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31156375"/>
                  </a:ext>
                </a:extLst>
              </a:tr>
              <a:tr h="0">
                <a:tc>
                  <a:txBody>
                    <a:bodyPr/>
                    <a:lstStyle/>
                    <a:p>
                      <a:pPr algn="l" fontAlgn="b"/>
                      <a:r>
                        <a:rPr lang="en-US" sz="100" u="none" strike="noStrike">
                          <a:effectLst/>
                        </a:rPr>
                        <a:t>Climate change impacts and adaptation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Modelling for local resilience - Developments in support of local adaptation assessments and plans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61812644"/>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Solar Radiation Modification: governance of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283369"/>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Behavioural change and governance for systemic transformations towards climate resilience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48841071"/>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Improving the evidence base regarding the impact of sustainability and climate change education and related learning outcomes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52682017"/>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Needs-based adaptation to climate change in Africa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64164573"/>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HORIZON-CL5-2023-D1-02-01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EU-China international cooperation on data and model development for pathways to carbon neutrality: focusing on decarbonisation, energy efficiency and socio-economic implications of the transition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2099295"/>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HORIZON-CL5-2023-D1-02-02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EU-China international cooperation on blue carbon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36616053"/>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Technologies for sustainable, cost-efficient and low carbon footprint downstream processing &amp; production of battery-grade materials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21,00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7913575"/>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New processes for upcoming recycling feeds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54987291"/>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Advanced digital twins for battery cell production lines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53307920"/>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Battery management system (BMS) and battery system design for stationary energy storage systems (ESS) to improve interoperability and facilitate the integration of second life batteries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840756356"/>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Hybrid electric energy storage solutions for grid support and charging infrastructure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18567191"/>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HORIZON-CL5-2023-D2-01-06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Open Pilot Line/Test Bed for hydrogen </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44679692"/>
                  </a:ext>
                </a:extLst>
              </a:tr>
              <a:tr h="0">
                <a:tc>
                  <a:txBody>
                    <a:bodyPr/>
                    <a:lstStyle/>
                    <a:p>
                      <a:pPr algn="l" fontAlgn="ctr"/>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Support for the deployment of R&amp;I results for climate mitigation. Synergies with the ETS Innovation Fund</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71938364"/>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HORIZON-CL5-2023-D2-01-08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Driving Urban Transition Co-funded Partnership</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2023, 2024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6851864"/>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Advanced materials and cells development enabling large-scale production of Gen4 solid-state batteries for mobility applications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83528607"/>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New Approaches to Develop Enhanced Safety Materials for Gen 3 Li-Ion Batteries for Mobility Applications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23195885"/>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Creating a digital passport to track battery materials, optimize battery performance and life, validate recycling, and promote a new business model based on data sharing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02645000"/>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Renewable Energy Valleys to increase energy security while accelerating the green transition in Europe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6005439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PV integration in buildings and in infrastructure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1842172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Floating PV Systems</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92222394"/>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Solar Systems for Industrial Process Heat and Power</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5199295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Critical technologies for the offshore wind farm of the Future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4580390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advanced biofuel technologies for aviation and/or shipping</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7627861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synthetic renewable fuel for aviation and/or shipping</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1697060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sustainable tidal energy farms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1587823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Waste heat reutilisation from data centres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1976736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Supporting the development of a digital twin to improve management, operations and resilience of the EU Electricity System in support to REPowerEU</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88965951"/>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DC powered data centres, buildings, industries and ports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3193372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MVDC, HVDC and High-Power Transmission systems and components for a resilient grid</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7994180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novel long-term electricity storage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0374730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innovative, large-scale, seasonal heat and/or cooling storage technologies for decarbonisation and security of supply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866589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Supporting the green and digital transformation of the energy ecosystem and enhancing its resilience through the development and piloting of AI-IoT Edge-cloud and platform solutions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69300320"/>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action to the SET-Plan IWG on HVDC &amp; DC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0,60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39323356"/>
                  </a:ext>
                </a:extLst>
              </a:tr>
              <a:tr h="0">
                <a:tc>
                  <a:txBody>
                    <a:bodyPr/>
                    <a:lstStyle/>
                    <a:p>
                      <a:pPr algn="l" fontAlgn="ctr"/>
                      <a:r>
                        <a:rPr lang="en-US" sz="100" u="none" strike="noStrike">
                          <a:effectLst/>
                        </a:rPr>
                        <a:t>Carbon Capture, Utilization and Storage (CCUS)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HORIZON-CL5-2023-D3-01-17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Development of CO2 transport and storage demo projects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902867630"/>
                  </a:ext>
                </a:extLst>
              </a:tr>
              <a:tr h="0">
                <a:tc>
                  <a:txBody>
                    <a:bodyPr/>
                    <a:lstStyle/>
                    <a:p>
                      <a:pPr algn="l"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Clean Energy Transition Co-funded Partnership</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2023, 2024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0068055"/>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near zero-emission biomass heat and/or CHP including carbon capture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7443971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Novel thermal energy storage for CSP</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7482449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Industrial manufacturing for lower-cost solar thermal components and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0969579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Innovative components and configurations for heat pumps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702217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Advanced exploration technologies for geothermal resources in a wide range of geological settings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850950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Smart use of geothermal electricity and heating and cooling in the energy system</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9509081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next generation advanced biofuel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344061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microalgae and/or direct solar fuel production and purification technologies for advanced aviation and /or shipping fuels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9805069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sustainable hydropower refurbishment</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1000031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innovative power take-off and control systems for wave energy devices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6871688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Advanced concepts for crystalline Silicon technology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35704928"/>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Large Area Perovskite solar cells and modules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5265839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Operation, Performance and Maintenance of PV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5049067"/>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Digital twin for forecasting of power production to wind energy demand</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3193155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Critical technologies to improve the lifetime, efficient decommissioning and increase the circularity of offshore and onshore wind energy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00335594"/>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Accelerating the green transition and energy access in Africa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73238215"/>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Increasing the efficiency of innovative static energy conversion devices for electricity and heat/cold generation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76728488"/>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Integration of renewable gases, other than hydrogen or methane, and which have not access to gas grids and interfacing with electricity and heat sectors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7601229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System approach for grid planning and upgrade in support of a dominant electric mobility (vehicles and vessels) using AI tools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22068641"/>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Digital tools for enhancing the uptake of digital services in the energy market</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16779974"/>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Creation of a standardised and open-source peer-to-peer energy sharing platform architecture for the energy sector</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2676616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Components and interfacing for AC &amp; DC side protection system – AC &amp; DC grid: components and systems for grid optimisation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12457866"/>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cost-efficient solutions for zero-emission buildings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404197661"/>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Future-proofing historical buildings for the clean energy transition</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268251032"/>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Interoperable solutions for positive energy districts (PEDs), including a better integration of local renewables and local excess heat sources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246775812"/>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Thermal management and energy optimisation of high energy demand IT systems equipment in tertiary buildings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621264821"/>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solutions for cost-effective decarbonisation of buildings through energy efficiency and electrification</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890959108"/>
                  </a:ext>
                </a:extLst>
              </a:tr>
              <a:tr h="0">
                <a:tc>
                  <a:txBody>
                    <a:bodyPr/>
                    <a:lstStyle/>
                    <a:p>
                      <a:pPr algn="l" fontAlgn="ctr"/>
                      <a:r>
                        <a:rPr lang="fr-FR" sz="100" u="none" strike="noStrike">
                          <a:effectLst/>
                        </a:rPr>
                        <a:t>Industry</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Integration of renewable heat or industrial waste heat in heat-to-cold conversion systems to generate cold for industrial processes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761777038"/>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uses of lifecycle data for the management of buildings and buildings portfolios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684751388"/>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Solutions for the identification of vulnerable buildings and people-centric built environment, and for improving their resilience in disruptive events and altered conditions in a changing climate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20894016"/>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Demonstrate built-environment decarbonisation pathways through bottom-up technological, social and policy innovation for adaptive integrated sustainable renovation solutions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528919113"/>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Fast-tracking and promoting built environment construction and renovation innovation with local value chains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1933030"/>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Supporting the creation of an accessible and inclusive built environment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191951288"/>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User-centric design and operation of EV for optimized energy efficiency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0125287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Innovative battery management systems for next generation vehicles (2ZERO &amp;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912665733"/>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Frugal zero-emission vehicles concepts for the urban passenger challenge (2ZERO Partnership)</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7-12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36909245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Circular economy approaches for zero emission vehicles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832346144"/>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Measuring road transport results towards 2ZERO KPIs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10727296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EU Member States/Associated countries research policy cooperation network to accelerate zero-emission road mobility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589236082"/>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Hydrogen-powered 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8-10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31898383"/>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Accelerating climate neutral hydrogen-powered/electrified aviation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17,00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2-3</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6873716"/>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Competitiveness and digital transformation in aviation – advancing further capabilities, digital approach to design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2-4</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08146131"/>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Aviation research synergies between Horizon Europe, AZEA and National programs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77208489"/>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the next generation of power conversion technologies for sustainable alternative carbon neutral fuels in waterborne applications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184686726"/>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Demonstrations to accelerate the switch to safe use of new sustainable climate neutral fuels in waterborne transport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8-13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412421843"/>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Integrated real-time digital solutions to optimise navigation and port calls to reduce emissions from shipping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530960051"/>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a flexible offshore supply of zero emission auxiliary power for ships moored or anchored at sea deployable before 2030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33189768"/>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Reducing the environmental impact from shipyards and developing a whole life strategy to measure and minimise the non-operational environmental impacts from shipping </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37617610"/>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small, flexible, zero-emission and automated vessels to support shifting cargo from road to sustainable Waterborne Transport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08053815"/>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Towards the implementation of the inland navigation action programme with a focus on Green and Connected Inland Waterway Transport </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220444819"/>
                  </a:ext>
                </a:extLst>
              </a:tr>
              <a:tr h="0">
                <a:tc>
                  <a:txBody>
                    <a:bodyPr/>
                    <a:lstStyle/>
                    <a:p>
                      <a:pPr algn="l" fontAlgn="ctr"/>
                      <a:r>
                        <a:rPr lang="fr-FR" sz="100" u="none" strike="noStrike">
                          <a:effectLst/>
                        </a:rPr>
                        <a:t>Transport-related health and environment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Advanced transport emissions monitoring networks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008036347"/>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for the organisation of EU-US symposia in the field of Transport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69610605"/>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User-centric development of vehicle technologies and solutions to optimise the on-board experience and ensure inclusiveness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6659597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Generation of scenarios for development, training, virtual testing and validation of CCAM systems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10461315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Infrastructure-enabled solutions  for improving the continuity or extension of Operational Design Domains (ODDs)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5715377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Integrating European diversity in the design, development and implementation of CCAM solutions to support mobility equity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48198336"/>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CCAM effects on jobs and education, plans for skills that match the CCAM development, and prerequisites for employment growth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260600740"/>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Zero-emission e-commerce and freight delivery and return choices by retailers, consumers and local authorities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274290726"/>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Operational automation to support multimodal freight transport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26511659"/>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Future-proof GHG and environmental emissions factors for accounting emissions from transport and logistics operations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607559320"/>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Climate resilient and safe maritime ports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27050963"/>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Better infrastructure safety on urban and secondary rural roads throughout a combination of adaptable monitoring and maintenance solutions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91553811"/>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Aviation safety - Uncertainty quantification for safety and risk management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1499182"/>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New ways of reducing serious injuries and the long-term consequences of road crashes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96474581"/>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for dissemination events in the field of Transport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03642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8382783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494387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165221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541318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394821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264580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191236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5801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207183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457835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829965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763121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0358477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420453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512219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588384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461678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354059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5124132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787351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384217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157720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0139375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9413832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067530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0514329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8783781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316278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397736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17200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686837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2345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1671193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5648041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240153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43652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8903112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567960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58069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9680739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4857892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299823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439501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477942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9813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5456243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5306862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55021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096711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189016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817280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695858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50443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226365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399898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184147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9907972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38297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00999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165657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911100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686774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524089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634249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631275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680367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480437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827380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029091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561801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1308568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9237432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316338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606032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674869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0888807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5264864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933117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76695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21498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266296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179425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888111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622742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094017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510695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407623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1349330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268334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3040621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9772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326170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20655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339475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013004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8347530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38321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597320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290551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258084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4741021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902352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7351039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726890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1774041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49918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630927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616344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246143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787996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635750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8083276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8820218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290020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68450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8781295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490526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514498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60786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8102912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12257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91271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144888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624124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697395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153794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38976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591903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563589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85293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161385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6725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98356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234487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366574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7701071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1189255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284466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486404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0960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521947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380612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9300380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55762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920934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936392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203996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66289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920705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943222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309208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410609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7229162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790449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717852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5260276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6371284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459425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2307490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5416025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532658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816295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091234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2755982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709595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654815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451422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401411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563936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485043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1579501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888268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8847478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5014533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508137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3975865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5391934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6247283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509761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8565661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329338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8233210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490561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098672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406552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029493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217100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05150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222534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07833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615338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286312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449578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128864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582384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954238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581515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5018994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125157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999739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410339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619692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469101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160064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738802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547337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12947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6653933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853680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5722082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695820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387516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dirty="0">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23178893"/>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959681114"/>
              </p:ext>
            </p:extLst>
          </p:nvPr>
        </p:nvGraphicFramePr>
        <p:xfrm>
          <a:off x="359997" y="964142"/>
          <a:ext cx="8406337" cy="3767848"/>
        </p:xfrm>
        <a:graphic>
          <a:graphicData uri="http://schemas.openxmlformats.org/drawingml/2006/table">
            <a:tbl>
              <a:tblPr>
                <a:tableStyleId>{5DA37D80-6434-44D0-A028-1B22A696006F}</a:tableStyleId>
              </a:tblPr>
              <a:tblGrid>
                <a:gridCol w="899634">
                  <a:extLst>
                    <a:ext uri="{9D8B030D-6E8A-4147-A177-3AD203B41FA5}">
                      <a16:colId xmlns:a16="http://schemas.microsoft.com/office/drawing/2014/main" val="3149877831"/>
                    </a:ext>
                  </a:extLst>
                </a:gridCol>
                <a:gridCol w="576064">
                  <a:extLst>
                    <a:ext uri="{9D8B030D-6E8A-4147-A177-3AD203B41FA5}">
                      <a16:colId xmlns:a16="http://schemas.microsoft.com/office/drawing/2014/main" val="988807081"/>
                    </a:ext>
                  </a:extLst>
                </a:gridCol>
                <a:gridCol w="598678">
                  <a:extLst>
                    <a:ext uri="{9D8B030D-6E8A-4147-A177-3AD203B41FA5}">
                      <a16:colId xmlns:a16="http://schemas.microsoft.com/office/drawing/2014/main" val="1979704478"/>
                    </a:ext>
                  </a:extLst>
                </a:gridCol>
                <a:gridCol w="1489554">
                  <a:extLst>
                    <a:ext uri="{9D8B030D-6E8A-4147-A177-3AD203B41FA5}">
                      <a16:colId xmlns:a16="http://schemas.microsoft.com/office/drawing/2014/main" val="2578409556"/>
                    </a:ext>
                  </a:extLst>
                </a:gridCol>
                <a:gridCol w="3240360">
                  <a:extLst>
                    <a:ext uri="{9D8B030D-6E8A-4147-A177-3AD203B41FA5}">
                      <a16:colId xmlns:a16="http://schemas.microsoft.com/office/drawing/2014/main" val="4164257789"/>
                    </a:ext>
                  </a:extLst>
                </a:gridCol>
                <a:gridCol w="288032">
                  <a:extLst>
                    <a:ext uri="{9D8B030D-6E8A-4147-A177-3AD203B41FA5}">
                      <a16:colId xmlns:a16="http://schemas.microsoft.com/office/drawing/2014/main" val="764651269"/>
                    </a:ext>
                  </a:extLst>
                </a:gridCol>
                <a:gridCol w="360040">
                  <a:extLst>
                    <a:ext uri="{9D8B030D-6E8A-4147-A177-3AD203B41FA5}">
                      <a16:colId xmlns:a16="http://schemas.microsoft.com/office/drawing/2014/main" val="1187234128"/>
                    </a:ext>
                  </a:extLst>
                </a:gridCol>
                <a:gridCol w="464193">
                  <a:extLst>
                    <a:ext uri="{9D8B030D-6E8A-4147-A177-3AD203B41FA5}">
                      <a16:colId xmlns:a16="http://schemas.microsoft.com/office/drawing/2014/main" val="2091741907"/>
                    </a:ext>
                  </a:extLst>
                </a:gridCol>
                <a:gridCol w="489782">
                  <a:extLst>
                    <a:ext uri="{9D8B030D-6E8A-4147-A177-3AD203B41FA5}">
                      <a16:colId xmlns:a16="http://schemas.microsoft.com/office/drawing/2014/main" val="2437512387"/>
                    </a:ext>
                  </a:extLst>
                </a:gridCol>
              </a:tblGrid>
              <a:tr h="181075">
                <a:tc>
                  <a:txBody>
                    <a:bodyPr/>
                    <a:lstStyle/>
                    <a:p>
                      <a:pPr algn="ctr" fontAlgn="b"/>
                      <a:r>
                        <a:rPr lang="fr-FR" sz="700" u="none" strike="noStrike" dirty="0">
                          <a:solidFill>
                            <a:schemeClr val="bg1"/>
                          </a:solidFill>
                          <a:effectLst/>
                        </a:rPr>
                        <a:t>Area</a:t>
                      </a:r>
                      <a:endParaRPr lang="fr-FR" sz="700" b="0" i="0" u="none" strike="noStrike" dirty="0">
                        <a:solidFill>
                          <a:schemeClr val="bg1"/>
                        </a:solidFill>
                        <a:effectLst/>
                        <a:latin typeface="Calibri" panose="020F0502020204030204" pitchFamily="34" charset="0"/>
                      </a:endParaRPr>
                    </a:p>
                  </a:txBody>
                  <a:tcPr marL="2035" marR="2035" marT="2035" marB="0" anchor="ctr">
                    <a:solidFill>
                      <a:srgbClr val="002060"/>
                    </a:solidFill>
                  </a:tcPr>
                </a:tc>
                <a:tc>
                  <a:txBody>
                    <a:bodyPr/>
                    <a:lstStyle/>
                    <a:p>
                      <a:pPr algn="ctr" fontAlgn="b"/>
                      <a:r>
                        <a:rPr lang="fr-FR" sz="700" u="none" strike="noStrike" dirty="0">
                          <a:solidFill>
                            <a:schemeClr val="bg1"/>
                          </a:solidFill>
                          <a:effectLst/>
                        </a:rPr>
                        <a:t>Call </a:t>
                      </a:r>
                      <a:r>
                        <a:rPr lang="fr-FR" sz="700" u="none" strike="noStrike" dirty="0" err="1">
                          <a:solidFill>
                            <a:schemeClr val="bg1"/>
                          </a:solidFill>
                          <a:effectLst/>
                        </a:rPr>
                        <a:t>opening</a:t>
                      </a:r>
                      <a:endParaRPr lang="fr-FR" sz="700" b="0" i="0" u="none" strike="noStrike" dirty="0">
                        <a:solidFill>
                          <a:schemeClr val="bg1"/>
                        </a:solidFill>
                        <a:effectLst/>
                        <a:latin typeface="Calibri" panose="020F0502020204030204" pitchFamily="34" charset="0"/>
                      </a:endParaRPr>
                    </a:p>
                  </a:txBody>
                  <a:tcPr marL="2035" marR="2035" marT="2035" marB="0" anchor="ctr">
                    <a:solidFill>
                      <a:srgbClr val="002060"/>
                    </a:solidFill>
                  </a:tcPr>
                </a:tc>
                <a:tc>
                  <a:txBody>
                    <a:bodyPr/>
                    <a:lstStyle/>
                    <a:p>
                      <a:pPr algn="ctr" fontAlgn="b"/>
                      <a:r>
                        <a:rPr lang="fr-FR" sz="700" u="none" strike="noStrike" dirty="0" smtClean="0">
                          <a:solidFill>
                            <a:schemeClr val="bg1"/>
                          </a:solidFill>
                          <a:effectLst/>
                        </a:rPr>
                        <a:t>Call </a:t>
                      </a:r>
                      <a:r>
                        <a:rPr lang="fr-FR" sz="700" u="none" strike="noStrike" dirty="0">
                          <a:solidFill>
                            <a:schemeClr val="bg1"/>
                          </a:solidFill>
                          <a:effectLst/>
                        </a:rPr>
                        <a:t>deadline</a:t>
                      </a:r>
                      <a:endParaRPr lang="fr-FR" sz="700" b="0" i="0" u="none" strike="noStrike" dirty="0">
                        <a:solidFill>
                          <a:schemeClr val="bg1"/>
                        </a:solidFill>
                        <a:effectLst/>
                        <a:latin typeface="Calibri" panose="020F0502020204030204" pitchFamily="34" charset="0"/>
                      </a:endParaRPr>
                    </a:p>
                  </a:txBody>
                  <a:tcPr marL="2035" marR="2035" marT="2035" marB="0" anchor="ctr">
                    <a:solidFill>
                      <a:srgbClr val="002060"/>
                    </a:solidFill>
                  </a:tcPr>
                </a:tc>
                <a:tc>
                  <a:txBody>
                    <a:bodyPr/>
                    <a:lstStyle/>
                    <a:p>
                      <a:pPr algn="ctr" fontAlgn="b"/>
                      <a:r>
                        <a:rPr lang="fr-FR" sz="700" u="none" strike="noStrike" dirty="0">
                          <a:solidFill>
                            <a:schemeClr val="bg1"/>
                          </a:solidFill>
                          <a:effectLst/>
                        </a:rPr>
                        <a:t>Topic code</a:t>
                      </a:r>
                      <a:endParaRPr lang="fr-FR" sz="700" b="0" i="0" u="none" strike="noStrike" dirty="0">
                        <a:solidFill>
                          <a:schemeClr val="bg1"/>
                        </a:solidFill>
                        <a:effectLst/>
                        <a:latin typeface="Calibri" panose="020F0502020204030204" pitchFamily="34" charset="0"/>
                      </a:endParaRPr>
                    </a:p>
                  </a:txBody>
                  <a:tcPr marL="2035" marR="2035" marT="2035" marB="0" anchor="ctr">
                    <a:solidFill>
                      <a:srgbClr val="002060"/>
                    </a:solidFill>
                  </a:tcPr>
                </a:tc>
                <a:tc>
                  <a:txBody>
                    <a:bodyPr/>
                    <a:lstStyle/>
                    <a:p>
                      <a:pPr algn="ctr" fontAlgn="b"/>
                      <a:r>
                        <a:rPr lang="fr-FR" sz="700" u="none" strike="noStrike" dirty="0">
                          <a:solidFill>
                            <a:schemeClr val="bg1"/>
                          </a:solidFill>
                          <a:effectLst/>
                        </a:rPr>
                        <a:t>Topic </a:t>
                      </a:r>
                      <a:r>
                        <a:rPr lang="fr-FR" sz="700" u="none" strike="noStrike" dirty="0" err="1">
                          <a:solidFill>
                            <a:schemeClr val="bg1"/>
                          </a:solidFill>
                          <a:effectLst/>
                        </a:rPr>
                        <a:t>title</a:t>
                      </a:r>
                      <a:endParaRPr lang="fr-FR" sz="700" b="0" i="0" u="none" strike="noStrike" dirty="0">
                        <a:solidFill>
                          <a:schemeClr val="bg1"/>
                        </a:solidFill>
                        <a:effectLst/>
                        <a:latin typeface="Calibri" panose="020F0502020204030204" pitchFamily="34" charset="0"/>
                      </a:endParaRPr>
                    </a:p>
                  </a:txBody>
                  <a:tcPr marL="2035" marR="2035" marT="2035" marB="0" anchor="ctr">
                    <a:solidFill>
                      <a:srgbClr val="002060"/>
                    </a:solidFill>
                  </a:tcPr>
                </a:tc>
                <a:tc>
                  <a:txBody>
                    <a:bodyPr/>
                    <a:lstStyle/>
                    <a:p>
                      <a:pPr algn="ctr" fontAlgn="b"/>
                      <a:r>
                        <a:rPr lang="fr-FR" sz="700" u="none" strike="noStrike" dirty="0" err="1">
                          <a:solidFill>
                            <a:schemeClr val="bg1"/>
                          </a:solidFill>
                          <a:effectLst/>
                        </a:rPr>
                        <a:t>ToA</a:t>
                      </a:r>
                      <a:endParaRPr lang="fr-FR" sz="700" b="0" i="0" u="none" strike="noStrike" dirty="0">
                        <a:solidFill>
                          <a:schemeClr val="bg1"/>
                        </a:solidFill>
                        <a:effectLst/>
                        <a:latin typeface="Calibri" panose="020F0502020204030204" pitchFamily="34" charset="0"/>
                      </a:endParaRPr>
                    </a:p>
                  </a:txBody>
                  <a:tcPr marL="2035" marR="2035" marT="2035" marB="0" anchor="ctr">
                    <a:solidFill>
                      <a:srgbClr val="002060"/>
                    </a:solidFill>
                  </a:tcPr>
                </a:tc>
                <a:tc>
                  <a:txBody>
                    <a:bodyPr/>
                    <a:lstStyle/>
                    <a:p>
                      <a:pPr algn="ctr" fontAlgn="b"/>
                      <a:r>
                        <a:rPr lang="fr-FR" sz="700" u="none" strike="noStrike" dirty="0">
                          <a:solidFill>
                            <a:schemeClr val="bg1"/>
                          </a:solidFill>
                          <a:effectLst/>
                        </a:rPr>
                        <a:t>Budget per </a:t>
                      </a:r>
                      <a:r>
                        <a:rPr lang="fr-FR" sz="700" u="none" strike="noStrike" dirty="0" err="1">
                          <a:solidFill>
                            <a:schemeClr val="bg1"/>
                          </a:solidFill>
                          <a:effectLst/>
                        </a:rPr>
                        <a:t>project</a:t>
                      </a:r>
                      <a:endParaRPr lang="fr-FR" sz="700" b="0" i="0" u="none" strike="noStrike" dirty="0">
                        <a:solidFill>
                          <a:schemeClr val="bg1"/>
                        </a:solidFill>
                        <a:effectLst/>
                        <a:latin typeface="Calibri" panose="020F0502020204030204" pitchFamily="34" charset="0"/>
                      </a:endParaRPr>
                    </a:p>
                  </a:txBody>
                  <a:tcPr marL="2035" marR="2035" marT="2035" marB="0" anchor="ctr">
                    <a:solidFill>
                      <a:srgbClr val="002060"/>
                    </a:solidFill>
                  </a:tcPr>
                </a:tc>
                <a:tc>
                  <a:txBody>
                    <a:bodyPr/>
                    <a:lstStyle/>
                    <a:p>
                      <a:pPr algn="ctr" fontAlgn="b"/>
                      <a:r>
                        <a:rPr lang="fr-FR" sz="700" u="none" strike="noStrike" dirty="0" err="1">
                          <a:solidFill>
                            <a:schemeClr val="bg1"/>
                          </a:solidFill>
                          <a:effectLst/>
                        </a:rPr>
                        <a:t>Number</a:t>
                      </a:r>
                      <a:r>
                        <a:rPr lang="fr-FR" sz="700" u="none" strike="noStrike" dirty="0">
                          <a:solidFill>
                            <a:schemeClr val="bg1"/>
                          </a:solidFill>
                          <a:effectLst/>
                        </a:rPr>
                        <a:t> of </a:t>
                      </a:r>
                      <a:r>
                        <a:rPr lang="fr-FR" sz="700" u="none" strike="noStrike" dirty="0" err="1">
                          <a:solidFill>
                            <a:schemeClr val="bg1"/>
                          </a:solidFill>
                          <a:effectLst/>
                        </a:rPr>
                        <a:t>projects</a:t>
                      </a:r>
                      <a:r>
                        <a:rPr lang="fr-FR" sz="700" u="none" strike="noStrike" dirty="0">
                          <a:solidFill>
                            <a:schemeClr val="bg1"/>
                          </a:solidFill>
                          <a:effectLst/>
                        </a:rPr>
                        <a:t> </a:t>
                      </a:r>
                      <a:r>
                        <a:rPr lang="fr-FR" sz="700" u="none" strike="noStrike" dirty="0" err="1">
                          <a:solidFill>
                            <a:schemeClr val="bg1"/>
                          </a:solidFill>
                          <a:effectLst/>
                        </a:rPr>
                        <a:t>expected</a:t>
                      </a:r>
                      <a:r>
                        <a:rPr lang="fr-FR" sz="700" u="none" strike="noStrike" dirty="0">
                          <a:solidFill>
                            <a:schemeClr val="bg1"/>
                          </a:solidFill>
                          <a:effectLst/>
                        </a:rPr>
                        <a:t> </a:t>
                      </a:r>
                      <a:endParaRPr lang="fr-FR" sz="700" b="0" i="0" u="none" strike="noStrike" dirty="0">
                        <a:solidFill>
                          <a:schemeClr val="bg1"/>
                        </a:solidFill>
                        <a:effectLst/>
                        <a:latin typeface="Calibri" panose="020F0502020204030204" pitchFamily="34" charset="0"/>
                      </a:endParaRPr>
                    </a:p>
                  </a:txBody>
                  <a:tcPr marL="2035" marR="2035" marT="2035" marB="0" anchor="ctr">
                    <a:solidFill>
                      <a:srgbClr val="002060"/>
                    </a:solidFill>
                  </a:tcPr>
                </a:tc>
                <a:tc>
                  <a:txBody>
                    <a:bodyPr/>
                    <a:lstStyle/>
                    <a:p>
                      <a:pPr algn="ctr" fontAlgn="b"/>
                      <a:r>
                        <a:rPr lang="en-US" sz="700" u="none" strike="noStrike" dirty="0">
                          <a:solidFill>
                            <a:schemeClr val="bg1"/>
                          </a:solidFill>
                          <a:effectLst/>
                        </a:rPr>
                        <a:t>TRL (targeted at the end of project)</a:t>
                      </a:r>
                      <a:endParaRPr lang="en-US" sz="700" b="0" i="0" u="none" strike="noStrike" dirty="0">
                        <a:solidFill>
                          <a:schemeClr val="bg1"/>
                        </a:solidFill>
                        <a:effectLst/>
                        <a:latin typeface="Calibri" panose="020F0502020204030204" pitchFamily="34" charset="0"/>
                      </a:endParaRPr>
                    </a:p>
                  </a:txBody>
                  <a:tcPr marL="2035" marR="2035" marT="2035" marB="0" anchor="ctr">
                    <a:solidFill>
                      <a:srgbClr val="002060"/>
                    </a:solidFill>
                  </a:tcPr>
                </a:tc>
                <a:extLst>
                  <a:ext uri="{0D108BD9-81ED-4DB2-BD59-A6C34878D82A}">
                    <a16:rowId xmlns:a16="http://schemas.microsoft.com/office/drawing/2014/main" val="2394926035"/>
                  </a:ext>
                </a:extLst>
              </a:tr>
              <a:tr h="145267">
                <a:tc>
                  <a:txBody>
                    <a:bodyPr/>
                    <a:lstStyle/>
                    <a:p>
                      <a:pPr algn="l" fontAlgn="b"/>
                      <a:r>
                        <a:rPr lang="fr-FR" sz="700" u="none" strike="noStrike" dirty="0" err="1">
                          <a:effectLst/>
                        </a:rPr>
                        <a:t>Energy</a:t>
                      </a:r>
                      <a:r>
                        <a:rPr lang="fr-FR" sz="700" u="none" strike="noStrike" dirty="0">
                          <a:effectLst/>
                        </a:rPr>
                        <a:t> </a:t>
                      </a:r>
                      <a:r>
                        <a:rPr lang="fr-FR" sz="700" u="none" strike="noStrike" dirty="0" err="1">
                          <a:effectLst/>
                        </a:rPr>
                        <a:t>Systems</a:t>
                      </a:r>
                      <a:r>
                        <a:rPr lang="fr-FR" sz="700" u="none" strike="noStrike" dirty="0">
                          <a:effectLst/>
                        </a:rPr>
                        <a:t>, </a:t>
                      </a:r>
                      <a:r>
                        <a:rPr lang="fr-FR" sz="700" u="none" strike="noStrike" dirty="0" err="1">
                          <a:effectLst/>
                        </a:rPr>
                        <a:t>grids</a:t>
                      </a:r>
                      <a:r>
                        <a:rPr lang="fr-FR" sz="700" u="none" strike="noStrike" dirty="0">
                          <a:effectLst/>
                        </a:rPr>
                        <a:t> &amp; </a:t>
                      </a:r>
                      <a:r>
                        <a:rPr lang="fr-FR" sz="700" u="none" strike="noStrike" dirty="0" err="1">
                          <a:effectLst/>
                        </a:rPr>
                        <a:t>storage</a:t>
                      </a:r>
                      <a:endParaRPr lang="fr-FR"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30/03/2023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fr-FR" sz="700" u="none" strike="noStrike">
                          <a:effectLst/>
                        </a:rPr>
                        <a:t>HORIZON-CL5-2023-D3-01-09</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en-US" sz="700" u="none" strike="noStrike" dirty="0">
                          <a:effectLst/>
                          <a:hlinkClick r:id="rId2" action="ppaction://hlinksldjump"/>
                        </a:rPr>
                        <a:t>Waste heat </a:t>
                      </a:r>
                      <a:r>
                        <a:rPr lang="en-US" sz="700" u="none" strike="noStrike" dirty="0" err="1">
                          <a:effectLst/>
                          <a:hlinkClick r:id="rId2" action="ppaction://hlinksldjump"/>
                        </a:rPr>
                        <a:t>reutilisation</a:t>
                      </a:r>
                      <a:r>
                        <a:rPr lang="en-US" sz="700" u="none" strike="noStrike" dirty="0">
                          <a:effectLst/>
                          <a:hlinkClick r:id="rId2" action="ppaction://hlinksldjump"/>
                        </a:rPr>
                        <a:t> from data </a:t>
                      </a:r>
                      <a:r>
                        <a:rPr lang="en-US" sz="700" u="none" strike="noStrike" dirty="0" err="1">
                          <a:effectLst/>
                          <a:hlinkClick r:id="rId2" action="ppaction://hlinksldjump"/>
                        </a:rPr>
                        <a:t>centres</a:t>
                      </a:r>
                      <a:endParaRPr lang="en-US"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6</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7-8</a:t>
                      </a:r>
                      <a:endParaRPr lang="fr-FR" sz="700" b="0" i="0" u="none" strike="noStrike">
                        <a:solidFill>
                          <a:srgbClr val="000000"/>
                        </a:solidFill>
                        <a:effectLst/>
                        <a:latin typeface="Calibri" panose="020F0502020204030204" pitchFamily="34" charset="0"/>
                      </a:endParaRPr>
                    </a:p>
                  </a:txBody>
                  <a:tcPr marL="2035" marR="2035" marT="2035" marB="0" anchor="ctr"/>
                </a:tc>
                <a:extLst>
                  <a:ext uri="{0D108BD9-81ED-4DB2-BD59-A6C34878D82A}">
                    <a16:rowId xmlns:a16="http://schemas.microsoft.com/office/drawing/2014/main" val="3403364617"/>
                  </a:ext>
                </a:extLst>
              </a:tr>
              <a:tr h="181075">
                <a:tc>
                  <a:txBody>
                    <a:bodyPr/>
                    <a:lstStyle/>
                    <a:p>
                      <a:pPr algn="l" fontAlgn="b"/>
                      <a:r>
                        <a:rPr lang="fr-FR" sz="700" u="none" strike="noStrike">
                          <a:effectLst/>
                        </a:rPr>
                        <a:t>Energy Systems, grids &amp; storage</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30/03/2023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fr-FR" sz="700" u="none" strike="noStrike">
                          <a:effectLst/>
                        </a:rPr>
                        <a:t>HORIZON-CL5-2023-D3-01-10</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en-US" sz="700" u="none" strike="noStrike" dirty="0">
                          <a:effectLst/>
                          <a:hlinkClick r:id="rId3" action="ppaction://hlinksldjump"/>
                        </a:rPr>
                        <a:t>Supporting the development of a digital twin to improve management, operations and resilience of the EU Electricity System in support to </a:t>
                      </a:r>
                      <a:r>
                        <a:rPr lang="en-US" sz="700" u="none" strike="noStrike" dirty="0" err="1">
                          <a:effectLst/>
                          <a:hlinkClick r:id="rId3" action="ppaction://hlinksldjump"/>
                        </a:rPr>
                        <a:t>REPowerEU</a:t>
                      </a:r>
                      <a:endParaRPr lang="en-US"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20</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2035" marR="2035" marT="2035" marB="0" anchor="ctr"/>
                </a:tc>
                <a:extLst>
                  <a:ext uri="{0D108BD9-81ED-4DB2-BD59-A6C34878D82A}">
                    <a16:rowId xmlns:a16="http://schemas.microsoft.com/office/drawing/2014/main" val="763183809"/>
                  </a:ext>
                </a:extLst>
              </a:tr>
              <a:tr h="145267">
                <a:tc>
                  <a:txBody>
                    <a:bodyPr/>
                    <a:lstStyle/>
                    <a:p>
                      <a:pPr algn="l" fontAlgn="b"/>
                      <a:r>
                        <a:rPr lang="fr-FR" sz="700" u="none" strike="noStrike">
                          <a:effectLst/>
                        </a:rPr>
                        <a:t>Energy Systems, grids &amp; storage</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30/03/2023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fr-FR" sz="700" u="none" strike="noStrike">
                          <a:effectLst/>
                        </a:rPr>
                        <a:t>HORIZON-CL5-2023-D3-01-11</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en-US" sz="700" u="none" strike="noStrike" dirty="0">
                          <a:effectLst/>
                          <a:hlinkClick r:id="rId4" action="ppaction://hlinksldjump"/>
                        </a:rPr>
                        <a:t>Demonstration of DC powered data </a:t>
                      </a:r>
                      <a:r>
                        <a:rPr lang="en-US" sz="700" u="none" strike="noStrike" dirty="0" err="1">
                          <a:effectLst/>
                          <a:hlinkClick r:id="rId4" action="ppaction://hlinksldjump"/>
                        </a:rPr>
                        <a:t>centres</a:t>
                      </a:r>
                      <a:r>
                        <a:rPr lang="en-US" sz="700" u="none" strike="noStrike" dirty="0">
                          <a:effectLst/>
                          <a:hlinkClick r:id="rId4" action="ppaction://hlinksldjump"/>
                        </a:rPr>
                        <a:t>, buildings, industries and ports</a:t>
                      </a:r>
                      <a:endParaRPr lang="en-US"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9</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6-8</a:t>
                      </a:r>
                      <a:endParaRPr lang="fr-FR" sz="700" b="0" i="0" u="none" strike="noStrike">
                        <a:solidFill>
                          <a:srgbClr val="000000"/>
                        </a:solidFill>
                        <a:effectLst/>
                        <a:latin typeface="Calibri" panose="020F0502020204030204" pitchFamily="34" charset="0"/>
                      </a:endParaRPr>
                    </a:p>
                  </a:txBody>
                  <a:tcPr marL="2035" marR="2035" marT="2035" marB="0" anchor="ctr"/>
                </a:tc>
                <a:extLst>
                  <a:ext uri="{0D108BD9-81ED-4DB2-BD59-A6C34878D82A}">
                    <a16:rowId xmlns:a16="http://schemas.microsoft.com/office/drawing/2014/main" val="2918185815"/>
                  </a:ext>
                </a:extLst>
              </a:tr>
              <a:tr h="145267">
                <a:tc>
                  <a:txBody>
                    <a:bodyPr/>
                    <a:lstStyle/>
                    <a:p>
                      <a:pPr algn="l" fontAlgn="b"/>
                      <a:r>
                        <a:rPr lang="fr-FR" sz="700" u="none" strike="noStrike">
                          <a:effectLst/>
                        </a:rPr>
                        <a:t>Energy Systems, grids &amp; storage</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dirty="0">
                          <a:effectLst/>
                        </a:rPr>
                        <a:t>30/03/2023</a:t>
                      </a:r>
                      <a:endParaRPr lang="fr-FR"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l" fontAlgn="b"/>
                      <a:r>
                        <a:rPr lang="fr-FR" sz="700" u="none" strike="noStrike">
                          <a:effectLst/>
                        </a:rPr>
                        <a:t>HORIZON-CL5-2023-D3-01-12</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en-US" sz="700" u="none" strike="noStrike" dirty="0">
                          <a:effectLst/>
                          <a:hlinkClick r:id="rId5" action="ppaction://hlinksldjump"/>
                        </a:rPr>
                        <a:t>Development of MVDC, HVDC and High-Power Transmission systems and components for a resilient grid</a:t>
                      </a:r>
                      <a:endParaRPr lang="en-US"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11</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8</a:t>
                      </a:r>
                      <a:endParaRPr lang="fr-FR" sz="700" b="0" i="0" u="none" strike="noStrike">
                        <a:solidFill>
                          <a:srgbClr val="000000"/>
                        </a:solidFill>
                        <a:effectLst/>
                        <a:latin typeface="Calibri" panose="020F0502020204030204" pitchFamily="34" charset="0"/>
                      </a:endParaRPr>
                    </a:p>
                  </a:txBody>
                  <a:tcPr marL="2035" marR="2035" marT="2035" marB="0" anchor="ctr"/>
                </a:tc>
                <a:extLst>
                  <a:ext uri="{0D108BD9-81ED-4DB2-BD59-A6C34878D82A}">
                    <a16:rowId xmlns:a16="http://schemas.microsoft.com/office/drawing/2014/main" val="955988628"/>
                  </a:ext>
                </a:extLst>
              </a:tr>
              <a:tr h="145267">
                <a:tc>
                  <a:txBody>
                    <a:bodyPr/>
                    <a:lstStyle/>
                    <a:p>
                      <a:pPr algn="l" fontAlgn="b"/>
                      <a:r>
                        <a:rPr lang="fr-FR" sz="700" u="none" strike="noStrike">
                          <a:effectLst/>
                        </a:rPr>
                        <a:t>Energy Systems, grids &amp; storage</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30/03/2023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fr-FR" sz="700" u="none" strike="noStrike">
                          <a:effectLst/>
                        </a:rPr>
                        <a:t>HORIZON-CL5-2023-D3-01-13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en-US" sz="700" u="none" strike="noStrike" dirty="0">
                          <a:effectLst/>
                          <a:hlinkClick r:id="rId6" action="ppaction://hlinksldjump"/>
                        </a:rPr>
                        <a:t>Development of novel long-term electricity storage technologies</a:t>
                      </a:r>
                      <a:endParaRPr lang="en-US"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4-5</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4-5</a:t>
                      </a:r>
                      <a:endParaRPr lang="fr-FR" sz="700" b="0" i="0" u="none" strike="noStrike">
                        <a:solidFill>
                          <a:srgbClr val="000000"/>
                        </a:solidFill>
                        <a:effectLst/>
                        <a:latin typeface="Calibri" panose="020F0502020204030204" pitchFamily="34" charset="0"/>
                      </a:endParaRPr>
                    </a:p>
                  </a:txBody>
                  <a:tcPr marL="2035" marR="2035" marT="2035" marB="0" anchor="ctr"/>
                </a:tc>
                <a:extLst>
                  <a:ext uri="{0D108BD9-81ED-4DB2-BD59-A6C34878D82A}">
                    <a16:rowId xmlns:a16="http://schemas.microsoft.com/office/drawing/2014/main" val="2250422101"/>
                  </a:ext>
                </a:extLst>
              </a:tr>
              <a:tr h="145267">
                <a:tc>
                  <a:txBody>
                    <a:bodyPr/>
                    <a:lstStyle/>
                    <a:p>
                      <a:pPr algn="l" fontAlgn="b"/>
                      <a:r>
                        <a:rPr lang="fr-FR" sz="700" u="none" strike="noStrike">
                          <a:effectLst/>
                        </a:rPr>
                        <a:t>Energy Systems, grids &amp; storage</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30/03/2023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fr-FR" sz="700" u="none" strike="noStrike" dirty="0">
                          <a:effectLst/>
                        </a:rPr>
                        <a:t>HORIZON-CL5-2023-D3-01-14</a:t>
                      </a:r>
                      <a:endParaRPr lang="fr-FR"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l" fontAlgn="b"/>
                      <a:r>
                        <a:rPr lang="en-US" sz="700" u="none" strike="noStrike" dirty="0">
                          <a:effectLst/>
                          <a:hlinkClick r:id="rId7" action="ppaction://hlinksldjump"/>
                        </a:rPr>
                        <a:t>Demonstration of innovative, large-scale, seasonal heat and/or cooling storage technologies for </a:t>
                      </a:r>
                      <a:r>
                        <a:rPr lang="en-US" sz="700" u="none" strike="noStrike" dirty="0" err="1">
                          <a:effectLst/>
                          <a:hlinkClick r:id="rId7" action="ppaction://hlinksldjump"/>
                        </a:rPr>
                        <a:t>decarbonisation</a:t>
                      </a:r>
                      <a:r>
                        <a:rPr lang="en-US" sz="700" u="none" strike="noStrike" dirty="0">
                          <a:effectLst/>
                          <a:hlinkClick r:id="rId7" action="ppaction://hlinksldjump"/>
                        </a:rPr>
                        <a:t> and security of supply</a:t>
                      </a:r>
                      <a:endParaRPr lang="en-US"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10</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7-8</a:t>
                      </a:r>
                      <a:endParaRPr lang="fr-FR" sz="700" b="0" i="0" u="none" strike="noStrike">
                        <a:solidFill>
                          <a:srgbClr val="000000"/>
                        </a:solidFill>
                        <a:effectLst/>
                        <a:latin typeface="Calibri" panose="020F0502020204030204" pitchFamily="34" charset="0"/>
                      </a:endParaRPr>
                    </a:p>
                  </a:txBody>
                  <a:tcPr marL="2035" marR="2035" marT="2035" marB="0" anchor="ctr"/>
                </a:tc>
                <a:extLst>
                  <a:ext uri="{0D108BD9-81ED-4DB2-BD59-A6C34878D82A}">
                    <a16:rowId xmlns:a16="http://schemas.microsoft.com/office/drawing/2014/main" val="3662964546"/>
                  </a:ext>
                </a:extLst>
              </a:tr>
              <a:tr h="216883">
                <a:tc>
                  <a:txBody>
                    <a:bodyPr/>
                    <a:lstStyle/>
                    <a:p>
                      <a:pPr algn="l" fontAlgn="b"/>
                      <a:r>
                        <a:rPr lang="fr-FR" sz="700" u="none" strike="noStrike">
                          <a:effectLst/>
                        </a:rPr>
                        <a:t>Energy Systems, grids &amp; storage</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30/03/2023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fr-FR" sz="700" u="none" strike="noStrike" dirty="0">
                          <a:effectLst/>
                        </a:rPr>
                        <a:t>HORIZON-CL5-2023-D3-01-15</a:t>
                      </a:r>
                      <a:endParaRPr lang="fr-FR"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l" fontAlgn="b"/>
                      <a:r>
                        <a:rPr lang="en-US" sz="700" u="none" strike="noStrike" dirty="0">
                          <a:effectLst/>
                          <a:hlinkClick r:id="rId8" action="ppaction://hlinksldjump"/>
                        </a:rPr>
                        <a:t>Supporting the green and digital transformation of the energy ecosystem and enhancing its resilience through the development and piloting of AI-</a:t>
                      </a:r>
                      <a:r>
                        <a:rPr lang="en-US" sz="700" u="none" strike="noStrike" dirty="0" err="1">
                          <a:effectLst/>
                          <a:hlinkClick r:id="rId8" action="ppaction://hlinksldjump"/>
                        </a:rPr>
                        <a:t>IoT</a:t>
                      </a:r>
                      <a:r>
                        <a:rPr lang="en-US" sz="700" u="none" strike="noStrike" dirty="0">
                          <a:effectLst/>
                          <a:hlinkClick r:id="rId8" action="ppaction://hlinksldjump"/>
                        </a:rPr>
                        <a:t> Edge-cloud and platform solutions</a:t>
                      </a:r>
                      <a:endParaRPr lang="en-US"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18</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7-8</a:t>
                      </a:r>
                      <a:endParaRPr lang="fr-FR" sz="700" b="0" i="0" u="none" strike="noStrike">
                        <a:solidFill>
                          <a:srgbClr val="000000"/>
                        </a:solidFill>
                        <a:effectLst/>
                        <a:latin typeface="Calibri" panose="020F0502020204030204" pitchFamily="34" charset="0"/>
                      </a:endParaRPr>
                    </a:p>
                  </a:txBody>
                  <a:tcPr marL="2035" marR="2035" marT="2035" marB="0" anchor="ctr"/>
                </a:tc>
                <a:extLst>
                  <a:ext uri="{0D108BD9-81ED-4DB2-BD59-A6C34878D82A}">
                    <a16:rowId xmlns:a16="http://schemas.microsoft.com/office/drawing/2014/main" val="2808860795"/>
                  </a:ext>
                </a:extLst>
              </a:tr>
              <a:tr h="145267">
                <a:tc>
                  <a:txBody>
                    <a:bodyPr/>
                    <a:lstStyle/>
                    <a:p>
                      <a:pPr algn="l" fontAlgn="b"/>
                      <a:r>
                        <a:rPr lang="fr-FR" sz="700" u="none" strike="noStrike">
                          <a:effectLst/>
                        </a:rPr>
                        <a:t>Energy Systems, grids &amp; storage</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30/03/2023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fr-FR" sz="700" u="none" strike="noStrike" dirty="0">
                          <a:effectLst/>
                        </a:rPr>
                        <a:t>HORIZON-CL5-2023-D3-01-16</a:t>
                      </a:r>
                      <a:endParaRPr lang="fr-FR"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l" fontAlgn="b"/>
                      <a:r>
                        <a:rPr lang="en-US" sz="700" u="none" strike="noStrike" dirty="0">
                          <a:effectLst/>
                          <a:hlinkClick r:id="rId9" action="ppaction://hlinksldjump"/>
                        </a:rPr>
                        <a:t>Support action to the SET-Plan IWG on HVDC &amp; DC Technologies</a:t>
                      </a:r>
                      <a:endParaRPr lang="en-US"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CSA</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0,6</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2035" marR="2035" marT="2035" marB="0" anchor="ctr"/>
                </a:tc>
                <a:extLst>
                  <a:ext uri="{0D108BD9-81ED-4DB2-BD59-A6C34878D82A}">
                    <a16:rowId xmlns:a16="http://schemas.microsoft.com/office/drawing/2014/main" val="3643008099"/>
                  </a:ext>
                </a:extLst>
              </a:tr>
              <a:tr h="216883">
                <a:tc>
                  <a:txBody>
                    <a:bodyPr/>
                    <a:lstStyle/>
                    <a:p>
                      <a:pPr algn="l" fontAlgn="ctr"/>
                      <a:r>
                        <a:rPr lang="en-US" sz="700" u="none" strike="noStrike" dirty="0" smtClean="0">
                          <a:effectLst/>
                        </a:rPr>
                        <a:t>CCUS</a:t>
                      </a:r>
                      <a:endParaRPr lang="en-US"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13/12/2022</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30/03/2023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ctr"/>
                      <a:r>
                        <a:rPr lang="fr-FR" sz="700" u="none" strike="noStrike">
                          <a:effectLst/>
                        </a:rPr>
                        <a:t>HORIZON-CL5-2023-D3-01-17</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ctr"/>
                      <a:r>
                        <a:rPr lang="en-US" sz="700" u="none" strike="noStrike" dirty="0">
                          <a:effectLst/>
                          <a:hlinkClick r:id="rId10" action="ppaction://hlinksldjump"/>
                        </a:rPr>
                        <a:t>Development of CO2 transport and storage demo projects</a:t>
                      </a:r>
                      <a:endParaRPr lang="en-US"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20</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7-8</a:t>
                      </a:r>
                      <a:endParaRPr lang="fr-FR" sz="700" b="0" i="0" u="none" strike="noStrike">
                        <a:solidFill>
                          <a:srgbClr val="000000"/>
                        </a:solidFill>
                        <a:effectLst/>
                        <a:latin typeface="Calibri" panose="020F0502020204030204" pitchFamily="34" charset="0"/>
                      </a:endParaRPr>
                    </a:p>
                  </a:txBody>
                  <a:tcPr marL="2035" marR="2035" marT="2035" marB="0" anchor="ctr"/>
                </a:tc>
                <a:extLst>
                  <a:ext uri="{0D108BD9-81ED-4DB2-BD59-A6C34878D82A}">
                    <a16:rowId xmlns:a16="http://schemas.microsoft.com/office/drawing/2014/main" val="2502331602"/>
                  </a:ext>
                </a:extLst>
              </a:tr>
              <a:tr h="145267">
                <a:tc>
                  <a:txBody>
                    <a:bodyPr/>
                    <a:lstStyle/>
                    <a:p>
                      <a:pPr algn="l" fontAlgn="b"/>
                      <a:r>
                        <a:rPr lang="fr-FR" sz="700" u="none" strike="noStrike">
                          <a:effectLst/>
                        </a:rPr>
                        <a:t>Energy Systems, grids &amp; storage</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10/10/2023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fr-FR" sz="700" u="none" strike="noStrike">
                          <a:effectLst/>
                        </a:rPr>
                        <a:t>HORIZON-CL5-2023-D3-03-01</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en-US" sz="700" u="none" strike="noStrike" dirty="0">
                          <a:effectLst/>
                          <a:hlinkClick r:id="rId11" action="ppaction://hlinksldjump"/>
                        </a:rPr>
                        <a:t>Increasing the efficiency of innovative static energy conversion devices for electricity and heat/cold generation</a:t>
                      </a:r>
                      <a:endParaRPr lang="en-US"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5-6</a:t>
                      </a:r>
                      <a:endParaRPr lang="fr-FR" sz="700" b="0" i="0" u="none" strike="noStrike">
                        <a:solidFill>
                          <a:srgbClr val="000000"/>
                        </a:solidFill>
                        <a:effectLst/>
                        <a:latin typeface="Calibri" panose="020F0502020204030204" pitchFamily="34" charset="0"/>
                      </a:endParaRPr>
                    </a:p>
                  </a:txBody>
                  <a:tcPr marL="2035" marR="2035" marT="2035" marB="0" anchor="ctr"/>
                </a:tc>
                <a:extLst>
                  <a:ext uri="{0D108BD9-81ED-4DB2-BD59-A6C34878D82A}">
                    <a16:rowId xmlns:a16="http://schemas.microsoft.com/office/drawing/2014/main" val="3797963600"/>
                  </a:ext>
                </a:extLst>
              </a:tr>
              <a:tr h="181075">
                <a:tc>
                  <a:txBody>
                    <a:bodyPr/>
                    <a:lstStyle/>
                    <a:p>
                      <a:pPr algn="l" fontAlgn="b"/>
                      <a:r>
                        <a:rPr lang="fr-FR" sz="700" u="none" strike="noStrike">
                          <a:effectLst/>
                        </a:rPr>
                        <a:t>Energy Systems, grids &amp; storage</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10/10/2023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fr-FR" sz="700" u="none" strike="noStrike">
                          <a:effectLst/>
                        </a:rPr>
                        <a:t>HORIZON-CL5-2023-D3-03-02</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en-US" sz="700" u="none" strike="noStrike" dirty="0">
                          <a:effectLst/>
                          <a:hlinkClick r:id="rId12" action="ppaction://hlinksldjump"/>
                        </a:rPr>
                        <a:t>Integration of renewable gases, other than hydrogen or methane, and which have not access to gas grids and interfacing with electricity and heat sectors</a:t>
                      </a:r>
                      <a:endParaRPr lang="en-US"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dirty="0">
                          <a:effectLst/>
                        </a:rPr>
                        <a:t>IA</a:t>
                      </a:r>
                      <a:endParaRPr lang="fr-FR"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6</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2</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2035" marR="2035" marT="2035" marB="0" anchor="ctr"/>
                </a:tc>
                <a:extLst>
                  <a:ext uri="{0D108BD9-81ED-4DB2-BD59-A6C34878D82A}">
                    <a16:rowId xmlns:a16="http://schemas.microsoft.com/office/drawing/2014/main" val="1451183791"/>
                  </a:ext>
                </a:extLst>
              </a:tr>
              <a:tr h="145267">
                <a:tc>
                  <a:txBody>
                    <a:bodyPr/>
                    <a:lstStyle/>
                    <a:p>
                      <a:pPr algn="l" fontAlgn="b"/>
                      <a:r>
                        <a:rPr lang="fr-FR" sz="700" u="none" strike="noStrike">
                          <a:effectLst/>
                        </a:rPr>
                        <a:t>Energy Systems, grids &amp; storage</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10/10/2023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fr-FR" sz="700" u="none" strike="noStrike">
                          <a:effectLst/>
                        </a:rPr>
                        <a:t>HORIZON-CL5-2023-D3-03-03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en-US" sz="700" u="none" strike="noStrike" dirty="0">
                          <a:effectLst/>
                          <a:hlinkClick r:id="rId13" action="ppaction://hlinksldjump"/>
                        </a:rPr>
                        <a:t>System approach for grid planning and upgrade in support of a dominant electric mobility (vehicles and vessels) using AI tools</a:t>
                      </a:r>
                      <a:endParaRPr lang="en-US"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dirty="0">
                          <a:effectLst/>
                        </a:rPr>
                        <a:t>11</a:t>
                      </a:r>
                      <a:endParaRPr lang="fr-FR"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6-8</a:t>
                      </a:r>
                      <a:endParaRPr lang="fr-FR" sz="700" b="0" i="0" u="none" strike="noStrike">
                        <a:solidFill>
                          <a:srgbClr val="000000"/>
                        </a:solidFill>
                        <a:effectLst/>
                        <a:latin typeface="Calibri" panose="020F0502020204030204" pitchFamily="34" charset="0"/>
                      </a:endParaRPr>
                    </a:p>
                  </a:txBody>
                  <a:tcPr marL="2035" marR="2035" marT="2035" marB="0" anchor="ctr"/>
                </a:tc>
                <a:extLst>
                  <a:ext uri="{0D108BD9-81ED-4DB2-BD59-A6C34878D82A}">
                    <a16:rowId xmlns:a16="http://schemas.microsoft.com/office/drawing/2014/main" val="50817194"/>
                  </a:ext>
                </a:extLst>
              </a:tr>
              <a:tr h="145267">
                <a:tc>
                  <a:txBody>
                    <a:bodyPr/>
                    <a:lstStyle/>
                    <a:p>
                      <a:pPr algn="l" fontAlgn="b"/>
                      <a:r>
                        <a:rPr lang="fr-FR" sz="700" u="none" strike="noStrike">
                          <a:effectLst/>
                        </a:rPr>
                        <a:t>Energy Systems, grids &amp; storage</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10/10/2023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fr-FR" sz="700" u="none" strike="noStrike">
                          <a:effectLst/>
                        </a:rPr>
                        <a:t>HORIZON-CL5-2023-D3-03-04</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en-US" sz="700" u="none" strike="noStrike" dirty="0">
                          <a:effectLst/>
                          <a:hlinkClick r:id="rId14" action="ppaction://hlinksldjump"/>
                        </a:rPr>
                        <a:t>Digital tools for enhancing the uptake of digital services in the energy market</a:t>
                      </a:r>
                      <a:endParaRPr lang="en-US"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dirty="0">
                          <a:effectLst/>
                        </a:rPr>
                        <a:t>3-4</a:t>
                      </a:r>
                      <a:endParaRPr lang="fr-FR"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2035" marR="2035" marT="2035" marB="0" anchor="ctr"/>
                </a:tc>
                <a:extLst>
                  <a:ext uri="{0D108BD9-81ED-4DB2-BD59-A6C34878D82A}">
                    <a16:rowId xmlns:a16="http://schemas.microsoft.com/office/drawing/2014/main" val="2359532027"/>
                  </a:ext>
                </a:extLst>
              </a:tr>
              <a:tr h="145267">
                <a:tc>
                  <a:txBody>
                    <a:bodyPr/>
                    <a:lstStyle/>
                    <a:p>
                      <a:pPr algn="l" fontAlgn="b"/>
                      <a:r>
                        <a:rPr lang="fr-FR" sz="700" u="none" strike="noStrike">
                          <a:effectLst/>
                        </a:rPr>
                        <a:t>Energy Systems, grids &amp; storage</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10/10/2023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fr-FR" sz="700" u="none" strike="noStrike">
                          <a:effectLst/>
                        </a:rPr>
                        <a:t>HORIZON-CL5-2023-D3-03-05</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en-US" sz="700" u="none" strike="noStrike" dirty="0">
                          <a:effectLst/>
                          <a:hlinkClick r:id="rId15" action="ppaction://hlinksldjump"/>
                        </a:rPr>
                        <a:t>Creation of a </a:t>
                      </a:r>
                      <a:r>
                        <a:rPr lang="en-US" sz="700" u="none" strike="noStrike" dirty="0" err="1">
                          <a:effectLst/>
                          <a:hlinkClick r:id="rId15" action="ppaction://hlinksldjump"/>
                        </a:rPr>
                        <a:t>standardised</a:t>
                      </a:r>
                      <a:r>
                        <a:rPr lang="en-US" sz="700" u="none" strike="noStrike" dirty="0">
                          <a:effectLst/>
                          <a:hlinkClick r:id="rId15" action="ppaction://hlinksldjump"/>
                        </a:rPr>
                        <a:t> and open-source peer-to-peer energy sharing platform architecture for the energy sector</a:t>
                      </a:r>
                      <a:endParaRPr lang="en-US"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dirty="0">
                          <a:effectLst/>
                        </a:rPr>
                        <a:t>1</a:t>
                      </a:r>
                      <a:endParaRPr lang="fr-FR"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6-8</a:t>
                      </a:r>
                      <a:endParaRPr lang="fr-FR" sz="700" b="0" i="0" u="none" strike="noStrike">
                        <a:solidFill>
                          <a:srgbClr val="000000"/>
                        </a:solidFill>
                        <a:effectLst/>
                        <a:latin typeface="Calibri" panose="020F0502020204030204" pitchFamily="34" charset="0"/>
                      </a:endParaRPr>
                    </a:p>
                  </a:txBody>
                  <a:tcPr marL="2035" marR="2035" marT="2035" marB="0" anchor="ctr"/>
                </a:tc>
                <a:extLst>
                  <a:ext uri="{0D108BD9-81ED-4DB2-BD59-A6C34878D82A}">
                    <a16:rowId xmlns:a16="http://schemas.microsoft.com/office/drawing/2014/main" val="3302393403"/>
                  </a:ext>
                </a:extLst>
              </a:tr>
              <a:tr h="145267">
                <a:tc>
                  <a:txBody>
                    <a:bodyPr/>
                    <a:lstStyle/>
                    <a:p>
                      <a:pPr algn="l" fontAlgn="b"/>
                      <a:r>
                        <a:rPr lang="fr-FR" sz="700" u="none" strike="noStrike">
                          <a:effectLst/>
                        </a:rPr>
                        <a:t>Energy Systems, grids &amp; storage</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04/05/2023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ctr"/>
                      <a:r>
                        <a:rPr lang="fr-FR" sz="700" u="none" strike="noStrike">
                          <a:effectLst/>
                        </a:rPr>
                        <a:t>10/10/2023</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fr-FR" sz="700" u="none" strike="noStrike">
                          <a:effectLst/>
                        </a:rPr>
                        <a:t>HORIZON-CL5-2023-D3-03-06</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l" fontAlgn="b"/>
                      <a:r>
                        <a:rPr lang="en-US" sz="700" u="none" strike="noStrike" dirty="0">
                          <a:effectLst/>
                          <a:hlinkClick r:id="rId16" action="ppaction://hlinksldjump"/>
                        </a:rPr>
                        <a:t>Components and interfacing for AC &amp; DC side protection system – AC &amp; DC grid: components and systems for grid </a:t>
                      </a:r>
                      <a:r>
                        <a:rPr lang="en-US" sz="700" u="none" strike="noStrike" dirty="0" err="1">
                          <a:effectLst/>
                          <a:hlinkClick r:id="rId16" action="ppaction://hlinksldjump"/>
                        </a:rPr>
                        <a:t>optimisation</a:t>
                      </a:r>
                      <a:endParaRPr lang="en-US"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dirty="0">
                          <a:effectLst/>
                        </a:rPr>
                        <a:t>2</a:t>
                      </a:r>
                      <a:endParaRPr lang="fr-FR" sz="700" b="0" i="0" u="none" strike="noStrike" dirty="0">
                        <a:solidFill>
                          <a:srgbClr val="000000"/>
                        </a:solidFill>
                        <a:effectLst/>
                        <a:latin typeface="Calibri" panose="020F0502020204030204" pitchFamily="34" charset="0"/>
                      </a:endParaRPr>
                    </a:p>
                  </a:txBody>
                  <a:tcPr marL="2035" marR="2035" marT="2035" marB="0" anchor="ctr"/>
                </a:tc>
                <a:tc>
                  <a:txBody>
                    <a:bodyPr/>
                    <a:lstStyle/>
                    <a:p>
                      <a:pPr algn="ctr" fontAlgn="b"/>
                      <a:r>
                        <a:rPr lang="fr-FR" sz="700" u="none" strike="noStrike" dirty="0">
                          <a:effectLst/>
                        </a:rPr>
                        <a:t>6-8</a:t>
                      </a:r>
                      <a:endParaRPr lang="fr-FR" sz="700" b="0" i="0" u="none" strike="noStrike" dirty="0">
                        <a:solidFill>
                          <a:srgbClr val="000000"/>
                        </a:solidFill>
                        <a:effectLst/>
                        <a:latin typeface="Calibri" panose="020F0502020204030204" pitchFamily="34" charset="0"/>
                      </a:endParaRPr>
                    </a:p>
                  </a:txBody>
                  <a:tcPr marL="2035" marR="2035" marT="2035" marB="0" anchor="ctr"/>
                </a:tc>
                <a:extLst>
                  <a:ext uri="{0D108BD9-81ED-4DB2-BD59-A6C34878D82A}">
                    <a16:rowId xmlns:a16="http://schemas.microsoft.com/office/drawing/2014/main" val="3066696860"/>
                  </a:ext>
                </a:extLst>
              </a:tr>
            </a:tbl>
          </a:graphicData>
        </a:graphic>
      </p:graphicFrame>
    </p:spTree>
    <p:extLst>
      <p:ext uri="{BB962C8B-B14F-4D97-AF65-F5344CB8AC3E}">
        <p14:creationId xmlns:p14="http://schemas.microsoft.com/office/powerpoint/2010/main" val="2824417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59998" y="1059582"/>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16</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Liste des Appels 2023</a:t>
            </a:r>
          </a:p>
          <a:p>
            <a:pPr algn="r">
              <a:defRPr/>
            </a:pPr>
            <a:r>
              <a:rPr lang="fr-FR" sz="1200" b="1" dirty="0" smtClean="0"/>
              <a:t>DESTINATION 4</a:t>
            </a:r>
            <a:endParaRPr lang="fr-FR" sz="1200" b="1" dirty="0"/>
          </a:p>
        </p:txBody>
      </p:sp>
      <p:graphicFrame>
        <p:nvGraphicFramePr>
          <p:cNvPr id="2" name="Tableau 1"/>
          <p:cNvGraphicFramePr>
            <a:graphicFrameLocks noGrp="1"/>
          </p:cNvGraphicFramePr>
          <p:nvPr>
            <p:extLst>
              <p:ext uri="{D42A27DB-BD31-4B8C-83A1-F6EECF244321}">
                <p14:modId xmlns:p14="http://schemas.microsoft.com/office/powerpoint/2010/main" val="3177868770"/>
              </p:ext>
            </p:extLst>
          </p:nvPr>
        </p:nvGraphicFramePr>
        <p:xfrm>
          <a:off x="683568" y="-11590338"/>
          <a:ext cx="4072122" cy="8479212"/>
        </p:xfrm>
        <a:graphic>
          <a:graphicData uri="http://schemas.openxmlformats.org/drawingml/2006/table">
            <a:tbl>
              <a:tblPr>
                <a:tableStyleId>{5C22544A-7EE6-4342-B048-85BDC9FD1C3A}</a:tableStyleId>
              </a:tblPr>
              <a:tblGrid>
                <a:gridCol w="287343">
                  <a:extLst>
                    <a:ext uri="{9D8B030D-6E8A-4147-A177-3AD203B41FA5}">
                      <a16:colId xmlns:a16="http://schemas.microsoft.com/office/drawing/2014/main" val="811099790"/>
                    </a:ext>
                  </a:extLst>
                </a:gridCol>
                <a:gridCol w="412469">
                  <a:extLst>
                    <a:ext uri="{9D8B030D-6E8A-4147-A177-3AD203B41FA5}">
                      <a16:colId xmlns:a16="http://schemas.microsoft.com/office/drawing/2014/main" val="3115974304"/>
                    </a:ext>
                  </a:extLst>
                </a:gridCol>
                <a:gridCol w="287343">
                  <a:extLst>
                    <a:ext uri="{9D8B030D-6E8A-4147-A177-3AD203B41FA5}">
                      <a16:colId xmlns:a16="http://schemas.microsoft.com/office/drawing/2014/main" val="1137120212"/>
                    </a:ext>
                  </a:extLst>
                </a:gridCol>
                <a:gridCol w="287343">
                  <a:extLst>
                    <a:ext uri="{9D8B030D-6E8A-4147-A177-3AD203B41FA5}">
                      <a16:colId xmlns:a16="http://schemas.microsoft.com/office/drawing/2014/main" val="1228134758"/>
                    </a:ext>
                  </a:extLst>
                </a:gridCol>
                <a:gridCol w="487384">
                  <a:extLst>
                    <a:ext uri="{9D8B030D-6E8A-4147-A177-3AD203B41FA5}">
                      <a16:colId xmlns:a16="http://schemas.microsoft.com/office/drawing/2014/main" val="2079938894"/>
                    </a:ext>
                  </a:extLst>
                </a:gridCol>
                <a:gridCol w="586182">
                  <a:extLst>
                    <a:ext uri="{9D8B030D-6E8A-4147-A177-3AD203B41FA5}">
                      <a16:colId xmlns:a16="http://schemas.microsoft.com/office/drawing/2014/main" val="3349812562"/>
                    </a:ext>
                  </a:extLst>
                </a:gridCol>
                <a:gridCol w="287343">
                  <a:extLst>
                    <a:ext uri="{9D8B030D-6E8A-4147-A177-3AD203B41FA5}">
                      <a16:colId xmlns:a16="http://schemas.microsoft.com/office/drawing/2014/main" val="1390424753"/>
                    </a:ext>
                  </a:extLst>
                </a:gridCol>
                <a:gridCol w="287343">
                  <a:extLst>
                    <a:ext uri="{9D8B030D-6E8A-4147-A177-3AD203B41FA5}">
                      <a16:colId xmlns:a16="http://schemas.microsoft.com/office/drawing/2014/main" val="3117137193"/>
                    </a:ext>
                  </a:extLst>
                </a:gridCol>
                <a:gridCol w="287343">
                  <a:extLst>
                    <a:ext uri="{9D8B030D-6E8A-4147-A177-3AD203B41FA5}">
                      <a16:colId xmlns:a16="http://schemas.microsoft.com/office/drawing/2014/main" val="1435726362"/>
                    </a:ext>
                  </a:extLst>
                </a:gridCol>
                <a:gridCol w="287343">
                  <a:extLst>
                    <a:ext uri="{9D8B030D-6E8A-4147-A177-3AD203B41FA5}">
                      <a16:colId xmlns:a16="http://schemas.microsoft.com/office/drawing/2014/main" val="2428121072"/>
                    </a:ext>
                  </a:extLst>
                </a:gridCol>
                <a:gridCol w="287343">
                  <a:extLst>
                    <a:ext uri="{9D8B030D-6E8A-4147-A177-3AD203B41FA5}">
                      <a16:colId xmlns:a16="http://schemas.microsoft.com/office/drawing/2014/main" val="3971760218"/>
                    </a:ext>
                  </a:extLst>
                </a:gridCol>
                <a:gridCol w="287343">
                  <a:extLst>
                    <a:ext uri="{9D8B030D-6E8A-4147-A177-3AD203B41FA5}">
                      <a16:colId xmlns:a16="http://schemas.microsoft.com/office/drawing/2014/main" val="1620649730"/>
                    </a:ext>
                  </a:extLst>
                </a:gridCol>
              </a:tblGrid>
              <a:tr h="0">
                <a:tc>
                  <a:txBody>
                    <a:bodyPr/>
                    <a:lstStyle/>
                    <a:p>
                      <a:pPr algn="l" fontAlgn="b"/>
                      <a:r>
                        <a:rPr lang="fr-FR" sz="100" u="none" strike="noStrike">
                          <a:effectLst/>
                        </a:rPr>
                        <a:t>Area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Call</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Call opening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call deadline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Topic code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Topic title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ToA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Year</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Budget</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Budget per project</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Number of projects expected </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en-US" sz="100" u="none" strike="noStrike">
                          <a:effectLst/>
                        </a:rPr>
                        <a:t>TRL (targeted at the end of project)</a:t>
                      </a:r>
                      <a:endParaRPr lang="en-US"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821392"/>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Further climate knowledge through advanced science and technologies for analysing Earth observation and Earth system model data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1894590"/>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Climate-related tipping points</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68099638"/>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Climate impacts of a hydrogen economy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75663440"/>
                  </a:ext>
                </a:extLst>
              </a:tr>
              <a:tr h="0">
                <a:tc>
                  <a:txBody>
                    <a:bodyPr/>
                    <a:lstStyle/>
                    <a:p>
                      <a:pPr algn="l" fontAlgn="b"/>
                      <a:r>
                        <a:rPr lang="fr-FR" sz="100" u="none" strike="noStrike">
                          <a:effectLst/>
                        </a:rPr>
                        <a:t>Earth system science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Improved knowledge in cloud-aerosol interaction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41499081"/>
                  </a:ext>
                </a:extLst>
              </a:tr>
              <a:tr h="27613">
                <a:tc>
                  <a:txBody>
                    <a:bodyPr/>
                    <a:lstStyle/>
                    <a:p>
                      <a:pPr algn="l" fontAlgn="b"/>
                      <a:r>
                        <a:rPr lang="en-US" sz="100" u="none" strike="noStrike">
                          <a:effectLst/>
                        </a:rPr>
                        <a:t>Climate change mitigation, pathways to climate neutrality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Science for successful, high-integrity voluntary climate initiatives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89440730"/>
                  </a:ext>
                </a:extLst>
              </a:tr>
              <a:tr h="27613">
                <a:tc>
                  <a:txBody>
                    <a:bodyPr/>
                    <a:lstStyle/>
                    <a:p>
                      <a:pPr algn="l" fontAlgn="b"/>
                      <a:r>
                        <a:rPr lang="en-US" sz="100" u="none" strike="noStrike">
                          <a:effectLst/>
                        </a:rPr>
                        <a:t>Climate change mitigation, pathways to climate neutrality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Broadening the range of policy options in transition pathway analysis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31156375"/>
                  </a:ext>
                </a:extLst>
              </a:tr>
              <a:tr h="0">
                <a:tc>
                  <a:txBody>
                    <a:bodyPr/>
                    <a:lstStyle/>
                    <a:p>
                      <a:pPr algn="l" fontAlgn="b"/>
                      <a:r>
                        <a:rPr lang="en-US" sz="100" u="none" strike="noStrike">
                          <a:effectLst/>
                        </a:rPr>
                        <a:t>Climate change impacts and adaptation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Modelling for local resilience - Developments in support of local adaptation assessments and plans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61812644"/>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Solar Radiation Modification: governance of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283369"/>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Behavioural change and governance for systemic transformations towards climate resilience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48841071"/>
                  </a:ext>
                </a:extLst>
              </a:tr>
              <a:tr h="39352">
                <a:tc>
                  <a:txBody>
                    <a:bodyPr/>
                    <a:lstStyle/>
                    <a:p>
                      <a:pPr algn="l" fontAlgn="b"/>
                      <a:r>
                        <a:rPr lang="en-US" sz="100" u="none" strike="noStrike">
                          <a:effectLst/>
                        </a:rPr>
                        <a:t>Social science, citizen science and behavioural science for climate action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Improving the evidence base regarding the impact of sustainability and climate change education and related learning outcomes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52682017"/>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Needs-based adaptation to climate change in Africa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64164573"/>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HORIZON-CL5-2023-D1-02-01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EU-China international cooperation on data and model development for pathways to carbon neutrality: focusing on decarbonisation, energy efficiency and socio-economic implications of the transition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2099295"/>
                  </a:ext>
                </a:extLst>
              </a:tr>
              <a:tr h="0">
                <a:tc>
                  <a:txBody>
                    <a:bodyPr/>
                    <a:lstStyle/>
                    <a:p>
                      <a:pPr algn="l" fontAlgn="b"/>
                      <a:r>
                        <a:rPr lang="fr-FR" sz="100" u="none" strike="noStrike">
                          <a:effectLst/>
                        </a:rPr>
                        <a:t>International cooperation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HORIZON-CL5-2023-D1-02-02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EU-China international cooperation on blue carbon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36616053"/>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Technologies for sustainable, cost-efficient and low carbon footprint downstream processing &amp; production of battery-grade materials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21,00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7913575"/>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New processes for upcoming recycling feeds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54987291"/>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Advanced digital twins for battery cell production lines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53307920"/>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Battery management system (BMS) and battery system design for stationary energy storage systems (ESS) to improve interoperability and facilitate the integration of second life batteries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840756356"/>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Hybrid electric energy storage solutions for grid support and charging infrastructure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18567191"/>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HORIZON-CL5-2023-D2-01-06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Open Pilot Line/Test Bed for hydrogen </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44679692"/>
                  </a:ext>
                </a:extLst>
              </a:tr>
              <a:tr h="0">
                <a:tc>
                  <a:txBody>
                    <a:bodyPr/>
                    <a:lstStyle/>
                    <a:p>
                      <a:pPr algn="l" fontAlgn="ctr"/>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HORIZON-CL5-2023-D2-01-07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Support for the deployment of R&amp;I results for climate mitigation. Synergies with the ETS Innovation Fund</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71938364"/>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18/04/2023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HORIZON-CL5-2023-D2-01-08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Driving Urban Transition Co-funded Partnership</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2023, 2024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6851864"/>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Advanced materials and cells development enabling large-scale production of Gen4 solid-state batteries for mobility applications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83528607"/>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New Approaches to Develop Enhanced Safety Materials for Gen 3 Li-Ion Batteries for Mobility Applications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23195885"/>
                  </a:ext>
                </a:extLst>
              </a:tr>
              <a:tr h="0">
                <a:tc>
                  <a:txBody>
                    <a:bodyPr/>
                    <a:lstStyle/>
                    <a:p>
                      <a:pPr algn="l" fontAlgn="ctr"/>
                      <a:r>
                        <a:rPr lang="fr-FR" sz="100" u="none" strike="noStrike">
                          <a:effectLst/>
                        </a:rPr>
                        <a:t>Batteries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HORIZON-CL5-2023-D2-02-03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Creating a digital passport to track battery materials, optimize battery performance and life, validate recycling, and promote a new business model based on data sharing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02645000"/>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Renewable Energy Valleys to increase energy security while accelerating the green transition in Europe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6005439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PV integration in buildings and in infrastructure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1842172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Floating PV Systems</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92222394"/>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Solar Systems for Industrial Process Heat and Power</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5199295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Critical technologies for the offshore wind farm of the Future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4580390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advanced biofuel technologies for aviation and/or shipping</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7627861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synthetic renewable fuel for aviation and/or shipping</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1697060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sustainable tidal energy farms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1587823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Waste heat reutilisation from data centres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1976736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Supporting the development of a digital twin to improve management, operations and resilience of the EU Electricity System in support to REPowerEU</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88965951"/>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DC powered data centres, buildings, industries and ports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3193372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MVDC, HVDC and High-Power Transmission systems and components for a resilient grid</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7994180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novel long-term electricity storage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0374730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innovative, large-scale, seasonal heat and/or cooling storage technologies for decarbonisation and security of supply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866589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Supporting the green and digital transformation of the energy ecosystem and enhancing its resilience through the development and piloting of AI-IoT Edge-cloud and platform solutions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69300320"/>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action to the SET-Plan IWG on HVDC &amp; DC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0,60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39323356"/>
                  </a:ext>
                </a:extLst>
              </a:tr>
              <a:tr h="0">
                <a:tc>
                  <a:txBody>
                    <a:bodyPr/>
                    <a:lstStyle/>
                    <a:p>
                      <a:pPr algn="l" fontAlgn="ctr"/>
                      <a:r>
                        <a:rPr lang="en-US" sz="100" u="none" strike="noStrike">
                          <a:effectLst/>
                        </a:rPr>
                        <a:t>Carbon Capture, Utilization and Storage (CCUS)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HORIZON-CL5-2023-D3-01-17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Development of CO2 transport and storage demo projects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902867630"/>
                  </a:ext>
                </a:extLst>
              </a:tr>
              <a:tr h="0">
                <a:tc>
                  <a:txBody>
                    <a:bodyPr/>
                    <a:lstStyle/>
                    <a:p>
                      <a:pPr algn="l"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30/03/2023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HORIZON-CL5-2023-D3-01-18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Clean Energy Transition Co-funded Partnership</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COFUND</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2023, 2024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0068055"/>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near zero-emission biomass heat and/or CHP including carbon capture</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7443971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Novel thermal energy storage for CSP</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74824492"/>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Industrial manufacturing for lower-cost solar thermal components and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0969579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Innovative components and configurations for heat pumps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702217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Advanced exploration technologies for geothermal resources in a wide range of geological settings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850950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Smart use of geothermal electricity and heating and cooling in the energy system</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95090816"/>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next generation advanced biofuel technologies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344061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microalgae and/or direct solar fuel production and purification technologies for advanced aviation and /or shipping fuels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9805069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Demonstration of sustainable hydropower refurbishment</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1000031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Development of innovative power take-off and control systems for wave energy devices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6871688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Advanced concepts for crystalline Silicon technology</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35704928"/>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Large Area Perovskite solar cells and modules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52658391"/>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Operation, Performance and Maintenance of PV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5049067"/>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Digital twin for forecasting of power production to wind energy demand</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31931559"/>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Critical technologies to improve the lifetime, efficient decommissioning and increase the circularity of offshore and onshore wind energy systems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00335594"/>
                  </a:ext>
                </a:extLst>
              </a:tr>
              <a:tr h="0">
                <a:tc>
                  <a:txBody>
                    <a:bodyPr/>
                    <a:lstStyle/>
                    <a:p>
                      <a:pPr algn="l" fontAlgn="b"/>
                      <a:r>
                        <a:rPr lang="fr-FR" sz="100" u="none" strike="noStrike">
                          <a:effectLst/>
                        </a:rPr>
                        <a:t>Renewable Energy</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HORIZON-CL5-2023-D3-02-16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Accelerating the green transition and energy access in Africa</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73238215"/>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Increasing the efficiency of innovative static energy conversion devices for electricity and heat/cold generation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76728488"/>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Integration of renewable gases, other than hydrogen or methane, and which have not access to gas grids and interfacing with electricity and heat sectors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76012293"/>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System approach for grid planning and upgrade in support of a dominant electric mobility (vehicles and vessels) using AI tools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22068641"/>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Digital tools for enhancing the uptake of digital services in the energy market</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11,00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16779974"/>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Creation of a standardised and open-source peer-to-peer energy sharing platform architecture for the energy sector</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26766162"/>
                  </a:ext>
                </a:extLst>
              </a:tr>
              <a:tr h="0">
                <a:tc>
                  <a:txBody>
                    <a:bodyPr/>
                    <a:lstStyle/>
                    <a:p>
                      <a:pPr algn="l" fontAlgn="b"/>
                      <a:r>
                        <a:rPr lang="fr-FR" sz="100" u="none" strike="noStrike">
                          <a:effectLst/>
                        </a:rPr>
                        <a:t>Energy Systems, grids &amp; storage</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HORIZON-CL5-2023-D3-03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10/10/2023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HORIZON-CL5-2023-D3-03-06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Components and interfacing for AC &amp; DC side protection system – AC &amp; DC grid: components and systems for grid optimisation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12457866"/>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cost-efficient solutions for zero-emission buildings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404197661"/>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Future-proofing historical buildings for the clean energy transition</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268251032"/>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Interoperable solutions for positive energy districts (PEDs), including a better integration of local renewables and local excess heat sources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246775812"/>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Thermal management and energy optimisation of high energy demand IT systems equipment in tertiary buildings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621264821"/>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solutions for cost-effective decarbonisation of buildings through energy efficiency and electrification</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890959108"/>
                  </a:ext>
                </a:extLst>
              </a:tr>
              <a:tr h="0">
                <a:tc>
                  <a:txBody>
                    <a:bodyPr/>
                    <a:lstStyle/>
                    <a:p>
                      <a:pPr algn="l" fontAlgn="ctr"/>
                      <a:r>
                        <a:rPr lang="fr-FR" sz="100" u="none" strike="noStrike">
                          <a:effectLst/>
                        </a:rPr>
                        <a:t>Industry</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HORIZON-CL5-2023-D4-01-06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Integration of renewable heat or industrial waste heat in heat-to-cold conversion systems to generate cold for industrial processes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761777038"/>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Innovative uses of lifecycle data for the management of buildings and buildings portfolios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684751388"/>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Solutions for the identification of vulnerable buildings and people-centric built environment, and for improving their resilience in disruptive events and altered conditions in a changing climate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20894016"/>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Demonstrate built-environment decarbonisation pathways through bottom-up technological, social and policy innovation for adaptive integrated sustainable renovation solutions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528919113"/>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Fast-tracking and promoting built environment construction and renovation innovation with local value chains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91933030"/>
                  </a:ext>
                </a:extLst>
              </a:tr>
              <a:tr h="0">
                <a:tc>
                  <a:txBody>
                    <a:bodyPr/>
                    <a:lstStyle/>
                    <a:p>
                      <a:pPr algn="l" fontAlgn="ctr"/>
                      <a:r>
                        <a:rPr lang="fr-FR" sz="100" u="none" strike="noStrike">
                          <a:effectLst/>
                        </a:rPr>
                        <a:t>Buildings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fr-FR" sz="100" u="none" strike="noStrike">
                          <a:effectLst/>
                        </a:rPr>
                        <a:t>HORIZON-CL5-2023-D4-02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HORIZON-CL5-2023-D4-02-05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ctr"/>
                      <a:r>
                        <a:rPr lang="en-US" sz="100" u="none" strike="noStrike">
                          <a:effectLst/>
                        </a:rPr>
                        <a:t>Supporting the creation of an accessible and inclusive built environment (Built4People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191951288"/>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User-centric design and operation of EV for optimized energy efficiency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0125287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Innovative battery management systems for next generation vehicles (2ZERO &amp; Batt4EU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912665733"/>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fr-FR" sz="100" u="none" strike="noStrike">
                          <a:effectLst/>
                        </a:rPr>
                        <a:t>Frugal zero-emission vehicles concepts for the urban passenger challenge (2ZERO Partnership)</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7-12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36909245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Circular economy approaches for zero emission vehicles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832346144"/>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Measuring road transport results towards 2ZERO KPIs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107272967"/>
                  </a:ext>
                </a:extLst>
              </a:tr>
              <a:tr h="0">
                <a:tc>
                  <a:txBody>
                    <a:bodyPr/>
                    <a:lstStyle/>
                    <a:p>
                      <a:pPr algn="l" fontAlgn="ctr"/>
                      <a:r>
                        <a:rPr lang="fr-FR" sz="100" u="none" strike="noStrike">
                          <a:effectLst/>
                        </a:rPr>
                        <a:t>2ZERO</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EU Member States/Associated countries research policy cooperation network to accelerate zero-emission road mobility (2ZERO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589236082"/>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Hydrogen-powered 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8-10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31898383"/>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Accelerating climate neutral hydrogen-powered/electrified aviation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17,00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2-3</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6873716"/>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Competitiveness and digital transformation in aviation – advancing further capabilities, digital approach to design</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3-5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2-4</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08146131"/>
                  </a:ext>
                </a:extLst>
              </a:tr>
              <a:tr h="0">
                <a:tc>
                  <a:txBody>
                    <a:bodyPr/>
                    <a:lstStyle/>
                    <a:p>
                      <a:pPr algn="l" fontAlgn="b"/>
                      <a:r>
                        <a:rPr lang="fr-FR" sz="100" u="none" strike="noStrike">
                          <a:effectLst/>
                        </a:rPr>
                        <a:t>Aviation</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Aviation research synergies between Horizon Europe, AZEA and National programs</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77208489"/>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the next generation of power conversion technologies for sustainable alternative carbon neutral fuels in waterborne applications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184686726"/>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Demonstrations to accelerate the switch to safe use of new sustainable climate neutral fuels in waterborne transport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8-13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412421843"/>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Integrated real-time digital solutions to optimise navigation and port calls to reduce emissions from shipping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530960051"/>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a flexible offshore supply of zero emission auxiliary power for ships moored or anchored at sea deployable before 2030 (ZEWT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733189768"/>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Reducing the environmental impact from shipyards and developing a whole life strategy to measure and minimise the non-operational environmental impacts from shipping </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37617610"/>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Developing small, flexible, zero-emission and automated vessels to support shifting cargo from road to sustainable Waterborne Transport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9,00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08053815"/>
                  </a:ext>
                </a:extLst>
              </a:tr>
              <a:tr h="0">
                <a:tc>
                  <a:txBody>
                    <a:bodyPr/>
                    <a:lstStyle/>
                    <a:p>
                      <a:pPr algn="l" fontAlgn="ctr"/>
                      <a:r>
                        <a:rPr lang="fr-FR" sz="100" u="none" strike="noStrike">
                          <a:effectLst/>
                        </a:rPr>
                        <a:t>Waterborne transport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Towards the implementation of the inland navigation action programme with a focus on Green and Connected Inland Waterway Transport </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220444819"/>
                  </a:ext>
                </a:extLst>
              </a:tr>
              <a:tr h="0">
                <a:tc>
                  <a:txBody>
                    <a:bodyPr/>
                    <a:lstStyle/>
                    <a:p>
                      <a:pPr algn="l" fontAlgn="ctr"/>
                      <a:r>
                        <a:rPr lang="fr-FR" sz="100" u="none" strike="noStrike">
                          <a:effectLst/>
                        </a:rPr>
                        <a:t>Transport-related health and environment</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Advanced transport emissions monitoring networks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7-8</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008036347"/>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13/12/2022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20/04/2023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HORIZON-CL5-2023-D5-01-19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for the organisation of EU-US symposia in the field of Transport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69610605"/>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User-centric development of vehicle technologies and solutions to optimise the on-board experience and ensure inclusiveness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6659597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Generation of scenarios for development, training, virtual testing and validation of CCAM systems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10461315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Infrastructure-enabled solutions  for improving the continuity or extension of Operational Design Domains (ODDs)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1757153770"/>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HORIZON-CL5-2023-D6-01-04</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Integrating European diversity in the design, development and implementation of CCAM solutions to support mobility equity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48198336"/>
                  </a:ext>
                </a:extLst>
              </a:tr>
              <a:tr h="0">
                <a:tc>
                  <a:txBody>
                    <a:bodyPr/>
                    <a:lstStyle/>
                    <a:p>
                      <a:pPr algn="l" fontAlgn="ctr"/>
                      <a:r>
                        <a:rPr lang="fr-FR" sz="100" u="none" strike="noStrike">
                          <a:effectLst/>
                        </a:rPr>
                        <a:t>CCAM</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CCAM effects on jobs and education, plans for skills that match the CCAM development, and prerequisites for employment growth (CCAM Partnership)</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260600740"/>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HORIZON-CL5-2023-D6-01-06</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Zero-emission e-commerce and freight delivery and return choices by retailers, consumers and local authorities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6,00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274290726"/>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HORIZON-CL5-2023-D6-01-07</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Operational automation to support multimodal freight transport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4026511659"/>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HORIZON-CL5-2023-D6-01-08</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Future-proof GHG and environmental emissions factors for accounting emissions from transport and logistics operations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2607559320"/>
                  </a:ext>
                </a:extLst>
              </a:tr>
              <a:tr h="0">
                <a:tc>
                  <a:txBody>
                    <a:bodyPr/>
                    <a:lstStyle/>
                    <a:p>
                      <a:pPr algn="l" fontAlgn="ctr"/>
                      <a:r>
                        <a:rPr lang="fr-FR" sz="100" u="none" strike="noStrike">
                          <a:effectLst/>
                        </a:rPr>
                        <a:t>Multimodal transport, infrastructure and logistics</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HORIZON-CL5-2023-D6-01-09</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Climate resilient and safe maritime ports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14,00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7</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127050963"/>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Better infrastructure safety on urban and secondary rural roads throughout a combination of adaptable monitoring and maintenance solutions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10,00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3391553811"/>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Aviation safety - Uncertainty quantification for safety and risk management</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3-5</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1499182"/>
                  </a:ext>
                </a:extLst>
              </a:tr>
              <a:tr h="0">
                <a:tc>
                  <a:txBody>
                    <a:bodyPr/>
                    <a:lstStyle/>
                    <a:p>
                      <a:pPr algn="l" fontAlgn="ctr"/>
                      <a:r>
                        <a:rPr lang="fr-FR" sz="100" u="none" strike="noStrike">
                          <a:effectLst/>
                        </a:rPr>
                        <a:t>Safety and resilience</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HORIZON-CL5-2023-D6-01-12</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ctr"/>
                      <a:r>
                        <a:rPr lang="en-US" sz="100" u="none" strike="noStrike">
                          <a:effectLst/>
                        </a:rPr>
                        <a:t>New ways of reducing serious injuries and the long-term consequences of road crashes</a:t>
                      </a:r>
                      <a:endParaRPr lang="en-US"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RIA</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8,00</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4</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2</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5-6</a:t>
                      </a:r>
                      <a:endParaRPr lang="fr-FR" sz="100" b="0" i="0" u="none" strike="noStrike">
                        <a:solidFill>
                          <a:srgbClr val="000000"/>
                        </a:solidFill>
                        <a:effectLst/>
                        <a:latin typeface="Calibri" panose="020F0502020204030204" pitchFamily="34" charset="0"/>
                      </a:endParaRPr>
                    </a:p>
                  </a:txBody>
                  <a:tcPr marL="222" marR="222" marT="222" marB="0" anchor="ctr"/>
                </a:tc>
                <a:extLst>
                  <a:ext uri="{0D108BD9-81ED-4DB2-BD59-A6C34878D82A}">
                    <a16:rowId xmlns:a16="http://schemas.microsoft.com/office/drawing/2014/main" val="596474581"/>
                  </a:ext>
                </a:extLst>
              </a:tr>
              <a:tr h="0">
                <a:tc>
                  <a:txBody>
                    <a:bodyPr/>
                    <a:lstStyle/>
                    <a:p>
                      <a:pPr algn="l" fontAlgn="b"/>
                      <a:r>
                        <a:rPr lang="fr-FR" sz="100" u="none" strike="noStrike">
                          <a:effectLst/>
                        </a:rPr>
                        <a:t>Cross-cutting</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04/05/2023</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b"/>
                      <a:r>
                        <a:rPr lang="fr-FR" sz="100" u="none" strike="noStrike">
                          <a:effectLst/>
                        </a:rPr>
                        <a:t>05/09/2023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fr-FR" sz="100" u="none" strike="noStrike">
                          <a:effectLst/>
                        </a:rPr>
                        <a:t>HORIZON-CL5-2023-D6-01-13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r>
                        <a:rPr lang="en-US" sz="100" u="none" strike="noStrike">
                          <a:effectLst/>
                        </a:rPr>
                        <a:t>Support for dissemination events in the field of Transport Research</a:t>
                      </a:r>
                      <a:endParaRPr lang="en-US"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CSA</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2023</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1,50</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1,5</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1</a:t>
                      </a:r>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03642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8382783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ctr" fontAlgn="ctr"/>
                      <a:r>
                        <a:rPr lang="fr-FR" sz="100" u="none" strike="noStrike">
                          <a:effectLst/>
                        </a:rPr>
                        <a:t> </a:t>
                      </a:r>
                      <a:endParaRPr lang="fr-FR" sz="100" b="0" i="0" u="none" strike="noStrike">
                        <a:solidFill>
                          <a:srgbClr val="000000"/>
                        </a:solidFill>
                        <a:effectLst/>
                        <a:latin typeface="Calibri" panose="020F0502020204030204" pitchFamily="34" charset="0"/>
                      </a:endParaRPr>
                    </a:p>
                  </a:txBody>
                  <a:tcPr marL="222" marR="222" marT="222" marB="0" anchor="ctr"/>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494387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165221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541318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394821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264580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191236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5801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207183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457835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829965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763121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0358477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420453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512219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588384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461678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354059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5124132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787351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384217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157720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0139375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9413832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067530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0514329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8783781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316278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397736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17200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686837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2345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1671193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5648041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240153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543652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8903112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567960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58069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9680739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4857892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299823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439501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477942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9813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5456243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5306862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55021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096711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189016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817280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695858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50443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226365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399898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184147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9907972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38297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00999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165657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911100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686774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524089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634249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631275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680367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480437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827380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029091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561801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1308568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9237432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3163381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2606032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674869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0888807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5264864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933117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76695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21498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266296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179425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888111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6227420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0940172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510695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407623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81349330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268334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3040621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9772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326170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20655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3394751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013004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8347530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38321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597320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290551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258084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4741021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902352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7351039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726890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1774041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499180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630927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616344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246143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787996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7635750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8083276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8820218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290020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68450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8781295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1490526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514498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60786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8102912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012257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91271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144888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624124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697395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1537947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38976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591903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563589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985293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161385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46725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698356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4234487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366574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7701071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1189255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284466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4864045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0960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521947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380612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79300380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557622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9209349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9363927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203996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766289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9207058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9432228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3092084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4106099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97229162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790449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7178527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5260276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66371284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459425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2307490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5416025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532658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7816295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0912340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2755982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709595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86548159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451422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401411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5639366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485043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1579501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8882684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8847478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85014533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2508137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73975865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65391934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26247283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509761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8565661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43293388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8233210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490561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50986721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84065521"/>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02949314"/>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29217100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05150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2225348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060783366"/>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5615338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2863129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5449578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31288646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5823847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09542380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15815153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350189943"/>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7125157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999739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94103397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061969205"/>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64691010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1600649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57388025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0547337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321294732"/>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666539337"/>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1985368010"/>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457220828"/>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416958203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2938751649"/>
                  </a:ext>
                </a:extLst>
              </a:tr>
              <a:tr h="0">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l"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a:solidFill>
                          <a:srgbClr val="000000"/>
                        </a:solidFill>
                        <a:effectLst/>
                        <a:latin typeface="Calibri" panose="020F0502020204030204" pitchFamily="34" charset="0"/>
                      </a:endParaRPr>
                    </a:p>
                  </a:txBody>
                  <a:tcPr marL="222" marR="222" marT="222" marB="0" anchor="b"/>
                </a:tc>
                <a:tc>
                  <a:txBody>
                    <a:bodyPr/>
                    <a:lstStyle/>
                    <a:p>
                      <a:pPr algn="ctr" fontAlgn="b"/>
                      <a:endParaRPr lang="fr-FR" sz="100" b="0" i="0" u="none" strike="noStrike" dirty="0">
                        <a:solidFill>
                          <a:srgbClr val="000000"/>
                        </a:solidFill>
                        <a:effectLst/>
                        <a:latin typeface="Calibri" panose="020F0502020204030204" pitchFamily="34" charset="0"/>
                      </a:endParaRPr>
                    </a:p>
                  </a:txBody>
                  <a:tcPr marL="222" marR="222" marT="222" marB="0" anchor="b"/>
                </a:tc>
                <a:extLst>
                  <a:ext uri="{0D108BD9-81ED-4DB2-BD59-A6C34878D82A}">
                    <a16:rowId xmlns:a16="http://schemas.microsoft.com/office/drawing/2014/main" val="3123178893"/>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2356047994"/>
              </p:ext>
            </p:extLst>
          </p:nvPr>
        </p:nvGraphicFramePr>
        <p:xfrm>
          <a:off x="360000" y="932932"/>
          <a:ext cx="8406335" cy="3695208"/>
        </p:xfrm>
        <a:graphic>
          <a:graphicData uri="http://schemas.openxmlformats.org/drawingml/2006/table">
            <a:tbl>
              <a:tblPr>
                <a:tableStyleId>{5DA37D80-6434-44D0-A028-1B22A696006F}</a:tableStyleId>
              </a:tblPr>
              <a:tblGrid>
                <a:gridCol w="614630">
                  <a:extLst>
                    <a:ext uri="{9D8B030D-6E8A-4147-A177-3AD203B41FA5}">
                      <a16:colId xmlns:a16="http://schemas.microsoft.com/office/drawing/2014/main" val="832720146"/>
                    </a:ext>
                  </a:extLst>
                </a:gridCol>
                <a:gridCol w="742675">
                  <a:extLst>
                    <a:ext uri="{9D8B030D-6E8A-4147-A177-3AD203B41FA5}">
                      <a16:colId xmlns:a16="http://schemas.microsoft.com/office/drawing/2014/main" val="725629147"/>
                    </a:ext>
                  </a:extLst>
                </a:gridCol>
                <a:gridCol w="717067">
                  <a:extLst>
                    <a:ext uri="{9D8B030D-6E8A-4147-A177-3AD203B41FA5}">
                      <a16:colId xmlns:a16="http://schemas.microsoft.com/office/drawing/2014/main" val="4273775390"/>
                    </a:ext>
                  </a:extLst>
                </a:gridCol>
                <a:gridCol w="1489556">
                  <a:extLst>
                    <a:ext uri="{9D8B030D-6E8A-4147-A177-3AD203B41FA5}">
                      <a16:colId xmlns:a16="http://schemas.microsoft.com/office/drawing/2014/main" val="2131464675"/>
                    </a:ext>
                  </a:extLst>
                </a:gridCol>
                <a:gridCol w="3096344">
                  <a:extLst>
                    <a:ext uri="{9D8B030D-6E8A-4147-A177-3AD203B41FA5}">
                      <a16:colId xmlns:a16="http://schemas.microsoft.com/office/drawing/2014/main" val="2617800179"/>
                    </a:ext>
                  </a:extLst>
                </a:gridCol>
                <a:gridCol w="360040">
                  <a:extLst>
                    <a:ext uri="{9D8B030D-6E8A-4147-A177-3AD203B41FA5}">
                      <a16:colId xmlns:a16="http://schemas.microsoft.com/office/drawing/2014/main" val="3257480646"/>
                    </a:ext>
                  </a:extLst>
                </a:gridCol>
                <a:gridCol w="358440">
                  <a:extLst>
                    <a:ext uri="{9D8B030D-6E8A-4147-A177-3AD203B41FA5}">
                      <a16:colId xmlns:a16="http://schemas.microsoft.com/office/drawing/2014/main" val="1283313160"/>
                    </a:ext>
                  </a:extLst>
                </a:gridCol>
                <a:gridCol w="537800">
                  <a:extLst>
                    <a:ext uri="{9D8B030D-6E8A-4147-A177-3AD203B41FA5}">
                      <a16:colId xmlns:a16="http://schemas.microsoft.com/office/drawing/2014/main" val="1927314720"/>
                    </a:ext>
                  </a:extLst>
                </a:gridCol>
                <a:gridCol w="489783">
                  <a:extLst>
                    <a:ext uri="{9D8B030D-6E8A-4147-A177-3AD203B41FA5}">
                      <a16:colId xmlns:a16="http://schemas.microsoft.com/office/drawing/2014/main" val="3342032021"/>
                    </a:ext>
                  </a:extLst>
                </a:gridCol>
              </a:tblGrid>
              <a:tr h="278929">
                <a:tc>
                  <a:txBody>
                    <a:bodyPr/>
                    <a:lstStyle/>
                    <a:p>
                      <a:pPr algn="ctr" fontAlgn="b"/>
                      <a:r>
                        <a:rPr lang="fr-FR" sz="800" u="none" strike="noStrike" dirty="0">
                          <a:solidFill>
                            <a:schemeClr val="bg1"/>
                          </a:solidFill>
                          <a:effectLst/>
                        </a:rPr>
                        <a:t>Area</a:t>
                      </a:r>
                      <a:endParaRPr lang="fr-FR" sz="800" b="0" i="0" u="none" strike="noStrike" dirty="0">
                        <a:solidFill>
                          <a:schemeClr val="bg1"/>
                        </a:solidFill>
                        <a:effectLst/>
                        <a:latin typeface="Calibri" panose="020F0502020204030204" pitchFamily="34" charset="0"/>
                      </a:endParaRPr>
                    </a:p>
                  </a:txBody>
                  <a:tcPr marL="3134" marR="3134" marT="3134" marB="0" anchor="ctr">
                    <a:solidFill>
                      <a:srgbClr val="002060"/>
                    </a:solidFill>
                  </a:tcPr>
                </a:tc>
                <a:tc>
                  <a:txBody>
                    <a:bodyPr/>
                    <a:lstStyle/>
                    <a:p>
                      <a:pPr algn="ctr" fontAlgn="b"/>
                      <a:r>
                        <a:rPr lang="fr-FR" sz="800" u="none" strike="noStrike" dirty="0">
                          <a:solidFill>
                            <a:schemeClr val="bg1"/>
                          </a:solidFill>
                          <a:effectLst/>
                        </a:rPr>
                        <a:t>Call </a:t>
                      </a:r>
                      <a:r>
                        <a:rPr lang="fr-FR" sz="800" u="none" strike="noStrike" dirty="0" err="1">
                          <a:solidFill>
                            <a:schemeClr val="bg1"/>
                          </a:solidFill>
                          <a:effectLst/>
                        </a:rPr>
                        <a:t>opening</a:t>
                      </a:r>
                      <a:endParaRPr lang="fr-FR" sz="800" b="0" i="0" u="none" strike="noStrike" dirty="0">
                        <a:solidFill>
                          <a:schemeClr val="bg1"/>
                        </a:solidFill>
                        <a:effectLst/>
                        <a:latin typeface="Calibri" panose="020F0502020204030204" pitchFamily="34" charset="0"/>
                      </a:endParaRPr>
                    </a:p>
                  </a:txBody>
                  <a:tcPr marL="3134" marR="3134" marT="3134" marB="0" anchor="ctr">
                    <a:solidFill>
                      <a:srgbClr val="002060"/>
                    </a:solidFill>
                  </a:tcPr>
                </a:tc>
                <a:tc>
                  <a:txBody>
                    <a:bodyPr/>
                    <a:lstStyle/>
                    <a:p>
                      <a:pPr algn="ctr" fontAlgn="b"/>
                      <a:r>
                        <a:rPr lang="fr-FR" sz="800" u="none" strike="noStrike" dirty="0" smtClean="0">
                          <a:solidFill>
                            <a:schemeClr val="bg1"/>
                          </a:solidFill>
                          <a:effectLst/>
                        </a:rPr>
                        <a:t>Call </a:t>
                      </a:r>
                      <a:r>
                        <a:rPr lang="fr-FR" sz="800" u="none" strike="noStrike" dirty="0">
                          <a:solidFill>
                            <a:schemeClr val="bg1"/>
                          </a:solidFill>
                          <a:effectLst/>
                        </a:rPr>
                        <a:t>deadline</a:t>
                      </a:r>
                      <a:endParaRPr lang="fr-FR" sz="800" b="0" i="0" u="none" strike="noStrike" dirty="0">
                        <a:solidFill>
                          <a:schemeClr val="bg1"/>
                        </a:solidFill>
                        <a:effectLst/>
                        <a:latin typeface="Calibri" panose="020F0502020204030204" pitchFamily="34" charset="0"/>
                      </a:endParaRPr>
                    </a:p>
                  </a:txBody>
                  <a:tcPr marL="3134" marR="3134" marT="3134" marB="0" anchor="ctr">
                    <a:solidFill>
                      <a:srgbClr val="002060"/>
                    </a:solidFill>
                  </a:tcPr>
                </a:tc>
                <a:tc>
                  <a:txBody>
                    <a:bodyPr/>
                    <a:lstStyle/>
                    <a:p>
                      <a:pPr algn="ctr" fontAlgn="b"/>
                      <a:r>
                        <a:rPr lang="fr-FR" sz="800" u="none" strike="noStrike" dirty="0">
                          <a:solidFill>
                            <a:schemeClr val="bg1"/>
                          </a:solidFill>
                          <a:effectLst/>
                        </a:rPr>
                        <a:t>Topic code</a:t>
                      </a:r>
                      <a:endParaRPr lang="fr-FR" sz="800" b="0" i="0" u="none" strike="noStrike" dirty="0">
                        <a:solidFill>
                          <a:schemeClr val="bg1"/>
                        </a:solidFill>
                        <a:effectLst/>
                        <a:latin typeface="Calibri" panose="020F0502020204030204" pitchFamily="34" charset="0"/>
                      </a:endParaRPr>
                    </a:p>
                  </a:txBody>
                  <a:tcPr marL="3134" marR="3134" marT="3134" marB="0" anchor="ctr">
                    <a:solidFill>
                      <a:srgbClr val="002060"/>
                    </a:solidFill>
                  </a:tcPr>
                </a:tc>
                <a:tc>
                  <a:txBody>
                    <a:bodyPr/>
                    <a:lstStyle/>
                    <a:p>
                      <a:pPr algn="ctr" fontAlgn="b"/>
                      <a:r>
                        <a:rPr lang="fr-FR" sz="800" u="none" strike="noStrike" dirty="0">
                          <a:solidFill>
                            <a:schemeClr val="bg1"/>
                          </a:solidFill>
                          <a:effectLst/>
                        </a:rPr>
                        <a:t>Topic </a:t>
                      </a:r>
                      <a:r>
                        <a:rPr lang="fr-FR" sz="800" u="none" strike="noStrike" dirty="0" err="1">
                          <a:solidFill>
                            <a:schemeClr val="bg1"/>
                          </a:solidFill>
                          <a:effectLst/>
                        </a:rPr>
                        <a:t>title</a:t>
                      </a:r>
                      <a:endParaRPr lang="fr-FR" sz="800" b="0" i="0" u="none" strike="noStrike" dirty="0">
                        <a:solidFill>
                          <a:schemeClr val="bg1"/>
                        </a:solidFill>
                        <a:effectLst/>
                        <a:latin typeface="Calibri" panose="020F0502020204030204" pitchFamily="34" charset="0"/>
                      </a:endParaRPr>
                    </a:p>
                  </a:txBody>
                  <a:tcPr marL="3134" marR="3134" marT="3134" marB="0" anchor="ctr">
                    <a:solidFill>
                      <a:srgbClr val="002060"/>
                    </a:solidFill>
                  </a:tcPr>
                </a:tc>
                <a:tc>
                  <a:txBody>
                    <a:bodyPr/>
                    <a:lstStyle/>
                    <a:p>
                      <a:pPr algn="ctr" fontAlgn="b"/>
                      <a:r>
                        <a:rPr lang="fr-FR" sz="800" u="none" strike="noStrike" dirty="0" err="1">
                          <a:solidFill>
                            <a:schemeClr val="bg1"/>
                          </a:solidFill>
                          <a:effectLst/>
                        </a:rPr>
                        <a:t>ToA</a:t>
                      </a:r>
                      <a:endParaRPr lang="fr-FR" sz="800" b="0" i="0" u="none" strike="noStrike" dirty="0">
                        <a:solidFill>
                          <a:schemeClr val="bg1"/>
                        </a:solidFill>
                        <a:effectLst/>
                        <a:latin typeface="Calibri" panose="020F0502020204030204" pitchFamily="34" charset="0"/>
                      </a:endParaRPr>
                    </a:p>
                  </a:txBody>
                  <a:tcPr marL="3134" marR="3134" marT="3134" marB="0" anchor="ctr">
                    <a:solidFill>
                      <a:srgbClr val="002060"/>
                    </a:solidFill>
                  </a:tcPr>
                </a:tc>
                <a:tc>
                  <a:txBody>
                    <a:bodyPr/>
                    <a:lstStyle/>
                    <a:p>
                      <a:pPr algn="ctr" fontAlgn="b"/>
                      <a:r>
                        <a:rPr lang="fr-FR" sz="800" u="none" strike="noStrike" dirty="0">
                          <a:solidFill>
                            <a:schemeClr val="bg1"/>
                          </a:solidFill>
                          <a:effectLst/>
                        </a:rPr>
                        <a:t>Budget per </a:t>
                      </a:r>
                      <a:r>
                        <a:rPr lang="fr-FR" sz="800" u="none" strike="noStrike" dirty="0" err="1">
                          <a:solidFill>
                            <a:schemeClr val="bg1"/>
                          </a:solidFill>
                          <a:effectLst/>
                        </a:rPr>
                        <a:t>project</a:t>
                      </a:r>
                      <a:endParaRPr lang="fr-FR" sz="800" b="0" i="0" u="none" strike="noStrike" dirty="0">
                        <a:solidFill>
                          <a:schemeClr val="bg1"/>
                        </a:solidFill>
                        <a:effectLst/>
                        <a:latin typeface="Calibri" panose="020F0502020204030204" pitchFamily="34" charset="0"/>
                      </a:endParaRPr>
                    </a:p>
                  </a:txBody>
                  <a:tcPr marL="3134" marR="3134" marT="3134" marB="0" anchor="ctr">
                    <a:solidFill>
                      <a:srgbClr val="002060"/>
                    </a:solidFill>
                  </a:tcPr>
                </a:tc>
                <a:tc>
                  <a:txBody>
                    <a:bodyPr/>
                    <a:lstStyle/>
                    <a:p>
                      <a:pPr algn="ctr" fontAlgn="b"/>
                      <a:r>
                        <a:rPr lang="fr-FR" sz="800" u="none" strike="noStrike" dirty="0" err="1">
                          <a:solidFill>
                            <a:schemeClr val="bg1"/>
                          </a:solidFill>
                          <a:effectLst/>
                        </a:rPr>
                        <a:t>Number</a:t>
                      </a:r>
                      <a:r>
                        <a:rPr lang="fr-FR" sz="800" u="none" strike="noStrike" dirty="0">
                          <a:solidFill>
                            <a:schemeClr val="bg1"/>
                          </a:solidFill>
                          <a:effectLst/>
                        </a:rPr>
                        <a:t> of </a:t>
                      </a:r>
                      <a:r>
                        <a:rPr lang="fr-FR" sz="800" u="none" strike="noStrike" dirty="0" err="1">
                          <a:solidFill>
                            <a:schemeClr val="bg1"/>
                          </a:solidFill>
                          <a:effectLst/>
                        </a:rPr>
                        <a:t>projects</a:t>
                      </a:r>
                      <a:r>
                        <a:rPr lang="fr-FR" sz="800" u="none" strike="noStrike" dirty="0">
                          <a:solidFill>
                            <a:schemeClr val="bg1"/>
                          </a:solidFill>
                          <a:effectLst/>
                        </a:rPr>
                        <a:t> </a:t>
                      </a:r>
                      <a:r>
                        <a:rPr lang="fr-FR" sz="800" u="none" strike="noStrike" dirty="0" err="1">
                          <a:solidFill>
                            <a:schemeClr val="bg1"/>
                          </a:solidFill>
                          <a:effectLst/>
                        </a:rPr>
                        <a:t>expected</a:t>
                      </a:r>
                      <a:r>
                        <a:rPr lang="fr-FR" sz="800" u="none" strike="noStrike" dirty="0">
                          <a:solidFill>
                            <a:schemeClr val="bg1"/>
                          </a:solidFill>
                          <a:effectLst/>
                        </a:rPr>
                        <a:t> </a:t>
                      </a:r>
                      <a:endParaRPr lang="fr-FR" sz="800" b="0" i="0" u="none" strike="noStrike" dirty="0">
                        <a:solidFill>
                          <a:schemeClr val="bg1"/>
                        </a:solidFill>
                        <a:effectLst/>
                        <a:latin typeface="Calibri" panose="020F0502020204030204" pitchFamily="34" charset="0"/>
                      </a:endParaRPr>
                    </a:p>
                  </a:txBody>
                  <a:tcPr marL="3134" marR="3134" marT="3134" marB="0" anchor="ctr">
                    <a:solidFill>
                      <a:srgbClr val="002060"/>
                    </a:solidFill>
                  </a:tcPr>
                </a:tc>
                <a:tc>
                  <a:txBody>
                    <a:bodyPr/>
                    <a:lstStyle/>
                    <a:p>
                      <a:pPr algn="ctr" fontAlgn="b"/>
                      <a:r>
                        <a:rPr lang="en-US" sz="800" u="none" strike="noStrike" dirty="0">
                          <a:solidFill>
                            <a:schemeClr val="bg1"/>
                          </a:solidFill>
                          <a:effectLst/>
                        </a:rPr>
                        <a:t>TRL (targeted at the end of project)</a:t>
                      </a:r>
                      <a:endParaRPr lang="en-US" sz="800" b="0" i="0" u="none" strike="noStrike" dirty="0">
                        <a:solidFill>
                          <a:schemeClr val="bg1"/>
                        </a:solidFill>
                        <a:effectLst/>
                        <a:latin typeface="Calibri" panose="020F0502020204030204" pitchFamily="34" charset="0"/>
                      </a:endParaRPr>
                    </a:p>
                  </a:txBody>
                  <a:tcPr marL="3134" marR="3134" marT="3134" marB="0" anchor="ctr">
                    <a:solidFill>
                      <a:srgbClr val="002060"/>
                    </a:solidFill>
                  </a:tcPr>
                </a:tc>
                <a:extLst>
                  <a:ext uri="{0D108BD9-81ED-4DB2-BD59-A6C34878D82A}">
                    <a16:rowId xmlns:a16="http://schemas.microsoft.com/office/drawing/2014/main" val="4012402267"/>
                  </a:ext>
                </a:extLst>
              </a:tr>
              <a:tr h="113452">
                <a:tc>
                  <a:txBody>
                    <a:bodyPr/>
                    <a:lstStyle/>
                    <a:p>
                      <a:pPr algn="l" fontAlgn="ctr"/>
                      <a:r>
                        <a:rPr lang="fr-FR" sz="800" u="none" strike="noStrike">
                          <a:effectLst/>
                        </a:rPr>
                        <a:t>Buildings</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b"/>
                      <a:r>
                        <a:rPr lang="fr-FR" sz="800" u="none" strike="noStrike">
                          <a:effectLst/>
                        </a:rPr>
                        <a:t>20/04/2023</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l" fontAlgn="ctr"/>
                      <a:r>
                        <a:rPr lang="fr-FR" sz="800" u="none" strike="noStrike">
                          <a:effectLst/>
                        </a:rPr>
                        <a:t>HORIZON-CL5-2023-D4-01-01</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l" fontAlgn="ctr"/>
                      <a:r>
                        <a:rPr lang="en-US" sz="800" u="none" strike="noStrike" dirty="0">
                          <a:effectLst/>
                          <a:hlinkClick r:id="rId2" action="ppaction://hlinksldjump"/>
                        </a:rPr>
                        <a:t>Innovative cost-efficient solutions for zero-emission buildings</a:t>
                      </a:r>
                      <a:endParaRPr lang="en-US"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6-8</a:t>
                      </a:r>
                      <a:endParaRPr lang="fr-FR" sz="800" b="0" i="0" u="none" strike="noStrike">
                        <a:solidFill>
                          <a:srgbClr val="000000"/>
                        </a:solidFill>
                        <a:effectLst/>
                        <a:latin typeface="Calibri" panose="020F0502020204030204" pitchFamily="34" charset="0"/>
                      </a:endParaRPr>
                    </a:p>
                  </a:txBody>
                  <a:tcPr marL="3134" marR="3134" marT="3134" marB="0" anchor="ctr"/>
                </a:tc>
                <a:extLst>
                  <a:ext uri="{0D108BD9-81ED-4DB2-BD59-A6C34878D82A}">
                    <a16:rowId xmlns:a16="http://schemas.microsoft.com/office/drawing/2014/main" val="807728880"/>
                  </a:ext>
                </a:extLst>
              </a:tr>
              <a:tr h="113452">
                <a:tc>
                  <a:txBody>
                    <a:bodyPr/>
                    <a:lstStyle/>
                    <a:p>
                      <a:pPr algn="l" fontAlgn="ctr"/>
                      <a:r>
                        <a:rPr lang="fr-FR" sz="800" u="none" strike="noStrike">
                          <a:effectLst/>
                        </a:rPr>
                        <a:t>Buildings</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b"/>
                      <a:r>
                        <a:rPr lang="fr-FR" sz="800" u="none" strike="noStrike">
                          <a:effectLst/>
                        </a:rPr>
                        <a:t>20/04/2023</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l" fontAlgn="ctr"/>
                      <a:r>
                        <a:rPr lang="fr-FR" sz="800" u="none" strike="noStrike">
                          <a:effectLst/>
                        </a:rPr>
                        <a:t>HORIZON-CL5-2023-D4-01-02</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l" fontAlgn="ctr"/>
                      <a:r>
                        <a:rPr lang="en-US" sz="800" u="none" strike="noStrike" dirty="0">
                          <a:effectLst/>
                          <a:hlinkClick r:id="rId3" action="ppaction://hlinksldjump"/>
                        </a:rPr>
                        <a:t>Future-proofing historical buildings for the clean energy transition</a:t>
                      </a:r>
                      <a:endParaRPr lang="en-US"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4,5</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4-5</a:t>
                      </a:r>
                      <a:endParaRPr lang="fr-FR" sz="800" b="0" i="0" u="none" strike="noStrike">
                        <a:solidFill>
                          <a:srgbClr val="000000"/>
                        </a:solidFill>
                        <a:effectLst/>
                        <a:latin typeface="Calibri" panose="020F0502020204030204" pitchFamily="34" charset="0"/>
                      </a:endParaRPr>
                    </a:p>
                  </a:txBody>
                  <a:tcPr marL="3134" marR="3134" marT="3134" marB="0" anchor="ctr"/>
                </a:tc>
                <a:extLst>
                  <a:ext uri="{0D108BD9-81ED-4DB2-BD59-A6C34878D82A}">
                    <a16:rowId xmlns:a16="http://schemas.microsoft.com/office/drawing/2014/main" val="1013245034"/>
                  </a:ext>
                </a:extLst>
              </a:tr>
              <a:tr h="223770">
                <a:tc>
                  <a:txBody>
                    <a:bodyPr/>
                    <a:lstStyle/>
                    <a:p>
                      <a:pPr algn="l" fontAlgn="ctr"/>
                      <a:r>
                        <a:rPr lang="fr-FR" sz="800" u="none" strike="noStrike">
                          <a:effectLst/>
                        </a:rPr>
                        <a:t>Buildings</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b"/>
                      <a:r>
                        <a:rPr lang="fr-FR" sz="800" u="none" strike="noStrike">
                          <a:effectLst/>
                        </a:rPr>
                        <a:t>20/04/2023</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l" fontAlgn="ctr"/>
                      <a:r>
                        <a:rPr lang="fr-FR" sz="800" u="none" strike="noStrike" dirty="0">
                          <a:effectLst/>
                        </a:rPr>
                        <a:t>HORIZON-CL5-2023-D4-01-03</a:t>
                      </a:r>
                      <a:endParaRPr lang="fr-FR"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l" fontAlgn="ctr"/>
                      <a:r>
                        <a:rPr lang="en-US" sz="800" u="none" strike="noStrike" dirty="0">
                          <a:effectLst/>
                          <a:hlinkClick r:id="rId4" action="ppaction://hlinksldjump"/>
                        </a:rPr>
                        <a:t>Interoperable solutions for positive energy districts (PEDs), including a better integration of local renewables and local excess heat sources</a:t>
                      </a:r>
                      <a:endParaRPr lang="en-US"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4</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6-8</a:t>
                      </a:r>
                      <a:endParaRPr lang="fr-FR" sz="800" b="0" i="0" u="none" strike="noStrike">
                        <a:solidFill>
                          <a:srgbClr val="000000"/>
                        </a:solidFill>
                        <a:effectLst/>
                        <a:latin typeface="Calibri" panose="020F0502020204030204" pitchFamily="34" charset="0"/>
                      </a:endParaRPr>
                    </a:p>
                  </a:txBody>
                  <a:tcPr marL="3134" marR="3134" marT="3134" marB="0" anchor="ctr"/>
                </a:tc>
                <a:extLst>
                  <a:ext uri="{0D108BD9-81ED-4DB2-BD59-A6C34878D82A}">
                    <a16:rowId xmlns:a16="http://schemas.microsoft.com/office/drawing/2014/main" val="1051693736"/>
                  </a:ext>
                </a:extLst>
              </a:tr>
              <a:tr h="168611">
                <a:tc>
                  <a:txBody>
                    <a:bodyPr/>
                    <a:lstStyle/>
                    <a:p>
                      <a:pPr algn="l" fontAlgn="ctr"/>
                      <a:r>
                        <a:rPr lang="fr-FR" sz="800" u="none" strike="noStrike">
                          <a:effectLst/>
                        </a:rPr>
                        <a:t>Buildings</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b"/>
                      <a:r>
                        <a:rPr lang="fr-FR" sz="800" u="none" strike="noStrike">
                          <a:effectLst/>
                        </a:rPr>
                        <a:t>20/04/2023</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l" fontAlgn="ctr"/>
                      <a:r>
                        <a:rPr lang="fr-FR" sz="800" u="none" strike="noStrike">
                          <a:effectLst/>
                        </a:rPr>
                        <a:t>HORIZON-CL5-2023-D4-01-04</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l" fontAlgn="ctr"/>
                      <a:r>
                        <a:rPr lang="en-US" sz="800" u="none" strike="noStrike" dirty="0">
                          <a:effectLst/>
                          <a:hlinkClick r:id="rId4" action="ppaction://hlinksldjump"/>
                        </a:rPr>
                        <a:t>Thermal management and energy </a:t>
                      </a:r>
                      <a:r>
                        <a:rPr lang="en-US" sz="800" u="none" strike="noStrike" dirty="0" err="1">
                          <a:effectLst/>
                          <a:hlinkClick r:id="rId4" action="ppaction://hlinksldjump"/>
                        </a:rPr>
                        <a:t>optimisation</a:t>
                      </a:r>
                      <a:r>
                        <a:rPr lang="en-US" sz="800" u="none" strike="noStrike" dirty="0">
                          <a:effectLst/>
                          <a:hlinkClick r:id="rId4" action="ppaction://hlinksldjump"/>
                        </a:rPr>
                        <a:t> of high energy demand IT systems equipment in tertiary buildings</a:t>
                      </a:r>
                      <a:endParaRPr lang="en-US"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4-5</a:t>
                      </a:r>
                      <a:endParaRPr lang="fr-FR" sz="800" b="0" i="0" u="none" strike="noStrike">
                        <a:solidFill>
                          <a:srgbClr val="000000"/>
                        </a:solidFill>
                        <a:effectLst/>
                        <a:latin typeface="Calibri" panose="020F0502020204030204" pitchFamily="34" charset="0"/>
                      </a:endParaRPr>
                    </a:p>
                  </a:txBody>
                  <a:tcPr marL="3134" marR="3134" marT="3134" marB="0" anchor="ctr"/>
                </a:tc>
                <a:extLst>
                  <a:ext uri="{0D108BD9-81ED-4DB2-BD59-A6C34878D82A}">
                    <a16:rowId xmlns:a16="http://schemas.microsoft.com/office/drawing/2014/main" val="2919935717"/>
                  </a:ext>
                </a:extLst>
              </a:tr>
              <a:tr h="168611">
                <a:tc>
                  <a:txBody>
                    <a:bodyPr/>
                    <a:lstStyle/>
                    <a:p>
                      <a:pPr algn="l" fontAlgn="ctr"/>
                      <a:r>
                        <a:rPr lang="fr-FR" sz="800" u="none" strike="noStrike">
                          <a:effectLst/>
                        </a:rPr>
                        <a:t>Buildings</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b"/>
                      <a:r>
                        <a:rPr lang="fr-FR" sz="800" u="none" strike="noStrike">
                          <a:effectLst/>
                        </a:rPr>
                        <a:t>20/04/2023</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l" fontAlgn="ctr"/>
                      <a:r>
                        <a:rPr lang="fr-FR" sz="800" u="none" strike="noStrike" dirty="0">
                          <a:effectLst/>
                        </a:rPr>
                        <a:t>HORIZON-CL5-2023-D4-01-05</a:t>
                      </a:r>
                      <a:endParaRPr lang="fr-FR"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l" fontAlgn="ctr"/>
                      <a:r>
                        <a:rPr lang="en-US" sz="800" u="none" strike="noStrike" dirty="0">
                          <a:effectLst/>
                          <a:hlinkClick r:id="rId5" action="ppaction://hlinksldjump"/>
                        </a:rPr>
                        <a:t>Innovative solutions for cost-effective </a:t>
                      </a:r>
                      <a:r>
                        <a:rPr lang="en-US" sz="800" u="none" strike="noStrike" dirty="0" err="1">
                          <a:effectLst/>
                          <a:hlinkClick r:id="rId5" action="ppaction://hlinksldjump"/>
                        </a:rPr>
                        <a:t>decarbonisation</a:t>
                      </a:r>
                      <a:r>
                        <a:rPr lang="en-US" sz="800" u="none" strike="noStrike" dirty="0">
                          <a:effectLst/>
                          <a:hlinkClick r:id="rId5" action="ppaction://hlinksldjump"/>
                        </a:rPr>
                        <a:t> of buildings through energy efficiency and electrification</a:t>
                      </a:r>
                      <a:endParaRPr lang="en-US"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12,5</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6-8</a:t>
                      </a:r>
                      <a:endParaRPr lang="fr-FR" sz="800" b="0" i="0" u="none" strike="noStrike">
                        <a:solidFill>
                          <a:srgbClr val="000000"/>
                        </a:solidFill>
                        <a:effectLst/>
                        <a:latin typeface="Calibri" panose="020F0502020204030204" pitchFamily="34" charset="0"/>
                      </a:endParaRPr>
                    </a:p>
                  </a:txBody>
                  <a:tcPr marL="3134" marR="3134" marT="3134" marB="0" anchor="ctr"/>
                </a:tc>
                <a:extLst>
                  <a:ext uri="{0D108BD9-81ED-4DB2-BD59-A6C34878D82A}">
                    <a16:rowId xmlns:a16="http://schemas.microsoft.com/office/drawing/2014/main" val="3520819625"/>
                  </a:ext>
                </a:extLst>
              </a:tr>
              <a:tr h="223770">
                <a:tc>
                  <a:txBody>
                    <a:bodyPr/>
                    <a:lstStyle/>
                    <a:p>
                      <a:pPr algn="l" fontAlgn="ctr"/>
                      <a:r>
                        <a:rPr lang="fr-FR" sz="800" u="none" strike="noStrike">
                          <a:effectLst/>
                        </a:rPr>
                        <a:t>Industry</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13/12/2022</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b"/>
                      <a:r>
                        <a:rPr lang="fr-FR" sz="800" u="none" strike="noStrike">
                          <a:effectLst/>
                        </a:rPr>
                        <a:t>20/04/2023</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l" fontAlgn="ctr"/>
                      <a:r>
                        <a:rPr lang="fr-FR" sz="800" u="none" strike="noStrike" dirty="0">
                          <a:effectLst/>
                        </a:rPr>
                        <a:t>HORIZON-CL5-2023-D4-01-06</a:t>
                      </a:r>
                      <a:endParaRPr lang="fr-FR"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l" fontAlgn="ctr"/>
                      <a:r>
                        <a:rPr lang="en-US" sz="800" u="none" strike="noStrike" dirty="0">
                          <a:effectLst/>
                          <a:hlinkClick r:id="rId6" action="ppaction://hlinksldjump"/>
                        </a:rPr>
                        <a:t>Integration of renewable heat or industrial waste heat in heat-to-cold conversion systems to generate cold for industrial processes</a:t>
                      </a:r>
                      <a:endParaRPr lang="en-US"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10</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7</a:t>
                      </a:r>
                      <a:endParaRPr lang="fr-FR" sz="800" b="0" i="0" u="none" strike="noStrike">
                        <a:solidFill>
                          <a:srgbClr val="000000"/>
                        </a:solidFill>
                        <a:effectLst/>
                        <a:latin typeface="Calibri" panose="020F0502020204030204" pitchFamily="34" charset="0"/>
                      </a:endParaRPr>
                    </a:p>
                  </a:txBody>
                  <a:tcPr marL="3134" marR="3134" marT="3134" marB="0" anchor="ctr"/>
                </a:tc>
                <a:extLst>
                  <a:ext uri="{0D108BD9-81ED-4DB2-BD59-A6C34878D82A}">
                    <a16:rowId xmlns:a16="http://schemas.microsoft.com/office/drawing/2014/main" val="1321404476"/>
                  </a:ext>
                </a:extLst>
              </a:tr>
              <a:tr h="168611">
                <a:tc>
                  <a:txBody>
                    <a:bodyPr/>
                    <a:lstStyle/>
                    <a:p>
                      <a:pPr algn="l" fontAlgn="ctr"/>
                      <a:r>
                        <a:rPr lang="fr-FR" sz="800" u="none" strike="noStrike">
                          <a:effectLst/>
                        </a:rPr>
                        <a:t>Buildings</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b"/>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b"/>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l" fontAlgn="ctr"/>
                      <a:r>
                        <a:rPr lang="fr-FR" sz="800" u="none" strike="noStrike" dirty="0">
                          <a:effectLst/>
                        </a:rPr>
                        <a:t>HORIZON-CL5-2023-D4-02-01</a:t>
                      </a:r>
                      <a:endParaRPr lang="fr-FR"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l" fontAlgn="ctr"/>
                      <a:r>
                        <a:rPr lang="en-US" sz="800" u="none" strike="noStrike" dirty="0">
                          <a:effectLst/>
                          <a:hlinkClick r:id="rId7" action="ppaction://hlinksldjump"/>
                        </a:rPr>
                        <a:t>Innovative uses of lifecycle data for the management of buildings and buildings portfolios (Built4People Partnership)</a:t>
                      </a:r>
                      <a:endParaRPr lang="en-US"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6-8</a:t>
                      </a:r>
                      <a:endParaRPr lang="fr-FR" sz="800" b="0" i="0" u="none" strike="noStrike">
                        <a:solidFill>
                          <a:srgbClr val="000000"/>
                        </a:solidFill>
                        <a:effectLst/>
                        <a:latin typeface="Calibri" panose="020F0502020204030204" pitchFamily="34" charset="0"/>
                      </a:endParaRPr>
                    </a:p>
                  </a:txBody>
                  <a:tcPr marL="3134" marR="3134" marT="3134" marB="0" anchor="ctr"/>
                </a:tc>
                <a:extLst>
                  <a:ext uri="{0D108BD9-81ED-4DB2-BD59-A6C34878D82A}">
                    <a16:rowId xmlns:a16="http://schemas.microsoft.com/office/drawing/2014/main" val="336840668"/>
                  </a:ext>
                </a:extLst>
              </a:tr>
              <a:tr h="334088">
                <a:tc>
                  <a:txBody>
                    <a:bodyPr/>
                    <a:lstStyle/>
                    <a:p>
                      <a:pPr algn="l" fontAlgn="ctr"/>
                      <a:r>
                        <a:rPr lang="fr-FR" sz="800" u="none" strike="noStrike">
                          <a:effectLst/>
                        </a:rPr>
                        <a:t>Buildings</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b"/>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b"/>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l" fontAlgn="ctr"/>
                      <a:r>
                        <a:rPr lang="fr-FR" sz="800" u="none" strike="noStrike" dirty="0">
                          <a:effectLst/>
                        </a:rPr>
                        <a:t>HORIZON-CL5-2023-D4-02-02</a:t>
                      </a:r>
                      <a:endParaRPr lang="fr-FR"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l" fontAlgn="ctr"/>
                      <a:r>
                        <a:rPr lang="en-US" sz="800" u="none" strike="noStrike" dirty="0">
                          <a:effectLst/>
                          <a:hlinkClick r:id="rId8" action="ppaction://hlinksldjump"/>
                        </a:rPr>
                        <a:t>Solutions for the identification of vulnerable buildings and people-centric built environment, and for improving their resilience in disruptive events and altered conditions in a changing climate (Built4People Partnership)</a:t>
                      </a:r>
                      <a:endParaRPr lang="en-US"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6-8</a:t>
                      </a:r>
                      <a:endParaRPr lang="fr-FR" sz="800" b="0" i="0" u="none" strike="noStrike">
                        <a:solidFill>
                          <a:srgbClr val="000000"/>
                        </a:solidFill>
                        <a:effectLst/>
                        <a:latin typeface="Calibri" panose="020F0502020204030204" pitchFamily="34" charset="0"/>
                      </a:endParaRPr>
                    </a:p>
                  </a:txBody>
                  <a:tcPr marL="3134" marR="3134" marT="3134" marB="0" anchor="ctr"/>
                </a:tc>
                <a:extLst>
                  <a:ext uri="{0D108BD9-81ED-4DB2-BD59-A6C34878D82A}">
                    <a16:rowId xmlns:a16="http://schemas.microsoft.com/office/drawing/2014/main" val="3059914606"/>
                  </a:ext>
                </a:extLst>
              </a:tr>
              <a:tr h="334088">
                <a:tc>
                  <a:txBody>
                    <a:bodyPr/>
                    <a:lstStyle/>
                    <a:p>
                      <a:pPr algn="l" fontAlgn="ctr"/>
                      <a:r>
                        <a:rPr lang="fr-FR" sz="800" u="none" strike="noStrike">
                          <a:effectLst/>
                        </a:rPr>
                        <a:t>Buildings</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b"/>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b"/>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l" fontAlgn="ctr"/>
                      <a:r>
                        <a:rPr lang="fr-FR" sz="800" u="none" strike="noStrike" dirty="0">
                          <a:effectLst/>
                        </a:rPr>
                        <a:t>HORIZON-CL5-2023-D4-02-03</a:t>
                      </a:r>
                      <a:endParaRPr lang="fr-FR"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l" fontAlgn="ctr"/>
                      <a:r>
                        <a:rPr lang="en-US" sz="800" u="none" strike="noStrike" dirty="0">
                          <a:effectLst/>
                          <a:hlinkClick r:id="rId9" action="ppaction://hlinksldjump"/>
                        </a:rPr>
                        <a:t>Demonstrate built-environment </a:t>
                      </a:r>
                      <a:r>
                        <a:rPr lang="en-US" sz="800" u="none" strike="noStrike" dirty="0" err="1">
                          <a:effectLst/>
                          <a:hlinkClick r:id="rId9" action="ppaction://hlinksldjump"/>
                        </a:rPr>
                        <a:t>decarbonisation</a:t>
                      </a:r>
                      <a:r>
                        <a:rPr lang="en-US" sz="800" u="none" strike="noStrike" dirty="0">
                          <a:effectLst/>
                          <a:hlinkClick r:id="rId9" action="ppaction://hlinksldjump"/>
                        </a:rPr>
                        <a:t> pathways through bottom-up technological, social and policy innovation for adaptive integrated sustainable renovation solutions (Built4People Partnership)</a:t>
                      </a:r>
                      <a:endParaRPr lang="en-US"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6</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6-8</a:t>
                      </a:r>
                      <a:endParaRPr lang="fr-FR" sz="800" b="0" i="0" u="none" strike="noStrike">
                        <a:solidFill>
                          <a:srgbClr val="000000"/>
                        </a:solidFill>
                        <a:effectLst/>
                        <a:latin typeface="Calibri" panose="020F0502020204030204" pitchFamily="34" charset="0"/>
                      </a:endParaRPr>
                    </a:p>
                  </a:txBody>
                  <a:tcPr marL="3134" marR="3134" marT="3134" marB="0" anchor="ctr"/>
                </a:tc>
                <a:extLst>
                  <a:ext uri="{0D108BD9-81ED-4DB2-BD59-A6C34878D82A}">
                    <a16:rowId xmlns:a16="http://schemas.microsoft.com/office/drawing/2014/main" val="3292033517"/>
                  </a:ext>
                </a:extLst>
              </a:tr>
              <a:tr h="223770">
                <a:tc>
                  <a:txBody>
                    <a:bodyPr/>
                    <a:lstStyle/>
                    <a:p>
                      <a:pPr algn="l" fontAlgn="ctr"/>
                      <a:r>
                        <a:rPr lang="fr-FR" sz="800" u="none" strike="noStrike">
                          <a:effectLst/>
                        </a:rPr>
                        <a:t>Buildings</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b"/>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b"/>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l" fontAlgn="ctr"/>
                      <a:r>
                        <a:rPr lang="fr-FR" sz="800" u="none" strike="noStrike">
                          <a:effectLst/>
                        </a:rPr>
                        <a:t>HORIZON-CL5-2023-D4-02-04</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l" fontAlgn="ctr"/>
                      <a:r>
                        <a:rPr lang="en-US" sz="800" u="none" strike="noStrike" dirty="0">
                          <a:effectLst/>
                          <a:hlinkClick r:id="rId10" action="ppaction://hlinksldjump"/>
                        </a:rPr>
                        <a:t>Fast-tracking and promoting built environment construction and renovation innovation with local value chains (Built4People Partnership)</a:t>
                      </a:r>
                      <a:endParaRPr lang="en-US"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dirty="0">
                          <a:effectLst/>
                        </a:rPr>
                        <a:t>CSA</a:t>
                      </a:r>
                      <a:endParaRPr lang="fr-FR"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dirty="0">
                          <a:effectLst/>
                        </a:rPr>
                        <a:t>2</a:t>
                      </a:r>
                      <a:endParaRPr lang="fr-FR"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1</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134" marR="3134" marT="3134" marB="0" anchor="ctr"/>
                </a:tc>
                <a:extLst>
                  <a:ext uri="{0D108BD9-81ED-4DB2-BD59-A6C34878D82A}">
                    <a16:rowId xmlns:a16="http://schemas.microsoft.com/office/drawing/2014/main" val="457484549"/>
                  </a:ext>
                </a:extLst>
              </a:tr>
              <a:tr h="223770">
                <a:tc>
                  <a:txBody>
                    <a:bodyPr/>
                    <a:lstStyle/>
                    <a:p>
                      <a:pPr algn="l" fontAlgn="ctr"/>
                      <a:r>
                        <a:rPr lang="fr-FR" sz="800" u="none" strike="noStrike">
                          <a:effectLst/>
                        </a:rPr>
                        <a:t>Buildings</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b"/>
                      <a:r>
                        <a:rPr lang="fr-FR" sz="800" u="none" strike="noStrike">
                          <a:effectLst/>
                        </a:rPr>
                        <a:t>04/05/2023</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b"/>
                      <a:r>
                        <a:rPr lang="fr-FR" sz="800" u="none" strike="noStrike">
                          <a:effectLst/>
                        </a:rPr>
                        <a:t>05/09/2023</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l" fontAlgn="ctr"/>
                      <a:r>
                        <a:rPr lang="fr-FR" sz="800" u="none" strike="noStrike">
                          <a:effectLst/>
                        </a:rPr>
                        <a:t>HORIZON-CL5-2023-D4-02-05</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l" fontAlgn="ctr"/>
                      <a:r>
                        <a:rPr lang="en-US" sz="800" u="none" strike="noStrike" dirty="0">
                          <a:effectLst/>
                          <a:hlinkClick r:id="rId11" action="ppaction://hlinksldjump"/>
                        </a:rPr>
                        <a:t>Supporting the creation of an accessible and inclusive built environment (Built4People Partnership)</a:t>
                      </a:r>
                      <a:endParaRPr lang="en-US"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dirty="0">
                          <a:effectLst/>
                        </a:rPr>
                        <a:t>5</a:t>
                      </a:r>
                      <a:endParaRPr lang="fr-FR"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dirty="0">
                          <a:effectLst/>
                        </a:rPr>
                        <a:t>2</a:t>
                      </a:r>
                      <a:endParaRPr lang="fr-FR" sz="800" b="0" i="0" u="none" strike="noStrike" dirty="0">
                        <a:solidFill>
                          <a:srgbClr val="000000"/>
                        </a:solidFill>
                        <a:effectLst/>
                        <a:latin typeface="Calibri" panose="020F0502020204030204" pitchFamily="34" charset="0"/>
                      </a:endParaRPr>
                    </a:p>
                  </a:txBody>
                  <a:tcPr marL="3134" marR="3134" marT="3134" marB="0" anchor="ctr"/>
                </a:tc>
                <a:tc>
                  <a:txBody>
                    <a:bodyPr/>
                    <a:lstStyle/>
                    <a:p>
                      <a:pPr algn="ctr" fontAlgn="ctr"/>
                      <a:r>
                        <a:rPr lang="fr-FR" sz="800" u="none" strike="noStrike" dirty="0">
                          <a:effectLst/>
                        </a:rPr>
                        <a:t>6-8</a:t>
                      </a:r>
                      <a:endParaRPr lang="fr-FR" sz="800" b="0" i="0" u="none" strike="noStrike" dirty="0">
                        <a:solidFill>
                          <a:srgbClr val="000000"/>
                        </a:solidFill>
                        <a:effectLst/>
                        <a:latin typeface="Calibri" panose="020F0502020204030204" pitchFamily="34" charset="0"/>
                      </a:endParaRPr>
                    </a:p>
                  </a:txBody>
                  <a:tcPr marL="3134" marR="3134" marT="3134" marB="0" anchor="ctr"/>
                </a:tc>
                <a:extLst>
                  <a:ext uri="{0D108BD9-81ED-4DB2-BD59-A6C34878D82A}">
                    <a16:rowId xmlns:a16="http://schemas.microsoft.com/office/drawing/2014/main" val="3438166293"/>
                  </a:ext>
                </a:extLst>
              </a:tr>
            </a:tbl>
          </a:graphicData>
        </a:graphic>
      </p:graphicFrame>
    </p:spTree>
    <p:extLst>
      <p:ext uri="{BB962C8B-B14F-4D97-AF65-F5344CB8AC3E}">
        <p14:creationId xmlns:p14="http://schemas.microsoft.com/office/powerpoint/2010/main" val="1012465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2006718"/>
            <a:ext cx="7668384" cy="2077200"/>
          </a:xfrm>
        </p:spPr>
        <p:txBody>
          <a:bodyPr/>
          <a:lstStyle/>
          <a:p>
            <a:pPr>
              <a:defRPr/>
            </a:pPr>
            <a:endParaRPr lang="fr-FR" sz="2800" b="0" dirty="0"/>
          </a:p>
          <a:p>
            <a:pPr>
              <a:defRPr/>
            </a:pPr>
            <a:r>
              <a:rPr lang="fr-FR" sz="2800" b="0" dirty="0"/>
              <a:t>GUIDE DES APPELS</a:t>
            </a:r>
            <a:endParaRPr dirty="0"/>
          </a:p>
          <a:p>
            <a:pPr>
              <a:defRPr/>
            </a:pPr>
            <a:r>
              <a:rPr lang="fr-FR" sz="3600" dirty="0" smtClean="0"/>
              <a:t>Destination 3 &amp; 4 – Energie</a:t>
            </a:r>
            <a:endParaRPr lang="fr-FR" sz="3600" b="0" dirty="0"/>
          </a:p>
        </p:txBody>
      </p:sp>
      <p:sp>
        <p:nvSpPr>
          <p:cNvPr id="3" name="Rectangle 2"/>
          <p:cNvSpPr/>
          <p:nvPr/>
        </p:nvSpPr>
        <p:spPr>
          <a:xfrm>
            <a:off x="3995936" y="4371950"/>
            <a:ext cx="4788024" cy="461665"/>
          </a:xfrm>
          <a:prstGeom prst="rect">
            <a:avLst/>
          </a:prstGeom>
        </p:spPr>
        <p:txBody>
          <a:bodyPr wrap="square">
            <a:spAutoFit/>
          </a:bodyPr>
          <a:lstStyle/>
          <a:p>
            <a:pPr algn="just">
              <a:spcAft>
                <a:spcPts val="0"/>
              </a:spcAft>
              <a:defRPr/>
            </a:pPr>
            <a:r>
              <a:rPr lang="fr-FR" sz="1200" b="1" i="1" dirty="0" smtClean="0">
                <a:solidFill>
                  <a:srgbClr val="FF0000"/>
                </a:solidFill>
              </a:rPr>
              <a:t>NB : Seul le texte de l’appel fait foi. Pour </a:t>
            </a:r>
            <a:r>
              <a:rPr lang="fr-FR" sz="1200" b="1" i="1" dirty="0">
                <a:solidFill>
                  <a:srgbClr val="FF0000"/>
                </a:solidFill>
              </a:rPr>
              <a:t>connaitre l’ensemble des activités </a:t>
            </a:r>
            <a:r>
              <a:rPr lang="fr-FR" sz="1200" b="1" i="1" dirty="0" smtClean="0">
                <a:solidFill>
                  <a:srgbClr val="FF0000"/>
                </a:solidFill>
              </a:rPr>
              <a:t>attendues, consulter le </a:t>
            </a:r>
            <a:r>
              <a:rPr lang="fr-FR" sz="1200" b="1" i="1" dirty="0">
                <a:solidFill>
                  <a:srgbClr val="FF0000"/>
                </a:solidFill>
              </a:rPr>
              <a:t>texte intégral de </a:t>
            </a:r>
            <a:r>
              <a:rPr lang="fr-FR" sz="1200" b="1" i="1" dirty="0" smtClean="0">
                <a:solidFill>
                  <a:srgbClr val="FF0000"/>
                </a:solidFill>
              </a:rPr>
              <a:t>l’appel.</a:t>
            </a:r>
            <a:endParaRPr lang="fr-FR" sz="1200" b="1" dirty="0">
              <a:solidFill>
                <a:srgbClr val="FF0000"/>
              </a:solidFill>
            </a:endParaRPr>
          </a:p>
        </p:txBody>
      </p:sp>
    </p:spTree>
    <p:extLst>
      <p:ext uri="{BB962C8B-B14F-4D97-AF65-F5344CB8AC3E}">
        <p14:creationId xmlns:p14="http://schemas.microsoft.com/office/powerpoint/2010/main" val="394482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2"/>
          <p:cNvSpPr>
            <a:spLocks noGrp="1"/>
          </p:cNvSpPr>
          <p:nvPr>
            <p:ph type="title"/>
          </p:nvPr>
        </p:nvSpPr>
        <p:spPr bwMode="auto"/>
        <p:txBody>
          <a:bodyPr/>
          <a:lstStyle/>
          <a:p>
            <a:pPr marL="0" indent="0">
              <a:buNone/>
              <a:defRPr/>
            </a:pPr>
            <a:r>
              <a:rPr lang="fr-FR" sz="2400" b="0" dirty="0"/>
              <a:t>Destination 3</a:t>
            </a:r>
            <a:r>
              <a:rPr lang="fr-FR" dirty="0"/>
              <a:t/>
            </a:r>
            <a:br>
              <a:rPr lang="fr-FR" dirty="0"/>
            </a:br>
            <a:r>
              <a:rPr lang="fr-FR" i="1" dirty="0"/>
              <a:t>Un approvisionnement énergétique durable, sûr et compétitif</a:t>
            </a:r>
            <a:endParaRPr dirty="0"/>
          </a:p>
        </p:txBody>
      </p:sp>
      <p:sp>
        <p:nvSpPr>
          <p:cNvPr id="11" name="Espace réservé du numéro de diapositive 10"/>
          <p:cNvSpPr>
            <a:spLocks noGrp="1"/>
          </p:cNvSpPr>
          <p:nvPr>
            <p:ph type="sldNum" sz="quarter" idx="12"/>
          </p:nvPr>
        </p:nvSpPr>
        <p:spPr bwMode="auto"/>
        <p:txBody>
          <a:bodyPr/>
          <a:lstStyle/>
          <a:p>
            <a:pPr>
              <a:defRPr/>
            </a:pPr>
            <a:fld id="{733122C9-A0B9-462F-8757-0847AD287B63}" type="slidenum">
              <a:rPr lang="fr-FR"/>
              <a:t>18</a:t>
            </a:fld>
            <a:endParaRPr lang="fr-FR"/>
          </a:p>
        </p:txBody>
      </p:sp>
    </p:spTree>
    <p:extLst>
      <p:ext uri="{BB962C8B-B14F-4D97-AF65-F5344CB8AC3E}">
        <p14:creationId xmlns:p14="http://schemas.microsoft.com/office/powerpoint/2010/main" val="868916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19</a:t>
            </a:fld>
            <a:endParaRPr lang="fr-FR" sz="1600" b="0" i="0" u="none" strike="noStrike" cap="none" spc="0">
              <a:ln>
                <a:noFill/>
              </a:ln>
              <a:solidFill>
                <a:srgbClr val="000091"/>
              </a:solidFill>
              <a:latin typeface="Arial"/>
              <a:ea typeface="+mn-ea"/>
              <a:cs typeface="+mn-cs"/>
            </a:endParaRPr>
          </a:p>
        </p:txBody>
      </p:sp>
      <p:sp>
        <p:nvSpPr>
          <p:cNvPr id="7" name="Rectangle 6"/>
          <p:cNvSpPr/>
          <p:nvPr/>
        </p:nvSpPr>
        <p:spPr bwMode="auto">
          <a:xfrm>
            <a:off x="234000" y="986400"/>
            <a:ext cx="8586336" cy="3277820"/>
          </a:xfrm>
          <a:prstGeom prst="rect">
            <a:avLst/>
          </a:prstGeom>
        </p:spPr>
        <p:txBody>
          <a:bodyPr wrap="square">
            <a:spAutoFit/>
          </a:bodyPr>
          <a:lstStyle/>
          <a:p>
            <a:pPr marL="0" marR="0" lvl="0" indent="0" algn="just" defTabSz="914400">
              <a:lnSpc>
                <a:spcPct val="100000"/>
              </a:lnSpc>
              <a:spcBef>
                <a:spcPts val="0"/>
              </a:spcBef>
              <a:spcAft>
                <a:spcPts val="0"/>
              </a:spcAft>
              <a:buClrTx/>
              <a:buSzTx/>
              <a:buFontTx/>
              <a:buNone/>
              <a:defRPr/>
            </a:pPr>
            <a:r>
              <a:rPr lang="fr-FR" sz="1600" b="1" i="0" u="none" strike="noStrike" cap="none" spc="0" dirty="0">
                <a:ln>
                  <a:noFill/>
                </a:ln>
                <a:solidFill>
                  <a:srgbClr val="000091"/>
                </a:solidFill>
                <a:latin typeface="Arial"/>
                <a:ea typeface="+mn-ea"/>
                <a:cs typeface="+mn-cs"/>
              </a:rPr>
              <a:t>Destination 3 : « Un approvisionnement énergétique durable, sûr et compétitif  »</a:t>
            </a:r>
            <a:endParaRPr dirty="0"/>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latin typeface="Arial"/>
              <a:ea typeface="+mn-ea"/>
              <a:cs typeface="+mn-cs"/>
            </a:endParaRPr>
          </a:p>
          <a:p>
            <a:pPr lvl="0" algn="just">
              <a:defRPr/>
            </a:pPr>
            <a:r>
              <a:rPr lang="fr-FR" sz="1400" b="1" i="0" u="none" strike="noStrike" cap="none" spc="0" dirty="0">
                <a:ln>
                  <a:noFill/>
                </a:ln>
                <a:solidFill>
                  <a:srgbClr val="000000"/>
                </a:solidFill>
                <a:latin typeface="Arial"/>
                <a:ea typeface="+mn-ea"/>
                <a:cs typeface="+mn-cs"/>
              </a:rPr>
              <a:t>Impacts visés </a:t>
            </a:r>
            <a:r>
              <a:rPr lang="fr-FR" sz="1400" b="0" i="0" u="none" strike="noStrike" cap="none" spc="0" dirty="0">
                <a:ln>
                  <a:noFill/>
                </a:ln>
                <a:solidFill>
                  <a:srgbClr val="000000"/>
                </a:solidFill>
                <a:latin typeface="Arial"/>
                <a:ea typeface="+mn-ea"/>
                <a:cs typeface="+mn-cs"/>
              </a:rPr>
              <a:t>: «</a:t>
            </a:r>
            <a:r>
              <a:rPr lang="fr-FR" sz="1400" b="1" i="0" u="none" strike="noStrike" cap="none" spc="0" dirty="0">
                <a:ln>
                  <a:noFill/>
                </a:ln>
                <a:solidFill>
                  <a:srgbClr val="000000"/>
                </a:solidFill>
                <a:latin typeface="Arial"/>
                <a:ea typeface="+mn-ea"/>
                <a:cs typeface="+mn-cs"/>
              </a:rPr>
              <a:t> </a:t>
            </a:r>
            <a:r>
              <a:rPr lang="fr-FR" sz="1400" i="1" dirty="0">
                <a:solidFill>
                  <a:srgbClr val="000000"/>
                </a:solidFill>
              </a:rPr>
              <a:t>Un approvisionnement énergétique plus efficace, propre, durable, sûr et compétitif grâce à de nouvelles solutions pour les réseaux intelligents et les systèmes énergétiques basés sur des solutions d'énergie renouvelable plus performantes</a:t>
            </a:r>
            <a:r>
              <a:rPr lang="fr-FR" sz="1400" b="0" i="1" u="none" strike="noStrike" cap="none" spc="0" dirty="0">
                <a:ln>
                  <a:noFill/>
                </a:ln>
                <a:solidFill>
                  <a:srgbClr val="000000"/>
                </a:solidFill>
                <a:latin typeface="Arial"/>
                <a:ea typeface="+mn-ea"/>
                <a:cs typeface="+mn-cs"/>
              </a:rPr>
              <a:t> </a:t>
            </a:r>
            <a:r>
              <a:rPr lang="fr-FR" sz="1400" b="0" i="0" u="none" strike="noStrike" cap="none" spc="0" dirty="0">
                <a:ln>
                  <a:noFill/>
                </a:ln>
                <a:solidFill>
                  <a:srgbClr val="000000"/>
                </a:solidFill>
                <a:latin typeface="Arial"/>
                <a:ea typeface="+mn-ea"/>
                <a:cs typeface="+mn-cs"/>
              </a:rPr>
              <a:t>», notamment en :   </a:t>
            </a:r>
            <a:endParaRPr dirty="0"/>
          </a:p>
          <a:p>
            <a:pPr marL="0" marR="0" lvl="0" indent="0" algn="just" defTabSz="914400">
              <a:lnSpc>
                <a:spcPct val="100000"/>
              </a:lnSpc>
              <a:spcBef>
                <a:spcPts val="0"/>
              </a:spcBef>
              <a:spcAft>
                <a:spcPts val="0"/>
              </a:spcAft>
              <a:buClrTx/>
              <a:buSzTx/>
              <a:buFontTx/>
              <a:buNone/>
              <a:defRPr/>
            </a:pPr>
            <a:endParaRPr lang="fr-FR" sz="1000" b="0" i="0" u="none" strike="noStrike" cap="none" spc="0" dirty="0">
              <a:ln>
                <a:noFill/>
              </a:ln>
              <a:solidFill>
                <a:srgbClr val="000000"/>
              </a:solidFill>
              <a:latin typeface="Arial"/>
              <a:ea typeface="+mn-ea"/>
              <a:cs typeface="+mn-cs"/>
            </a:endParaRPr>
          </a:p>
          <a:p>
            <a:pPr marL="171450" lvl="0" indent="-171450" algn="just">
              <a:spcAft>
                <a:spcPts val="600"/>
              </a:spcAft>
              <a:buFont typeface="Arial"/>
              <a:buChar char="•"/>
              <a:defRPr/>
            </a:pPr>
            <a:r>
              <a:rPr lang="fr-FR" sz="1300" dirty="0">
                <a:solidFill>
                  <a:srgbClr val="000000"/>
                </a:solidFill>
              </a:rPr>
              <a:t>Favorisant le leadership mondial de l'Europe en matière de technologies et de services liés aux énergies renouvelables abordables, sûres et durables en améliorant leur compétitivité dans les chaînes de valeur mondiales et leur position sur les marchés en croissance, notamment par la diversification du portefeuille de services et de technologies liés aux énergies renouvelables</a:t>
            </a:r>
          </a:p>
          <a:p>
            <a:pPr marL="171450" lvl="0" indent="-171450" algn="just">
              <a:spcAft>
                <a:spcPts val="600"/>
              </a:spcAft>
              <a:buFont typeface="Arial"/>
              <a:buChar char="•"/>
              <a:defRPr/>
            </a:pPr>
            <a:r>
              <a:rPr lang="fr-FR" sz="1300" dirty="0">
                <a:solidFill>
                  <a:srgbClr val="000000"/>
                </a:solidFill>
              </a:rPr>
              <a:t>Garantissant un approvisionnement énergétique rentable, ininterrompu et abordable aux ménages et aux industries dans un scénario de forte pénétration des énergies renouvelables variables et d'autres nouveaux approvisionnements énergétiques à faible teneur en carbone. </a:t>
            </a:r>
          </a:p>
          <a:p>
            <a:pPr marL="171450" lvl="0" indent="-171450" algn="just">
              <a:spcAft>
                <a:spcPts val="600"/>
              </a:spcAft>
              <a:buFont typeface="Arial"/>
              <a:buChar char="•"/>
              <a:defRPr/>
            </a:pPr>
            <a:r>
              <a:rPr lang="fr-FR" sz="1300" dirty="0">
                <a:solidFill>
                  <a:srgbClr val="000000"/>
                </a:solidFill>
              </a:rPr>
              <a:t>Accélérant le développement du captage, de l'utilisation et du stockage du carbone (CCUS) en tant qu'option de réduction des émissions de CO2 dans la production d'électricité et les applications industrielles. </a:t>
            </a:r>
            <a:endParaRPr sz="1300" dirty="0"/>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r" defTabSz="914400">
              <a:lnSpc>
                <a:spcPct val="100000"/>
              </a:lnSpc>
              <a:spcBef>
                <a:spcPts val="0"/>
              </a:spcBef>
              <a:spcAft>
                <a:spcPts val="0"/>
              </a:spcAft>
              <a:buClrTx/>
              <a:buSzTx/>
              <a:buFontTx/>
              <a:buNone/>
              <a:defRPr/>
            </a:pPr>
            <a:r>
              <a:rPr lang="fr-FR" sz="1800" b="1" i="0" u="none" strike="noStrike" cap="none" spc="0">
                <a:ln>
                  <a:noFill/>
                </a:ln>
                <a:solidFill>
                  <a:srgbClr val="000000"/>
                </a:solidFill>
                <a:latin typeface="Arial"/>
                <a:ea typeface="+mn-ea"/>
                <a:cs typeface="+mn-cs"/>
              </a:rPr>
              <a:t>Destination 3 : Les impacts</a:t>
            </a:r>
            <a:endParaRPr/>
          </a:p>
          <a:p>
            <a:pPr lvl="0" algn="r">
              <a:defRPr/>
            </a:pPr>
            <a:r>
              <a:rPr lang="fr-FR" sz="1200" b="1">
                <a:solidFill>
                  <a:srgbClr val="000000"/>
                </a:solidFill>
              </a:rPr>
              <a:t>Un approvisionnement énergétique durable, sûr et compétitif </a:t>
            </a:r>
            <a:endParaRPr lang="fr-FR" sz="1800" b="1" i="0" u="none" strike="noStrike" cap="none" spc="0">
              <a:ln>
                <a:noFill/>
              </a:ln>
              <a:solidFill>
                <a:srgbClr val="000000"/>
              </a:solidFill>
              <a:latin typeface="Arial"/>
              <a:ea typeface="+mn-ea"/>
              <a:cs typeface="+mn-cs"/>
            </a:endParaRPr>
          </a:p>
        </p:txBody>
      </p:sp>
    </p:spTree>
    <p:extLst>
      <p:ext uri="{BB962C8B-B14F-4D97-AF65-F5344CB8AC3E}">
        <p14:creationId xmlns:p14="http://schemas.microsoft.com/office/powerpoint/2010/main" val="290153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lgn="ctr">
              <a:lnSpc>
                <a:spcPct val="100000"/>
              </a:lnSpc>
              <a:defRPr/>
            </a:pPr>
            <a:r>
              <a:rPr lang="fr-FR" sz="3600" dirty="0"/>
              <a:t>GUIDE DES APPELS </a:t>
            </a:r>
            <a:r>
              <a:rPr lang="fr-FR" sz="3600" dirty="0" smtClean="0"/>
              <a:t>2023</a:t>
            </a:r>
          </a:p>
          <a:p>
            <a:pPr algn="ctr">
              <a:lnSpc>
                <a:spcPct val="100000"/>
              </a:lnSpc>
              <a:defRPr/>
            </a:pPr>
            <a:r>
              <a:rPr lang="fr-FR" sz="2800" b="0" dirty="0" smtClean="0"/>
              <a:t>Destinations 3 et 4 – Energie </a:t>
            </a:r>
            <a:r>
              <a:rPr lang="fr-FR" sz="2800" dirty="0"/>
              <a:t> </a:t>
            </a:r>
            <a:endParaRPr sz="2800" dirty="0"/>
          </a:p>
          <a:p>
            <a:pPr>
              <a:lnSpc>
                <a:spcPct val="100000"/>
              </a:lnSpc>
              <a:defRPr/>
            </a:pPr>
            <a:endParaRPr lang="fr-FR" sz="2800" b="0" dirty="0"/>
          </a:p>
          <a:p>
            <a:pPr>
              <a:lnSpc>
                <a:spcPct val="100000"/>
              </a:lnSpc>
              <a:defRPr/>
            </a:pPr>
            <a:endParaRPr lang="fr-FR" sz="3600" dirty="0"/>
          </a:p>
          <a:p>
            <a:pPr>
              <a:lnSpc>
                <a:spcPct val="100000"/>
              </a:lnSpc>
              <a:defRPr/>
            </a:pPr>
            <a:r>
              <a:rPr lang="fr-FR" sz="3200" dirty="0"/>
              <a:t>Cluster 5 – Climat, Energie, Mobilité</a:t>
            </a:r>
            <a:endParaRPr sz="3200" dirty="0"/>
          </a:p>
          <a:p>
            <a:pPr>
              <a:lnSpc>
                <a:spcPct val="100000"/>
              </a:lnSpc>
              <a:defRPr/>
            </a:pPr>
            <a:r>
              <a:rPr lang="fr-FR" sz="2400" b="0" i="1" dirty="0"/>
              <a:t>HORIZON EUROPE</a:t>
            </a:r>
            <a:endParaRPr lang="fr-FR" sz="3600" i="1" dirty="0"/>
          </a:p>
          <a:p>
            <a:pPr algn="r">
              <a:lnSpc>
                <a:spcPct val="100000"/>
              </a:lnSpc>
              <a:spcBef>
                <a:spcPts val="1200"/>
              </a:spcBef>
              <a:defRPr/>
            </a:pPr>
            <a:r>
              <a:rPr lang="fr-FR" sz="2000" b="0" dirty="0"/>
              <a:t>- </a:t>
            </a:r>
            <a:r>
              <a:rPr lang="fr-FR" sz="2000" b="0" dirty="0" err="1" smtClean="0"/>
              <a:t>Nov</a:t>
            </a:r>
            <a:r>
              <a:rPr lang="fr-FR" sz="2000" b="0" dirty="0" smtClean="0"/>
              <a:t> </a:t>
            </a:r>
            <a:r>
              <a:rPr lang="fr-FR" sz="2000" b="0" dirty="0"/>
              <a:t>2022 -</a:t>
            </a:r>
            <a:endParaRPr dirty="0"/>
          </a:p>
        </p:txBody>
      </p:sp>
    </p:spTree>
    <p:extLst>
      <p:ext uri="{BB962C8B-B14F-4D97-AF65-F5344CB8AC3E}">
        <p14:creationId xmlns:p14="http://schemas.microsoft.com/office/powerpoint/2010/main" val="1452036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20</a:t>
            </a:fld>
            <a:endParaRPr lang="fr-FR" sz="1600" b="0" i="0" u="none" strike="noStrike" cap="none" spc="0">
              <a:ln>
                <a:noFill/>
              </a:ln>
              <a:solidFill>
                <a:srgbClr val="000091"/>
              </a:solidFill>
              <a:latin typeface="Arial"/>
              <a:ea typeface="+mn-ea"/>
              <a:cs typeface="+mn-cs"/>
            </a:endParaRPr>
          </a:p>
        </p:txBody>
      </p:sp>
      <p:sp>
        <p:nvSpPr>
          <p:cNvPr id="7" name="Rectangle 6"/>
          <p:cNvSpPr/>
          <p:nvPr/>
        </p:nvSpPr>
        <p:spPr bwMode="auto">
          <a:xfrm>
            <a:off x="323528" y="1028219"/>
            <a:ext cx="8442808" cy="3754874"/>
          </a:xfrm>
          <a:prstGeom prst="rect">
            <a:avLst/>
          </a:prstGeom>
        </p:spPr>
        <p:txBody>
          <a:bodyPr wrap="square">
            <a:spAutoFit/>
          </a:bodyPr>
          <a:lstStyle/>
          <a:p>
            <a:pPr lvl="0" algn="just">
              <a:defRPr/>
            </a:pPr>
            <a:r>
              <a:rPr lang="fr-FR" sz="1600" b="1" dirty="0">
                <a:solidFill>
                  <a:schemeClr val="tx2"/>
                </a:solidFill>
              </a:rPr>
              <a:t>1</a:t>
            </a:r>
            <a:r>
              <a:rPr lang="fr-FR" sz="1600" b="1" baseline="30000" dirty="0">
                <a:solidFill>
                  <a:schemeClr val="tx2"/>
                </a:solidFill>
              </a:rPr>
              <a:t>ère</a:t>
            </a:r>
            <a:r>
              <a:rPr lang="fr-FR" sz="1600" b="1" dirty="0">
                <a:solidFill>
                  <a:schemeClr val="tx2"/>
                </a:solidFill>
              </a:rPr>
              <a:t> sous-partie :</a:t>
            </a:r>
            <a:r>
              <a:rPr lang="fr-FR" sz="1600" b="1" i="0" u="none" strike="noStrike" cap="none" spc="0" dirty="0">
                <a:ln>
                  <a:noFill/>
                </a:ln>
                <a:solidFill>
                  <a:schemeClr val="tx2"/>
                </a:solidFill>
              </a:rPr>
              <a:t> </a:t>
            </a:r>
            <a:r>
              <a:rPr lang="fr-FR" sz="1600" b="1" dirty="0">
                <a:solidFill>
                  <a:schemeClr val="tx2"/>
                </a:solidFill>
              </a:rPr>
              <a:t>« Leadership mondial en matière d'énergies renouvelables </a:t>
            </a:r>
            <a:r>
              <a:rPr lang="fr-FR" sz="1600" b="1" i="0" u="none" strike="noStrike" cap="none" spc="0" dirty="0">
                <a:ln>
                  <a:noFill/>
                </a:ln>
                <a:solidFill>
                  <a:schemeClr val="tx2"/>
                </a:solidFill>
              </a:rPr>
              <a:t>»</a:t>
            </a:r>
            <a:endParaRPr dirty="0"/>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lvl="0" indent="-171450" algn="just">
              <a:spcAft>
                <a:spcPts val="600"/>
              </a:spcAft>
              <a:buFont typeface="Arial"/>
              <a:buChar char="•"/>
              <a:defRPr/>
            </a:pPr>
            <a:r>
              <a:rPr lang="fr-FR" sz="1200" dirty="0">
                <a:solidFill>
                  <a:srgbClr val="000000"/>
                </a:solidFill>
              </a:rPr>
              <a:t>Disponibilité de technologies et de systèmes innovants en matière d'énergies et de carburants renouvelables, accélérant le remplacement des technologies énergétiques fossiles.</a:t>
            </a:r>
          </a:p>
          <a:p>
            <a:pPr marL="171450" lvl="0" indent="-171450" algn="just">
              <a:spcAft>
                <a:spcPts val="600"/>
              </a:spcAft>
              <a:buFont typeface="Arial"/>
              <a:buChar char="•"/>
              <a:defRPr/>
            </a:pPr>
            <a:r>
              <a:rPr lang="fr-FR" sz="1200" dirty="0">
                <a:solidFill>
                  <a:srgbClr val="000000"/>
                </a:solidFill>
              </a:rPr>
              <a:t>Réduction du coût, amélioration de l'efficacité, élimination des risques, et meilleure intégration des solutions durables en lien avec les technologies d'énergies et de carburants renouvelables durables.</a:t>
            </a:r>
          </a:p>
          <a:p>
            <a:pPr marL="171450" lvl="0" indent="-171450" algn="just">
              <a:spcAft>
                <a:spcPts val="600"/>
              </a:spcAft>
              <a:buFont typeface="Arial"/>
              <a:buChar char="•"/>
              <a:defRPr/>
            </a:pPr>
            <a:r>
              <a:rPr lang="fr-FR" sz="1200" dirty="0">
                <a:solidFill>
                  <a:srgbClr val="000000"/>
                </a:solidFill>
              </a:rPr>
              <a:t>Renforcement de la sécurité et de l'autonomie de l'approvisionnement énergétique dans l'UE, tout en accélérant la transition écologique.</a:t>
            </a:r>
          </a:p>
          <a:p>
            <a:pPr marL="171450" lvl="0" indent="-171450" algn="just">
              <a:spcAft>
                <a:spcPts val="600"/>
              </a:spcAft>
              <a:buFont typeface="Arial"/>
              <a:buChar char="•"/>
              <a:defRPr/>
            </a:pPr>
            <a:r>
              <a:rPr lang="fr-FR" sz="1200" dirty="0">
                <a:solidFill>
                  <a:srgbClr val="000000"/>
                </a:solidFill>
              </a:rPr>
              <a:t>Des solutions énergétiques abordables, sûres et durables pour diversifier les approvisionnements en gaz dans l'UE en augmentant le niveau de </a:t>
            </a:r>
            <a:r>
              <a:rPr lang="fr-FR" sz="1200" dirty="0" err="1">
                <a:solidFill>
                  <a:srgbClr val="000000"/>
                </a:solidFill>
              </a:rPr>
              <a:t>biométhane</a:t>
            </a:r>
            <a:r>
              <a:rPr lang="fr-FR" sz="1200" dirty="0">
                <a:solidFill>
                  <a:srgbClr val="000000"/>
                </a:solidFill>
              </a:rPr>
              <a:t>.</a:t>
            </a:r>
          </a:p>
          <a:p>
            <a:pPr marL="171450" lvl="0" indent="-171450" algn="just">
              <a:spcAft>
                <a:spcPts val="600"/>
              </a:spcAft>
              <a:buFont typeface="Arial"/>
              <a:buChar char="•"/>
              <a:defRPr/>
            </a:pPr>
            <a:r>
              <a:rPr lang="fr-FR" sz="1200" dirty="0">
                <a:solidFill>
                  <a:srgbClr val="000000"/>
                </a:solidFill>
              </a:rPr>
              <a:t>Renforcement de la base scientifique européenne et du potentiel d'exportation européen pour les technologies des énergies renouvelables grâce à des collaborations internationales.</a:t>
            </a:r>
          </a:p>
          <a:p>
            <a:pPr marL="171450" lvl="0" indent="-171450" algn="just">
              <a:spcAft>
                <a:spcPts val="600"/>
              </a:spcAft>
              <a:buFont typeface="Arial"/>
              <a:buChar char="•"/>
              <a:defRPr/>
            </a:pPr>
            <a:r>
              <a:rPr lang="fr-FR" sz="1200" dirty="0">
                <a:solidFill>
                  <a:srgbClr val="000000"/>
                </a:solidFill>
              </a:rPr>
              <a:t>Durabilité accrue des chaînes de valeur et adoption plus efficace des énergies et des carburants renouvelables.</a:t>
            </a:r>
          </a:p>
          <a:p>
            <a:pPr marL="171450" lvl="0" indent="-171450" algn="just">
              <a:spcAft>
                <a:spcPts val="600"/>
              </a:spcAft>
              <a:buFont typeface="Arial"/>
              <a:buChar char="•"/>
              <a:defRPr/>
            </a:pPr>
            <a:r>
              <a:rPr lang="fr-FR" sz="1200" dirty="0">
                <a:solidFill>
                  <a:srgbClr val="000000"/>
                </a:solidFill>
              </a:rPr>
              <a:t>Meilleure connaissance des incidences environnementales des différentes technologies d'énergie renouvelable tout au long de leur cycle de vie et de leurs chaînes de valeur. </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a:t>Destination 3, « sous-partie 1 » : Les objectifs</a:t>
            </a:r>
          </a:p>
          <a:p>
            <a:pPr algn="r">
              <a:defRPr/>
            </a:pPr>
            <a:r>
              <a:rPr lang="fr-FR" sz="1200" b="1"/>
              <a:t>Energies renouvelables </a:t>
            </a:r>
          </a:p>
        </p:txBody>
      </p:sp>
    </p:spTree>
    <p:extLst>
      <p:ext uri="{BB962C8B-B14F-4D97-AF65-F5344CB8AC3E}">
        <p14:creationId xmlns:p14="http://schemas.microsoft.com/office/powerpoint/2010/main" val="153375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HORIZON-CL5-2023-D3-01-02: PV integration in buildings and in infrastructure</a:t>
            </a:r>
            <a:endParaRPr lang="en-US" sz="1400" b="1" dirty="0">
              <a:solidFill>
                <a:schemeClr val="tx1"/>
              </a:solidFill>
            </a:endParaRPr>
          </a:p>
        </p:txBody>
      </p:sp>
      <p:sp>
        <p:nvSpPr>
          <p:cNvPr id="6" name="Espace réservé du contenu 5"/>
          <p:cNvSpPr txBox="1"/>
          <p:nvPr/>
        </p:nvSpPr>
        <p:spPr bwMode="gray">
          <a:xfrm>
            <a:off x="360000" y="1706400"/>
            <a:ext cx="8424000" cy="329187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smtClean="0">
                <a:solidFill>
                  <a:schemeClr val="tx1"/>
                </a:solidFill>
              </a:rPr>
              <a:t>Démonstration de </a:t>
            </a:r>
            <a:r>
              <a:rPr lang="fr-FR" sz="1100" dirty="0">
                <a:solidFill>
                  <a:schemeClr val="tx1"/>
                </a:solidFill>
              </a:rPr>
              <a:t>l'intégration économique et durable du PV dans l'environnement bâti et </a:t>
            </a:r>
            <a:r>
              <a:rPr lang="fr-FR" sz="1100" dirty="0" smtClean="0">
                <a:solidFill>
                  <a:schemeClr val="tx1"/>
                </a:solidFill>
              </a:rPr>
              <a:t>les infrastructures.</a:t>
            </a:r>
          </a:p>
          <a:p>
            <a:pPr marL="171450" indent="-171450">
              <a:spcAft>
                <a:spcPts val="0"/>
              </a:spcAft>
              <a:buFont typeface="Arial"/>
              <a:buChar char="•"/>
              <a:defRPr/>
            </a:pPr>
            <a:r>
              <a:rPr lang="fr-FR" sz="1100" dirty="0" smtClean="0">
                <a:solidFill>
                  <a:schemeClr val="tx1"/>
                </a:solidFill>
              </a:rPr>
              <a:t>Mise </a:t>
            </a:r>
            <a:r>
              <a:rPr lang="fr-FR" sz="1100" dirty="0">
                <a:solidFill>
                  <a:schemeClr val="tx1"/>
                </a:solidFill>
              </a:rPr>
              <a:t>en place </a:t>
            </a:r>
            <a:r>
              <a:rPr lang="fr-FR" sz="1100" dirty="0" smtClean="0">
                <a:solidFill>
                  <a:schemeClr val="tx1"/>
                </a:solidFill>
              </a:rPr>
              <a:t>d’une </a:t>
            </a:r>
            <a:r>
              <a:rPr lang="fr-FR" sz="1100" dirty="0">
                <a:solidFill>
                  <a:schemeClr val="tx1"/>
                </a:solidFill>
              </a:rPr>
              <a:t>innovation collaborative structurelle renforcée entre les entreprises </a:t>
            </a:r>
            <a:r>
              <a:rPr lang="fr-FR" sz="1100" dirty="0" smtClean="0">
                <a:solidFill>
                  <a:schemeClr val="tx1"/>
                </a:solidFill>
              </a:rPr>
              <a:t>du PV </a:t>
            </a:r>
            <a:r>
              <a:rPr lang="fr-FR" sz="1100" dirty="0">
                <a:solidFill>
                  <a:schemeClr val="tx1"/>
                </a:solidFill>
              </a:rPr>
              <a:t>et le secteur de la construction (</a:t>
            </a:r>
            <a:r>
              <a:rPr lang="fr-FR" sz="1100" dirty="0" smtClean="0">
                <a:solidFill>
                  <a:schemeClr val="tx1"/>
                </a:solidFill>
              </a:rPr>
              <a:t>bâtiment).</a:t>
            </a:r>
          </a:p>
          <a:p>
            <a:pPr marL="171450" indent="-171450">
              <a:spcAft>
                <a:spcPts val="0"/>
              </a:spcAft>
              <a:buFont typeface="Arial"/>
              <a:buChar char="•"/>
              <a:defRPr/>
            </a:pPr>
            <a:r>
              <a:rPr lang="fr-FR" sz="1100" dirty="0" smtClean="0">
                <a:solidFill>
                  <a:schemeClr val="tx1"/>
                </a:solidFill>
              </a:rPr>
              <a:t>Contribution </a:t>
            </a:r>
            <a:r>
              <a:rPr lang="fr-FR" sz="1100" dirty="0">
                <a:solidFill>
                  <a:schemeClr val="tx1"/>
                </a:solidFill>
              </a:rPr>
              <a:t>à la vague de rénovation, à la mission sur les villes neutres </a:t>
            </a:r>
            <a:r>
              <a:rPr lang="fr-FR" sz="1100" dirty="0" smtClean="0">
                <a:solidFill>
                  <a:schemeClr val="tx1"/>
                </a:solidFill>
              </a:rPr>
              <a:t>et </a:t>
            </a:r>
            <a:r>
              <a:rPr lang="fr-FR" sz="1100" dirty="0">
                <a:solidFill>
                  <a:schemeClr val="tx1"/>
                </a:solidFill>
              </a:rPr>
              <a:t>intelligentes et à l'initiative "New </a:t>
            </a:r>
            <a:r>
              <a:rPr lang="fr-FR" sz="1100" dirty="0" err="1">
                <a:solidFill>
                  <a:schemeClr val="tx1"/>
                </a:solidFill>
              </a:rPr>
              <a:t>European</a:t>
            </a:r>
            <a:r>
              <a:rPr lang="fr-FR" sz="1100" dirty="0">
                <a:solidFill>
                  <a:schemeClr val="tx1"/>
                </a:solidFill>
              </a:rPr>
              <a:t> Bauhaus".</a:t>
            </a:r>
            <a:endParaRPr lang="fr-FR" sz="1100" dirty="0" smtClean="0">
              <a:solidFill>
                <a:schemeClr val="tx1"/>
              </a:solidFill>
            </a:endParaRPr>
          </a:p>
          <a:p>
            <a:pPr>
              <a:spcAft>
                <a:spcPts val="0"/>
              </a:spcAft>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endParaRPr lang="fr-FR" sz="1150" dirty="0" smtClean="0"/>
          </a:p>
          <a:p>
            <a:pPr marL="171450" indent="-171450">
              <a:spcAft>
                <a:spcPts val="0"/>
              </a:spcAft>
              <a:buFont typeface="Arial"/>
              <a:buChar char="•"/>
              <a:defRPr/>
            </a:pPr>
            <a:r>
              <a:rPr lang="fr-FR" sz="1100" dirty="0">
                <a:solidFill>
                  <a:schemeClr val="tx1"/>
                </a:solidFill>
              </a:rPr>
              <a:t>Démontrer la résistance à l'ombrage partiel, l'interconnexion de modules PV de </a:t>
            </a:r>
            <a:r>
              <a:rPr lang="fr-FR" sz="1100" dirty="0" smtClean="0">
                <a:solidFill>
                  <a:schemeClr val="tx1"/>
                </a:solidFill>
              </a:rPr>
              <a:t>tailles différentes.</a:t>
            </a:r>
          </a:p>
          <a:p>
            <a:pPr marL="171450" indent="-171450">
              <a:spcAft>
                <a:spcPts val="0"/>
              </a:spcAft>
              <a:buFont typeface="Arial"/>
              <a:buChar char="•"/>
              <a:defRPr/>
            </a:pPr>
            <a:r>
              <a:rPr lang="fr-FR" sz="1100" dirty="0">
                <a:solidFill>
                  <a:schemeClr val="tx1"/>
                </a:solidFill>
              </a:rPr>
              <a:t>Réduire les coûts et améliorer la durée de vie, la qualité, la fiabilité et la durabilité grâce </a:t>
            </a:r>
            <a:r>
              <a:rPr lang="fr-FR" sz="1100" dirty="0" smtClean="0">
                <a:solidFill>
                  <a:schemeClr val="tx1"/>
                </a:solidFill>
              </a:rPr>
              <a:t>à de </a:t>
            </a:r>
            <a:r>
              <a:rPr lang="fr-FR" sz="1100" dirty="0">
                <a:solidFill>
                  <a:schemeClr val="tx1"/>
                </a:solidFill>
              </a:rPr>
              <a:t>nouvelles </a:t>
            </a:r>
            <a:r>
              <a:rPr lang="fr-FR" sz="1100" dirty="0" smtClean="0">
                <a:solidFill>
                  <a:schemeClr val="tx1"/>
                </a:solidFill>
              </a:rPr>
              <a:t>approches.</a:t>
            </a:r>
          </a:p>
          <a:p>
            <a:pPr marL="171450" indent="-171450">
              <a:spcAft>
                <a:spcPts val="0"/>
              </a:spcAft>
              <a:buFont typeface="Arial"/>
              <a:buChar char="•"/>
              <a:defRPr/>
            </a:pPr>
            <a:r>
              <a:rPr lang="fr-FR" sz="1100" dirty="0" smtClean="0">
                <a:solidFill>
                  <a:schemeClr val="tx1"/>
                </a:solidFill>
              </a:rPr>
              <a:t>Développer </a:t>
            </a:r>
            <a:r>
              <a:rPr lang="fr-FR" sz="1100" dirty="0">
                <a:solidFill>
                  <a:schemeClr val="tx1"/>
                </a:solidFill>
              </a:rPr>
              <a:t>des concepts d'intégration énergétique et de comportement social </a:t>
            </a:r>
            <a:r>
              <a:rPr lang="fr-FR" sz="1100" dirty="0" smtClean="0">
                <a:solidFill>
                  <a:schemeClr val="tx1"/>
                </a:solidFill>
              </a:rPr>
              <a:t>pour maximiser </a:t>
            </a:r>
            <a:r>
              <a:rPr lang="fr-FR" sz="1100" dirty="0">
                <a:solidFill>
                  <a:schemeClr val="tx1"/>
                </a:solidFill>
              </a:rPr>
              <a:t>l'adéquation </a:t>
            </a:r>
            <a:r>
              <a:rPr lang="fr-FR" sz="1100" dirty="0" smtClean="0">
                <a:solidFill>
                  <a:schemeClr val="tx1"/>
                </a:solidFill>
              </a:rPr>
              <a:t>énergétique.</a:t>
            </a:r>
          </a:p>
          <a:p>
            <a:pPr marL="171450" indent="-171450">
              <a:spcAft>
                <a:spcPts val="0"/>
              </a:spcAft>
              <a:buFont typeface="Arial"/>
              <a:buChar char="•"/>
              <a:defRPr/>
            </a:pPr>
            <a:r>
              <a:rPr lang="fr-FR" sz="1100" dirty="0">
                <a:solidFill>
                  <a:schemeClr val="tx1"/>
                </a:solidFill>
              </a:rPr>
              <a:t>Démontrer l'intégration de la conception et de la fabrication de produits </a:t>
            </a:r>
            <a:r>
              <a:rPr lang="fr-FR" sz="1100" dirty="0" smtClean="0">
                <a:solidFill>
                  <a:schemeClr val="tx1"/>
                </a:solidFill>
              </a:rPr>
              <a:t>photovoltaïques dans </a:t>
            </a:r>
            <a:r>
              <a:rPr lang="fr-FR" sz="1100" dirty="0">
                <a:solidFill>
                  <a:schemeClr val="tx1"/>
                </a:solidFill>
              </a:rPr>
              <a:t>la chaîne de valeur de la </a:t>
            </a:r>
            <a:r>
              <a:rPr lang="fr-FR" sz="1100" dirty="0" smtClean="0">
                <a:solidFill>
                  <a:schemeClr val="tx1"/>
                </a:solidFill>
              </a:rPr>
              <a:t>construction.</a:t>
            </a:r>
          </a:p>
          <a:p>
            <a:pPr marL="171450" indent="-171450">
              <a:spcAft>
                <a:spcPts val="0"/>
              </a:spcAft>
              <a:buFont typeface="Arial"/>
              <a:buChar char="•"/>
              <a:defRPr/>
            </a:pPr>
            <a:r>
              <a:rPr lang="fr-FR" sz="1100" dirty="0">
                <a:solidFill>
                  <a:schemeClr val="tx1"/>
                </a:solidFill>
              </a:rPr>
              <a:t>Former des alliances entre toutes les parties prenantes (secteurs du PV et </a:t>
            </a:r>
            <a:r>
              <a:rPr lang="fr-FR" sz="1100" dirty="0" smtClean="0">
                <a:solidFill>
                  <a:schemeClr val="tx1"/>
                </a:solidFill>
              </a:rPr>
              <a:t>du bâtiment/construction</a:t>
            </a:r>
            <a:r>
              <a:rPr lang="fr-FR" sz="1100" dirty="0">
                <a:solidFill>
                  <a:schemeClr val="tx1"/>
                </a:solidFill>
              </a:rPr>
              <a:t>, gestionnaires de réseaux de distribution, investisseurs, </a:t>
            </a:r>
            <a:r>
              <a:rPr lang="fr-FR" sz="1100" dirty="0" smtClean="0">
                <a:solidFill>
                  <a:schemeClr val="tx1"/>
                </a:solidFill>
              </a:rPr>
              <a:t>propriétaires, architectes</a:t>
            </a:r>
            <a:r>
              <a:rPr lang="fr-FR" sz="1100" dirty="0">
                <a:solidFill>
                  <a:schemeClr val="tx1"/>
                </a:solidFill>
              </a:rPr>
              <a:t>, installateurs</a:t>
            </a:r>
            <a:r>
              <a:rPr lang="fr-FR" sz="1100" dirty="0" smtClean="0">
                <a:solidFill>
                  <a:schemeClr val="tx1"/>
                </a:solidFill>
              </a:rPr>
              <a:t>).</a:t>
            </a:r>
          </a:p>
          <a:p>
            <a:pPr marL="171450" indent="-171450">
              <a:spcAft>
                <a:spcPts val="0"/>
              </a:spcAft>
              <a:buFont typeface="Arial"/>
              <a:buChar char="•"/>
              <a:defRPr/>
            </a:pPr>
            <a:r>
              <a:rPr lang="fr-FR" sz="1100" dirty="0" smtClean="0">
                <a:solidFill>
                  <a:schemeClr val="tx1"/>
                </a:solidFill>
              </a:rPr>
              <a:t>Réaliser les </a:t>
            </a:r>
            <a:r>
              <a:rPr lang="fr-FR" sz="1100" dirty="0">
                <a:solidFill>
                  <a:schemeClr val="tx1"/>
                </a:solidFill>
              </a:rPr>
              <a:t>démonstrations </a:t>
            </a:r>
            <a:r>
              <a:rPr lang="fr-FR" sz="1100" dirty="0" smtClean="0">
                <a:solidFill>
                  <a:schemeClr val="tx1"/>
                </a:solidFill>
              </a:rPr>
              <a:t>dans </a:t>
            </a:r>
            <a:r>
              <a:rPr lang="fr-FR" sz="1100" dirty="0">
                <a:solidFill>
                  <a:schemeClr val="tx1"/>
                </a:solidFill>
              </a:rPr>
              <a:t>plus d'une typologie de construction différente (bâtiments résidentiels, bâtiments tertiaires ou des infrastructures </a:t>
            </a:r>
            <a:r>
              <a:rPr lang="fr-FR" sz="1100" dirty="0" smtClean="0">
                <a:solidFill>
                  <a:schemeClr val="tx1"/>
                </a:solidFill>
              </a:rPr>
              <a:t>civiles.</a:t>
            </a:r>
          </a:p>
          <a:p>
            <a:pPr marL="171450" indent="-171450">
              <a:spcAft>
                <a:spcPts val="0"/>
              </a:spcAft>
              <a:buFont typeface="Arial"/>
              <a:buChar char="•"/>
              <a:defRPr/>
            </a:pPr>
            <a:r>
              <a:rPr lang="fr-FR" sz="1100" dirty="0">
                <a:solidFill>
                  <a:schemeClr val="tx1"/>
                </a:solidFill>
              </a:rPr>
              <a:t>C</a:t>
            </a:r>
            <a:r>
              <a:rPr lang="fr-FR" sz="1100" dirty="0" smtClean="0">
                <a:solidFill>
                  <a:schemeClr val="tx1"/>
                </a:solidFill>
              </a:rPr>
              <a:t>ontribuer </a:t>
            </a:r>
            <a:r>
              <a:rPr lang="fr-FR" sz="1100" dirty="0">
                <a:solidFill>
                  <a:schemeClr val="tx1"/>
                </a:solidFill>
              </a:rPr>
              <a:t>à l'initiative New </a:t>
            </a:r>
            <a:r>
              <a:rPr lang="fr-FR" sz="1100" dirty="0" err="1">
                <a:solidFill>
                  <a:schemeClr val="tx1"/>
                </a:solidFill>
              </a:rPr>
              <a:t>European</a:t>
            </a:r>
            <a:r>
              <a:rPr lang="fr-FR" sz="1100" dirty="0">
                <a:solidFill>
                  <a:schemeClr val="tx1"/>
                </a:solidFill>
              </a:rPr>
              <a:t> </a:t>
            </a:r>
            <a:r>
              <a:rPr lang="fr-FR" sz="1100" dirty="0" smtClean="0">
                <a:solidFill>
                  <a:schemeClr val="tx1"/>
                </a:solidFill>
              </a:rPr>
              <a:t>Bauhaus </a:t>
            </a:r>
            <a:r>
              <a:rPr lang="fr-FR" sz="1100" dirty="0">
                <a:solidFill>
                  <a:schemeClr val="tx1"/>
                </a:solidFill>
              </a:rPr>
              <a:t>en </a:t>
            </a:r>
            <a:r>
              <a:rPr lang="fr-FR" sz="1100" dirty="0" smtClean="0">
                <a:solidFill>
                  <a:schemeClr val="tx1"/>
                </a:solidFill>
              </a:rPr>
              <a:t>interagissant avec </a:t>
            </a:r>
            <a:r>
              <a:rPr lang="fr-FR" sz="1100" dirty="0">
                <a:solidFill>
                  <a:schemeClr val="tx1"/>
                </a:solidFill>
              </a:rPr>
              <a:t>la communauté NEB, </a:t>
            </a:r>
            <a:r>
              <a:rPr lang="fr-FR" sz="1100" dirty="0" err="1">
                <a:solidFill>
                  <a:schemeClr val="tx1"/>
                </a:solidFill>
              </a:rPr>
              <a:t>NEBLab</a:t>
            </a:r>
            <a:r>
              <a:rPr lang="fr-FR" sz="1100" dirty="0">
                <a:solidFill>
                  <a:schemeClr val="tx1"/>
                </a:solidFill>
              </a:rPr>
              <a:t> et d'autres actions pertinentes de l'initiative </a:t>
            </a:r>
            <a:r>
              <a:rPr lang="fr-FR" sz="1100" dirty="0" smtClean="0">
                <a:solidFill>
                  <a:schemeClr val="tx1"/>
                </a:solidFill>
              </a:rPr>
              <a:t>NEB.</a:t>
            </a:r>
            <a:endParaRPr lang="fr-FR" sz="110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21</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 : Les appels de 2023 </a:t>
            </a:r>
          </a:p>
          <a:p>
            <a:pPr>
              <a:defRPr/>
            </a:pPr>
            <a:r>
              <a:rPr lang="fr-FR" sz="1200" b="1" dirty="0"/>
              <a:t>Energies </a:t>
            </a:r>
            <a:r>
              <a:rPr lang="fr-FR" sz="1200" b="1" dirty="0" smtClean="0"/>
              <a:t>renouvelables – PV/Solaire </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en-US" sz="1200" i="1" dirty="0" err="1"/>
              <a:t>projet</a:t>
            </a:r>
            <a:r>
              <a:rPr lang="en-US" sz="1200" i="1" dirty="0"/>
              <a:t> </a:t>
            </a:r>
            <a:r>
              <a:rPr lang="en-US" sz="1200" i="1" dirty="0" smtClean="0"/>
              <a:t>7)</a:t>
            </a:r>
            <a:endParaRPr lang="fr-FR" sz="1200" i="1" dirty="0"/>
          </a:p>
          <a:p>
            <a:pPr lvl="0">
              <a:defRPr/>
            </a:pPr>
            <a:r>
              <a:rPr lang="fr-FR" sz="1200" i="1" dirty="0"/>
              <a:t>Nb estimé de projets financés : 2</a:t>
            </a:r>
            <a:endParaRPr dirty="0"/>
          </a:p>
          <a:p>
            <a:pPr lvl="0">
              <a:defRPr/>
            </a:pPr>
            <a:r>
              <a:rPr lang="fr-FR" sz="1200" i="1" dirty="0"/>
              <a:t>Budget/projet : 8</a:t>
            </a:r>
            <a:r>
              <a:rPr lang="fr-FR" sz="1200" i="1" dirty="0" smtClean="0"/>
              <a:t>M</a:t>
            </a:r>
            <a:r>
              <a:rPr lang="fr-FR" sz="1200" i="1" dirty="0"/>
              <a:t>€</a:t>
            </a:r>
            <a:endParaRPr dirty="0"/>
          </a:p>
          <a:p>
            <a:pPr lvl="0">
              <a:defRPr/>
            </a:pPr>
            <a:r>
              <a:rPr lang="fr-FR" sz="1200" i="1" dirty="0"/>
              <a:t>Ouverture : </a:t>
            </a:r>
            <a:r>
              <a:rPr lang="fr-FR" sz="1200" i="1" dirty="0" smtClean="0"/>
              <a:t>13/12/2022</a:t>
            </a:r>
            <a:endParaRPr lang="fr-FR" sz="1200" i="1" dirty="0"/>
          </a:p>
          <a:p>
            <a:pPr lvl="0">
              <a:defRPr/>
            </a:pPr>
            <a:r>
              <a:rPr lang="fr-FR" sz="1200" i="1" dirty="0"/>
              <a:t>Deadline : </a:t>
            </a:r>
            <a:r>
              <a:rPr lang="fr-FR" sz="1200" i="1" dirty="0" smtClean="0"/>
              <a:t>30/03/2023</a:t>
            </a:r>
            <a:endParaRPr lang="fr-FR" sz="1200" i="1" dirty="0"/>
          </a:p>
        </p:txBody>
      </p:sp>
    </p:spTree>
    <p:extLst>
      <p:ext uri="{BB962C8B-B14F-4D97-AF65-F5344CB8AC3E}">
        <p14:creationId xmlns:p14="http://schemas.microsoft.com/office/powerpoint/2010/main" val="318182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HORIZON-CL5-2023-D3-01-03: </a:t>
            </a:r>
            <a:r>
              <a:rPr lang="en-US" sz="1400" b="1" u="sng" dirty="0" smtClean="0">
                <a:solidFill>
                  <a:schemeClr val="tx1"/>
                </a:solidFill>
              </a:rPr>
              <a:t>Floating </a:t>
            </a:r>
            <a:r>
              <a:rPr lang="en-US" sz="1400" b="1" u="sng" dirty="0">
                <a:solidFill>
                  <a:schemeClr val="tx1"/>
                </a:solidFill>
              </a:rPr>
              <a:t>PV </a:t>
            </a:r>
            <a:r>
              <a:rPr lang="en-US" sz="1400" b="1" u="sng" dirty="0" smtClean="0">
                <a:solidFill>
                  <a:schemeClr val="tx1"/>
                </a:solidFill>
              </a:rPr>
              <a:t>Systems</a:t>
            </a:r>
            <a:endParaRPr lang="en-US" sz="1400" b="1" dirty="0">
              <a:solidFill>
                <a:schemeClr val="tx1"/>
              </a:solidFill>
            </a:endParaRPr>
          </a:p>
        </p:txBody>
      </p:sp>
      <p:sp>
        <p:nvSpPr>
          <p:cNvPr id="6" name="Espace réservé du contenu 5"/>
          <p:cNvSpPr txBox="1"/>
          <p:nvPr/>
        </p:nvSpPr>
        <p:spPr bwMode="gray">
          <a:xfrm>
            <a:off x="360000" y="1706400"/>
            <a:ext cx="8424000" cy="329187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a:t>
            </a:r>
            <a:r>
              <a:rPr lang="en-GB" sz="1200" b="1" u="sng" dirty="0">
                <a:ea typeface="Times New Roman"/>
                <a:cs typeface="Times New Roman"/>
              </a:rPr>
              <a:t> </a:t>
            </a:r>
            <a:r>
              <a:rPr lang="en-GB" sz="1200" b="1" u="sng" dirty="0" smtClean="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A</a:t>
            </a:r>
            <a:r>
              <a:rPr lang="fr-FR" sz="1100" dirty="0" smtClean="0">
                <a:solidFill>
                  <a:schemeClr val="tx1"/>
                </a:solidFill>
              </a:rPr>
              <a:t>pplication potentielle étendue </a:t>
            </a:r>
            <a:r>
              <a:rPr lang="fr-FR" sz="1100" dirty="0">
                <a:solidFill>
                  <a:schemeClr val="tx1"/>
                </a:solidFill>
              </a:rPr>
              <a:t>et </a:t>
            </a:r>
            <a:r>
              <a:rPr lang="fr-FR" sz="1100" dirty="0" smtClean="0">
                <a:solidFill>
                  <a:schemeClr val="tx1"/>
                </a:solidFill>
              </a:rPr>
              <a:t>minimisation de </a:t>
            </a:r>
            <a:r>
              <a:rPr lang="fr-FR" sz="1100" dirty="0">
                <a:solidFill>
                  <a:schemeClr val="tx1"/>
                </a:solidFill>
              </a:rPr>
              <a:t>l'impact environnemental de la </a:t>
            </a:r>
            <a:r>
              <a:rPr lang="fr-FR" sz="1100" dirty="0" smtClean="0">
                <a:solidFill>
                  <a:schemeClr val="tx1"/>
                </a:solidFill>
              </a:rPr>
              <a:t>technologie PV flottante </a:t>
            </a:r>
            <a:r>
              <a:rPr lang="fr-FR" sz="1100" dirty="0">
                <a:solidFill>
                  <a:schemeClr val="tx1"/>
                </a:solidFill>
              </a:rPr>
              <a:t>pour les eaux intérieures et en mer</a:t>
            </a:r>
            <a:r>
              <a:rPr lang="fr-FR" sz="1100" dirty="0" smtClean="0">
                <a:solidFill>
                  <a:schemeClr val="tx1"/>
                </a:solidFill>
              </a:rPr>
              <a:t>.</a:t>
            </a:r>
          </a:p>
          <a:p>
            <a:pPr marL="171450" indent="-171450">
              <a:spcAft>
                <a:spcPts val="0"/>
              </a:spcAft>
              <a:buFont typeface="Arial"/>
              <a:buChar char="•"/>
              <a:defRPr/>
            </a:pPr>
            <a:r>
              <a:rPr lang="fr-FR" sz="1100" dirty="0">
                <a:solidFill>
                  <a:schemeClr val="tx1"/>
                </a:solidFill>
              </a:rPr>
              <a:t>Amélioration significative des conceptions FPV qui réduisent à la fois le CAPEX et </a:t>
            </a:r>
            <a:r>
              <a:rPr lang="fr-FR" sz="1100" dirty="0" smtClean="0">
                <a:solidFill>
                  <a:schemeClr val="tx1"/>
                </a:solidFill>
              </a:rPr>
              <a:t>l'OPEX, maximisent </a:t>
            </a:r>
            <a:r>
              <a:rPr lang="fr-FR" sz="1100" dirty="0">
                <a:solidFill>
                  <a:schemeClr val="tx1"/>
                </a:solidFill>
              </a:rPr>
              <a:t>le rendement énergétique et </a:t>
            </a:r>
            <a:r>
              <a:rPr lang="fr-FR" sz="1100" dirty="0" smtClean="0">
                <a:solidFill>
                  <a:schemeClr val="tx1"/>
                </a:solidFill>
              </a:rPr>
              <a:t>réduisent </a:t>
            </a:r>
            <a:r>
              <a:rPr lang="fr-FR" sz="1100" dirty="0">
                <a:solidFill>
                  <a:schemeClr val="tx1"/>
                </a:solidFill>
              </a:rPr>
              <a:t>le </a:t>
            </a:r>
            <a:r>
              <a:rPr lang="fr-FR" sz="1100" dirty="0" err="1">
                <a:solidFill>
                  <a:schemeClr val="tx1"/>
                </a:solidFill>
              </a:rPr>
              <a:t>LCoE</a:t>
            </a:r>
            <a:r>
              <a:rPr lang="fr-FR" sz="1100" dirty="0">
                <a:solidFill>
                  <a:schemeClr val="tx1"/>
                </a:solidFill>
              </a:rPr>
              <a:t>.</a:t>
            </a:r>
            <a:endParaRPr lang="fr-FR" sz="1100" dirty="0" smtClean="0">
              <a:solidFill>
                <a:schemeClr val="tx1"/>
              </a:solidFill>
            </a:endParaRPr>
          </a:p>
          <a:p>
            <a:pPr>
              <a:spcAft>
                <a:spcPts val="0"/>
              </a:spcAft>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endParaRPr lang="fr-FR" sz="1150" dirty="0" smtClean="0"/>
          </a:p>
          <a:p>
            <a:pPr marL="171450" indent="-171450">
              <a:spcAft>
                <a:spcPts val="0"/>
              </a:spcAft>
              <a:buFont typeface="Arial"/>
              <a:buChar char="•"/>
              <a:defRPr/>
            </a:pPr>
            <a:r>
              <a:rPr lang="fr-FR" sz="1100" dirty="0">
                <a:solidFill>
                  <a:schemeClr val="tx1"/>
                </a:solidFill>
              </a:rPr>
              <a:t>Développer (et vérifier) des modèles de rendement prédictifs incluant le </a:t>
            </a:r>
            <a:r>
              <a:rPr lang="fr-FR" sz="1100" dirty="0" smtClean="0">
                <a:solidFill>
                  <a:schemeClr val="tx1"/>
                </a:solidFill>
              </a:rPr>
              <a:t>comportement dynamique </a:t>
            </a:r>
            <a:r>
              <a:rPr lang="fr-FR" sz="1100" dirty="0">
                <a:solidFill>
                  <a:schemeClr val="tx1"/>
                </a:solidFill>
              </a:rPr>
              <a:t>du PV, y compris les </a:t>
            </a:r>
            <a:r>
              <a:rPr lang="fr-FR" sz="1100" dirty="0" smtClean="0">
                <a:solidFill>
                  <a:schemeClr val="tx1"/>
                </a:solidFill>
              </a:rPr>
              <a:t>flotteurs.</a:t>
            </a:r>
          </a:p>
          <a:p>
            <a:pPr marL="171450" indent="-171450">
              <a:spcAft>
                <a:spcPts val="0"/>
              </a:spcAft>
              <a:buFont typeface="Arial"/>
              <a:buChar char="•"/>
              <a:defRPr/>
            </a:pPr>
            <a:r>
              <a:rPr lang="fr-FR" sz="1100" dirty="0">
                <a:solidFill>
                  <a:schemeClr val="tx1"/>
                </a:solidFill>
              </a:rPr>
              <a:t>Démontrer des concepts avancés de </a:t>
            </a:r>
            <a:r>
              <a:rPr lang="fr-FR" sz="1100" dirty="0" smtClean="0">
                <a:solidFill>
                  <a:schemeClr val="tx1"/>
                </a:solidFill>
              </a:rPr>
              <a:t>modules/systèmes </a:t>
            </a:r>
            <a:r>
              <a:rPr lang="fr-FR" sz="1100" dirty="0">
                <a:solidFill>
                  <a:schemeClr val="tx1"/>
                </a:solidFill>
              </a:rPr>
              <a:t>à une échelle adéquate (min. </a:t>
            </a:r>
            <a:r>
              <a:rPr lang="fr-FR" sz="1100" dirty="0" smtClean="0">
                <a:solidFill>
                  <a:schemeClr val="tx1"/>
                </a:solidFill>
              </a:rPr>
              <a:t>5 MW</a:t>
            </a:r>
            <a:r>
              <a:rPr lang="fr-FR" sz="1100" dirty="0">
                <a:solidFill>
                  <a:schemeClr val="tx1"/>
                </a:solidFill>
              </a:rPr>
              <a:t>) pour </a:t>
            </a:r>
            <a:r>
              <a:rPr lang="fr-FR" sz="1100" dirty="0" smtClean="0">
                <a:solidFill>
                  <a:schemeClr val="tx1"/>
                </a:solidFill>
              </a:rPr>
              <a:t>optimiser </a:t>
            </a:r>
            <a:r>
              <a:rPr lang="fr-FR" sz="1100" dirty="0">
                <a:solidFill>
                  <a:schemeClr val="tx1"/>
                </a:solidFill>
              </a:rPr>
              <a:t>la production </a:t>
            </a:r>
            <a:r>
              <a:rPr lang="fr-FR" sz="1100" dirty="0" smtClean="0">
                <a:solidFill>
                  <a:schemeClr val="tx1"/>
                </a:solidFill>
              </a:rPr>
              <a:t>électrique.</a:t>
            </a:r>
          </a:p>
          <a:p>
            <a:pPr marL="171450" indent="-171450">
              <a:spcAft>
                <a:spcPts val="0"/>
              </a:spcAft>
              <a:buFont typeface="Arial"/>
              <a:buChar char="•"/>
              <a:defRPr/>
            </a:pPr>
            <a:r>
              <a:rPr lang="fr-FR" sz="1100" dirty="0">
                <a:solidFill>
                  <a:schemeClr val="tx1"/>
                </a:solidFill>
              </a:rPr>
              <a:t>Démontrer que les composants du système satisfont aux exigences structurelles </a:t>
            </a:r>
            <a:r>
              <a:rPr lang="fr-FR" sz="1100" dirty="0" smtClean="0">
                <a:solidFill>
                  <a:schemeClr val="tx1"/>
                </a:solidFill>
              </a:rPr>
              <a:t>et fonctionnelles </a:t>
            </a:r>
            <a:r>
              <a:rPr lang="fr-FR" sz="1100" dirty="0">
                <a:solidFill>
                  <a:schemeClr val="tx1"/>
                </a:solidFill>
              </a:rPr>
              <a:t>pour l'ensemble du cycle de </a:t>
            </a:r>
            <a:r>
              <a:rPr lang="fr-FR" sz="1100" dirty="0" smtClean="0">
                <a:solidFill>
                  <a:schemeClr val="tx1"/>
                </a:solidFill>
              </a:rPr>
              <a:t>vie.</a:t>
            </a:r>
          </a:p>
          <a:p>
            <a:pPr marL="171450" indent="-171450">
              <a:spcAft>
                <a:spcPts val="0"/>
              </a:spcAft>
              <a:buFont typeface="Arial"/>
              <a:buChar char="•"/>
              <a:defRPr/>
            </a:pPr>
            <a:r>
              <a:rPr lang="fr-FR" sz="1100" dirty="0">
                <a:solidFill>
                  <a:schemeClr val="tx1"/>
                </a:solidFill>
              </a:rPr>
              <a:t>Démontrer un faible impact sur la biodiversité des écosystèmes en développant </a:t>
            </a:r>
            <a:r>
              <a:rPr lang="fr-FR" sz="1100" dirty="0" smtClean="0">
                <a:solidFill>
                  <a:schemeClr val="tx1"/>
                </a:solidFill>
              </a:rPr>
              <a:t>des méthodologies </a:t>
            </a:r>
            <a:r>
              <a:rPr lang="fr-FR" sz="1100" dirty="0">
                <a:solidFill>
                  <a:schemeClr val="tx1"/>
                </a:solidFill>
              </a:rPr>
              <a:t>(modèles, surveillance, etc</a:t>
            </a:r>
            <a:r>
              <a:rPr lang="fr-FR" sz="1100" dirty="0" smtClean="0">
                <a:solidFill>
                  <a:schemeClr val="tx1"/>
                </a:solidFill>
              </a:rPr>
              <a:t>.).</a:t>
            </a:r>
          </a:p>
          <a:p>
            <a:pPr marL="171450" indent="-171450">
              <a:spcAft>
                <a:spcPts val="0"/>
              </a:spcAft>
              <a:buFont typeface="Arial"/>
              <a:buChar char="•"/>
              <a:defRPr/>
            </a:pPr>
            <a:r>
              <a:rPr lang="fr-FR" sz="1100" dirty="0">
                <a:solidFill>
                  <a:schemeClr val="tx1"/>
                </a:solidFill>
              </a:rPr>
              <a:t>Satisfaire aux aspects du recyclage en fin de vie.</a:t>
            </a:r>
            <a:endParaRPr lang="fr-FR" sz="1100" dirty="0" smtClean="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22</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 : Les appels de 2023 </a:t>
            </a:r>
          </a:p>
          <a:p>
            <a:pPr>
              <a:defRPr/>
            </a:pPr>
            <a:r>
              <a:rPr lang="fr-FR" sz="1200" b="1" dirty="0"/>
              <a:t>Energies </a:t>
            </a:r>
            <a:r>
              <a:rPr lang="fr-FR" sz="1200" b="1" dirty="0" smtClean="0"/>
              <a:t>renouvelables – PV/Solaire</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en-US" sz="1200" i="1" dirty="0" err="1"/>
              <a:t>projet</a:t>
            </a:r>
            <a:r>
              <a:rPr lang="en-US" sz="1200" i="1" dirty="0"/>
              <a:t> </a:t>
            </a:r>
            <a:r>
              <a:rPr lang="en-US" sz="1200" i="1" dirty="0" smtClean="0"/>
              <a:t>6-7)</a:t>
            </a:r>
            <a:endParaRPr lang="fr-FR" sz="1200" i="1" dirty="0"/>
          </a:p>
          <a:p>
            <a:pPr lvl="0">
              <a:defRPr/>
            </a:pPr>
            <a:r>
              <a:rPr lang="fr-FR" sz="1200" i="1" dirty="0"/>
              <a:t>Nb estimé de projets financés : 2</a:t>
            </a:r>
            <a:endParaRPr dirty="0"/>
          </a:p>
          <a:p>
            <a:pPr lvl="0">
              <a:defRPr/>
            </a:pPr>
            <a:r>
              <a:rPr lang="fr-FR" sz="1200" i="1" dirty="0"/>
              <a:t>Budget/projet : 7</a:t>
            </a:r>
            <a:r>
              <a:rPr lang="fr-FR" sz="1200" i="1" dirty="0" smtClean="0"/>
              <a:t>M</a:t>
            </a:r>
            <a:r>
              <a:rPr lang="fr-FR" sz="1200" i="1" dirty="0"/>
              <a:t>€</a:t>
            </a:r>
            <a:endParaRPr dirty="0"/>
          </a:p>
          <a:p>
            <a:pPr lvl="0">
              <a:defRPr/>
            </a:pPr>
            <a:r>
              <a:rPr lang="fr-FR" sz="1200" i="1" dirty="0"/>
              <a:t>Ouverture : </a:t>
            </a:r>
            <a:r>
              <a:rPr lang="fr-FR" sz="1200" i="1" dirty="0" smtClean="0"/>
              <a:t>13/12/2022</a:t>
            </a:r>
            <a:endParaRPr lang="fr-FR" sz="1200" i="1" dirty="0"/>
          </a:p>
          <a:p>
            <a:pPr lvl="0">
              <a:defRPr/>
            </a:pPr>
            <a:r>
              <a:rPr lang="fr-FR" sz="1200" i="1" dirty="0"/>
              <a:t>Deadline : </a:t>
            </a:r>
            <a:r>
              <a:rPr lang="fr-FR" sz="1200" i="1" dirty="0" smtClean="0"/>
              <a:t>30/03/2023</a:t>
            </a:r>
            <a:endParaRPr lang="fr-FR" sz="1200" i="1" dirty="0"/>
          </a:p>
        </p:txBody>
      </p:sp>
    </p:spTree>
    <p:extLst>
      <p:ext uri="{BB962C8B-B14F-4D97-AF65-F5344CB8AC3E}">
        <p14:creationId xmlns:p14="http://schemas.microsoft.com/office/powerpoint/2010/main" val="3972436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HORIZON-CL5-2023-D3-01-04: Solar Systems for Industrial Process Heat and Power</a:t>
            </a:r>
            <a:endParaRPr lang="en-US" sz="1400" b="1" dirty="0">
              <a:solidFill>
                <a:schemeClr val="tx1"/>
              </a:solidFill>
            </a:endParaRPr>
          </a:p>
        </p:txBody>
      </p:sp>
      <p:sp>
        <p:nvSpPr>
          <p:cNvPr id="6" name="Espace réservé du contenu 5"/>
          <p:cNvSpPr txBox="1"/>
          <p:nvPr/>
        </p:nvSpPr>
        <p:spPr bwMode="gray">
          <a:xfrm>
            <a:off x="360000" y="1706400"/>
            <a:ext cx="8424000" cy="329187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Intégration de ressources solaires efficaces dans le secteur industriel pour parvenir à </a:t>
            </a:r>
            <a:r>
              <a:rPr lang="fr-FR" sz="1150" dirty="0" smtClean="0">
                <a:solidFill>
                  <a:schemeClr val="tx1"/>
                </a:solidFill>
              </a:rPr>
              <a:t>des systèmes </a:t>
            </a:r>
            <a:r>
              <a:rPr lang="fr-FR" sz="1150" dirty="0">
                <a:solidFill>
                  <a:schemeClr val="tx1"/>
                </a:solidFill>
              </a:rPr>
              <a:t>de production à faible émission de carbone et sans émission</a:t>
            </a:r>
            <a:r>
              <a:rPr lang="fr-FR" sz="1150" dirty="0" smtClean="0">
                <a:solidFill>
                  <a:schemeClr val="tx1"/>
                </a:solidFill>
              </a:rPr>
              <a:t>.</a:t>
            </a:r>
          </a:p>
          <a:p>
            <a:pPr>
              <a:spcAft>
                <a:spcPts val="0"/>
              </a:spcAft>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endParaRPr lang="fr-FR" sz="1150" dirty="0" smtClean="0"/>
          </a:p>
          <a:p>
            <a:pPr marL="171450" indent="-171450">
              <a:spcAft>
                <a:spcPts val="0"/>
              </a:spcAft>
              <a:buFont typeface="Arial"/>
              <a:buChar char="•"/>
              <a:defRPr/>
            </a:pPr>
            <a:r>
              <a:rPr lang="fr-FR" sz="1150" dirty="0">
                <a:solidFill>
                  <a:schemeClr val="tx1"/>
                </a:solidFill>
              </a:rPr>
              <a:t>Démontrer un système qui, compte tenu du potentiel de production de l'énergie solaire, </a:t>
            </a:r>
            <a:r>
              <a:rPr lang="fr-FR" sz="1150" dirty="0" smtClean="0">
                <a:solidFill>
                  <a:schemeClr val="tx1"/>
                </a:solidFill>
              </a:rPr>
              <a:t>des caractéristiques </a:t>
            </a:r>
            <a:r>
              <a:rPr lang="fr-FR" sz="1150" dirty="0">
                <a:solidFill>
                  <a:schemeClr val="tx1"/>
                </a:solidFill>
              </a:rPr>
              <a:t>topographiques, des contraintes d'utilisation du sol et des performances </a:t>
            </a:r>
            <a:r>
              <a:rPr lang="fr-FR" sz="1150" dirty="0" smtClean="0">
                <a:solidFill>
                  <a:schemeClr val="tx1"/>
                </a:solidFill>
              </a:rPr>
              <a:t>du système</a:t>
            </a:r>
            <a:r>
              <a:rPr lang="fr-FR" sz="1150" dirty="0">
                <a:solidFill>
                  <a:schemeClr val="tx1"/>
                </a:solidFill>
              </a:rPr>
              <a:t>, génère de la chaleur et de l'électricité à température moyenne dans </a:t>
            </a:r>
            <a:r>
              <a:rPr lang="fr-FR" sz="1150" dirty="0" smtClean="0">
                <a:solidFill>
                  <a:schemeClr val="tx1"/>
                </a:solidFill>
              </a:rPr>
              <a:t>une conception hybride </a:t>
            </a:r>
            <a:r>
              <a:rPr lang="fr-FR" sz="1150" dirty="0">
                <a:solidFill>
                  <a:schemeClr val="tx1"/>
                </a:solidFill>
              </a:rPr>
              <a:t>PV et </a:t>
            </a:r>
            <a:r>
              <a:rPr lang="fr-FR" sz="1150" dirty="0" smtClean="0">
                <a:solidFill>
                  <a:schemeClr val="tx1"/>
                </a:solidFill>
              </a:rPr>
              <a:t>ST (Solar Thermal) </a:t>
            </a:r>
            <a:r>
              <a:rPr lang="fr-FR" sz="1150" dirty="0">
                <a:solidFill>
                  <a:schemeClr val="tx1"/>
                </a:solidFill>
              </a:rPr>
              <a:t>modulaire, à faible empreinte environnementale, à faible coût et à </a:t>
            </a:r>
            <a:r>
              <a:rPr lang="fr-FR" sz="1150" dirty="0" smtClean="0">
                <a:solidFill>
                  <a:schemeClr val="tx1"/>
                </a:solidFill>
              </a:rPr>
              <a:t>haut rendement.</a:t>
            </a:r>
          </a:p>
          <a:p>
            <a:pPr marL="171450" indent="-171450">
              <a:spcAft>
                <a:spcPts val="0"/>
              </a:spcAft>
              <a:buFont typeface="Arial"/>
              <a:buChar char="•"/>
              <a:defRPr/>
            </a:pPr>
            <a:r>
              <a:rPr lang="fr-FR" sz="1150" dirty="0">
                <a:solidFill>
                  <a:schemeClr val="tx1"/>
                </a:solidFill>
              </a:rPr>
              <a:t>Démontrer le potentiel des approches hybrides (PV et ST) qui produisent de la chaleur </a:t>
            </a:r>
            <a:r>
              <a:rPr lang="fr-FR" sz="1150" dirty="0" smtClean="0">
                <a:solidFill>
                  <a:schemeClr val="tx1"/>
                </a:solidFill>
              </a:rPr>
              <a:t>et de </a:t>
            </a:r>
            <a:r>
              <a:rPr lang="fr-FR" sz="1150" dirty="0">
                <a:solidFill>
                  <a:schemeClr val="tx1"/>
                </a:solidFill>
              </a:rPr>
              <a:t>l'électricité pour alimenter un large éventail d'utilisations finales dans le domaine de </a:t>
            </a:r>
            <a:r>
              <a:rPr lang="fr-FR" sz="1150" dirty="0" smtClean="0">
                <a:solidFill>
                  <a:schemeClr val="tx1"/>
                </a:solidFill>
              </a:rPr>
              <a:t>la fabrication.</a:t>
            </a:r>
          </a:p>
          <a:p>
            <a:pPr marL="171450" indent="-171450">
              <a:spcAft>
                <a:spcPts val="0"/>
              </a:spcAft>
              <a:buFont typeface="Arial"/>
              <a:buChar char="•"/>
              <a:defRPr/>
            </a:pPr>
            <a:r>
              <a:rPr lang="fr-FR" sz="1150" dirty="0" smtClean="0">
                <a:solidFill>
                  <a:schemeClr val="tx1"/>
                </a:solidFill>
              </a:rPr>
              <a:t>Porter une attention particulière à une possible coopération </a:t>
            </a:r>
            <a:r>
              <a:rPr lang="fr-FR" sz="1150" dirty="0">
                <a:solidFill>
                  <a:schemeClr val="tx1"/>
                </a:solidFill>
              </a:rPr>
              <a:t>internationale avec la région </a:t>
            </a:r>
            <a:r>
              <a:rPr lang="fr-FR" sz="1150" dirty="0" smtClean="0">
                <a:solidFill>
                  <a:schemeClr val="tx1"/>
                </a:solidFill>
              </a:rPr>
              <a:t>méditerranéenne.</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23</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 : Les appels de 2023 </a:t>
            </a:r>
          </a:p>
          <a:p>
            <a:pPr>
              <a:defRPr/>
            </a:pPr>
            <a:r>
              <a:rPr lang="fr-FR" sz="1200" b="1" dirty="0"/>
              <a:t>Energies </a:t>
            </a:r>
            <a:r>
              <a:rPr lang="fr-FR" sz="1200" b="1" dirty="0" smtClean="0"/>
              <a:t>renouvelables – PV/Solaire </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en-US" sz="1200" i="1" dirty="0" err="1"/>
              <a:t>projet</a:t>
            </a:r>
            <a:r>
              <a:rPr lang="en-US" sz="1200" i="1" dirty="0"/>
              <a:t> </a:t>
            </a:r>
            <a:r>
              <a:rPr lang="en-US" sz="1200" i="1" dirty="0" smtClean="0"/>
              <a:t>6-7)</a:t>
            </a:r>
            <a:endParaRPr lang="fr-FR" sz="1200" i="1" dirty="0"/>
          </a:p>
          <a:p>
            <a:pPr lvl="0">
              <a:defRPr/>
            </a:pPr>
            <a:r>
              <a:rPr lang="fr-FR" sz="1200" i="1" dirty="0"/>
              <a:t>Nb estimé de projets financés : 2</a:t>
            </a:r>
            <a:endParaRPr dirty="0"/>
          </a:p>
          <a:p>
            <a:pPr lvl="0">
              <a:defRPr/>
            </a:pPr>
            <a:r>
              <a:rPr lang="fr-FR" sz="1200" i="1" dirty="0"/>
              <a:t>Budget/projet : 7</a:t>
            </a:r>
            <a:r>
              <a:rPr lang="fr-FR" sz="1200" i="1" dirty="0" smtClean="0"/>
              <a:t>M</a:t>
            </a:r>
            <a:r>
              <a:rPr lang="fr-FR" sz="1200" i="1" dirty="0"/>
              <a:t>€</a:t>
            </a:r>
            <a:endParaRPr dirty="0"/>
          </a:p>
          <a:p>
            <a:pPr lvl="0">
              <a:defRPr/>
            </a:pPr>
            <a:r>
              <a:rPr lang="fr-FR" sz="1200" i="1" dirty="0"/>
              <a:t>Ouverture : </a:t>
            </a:r>
            <a:r>
              <a:rPr lang="fr-FR" sz="1200" i="1" dirty="0" smtClean="0"/>
              <a:t>13/12/2022</a:t>
            </a:r>
            <a:endParaRPr lang="fr-FR" sz="1200" i="1" dirty="0"/>
          </a:p>
          <a:p>
            <a:pPr lvl="0">
              <a:defRPr/>
            </a:pPr>
            <a:r>
              <a:rPr lang="fr-FR" sz="1200" i="1" dirty="0"/>
              <a:t>Deadline : </a:t>
            </a:r>
            <a:r>
              <a:rPr lang="fr-FR" sz="1200" i="1" dirty="0" smtClean="0"/>
              <a:t>30/03/2023</a:t>
            </a:r>
            <a:endParaRPr lang="fr-FR" sz="1200" i="1" dirty="0"/>
          </a:p>
        </p:txBody>
      </p:sp>
    </p:spTree>
    <p:extLst>
      <p:ext uri="{BB962C8B-B14F-4D97-AF65-F5344CB8AC3E}">
        <p14:creationId xmlns:p14="http://schemas.microsoft.com/office/powerpoint/2010/main" val="4037372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24</a:t>
            </a:fld>
            <a:endParaRPr lang="fr-FR" sz="1600" b="0" i="0" u="none" strike="noStrike" cap="none" spc="0">
              <a:ln>
                <a:noFill/>
              </a:ln>
              <a:solidFill>
                <a:srgbClr val="000091"/>
              </a:solidFill>
              <a:latin typeface="Arial"/>
              <a:ea typeface="+mn-ea"/>
              <a:cs typeface="+mn-cs"/>
            </a:endParaRPr>
          </a:p>
        </p:txBody>
      </p:sp>
      <p:sp>
        <p:nvSpPr>
          <p:cNvPr id="11" name="Rectangle 10"/>
          <p:cNvSpPr/>
          <p:nvPr/>
        </p:nvSpPr>
        <p:spPr bwMode="auto">
          <a:xfrm>
            <a:off x="360000" y="1706400"/>
            <a:ext cx="8424000" cy="3080843"/>
          </a:xfrm>
          <a:prstGeom prst="rect">
            <a:avLst/>
          </a:prstGeom>
        </p:spPr>
        <p:txBody>
          <a:bodyPr wrap="square">
            <a:spAutoFit/>
          </a:bodyPr>
          <a:lstStyle/>
          <a:p>
            <a:pPr algn="just">
              <a:lnSpc>
                <a:spcPct val="114999"/>
              </a:lnSpc>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p>
          <a:p>
            <a:pPr marL="171450" indent="-171450">
              <a:spcBef>
                <a:spcPts val="600"/>
              </a:spcBef>
              <a:buFont typeface="Arial"/>
              <a:buChar char="•"/>
              <a:defRPr/>
            </a:pPr>
            <a:r>
              <a:rPr lang="fr-FR" sz="1100" dirty="0" smtClean="0"/>
              <a:t>Amélioration </a:t>
            </a:r>
            <a:r>
              <a:rPr lang="fr-FR" sz="1100" dirty="0"/>
              <a:t>de la capacité de répartition des centrales solaires à concentration.</a:t>
            </a:r>
          </a:p>
          <a:p>
            <a:pPr marL="171450" indent="-171450">
              <a:buFont typeface="Arial"/>
              <a:buChar char="•"/>
              <a:defRPr/>
            </a:pPr>
            <a:r>
              <a:rPr lang="fr-FR" sz="1100" dirty="0" smtClean="0"/>
              <a:t>Amélioration </a:t>
            </a:r>
            <a:r>
              <a:rPr lang="fr-FR" sz="1100" dirty="0"/>
              <a:t>du rôle des centrales solaires à concentration dans le système énergétique.</a:t>
            </a:r>
          </a:p>
          <a:p>
            <a:pPr marL="171450" indent="-171450">
              <a:buFont typeface="Arial"/>
              <a:buChar char="•"/>
              <a:defRPr/>
            </a:pPr>
            <a:r>
              <a:rPr lang="fr-FR" sz="1100" dirty="0" smtClean="0"/>
              <a:t>Réduction </a:t>
            </a:r>
            <a:r>
              <a:rPr lang="fr-FR" sz="1100" dirty="0"/>
              <a:t>des émissions de GES.</a:t>
            </a:r>
          </a:p>
          <a:p>
            <a:pPr marL="171450" indent="-171450">
              <a:buFont typeface="Arial"/>
              <a:buChar char="•"/>
              <a:defRPr/>
            </a:pPr>
            <a:r>
              <a:rPr lang="fr-FR" sz="1100" dirty="0" smtClean="0"/>
              <a:t>Réalisation </a:t>
            </a:r>
            <a:r>
              <a:rPr lang="fr-FR" sz="1100" dirty="0"/>
              <a:t>des objectifs du Plan stratégique pour les technologies énergétiques en matière de centrales solaires à concentration. </a:t>
            </a:r>
            <a:endParaRPr lang="en-GB" sz="1100" dirty="0"/>
          </a:p>
          <a:p>
            <a:pPr marR="0" lvl="0" algn="just" defTabSz="914400">
              <a:lnSpc>
                <a:spcPct val="100000"/>
              </a:lnSpc>
              <a:spcBef>
                <a:spcPts val="0"/>
              </a:spcBef>
              <a:spcAft>
                <a:spcPts val="0"/>
              </a:spcAft>
              <a:buClrTx/>
              <a:buSzTx/>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 </a:t>
            </a:r>
          </a:p>
          <a:p>
            <a:pPr marL="171450" indent="-171450">
              <a:spcBef>
                <a:spcPts val="600"/>
              </a:spcBef>
              <a:buFont typeface="Arial"/>
              <a:buChar char="•"/>
              <a:defRPr/>
            </a:pPr>
            <a:r>
              <a:rPr lang="fr-FR" sz="1100" dirty="0" smtClean="0"/>
              <a:t>Développer </a:t>
            </a:r>
            <a:r>
              <a:rPr lang="fr-FR" sz="1100" dirty="0"/>
              <a:t>de nouvelles solutions de stockage de l'énergie thermique pour les centrales solaires à concentration. Ces solutions devront être plus efficaces, plus rentables et plus fiables que les solutions commerciales actuelles et atteindre des performances similaires en termes de cycles.</a:t>
            </a:r>
          </a:p>
          <a:p>
            <a:pPr marL="171450" indent="-171450">
              <a:buFont typeface="Arial"/>
              <a:buChar char="•"/>
              <a:defRPr/>
            </a:pPr>
            <a:r>
              <a:rPr lang="fr-FR" sz="1100" dirty="0" smtClean="0"/>
              <a:t>Présenter </a:t>
            </a:r>
            <a:r>
              <a:rPr lang="fr-FR" sz="1100" dirty="0"/>
              <a:t>de manière convaincante que la solution de stockage développée a le potentiel d'être appliquée au niveau commercial.</a:t>
            </a:r>
          </a:p>
          <a:p>
            <a:pPr marL="171450" indent="-171450">
              <a:buFont typeface="Arial"/>
              <a:buChar char="•"/>
              <a:defRPr/>
            </a:pPr>
            <a:r>
              <a:rPr lang="fr-FR" sz="1100" dirty="0" smtClean="0"/>
              <a:t>Prendre </a:t>
            </a:r>
            <a:r>
              <a:rPr lang="fr-FR" sz="1100" dirty="0"/>
              <a:t>en compte l'impact possible sur la santé humaine et évaluer la durabilité des solutions proposées en termes environnementaux et socio-économiques, en tenant compte des chaînes de valeur mondiales.</a:t>
            </a:r>
          </a:p>
          <a:p>
            <a:pPr marL="171450" indent="-171450">
              <a:buFont typeface="Arial"/>
              <a:buChar char="•"/>
              <a:defRPr/>
            </a:pPr>
            <a:r>
              <a:rPr lang="fr-FR" sz="1100" dirty="0" smtClean="0"/>
              <a:t>S’attarder sur le concept de « circularité </a:t>
            </a:r>
            <a:r>
              <a:rPr lang="fr-FR" sz="1100" dirty="0"/>
              <a:t>par la </a:t>
            </a:r>
            <a:r>
              <a:rPr lang="fr-FR" sz="1100" dirty="0" smtClean="0"/>
              <a:t>conception ».</a:t>
            </a:r>
            <a:endParaRPr lang="en-GB" sz="1100" dirty="0"/>
          </a:p>
          <a:p>
            <a:pPr algn="just">
              <a:lnSpc>
                <a:spcPct val="114999"/>
              </a:lnSpc>
              <a:defRPr/>
            </a:pPr>
            <a:endParaRPr lang="en-GB" sz="1200" b="1" u="sng" dirty="0" smtClean="0">
              <a:solidFill>
                <a:schemeClr val="tx2"/>
              </a:solidFill>
              <a:ea typeface="Times New Roman"/>
              <a:cs typeface="Times New Roman"/>
            </a:endParaRPr>
          </a:p>
          <a:p>
            <a:pPr algn="just">
              <a:lnSpc>
                <a:spcPct val="114999"/>
              </a:lnSpc>
              <a:defRPr/>
            </a:pPr>
            <a:endParaRPr lang="en-GB" sz="1200" b="1" u="sng" dirty="0" smtClean="0">
              <a:solidFill>
                <a:schemeClr val="tx2"/>
              </a:solidFill>
              <a:ea typeface="Times New Roman"/>
              <a:cs typeface="Times New Roman"/>
            </a:endParaRPr>
          </a:p>
        </p:txBody>
      </p:sp>
      <p:sp>
        <p:nvSpPr>
          <p:cNvPr id="12" name="Rectangle 11"/>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a:defRPr/>
            </a:pPr>
            <a:r>
              <a:rPr lang="fr-FR" sz="1200" i="1" dirty="0" smtClean="0"/>
              <a:t>RIA (TRL à la fin du projet 4-5) </a:t>
            </a:r>
            <a:endParaRPr lang="fr-FR" sz="1200" dirty="0"/>
          </a:p>
          <a:p>
            <a:pPr lvl="0">
              <a:defRPr/>
            </a:pPr>
            <a:r>
              <a:rPr lang="fr-FR" sz="1200" i="1" dirty="0" smtClean="0"/>
              <a:t>Nb </a:t>
            </a:r>
            <a:r>
              <a:rPr lang="fr-FR" sz="1200" i="1" dirty="0"/>
              <a:t>de projets financés : </a:t>
            </a:r>
            <a:r>
              <a:rPr lang="fr-FR" sz="1200" i="1" dirty="0" smtClean="0"/>
              <a:t>2</a:t>
            </a:r>
            <a:endParaRPr dirty="0"/>
          </a:p>
          <a:p>
            <a:pPr lvl="0">
              <a:defRPr/>
            </a:pPr>
            <a:r>
              <a:rPr lang="fr-FR" sz="1200" i="1" dirty="0"/>
              <a:t>Budget/projet </a:t>
            </a:r>
            <a:r>
              <a:rPr lang="fr-FR" sz="1200" i="1" dirty="0" smtClean="0"/>
              <a:t>: 2,5M€</a:t>
            </a:r>
            <a:endParaRPr dirty="0"/>
          </a:p>
          <a:p>
            <a:pPr lvl="0">
              <a:defRPr/>
            </a:pPr>
            <a:r>
              <a:rPr lang="fr-FR" sz="1200" i="1" dirty="0"/>
              <a:t>Ouverture : </a:t>
            </a:r>
            <a:r>
              <a:rPr lang="fr-FR" sz="1200" i="1" dirty="0" smtClean="0"/>
              <a:t>04/05/202</a:t>
            </a:r>
            <a:r>
              <a:rPr lang="fr-FR" sz="1200" i="1" dirty="0"/>
              <a:t>3</a:t>
            </a:r>
            <a:endParaRPr dirty="0"/>
          </a:p>
          <a:p>
            <a:pPr lvl="0">
              <a:defRPr/>
            </a:pPr>
            <a:r>
              <a:rPr lang="fr-FR" sz="1200" i="1" dirty="0"/>
              <a:t>Deadline : </a:t>
            </a:r>
            <a:r>
              <a:rPr lang="fr-FR" sz="1200" i="1" dirty="0" smtClean="0"/>
              <a:t>05/09/2023</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Energies renouvelables – PV/Solaire</a:t>
            </a:r>
            <a:endParaRPr lang="fr-FR" sz="1200" b="1" dirty="0"/>
          </a:p>
        </p:txBody>
      </p:sp>
      <p:sp>
        <p:nvSpPr>
          <p:cNvPr id="9"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HORIZON-CL5-2023-D3-02-02: Novel thermal energy storage for CSP</a:t>
            </a:r>
          </a:p>
        </p:txBody>
      </p:sp>
    </p:spTree>
    <p:extLst>
      <p:ext uri="{BB962C8B-B14F-4D97-AF65-F5344CB8AC3E}">
        <p14:creationId xmlns:p14="http://schemas.microsoft.com/office/powerpoint/2010/main" val="1713133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25</a:t>
            </a:fld>
            <a:endParaRPr lang="fr-FR" sz="1600" b="0" i="0" u="none" strike="noStrike" cap="none" spc="0">
              <a:ln>
                <a:noFill/>
              </a:ln>
              <a:solidFill>
                <a:srgbClr val="000091"/>
              </a:solidFill>
              <a:latin typeface="Arial"/>
              <a:ea typeface="+mn-ea"/>
              <a:cs typeface="+mn-cs"/>
            </a:endParaRPr>
          </a:p>
        </p:txBody>
      </p:sp>
      <p:sp>
        <p:nvSpPr>
          <p:cNvPr id="11" name="Rectangle 10"/>
          <p:cNvSpPr/>
          <p:nvPr/>
        </p:nvSpPr>
        <p:spPr bwMode="auto">
          <a:xfrm>
            <a:off x="360000" y="1706400"/>
            <a:ext cx="8424000" cy="2985433"/>
          </a:xfrm>
          <a:prstGeom prst="rect">
            <a:avLst/>
          </a:prstGeom>
        </p:spPr>
        <p:txBody>
          <a:bodyPr wrap="square">
            <a:spAutoFit/>
          </a:bodyPr>
          <a:lstStyle/>
          <a:p>
            <a:pPr algn="just">
              <a:lnSpc>
                <a:spcPct val="114999"/>
              </a:lnSpc>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
            </a:r>
            <a:r>
              <a:rPr lang="en-GB" sz="1200" b="1" u="sng" dirty="0">
                <a:solidFill>
                  <a:schemeClr val="tx2"/>
                </a:solidFill>
                <a:ea typeface="Times New Roman"/>
                <a:cs typeface="Times New Roman"/>
              </a:rPr>
              <a:t>attendus </a:t>
            </a:r>
            <a:r>
              <a:rPr lang="en-GB" sz="1200" b="1" u="sng" dirty="0" smtClean="0">
                <a:solidFill>
                  <a:schemeClr val="tx2"/>
                </a:solidFill>
                <a:ea typeface="Times New Roman"/>
                <a:cs typeface="Times New Roman"/>
              </a:rPr>
              <a:t>:</a:t>
            </a:r>
          </a:p>
          <a:p>
            <a:pPr marL="171450" indent="-171450">
              <a:spcBef>
                <a:spcPts val="600"/>
              </a:spcBef>
              <a:buFont typeface="Arial"/>
              <a:buChar char="•"/>
              <a:defRPr/>
            </a:pPr>
            <a:r>
              <a:rPr lang="fr-FR" sz="1100" dirty="0"/>
              <a:t>Réduction des émissions de gaz à effet de serre.</a:t>
            </a:r>
          </a:p>
          <a:p>
            <a:pPr marL="171450" indent="-171450">
              <a:buFont typeface="Arial"/>
              <a:buChar char="•"/>
              <a:defRPr/>
            </a:pPr>
            <a:r>
              <a:rPr lang="fr-FR" sz="1100" dirty="0"/>
              <a:t>Réduction de la consommation de matériaux.</a:t>
            </a:r>
          </a:p>
          <a:p>
            <a:pPr marL="171450" indent="-171450">
              <a:buFont typeface="Arial"/>
              <a:buChar char="•"/>
              <a:defRPr/>
            </a:pPr>
            <a:r>
              <a:rPr lang="fr-FR" sz="1100" dirty="0"/>
              <a:t>Réduction de l'empreinte environnementale de l'industrie thermo-solaire européenne.</a:t>
            </a:r>
          </a:p>
          <a:p>
            <a:pPr marL="171450" indent="-171450">
              <a:buFont typeface="Arial"/>
              <a:buChar char="•"/>
              <a:defRPr/>
            </a:pPr>
            <a:r>
              <a:rPr lang="fr-FR" sz="1100" dirty="0"/>
              <a:t>Augmentation de la compétitivité de l'industrie européenne de fabrication de produits thermo-solaires. </a:t>
            </a:r>
          </a:p>
          <a:p>
            <a:pPr marL="171450" indent="-171450" algn="just">
              <a:lnSpc>
                <a:spcPct val="114999"/>
              </a:lnSpc>
              <a:buFontTx/>
              <a:buChar char="-"/>
              <a:defRPr/>
            </a:pPr>
            <a:endParaRPr lang="en-GB" sz="800" b="1" i="0" u="sng" strike="noStrike" cap="none" spc="0" dirty="0" smtClean="0">
              <a:ln>
                <a:noFill/>
              </a:ln>
              <a:solidFill>
                <a:srgbClr val="000091"/>
              </a:solidFill>
              <a:latin typeface="Arial"/>
              <a:ea typeface="Times New Roman"/>
              <a:cs typeface="Times New Roman"/>
            </a:endParaRPr>
          </a:p>
          <a:p>
            <a:pPr marL="171450" indent="-171450" algn="just">
              <a:lnSpc>
                <a:spcPct val="114999"/>
              </a:lnSpc>
              <a:buFontTx/>
              <a:buChar char="-"/>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 </a:t>
            </a:r>
          </a:p>
          <a:p>
            <a:pPr marL="171450" indent="-171450">
              <a:spcBef>
                <a:spcPts val="600"/>
              </a:spcBef>
              <a:buFont typeface="Arial"/>
              <a:buChar char="•"/>
              <a:defRPr/>
            </a:pPr>
            <a:r>
              <a:rPr lang="fr-FR" sz="1100" dirty="0" smtClean="0"/>
              <a:t>Démontrer des </a:t>
            </a:r>
            <a:r>
              <a:rPr lang="fr-FR" sz="1100" dirty="0"/>
              <a:t>solutions innovantes de fabrication de composants et/ou de sous-systèmes et/ou de systèmes pour les applications solaires thermiques. </a:t>
            </a:r>
          </a:p>
          <a:p>
            <a:pPr marL="171450" indent="-171450">
              <a:buFont typeface="Arial"/>
              <a:buChar char="•"/>
              <a:defRPr/>
            </a:pPr>
            <a:r>
              <a:rPr lang="fr-FR" sz="1100" dirty="0" smtClean="0"/>
              <a:t>Augmenter </a:t>
            </a:r>
            <a:r>
              <a:rPr lang="fr-FR" sz="1100" dirty="0"/>
              <a:t>la production et réduire le coût par rapport aux lignes de production actuelles,, ainsi qu’intégrer des contrôles de qualité et être suffisamment flexibles pour s'adapter à diverses applications solaires thermiques.</a:t>
            </a:r>
          </a:p>
          <a:p>
            <a:pPr marL="171450" indent="-171450">
              <a:buFont typeface="Arial"/>
              <a:buChar char="•"/>
              <a:defRPr/>
            </a:pPr>
            <a:r>
              <a:rPr lang="fr-FR" sz="1100" dirty="0" smtClean="0"/>
              <a:t>Evaluer </a:t>
            </a:r>
            <a:r>
              <a:rPr lang="fr-FR" sz="1100" dirty="0"/>
              <a:t>et optimiser les exigences en termes de matériaux nécessaires pour produire les composants et/ou les sous-systèmes et/ou les systèmes.</a:t>
            </a:r>
          </a:p>
          <a:p>
            <a:pPr marL="171450" indent="-171450">
              <a:buFont typeface="Arial"/>
              <a:buChar char="•"/>
              <a:defRPr/>
            </a:pPr>
            <a:r>
              <a:rPr lang="fr-FR" sz="1100" dirty="0"/>
              <a:t>S’attarder sur le concept de « circularité par la conception ».</a:t>
            </a:r>
          </a:p>
          <a:p>
            <a:pPr marL="171450" indent="-171450">
              <a:buFont typeface="Arial"/>
              <a:buChar char="•"/>
              <a:defRPr/>
            </a:pPr>
            <a:r>
              <a:rPr lang="fr-FR" sz="1100" dirty="0" smtClean="0"/>
              <a:t>Inclure dans le </a:t>
            </a:r>
            <a:r>
              <a:rPr lang="fr-FR" sz="1100" dirty="0"/>
              <a:t>plan d'exploitation et de diffusion des résultats </a:t>
            </a:r>
            <a:r>
              <a:rPr lang="fr-FR" sz="1100" dirty="0" smtClean="0"/>
              <a:t>une analyse </a:t>
            </a:r>
            <a:r>
              <a:rPr lang="fr-FR" sz="1100" dirty="0"/>
              <a:t>de rentabilité et une stratégie d'exploitation </a:t>
            </a:r>
            <a:r>
              <a:rPr lang="fr-FR" sz="1100" dirty="0" smtClean="0"/>
              <a:t>solides. </a:t>
            </a:r>
            <a:endParaRPr lang="fr-FR" sz="1100" dirty="0"/>
          </a:p>
        </p:txBody>
      </p:sp>
      <p:sp>
        <p:nvSpPr>
          <p:cNvPr id="12" name="Rectangle 11"/>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a:defRPr/>
            </a:pPr>
            <a:r>
              <a:rPr lang="fr-FR" sz="1200" i="1" dirty="0" smtClean="0"/>
              <a:t>IA (TRL à la fin du projet 7-8) </a:t>
            </a:r>
            <a:endParaRPr lang="fr-FR" sz="1200" dirty="0"/>
          </a:p>
          <a:p>
            <a:pPr lvl="0">
              <a:defRPr/>
            </a:pPr>
            <a:r>
              <a:rPr lang="fr-FR" sz="1200" i="1" dirty="0" smtClean="0"/>
              <a:t>Nb </a:t>
            </a:r>
            <a:r>
              <a:rPr lang="fr-FR" sz="1200" i="1" dirty="0"/>
              <a:t>de projets financés : </a:t>
            </a:r>
            <a:r>
              <a:rPr lang="fr-FR" sz="1200" i="1" dirty="0" smtClean="0"/>
              <a:t>2</a:t>
            </a:r>
            <a:endParaRPr dirty="0"/>
          </a:p>
          <a:p>
            <a:pPr lvl="0">
              <a:defRPr/>
            </a:pPr>
            <a:r>
              <a:rPr lang="fr-FR" sz="1200" i="1" dirty="0"/>
              <a:t>Budget/projet </a:t>
            </a:r>
            <a:r>
              <a:rPr lang="fr-FR" sz="1200" i="1" dirty="0" smtClean="0"/>
              <a:t>: 3M€</a:t>
            </a:r>
            <a:endParaRPr dirty="0"/>
          </a:p>
          <a:p>
            <a:pPr lvl="0">
              <a:defRPr/>
            </a:pPr>
            <a:r>
              <a:rPr lang="fr-FR" sz="1200" i="1" dirty="0"/>
              <a:t>Ouverture : </a:t>
            </a:r>
            <a:r>
              <a:rPr lang="fr-FR" sz="1200" i="1" dirty="0" smtClean="0"/>
              <a:t>04/05/202</a:t>
            </a:r>
            <a:r>
              <a:rPr lang="fr-FR" sz="1200" i="1" dirty="0"/>
              <a:t>3</a:t>
            </a:r>
            <a:endParaRPr dirty="0"/>
          </a:p>
          <a:p>
            <a:pPr lvl="0">
              <a:defRPr/>
            </a:pPr>
            <a:r>
              <a:rPr lang="fr-FR" sz="1200" i="1" dirty="0"/>
              <a:t>Deadline : </a:t>
            </a:r>
            <a:r>
              <a:rPr lang="fr-FR" sz="1200" i="1" dirty="0" smtClean="0"/>
              <a:t>05/09/2023</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Energies renouvelables </a:t>
            </a:r>
            <a:r>
              <a:rPr lang="fr-FR" sz="1200" b="1" dirty="0"/>
              <a:t>– </a:t>
            </a:r>
            <a:r>
              <a:rPr lang="fr-FR" sz="1200" b="1" dirty="0" smtClean="0"/>
              <a:t>PV/Solaire</a:t>
            </a:r>
            <a:endParaRPr lang="fr-FR" sz="1200" b="1" dirty="0"/>
          </a:p>
        </p:txBody>
      </p:sp>
      <p:sp>
        <p:nvSpPr>
          <p:cNvPr id="9"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HORIZON-CL5-2023-D3-02-03: Industrial manufacturing for lower-cost solar thermal components and systems</a:t>
            </a:r>
          </a:p>
          <a:p>
            <a:pPr>
              <a:defRPr/>
            </a:pPr>
            <a:endParaRPr lang="en-US" sz="1400" b="1" u="sng" dirty="0">
              <a:solidFill>
                <a:schemeClr val="tx1"/>
              </a:solidFill>
            </a:endParaRPr>
          </a:p>
        </p:txBody>
      </p:sp>
    </p:spTree>
    <p:extLst>
      <p:ext uri="{BB962C8B-B14F-4D97-AF65-F5344CB8AC3E}">
        <p14:creationId xmlns:p14="http://schemas.microsoft.com/office/powerpoint/2010/main" val="712004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HORIZON-CL5-2023-D3-02-11: Advanced concepts for crystalline Silicon technology</a:t>
            </a:r>
            <a:endParaRPr lang="en-US" sz="1400" b="1" dirty="0">
              <a:solidFill>
                <a:schemeClr val="tx1"/>
              </a:solidFill>
            </a:endParaRPr>
          </a:p>
        </p:txBody>
      </p:sp>
      <p:sp>
        <p:nvSpPr>
          <p:cNvPr id="6" name="Espace réservé du contenu 5"/>
          <p:cNvSpPr txBox="1"/>
          <p:nvPr/>
        </p:nvSpPr>
        <p:spPr bwMode="gray">
          <a:xfrm>
            <a:off x="360000" y="1706400"/>
            <a:ext cx="8424000" cy="3127356"/>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attendus :</a:t>
            </a:r>
            <a:endParaRPr dirty="0"/>
          </a:p>
          <a:p>
            <a:pPr marL="171450" indent="-171450">
              <a:spcAft>
                <a:spcPts val="0"/>
              </a:spcAft>
              <a:buFont typeface="Arial"/>
              <a:buChar char="•"/>
              <a:defRPr/>
            </a:pPr>
            <a:r>
              <a:rPr lang="fr-FR" sz="1150" dirty="0">
                <a:solidFill>
                  <a:schemeClr val="tx1"/>
                </a:solidFill>
              </a:rPr>
              <a:t>Amélioration du caractère </a:t>
            </a:r>
            <a:r>
              <a:rPr lang="fr-FR" sz="1150" dirty="0" smtClean="0">
                <a:solidFill>
                  <a:schemeClr val="tx1"/>
                </a:solidFill>
              </a:rPr>
              <a:t>abordable, de </a:t>
            </a:r>
            <a:r>
              <a:rPr lang="fr-FR" sz="1150" dirty="0">
                <a:solidFill>
                  <a:schemeClr val="tx1"/>
                </a:solidFill>
              </a:rPr>
              <a:t>la sécurité de l'approvisionnement et </a:t>
            </a:r>
            <a:r>
              <a:rPr lang="fr-FR" sz="1150" dirty="0" smtClean="0">
                <a:solidFill>
                  <a:schemeClr val="tx1"/>
                </a:solidFill>
              </a:rPr>
              <a:t>de la </a:t>
            </a:r>
            <a:r>
              <a:rPr lang="fr-FR" sz="1150" dirty="0">
                <a:solidFill>
                  <a:schemeClr val="tx1"/>
                </a:solidFill>
              </a:rPr>
              <a:t>durabilité des technologies photovoltaïques, tout en continuant à améliorer l'efficacité, via :</a:t>
            </a:r>
          </a:p>
          <a:p>
            <a:pPr marL="423450" lvl="1" indent="-171450">
              <a:spcBef>
                <a:spcPts val="0"/>
              </a:spcBef>
              <a:spcAft>
                <a:spcPts val="0"/>
              </a:spcAft>
              <a:buFont typeface="Wingdings" panose="05000000000000000000" pitchFamily="2" charset="2"/>
              <a:buChar char="Ø"/>
              <a:defRPr/>
            </a:pPr>
            <a:r>
              <a:rPr lang="fr-FR" sz="1050" dirty="0">
                <a:solidFill>
                  <a:schemeClr val="tx1"/>
                </a:solidFill>
              </a:rPr>
              <a:t>Des modules photovoltaïques avec des rendements plus élevés et des coûts plus bas, ouvrant la voie à une production de masse.</a:t>
            </a:r>
          </a:p>
          <a:p>
            <a:pPr marL="423450" lvl="1" indent="-171450">
              <a:spcBef>
                <a:spcPts val="0"/>
              </a:spcBef>
              <a:spcAft>
                <a:spcPts val="0"/>
              </a:spcAft>
              <a:buFont typeface="Wingdings" panose="05000000000000000000" pitchFamily="2" charset="2"/>
              <a:buChar char="Ø"/>
              <a:defRPr/>
            </a:pPr>
            <a:r>
              <a:rPr lang="fr-FR" sz="1050" dirty="0">
                <a:solidFill>
                  <a:schemeClr val="tx1"/>
                </a:solidFill>
              </a:rPr>
              <a:t>La réduction de l'impact environnemental grâce à une utilisation efficace et optimisée des matériaux/ressources. </a:t>
            </a:r>
            <a:endParaRPr lang="fr-FR" sz="1050" dirty="0" smtClean="0">
              <a:solidFill>
                <a:schemeClr val="tx1"/>
              </a:solidFill>
            </a:endParaRPr>
          </a:p>
          <a:p>
            <a:pPr lvl="1" indent="0">
              <a:spcAft>
                <a:spcPts val="0"/>
              </a:spcAft>
              <a:buNone/>
              <a:defRPr/>
            </a:pPr>
            <a:endParaRPr lang="en-GB" sz="1000" b="0" i="0" u="sng" strike="noStrike" cap="none" spc="0" dirty="0">
              <a:ln>
                <a:noFill/>
              </a:ln>
              <a:solidFill>
                <a:srgbClr val="000091"/>
              </a:solidFill>
              <a:latin typeface="Arial"/>
              <a:ea typeface="+mn-ea"/>
              <a:cs typeface="+mn-cs"/>
            </a:endParaRPr>
          </a:p>
          <a:p>
            <a:pPr>
              <a:spcAft>
                <a:spcPts val="0"/>
              </a:spcAft>
              <a:defRPr/>
            </a:pPr>
            <a:endParaRPr lang="en-GB" sz="7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a:solidFill>
                  <a:schemeClr val="tx1"/>
                </a:solidFill>
              </a:rPr>
              <a:t>Développer des architectures s'approchant de la limite d'efficacité théorique des cellules c-Si et donnant la direction à suivre pour obtenir des performances industrielles encore plus élevées pour la production de masse, avec : </a:t>
            </a:r>
          </a:p>
          <a:p>
            <a:pPr marL="480600" lvl="1" indent="-228600">
              <a:spcBef>
                <a:spcPts val="0"/>
              </a:spcBef>
              <a:spcAft>
                <a:spcPts val="0"/>
              </a:spcAft>
              <a:buFont typeface="+mj-lt"/>
              <a:buAutoNum type="arabicPeriod"/>
              <a:defRPr/>
            </a:pPr>
            <a:r>
              <a:rPr lang="fr-FR" sz="1050" dirty="0">
                <a:solidFill>
                  <a:schemeClr val="tx1"/>
                </a:solidFill>
              </a:rPr>
              <a:t>Des structures </a:t>
            </a:r>
            <a:r>
              <a:rPr lang="fr-FR" sz="1050" dirty="0" err="1">
                <a:solidFill>
                  <a:schemeClr val="tx1"/>
                </a:solidFill>
              </a:rPr>
              <a:t>nanophotoniques</a:t>
            </a:r>
            <a:r>
              <a:rPr lang="fr-FR" sz="1050" dirty="0">
                <a:solidFill>
                  <a:schemeClr val="tx1"/>
                </a:solidFill>
              </a:rPr>
              <a:t> pour maximiser l'absorption et minimiser la réflexion, permettant de réduire la consommation de silicium et d'obtenir des rendements plus élevés.</a:t>
            </a:r>
          </a:p>
          <a:p>
            <a:pPr marL="480600" lvl="1" indent="-228600">
              <a:spcBef>
                <a:spcPts val="0"/>
              </a:spcBef>
              <a:spcAft>
                <a:spcPts val="0"/>
              </a:spcAft>
              <a:buFont typeface="+mj-lt"/>
              <a:buAutoNum type="arabicPeriod"/>
              <a:defRPr/>
            </a:pPr>
            <a:r>
              <a:rPr lang="fr-FR" sz="1050" dirty="0">
                <a:solidFill>
                  <a:schemeClr val="tx1"/>
                </a:solidFill>
              </a:rPr>
              <a:t>Des concepts innovants de texturation et de piégeage de la lumière pour les cellules solaires c-Si minces et ultra-minces.</a:t>
            </a:r>
          </a:p>
          <a:p>
            <a:pPr marL="480600" lvl="1" indent="-228600">
              <a:spcBef>
                <a:spcPts val="0"/>
              </a:spcBef>
              <a:spcAft>
                <a:spcPts val="0"/>
              </a:spcAft>
              <a:buFont typeface="+mj-lt"/>
              <a:buAutoNum type="arabicPeriod"/>
              <a:defRPr/>
            </a:pPr>
            <a:r>
              <a:rPr lang="fr-FR" sz="1050" dirty="0">
                <a:solidFill>
                  <a:schemeClr val="tx1"/>
                </a:solidFill>
              </a:rPr>
              <a:t>La passivation de surface avancée à faible coût et nouveaux contacts </a:t>
            </a:r>
            <a:r>
              <a:rPr lang="fr-FR" sz="1050" dirty="0" err="1">
                <a:solidFill>
                  <a:schemeClr val="tx1"/>
                </a:solidFill>
              </a:rPr>
              <a:t>passivants</a:t>
            </a:r>
            <a:r>
              <a:rPr lang="fr-FR" sz="1050" dirty="0">
                <a:solidFill>
                  <a:schemeClr val="tx1"/>
                </a:solidFill>
              </a:rPr>
              <a:t> ; nouvelles hétérojonctions.</a:t>
            </a:r>
          </a:p>
          <a:p>
            <a:pPr marL="480600" lvl="1" indent="-228600">
              <a:spcBef>
                <a:spcPts val="0"/>
              </a:spcBef>
              <a:spcAft>
                <a:spcPts val="0"/>
              </a:spcAft>
              <a:buFont typeface="+mj-lt"/>
              <a:buAutoNum type="arabicPeriod"/>
              <a:defRPr/>
            </a:pPr>
            <a:r>
              <a:rPr lang="fr-FR" sz="1050" dirty="0">
                <a:solidFill>
                  <a:schemeClr val="tx1"/>
                </a:solidFill>
              </a:rPr>
              <a:t>La métallisation à faible coût et sans Ag, </a:t>
            </a:r>
            <a:r>
              <a:rPr lang="fr-FR" sz="1050" dirty="0" err="1">
                <a:solidFill>
                  <a:schemeClr val="tx1"/>
                </a:solidFill>
              </a:rPr>
              <a:t>TCOs</a:t>
            </a:r>
            <a:r>
              <a:rPr lang="fr-FR" sz="1050" dirty="0">
                <a:solidFill>
                  <a:schemeClr val="tx1"/>
                </a:solidFill>
              </a:rPr>
              <a:t> utilisant des matériaux abondants (sans In), tels que l'AZO.</a:t>
            </a:r>
          </a:p>
          <a:p>
            <a:pPr marL="480600" lvl="1" indent="-228600">
              <a:spcBef>
                <a:spcPts val="0"/>
              </a:spcBef>
              <a:spcAft>
                <a:spcPts val="0"/>
              </a:spcAft>
              <a:buFont typeface="+mj-lt"/>
              <a:buAutoNum type="arabicPeriod"/>
              <a:defRPr/>
            </a:pPr>
            <a:r>
              <a:rPr lang="fr-FR" sz="1050" dirty="0">
                <a:solidFill>
                  <a:schemeClr val="tx1"/>
                </a:solidFill>
              </a:rPr>
              <a:t>Des architectures à bande interdite directe pour des rendements très élevés et/ou des cellules plus fines. </a:t>
            </a:r>
            <a:endParaRPr lang="fr-FR" sz="1000" b="0" i="0" u="none" strike="noStrike" cap="none" spc="0" dirty="0">
              <a:ln>
                <a:noFill/>
              </a:ln>
              <a:solidFill>
                <a:srgbClr val="000091"/>
              </a:solidFill>
              <a:latin typeface="Arial"/>
              <a:ea typeface="+mn-ea"/>
              <a:cs typeface="+mn-cs"/>
            </a:endParaRPr>
          </a:p>
          <a:p>
            <a:pPr marL="537750" lvl="1" indent="-285750">
              <a:spcBef>
                <a:spcPts val="0"/>
              </a:spcBef>
              <a:spcAft>
                <a:spcPts val="500"/>
              </a:spcAft>
              <a:defRPr/>
            </a:pPr>
            <a:endParaRPr lang="fr-FR" sz="10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26</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 : Les appels de 2023 </a:t>
            </a:r>
          </a:p>
          <a:p>
            <a:pPr>
              <a:defRPr/>
            </a:pPr>
            <a:r>
              <a:rPr lang="fr-FR" sz="1200" b="1" dirty="0"/>
              <a:t>Energies </a:t>
            </a:r>
            <a:r>
              <a:rPr lang="fr-FR" sz="1200" b="1" dirty="0" smtClean="0"/>
              <a:t>renouvelables – PV/Solaire </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r>
              <a:rPr lang="en-US" sz="1200" i="1" dirty="0"/>
              <a:t>TRL à la fin du </a:t>
            </a:r>
            <a:r>
              <a:rPr lang="en-US" sz="1200" i="1" dirty="0" err="1"/>
              <a:t>projet</a:t>
            </a:r>
            <a:r>
              <a:rPr lang="en-US" sz="1200" i="1" dirty="0"/>
              <a:t> 4-5)</a:t>
            </a:r>
            <a:endParaRPr lang="fr-FR" sz="1200" i="1" dirty="0"/>
          </a:p>
          <a:p>
            <a:pPr lvl="0">
              <a:defRPr/>
            </a:pPr>
            <a:r>
              <a:rPr lang="fr-FR" sz="1200" i="1" dirty="0"/>
              <a:t>Nb estimé de projets financés : 3</a:t>
            </a:r>
            <a:endParaRPr dirty="0"/>
          </a:p>
          <a:p>
            <a:pPr lvl="0">
              <a:defRPr/>
            </a:pPr>
            <a:r>
              <a:rPr lang="fr-FR" sz="1200" i="1" dirty="0"/>
              <a:t>Budget/projet : 3M€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dirty="0"/>
          </a:p>
        </p:txBody>
      </p:sp>
    </p:spTree>
    <p:extLst>
      <p:ext uri="{BB962C8B-B14F-4D97-AF65-F5344CB8AC3E}">
        <p14:creationId xmlns:p14="http://schemas.microsoft.com/office/powerpoint/2010/main" val="819032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HORIZON-CL5-2023-D3-02-12: Large Area Perovskite solar cells and modules</a:t>
            </a:r>
            <a:endParaRPr lang="en-US" sz="1400" b="1" dirty="0">
              <a:solidFill>
                <a:schemeClr val="tx1"/>
              </a:solidFill>
            </a:endParaRPr>
          </a:p>
        </p:txBody>
      </p:sp>
      <p:sp>
        <p:nvSpPr>
          <p:cNvPr id="6" name="Espace réservé du contenu 5"/>
          <p:cNvSpPr txBox="1"/>
          <p:nvPr/>
        </p:nvSpPr>
        <p:spPr bwMode="gray">
          <a:xfrm>
            <a:off x="360000" y="1706400"/>
            <a:ext cx="8424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smtClean="0">
                <a:solidFill>
                  <a:schemeClr val="tx1"/>
                </a:solidFill>
              </a:rPr>
              <a:t>Augmentation de </a:t>
            </a:r>
            <a:r>
              <a:rPr lang="fr-FR" sz="1150" dirty="0">
                <a:solidFill>
                  <a:schemeClr val="tx1"/>
                </a:solidFill>
              </a:rPr>
              <a:t>la durée de vie, </a:t>
            </a:r>
            <a:r>
              <a:rPr lang="fr-FR" sz="1150" dirty="0" smtClean="0">
                <a:solidFill>
                  <a:schemeClr val="tx1"/>
                </a:solidFill>
              </a:rPr>
              <a:t>de l'efficacité </a:t>
            </a:r>
            <a:r>
              <a:rPr lang="fr-FR" sz="1150" dirty="0">
                <a:solidFill>
                  <a:schemeClr val="tx1"/>
                </a:solidFill>
              </a:rPr>
              <a:t>et </a:t>
            </a:r>
            <a:r>
              <a:rPr lang="fr-FR" sz="1150" dirty="0" smtClean="0">
                <a:solidFill>
                  <a:schemeClr val="tx1"/>
                </a:solidFill>
              </a:rPr>
              <a:t>minimisation de </a:t>
            </a:r>
            <a:r>
              <a:rPr lang="fr-FR" sz="1150" dirty="0">
                <a:solidFill>
                  <a:schemeClr val="tx1"/>
                </a:solidFill>
              </a:rPr>
              <a:t>l'impact environnemental du PV pérovskite.</a:t>
            </a:r>
          </a:p>
          <a:p>
            <a:pPr marL="171450" indent="-171450">
              <a:spcAft>
                <a:spcPts val="0"/>
              </a:spcAft>
              <a:buFont typeface="Arial"/>
              <a:buChar char="•"/>
              <a:defRPr/>
            </a:pPr>
            <a:r>
              <a:rPr lang="fr-FR" sz="1150" dirty="0" smtClean="0">
                <a:solidFill>
                  <a:schemeClr val="tx1"/>
                </a:solidFill>
              </a:rPr>
              <a:t>Élargissement des </a:t>
            </a:r>
            <a:r>
              <a:rPr lang="fr-FR" sz="1150" dirty="0">
                <a:solidFill>
                  <a:schemeClr val="tx1"/>
                </a:solidFill>
              </a:rPr>
              <a:t>possibilités d'intégration et d'application de la technologie photovoltaïque grâce à de nouvelles architectures de dispositifs en pérovskite.</a:t>
            </a:r>
          </a:p>
          <a:p>
            <a:pPr marL="171450" indent="-171450">
              <a:spcAft>
                <a:spcPts val="0"/>
              </a:spcAft>
              <a:buFont typeface="Arial"/>
              <a:buChar char="•"/>
              <a:defRPr/>
            </a:pPr>
            <a:r>
              <a:rPr lang="fr-FR" sz="1150" dirty="0" smtClean="0">
                <a:solidFill>
                  <a:schemeClr val="tx1"/>
                </a:solidFill>
              </a:rPr>
              <a:t>Augmentation du </a:t>
            </a:r>
            <a:r>
              <a:rPr lang="fr-FR" sz="1150" dirty="0">
                <a:solidFill>
                  <a:schemeClr val="tx1"/>
                </a:solidFill>
              </a:rPr>
              <a:t>potentiel de production industrielle et de commercialisation du PV pérovskite en créant un savoir-faire technologique compétitif pour la base industrielle européenne du PV. </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a:solidFill>
                  <a:schemeClr val="tx1"/>
                </a:solidFill>
              </a:rPr>
              <a:t>Démontrer une méthode évolutive pour le dépôt de films de pérovskite de haute qualité et de grande surface.</a:t>
            </a:r>
          </a:p>
          <a:p>
            <a:pPr marL="171450" indent="-171450">
              <a:spcAft>
                <a:spcPts val="0"/>
              </a:spcAft>
              <a:buFont typeface="Arial"/>
              <a:buChar char="•"/>
              <a:defRPr/>
            </a:pPr>
            <a:r>
              <a:rPr lang="fr-FR" sz="1150" dirty="0">
                <a:solidFill>
                  <a:schemeClr val="tx1"/>
                </a:solidFill>
              </a:rPr>
              <a:t>Démontrer la fabrication de couches et d'électrodes de transport de charges de grande surface. </a:t>
            </a:r>
          </a:p>
          <a:p>
            <a:pPr marL="171450" indent="-171450">
              <a:spcAft>
                <a:spcPts val="0"/>
              </a:spcAft>
              <a:buFont typeface="Arial"/>
              <a:buChar char="•"/>
              <a:defRPr/>
            </a:pPr>
            <a:r>
              <a:rPr lang="fr-FR" sz="1150" dirty="0">
                <a:solidFill>
                  <a:schemeClr val="tx1"/>
                </a:solidFill>
              </a:rPr>
              <a:t>Identifier et résoudre les problèmes de stabilité complexes au niveau des dispositifs et des modules.</a:t>
            </a:r>
          </a:p>
          <a:p>
            <a:pPr marL="171450" indent="-171450">
              <a:spcAft>
                <a:spcPts val="0"/>
              </a:spcAft>
              <a:buFont typeface="Arial"/>
              <a:buChar char="•"/>
              <a:defRPr/>
            </a:pPr>
            <a:r>
              <a:rPr lang="fr-FR" sz="1150" dirty="0">
                <a:solidFill>
                  <a:schemeClr val="tx1"/>
                </a:solidFill>
              </a:rPr>
              <a:t>Élaborer des protocoles d'essai actualisés et effectuer des essais de performance sur le terrain en extérieur des modules pérovskites. </a:t>
            </a:r>
          </a:p>
          <a:p>
            <a:pPr marL="171450" indent="-171450">
              <a:spcAft>
                <a:spcPts val="0"/>
              </a:spcAft>
              <a:buFont typeface="Arial"/>
              <a:buChar char="•"/>
              <a:defRPr/>
            </a:pPr>
            <a:r>
              <a:rPr lang="fr-FR" sz="1150" dirty="0">
                <a:solidFill>
                  <a:schemeClr val="tx1"/>
                </a:solidFill>
              </a:rPr>
              <a:t>Inclure une analyse de rentabilité et une stratégie d'exploitation solides dans le plan d'exploitation et de diffusion.</a:t>
            </a:r>
          </a:p>
          <a:p>
            <a:pPr marL="171450" indent="-171450">
              <a:spcAft>
                <a:spcPts val="0"/>
              </a:spcAft>
              <a:buFont typeface="Arial"/>
              <a:buChar char="•"/>
              <a:defRPr/>
            </a:pPr>
            <a:r>
              <a:rPr lang="fr-FR" sz="1150" dirty="0" smtClean="0">
                <a:solidFill>
                  <a:schemeClr val="tx1"/>
                </a:solidFill>
              </a:rPr>
              <a:t>Impliquer éventuellement le </a:t>
            </a:r>
            <a:r>
              <a:rPr lang="fr-FR" sz="1150" dirty="0">
                <a:solidFill>
                  <a:schemeClr val="tx1"/>
                </a:solidFill>
              </a:rPr>
              <a:t>Centre Commun de Recherche de la Commission.</a:t>
            </a:r>
          </a:p>
          <a:p>
            <a:pPr marL="171450" indent="-171450">
              <a:spcAft>
                <a:spcPts val="0"/>
              </a:spcAft>
              <a:buFont typeface="Arial"/>
              <a:buChar char="•"/>
              <a:defRPr/>
            </a:pP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27</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 : Les appels de 2023 </a:t>
            </a:r>
          </a:p>
          <a:p>
            <a:pPr>
              <a:defRPr/>
            </a:pPr>
            <a:r>
              <a:rPr lang="fr-FR" sz="1200" b="1" dirty="0"/>
              <a:t>Energies </a:t>
            </a:r>
            <a:r>
              <a:rPr lang="fr-FR" sz="1200" b="1" dirty="0" smtClean="0"/>
              <a:t>renouvelables – PV/Solaire </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6-7)</a:t>
            </a:r>
            <a:endParaRPr lang="fr-FR" sz="1200" i="1" dirty="0"/>
          </a:p>
          <a:p>
            <a:pPr lvl="0">
              <a:defRPr/>
            </a:pPr>
            <a:r>
              <a:rPr lang="fr-FR" sz="1200" i="1" dirty="0"/>
              <a:t>Nb estimé de projets financés : 2</a:t>
            </a:r>
            <a:endParaRPr dirty="0"/>
          </a:p>
          <a:p>
            <a:pPr lvl="0">
              <a:defRPr/>
            </a:pPr>
            <a:r>
              <a:rPr lang="fr-FR" sz="1200" i="1" dirty="0"/>
              <a:t>Budget/projet : 7M€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dirty="0"/>
          </a:p>
        </p:txBody>
      </p:sp>
    </p:spTree>
    <p:extLst>
      <p:ext uri="{BB962C8B-B14F-4D97-AF65-F5344CB8AC3E}">
        <p14:creationId xmlns:p14="http://schemas.microsoft.com/office/powerpoint/2010/main" val="2306423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HORIZON-CL5-2023-D3-02-13: Operation, Performance and Maintenance of PV Systems</a:t>
            </a:r>
            <a:endParaRPr lang="en-US" sz="1400" b="1" dirty="0">
              <a:solidFill>
                <a:schemeClr val="tx1"/>
              </a:solidFill>
            </a:endParaRPr>
          </a:p>
        </p:txBody>
      </p:sp>
      <p:sp>
        <p:nvSpPr>
          <p:cNvPr id="6" name="Espace réservé du contenu 5"/>
          <p:cNvSpPr txBox="1"/>
          <p:nvPr/>
        </p:nvSpPr>
        <p:spPr bwMode="gray">
          <a:xfrm>
            <a:off x="360000" y="1706400"/>
            <a:ext cx="8424000" cy="3219862"/>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smtClean="0">
                <a:solidFill>
                  <a:schemeClr val="tx1"/>
                </a:solidFill>
              </a:rPr>
              <a:t>Augmentation des </a:t>
            </a:r>
            <a:r>
              <a:rPr lang="fr-FR" sz="1150" dirty="0">
                <a:solidFill>
                  <a:schemeClr val="tx1"/>
                </a:solidFill>
              </a:rPr>
              <a:t>performances, </a:t>
            </a:r>
            <a:r>
              <a:rPr lang="fr-FR" sz="1150" dirty="0" smtClean="0">
                <a:solidFill>
                  <a:schemeClr val="tx1"/>
                </a:solidFill>
              </a:rPr>
              <a:t>de la </a:t>
            </a:r>
            <a:r>
              <a:rPr lang="fr-FR" sz="1150" dirty="0">
                <a:solidFill>
                  <a:schemeClr val="tx1"/>
                </a:solidFill>
              </a:rPr>
              <a:t>fiabilité, </a:t>
            </a:r>
            <a:r>
              <a:rPr lang="fr-FR" sz="1150" dirty="0" smtClean="0">
                <a:solidFill>
                  <a:schemeClr val="tx1"/>
                </a:solidFill>
              </a:rPr>
              <a:t>de la </a:t>
            </a:r>
            <a:r>
              <a:rPr lang="fr-FR" sz="1150" dirty="0">
                <a:solidFill>
                  <a:schemeClr val="tx1"/>
                </a:solidFill>
              </a:rPr>
              <a:t>sécurité </a:t>
            </a:r>
            <a:r>
              <a:rPr lang="fr-FR" sz="1150" dirty="0" smtClean="0">
                <a:solidFill>
                  <a:schemeClr val="tx1"/>
                </a:solidFill>
              </a:rPr>
              <a:t>et de </a:t>
            </a:r>
            <a:r>
              <a:rPr lang="fr-FR" sz="1150" dirty="0">
                <a:solidFill>
                  <a:schemeClr val="tx1"/>
                </a:solidFill>
              </a:rPr>
              <a:t>la flexibilité des systèmes photovoltaïques dans diverses topologies et conditions d'exploitation grâce à une numérisation accrue.</a:t>
            </a:r>
          </a:p>
          <a:p>
            <a:pPr marL="171450" indent="-171450">
              <a:spcAft>
                <a:spcPts val="0"/>
              </a:spcAft>
              <a:buFont typeface="Arial"/>
              <a:buChar char="•"/>
              <a:defRPr/>
            </a:pPr>
            <a:r>
              <a:rPr lang="fr-FR" sz="1150" dirty="0" smtClean="0">
                <a:solidFill>
                  <a:schemeClr val="tx1"/>
                </a:solidFill>
              </a:rPr>
              <a:t>Amélioration de </a:t>
            </a:r>
            <a:r>
              <a:rPr lang="fr-FR" sz="1150" dirty="0">
                <a:solidFill>
                  <a:schemeClr val="tx1"/>
                </a:solidFill>
              </a:rPr>
              <a:t>l'intégration de la production photovoltaïque dans le système énergétique européen à des niveaux de pénétration élevés et la rentabilité des systèmes photovoltaïques. </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a:solidFill>
                  <a:schemeClr val="tx1"/>
                </a:solidFill>
              </a:rPr>
              <a:t>Faire la démonstration de la détection multi-aspect intégrée dans les modules PV pour supprimer la dégradation, détecter les conditions de fonctionnement indésirables et éviter les défaillances.</a:t>
            </a:r>
          </a:p>
          <a:p>
            <a:pPr marL="171450" indent="-171450">
              <a:spcAft>
                <a:spcPts val="0"/>
              </a:spcAft>
              <a:buFont typeface="Arial"/>
              <a:buChar char="•"/>
              <a:defRPr/>
            </a:pPr>
            <a:r>
              <a:rPr lang="fr-FR" sz="1150" dirty="0">
                <a:solidFill>
                  <a:schemeClr val="tx1"/>
                </a:solidFill>
              </a:rPr>
              <a:t>Faire la démonstration de systèmes de contrôle/suivi intelligents pour l'optimisation des performances.</a:t>
            </a:r>
          </a:p>
          <a:p>
            <a:pPr marL="171450" indent="-171450">
              <a:spcAft>
                <a:spcPts val="0"/>
              </a:spcAft>
              <a:buFont typeface="Arial"/>
              <a:buChar char="•"/>
              <a:defRPr/>
            </a:pPr>
            <a:r>
              <a:rPr lang="fr-FR" sz="1150" dirty="0">
                <a:solidFill>
                  <a:schemeClr val="tx1"/>
                </a:solidFill>
              </a:rPr>
              <a:t>Faire la démonstration de solutions d'imagerie hybride ou intégrée de surveillance-diagnostic pour une granularité spatio-temporelle et une résolution de diagnostic maximales.</a:t>
            </a:r>
          </a:p>
          <a:p>
            <a:pPr marL="171450" indent="-171450">
              <a:spcAft>
                <a:spcPts val="0"/>
              </a:spcAft>
              <a:buFont typeface="Arial"/>
              <a:buChar char="•"/>
              <a:defRPr/>
            </a:pPr>
            <a:r>
              <a:rPr lang="fr-FR" sz="1150" dirty="0">
                <a:solidFill>
                  <a:schemeClr val="tx1"/>
                </a:solidFill>
              </a:rPr>
              <a:t>Appliquer l'IA et le </a:t>
            </a:r>
            <a:r>
              <a:rPr lang="fr-FR" sz="1150" dirty="0" err="1">
                <a:solidFill>
                  <a:schemeClr val="tx1"/>
                </a:solidFill>
              </a:rPr>
              <a:t>Big</a:t>
            </a:r>
            <a:r>
              <a:rPr lang="fr-FR" sz="1150" dirty="0">
                <a:solidFill>
                  <a:schemeClr val="tx1"/>
                </a:solidFill>
              </a:rPr>
              <a:t> Data pour améliorer le rendement énergétique, les modèles de modules et de centrales, la surveillance...</a:t>
            </a:r>
          </a:p>
          <a:p>
            <a:pPr marL="171450" indent="-171450">
              <a:spcAft>
                <a:spcPts val="0"/>
              </a:spcAft>
              <a:buFont typeface="Arial"/>
              <a:buChar char="•"/>
              <a:defRPr/>
            </a:pPr>
            <a:r>
              <a:rPr lang="fr-FR" sz="1150" dirty="0">
                <a:solidFill>
                  <a:schemeClr val="tx1"/>
                </a:solidFill>
              </a:rPr>
              <a:t>Constituer des ensembles de données importants favoriser et renforcer l'IA pour le PV numérique à l'échelle européenne.</a:t>
            </a:r>
          </a:p>
          <a:p>
            <a:pPr marL="171450" indent="-171450">
              <a:spcAft>
                <a:spcPts val="0"/>
              </a:spcAft>
              <a:buFont typeface="Arial"/>
              <a:buChar char="•"/>
              <a:defRPr/>
            </a:pPr>
            <a:r>
              <a:rPr lang="fr-FR" sz="1150" dirty="0">
                <a:solidFill>
                  <a:schemeClr val="tx1"/>
                </a:solidFill>
              </a:rPr>
              <a:t>Faire la démonstration d'un logiciel de gestion automatisée des actifs photovoltaïques basé sur la fusion des données et des images des capteurs et/ou sur des techniques d'intelligence artificielle et d'apprentissage automatique</a:t>
            </a:r>
            <a:r>
              <a:rPr lang="fr-FR" sz="1150" dirty="0" smtClean="0">
                <a:solidFill>
                  <a:schemeClr val="tx1"/>
                </a:solidFill>
              </a:rPr>
              <a:t>.</a:t>
            </a:r>
            <a:endParaRPr lang="fr-FR" sz="115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28</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 : Les appels de 2023 </a:t>
            </a:r>
          </a:p>
          <a:p>
            <a:pPr>
              <a:defRPr/>
            </a:pPr>
            <a:r>
              <a:rPr lang="fr-FR" sz="1200" b="1" dirty="0"/>
              <a:t>Energies </a:t>
            </a:r>
            <a:r>
              <a:rPr lang="fr-FR" sz="1200" b="1" dirty="0" smtClean="0"/>
              <a:t>renouvelables – PV/Solaire </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6-7)</a:t>
            </a:r>
            <a:endParaRPr lang="fr-FR" sz="1200" i="1" dirty="0"/>
          </a:p>
          <a:p>
            <a:pPr lvl="0">
              <a:defRPr/>
            </a:pPr>
            <a:r>
              <a:rPr lang="fr-FR" sz="1200" i="1" dirty="0"/>
              <a:t>Nb estimé de projets financés : 2</a:t>
            </a:r>
            <a:endParaRPr dirty="0"/>
          </a:p>
          <a:p>
            <a:pPr lvl="0">
              <a:defRPr/>
            </a:pPr>
            <a:r>
              <a:rPr lang="fr-FR" sz="1200" i="1" dirty="0"/>
              <a:t>Budget/projet : 5M€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dirty="0"/>
          </a:p>
        </p:txBody>
      </p:sp>
    </p:spTree>
    <p:extLst>
      <p:ext uri="{BB962C8B-B14F-4D97-AF65-F5344CB8AC3E}">
        <p14:creationId xmlns:p14="http://schemas.microsoft.com/office/powerpoint/2010/main" val="2290501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29</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Energies renouvelables – </a:t>
            </a:r>
            <a:r>
              <a:rPr lang="fr-FR" sz="1200" b="1" dirty="0"/>
              <a:t>C</a:t>
            </a:r>
            <a:r>
              <a:rPr lang="fr-FR" sz="1200" b="1" dirty="0" smtClean="0"/>
              <a:t>arburants </a:t>
            </a:r>
            <a:endParaRPr lang="fr-FR" sz="1200" b="1" dirty="0"/>
          </a:p>
        </p:txBody>
      </p:sp>
      <p:sp>
        <p:nvSpPr>
          <p:cNvPr id="10" name="Espace réservé du contenu 5"/>
          <p:cNvSpPr>
            <a:spLocks noGrp="1"/>
          </p:cNvSpPr>
          <p:nvPr>
            <p:ph sz="quarter" idx="14"/>
          </p:nvPr>
        </p:nvSpPr>
        <p:spPr bwMode="auto">
          <a:xfrm>
            <a:off x="360000" y="1016027"/>
            <a:ext cx="6012200" cy="475603"/>
          </a:xfrm>
        </p:spPr>
        <p:txBody>
          <a:bodyPr/>
          <a:lstStyle/>
          <a:p>
            <a:r>
              <a:rPr lang="en-GB" sz="1400" b="1" u="sng" dirty="0">
                <a:solidFill>
                  <a:schemeClr val="tx1"/>
                </a:solidFill>
              </a:rPr>
              <a:t>HORIZON-CL5-2023-D3-01-06: Demonstration of advanced biofuel technologies for aviation and/or shipping</a:t>
            </a:r>
            <a:endParaRPr lang="fr-FR" sz="1400" b="1" u="sng" dirty="0">
              <a:solidFill>
                <a:schemeClr val="tx1"/>
              </a:solidFill>
            </a:endParaRPr>
          </a:p>
        </p:txBody>
      </p:sp>
      <p:sp>
        <p:nvSpPr>
          <p:cNvPr id="12" name="Espace réservé du contenu 5"/>
          <p:cNvSpPr txBox="1"/>
          <p:nvPr/>
        </p:nvSpPr>
        <p:spPr bwMode="gray">
          <a:xfrm>
            <a:off x="360000" y="1706400"/>
            <a:ext cx="8424000" cy="329187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0"/>
              </a:spcAft>
              <a:defRPr/>
            </a:pPr>
            <a:r>
              <a:rPr lang="en-GB" sz="1200" b="1" u="sng" dirty="0" err="1" smtClean="0">
                <a:solidFill>
                  <a:srgbClr val="000091"/>
                </a:solidFill>
                <a:ea typeface="Times New Roman"/>
                <a:cs typeface="Times New Roman"/>
              </a:rPr>
              <a:t>Résultats</a:t>
            </a:r>
            <a:r>
              <a:rPr lang="en-GB" sz="1200" b="1" u="sng" dirty="0" smtClean="0">
                <a:solidFill>
                  <a:srgbClr val="000091"/>
                </a:solidFill>
                <a:ea typeface="Times New Roman"/>
                <a:cs typeface="Times New Roman"/>
              </a:rPr>
              <a:t> attendus </a:t>
            </a:r>
            <a:r>
              <a:rPr lang="en-GB" sz="1200" b="1" u="sng" dirty="0">
                <a:solidFill>
                  <a:srgbClr val="000091"/>
                </a:solidFill>
                <a:ea typeface="Times New Roman"/>
                <a:cs typeface="Times New Roman"/>
              </a:rPr>
              <a:t>:</a:t>
            </a:r>
            <a:endParaRPr lang="en-GB" sz="1200" u="sng" dirty="0">
              <a:solidFill>
                <a:srgbClr val="000091"/>
              </a:solidFill>
              <a:ea typeface="Times New Roman"/>
              <a:cs typeface="Times New Roman"/>
            </a:endParaRPr>
          </a:p>
          <a:p>
            <a:pPr marL="171450" lvl="0" indent="-171450">
              <a:spcBef>
                <a:spcPts val="600"/>
              </a:spcBef>
              <a:spcAft>
                <a:spcPts val="0"/>
              </a:spcAft>
              <a:buFont typeface="Arial"/>
              <a:buChar char="•"/>
              <a:defRPr/>
            </a:pPr>
            <a:r>
              <a:rPr lang="fr-FR" sz="1100" dirty="0" smtClean="0">
                <a:solidFill>
                  <a:srgbClr val="000000"/>
                </a:solidFill>
              </a:rPr>
              <a:t>Développement d’un portefeuille technologique relatif aux investissements dans les usines prêtes à la commercialisation de technologies de biocarburants avancés pour l'aviation et/ou le transport maritime.</a:t>
            </a:r>
          </a:p>
          <a:p>
            <a:pPr marL="171450" lvl="0" indent="-171450">
              <a:spcAft>
                <a:spcPts val="0"/>
              </a:spcAft>
              <a:buFont typeface="Arial"/>
              <a:buChar char="•"/>
              <a:defRPr/>
            </a:pPr>
            <a:r>
              <a:rPr lang="fr-FR" sz="1100" dirty="0">
                <a:solidFill>
                  <a:srgbClr val="000000"/>
                </a:solidFill>
              </a:rPr>
              <a:t>R</a:t>
            </a:r>
            <a:r>
              <a:rPr lang="fr-FR" sz="1100" dirty="0" smtClean="0">
                <a:solidFill>
                  <a:srgbClr val="000000"/>
                </a:solidFill>
              </a:rPr>
              <a:t>éduction </a:t>
            </a:r>
            <a:r>
              <a:rPr lang="fr-FR" sz="1100" dirty="0">
                <a:solidFill>
                  <a:srgbClr val="000000"/>
                </a:solidFill>
              </a:rPr>
              <a:t>des risques liés à la technologie, stimuler la mise à l'échelle des biocarburants avancés pour l'aviation et/ou le transport maritime et contribuer à leur adoption par le marché.</a:t>
            </a:r>
          </a:p>
          <a:p>
            <a:pPr marL="171450" lvl="0" indent="-171450">
              <a:spcAft>
                <a:spcPts val="0"/>
              </a:spcAft>
              <a:buFont typeface="Arial"/>
              <a:buChar char="•"/>
              <a:defRPr/>
            </a:pPr>
            <a:r>
              <a:rPr lang="fr-FR" sz="1100" dirty="0" smtClean="0">
                <a:solidFill>
                  <a:srgbClr val="000000"/>
                </a:solidFill>
              </a:rPr>
              <a:t>Réponse apportée aux besoins </a:t>
            </a:r>
            <a:r>
              <a:rPr lang="fr-FR" sz="1100" dirty="0">
                <a:solidFill>
                  <a:srgbClr val="000000"/>
                </a:solidFill>
              </a:rPr>
              <a:t>à court et moyen terme en matière de carburants renouvelables dans les transports aériens et/ou maritimes.</a:t>
            </a:r>
          </a:p>
          <a:p>
            <a:pPr marL="171450" lvl="0" indent="-171450">
              <a:spcAft>
                <a:spcPts val="0"/>
              </a:spcAft>
              <a:buFont typeface="Arial"/>
              <a:buChar char="•"/>
              <a:defRPr/>
            </a:pPr>
            <a:r>
              <a:rPr lang="fr-FR" sz="1100" dirty="0">
                <a:solidFill>
                  <a:srgbClr val="000000"/>
                </a:solidFill>
              </a:rPr>
              <a:t>M</a:t>
            </a:r>
            <a:r>
              <a:rPr lang="fr-FR" sz="1100" dirty="0" smtClean="0">
                <a:solidFill>
                  <a:srgbClr val="000000"/>
                </a:solidFill>
              </a:rPr>
              <a:t>eilleure </a:t>
            </a:r>
            <a:r>
              <a:rPr lang="fr-FR" sz="1100" dirty="0">
                <a:solidFill>
                  <a:srgbClr val="000000"/>
                </a:solidFill>
              </a:rPr>
              <a:t>intégration des technologies de biocarburants avancés dans les transports aériens et/ou maritimes.</a:t>
            </a:r>
            <a:endParaRPr lang="en-GB" sz="1100" dirty="0">
              <a:solidFill>
                <a:srgbClr val="000000"/>
              </a:solidFill>
            </a:endParaRPr>
          </a:p>
          <a:p>
            <a:pPr lvl="0" algn="just">
              <a:spcAft>
                <a:spcPts val="0"/>
              </a:spcAft>
              <a:defRPr/>
            </a:pPr>
            <a:endParaRPr lang="en-GB" sz="800" b="1" u="sng" dirty="0">
              <a:solidFill>
                <a:srgbClr val="000091"/>
              </a:solidFill>
              <a:ea typeface="Times New Roman"/>
              <a:cs typeface="Times New Roman"/>
            </a:endParaRPr>
          </a:p>
          <a:p>
            <a:pPr lvl="0" algn="just">
              <a:lnSpc>
                <a:spcPct val="114999"/>
              </a:lnSpc>
              <a:spcAft>
                <a:spcPts val="0"/>
              </a:spcAft>
              <a:defRPr/>
            </a:pPr>
            <a:r>
              <a:rPr lang="en-GB" sz="1200" b="1" u="sng" dirty="0" err="1" smtClean="0">
                <a:solidFill>
                  <a:srgbClr val="000091"/>
                </a:solidFill>
                <a:ea typeface="Times New Roman"/>
                <a:cs typeface="Times New Roman"/>
              </a:rPr>
              <a:t>Activités</a:t>
            </a:r>
            <a:r>
              <a:rPr lang="en-GB" sz="1200" b="1" u="sng" dirty="0" smtClean="0">
                <a:solidFill>
                  <a:srgbClr val="000091"/>
                </a:solidFill>
                <a:ea typeface="Times New Roman"/>
                <a:cs typeface="Times New Roman"/>
              </a:rPr>
              <a:t> </a:t>
            </a:r>
            <a:r>
              <a:rPr lang="en-GB" sz="1200" b="1" u="sng" dirty="0">
                <a:solidFill>
                  <a:srgbClr val="000091"/>
                </a:solidFill>
                <a:ea typeface="Times New Roman"/>
                <a:cs typeface="Times New Roman"/>
              </a:rPr>
              <a:t>:</a:t>
            </a:r>
          </a:p>
          <a:p>
            <a:pPr marL="171450" lvl="0" indent="-171450">
              <a:spcBef>
                <a:spcPts val="600"/>
              </a:spcBef>
              <a:spcAft>
                <a:spcPts val="0"/>
              </a:spcAft>
              <a:buFont typeface="Arial"/>
              <a:buChar char="•"/>
              <a:defRPr/>
            </a:pPr>
            <a:r>
              <a:rPr lang="fr-FR" sz="1100" dirty="0" smtClean="0">
                <a:solidFill>
                  <a:srgbClr val="000000"/>
                </a:solidFill>
              </a:rPr>
              <a:t>Démontrer les </a:t>
            </a:r>
            <a:r>
              <a:rPr lang="fr-FR" sz="1100" dirty="0">
                <a:solidFill>
                  <a:srgbClr val="000000"/>
                </a:solidFill>
              </a:rPr>
              <a:t>voies technologiques pour la production de biocarburants avancés liquides pour l'aviation et/ou les soutes des navires, à coût et émissions de GES réduits, à partir de résidus et déchets biogéniques, y compris le CO2, ou de </a:t>
            </a:r>
            <a:r>
              <a:rPr lang="fr-FR" sz="1100" dirty="0" err="1">
                <a:solidFill>
                  <a:srgbClr val="000000"/>
                </a:solidFill>
              </a:rPr>
              <a:t>microalgues</a:t>
            </a:r>
            <a:r>
              <a:rPr lang="fr-FR" sz="1100" dirty="0">
                <a:solidFill>
                  <a:srgbClr val="000000"/>
                </a:solidFill>
              </a:rPr>
              <a:t> par des voies chimiques, biochimiques, biologiques et thermochimiques, ou une combinaison de celles-ci. </a:t>
            </a:r>
          </a:p>
          <a:p>
            <a:pPr marL="171450" lvl="0" indent="-171450">
              <a:spcAft>
                <a:spcPts val="0"/>
              </a:spcAft>
              <a:buFont typeface="Arial"/>
              <a:buChar char="•"/>
              <a:defRPr/>
            </a:pPr>
            <a:r>
              <a:rPr lang="fr-FR" sz="1100" dirty="0" smtClean="0">
                <a:solidFill>
                  <a:srgbClr val="000000"/>
                </a:solidFill>
              </a:rPr>
              <a:t>Réduire le </a:t>
            </a:r>
            <a:r>
              <a:rPr lang="fr-FR" sz="1100" dirty="0">
                <a:solidFill>
                  <a:srgbClr val="000000"/>
                </a:solidFill>
              </a:rPr>
              <a:t>coût </a:t>
            </a:r>
            <a:r>
              <a:rPr lang="fr-FR" sz="1100" dirty="0" smtClean="0">
                <a:solidFill>
                  <a:srgbClr val="000000"/>
                </a:solidFill>
              </a:rPr>
              <a:t>(ou </a:t>
            </a:r>
            <a:r>
              <a:rPr lang="fr-FR" sz="1100" dirty="0">
                <a:solidFill>
                  <a:srgbClr val="000000"/>
                </a:solidFill>
              </a:rPr>
              <a:t>au moins </a:t>
            </a:r>
            <a:r>
              <a:rPr lang="fr-FR" sz="1100" dirty="0" smtClean="0">
                <a:solidFill>
                  <a:srgbClr val="000000"/>
                </a:solidFill>
              </a:rPr>
              <a:t>égal) par rapport à </a:t>
            </a:r>
            <a:r>
              <a:rPr lang="fr-FR" sz="1100" dirty="0">
                <a:solidFill>
                  <a:srgbClr val="000000"/>
                </a:solidFill>
              </a:rPr>
              <a:t>celui des biocarburants existants utilisés dans l'aviation et/ou la navigation. </a:t>
            </a:r>
          </a:p>
          <a:p>
            <a:pPr marL="171450" lvl="0" indent="-171450">
              <a:spcAft>
                <a:spcPts val="0"/>
              </a:spcAft>
              <a:buFont typeface="Arial"/>
              <a:buChar char="•"/>
              <a:defRPr/>
            </a:pPr>
            <a:r>
              <a:rPr lang="fr-FR" sz="1100" dirty="0" smtClean="0">
                <a:solidFill>
                  <a:srgbClr val="000000"/>
                </a:solidFill>
              </a:rPr>
              <a:t>Réaliser une </a:t>
            </a:r>
            <a:r>
              <a:rPr lang="fr-FR" sz="1100" dirty="0">
                <a:solidFill>
                  <a:srgbClr val="000000"/>
                </a:solidFill>
              </a:rPr>
              <a:t>analyse du cycle de </a:t>
            </a:r>
            <a:r>
              <a:rPr lang="fr-FR" sz="1100" dirty="0" smtClean="0">
                <a:solidFill>
                  <a:srgbClr val="000000"/>
                </a:solidFill>
              </a:rPr>
              <a:t>vie, et évaluer </a:t>
            </a:r>
            <a:r>
              <a:rPr lang="fr-FR" sz="1100" dirty="0">
                <a:solidFill>
                  <a:srgbClr val="000000"/>
                </a:solidFill>
              </a:rPr>
              <a:t>la faisabilité économique et le potentiel d'extension de la technologie à l'échelle </a:t>
            </a:r>
            <a:r>
              <a:rPr lang="fr-FR" sz="1100" dirty="0" smtClean="0">
                <a:solidFill>
                  <a:srgbClr val="000000"/>
                </a:solidFill>
              </a:rPr>
              <a:t>commerciale. </a:t>
            </a:r>
            <a:endParaRPr lang="fr-FR" sz="1100" dirty="0">
              <a:solidFill>
                <a:srgbClr val="000000"/>
              </a:solidFill>
            </a:endParaRPr>
          </a:p>
        </p:txBody>
      </p:sp>
      <p:sp>
        <p:nvSpPr>
          <p:cNvPr id="13" name="Rectangle 12"/>
          <p:cNvSpPr/>
          <p:nvPr/>
        </p:nvSpPr>
        <p:spPr bwMode="auto">
          <a:xfrm>
            <a:off x="6372199" y="555525"/>
            <a:ext cx="2448379" cy="1200329"/>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fr-FR" sz="1200" i="1" dirty="0" smtClean="0"/>
              <a:t>projet</a:t>
            </a:r>
            <a:r>
              <a:rPr lang="en-US" sz="1200" i="1" dirty="0"/>
              <a:t> </a:t>
            </a:r>
            <a:r>
              <a:rPr lang="en-US" sz="1200" i="1" dirty="0" smtClean="0"/>
              <a:t>6-7)</a:t>
            </a:r>
            <a:endParaRPr dirty="0"/>
          </a:p>
          <a:p>
            <a:pPr lvl="0">
              <a:defRPr/>
            </a:pPr>
            <a:r>
              <a:rPr lang="fr-FR" sz="1200" i="1" dirty="0"/>
              <a:t>Nb de projets financés : 2</a:t>
            </a:r>
            <a:endParaRPr dirty="0"/>
          </a:p>
          <a:p>
            <a:pPr lvl="0">
              <a:defRPr/>
            </a:pPr>
            <a:r>
              <a:rPr lang="fr-FR" sz="1200" i="1" dirty="0"/>
              <a:t>Budget/projet : </a:t>
            </a:r>
            <a:r>
              <a:rPr lang="fr-FR" sz="1200" i="1" dirty="0" smtClean="0"/>
              <a:t>9M€</a:t>
            </a:r>
          </a:p>
          <a:p>
            <a:pPr lvl="0">
              <a:defRPr/>
            </a:pPr>
            <a:r>
              <a:rPr lang="fr-FR" sz="1200" i="1" dirty="0" smtClean="0"/>
              <a:t>Ouverture </a:t>
            </a:r>
            <a:r>
              <a:rPr lang="fr-FR" sz="1200" i="1" dirty="0"/>
              <a:t>: 1</a:t>
            </a:r>
            <a:r>
              <a:rPr lang="fr-FR" sz="1200" i="1" dirty="0" smtClean="0"/>
              <a:t>3/12/2022</a:t>
            </a:r>
            <a:endParaRPr dirty="0"/>
          </a:p>
          <a:p>
            <a:pPr lvl="0">
              <a:defRPr/>
            </a:pPr>
            <a:r>
              <a:rPr lang="fr-FR" sz="1200" i="1" dirty="0"/>
              <a:t>Deadline : </a:t>
            </a:r>
            <a:r>
              <a:rPr lang="fr-FR" sz="1200" i="1" dirty="0" smtClean="0"/>
              <a:t>30/03/2023</a:t>
            </a:r>
          </a:p>
          <a:p>
            <a:pPr lvl="0">
              <a:defRPr/>
            </a:pPr>
            <a:r>
              <a:rPr lang="fr-FR" sz="1200" i="1" dirty="0" smtClean="0"/>
              <a:t>Appel </a:t>
            </a:r>
            <a:r>
              <a:rPr lang="fr-FR" sz="1200" i="1" dirty="0"/>
              <a:t>en </a:t>
            </a:r>
            <a:r>
              <a:rPr lang="fr-FR" sz="1200" i="1" dirty="0" smtClean="0"/>
              <a:t>Lump </a:t>
            </a:r>
            <a:r>
              <a:rPr lang="fr-FR" sz="1200" i="1" dirty="0" err="1" smtClean="0"/>
              <a:t>Sum</a:t>
            </a:r>
            <a:endParaRPr dirty="0" smtClean="0"/>
          </a:p>
        </p:txBody>
      </p:sp>
    </p:spTree>
    <p:extLst>
      <p:ext uri="{BB962C8B-B14F-4D97-AF65-F5344CB8AC3E}">
        <p14:creationId xmlns:p14="http://schemas.microsoft.com/office/powerpoint/2010/main" val="794477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203598"/>
            <a:ext cx="7668384" cy="3600400"/>
          </a:xfrm>
        </p:spPr>
        <p:txBody>
          <a:bodyPr/>
          <a:lstStyle/>
          <a:p>
            <a:pPr algn="ctr">
              <a:lnSpc>
                <a:spcPct val="100000"/>
              </a:lnSpc>
              <a:defRPr/>
            </a:pPr>
            <a:r>
              <a:rPr lang="fr-FR" sz="3600" dirty="0"/>
              <a:t>SOMMAIRE</a:t>
            </a:r>
            <a:r>
              <a:rPr lang="fr-FR" sz="2800" dirty="0"/>
              <a:t> </a:t>
            </a:r>
            <a:endParaRPr dirty="0"/>
          </a:p>
          <a:p>
            <a:pPr marL="457200" indent="-457200">
              <a:lnSpc>
                <a:spcPct val="100000"/>
              </a:lnSpc>
              <a:buFont typeface="Arial" panose="020B0604020202020204" pitchFamily="34" charset="0"/>
              <a:buChar char="•"/>
              <a:defRPr/>
            </a:pPr>
            <a:endParaRPr lang="fr-FR" sz="2800" b="0" dirty="0"/>
          </a:p>
          <a:p>
            <a:pPr marL="457200" indent="-457200">
              <a:lnSpc>
                <a:spcPct val="100000"/>
              </a:lnSpc>
              <a:buFont typeface="Arial" panose="020B0604020202020204" pitchFamily="34" charset="0"/>
              <a:buChar char="•"/>
              <a:defRPr/>
            </a:pPr>
            <a:r>
              <a:rPr lang="fr-FR" sz="2400" b="0" dirty="0">
                <a:hlinkClick r:id="rId2" action="ppaction://hlinksldjump"/>
              </a:rPr>
              <a:t>Avant propos</a:t>
            </a:r>
            <a:endParaRPr lang="fr-FR" sz="2400" b="0" dirty="0"/>
          </a:p>
          <a:p>
            <a:pPr marL="457200" indent="-457200">
              <a:lnSpc>
                <a:spcPct val="100000"/>
              </a:lnSpc>
              <a:buFont typeface="Arial" panose="020B0604020202020204" pitchFamily="34" charset="0"/>
              <a:buChar char="•"/>
              <a:defRPr/>
            </a:pPr>
            <a:r>
              <a:rPr lang="fr-FR" sz="2400" b="0" dirty="0">
                <a:hlinkClick r:id="rId3" action="ppaction://hlinksldjump"/>
              </a:rPr>
              <a:t>Présentation générale d’Horizon Europe</a:t>
            </a:r>
            <a:endParaRPr lang="fr-FR" sz="2400" b="0" dirty="0"/>
          </a:p>
          <a:p>
            <a:pPr marL="457200" indent="-457200">
              <a:lnSpc>
                <a:spcPct val="100000"/>
              </a:lnSpc>
              <a:buFont typeface="Arial" panose="020B0604020202020204" pitchFamily="34" charset="0"/>
              <a:buChar char="•"/>
              <a:defRPr/>
            </a:pPr>
            <a:r>
              <a:rPr lang="fr-FR" sz="2400" b="0" dirty="0">
                <a:hlinkClick r:id="rId4" action="ppaction://hlinksldjump"/>
              </a:rPr>
              <a:t>Liste des destinations du Cluster 5</a:t>
            </a:r>
            <a:endParaRPr lang="fr-FR" sz="2400" b="0" dirty="0"/>
          </a:p>
          <a:p>
            <a:pPr marL="457200" indent="-457200">
              <a:lnSpc>
                <a:spcPct val="100000"/>
              </a:lnSpc>
              <a:buFont typeface="Arial" panose="020B0604020202020204" pitchFamily="34" charset="0"/>
              <a:buChar char="•"/>
              <a:defRPr/>
            </a:pPr>
            <a:r>
              <a:rPr lang="fr-FR" sz="2400" b="0" dirty="0">
                <a:hlinkClick r:id="rId5" action="ppaction://hlinksldjump"/>
              </a:rPr>
              <a:t>Liste des appels </a:t>
            </a:r>
            <a:r>
              <a:rPr lang="fr-FR" sz="2400" b="0" dirty="0" smtClean="0">
                <a:hlinkClick r:id="rId5" action="ppaction://hlinksldjump"/>
              </a:rPr>
              <a:t>2023 « Energie » </a:t>
            </a:r>
            <a:r>
              <a:rPr lang="fr-FR" sz="2400" b="0" dirty="0">
                <a:hlinkClick r:id="rId5" action="ppaction://hlinksldjump"/>
              </a:rPr>
              <a:t>du Cluster 5</a:t>
            </a:r>
            <a:endParaRPr lang="fr-FR" sz="2400" b="0" dirty="0"/>
          </a:p>
          <a:p>
            <a:pPr marL="457200" indent="-457200">
              <a:lnSpc>
                <a:spcPct val="100000"/>
              </a:lnSpc>
              <a:buFont typeface="Arial" panose="020B0604020202020204" pitchFamily="34" charset="0"/>
              <a:buChar char="•"/>
              <a:defRPr/>
            </a:pPr>
            <a:r>
              <a:rPr lang="fr-FR" sz="2400" b="0" dirty="0">
                <a:hlinkClick r:id="rId6" action="ppaction://hlinksldjump"/>
              </a:rPr>
              <a:t>Guide des appels</a:t>
            </a:r>
            <a:endParaRPr lang="fr-FR" sz="2400" b="0" dirty="0"/>
          </a:p>
          <a:p>
            <a:pPr marL="457200" indent="-457200">
              <a:lnSpc>
                <a:spcPct val="100000"/>
              </a:lnSpc>
              <a:buFont typeface="Arial" panose="020B0604020202020204" pitchFamily="34" charset="0"/>
              <a:buChar char="•"/>
              <a:defRPr/>
            </a:pPr>
            <a:r>
              <a:rPr lang="fr-FR" sz="2400" b="0" dirty="0">
                <a:hlinkClick r:id="rId7" action="ppaction://hlinksldjump"/>
              </a:rPr>
              <a:t>Pour aller plus loin</a:t>
            </a:r>
            <a:endParaRPr lang="fr-FR" sz="2400" b="0" dirty="0"/>
          </a:p>
          <a:p>
            <a:pPr marL="457200" indent="-457200">
              <a:lnSpc>
                <a:spcPct val="100000"/>
              </a:lnSpc>
              <a:buFont typeface="Arial" panose="020B0604020202020204" pitchFamily="34" charset="0"/>
              <a:buChar char="•"/>
              <a:defRPr/>
            </a:pPr>
            <a:r>
              <a:rPr lang="fr-FR" sz="2400" b="0" dirty="0">
                <a:hlinkClick r:id="rId8" action="ppaction://hlinksldjump"/>
              </a:rPr>
              <a:t>Contacts</a:t>
            </a:r>
            <a:endParaRPr lang="fr-FR" sz="2400" b="0" dirty="0"/>
          </a:p>
          <a:p>
            <a:pPr>
              <a:lnSpc>
                <a:spcPct val="100000"/>
              </a:lnSpc>
              <a:defRPr/>
            </a:pPr>
            <a:endParaRPr lang="fr-FR" sz="2800" b="0" dirty="0"/>
          </a:p>
        </p:txBody>
      </p:sp>
    </p:spTree>
    <p:extLst>
      <p:ext uri="{BB962C8B-B14F-4D97-AF65-F5344CB8AC3E}">
        <p14:creationId xmlns:p14="http://schemas.microsoft.com/office/powerpoint/2010/main" val="205567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30</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Energies renouvelables – Carburants</a:t>
            </a:r>
            <a:endParaRPr lang="fr-FR" sz="1200" b="1" dirty="0"/>
          </a:p>
        </p:txBody>
      </p:sp>
      <p:sp>
        <p:nvSpPr>
          <p:cNvPr id="11" name="Rectangle 10"/>
          <p:cNvSpPr/>
          <p:nvPr/>
        </p:nvSpPr>
        <p:spPr bwMode="auto">
          <a:xfrm>
            <a:off x="360000" y="1706400"/>
            <a:ext cx="8460000" cy="3163943"/>
          </a:xfrm>
          <a:prstGeom prst="rect">
            <a:avLst/>
          </a:prstGeom>
        </p:spPr>
        <p:txBody>
          <a:bodyPr wrap="square">
            <a:spAutoFit/>
          </a:bodyPr>
          <a:lstStyle/>
          <a:p>
            <a:pPr algn="just">
              <a:lnSpc>
                <a:spcPct val="114999"/>
              </a:lnSpc>
              <a:defRPr/>
            </a:pPr>
            <a:r>
              <a:rPr lang="en-GB" sz="1200" b="1" u="sng" dirty="0" err="1">
                <a:solidFill>
                  <a:schemeClr val="tx2"/>
                </a:solidFill>
                <a:ea typeface="Times New Roman"/>
                <a:cs typeface="Times New Roman"/>
              </a:rPr>
              <a:t>Résultats</a:t>
            </a:r>
            <a:r>
              <a:rPr lang="en-GB" sz="1200" b="1" u="sng" dirty="0">
                <a:solidFill>
                  <a:schemeClr val="tx2"/>
                </a:solidFill>
                <a:ea typeface="Times New Roman"/>
                <a:cs typeface="Times New Roman"/>
              </a:rPr>
              <a:t> </a:t>
            </a:r>
            <a:r>
              <a:rPr lang="en-GB" sz="1200" b="1" u="sng" dirty="0" smtClean="0">
                <a:solidFill>
                  <a:schemeClr val="tx2"/>
                </a:solidFill>
                <a:ea typeface="Times New Roman"/>
                <a:cs typeface="Times New Roman"/>
              </a:rPr>
              <a:t>attendus</a:t>
            </a:r>
            <a:r>
              <a:rPr lang="en-GB" sz="1200" b="1" u="sng" dirty="0">
                <a:solidFill>
                  <a:schemeClr val="tx2"/>
                </a:solidFill>
                <a:ea typeface="Times New Roman"/>
                <a:cs typeface="Times New Roman"/>
              </a:rPr>
              <a:t> </a:t>
            </a:r>
            <a:r>
              <a:rPr lang="en-GB" sz="1200" b="1" u="sng" dirty="0" smtClean="0">
                <a:solidFill>
                  <a:schemeClr val="tx2"/>
                </a:solidFill>
                <a:ea typeface="Times New Roman"/>
                <a:cs typeface="Times New Roman"/>
              </a:rPr>
              <a:t>:</a:t>
            </a:r>
          </a:p>
          <a:p>
            <a:pPr marL="171450" indent="-171450">
              <a:spcBef>
                <a:spcPts val="600"/>
              </a:spcBef>
              <a:buFont typeface="Arial"/>
              <a:buChar char="•"/>
              <a:defRPr/>
            </a:pPr>
            <a:r>
              <a:rPr lang="fr-FR" sz="1100" dirty="0"/>
              <a:t>Développement d’un portefeuille technologique relatif </a:t>
            </a:r>
            <a:r>
              <a:rPr lang="fr-FR" sz="1100" dirty="0" smtClean="0"/>
              <a:t>aux </a:t>
            </a:r>
            <a:r>
              <a:rPr lang="fr-FR" sz="1100" dirty="0"/>
              <a:t>investissements dans des installations prêtes à commercialiser des technologies de carburant synthétique renouvelable pour l'aviation et/ou le transport maritime.</a:t>
            </a:r>
          </a:p>
          <a:p>
            <a:pPr marL="171450" indent="-171450">
              <a:buFont typeface="Arial"/>
              <a:buChar char="•"/>
              <a:defRPr/>
            </a:pPr>
            <a:r>
              <a:rPr lang="fr-FR" sz="1100" dirty="0" smtClean="0"/>
              <a:t>Réduction </a:t>
            </a:r>
            <a:r>
              <a:rPr lang="fr-FR" sz="1100" dirty="0"/>
              <a:t>des risques liés à la technologie, stimuler la mise à l'échelle des carburants synthétiques renouvelables pour l'aviation et/ou le transport maritime et contribuer à leur adoption par le marché.</a:t>
            </a:r>
          </a:p>
          <a:p>
            <a:pPr marL="171450" indent="-171450">
              <a:buFont typeface="Arial"/>
              <a:buChar char="•"/>
              <a:defRPr/>
            </a:pPr>
            <a:r>
              <a:rPr lang="fr-FR" sz="1100" dirty="0"/>
              <a:t>Réponse apportée aux besoins à court et moyen terme en matière de carburants renouvelables dans les transports aériens et/ou maritimes.</a:t>
            </a:r>
          </a:p>
          <a:p>
            <a:pPr marL="171450" indent="-171450">
              <a:buFont typeface="Arial"/>
              <a:buChar char="•"/>
              <a:defRPr/>
            </a:pPr>
            <a:r>
              <a:rPr lang="fr-FR" sz="1100" dirty="0" smtClean="0"/>
              <a:t>Meilleure </a:t>
            </a:r>
            <a:r>
              <a:rPr lang="fr-FR" sz="1100" dirty="0"/>
              <a:t>intégration des technologies des carburants synthétiques renouvelables dans l'aviation et/ou le transport maritime. </a:t>
            </a:r>
            <a:endParaRPr sz="1100" dirty="0"/>
          </a:p>
          <a:p>
            <a:pPr marR="0" lvl="0" algn="just" defTabSz="914400">
              <a:lnSpc>
                <a:spcPct val="100000"/>
              </a:lnSpc>
              <a:spcBef>
                <a:spcPts val="0"/>
              </a:spcBef>
              <a:spcAft>
                <a:spcPts val="0"/>
              </a:spcAft>
              <a:buClrTx/>
              <a:buSzTx/>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a:t>
            </a:r>
          </a:p>
          <a:p>
            <a:pPr marL="171450" indent="-171450">
              <a:spcBef>
                <a:spcPts val="600"/>
              </a:spcBef>
              <a:buFont typeface="Arial"/>
              <a:buChar char="•"/>
              <a:defRPr/>
            </a:pPr>
            <a:r>
              <a:rPr lang="fr-FR" sz="1100" dirty="0" smtClean="0"/>
              <a:t>Démontrer les voies </a:t>
            </a:r>
            <a:r>
              <a:rPr lang="fr-FR" sz="1100" dirty="0"/>
              <a:t>technologiques innovantes pour la production de carburants synthétiques renouvelables pour l'aviation et/ou le transport maritime à partir d'énergie renouvelable, de CO2 et/ou de carbone, d'azote, d‘H2 ou de leurs composés renouvelables.</a:t>
            </a:r>
          </a:p>
          <a:p>
            <a:pPr marL="171450" indent="-171450">
              <a:buFont typeface="Arial"/>
              <a:buChar char="•"/>
              <a:defRPr/>
            </a:pPr>
            <a:r>
              <a:rPr lang="fr-FR" sz="1100" dirty="0" smtClean="0"/>
              <a:t>Viser les </a:t>
            </a:r>
            <a:r>
              <a:rPr lang="fr-FR" sz="1100" dirty="0"/>
              <a:t>voies de production d’H2 renouvelable ou de composés ioniques d‘H2 renouvelable à partir de toutes les formes et origines d'énergie </a:t>
            </a:r>
            <a:r>
              <a:rPr lang="fr-FR" sz="1100" dirty="0" smtClean="0"/>
              <a:t>renouvelable. </a:t>
            </a:r>
            <a:endParaRPr lang="fr-FR" sz="1100" dirty="0"/>
          </a:p>
          <a:p>
            <a:pPr marL="171450" indent="-171450">
              <a:buFont typeface="Arial"/>
              <a:buChar char="•"/>
              <a:defRPr/>
            </a:pPr>
            <a:r>
              <a:rPr lang="fr-FR" sz="1100" dirty="0" smtClean="0"/>
              <a:t>Réduire les </a:t>
            </a:r>
            <a:r>
              <a:rPr lang="fr-FR" sz="1100" dirty="0"/>
              <a:t>coûts et </a:t>
            </a:r>
            <a:r>
              <a:rPr lang="fr-FR" sz="1100" dirty="0" smtClean="0"/>
              <a:t>les GES </a:t>
            </a:r>
            <a:r>
              <a:rPr lang="fr-FR" sz="1100" dirty="0"/>
              <a:t>par rapport à l'état actuel de la technique à partir d'équivalents de combustibles </a:t>
            </a:r>
            <a:r>
              <a:rPr lang="fr-FR" sz="1100" dirty="0" smtClean="0"/>
              <a:t>fossiles. </a:t>
            </a:r>
            <a:endParaRPr lang="fr-FR" sz="1100" dirty="0"/>
          </a:p>
          <a:p>
            <a:pPr marL="171450" indent="-171450">
              <a:buFont typeface="Arial"/>
              <a:buChar char="•"/>
              <a:defRPr/>
            </a:pPr>
            <a:r>
              <a:rPr lang="fr-FR" sz="1100" dirty="0" smtClean="0"/>
              <a:t>Inclure </a:t>
            </a:r>
            <a:r>
              <a:rPr lang="fr-FR" sz="1100" dirty="0"/>
              <a:t>une évaluation du potentiel d'extensibilité de la technologie, ainsi que de l'efficacité énergétique globale, des émissions de GES et de la durabilité sur la base d'une analyse du cycle de vie.</a:t>
            </a:r>
            <a:endParaRPr lang="en-GB" sz="1100" dirty="0"/>
          </a:p>
        </p:txBody>
      </p:sp>
      <p:sp>
        <p:nvSpPr>
          <p:cNvPr id="13" name="Rectangle 12"/>
          <p:cNvSpPr/>
          <p:nvPr/>
        </p:nvSpPr>
        <p:spPr bwMode="auto">
          <a:xfrm>
            <a:off x="6372199" y="555525"/>
            <a:ext cx="2448379"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fr-FR" sz="1200" i="1" dirty="0"/>
              <a:t>projet</a:t>
            </a:r>
            <a:r>
              <a:rPr lang="en-US" sz="1200" i="1" dirty="0"/>
              <a:t> </a:t>
            </a:r>
            <a:r>
              <a:rPr lang="en-US" sz="1200" i="1" dirty="0" smtClean="0"/>
              <a:t>6-7)</a:t>
            </a:r>
            <a:endParaRPr dirty="0"/>
          </a:p>
          <a:p>
            <a:pPr lvl="0">
              <a:defRPr/>
            </a:pPr>
            <a:r>
              <a:rPr lang="fr-FR" sz="1200" i="1" dirty="0"/>
              <a:t>Nb de projets financés : 2</a:t>
            </a:r>
            <a:endParaRPr dirty="0"/>
          </a:p>
          <a:p>
            <a:pPr lvl="0">
              <a:defRPr/>
            </a:pPr>
            <a:r>
              <a:rPr lang="fr-FR" sz="1200" i="1" dirty="0"/>
              <a:t>Budget/projet : 9</a:t>
            </a:r>
            <a:r>
              <a:rPr lang="fr-FR" sz="1200" i="1" dirty="0" smtClean="0"/>
              <a:t>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30/03/2023</a:t>
            </a:r>
            <a:endParaRPr dirty="0"/>
          </a:p>
        </p:txBody>
      </p:sp>
      <p:sp>
        <p:nvSpPr>
          <p:cNvPr id="9"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HORIZON-CL5-2023-D3-01-07: Demonstration of synthetic renewable fuel for aviation and/or shipping</a:t>
            </a:r>
          </a:p>
        </p:txBody>
      </p:sp>
    </p:spTree>
    <p:extLst>
      <p:ext uri="{BB962C8B-B14F-4D97-AF65-F5344CB8AC3E}">
        <p14:creationId xmlns:p14="http://schemas.microsoft.com/office/powerpoint/2010/main" val="4205325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HORIZON-CL5-2023-D3-02-07: Development of next generation advanced biofuel technologies</a:t>
            </a:r>
            <a:endParaRPr lang="en-US" sz="1400" b="1" dirty="0">
              <a:solidFill>
                <a:schemeClr val="tx1"/>
              </a:solidFill>
            </a:endParaRPr>
          </a:p>
        </p:txBody>
      </p:sp>
      <p:sp>
        <p:nvSpPr>
          <p:cNvPr id="6" name="Espace réservé du contenu 5"/>
          <p:cNvSpPr txBox="1"/>
          <p:nvPr/>
        </p:nvSpPr>
        <p:spPr bwMode="gray">
          <a:xfrm>
            <a:off x="360000" y="1706400"/>
            <a:ext cx="8424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smtClean="0">
                <a:solidFill>
                  <a:schemeClr val="tx1"/>
                </a:solidFill>
              </a:rPr>
              <a:t>Disponibilité accrue des </a:t>
            </a:r>
            <a:r>
              <a:rPr lang="fr-FR" sz="1100" dirty="0">
                <a:solidFill>
                  <a:schemeClr val="tx1"/>
                </a:solidFill>
              </a:rPr>
              <a:t>technologies émergentes disruptives en matière de biocarburants avancés.</a:t>
            </a:r>
          </a:p>
          <a:p>
            <a:pPr marL="171450" indent="-171450">
              <a:spcAft>
                <a:spcPts val="0"/>
              </a:spcAft>
              <a:buFont typeface="Arial"/>
              <a:buChar char="•"/>
              <a:defRPr/>
            </a:pPr>
            <a:r>
              <a:rPr lang="fr-FR" sz="1100" dirty="0" smtClean="0">
                <a:solidFill>
                  <a:schemeClr val="tx1"/>
                </a:solidFill>
              </a:rPr>
              <a:t>Accélération de </a:t>
            </a:r>
            <a:r>
              <a:rPr lang="fr-FR" sz="1100" dirty="0">
                <a:solidFill>
                  <a:schemeClr val="tx1"/>
                </a:solidFill>
              </a:rPr>
              <a:t>la préparation des futures technologies rentables et hautement performantes de biocarburants avancés pour tous les secteurs économiques.</a:t>
            </a:r>
          </a:p>
          <a:p>
            <a:pPr marL="171450" indent="-171450">
              <a:spcAft>
                <a:spcPts val="0"/>
              </a:spcAft>
              <a:buFont typeface="Arial"/>
              <a:buChar char="•"/>
              <a:defRPr/>
            </a:pPr>
            <a:r>
              <a:rPr lang="fr-FR" sz="1100" dirty="0" smtClean="0">
                <a:solidFill>
                  <a:schemeClr val="tx1"/>
                </a:solidFill>
              </a:rPr>
              <a:t>Renforcement de </a:t>
            </a:r>
            <a:r>
              <a:rPr lang="fr-FR" sz="1100" dirty="0">
                <a:solidFill>
                  <a:schemeClr val="tx1"/>
                </a:solidFill>
              </a:rPr>
              <a:t>la base scientifique européenne et le potentiel d'exportation des technologies européennes de biocarburants avancés. </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00" dirty="0" smtClean="0">
                <a:solidFill>
                  <a:schemeClr val="tx1"/>
                </a:solidFill>
              </a:rPr>
              <a:t>Développer des </a:t>
            </a:r>
            <a:r>
              <a:rPr lang="fr-FR" sz="1100" dirty="0">
                <a:solidFill>
                  <a:schemeClr val="tx1"/>
                </a:solidFill>
              </a:rPr>
              <a:t>technologies de nouvelle génération pour la production de nouveaux biocarburants liquides et gazeux avancés à partir de résidus et de déchets biogènes, y compris le CO2 et la partie organique des eaux usées ou des micro-algues, par des voies chimiques, électrochimiques, biochimiques, biologiques et thermochimiques, ou une combinaison de celles-ci. </a:t>
            </a:r>
          </a:p>
          <a:p>
            <a:pPr marL="171450" indent="-171450">
              <a:spcAft>
                <a:spcPts val="0"/>
              </a:spcAft>
              <a:buFont typeface="Arial"/>
              <a:buChar char="•"/>
              <a:defRPr/>
            </a:pPr>
            <a:r>
              <a:rPr lang="fr-FR" sz="1100" dirty="0" smtClean="0">
                <a:solidFill>
                  <a:schemeClr val="tx1"/>
                </a:solidFill>
              </a:rPr>
              <a:t>Mettre l’accent sur </a:t>
            </a:r>
            <a:r>
              <a:rPr lang="fr-FR" sz="1100" dirty="0">
                <a:solidFill>
                  <a:schemeClr val="tx1"/>
                </a:solidFill>
              </a:rPr>
              <a:t>la conversion à haut rendement et sur une production globale à émission de carbone faibles ou quasi nulles. </a:t>
            </a:r>
          </a:p>
          <a:p>
            <a:pPr marL="171450" indent="-171450">
              <a:spcAft>
                <a:spcPts val="0"/>
              </a:spcAft>
              <a:buFont typeface="Arial"/>
              <a:buChar char="•"/>
              <a:defRPr/>
            </a:pPr>
            <a:r>
              <a:rPr lang="fr-FR" sz="1100" dirty="0">
                <a:solidFill>
                  <a:schemeClr val="tx1"/>
                </a:solidFill>
              </a:rPr>
              <a:t>Améliorer la compétitivité et minimiser les émissions de GES grâce à des synergies avec l'hydrogène renouvelable et d'autres technologies d'énergie renouvelable. </a:t>
            </a:r>
          </a:p>
          <a:p>
            <a:pPr marL="171450" indent="-171450">
              <a:spcAft>
                <a:spcPts val="0"/>
              </a:spcAft>
              <a:buFont typeface="Arial"/>
              <a:buChar char="•"/>
              <a:defRPr/>
            </a:pPr>
            <a:r>
              <a:rPr lang="fr-FR" sz="1100" dirty="0">
                <a:solidFill>
                  <a:schemeClr val="tx1"/>
                </a:solidFill>
              </a:rPr>
              <a:t>Considérer les usages dans les piles à combustible pour tous les modes de transport et pour la production d'électricité. </a:t>
            </a:r>
          </a:p>
          <a:p>
            <a:pPr marL="171450" indent="-171450">
              <a:spcAft>
                <a:spcPts val="0"/>
              </a:spcAft>
              <a:buFont typeface="Arial"/>
              <a:buChar char="•"/>
              <a:defRPr/>
            </a:pPr>
            <a:r>
              <a:rPr lang="fr-FR" sz="1100" dirty="0" smtClean="0">
                <a:solidFill>
                  <a:schemeClr val="tx1"/>
                </a:solidFill>
              </a:rPr>
              <a:t>Evaluer la durabilité </a:t>
            </a:r>
            <a:r>
              <a:rPr lang="fr-FR" sz="1100" dirty="0">
                <a:solidFill>
                  <a:schemeClr val="tx1"/>
                </a:solidFill>
              </a:rPr>
              <a:t>et </a:t>
            </a:r>
            <a:r>
              <a:rPr lang="fr-FR" sz="1100" dirty="0" smtClean="0">
                <a:solidFill>
                  <a:schemeClr val="tx1"/>
                </a:solidFill>
              </a:rPr>
              <a:t>les émissions </a:t>
            </a:r>
            <a:r>
              <a:rPr lang="fr-FR" sz="1100" dirty="0">
                <a:solidFill>
                  <a:schemeClr val="tx1"/>
                </a:solidFill>
              </a:rPr>
              <a:t>de GES </a:t>
            </a:r>
            <a:r>
              <a:rPr lang="fr-FR" sz="1100" dirty="0" smtClean="0">
                <a:solidFill>
                  <a:schemeClr val="tx1"/>
                </a:solidFill>
              </a:rPr>
              <a:t>par </a:t>
            </a:r>
            <a:r>
              <a:rPr lang="fr-FR" sz="1100" dirty="0">
                <a:solidFill>
                  <a:schemeClr val="tx1"/>
                </a:solidFill>
              </a:rPr>
              <a:t>une analyse du cycle de vie et </a:t>
            </a:r>
            <a:r>
              <a:rPr lang="fr-FR" sz="1100" dirty="0" smtClean="0">
                <a:solidFill>
                  <a:schemeClr val="tx1"/>
                </a:solidFill>
              </a:rPr>
              <a:t>des moyens </a:t>
            </a:r>
            <a:r>
              <a:rPr lang="fr-FR" sz="1100" dirty="0">
                <a:solidFill>
                  <a:schemeClr val="tx1"/>
                </a:solidFill>
              </a:rPr>
              <a:t>développés tout au long de la chaîne de valeur pour les réduire jusqu'à un niveau net nul ou inférieur.</a:t>
            </a:r>
          </a:p>
          <a:p>
            <a:pPr marL="171450" indent="-171450">
              <a:spcAft>
                <a:spcPts val="0"/>
              </a:spcAft>
              <a:buFont typeface="Arial"/>
              <a:buChar char="•"/>
              <a:defRPr/>
            </a:pP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31</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 : Les appels de 2023 </a:t>
            </a:r>
          </a:p>
          <a:p>
            <a:pPr>
              <a:defRPr/>
            </a:pPr>
            <a:r>
              <a:rPr lang="fr-FR" sz="1200" b="1" dirty="0"/>
              <a:t>Energies </a:t>
            </a:r>
            <a:r>
              <a:rPr lang="fr-FR" sz="1200" b="1" dirty="0" smtClean="0"/>
              <a:t>renouvelables – Carburants </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r>
              <a:rPr lang="fr-FR" sz="1200" i="1" dirty="0" smtClean="0"/>
              <a:t>(</a:t>
            </a:r>
            <a:r>
              <a:rPr lang="en-US" sz="1200" i="1" dirty="0"/>
              <a:t>TRL à la fin du </a:t>
            </a:r>
            <a:r>
              <a:rPr lang="fr-FR" sz="1200" i="1" dirty="0"/>
              <a:t>projet</a:t>
            </a:r>
            <a:r>
              <a:rPr lang="en-US" sz="1200" i="1" dirty="0"/>
              <a:t> 4</a:t>
            </a:r>
            <a:r>
              <a:rPr lang="en-US" sz="1200" i="1" dirty="0" smtClean="0"/>
              <a:t>-5)</a:t>
            </a:r>
            <a:endParaRPr lang="fr-FR" sz="1200" i="1" dirty="0"/>
          </a:p>
          <a:p>
            <a:pPr lvl="0">
              <a:defRPr/>
            </a:pPr>
            <a:r>
              <a:rPr lang="fr-FR" sz="1200" i="1" dirty="0"/>
              <a:t>Nb estimé de projets financés : 3</a:t>
            </a:r>
            <a:endParaRPr dirty="0"/>
          </a:p>
          <a:p>
            <a:pPr lvl="0">
              <a:defRPr/>
            </a:pPr>
            <a:r>
              <a:rPr lang="fr-FR" sz="1200" i="1" dirty="0"/>
              <a:t>Budget/projet : 4M€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dirty="0"/>
          </a:p>
        </p:txBody>
      </p:sp>
    </p:spTree>
    <p:extLst>
      <p:ext uri="{BB962C8B-B14F-4D97-AF65-F5344CB8AC3E}">
        <p14:creationId xmlns:p14="http://schemas.microsoft.com/office/powerpoint/2010/main" val="3965842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HORIZON-CL5-2023-D3-02-08: Development of microalgae and/or direct solar fuel production and purification technologies for advanced aviation and /or shipping fuels</a:t>
            </a:r>
            <a:endParaRPr lang="en-US" sz="1400" b="1" dirty="0">
              <a:solidFill>
                <a:schemeClr val="tx1"/>
              </a:solidFill>
            </a:endParaRPr>
          </a:p>
        </p:txBody>
      </p:sp>
      <p:sp>
        <p:nvSpPr>
          <p:cNvPr id="6" name="Espace réservé du contenu 5"/>
          <p:cNvSpPr txBox="1"/>
          <p:nvPr/>
        </p:nvSpPr>
        <p:spPr bwMode="gray">
          <a:xfrm>
            <a:off x="360000" y="1419622"/>
            <a:ext cx="8640000" cy="365187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en-GB" b="1" u="sng" dirty="0">
              <a:ea typeface="Times New Roman"/>
              <a:cs typeface="Times New Roman"/>
            </a:endParaRPr>
          </a:p>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dirty="0">
                <a:solidFill>
                  <a:schemeClr val="tx1"/>
                </a:solidFill>
              </a:rPr>
              <a:t>Disponibilité de technologies de rupture en matière de carburants renouvelables durables afin d'accélérer le remplacement des technologies énergétiques fossiles dans l'aviation et/ou le transport maritime.</a:t>
            </a:r>
          </a:p>
          <a:p>
            <a:pPr marL="171450" indent="-171450">
              <a:spcAft>
                <a:spcPts val="0"/>
              </a:spcAft>
              <a:buFont typeface="Arial"/>
              <a:buChar char="•"/>
              <a:defRPr/>
            </a:pPr>
            <a:r>
              <a:rPr lang="fr-FR" dirty="0">
                <a:solidFill>
                  <a:schemeClr val="tx1"/>
                </a:solidFill>
              </a:rPr>
              <a:t>Réduction du coût et amélioration de l'efficacité des technologies durables de carburant renouvelable à base de </a:t>
            </a:r>
            <a:r>
              <a:rPr lang="fr-FR" dirty="0" err="1">
                <a:solidFill>
                  <a:schemeClr val="tx1"/>
                </a:solidFill>
              </a:rPr>
              <a:t>microalgues</a:t>
            </a:r>
            <a:r>
              <a:rPr lang="fr-FR" dirty="0">
                <a:solidFill>
                  <a:schemeClr val="tx1"/>
                </a:solidFill>
              </a:rPr>
              <a:t> et/ou de solaire direct et de leurs chaînes de valeur. </a:t>
            </a:r>
          </a:p>
          <a:p>
            <a:pPr marL="171450" indent="-171450">
              <a:spcAft>
                <a:spcPts val="0"/>
              </a:spcAft>
              <a:buFont typeface="Arial"/>
              <a:buChar char="•"/>
              <a:defRPr/>
            </a:pPr>
            <a:r>
              <a:rPr lang="fr-FR" dirty="0">
                <a:solidFill>
                  <a:schemeClr val="tx1"/>
                </a:solidFill>
              </a:rPr>
              <a:t>Amélioration de la durabilité des carburants pour l'aviation et/ou le transport maritime conformément aux priorités du Green Deal.</a:t>
            </a:r>
          </a:p>
          <a:p>
            <a:pPr marL="171450" indent="-171450">
              <a:spcAft>
                <a:spcPts val="0"/>
              </a:spcAft>
              <a:buFont typeface="Arial"/>
              <a:buChar char="•"/>
              <a:defRPr/>
            </a:pPr>
            <a:r>
              <a:rPr lang="fr-FR" dirty="0">
                <a:solidFill>
                  <a:schemeClr val="tx1"/>
                </a:solidFill>
              </a:rPr>
              <a:t>Renforcement de la base scientifique et du potentiel d'exportation européen grâce à des collaborations internationales.</a:t>
            </a:r>
          </a:p>
          <a:p>
            <a:pPr marL="171450" indent="-171450">
              <a:spcAft>
                <a:spcPts val="0"/>
              </a:spcAft>
              <a:buFont typeface="Arial"/>
              <a:buChar char="•"/>
              <a:defRPr/>
            </a:pPr>
            <a:r>
              <a:rPr lang="fr-FR" dirty="0" smtClean="0">
                <a:solidFill>
                  <a:schemeClr val="tx1"/>
                </a:solidFill>
              </a:rPr>
              <a:t>Sécurité </a:t>
            </a:r>
            <a:r>
              <a:rPr lang="fr-FR" dirty="0">
                <a:solidFill>
                  <a:schemeClr val="tx1"/>
                </a:solidFill>
              </a:rPr>
              <a:t>et </a:t>
            </a:r>
            <a:r>
              <a:rPr lang="fr-FR" dirty="0" smtClean="0">
                <a:solidFill>
                  <a:schemeClr val="tx1"/>
                </a:solidFill>
              </a:rPr>
              <a:t>fiabilité </a:t>
            </a:r>
            <a:r>
              <a:rPr lang="fr-FR" dirty="0">
                <a:solidFill>
                  <a:schemeClr val="tx1"/>
                </a:solidFill>
              </a:rPr>
              <a:t>énergétiques de l'Europe, </a:t>
            </a:r>
            <a:r>
              <a:rPr lang="fr-FR" dirty="0" smtClean="0">
                <a:solidFill>
                  <a:schemeClr val="tx1"/>
                </a:solidFill>
              </a:rPr>
              <a:t>leadership </a:t>
            </a:r>
            <a:r>
              <a:rPr lang="fr-FR" dirty="0">
                <a:solidFill>
                  <a:schemeClr val="tx1"/>
                </a:solidFill>
              </a:rPr>
              <a:t>technologique, </a:t>
            </a:r>
            <a:r>
              <a:rPr lang="fr-FR" dirty="0" smtClean="0">
                <a:solidFill>
                  <a:schemeClr val="tx1"/>
                </a:solidFill>
              </a:rPr>
              <a:t>compétitivité </a:t>
            </a:r>
            <a:r>
              <a:rPr lang="fr-FR" dirty="0">
                <a:solidFill>
                  <a:schemeClr val="tx1"/>
                </a:solidFill>
              </a:rPr>
              <a:t>et </a:t>
            </a:r>
            <a:r>
              <a:rPr lang="fr-FR" dirty="0" smtClean="0">
                <a:solidFill>
                  <a:schemeClr val="tx1"/>
                </a:solidFill>
              </a:rPr>
              <a:t>potentiel </a:t>
            </a:r>
            <a:r>
              <a:rPr lang="fr-FR" dirty="0">
                <a:solidFill>
                  <a:schemeClr val="tx1"/>
                </a:solidFill>
              </a:rPr>
              <a:t>d'exportation technologique de l'industrie </a:t>
            </a:r>
            <a:r>
              <a:rPr lang="fr-FR" dirty="0" smtClean="0">
                <a:solidFill>
                  <a:schemeClr val="tx1"/>
                </a:solidFill>
              </a:rPr>
              <a:t>européenne accrus. </a:t>
            </a:r>
            <a:endParaRPr lang="fr-FR" dirty="0">
              <a:solidFill>
                <a:schemeClr val="tx1"/>
              </a:solidFill>
            </a:endParaRPr>
          </a:p>
          <a:p>
            <a:pPr marL="171450" indent="-171450">
              <a:spcAft>
                <a:spcPts val="0"/>
              </a:spcAft>
              <a:buFont typeface="Arial"/>
              <a:buChar char="•"/>
              <a:defRPr/>
            </a:pPr>
            <a:endParaRPr lang="en-GB" sz="1000" b="0" i="0" u="sng" strike="noStrike" cap="none" spc="0" dirty="0">
              <a:ln>
                <a:noFill/>
              </a:ln>
              <a:solidFill>
                <a:srgbClr val="000091"/>
              </a:solidFill>
              <a:latin typeface="Arial"/>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dirty="0" smtClean="0">
                <a:solidFill>
                  <a:schemeClr val="tx1"/>
                </a:solidFill>
              </a:rPr>
              <a:t>Développer des </a:t>
            </a:r>
            <a:r>
              <a:rPr lang="fr-FR" dirty="0">
                <a:solidFill>
                  <a:schemeClr val="tx1"/>
                </a:solidFill>
              </a:rPr>
              <a:t>technologies de production et de purification de carburants à base de </a:t>
            </a:r>
            <a:r>
              <a:rPr lang="fr-FR" dirty="0" err="1">
                <a:solidFill>
                  <a:schemeClr val="tx1"/>
                </a:solidFill>
              </a:rPr>
              <a:t>microalgues</a:t>
            </a:r>
            <a:r>
              <a:rPr lang="fr-FR" dirty="0">
                <a:solidFill>
                  <a:schemeClr val="tx1"/>
                </a:solidFill>
              </a:rPr>
              <a:t> et/ou de soleil direct.</a:t>
            </a:r>
          </a:p>
          <a:p>
            <a:pPr marL="171450" indent="-171450">
              <a:spcAft>
                <a:spcPts val="0"/>
              </a:spcAft>
              <a:buFont typeface="Arial"/>
              <a:buChar char="•"/>
              <a:defRPr/>
            </a:pPr>
            <a:r>
              <a:rPr lang="fr-FR" dirty="0" smtClean="0">
                <a:solidFill>
                  <a:schemeClr val="tx1"/>
                </a:solidFill>
              </a:rPr>
              <a:t>Permettre la purification de </a:t>
            </a:r>
            <a:r>
              <a:rPr lang="fr-FR" dirty="0">
                <a:solidFill>
                  <a:schemeClr val="tx1"/>
                </a:solidFill>
              </a:rPr>
              <a:t>la biomasse des </a:t>
            </a:r>
            <a:r>
              <a:rPr lang="fr-FR" dirty="0" err="1">
                <a:solidFill>
                  <a:schemeClr val="tx1"/>
                </a:solidFill>
              </a:rPr>
              <a:t>microalgues</a:t>
            </a:r>
            <a:r>
              <a:rPr lang="fr-FR" dirty="0">
                <a:solidFill>
                  <a:schemeClr val="tx1"/>
                </a:solidFill>
              </a:rPr>
              <a:t> et/ou des composants issus du solaire direct et sur leur transformation en carburants. </a:t>
            </a:r>
          </a:p>
          <a:p>
            <a:pPr marL="171450" indent="-171450">
              <a:spcAft>
                <a:spcPts val="0"/>
              </a:spcAft>
              <a:buFont typeface="Arial"/>
              <a:buChar char="•"/>
              <a:defRPr/>
            </a:pPr>
            <a:r>
              <a:rPr lang="fr-FR" dirty="0" smtClean="0">
                <a:solidFill>
                  <a:schemeClr val="tx1"/>
                </a:solidFill>
              </a:rPr>
              <a:t>Utiliser des </a:t>
            </a:r>
            <a:r>
              <a:rPr lang="fr-FR" dirty="0">
                <a:solidFill>
                  <a:schemeClr val="tx1"/>
                </a:solidFill>
              </a:rPr>
              <a:t>technologies nouvelles et innovantes, tenant compte notamment des effets sur les coûts d'investissement, les coûts d'exploitation, le rendement énergétique, le bilan des gaz à effet de serre et la circularité des matériaux et des flux de processus. </a:t>
            </a:r>
          </a:p>
          <a:p>
            <a:pPr marL="171450" indent="-171450">
              <a:spcAft>
                <a:spcPts val="0"/>
              </a:spcAft>
              <a:buFont typeface="Arial"/>
              <a:buChar char="•"/>
              <a:defRPr/>
            </a:pPr>
            <a:r>
              <a:rPr lang="fr-FR" dirty="0">
                <a:solidFill>
                  <a:schemeClr val="tx1"/>
                </a:solidFill>
              </a:rPr>
              <a:t>Aborder les contraintes et opportunités systémiques pour la mise à l'échelle des technologies de carburants à base d'algues et/ou solaires.</a:t>
            </a:r>
          </a:p>
          <a:p>
            <a:pPr marL="171450" indent="-171450">
              <a:spcAft>
                <a:spcPts val="0"/>
              </a:spcAft>
              <a:buFont typeface="Arial"/>
              <a:buChar char="•"/>
              <a:defRPr/>
            </a:pPr>
            <a:r>
              <a:rPr lang="fr-FR" dirty="0" smtClean="0">
                <a:solidFill>
                  <a:schemeClr val="tx1"/>
                </a:solidFill>
              </a:rPr>
              <a:t>Exclure les systèmes photovoltaïques avec production séparée de combustible et l'hydrogène comme produit final du combustible.</a:t>
            </a:r>
          </a:p>
          <a:p>
            <a:pPr marL="171450" indent="-171450">
              <a:spcAft>
                <a:spcPts val="0"/>
              </a:spcAft>
              <a:buFont typeface="Arial"/>
              <a:buChar char="•"/>
              <a:defRPr/>
            </a:pPr>
            <a:r>
              <a:rPr lang="fr-FR" dirty="0" smtClean="0">
                <a:solidFill>
                  <a:schemeClr val="tx1"/>
                </a:solidFill>
              </a:rPr>
              <a:t>Aborder la durabilité </a:t>
            </a:r>
            <a:r>
              <a:rPr lang="fr-FR" dirty="0">
                <a:solidFill>
                  <a:schemeClr val="tx1"/>
                </a:solidFill>
              </a:rPr>
              <a:t>et </a:t>
            </a:r>
            <a:r>
              <a:rPr lang="fr-FR" dirty="0" smtClean="0">
                <a:solidFill>
                  <a:schemeClr val="tx1"/>
                </a:solidFill>
              </a:rPr>
              <a:t>la réduction </a:t>
            </a:r>
            <a:r>
              <a:rPr lang="fr-FR" dirty="0">
                <a:solidFill>
                  <a:schemeClr val="tx1"/>
                </a:solidFill>
              </a:rPr>
              <a:t>des GES </a:t>
            </a:r>
            <a:r>
              <a:rPr lang="fr-FR" dirty="0" smtClean="0">
                <a:solidFill>
                  <a:schemeClr val="tx1"/>
                </a:solidFill>
              </a:rPr>
              <a:t>sur </a:t>
            </a:r>
            <a:r>
              <a:rPr lang="fr-FR" dirty="0">
                <a:solidFill>
                  <a:schemeClr val="tx1"/>
                </a:solidFill>
              </a:rPr>
              <a:t>la base d'une évaluation du cycle de vie</a:t>
            </a:r>
            <a:r>
              <a:rPr lang="fr-FR" dirty="0" smtClean="0">
                <a:solidFill>
                  <a:schemeClr val="tx1"/>
                </a:solidFill>
              </a:rPr>
              <a:t>.</a:t>
            </a:r>
            <a:endParaRPr lang="fr-FR" b="0" i="0" u="none" strike="noStrike" cap="none" spc="0" dirty="0">
              <a:ln>
                <a:noFill/>
              </a:ln>
              <a:solidFill>
                <a:srgbClr val="000091"/>
              </a:solidFill>
              <a:latin typeface="Aria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32</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 : Les appels de 2023 </a:t>
            </a:r>
          </a:p>
          <a:p>
            <a:pPr>
              <a:defRPr/>
            </a:pPr>
            <a:r>
              <a:rPr lang="fr-FR" sz="1200" b="1" dirty="0"/>
              <a:t>Energies </a:t>
            </a:r>
            <a:r>
              <a:rPr lang="fr-FR" sz="1200" b="1" dirty="0" smtClean="0"/>
              <a:t>renouvelables – Carburants </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r>
              <a:rPr lang="en-US" sz="1200" i="1" dirty="0"/>
              <a:t>TRL à la fin du </a:t>
            </a:r>
            <a:r>
              <a:rPr lang="en-US" sz="1200" i="1" dirty="0" err="1"/>
              <a:t>projet</a:t>
            </a:r>
            <a:r>
              <a:rPr lang="en-US" sz="1200" i="1" dirty="0"/>
              <a:t> 4-5)</a:t>
            </a:r>
            <a:endParaRPr lang="fr-FR" sz="1200" i="1" dirty="0"/>
          </a:p>
          <a:p>
            <a:pPr lvl="0">
              <a:defRPr/>
            </a:pPr>
            <a:r>
              <a:rPr lang="fr-FR" sz="1200" i="1" dirty="0"/>
              <a:t>Nb estimé de projets financés : 2</a:t>
            </a:r>
            <a:endParaRPr dirty="0"/>
          </a:p>
          <a:p>
            <a:pPr lvl="0">
              <a:defRPr/>
            </a:pPr>
            <a:r>
              <a:rPr lang="fr-FR" sz="1200" i="1" dirty="0"/>
              <a:t>Budget/projet : 4M€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dirty="0"/>
          </a:p>
        </p:txBody>
      </p:sp>
    </p:spTree>
    <p:extLst>
      <p:ext uri="{BB962C8B-B14F-4D97-AF65-F5344CB8AC3E}">
        <p14:creationId xmlns:p14="http://schemas.microsoft.com/office/powerpoint/2010/main" val="2321345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HORIZON-CL5-2023-D3-01-05: Critical technologies for the offshore wind farm of </a:t>
            </a:r>
            <a:r>
              <a:rPr lang="en-US" sz="1400" b="1" u="sng" dirty="0" smtClean="0">
                <a:solidFill>
                  <a:schemeClr val="tx1"/>
                </a:solidFill>
              </a:rPr>
              <a:t>the Future</a:t>
            </a:r>
            <a:endParaRPr lang="en-US" sz="1400" b="1" dirty="0">
              <a:solidFill>
                <a:schemeClr val="tx1"/>
              </a:solidFill>
            </a:endParaRPr>
          </a:p>
        </p:txBody>
      </p:sp>
      <p:sp>
        <p:nvSpPr>
          <p:cNvPr id="6" name="Espace réservé du contenu 5"/>
          <p:cNvSpPr txBox="1"/>
          <p:nvPr/>
        </p:nvSpPr>
        <p:spPr bwMode="gray">
          <a:xfrm>
            <a:off x="360000" y="1656000"/>
            <a:ext cx="8496000" cy="329187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dirty="0">
                <a:solidFill>
                  <a:schemeClr val="tx1"/>
                </a:solidFill>
              </a:rPr>
              <a:t>Amélioration des performances des éoliennes en mer et utilisation efficace de l'espace marin.</a:t>
            </a:r>
          </a:p>
          <a:p>
            <a:pPr marL="171450" indent="-171450">
              <a:spcAft>
                <a:spcPts val="0"/>
              </a:spcAft>
              <a:buFont typeface="Arial"/>
              <a:buChar char="•"/>
              <a:defRPr/>
            </a:pPr>
            <a:r>
              <a:rPr lang="fr-FR" dirty="0">
                <a:solidFill>
                  <a:schemeClr val="tx1"/>
                </a:solidFill>
              </a:rPr>
              <a:t>Renforcement de la chaîne de valeur européenne des éoliennes en mer, en soutenant </a:t>
            </a:r>
            <a:r>
              <a:rPr lang="fr-FR" dirty="0" smtClean="0">
                <a:solidFill>
                  <a:schemeClr val="tx1"/>
                </a:solidFill>
              </a:rPr>
              <a:t>les entreprises </a:t>
            </a:r>
            <a:r>
              <a:rPr lang="fr-FR" dirty="0">
                <a:solidFill>
                  <a:schemeClr val="tx1"/>
                </a:solidFill>
              </a:rPr>
              <a:t>locales et en créant des emplois et des compétences au niveau local.</a:t>
            </a:r>
          </a:p>
          <a:p>
            <a:pPr marL="171450" indent="-171450">
              <a:spcAft>
                <a:spcPts val="0"/>
              </a:spcAft>
              <a:buFont typeface="Arial"/>
              <a:buChar char="•"/>
              <a:defRPr/>
            </a:pPr>
            <a:r>
              <a:rPr lang="fr-FR" dirty="0" smtClean="0">
                <a:solidFill>
                  <a:schemeClr val="tx1"/>
                </a:solidFill>
              </a:rPr>
              <a:t>Réduction des </a:t>
            </a:r>
            <a:r>
              <a:rPr lang="fr-FR" dirty="0">
                <a:solidFill>
                  <a:schemeClr val="tx1"/>
                </a:solidFill>
              </a:rPr>
              <a:t>impacts possibles des éoliennes en mer sur les espèces et les habitats protégés.</a:t>
            </a:r>
          </a:p>
          <a:p>
            <a:pPr marL="171450" indent="-171450">
              <a:spcAft>
                <a:spcPts val="0"/>
              </a:spcAft>
              <a:buFont typeface="Arial"/>
              <a:buChar char="•"/>
              <a:defRPr/>
            </a:pPr>
            <a:r>
              <a:rPr lang="fr-FR" dirty="0">
                <a:solidFill>
                  <a:schemeClr val="tx1"/>
                </a:solidFill>
              </a:rPr>
              <a:t>Réduction de l'utilisation des matières premières primaires et de la dépendance à l'égard </a:t>
            </a:r>
            <a:r>
              <a:rPr lang="fr-FR" dirty="0" smtClean="0">
                <a:solidFill>
                  <a:schemeClr val="tx1"/>
                </a:solidFill>
              </a:rPr>
              <a:t>des matières </a:t>
            </a:r>
            <a:r>
              <a:rPr lang="fr-FR" dirty="0">
                <a:solidFill>
                  <a:schemeClr val="tx1"/>
                </a:solidFill>
              </a:rPr>
              <a:t>premières rares.</a:t>
            </a:r>
          </a:p>
          <a:p>
            <a:pPr marL="171450" indent="-171450">
              <a:spcAft>
                <a:spcPts val="0"/>
              </a:spcAft>
              <a:buFont typeface="Arial"/>
              <a:buChar char="•"/>
              <a:defRPr/>
            </a:pPr>
            <a:r>
              <a:rPr lang="fr-FR" dirty="0">
                <a:solidFill>
                  <a:schemeClr val="tx1"/>
                </a:solidFill>
              </a:rPr>
              <a:t>Réduction du LCOE et augmentation de la durabilité</a:t>
            </a:r>
            <a:r>
              <a:rPr lang="fr-FR" dirty="0" smtClean="0">
                <a:solidFill>
                  <a:schemeClr val="tx1"/>
                </a:solidFill>
              </a:rPr>
              <a:t>.</a:t>
            </a:r>
          </a:p>
          <a:p>
            <a:pPr>
              <a:spcAft>
                <a:spcPts val="0"/>
              </a:spcAft>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endParaRPr lang="fr-FR" sz="1150" dirty="0" smtClean="0"/>
          </a:p>
          <a:p>
            <a:pPr marL="171450" indent="-171450">
              <a:spcAft>
                <a:spcPts val="0"/>
              </a:spcAft>
              <a:buFont typeface="Arial"/>
              <a:buChar char="•"/>
              <a:defRPr/>
            </a:pPr>
            <a:r>
              <a:rPr lang="fr-FR" dirty="0">
                <a:solidFill>
                  <a:schemeClr val="tx1"/>
                </a:solidFill>
              </a:rPr>
              <a:t>Apporter des innovations majeures dans la conception et la fabrication de grands parcs éoliens offshore, visant  plus de 15 MW pour les applications offshore à fond fixe et plus de 12 MW pour les installations offshore flottantes.</a:t>
            </a:r>
          </a:p>
          <a:p>
            <a:pPr marL="171450" lvl="0" indent="-171450">
              <a:spcAft>
                <a:spcPts val="0"/>
              </a:spcAft>
              <a:buFont typeface="Arial"/>
              <a:buChar char="•"/>
              <a:defRPr/>
            </a:pPr>
            <a:r>
              <a:rPr lang="fr-FR" dirty="0" smtClean="0">
                <a:solidFill>
                  <a:srgbClr val="000000"/>
                </a:solidFill>
              </a:rPr>
              <a:t>Réduire de manière </a:t>
            </a:r>
            <a:r>
              <a:rPr lang="fr-FR" dirty="0">
                <a:solidFill>
                  <a:srgbClr val="000000"/>
                </a:solidFill>
              </a:rPr>
              <a:t>substantielle </a:t>
            </a:r>
            <a:r>
              <a:rPr lang="fr-FR" dirty="0" smtClean="0">
                <a:solidFill>
                  <a:srgbClr val="000000"/>
                </a:solidFill>
              </a:rPr>
              <a:t>la </a:t>
            </a:r>
            <a:r>
              <a:rPr lang="fr-FR" dirty="0">
                <a:solidFill>
                  <a:srgbClr val="000000"/>
                </a:solidFill>
              </a:rPr>
              <a:t>masse </a:t>
            </a:r>
            <a:r>
              <a:rPr lang="fr-FR" dirty="0" smtClean="0">
                <a:solidFill>
                  <a:srgbClr val="000000"/>
                </a:solidFill>
              </a:rPr>
              <a:t>de l'éolienne (rotor/nacelle/tour) ainsi que des </a:t>
            </a:r>
            <a:r>
              <a:rPr lang="fr-FR" dirty="0">
                <a:solidFill>
                  <a:srgbClr val="000000"/>
                </a:solidFill>
              </a:rPr>
              <a:t>sous-structures </a:t>
            </a:r>
            <a:r>
              <a:rPr lang="fr-FR" dirty="0" smtClean="0">
                <a:solidFill>
                  <a:srgbClr val="000000"/>
                </a:solidFill>
              </a:rPr>
              <a:t>avancées.</a:t>
            </a:r>
          </a:p>
          <a:p>
            <a:pPr marL="171450" lvl="0" indent="-171450">
              <a:spcAft>
                <a:spcPts val="0"/>
              </a:spcAft>
              <a:buFont typeface="Arial"/>
              <a:buChar char="•"/>
              <a:defRPr/>
            </a:pPr>
            <a:r>
              <a:rPr lang="fr-FR" dirty="0">
                <a:solidFill>
                  <a:schemeClr val="tx1"/>
                </a:solidFill>
              </a:rPr>
              <a:t>P</a:t>
            </a:r>
            <a:r>
              <a:rPr lang="fr-FR" dirty="0" smtClean="0">
                <a:solidFill>
                  <a:schemeClr val="tx1"/>
                </a:solidFill>
              </a:rPr>
              <a:t>ermettre </a:t>
            </a:r>
            <a:r>
              <a:rPr lang="fr-FR" dirty="0">
                <a:solidFill>
                  <a:schemeClr val="tx1"/>
                </a:solidFill>
              </a:rPr>
              <a:t>de mieux comprendre les problèmes liés aux matériaux </a:t>
            </a:r>
            <a:r>
              <a:rPr lang="fr-FR" dirty="0" smtClean="0">
                <a:solidFill>
                  <a:schemeClr val="tx1"/>
                </a:solidFill>
              </a:rPr>
              <a:t>lors de </a:t>
            </a:r>
            <a:r>
              <a:rPr lang="fr-FR" dirty="0">
                <a:solidFill>
                  <a:schemeClr val="tx1"/>
                </a:solidFill>
              </a:rPr>
              <a:t>la mise à l'échelle des turbines/systèmes d'énergie </a:t>
            </a:r>
            <a:r>
              <a:rPr lang="fr-FR" dirty="0" smtClean="0">
                <a:solidFill>
                  <a:schemeClr val="tx1"/>
                </a:solidFill>
              </a:rPr>
              <a:t>éolienne.</a:t>
            </a:r>
          </a:p>
          <a:p>
            <a:pPr marL="171450" lvl="0" indent="-171450">
              <a:spcAft>
                <a:spcPts val="0"/>
              </a:spcAft>
              <a:buFont typeface="Arial"/>
              <a:buChar char="•"/>
              <a:defRPr/>
            </a:pPr>
            <a:r>
              <a:rPr lang="fr-FR" dirty="0" smtClean="0">
                <a:solidFill>
                  <a:schemeClr val="tx1"/>
                </a:solidFill>
              </a:rPr>
              <a:t>Contribuer </a:t>
            </a:r>
            <a:r>
              <a:rPr lang="fr-FR" dirty="0">
                <a:solidFill>
                  <a:schemeClr val="tx1"/>
                </a:solidFill>
              </a:rPr>
              <a:t>à la durabilité en tenant compte de la circularité dans </a:t>
            </a:r>
            <a:r>
              <a:rPr lang="fr-FR" dirty="0" smtClean="0">
                <a:solidFill>
                  <a:schemeClr val="tx1"/>
                </a:solidFill>
              </a:rPr>
              <a:t>la phase </a:t>
            </a:r>
            <a:r>
              <a:rPr lang="fr-FR" dirty="0">
                <a:solidFill>
                  <a:schemeClr val="tx1"/>
                </a:solidFill>
              </a:rPr>
              <a:t>de </a:t>
            </a:r>
            <a:r>
              <a:rPr lang="fr-FR" dirty="0" smtClean="0">
                <a:solidFill>
                  <a:schemeClr val="tx1"/>
                </a:solidFill>
              </a:rPr>
              <a:t>conception, de l'utilisation moindre (ou nulle) de matières premières (critiques).</a:t>
            </a:r>
          </a:p>
          <a:p>
            <a:pPr marL="171450" lvl="0" indent="-171450">
              <a:spcAft>
                <a:spcPts val="0"/>
              </a:spcAft>
              <a:buFont typeface="Arial"/>
              <a:buChar char="•"/>
              <a:defRPr/>
            </a:pPr>
            <a:r>
              <a:rPr lang="fr-FR" dirty="0" smtClean="0">
                <a:solidFill>
                  <a:schemeClr val="tx1"/>
                </a:solidFill>
              </a:rPr>
              <a:t>Permettre la poursuite du </a:t>
            </a:r>
            <a:r>
              <a:rPr lang="fr-FR" dirty="0">
                <a:solidFill>
                  <a:schemeClr val="tx1"/>
                </a:solidFill>
              </a:rPr>
              <a:t>déploiement des systèmes de conversion </a:t>
            </a:r>
            <a:r>
              <a:rPr lang="fr-FR" dirty="0" smtClean="0">
                <a:solidFill>
                  <a:schemeClr val="tx1"/>
                </a:solidFill>
              </a:rPr>
              <a:t>de l'énergie </a:t>
            </a:r>
            <a:r>
              <a:rPr lang="fr-FR" dirty="0">
                <a:solidFill>
                  <a:schemeClr val="tx1"/>
                </a:solidFill>
              </a:rPr>
              <a:t>éolienne en </a:t>
            </a:r>
            <a:r>
              <a:rPr lang="fr-FR" dirty="0" smtClean="0">
                <a:solidFill>
                  <a:schemeClr val="tx1"/>
                </a:solidFill>
              </a:rPr>
              <a:t>mer.</a:t>
            </a:r>
          </a:p>
          <a:p>
            <a:pPr marL="171450" lvl="0" indent="-171450">
              <a:spcAft>
                <a:spcPts val="0"/>
              </a:spcAft>
              <a:buFont typeface="Arial"/>
              <a:buChar char="•"/>
              <a:defRPr/>
            </a:pPr>
            <a:r>
              <a:rPr lang="fr-FR" dirty="0" smtClean="0">
                <a:solidFill>
                  <a:schemeClr val="tx1"/>
                </a:solidFill>
              </a:rPr>
              <a:t>Inclure une </a:t>
            </a:r>
            <a:r>
              <a:rPr lang="fr-FR" dirty="0">
                <a:solidFill>
                  <a:schemeClr val="tx1"/>
                </a:solidFill>
              </a:rPr>
              <a:t>participation active des partenaires industriels et des fournisseurs de technologie </a:t>
            </a:r>
            <a:r>
              <a:rPr lang="fr-FR" dirty="0" smtClean="0">
                <a:solidFill>
                  <a:schemeClr val="tx1"/>
                </a:solidFill>
              </a:rPr>
              <a:t>concernés.</a:t>
            </a:r>
          </a:p>
          <a:p>
            <a:pPr marL="171450" lvl="0" indent="-171450">
              <a:spcAft>
                <a:spcPts val="0"/>
              </a:spcAft>
              <a:buFont typeface="Arial"/>
              <a:buChar char="•"/>
              <a:defRPr/>
            </a:pPr>
            <a:r>
              <a:rPr lang="fr-FR" dirty="0" smtClean="0">
                <a:solidFill>
                  <a:schemeClr val="tx1"/>
                </a:solidFill>
              </a:rPr>
              <a:t>S’appuyer sur </a:t>
            </a:r>
            <a:r>
              <a:rPr lang="fr-FR" dirty="0">
                <a:solidFill>
                  <a:schemeClr val="tx1"/>
                </a:solidFill>
              </a:rPr>
              <a:t>la stratégie en matière d'énergies renouvelables en mer (COM(2020) 741 final</a:t>
            </a:r>
            <a:r>
              <a:rPr lang="fr-FR" dirty="0" smtClean="0">
                <a:solidFill>
                  <a:schemeClr val="tx1"/>
                </a:solidFill>
              </a:rPr>
              <a:t>).</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33</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 : Les appels de 2023 </a:t>
            </a:r>
          </a:p>
          <a:p>
            <a:pPr>
              <a:defRPr/>
            </a:pPr>
            <a:r>
              <a:rPr lang="fr-FR" sz="1200" b="1" dirty="0"/>
              <a:t>Energies </a:t>
            </a:r>
            <a:r>
              <a:rPr lang="fr-FR" sz="1200" b="1" dirty="0" smtClean="0"/>
              <a:t>renouvelables – Eolien </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RIA </a:t>
            </a:r>
            <a:r>
              <a:rPr lang="fr-FR" sz="1200" i="1" dirty="0"/>
              <a:t>(</a:t>
            </a:r>
            <a:r>
              <a:rPr lang="en-US" sz="1200" i="1" dirty="0"/>
              <a:t>TRL à la fin du </a:t>
            </a:r>
            <a:r>
              <a:rPr lang="en-US" sz="1200" i="1" dirty="0" err="1"/>
              <a:t>projet</a:t>
            </a:r>
            <a:r>
              <a:rPr lang="en-US" sz="1200" i="1" dirty="0"/>
              <a:t> 5</a:t>
            </a:r>
            <a:r>
              <a:rPr lang="en-US" sz="1200" i="1" dirty="0" smtClean="0"/>
              <a:t>)</a:t>
            </a:r>
            <a:endParaRPr lang="fr-FR" sz="1200" i="1" dirty="0"/>
          </a:p>
          <a:p>
            <a:pPr lvl="0">
              <a:defRPr/>
            </a:pPr>
            <a:r>
              <a:rPr lang="fr-FR" sz="1200" i="1" dirty="0"/>
              <a:t>Nb estimé de projets financés : </a:t>
            </a:r>
            <a:r>
              <a:rPr lang="fr-FR" sz="1200" i="1" dirty="0" smtClean="0"/>
              <a:t>3</a:t>
            </a:r>
            <a:endParaRPr dirty="0"/>
          </a:p>
          <a:p>
            <a:pPr lvl="0">
              <a:defRPr/>
            </a:pPr>
            <a:r>
              <a:rPr lang="fr-FR" sz="1200" i="1" dirty="0"/>
              <a:t>Budget/projet : </a:t>
            </a:r>
            <a:r>
              <a:rPr lang="fr-FR" sz="1200" i="1" dirty="0" smtClean="0"/>
              <a:t>6M</a:t>
            </a:r>
            <a:r>
              <a:rPr lang="fr-FR" sz="1200" i="1" dirty="0"/>
              <a:t>€</a:t>
            </a:r>
            <a:endParaRPr dirty="0"/>
          </a:p>
          <a:p>
            <a:pPr lvl="0">
              <a:defRPr/>
            </a:pPr>
            <a:r>
              <a:rPr lang="fr-FR" sz="1200" i="1" dirty="0"/>
              <a:t>Ouverture : </a:t>
            </a:r>
            <a:r>
              <a:rPr lang="fr-FR" sz="1200" i="1" dirty="0" smtClean="0"/>
              <a:t>13/12/2022</a:t>
            </a:r>
            <a:endParaRPr lang="fr-FR" sz="1200" i="1" dirty="0"/>
          </a:p>
          <a:p>
            <a:pPr lvl="0">
              <a:defRPr/>
            </a:pPr>
            <a:r>
              <a:rPr lang="fr-FR" sz="1200" i="1" dirty="0"/>
              <a:t>Deadline : </a:t>
            </a:r>
            <a:r>
              <a:rPr lang="fr-FR" sz="1200" i="1" dirty="0" smtClean="0"/>
              <a:t>30/03/2023</a:t>
            </a:r>
            <a:endParaRPr lang="fr-FR" sz="1200" i="1" dirty="0"/>
          </a:p>
        </p:txBody>
      </p:sp>
    </p:spTree>
    <p:extLst>
      <p:ext uri="{BB962C8B-B14F-4D97-AF65-F5344CB8AC3E}">
        <p14:creationId xmlns:p14="http://schemas.microsoft.com/office/powerpoint/2010/main" val="2828624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HORIZON-CL5-2023-D3-02-14: Digital twin for forecasting of power production to wind energy demand</a:t>
            </a:r>
            <a:endParaRPr lang="en-US" sz="1400" b="1" dirty="0">
              <a:solidFill>
                <a:schemeClr val="tx1"/>
              </a:solidFill>
            </a:endParaRPr>
          </a:p>
        </p:txBody>
      </p:sp>
      <p:sp>
        <p:nvSpPr>
          <p:cNvPr id="6" name="Espace réservé du contenu 5"/>
          <p:cNvSpPr txBox="1"/>
          <p:nvPr/>
        </p:nvSpPr>
        <p:spPr bwMode="gray">
          <a:xfrm>
            <a:off x="360000" y="1706400"/>
            <a:ext cx="8424000" cy="307710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Prévision exacte et précise du rendement énergétique pour faciliter les décisions d'investissement basées sur des simulations qui prennent en compte simultanément les prévisions sur la production d'énergie renouvelable, la consommation d'énergie et les prévisions de prix.</a:t>
            </a:r>
          </a:p>
          <a:p>
            <a:pPr marL="171450" indent="-171450">
              <a:spcAft>
                <a:spcPts val="0"/>
              </a:spcAft>
              <a:buFont typeface="Arial"/>
              <a:buChar char="•"/>
              <a:defRPr/>
            </a:pPr>
            <a:r>
              <a:rPr lang="fr-FR" sz="1150" dirty="0">
                <a:solidFill>
                  <a:schemeClr val="tx1"/>
                </a:solidFill>
              </a:rPr>
              <a:t>Amélioration de la transformation numérique du secteur de l'énergie éolienne en fournissant la prochaine génération de jumeaux numériques. </a:t>
            </a:r>
          </a:p>
          <a:p>
            <a:pPr>
              <a:spcAft>
                <a:spcPts val="0"/>
              </a:spcAft>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a:solidFill>
                  <a:schemeClr val="tx1"/>
                </a:solidFill>
              </a:rPr>
              <a:t>Développer de nouveaux jumeaux numériques afin d'optimiser l'exploitation de parcs éoliens individuels en en grappes, en vue de les transformer en centrales électriques virtuelles fournissant un système électrique plus fiable et plus sûr. Un tel jumeau numérique devrait intégrer (au moins 3) : </a:t>
            </a:r>
          </a:p>
          <a:p>
            <a:pPr marL="480600" lvl="1" indent="-228600">
              <a:spcBef>
                <a:spcPts val="0"/>
              </a:spcBef>
              <a:spcAft>
                <a:spcPts val="0"/>
              </a:spcAft>
              <a:buFont typeface="+mj-lt"/>
              <a:buAutoNum type="arabicPeriod"/>
              <a:defRPr/>
            </a:pPr>
            <a:r>
              <a:rPr lang="fr-FR" sz="1050" dirty="0">
                <a:solidFill>
                  <a:schemeClr val="tx1"/>
                </a:solidFill>
              </a:rPr>
              <a:t>Modèles de prévision du vent et des conditions météorologiques applicables au système de production d'énergie éolienne.</a:t>
            </a:r>
          </a:p>
          <a:p>
            <a:pPr marL="480600" lvl="1" indent="-228600">
              <a:spcBef>
                <a:spcPts val="0"/>
              </a:spcBef>
              <a:spcAft>
                <a:spcPts val="0"/>
              </a:spcAft>
              <a:buFont typeface="+mj-lt"/>
              <a:buAutoNum type="arabicPeriod"/>
              <a:defRPr/>
            </a:pPr>
            <a:r>
              <a:rPr lang="fr-FR" sz="1050" dirty="0">
                <a:solidFill>
                  <a:schemeClr val="tx1"/>
                </a:solidFill>
              </a:rPr>
              <a:t>Modélisation spatiale : effets de sillage à moyenne et à longue distance.</a:t>
            </a:r>
          </a:p>
          <a:p>
            <a:pPr marL="480600" lvl="1" indent="-228600">
              <a:spcBef>
                <a:spcPts val="0"/>
              </a:spcBef>
              <a:spcAft>
                <a:spcPts val="0"/>
              </a:spcAft>
              <a:buFont typeface="+mj-lt"/>
              <a:buAutoNum type="arabicPeriod"/>
              <a:defRPr/>
            </a:pPr>
            <a:r>
              <a:rPr lang="fr-FR" sz="1050" dirty="0">
                <a:solidFill>
                  <a:schemeClr val="tx1"/>
                </a:solidFill>
              </a:rPr>
              <a:t>Optimisation de l'interconnexion par le biais de simulations.</a:t>
            </a:r>
          </a:p>
          <a:p>
            <a:pPr marL="480600" lvl="1" indent="-228600">
              <a:spcBef>
                <a:spcPts val="0"/>
              </a:spcBef>
              <a:spcAft>
                <a:spcPts val="0"/>
              </a:spcAft>
              <a:buFont typeface="+mj-lt"/>
              <a:buAutoNum type="arabicPeriod"/>
              <a:defRPr/>
            </a:pPr>
            <a:r>
              <a:rPr lang="fr-FR" sz="1050" dirty="0">
                <a:solidFill>
                  <a:schemeClr val="tx1"/>
                </a:solidFill>
              </a:rPr>
              <a:t>Maintenance prédictive, santé structurelle et surveillance conditionnelle.</a:t>
            </a:r>
          </a:p>
          <a:p>
            <a:pPr marL="480600" lvl="1" indent="-228600">
              <a:spcBef>
                <a:spcPts val="0"/>
              </a:spcBef>
              <a:spcAft>
                <a:spcPts val="0"/>
              </a:spcAft>
              <a:buFont typeface="+mj-lt"/>
              <a:buAutoNum type="arabicPeriod"/>
              <a:defRPr/>
            </a:pPr>
            <a:r>
              <a:rPr lang="fr-FR" sz="1050" dirty="0">
                <a:solidFill>
                  <a:schemeClr val="tx1"/>
                </a:solidFill>
              </a:rPr>
              <a:t>Localisation et besoins de l'utilisateur final. </a:t>
            </a:r>
          </a:p>
          <a:p>
            <a:pPr marL="171450" indent="-171450">
              <a:spcAft>
                <a:spcPts val="0"/>
              </a:spcAft>
              <a:buFont typeface="Arial"/>
              <a:buChar char="•"/>
              <a:defRPr/>
            </a:pP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34</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 : Les appels de 2023 </a:t>
            </a:r>
          </a:p>
          <a:p>
            <a:pPr>
              <a:defRPr/>
            </a:pPr>
            <a:r>
              <a:rPr lang="fr-FR" sz="1200" b="1" dirty="0"/>
              <a:t>Energies </a:t>
            </a:r>
            <a:r>
              <a:rPr lang="fr-FR" sz="1200" b="1" dirty="0" smtClean="0"/>
              <a:t>renouvelables – Eolien </a:t>
            </a:r>
            <a:endParaRPr lang="fr-FR" sz="1200" b="1" dirty="0"/>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a:t>RIA (</a:t>
            </a:r>
            <a:r>
              <a:rPr lang="en-US" sz="1200" i="1" dirty="0"/>
              <a:t>TRL à la fin du </a:t>
            </a:r>
            <a:r>
              <a:rPr lang="en-US" sz="1200" i="1" dirty="0" err="1"/>
              <a:t>projet</a:t>
            </a:r>
            <a:r>
              <a:rPr lang="en-US" sz="1200" i="1" dirty="0"/>
              <a:t> 5)</a:t>
            </a:r>
            <a:endParaRPr lang="fr-FR" sz="1200" i="1" dirty="0"/>
          </a:p>
          <a:p>
            <a:pPr lvl="0">
              <a:defRPr/>
            </a:pPr>
            <a:r>
              <a:rPr lang="fr-FR" sz="1200" i="1" dirty="0"/>
              <a:t>Nb estimé de projets financés : 2</a:t>
            </a:r>
            <a:endParaRPr dirty="0"/>
          </a:p>
          <a:p>
            <a:pPr lvl="0">
              <a:defRPr/>
            </a:pPr>
            <a:r>
              <a:rPr lang="fr-FR" sz="1200" i="1" dirty="0"/>
              <a:t>Budget/projet : 6M€</a:t>
            </a:r>
            <a:endParaRPr dirty="0"/>
          </a:p>
          <a:p>
            <a:pPr lvl="0">
              <a:defRPr/>
            </a:pPr>
            <a:r>
              <a:rPr lang="fr-FR" sz="1200" i="1" dirty="0"/>
              <a:t>Ouverture : 04/05/2023</a:t>
            </a:r>
            <a:endParaRPr dirty="0"/>
          </a:p>
          <a:p>
            <a:pPr lvl="0">
              <a:defRPr/>
            </a:pPr>
            <a:r>
              <a:rPr lang="fr-FR" sz="1200" i="1" dirty="0"/>
              <a:t>Deadline : 05/09/2023</a:t>
            </a:r>
          </a:p>
          <a:p>
            <a:pPr lvl="0">
              <a:defRPr/>
            </a:pPr>
            <a:r>
              <a:rPr lang="fr-FR" sz="1200" i="1" dirty="0"/>
              <a:t>Appel en Lump </a:t>
            </a:r>
            <a:r>
              <a:rPr lang="fr-FR" sz="1200" i="1" dirty="0" err="1" smtClean="0"/>
              <a:t>Sum</a:t>
            </a:r>
            <a:endParaRPr dirty="0"/>
          </a:p>
        </p:txBody>
      </p:sp>
    </p:spTree>
    <p:extLst>
      <p:ext uri="{BB962C8B-B14F-4D97-AF65-F5344CB8AC3E}">
        <p14:creationId xmlns:p14="http://schemas.microsoft.com/office/powerpoint/2010/main" val="822805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HORIZON-CL5-2023-D3-02-15: Critical technologies to improve the lifetime, efficient decommissioning and increase the circularity of offshore and onshore wind energy systems</a:t>
            </a:r>
            <a:endParaRPr lang="en-US" sz="1400" b="1" dirty="0">
              <a:solidFill>
                <a:schemeClr val="tx1"/>
              </a:solidFill>
            </a:endParaRPr>
          </a:p>
        </p:txBody>
      </p:sp>
      <p:sp>
        <p:nvSpPr>
          <p:cNvPr id="6" name="Espace réservé du contenu 5"/>
          <p:cNvSpPr txBox="1"/>
          <p:nvPr/>
        </p:nvSpPr>
        <p:spPr bwMode="gray">
          <a:xfrm>
            <a:off x="360000" y="1491630"/>
            <a:ext cx="8424000" cy="329187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en-GB" sz="1200" b="1" u="sng" dirty="0">
              <a:ea typeface="Times New Roman"/>
              <a:cs typeface="Times New Roman"/>
            </a:endParaRPr>
          </a:p>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Amélioration de la durée de vie globale, de la fiabilité, de la </a:t>
            </a:r>
            <a:r>
              <a:rPr lang="fr-FR" sz="1150" dirty="0" err="1">
                <a:solidFill>
                  <a:schemeClr val="tx1"/>
                </a:solidFill>
              </a:rPr>
              <a:t>recyclabilité</a:t>
            </a:r>
            <a:r>
              <a:rPr lang="fr-FR" sz="1150" dirty="0">
                <a:solidFill>
                  <a:schemeClr val="tx1"/>
                </a:solidFill>
              </a:rPr>
              <a:t>, de la durabilité, de l'exploitabilité et de la maintenabilité des éoliennes terrestres et offshore et des fondations/structures.</a:t>
            </a:r>
          </a:p>
          <a:p>
            <a:pPr marL="171450" indent="-171450">
              <a:spcAft>
                <a:spcPts val="0"/>
              </a:spcAft>
              <a:buFont typeface="Arial"/>
              <a:buChar char="•"/>
              <a:defRPr/>
            </a:pPr>
            <a:r>
              <a:rPr lang="fr-FR" sz="1150" dirty="0">
                <a:solidFill>
                  <a:schemeClr val="tx1"/>
                </a:solidFill>
              </a:rPr>
              <a:t>Amélioration de la viabilité globale des systèmes d'énergie éolienne sur la base d'une analyse du cycle de vie intégrée portant sur les aspects sociaux, économiques et environnementaux, ainsi que sur une meilleure circularité.</a:t>
            </a:r>
          </a:p>
          <a:p>
            <a:pPr marL="171450" indent="-171450">
              <a:spcAft>
                <a:spcPts val="0"/>
              </a:spcAft>
              <a:buFont typeface="Arial"/>
              <a:buChar char="•"/>
              <a:defRPr/>
            </a:pPr>
            <a:r>
              <a:rPr lang="fr-FR" sz="1150" dirty="0">
                <a:solidFill>
                  <a:schemeClr val="tx1"/>
                </a:solidFill>
              </a:rPr>
              <a:t>G</a:t>
            </a:r>
            <a:r>
              <a:rPr lang="fr-FR" sz="1150" dirty="0" smtClean="0">
                <a:solidFill>
                  <a:schemeClr val="tx1"/>
                </a:solidFill>
              </a:rPr>
              <a:t>énéralisation </a:t>
            </a:r>
            <a:r>
              <a:rPr lang="fr-FR" sz="1150" dirty="0">
                <a:solidFill>
                  <a:schemeClr val="tx1"/>
                </a:solidFill>
              </a:rPr>
              <a:t>des performances élevées et abordables en matière de cycle de vie, </a:t>
            </a:r>
            <a:r>
              <a:rPr lang="fr-FR" sz="1150" dirty="0" smtClean="0">
                <a:solidFill>
                  <a:schemeClr val="tx1"/>
                </a:solidFill>
              </a:rPr>
              <a:t>prolongation </a:t>
            </a:r>
            <a:r>
              <a:rPr lang="fr-FR" sz="1150" dirty="0">
                <a:solidFill>
                  <a:schemeClr val="tx1"/>
                </a:solidFill>
              </a:rPr>
              <a:t>de la durée de vie, </a:t>
            </a:r>
            <a:r>
              <a:rPr lang="fr-FR" sz="1150" dirty="0" smtClean="0">
                <a:solidFill>
                  <a:schemeClr val="tx1"/>
                </a:solidFill>
              </a:rPr>
              <a:t>déclassement </a:t>
            </a:r>
            <a:r>
              <a:rPr lang="fr-FR" sz="1150" dirty="0">
                <a:solidFill>
                  <a:schemeClr val="tx1"/>
                </a:solidFill>
              </a:rPr>
              <a:t>plus efficace et </a:t>
            </a:r>
            <a:r>
              <a:rPr lang="fr-FR" sz="1150" dirty="0" smtClean="0">
                <a:solidFill>
                  <a:schemeClr val="tx1"/>
                </a:solidFill>
              </a:rPr>
              <a:t>meilleure </a:t>
            </a:r>
            <a:r>
              <a:rPr lang="fr-FR" sz="1150" dirty="0">
                <a:solidFill>
                  <a:schemeClr val="tx1"/>
                </a:solidFill>
              </a:rPr>
              <a:t>circularité des composants des éoliennes.</a:t>
            </a:r>
          </a:p>
          <a:p>
            <a:pPr marL="171450" indent="-171450">
              <a:spcAft>
                <a:spcPts val="0"/>
              </a:spcAft>
              <a:buFont typeface="Arial"/>
              <a:buChar char="•"/>
              <a:defRPr/>
            </a:pPr>
            <a:r>
              <a:rPr lang="fr-FR" sz="1150" dirty="0">
                <a:solidFill>
                  <a:schemeClr val="tx1"/>
                </a:solidFill>
              </a:rPr>
              <a:t>Nouveaux marchés potentiels pour le recyclage et/ou la réutilisation des éoliennes. </a:t>
            </a:r>
          </a:p>
          <a:p>
            <a:pPr>
              <a:spcAft>
                <a:spcPts val="0"/>
              </a:spcAft>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endParaRPr lang="fr-FR" sz="1150" dirty="0"/>
          </a:p>
          <a:p>
            <a:pPr marL="171450" indent="-171450">
              <a:spcAft>
                <a:spcPts val="0"/>
              </a:spcAft>
              <a:buFont typeface="Arial"/>
              <a:buChar char="•"/>
              <a:defRPr/>
            </a:pPr>
            <a:r>
              <a:rPr lang="fr-FR" sz="1150" dirty="0" smtClean="0">
                <a:solidFill>
                  <a:schemeClr val="tx1"/>
                </a:solidFill>
              </a:rPr>
              <a:t>Développer des </a:t>
            </a:r>
            <a:r>
              <a:rPr lang="fr-FR" sz="1150" dirty="0">
                <a:solidFill>
                  <a:schemeClr val="tx1"/>
                </a:solidFill>
              </a:rPr>
              <a:t>matériaux améliorés et plus tolérants aux dommages, </a:t>
            </a:r>
            <a:r>
              <a:rPr lang="fr-FR" sz="1150" dirty="0" smtClean="0">
                <a:solidFill>
                  <a:schemeClr val="tx1"/>
                </a:solidFill>
              </a:rPr>
              <a:t>des </a:t>
            </a:r>
            <a:r>
              <a:rPr lang="fr-FR" sz="1150" dirty="0">
                <a:solidFill>
                  <a:schemeClr val="tx1"/>
                </a:solidFill>
              </a:rPr>
              <a:t>procédures de fabrication améliorées pour les composants des éoliennes et de méthodes de construction pour les parcs d'éoliennes et pour les composants des éoliennes.</a:t>
            </a:r>
          </a:p>
          <a:p>
            <a:pPr marL="171450" indent="-171450">
              <a:spcAft>
                <a:spcPts val="0"/>
              </a:spcAft>
              <a:buFont typeface="Arial"/>
              <a:buChar char="•"/>
              <a:defRPr/>
            </a:pPr>
            <a:r>
              <a:rPr lang="fr-FR" sz="1150" dirty="0" smtClean="0">
                <a:solidFill>
                  <a:schemeClr val="tx1"/>
                </a:solidFill>
              </a:rPr>
              <a:t>Développer des </a:t>
            </a:r>
            <a:r>
              <a:rPr lang="fr-FR" sz="1150" dirty="0">
                <a:solidFill>
                  <a:schemeClr val="tx1"/>
                </a:solidFill>
              </a:rPr>
              <a:t>fibres et </a:t>
            </a:r>
            <a:r>
              <a:rPr lang="fr-FR" sz="1150" dirty="0" smtClean="0">
                <a:solidFill>
                  <a:schemeClr val="tx1"/>
                </a:solidFill>
              </a:rPr>
              <a:t>des </a:t>
            </a:r>
            <a:r>
              <a:rPr lang="fr-FR" sz="1150" dirty="0">
                <a:solidFill>
                  <a:schemeClr val="tx1"/>
                </a:solidFill>
              </a:rPr>
              <a:t>résines </a:t>
            </a:r>
            <a:r>
              <a:rPr lang="fr-FR" sz="1150" dirty="0" err="1">
                <a:solidFill>
                  <a:schemeClr val="tx1"/>
                </a:solidFill>
              </a:rPr>
              <a:t>biosourcées</a:t>
            </a:r>
            <a:r>
              <a:rPr lang="fr-FR" sz="1150" dirty="0">
                <a:solidFill>
                  <a:schemeClr val="tx1"/>
                </a:solidFill>
              </a:rPr>
              <a:t> aux propriétés mécaniques améliorées.</a:t>
            </a:r>
          </a:p>
          <a:p>
            <a:pPr marL="171450" indent="-171450">
              <a:spcAft>
                <a:spcPts val="0"/>
              </a:spcAft>
              <a:buFont typeface="Arial"/>
              <a:buChar char="•"/>
              <a:defRPr/>
            </a:pPr>
            <a:r>
              <a:rPr lang="fr-FR" sz="1150" dirty="0" smtClean="0">
                <a:solidFill>
                  <a:schemeClr val="tx1"/>
                </a:solidFill>
              </a:rPr>
              <a:t>Prolonger </a:t>
            </a:r>
            <a:r>
              <a:rPr lang="fr-FR" sz="1150" dirty="0">
                <a:solidFill>
                  <a:schemeClr val="tx1"/>
                </a:solidFill>
              </a:rPr>
              <a:t>la durée de vie grâce à une conception innovante pour une résilience accrue et des solutions de </a:t>
            </a:r>
            <a:r>
              <a:rPr lang="fr-FR" sz="1150" dirty="0" smtClean="0">
                <a:solidFill>
                  <a:schemeClr val="tx1"/>
                </a:solidFill>
              </a:rPr>
              <a:t>réparation.</a:t>
            </a:r>
            <a:endParaRPr lang="fr-FR" sz="1150" dirty="0">
              <a:solidFill>
                <a:schemeClr val="tx1"/>
              </a:solidFill>
            </a:endParaRPr>
          </a:p>
          <a:p>
            <a:pPr marL="171450" indent="-171450">
              <a:spcAft>
                <a:spcPts val="0"/>
              </a:spcAft>
              <a:buFont typeface="Arial"/>
              <a:buChar char="•"/>
              <a:defRPr/>
            </a:pPr>
            <a:r>
              <a:rPr lang="fr-FR" sz="1150" dirty="0" smtClean="0">
                <a:solidFill>
                  <a:schemeClr val="tx1"/>
                </a:solidFill>
              </a:rPr>
              <a:t>Développer de nouvelles </a:t>
            </a:r>
            <a:r>
              <a:rPr lang="fr-FR" sz="1150" dirty="0">
                <a:solidFill>
                  <a:schemeClr val="tx1"/>
                </a:solidFill>
              </a:rPr>
              <a:t>technologies d'installation, de déclassement, de surveillance, de démantèlement, et de </a:t>
            </a:r>
            <a:r>
              <a:rPr lang="fr-FR" sz="1150" dirty="0" smtClean="0">
                <a:solidFill>
                  <a:schemeClr val="tx1"/>
                </a:solidFill>
              </a:rPr>
              <a:t>recyclage.</a:t>
            </a:r>
            <a:endParaRPr lang="fr-FR" sz="1150" dirty="0">
              <a:solidFill>
                <a:schemeClr val="tx1"/>
              </a:solidFill>
            </a:endParaRPr>
          </a:p>
          <a:p>
            <a:pPr marL="171450" indent="-171450">
              <a:spcAft>
                <a:spcPts val="0"/>
              </a:spcAft>
              <a:buFont typeface="Arial"/>
              <a:buChar char="•"/>
              <a:defRPr/>
            </a:pPr>
            <a:r>
              <a:rPr lang="fr-FR" sz="1150" dirty="0" smtClean="0">
                <a:solidFill>
                  <a:schemeClr val="tx1"/>
                </a:solidFill>
              </a:rPr>
              <a:t>Apporter des alternatives </a:t>
            </a:r>
            <a:r>
              <a:rPr lang="fr-FR" sz="1150" dirty="0">
                <a:solidFill>
                  <a:schemeClr val="tx1"/>
                </a:solidFill>
              </a:rPr>
              <a:t>dans les matériaux/nouveaux matériaux avancés.</a:t>
            </a:r>
          </a:p>
          <a:p>
            <a:pPr>
              <a:spcAft>
                <a:spcPts val="0"/>
              </a:spcAft>
              <a:defRPr/>
            </a:pPr>
            <a:endParaRPr lang="fr-FR" sz="115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35</a:t>
            </a:fld>
            <a:endParaRPr lang="fr-FR" sz="1600" b="0" i="0" u="none" strike="noStrike" cap="none" spc="0" dirty="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 : Les appels de 2023 </a:t>
            </a:r>
          </a:p>
          <a:p>
            <a:pPr>
              <a:defRPr/>
            </a:pPr>
            <a:r>
              <a:rPr lang="fr-FR" sz="1200" b="1" dirty="0"/>
              <a:t>Energies </a:t>
            </a:r>
            <a:r>
              <a:rPr lang="fr-FR" sz="1200" b="1" dirty="0" smtClean="0"/>
              <a:t>renouvelables – Eolien </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r>
              <a:rPr lang="en-US" sz="1200" i="1" dirty="0"/>
              <a:t>TRL à la fin du </a:t>
            </a:r>
            <a:r>
              <a:rPr lang="en-US" sz="1200" i="1" dirty="0" err="1"/>
              <a:t>projet</a:t>
            </a:r>
            <a:r>
              <a:rPr lang="en-US" sz="1200" i="1" dirty="0"/>
              <a:t> 5)</a:t>
            </a:r>
            <a:endParaRPr lang="fr-FR" sz="1200" i="1" dirty="0"/>
          </a:p>
          <a:p>
            <a:pPr lvl="0">
              <a:defRPr/>
            </a:pPr>
            <a:r>
              <a:rPr lang="fr-FR" sz="1200" i="1" dirty="0"/>
              <a:t>Nb estimé de projets financés : 3</a:t>
            </a:r>
            <a:endParaRPr dirty="0"/>
          </a:p>
          <a:p>
            <a:pPr lvl="0">
              <a:defRPr/>
            </a:pPr>
            <a:r>
              <a:rPr lang="fr-FR" sz="1200" i="1" dirty="0"/>
              <a:t>Budget/projet : 4M€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dirty="0"/>
          </a:p>
        </p:txBody>
      </p:sp>
    </p:spTree>
    <p:extLst>
      <p:ext uri="{BB962C8B-B14F-4D97-AF65-F5344CB8AC3E}">
        <p14:creationId xmlns:p14="http://schemas.microsoft.com/office/powerpoint/2010/main" val="1191539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HORIZON-CL5-2023-D3-02-05: Advanced exploration technologies for geothermal resources in a wide range of geological settings</a:t>
            </a:r>
            <a:endParaRPr lang="en-US" sz="1400" b="1" dirty="0">
              <a:solidFill>
                <a:schemeClr val="tx1"/>
              </a:solidFill>
            </a:endParaRPr>
          </a:p>
        </p:txBody>
      </p:sp>
      <p:sp>
        <p:nvSpPr>
          <p:cNvPr id="6" name="Espace réservé du contenu 5"/>
          <p:cNvSpPr txBox="1"/>
          <p:nvPr/>
        </p:nvSpPr>
        <p:spPr bwMode="gray">
          <a:xfrm>
            <a:off x="360000" y="1706400"/>
            <a:ext cx="8424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Réduction du LCOE proche des objectifs du SET-Plan.</a:t>
            </a:r>
          </a:p>
          <a:p>
            <a:pPr marL="171450" indent="-171450">
              <a:spcAft>
                <a:spcPts val="0"/>
              </a:spcAft>
              <a:buFont typeface="Arial"/>
              <a:buChar char="•"/>
              <a:defRPr/>
            </a:pPr>
            <a:r>
              <a:rPr lang="fr-FR" sz="1150" dirty="0">
                <a:solidFill>
                  <a:schemeClr val="tx1"/>
                </a:solidFill>
              </a:rPr>
              <a:t>Amélioration des technologies d'exploration permettant d'accroître le taux de réussite des forages et d'améliorer les performances et la fiabilité des systèmes géothermiques peu profonds et/ou profonds.</a:t>
            </a:r>
          </a:p>
          <a:p>
            <a:pPr marL="171450" indent="-171450">
              <a:spcAft>
                <a:spcPts val="0"/>
              </a:spcAft>
              <a:buFont typeface="Arial"/>
              <a:buChar char="•"/>
              <a:defRPr/>
            </a:pPr>
            <a:r>
              <a:rPr lang="fr-FR" sz="1150" dirty="0">
                <a:solidFill>
                  <a:schemeClr val="tx1"/>
                </a:solidFill>
              </a:rPr>
              <a:t>Réduction de l'impact environnemental et du risque de sismicité.</a:t>
            </a:r>
          </a:p>
          <a:p>
            <a:pPr marL="171450" indent="-171450">
              <a:spcAft>
                <a:spcPts val="0"/>
              </a:spcAft>
              <a:buFont typeface="Arial"/>
              <a:buChar char="•"/>
              <a:defRPr/>
            </a:pPr>
            <a:r>
              <a:rPr lang="fr-FR" sz="1150" dirty="0">
                <a:solidFill>
                  <a:schemeClr val="tx1"/>
                </a:solidFill>
              </a:rPr>
              <a:t>Engagement accru des régions, des villes et des citoyens en faveur de l'énergie géothermique. </a:t>
            </a:r>
          </a:p>
          <a:p>
            <a:pPr>
              <a:spcAft>
                <a:spcPts val="0"/>
              </a:spcAft>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228600" indent="-228600">
              <a:spcAft>
                <a:spcPts val="0"/>
              </a:spcAft>
              <a:buFont typeface="+mj-lt"/>
              <a:buAutoNum type="arabicPeriod"/>
              <a:defRPr/>
            </a:pPr>
            <a:r>
              <a:rPr lang="fr-FR" sz="1150" dirty="0" smtClean="0">
                <a:solidFill>
                  <a:schemeClr val="tx1"/>
                </a:solidFill>
              </a:rPr>
              <a:t>Développer l'application </a:t>
            </a:r>
            <a:r>
              <a:rPr lang="fr-FR" sz="1150" dirty="0">
                <a:solidFill>
                  <a:schemeClr val="tx1"/>
                </a:solidFill>
              </a:rPr>
              <a:t>de nouveaux outils et techniques pour un éventail plus large de ressources/réservoirs géothermiques géologiquement </a:t>
            </a:r>
            <a:r>
              <a:rPr lang="fr-FR" sz="1150" dirty="0" smtClean="0">
                <a:solidFill>
                  <a:schemeClr val="tx1"/>
                </a:solidFill>
              </a:rPr>
              <a:t>complexes.</a:t>
            </a:r>
          </a:p>
          <a:p>
            <a:pPr marL="228600" indent="-228600">
              <a:spcAft>
                <a:spcPts val="0"/>
              </a:spcAft>
              <a:buFont typeface="+mj-lt"/>
              <a:buAutoNum type="arabicPeriod"/>
              <a:defRPr/>
            </a:pPr>
            <a:r>
              <a:rPr lang="fr-FR" sz="1150" dirty="0" smtClean="0">
                <a:solidFill>
                  <a:schemeClr val="tx1"/>
                </a:solidFill>
              </a:rPr>
              <a:t>Augmenter </a:t>
            </a:r>
            <a:r>
              <a:rPr lang="fr-FR" sz="1150" dirty="0">
                <a:solidFill>
                  <a:schemeClr val="tx1"/>
                </a:solidFill>
              </a:rPr>
              <a:t>la précision des mesures et </a:t>
            </a:r>
            <a:r>
              <a:rPr lang="fr-FR" sz="1150" dirty="0" smtClean="0">
                <a:solidFill>
                  <a:schemeClr val="tx1"/>
                </a:solidFill>
              </a:rPr>
              <a:t>permettre l’application </a:t>
            </a:r>
            <a:r>
              <a:rPr lang="fr-FR" sz="1150" dirty="0">
                <a:solidFill>
                  <a:schemeClr val="tx1"/>
                </a:solidFill>
              </a:rPr>
              <a:t>d'une analyse plus rapide des données acquises permettant d'obtenir un modèle réalisable des réservoirs et des systèmes de </a:t>
            </a:r>
            <a:r>
              <a:rPr lang="fr-FR" sz="1150" dirty="0" smtClean="0">
                <a:solidFill>
                  <a:schemeClr val="tx1"/>
                </a:solidFill>
              </a:rPr>
              <a:t>fractures.</a:t>
            </a:r>
            <a:endParaRPr lang="fr-FR" sz="1150" dirty="0">
              <a:solidFill>
                <a:schemeClr val="tx1"/>
              </a:solidFill>
            </a:endParaRPr>
          </a:p>
          <a:p>
            <a:pPr marL="228600" indent="-228600">
              <a:spcAft>
                <a:spcPts val="0"/>
              </a:spcAft>
              <a:buFont typeface="+mj-lt"/>
              <a:buAutoNum type="arabicPeriod"/>
              <a:defRPr/>
            </a:pPr>
            <a:r>
              <a:rPr lang="fr-FR" sz="1150" dirty="0" smtClean="0">
                <a:solidFill>
                  <a:schemeClr val="tx1"/>
                </a:solidFill>
              </a:rPr>
              <a:t>Mettre </a:t>
            </a:r>
            <a:r>
              <a:rPr lang="fr-FR" sz="1150" dirty="0">
                <a:solidFill>
                  <a:schemeClr val="tx1"/>
                </a:solidFill>
              </a:rPr>
              <a:t>à jour et </a:t>
            </a:r>
            <a:r>
              <a:rPr lang="fr-FR" sz="1150" dirty="0" smtClean="0">
                <a:solidFill>
                  <a:schemeClr val="tx1"/>
                </a:solidFill>
              </a:rPr>
              <a:t>améliorer les </a:t>
            </a:r>
            <a:r>
              <a:rPr lang="fr-FR" sz="1150" dirty="0">
                <a:solidFill>
                  <a:schemeClr val="tx1"/>
                </a:solidFill>
              </a:rPr>
              <a:t>techniques et méthodes en matière de caractérisation géologique des réservoirs et d'exploration, afin de réduire le coût moyen de l'exploration. </a:t>
            </a:r>
          </a:p>
          <a:p>
            <a:pPr marL="171450" indent="-171450">
              <a:spcAft>
                <a:spcPts val="0"/>
              </a:spcAft>
              <a:buFont typeface="Arial"/>
              <a:buChar char="•"/>
              <a:defRPr/>
            </a:pPr>
            <a:r>
              <a:rPr lang="fr-FR" sz="1150" dirty="0" smtClean="0">
                <a:solidFill>
                  <a:schemeClr val="tx1"/>
                </a:solidFill>
              </a:rPr>
              <a:t>Valider techniquement </a:t>
            </a:r>
            <a:r>
              <a:rPr lang="fr-FR" sz="1150" dirty="0">
                <a:solidFill>
                  <a:schemeClr val="tx1"/>
                </a:solidFill>
              </a:rPr>
              <a:t>et </a:t>
            </a:r>
            <a:r>
              <a:rPr lang="fr-FR" sz="1150" dirty="0" smtClean="0">
                <a:solidFill>
                  <a:schemeClr val="tx1"/>
                </a:solidFill>
              </a:rPr>
              <a:t>économiquement les </a:t>
            </a:r>
            <a:r>
              <a:rPr lang="fr-FR" sz="1150" dirty="0">
                <a:solidFill>
                  <a:schemeClr val="tx1"/>
                </a:solidFill>
              </a:rPr>
              <a:t>approches, outils et méthodes en matière d'exploration et de </a:t>
            </a:r>
            <a:r>
              <a:rPr lang="fr-FR" sz="1150" dirty="0" smtClean="0">
                <a:solidFill>
                  <a:schemeClr val="tx1"/>
                </a:solidFill>
              </a:rPr>
              <a:t>production.</a:t>
            </a:r>
            <a:endParaRPr lang="fr-FR" sz="1150" dirty="0">
              <a:solidFill>
                <a:schemeClr val="tx1"/>
              </a:solidFill>
            </a:endParaRPr>
          </a:p>
          <a:p>
            <a:pPr marL="171450" indent="-171450">
              <a:spcAft>
                <a:spcPts val="0"/>
              </a:spcAft>
              <a:buFont typeface="Arial"/>
              <a:buChar char="•"/>
              <a:defRPr/>
            </a:pPr>
            <a:r>
              <a:rPr lang="fr-FR" sz="1150" dirty="0" smtClean="0">
                <a:solidFill>
                  <a:schemeClr val="tx1"/>
                </a:solidFill>
              </a:rPr>
              <a:t>Augmenter le </a:t>
            </a:r>
            <a:r>
              <a:rPr lang="fr-FR" sz="1150" dirty="0">
                <a:solidFill>
                  <a:schemeClr val="tx1"/>
                </a:solidFill>
              </a:rPr>
              <a:t>succès du forage </a:t>
            </a:r>
            <a:r>
              <a:rPr lang="fr-FR" sz="1150" dirty="0" smtClean="0">
                <a:solidFill>
                  <a:schemeClr val="tx1"/>
                </a:solidFill>
              </a:rPr>
              <a:t>de </a:t>
            </a:r>
            <a:r>
              <a:rPr lang="fr-FR" sz="1150" dirty="0">
                <a:solidFill>
                  <a:schemeClr val="tx1"/>
                </a:solidFill>
              </a:rPr>
              <a:t>20 % en 2030 et de 50 % en 2035, afin de réduire les coûts </a:t>
            </a:r>
            <a:r>
              <a:rPr lang="fr-FR" sz="1150" dirty="0" smtClean="0">
                <a:solidFill>
                  <a:schemeClr val="tx1"/>
                </a:solidFill>
              </a:rPr>
              <a:t>d'exploration.</a:t>
            </a: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36</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 : Les appels de 2023 </a:t>
            </a:r>
          </a:p>
          <a:p>
            <a:pPr>
              <a:defRPr/>
            </a:pPr>
            <a:r>
              <a:rPr lang="fr-FR" sz="1200" b="1" dirty="0"/>
              <a:t>Energies </a:t>
            </a:r>
            <a:r>
              <a:rPr lang="fr-FR" sz="1200" b="1" dirty="0" smtClean="0"/>
              <a:t>renouvelables – Géothermal </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r>
              <a:rPr lang="en-US" sz="1200" i="1" dirty="0"/>
              <a:t>TRL à la fin du </a:t>
            </a:r>
            <a:r>
              <a:rPr lang="en-US" sz="1200" i="1" dirty="0" err="1"/>
              <a:t>projet</a:t>
            </a:r>
            <a:r>
              <a:rPr lang="en-US" sz="1200" i="1" dirty="0"/>
              <a:t> 5)</a:t>
            </a:r>
            <a:endParaRPr lang="fr-FR" sz="1200" i="1" dirty="0"/>
          </a:p>
          <a:p>
            <a:pPr lvl="0">
              <a:defRPr/>
            </a:pPr>
            <a:r>
              <a:rPr lang="fr-FR" sz="1200" i="1" dirty="0"/>
              <a:t>Nb estimé de projets financés : 2</a:t>
            </a:r>
            <a:endParaRPr dirty="0"/>
          </a:p>
          <a:p>
            <a:pPr lvl="0">
              <a:defRPr/>
            </a:pPr>
            <a:r>
              <a:rPr lang="fr-FR" sz="1200" i="1" dirty="0"/>
              <a:t>Budget/projet : 4M€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dirty="0"/>
          </a:p>
        </p:txBody>
      </p:sp>
    </p:spTree>
    <p:extLst>
      <p:ext uri="{BB962C8B-B14F-4D97-AF65-F5344CB8AC3E}">
        <p14:creationId xmlns:p14="http://schemas.microsoft.com/office/powerpoint/2010/main" val="3890222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HORIZON-CL5-2023-D3-02-06: Smart use of geothermal electricity and heating and cooling in the energy system</a:t>
            </a:r>
            <a:endParaRPr lang="en-US" sz="1400" b="1" dirty="0">
              <a:solidFill>
                <a:schemeClr val="tx1"/>
              </a:solidFill>
            </a:endParaRPr>
          </a:p>
        </p:txBody>
      </p:sp>
      <p:sp>
        <p:nvSpPr>
          <p:cNvPr id="6" name="Espace réservé du contenu 5"/>
          <p:cNvSpPr txBox="1"/>
          <p:nvPr/>
        </p:nvSpPr>
        <p:spPr bwMode="gray">
          <a:xfrm>
            <a:off x="360000" y="1706400"/>
            <a:ext cx="8424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E</a:t>
            </a:r>
            <a:r>
              <a:rPr lang="fr-FR" sz="1150" dirty="0" smtClean="0">
                <a:solidFill>
                  <a:schemeClr val="tx1"/>
                </a:solidFill>
              </a:rPr>
              <a:t>nergie </a:t>
            </a:r>
            <a:r>
              <a:rPr lang="fr-FR" sz="1150" dirty="0">
                <a:solidFill>
                  <a:schemeClr val="tx1"/>
                </a:solidFill>
              </a:rPr>
              <a:t>géothermique largement déployée et un prix compétitif.</a:t>
            </a:r>
          </a:p>
          <a:p>
            <a:pPr marL="171450" indent="-171450">
              <a:spcAft>
                <a:spcPts val="0"/>
              </a:spcAft>
              <a:buFont typeface="Arial"/>
              <a:buChar char="•"/>
              <a:defRPr/>
            </a:pPr>
            <a:r>
              <a:rPr lang="fr-FR" sz="1150" dirty="0">
                <a:solidFill>
                  <a:schemeClr val="tx1"/>
                </a:solidFill>
              </a:rPr>
              <a:t>Amélioration de l'intégration des systèmes de production de chaleur et d'électricité géothermiques.</a:t>
            </a:r>
          </a:p>
          <a:p>
            <a:pPr marL="171450" indent="-171450">
              <a:spcAft>
                <a:spcPts val="0"/>
              </a:spcAft>
              <a:buFont typeface="Arial"/>
              <a:buChar char="•"/>
              <a:defRPr/>
            </a:pPr>
            <a:r>
              <a:rPr lang="fr-FR" sz="1150" dirty="0">
                <a:solidFill>
                  <a:schemeClr val="tx1"/>
                </a:solidFill>
              </a:rPr>
              <a:t>Amélioration de la souplesse d'exploitation d’une centrale géothermique de production de chaleur et d'électricité</a:t>
            </a:r>
          </a:p>
          <a:p>
            <a:pPr marL="171450" indent="-171450">
              <a:spcAft>
                <a:spcPts val="0"/>
              </a:spcAft>
              <a:buFont typeface="Arial"/>
              <a:buChar char="•"/>
              <a:defRPr/>
            </a:pPr>
            <a:r>
              <a:rPr lang="fr-FR" sz="1150" dirty="0">
                <a:solidFill>
                  <a:schemeClr val="tx1"/>
                </a:solidFill>
              </a:rPr>
              <a:t>Mise en œuvre d'un système de contrôle intelligent visant à optimiser le fonctionnement de la centrale en tenant compte de divers paramètres de contrôle. </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a:solidFill>
                  <a:schemeClr val="tx1"/>
                </a:solidFill>
              </a:rPr>
              <a:t>Démontrer la faisabilité technique et économique de la réponse aux commandes d'un réseau ou d'un opérateur de réseau. </a:t>
            </a:r>
          </a:p>
          <a:p>
            <a:pPr marL="171450" indent="-171450">
              <a:spcAft>
                <a:spcPts val="0"/>
              </a:spcAft>
              <a:buFont typeface="Arial"/>
              <a:buChar char="•"/>
              <a:defRPr/>
            </a:pPr>
            <a:r>
              <a:rPr lang="fr-FR" sz="1150" dirty="0">
                <a:solidFill>
                  <a:schemeClr val="tx1"/>
                </a:solidFill>
              </a:rPr>
              <a:t>Démontrer le contrôle automatique de la production et les services auxiliaires des centrales géothermiques.</a:t>
            </a:r>
          </a:p>
          <a:p>
            <a:pPr marL="171450" indent="-171450">
              <a:spcAft>
                <a:spcPts val="0"/>
              </a:spcAft>
              <a:buFont typeface="Arial"/>
              <a:buChar char="•"/>
              <a:defRPr/>
            </a:pPr>
            <a:r>
              <a:rPr lang="fr-FR" sz="1150" dirty="0">
                <a:solidFill>
                  <a:schemeClr val="tx1"/>
                </a:solidFill>
              </a:rPr>
              <a:t>Augmenter la demande variable de chauffage, de refroidissement et d'électricité. </a:t>
            </a:r>
          </a:p>
          <a:p>
            <a:pPr marL="171450" indent="-171450">
              <a:spcAft>
                <a:spcPts val="0"/>
              </a:spcAft>
              <a:buFont typeface="Arial"/>
              <a:buChar char="•"/>
              <a:defRPr/>
            </a:pPr>
            <a:r>
              <a:rPr lang="fr-FR" sz="1150" dirty="0">
                <a:solidFill>
                  <a:schemeClr val="tx1"/>
                </a:solidFill>
              </a:rPr>
              <a:t>Prendre en compte le développement des infrastructures de transmission et de distribution, ainsi que l'interaction avec d'autres options de flexibilité, et des tests sur la capacité de répartition menant à des réseaux thermiques intelligents.</a:t>
            </a:r>
          </a:p>
          <a:p>
            <a:pPr marL="171450" indent="-171450">
              <a:spcAft>
                <a:spcPts val="0"/>
              </a:spcAft>
              <a:buFont typeface="Arial"/>
              <a:buChar char="•"/>
              <a:defRPr/>
            </a:pPr>
            <a:r>
              <a:rPr lang="fr-FR" sz="1150" dirty="0">
                <a:solidFill>
                  <a:schemeClr val="tx1"/>
                </a:solidFill>
              </a:rPr>
              <a:t>Intégrer des diagnostics plus poussés sur les composants pour le contrôle des performances et de la fiabilité.</a:t>
            </a:r>
          </a:p>
          <a:p>
            <a:pPr marL="171450" indent="-171450">
              <a:spcAft>
                <a:spcPts val="0"/>
              </a:spcAft>
              <a:buFont typeface="Arial"/>
              <a:buChar char="•"/>
              <a:defRPr/>
            </a:pPr>
            <a:r>
              <a:rPr lang="fr-FR" sz="1150" dirty="0">
                <a:solidFill>
                  <a:schemeClr val="tx1"/>
                </a:solidFill>
              </a:rPr>
              <a:t>Inclure une solide analyse de rentabilité et une stratégie d'exploitation solide, des plans préliminaires pour la mise à l'échelle, la commercialisation et le déploiement indiquant les sources de financement possibles à utiliser.</a:t>
            </a:r>
          </a:p>
          <a:p>
            <a:pPr marL="171450" indent="-171450">
              <a:spcAft>
                <a:spcPts val="0"/>
              </a:spcAft>
              <a:buFont typeface="Arial"/>
              <a:buChar char="•"/>
              <a:defRPr/>
            </a:pP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37</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 : Les appels de 2023 </a:t>
            </a:r>
          </a:p>
          <a:p>
            <a:pPr>
              <a:defRPr/>
            </a:pPr>
            <a:r>
              <a:rPr lang="fr-FR" sz="1200" b="1" dirty="0"/>
              <a:t>Energies </a:t>
            </a:r>
            <a:r>
              <a:rPr lang="fr-FR" sz="1200" b="1" dirty="0" smtClean="0"/>
              <a:t>renouvelables – Géothermal </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7)</a:t>
            </a:r>
            <a:endParaRPr lang="fr-FR" sz="1200" i="1" dirty="0"/>
          </a:p>
          <a:p>
            <a:pPr lvl="0">
              <a:defRPr/>
            </a:pPr>
            <a:r>
              <a:rPr lang="fr-FR" sz="1200" i="1" dirty="0"/>
              <a:t>Nb estimé de projets financés : 3</a:t>
            </a:r>
            <a:endParaRPr dirty="0"/>
          </a:p>
          <a:p>
            <a:pPr lvl="0">
              <a:defRPr/>
            </a:pPr>
            <a:r>
              <a:rPr lang="fr-FR" sz="1200" i="1" dirty="0"/>
              <a:t>Budget/projet : 5M€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dirty="0"/>
          </a:p>
        </p:txBody>
      </p:sp>
    </p:spTree>
    <p:extLst>
      <p:ext uri="{BB962C8B-B14F-4D97-AF65-F5344CB8AC3E}">
        <p14:creationId xmlns:p14="http://schemas.microsoft.com/office/powerpoint/2010/main" val="2846684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HORIZON-CL5-2023-D3-02-09: Demonstration of sustainable hydropower refurbishment</a:t>
            </a:r>
            <a:endParaRPr lang="en-US" sz="1400" b="1" dirty="0">
              <a:solidFill>
                <a:schemeClr val="tx1"/>
              </a:solidFill>
            </a:endParaRPr>
          </a:p>
        </p:txBody>
      </p:sp>
      <p:sp>
        <p:nvSpPr>
          <p:cNvPr id="6" name="Espace réservé du contenu 5"/>
          <p:cNvSpPr txBox="1"/>
          <p:nvPr/>
        </p:nvSpPr>
        <p:spPr bwMode="gray">
          <a:xfrm>
            <a:off x="360000" y="1706400"/>
            <a:ext cx="8604000" cy="3127356"/>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smtClean="0">
                <a:solidFill>
                  <a:schemeClr val="tx1"/>
                </a:solidFill>
              </a:rPr>
              <a:t>Rénovation, modernisation </a:t>
            </a:r>
            <a:r>
              <a:rPr lang="fr-FR" sz="1150" dirty="0">
                <a:solidFill>
                  <a:schemeClr val="tx1"/>
                </a:solidFill>
              </a:rPr>
              <a:t>et </a:t>
            </a:r>
            <a:r>
              <a:rPr lang="fr-FR" sz="1150" dirty="0" smtClean="0">
                <a:solidFill>
                  <a:schemeClr val="tx1"/>
                </a:solidFill>
              </a:rPr>
              <a:t>augmentation de </a:t>
            </a:r>
            <a:r>
              <a:rPr lang="fr-FR" sz="1150" dirty="0">
                <a:solidFill>
                  <a:schemeClr val="tx1"/>
                </a:solidFill>
              </a:rPr>
              <a:t>la capacité hydroélectrique existante pour qu'elle soit adaptée au marché et aux défis numériques du futur système électrique et pour soutenir une part croissante de sources d'énergie renouvelables variables.</a:t>
            </a:r>
          </a:p>
          <a:p>
            <a:pPr marL="171450" indent="-171450">
              <a:spcAft>
                <a:spcPts val="0"/>
              </a:spcAft>
              <a:buFont typeface="Arial"/>
              <a:buChar char="•"/>
              <a:defRPr/>
            </a:pPr>
            <a:r>
              <a:rPr lang="fr-FR" sz="1150" dirty="0" smtClean="0">
                <a:solidFill>
                  <a:schemeClr val="tx1"/>
                </a:solidFill>
              </a:rPr>
              <a:t>Leadership </a:t>
            </a:r>
            <a:r>
              <a:rPr lang="fr-FR" sz="1150" dirty="0">
                <a:solidFill>
                  <a:schemeClr val="tx1"/>
                </a:solidFill>
              </a:rPr>
              <a:t>technologique</a:t>
            </a:r>
            <a:r>
              <a:rPr lang="fr-FR" sz="1150" dirty="0" smtClean="0">
                <a:solidFill>
                  <a:schemeClr val="tx1"/>
                </a:solidFill>
              </a:rPr>
              <a:t>, </a:t>
            </a:r>
            <a:r>
              <a:rPr lang="fr-FR" sz="1150" dirty="0">
                <a:solidFill>
                  <a:schemeClr val="tx1"/>
                </a:solidFill>
              </a:rPr>
              <a:t>compétitivité et </a:t>
            </a:r>
            <a:r>
              <a:rPr lang="fr-FR" sz="1150" dirty="0" smtClean="0">
                <a:solidFill>
                  <a:schemeClr val="tx1"/>
                </a:solidFill>
              </a:rPr>
              <a:t>potentiel </a:t>
            </a:r>
            <a:r>
              <a:rPr lang="fr-FR" sz="1150" dirty="0">
                <a:solidFill>
                  <a:schemeClr val="tx1"/>
                </a:solidFill>
              </a:rPr>
              <a:t>d'exportation de technologies de l'industrie </a:t>
            </a:r>
            <a:r>
              <a:rPr lang="fr-FR" sz="1150" dirty="0" smtClean="0">
                <a:solidFill>
                  <a:schemeClr val="tx1"/>
                </a:solidFill>
              </a:rPr>
              <a:t>européenne accrus. </a:t>
            </a:r>
            <a:endParaRPr lang="fr-FR" sz="1150" dirty="0">
              <a:solidFill>
                <a:schemeClr val="tx1"/>
              </a:solidFill>
            </a:endParaRPr>
          </a:p>
          <a:p>
            <a:pPr marL="171450" indent="-171450">
              <a:spcAft>
                <a:spcPts val="0"/>
              </a:spcAft>
              <a:buFont typeface="Arial"/>
              <a:buChar char="•"/>
              <a:defRPr/>
            </a:pPr>
            <a:r>
              <a:rPr lang="fr-FR" sz="1150" dirty="0">
                <a:solidFill>
                  <a:schemeClr val="tx1"/>
                </a:solidFill>
              </a:rPr>
              <a:t>Amélioration de la durabilité des installations hydroélectriques rénovées, conformément aux priorités </a:t>
            </a:r>
            <a:r>
              <a:rPr lang="fr-FR" sz="1150" dirty="0" smtClean="0">
                <a:solidFill>
                  <a:schemeClr val="tx1"/>
                </a:solidFill>
              </a:rPr>
              <a:t>du Green </a:t>
            </a:r>
            <a:r>
              <a:rPr lang="fr-FR" sz="1150" dirty="0">
                <a:solidFill>
                  <a:schemeClr val="tx1"/>
                </a:solidFill>
              </a:rPr>
              <a:t>Deal et en particulier de la biodiversité. </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smtClean="0">
                <a:solidFill>
                  <a:schemeClr val="tx1"/>
                </a:solidFill>
              </a:rPr>
              <a:t>Démontrer des </a:t>
            </a:r>
            <a:r>
              <a:rPr lang="fr-FR" sz="1150" dirty="0">
                <a:solidFill>
                  <a:schemeClr val="tx1"/>
                </a:solidFill>
              </a:rPr>
              <a:t>solutions techniques innovantes pour la remise à neuf avec une durabilité accrue de l'hydroélectricité. </a:t>
            </a:r>
          </a:p>
          <a:p>
            <a:pPr marL="171450" indent="-171450">
              <a:spcAft>
                <a:spcPts val="0"/>
              </a:spcAft>
              <a:buFont typeface="Arial"/>
              <a:buChar char="•"/>
              <a:defRPr/>
            </a:pPr>
            <a:r>
              <a:rPr lang="fr-FR" sz="1150" dirty="0">
                <a:solidFill>
                  <a:schemeClr val="tx1"/>
                </a:solidFill>
              </a:rPr>
              <a:t>Analyser le potentiel futur global des solutions innovantes dans les États membres de l'UE/pays associés. </a:t>
            </a:r>
          </a:p>
          <a:p>
            <a:pPr marL="171450" indent="-171450">
              <a:spcAft>
                <a:spcPts val="0"/>
              </a:spcAft>
              <a:buFont typeface="Arial"/>
              <a:buChar char="•"/>
              <a:defRPr/>
            </a:pPr>
            <a:r>
              <a:rPr lang="fr-FR" sz="1150" dirty="0">
                <a:solidFill>
                  <a:schemeClr val="tx1"/>
                </a:solidFill>
              </a:rPr>
              <a:t>Améliorer la durabilité environnementale en mettant l'accent sur la biodiversité, la gestion des sédiments, le maintien des processus géomorphologiques importants et la préservation des habitats. </a:t>
            </a:r>
          </a:p>
          <a:p>
            <a:pPr marL="171450" indent="-171450">
              <a:spcAft>
                <a:spcPts val="0"/>
              </a:spcAft>
              <a:buFont typeface="Arial"/>
              <a:buChar char="•"/>
              <a:defRPr/>
            </a:pPr>
            <a:r>
              <a:rPr lang="fr-FR" sz="1150" dirty="0">
                <a:solidFill>
                  <a:schemeClr val="tx1"/>
                </a:solidFill>
              </a:rPr>
              <a:t>Tenir compte des avantages supplémentaires pour la société, par exemple pour les loisirs, la lutte contre les inondations, la navigation et la gestion de la sécheresse. </a:t>
            </a:r>
          </a:p>
          <a:p>
            <a:pPr marL="171450" indent="-171450">
              <a:spcAft>
                <a:spcPts val="0"/>
              </a:spcAft>
              <a:buFont typeface="Arial"/>
              <a:buChar char="•"/>
              <a:defRPr/>
            </a:pPr>
            <a:r>
              <a:rPr lang="fr-FR" sz="1150" dirty="0">
                <a:solidFill>
                  <a:schemeClr val="tx1"/>
                </a:solidFill>
              </a:rPr>
              <a:t>Aller au-delà de l'amélioration de l'efficacité et conduire à des améliorations de la durabilité socio-économique &amp; environnementale</a:t>
            </a:r>
          </a:p>
          <a:p>
            <a:pPr marL="171450" indent="-171450">
              <a:spcAft>
                <a:spcPts val="0"/>
              </a:spcAft>
              <a:buFont typeface="Arial"/>
              <a:buChar char="•"/>
              <a:defRPr/>
            </a:pPr>
            <a:r>
              <a:rPr lang="fr-FR" sz="1150" dirty="0" smtClean="0">
                <a:solidFill>
                  <a:schemeClr val="tx1"/>
                </a:solidFill>
              </a:rPr>
              <a:t>Aborder la durabilité </a:t>
            </a:r>
            <a:r>
              <a:rPr lang="fr-FR" sz="1150" dirty="0">
                <a:solidFill>
                  <a:schemeClr val="tx1"/>
                </a:solidFill>
              </a:rPr>
              <a:t>socio-économique et environnementale </a:t>
            </a:r>
            <a:r>
              <a:rPr lang="fr-FR" sz="1150" dirty="0" smtClean="0">
                <a:solidFill>
                  <a:schemeClr val="tx1"/>
                </a:solidFill>
              </a:rPr>
              <a:t>sur </a:t>
            </a:r>
            <a:r>
              <a:rPr lang="fr-FR" sz="1150" dirty="0">
                <a:solidFill>
                  <a:schemeClr val="tx1"/>
                </a:solidFill>
              </a:rPr>
              <a:t>la base du cycle de vie.</a:t>
            </a:r>
          </a:p>
          <a:p>
            <a:pPr marL="171450" indent="-171450">
              <a:spcAft>
                <a:spcPts val="0"/>
              </a:spcAft>
              <a:buFont typeface="Arial"/>
              <a:buChar char="•"/>
              <a:defRPr/>
            </a:pP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38</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 : Les appels de 2023 </a:t>
            </a:r>
          </a:p>
          <a:p>
            <a:pPr>
              <a:defRPr/>
            </a:pPr>
            <a:r>
              <a:rPr lang="fr-FR" sz="1200" b="1" dirty="0"/>
              <a:t>Energies </a:t>
            </a:r>
            <a:r>
              <a:rPr lang="fr-FR" sz="1200" b="1" dirty="0" smtClean="0"/>
              <a:t>renouvelables – Hydroélectricité </a:t>
            </a:r>
            <a:endParaRPr lang="fr-FR" sz="1200" b="1" dirty="0"/>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7-8)</a:t>
            </a:r>
            <a:endParaRPr lang="fr-FR" sz="1200" i="1" dirty="0"/>
          </a:p>
          <a:p>
            <a:pPr lvl="0">
              <a:defRPr/>
            </a:pPr>
            <a:r>
              <a:rPr lang="fr-FR" sz="1200" i="1" dirty="0"/>
              <a:t>Nb estimé de projets financés : 1</a:t>
            </a:r>
            <a:endParaRPr dirty="0"/>
          </a:p>
          <a:p>
            <a:pPr lvl="0">
              <a:defRPr/>
            </a:pPr>
            <a:r>
              <a:rPr lang="fr-FR" sz="1200" i="1" dirty="0"/>
              <a:t>Budget/projet : 8M€</a:t>
            </a:r>
            <a:endParaRPr dirty="0"/>
          </a:p>
          <a:p>
            <a:pPr lvl="0">
              <a:defRPr/>
            </a:pPr>
            <a:r>
              <a:rPr lang="fr-FR" sz="1200" i="1" dirty="0"/>
              <a:t>Ouverture : 04/05/2023</a:t>
            </a:r>
            <a:endParaRPr dirty="0"/>
          </a:p>
          <a:p>
            <a:pPr lvl="0">
              <a:defRPr/>
            </a:pPr>
            <a:r>
              <a:rPr lang="fr-FR" sz="1200" i="1" dirty="0"/>
              <a:t>Deadline : 05/09/2023</a:t>
            </a:r>
          </a:p>
          <a:p>
            <a:pPr lvl="0">
              <a:defRPr/>
            </a:pPr>
            <a:r>
              <a:rPr lang="fr-FR" sz="1200" i="1" dirty="0"/>
              <a:t>Appel en Lump </a:t>
            </a:r>
            <a:r>
              <a:rPr lang="fr-FR" sz="1200" i="1" dirty="0" err="1" smtClean="0"/>
              <a:t>Sum</a:t>
            </a:r>
            <a:endParaRPr dirty="0"/>
          </a:p>
        </p:txBody>
      </p:sp>
    </p:spTree>
    <p:extLst>
      <p:ext uri="{BB962C8B-B14F-4D97-AF65-F5344CB8AC3E}">
        <p14:creationId xmlns:p14="http://schemas.microsoft.com/office/powerpoint/2010/main" val="1266367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HORIZON-CL5-2023-D3-01-01: Renewable Energy Valleys to increase energy </a:t>
            </a:r>
            <a:r>
              <a:rPr lang="en-US" sz="1400" b="1" u="sng" dirty="0" smtClean="0">
                <a:solidFill>
                  <a:schemeClr val="tx1"/>
                </a:solidFill>
              </a:rPr>
              <a:t>security while </a:t>
            </a:r>
            <a:r>
              <a:rPr lang="en-US" sz="1400" b="1" u="sng" dirty="0">
                <a:solidFill>
                  <a:schemeClr val="tx1"/>
                </a:solidFill>
              </a:rPr>
              <a:t>accelerating the green transition in Europe</a:t>
            </a:r>
            <a:endParaRPr lang="en-US" sz="1400" b="1" dirty="0">
              <a:solidFill>
                <a:schemeClr val="tx1"/>
              </a:solidFill>
            </a:endParaRPr>
          </a:p>
        </p:txBody>
      </p:sp>
      <p:sp>
        <p:nvSpPr>
          <p:cNvPr id="6" name="Espace réservé du contenu 5"/>
          <p:cNvSpPr txBox="1"/>
          <p:nvPr/>
        </p:nvSpPr>
        <p:spPr bwMode="gray">
          <a:xfrm>
            <a:off x="360000" y="1563638"/>
            <a:ext cx="8424000" cy="329187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smtClean="0">
                <a:solidFill>
                  <a:schemeClr val="tx1"/>
                </a:solidFill>
              </a:rPr>
              <a:t>Contribution </a:t>
            </a:r>
            <a:r>
              <a:rPr lang="fr-FR" sz="1100" dirty="0">
                <a:solidFill>
                  <a:schemeClr val="tx1"/>
                </a:solidFill>
              </a:rPr>
              <a:t>à la mise en </a:t>
            </a:r>
            <a:r>
              <a:rPr lang="fr-FR" sz="1100" dirty="0" smtClean="0">
                <a:solidFill>
                  <a:schemeClr val="tx1"/>
                </a:solidFill>
              </a:rPr>
              <a:t>œuvre </a:t>
            </a:r>
            <a:r>
              <a:rPr lang="fr-FR" sz="1100" dirty="0">
                <a:solidFill>
                  <a:schemeClr val="tx1"/>
                </a:solidFill>
              </a:rPr>
              <a:t>du plan </a:t>
            </a:r>
            <a:r>
              <a:rPr lang="fr-FR" sz="1100" dirty="0" err="1" smtClean="0">
                <a:solidFill>
                  <a:schemeClr val="tx1"/>
                </a:solidFill>
              </a:rPr>
              <a:t>REPowerEU</a:t>
            </a:r>
            <a:r>
              <a:rPr lang="fr-FR" sz="1100" dirty="0">
                <a:solidFill>
                  <a:schemeClr val="tx1"/>
                </a:solidFill>
              </a:rPr>
              <a:t>.</a:t>
            </a:r>
          </a:p>
          <a:p>
            <a:pPr marL="171450" indent="-171450">
              <a:spcAft>
                <a:spcPts val="0"/>
              </a:spcAft>
              <a:buFont typeface="Arial"/>
              <a:buChar char="•"/>
              <a:defRPr/>
            </a:pPr>
            <a:r>
              <a:rPr lang="fr-FR" sz="1100" dirty="0" smtClean="0">
                <a:solidFill>
                  <a:schemeClr val="tx1"/>
                </a:solidFill>
              </a:rPr>
              <a:t>Déploiement </a:t>
            </a:r>
            <a:r>
              <a:rPr lang="fr-FR" sz="1100" dirty="0">
                <a:solidFill>
                  <a:schemeClr val="tx1"/>
                </a:solidFill>
              </a:rPr>
              <a:t>de solutions </a:t>
            </a:r>
            <a:r>
              <a:rPr lang="fr-FR" sz="1100" dirty="0" smtClean="0">
                <a:solidFill>
                  <a:schemeClr val="tx1"/>
                </a:solidFill>
              </a:rPr>
              <a:t>locales ou régionales des </a:t>
            </a:r>
            <a:r>
              <a:rPr lang="fr-FR" sz="1100" dirty="0">
                <a:solidFill>
                  <a:schemeClr val="tx1"/>
                </a:solidFill>
              </a:rPr>
              <a:t>systèmes </a:t>
            </a:r>
            <a:r>
              <a:rPr lang="fr-FR" sz="1100" dirty="0" smtClean="0">
                <a:solidFill>
                  <a:schemeClr val="tx1"/>
                </a:solidFill>
              </a:rPr>
              <a:t>d'énergie renouvelable </a:t>
            </a:r>
            <a:r>
              <a:rPr lang="fr-FR" sz="1100" dirty="0">
                <a:solidFill>
                  <a:schemeClr val="tx1"/>
                </a:solidFill>
              </a:rPr>
              <a:t>pour les besoins en </a:t>
            </a:r>
            <a:r>
              <a:rPr lang="fr-FR" sz="1100" dirty="0" smtClean="0">
                <a:solidFill>
                  <a:schemeClr val="tx1"/>
                </a:solidFill>
              </a:rPr>
              <a:t>électricité.</a:t>
            </a:r>
          </a:p>
          <a:p>
            <a:pPr marL="171450" indent="-171450">
              <a:spcAft>
                <a:spcPts val="0"/>
              </a:spcAft>
              <a:buFont typeface="Arial"/>
              <a:buChar char="•"/>
              <a:defRPr/>
            </a:pPr>
            <a:r>
              <a:rPr lang="fr-FR" sz="1100" dirty="0" smtClean="0">
                <a:solidFill>
                  <a:schemeClr val="tx1"/>
                </a:solidFill>
              </a:rPr>
              <a:t>Création </a:t>
            </a:r>
            <a:r>
              <a:rPr lang="fr-FR" sz="1100" dirty="0">
                <a:solidFill>
                  <a:schemeClr val="tx1"/>
                </a:solidFill>
              </a:rPr>
              <a:t>de nouveaux emplois durables liés aux chaînes de valeur des systèmes </a:t>
            </a:r>
            <a:r>
              <a:rPr lang="fr-FR" sz="1100" dirty="0" smtClean="0">
                <a:solidFill>
                  <a:schemeClr val="tx1"/>
                </a:solidFill>
              </a:rPr>
              <a:t>d'énergie renouvelable </a:t>
            </a:r>
            <a:r>
              <a:rPr lang="fr-FR" sz="1100" dirty="0">
                <a:solidFill>
                  <a:schemeClr val="tx1"/>
                </a:solidFill>
              </a:rPr>
              <a:t>locaux ou </a:t>
            </a:r>
            <a:r>
              <a:rPr lang="fr-FR" sz="1100" dirty="0" smtClean="0">
                <a:solidFill>
                  <a:schemeClr val="tx1"/>
                </a:solidFill>
              </a:rPr>
              <a:t>régionaux.</a:t>
            </a:r>
          </a:p>
          <a:p>
            <a:pPr marL="171450" indent="-171450">
              <a:spcAft>
                <a:spcPts val="0"/>
              </a:spcAft>
              <a:buFont typeface="Arial"/>
              <a:buChar char="•"/>
              <a:defRPr/>
            </a:pPr>
            <a:r>
              <a:rPr lang="fr-FR" sz="1100" dirty="0" smtClean="0">
                <a:solidFill>
                  <a:schemeClr val="tx1"/>
                </a:solidFill>
              </a:rPr>
              <a:t>Renforcement de </a:t>
            </a:r>
            <a:r>
              <a:rPr lang="fr-FR" sz="1100" dirty="0">
                <a:solidFill>
                  <a:schemeClr val="tx1"/>
                </a:solidFill>
              </a:rPr>
              <a:t>la sécurité et l'autonomie de l'approvisionnement énergétique </a:t>
            </a:r>
            <a:r>
              <a:rPr lang="fr-FR" sz="1100" dirty="0" smtClean="0">
                <a:solidFill>
                  <a:schemeClr val="tx1"/>
                </a:solidFill>
              </a:rPr>
              <a:t>local/régional dans </a:t>
            </a:r>
            <a:r>
              <a:rPr lang="fr-FR" sz="1100" dirty="0">
                <a:solidFill>
                  <a:schemeClr val="tx1"/>
                </a:solidFill>
              </a:rPr>
              <a:t>les États </a:t>
            </a:r>
            <a:r>
              <a:rPr lang="fr-FR" sz="1100" dirty="0" smtClean="0">
                <a:solidFill>
                  <a:schemeClr val="tx1"/>
                </a:solidFill>
              </a:rPr>
              <a:t>membres/pays associés.</a:t>
            </a:r>
          </a:p>
          <a:p>
            <a:pPr marL="171450" indent="-171450">
              <a:spcAft>
                <a:spcPts val="0"/>
              </a:spcAft>
              <a:buFont typeface="Arial"/>
              <a:buChar char="•"/>
              <a:defRPr/>
            </a:pPr>
            <a:r>
              <a:rPr lang="fr-FR" sz="1100" dirty="0">
                <a:solidFill>
                  <a:schemeClr val="tx1"/>
                </a:solidFill>
              </a:rPr>
              <a:t>E</a:t>
            </a:r>
            <a:r>
              <a:rPr lang="fr-FR" sz="1100" dirty="0" smtClean="0">
                <a:solidFill>
                  <a:schemeClr val="tx1"/>
                </a:solidFill>
              </a:rPr>
              <a:t>tat </a:t>
            </a:r>
            <a:r>
              <a:rPr lang="fr-FR" sz="1100" dirty="0">
                <a:solidFill>
                  <a:schemeClr val="tx1"/>
                </a:solidFill>
              </a:rPr>
              <a:t>de préparation, </a:t>
            </a:r>
            <a:r>
              <a:rPr lang="fr-FR" sz="1100" dirty="0" smtClean="0">
                <a:solidFill>
                  <a:schemeClr val="tx1"/>
                </a:solidFill>
              </a:rPr>
              <a:t>fiabilité</a:t>
            </a:r>
            <a:r>
              <a:rPr lang="fr-FR" sz="1100" dirty="0">
                <a:solidFill>
                  <a:schemeClr val="tx1"/>
                </a:solidFill>
              </a:rPr>
              <a:t>, </a:t>
            </a:r>
            <a:r>
              <a:rPr lang="fr-FR" sz="1100" dirty="0" smtClean="0">
                <a:solidFill>
                  <a:schemeClr val="tx1"/>
                </a:solidFill>
              </a:rPr>
              <a:t>performance </a:t>
            </a:r>
            <a:r>
              <a:rPr lang="fr-FR" sz="1100" dirty="0">
                <a:solidFill>
                  <a:schemeClr val="tx1"/>
                </a:solidFill>
              </a:rPr>
              <a:t>et </a:t>
            </a:r>
            <a:r>
              <a:rPr lang="fr-FR" sz="1100" dirty="0" smtClean="0">
                <a:solidFill>
                  <a:schemeClr val="tx1"/>
                </a:solidFill>
              </a:rPr>
              <a:t>caractère </a:t>
            </a:r>
            <a:r>
              <a:rPr lang="fr-FR" sz="1100" dirty="0">
                <a:solidFill>
                  <a:schemeClr val="tx1"/>
                </a:solidFill>
              </a:rPr>
              <a:t>abordable </a:t>
            </a:r>
            <a:r>
              <a:rPr lang="fr-FR" sz="1100" dirty="0" smtClean="0">
                <a:solidFill>
                  <a:schemeClr val="tx1"/>
                </a:solidFill>
              </a:rPr>
              <a:t>des solutions </a:t>
            </a:r>
            <a:r>
              <a:rPr lang="fr-FR" sz="1100" dirty="0">
                <a:solidFill>
                  <a:schemeClr val="tx1"/>
                </a:solidFill>
              </a:rPr>
              <a:t>de systèmes d'énergie </a:t>
            </a:r>
            <a:r>
              <a:rPr lang="fr-FR" sz="1100" dirty="0" smtClean="0">
                <a:solidFill>
                  <a:schemeClr val="tx1"/>
                </a:solidFill>
              </a:rPr>
              <a:t>renouvelable accrus.</a:t>
            </a:r>
          </a:p>
          <a:p>
            <a:pPr marL="171450" indent="-171450">
              <a:spcAft>
                <a:spcPts val="0"/>
              </a:spcAft>
              <a:buFont typeface="Arial"/>
              <a:buChar char="•"/>
              <a:defRPr/>
            </a:pPr>
            <a:r>
              <a:rPr lang="fr-FR" sz="1100" dirty="0" smtClean="0">
                <a:solidFill>
                  <a:schemeClr val="tx1"/>
                </a:solidFill>
              </a:rPr>
              <a:t>Engagement </a:t>
            </a:r>
            <a:r>
              <a:rPr lang="fr-FR" sz="1100" dirty="0">
                <a:solidFill>
                  <a:schemeClr val="tx1"/>
                </a:solidFill>
              </a:rPr>
              <a:t>accru des régions, des villes et des citoyens en faveur de l'énergie géothermique. </a:t>
            </a:r>
          </a:p>
          <a:p>
            <a:pPr>
              <a:spcAft>
                <a:spcPts val="0"/>
              </a:spcAft>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endParaRPr lang="fr-FR" sz="1150" dirty="0" smtClean="0"/>
          </a:p>
          <a:p>
            <a:pPr marL="171450" indent="-171450">
              <a:spcAft>
                <a:spcPts val="0"/>
              </a:spcAft>
              <a:buFont typeface="Arial"/>
              <a:buChar char="•"/>
              <a:defRPr/>
            </a:pPr>
            <a:r>
              <a:rPr lang="fr-FR" sz="1100" dirty="0" smtClean="0">
                <a:solidFill>
                  <a:schemeClr val="tx1"/>
                </a:solidFill>
              </a:rPr>
              <a:t>Créer des « laboratoires vivants » dans </a:t>
            </a:r>
            <a:r>
              <a:rPr lang="fr-FR" sz="1100" dirty="0">
                <a:solidFill>
                  <a:schemeClr val="tx1"/>
                </a:solidFill>
              </a:rPr>
              <a:t>les vallées d’énergies renouvelables des communautés urbaines </a:t>
            </a:r>
            <a:r>
              <a:rPr lang="fr-FR" sz="1100" dirty="0" smtClean="0">
                <a:solidFill>
                  <a:schemeClr val="tx1"/>
                </a:solidFill>
              </a:rPr>
              <a:t>ou régionales. </a:t>
            </a:r>
          </a:p>
          <a:p>
            <a:pPr marL="171450" indent="-171450">
              <a:spcAft>
                <a:spcPts val="0"/>
              </a:spcAft>
              <a:buFont typeface="Arial"/>
              <a:buChar char="•"/>
              <a:defRPr/>
            </a:pPr>
            <a:r>
              <a:rPr lang="fr-FR" sz="1100" dirty="0" smtClean="0">
                <a:solidFill>
                  <a:schemeClr val="tx1"/>
                </a:solidFill>
              </a:rPr>
              <a:t>Prendre </a:t>
            </a:r>
            <a:r>
              <a:rPr lang="fr-FR" sz="1100" dirty="0">
                <a:solidFill>
                  <a:schemeClr val="tx1"/>
                </a:solidFill>
              </a:rPr>
              <a:t>en compte </a:t>
            </a:r>
            <a:r>
              <a:rPr lang="fr-FR" sz="1100" dirty="0" smtClean="0">
                <a:solidFill>
                  <a:schemeClr val="tx1"/>
                </a:solidFill>
              </a:rPr>
              <a:t>les </a:t>
            </a:r>
            <a:r>
              <a:rPr lang="fr-FR" sz="1100" dirty="0">
                <a:solidFill>
                  <a:schemeClr val="tx1"/>
                </a:solidFill>
              </a:rPr>
              <a:t>différents potentiels en termes de géographie, </a:t>
            </a:r>
            <a:r>
              <a:rPr lang="fr-FR" sz="1100" dirty="0" smtClean="0">
                <a:solidFill>
                  <a:schemeClr val="tx1"/>
                </a:solidFill>
              </a:rPr>
              <a:t>climat </a:t>
            </a:r>
            <a:r>
              <a:rPr lang="fr-FR" sz="1100" dirty="0">
                <a:solidFill>
                  <a:schemeClr val="tx1"/>
                </a:solidFill>
              </a:rPr>
              <a:t>et </a:t>
            </a:r>
            <a:r>
              <a:rPr lang="fr-FR" sz="1100" dirty="0" smtClean="0">
                <a:solidFill>
                  <a:schemeClr val="tx1"/>
                </a:solidFill>
              </a:rPr>
              <a:t>ressources naturelles dans la conception.</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Prendre </a:t>
            </a:r>
            <a:r>
              <a:rPr lang="fr-FR" sz="1100" dirty="0">
                <a:solidFill>
                  <a:schemeClr val="tx1"/>
                </a:solidFill>
              </a:rPr>
              <a:t>en compte des différents utilisateurs finaux (par </a:t>
            </a:r>
            <a:r>
              <a:rPr lang="fr-FR" sz="1100" dirty="0" smtClean="0">
                <a:solidFill>
                  <a:schemeClr val="tx1"/>
                </a:solidFill>
              </a:rPr>
              <a:t>ex., </a:t>
            </a:r>
            <a:r>
              <a:rPr lang="fr-FR" sz="1100" dirty="0">
                <a:solidFill>
                  <a:schemeClr val="tx1"/>
                </a:solidFill>
              </a:rPr>
              <a:t>bâtiments, </a:t>
            </a:r>
            <a:r>
              <a:rPr lang="fr-FR" sz="1100" dirty="0" smtClean="0">
                <a:solidFill>
                  <a:schemeClr val="tx1"/>
                </a:solidFill>
              </a:rPr>
              <a:t>mobilité, industrie</a:t>
            </a:r>
            <a:r>
              <a:rPr lang="fr-FR" sz="1100" dirty="0">
                <a:solidFill>
                  <a:schemeClr val="tx1"/>
                </a:solidFill>
              </a:rPr>
              <a:t>, parcs industriels) des </a:t>
            </a:r>
            <a:r>
              <a:rPr lang="fr-FR" sz="1100" dirty="0" smtClean="0">
                <a:solidFill>
                  <a:schemeClr val="tx1"/>
                </a:solidFill>
              </a:rPr>
              <a:t>vecteurs ENR.</a:t>
            </a:r>
          </a:p>
          <a:p>
            <a:pPr marL="171450" indent="-171450">
              <a:spcAft>
                <a:spcPts val="0"/>
              </a:spcAft>
              <a:buFont typeface="Arial"/>
              <a:buChar char="•"/>
              <a:defRPr/>
            </a:pPr>
            <a:r>
              <a:rPr lang="fr-FR" sz="1100" dirty="0" smtClean="0">
                <a:solidFill>
                  <a:schemeClr val="tx1"/>
                </a:solidFill>
              </a:rPr>
              <a:t>Réduire </a:t>
            </a:r>
            <a:r>
              <a:rPr lang="fr-FR" sz="1100" dirty="0">
                <a:solidFill>
                  <a:schemeClr val="tx1"/>
                </a:solidFill>
              </a:rPr>
              <a:t>la consommation et </a:t>
            </a:r>
            <a:r>
              <a:rPr lang="fr-FR" sz="1100" dirty="0" smtClean="0">
                <a:solidFill>
                  <a:schemeClr val="tx1"/>
                </a:solidFill>
              </a:rPr>
              <a:t>les </a:t>
            </a:r>
            <a:r>
              <a:rPr lang="fr-FR" sz="1100" dirty="0">
                <a:solidFill>
                  <a:schemeClr val="tx1"/>
                </a:solidFill>
              </a:rPr>
              <a:t>pertes d'énergie grâce à l'intégration de </a:t>
            </a:r>
            <a:r>
              <a:rPr lang="fr-FR" sz="1100" dirty="0" smtClean="0">
                <a:solidFill>
                  <a:schemeClr val="tx1"/>
                </a:solidFill>
              </a:rPr>
              <a:t>solutions efficaces </a:t>
            </a:r>
            <a:r>
              <a:rPr lang="fr-FR" sz="1100" dirty="0">
                <a:solidFill>
                  <a:schemeClr val="tx1"/>
                </a:solidFill>
              </a:rPr>
              <a:t>et </a:t>
            </a:r>
            <a:r>
              <a:rPr lang="fr-FR" sz="1100" dirty="0" smtClean="0">
                <a:solidFill>
                  <a:schemeClr val="tx1"/>
                </a:solidFill>
              </a:rPr>
              <a:t>innovantes.</a:t>
            </a:r>
          </a:p>
          <a:p>
            <a:pPr marL="171450" indent="-171450">
              <a:spcAft>
                <a:spcPts val="0"/>
              </a:spcAft>
              <a:buFont typeface="Arial"/>
              <a:buChar char="•"/>
              <a:defRPr/>
            </a:pPr>
            <a:r>
              <a:rPr lang="fr-FR" sz="1100" dirty="0" smtClean="0">
                <a:solidFill>
                  <a:schemeClr val="tx1"/>
                </a:solidFill>
              </a:rPr>
              <a:t>Développer </a:t>
            </a:r>
            <a:r>
              <a:rPr lang="fr-FR" sz="1100" dirty="0">
                <a:solidFill>
                  <a:schemeClr val="tx1"/>
                </a:solidFill>
              </a:rPr>
              <a:t>et </a:t>
            </a:r>
            <a:r>
              <a:rPr lang="fr-FR" sz="1100" dirty="0" smtClean="0">
                <a:solidFill>
                  <a:schemeClr val="tx1"/>
                </a:solidFill>
              </a:rPr>
              <a:t>tester un </a:t>
            </a:r>
            <a:r>
              <a:rPr lang="fr-FR" sz="1100" dirty="0">
                <a:solidFill>
                  <a:schemeClr val="tx1"/>
                </a:solidFill>
              </a:rPr>
              <a:t>jumeau numérique du réseau énergétique local spécifique </a:t>
            </a:r>
            <a:r>
              <a:rPr lang="fr-FR" sz="1100" dirty="0" smtClean="0">
                <a:solidFill>
                  <a:schemeClr val="tx1"/>
                </a:solidFill>
              </a:rPr>
              <a:t>pour tous </a:t>
            </a:r>
            <a:r>
              <a:rPr lang="fr-FR" sz="1100" dirty="0">
                <a:solidFill>
                  <a:schemeClr val="tx1"/>
                </a:solidFill>
              </a:rPr>
              <a:t>les types de vecteurs </a:t>
            </a:r>
            <a:r>
              <a:rPr lang="fr-FR" sz="1100" dirty="0" smtClean="0">
                <a:solidFill>
                  <a:schemeClr val="tx1"/>
                </a:solidFill>
              </a:rPr>
              <a:t>énergétiques.</a:t>
            </a:r>
          </a:p>
          <a:p>
            <a:pPr marL="171450" indent="-171450">
              <a:spcAft>
                <a:spcPts val="0"/>
              </a:spcAft>
              <a:buFont typeface="Arial"/>
              <a:buChar char="•"/>
              <a:defRPr/>
            </a:pPr>
            <a:r>
              <a:rPr lang="fr-FR" sz="1100" dirty="0" smtClean="0">
                <a:solidFill>
                  <a:schemeClr val="tx1"/>
                </a:solidFill>
              </a:rPr>
              <a:t>Analyser les </a:t>
            </a:r>
            <a:r>
              <a:rPr lang="fr-FR" sz="1100" dirty="0">
                <a:solidFill>
                  <a:schemeClr val="tx1"/>
                </a:solidFill>
              </a:rPr>
              <a:t>scénarios utilisant le jumeau numérique pour améliorer </a:t>
            </a:r>
            <a:r>
              <a:rPr lang="fr-FR" sz="1100" dirty="0" smtClean="0">
                <a:solidFill>
                  <a:schemeClr val="tx1"/>
                </a:solidFill>
              </a:rPr>
              <a:t>la gestion, la </a:t>
            </a:r>
            <a:r>
              <a:rPr lang="fr-FR" sz="1100" dirty="0">
                <a:solidFill>
                  <a:schemeClr val="tx1"/>
                </a:solidFill>
              </a:rPr>
              <a:t>planification, la collecte et le traitement des </a:t>
            </a:r>
            <a:r>
              <a:rPr lang="fr-FR" sz="1100" dirty="0" smtClean="0">
                <a:solidFill>
                  <a:schemeClr val="tx1"/>
                </a:solidFill>
              </a:rPr>
              <a:t>données.</a:t>
            </a:r>
          </a:p>
          <a:p>
            <a:pPr marL="171450" indent="-171450">
              <a:spcAft>
                <a:spcPts val="0"/>
              </a:spcAft>
              <a:buFont typeface="Arial"/>
              <a:buChar char="•"/>
              <a:defRPr/>
            </a:pPr>
            <a:r>
              <a:rPr lang="fr-FR" sz="1100" dirty="0" smtClean="0">
                <a:solidFill>
                  <a:schemeClr val="tx1"/>
                </a:solidFill>
              </a:rPr>
              <a:t>Élaborer des approches </a:t>
            </a:r>
            <a:r>
              <a:rPr lang="fr-FR" sz="1100" dirty="0">
                <a:solidFill>
                  <a:schemeClr val="tx1"/>
                </a:solidFill>
              </a:rPr>
              <a:t>rentables de transposition à plus grande échelle et </a:t>
            </a:r>
            <a:r>
              <a:rPr lang="fr-FR" sz="1100" dirty="0" smtClean="0">
                <a:solidFill>
                  <a:schemeClr val="tx1"/>
                </a:solidFill>
              </a:rPr>
              <a:t>de commercialisation </a:t>
            </a:r>
            <a:r>
              <a:rPr lang="fr-FR" sz="1100" dirty="0">
                <a:solidFill>
                  <a:schemeClr val="tx1"/>
                </a:solidFill>
              </a:rPr>
              <a:t>des </a:t>
            </a:r>
            <a:r>
              <a:rPr lang="fr-FR" sz="1100" dirty="0" smtClean="0">
                <a:solidFill>
                  <a:schemeClr val="tx1"/>
                </a:solidFill>
              </a:rPr>
              <a:t>solutions.</a:t>
            </a:r>
          </a:p>
          <a:p>
            <a:pPr marL="171450" indent="-171450">
              <a:spcAft>
                <a:spcPts val="0"/>
              </a:spcAft>
              <a:buFont typeface="Arial"/>
              <a:buChar char="•"/>
              <a:defRPr/>
            </a:pPr>
            <a:r>
              <a:rPr lang="fr-FR" sz="1100" dirty="0">
                <a:solidFill>
                  <a:schemeClr val="tx1"/>
                </a:solidFill>
              </a:rPr>
              <a:t>Encourager la participation de l'industrie locale et d'autres </a:t>
            </a:r>
            <a:r>
              <a:rPr lang="fr-FR" sz="1100" dirty="0" smtClean="0">
                <a:solidFill>
                  <a:schemeClr val="tx1"/>
                </a:solidFill>
              </a:rPr>
              <a:t>parties prenantes</a:t>
            </a:r>
            <a:r>
              <a:rPr lang="fr-FR" sz="1100" dirty="0">
                <a:solidFill>
                  <a:schemeClr val="tx1"/>
                </a:solidFill>
              </a:rPr>
              <a:t>, y compris les citoyens, les communautés de </a:t>
            </a:r>
            <a:r>
              <a:rPr lang="fr-FR" sz="1100" dirty="0" smtClean="0">
                <a:solidFill>
                  <a:schemeClr val="tx1"/>
                </a:solidFill>
              </a:rPr>
              <a:t>l'énergie.</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39</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 : Les appels de 2023 </a:t>
            </a:r>
          </a:p>
          <a:p>
            <a:pPr>
              <a:defRPr/>
            </a:pPr>
            <a:r>
              <a:rPr lang="fr-FR" sz="1200" b="1" dirty="0"/>
              <a:t>Energies </a:t>
            </a:r>
            <a:r>
              <a:rPr lang="fr-FR" sz="1200" b="1" dirty="0" smtClean="0"/>
              <a:t>renouvelables – Autres </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en-US" sz="1200" i="1" dirty="0" err="1"/>
              <a:t>projet</a:t>
            </a:r>
            <a:r>
              <a:rPr lang="en-US" sz="1200" i="1" dirty="0"/>
              <a:t> </a:t>
            </a:r>
            <a:r>
              <a:rPr lang="en-US" sz="1200" i="1" dirty="0" smtClean="0"/>
              <a:t>7-8)</a:t>
            </a:r>
            <a:endParaRPr lang="fr-FR" sz="1200" i="1" dirty="0"/>
          </a:p>
          <a:p>
            <a:pPr lvl="0">
              <a:defRPr/>
            </a:pPr>
            <a:r>
              <a:rPr lang="fr-FR" sz="1200" i="1" dirty="0"/>
              <a:t>Nb estimé de projets financés : 2</a:t>
            </a:r>
            <a:endParaRPr dirty="0"/>
          </a:p>
          <a:p>
            <a:pPr lvl="0">
              <a:defRPr/>
            </a:pPr>
            <a:r>
              <a:rPr lang="fr-FR" sz="1200" i="1" dirty="0"/>
              <a:t>Budget/projet : </a:t>
            </a:r>
            <a:r>
              <a:rPr lang="fr-FR" sz="1200" i="1" dirty="0" smtClean="0"/>
              <a:t>20M</a:t>
            </a:r>
            <a:r>
              <a:rPr lang="fr-FR" sz="1200" i="1" dirty="0"/>
              <a:t>€</a:t>
            </a:r>
            <a:endParaRPr dirty="0"/>
          </a:p>
          <a:p>
            <a:pPr lvl="0">
              <a:defRPr/>
            </a:pPr>
            <a:r>
              <a:rPr lang="fr-FR" sz="1200" i="1" dirty="0"/>
              <a:t>Ouverture : </a:t>
            </a:r>
            <a:r>
              <a:rPr lang="fr-FR" sz="1200" i="1" dirty="0" smtClean="0"/>
              <a:t>13/12/2022</a:t>
            </a:r>
            <a:endParaRPr lang="fr-FR" sz="1200" i="1" dirty="0"/>
          </a:p>
          <a:p>
            <a:pPr lvl="0">
              <a:defRPr/>
            </a:pPr>
            <a:r>
              <a:rPr lang="fr-FR" sz="1200" i="1" dirty="0"/>
              <a:t>Deadline : </a:t>
            </a:r>
            <a:r>
              <a:rPr lang="fr-FR" sz="1200" i="1" dirty="0" smtClean="0"/>
              <a:t>30/03/2023</a:t>
            </a:r>
            <a:endParaRPr lang="fr-FR" sz="1200" i="1" dirty="0"/>
          </a:p>
        </p:txBody>
      </p:sp>
    </p:spTree>
    <p:extLst>
      <p:ext uri="{BB962C8B-B14F-4D97-AF65-F5344CB8AC3E}">
        <p14:creationId xmlns:p14="http://schemas.microsoft.com/office/powerpoint/2010/main" val="105878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68302" y="828252"/>
            <a:ext cx="8481354" cy="3983136"/>
          </a:xfrm>
          <a:prstGeom prst="rect">
            <a:avLst/>
          </a:prstGeom>
          <a:solidFill>
            <a:schemeClr val="bg1"/>
          </a:solidFill>
        </p:spPr>
        <p:txBody>
          <a:bodyPr/>
          <a:lstStyle/>
          <a:p>
            <a:pPr>
              <a:spcBef>
                <a:spcPts val="600"/>
              </a:spcBef>
              <a:spcAft>
                <a:spcPts val="600"/>
              </a:spcAft>
              <a:defRPr/>
            </a:pPr>
            <a:r>
              <a:rPr lang="fr-FR" sz="1200" b="0" dirty="0">
                <a:solidFill>
                  <a:schemeClr val="tx1"/>
                </a:solidFill>
              </a:rPr>
              <a:t>Horizon Europe est le programme-cadre de l'Union européenne pour la recherche et l'innovation. Il couvre la période 2021-2027 et est doté d'un budget de 95,5 milliards d'euros.</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Le présent guide a été réalisé par les membres du </a:t>
            </a:r>
            <a:r>
              <a:rPr lang="fr-FR" sz="1200" dirty="0">
                <a:solidFill>
                  <a:schemeClr val="tx1"/>
                </a:solidFill>
              </a:rPr>
              <a:t>Point de Contact National </a:t>
            </a:r>
            <a:r>
              <a:rPr lang="fr-FR" sz="1200" b="0" dirty="0">
                <a:solidFill>
                  <a:schemeClr val="tx1"/>
                </a:solidFill>
              </a:rPr>
              <a:t>(PCN) français Horizon Europe en charge du </a:t>
            </a:r>
            <a:r>
              <a:rPr lang="fr-FR" sz="1200" dirty="0">
                <a:solidFill>
                  <a:schemeClr val="tx1"/>
                </a:solidFill>
              </a:rPr>
              <a:t>Cluster 5 sur les thématiques climat, énergie et mobilité </a:t>
            </a:r>
            <a:r>
              <a:rPr lang="fr-FR" sz="1200" b="0" dirty="0">
                <a:solidFill>
                  <a:schemeClr val="tx1"/>
                </a:solidFill>
              </a:rPr>
              <a:t>(</a:t>
            </a:r>
            <a:r>
              <a:rPr lang="fr-FR" sz="1200" b="0" u="sng" dirty="0">
                <a:solidFill>
                  <a:schemeClr val="tx1"/>
                </a:solidFill>
                <a:hlinkClick r:id="rId2" action="ppaction://hlinksldjump"/>
              </a:rPr>
              <a:t>voir ici</a:t>
            </a:r>
            <a:r>
              <a:rPr lang="fr-FR" sz="1200" b="0" dirty="0">
                <a:solidFill>
                  <a:schemeClr val="tx1"/>
                </a:solidFill>
              </a:rPr>
              <a:t>).</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En France, le dispositif des PCN est placé sous l'autorité du </a:t>
            </a:r>
            <a:r>
              <a:rPr lang="fr-FR" sz="1200" dirty="0">
                <a:solidFill>
                  <a:schemeClr val="tx1"/>
                </a:solidFill>
              </a:rPr>
              <a:t>Ministère de l'enseignement supérieur et de la recherche</a:t>
            </a:r>
            <a:r>
              <a:rPr lang="fr-FR" sz="1200" b="0" dirty="0">
                <a:solidFill>
                  <a:schemeClr val="tx1"/>
                </a:solidFill>
              </a:rPr>
              <a:t>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Ce guide s'adresse à tous les acteurs français du monde </a:t>
            </a:r>
            <a:r>
              <a:rPr lang="fr-FR" sz="1200" b="0" dirty="0" smtClean="0">
                <a:solidFill>
                  <a:schemeClr val="tx1"/>
                </a:solidFill>
              </a:rPr>
              <a:t>de la </a:t>
            </a:r>
            <a:r>
              <a:rPr lang="fr-FR" sz="1200" b="0" dirty="0">
                <a:solidFill>
                  <a:schemeClr val="tx1"/>
                </a:solidFill>
              </a:rPr>
              <a:t>recherche </a:t>
            </a:r>
            <a:r>
              <a:rPr lang="fr-FR" sz="1200" b="0" dirty="0" smtClean="0">
                <a:solidFill>
                  <a:schemeClr val="tx1"/>
                </a:solidFill>
              </a:rPr>
              <a:t>et de l’innovation ainsi </a:t>
            </a:r>
            <a:r>
              <a:rPr lang="fr-FR" sz="1200" b="0" dirty="0">
                <a:solidFill>
                  <a:schemeClr val="tx1"/>
                </a:solidFill>
              </a:rPr>
              <a:t>qu'aux autorités publiques, aux acteurs économiques, sociaux et culturels potentiellement ciblés par le Cluster 5. Il vise à leur offrir un premier niveau d'accès au </a:t>
            </a:r>
            <a:r>
              <a:rPr lang="fr-FR" sz="1200" dirty="0">
                <a:solidFill>
                  <a:schemeClr val="tx1"/>
                </a:solidFill>
              </a:rPr>
              <a:t>programme de travail 2023 du Cluster 5</a:t>
            </a:r>
            <a:r>
              <a:rPr lang="fr-FR" sz="1200" b="0" dirty="0">
                <a:solidFill>
                  <a:schemeClr val="tx1"/>
                </a:solidFill>
              </a:rPr>
              <a:t>, en proposant en français des éléments structurels qui permettent de comprendre les fondements et les priorités du Cluster, ainsi qu'une synthèse des éléments clés de chaque appel.</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dirty="0">
                <a:solidFill>
                  <a:srgbClr val="FF0000"/>
                </a:solidFill>
              </a:rPr>
              <a:t>Les synthèses et traductions proposées dans ce guide n'engagent que la responsabilité de leurs auteurs et en aucune manière celle de la Commission européenne. Les porteurs de projets intéressés doivent impérativement se référer au </a:t>
            </a:r>
            <a:r>
              <a:rPr lang="fr-FR" sz="1200" u="sng" dirty="0">
                <a:solidFill>
                  <a:srgbClr val="FF0000"/>
                </a:solidFill>
                <a:hlinkClick r:id="rId3" tooltip="https://ec.europa.eu/info/funding-tenders/opportunities/docs/2021-2027/horizon/wp-call/2021-2022/wp-8-climate-energy-and-mobility_horizon-2021-2022_en.pdf"/>
              </a:rPr>
              <a:t>programme de travail 2023-2024 du Cluster 5 </a:t>
            </a:r>
            <a:r>
              <a:rPr lang="fr-FR" sz="1200" dirty="0">
                <a:solidFill>
                  <a:srgbClr val="FF0000"/>
                </a:solidFill>
              </a:rPr>
              <a:t>publié uniquement en anglais.</a:t>
            </a:r>
            <a:r>
              <a:rPr lang="fr-FR" sz="1200" b="0" dirty="0"/>
              <a:t/>
            </a:r>
            <a:br>
              <a:rPr lang="fr-FR" sz="1200" b="0" dirty="0"/>
            </a:br>
            <a:endParaRPr lang="fr-FR" sz="1200" b="0" dirty="0"/>
          </a:p>
          <a:p>
            <a:pPr>
              <a:defRPr/>
            </a:pPr>
            <a:endParaRPr lang="fr-FR" sz="1200" b="0" dirty="0">
              <a:solidFill>
                <a:srgbClr val="000091"/>
              </a:solidFill>
            </a:endParaRPr>
          </a:p>
          <a:p>
            <a:pPr>
              <a:defRPr/>
            </a:pPr>
            <a:endParaRPr lang="fr-FR" sz="1200" b="0" dirty="0">
              <a:solidFill>
                <a:srgbClr val="000091"/>
              </a:solidFill>
            </a:endParaRP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Pts val="1800"/>
              <a:buFont typeface="Arial"/>
              <a:buNone/>
              <a:defRPr/>
            </a:pPr>
            <a:fld id="{00000000-1234-1234-1234-123412341234}" type="slidenum">
              <a:rPr lang="fr-FR" sz="1350" b="0" i="0" u="none" strike="noStrike" cap="none" spc="0">
                <a:ln>
                  <a:noFill/>
                </a:ln>
                <a:solidFill>
                  <a:srgbClr val="888888"/>
                </a:solidFill>
                <a:latin typeface="Calibri"/>
                <a:cs typeface="Calibri"/>
              </a:rPr>
              <a:t>4</a:t>
            </a:fld>
            <a:endParaRPr lang="fr-FR" sz="1350" b="0" i="0" u="none" strike="noStrike" cap="none" spc="0">
              <a:ln>
                <a:noFill/>
              </a:ln>
              <a:solidFill>
                <a:srgbClr val="888888"/>
              </a:solidFill>
              <a:latin typeface="Calibri"/>
              <a:cs typeface="Calibri"/>
            </a:endParaRPr>
          </a:p>
        </p:txBody>
      </p:sp>
      <p:sp>
        <p:nvSpPr>
          <p:cNvPr id="5" name="ZoneTexte 4"/>
          <p:cNvSpPr txBox="1"/>
          <p:nvPr/>
        </p:nvSpPr>
        <p:spPr bwMode="auto">
          <a:xfrm>
            <a:off x="5986463" y="4338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a:lnSpc>
                <a:spcPct val="100000"/>
              </a:lnSpc>
              <a:spcBef>
                <a:spcPts val="0"/>
              </a:spcBef>
              <a:spcAft>
                <a:spcPts val="0"/>
              </a:spcAft>
              <a:buClr>
                <a:srgbClr val="000000"/>
              </a:buClr>
              <a:buSzTx/>
              <a:buFont typeface="Arial"/>
              <a:buNone/>
              <a:defRPr/>
            </a:pPr>
            <a:r>
              <a:rPr lang="fr-FR" sz="1600" b="1" i="0" u="none" strike="noStrike" cap="none" spc="0">
                <a:ln>
                  <a:noFill/>
                </a:ln>
                <a:latin typeface="Arial"/>
                <a:cs typeface="Arial"/>
              </a:rPr>
              <a:t>AVANT-PROPOS</a:t>
            </a:r>
            <a:endParaRPr/>
          </a:p>
        </p:txBody>
      </p:sp>
    </p:spTree>
    <p:extLst>
      <p:ext uri="{BB962C8B-B14F-4D97-AF65-F5344CB8AC3E}">
        <p14:creationId xmlns:p14="http://schemas.microsoft.com/office/powerpoint/2010/main" val="2398401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40</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Energies renouvelables – Autres</a:t>
            </a:r>
            <a:endParaRPr lang="fr-FR" sz="1200" b="1" dirty="0"/>
          </a:p>
        </p:txBody>
      </p:sp>
      <p:sp>
        <p:nvSpPr>
          <p:cNvPr id="11" name="Rectangle 10"/>
          <p:cNvSpPr/>
          <p:nvPr/>
        </p:nvSpPr>
        <p:spPr bwMode="auto">
          <a:xfrm>
            <a:off x="360000" y="1563638"/>
            <a:ext cx="8424000" cy="3333220"/>
          </a:xfrm>
          <a:prstGeom prst="rect">
            <a:avLst/>
          </a:prstGeom>
        </p:spPr>
        <p:txBody>
          <a:bodyPr wrap="square">
            <a:spAutoFit/>
          </a:bodyPr>
          <a:lstStyle/>
          <a:p>
            <a:pPr algn="just">
              <a:lnSpc>
                <a:spcPct val="114999"/>
              </a:lnSpc>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p>
          <a:p>
            <a:pPr marL="171450" indent="-171450">
              <a:spcBef>
                <a:spcPts val="600"/>
              </a:spcBef>
              <a:buFont typeface="Arial"/>
              <a:buChar char="•"/>
              <a:defRPr/>
            </a:pPr>
            <a:r>
              <a:rPr lang="fr-FR" sz="1100" dirty="0" smtClean="0"/>
              <a:t>Réduction </a:t>
            </a:r>
            <a:r>
              <a:rPr lang="fr-FR" sz="1100" dirty="0"/>
              <a:t>des risques liés au développement de la technologie de l'énergie marémotrice et augmentation de la </a:t>
            </a:r>
            <a:r>
              <a:rPr lang="fr-FR" sz="1100" dirty="0" err="1"/>
              <a:t>bancabilité</a:t>
            </a:r>
            <a:r>
              <a:rPr lang="fr-FR" sz="1100" dirty="0"/>
              <a:t>/assurabilité de l'énergie marémotrice.</a:t>
            </a:r>
          </a:p>
          <a:p>
            <a:pPr marL="171450" indent="-171450">
              <a:buFont typeface="Arial"/>
              <a:buChar char="•"/>
              <a:defRPr/>
            </a:pPr>
            <a:r>
              <a:rPr lang="fr-FR" sz="1100" dirty="0" smtClean="0"/>
              <a:t>Augmentation </a:t>
            </a:r>
            <a:r>
              <a:rPr lang="fr-FR" sz="1100" dirty="0"/>
              <a:t>de la disponibilité et de la confiance du marché dans la technologie.</a:t>
            </a:r>
          </a:p>
          <a:p>
            <a:pPr marL="171450" indent="-171450">
              <a:buFont typeface="Arial"/>
              <a:buChar char="•"/>
              <a:defRPr/>
            </a:pPr>
            <a:r>
              <a:rPr lang="fr-FR" sz="1100" dirty="0" smtClean="0"/>
              <a:t>Meilleure </a:t>
            </a:r>
            <a:r>
              <a:rPr lang="fr-FR" sz="1100" dirty="0"/>
              <a:t>connaissance des impacts de l'énergie des océans sur son environnement et, dans le cas d'impacts négatifs, propositions de mesures d'atténuation nécessaires. </a:t>
            </a:r>
          </a:p>
          <a:p>
            <a:pPr marL="171450" indent="-171450">
              <a:buFont typeface="Arial"/>
              <a:buChar char="•"/>
              <a:defRPr/>
            </a:pPr>
            <a:r>
              <a:rPr lang="fr-FR" sz="1100" dirty="0"/>
              <a:t>D</a:t>
            </a:r>
            <a:r>
              <a:rPr lang="fr-FR" sz="1100" dirty="0" smtClean="0"/>
              <a:t>onnées </a:t>
            </a:r>
            <a:r>
              <a:rPr lang="fr-FR" sz="1100" dirty="0"/>
              <a:t>collectées </a:t>
            </a:r>
            <a:r>
              <a:rPr lang="fr-FR" sz="1100" dirty="0" smtClean="0"/>
              <a:t>rendues publiques à </a:t>
            </a:r>
            <a:r>
              <a:rPr lang="fr-FR" sz="1100" dirty="0"/>
              <a:t>partir de la structure de démonstration/pilote, y compris la structure de soutien. </a:t>
            </a:r>
            <a:endParaRPr sz="1100" dirty="0"/>
          </a:p>
          <a:p>
            <a:pPr marR="0" lvl="0" algn="just" defTabSz="914400">
              <a:lnSpc>
                <a:spcPct val="100000"/>
              </a:lnSpc>
              <a:spcBef>
                <a:spcPts val="0"/>
              </a:spcBef>
              <a:spcAft>
                <a:spcPts val="0"/>
              </a:spcAft>
              <a:buClrTx/>
              <a:buSzTx/>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a:t>
            </a:r>
          </a:p>
          <a:p>
            <a:pPr marL="171450" indent="-171450">
              <a:spcBef>
                <a:spcPts val="600"/>
              </a:spcBef>
              <a:buFont typeface="Arial"/>
              <a:buChar char="•"/>
              <a:defRPr/>
            </a:pPr>
            <a:r>
              <a:rPr lang="fr-FR" sz="1100" dirty="0"/>
              <a:t>Démontrer - à l’échelle réelle - </a:t>
            </a:r>
            <a:r>
              <a:rPr lang="fr-FR" sz="1100" dirty="0" smtClean="0"/>
              <a:t>des </a:t>
            </a:r>
            <a:r>
              <a:rPr lang="fr-FR" sz="1100" dirty="0"/>
              <a:t>fermes pilotes d'énergie marémotrice durables (capacité installée min de 4 MW et au moins 54 dispositifs) dans des conditions de fonctionnement complètes pendant de longues périodes (au moins 2 ans au cours de sa vie et au moins 8 ans après la fin du projet). </a:t>
            </a:r>
          </a:p>
          <a:p>
            <a:pPr marL="171450" indent="-171450">
              <a:buFont typeface="Arial"/>
              <a:buChar char="•"/>
              <a:defRPr/>
            </a:pPr>
            <a:r>
              <a:rPr lang="fr-FR" sz="1100" dirty="0" smtClean="0"/>
              <a:t>Connecter les </a:t>
            </a:r>
            <a:r>
              <a:rPr lang="fr-FR" sz="1100" dirty="0"/>
              <a:t>fermes </a:t>
            </a:r>
            <a:r>
              <a:rPr lang="fr-FR" sz="1100" dirty="0" smtClean="0"/>
              <a:t>au </a:t>
            </a:r>
            <a:r>
              <a:rPr lang="fr-FR" sz="1100" dirty="0"/>
              <a:t>réseau électrique.</a:t>
            </a:r>
          </a:p>
          <a:p>
            <a:pPr marL="171450" indent="-171450">
              <a:buFont typeface="Arial"/>
              <a:buChar char="•"/>
              <a:defRPr/>
            </a:pPr>
            <a:r>
              <a:rPr lang="fr-FR" sz="1100" dirty="0" smtClean="0"/>
              <a:t>Faire porter la </a:t>
            </a:r>
            <a:r>
              <a:rPr lang="fr-FR" sz="1100" dirty="0"/>
              <a:t>composante innovation </a:t>
            </a:r>
            <a:r>
              <a:rPr lang="fr-FR" sz="1100" dirty="0" smtClean="0"/>
              <a:t>principalement sur </a:t>
            </a:r>
            <a:r>
              <a:rPr lang="fr-FR" sz="1100" dirty="0"/>
              <a:t>les systèmes de la ferme pilote et les activités de fabrication industrielle de soutien qui permettent une ferme pilote rentable et performante. </a:t>
            </a:r>
          </a:p>
          <a:p>
            <a:pPr marL="171450" indent="-171450">
              <a:buFont typeface="Arial"/>
              <a:buChar char="•"/>
              <a:defRPr/>
            </a:pPr>
            <a:r>
              <a:rPr lang="fr-FR" sz="1100" dirty="0" smtClean="0"/>
              <a:t>Aborder </a:t>
            </a:r>
            <a:r>
              <a:rPr lang="fr-FR" sz="1100" dirty="0"/>
              <a:t>la conception industrielle et les processus de fabrication, la circularité des matières premières (critiques), la durabilité, l'évolutivité, les méthodes d'installation, le transport, l'exploitation et la maintenance, les chaînes d'approvisionnement et les infrastructures numériques connexes.</a:t>
            </a:r>
          </a:p>
        </p:txBody>
      </p:sp>
      <p:sp>
        <p:nvSpPr>
          <p:cNvPr id="13" name="Rectangle 12"/>
          <p:cNvSpPr/>
          <p:nvPr/>
        </p:nvSpPr>
        <p:spPr bwMode="auto">
          <a:xfrm>
            <a:off x="6372199" y="555525"/>
            <a:ext cx="2448379"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fr-FR" sz="1200" i="1" dirty="0"/>
              <a:t>projet</a:t>
            </a:r>
            <a:r>
              <a:rPr lang="en-US" sz="1200" i="1" dirty="0"/>
              <a:t> 8</a:t>
            </a:r>
            <a:r>
              <a:rPr lang="en-US" sz="1200" i="1" dirty="0" smtClean="0"/>
              <a:t>)</a:t>
            </a:r>
            <a:endParaRPr dirty="0"/>
          </a:p>
          <a:p>
            <a:pPr lvl="0">
              <a:defRPr/>
            </a:pPr>
            <a:r>
              <a:rPr lang="fr-FR" sz="1200" i="1" dirty="0"/>
              <a:t>Nb de projets financés : 2</a:t>
            </a:r>
            <a:endParaRPr dirty="0"/>
          </a:p>
          <a:p>
            <a:pPr lvl="0">
              <a:defRPr/>
            </a:pPr>
            <a:r>
              <a:rPr lang="fr-FR" sz="1200" i="1" dirty="0"/>
              <a:t>Budget/projet : </a:t>
            </a:r>
            <a:r>
              <a:rPr lang="fr-FR" sz="1200" i="1" dirty="0" smtClean="0"/>
              <a:t>20M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30/03/2023</a:t>
            </a:r>
            <a:endParaRPr sz="1200" dirty="0" smtClean="0"/>
          </a:p>
        </p:txBody>
      </p:sp>
      <p:sp>
        <p:nvSpPr>
          <p:cNvPr id="10"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HORIZON-CL5-2023-D3-01-08: Demonstration of sustainable tidal energy farms</a:t>
            </a:r>
          </a:p>
        </p:txBody>
      </p:sp>
    </p:spTree>
    <p:extLst>
      <p:ext uri="{BB962C8B-B14F-4D97-AF65-F5344CB8AC3E}">
        <p14:creationId xmlns:p14="http://schemas.microsoft.com/office/powerpoint/2010/main" val="3914053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41</a:t>
            </a:fld>
            <a:endParaRPr lang="fr-FR" sz="1600" b="0" i="0" u="none" strike="noStrike" cap="none" spc="0">
              <a:ln>
                <a:noFill/>
              </a:ln>
              <a:solidFill>
                <a:srgbClr val="000091"/>
              </a:solidFill>
              <a:latin typeface="Arial"/>
              <a:ea typeface="+mn-ea"/>
              <a:cs typeface="+mn-cs"/>
            </a:endParaRPr>
          </a:p>
        </p:txBody>
      </p:sp>
      <p:sp>
        <p:nvSpPr>
          <p:cNvPr id="11" name="Rectangle 10"/>
          <p:cNvSpPr/>
          <p:nvPr/>
        </p:nvSpPr>
        <p:spPr bwMode="auto">
          <a:xfrm>
            <a:off x="360000" y="1461486"/>
            <a:ext cx="8424000" cy="3379387"/>
          </a:xfrm>
          <a:prstGeom prst="rect">
            <a:avLst/>
          </a:prstGeom>
        </p:spPr>
        <p:txBody>
          <a:bodyPr wrap="square">
            <a:spAutoFit/>
          </a:bodyPr>
          <a:lstStyle/>
          <a:p>
            <a:pPr algn="just">
              <a:lnSpc>
                <a:spcPct val="114999"/>
              </a:lnSpc>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 </a:t>
            </a:r>
          </a:p>
          <a:p>
            <a:pPr marL="171450" indent="-171450">
              <a:spcBef>
                <a:spcPts val="600"/>
              </a:spcBef>
              <a:buFont typeface="Arial"/>
              <a:buChar char="•"/>
              <a:defRPr/>
            </a:pPr>
            <a:r>
              <a:rPr lang="fr-FR" sz="1050" dirty="0" smtClean="0"/>
              <a:t>Progression de </a:t>
            </a:r>
            <a:r>
              <a:rPr lang="fr-FR" sz="1050" dirty="0"/>
              <a:t>la base scientifique </a:t>
            </a:r>
            <a:r>
              <a:rPr lang="fr-FR" sz="1050" dirty="0" smtClean="0"/>
              <a:t>européenne, compétitivité </a:t>
            </a:r>
            <a:r>
              <a:rPr lang="fr-FR" sz="1050" dirty="0"/>
              <a:t>technologique </a:t>
            </a:r>
            <a:r>
              <a:rPr lang="fr-FR" sz="1050" dirty="0" smtClean="0"/>
              <a:t>et potentiel d'exportation </a:t>
            </a:r>
            <a:r>
              <a:rPr lang="fr-FR" sz="1050" dirty="0"/>
              <a:t>de technologies dans le domaine de la </a:t>
            </a:r>
            <a:r>
              <a:rPr lang="fr-FR" sz="1050" dirty="0" smtClean="0"/>
              <a:t>bioénergie accrus.</a:t>
            </a:r>
            <a:endParaRPr lang="fr-FR" sz="1050" dirty="0"/>
          </a:p>
          <a:p>
            <a:pPr marL="171450" indent="-171450">
              <a:buFont typeface="Arial"/>
              <a:buChar char="•"/>
              <a:defRPr/>
            </a:pPr>
            <a:r>
              <a:rPr lang="fr-FR" sz="1050" dirty="0" smtClean="0"/>
              <a:t>Réduction </a:t>
            </a:r>
            <a:r>
              <a:rPr lang="fr-FR" sz="1050" dirty="0"/>
              <a:t>des coûts et amélioration des performances techniques et de l'efficacité de la production de chaleur et/ou de la PCCE à partir de la biomasse.</a:t>
            </a:r>
          </a:p>
          <a:p>
            <a:pPr marL="171450" indent="-171450">
              <a:buFont typeface="Arial"/>
              <a:buChar char="•"/>
              <a:defRPr/>
            </a:pPr>
            <a:r>
              <a:rPr lang="fr-FR" sz="1050" dirty="0" smtClean="0"/>
              <a:t>Renforcement de </a:t>
            </a:r>
            <a:r>
              <a:rPr lang="fr-FR" sz="1050" dirty="0"/>
              <a:t>la durabilité de la chaleur et/ou de la cogénération à base de biomasse en tenant compte de la durabilité socio-économique et environnementale, notamment en réduisant les émissions et la pollution atmosphérique et en abordant également les aspects de la réutilisation du carbone et de la circularité, en particulier dans les zones économiques en transition basées sur les combustibles fossiles. </a:t>
            </a:r>
            <a:endParaRPr lang="en-GB" sz="1050" dirty="0"/>
          </a:p>
          <a:p>
            <a:pPr marR="0" lvl="0" algn="just" defTabSz="914400">
              <a:lnSpc>
                <a:spcPct val="100000"/>
              </a:lnSpc>
              <a:spcBef>
                <a:spcPts val="0"/>
              </a:spcBef>
              <a:spcAft>
                <a:spcPts val="0"/>
              </a:spcAft>
              <a:buClrTx/>
              <a:buSzTx/>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 </a:t>
            </a:r>
          </a:p>
          <a:p>
            <a:pPr marL="171450" indent="-171450">
              <a:spcBef>
                <a:spcPts val="600"/>
              </a:spcBef>
              <a:buFont typeface="Arial"/>
              <a:buChar char="•"/>
              <a:defRPr/>
            </a:pPr>
            <a:r>
              <a:rPr lang="fr-FR" sz="1050" dirty="0" smtClean="0"/>
              <a:t>Développer </a:t>
            </a:r>
            <a:r>
              <a:rPr lang="fr-FR" sz="1050" dirty="0"/>
              <a:t>de nouvelles technologies de production de chaleur et/ou de cogénération à base de biomasse à émissions quasi nulles, qui permettent une utilisation très efficace de résidus de biomasse solides </a:t>
            </a:r>
            <a:r>
              <a:rPr lang="fr-FR" sz="1050" dirty="0" smtClean="0"/>
              <a:t>durables.</a:t>
            </a:r>
            <a:endParaRPr lang="fr-FR" sz="1050" dirty="0"/>
          </a:p>
          <a:p>
            <a:pPr marL="171450" indent="-171450">
              <a:buFont typeface="Arial"/>
              <a:buChar char="•"/>
              <a:defRPr/>
            </a:pPr>
            <a:r>
              <a:rPr lang="fr-FR" sz="1050" dirty="0" smtClean="0"/>
              <a:t>La </a:t>
            </a:r>
            <a:r>
              <a:rPr lang="fr-FR" sz="1050" dirty="0"/>
              <a:t>flexibilité pour les différents combustibles de la biomasse et les rapports puissance/chaleur, avec une large gamme de températures pour la fourniture de chaleur, ainsi que des interfaces technologiques pour le captage du carbone et une rentabilité élevée pour le consommateur, doivent être inclus.</a:t>
            </a:r>
          </a:p>
          <a:p>
            <a:pPr marL="171450" indent="-171450">
              <a:buFont typeface="Arial"/>
              <a:buChar char="•"/>
              <a:defRPr/>
            </a:pPr>
            <a:r>
              <a:rPr lang="fr-FR" sz="1050" dirty="0" smtClean="0"/>
              <a:t>Mettre en œuvre et évaluer la solution </a:t>
            </a:r>
            <a:r>
              <a:rPr lang="fr-FR" sz="1050" dirty="0"/>
              <a:t>à émissions quasi nulles </a:t>
            </a:r>
            <a:r>
              <a:rPr lang="fr-FR" sz="1050" dirty="0" smtClean="0"/>
              <a:t>pour </a:t>
            </a:r>
            <a:r>
              <a:rPr lang="fr-FR" sz="1050" dirty="0"/>
              <a:t>le système de chauffage et/ou de cogénération à base de biomasse à l'échelle pilote. </a:t>
            </a:r>
            <a:endParaRPr lang="fr-FR" sz="1050" dirty="0" smtClean="0"/>
          </a:p>
          <a:p>
            <a:pPr marL="171450" indent="-171450">
              <a:buFont typeface="Arial"/>
              <a:buChar char="•"/>
              <a:defRPr/>
            </a:pPr>
            <a:r>
              <a:rPr lang="fr-FR" sz="1050" dirty="0" smtClean="0"/>
              <a:t>Evaluer et améliorer les </a:t>
            </a:r>
            <a:r>
              <a:rPr lang="fr-FR" sz="1050" dirty="0"/>
              <a:t>coûts et l'impact environnemental </a:t>
            </a:r>
            <a:r>
              <a:rPr lang="fr-FR" sz="1050" dirty="0" smtClean="0"/>
              <a:t>par </a:t>
            </a:r>
            <a:r>
              <a:rPr lang="fr-FR" sz="1050" dirty="0"/>
              <a:t>rapport aux systèmes </a:t>
            </a:r>
            <a:r>
              <a:rPr lang="fr-FR" sz="1050" dirty="0" smtClean="0"/>
              <a:t>les </a:t>
            </a:r>
            <a:r>
              <a:rPr lang="fr-FR" sz="1050" dirty="0"/>
              <a:t>plus récents.</a:t>
            </a:r>
            <a:endParaRPr lang="en-GB" sz="1050" dirty="0"/>
          </a:p>
        </p:txBody>
      </p:sp>
      <p:sp>
        <p:nvSpPr>
          <p:cNvPr id="12" name="Rectangle 11"/>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a:defRPr/>
            </a:pPr>
            <a:r>
              <a:rPr lang="fr-FR" sz="1200" i="1" dirty="0" smtClean="0"/>
              <a:t>RIA (TRL à la fin du projet 5) </a:t>
            </a:r>
            <a:endParaRPr lang="fr-FR" sz="1200" dirty="0"/>
          </a:p>
          <a:p>
            <a:pPr lvl="0">
              <a:defRPr/>
            </a:pPr>
            <a:r>
              <a:rPr lang="fr-FR" sz="1200" i="1" dirty="0" smtClean="0"/>
              <a:t>Nb </a:t>
            </a:r>
            <a:r>
              <a:rPr lang="fr-FR" sz="1200" i="1" dirty="0"/>
              <a:t>de projets financés : </a:t>
            </a:r>
            <a:r>
              <a:rPr lang="fr-FR" sz="1200" i="1" dirty="0" smtClean="0"/>
              <a:t>2</a:t>
            </a:r>
            <a:endParaRPr dirty="0"/>
          </a:p>
          <a:p>
            <a:pPr lvl="0">
              <a:defRPr/>
            </a:pPr>
            <a:r>
              <a:rPr lang="fr-FR" sz="1200" i="1" dirty="0"/>
              <a:t>Budget/projet </a:t>
            </a:r>
            <a:r>
              <a:rPr lang="fr-FR" sz="1200" i="1" dirty="0" smtClean="0"/>
              <a:t>: 4M€</a:t>
            </a:r>
            <a:endParaRPr dirty="0"/>
          </a:p>
          <a:p>
            <a:pPr lvl="0">
              <a:defRPr/>
            </a:pPr>
            <a:r>
              <a:rPr lang="fr-FR" sz="1200" i="1" dirty="0"/>
              <a:t>Ouverture : </a:t>
            </a:r>
            <a:r>
              <a:rPr lang="fr-FR" sz="1200" i="1" dirty="0" smtClean="0"/>
              <a:t>04/05/202</a:t>
            </a:r>
            <a:r>
              <a:rPr lang="fr-FR" sz="1200" i="1" dirty="0"/>
              <a:t>3</a:t>
            </a:r>
            <a:endParaRPr dirty="0"/>
          </a:p>
          <a:p>
            <a:pPr lvl="0">
              <a:defRPr/>
            </a:pPr>
            <a:r>
              <a:rPr lang="fr-FR" sz="1200" i="1" dirty="0"/>
              <a:t>Deadline : </a:t>
            </a:r>
            <a:r>
              <a:rPr lang="fr-FR" sz="1200" i="1" dirty="0" smtClean="0"/>
              <a:t>05/09/2023</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Energies renouvelables – Autres </a:t>
            </a:r>
            <a:endParaRPr lang="fr-FR" sz="1200" b="1" dirty="0"/>
          </a:p>
        </p:txBody>
      </p:sp>
      <p:sp>
        <p:nvSpPr>
          <p:cNvPr id="9"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HORIZON-CL5-2023-D3-02-01: Development of near zero-emission biomass heat and/or CHP including carbon capture</a:t>
            </a:r>
          </a:p>
        </p:txBody>
      </p:sp>
    </p:spTree>
    <p:extLst>
      <p:ext uri="{BB962C8B-B14F-4D97-AF65-F5344CB8AC3E}">
        <p14:creationId xmlns:p14="http://schemas.microsoft.com/office/powerpoint/2010/main" val="2904911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42</a:t>
            </a:fld>
            <a:endParaRPr lang="fr-FR" sz="1600" b="0" i="0" u="none" strike="noStrike" cap="none" spc="0">
              <a:ln>
                <a:noFill/>
              </a:ln>
              <a:solidFill>
                <a:srgbClr val="000091"/>
              </a:solidFill>
              <a:latin typeface="Arial"/>
              <a:ea typeface="+mn-ea"/>
              <a:cs typeface="+mn-cs"/>
            </a:endParaRPr>
          </a:p>
        </p:txBody>
      </p:sp>
      <p:sp>
        <p:nvSpPr>
          <p:cNvPr id="11" name="Rectangle 10"/>
          <p:cNvSpPr/>
          <p:nvPr/>
        </p:nvSpPr>
        <p:spPr bwMode="auto">
          <a:xfrm>
            <a:off x="360000" y="1706400"/>
            <a:ext cx="8424000" cy="2753061"/>
          </a:xfrm>
          <a:prstGeom prst="rect">
            <a:avLst/>
          </a:prstGeom>
        </p:spPr>
        <p:txBody>
          <a:bodyPr wrap="square">
            <a:spAutoFit/>
          </a:bodyPr>
          <a:lstStyle/>
          <a:p>
            <a:pPr algn="just">
              <a:lnSpc>
                <a:spcPct val="114999"/>
              </a:lnSpc>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
            </a:r>
            <a:r>
              <a:rPr lang="en-GB" sz="1200" b="1" u="sng" dirty="0">
                <a:solidFill>
                  <a:schemeClr val="tx2"/>
                </a:solidFill>
                <a:ea typeface="Times New Roman"/>
                <a:cs typeface="Times New Roman"/>
              </a:rPr>
              <a:t>attendus </a:t>
            </a:r>
            <a:r>
              <a:rPr lang="en-GB" sz="1200" b="1" u="sng" dirty="0" smtClean="0">
                <a:solidFill>
                  <a:schemeClr val="tx2"/>
                </a:solidFill>
                <a:ea typeface="Times New Roman"/>
                <a:cs typeface="Times New Roman"/>
              </a:rPr>
              <a:t>:</a:t>
            </a:r>
          </a:p>
          <a:p>
            <a:pPr marL="171450" indent="-171450">
              <a:spcBef>
                <a:spcPts val="600"/>
              </a:spcBef>
              <a:buFont typeface="Arial"/>
              <a:buChar char="•"/>
              <a:defRPr/>
            </a:pPr>
            <a:r>
              <a:rPr lang="fr-FR" sz="1100" dirty="0" smtClean="0"/>
              <a:t>Amélioration </a:t>
            </a:r>
            <a:r>
              <a:rPr lang="fr-FR" sz="1100" dirty="0"/>
              <a:t>des performances des pompes à chaleur et/ou des composants des pompes à chaleur.</a:t>
            </a:r>
          </a:p>
          <a:p>
            <a:pPr marL="171450" indent="-171450">
              <a:buFont typeface="Arial"/>
              <a:buChar char="•"/>
              <a:defRPr/>
            </a:pPr>
            <a:r>
              <a:rPr lang="fr-FR" sz="1100" dirty="0" smtClean="0"/>
              <a:t>Réduction </a:t>
            </a:r>
            <a:r>
              <a:rPr lang="fr-FR" sz="1100" dirty="0"/>
              <a:t>de l'empreinte environnementale des pompes à chaleur et/ou des composants de pompes à chaleur.</a:t>
            </a:r>
          </a:p>
          <a:p>
            <a:pPr marL="171450" indent="-171450">
              <a:buFont typeface="Arial"/>
              <a:buChar char="•"/>
              <a:defRPr/>
            </a:pPr>
            <a:r>
              <a:rPr lang="fr-FR" sz="1100" dirty="0" smtClean="0"/>
              <a:t>Réduction </a:t>
            </a:r>
            <a:r>
              <a:rPr lang="fr-FR" sz="1100" dirty="0"/>
              <a:t>des émissions de GES</a:t>
            </a:r>
            <a:r>
              <a:rPr lang="fr-FR" sz="1100" dirty="0" smtClean="0"/>
              <a:t>.</a:t>
            </a:r>
            <a:endParaRPr lang="fr-FR" sz="1100" dirty="0"/>
          </a:p>
          <a:p>
            <a:pPr marL="171450" indent="-171450">
              <a:buFont typeface="Arial"/>
              <a:buChar char="•"/>
              <a:defRPr/>
            </a:pPr>
            <a:r>
              <a:rPr lang="fr-FR" sz="1100" dirty="0" smtClean="0"/>
              <a:t>Amélioration </a:t>
            </a:r>
            <a:r>
              <a:rPr lang="fr-FR" sz="1100" dirty="0"/>
              <a:t>de l'intégration des systèmes énergétiques.  </a:t>
            </a:r>
          </a:p>
          <a:p>
            <a:pPr algn="just">
              <a:lnSpc>
                <a:spcPct val="114999"/>
              </a:lnSpc>
              <a:defRPr/>
            </a:pPr>
            <a:endParaRPr lang="en-GB" sz="1200" b="1" u="sng" dirty="0" smtClean="0">
              <a:solidFill>
                <a:schemeClr val="tx2"/>
              </a:solidFil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 </a:t>
            </a:r>
          </a:p>
          <a:p>
            <a:pPr marL="171450" indent="-171450">
              <a:spcBef>
                <a:spcPts val="600"/>
              </a:spcBef>
              <a:buFont typeface="Arial"/>
              <a:buChar char="•"/>
              <a:defRPr/>
            </a:pPr>
            <a:r>
              <a:rPr lang="fr-FR" sz="1100" dirty="0" smtClean="0"/>
              <a:t>Développer des </a:t>
            </a:r>
            <a:r>
              <a:rPr lang="fr-FR" sz="1100" dirty="0"/>
              <a:t>pompes à chaleur et/ou </a:t>
            </a:r>
            <a:r>
              <a:rPr lang="fr-FR" sz="1100" dirty="0" smtClean="0"/>
              <a:t>des </a:t>
            </a:r>
            <a:r>
              <a:rPr lang="fr-FR" sz="1100" dirty="0"/>
              <a:t>composants de pompes à chaleur innovants </a:t>
            </a:r>
            <a:r>
              <a:rPr lang="fr-FR" sz="1100" dirty="0" smtClean="0"/>
              <a:t>plus </a:t>
            </a:r>
            <a:r>
              <a:rPr lang="fr-FR" sz="1100" dirty="0"/>
              <a:t>efficaces et plus fiables que les solutions commerciales actuelles. Ils doivent être également sûrs et abordables.</a:t>
            </a:r>
          </a:p>
          <a:p>
            <a:pPr marL="171450" indent="-171450">
              <a:buFont typeface="Arial"/>
              <a:buChar char="•"/>
              <a:defRPr/>
            </a:pPr>
            <a:r>
              <a:rPr lang="fr-FR" sz="1100" dirty="0" smtClean="0"/>
              <a:t>Evaluer </a:t>
            </a:r>
            <a:r>
              <a:rPr lang="fr-FR" sz="1100" dirty="0"/>
              <a:t>et optimiser les exigences en termes de matériaux nécessaires à la production des pompes à chaleur et/ou des composants de pompes à chaleur.</a:t>
            </a:r>
          </a:p>
          <a:p>
            <a:pPr marL="171450" indent="-171450">
              <a:buFont typeface="Arial"/>
              <a:buChar char="•"/>
              <a:defRPr/>
            </a:pPr>
            <a:r>
              <a:rPr lang="fr-FR" sz="1100" dirty="0" smtClean="0"/>
              <a:t>S’attarder sur le concept de « circularité </a:t>
            </a:r>
            <a:r>
              <a:rPr lang="fr-FR" sz="1100" dirty="0"/>
              <a:t>par la </a:t>
            </a:r>
            <a:r>
              <a:rPr lang="fr-FR" sz="1100" dirty="0" smtClean="0"/>
              <a:t>conception » et sur </a:t>
            </a:r>
            <a:r>
              <a:rPr lang="fr-FR" sz="1100" dirty="0"/>
              <a:t>l’évaluation de la durabilité des solutions proposées du point de vue du cycle de </a:t>
            </a:r>
            <a:r>
              <a:rPr lang="fr-FR" sz="1100" dirty="0" smtClean="0"/>
              <a:t>vie. </a:t>
            </a:r>
            <a:endParaRPr lang="fr-FR" sz="1100" dirty="0"/>
          </a:p>
          <a:p>
            <a:pPr algn="just">
              <a:lnSpc>
                <a:spcPct val="114999"/>
              </a:lnSpc>
              <a:defRPr/>
            </a:pPr>
            <a:endParaRPr lang="fr-FR" sz="1000" dirty="0">
              <a:ea typeface="Times New Roman"/>
              <a:cs typeface="Times New Roman"/>
            </a:endParaRPr>
          </a:p>
        </p:txBody>
      </p:sp>
      <p:sp>
        <p:nvSpPr>
          <p:cNvPr id="12" name="Rectangle 11"/>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a:defRPr/>
            </a:pPr>
            <a:r>
              <a:rPr lang="fr-FR" sz="1200" i="1" dirty="0" smtClean="0"/>
              <a:t>RIA (TRL à la fin du projet 4-5) </a:t>
            </a:r>
            <a:endParaRPr lang="fr-FR" sz="1200" dirty="0"/>
          </a:p>
          <a:p>
            <a:pPr lvl="0">
              <a:defRPr/>
            </a:pPr>
            <a:r>
              <a:rPr lang="fr-FR" sz="1200" i="1" dirty="0" smtClean="0"/>
              <a:t>Nb </a:t>
            </a:r>
            <a:r>
              <a:rPr lang="fr-FR" sz="1200" i="1" dirty="0"/>
              <a:t>de projets financés : 3</a:t>
            </a:r>
            <a:endParaRPr dirty="0"/>
          </a:p>
          <a:p>
            <a:pPr lvl="0">
              <a:defRPr/>
            </a:pPr>
            <a:r>
              <a:rPr lang="fr-FR" sz="1200" i="1" dirty="0"/>
              <a:t>Budget/projet </a:t>
            </a:r>
            <a:r>
              <a:rPr lang="fr-FR" sz="1200" i="1" dirty="0" smtClean="0"/>
              <a:t>: 2M€</a:t>
            </a:r>
            <a:endParaRPr dirty="0"/>
          </a:p>
          <a:p>
            <a:pPr lvl="0">
              <a:defRPr/>
            </a:pPr>
            <a:r>
              <a:rPr lang="fr-FR" sz="1200" i="1" dirty="0"/>
              <a:t>Ouverture : </a:t>
            </a:r>
            <a:r>
              <a:rPr lang="fr-FR" sz="1200" i="1" dirty="0" smtClean="0"/>
              <a:t>04/05/202</a:t>
            </a:r>
            <a:r>
              <a:rPr lang="fr-FR" sz="1200" i="1" dirty="0"/>
              <a:t>3</a:t>
            </a:r>
            <a:endParaRPr dirty="0"/>
          </a:p>
          <a:p>
            <a:pPr lvl="0">
              <a:defRPr/>
            </a:pPr>
            <a:r>
              <a:rPr lang="fr-FR" sz="1200" i="1" dirty="0"/>
              <a:t>Deadline : </a:t>
            </a:r>
            <a:r>
              <a:rPr lang="fr-FR" sz="1200" i="1" dirty="0" smtClean="0"/>
              <a:t>05/09/2023</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Energies renouvelables – Autres </a:t>
            </a:r>
            <a:endParaRPr lang="fr-FR" sz="1200" b="1" dirty="0"/>
          </a:p>
        </p:txBody>
      </p:sp>
      <p:sp>
        <p:nvSpPr>
          <p:cNvPr id="9"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HORIZON-CL5-2023-D3-02-04: Innovative components and configurations for heat pumps</a:t>
            </a:r>
          </a:p>
        </p:txBody>
      </p:sp>
    </p:spTree>
    <p:extLst>
      <p:ext uri="{BB962C8B-B14F-4D97-AF65-F5344CB8AC3E}">
        <p14:creationId xmlns:p14="http://schemas.microsoft.com/office/powerpoint/2010/main" val="815036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HORIZON-CL5-2023-D3-02-10: Development of innovative power take-off and control systems for wave energy devices</a:t>
            </a:r>
            <a:endParaRPr lang="en-US" sz="1400" b="1" dirty="0">
              <a:solidFill>
                <a:schemeClr val="tx1"/>
              </a:solidFill>
            </a:endParaRPr>
          </a:p>
        </p:txBody>
      </p:sp>
      <p:sp>
        <p:nvSpPr>
          <p:cNvPr id="6" name="Espace réservé du contenu 5"/>
          <p:cNvSpPr txBox="1"/>
          <p:nvPr/>
        </p:nvSpPr>
        <p:spPr bwMode="gray">
          <a:xfrm>
            <a:off x="360000" y="1676642"/>
            <a:ext cx="8424000" cy="3127356"/>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Démonstration de l'amélioration des performances et de la fiabilité des dispositifs d'énergie </a:t>
            </a:r>
            <a:r>
              <a:rPr lang="fr-FR" sz="1100" dirty="0" err="1">
                <a:solidFill>
                  <a:schemeClr val="tx1"/>
                </a:solidFill>
              </a:rPr>
              <a:t>houlomotrice</a:t>
            </a:r>
            <a:r>
              <a:rPr lang="fr-FR" sz="1100" dirty="0">
                <a:solidFill>
                  <a:schemeClr val="tx1"/>
                </a:solidFill>
              </a:rPr>
              <a:t>.</a:t>
            </a:r>
          </a:p>
          <a:p>
            <a:pPr marL="171450" indent="-171450">
              <a:spcAft>
                <a:spcPts val="0"/>
              </a:spcAft>
              <a:buFont typeface="Arial"/>
              <a:buChar char="•"/>
              <a:defRPr/>
            </a:pPr>
            <a:r>
              <a:rPr lang="fr-FR" sz="1100" dirty="0">
                <a:solidFill>
                  <a:schemeClr val="tx1"/>
                </a:solidFill>
              </a:rPr>
              <a:t>Amélioration des connaissances sur le fonctionnement des dispositifs d'énergie </a:t>
            </a:r>
            <a:r>
              <a:rPr lang="fr-FR" sz="1100" dirty="0" err="1">
                <a:solidFill>
                  <a:schemeClr val="tx1"/>
                </a:solidFill>
              </a:rPr>
              <a:t>houlomotrice</a:t>
            </a:r>
            <a:r>
              <a:rPr lang="fr-FR" sz="1100" dirty="0">
                <a:solidFill>
                  <a:schemeClr val="tx1"/>
                </a:solidFill>
              </a:rPr>
              <a:t>, leur disponibilité, leur maintenabilité et leur capacité de survie.</a:t>
            </a:r>
          </a:p>
          <a:p>
            <a:pPr marL="171450" indent="-171450">
              <a:spcAft>
                <a:spcPts val="0"/>
              </a:spcAft>
              <a:buFont typeface="Arial"/>
              <a:buChar char="•"/>
              <a:defRPr/>
            </a:pPr>
            <a:r>
              <a:rPr lang="fr-FR" sz="1100" dirty="0">
                <a:solidFill>
                  <a:schemeClr val="tx1"/>
                </a:solidFill>
              </a:rPr>
              <a:t>Réduction du LCOE.</a:t>
            </a:r>
          </a:p>
          <a:p>
            <a:pPr marL="171450" indent="-171450">
              <a:spcAft>
                <a:spcPts val="0"/>
              </a:spcAft>
              <a:buFont typeface="Arial"/>
              <a:buChar char="•"/>
              <a:defRPr/>
            </a:pPr>
            <a:r>
              <a:rPr lang="fr-FR" sz="1100" dirty="0">
                <a:solidFill>
                  <a:schemeClr val="tx1"/>
                </a:solidFill>
              </a:rPr>
              <a:t>Renforcement de la chaîne d'approvisionnement industrielle en Europe. </a:t>
            </a:r>
          </a:p>
          <a:p>
            <a:pPr>
              <a:spcAft>
                <a:spcPts val="0"/>
              </a:spcAft>
              <a:defRPr/>
            </a:pPr>
            <a:endParaRPr lang="en-GB" sz="10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00" dirty="0" smtClean="0">
                <a:solidFill>
                  <a:schemeClr val="tx1"/>
                </a:solidFill>
              </a:rPr>
              <a:t>Améliorer les </a:t>
            </a:r>
            <a:r>
              <a:rPr lang="fr-FR" sz="1100" dirty="0">
                <a:solidFill>
                  <a:schemeClr val="tx1"/>
                </a:solidFill>
              </a:rPr>
              <a:t>systèmes de prise de force (PTO) et de contrôle pour accroître l'efficacité de l'ensemble du convertisseur, augmenter la fiabilité, et éviter les événements extrêmes qui pourraient compromettre la capacité de survie du dispositif. </a:t>
            </a:r>
          </a:p>
          <a:p>
            <a:pPr marL="171450" indent="-171450">
              <a:spcAft>
                <a:spcPts val="0"/>
              </a:spcAft>
              <a:buFont typeface="Arial"/>
              <a:buChar char="•"/>
              <a:defRPr/>
            </a:pPr>
            <a:r>
              <a:rPr lang="fr-FR" sz="1100" dirty="0" smtClean="0">
                <a:solidFill>
                  <a:schemeClr val="tx1"/>
                </a:solidFill>
              </a:rPr>
              <a:t>Mettre en place des systèmes </a:t>
            </a:r>
            <a:r>
              <a:rPr lang="fr-FR" sz="1100" dirty="0">
                <a:solidFill>
                  <a:schemeClr val="tx1"/>
                </a:solidFill>
              </a:rPr>
              <a:t>de contrôle s'adaptant dynamiquement aux forces des conditions océaniques en constante évolution et les atténuant. </a:t>
            </a:r>
          </a:p>
          <a:p>
            <a:pPr marL="171450" indent="-171450">
              <a:spcAft>
                <a:spcPts val="0"/>
              </a:spcAft>
              <a:buFont typeface="Arial"/>
              <a:buChar char="•"/>
              <a:defRPr/>
            </a:pPr>
            <a:r>
              <a:rPr lang="fr-FR" sz="1100" dirty="0" smtClean="0">
                <a:solidFill>
                  <a:schemeClr val="tx1"/>
                </a:solidFill>
              </a:rPr>
              <a:t>Rendre disponibles les données </a:t>
            </a:r>
            <a:r>
              <a:rPr lang="fr-FR" sz="1100" dirty="0">
                <a:solidFill>
                  <a:schemeClr val="tx1"/>
                </a:solidFill>
              </a:rPr>
              <a:t>de la démonstration </a:t>
            </a:r>
            <a:r>
              <a:rPr lang="fr-FR" sz="1100" dirty="0" smtClean="0">
                <a:solidFill>
                  <a:schemeClr val="tx1"/>
                </a:solidFill>
              </a:rPr>
              <a:t>pour </a:t>
            </a:r>
            <a:r>
              <a:rPr lang="fr-FR" sz="1100" dirty="0">
                <a:solidFill>
                  <a:schemeClr val="tx1"/>
                </a:solidFill>
              </a:rPr>
              <a:t>éviter de répéter les premières erreurs d'ingénierie. </a:t>
            </a:r>
          </a:p>
          <a:p>
            <a:pPr marL="171450" indent="-171450">
              <a:spcAft>
                <a:spcPts val="0"/>
              </a:spcAft>
              <a:buFont typeface="Arial"/>
              <a:buChar char="•"/>
              <a:defRPr/>
            </a:pPr>
            <a:r>
              <a:rPr lang="fr-FR" sz="1100" dirty="0" smtClean="0">
                <a:solidFill>
                  <a:schemeClr val="tx1"/>
                </a:solidFill>
              </a:rPr>
              <a:t>Valider les </a:t>
            </a:r>
            <a:r>
              <a:rPr lang="fr-FR" sz="1100" dirty="0">
                <a:solidFill>
                  <a:schemeClr val="tx1"/>
                </a:solidFill>
              </a:rPr>
              <a:t>concepts novateurs en environnements réalistes à petite échelle pendant des périodes plus longues ou par des essais à terre et des essais contrôlés en laboratoire. </a:t>
            </a:r>
          </a:p>
          <a:p>
            <a:pPr marL="171450" indent="-171450">
              <a:spcAft>
                <a:spcPts val="0"/>
              </a:spcAft>
              <a:buFont typeface="Arial"/>
              <a:buChar char="•"/>
              <a:defRPr/>
            </a:pPr>
            <a:r>
              <a:rPr lang="fr-FR" sz="1100" dirty="0" smtClean="0">
                <a:solidFill>
                  <a:schemeClr val="tx1"/>
                </a:solidFill>
              </a:rPr>
              <a:t>Utiliser des indicateurs </a:t>
            </a:r>
            <a:r>
              <a:rPr lang="fr-FR" sz="1100" dirty="0">
                <a:solidFill>
                  <a:schemeClr val="tx1"/>
                </a:solidFill>
              </a:rPr>
              <a:t>clés de performance basés sur des mesures reconnues au niveau international.</a:t>
            </a:r>
          </a:p>
          <a:p>
            <a:pPr marL="171450" indent="-171450">
              <a:spcAft>
                <a:spcPts val="0"/>
              </a:spcAft>
              <a:buFont typeface="Arial"/>
              <a:buChar char="•"/>
              <a:defRPr/>
            </a:pPr>
            <a:r>
              <a:rPr lang="fr-FR" sz="1100" dirty="0" smtClean="0">
                <a:solidFill>
                  <a:schemeClr val="tx1"/>
                </a:solidFill>
              </a:rPr>
              <a:t>Utiliser le </a:t>
            </a:r>
            <a:r>
              <a:rPr lang="fr-FR" sz="1100" dirty="0">
                <a:solidFill>
                  <a:schemeClr val="tx1"/>
                </a:solidFill>
              </a:rPr>
              <a:t>principe de « circularité par la conception » lors du développement du système PTO</a:t>
            </a:r>
            <a:endParaRPr lang="fr-FR"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43</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 : Les appels de 2023 </a:t>
            </a:r>
          </a:p>
          <a:p>
            <a:pPr>
              <a:defRPr/>
            </a:pPr>
            <a:r>
              <a:rPr lang="fr-FR" sz="1200" b="1" dirty="0"/>
              <a:t>Energies </a:t>
            </a:r>
            <a:r>
              <a:rPr lang="fr-FR" sz="1200" b="1" dirty="0" smtClean="0"/>
              <a:t>renouvelables – Autres </a:t>
            </a:r>
            <a:endParaRPr lang="fr-FR" sz="1200" b="1" dirty="0"/>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a:t>RIA (</a:t>
            </a:r>
            <a:r>
              <a:rPr lang="en-US" sz="1200" i="1" dirty="0"/>
              <a:t>TRL à la fin du </a:t>
            </a:r>
            <a:r>
              <a:rPr lang="en-US" sz="1200" i="1" dirty="0" err="1"/>
              <a:t>projet</a:t>
            </a:r>
            <a:r>
              <a:rPr lang="en-US" sz="1200" i="1" dirty="0"/>
              <a:t> 5)</a:t>
            </a:r>
            <a:endParaRPr lang="fr-FR" sz="1200" i="1" dirty="0"/>
          </a:p>
          <a:p>
            <a:pPr lvl="0">
              <a:defRPr/>
            </a:pPr>
            <a:r>
              <a:rPr lang="fr-FR" sz="1200" i="1" dirty="0"/>
              <a:t>Nb estimé de projets financés : 2</a:t>
            </a:r>
            <a:endParaRPr dirty="0"/>
          </a:p>
          <a:p>
            <a:pPr lvl="0">
              <a:defRPr/>
            </a:pPr>
            <a:r>
              <a:rPr lang="fr-FR" sz="1200" i="1" dirty="0"/>
              <a:t>Budget/projet : 4M€</a:t>
            </a:r>
            <a:endParaRPr dirty="0"/>
          </a:p>
          <a:p>
            <a:pPr lvl="0">
              <a:defRPr/>
            </a:pPr>
            <a:r>
              <a:rPr lang="fr-FR" sz="1200" i="1" dirty="0"/>
              <a:t>Ouverture : 04/05/2023</a:t>
            </a:r>
            <a:endParaRPr dirty="0"/>
          </a:p>
          <a:p>
            <a:pPr lvl="0">
              <a:defRPr/>
            </a:pPr>
            <a:r>
              <a:rPr lang="fr-FR" sz="1200" i="1" dirty="0"/>
              <a:t>Deadline : 05/09/2023</a:t>
            </a:r>
          </a:p>
          <a:p>
            <a:pPr lvl="0">
              <a:defRPr/>
            </a:pPr>
            <a:r>
              <a:rPr lang="fr-FR" sz="1200" i="1" dirty="0"/>
              <a:t>Appel en Lump </a:t>
            </a:r>
            <a:r>
              <a:rPr lang="fr-FR" sz="1200" i="1" dirty="0" err="1" smtClean="0"/>
              <a:t>Sum</a:t>
            </a:r>
            <a:endParaRPr dirty="0"/>
          </a:p>
        </p:txBody>
      </p:sp>
    </p:spTree>
    <p:extLst>
      <p:ext uri="{BB962C8B-B14F-4D97-AF65-F5344CB8AC3E}">
        <p14:creationId xmlns:p14="http://schemas.microsoft.com/office/powerpoint/2010/main" val="452748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HORIZON-CL5-2023-D3-02-16: Accelerating the green transition and energy access in Africa</a:t>
            </a:r>
            <a:endParaRPr lang="en-US" sz="1400" b="1" dirty="0">
              <a:solidFill>
                <a:schemeClr val="tx1"/>
              </a:solidFill>
            </a:endParaRPr>
          </a:p>
        </p:txBody>
      </p:sp>
      <p:sp>
        <p:nvSpPr>
          <p:cNvPr id="6" name="Espace réservé du contenu 5"/>
          <p:cNvSpPr txBox="1"/>
          <p:nvPr/>
        </p:nvSpPr>
        <p:spPr bwMode="gray">
          <a:xfrm>
            <a:off x="360000" y="1706400"/>
            <a:ext cx="8424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Solutions d'énergie renouvelable technologiquement fiables et économiquement viables d'ici à 2030.</a:t>
            </a:r>
          </a:p>
          <a:p>
            <a:pPr marL="171450" indent="-171450">
              <a:spcAft>
                <a:spcPts val="0"/>
              </a:spcAft>
              <a:buFont typeface="Arial"/>
              <a:buChar char="•"/>
              <a:defRPr/>
            </a:pPr>
            <a:r>
              <a:rPr lang="fr-FR" sz="1150" dirty="0">
                <a:solidFill>
                  <a:schemeClr val="tx1"/>
                </a:solidFill>
              </a:rPr>
              <a:t>Amélioration du potentiel d'adaptation au climat et/ou d'atténuation du climat des solutions.</a:t>
            </a:r>
          </a:p>
          <a:p>
            <a:pPr marL="171450" indent="-171450">
              <a:spcAft>
                <a:spcPts val="0"/>
              </a:spcAft>
              <a:buFont typeface="Arial"/>
              <a:buChar char="•"/>
              <a:defRPr/>
            </a:pPr>
            <a:r>
              <a:rPr lang="fr-FR" sz="1150" dirty="0">
                <a:solidFill>
                  <a:schemeClr val="tx1"/>
                </a:solidFill>
              </a:rPr>
              <a:t>Renforcement des efforts du partenariat conjoint UE-UA sur le changement climatique et l'énergie durable.</a:t>
            </a:r>
          </a:p>
          <a:p>
            <a:pPr marL="171450" indent="-171450">
              <a:spcAft>
                <a:spcPts val="0"/>
              </a:spcAft>
              <a:buFont typeface="Arial"/>
              <a:buChar char="•"/>
              <a:defRPr/>
            </a:pPr>
            <a:r>
              <a:rPr lang="fr-FR" sz="1150" dirty="0">
                <a:solidFill>
                  <a:schemeClr val="tx1"/>
                </a:solidFill>
              </a:rPr>
              <a:t>Impacts positifs avérés des solutions d'énergie renouvelable sur l'environnement, la santé, le climat, la société et l'économie.</a:t>
            </a:r>
          </a:p>
          <a:p>
            <a:pPr marL="171450" indent="-171450">
              <a:spcAft>
                <a:spcPts val="0"/>
              </a:spcAft>
              <a:buFont typeface="Arial"/>
              <a:buChar char="•"/>
              <a:defRPr/>
            </a:pPr>
            <a:r>
              <a:rPr lang="fr-FR" sz="1150" dirty="0">
                <a:solidFill>
                  <a:schemeClr val="tx1"/>
                </a:solidFill>
              </a:rPr>
              <a:t>Accélération de la réalisation des objectifs des pays africains dans le cadre de l'accord de Paris. </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a:solidFill>
                  <a:schemeClr val="tx1"/>
                </a:solidFill>
              </a:rPr>
              <a:t>Démontrer des solutions innovantes en matière d'énergies renouvelables durables qui améliorent le potentiel d'adaptation et/ou d'atténuation du climat dans les contextes sociaux, économiques et environnementaux africains. </a:t>
            </a:r>
          </a:p>
          <a:p>
            <a:pPr marL="171450" indent="-171450">
              <a:spcAft>
                <a:spcPts val="0"/>
              </a:spcAft>
              <a:buFont typeface="Arial"/>
              <a:buChar char="•"/>
              <a:defRPr/>
            </a:pPr>
            <a:r>
              <a:rPr lang="fr-FR" sz="1150" dirty="0">
                <a:solidFill>
                  <a:schemeClr val="tx1"/>
                </a:solidFill>
              </a:rPr>
              <a:t>Prendre en compte la production d'énergie renouvelable, la transmission et l'utilisation de systèmes de stockage/de batteries.</a:t>
            </a:r>
          </a:p>
          <a:p>
            <a:pPr marL="171450" indent="-171450">
              <a:spcAft>
                <a:spcPts val="0"/>
              </a:spcAft>
              <a:buFont typeface="Arial"/>
              <a:buChar char="•"/>
              <a:defRPr/>
            </a:pPr>
            <a:r>
              <a:rPr lang="fr-FR" sz="1150" dirty="0">
                <a:solidFill>
                  <a:schemeClr val="tx1"/>
                </a:solidFill>
              </a:rPr>
              <a:t>Couvrir des contextes urbanisés ou ruraux en Afrique et réduire le stress sur le lien eau-énergie-alimentation.</a:t>
            </a:r>
          </a:p>
          <a:p>
            <a:pPr marL="171450" indent="-171450">
              <a:spcAft>
                <a:spcPts val="0"/>
              </a:spcAft>
              <a:buFont typeface="Arial"/>
              <a:buChar char="•"/>
              <a:defRPr/>
            </a:pPr>
            <a:r>
              <a:rPr lang="fr-FR" sz="1150" dirty="0">
                <a:solidFill>
                  <a:schemeClr val="tx1"/>
                </a:solidFill>
              </a:rPr>
              <a:t>Concevoir, construire, mettre en service et exploiter l'installation de démonstration. </a:t>
            </a:r>
          </a:p>
          <a:p>
            <a:pPr marL="171450" indent="-171450">
              <a:spcAft>
                <a:spcPts val="0"/>
              </a:spcAft>
              <a:buFont typeface="Arial"/>
              <a:buChar char="•"/>
              <a:defRPr/>
            </a:pPr>
            <a:r>
              <a:rPr lang="fr-FR" sz="1150" dirty="0">
                <a:solidFill>
                  <a:schemeClr val="tx1"/>
                </a:solidFill>
              </a:rPr>
              <a:t>Développer et mettre en œuvre une approche de la chaîne de valeur adaptée sur la base du contexte local.</a:t>
            </a:r>
          </a:p>
          <a:p>
            <a:pPr marL="171450" indent="-171450">
              <a:spcAft>
                <a:spcPts val="0"/>
              </a:spcAft>
              <a:buFont typeface="Arial"/>
              <a:buChar char="•"/>
              <a:defRPr/>
            </a:pPr>
            <a:r>
              <a:rPr lang="fr-FR" sz="1150" dirty="0">
                <a:solidFill>
                  <a:schemeClr val="tx1"/>
                </a:solidFill>
              </a:rPr>
              <a:t>Inclure l'identification des besoins techniques, professionnels et éducatifs de la main-d'œuvre et proposer des activités de formation.</a:t>
            </a:r>
          </a:p>
          <a:p>
            <a:pPr marL="171450" indent="-171450">
              <a:spcAft>
                <a:spcPts val="0"/>
              </a:spcAft>
              <a:buFont typeface="Arial"/>
              <a:buChar char="•"/>
              <a:defRPr/>
            </a:pP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44</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 : Les appels de 2023 </a:t>
            </a:r>
          </a:p>
          <a:p>
            <a:pPr>
              <a:defRPr/>
            </a:pPr>
            <a:r>
              <a:rPr lang="fr-FR" sz="1200" b="1" dirty="0"/>
              <a:t>Energies </a:t>
            </a:r>
            <a:r>
              <a:rPr lang="fr-FR" sz="1200" b="1" dirty="0" smtClean="0"/>
              <a:t>renouvelables – Autres </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7)</a:t>
            </a:r>
            <a:endParaRPr lang="fr-FR" sz="1200" i="1" dirty="0"/>
          </a:p>
          <a:p>
            <a:pPr lvl="0">
              <a:defRPr/>
            </a:pPr>
            <a:r>
              <a:rPr lang="fr-FR" sz="1200" i="1" dirty="0"/>
              <a:t>Nb estimé de projets financés : 4</a:t>
            </a:r>
            <a:endParaRPr dirty="0"/>
          </a:p>
          <a:p>
            <a:pPr lvl="0">
              <a:defRPr/>
            </a:pPr>
            <a:r>
              <a:rPr lang="fr-FR" sz="1200" i="1" dirty="0"/>
              <a:t>Budget/projet : 5M€</a:t>
            </a:r>
            <a:endParaRPr dirty="0"/>
          </a:p>
          <a:p>
            <a:pPr lvl="0">
              <a:defRPr/>
            </a:pPr>
            <a:r>
              <a:rPr lang="fr-FR" sz="1200" i="1" dirty="0"/>
              <a:t>Ouverture : 04/05/2023</a:t>
            </a:r>
            <a:endParaRPr dirty="0"/>
          </a:p>
          <a:p>
            <a:pPr lvl="0">
              <a:defRPr/>
            </a:pPr>
            <a:r>
              <a:rPr lang="fr-FR" sz="1200" i="1" dirty="0"/>
              <a:t>Deadline : </a:t>
            </a:r>
            <a:r>
              <a:rPr lang="fr-FR" sz="1200" i="1" dirty="0" smtClean="0"/>
              <a:t>05/09/2023</a:t>
            </a:r>
            <a:endParaRPr dirty="0"/>
          </a:p>
        </p:txBody>
      </p:sp>
    </p:spTree>
    <p:extLst>
      <p:ext uri="{BB962C8B-B14F-4D97-AF65-F5344CB8AC3E}">
        <p14:creationId xmlns:p14="http://schemas.microsoft.com/office/powerpoint/2010/main" val="996061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45</a:t>
            </a:fld>
            <a:endParaRPr lang="fr-FR" sz="1600" b="0" i="0" u="none" strike="noStrike" cap="none" spc="0">
              <a:ln>
                <a:noFill/>
              </a:ln>
              <a:solidFill>
                <a:srgbClr val="000091"/>
              </a:solidFill>
              <a:latin typeface="Arial"/>
              <a:ea typeface="+mn-ea"/>
              <a:cs typeface="+mn-cs"/>
            </a:endParaRPr>
          </a:p>
        </p:txBody>
      </p:sp>
      <p:sp>
        <p:nvSpPr>
          <p:cNvPr id="7" name="Rectangle 6"/>
          <p:cNvSpPr/>
          <p:nvPr/>
        </p:nvSpPr>
        <p:spPr bwMode="auto">
          <a:xfrm>
            <a:off x="323528" y="1058996"/>
            <a:ext cx="8442808" cy="3831818"/>
          </a:xfrm>
          <a:prstGeom prst="rect">
            <a:avLst/>
          </a:prstGeom>
        </p:spPr>
        <p:txBody>
          <a:bodyPr wrap="square">
            <a:spAutoFit/>
          </a:bodyPr>
          <a:lstStyle/>
          <a:p>
            <a:pPr lvl="0" algn="just">
              <a:defRPr/>
            </a:pPr>
            <a:r>
              <a:rPr lang="fr-FR" sz="1600" b="1" i="0" u="none" strike="noStrike" cap="none" spc="0" dirty="0">
                <a:ln>
                  <a:noFill/>
                </a:ln>
                <a:solidFill>
                  <a:schemeClr val="tx2"/>
                </a:solidFill>
              </a:rPr>
              <a:t>2</a:t>
            </a:r>
            <a:r>
              <a:rPr lang="fr-FR" sz="1600" b="1" i="0" u="none" strike="noStrike" cap="none" spc="0" baseline="30000" dirty="0">
                <a:ln>
                  <a:noFill/>
                </a:ln>
                <a:solidFill>
                  <a:schemeClr val="tx2"/>
                </a:solidFill>
              </a:rPr>
              <a:t>ème</a:t>
            </a:r>
            <a:r>
              <a:rPr lang="fr-FR" sz="1600" b="1" i="0" u="none" strike="noStrike" cap="none" spc="0" dirty="0">
                <a:ln>
                  <a:noFill/>
                </a:ln>
                <a:solidFill>
                  <a:schemeClr val="tx2"/>
                </a:solidFill>
              </a:rPr>
              <a:t> </a:t>
            </a:r>
            <a:r>
              <a:rPr lang="fr-FR" sz="1600" b="1" dirty="0">
                <a:solidFill>
                  <a:schemeClr val="tx2"/>
                </a:solidFill>
              </a:rPr>
              <a:t>sous-partie :</a:t>
            </a:r>
            <a:r>
              <a:rPr lang="fr-FR" sz="1600" b="1" i="0" u="none" strike="noStrike" cap="none" spc="0" dirty="0">
                <a:ln>
                  <a:noFill/>
                </a:ln>
                <a:solidFill>
                  <a:schemeClr val="tx2"/>
                </a:solidFill>
              </a:rPr>
              <a:t> </a:t>
            </a:r>
            <a:r>
              <a:rPr lang="fr-FR" sz="1600" b="1" dirty="0">
                <a:solidFill>
                  <a:schemeClr val="tx2"/>
                </a:solidFill>
              </a:rPr>
              <a:t>« Systèmes, réseaux et stockage d'énergie </a:t>
            </a:r>
            <a:r>
              <a:rPr lang="fr-FR" sz="1600" b="1" i="0" u="none" strike="noStrike" cap="none" spc="0" dirty="0">
                <a:ln>
                  <a:noFill/>
                </a:ln>
                <a:solidFill>
                  <a:schemeClr val="tx2"/>
                </a:solidFill>
              </a:rPr>
              <a:t>»</a:t>
            </a:r>
            <a:endParaRPr dirty="0"/>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lvl="0" indent="-171450" algn="just">
              <a:spcAft>
                <a:spcPts val="600"/>
              </a:spcAft>
              <a:buFont typeface="Arial"/>
              <a:buChar char="•"/>
              <a:defRPr/>
            </a:pPr>
            <a:r>
              <a:rPr lang="fr-FR" sz="1200" dirty="0">
                <a:solidFill>
                  <a:srgbClr val="000000"/>
                </a:solidFill>
              </a:rPr>
              <a:t>Flexibilité et résilience accrues du système énergétique pour contrôler le système, maintenir sa stabilité, planifier et exploiter simultanément différents réseaux.</a:t>
            </a:r>
          </a:p>
          <a:p>
            <a:pPr marL="171450" lvl="0" indent="-171450" algn="just">
              <a:spcAft>
                <a:spcPts val="600"/>
              </a:spcAft>
              <a:buFont typeface="Arial"/>
              <a:buChar char="•"/>
              <a:defRPr/>
            </a:pPr>
            <a:r>
              <a:rPr lang="fr-FR" sz="1200" dirty="0">
                <a:solidFill>
                  <a:srgbClr val="000000"/>
                </a:solidFill>
              </a:rPr>
              <a:t>Services innovants axés sur les données, permettant aux consommateurs de s'engager dans la transition énergétique.</a:t>
            </a:r>
          </a:p>
          <a:p>
            <a:pPr marL="171450" lvl="0" indent="-171450" algn="just">
              <a:spcAft>
                <a:spcPts val="600"/>
              </a:spcAft>
              <a:buFont typeface="Arial"/>
              <a:buChar char="•"/>
              <a:defRPr/>
            </a:pPr>
            <a:r>
              <a:rPr lang="fr-FR" sz="1200" dirty="0">
                <a:solidFill>
                  <a:srgbClr val="000000"/>
                </a:solidFill>
              </a:rPr>
              <a:t>Amélioration des technologies de stockage de l'énergie et des vecteurs énergétiques.</a:t>
            </a:r>
          </a:p>
          <a:p>
            <a:pPr marL="171450" lvl="0" indent="-171450" algn="just">
              <a:spcAft>
                <a:spcPts val="600"/>
              </a:spcAft>
              <a:buFont typeface="Arial"/>
              <a:buChar char="•"/>
              <a:defRPr/>
            </a:pPr>
            <a:r>
              <a:rPr lang="fr-FR" sz="1200" dirty="0">
                <a:solidFill>
                  <a:srgbClr val="000000"/>
                </a:solidFill>
              </a:rPr>
              <a:t>Développement du marché européen des nouveaux services énergétiques et des nouveaux modèles commerciaux.</a:t>
            </a:r>
          </a:p>
          <a:p>
            <a:pPr marL="171450" lvl="0" indent="-171450" algn="just">
              <a:spcAft>
                <a:spcPts val="600"/>
              </a:spcAft>
              <a:buFont typeface="Arial"/>
              <a:buChar char="•"/>
              <a:defRPr/>
            </a:pPr>
            <a:r>
              <a:rPr lang="fr-FR" sz="1200" dirty="0">
                <a:solidFill>
                  <a:srgbClr val="000000"/>
                </a:solidFill>
              </a:rPr>
              <a:t>Solutions plus efficaces et efficientes pour le transport et l'intégration transparente de l'énergie offshore avec les nouvelles technologies de transmission de l'électricité.</a:t>
            </a:r>
          </a:p>
          <a:p>
            <a:pPr marL="171450" lvl="0" indent="-171450" algn="just">
              <a:spcAft>
                <a:spcPts val="600"/>
              </a:spcAft>
              <a:buFont typeface="Arial"/>
              <a:buChar char="•"/>
              <a:defRPr/>
            </a:pPr>
            <a:r>
              <a:rPr lang="fr-FR" sz="1200" dirty="0">
                <a:solidFill>
                  <a:srgbClr val="000000"/>
                </a:solidFill>
              </a:rPr>
              <a:t>Flexibilité accrue du système énergétique et meilleure prévisibilité du rendement des investissements dans les énergies renouvelables et l'efficacité énergétique, sur la base d'un partage aisé des données.</a:t>
            </a:r>
          </a:p>
          <a:p>
            <a:pPr marL="171450" lvl="0" indent="-171450" algn="just">
              <a:spcAft>
                <a:spcPts val="600"/>
              </a:spcAft>
              <a:buFont typeface="Arial"/>
              <a:buChar char="•"/>
              <a:defRPr/>
            </a:pPr>
            <a:r>
              <a:rPr lang="fr-FR" sz="1200" dirty="0">
                <a:solidFill>
                  <a:srgbClr val="000000"/>
                </a:solidFill>
              </a:rPr>
              <a:t>Accélération des nouvelles technologies numériques dans le secteur de l'énergie au profit de la transition énergétique et développement d'outils/technologies de </a:t>
            </a:r>
            <a:r>
              <a:rPr lang="fr-FR" sz="1200" dirty="0" err="1">
                <a:solidFill>
                  <a:srgbClr val="000000"/>
                </a:solidFill>
              </a:rPr>
              <a:t>cybersécurité</a:t>
            </a:r>
            <a:r>
              <a:rPr lang="fr-FR" sz="1200" dirty="0">
                <a:solidFill>
                  <a:srgbClr val="000000"/>
                </a:solidFill>
              </a:rPr>
              <a:t> et de protection de la vie privée.</a:t>
            </a:r>
          </a:p>
          <a:p>
            <a:pPr marL="171450" lvl="0" indent="-171450" algn="just">
              <a:spcAft>
                <a:spcPts val="600"/>
              </a:spcAft>
              <a:buFont typeface="Arial"/>
              <a:buChar char="•"/>
              <a:defRPr/>
            </a:pPr>
            <a:r>
              <a:rPr lang="fr-FR" sz="1200" dirty="0">
                <a:solidFill>
                  <a:srgbClr val="000000"/>
                </a:solidFill>
              </a:rPr>
              <a:t>Développement de technologies et d'approches systémiques optimisant la gestion énergétique des technologies informatiques.  </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a:t>Destination 3, « sous-partie 2 » : Les objectifs</a:t>
            </a:r>
            <a:endParaRPr/>
          </a:p>
          <a:p>
            <a:pPr algn="r">
              <a:defRPr/>
            </a:pPr>
            <a:r>
              <a:rPr lang="fr-FR" sz="1200" b="1"/>
              <a:t>Systèmes, réseaux et stockage d'énergie </a:t>
            </a:r>
            <a:endParaRPr/>
          </a:p>
        </p:txBody>
      </p:sp>
    </p:spTree>
    <p:extLst>
      <p:ext uri="{BB962C8B-B14F-4D97-AF65-F5344CB8AC3E}">
        <p14:creationId xmlns:p14="http://schemas.microsoft.com/office/powerpoint/2010/main" val="2249918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46</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Système énergétique, réseaux et stockage</a:t>
            </a:r>
            <a:endParaRPr lang="fr-FR" sz="1200" b="1" dirty="0"/>
          </a:p>
        </p:txBody>
      </p:sp>
      <p:sp>
        <p:nvSpPr>
          <p:cNvPr id="9" name="Rectangle 8"/>
          <p:cNvSpPr/>
          <p:nvPr/>
        </p:nvSpPr>
        <p:spPr bwMode="auto">
          <a:xfrm>
            <a:off x="647058" y="1961559"/>
            <a:ext cx="6048672" cy="307777"/>
          </a:xfrm>
          <a:prstGeom prst="rect">
            <a:avLst/>
          </a:prstGeom>
        </p:spPr>
        <p:txBody>
          <a:bodyPr wrap="square">
            <a:spAutoFit/>
          </a:bodyPr>
          <a:lstStyle/>
          <a:p>
            <a:pPr lvl="0">
              <a:tabLst>
                <a:tab pos="176213" algn="l"/>
              </a:tabLst>
              <a:defRPr/>
            </a:pPr>
            <a:endParaRPr lang="en-US" sz="1400" b="1" dirty="0">
              <a:latin typeface="+mj-lt"/>
            </a:endParaRPr>
          </a:p>
        </p:txBody>
      </p:sp>
      <p:sp>
        <p:nvSpPr>
          <p:cNvPr id="11" name="Rectangle 10"/>
          <p:cNvSpPr/>
          <p:nvPr/>
        </p:nvSpPr>
        <p:spPr bwMode="auto">
          <a:xfrm>
            <a:off x="360000" y="1491630"/>
            <a:ext cx="8676000" cy="3395545"/>
          </a:xfrm>
          <a:prstGeom prst="rect">
            <a:avLst/>
          </a:prstGeom>
        </p:spPr>
        <p:txBody>
          <a:bodyPr wrap="square">
            <a:spAutoFit/>
          </a:bodyPr>
          <a:lstStyle/>
          <a:p>
            <a:pPr algn="just">
              <a:lnSpc>
                <a:spcPct val="114999"/>
              </a:lnSpc>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p>
          <a:p>
            <a:pPr marL="171450" indent="-171450">
              <a:lnSpc>
                <a:spcPct val="114999"/>
              </a:lnSpc>
              <a:spcBef>
                <a:spcPts val="600"/>
              </a:spcBef>
              <a:buFont typeface="Arial"/>
              <a:buChar char="•"/>
              <a:defRPr/>
            </a:pPr>
            <a:r>
              <a:rPr lang="fr-FR" sz="1050" dirty="0" smtClean="0"/>
              <a:t>Mise </a:t>
            </a:r>
            <a:r>
              <a:rPr lang="fr-FR" sz="1050" dirty="0"/>
              <a:t>à la disposition </a:t>
            </a:r>
            <a:r>
              <a:rPr lang="fr-FR" sz="1050" dirty="0" smtClean="0"/>
              <a:t>de solutions </a:t>
            </a:r>
            <a:r>
              <a:rPr lang="fr-FR" sz="1050" dirty="0"/>
              <a:t>de stockage saisonnières durables permettant un fonctionnement optimisé tout au long de l'année dans des environnements urbains, de manière intégrée, afin de fournir de la chaleur au(x) système(s) de chauffage urbain voisin(s), à l'agriculture et/ou à l'industrie, en optimisant l'utilisation de l'énergie de chauffage excédentaire et de l'énergie de refroidissement nécessaire.  </a:t>
            </a:r>
          </a:p>
          <a:p>
            <a:pPr marL="171450" indent="-171450">
              <a:lnSpc>
                <a:spcPct val="114999"/>
              </a:lnSpc>
              <a:buFont typeface="Arial"/>
              <a:buChar char="•"/>
              <a:defRPr/>
            </a:pPr>
            <a:r>
              <a:rPr lang="fr-FR" sz="1050" dirty="0" smtClean="0"/>
              <a:t>Solutions </a:t>
            </a:r>
            <a:r>
              <a:rPr lang="fr-FR" sz="1050" dirty="0"/>
              <a:t>de stockage présentant une efficacité élevée en termes d'aller-retour, une faible dépendance à l'égard des matières premières critiques et une faible empreinte foncière et spatiale seront considérées comme des avantages.</a:t>
            </a:r>
            <a:endParaRPr sz="1050" dirty="0"/>
          </a:p>
          <a:p>
            <a:pPr marR="0" lvl="0" algn="just" defTabSz="914400">
              <a:lnSpc>
                <a:spcPct val="100000"/>
              </a:lnSpc>
              <a:spcBef>
                <a:spcPts val="0"/>
              </a:spcBef>
              <a:spcAft>
                <a:spcPts val="0"/>
              </a:spcAft>
              <a:buClrTx/>
              <a:buSzTx/>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a:t>
            </a:r>
          </a:p>
          <a:p>
            <a:pPr marL="171450" indent="-171450">
              <a:lnSpc>
                <a:spcPct val="114999"/>
              </a:lnSpc>
              <a:spcBef>
                <a:spcPts val="600"/>
              </a:spcBef>
              <a:buFont typeface="Arial"/>
              <a:buChar char="•"/>
              <a:defRPr/>
            </a:pPr>
            <a:r>
              <a:rPr lang="fr-FR" sz="1050" dirty="0" smtClean="0"/>
              <a:t>Tester </a:t>
            </a:r>
            <a:r>
              <a:rPr lang="fr-FR" sz="1050" dirty="0"/>
              <a:t>et développer davantage les technologies de stockage saisonnier de la chaleur dans le cadre d'un projet pilote intégré comprenant au moins les technologies suivantes : </a:t>
            </a:r>
          </a:p>
          <a:p>
            <a:pPr marL="628650" lvl="1" indent="-171450">
              <a:lnSpc>
                <a:spcPct val="114999"/>
              </a:lnSpc>
              <a:buFont typeface="Wingdings" panose="05000000000000000000" pitchFamily="2" charset="2"/>
              <a:buChar char="Ø"/>
              <a:defRPr/>
            </a:pPr>
            <a:r>
              <a:rPr lang="fr-FR" sz="1000" dirty="0" smtClean="0"/>
              <a:t>Système </a:t>
            </a:r>
            <a:r>
              <a:rPr lang="fr-FR" sz="1000" dirty="0"/>
              <a:t>d'échange de chaleur et de froid pour le centre de données et le système de chauffage </a:t>
            </a:r>
            <a:r>
              <a:rPr lang="fr-FR" sz="1000" dirty="0" smtClean="0"/>
              <a:t>urbain.</a:t>
            </a:r>
          </a:p>
          <a:p>
            <a:pPr marL="628650" lvl="1" indent="-171450">
              <a:lnSpc>
                <a:spcPct val="114999"/>
              </a:lnSpc>
              <a:buFont typeface="Wingdings" panose="05000000000000000000" pitchFamily="2" charset="2"/>
              <a:buChar char="Ø"/>
              <a:defRPr/>
            </a:pPr>
            <a:r>
              <a:rPr lang="fr-FR" sz="1000" dirty="0" smtClean="0"/>
              <a:t>Stockage </a:t>
            </a:r>
            <a:r>
              <a:rPr lang="fr-FR" sz="1000" dirty="0"/>
              <a:t>saisonnier de l'énergie (la technologie de stockage doit être capable de stocker la chaleur jusqu'à 6 mois, avec le moins de pertes d'énergie possible, et en utilisant le moins d'étapes de compression possible. Elle doit également pouvoir être déployée à proximité des zones d'habitation sans constituer une menace pour celles-ci). </a:t>
            </a:r>
            <a:r>
              <a:rPr lang="fr-FR" sz="1000" dirty="0" smtClean="0"/>
              <a:t>En outre, une attention particulière doit être accordée à la sécurité cyber-physique du système combiné de stockage et de restitution.</a:t>
            </a:r>
          </a:p>
          <a:p>
            <a:pPr marL="171450" indent="-171450">
              <a:lnSpc>
                <a:spcPct val="114999"/>
              </a:lnSpc>
              <a:buFont typeface="Arial"/>
              <a:buChar char="•"/>
              <a:defRPr/>
            </a:pPr>
            <a:r>
              <a:rPr lang="fr-FR" sz="1050" dirty="0" smtClean="0"/>
              <a:t>Considérer l’implication de fabricants de pompes à chaleur.</a:t>
            </a:r>
          </a:p>
          <a:p>
            <a:pPr marL="171450" indent="-171450">
              <a:lnSpc>
                <a:spcPct val="114999"/>
              </a:lnSpc>
              <a:buFont typeface="Arial"/>
              <a:buChar char="•"/>
              <a:defRPr/>
            </a:pPr>
            <a:r>
              <a:rPr lang="fr-FR" sz="1050" dirty="0" smtClean="0"/>
              <a:t>Inclure </a:t>
            </a:r>
            <a:r>
              <a:rPr lang="fr-FR" sz="1050" dirty="0"/>
              <a:t>un solide dossier commercial et une stratégie d'exploitation solide.</a:t>
            </a:r>
            <a:endParaRPr lang="en-GB" sz="1050" dirty="0"/>
          </a:p>
        </p:txBody>
      </p:sp>
      <p:sp>
        <p:nvSpPr>
          <p:cNvPr id="13" name="Rectangle 12"/>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fr-FR" sz="1200" i="1" dirty="0"/>
              <a:t>projet</a:t>
            </a:r>
            <a:r>
              <a:rPr lang="en-US" sz="1200" i="1" dirty="0"/>
              <a:t> </a:t>
            </a:r>
            <a:r>
              <a:rPr lang="en-US" sz="1200" i="1" dirty="0" smtClean="0"/>
              <a:t>7-8)</a:t>
            </a:r>
            <a:endParaRPr dirty="0"/>
          </a:p>
          <a:p>
            <a:pPr lvl="0">
              <a:defRPr/>
            </a:pPr>
            <a:r>
              <a:rPr lang="fr-FR" sz="1200" i="1" dirty="0"/>
              <a:t>Nb de projets financés : 2</a:t>
            </a:r>
            <a:endParaRPr dirty="0"/>
          </a:p>
          <a:p>
            <a:pPr lvl="0">
              <a:defRPr/>
            </a:pPr>
            <a:r>
              <a:rPr lang="fr-FR" sz="1200" i="1" dirty="0"/>
              <a:t>Budget/projet : 6</a:t>
            </a:r>
            <a:r>
              <a:rPr lang="fr-FR" sz="1200" i="1" dirty="0" smtClean="0"/>
              <a:t>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30/03/2023</a:t>
            </a:r>
          </a:p>
        </p:txBody>
      </p:sp>
      <p:sp>
        <p:nvSpPr>
          <p:cNvPr id="3" name="Rectangle 2"/>
          <p:cNvSpPr>
            <a:spLocks noChangeArrowheads="1"/>
          </p:cNvSpPr>
          <p:nvPr/>
        </p:nvSpPr>
        <p:spPr bwMode="auto">
          <a:xfrm>
            <a:off x="360000" y="1015200"/>
            <a:ext cx="601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fontAlgn="base">
              <a:spcAft>
                <a:spcPts val="500"/>
              </a:spcAft>
              <a:buClrTx/>
              <a:buSzTx/>
              <a:tabLst/>
              <a:defRPr/>
            </a:pPr>
            <a:r>
              <a:rPr lang="en-GB" altLang="fr-FR" sz="1400" b="1" u="sng" dirty="0" bmk="_Toc108786738"/>
              <a:t>HORIZON-CL5-2023-D3-01-09: Waste heat reutilisation from data </a:t>
            </a:r>
            <a:r>
              <a:rPr lang="en-GB" altLang="fr-FR" sz="1400" b="1" u="sng" dirty="0" smtClean="0" bmk="_Toc108786738"/>
              <a:t>centres</a:t>
            </a:r>
            <a:endParaRPr lang="en-GB" altLang="fr-FR" sz="1400" b="1" u="sng" dirty="0"/>
          </a:p>
        </p:txBody>
      </p:sp>
    </p:spTree>
    <p:extLst>
      <p:ext uri="{BB962C8B-B14F-4D97-AF65-F5344CB8AC3E}">
        <p14:creationId xmlns:p14="http://schemas.microsoft.com/office/powerpoint/2010/main" val="285763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47</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Système énergétique, réseaux et stockage</a:t>
            </a:r>
            <a:endParaRPr lang="fr-FR" sz="1200" b="1" dirty="0"/>
          </a:p>
        </p:txBody>
      </p:sp>
      <p:sp>
        <p:nvSpPr>
          <p:cNvPr id="11" name="Rectangle 10"/>
          <p:cNvSpPr/>
          <p:nvPr/>
        </p:nvSpPr>
        <p:spPr bwMode="auto">
          <a:xfrm>
            <a:off x="360000" y="1706400"/>
            <a:ext cx="8532000" cy="3023905"/>
          </a:xfrm>
          <a:prstGeom prst="rect">
            <a:avLst/>
          </a:prstGeom>
        </p:spPr>
        <p:txBody>
          <a:bodyPr wrap="square">
            <a:spAutoFit/>
          </a:bodyPr>
          <a:lstStyle/>
          <a:p>
            <a:pPr algn="just">
              <a:lnSpc>
                <a:spcPct val="114999"/>
              </a:lnSpc>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p>
          <a:p>
            <a:pPr marL="171450" indent="-171450">
              <a:lnSpc>
                <a:spcPct val="114999"/>
              </a:lnSpc>
              <a:spcBef>
                <a:spcPts val="600"/>
              </a:spcBef>
              <a:buFont typeface="Arial"/>
              <a:buChar char="•"/>
              <a:defRPr/>
            </a:pPr>
            <a:r>
              <a:rPr lang="fr-FR" sz="1050" dirty="0" smtClean="0"/>
              <a:t>Fiabilité accrue du </a:t>
            </a:r>
            <a:r>
              <a:rPr lang="fr-FR" sz="1050" dirty="0"/>
              <a:t>système énergétique en améliorant la flexibilité et l'efficacité du réseau électrique européen afin de le préparer à l'augmentation radicale </a:t>
            </a:r>
            <a:r>
              <a:rPr lang="fr-FR" sz="1050" dirty="0" smtClean="0"/>
              <a:t>de </a:t>
            </a:r>
            <a:r>
              <a:rPr lang="fr-FR" sz="1050" dirty="0"/>
              <a:t>la part des </a:t>
            </a:r>
            <a:r>
              <a:rPr lang="fr-FR" sz="1050" dirty="0" err="1" smtClean="0"/>
              <a:t>EnR</a:t>
            </a:r>
            <a:r>
              <a:rPr lang="fr-FR" sz="1050" dirty="0" smtClean="0"/>
              <a:t> et </a:t>
            </a:r>
            <a:r>
              <a:rPr lang="fr-FR" sz="1050" dirty="0"/>
              <a:t>de le rendre plus résistant aux chocs futurs </a:t>
            </a:r>
            <a:r>
              <a:rPr lang="fr-FR" sz="1050" dirty="0" smtClean="0"/>
              <a:t>par </a:t>
            </a:r>
            <a:r>
              <a:rPr lang="fr-FR" sz="1050" dirty="0"/>
              <a:t>l'analyse et la modélisation de scénarios.</a:t>
            </a:r>
          </a:p>
          <a:p>
            <a:pPr marL="171450" indent="-171450">
              <a:lnSpc>
                <a:spcPct val="114999"/>
              </a:lnSpc>
              <a:buFont typeface="Arial"/>
              <a:buChar char="•"/>
              <a:defRPr/>
            </a:pPr>
            <a:r>
              <a:rPr lang="fr-FR" sz="1050" dirty="0" smtClean="0"/>
              <a:t>Amélioration de </a:t>
            </a:r>
            <a:r>
              <a:rPr lang="fr-FR" sz="1050" dirty="0"/>
              <a:t>la gestion, la maintenance et l'exploitation du système électrique de l'UE.</a:t>
            </a:r>
          </a:p>
          <a:p>
            <a:pPr marL="171450" indent="-171450">
              <a:lnSpc>
                <a:spcPct val="114999"/>
              </a:lnSpc>
              <a:buFont typeface="Arial"/>
              <a:buChar char="•"/>
              <a:defRPr/>
            </a:pPr>
            <a:r>
              <a:rPr lang="fr-FR" sz="1050" dirty="0" smtClean="0"/>
              <a:t>Renforcement de </a:t>
            </a:r>
            <a:r>
              <a:rPr lang="fr-FR" sz="1050" dirty="0"/>
              <a:t>la surveillance dynamique du système énergétique, afin de faciliter l'intégration des systèmes énergétiques, les flux d'informations, la détection des anomalies, la prévision de la demande et la résolution des goulets d'étranglement dans les infrastructures.</a:t>
            </a:r>
          </a:p>
          <a:p>
            <a:pPr marL="171450" indent="-171450">
              <a:lnSpc>
                <a:spcPct val="114999"/>
              </a:lnSpc>
              <a:buFont typeface="Arial"/>
              <a:buChar char="•"/>
              <a:defRPr/>
            </a:pPr>
            <a:r>
              <a:rPr lang="fr-FR" sz="1050" dirty="0" smtClean="0"/>
              <a:t>Amélioration de </a:t>
            </a:r>
            <a:r>
              <a:rPr lang="fr-FR" sz="1050" dirty="0"/>
              <a:t>l'échange de données entre les GRT et les GRD et entre les gestionnaires de réseau et les acteurs du marché, en tirant parti de l'échange de données des </a:t>
            </a:r>
            <a:r>
              <a:rPr lang="fr-FR" sz="1050" dirty="0" err="1"/>
              <a:t>prosommateurs</a:t>
            </a:r>
            <a:r>
              <a:rPr lang="fr-FR" sz="1050" dirty="0"/>
              <a:t>.</a:t>
            </a:r>
          </a:p>
          <a:p>
            <a:pPr marL="171450" indent="-171450">
              <a:lnSpc>
                <a:spcPct val="114999"/>
              </a:lnSpc>
              <a:buFont typeface="Arial"/>
              <a:buChar char="•"/>
              <a:defRPr/>
            </a:pPr>
            <a:r>
              <a:rPr lang="fr-FR" sz="1050" dirty="0" smtClean="0"/>
              <a:t>Création </a:t>
            </a:r>
            <a:r>
              <a:rPr lang="fr-FR" sz="1050" dirty="0"/>
              <a:t>de nouveaux services pour les entreprises et les autorités publiques basés sur le jumeau numérique. </a:t>
            </a:r>
            <a:endParaRPr sz="1050" dirty="0"/>
          </a:p>
          <a:p>
            <a:pPr marR="0" lvl="0" algn="just" defTabSz="914400">
              <a:lnSpc>
                <a:spcPct val="100000"/>
              </a:lnSpc>
              <a:spcBef>
                <a:spcPts val="0"/>
              </a:spcBef>
              <a:spcAft>
                <a:spcPts val="0"/>
              </a:spcAft>
              <a:buClrTx/>
              <a:buSzTx/>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 </a:t>
            </a:r>
            <a:endParaRPr lang="fr-FR" sz="1000" dirty="0"/>
          </a:p>
          <a:p>
            <a:pPr marL="171450" indent="-171450">
              <a:lnSpc>
                <a:spcPct val="114999"/>
              </a:lnSpc>
              <a:spcBef>
                <a:spcPts val="600"/>
              </a:spcBef>
              <a:buFont typeface="Arial"/>
              <a:buChar char="•"/>
              <a:defRPr/>
            </a:pPr>
            <a:r>
              <a:rPr lang="fr-FR" sz="1050" dirty="0" smtClean="0"/>
              <a:t>Créer</a:t>
            </a:r>
            <a:r>
              <a:rPr lang="fr-FR" sz="1050" dirty="0"/>
              <a:t>, développer et tester un jumeau numérique du réseau électrique qui couvre la surveillance dynamique, la planification du réseau (intelligent), l'exploitation sécurisée, la prévision et l'analyse de scénarios.</a:t>
            </a:r>
          </a:p>
          <a:p>
            <a:pPr marL="171450" indent="-171450">
              <a:lnSpc>
                <a:spcPct val="114999"/>
              </a:lnSpc>
              <a:buFont typeface="Arial"/>
              <a:buChar char="•"/>
              <a:defRPr/>
            </a:pPr>
            <a:r>
              <a:rPr lang="fr-FR" sz="1050" dirty="0" smtClean="0"/>
              <a:t>S’assurer de son caractère modulaire</a:t>
            </a:r>
            <a:r>
              <a:rPr lang="fr-FR" sz="1050" dirty="0"/>
              <a:t>, interopérable et applicable à différentes échelles, intégrant à la fois l'offre (décentralisée) et la demande, en tenant compte de toutes les données énergétiques pertinentes.</a:t>
            </a:r>
          </a:p>
        </p:txBody>
      </p:sp>
      <p:sp>
        <p:nvSpPr>
          <p:cNvPr id="13" name="Rectangle 12"/>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a:defRPr/>
            </a:pPr>
            <a:r>
              <a:rPr lang="fr-FR" sz="1200" i="1" dirty="0"/>
              <a:t>IA (TRL à la fin du projet </a:t>
            </a:r>
            <a:r>
              <a:rPr lang="fr-FR" sz="1200" i="1" dirty="0" smtClean="0"/>
              <a:t>6-7)</a:t>
            </a:r>
            <a:endParaRPr lang="fr-FR" sz="1200" dirty="0"/>
          </a:p>
          <a:p>
            <a:pPr lvl="0">
              <a:defRPr/>
            </a:pPr>
            <a:r>
              <a:rPr lang="fr-FR" sz="1200" i="1" dirty="0" smtClean="0"/>
              <a:t>Nb </a:t>
            </a:r>
            <a:r>
              <a:rPr lang="fr-FR" sz="1200" i="1" dirty="0"/>
              <a:t>de projets financés : </a:t>
            </a:r>
            <a:r>
              <a:rPr lang="fr-FR" sz="1200" i="1" dirty="0" smtClean="0"/>
              <a:t>1</a:t>
            </a:r>
            <a:endParaRPr dirty="0"/>
          </a:p>
          <a:p>
            <a:pPr lvl="0">
              <a:defRPr/>
            </a:pPr>
            <a:r>
              <a:rPr lang="fr-FR" sz="1200" i="1" dirty="0"/>
              <a:t>Budget/projet : 2</a:t>
            </a:r>
            <a:r>
              <a:rPr lang="fr-FR" sz="1200" i="1" dirty="0" smtClean="0"/>
              <a:t>0M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30/03/2023</a:t>
            </a:r>
          </a:p>
        </p:txBody>
      </p:sp>
      <p:sp>
        <p:nvSpPr>
          <p:cNvPr id="2" name="Rectangle 1"/>
          <p:cNvSpPr>
            <a:spLocks noChangeArrowheads="1"/>
          </p:cNvSpPr>
          <p:nvPr/>
        </p:nvSpPr>
        <p:spPr bwMode="auto">
          <a:xfrm>
            <a:off x="360000" y="969034"/>
            <a:ext cx="617984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fontAlgn="base">
              <a:spcAft>
                <a:spcPts val="500"/>
              </a:spcAft>
              <a:buClrTx/>
              <a:buSzTx/>
              <a:tabLst/>
              <a:defRPr/>
            </a:pPr>
            <a:r>
              <a:rPr lang="en-GB" altLang="fr-FR" sz="1400" b="1" u="sng" dirty="0" bmk="_Toc108786739"/>
              <a:t>HORIZON-CL5-2023-D3-01-10: Supporting the development of a digital twin to improve management, operations and resilience of the EU Electricity System in support to </a:t>
            </a:r>
            <a:r>
              <a:rPr lang="en-GB" altLang="fr-FR" sz="1400" b="1" u="sng" dirty="0" err="1" bmk="_Toc108786739"/>
              <a:t>REPowerEU</a:t>
            </a:r>
            <a:endParaRPr lang="en-GB" altLang="fr-FR" sz="1400" b="1" u="sng" dirty="0"/>
          </a:p>
        </p:txBody>
      </p:sp>
    </p:spTree>
    <p:extLst>
      <p:ext uri="{BB962C8B-B14F-4D97-AF65-F5344CB8AC3E}">
        <p14:creationId xmlns:p14="http://schemas.microsoft.com/office/powerpoint/2010/main" val="739598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48</a:t>
            </a:fld>
            <a:endParaRPr lang="fr-FR" sz="1600" b="0" i="0" u="none" strike="noStrike" cap="none" spc="0">
              <a:ln>
                <a:noFill/>
              </a:ln>
              <a:solidFill>
                <a:srgbClr val="000091"/>
              </a:solidFill>
              <a:latin typeface="Arial"/>
              <a:ea typeface="+mn-ea"/>
              <a:cs typeface="+mn-cs"/>
            </a:endParaRPr>
          </a:p>
        </p:txBody>
      </p:sp>
      <p:sp>
        <p:nvSpPr>
          <p:cNvPr id="9" name="Rectangle 8"/>
          <p:cNvSpPr/>
          <p:nvPr/>
        </p:nvSpPr>
        <p:spPr bwMode="auto">
          <a:xfrm>
            <a:off x="360000" y="1015200"/>
            <a:ext cx="6048672" cy="802784"/>
          </a:xfrm>
          <a:prstGeom prst="rect">
            <a:avLst/>
          </a:prstGeom>
        </p:spPr>
        <p:txBody>
          <a:bodyPr wrap="square">
            <a:spAutoFit/>
          </a:bodyPr>
          <a:lstStyle/>
          <a:p>
            <a:pPr>
              <a:spcAft>
                <a:spcPts val="500"/>
              </a:spcAft>
              <a:tabLst>
                <a:tab pos="176213" algn="l"/>
              </a:tabLst>
              <a:defRPr/>
            </a:pPr>
            <a:r>
              <a:rPr lang="en-GB" sz="1400" b="1" u="sng" dirty="0"/>
              <a:t>HORIZON-CL5-2023-D3-01-11: Demonstration of DC powered data centres, buildings, industries and ports</a:t>
            </a:r>
            <a:endParaRPr lang="fr-FR" sz="1400" b="1" u="sng" dirty="0"/>
          </a:p>
          <a:p>
            <a:pPr lvl="0">
              <a:tabLst>
                <a:tab pos="176213" algn="l"/>
              </a:tabLst>
              <a:defRPr/>
            </a:pPr>
            <a:endParaRPr lang="en-US" sz="1400" b="1" dirty="0">
              <a:solidFill>
                <a:srgbClr val="000000"/>
              </a:solidFill>
            </a:endParaRPr>
          </a:p>
        </p:txBody>
      </p:sp>
      <p:sp>
        <p:nvSpPr>
          <p:cNvPr id="11" name="Rectangle 10"/>
          <p:cNvSpPr/>
          <p:nvPr/>
        </p:nvSpPr>
        <p:spPr bwMode="auto">
          <a:xfrm>
            <a:off x="360000" y="1706400"/>
            <a:ext cx="8424000" cy="2922595"/>
          </a:xfrm>
          <a:prstGeom prst="rect">
            <a:avLst/>
          </a:prstGeom>
        </p:spPr>
        <p:txBody>
          <a:bodyPr wrap="square">
            <a:spAutoFit/>
          </a:bodyPr>
          <a:lstStyle/>
          <a:p>
            <a:pPr algn="just">
              <a:lnSpc>
                <a:spcPct val="114999"/>
              </a:lnSpc>
              <a:spcAft>
                <a:spcPts val="500"/>
              </a:spcAft>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p>
          <a:p>
            <a:pPr marL="171450" indent="-171450">
              <a:lnSpc>
                <a:spcPct val="114999"/>
              </a:lnSpc>
              <a:buFont typeface="Arial"/>
              <a:buChar char="•"/>
              <a:defRPr/>
            </a:pPr>
            <a:r>
              <a:rPr lang="fr-FR" sz="1100" dirty="0" smtClean="0"/>
              <a:t>Démonstration des </a:t>
            </a:r>
            <a:r>
              <a:rPr lang="fr-FR" sz="1100" dirty="0"/>
              <a:t>avantages et </a:t>
            </a:r>
            <a:r>
              <a:rPr lang="fr-FR" sz="1100" dirty="0" smtClean="0"/>
              <a:t>de l’efficacité </a:t>
            </a:r>
            <a:r>
              <a:rPr lang="fr-FR" sz="1100" dirty="0"/>
              <a:t>des systèmes de distribution d'électricité en courant continu par </a:t>
            </a:r>
            <a:r>
              <a:rPr lang="fr-FR" sz="1100" dirty="0" smtClean="0"/>
              <a:t>rapport </a:t>
            </a:r>
            <a:r>
              <a:rPr lang="fr-FR" sz="1100" dirty="0"/>
              <a:t>au courant alternatif</a:t>
            </a:r>
          </a:p>
          <a:p>
            <a:pPr marL="171450" indent="-171450">
              <a:lnSpc>
                <a:spcPct val="114999"/>
              </a:lnSpc>
              <a:buFont typeface="Arial"/>
              <a:buChar char="•"/>
              <a:defRPr/>
            </a:pPr>
            <a:r>
              <a:rPr lang="fr-FR" sz="1100" dirty="0" smtClean="0"/>
              <a:t>Fiabilité </a:t>
            </a:r>
            <a:r>
              <a:rPr lang="fr-FR" sz="1100" dirty="0"/>
              <a:t>et la résilience du réseau </a:t>
            </a:r>
            <a:r>
              <a:rPr lang="fr-FR" sz="1100" dirty="0" smtClean="0"/>
              <a:t>accrues grâce </a:t>
            </a:r>
            <a:r>
              <a:rPr lang="fr-FR" sz="1100" dirty="0"/>
              <a:t>aux réseaux de distribution d'électricité en courant continu. </a:t>
            </a:r>
          </a:p>
          <a:p>
            <a:pPr marR="0" lvl="0" algn="just" defTabSz="914400">
              <a:lnSpc>
                <a:spcPct val="100000"/>
              </a:lnSpc>
              <a:spcBef>
                <a:spcPts val="0"/>
              </a:spcBef>
              <a:spcAft>
                <a:spcPts val="0"/>
              </a:spcAft>
              <a:buClrTx/>
              <a:buSzTx/>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spcAft>
                <a:spcPts val="500"/>
              </a:spcAft>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 </a:t>
            </a:r>
            <a:r>
              <a:rPr lang="fr-FR" sz="1100" dirty="0" smtClean="0"/>
              <a:t>       </a:t>
            </a:r>
            <a:endParaRPr lang="fr-FR" sz="1100" dirty="0"/>
          </a:p>
          <a:p>
            <a:pPr marL="171450" indent="-171450">
              <a:lnSpc>
                <a:spcPct val="114999"/>
              </a:lnSpc>
              <a:buFont typeface="Arial"/>
              <a:buChar char="•"/>
              <a:defRPr/>
            </a:pPr>
            <a:r>
              <a:rPr lang="fr-FR" sz="1100" dirty="0" smtClean="0"/>
              <a:t>Développer des activités</a:t>
            </a:r>
            <a:r>
              <a:rPr lang="fr-FR" sz="1100" dirty="0"/>
              <a:t>, </a:t>
            </a:r>
            <a:r>
              <a:rPr lang="fr-FR" sz="1100" dirty="0" smtClean="0"/>
              <a:t>méthodologies </a:t>
            </a:r>
            <a:r>
              <a:rPr lang="fr-FR" sz="1100" dirty="0"/>
              <a:t>et </a:t>
            </a:r>
            <a:r>
              <a:rPr lang="fr-FR" sz="1100" dirty="0" smtClean="0"/>
              <a:t>outils </a:t>
            </a:r>
            <a:r>
              <a:rPr lang="fr-FR" sz="1100" dirty="0"/>
              <a:t>de R&amp;I pour au moins deux des sous-thèmes (A, B, C ou D). </a:t>
            </a:r>
          </a:p>
          <a:p>
            <a:pPr marL="685800" lvl="1" indent="-228600">
              <a:lnSpc>
                <a:spcPct val="114999"/>
              </a:lnSpc>
              <a:buFont typeface="+mj-lt"/>
              <a:buAutoNum type="alphaUcPeriod"/>
              <a:defRPr/>
            </a:pPr>
            <a:r>
              <a:rPr lang="fr-FR" sz="1100" dirty="0" smtClean="0"/>
              <a:t>Centre </a:t>
            </a:r>
            <a:r>
              <a:rPr lang="fr-FR" sz="1100" dirty="0"/>
              <a:t>de données alimenté en courant continu :       </a:t>
            </a:r>
          </a:p>
          <a:p>
            <a:pPr marL="685800" lvl="1" indent="-228600">
              <a:lnSpc>
                <a:spcPct val="114999"/>
              </a:lnSpc>
              <a:buFont typeface="+mj-lt"/>
              <a:buAutoNum type="alphaUcPeriod"/>
              <a:defRPr/>
            </a:pPr>
            <a:r>
              <a:rPr lang="fr-FR" sz="1100" dirty="0" smtClean="0"/>
              <a:t>Application </a:t>
            </a:r>
            <a:r>
              <a:rPr lang="fr-FR" sz="1100" dirty="0"/>
              <a:t>de la distribution en courant continu dans les bâtiments commerciaux et résidentiels       </a:t>
            </a:r>
          </a:p>
          <a:p>
            <a:pPr marL="685800" lvl="1" indent="-228600">
              <a:lnSpc>
                <a:spcPct val="114999"/>
              </a:lnSpc>
              <a:buFont typeface="+mj-lt"/>
              <a:buAutoNum type="alphaUcPeriod"/>
              <a:defRPr/>
            </a:pPr>
            <a:r>
              <a:rPr lang="fr-FR" sz="1100" dirty="0" smtClean="0"/>
              <a:t>Application </a:t>
            </a:r>
            <a:r>
              <a:rPr lang="fr-FR" sz="1100" dirty="0"/>
              <a:t>de la distribution en courant continu dans l'industrie       </a:t>
            </a:r>
          </a:p>
          <a:p>
            <a:pPr marL="685800" lvl="1" indent="-228600">
              <a:lnSpc>
                <a:spcPct val="114999"/>
              </a:lnSpc>
              <a:buFont typeface="+mj-lt"/>
              <a:buAutoNum type="alphaUcPeriod"/>
              <a:defRPr/>
            </a:pPr>
            <a:r>
              <a:rPr lang="fr-FR" sz="1100" dirty="0" smtClean="0"/>
              <a:t>Application </a:t>
            </a:r>
            <a:r>
              <a:rPr lang="fr-FR" sz="1100" dirty="0"/>
              <a:t>de la distribution de courant continu dans les ports        </a:t>
            </a:r>
          </a:p>
          <a:p>
            <a:pPr marL="171450" indent="-171450">
              <a:lnSpc>
                <a:spcPct val="114999"/>
              </a:lnSpc>
              <a:buFont typeface="Arial"/>
              <a:buChar char="•"/>
              <a:defRPr/>
            </a:pPr>
            <a:r>
              <a:rPr lang="fr-FR" sz="1100" dirty="0" smtClean="0"/>
              <a:t>Démontrer, tester </a:t>
            </a:r>
            <a:r>
              <a:rPr lang="fr-FR" sz="1100" dirty="0"/>
              <a:t>et </a:t>
            </a:r>
            <a:r>
              <a:rPr lang="fr-FR" sz="1100" dirty="0" smtClean="0"/>
              <a:t>valider au </a:t>
            </a:r>
            <a:r>
              <a:rPr lang="fr-FR" sz="1100" dirty="0"/>
              <a:t>moins deux des sous-thèmes développés </a:t>
            </a:r>
            <a:r>
              <a:rPr lang="fr-FR" sz="1100" dirty="0" smtClean="0"/>
              <a:t>(</a:t>
            </a:r>
            <a:r>
              <a:rPr lang="fr-FR" sz="1100" dirty="0"/>
              <a:t>A, B, C ou D) dans au moins deux pilotes dans différents États membres de l'UE/pays associés.</a:t>
            </a:r>
          </a:p>
          <a:p>
            <a:pPr marL="171450" indent="-171450">
              <a:lnSpc>
                <a:spcPct val="114999"/>
              </a:lnSpc>
              <a:buFont typeface="Arial"/>
              <a:buChar char="•"/>
              <a:defRPr/>
            </a:pPr>
            <a:r>
              <a:rPr lang="fr-FR" sz="1100" dirty="0" smtClean="0"/>
              <a:t>Identifier les </a:t>
            </a:r>
            <a:r>
              <a:rPr lang="fr-FR" sz="1100" dirty="0"/>
              <a:t>obstacles à la normalisation et à la réglementation et </a:t>
            </a:r>
            <a:r>
              <a:rPr lang="fr-FR" sz="1100" dirty="0" smtClean="0"/>
              <a:t>faire des recommandations </a:t>
            </a:r>
            <a:r>
              <a:rPr lang="fr-FR" sz="1100" dirty="0"/>
              <a:t>connexes. </a:t>
            </a:r>
            <a:endParaRPr lang="en-GB" sz="1100" dirty="0"/>
          </a:p>
        </p:txBody>
      </p:sp>
      <p:sp>
        <p:nvSpPr>
          <p:cNvPr id="10" name="ZoneTexte 9"/>
          <p:cNvSpPr txBox="1"/>
          <p:nvPr/>
        </p:nvSpPr>
        <p:spPr bwMode="auto">
          <a:xfrm>
            <a:off x="3204000" y="194400"/>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Système énergétique, réseaux et stockage</a:t>
            </a:r>
            <a:endParaRPr lang="fr-FR" sz="1200" b="1" dirty="0"/>
          </a:p>
        </p:txBody>
      </p:sp>
      <p:sp>
        <p:nvSpPr>
          <p:cNvPr id="12" name="Rectangle 11"/>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a:defRPr/>
            </a:pPr>
            <a:r>
              <a:rPr lang="fr-FR" sz="1200" i="1" dirty="0"/>
              <a:t>IA (TRL à la fin du projet </a:t>
            </a:r>
            <a:r>
              <a:rPr lang="fr-FR" sz="1200" i="1" dirty="0" smtClean="0"/>
              <a:t>6-8)</a:t>
            </a:r>
            <a:endParaRPr lang="fr-FR" sz="1200" dirty="0"/>
          </a:p>
          <a:p>
            <a:pPr lvl="0">
              <a:defRPr/>
            </a:pPr>
            <a:r>
              <a:rPr lang="fr-FR" sz="1200" i="1" dirty="0" smtClean="0"/>
              <a:t>Nb </a:t>
            </a:r>
            <a:r>
              <a:rPr lang="fr-FR" sz="1200" i="1" dirty="0"/>
              <a:t>de projets financés : 2</a:t>
            </a:r>
            <a:endParaRPr dirty="0"/>
          </a:p>
          <a:p>
            <a:pPr lvl="0">
              <a:defRPr/>
            </a:pPr>
            <a:r>
              <a:rPr lang="fr-FR" sz="1200" i="1" dirty="0"/>
              <a:t>Budget/projet : 9</a:t>
            </a:r>
            <a:r>
              <a:rPr lang="fr-FR" sz="1200" i="1" dirty="0" smtClean="0"/>
              <a:t>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30/03/2023</a:t>
            </a:r>
          </a:p>
        </p:txBody>
      </p:sp>
    </p:spTree>
    <p:extLst>
      <p:ext uri="{BB962C8B-B14F-4D97-AF65-F5344CB8AC3E}">
        <p14:creationId xmlns:p14="http://schemas.microsoft.com/office/powerpoint/2010/main" val="4105475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49</a:t>
            </a:fld>
            <a:endParaRPr lang="fr-FR" sz="1600" b="0" i="0" u="none" strike="noStrike" cap="none" spc="0">
              <a:ln>
                <a:noFill/>
              </a:ln>
              <a:solidFill>
                <a:srgbClr val="000091"/>
              </a:solidFill>
              <a:latin typeface="Arial"/>
              <a:ea typeface="+mn-ea"/>
              <a:cs typeface="+mn-cs"/>
            </a:endParaRPr>
          </a:p>
        </p:txBody>
      </p:sp>
      <p:sp>
        <p:nvSpPr>
          <p:cNvPr id="11" name="Rectangle 10"/>
          <p:cNvSpPr/>
          <p:nvPr/>
        </p:nvSpPr>
        <p:spPr bwMode="auto">
          <a:xfrm>
            <a:off x="360000" y="1656000"/>
            <a:ext cx="8424000" cy="3246017"/>
          </a:xfrm>
          <a:prstGeom prst="rect">
            <a:avLst/>
          </a:prstGeom>
        </p:spPr>
        <p:txBody>
          <a:bodyPr wrap="square">
            <a:spAutoFit/>
          </a:bodyPr>
          <a:lstStyle/>
          <a:p>
            <a:pPr algn="just">
              <a:lnSpc>
                <a:spcPct val="114999"/>
              </a:lnSpc>
              <a:spcAft>
                <a:spcPts val="500"/>
              </a:spcAft>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p>
          <a:p>
            <a:pPr marL="171450" indent="-171450">
              <a:lnSpc>
                <a:spcPct val="114999"/>
              </a:lnSpc>
              <a:buFont typeface="Arial"/>
              <a:buChar char="•"/>
              <a:defRPr/>
            </a:pPr>
            <a:r>
              <a:rPr lang="fr-FR" sz="1000" dirty="0" smtClean="0"/>
              <a:t>Nouveaux </a:t>
            </a:r>
            <a:r>
              <a:rPr lang="fr-FR" sz="1000" dirty="0"/>
              <a:t>systèmes de conversion plus </a:t>
            </a:r>
            <a:r>
              <a:rPr lang="fr-FR" sz="1000" dirty="0" smtClean="0"/>
              <a:t>efficaces.</a:t>
            </a:r>
            <a:endParaRPr lang="fr-FR" sz="1000" dirty="0"/>
          </a:p>
          <a:p>
            <a:pPr marL="171450" indent="-171450">
              <a:lnSpc>
                <a:spcPct val="114999"/>
              </a:lnSpc>
              <a:buFont typeface="Arial"/>
              <a:buChar char="•"/>
              <a:defRPr/>
            </a:pPr>
            <a:r>
              <a:rPr lang="fr-FR" sz="1000" dirty="0" smtClean="0"/>
              <a:t>Solutions </a:t>
            </a:r>
            <a:r>
              <a:rPr lang="fr-FR" sz="1000" dirty="0"/>
              <a:t>supplémentaires de stockage d'énergie durable, en interface avec les systèmes MVDC, HVDC et/ou de transmission de grande </a:t>
            </a:r>
            <a:r>
              <a:rPr lang="fr-FR" sz="1000" dirty="0" smtClean="0"/>
              <a:t>puissance </a:t>
            </a:r>
            <a:r>
              <a:rPr lang="fr-FR" sz="1000" dirty="0"/>
              <a:t>pour soutenir le système </a:t>
            </a:r>
            <a:r>
              <a:rPr lang="fr-FR" sz="1000" dirty="0" smtClean="0"/>
              <a:t>AC, visant </a:t>
            </a:r>
            <a:r>
              <a:rPr lang="fr-FR" sz="1000" dirty="0"/>
              <a:t>une efficacité élevée en aller-retour, une faible dépendance à l'égard des matières premières critiques, </a:t>
            </a:r>
            <a:r>
              <a:rPr lang="fr-FR" sz="1000" dirty="0" smtClean="0"/>
              <a:t>et une </a:t>
            </a:r>
            <a:r>
              <a:rPr lang="fr-FR" sz="1000" dirty="0"/>
              <a:t>faible empreinte foncière et spatiale.</a:t>
            </a:r>
          </a:p>
          <a:p>
            <a:pPr marL="171450" indent="-171450">
              <a:lnSpc>
                <a:spcPct val="114999"/>
              </a:lnSpc>
              <a:buFont typeface="Arial"/>
              <a:buChar char="•"/>
              <a:defRPr/>
            </a:pPr>
            <a:r>
              <a:rPr lang="fr-FR" sz="1000" dirty="0" smtClean="0"/>
              <a:t>Disjoncteurs </a:t>
            </a:r>
            <a:r>
              <a:rPr lang="fr-FR" sz="1000" dirty="0"/>
              <a:t>à courant continu intégrés dans des systèmes </a:t>
            </a:r>
            <a:r>
              <a:rPr lang="fr-FR" sz="1000" dirty="0" err="1"/>
              <a:t>multiterminaux</a:t>
            </a:r>
            <a:r>
              <a:rPr lang="fr-FR" sz="1000" dirty="0"/>
              <a:t> à courant continu (MTDC), y compris des disjoncteurs à courant continu pour l'intégration de câbles supraconducteurs.</a:t>
            </a:r>
          </a:p>
          <a:p>
            <a:pPr marL="171450" indent="-171450">
              <a:lnSpc>
                <a:spcPct val="114999"/>
              </a:lnSpc>
              <a:buFont typeface="Arial"/>
              <a:buChar char="•"/>
              <a:defRPr/>
            </a:pPr>
            <a:r>
              <a:rPr lang="fr-FR" sz="1000" dirty="0" smtClean="0"/>
              <a:t>Application </a:t>
            </a:r>
            <a:r>
              <a:rPr lang="fr-FR" sz="1000" dirty="0"/>
              <a:t>du </a:t>
            </a:r>
            <a:r>
              <a:rPr lang="fr-FR" sz="1000" dirty="0" smtClean="0"/>
              <a:t>DC GIS </a:t>
            </a:r>
            <a:r>
              <a:rPr lang="fr-FR" sz="1000" dirty="0"/>
              <a:t>dans les convertisseurs VSC MVDC, HVDC, y compris les avantages économiques sur la solution globale du système.</a:t>
            </a:r>
          </a:p>
          <a:p>
            <a:pPr marL="171450" indent="-171450">
              <a:lnSpc>
                <a:spcPct val="114999"/>
              </a:lnSpc>
              <a:buFont typeface="Arial"/>
              <a:buChar char="•"/>
              <a:defRPr/>
            </a:pPr>
            <a:r>
              <a:rPr lang="fr-FR" sz="1000" dirty="0" smtClean="0"/>
              <a:t>Technologie </a:t>
            </a:r>
            <a:r>
              <a:rPr lang="fr-FR" sz="1000" dirty="0"/>
              <a:t>sans SF6 pour les nouveaux équipements dans les sous-stations. </a:t>
            </a:r>
            <a:endParaRPr sz="1000" dirty="0"/>
          </a:p>
          <a:p>
            <a:pPr marR="0" lvl="0" algn="just" defTabSz="914400">
              <a:lnSpc>
                <a:spcPct val="100000"/>
              </a:lnSpc>
              <a:spcBef>
                <a:spcPts val="0"/>
              </a:spcBef>
              <a:spcAft>
                <a:spcPts val="0"/>
              </a:spcAft>
              <a:buClrTx/>
              <a:buSzTx/>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spcAft>
                <a:spcPts val="500"/>
              </a:spcAft>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 </a:t>
            </a:r>
          </a:p>
          <a:p>
            <a:pPr marL="171450" lvl="1" indent="-171450">
              <a:lnSpc>
                <a:spcPct val="114999"/>
              </a:lnSpc>
              <a:buFont typeface="Arial"/>
              <a:buChar char="•"/>
              <a:defRPr/>
            </a:pPr>
            <a:r>
              <a:rPr lang="fr-FR" sz="1000" dirty="0" smtClean="0"/>
              <a:t>Développer des activités de R&amp;I</a:t>
            </a:r>
            <a:r>
              <a:rPr lang="fr-FR" sz="1000" dirty="0"/>
              <a:t>, méthodologies et outils </a:t>
            </a:r>
            <a:r>
              <a:rPr lang="fr-FR" sz="1000" dirty="0" smtClean="0"/>
              <a:t>tels que </a:t>
            </a:r>
            <a:r>
              <a:rPr lang="fr-FR" sz="1000" dirty="0"/>
              <a:t>le développement de topologies de convertisseurs plus petits, plus compacts et/ou à tension plus faible et à courant plus élevé, analyse technique des compromis en matière de performance, d'impact des conditions ambiantes, de maintenance, de fiabilité, de dimensionnement, de procédures d'essai, </a:t>
            </a:r>
            <a:r>
              <a:rPr lang="fr-FR" sz="1000" dirty="0" smtClean="0"/>
              <a:t>etc.</a:t>
            </a:r>
          </a:p>
          <a:p>
            <a:pPr marL="171450" lvl="1" indent="-171450">
              <a:lnSpc>
                <a:spcPct val="114999"/>
              </a:lnSpc>
              <a:buFont typeface="Arial"/>
              <a:buChar char="•"/>
              <a:defRPr/>
            </a:pPr>
            <a:r>
              <a:rPr lang="fr-FR" sz="1000" dirty="0" smtClean="0"/>
              <a:t>Promouvoir </a:t>
            </a:r>
            <a:r>
              <a:rPr lang="fr-FR" sz="1000" dirty="0"/>
              <a:t>les technologies sans SF6 dans les équipements haute et moyenne tension, ainsi qu'une feuille de route réglementaire pour le remplacement et les nouveaux actifs.       </a:t>
            </a:r>
          </a:p>
          <a:p>
            <a:pPr marL="171450" lvl="1" indent="-171450">
              <a:lnSpc>
                <a:spcPct val="114999"/>
              </a:lnSpc>
              <a:buFont typeface="Arial"/>
              <a:buChar char="•"/>
              <a:defRPr/>
            </a:pPr>
            <a:r>
              <a:rPr lang="fr-FR" sz="1000" dirty="0"/>
              <a:t>Démontrer, tester et valider </a:t>
            </a:r>
            <a:r>
              <a:rPr lang="fr-FR" sz="1000" dirty="0" smtClean="0"/>
              <a:t>les activités </a:t>
            </a:r>
            <a:r>
              <a:rPr lang="fr-FR" sz="1000" dirty="0"/>
              <a:t>développées </a:t>
            </a:r>
            <a:r>
              <a:rPr lang="fr-FR" sz="1000" dirty="0" smtClean="0"/>
              <a:t>dans </a:t>
            </a:r>
            <a:r>
              <a:rPr lang="fr-FR" sz="1000" dirty="0"/>
              <a:t>au moins deux projets pilotes dans différents États </a:t>
            </a:r>
            <a:r>
              <a:rPr lang="fr-FR" sz="1000" dirty="0" smtClean="0"/>
              <a:t>membres/pays </a:t>
            </a:r>
            <a:r>
              <a:rPr lang="fr-FR" sz="1000" dirty="0"/>
              <a:t>associés. </a:t>
            </a:r>
            <a:endParaRPr lang="en-GB" sz="1000" dirty="0"/>
          </a:p>
        </p:txBody>
      </p:sp>
      <p:sp>
        <p:nvSpPr>
          <p:cNvPr id="10" name="ZoneTexte 9"/>
          <p:cNvSpPr txBox="1"/>
          <p:nvPr/>
        </p:nvSpPr>
        <p:spPr bwMode="auto">
          <a:xfrm>
            <a:off x="3204000" y="194400"/>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Système énergétique, réseaux et stockage</a:t>
            </a:r>
            <a:endParaRPr lang="fr-FR" sz="1200" b="1" dirty="0"/>
          </a:p>
        </p:txBody>
      </p:sp>
      <p:sp>
        <p:nvSpPr>
          <p:cNvPr id="12" name="Rectangle 11"/>
          <p:cNvSpPr/>
          <p:nvPr/>
        </p:nvSpPr>
        <p:spPr bwMode="auto">
          <a:xfrm>
            <a:off x="6372000" y="554400"/>
            <a:ext cx="2448000" cy="1200329"/>
          </a:xfrm>
          <a:prstGeom prst="rect">
            <a:avLst/>
          </a:prstGeom>
          <a:solidFill>
            <a:schemeClr val="bg1"/>
          </a:solidFill>
          <a:ln w="19050">
            <a:solidFill>
              <a:srgbClr val="000099"/>
            </a:solidFill>
          </a:ln>
        </p:spPr>
        <p:txBody>
          <a:bodyPr wrap="square">
            <a:spAutoFit/>
          </a:bodyPr>
          <a:lstStyle/>
          <a:p>
            <a:pPr>
              <a:defRPr/>
            </a:pPr>
            <a:r>
              <a:rPr lang="fr-FR" sz="1200" i="1" dirty="0"/>
              <a:t>IA (TRL à la fin du projet </a:t>
            </a:r>
            <a:r>
              <a:rPr lang="fr-FR" sz="1200" i="1" dirty="0" smtClean="0"/>
              <a:t>8)</a:t>
            </a:r>
            <a:endParaRPr lang="fr-FR" sz="1200" dirty="0"/>
          </a:p>
          <a:p>
            <a:pPr lvl="0">
              <a:defRPr/>
            </a:pPr>
            <a:r>
              <a:rPr lang="fr-FR" sz="1200" i="1" dirty="0" smtClean="0"/>
              <a:t>Nb </a:t>
            </a:r>
            <a:r>
              <a:rPr lang="fr-FR" sz="1200" i="1" dirty="0"/>
              <a:t>de projets financés : 2</a:t>
            </a:r>
            <a:endParaRPr dirty="0"/>
          </a:p>
          <a:p>
            <a:pPr lvl="0">
              <a:defRPr/>
            </a:pPr>
            <a:r>
              <a:rPr lang="fr-FR" sz="1200" i="1" dirty="0"/>
              <a:t>Budget/projet </a:t>
            </a:r>
            <a:r>
              <a:rPr lang="fr-FR" sz="1200" i="1" dirty="0" smtClean="0"/>
              <a:t>: 11M€</a:t>
            </a:r>
          </a:p>
          <a:p>
            <a:pPr lvl="0">
              <a:defRPr/>
            </a:pPr>
            <a:r>
              <a:rPr lang="fr-FR" sz="1200" i="1" dirty="0" smtClean="0"/>
              <a:t>Ouverture </a:t>
            </a:r>
            <a:r>
              <a:rPr lang="fr-FR" sz="1200" i="1" dirty="0"/>
              <a:t>: 1</a:t>
            </a:r>
            <a:r>
              <a:rPr lang="fr-FR" sz="1200" i="1" dirty="0" smtClean="0"/>
              <a:t>3/12/2022</a:t>
            </a:r>
            <a:endParaRPr dirty="0"/>
          </a:p>
          <a:p>
            <a:pPr lvl="0">
              <a:defRPr/>
            </a:pPr>
            <a:r>
              <a:rPr lang="fr-FR" sz="1200" i="1" dirty="0"/>
              <a:t>Deadline : </a:t>
            </a:r>
            <a:r>
              <a:rPr lang="fr-FR" sz="1200" i="1" dirty="0" smtClean="0"/>
              <a:t>30/03/2023</a:t>
            </a:r>
          </a:p>
          <a:p>
            <a:pPr>
              <a:defRPr/>
            </a:pPr>
            <a:r>
              <a:rPr lang="fr-FR" sz="1200" i="1" dirty="0"/>
              <a:t>Appel en Lump </a:t>
            </a:r>
            <a:r>
              <a:rPr lang="fr-FR" sz="1200" i="1" dirty="0" err="1" smtClean="0"/>
              <a:t>Sum</a:t>
            </a:r>
            <a:endParaRPr lang="fr-FR" sz="1200" i="1" dirty="0" smtClean="0"/>
          </a:p>
        </p:txBody>
      </p:sp>
      <p:sp>
        <p:nvSpPr>
          <p:cNvPr id="3" name="Rectangle 2"/>
          <p:cNvSpPr>
            <a:spLocks noChangeArrowheads="1"/>
          </p:cNvSpPr>
          <p:nvPr/>
        </p:nvSpPr>
        <p:spPr bwMode="auto">
          <a:xfrm>
            <a:off x="360000" y="1015200"/>
            <a:ext cx="583264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fontAlgn="base">
              <a:spcAft>
                <a:spcPts val="500"/>
              </a:spcAft>
              <a:buClrTx/>
              <a:buSzTx/>
              <a:tabLst/>
              <a:defRPr/>
            </a:pPr>
            <a:r>
              <a:rPr lang="en-GB" altLang="fr-FR" sz="1400" b="1" u="sng" dirty="0" bmk="_Toc105148780"/>
              <a:t>HORIZON-CL5-2023-D3-01-12: Development of MVDC, HVDC and High-Power Transmission systems and components for a resilient grid</a:t>
            </a:r>
            <a:endParaRPr lang="en-GB" altLang="fr-FR" sz="1400" b="1" u="sng" dirty="0"/>
          </a:p>
        </p:txBody>
      </p:sp>
    </p:spTree>
    <p:extLst>
      <p:ext uri="{BB962C8B-B14F-4D97-AF65-F5344CB8AC3E}">
        <p14:creationId xmlns:p14="http://schemas.microsoft.com/office/powerpoint/2010/main" val="275639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defRPr/>
            </a:pPr>
            <a:endParaRPr lang="fr-FR" sz="2800" b="0" dirty="0"/>
          </a:p>
          <a:p>
            <a:pPr>
              <a:defRPr/>
            </a:pPr>
            <a:r>
              <a:rPr lang="fr-FR" sz="2800" b="0" dirty="0"/>
              <a:t>PRÉSENTATION GÉNÉRALE</a:t>
            </a:r>
            <a:endParaRPr dirty="0"/>
          </a:p>
          <a:p>
            <a:pPr>
              <a:defRPr/>
            </a:pPr>
            <a:r>
              <a:rPr lang="fr-FR" sz="3200" dirty="0"/>
              <a:t>HORIZON EUROPE ET LE CLUSTER 5</a:t>
            </a:r>
            <a:endParaRPr dirty="0"/>
          </a:p>
          <a:p>
            <a:pPr>
              <a:defRPr/>
            </a:pPr>
            <a:r>
              <a:rPr lang="fr-FR" sz="3200" dirty="0"/>
              <a:t>Climat, Energie, Mobilité</a:t>
            </a:r>
          </a:p>
          <a:p>
            <a:pPr algn="ctr">
              <a:lnSpc>
                <a:spcPct val="100000"/>
              </a:lnSpc>
              <a:defRPr/>
            </a:pPr>
            <a:endParaRPr lang="fr-FR" sz="3600" b="0" dirty="0"/>
          </a:p>
        </p:txBody>
      </p:sp>
    </p:spTree>
    <p:extLst>
      <p:ext uri="{BB962C8B-B14F-4D97-AF65-F5344CB8AC3E}">
        <p14:creationId xmlns:p14="http://schemas.microsoft.com/office/powerpoint/2010/main" val="1084524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50</a:t>
            </a:fld>
            <a:endParaRPr lang="fr-FR" sz="1600" b="0" i="0" u="none" strike="noStrike" cap="none" spc="0">
              <a:ln>
                <a:noFill/>
              </a:ln>
              <a:solidFill>
                <a:srgbClr val="000091"/>
              </a:solidFill>
              <a:latin typeface="Arial"/>
              <a:ea typeface="+mn-ea"/>
              <a:cs typeface="+mn-cs"/>
            </a:endParaRPr>
          </a:p>
        </p:txBody>
      </p:sp>
      <p:sp>
        <p:nvSpPr>
          <p:cNvPr id="11" name="Rectangle 10"/>
          <p:cNvSpPr/>
          <p:nvPr/>
        </p:nvSpPr>
        <p:spPr bwMode="auto">
          <a:xfrm>
            <a:off x="360000" y="1500597"/>
            <a:ext cx="8424000" cy="3519425"/>
          </a:xfrm>
          <a:prstGeom prst="rect">
            <a:avLst/>
          </a:prstGeom>
        </p:spPr>
        <p:txBody>
          <a:bodyPr wrap="square">
            <a:spAutoFit/>
          </a:bodyPr>
          <a:lstStyle/>
          <a:p>
            <a:pPr algn="just">
              <a:lnSpc>
                <a:spcPct val="114999"/>
              </a:lnSpc>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p>
          <a:p>
            <a:pPr marL="171450" indent="-171450">
              <a:lnSpc>
                <a:spcPct val="114999"/>
              </a:lnSpc>
              <a:spcBef>
                <a:spcPts val="600"/>
              </a:spcBef>
              <a:buFont typeface="Arial"/>
              <a:buChar char="•"/>
              <a:defRPr/>
            </a:pPr>
            <a:r>
              <a:rPr lang="fr-FR" sz="1050" dirty="0"/>
              <a:t>Disponibilité, robustesse et sécurité accrues des solutions de stockage d'énergie durables et </a:t>
            </a:r>
            <a:r>
              <a:rPr lang="fr-FR" sz="1050" dirty="0" smtClean="0"/>
              <a:t>efficaces pour </a:t>
            </a:r>
            <a:r>
              <a:rPr lang="fr-FR" sz="1050" dirty="0"/>
              <a:t>réduire les pertes d'énergie, augmenter la rentabilité et améliorer l'empreinte environnementale du système énergétique.</a:t>
            </a:r>
          </a:p>
          <a:p>
            <a:pPr marL="171450" indent="-171450">
              <a:lnSpc>
                <a:spcPct val="114999"/>
              </a:lnSpc>
              <a:buFont typeface="Arial"/>
              <a:buChar char="•"/>
              <a:defRPr/>
            </a:pPr>
            <a:r>
              <a:rPr lang="fr-FR" sz="1050" dirty="0" smtClean="0"/>
              <a:t>Disponibilité </a:t>
            </a:r>
            <a:r>
              <a:rPr lang="fr-FR" sz="1050" dirty="0"/>
              <a:t>et fonctionnalité de systèmes de stockage d'énergie innovants développés pour des conceptions et des applications de systèmes spécifiques.</a:t>
            </a:r>
          </a:p>
          <a:p>
            <a:pPr marL="171450" indent="-171450">
              <a:lnSpc>
                <a:spcPct val="114999"/>
              </a:lnSpc>
              <a:buFont typeface="Arial"/>
              <a:buChar char="•"/>
              <a:defRPr/>
            </a:pPr>
            <a:r>
              <a:rPr lang="fr-FR" sz="1050" dirty="0" smtClean="0"/>
              <a:t>Accroissement </a:t>
            </a:r>
            <a:r>
              <a:rPr lang="fr-FR" sz="1050" dirty="0"/>
              <a:t>du leadership technologique, de la compétitivité et du potentiel d'exportation technologique de l'industrie européenne des technologies de stockage.</a:t>
            </a:r>
          </a:p>
          <a:p>
            <a:pPr marL="171450" indent="-171450">
              <a:lnSpc>
                <a:spcPct val="114999"/>
              </a:lnSpc>
              <a:buFont typeface="Arial"/>
              <a:buChar char="•"/>
              <a:defRPr/>
            </a:pPr>
            <a:r>
              <a:rPr lang="fr-FR" sz="1050" dirty="0" smtClean="0"/>
              <a:t>Durabilité </a:t>
            </a:r>
            <a:r>
              <a:rPr lang="fr-FR" sz="1050" dirty="0"/>
              <a:t>accrue des technologies de stockage, en tenant pleinement compte de l'économie circulaire et des aspects sociaux, économiques et environnementaux, conformément aux priorités du Green Deal européen. </a:t>
            </a:r>
            <a:endParaRPr lang="en-GB" sz="1050" dirty="0"/>
          </a:p>
          <a:p>
            <a:pPr marR="0" lvl="0" algn="just" defTabSz="914400">
              <a:lnSpc>
                <a:spcPct val="100000"/>
              </a:lnSpc>
              <a:spcBef>
                <a:spcPts val="0"/>
              </a:spcBef>
              <a:spcAft>
                <a:spcPts val="0"/>
              </a:spcAft>
              <a:buClrTx/>
              <a:buSzTx/>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 </a:t>
            </a:r>
          </a:p>
          <a:p>
            <a:pPr marL="171450" indent="-171450">
              <a:lnSpc>
                <a:spcPct val="114999"/>
              </a:lnSpc>
              <a:spcBef>
                <a:spcPts val="600"/>
              </a:spcBef>
              <a:buFont typeface="Arial"/>
              <a:buChar char="•"/>
              <a:defRPr/>
            </a:pPr>
            <a:r>
              <a:rPr lang="fr-FR" sz="1050" dirty="0" smtClean="0"/>
              <a:t>Développer des </a:t>
            </a:r>
            <a:r>
              <a:rPr lang="fr-FR" sz="1050" dirty="0"/>
              <a:t>nouvelles technologies de stockage, allant au-delà de l'état de l'art, qui offrent le meilleur rapport entre les coûts d'investissement et d'exploitation, l'efficacité et la durabilité, et qui sont adaptées aux besoins spécifiques du système énergétique</a:t>
            </a:r>
          </a:p>
          <a:p>
            <a:pPr marL="171450" indent="-171450">
              <a:lnSpc>
                <a:spcPct val="114999"/>
              </a:lnSpc>
              <a:buFont typeface="Arial"/>
              <a:buChar char="•"/>
              <a:defRPr/>
            </a:pPr>
            <a:r>
              <a:rPr lang="fr-FR" sz="1050" dirty="0" smtClean="0"/>
              <a:t>Mettre l’accent sur </a:t>
            </a:r>
            <a:r>
              <a:rPr lang="fr-FR" sz="1050" dirty="0"/>
              <a:t>les technologies à plus longue durée de vie, par rapport à la technologie lithium-ion, qui domine actuellement les nouveaux projets de stockage. </a:t>
            </a:r>
          </a:p>
          <a:p>
            <a:pPr marL="171450" indent="-171450">
              <a:lnSpc>
                <a:spcPct val="114999"/>
              </a:lnSpc>
              <a:buFont typeface="Arial"/>
              <a:buChar char="•"/>
              <a:defRPr/>
            </a:pPr>
            <a:r>
              <a:rPr lang="fr-FR" sz="1050" dirty="0" smtClean="0"/>
              <a:t>Prendre en compte les </a:t>
            </a:r>
            <a:r>
              <a:rPr lang="fr-FR" sz="1050" dirty="0"/>
              <a:t>nouvelles solutions technologiques de stockage chimique, mécanique et </a:t>
            </a:r>
            <a:r>
              <a:rPr lang="fr-FR" sz="1050" dirty="0" smtClean="0"/>
              <a:t>thermique, </a:t>
            </a:r>
            <a:r>
              <a:rPr lang="fr-FR" sz="1050" dirty="0"/>
              <a:t>à l'exception des batteries et de l'hydrogène.</a:t>
            </a:r>
            <a:endParaRPr lang="en-GB" sz="1050" dirty="0"/>
          </a:p>
        </p:txBody>
      </p:sp>
      <p:sp>
        <p:nvSpPr>
          <p:cNvPr id="10" name="ZoneTexte 9"/>
          <p:cNvSpPr txBox="1"/>
          <p:nvPr/>
        </p:nvSpPr>
        <p:spPr bwMode="auto">
          <a:xfrm>
            <a:off x="3204000" y="194400"/>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Système énergétique, réseaux et stockage</a:t>
            </a:r>
            <a:endParaRPr lang="fr-FR" sz="1200" b="1" dirty="0"/>
          </a:p>
        </p:txBody>
      </p:sp>
      <p:sp>
        <p:nvSpPr>
          <p:cNvPr id="12" name="Rectangle 11"/>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a:defRPr/>
            </a:pPr>
            <a:r>
              <a:rPr lang="fr-FR" sz="1200" i="1" dirty="0" smtClean="0"/>
              <a:t>RIA </a:t>
            </a:r>
            <a:r>
              <a:rPr lang="fr-FR" sz="1200" i="1" dirty="0"/>
              <a:t>(TRL à la fin du projet </a:t>
            </a:r>
            <a:r>
              <a:rPr lang="fr-FR" sz="1200" i="1" dirty="0" smtClean="0"/>
              <a:t>4-5)</a:t>
            </a:r>
            <a:endParaRPr lang="fr-FR" sz="1200" dirty="0"/>
          </a:p>
          <a:p>
            <a:pPr lvl="0">
              <a:defRPr/>
            </a:pPr>
            <a:r>
              <a:rPr lang="fr-FR" sz="1200" i="1" dirty="0" smtClean="0"/>
              <a:t>Nb </a:t>
            </a:r>
            <a:r>
              <a:rPr lang="fr-FR" sz="1200" i="1" dirty="0"/>
              <a:t>de projets financés : </a:t>
            </a:r>
            <a:r>
              <a:rPr lang="fr-FR" sz="1200" i="1" dirty="0" smtClean="0"/>
              <a:t>3</a:t>
            </a:r>
            <a:endParaRPr dirty="0"/>
          </a:p>
          <a:p>
            <a:pPr lvl="0">
              <a:defRPr/>
            </a:pPr>
            <a:r>
              <a:rPr lang="fr-FR" sz="1200" i="1" dirty="0"/>
              <a:t>Budget/projet </a:t>
            </a:r>
            <a:r>
              <a:rPr lang="fr-FR" sz="1200" i="1" dirty="0" smtClean="0"/>
              <a:t>: 4-5M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30/03/2023</a:t>
            </a:r>
          </a:p>
        </p:txBody>
      </p:sp>
      <p:sp>
        <p:nvSpPr>
          <p:cNvPr id="3" name="Rectangle 2"/>
          <p:cNvSpPr>
            <a:spLocks noChangeArrowheads="1"/>
          </p:cNvSpPr>
          <p:nvPr/>
        </p:nvSpPr>
        <p:spPr bwMode="auto">
          <a:xfrm>
            <a:off x="360000" y="1015200"/>
            <a:ext cx="58326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500"/>
              </a:spcAft>
              <a:defRPr/>
            </a:pPr>
            <a:r>
              <a:rPr lang="en-GB" sz="1400" b="1" u="sng" dirty="0"/>
              <a:t>HORIZON-CL5-2023-D3-01-13: Development of novel long-term electricity storage technologies</a:t>
            </a:r>
            <a:endParaRPr lang="fr-FR" sz="1400" b="1" u="sng" dirty="0"/>
          </a:p>
        </p:txBody>
      </p:sp>
    </p:spTree>
    <p:extLst>
      <p:ext uri="{BB962C8B-B14F-4D97-AF65-F5344CB8AC3E}">
        <p14:creationId xmlns:p14="http://schemas.microsoft.com/office/powerpoint/2010/main" val="3592963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51</a:t>
            </a:fld>
            <a:endParaRPr lang="fr-FR" sz="1600" b="0" i="0" u="none" strike="noStrike" cap="none" spc="0">
              <a:ln>
                <a:noFill/>
              </a:ln>
              <a:solidFill>
                <a:srgbClr val="000091"/>
              </a:solidFill>
              <a:latin typeface="Arial"/>
              <a:ea typeface="+mn-ea"/>
              <a:cs typeface="+mn-cs"/>
            </a:endParaRPr>
          </a:p>
        </p:txBody>
      </p:sp>
      <p:sp>
        <p:nvSpPr>
          <p:cNvPr id="11" name="Rectangle 10"/>
          <p:cNvSpPr/>
          <p:nvPr/>
        </p:nvSpPr>
        <p:spPr bwMode="auto">
          <a:xfrm>
            <a:off x="360000" y="1706400"/>
            <a:ext cx="8424000" cy="3246786"/>
          </a:xfrm>
          <a:prstGeom prst="rect">
            <a:avLst/>
          </a:prstGeom>
        </p:spPr>
        <p:txBody>
          <a:bodyPr wrap="square">
            <a:spAutoFit/>
          </a:bodyPr>
          <a:lstStyle/>
          <a:p>
            <a:pPr algn="just">
              <a:lnSpc>
                <a:spcPct val="114999"/>
              </a:lnSpc>
              <a:spcAft>
                <a:spcPts val="500"/>
              </a:spcAft>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p>
          <a:p>
            <a:pPr marL="171450" indent="-171450">
              <a:lnSpc>
                <a:spcPct val="114999"/>
              </a:lnSpc>
              <a:buFont typeface="Arial"/>
              <a:buChar char="•"/>
              <a:defRPr/>
            </a:pPr>
            <a:r>
              <a:rPr lang="fr-FR" sz="1000" dirty="0" smtClean="0"/>
              <a:t>Disponibilité</a:t>
            </a:r>
            <a:r>
              <a:rPr lang="fr-FR" sz="1000" dirty="0"/>
              <a:t>, robustesse et sécurité accrues de choix durables et efficaces pour le stockage de l'énergie afin d'accroître la sécurité d'approvisionnement, de réduire les pertes d'énergie, la rentabilité et d'améliorer l'empreinte environnementale du système énergétique.</a:t>
            </a:r>
          </a:p>
          <a:p>
            <a:pPr marL="171450" indent="-171450">
              <a:lnSpc>
                <a:spcPct val="114999"/>
              </a:lnSpc>
              <a:buFont typeface="Arial"/>
              <a:buChar char="•"/>
              <a:defRPr/>
            </a:pPr>
            <a:r>
              <a:rPr lang="fr-FR" sz="1000" dirty="0" smtClean="0"/>
              <a:t>Disponibilité </a:t>
            </a:r>
            <a:r>
              <a:rPr lang="fr-FR" sz="1000" dirty="0"/>
              <a:t>et fonctionnalité des systèmes innovants de stockage d'énergie à grande échelle développés pour des conceptions et des applications de systèmes spécifiques.</a:t>
            </a:r>
          </a:p>
          <a:p>
            <a:pPr marL="171450" indent="-171450">
              <a:lnSpc>
                <a:spcPct val="114999"/>
              </a:lnSpc>
              <a:buFont typeface="Arial"/>
              <a:buChar char="•"/>
              <a:defRPr/>
            </a:pPr>
            <a:r>
              <a:rPr lang="fr-FR" sz="1000" dirty="0" smtClean="0"/>
              <a:t>Accroissement </a:t>
            </a:r>
            <a:r>
              <a:rPr lang="fr-FR" sz="1000" dirty="0"/>
              <a:t>du leadership technologique, de la compétitivité et du potentiel d'exportation de technologies de l'industrie européenne des technologies de stockage.</a:t>
            </a:r>
          </a:p>
          <a:p>
            <a:pPr marL="171450" indent="-171450">
              <a:lnSpc>
                <a:spcPct val="114999"/>
              </a:lnSpc>
              <a:buFont typeface="Arial"/>
              <a:buChar char="•"/>
              <a:defRPr/>
            </a:pPr>
            <a:r>
              <a:rPr lang="fr-FR" sz="1000" dirty="0" smtClean="0"/>
              <a:t>Durabilité </a:t>
            </a:r>
            <a:r>
              <a:rPr lang="fr-FR" sz="1000" dirty="0"/>
              <a:t>accrue des technologies de stockage, en tenant pleinement compte de l'économie circulaire et des aspects sociaux, économiques et environnementaux, conformément aux priorités du Green Deal européen.</a:t>
            </a:r>
          </a:p>
          <a:p>
            <a:pPr marL="171450" indent="-171450">
              <a:lnSpc>
                <a:spcPct val="114999"/>
              </a:lnSpc>
              <a:buFont typeface="Arial"/>
              <a:buChar char="•"/>
              <a:defRPr/>
            </a:pPr>
            <a:r>
              <a:rPr lang="fr-FR" sz="1000" dirty="0" smtClean="0"/>
              <a:t>Adaptation de la technologie </a:t>
            </a:r>
            <a:r>
              <a:rPr lang="fr-FR" sz="1000" dirty="0"/>
              <a:t>de stockage </a:t>
            </a:r>
            <a:r>
              <a:rPr lang="fr-FR" sz="1000" dirty="0" smtClean="0"/>
              <a:t>à </a:t>
            </a:r>
            <a:r>
              <a:rPr lang="fr-FR" sz="1000" dirty="0"/>
              <a:t>l'accumulation de différentes sources de </a:t>
            </a:r>
            <a:r>
              <a:rPr lang="fr-FR" sz="1000" dirty="0" smtClean="0"/>
              <a:t>chaleur.</a:t>
            </a:r>
            <a:endParaRPr lang="fr-FR" sz="1000" dirty="0"/>
          </a:p>
          <a:p>
            <a:pPr marL="171450" indent="-171450">
              <a:lnSpc>
                <a:spcPct val="114999"/>
              </a:lnSpc>
              <a:buFont typeface="Arial"/>
              <a:buChar char="•"/>
              <a:defRPr/>
            </a:pPr>
            <a:r>
              <a:rPr lang="fr-FR" sz="1000" dirty="0" smtClean="0"/>
              <a:t>Approche </a:t>
            </a:r>
            <a:r>
              <a:rPr lang="fr-FR" sz="1000" dirty="0"/>
              <a:t>systémique, concepts d'intégration intelligente, y compris la gestion intelligente avec d'autres sources d'énergie. </a:t>
            </a:r>
            <a:endParaRPr lang="fr-FR" sz="1000" dirty="0" smtClean="0"/>
          </a:p>
          <a:p>
            <a:pPr>
              <a:lnSpc>
                <a:spcPct val="114999"/>
              </a:lnSpc>
              <a:defRPr/>
            </a:pPr>
            <a:endParaRPr lang="en-GB" sz="400" b="1" i="0" u="sng" strike="noStrike" cap="none" spc="0" dirty="0">
              <a:ln>
                <a:noFill/>
              </a:ln>
              <a:solidFill>
                <a:srgbClr val="000091"/>
              </a:solidFill>
              <a:latin typeface="Arial"/>
              <a:ea typeface="Times New Roman"/>
              <a:cs typeface="Times New Roman"/>
            </a:endParaRPr>
          </a:p>
          <a:p>
            <a:pPr algn="just">
              <a:lnSpc>
                <a:spcPct val="114999"/>
              </a:lnSpc>
              <a:spcAft>
                <a:spcPts val="500"/>
              </a:spcAft>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 </a:t>
            </a:r>
          </a:p>
          <a:p>
            <a:pPr marL="171450" indent="-171450">
              <a:lnSpc>
                <a:spcPct val="114999"/>
              </a:lnSpc>
              <a:buFont typeface="Arial"/>
              <a:buChar char="•"/>
              <a:defRPr/>
            </a:pPr>
            <a:r>
              <a:rPr lang="fr-FR" sz="1000" dirty="0" smtClean="0"/>
              <a:t>Démontrer des </a:t>
            </a:r>
            <a:r>
              <a:rPr lang="fr-FR" sz="1000" dirty="0"/>
              <a:t>technologies innovantes de stockage de la chaleur et/ou du froid, allant au-delà de l'état de l'art, et permettant le stockage d'énergie à long terme jusqu'au stockage inter-saisonnier. </a:t>
            </a:r>
            <a:endParaRPr lang="fr-FR" sz="1000" dirty="0" smtClean="0"/>
          </a:p>
          <a:p>
            <a:pPr marL="171450" indent="-171450">
              <a:lnSpc>
                <a:spcPct val="114999"/>
              </a:lnSpc>
              <a:buFont typeface="Arial"/>
              <a:buChar char="•"/>
              <a:defRPr/>
            </a:pPr>
            <a:r>
              <a:rPr lang="fr-FR" sz="1000" dirty="0" smtClean="0"/>
              <a:t>Intégrer des </a:t>
            </a:r>
            <a:r>
              <a:rPr lang="fr-FR" sz="1000" dirty="0"/>
              <a:t>solutions à grande échelle </a:t>
            </a:r>
            <a:r>
              <a:rPr lang="fr-FR" sz="1000" dirty="0" smtClean="0"/>
              <a:t>dans le </a:t>
            </a:r>
            <a:r>
              <a:rPr lang="fr-FR" sz="1000" dirty="0"/>
              <a:t>stockage de la chaleur et/ou du froid au niveau des </a:t>
            </a:r>
            <a:r>
              <a:rPr lang="fr-FR" sz="1000" dirty="0" smtClean="0"/>
              <a:t>districts et/ou </a:t>
            </a:r>
            <a:r>
              <a:rPr lang="fr-FR" sz="1000" dirty="0"/>
              <a:t>intégrer l'offre de chaleur (chaleur résiduelle de l'industrie) et la demande de chaleur pour les processus industriels. </a:t>
            </a:r>
          </a:p>
        </p:txBody>
      </p:sp>
      <p:sp>
        <p:nvSpPr>
          <p:cNvPr id="12" name="Rectangle 11"/>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a:defRPr/>
            </a:pPr>
            <a:r>
              <a:rPr lang="fr-FR" sz="1200" i="1" dirty="0" smtClean="0"/>
              <a:t>IA </a:t>
            </a:r>
            <a:r>
              <a:rPr lang="fr-FR" sz="1200" i="1" dirty="0"/>
              <a:t>(TRL à la fin du projet </a:t>
            </a:r>
            <a:r>
              <a:rPr lang="fr-FR" sz="1200" i="1" dirty="0" smtClean="0"/>
              <a:t>7-8)</a:t>
            </a:r>
            <a:endParaRPr lang="fr-FR" sz="1200" dirty="0"/>
          </a:p>
          <a:p>
            <a:pPr lvl="0">
              <a:defRPr/>
            </a:pPr>
            <a:r>
              <a:rPr lang="fr-FR" sz="1200" i="1" dirty="0" smtClean="0"/>
              <a:t>Nb </a:t>
            </a:r>
            <a:r>
              <a:rPr lang="fr-FR" sz="1200" i="1" dirty="0"/>
              <a:t>de projets financés : </a:t>
            </a:r>
            <a:r>
              <a:rPr lang="fr-FR" sz="1200" i="1" dirty="0" smtClean="0"/>
              <a:t>3</a:t>
            </a:r>
            <a:endParaRPr dirty="0"/>
          </a:p>
          <a:p>
            <a:pPr lvl="0">
              <a:defRPr/>
            </a:pPr>
            <a:r>
              <a:rPr lang="fr-FR" sz="1200" i="1" dirty="0"/>
              <a:t>Budget/projet </a:t>
            </a:r>
            <a:r>
              <a:rPr lang="fr-FR" sz="1200" i="1" dirty="0" smtClean="0"/>
              <a:t>: 10M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30/03/2023</a:t>
            </a:r>
          </a:p>
        </p:txBody>
      </p:sp>
      <p:sp>
        <p:nvSpPr>
          <p:cNvPr id="3" name="Rectangle 2"/>
          <p:cNvSpPr>
            <a:spLocks noChangeArrowheads="1"/>
          </p:cNvSpPr>
          <p:nvPr/>
        </p:nvSpPr>
        <p:spPr bwMode="auto">
          <a:xfrm>
            <a:off x="360000" y="1015200"/>
            <a:ext cx="605707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500"/>
              </a:spcAft>
              <a:defRPr/>
            </a:pPr>
            <a:r>
              <a:rPr lang="en-GB" sz="1400" b="1" u="sng" dirty="0"/>
              <a:t>HORIZON-CL5-2023-D3-01-14: Demonstration of innovative, large-scale, seasonal heat and/or cooling storage technologies for decarbonisation and security of supply</a:t>
            </a:r>
            <a:endParaRPr lang="fr-FR" sz="1400" b="1" u="sng" dirty="0"/>
          </a:p>
        </p:txBody>
      </p:sp>
      <p:sp>
        <p:nvSpPr>
          <p:cNvPr id="8" name="ZoneTexte 7"/>
          <p:cNvSpPr txBox="1"/>
          <p:nvPr/>
        </p:nvSpPr>
        <p:spPr bwMode="auto">
          <a:xfrm>
            <a:off x="3204000" y="194400"/>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Système énergétique, réseaux et stockage</a:t>
            </a:r>
            <a:endParaRPr lang="fr-FR" sz="1200" b="1" dirty="0"/>
          </a:p>
        </p:txBody>
      </p:sp>
    </p:spTree>
    <p:extLst>
      <p:ext uri="{BB962C8B-B14F-4D97-AF65-F5344CB8AC3E}">
        <p14:creationId xmlns:p14="http://schemas.microsoft.com/office/powerpoint/2010/main" val="1270667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52</a:t>
            </a:fld>
            <a:endParaRPr lang="fr-FR" sz="1600" b="0" i="0" u="none" strike="noStrike" cap="none" spc="0">
              <a:ln>
                <a:noFill/>
              </a:ln>
              <a:solidFill>
                <a:srgbClr val="000091"/>
              </a:solidFill>
              <a:latin typeface="Arial"/>
              <a:ea typeface="+mn-ea"/>
              <a:cs typeface="+mn-cs"/>
            </a:endParaRPr>
          </a:p>
        </p:txBody>
      </p:sp>
      <p:sp>
        <p:nvSpPr>
          <p:cNvPr id="11" name="Rectangle 10"/>
          <p:cNvSpPr/>
          <p:nvPr/>
        </p:nvSpPr>
        <p:spPr bwMode="auto">
          <a:xfrm>
            <a:off x="360000" y="1781313"/>
            <a:ext cx="8604000" cy="3069045"/>
          </a:xfrm>
          <a:prstGeom prst="rect">
            <a:avLst/>
          </a:prstGeom>
        </p:spPr>
        <p:txBody>
          <a:bodyPr wrap="square">
            <a:spAutoFit/>
          </a:bodyPr>
          <a:lstStyle/>
          <a:p>
            <a:pPr algn="just">
              <a:lnSpc>
                <a:spcPct val="114999"/>
              </a:lnSpc>
              <a:spcAft>
                <a:spcPts val="500"/>
              </a:spcAft>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p>
          <a:p>
            <a:pPr marL="171450" indent="-171450">
              <a:lnSpc>
                <a:spcPct val="114999"/>
              </a:lnSpc>
              <a:buFont typeface="Arial"/>
              <a:buChar char="•"/>
              <a:defRPr/>
            </a:pPr>
            <a:r>
              <a:rPr lang="fr-FR" sz="1000" dirty="0" smtClean="0"/>
              <a:t>Contribution </a:t>
            </a:r>
            <a:r>
              <a:rPr lang="fr-FR" sz="1000" dirty="0"/>
              <a:t>majeure à la mise en œuvre du plan d'action pour la numérisation de l'énergie.</a:t>
            </a:r>
          </a:p>
          <a:p>
            <a:pPr marL="171450" indent="-171450">
              <a:lnSpc>
                <a:spcPct val="114999"/>
              </a:lnSpc>
              <a:buFont typeface="Arial"/>
              <a:buChar char="•"/>
              <a:defRPr/>
            </a:pPr>
            <a:r>
              <a:rPr lang="fr-FR" sz="1000" dirty="0" smtClean="0"/>
              <a:t>Innovation </a:t>
            </a:r>
            <a:r>
              <a:rPr lang="fr-FR" sz="1000" dirty="0"/>
              <a:t>dans les services énergétiques basés sur les données par des tiers grâce à une diffusion rapide, à l'adoption par le marché et à la validation dans des conditions d'exploitation critiques dans un environnement réel de plateformes ouvertes, de cadres et de mécanismes d'échange et de stockage de données transparents, accessibles et fiables, hautement distribués, pour soutenir des services innovants dans toute </a:t>
            </a:r>
            <a:r>
              <a:rPr lang="fr-FR" sz="1000" dirty="0" smtClean="0"/>
              <a:t>l'UE.</a:t>
            </a:r>
            <a:endParaRPr lang="fr-FR" sz="1000" dirty="0"/>
          </a:p>
          <a:p>
            <a:pPr marL="171450" indent="-171450">
              <a:lnSpc>
                <a:spcPct val="114999"/>
              </a:lnSpc>
              <a:buFont typeface="Arial"/>
              <a:buChar char="•"/>
              <a:defRPr/>
            </a:pPr>
            <a:r>
              <a:rPr lang="fr-FR" sz="1000" dirty="0" smtClean="0"/>
              <a:t>Validation </a:t>
            </a:r>
            <a:r>
              <a:rPr lang="fr-FR" sz="1000" dirty="0"/>
              <a:t>dans un environnement à grande échelle de l'application de technologies numériques de pointe dans un environnement plus décentralisé dans le secteur de l'énergie.</a:t>
            </a:r>
          </a:p>
          <a:p>
            <a:pPr marL="171450" indent="-171450">
              <a:lnSpc>
                <a:spcPct val="114999"/>
              </a:lnSpc>
              <a:buFont typeface="Arial"/>
              <a:buChar char="•"/>
              <a:defRPr/>
            </a:pPr>
            <a:r>
              <a:rPr lang="fr-FR" sz="1000" dirty="0" smtClean="0"/>
              <a:t>Ensemble </a:t>
            </a:r>
            <a:r>
              <a:rPr lang="fr-FR" sz="1000" dirty="0"/>
              <a:t>complet de normes numériques pertinentes convenues en commun et applicables au secteur de l'énergie par l'extension et la mise à jour des normes existantes et de nouvelles normes comblant les lacunes en matière de normalisation.  </a:t>
            </a:r>
          </a:p>
          <a:p>
            <a:pPr marR="0" lvl="0" algn="just" defTabSz="914400">
              <a:lnSpc>
                <a:spcPct val="100000"/>
              </a:lnSpc>
              <a:spcBef>
                <a:spcPts val="0"/>
              </a:spcBef>
              <a:spcAft>
                <a:spcPts val="0"/>
              </a:spcAft>
              <a:buClrTx/>
              <a:buSzTx/>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spcAft>
                <a:spcPts val="500"/>
              </a:spcAft>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 </a:t>
            </a:r>
          </a:p>
          <a:p>
            <a:pPr marL="171450" indent="-171450">
              <a:lnSpc>
                <a:spcPct val="114999"/>
              </a:lnSpc>
              <a:buFont typeface="Arial"/>
              <a:buChar char="•"/>
              <a:defRPr/>
            </a:pPr>
            <a:r>
              <a:rPr lang="fr-FR" sz="1000" dirty="0" smtClean="0"/>
              <a:t>Développer </a:t>
            </a:r>
            <a:r>
              <a:rPr lang="fr-FR" sz="1000" dirty="0"/>
              <a:t>des solutions visant à accroître l'intégration des sources d'énergie renouvelables, ainsi que la production et la consommation locales d'énergie et le traitement des données, en développant et en pilotant à l'échelle des solutions de pointe en nuage à source ouverte, respectueuses de l'environnement, faciles à mettre à niveau et économes en énergie. </a:t>
            </a:r>
            <a:endParaRPr lang="fr-FR" sz="1000" dirty="0" smtClean="0"/>
          </a:p>
          <a:p>
            <a:pPr marL="171450" indent="-171450">
              <a:lnSpc>
                <a:spcPct val="114999"/>
              </a:lnSpc>
              <a:buFont typeface="Arial"/>
              <a:buChar char="•"/>
              <a:defRPr/>
            </a:pPr>
            <a:r>
              <a:rPr lang="fr-FR" sz="1000" dirty="0" smtClean="0"/>
              <a:t>Valider sur </a:t>
            </a:r>
            <a:r>
              <a:rPr lang="fr-FR" sz="1000" dirty="0"/>
              <a:t>au moins trois sites pilotes dans au moins trois États membres/pays associés et </a:t>
            </a:r>
            <a:r>
              <a:rPr lang="fr-FR" sz="1000" dirty="0" smtClean="0"/>
              <a:t>éventuellement inclure un </a:t>
            </a:r>
            <a:r>
              <a:rPr lang="fr-FR" sz="1000" dirty="0"/>
              <a:t>appel ouvert pour des services supplémentaires utilisant jusqu'à 10 % du budget total afin d'attirer d'autres utilisateurs et fournisseurs, en particulier des PME. </a:t>
            </a:r>
            <a:endParaRPr lang="en-GB" sz="1000" dirty="0"/>
          </a:p>
        </p:txBody>
      </p:sp>
      <p:sp>
        <p:nvSpPr>
          <p:cNvPr id="12" name="Rectangle 11"/>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a:defRPr/>
            </a:pPr>
            <a:r>
              <a:rPr lang="fr-FR" sz="1200" i="1" dirty="0" smtClean="0"/>
              <a:t>IA </a:t>
            </a:r>
            <a:r>
              <a:rPr lang="fr-FR" sz="1200" i="1" dirty="0"/>
              <a:t>(TRL à la fin du projet </a:t>
            </a:r>
            <a:r>
              <a:rPr lang="fr-FR" sz="1200" i="1" dirty="0" smtClean="0"/>
              <a:t>7-8)</a:t>
            </a:r>
            <a:endParaRPr lang="fr-FR" sz="1200" dirty="0"/>
          </a:p>
          <a:p>
            <a:pPr lvl="0">
              <a:defRPr/>
            </a:pPr>
            <a:r>
              <a:rPr lang="fr-FR" sz="1200" i="1" dirty="0" smtClean="0"/>
              <a:t>Nb </a:t>
            </a:r>
            <a:r>
              <a:rPr lang="fr-FR" sz="1200" i="1" dirty="0"/>
              <a:t>de projets financés : 1</a:t>
            </a:r>
            <a:endParaRPr dirty="0"/>
          </a:p>
          <a:p>
            <a:pPr lvl="0">
              <a:defRPr/>
            </a:pPr>
            <a:r>
              <a:rPr lang="fr-FR" sz="1200" i="1" dirty="0"/>
              <a:t>Budget/projet </a:t>
            </a:r>
            <a:r>
              <a:rPr lang="fr-FR" sz="1200" i="1" dirty="0" smtClean="0"/>
              <a:t>: 18M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30/03/2023</a:t>
            </a:r>
          </a:p>
        </p:txBody>
      </p:sp>
      <p:sp>
        <p:nvSpPr>
          <p:cNvPr id="3" name="Rectangle 2"/>
          <p:cNvSpPr>
            <a:spLocks noChangeArrowheads="1"/>
          </p:cNvSpPr>
          <p:nvPr/>
        </p:nvSpPr>
        <p:spPr bwMode="auto">
          <a:xfrm>
            <a:off x="360000" y="861313"/>
            <a:ext cx="605707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500"/>
              </a:spcAft>
              <a:defRPr/>
            </a:pPr>
            <a:r>
              <a:rPr lang="en-GB" sz="1400" b="1" u="sng" dirty="0"/>
              <a:t>HORIZON-CL5-2023-D3-01-15: Supporting the green and digital transformation of the energy ecosystem and enhancing its resilience through the development and piloting of AI-</a:t>
            </a:r>
            <a:r>
              <a:rPr lang="en-GB" sz="1400" b="1" u="sng" dirty="0" err="1"/>
              <a:t>IoT</a:t>
            </a:r>
            <a:r>
              <a:rPr lang="en-GB" sz="1400" b="1" u="sng" dirty="0"/>
              <a:t> Edge-cloud and platform solutions</a:t>
            </a:r>
            <a:endParaRPr lang="fr-FR" sz="1400" b="1" u="sng" dirty="0"/>
          </a:p>
        </p:txBody>
      </p:sp>
      <p:sp>
        <p:nvSpPr>
          <p:cNvPr id="8" name="ZoneTexte 7"/>
          <p:cNvSpPr txBox="1"/>
          <p:nvPr/>
        </p:nvSpPr>
        <p:spPr bwMode="auto">
          <a:xfrm>
            <a:off x="3204000" y="194400"/>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Système énergétique, réseaux et stockage</a:t>
            </a:r>
            <a:endParaRPr lang="fr-FR" sz="1200" b="1" dirty="0"/>
          </a:p>
        </p:txBody>
      </p:sp>
    </p:spTree>
    <p:extLst>
      <p:ext uri="{BB962C8B-B14F-4D97-AF65-F5344CB8AC3E}">
        <p14:creationId xmlns:p14="http://schemas.microsoft.com/office/powerpoint/2010/main" val="651775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53</a:t>
            </a:fld>
            <a:endParaRPr lang="fr-FR" sz="1600" b="0" i="0" u="none" strike="noStrike" cap="none" spc="0">
              <a:ln>
                <a:noFill/>
              </a:ln>
              <a:solidFill>
                <a:srgbClr val="000091"/>
              </a:solidFill>
              <a:latin typeface="Arial"/>
              <a:ea typeface="+mn-ea"/>
              <a:cs typeface="+mn-cs"/>
            </a:endParaRPr>
          </a:p>
        </p:txBody>
      </p:sp>
      <p:sp>
        <p:nvSpPr>
          <p:cNvPr id="11" name="Rectangle 10"/>
          <p:cNvSpPr/>
          <p:nvPr/>
        </p:nvSpPr>
        <p:spPr bwMode="auto">
          <a:xfrm>
            <a:off x="360000" y="1706400"/>
            <a:ext cx="8424000" cy="2940549"/>
          </a:xfrm>
          <a:prstGeom prst="rect">
            <a:avLst/>
          </a:prstGeom>
        </p:spPr>
        <p:txBody>
          <a:bodyPr wrap="square">
            <a:spAutoFit/>
          </a:bodyPr>
          <a:lstStyle/>
          <a:p>
            <a:pPr algn="just">
              <a:lnSpc>
                <a:spcPct val="114999"/>
              </a:lnSpc>
              <a:spcAft>
                <a:spcPts val="500"/>
              </a:spcAft>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p>
          <a:p>
            <a:pPr marL="171450" indent="-171450">
              <a:lnSpc>
                <a:spcPct val="114999"/>
              </a:lnSpc>
              <a:buFont typeface="Arial"/>
              <a:buChar char="•"/>
              <a:defRPr/>
            </a:pPr>
            <a:r>
              <a:rPr lang="fr-FR" sz="1100" dirty="0" smtClean="0"/>
              <a:t>Soutien </a:t>
            </a:r>
            <a:r>
              <a:rPr lang="fr-FR" sz="1100" dirty="0"/>
              <a:t>organisationnel, logistique et de secrétariat fourni au groupe de travail sur </a:t>
            </a:r>
            <a:r>
              <a:rPr lang="fr-FR" sz="1100" dirty="0" smtClean="0"/>
              <a:t>la mise </a:t>
            </a:r>
            <a:r>
              <a:rPr lang="fr-FR" sz="1100" dirty="0"/>
              <a:t>en œuvre du </a:t>
            </a:r>
            <a:r>
              <a:rPr lang="fr-FR" sz="1100" dirty="0" smtClean="0"/>
              <a:t>SET Plan pour </a:t>
            </a:r>
            <a:r>
              <a:rPr lang="fr-FR" sz="1100" dirty="0"/>
              <a:t>le </a:t>
            </a:r>
            <a:r>
              <a:rPr lang="fr-FR" sz="1100" dirty="0" smtClean="0"/>
              <a:t>HVDC.</a:t>
            </a:r>
            <a:endParaRPr lang="fr-FR" sz="1100" dirty="0"/>
          </a:p>
          <a:p>
            <a:pPr marL="171450" indent="-171450">
              <a:lnSpc>
                <a:spcPct val="114999"/>
              </a:lnSpc>
              <a:buFont typeface="Arial"/>
              <a:buChar char="•"/>
              <a:defRPr/>
            </a:pPr>
            <a:r>
              <a:rPr lang="fr-FR" sz="1100" dirty="0" smtClean="0"/>
              <a:t>Mise </a:t>
            </a:r>
            <a:r>
              <a:rPr lang="fr-FR" sz="1100" dirty="0"/>
              <a:t>en œuvre harmonieuse en soutenant les actions du </a:t>
            </a:r>
            <a:r>
              <a:rPr lang="fr-FR" sz="1100" dirty="0" smtClean="0"/>
              <a:t>SET Plan pour </a:t>
            </a:r>
            <a:r>
              <a:rPr lang="fr-FR" sz="1100" dirty="0"/>
              <a:t>les technologies </a:t>
            </a:r>
            <a:r>
              <a:rPr lang="fr-FR" sz="1100" dirty="0" smtClean="0"/>
              <a:t>HVDC </a:t>
            </a:r>
            <a:r>
              <a:rPr lang="fr-FR" sz="1100" dirty="0"/>
              <a:t>et </a:t>
            </a:r>
            <a:r>
              <a:rPr lang="fr-FR" sz="1100" dirty="0" smtClean="0"/>
              <a:t>DC </a:t>
            </a:r>
            <a:r>
              <a:rPr lang="fr-FR" sz="1100" dirty="0"/>
              <a:t>dans les années à venir pour le développement des réseaux offshore et </a:t>
            </a:r>
            <a:r>
              <a:rPr lang="fr-FR" sz="1100" dirty="0" err="1"/>
              <a:t>onshore</a:t>
            </a:r>
            <a:r>
              <a:rPr lang="fr-FR" sz="1100" dirty="0"/>
              <a:t>. </a:t>
            </a:r>
          </a:p>
          <a:p>
            <a:pPr marR="0" lvl="0" algn="just" defTabSz="914400">
              <a:lnSpc>
                <a:spcPct val="100000"/>
              </a:lnSpc>
              <a:spcBef>
                <a:spcPts val="0"/>
              </a:spcBef>
              <a:spcAft>
                <a:spcPts val="0"/>
              </a:spcAft>
              <a:buClrTx/>
              <a:buSzTx/>
              <a:defRPr/>
            </a:pPr>
            <a:endParaRPr lang="en-GB" sz="1000" b="1" i="0" u="sng" strike="noStrike" cap="none" spc="0" dirty="0">
              <a:ln>
                <a:noFill/>
              </a:ln>
              <a:solidFill>
                <a:srgbClr val="000091"/>
              </a:solidFill>
              <a:latin typeface="Arial"/>
              <a:ea typeface="Times New Roman"/>
              <a:cs typeface="Times New Roman"/>
            </a:endParaRPr>
          </a:p>
          <a:p>
            <a:pPr algn="just">
              <a:lnSpc>
                <a:spcPct val="114999"/>
              </a:lnSpc>
              <a:spcAft>
                <a:spcPts val="500"/>
              </a:spcAft>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 </a:t>
            </a:r>
          </a:p>
          <a:p>
            <a:pPr marL="171450" indent="-171450">
              <a:lnSpc>
                <a:spcPct val="114999"/>
              </a:lnSpc>
              <a:buFont typeface="Arial"/>
              <a:buChar char="•"/>
              <a:defRPr/>
            </a:pPr>
            <a:r>
              <a:rPr lang="fr-FR" sz="1100" dirty="0" smtClean="0"/>
              <a:t>Faciliter </a:t>
            </a:r>
            <a:r>
              <a:rPr lang="fr-FR" sz="1100" dirty="0"/>
              <a:t>le travail du </a:t>
            </a:r>
            <a:r>
              <a:rPr lang="fr-FR" sz="1100" dirty="0" smtClean="0"/>
              <a:t>IWG </a:t>
            </a:r>
            <a:r>
              <a:rPr lang="fr-FR" sz="1100" dirty="0"/>
              <a:t>en fournissant un soutien au plan de mise en œuvre sur le </a:t>
            </a:r>
            <a:r>
              <a:rPr lang="fr-FR" sz="1100" dirty="0" smtClean="0"/>
              <a:t>HVDC </a:t>
            </a:r>
            <a:r>
              <a:rPr lang="fr-FR" sz="1100" dirty="0"/>
              <a:t>avec des activités se concentrant sur </a:t>
            </a:r>
            <a:r>
              <a:rPr lang="fr-FR" sz="1100" dirty="0" smtClean="0"/>
              <a:t>:</a:t>
            </a:r>
          </a:p>
          <a:p>
            <a:pPr marL="628650" lvl="1" indent="-171450">
              <a:lnSpc>
                <a:spcPct val="114999"/>
              </a:lnSpc>
              <a:buFont typeface="Wingdings" panose="05000000000000000000" pitchFamily="2" charset="2"/>
              <a:buChar char="Ø"/>
              <a:defRPr/>
            </a:pPr>
            <a:r>
              <a:rPr lang="fr-FR" sz="1100" dirty="0" smtClean="0"/>
              <a:t>Soutien </a:t>
            </a:r>
            <a:r>
              <a:rPr lang="fr-FR" sz="1100" dirty="0"/>
              <a:t>organisationnel au groupe de travail sur la mise en œuvre du </a:t>
            </a:r>
            <a:r>
              <a:rPr lang="fr-FR" sz="1100" dirty="0" smtClean="0"/>
              <a:t>HVDC.</a:t>
            </a:r>
          </a:p>
          <a:p>
            <a:pPr marL="628650" lvl="1" indent="-171450">
              <a:lnSpc>
                <a:spcPct val="114999"/>
              </a:lnSpc>
              <a:buFont typeface="Wingdings" panose="05000000000000000000" pitchFamily="2" charset="2"/>
              <a:buChar char="Ø"/>
              <a:defRPr/>
            </a:pPr>
            <a:r>
              <a:rPr lang="fr-FR" sz="1100" dirty="0" smtClean="0"/>
              <a:t>Coordination </a:t>
            </a:r>
            <a:r>
              <a:rPr lang="fr-FR" sz="1100" dirty="0"/>
              <a:t>avec d'autres initiatives/projets et liens avec les forums de parties </a:t>
            </a:r>
            <a:r>
              <a:rPr lang="fr-FR" sz="1100" dirty="0" smtClean="0"/>
              <a:t>prenantes.</a:t>
            </a:r>
          </a:p>
          <a:p>
            <a:pPr marL="628650" lvl="1" indent="-171450">
              <a:lnSpc>
                <a:spcPct val="114999"/>
              </a:lnSpc>
              <a:buFont typeface="Wingdings" panose="05000000000000000000" pitchFamily="2" charset="2"/>
              <a:buChar char="Ø"/>
              <a:defRPr/>
            </a:pPr>
            <a:r>
              <a:rPr lang="fr-FR" sz="1100" dirty="0" smtClean="0"/>
              <a:t>Activités </a:t>
            </a:r>
            <a:r>
              <a:rPr lang="fr-FR" sz="1100" dirty="0"/>
              <a:t>de diffusion et de mise en réseau avec d'autres ETIP et IWG </a:t>
            </a:r>
            <a:r>
              <a:rPr lang="fr-FR" sz="1100" dirty="0" smtClean="0"/>
              <a:t>existants.</a:t>
            </a:r>
          </a:p>
          <a:p>
            <a:pPr marL="628650" lvl="1" indent="-171450">
              <a:lnSpc>
                <a:spcPct val="114999"/>
              </a:lnSpc>
              <a:buFont typeface="Wingdings" panose="05000000000000000000" pitchFamily="2" charset="2"/>
              <a:buChar char="Ø"/>
              <a:defRPr/>
            </a:pPr>
            <a:r>
              <a:rPr lang="fr-FR" sz="1100" dirty="0" smtClean="0"/>
              <a:t>Développement </a:t>
            </a:r>
            <a:r>
              <a:rPr lang="fr-FR" sz="1100" dirty="0"/>
              <a:t>et mise en œuvre de solides approches de sensibilisation et d'actions d'engagement sociétal à travers l'UE et les pays </a:t>
            </a:r>
            <a:r>
              <a:rPr lang="fr-FR" sz="1100" dirty="0" smtClean="0"/>
              <a:t>associés.</a:t>
            </a:r>
          </a:p>
          <a:p>
            <a:pPr marL="628650" lvl="1" indent="-171450">
              <a:lnSpc>
                <a:spcPct val="114999"/>
              </a:lnSpc>
              <a:buFont typeface="Wingdings" panose="05000000000000000000" pitchFamily="2" charset="2"/>
              <a:buChar char="Ø"/>
              <a:defRPr/>
            </a:pPr>
            <a:r>
              <a:rPr lang="fr-FR" sz="1100" dirty="0" smtClean="0"/>
              <a:t>Organisation </a:t>
            </a:r>
            <a:r>
              <a:rPr lang="fr-FR" sz="1100" dirty="0"/>
              <a:t>et gestion des documents et des fichiers, avec intégration des résultats pertinents de cette CSA dans le système d'information du plan SET (SETIS). </a:t>
            </a:r>
            <a:endParaRPr lang="en-GB" sz="1100" dirty="0"/>
          </a:p>
        </p:txBody>
      </p:sp>
      <p:sp>
        <p:nvSpPr>
          <p:cNvPr id="12" name="Rectangle 11"/>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a:defRPr/>
            </a:pPr>
            <a:r>
              <a:rPr lang="fr-FR" sz="1200" i="1" dirty="0" smtClean="0"/>
              <a:t>CSA</a:t>
            </a:r>
            <a:endParaRPr lang="fr-FR" sz="1200" dirty="0"/>
          </a:p>
          <a:p>
            <a:pPr lvl="0">
              <a:defRPr/>
            </a:pPr>
            <a:r>
              <a:rPr lang="fr-FR" sz="1200" i="1" dirty="0" smtClean="0"/>
              <a:t>Nb </a:t>
            </a:r>
            <a:r>
              <a:rPr lang="fr-FR" sz="1200" i="1" dirty="0"/>
              <a:t>de projets financés : 1</a:t>
            </a:r>
            <a:endParaRPr dirty="0"/>
          </a:p>
          <a:p>
            <a:pPr lvl="0">
              <a:defRPr/>
            </a:pPr>
            <a:r>
              <a:rPr lang="fr-FR" sz="1200" i="1" dirty="0"/>
              <a:t>Budget/projet </a:t>
            </a:r>
            <a:r>
              <a:rPr lang="fr-FR" sz="1200" i="1" dirty="0" smtClean="0"/>
              <a:t>: 0,6M€</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30/03/2023</a:t>
            </a:r>
          </a:p>
        </p:txBody>
      </p:sp>
      <p:sp>
        <p:nvSpPr>
          <p:cNvPr id="5" name="Rectangle 3"/>
          <p:cNvSpPr>
            <a:spLocks noChangeArrowheads="1"/>
          </p:cNvSpPr>
          <p:nvPr/>
        </p:nvSpPr>
        <p:spPr bwMode="auto">
          <a:xfrm>
            <a:off x="360000" y="1015200"/>
            <a:ext cx="6012000" cy="4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fontAlgn="base">
              <a:spcAft>
                <a:spcPts val="500"/>
              </a:spcAft>
              <a:buClrTx/>
              <a:buSzTx/>
              <a:tabLst/>
              <a:defRPr/>
            </a:pPr>
            <a:r>
              <a:rPr lang="en-GB" altLang="fr-FR" sz="1400" b="1" u="sng" dirty="0"/>
              <a:t>H</a:t>
            </a:r>
            <a:r>
              <a:rPr lang="en-GB" altLang="fr-FR" sz="1400" b="1" u="sng" dirty="0" bmk=""/>
              <a:t>ORIZON-CL5-2023-D3-01-16: Support action to the SET Plan IWG on HVDC &amp; DC Technologies</a:t>
            </a:r>
            <a:endParaRPr lang="en-GB" altLang="fr-FR" sz="1400" b="1" u="sng" dirty="0"/>
          </a:p>
        </p:txBody>
      </p:sp>
      <p:sp>
        <p:nvSpPr>
          <p:cNvPr id="8" name="ZoneTexte 7"/>
          <p:cNvSpPr txBox="1"/>
          <p:nvPr/>
        </p:nvSpPr>
        <p:spPr bwMode="auto">
          <a:xfrm>
            <a:off x="3204000" y="194400"/>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Système énergétique, réseaux et stockage</a:t>
            </a:r>
            <a:endParaRPr lang="fr-FR" sz="1200" b="1" dirty="0"/>
          </a:p>
        </p:txBody>
      </p:sp>
    </p:spTree>
    <p:extLst>
      <p:ext uri="{BB962C8B-B14F-4D97-AF65-F5344CB8AC3E}">
        <p14:creationId xmlns:p14="http://schemas.microsoft.com/office/powerpoint/2010/main" val="1585315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HORIZON-CL5-2023-D3-03-01: Increasing the efficiency of innovative static energy conversion devices for electricity and heat/cold generation</a:t>
            </a:r>
            <a:endParaRPr lang="en-US" sz="1400" b="1" dirty="0">
              <a:solidFill>
                <a:schemeClr val="tx1"/>
              </a:solidFill>
            </a:endParaRPr>
          </a:p>
        </p:txBody>
      </p:sp>
      <p:sp>
        <p:nvSpPr>
          <p:cNvPr id="6" name="Espace réservé du contenu 5"/>
          <p:cNvSpPr txBox="1"/>
          <p:nvPr/>
        </p:nvSpPr>
        <p:spPr bwMode="gray">
          <a:xfrm>
            <a:off x="360000" y="1440120"/>
            <a:ext cx="8424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en-GB" sz="1200" b="1" u="sng" dirty="0">
              <a:ea typeface="Times New Roman"/>
              <a:cs typeface="Times New Roman"/>
            </a:endParaRPr>
          </a:p>
          <a:p>
            <a:pPr algn="just">
              <a:lnSpc>
                <a:spcPct val="114999"/>
              </a:lnSpc>
              <a:spcAft>
                <a:spcPts val="0"/>
              </a:spcAft>
              <a:defRPr/>
            </a:pPr>
            <a:r>
              <a:rPr lang="en-GB" sz="1200" b="1" u="sng" dirty="0" err="1">
                <a:ea typeface="Times New Roman"/>
                <a:cs typeface="Times New Roman"/>
              </a:rPr>
              <a:t>Résultats</a:t>
            </a:r>
            <a:r>
              <a:rPr lang="en-GB" sz="1200" b="1" u="sng" dirty="0">
                <a:ea typeface="Times New Roman"/>
                <a:cs typeface="Times New Roman"/>
              </a:rPr>
              <a:t> attendus :</a:t>
            </a:r>
            <a:endParaRPr dirty="0"/>
          </a:p>
          <a:p>
            <a:pPr>
              <a:spcBef>
                <a:spcPts val="600"/>
              </a:spcBef>
              <a:spcAft>
                <a:spcPts val="0"/>
              </a:spcAft>
              <a:defRPr/>
            </a:pPr>
            <a:r>
              <a:rPr lang="fr-FR" sz="1100" dirty="0" smtClean="0">
                <a:solidFill>
                  <a:schemeClr val="tx1"/>
                </a:solidFill>
              </a:rPr>
              <a:t>Développement des </a:t>
            </a:r>
            <a:r>
              <a:rPr lang="fr-FR" sz="1100" dirty="0">
                <a:solidFill>
                  <a:schemeClr val="tx1"/>
                </a:solidFill>
              </a:rPr>
              <a:t>énergies renouvelables dans des zones où d'autres systèmes de conversion sont moins efficaces, moins pratiques ou impossibles, notamment via :</a:t>
            </a:r>
          </a:p>
          <a:p>
            <a:pPr marL="480600" lvl="1" indent="-228600">
              <a:spcBef>
                <a:spcPts val="0"/>
              </a:spcBef>
              <a:spcAft>
                <a:spcPts val="0"/>
              </a:spcAft>
              <a:buFont typeface="+mj-lt"/>
              <a:buAutoNum type="alphaUcPeriod"/>
              <a:defRPr/>
            </a:pPr>
            <a:r>
              <a:rPr lang="fr-FR" sz="1000" dirty="0" smtClean="0">
                <a:solidFill>
                  <a:schemeClr val="tx1"/>
                </a:solidFill>
              </a:rPr>
              <a:t>Potentiel </a:t>
            </a:r>
            <a:r>
              <a:rPr lang="fr-FR" sz="1000" dirty="0">
                <a:solidFill>
                  <a:schemeClr val="tx1"/>
                </a:solidFill>
              </a:rPr>
              <a:t>accru pour une application plus large de l'électricité et des générateurs statiques de chaleur/froid en raison de l'efficacité accrue des dispositifs de conversion d'énergie utilisant des effets physiques. </a:t>
            </a:r>
          </a:p>
          <a:p>
            <a:pPr marL="480600" lvl="1" indent="-228600">
              <a:spcBef>
                <a:spcPts val="0"/>
              </a:spcBef>
              <a:spcAft>
                <a:spcPts val="0"/>
              </a:spcAft>
              <a:buFont typeface="+mj-lt"/>
              <a:buAutoNum type="alphaUcPeriod"/>
              <a:defRPr/>
            </a:pPr>
            <a:r>
              <a:rPr lang="fr-FR" sz="1000" dirty="0">
                <a:solidFill>
                  <a:schemeClr val="tx1"/>
                </a:solidFill>
              </a:rPr>
              <a:t>C</a:t>
            </a:r>
            <a:r>
              <a:rPr lang="fr-FR" sz="1000" dirty="0" smtClean="0">
                <a:solidFill>
                  <a:schemeClr val="tx1"/>
                </a:solidFill>
              </a:rPr>
              <a:t>onstruction </a:t>
            </a:r>
            <a:r>
              <a:rPr lang="fr-FR" sz="1000" dirty="0">
                <a:solidFill>
                  <a:schemeClr val="tx1"/>
                </a:solidFill>
              </a:rPr>
              <a:t>et application optimisées de dispositifs pour : les applications de récupération de chaleur avec la production d'électricité ; la production de chaleur/froid à partir d'électricité ; dans des domaines de l'industrie, l'automobile, le solaire, la géothermie, les centres de données, les bâtiments, etc. </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spcAft>
                <a:spcPts val="0"/>
              </a:spcAft>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a:spcBef>
                <a:spcPts val="600"/>
              </a:spcBef>
              <a:spcAft>
                <a:spcPts val="0"/>
              </a:spcAft>
              <a:defRPr/>
            </a:pPr>
            <a:r>
              <a:rPr lang="fr-FR" sz="1100" dirty="0">
                <a:solidFill>
                  <a:schemeClr val="tx1"/>
                </a:solidFill>
              </a:rPr>
              <a:t>1. </a:t>
            </a:r>
            <a:r>
              <a:rPr lang="fr-FR" sz="1100" dirty="0" smtClean="0">
                <a:solidFill>
                  <a:schemeClr val="tx1"/>
                </a:solidFill>
              </a:rPr>
              <a:t>Développer au </a:t>
            </a:r>
            <a:r>
              <a:rPr lang="fr-FR" sz="1100" dirty="0">
                <a:solidFill>
                  <a:schemeClr val="tx1"/>
                </a:solidFill>
              </a:rPr>
              <a:t>moins 3 technologies listées dans le call, impliquant par exemple : </a:t>
            </a:r>
          </a:p>
          <a:p>
            <a:pPr marL="423450" lvl="1" indent="-171450">
              <a:spcBef>
                <a:spcPts val="0"/>
              </a:spcBef>
              <a:spcAft>
                <a:spcPts val="0"/>
              </a:spcAft>
              <a:buFont typeface="Wingdings" panose="05000000000000000000" pitchFamily="2" charset="2"/>
              <a:buChar char="Ø"/>
              <a:defRPr/>
            </a:pPr>
            <a:r>
              <a:rPr lang="fr-FR" sz="1000" dirty="0">
                <a:solidFill>
                  <a:schemeClr val="tx1"/>
                </a:solidFill>
              </a:rPr>
              <a:t>Simulation, analyse, conception, essai et validation/démonstration de générateurs innovants tels que ceux décrits ci-dessus convertissant directement la chaleur/le froid en électricité ou inversement. </a:t>
            </a:r>
          </a:p>
          <a:p>
            <a:pPr marL="423450" lvl="1" indent="-171450">
              <a:spcBef>
                <a:spcPts val="0"/>
              </a:spcBef>
              <a:spcAft>
                <a:spcPts val="0"/>
              </a:spcAft>
              <a:buFont typeface="Wingdings" panose="05000000000000000000" pitchFamily="2" charset="2"/>
              <a:buChar char="Ø"/>
              <a:defRPr/>
            </a:pPr>
            <a:r>
              <a:rPr lang="fr-FR" sz="1000" dirty="0">
                <a:solidFill>
                  <a:schemeClr val="tx1"/>
                </a:solidFill>
              </a:rPr>
              <a:t>Développement de nouveaux matériaux </a:t>
            </a:r>
          </a:p>
          <a:p>
            <a:pPr marL="423450" lvl="1" indent="-171450">
              <a:spcBef>
                <a:spcPts val="0"/>
              </a:spcBef>
              <a:spcAft>
                <a:spcPts val="0"/>
              </a:spcAft>
              <a:buFont typeface="Wingdings" panose="05000000000000000000" pitchFamily="2" charset="2"/>
              <a:buChar char="Ø"/>
              <a:defRPr/>
            </a:pPr>
            <a:r>
              <a:rPr lang="fr-FR" sz="1000" dirty="0">
                <a:solidFill>
                  <a:schemeClr val="tx1"/>
                </a:solidFill>
              </a:rPr>
              <a:t>Conceptions innovantes de générateurs permettant une meilleure intégration dans les systèmes de conversion d'énergie</a:t>
            </a:r>
          </a:p>
          <a:p>
            <a:pPr marL="423450" lvl="1" indent="-171450">
              <a:spcBef>
                <a:spcPts val="0"/>
              </a:spcBef>
              <a:spcAft>
                <a:spcPts val="0"/>
              </a:spcAft>
              <a:buFont typeface="Wingdings" panose="05000000000000000000" pitchFamily="2" charset="2"/>
              <a:buChar char="Ø"/>
              <a:defRPr/>
            </a:pPr>
            <a:r>
              <a:rPr lang="fr-FR" sz="1000" dirty="0">
                <a:solidFill>
                  <a:schemeClr val="tx1"/>
                </a:solidFill>
              </a:rPr>
              <a:t>Utilisation potentielle des nanotechnologies pour le développement des technologies innovantes de conversion de l'énergie. </a:t>
            </a:r>
          </a:p>
          <a:p>
            <a:pPr>
              <a:spcAft>
                <a:spcPts val="0"/>
              </a:spcAft>
              <a:defRPr/>
            </a:pPr>
            <a:r>
              <a:rPr lang="fr-FR" sz="1100" dirty="0">
                <a:solidFill>
                  <a:schemeClr val="tx1"/>
                </a:solidFill>
              </a:rPr>
              <a:t>2. </a:t>
            </a:r>
            <a:r>
              <a:rPr lang="fr-FR" sz="1100" dirty="0" smtClean="0">
                <a:solidFill>
                  <a:schemeClr val="tx1"/>
                </a:solidFill>
              </a:rPr>
              <a:t>Valider/démontrer </a:t>
            </a:r>
            <a:r>
              <a:rPr lang="fr-FR" sz="1100" dirty="0">
                <a:solidFill>
                  <a:schemeClr val="tx1"/>
                </a:solidFill>
              </a:rPr>
              <a:t>ces activités avec au moins un pilote pour chaque technologie dans différents pays.</a:t>
            </a:r>
          </a:p>
          <a:p>
            <a:pPr marL="171450" indent="-171450">
              <a:spcAft>
                <a:spcPts val="0"/>
              </a:spcAft>
              <a:buFont typeface="Arial"/>
              <a:buChar char="•"/>
              <a:defRPr/>
            </a:pP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54</a:t>
            </a:fld>
            <a:endParaRPr lang="fr-FR" sz="1600" b="0" i="0" u="none" strike="noStrike" cap="none" spc="0">
              <a:ln>
                <a:noFill/>
              </a:ln>
              <a:solidFill>
                <a:srgbClr val="000091"/>
              </a:solidFill>
              <a:latin typeface="Arial"/>
              <a:ea typeface="+mn-ea"/>
              <a:cs typeface="+mn-cs"/>
            </a:endParaRP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r>
              <a:rPr lang="en-US" sz="1200" i="1" dirty="0"/>
              <a:t>TRL à la fin du </a:t>
            </a:r>
            <a:r>
              <a:rPr lang="en-US" sz="1200" i="1" dirty="0" err="1"/>
              <a:t>projet</a:t>
            </a:r>
            <a:r>
              <a:rPr lang="en-US" sz="1200" i="1" dirty="0"/>
              <a:t> </a:t>
            </a:r>
            <a:r>
              <a:rPr lang="en-US" sz="1200" i="1" dirty="0" smtClean="0"/>
              <a:t>5-6)</a:t>
            </a:r>
            <a:endParaRPr lang="fr-FR" sz="1200" i="1" dirty="0"/>
          </a:p>
          <a:p>
            <a:pPr lvl="0">
              <a:defRPr/>
            </a:pPr>
            <a:r>
              <a:rPr lang="fr-FR" sz="1200" i="1" dirty="0"/>
              <a:t>Nb estimé de projets financés : 3</a:t>
            </a:r>
            <a:endParaRPr dirty="0"/>
          </a:p>
          <a:p>
            <a:pPr lvl="0">
              <a:defRPr/>
            </a:pPr>
            <a:r>
              <a:rPr lang="fr-FR" sz="1200" i="1" dirty="0"/>
              <a:t>Budget/projet : 3M€</a:t>
            </a:r>
            <a:endParaRPr dirty="0"/>
          </a:p>
          <a:p>
            <a:pPr lvl="0">
              <a:defRPr/>
            </a:pPr>
            <a:r>
              <a:rPr lang="fr-FR" sz="1200" i="1" dirty="0"/>
              <a:t>Ouverture : 04/05/2023</a:t>
            </a:r>
            <a:endParaRPr dirty="0"/>
          </a:p>
          <a:p>
            <a:pPr lvl="0">
              <a:defRPr/>
            </a:pPr>
            <a:r>
              <a:rPr lang="fr-FR" sz="1200" i="1" dirty="0"/>
              <a:t>Deadline : </a:t>
            </a:r>
            <a:r>
              <a:rPr lang="fr-FR" sz="1200" i="1" dirty="0" smtClean="0"/>
              <a:t>10/10/2023</a:t>
            </a:r>
            <a:endParaRPr dirty="0"/>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Système énergétique, réseaux et stockage</a:t>
            </a:r>
            <a:endParaRPr lang="fr-FR" sz="1200" b="1" dirty="0"/>
          </a:p>
        </p:txBody>
      </p:sp>
    </p:spTree>
    <p:extLst>
      <p:ext uri="{BB962C8B-B14F-4D97-AF65-F5344CB8AC3E}">
        <p14:creationId xmlns:p14="http://schemas.microsoft.com/office/powerpoint/2010/main" val="590881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HORIZON-CL5-2023-D3-03-02: Integration of renewable gases, other than hydrogen or methane, and which have not access to gas grids and interfacing with electricity and heat sectors</a:t>
            </a:r>
            <a:endParaRPr lang="en-US" sz="1400" b="1" dirty="0">
              <a:solidFill>
                <a:schemeClr val="tx1"/>
              </a:solidFill>
            </a:endParaRPr>
          </a:p>
        </p:txBody>
      </p:sp>
      <p:sp>
        <p:nvSpPr>
          <p:cNvPr id="6" name="Espace réservé du contenu 5"/>
          <p:cNvSpPr txBox="1"/>
          <p:nvPr/>
        </p:nvSpPr>
        <p:spPr bwMode="gray">
          <a:xfrm>
            <a:off x="360000" y="1800160"/>
            <a:ext cx="8424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smtClean="0">
                <a:solidFill>
                  <a:schemeClr val="tx1"/>
                </a:solidFill>
              </a:rPr>
              <a:t>Accélération de </a:t>
            </a:r>
            <a:r>
              <a:rPr lang="fr-FR" sz="1150" dirty="0">
                <a:solidFill>
                  <a:schemeClr val="tx1"/>
                </a:solidFill>
              </a:rPr>
              <a:t>l'intégration des combustibles gazeux renouvelables non raffinés dans le système énergétique.</a:t>
            </a:r>
          </a:p>
          <a:p>
            <a:pPr marL="171450" indent="-171450">
              <a:spcAft>
                <a:spcPts val="0"/>
              </a:spcAft>
              <a:buFont typeface="Arial"/>
              <a:buChar char="•"/>
              <a:defRPr/>
            </a:pPr>
            <a:r>
              <a:rPr lang="fr-FR" sz="1150" dirty="0" smtClean="0">
                <a:solidFill>
                  <a:schemeClr val="tx1"/>
                </a:solidFill>
              </a:rPr>
              <a:t>Augmentation de </a:t>
            </a:r>
            <a:r>
              <a:rPr lang="fr-FR" sz="1150" dirty="0">
                <a:solidFill>
                  <a:schemeClr val="tx1"/>
                </a:solidFill>
              </a:rPr>
              <a:t>la flexibilité</a:t>
            </a:r>
            <a:r>
              <a:rPr lang="fr-FR" sz="1150" dirty="0" smtClean="0">
                <a:solidFill>
                  <a:schemeClr val="tx1"/>
                </a:solidFill>
              </a:rPr>
              <a:t>, de </a:t>
            </a:r>
            <a:r>
              <a:rPr lang="fr-FR" sz="1150" dirty="0">
                <a:solidFill>
                  <a:schemeClr val="tx1"/>
                </a:solidFill>
              </a:rPr>
              <a:t>la fiabilité </a:t>
            </a:r>
            <a:r>
              <a:rPr lang="fr-FR" sz="1150" dirty="0" smtClean="0">
                <a:solidFill>
                  <a:schemeClr val="tx1"/>
                </a:solidFill>
              </a:rPr>
              <a:t>et de </a:t>
            </a:r>
            <a:r>
              <a:rPr lang="fr-FR" sz="1150" dirty="0">
                <a:solidFill>
                  <a:schemeClr val="tx1"/>
                </a:solidFill>
              </a:rPr>
              <a:t>la sécurité de l'approvisionnement en énergies renouvelables dans le secteur de l'énergie.</a:t>
            </a:r>
          </a:p>
          <a:p>
            <a:pPr marL="171450" indent="-171450">
              <a:spcAft>
                <a:spcPts val="0"/>
              </a:spcAft>
              <a:buFont typeface="Arial"/>
              <a:buChar char="•"/>
              <a:defRPr/>
            </a:pPr>
            <a:r>
              <a:rPr lang="fr-FR" sz="1150" dirty="0" smtClean="0">
                <a:solidFill>
                  <a:schemeClr val="tx1"/>
                </a:solidFill>
              </a:rPr>
              <a:t>Accroissement de </a:t>
            </a:r>
            <a:r>
              <a:rPr lang="fr-FR" sz="1150" dirty="0">
                <a:solidFill>
                  <a:schemeClr val="tx1"/>
                </a:solidFill>
              </a:rPr>
              <a:t>l'intégration des secteurs de l'électricité et de la chaleur/du froid avec les réseaux de gaz. </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smtClean="0">
                <a:solidFill>
                  <a:schemeClr val="tx1"/>
                </a:solidFill>
              </a:rPr>
              <a:t>Démontrer </a:t>
            </a:r>
            <a:r>
              <a:rPr lang="fr-FR" sz="1150" dirty="0">
                <a:solidFill>
                  <a:schemeClr val="tx1"/>
                </a:solidFill>
              </a:rPr>
              <a:t>la production décentralisée de vecteurs énergétiques gazeux renouvelables (autres que l'hydrogène et le </a:t>
            </a:r>
            <a:r>
              <a:rPr lang="fr-FR" sz="1150" dirty="0" err="1">
                <a:solidFill>
                  <a:schemeClr val="tx1"/>
                </a:solidFill>
              </a:rPr>
              <a:t>biométhane</a:t>
            </a:r>
            <a:r>
              <a:rPr lang="fr-FR" sz="1150" dirty="0">
                <a:solidFill>
                  <a:schemeClr val="tx1"/>
                </a:solidFill>
              </a:rPr>
              <a:t> purifié), et de son intégration dans les systèmes énergétiques locaux et/ou les industries consommatrices d'énergie pour la production directe d'électricité et de chaleur et de froid. </a:t>
            </a:r>
          </a:p>
          <a:p>
            <a:pPr marL="171450" indent="-171450">
              <a:spcAft>
                <a:spcPts val="0"/>
              </a:spcAft>
              <a:buFont typeface="Arial"/>
              <a:buChar char="•"/>
              <a:defRPr/>
            </a:pPr>
            <a:r>
              <a:rPr lang="fr-FR" sz="1150" dirty="0" smtClean="0">
                <a:solidFill>
                  <a:schemeClr val="tx1"/>
                </a:solidFill>
              </a:rPr>
              <a:t>Optimiser les </a:t>
            </a:r>
            <a:r>
              <a:rPr lang="fr-FR" sz="1150" dirty="0">
                <a:solidFill>
                  <a:schemeClr val="tx1"/>
                </a:solidFill>
              </a:rPr>
              <a:t>modules et composants intégrés pour accroître la flexibilité, la sécurité, l'accessibilité financière et la robustesse de l'approvisionnement énergétique local. </a:t>
            </a:r>
          </a:p>
          <a:p>
            <a:pPr marL="171450" indent="-171450">
              <a:spcAft>
                <a:spcPts val="0"/>
              </a:spcAft>
              <a:buFont typeface="Arial"/>
              <a:buChar char="•"/>
              <a:defRPr/>
            </a:pPr>
            <a:r>
              <a:rPr lang="fr-FR" sz="1150" dirty="0" smtClean="0">
                <a:solidFill>
                  <a:schemeClr val="tx1"/>
                </a:solidFill>
              </a:rPr>
              <a:t>Identifier les </a:t>
            </a:r>
            <a:r>
              <a:rPr lang="fr-FR" sz="1150" dirty="0">
                <a:solidFill>
                  <a:schemeClr val="tx1"/>
                </a:solidFill>
              </a:rPr>
              <a:t>conditions d'injection dans le réseau de gaz non raffinés renouvelables.</a:t>
            </a:r>
          </a:p>
          <a:p>
            <a:pPr marL="171450" indent="-171450">
              <a:spcAft>
                <a:spcPts val="0"/>
              </a:spcAft>
              <a:buFont typeface="Arial"/>
              <a:buChar char="•"/>
              <a:defRPr/>
            </a:pPr>
            <a:r>
              <a:rPr lang="fr-FR" sz="1150" dirty="0" smtClean="0">
                <a:solidFill>
                  <a:schemeClr val="tx1"/>
                </a:solidFill>
              </a:rPr>
              <a:t>Mener des analyses technico-économiques afin de déterminer </a:t>
            </a:r>
            <a:r>
              <a:rPr lang="fr-FR" sz="1150" dirty="0">
                <a:solidFill>
                  <a:schemeClr val="tx1"/>
                </a:solidFill>
              </a:rPr>
              <a:t>la rentabilité de la solution intégrée. </a:t>
            </a:r>
          </a:p>
          <a:p>
            <a:pPr marL="171450" indent="-171450">
              <a:spcAft>
                <a:spcPts val="0"/>
              </a:spcAft>
              <a:buFont typeface="Arial"/>
              <a:buChar char="•"/>
              <a:defRPr/>
            </a:pPr>
            <a:r>
              <a:rPr lang="fr-FR" sz="1150" dirty="0">
                <a:solidFill>
                  <a:schemeClr val="tx1"/>
                </a:solidFill>
              </a:rPr>
              <a:t>Aborder les interfaces avec les questions de gouvernance de l'intégration des systèmes, comme par exemple la conception du marché, la régulation du réseau, le marché du CO2 , le soutien aux énergies renouvelables.</a:t>
            </a:r>
          </a:p>
          <a:p>
            <a:pPr marL="171450" indent="-171450">
              <a:spcAft>
                <a:spcPts val="0"/>
              </a:spcAft>
              <a:buFont typeface="Arial"/>
              <a:buChar char="•"/>
              <a:defRPr/>
            </a:pP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55</a:t>
            </a:fld>
            <a:endParaRPr lang="fr-FR" sz="1600" b="0" i="0" u="none" strike="noStrike" cap="none" spc="0">
              <a:ln>
                <a:noFill/>
              </a:ln>
              <a:solidFill>
                <a:srgbClr val="000091"/>
              </a:solidFill>
              <a:latin typeface="Arial"/>
              <a:ea typeface="+mn-ea"/>
              <a:cs typeface="+mn-cs"/>
            </a:endParaRP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6-7)</a:t>
            </a:r>
            <a:endParaRPr lang="fr-FR" sz="1200" i="1" dirty="0"/>
          </a:p>
          <a:p>
            <a:pPr lvl="0">
              <a:defRPr/>
            </a:pPr>
            <a:r>
              <a:rPr lang="fr-FR" sz="1200" i="1" dirty="0"/>
              <a:t>Nb estimé de projets financés : 2</a:t>
            </a:r>
            <a:endParaRPr dirty="0"/>
          </a:p>
          <a:p>
            <a:pPr lvl="0">
              <a:defRPr/>
            </a:pPr>
            <a:r>
              <a:rPr lang="fr-FR" sz="1200" i="1" dirty="0"/>
              <a:t>Budget/projet : 6M€</a:t>
            </a:r>
            <a:endParaRPr dirty="0"/>
          </a:p>
          <a:p>
            <a:pPr lvl="0">
              <a:defRPr/>
            </a:pPr>
            <a:r>
              <a:rPr lang="fr-FR" sz="1200" i="1" dirty="0"/>
              <a:t>Ouverture : 04/05/2023</a:t>
            </a:r>
            <a:endParaRPr dirty="0"/>
          </a:p>
          <a:p>
            <a:pPr lvl="0">
              <a:defRPr/>
            </a:pPr>
            <a:r>
              <a:rPr lang="fr-FR" sz="1200" i="1" dirty="0"/>
              <a:t>Deadline : </a:t>
            </a:r>
            <a:r>
              <a:rPr lang="fr-FR" sz="1200" i="1" dirty="0" smtClean="0"/>
              <a:t>10/10/2023</a:t>
            </a:r>
            <a:endParaRPr dirty="0"/>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Système énergétique, réseaux et stockage</a:t>
            </a:r>
            <a:endParaRPr lang="fr-FR" sz="1200" b="1" dirty="0"/>
          </a:p>
        </p:txBody>
      </p:sp>
    </p:spTree>
    <p:extLst>
      <p:ext uri="{BB962C8B-B14F-4D97-AF65-F5344CB8AC3E}">
        <p14:creationId xmlns:p14="http://schemas.microsoft.com/office/powerpoint/2010/main" val="1636999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HORIZON-CL5-2023-D3-03-03: System approach for grid planning and upgrade in support of a dominant electric mobility (vehicles and vessels) using AI tools</a:t>
            </a:r>
            <a:endParaRPr lang="en-US" sz="1400" b="1" dirty="0">
              <a:solidFill>
                <a:schemeClr val="tx1"/>
              </a:solidFill>
            </a:endParaRPr>
          </a:p>
        </p:txBody>
      </p:sp>
      <p:sp>
        <p:nvSpPr>
          <p:cNvPr id="6" name="Espace réservé du contenu 5"/>
          <p:cNvSpPr txBox="1"/>
          <p:nvPr/>
        </p:nvSpPr>
        <p:spPr bwMode="gray">
          <a:xfrm>
            <a:off x="360000" y="1491630"/>
            <a:ext cx="860400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en-GB" sz="1200" b="1" u="sng" dirty="0">
              <a:ea typeface="Times New Roman"/>
              <a:cs typeface="Times New Roman"/>
            </a:endParaRPr>
          </a:p>
          <a:p>
            <a:pPr algn="just">
              <a:lnSpc>
                <a:spcPct val="114999"/>
              </a:lnSpc>
              <a:defRPr/>
            </a:pPr>
            <a:r>
              <a:rPr lang="en-GB" sz="1200" b="1" u="sng" dirty="0" err="1">
                <a:ea typeface="Times New Roman"/>
                <a:cs typeface="Times New Roman"/>
              </a:rPr>
              <a:t>Résultats</a:t>
            </a:r>
            <a:r>
              <a:rPr lang="en-GB" sz="1200" b="1" u="sng" dirty="0">
                <a:ea typeface="Times New Roman"/>
                <a:cs typeface="Times New Roman"/>
              </a:rPr>
              <a:t> </a:t>
            </a:r>
            <a:r>
              <a:rPr lang="en-GB" sz="1200" b="1" u="sng" dirty="0" smtClean="0">
                <a:ea typeface="Times New Roman"/>
                <a:cs typeface="Times New Roman"/>
              </a:rPr>
              <a:t>attendus </a:t>
            </a:r>
            <a:r>
              <a:rPr lang="en-GB" sz="1200" b="1" u="sng" dirty="0">
                <a:ea typeface="Times New Roman"/>
                <a:cs typeface="Times New Roman"/>
              </a:rPr>
              <a:t>:</a:t>
            </a:r>
            <a:endParaRPr dirty="0"/>
          </a:p>
          <a:p>
            <a:pPr marL="171450" indent="-171450">
              <a:spcAft>
                <a:spcPts val="0"/>
              </a:spcAft>
              <a:buFont typeface="Arial"/>
              <a:buChar char="•"/>
              <a:defRPr/>
            </a:pPr>
            <a:r>
              <a:rPr lang="fr-FR" sz="1150" dirty="0">
                <a:solidFill>
                  <a:schemeClr val="tx1"/>
                </a:solidFill>
              </a:rPr>
              <a:t>Prévision basée sur l'IA des emplacements les plus pratiques optimisant les ressources du réseau autour des bassins de recharge</a:t>
            </a:r>
          </a:p>
          <a:p>
            <a:pPr marL="171450" indent="-171450">
              <a:spcAft>
                <a:spcPts val="0"/>
              </a:spcAft>
              <a:buFont typeface="Arial"/>
              <a:buChar char="•"/>
              <a:defRPr/>
            </a:pPr>
            <a:r>
              <a:rPr lang="fr-FR" sz="1150" dirty="0">
                <a:solidFill>
                  <a:schemeClr val="tx1"/>
                </a:solidFill>
              </a:rPr>
              <a:t>Mise au point de modèles de cartographie spatiale et d'un outil logiciel pour la prise de décision en matière de localisation.</a:t>
            </a:r>
          </a:p>
          <a:p>
            <a:pPr marL="171450" indent="-171450">
              <a:spcAft>
                <a:spcPts val="0"/>
              </a:spcAft>
              <a:buFont typeface="Arial"/>
              <a:buChar char="•"/>
              <a:defRPr/>
            </a:pPr>
            <a:r>
              <a:rPr lang="fr-FR" sz="1150" dirty="0">
                <a:solidFill>
                  <a:schemeClr val="tx1"/>
                </a:solidFill>
              </a:rPr>
              <a:t>Simulation, analyse, démonstration de systèmes de recharge intelligents et intégration dans les marchés de la flexibilité.</a:t>
            </a:r>
          </a:p>
          <a:p>
            <a:pPr marL="171450" indent="-171450">
              <a:spcAft>
                <a:spcPts val="0"/>
              </a:spcAft>
              <a:buFont typeface="Arial"/>
              <a:buChar char="•"/>
              <a:defRPr/>
            </a:pPr>
            <a:r>
              <a:rPr lang="fr-FR" sz="1150" dirty="0">
                <a:solidFill>
                  <a:schemeClr val="tx1"/>
                </a:solidFill>
              </a:rPr>
              <a:t>Exploration de l'impact des différentes méthodes de recharge.</a:t>
            </a:r>
          </a:p>
          <a:p>
            <a:pPr marL="171450" indent="-171450">
              <a:spcAft>
                <a:spcPts val="0"/>
              </a:spcAft>
              <a:buFont typeface="Arial"/>
              <a:buChar char="•"/>
              <a:defRPr/>
            </a:pPr>
            <a:r>
              <a:rPr lang="fr-FR" sz="1150" dirty="0">
                <a:solidFill>
                  <a:schemeClr val="tx1"/>
                </a:solidFill>
              </a:rPr>
              <a:t>Analyse, conception, test et développement d'un modèle de </a:t>
            </a:r>
            <a:r>
              <a:rPr lang="fr-FR" sz="1150" dirty="0" err="1">
                <a:solidFill>
                  <a:schemeClr val="tx1"/>
                </a:solidFill>
              </a:rPr>
              <a:t>cybersécurité</a:t>
            </a:r>
            <a:r>
              <a:rPr lang="fr-FR" sz="1150" dirty="0">
                <a:solidFill>
                  <a:schemeClr val="tx1"/>
                </a:solidFill>
              </a:rPr>
              <a:t> pour simuler avec précision la propagation d’attaques. </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150" dirty="0"/>
          </a:p>
          <a:p>
            <a:pPr marL="171450" indent="-171450">
              <a:spcAft>
                <a:spcPts val="0"/>
              </a:spcAft>
              <a:buFont typeface="Arial"/>
              <a:buChar char="•"/>
              <a:defRPr/>
            </a:pPr>
            <a:r>
              <a:rPr lang="fr-FR" sz="1150" dirty="0" smtClean="0">
                <a:solidFill>
                  <a:schemeClr val="tx1"/>
                </a:solidFill>
              </a:rPr>
              <a:t>Développer </a:t>
            </a:r>
            <a:r>
              <a:rPr lang="fr-FR" sz="1150" dirty="0">
                <a:solidFill>
                  <a:schemeClr val="tx1"/>
                </a:solidFill>
              </a:rPr>
              <a:t>de nouveaux outils basés sur l‘IA pour planifier le déploiement des services publics et faire face à la demande croissante.</a:t>
            </a:r>
          </a:p>
          <a:p>
            <a:pPr marL="171450" indent="-171450">
              <a:spcAft>
                <a:spcPts val="0"/>
              </a:spcAft>
              <a:buFont typeface="Arial"/>
              <a:buChar char="•"/>
              <a:defRPr/>
            </a:pPr>
            <a:r>
              <a:rPr lang="fr-FR" sz="1150" dirty="0">
                <a:solidFill>
                  <a:schemeClr val="tx1"/>
                </a:solidFill>
              </a:rPr>
              <a:t>Comprendre comment déployer efficacement la connexion au réseau requise dans les zones moins densément peuplées.</a:t>
            </a:r>
          </a:p>
          <a:p>
            <a:pPr marL="171450" indent="-171450">
              <a:spcAft>
                <a:spcPts val="0"/>
              </a:spcAft>
              <a:buFont typeface="Arial"/>
              <a:buChar char="•"/>
              <a:defRPr/>
            </a:pPr>
            <a:r>
              <a:rPr lang="fr-FR" sz="1150" dirty="0" smtClean="0">
                <a:solidFill>
                  <a:schemeClr val="tx1"/>
                </a:solidFill>
              </a:rPr>
              <a:t>Élaborer une </a:t>
            </a:r>
            <a:r>
              <a:rPr lang="fr-FR" sz="1150" dirty="0">
                <a:solidFill>
                  <a:schemeClr val="tx1"/>
                </a:solidFill>
              </a:rPr>
              <a:t>planification cohérente du système énergétique pour la mobilité électrique.</a:t>
            </a:r>
          </a:p>
          <a:p>
            <a:pPr marL="171450" indent="-171450">
              <a:spcAft>
                <a:spcPts val="0"/>
              </a:spcAft>
              <a:buFont typeface="Arial"/>
              <a:buChar char="•"/>
              <a:defRPr/>
            </a:pPr>
            <a:r>
              <a:rPr lang="fr-FR" sz="1150" dirty="0" smtClean="0">
                <a:solidFill>
                  <a:schemeClr val="tx1"/>
                </a:solidFill>
              </a:rPr>
              <a:t>Développer </a:t>
            </a:r>
            <a:r>
              <a:rPr lang="fr-FR" sz="1150" dirty="0">
                <a:solidFill>
                  <a:schemeClr val="tx1"/>
                </a:solidFill>
              </a:rPr>
              <a:t>de nouveaux services pour les consommateurs basés sur la recharge intelligente valorisant la flexibilité sur les marchés de gros, d'optimisation domestique et/ou de services de réseau.</a:t>
            </a:r>
          </a:p>
          <a:p>
            <a:pPr marL="171450" indent="-171450">
              <a:spcAft>
                <a:spcPts val="0"/>
              </a:spcAft>
              <a:buFont typeface="Arial"/>
              <a:buChar char="•"/>
              <a:defRPr/>
            </a:pPr>
            <a:r>
              <a:rPr lang="fr-FR" sz="1150" dirty="0">
                <a:solidFill>
                  <a:schemeClr val="tx1"/>
                </a:solidFill>
              </a:rPr>
              <a:t>Identifier les faiblesses existantes et les risques de propagation des attaques.</a:t>
            </a:r>
          </a:p>
          <a:p>
            <a:pPr marL="171450" indent="-171450">
              <a:spcAft>
                <a:spcPts val="0"/>
              </a:spcAft>
              <a:buFont typeface="Arial"/>
              <a:buChar char="•"/>
              <a:defRPr/>
            </a:pPr>
            <a:r>
              <a:rPr lang="fr-FR" sz="1150" dirty="0">
                <a:solidFill>
                  <a:schemeClr val="tx1"/>
                </a:solidFill>
              </a:rPr>
              <a:t>Evaluer l’impact environnemental. </a:t>
            </a:r>
            <a:endParaRPr lang="fr-FR" sz="1100" b="0" i="0" u="none" strike="noStrike" cap="none" spc="0" dirty="0">
              <a:ln>
                <a:noFill/>
              </a:ln>
              <a:solidFill>
                <a:srgbClr val="000091"/>
              </a:solidFill>
              <a:latin typeface="Arial"/>
              <a:ea typeface="+mn-ea"/>
              <a:cs typeface="+mn-cs"/>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56</a:t>
            </a:fld>
            <a:endParaRPr lang="fr-FR" sz="1600" b="0" i="0" u="none" strike="noStrike" cap="none" spc="0">
              <a:ln>
                <a:noFill/>
              </a:ln>
              <a:solidFill>
                <a:srgbClr val="000091"/>
              </a:solidFill>
              <a:latin typeface="Arial"/>
              <a:ea typeface="+mn-ea"/>
              <a:cs typeface="+mn-cs"/>
            </a:endParaRP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fr-FR" sz="1200" i="1" dirty="0" smtClean="0"/>
              <a:t>(TRL à la fin du projet 6-8)</a:t>
            </a:r>
            <a:endParaRPr lang="fr-FR" sz="1200" i="1" dirty="0"/>
          </a:p>
          <a:p>
            <a:pPr lvl="0">
              <a:defRPr/>
            </a:pPr>
            <a:r>
              <a:rPr lang="fr-FR" sz="1200" i="1" dirty="0"/>
              <a:t>Nb estimé de projets financés : 1</a:t>
            </a:r>
            <a:endParaRPr dirty="0"/>
          </a:p>
          <a:p>
            <a:pPr lvl="0">
              <a:defRPr/>
            </a:pPr>
            <a:r>
              <a:rPr lang="fr-FR" sz="1200" i="1" dirty="0"/>
              <a:t>Budget/projet : 11M€</a:t>
            </a:r>
            <a:endParaRPr dirty="0"/>
          </a:p>
          <a:p>
            <a:pPr lvl="0">
              <a:defRPr/>
            </a:pPr>
            <a:r>
              <a:rPr lang="fr-FR" sz="1200" i="1" dirty="0"/>
              <a:t>Ouverture : 04/05/2023</a:t>
            </a:r>
            <a:endParaRPr dirty="0"/>
          </a:p>
          <a:p>
            <a:pPr lvl="0">
              <a:defRPr/>
            </a:pPr>
            <a:r>
              <a:rPr lang="fr-FR" sz="1200" i="1" dirty="0"/>
              <a:t>Deadline : </a:t>
            </a:r>
            <a:r>
              <a:rPr lang="fr-FR" sz="1200" i="1" dirty="0" smtClean="0"/>
              <a:t>10/10/2023</a:t>
            </a:r>
            <a:endParaRPr dirty="0"/>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Système énergétique, réseaux et stockage</a:t>
            </a:r>
            <a:endParaRPr lang="fr-FR" sz="1200" b="1" dirty="0"/>
          </a:p>
        </p:txBody>
      </p:sp>
    </p:spTree>
    <p:extLst>
      <p:ext uri="{BB962C8B-B14F-4D97-AF65-F5344CB8AC3E}">
        <p14:creationId xmlns:p14="http://schemas.microsoft.com/office/powerpoint/2010/main" val="3834219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smtClean="0">
                <a:solidFill>
                  <a:schemeClr val="tx1"/>
                </a:solidFill>
              </a:rPr>
              <a:t>HORIZON-CL5-2023-D3-03-04</a:t>
            </a:r>
            <a:r>
              <a:rPr lang="en-US" sz="1400" b="1" u="sng" dirty="0">
                <a:solidFill>
                  <a:schemeClr val="tx1"/>
                </a:solidFill>
              </a:rPr>
              <a:t>: Digital tools for enhancing the uptake of digital services in the energy market</a:t>
            </a:r>
            <a:endParaRPr lang="fr-FR" sz="1400" b="1" u="sng" dirty="0">
              <a:solidFill>
                <a:schemeClr val="tx1"/>
              </a:solidFill>
            </a:endParaRPr>
          </a:p>
          <a:p>
            <a:pPr>
              <a:defRPr/>
            </a:pPr>
            <a:endParaRPr lang="en-US" sz="1400" b="1" dirty="0">
              <a:solidFill>
                <a:schemeClr val="tx1"/>
              </a:solidFill>
            </a:endParaRPr>
          </a:p>
        </p:txBody>
      </p:sp>
      <p:sp>
        <p:nvSpPr>
          <p:cNvPr id="6" name="Espace réservé du contenu 5"/>
          <p:cNvSpPr txBox="1"/>
          <p:nvPr/>
        </p:nvSpPr>
        <p:spPr bwMode="gray">
          <a:xfrm>
            <a:off x="360000" y="1706400"/>
            <a:ext cx="8424000" cy="3168352"/>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fr-FR" sz="1200" b="1" u="sng" dirty="0" smtClean="0">
                <a:ea typeface="Times New Roman"/>
                <a:cs typeface="Times New Roman"/>
              </a:rPr>
              <a:t>Résultats attendus :</a:t>
            </a:r>
            <a:endParaRPr lang="fr-FR" dirty="0" smtClean="0"/>
          </a:p>
          <a:p>
            <a:pPr marL="171450" indent="-171450">
              <a:spcAft>
                <a:spcPts val="0"/>
              </a:spcAft>
              <a:buFont typeface="Arial"/>
              <a:buChar char="•"/>
              <a:defRPr/>
            </a:pPr>
            <a:r>
              <a:rPr lang="fr-FR" sz="1100" dirty="0" smtClean="0">
                <a:solidFill>
                  <a:schemeClr val="tx1"/>
                </a:solidFill>
              </a:rPr>
              <a:t>Développement de solutions, services innovants fondés sur des données issues de secteurs autres que celui de l’énergie pour accompagner les consommateurs dans l’investissement dans la transition énergétique.</a:t>
            </a:r>
          </a:p>
          <a:p>
            <a:pPr marL="171450" indent="-171450">
              <a:spcAft>
                <a:spcPts val="0"/>
              </a:spcAft>
              <a:buFont typeface="Arial"/>
              <a:buChar char="•"/>
              <a:defRPr/>
            </a:pPr>
            <a:r>
              <a:rPr lang="fr-FR" sz="1100" dirty="0" smtClean="0">
                <a:solidFill>
                  <a:schemeClr val="tx1"/>
                </a:solidFill>
              </a:rPr>
              <a:t>Développement et mise sur le marché rapide de jumeaux numériques à destination des parties prenantes pour l’optimisation des services énergétiques, amélioration de la culture du numérique en matière d’énergie. </a:t>
            </a:r>
          </a:p>
          <a:p>
            <a:pPr marL="171450" indent="-171450">
              <a:spcAft>
                <a:spcPts val="0"/>
              </a:spcAft>
              <a:buFont typeface="Arial"/>
              <a:buChar char="•"/>
              <a:defRPr/>
            </a:pPr>
            <a:r>
              <a:rPr lang="fr-FR" sz="1100" dirty="0">
                <a:solidFill>
                  <a:schemeClr val="tx1"/>
                </a:solidFill>
              </a:rPr>
              <a:t>M</a:t>
            </a:r>
            <a:r>
              <a:rPr lang="fr-FR" sz="1100" dirty="0" smtClean="0">
                <a:solidFill>
                  <a:schemeClr val="tx1"/>
                </a:solidFill>
              </a:rPr>
              <a:t>eilleur accès des consommateurs aux services et applications émergentes. Simplification de la gestion et amélioration des services énergétiques numériques.</a:t>
            </a:r>
          </a:p>
          <a:p>
            <a:pPr marL="171450" indent="-171450">
              <a:spcAft>
                <a:spcPts val="0"/>
              </a:spcAft>
              <a:buFont typeface="Arial"/>
              <a:buChar char="•"/>
              <a:defRPr/>
            </a:pPr>
            <a:r>
              <a:rPr lang="fr-FR" sz="1100" dirty="0" smtClean="0">
                <a:solidFill>
                  <a:schemeClr val="tx1"/>
                </a:solidFill>
              </a:rPr>
              <a:t>Evaluation des implications pour la conception du marché de l’énergie et de sa flexibilité. </a:t>
            </a:r>
          </a:p>
          <a:p>
            <a:pPr marL="171450" indent="-171450">
              <a:spcAft>
                <a:spcPts val="0"/>
              </a:spcAft>
              <a:buFont typeface="Arial"/>
              <a:buChar char="•"/>
              <a:defRPr/>
            </a:pPr>
            <a:r>
              <a:rPr lang="fr-FR" sz="1100" dirty="0" smtClean="0">
                <a:solidFill>
                  <a:schemeClr val="tx1"/>
                </a:solidFill>
              </a:rPr>
              <a:t>Création de valeurs pour les consommateurs et soutien à l’autonomisation numérique et de la culture énergétique des citoyens. </a:t>
            </a:r>
          </a:p>
          <a:p>
            <a:pPr marL="171450" indent="-171450">
              <a:spcAft>
                <a:spcPts val="0"/>
              </a:spcAft>
              <a:buFont typeface="Arial"/>
              <a:buChar char="•"/>
              <a:defRPr/>
            </a:pPr>
            <a:endParaRPr lang="fr-FR" sz="1200" b="0" i="0" u="sng" strike="noStrike" cap="none" spc="0" dirty="0" smtClean="0">
              <a:ln>
                <a:noFill/>
              </a:ln>
              <a:solidFill>
                <a:srgbClr val="000091"/>
              </a:solidFill>
              <a:latin typeface="Arial"/>
            </a:endParaRPr>
          </a:p>
          <a:p>
            <a:pPr algn="just">
              <a:lnSpc>
                <a:spcPct val="114999"/>
              </a:lnSpc>
              <a:defRPr/>
            </a:pPr>
            <a:r>
              <a:rPr lang="fr-FR" sz="1200" b="1" u="sng" dirty="0" smtClean="0">
                <a:ea typeface="Times New Roman"/>
                <a:cs typeface="Times New Roman"/>
              </a:rPr>
              <a:t>Activités :</a:t>
            </a:r>
            <a:endParaRPr lang="fr-FR" sz="1200" b="1" u="sng" dirty="0">
              <a:ea typeface="Times New Roman"/>
              <a:cs typeface="Times New Roman"/>
            </a:endParaRPr>
          </a:p>
          <a:p>
            <a:pPr marL="171450" indent="-171450" algn="just">
              <a:lnSpc>
                <a:spcPct val="114999"/>
              </a:lnSpc>
              <a:spcAft>
                <a:spcPts val="0"/>
              </a:spcAft>
              <a:buFont typeface="Arial" panose="020B0604020202020204" pitchFamily="34" charset="0"/>
              <a:buChar char="•"/>
              <a:defRPr/>
            </a:pPr>
            <a:r>
              <a:rPr lang="fr-FR" sz="1100" dirty="0" smtClean="0">
                <a:solidFill>
                  <a:schemeClr val="tx1"/>
                </a:solidFill>
              </a:rPr>
              <a:t>Utiliser </a:t>
            </a:r>
            <a:r>
              <a:rPr lang="fr-FR" sz="1100" dirty="0">
                <a:solidFill>
                  <a:schemeClr val="tx1"/>
                </a:solidFill>
              </a:rPr>
              <a:t>des données en temps réel pour des solutions innovantes intersectorielles et intégrées. </a:t>
            </a:r>
          </a:p>
          <a:p>
            <a:pPr marL="171450" indent="-171450">
              <a:spcAft>
                <a:spcPts val="0"/>
              </a:spcAft>
              <a:buFont typeface="Arial"/>
              <a:buChar char="•"/>
              <a:defRPr/>
            </a:pPr>
            <a:r>
              <a:rPr lang="fr-FR" sz="1100" dirty="0" smtClean="0">
                <a:solidFill>
                  <a:schemeClr val="tx1"/>
                </a:solidFill>
              </a:rPr>
              <a:t>Accompagner </a:t>
            </a:r>
            <a:r>
              <a:rPr lang="fr-FR" sz="1100" dirty="0">
                <a:solidFill>
                  <a:schemeClr val="tx1"/>
                </a:solidFill>
              </a:rPr>
              <a:t>les consommateurs à s’orienter vers les solutions numérique du marché de l’énergie, dont des solutions basée sur l’IA. </a:t>
            </a:r>
          </a:p>
          <a:p>
            <a:pPr marL="171450" indent="-171450">
              <a:spcAft>
                <a:spcPts val="0"/>
              </a:spcAft>
              <a:buFont typeface="Arial"/>
              <a:buChar char="•"/>
              <a:defRPr/>
            </a:pPr>
            <a:r>
              <a:rPr lang="fr-FR" sz="1100" dirty="0">
                <a:solidFill>
                  <a:schemeClr val="tx1"/>
                </a:solidFill>
              </a:rPr>
              <a:t>Accompagner le développement d’outils numériques </a:t>
            </a:r>
            <a:r>
              <a:rPr lang="fr-FR" sz="1100" dirty="0" smtClean="0">
                <a:solidFill>
                  <a:schemeClr val="tx1"/>
                </a:solidFill>
              </a:rPr>
              <a:t>(en open source, principe FAIR) pour </a:t>
            </a:r>
            <a:r>
              <a:rPr lang="fr-FR" sz="1100" dirty="0">
                <a:solidFill>
                  <a:schemeClr val="tx1"/>
                </a:solidFill>
              </a:rPr>
              <a:t>permettre aux citoyens de visualiser, d’accéder aux </a:t>
            </a:r>
            <a:r>
              <a:rPr lang="fr-FR" sz="1100" dirty="0" smtClean="0">
                <a:solidFill>
                  <a:schemeClr val="tx1"/>
                </a:solidFill>
              </a:rPr>
              <a:t>données, issues de l’énergie qu’ils produisent et partagent. </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Utiliser 3 sites de démonstration (dont un comprenant un jumeau numérique), et impliquer les SHS</a:t>
            </a:r>
            <a:endParaRPr lang="fr-FR" sz="1100" dirty="0">
              <a:solidFill>
                <a:schemeClr val="tx1"/>
              </a:solidFill>
            </a:endParaRPr>
          </a:p>
          <a:p>
            <a:pPr marL="171450" indent="-171450">
              <a:spcAft>
                <a:spcPts val="0"/>
              </a:spcAft>
              <a:buFont typeface="Arial"/>
              <a:buChar char="•"/>
              <a:defRPr/>
            </a:pPr>
            <a:endParaRPr lang="fr-FR" sz="1000" dirty="0" smtClean="0">
              <a:solidFill>
                <a:schemeClr val="tx1"/>
              </a:solidFill>
            </a:endParaRPr>
          </a:p>
          <a:p>
            <a:pPr marL="171450" indent="-171450">
              <a:spcAft>
                <a:spcPts val="0"/>
              </a:spcAft>
              <a:buFont typeface="Arial"/>
              <a:buChar char="•"/>
              <a:defRPr/>
            </a:pPr>
            <a:endParaRPr lang="fr-FR" sz="1000" dirty="0" smtClean="0">
              <a:solidFill>
                <a:schemeClr val="tx1"/>
              </a:solidFill>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57</a:t>
            </a:fld>
            <a:endParaRPr lang="fr-FR" sz="1600" b="0" i="0" u="none" strike="noStrike" cap="none" spc="0">
              <a:ln>
                <a:noFill/>
              </a:ln>
              <a:solidFill>
                <a:srgbClr val="000091"/>
              </a:solidFill>
              <a:latin typeface="Arial"/>
              <a:ea typeface="+mn-ea"/>
              <a:cs typeface="+mn-cs"/>
            </a:endParaRP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(TRL à la fin du projet 6-7)</a:t>
            </a:r>
          </a:p>
          <a:p>
            <a:pPr lvl="0">
              <a:defRPr/>
            </a:pPr>
            <a:r>
              <a:rPr lang="fr-FR" sz="1200" i="1" dirty="0" smtClean="0"/>
              <a:t>Nb </a:t>
            </a:r>
            <a:r>
              <a:rPr lang="fr-FR" sz="1200" i="1" dirty="0"/>
              <a:t>estimé de projets financés : </a:t>
            </a:r>
            <a:r>
              <a:rPr lang="fr-FR" sz="1200" i="1" dirty="0" smtClean="0"/>
              <a:t>3</a:t>
            </a:r>
            <a:endParaRPr dirty="0"/>
          </a:p>
          <a:p>
            <a:pPr lvl="0">
              <a:defRPr/>
            </a:pPr>
            <a:r>
              <a:rPr lang="fr-FR" sz="1200" i="1" dirty="0"/>
              <a:t>Budget/projet : </a:t>
            </a:r>
            <a:r>
              <a:rPr lang="fr-FR" sz="1200" i="1" dirty="0" smtClean="0"/>
              <a:t>3-4 M</a:t>
            </a:r>
            <a:r>
              <a:rPr lang="fr-FR" sz="1200" i="1" dirty="0"/>
              <a:t>€</a:t>
            </a:r>
            <a:endParaRPr dirty="0"/>
          </a:p>
          <a:p>
            <a:pPr lvl="0">
              <a:defRPr/>
            </a:pPr>
            <a:r>
              <a:rPr lang="fr-FR" sz="1200" i="1" dirty="0"/>
              <a:t>Ouverture : </a:t>
            </a:r>
            <a:r>
              <a:rPr lang="fr-FR" sz="1200" i="1" dirty="0" smtClean="0"/>
              <a:t>04/05/2023</a:t>
            </a:r>
            <a:endParaRPr dirty="0"/>
          </a:p>
          <a:p>
            <a:pPr lvl="0">
              <a:defRPr/>
            </a:pPr>
            <a:r>
              <a:rPr lang="fr-FR" sz="1200" i="1" dirty="0"/>
              <a:t>Deadline : </a:t>
            </a:r>
            <a:r>
              <a:rPr lang="fr-FR" sz="1200" i="1" dirty="0" smtClean="0"/>
              <a:t>10/10/2023</a:t>
            </a:r>
            <a:endParaRPr dirty="0"/>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Système énergétique, réseaux et stockage</a:t>
            </a:r>
            <a:endParaRPr lang="fr-FR" sz="1200" b="1" dirty="0"/>
          </a:p>
        </p:txBody>
      </p:sp>
    </p:spTree>
    <p:extLst>
      <p:ext uri="{BB962C8B-B14F-4D97-AF65-F5344CB8AC3E}">
        <p14:creationId xmlns:p14="http://schemas.microsoft.com/office/powerpoint/2010/main" val="2734587946"/>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HORIZON-CL5-2023-D3-03-05:Creation of a </a:t>
            </a:r>
            <a:r>
              <a:rPr lang="en-US" sz="1400" b="1" u="sng" dirty="0" err="1">
                <a:solidFill>
                  <a:schemeClr val="tx1"/>
                </a:solidFill>
              </a:rPr>
              <a:t>standardised</a:t>
            </a:r>
            <a:r>
              <a:rPr lang="en-US" sz="1400" b="1" u="sng" dirty="0">
                <a:solidFill>
                  <a:schemeClr val="tx1"/>
                </a:solidFill>
              </a:rPr>
              <a:t> and open-source peer-to-peer energy sharing platform architecture for the energy sector</a:t>
            </a:r>
          </a:p>
        </p:txBody>
      </p:sp>
      <p:sp>
        <p:nvSpPr>
          <p:cNvPr id="6" name="Espace réservé du contenu 5"/>
          <p:cNvSpPr txBox="1"/>
          <p:nvPr/>
        </p:nvSpPr>
        <p:spPr bwMode="gray">
          <a:xfrm>
            <a:off x="360000" y="1707654"/>
            <a:ext cx="8424000" cy="3168352"/>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fr-FR" sz="1200" b="1" u="sng" dirty="0" smtClean="0">
                <a:ea typeface="Times New Roman"/>
                <a:cs typeface="Times New Roman"/>
              </a:rPr>
              <a:t>Résultats attendus :</a:t>
            </a:r>
            <a:endParaRPr lang="fr-FR" dirty="0" smtClean="0"/>
          </a:p>
          <a:p>
            <a:pPr marL="171450" indent="-171450">
              <a:spcAft>
                <a:spcPts val="0"/>
              </a:spcAft>
              <a:buFont typeface="Arial"/>
              <a:buChar char="•"/>
              <a:defRPr/>
            </a:pPr>
            <a:r>
              <a:rPr lang="fr-FR" sz="1100" dirty="0" smtClean="0">
                <a:solidFill>
                  <a:schemeClr val="tx1"/>
                </a:solidFill>
              </a:rPr>
              <a:t>Développement d’une solution indépendante d’échange de flexibilité  et de pair à pair pour faciliter </a:t>
            </a:r>
            <a:r>
              <a:rPr lang="fr-FR" sz="1100" dirty="0">
                <a:solidFill>
                  <a:schemeClr val="tx1"/>
                </a:solidFill>
              </a:rPr>
              <a:t>l’intégration des ressources énergétiques </a:t>
            </a:r>
            <a:r>
              <a:rPr lang="fr-FR" sz="1100" dirty="0" smtClean="0">
                <a:solidFill>
                  <a:schemeClr val="tx1"/>
                </a:solidFill>
              </a:rPr>
              <a:t>décentralisées. Solution en open </a:t>
            </a:r>
            <a:r>
              <a:rPr lang="fr-FR" sz="1100" dirty="0">
                <a:solidFill>
                  <a:schemeClr val="tx1"/>
                </a:solidFill>
              </a:rPr>
              <a:t>source, libre </a:t>
            </a:r>
            <a:r>
              <a:rPr lang="fr-FR" sz="1100" dirty="0" smtClean="0">
                <a:solidFill>
                  <a:schemeClr val="tx1"/>
                </a:solidFill>
              </a:rPr>
              <a:t>d’accès, facile à maintenir et à utiliser. </a:t>
            </a:r>
          </a:p>
          <a:p>
            <a:pPr marL="171450" indent="-171450">
              <a:spcAft>
                <a:spcPts val="0"/>
              </a:spcAft>
              <a:buFont typeface="Arial"/>
              <a:buChar char="•"/>
              <a:defRPr/>
            </a:pPr>
            <a:r>
              <a:rPr lang="fr-FR" sz="1100" dirty="0" smtClean="0">
                <a:solidFill>
                  <a:schemeClr val="tx1"/>
                </a:solidFill>
              </a:rPr>
              <a:t>Engagement et acceptabilité des consommateurs accrus.</a:t>
            </a:r>
          </a:p>
          <a:p>
            <a:pPr marL="171450" indent="-171450">
              <a:spcAft>
                <a:spcPts val="0"/>
              </a:spcAft>
              <a:buFont typeface="Arial"/>
              <a:buChar char="•"/>
              <a:defRPr/>
            </a:pPr>
            <a:r>
              <a:rPr lang="fr-FR" sz="1100" dirty="0" smtClean="0">
                <a:solidFill>
                  <a:schemeClr val="tx1"/>
                </a:solidFill>
              </a:rPr>
              <a:t>Services pertinents pris en charge par cette plateforme d’échange pair à pair. </a:t>
            </a:r>
          </a:p>
          <a:p>
            <a:pPr marL="171450" indent="-171450">
              <a:spcAft>
                <a:spcPts val="0"/>
              </a:spcAft>
              <a:buFont typeface="Arial"/>
              <a:buChar char="•"/>
              <a:defRPr/>
            </a:pPr>
            <a:r>
              <a:rPr lang="fr-FR" sz="1100" dirty="0" smtClean="0">
                <a:solidFill>
                  <a:schemeClr val="tx1"/>
                </a:solidFill>
              </a:rPr>
              <a:t>Politiques d’exploitation d’intégration et d’utilisation des technologies </a:t>
            </a:r>
            <a:r>
              <a:rPr lang="fr-FR" sz="1100" dirty="0" err="1" smtClean="0">
                <a:solidFill>
                  <a:schemeClr val="tx1"/>
                </a:solidFill>
              </a:rPr>
              <a:t>blockchain</a:t>
            </a:r>
            <a:r>
              <a:rPr lang="fr-FR" sz="1100" dirty="0" smtClean="0">
                <a:solidFill>
                  <a:schemeClr val="tx1"/>
                </a:solidFill>
              </a:rPr>
              <a:t> assurées. </a:t>
            </a:r>
          </a:p>
          <a:p>
            <a:pPr marL="171450" indent="-171450">
              <a:spcAft>
                <a:spcPts val="0"/>
              </a:spcAft>
              <a:buFont typeface="Arial"/>
              <a:buChar char="•"/>
              <a:defRPr/>
            </a:pPr>
            <a:r>
              <a:rPr lang="fr-FR" sz="1100" dirty="0" smtClean="0">
                <a:solidFill>
                  <a:schemeClr val="tx1"/>
                </a:solidFill>
              </a:rPr>
              <a:t>Interopérabilité assurée et contribution à la normalisation des applications énergétiques </a:t>
            </a:r>
            <a:r>
              <a:rPr lang="fr-FR" sz="1100" dirty="0" err="1" smtClean="0">
                <a:solidFill>
                  <a:schemeClr val="tx1"/>
                </a:solidFill>
              </a:rPr>
              <a:t>blockchain</a:t>
            </a:r>
            <a:r>
              <a:rPr lang="fr-FR" sz="1100" dirty="0" smtClean="0">
                <a:solidFill>
                  <a:schemeClr val="tx1"/>
                </a:solidFill>
              </a:rPr>
              <a:t>. </a:t>
            </a:r>
          </a:p>
          <a:p>
            <a:pPr marL="171450" indent="-171450">
              <a:spcAft>
                <a:spcPts val="0"/>
              </a:spcAft>
              <a:buFont typeface="Arial"/>
              <a:buChar char="•"/>
              <a:defRPr/>
            </a:pPr>
            <a:endParaRPr lang="fr-FR" sz="1100" dirty="0" smtClean="0">
              <a:solidFill>
                <a:schemeClr val="tx1"/>
              </a:solidFill>
            </a:endParaRPr>
          </a:p>
          <a:p>
            <a:pPr algn="just">
              <a:lnSpc>
                <a:spcPct val="114999"/>
              </a:lnSpc>
              <a:defRPr/>
            </a:pPr>
            <a:r>
              <a:rPr lang="fr-FR" sz="1200" b="1" u="sng" dirty="0" smtClean="0">
                <a:ea typeface="Times New Roman"/>
                <a:cs typeface="Times New Roman"/>
              </a:rPr>
              <a:t>Activités:</a:t>
            </a:r>
          </a:p>
          <a:p>
            <a:pPr marL="171450" indent="-171450">
              <a:spcAft>
                <a:spcPts val="0"/>
              </a:spcAft>
              <a:buFont typeface="Arial"/>
              <a:buChar char="•"/>
              <a:defRPr/>
            </a:pPr>
            <a:r>
              <a:rPr lang="fr-FR" sz="1100" dirty="0">
                <a:solidFill>
                  <a:schemeClr val="tx1"/>
                </a:solidFill>
              </a:rPr>
              <a:t>Définir les </a:t>
            </a:r>
            <a:r>
              <a:rPr lang="fr-FR" sz="1100" dirty="0" smtClean="0">
                <a:solidFill>
                  <a:schemeClr val="tx1"/>
                </a:solidFill>
              </a:rPr>
              <a:t>opérations </a:t>
            </a:r>
            <a:r>
              <a:rPr lang="fr-FR" sz="1100" dirty="0">
                <a:solidFill>
                  <a:schemeClr val="tx1"/>
                </a:solidFill>
              </a:rPr>
              <a:t>de base d’une plateforme d’échange de flexibilité et de pair à </a:t>
            </a:r>
            <a:r>
              <a:rPr lang="fr-FR" sz="1100" dirty="0" smtClean="0">
                <a:solidFill>
                  <a:schemeClr val="tx1"/>
                </a:solidFill>
              </a:rPr>
              <a:t>pair au profit de l’intégration des ressources énergétiques distribuées. Répondre aux besoins et caractéristiques des consommateurs locaux. </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Développer un logiciel basé sur l’IA, mener des tests basés sur la technologies </a:t>
            </a:r>
            <a:r>
              <a:rPr lang="fr-FR" sz="1100" dirty="0" err="1">
                <a:solidFill>
                  <a:schemeClr val="tx1"/>
                </a:solidFill>
              </a:rPr>
              <a:t>blockchain</a:t>
            </a:r>
            <a:r>
              <a:rPr lang="fr-FR" sz="1100" dirty="0">
                <a:solidFill>
                  <a:schemeClr val="tx1"/>
                </a:solidFill>
              </a:rPr>
              <a:t> suivant une méthodologie agile.</a:t>
            </a:r>
          </a:p>
          <a:p>
            <a:pPr marL="171450" indent="-171450">
              <a:spcAft>
                <a:spcPts val="0"/>
              </a:spcAft>
              <a:buFont typeface="Arial"/>
              <a:buChar char="•"/>
              <a:defRPr/>
            </a:pPr>
            <a:r>
              <a:rPr lang="fr-FR" sz="1100" dirty="0">
                <a:solidFill>
                  <a:schemeClr val="tx1"/>
                </a:solidFill>
              </a:rPr>
              <a:t>Développer des études de terrain dans les communautés énergétiques citoyennes pour intégrer des approches ascendantes. Impliquer ces communautés dans le développement des solutions.</a:t>
            </a:r>
          </a:p>
          <a:p>
            <a:pPr marL="171450" indent="-171450">
              <a:spcAft>
                <a:spcPts val="0"/>
              </a:spcAft>
              <a:buFont typeface="Arial"/>
              <a:buChar char="•"/>
              <a:defRPr/>
            </a:pPr>
            <a:r>
              <a:rPr lang="fr-FR" sz="1100" dirty="0">
                <a:solidFill>
                  <a:schemeClr val="tx1"/>
                </a:solidFill>
              </a:rPr>
              <a:t>Développer une plateforme ouverte, disponible et opérationnelle pour renforcer les modèles économiques, et définir quels sont ces modèles économiques.</a:t>
            </a:r>
          </a:p>
          <a:p>
            <a:pPr marL="171450" indent="-171450">
              <a:spcAft>
                <a:spcPts val="0"/>
              </a:spcAft>
              <a:buFont typeface="Arial"/>
              <a:buChar char="•"/>
              <a:defRPr/>
            </a:pPr>
            <a:r>
              <a:rPr lang="fr-FR" sz="1100" dirty="0" smtClean="0">
                <a:solidFill>
                  <a:schemeClr val="tx1"/>
                </a:solidFill>
              </a:rPr>
              <a:t>Développer des solutions en </a:t>
            </a:r>
            <a:r>
              <a:rPr lang="fr-FR" sz="1100" dirty="0">
                <a:solidFill>
                  <a:schemeClr val="tx1"/>
                </a:solidFill>
              </a:rPr>
              <a:t>tenant compte de l'intégration dans les marchés de l'énergie </a:t>
            </a:r>
            <a:r>
              <a:rPr lang="fr-FR" sz="1100" dirty="0" smtClean="0">
                <a:solidFill>
                  <a:schemeClr val="tx1"/>
                </a:solidFill>
              </a:rPr>
              <a:t>existants.</a:t>
            </a:r>
            <a:endParaRPr lang="fr-FR" sz="1000" dirty="0" smtClean="0">
              <a:solidFill>
                <a:schemeClr val="tx1"/>
              </a:solidFill>
            </a:endParaRPr>
          </a:p>
          <a:p>
            <a:pPr marL="171450" indent="-171450">
              <a:spcAft>
                <a:spcPts val="0"/>
              </a:spcAft>
              <a:buFont typeface="Arial"/>
              <a:buChar char="•"/>
              <a:defRPr/>
            </a:pPr>
            <a:endParaRPr lang="fr-FR" sz="1000" dirty="0" smtClean="0">
              <a:solidFill>
                <a:schemeClr val="tx1"/>
              </a:solidFill>
            </a:endParaRPr>
          </a:p>
          <a:p>
            <a:pPr marL="171450" indent="-171450">
              <a:spcAft>
                <a:spcPts val="0"/>
              </a:spcAft>
              <a:buFont typeface="Arial"/>
              <a:buChar char="•"/>
              <a:defRPr/>
            </a:pPr>
            <a:endParaRPr lang="fr-FR" sz="1000" dirty="0" smtClean="0">
              <a:solidFill>
                <a:schemeClr val="tx1"/>
              </a:solidFill>
            </a:endParaRPr>
          </a:p>
          <a:p>
            <a:pPr marL="171450" indent="-171450">
              <a:spcAft>
                <a:spcPts val="0"/>
              </a:spcAft>
              <a:buFont typeface="Arial"/>
              <a:buChar char="•"/>
              <a:defRPr/>
            </a:pPr>
            <a:endParaRPr lang="fr-FR" sz="1000" dirty="0" smtClean="0">
              <a:solidFill>
                <a:schemeClr val="tx1"/>
              </a:solidFill>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58</a:t>
            </a:fld>
            <a:endParaRPr lang="fr-FR" sz="1600" b="0" i="0" u="none" strike="noStrike" cap="none" spc="0">
              <a:ln>
                <a:noFill/>
              </a:ln>
              <a:solidFill>
                <a:srgbClr val="000091"/>
              </a:solidFill>
              <a:latin typeface="Arial"/>
              <a:ea typeface="+mn-ea"/>
              <a:cs typeface="+mn-cs"/>
            </a:endParaRP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(TRL à la fin du projet 6-8)</a:t>
            </a:r>
          </a:p>
          <a:p>
            <a:pPr lvl="0">
              <a:defRPr/>
            </a:pPr>
            <a:r>
              <a:rPr lang="fr-FR" sz="1200" i="1" dirty="0" smtClean="0"/>
              <a:t>Nb </a:t>
            </a:r>
            <a:r>
              <a:rPr lang="fr-FR" sz="1200" i="1" dirty="0"/>
              <a:t>estimé de projets financés : </a:t>
            </a:r>
            <a:r>
              <a:rPr lang="fr-FR" sz="1200" i="1" dirty="0" smtClean="0"/>
              <a:t>1</a:t>
            </a:r>
            <a:endParaRPr dirty="0"/>
          </a:p>
          <a:p>
            <a:pPr lvl="0">
              <a:defRPr/>
            </a:pPr>
            <a:r>
              <a:rPr lang="fr-FR" sz="1200" i="1" dirty="0"/>
              <a:t>Budget/projet : </a:t>
            </a:r>
            <a:r>
              <a:rPr lang="fr-FR" sz="1200" i="1" dirty="0" smtClean="0"/>
              <a:t>5 M</a:t>
            </a:r>
            <a:r>
              <a:rPr lang="fr-FR" sz="1200" i="1" dirty="0"/>
              <a:t>€</a:t>
            </a:r>
            <a:endParaRPr dirty="0"/>
          </a:p>
          <a:p>
            <a:pPr lvl="0">
              <a:defRPr/>
            </a:pPr>
            <a:r>
              <a:rPr lang="fr-FR" sz="1200" i="1" dirty="0"/>
              <a:t>Ouverture : </a:t>
            </a:r>
            <a:r>
              <a:rPr lang="fr-FR" sz="1200" i="1" dirty="0" smtClean="0"/>
              <a:t>04/05/2023</a:t>
            </a:r>
            <a:endParaRPr dirty="0"/>
          </a:p>
          <a:p>
            <a:pPr lvl="0">
              <a:defRPr/>
            </a:pPr>
            <a:r>
              <a:rPr lang="fr-FR" sz="1200" i="1" dirty="0"/>
              <a:t>Deadline : </a:t>
            </a:r>
            <a:r>
              <a:rPr lang="fr-FR" sz="1200" i="1" dirty="0" smtClean="0"/>
              <a:t>10/10/2023</a:t>
            </a:r>
            <a:endParaRPr dirty="0"/>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Système énergétique, réseaux et stockage</a:t>
            </a:r>
            <a:endParaRPr lang="fr-FR" sz="1200" b="1" dirty="0"/>
          </a:p>
        </p:txBody>
      </p:sp>
    </p:spTree>
    <p:extLst>
      <p:ext uri="{BB962C8B-B14F-4D97-AF65-F5344CB8AC3E}">
        <p14:creationId xmlns:p14="http://schemas.microsoft.com/office/powerpoint/2010/main" val="1950943183"/>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HORIZON-CL5-2023-D3-03-06: Components and interfacing for AC &amp; DC side protection system – AC &amp; DC grid: components and systems for grid </a:t>
            </a:r>
            <a:r>
              <a:rPr lang="en-US" sz="1400" b="1" u="sng" dirty="0" err="1">
                <a:solidFill>
                  <a:schemeClr val="tx1"/>
                </a:solidFill>
              </a:rPr>
              <a:t>optimisation</a:t>
            </a:r>
            <a:endParaRPr lang="en-US" sz="1400" b="1" u="sng" dirty="0">
              <a:solidFill>
                <a:schemeClr val="tx1"/>
              </a:solidFill>
            </a:endParaRPr>
          </a:p>
        </p:txBody>
      </p:sp>
      <p:sp>
        <p:nvSpPr>
          <p:cNvPr id="6" name="Espace réservé du contenu 5"/>
          <p:cNvSpPr txBox="1"/>
          <p:nvPr/>
        </p:nvSpPr>
        <p:spPr bwMode="gray">
          <a:xfrm>
            <a:off x="360000" y="1635646"/>
            <a:ext cx="8424000" cy="3168352"/>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 </a:t>
            </a:r>
          </a:p>
          <a:p>
            <a:pPr algn="just">
              <a:lnSpc>
                <a:spcPct val="114999"/>
              </a:lnSpc>
              <a:spcAft>
                <a:spcPts val="0"/>
              </a:spcAft>
              <a:defRPr/>
            </a:pPr>
            <a:r>
              <a:rPr lang="fr-FR" dirty="0">
                <a:solidFill>
                  <a:schemeClr val="tx1"/>
                </a:solidFill>
              </a:rPr>
              <a:t>A. </a:t>
            </a:r>
            <a:r>
              <a:rPr lang="fr-FR" sz="1000" dirty="0">
                <a:solidFill>
                  <a:schemeClr val="tx1"/>
                </a:solidFill>
              </a:rPr>
              <a:t>En faveur de la p</a:t>
            </a:r>
            <a:r>
              <a:rPr lang="fr-FR" sz="1000" dirty="0" smtClean="0">
                <a:solidFill>
                  <a:schemeClr val="tx1"/>
                </a:solidFill>
              </a:rPr>
              <a:t>rotection </a:t>
            </a:r>
            <a:r>
              <a:rPr lang="fr-FR" sz="1000" dirty="0">
                <a:solidFill>
                  <a:schemeClr val="tx1"/>
                </a:solidFill>
              </a:rPr>
              <a:t>:</a:t>
            </a:r>
            <a:endParaRPr sz="1000" dirty="0">
              <a:solidFill>
                <a:schemeClr val="tx1"/>
              </a:solidFill>
            </a:endParaRPr>
          </a:p>
          <a:p>
            <a:pPr marL="423450" lvl="1" indent="-171450">
              <a:spcBef>
                <a:spcPts val="0"/>
              </a:spcBef>
              <a:spcAft>
                <a:spcPts val="0"/>
              </a:spcAft>
              <a:buFont typeface="Wingdings" panose="05000000000000000000" pitchFamily="2" charset="2"/>
              <a:buChar char="Ø"/>
              <a:defRPr/>
            </a:pPr>
            <a:r>
              <a:rPr lang="fr-FR" sz="900" dirty="0"/>
              <a:t>Stratégie de protection courant alternatif (CA)/ courant continu (CC) et préparation de leur conception fonctionnelle. </a:t>
            </a:r>
          </a:p>
          <a:p>
            <a:pPr marL="423450" lvl="1" indent="-171450">
              <a:spcBef>
                <a:spcPts val="0"/>
              </a:spcBef>
              <a:spcAft>
                <a:spcPts val="0"/>
              </a:spcAft>
              <a:buFont typeface="Wingdings" panose="05000000000000000000" pitchFamily="2" charset="2"/>
              <a:buChar char="Ø"/>
              <a:defRPr/>
            </a:pPr>
            <a:r>
              <a:rPr lang="fr-FR" sz="900" dirty="0"/>
              <a:t>Méthodologie pour évaluer la perte temporaire admissible de la puissance transmise en cas de défaut pour le CC.</a:t>
            </a:r>
          </a:p>
          <a:p>
            <a:pPr marL="423450" lvl="1" indent="-171450">
              <a:spcBef>
                <a:spcPts val="0"/>
              </a:spcBef>
              <a:spcAft>
                <a:spcPts val="0"/>
              </a:spcAft>
              <a:buFont typeface="Wingdings" panose="05000000000000000000" pitchFamily="2" charset="2"/>
              <a:buChar char="Ø"/>
              <a:defRPr/>
            </a:pPr>
            <a:r>
              <a:rPr lang="fr-FR" sz="900" dirty="0"/>
              <a:t>Stratégies et conception de la protection des réseaux MVDC/HVDC interopérables </a:t>
            </a:r>
            <a:r>
              <a:rPr lang="fr-FR" sz="900" dirty="0" err="1"/>
              <a:t>multi-fournisseurs</a:t>
            </a:r>
            <a:r>
              <a:rPr lang="fr-FR" sz="900" dirty="0"/>
              <a:t>.</a:t>
            </a:r>
          </a:p>
          <a:p>
            <a:pPr marL="423450" lvl="1" indent="-171450">
              <a:spcBef>
                <a:spcPts val="0"/>
              </a:spcBef>
              <a:spcAft>
                <a:spcPts val="0"/>
              </a:spcAft>
              <a:buFont typeface="Wingdings" panose="05000000000000000000" pitchFamily="2" charset="2"/>
              <a:buChar char="Ø"/>
              <a:defRPr/>
            </a:pPr>
            <a:r>
              <a:rPr lang="fr-FR" sz="900" dirty="0"/>
              <a:t>Conception fonctionnelle des systèmes de protection CA et CC pour les stratégies d'élimination des défauts entièrement sélectives, non sélectives et partiellement sélectives, y compris la connexion aux systèmes CA à faible inertie. </a:t>
            </a:r>
          </a:p>
          <a:p>
            <a:pPr>
              <a:spcAft>
                <a:spcPts val="0"/>
              </a:spcAft>
              <a:defRPr/>
            </a:pPr>
            <a:r>
              <a:rPr lang="fr-FR" sz="1000" dirty="0" smtClean="0">
                <a:solidFill>
                  <a:schemeClr val="tx1"/>
                </a:solidFill>
              </a:rPr>
              <a:t>B</a:t>
            </a:r>
            <a:r>
              <a:rPr lang="fr-FR" sz="1000" dirty="0">
                <a:solidFill>
                  <a:schemeClr val="tx1"/>
                </a:solidFill>
              </a:rPr>
              <a:t>. </a:t>
            </a:r>
            <a:r>
              <a:rPr lang="fr-FR" sz="1000" dirty="0" smtClean="0">
                <a:solidFill>
                  <a:schemeClr val="tx1"/>
                </a:solidFill>
              </a:rPr>
              <a:t>Lutte contre la congestion </a:t>
            </a:r>
            <a:r>
              <a:rPr lang="fr-FR" sz="1000" dirty="0">
                <a:solidFill>
                  <a:schemeClr val="tx1"/>
                </a:solidFill>
              </a:rPr>
              <a:t>des réseaux </a:t>
            </a:r>
            <a:r>
              <a:rPr lang="fr-FR" sz="1000" dirty="0" smtClean="0">
                <a:solidFill>
                  <a:schemeClr val="tx1"/>
                </a:solidFill>
              </a:rPr>
              <a:t>CC/CA:</a:t>
            </a:r>
          </a:p>
          <a:p>
            <a:pPr marL="423450" lvl="1" indent="-171450">
              <a:spcBef>
                <a:spcPts val="0"/>
              </a:spcBef>
              <a:spcAft>
                <a:spcPts val="0"/>
              </a:spcAft>
              <a:buFont typeface="Wingdings" panose="05000000000000000000" pitchFamily="2" charset="2"/>
              <a:buChar char="Ø"/>
              <a:defRPr/>
            </a:pPr>
            <a:r>
              <a:rPr lang="fr-FR" sz="900" dirty="0"/>
              <a:t>Intégration de technologies innovantes basées sur l’électronique de puissance. </a:t>
            </a:r>
          </a:p>
          <a:p>
            <a:pPr marL="423450" lvl="1" indent="-171450">
              <a:spcBef>
                <a:spcPts val="0"/>
              </a:spcBef>
              <a:spcAft>
                <a:spcPts val="0"/>
              </a:spcAft>
              <a:buFont typeface="Wingdings" panose="05000000000000000000" pitchFamily="2" charset="2"/>
              <a:buChar char="Ø"/>
              <a:defRPr/>
            </a:pPr>
            <a:r>
              <a:rPr lang="fr-FR" sz="900" dirty="0"/>
              <a:t>Optimisation des flux de puissance en déplaçant le transfert de puissance des lignes chargées vers les lignes moins chargées.</a:t>
            </a:r>
          </a:p>
          <a:p>
            <a:pPr marL="423450" lvl="1" indent="-171450">
              <a:spcBef>
                <a:spcPts val="0"/>
              </a:spcBef>
              <a:spcAft>
                <a:spcPts val="0"/>
              </a:spcAft>
              <a:buFont typeface="Wingdings" panose="05000000000000000000" pitchFamily="2" charset="2"/>
              <a:buChar char="Ø"/>
              <a:defRPr/>
            </a:pPr>
            <a:r>
              <a:rPr lang="fr-FR" sz="900" dirty="0"/>
              <a:t>Évitement du renforcement du réseau. </a:t>
            </a:r>
            <a:endParaRPr lang="fr-FR" sz="900" dirty="0" smtClean="0"/>
          </a:p>
          <a:p>
            <a:pPr lvl="1" indent="0">
              <a:spcBef>
                <a:spcPts val="0"/>
              </a:spcBef>
              <a:spcAft>
                <a:spcPts val="0"/>
              </a:spcAft>
              <a:buNone/>
              <a:defRPr/>
            </a:pPr>
            <a:endParaRPr lang="fr-FR" sz="200" dirty="0"/>
          </a:p>
          <a:p>
            <a:pPr algn="just">
              <a:lnSpc>
                <a:spcPct val="114999"/>
              </a:lnSpc>
              <a:defRPr/>
            </a:pPr>
            <a:r>
              <a:rPr lang="en-GB" sz="1200" b="1" u="sng" dirty="0" err="1" smtClean="0">
                <a:ea typeface="Times New Roman"/>
                <a:cs typeface="Times New Roman"/>
              </a:rPr>
              <a:t>Activités</a:t>
            </a:r>
            <a:r>
              <a:rPr lang="en-GB" sz="1200" b="1" u="sng" dirty="0">
                <a:ea typeface="Times New Roman"/>
                <a:cs typeface="Times New Roman"/>
              </a:rPr>
              <a:t> :</a:t>
            </a:r>
            <a:endParaRPr lang="en-GB" sz="1200" b="1" u="sng" dirty="0" smtClean="0">
              <a:ea typeface="Times New Roman"/>
              <a:cs typeface="Times New Roman"/>
            </a:endParaRPr>
          </a:p>
          <a:p>
            <a:pPr marL="171450" indent="-171450">
              <a:spcAft>
                <a:spcPts val="0"/>
              </a:spcAft>
              <a:buFont typeface="Arial"/>
              <a:buChar char="•"/>
              <a:defRPr/>
            </a:pPr>
            <a:r>
              <a:rPr lang="fr-FR" sz="1000" dirty="0" smtClean="0">
                <a:solidFill>
                  <a:schemeClr val="tx1"/>
                </a:solidFill>
              </a:rPr>
              <a:t>Développer des activités</a:t>
            </a:r>
            <a:r>
              <a:rPr lang="fr-FR" sz="1000" dirty="0">
                <a:solidFill>
                  <a:schemeClr val="tx1"/>
                </a:solidFill>
              </a:rPr>
              <a:t>, </a:t>
            </a:r>
            <a:r>
              <a:rPr lang="fr-FR" sz="1000" dirty="0" smtClean="0">
                <a:solidFill>
                  <a:schemeClr val="tx1"/>
                </a:solidFill>
              </a:rPr>
              <a:t>des </a:t>
            </a:r>
            <a:r>
              <a:rPr lang="fr-FR" sz="1000" dirty="0">
                <a:solidFill>
                  <a:schemeClr val="tx1"/>
                </a:solidFill>
              </a:rPr>
              <a:t>méthodologies et </a:t>
            </a:r>
            <a:r>
              <a:rPr lang="fr-FR" sz="1000" dirty="0" smtClean="0">
                <a:solidFill>
                  <a:schemeClr val="tx1"/>
                </a:solidFill>
              </a:rPr>
              <a:t>des outils </a:t>
            </a:r>
            <a:r>
              <a:rPr lang="fr-FR" sz="1000" dirty="0">
                <a:solidFill>
                  <a:schemeClr val="tx1"/>
                </a:solidFill>
              </a:rPr>
              <a:t>de recherche et d’innovation en faveur de la protection de réseaux CC/CA :</a:t>
            </a:r>
          </a:p>
          <a:p>
            <a:pPr marL="423450" lvl="1" indent="-171450">
              <a:spcBef>
                <a:spcPts val="0"/>
              </a:spcBef>
              <a:spcAft>
                <a:spcPts val="0"/>
              </a:spcAft>
              <a:buFont typeface="Wingdings" panose="05000000000000000000" pitchFamily="2" charset="2"/>
              <a:buChar char="Ø"/>
              <a:defRPr/>
            </a:pPr>
            <a:r>
              <a:rPr lang="fr-FR" sz="900" dirty="0"/>
              <a:t>Méthodologie pour évaluer la perte temporaire admissible de la puissance transmise en cas de défaut CC </a:t>
            </a:r>
          </a:p>
          <a:p>
            <a:pPr marL="423450" lvl="1" indent="-171450">
              <a:spcBef>
                <a:spcPts val="0"/>
              </a:spcBef>
              <a:spcAft>
                <a:spcPts val="0"/>
              </a:spcAft>
              <a:buFont typeface="Wingdings" panose="05000000000000000000" pitchFamily="2" charset="2"/>
              <a:buChar char="Ø"/>
              <a:defRPr/>
            </a:pPr>
            <a:r>
              <a:rPr lang="fr-FR" sz="900" dirty="0"/>
              <a:t>Protection du réseau MVDC/HVDC interopérable </a:t>
            </a:r>
            <a:r>
              <a:rPr lang="fr-FR" sz="900" dirty="0" err="1"/>
              <a:t>multi-fournisseurs</a:t>
            </a:r>
            <a:endParaRPr lang="fr-FR" sz="900" dirty="0"/>
          </a:p>
          <a:p>
            <a:pPr marL="423450" lvl="1" indent="-171450">
              <a:spcBef>
                <a:spcPts val="0"/>
              </a:spcBef>
              <a:spcAft>
                <a:spcPts val="0"/>
              </a:spcAft>
              <a:buFont typeface="Wingdings" panose="05000000000000000000" pitchFamily="2" charset="2"/>
              <a:buChar char="Ø"/>
              <a:defRPr/>
            </a:pPr>
            <a:r>
              <a:rPr lang="fr-FR" sz="900" dirty="0"/>
              <a:t>Stratégies et conception de la protection du réseau HVDC</a:t>
            </a:r>
          </a:p>
          <a:p>
            <a:pPr marL="171450" indent="-171450">
              <a:spcAft>
                <a:spcPts val="0"/>
              </a:spcAft>
              <a:buFont typeface="Arial"/>
              <a:buChar char="•"/>
              <a:defRPr/>
            </a:pPr>
            <a:r>
              <a:rPr lang="fr-FR" sz="1000" dirty="0">
                <a:solidFill>
                  <a:schemeClr val="tx1"/>
                </a:solidFill>
              </a:rPr>
              <a:t> </a:t>
            </a:r>
            <a:r>
              <a:rPr lang="fr-FR" sz="1000" dirty="0" smtClean="0">
                <a:solidFill>
                  <a:schemeClr val="tx1"/>
                </a:solidFill>
              </a:rPr>
              <a:t>Développer des activités</a:t>
            </a:r>
            <a:r>
              <a:rPr lang="fr-FR" sz="1000" dirty="0">
                <a:solidFill>
                  <a:schemeClr val="tx1"/>
                </a:solidFill>
              </a:rPr>
              <a:t>, </a:t>
            </a:r>
            <a:r>
              <a:rPr lang="fr-FR" sz="1000" dirty="0" smtClean="0">
                <a:solidFill>
                  <a:schemeClr val="tx1"/>
                </a:solidFill>
              </a:rPr>
              <a:t>des </a:t>
            </a:r>
            <a:r>
              <a:rPr lang="fr-FR" sz="1000" dirty="0">
                <a:solidFill>
                  <a:schemeClr val="tx1"/>
                </a:solidFill>
              </a:rPr>
              <a:t>méthodologies et </a:t>
            </a:r>
            <a:r>
              <a:rPr lang="fr-FR" sz="1000" dirty="0" smtClean="0">
                <a:solidFill>
                  <a:schemeClr val="tx1"/>
                </a:solidFill>
              </a:rPr>
              <a:t>des outils </a:t>
            </a:r>
            <a:r>
              <a:rPr lang="fr-FR" sz="1000" dirty="0">
                <a:solidFill>
                  <a:schemeClr val="tx1"/>
                </a:solidFill>
              </a:rPr>
              <a:t>de recherche et d’innovation pour lutter contre la congestion de réseaux CC/CA</a:t>
            </a:r>
          </a:p>
          <a:p>
            <a:pPr marL="423450" lvl="1" indent="-171450">
              <a:spcBef>
                <a:spcPts val="0"/>
              </a:spcBef>
              <a:spcAft>
                <a:spcPts val="0"/>
              </a:spcAft>
              <a:buFont typeface="Wingdings" panose="05000000000000000000" pitchFamily="2" charset="2"/>
              <a:buChar char="Ø"/>
              <a:defRPr/>
            </a:pPr>
            <a:r>
              <a:rPr lang="fr-FR" sz="900" dirty="0"/>
              <a:t>Conception, démonstration d'équipements avancés basés sur l'électronique de puissance pour décongestionner les lignes ou les câbles.</a:t>
            </a:r>
          </a:p>
          <a:p>
            <a:pPr marL="423450" lvl="1" indent="-171450">
              <a:spcBef>
                <a:spcPts val="0"/>
              </a:spcBef>
              <a:spcAft>
                <a:spcPts val="0"/>
              </a:spcAft>
              <a:buFont typeface="Wingdings" panose="05000000000000000000" pitchFamily="2" charset="2"/>
              <a:buChar char="Ø"/>
              <a:defRPr/>
            </a:pPr>
            <a:r>
              <a:rPr lang="fr-FR" sz="900" dirty="0"/>
              <a:t>Analyse coûts-avantages par rapport à d'autres solutions au niveau du système et couvrant la durée de vie de l'équipement. </a:t>
            </a:r>
          </a:p>
          <a:p>
            <a:pPr marL="171450" indent="-171450">
              <a:spcAft>
                <a:spcPts val="0"/>
              </a:spcAft>
              <a:buFont typeface="Arial"/>
              <a:buChar char="•"/>
              <a:defRPr/>
            </a:pPr>
            <a:r>
              <a:rPr lang="fr-FR" sz="1000" dirty="0" smtClean="0">
                <a:solidFill>
                  <a:schemeClr val="tx1"/>
                </a:solidFill>
              </a:rPr>
              <a:t>Démontrer, tester </a:t>
            </a:r>
            <a:r>
              <a:rPr lang="fr-FR" sz="1000" dirty="0">
                <a:solidFill>
                  <a:schemeClr val="tx1"/>
                </a:solidFill>
              </a:rPr>
              <a:t>et </a:t>
            </a:r>
            <a:r>
              <a:rPr lang="fr-FR" sz="1000" dirty="0" smtClean="0">
                <a:solidFill>
                  <a:schemeClr val="tx1"/>
                </a:solidFill>
              </a:rPr>
              <a:t>valider au </a:t>
            </a:r>
            <a:r>
              <a:rPr lang="fr-FR" sz="1000" dirty="0">
                <a:solidFill>
                  <a:schemeClr val="tx1"/>
                </a:solidFill>
              </a:rPr>
              <a:t>moins deux projets pilotes. </a:t>
            </a: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59</a:t>
            </a:fld>
            <a:endParaRPr lang="fr-FR" sz="1600" b="0" i="0" u="none" strike="noStrike" cap="none" spc="0" dirty="0">
              <a:ln>
                <a:noFill/>
              </a:ln>
              <a:solidFill>
                <a:srgbClr val="000091"/>
              </a:solidFill>
              <a:latin typeface="Arial"/>
              <a:ea typeface="+mn-ea"/>
              <a:cs typeface="+mn-cs"/>
            </a:endParaRP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fr-FR" sz="1200" i="1" dirty="0" smtClean="0"/>
              <a:t>TRL à la fin du projet 6-8)</a:t>
            </a:r>
          </a:p>
          <a:p>
            <a:pPr lvl="0">
              <a:defRPr/>
            </a:pPr>
            <a:r>
              <a:rPr lang="fr-FR" sz="1200" i="1" dirty="0" smtClean="0"/>
              <a:t>Nb </a:t>
            </a:r>
            <a:r>
              <a:rPr lang="fr-FR" sz="1200" i="1" dirty="0"/>
              <a:t>estimé de projets financés : </a:t>
            </a:r>
            <a:r>
              <a:rPr lang="fr-FR" sz="1200" i="1" dirty="0" smtClean="0"/>
              <a:t>2</a:t>
            </a:r>
            <a:endParaRPr dirty="0"/>
          </a:p>
          <a:p>
            <a:pPr lvl="0">
              <a:defRPr/>
            </a:pPr>
            <a:r>
              <a:rPr lang="fr-FR" sz="1200" i="1" dirty="0"/>
              <a:t>Budget/projet : 5</a:t>
            </a:r>
            <a:r>
              <a:rPr lang="fr-FR" sz="1200" i="1" dirty="0" smtClean="0"/>
              <a:t> M</a:t>
            </a:r>
            <a:r>
              <a:rPr lang="fr-FR" sz="1200" i="1" dirty="0"/>
              <a:t>€</a:t>
            </a:r>
            <a:endParaRPr dirty="0"/>
          </a:p>
          <a:p>
            <a:pPr lvl="0">
              <a:defRPr/>
            </a:pPr>
            <a:r>
              <a:rPr lang="fr-FR" sz="1200" i="1" dirty="0"/>
              <a:t>Ouverture : </a:t>
            </a:r>
            <a:r>
              <a:rPr lang="fr-FR" sz="1200" i="1" dirty="0" smtClean="0"/>
              <a:t>04/05/2023</a:t>
            </a:r>
            <a:endParaRPr dirty="0"/>
          </a:p>
          <a:p>
            <a:pPr lvl="0">
              <a:defRPr/>
            </a:pPr>
            <a:r>
              <a:rPr lang="fr-FR" sz="1200" i="1" dirty="0"/>
              <a:t>Deadline : </a:t>
            </a:r>
            <a:r>
              <a:rPr lang="fr-FR" sz="1200" i="1" dirty="0" smtClean="0"/>
              <a:t>10/10/2023</a:t>
            </a:r>
            <a:endParaRPr dirty="0"/>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Système énergétique, réseaux et stockage</a:t>
            </a:r>
            <a:endParaRPr lang="fr-FR" sz="1200" b="1" dirty="0"/>
          </a:p>
        </p:txBody>
      </p:sp>
    </p:spTree>
    <p:extLst>
      <p:ext uri="{BB962C8B-B14F-4D97-AF65-F5344CB8AC3E}">
        <p14:creationId xmlns:p14="http://schemas.microsoft.com/office/powerpoint/2010/main" val="93206915"/>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 name="Espace réservé du texte 9"/>
          <p:cNvSpPr txBox="1"/>
          <p:nvPr/>
        </p:nvSpPr>
        <p:spPr bwMode="auto">
          <a:xfrm>
            <a:off x="3563888" y="123477"/>
            <a:ext cx="5220112" cy="648072"/>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180975" marR="0" lvl="0" indent="0" algn="r" defTabSz="914400">
              <a:lnSpc>
                <a:spcPct val="100000"/>
              </a:lnSpc>
              <a:spcBef>
                <a:spcPts val="0"/>
              </a:spcBef>
              <a:spcAft>
                <a:spcPts val="0"/>
              </a:spcAft>
              <a:buClr>
                <a:srgbClr val="000000"/>
              </a:buClr>
              <a:buSzTx/>
              <a:buFont typeface="Arial"/>
              <a:buNone/>
              <a:defRPr/>
            </a:pPr>
            <a:r>
              <a:rPr lang="fr-FR" sz="1800" b="1" i="0" u="none" strike="noStrike" cap="none" spc="0">
                <a:ln>
                  <a:noFill/>
                </a:ln>
                <a:solidFill>
                  <a:schemeClr val="tx1"/>
                </a:solidFill>
                <a:latin typeface="Arial"/>
                <a:cs typeface="Arial"/>
              </a:rPr>
              <a:t>Présentation générale</a:t>
            </a:r>
            <a:endParaRPr/>
          </a:p>
          <a:p>
            <a:pPr marL="180975" marR="0" lvl="0" indent="0" algn="r" defTabSz="914400">
              <a:lnSpc>
                <a:spcPct val="100000"/>
              </a:lnSpc>
              <a:spcBef>
                <a:spcPts val="0"/>
              </a:spcBef>
              <a:spcAft>
                <a:spcPts val="0"/>
              </a:spcAft>
              <a:buClr>
                <a:srgbClr val="000000"/>
              </a:buClr>
              <a:buSzTx/>
              <a:buFont typeface="Arial"/>
              <a:buNone/>
              <a:defRPr/>
            </a:pPr>
            <a:r>
              <a:rPr lang="fr-FR" sz="1200" b="1" i="0" u="none" strike="noStrike" cap="none" spc="0">
                <a:ln>
                  <a:noFill/>
                </a:ln>
                <a:solidFill>
                  <a:schemeClr val="tx1"/>
                </a:solidFill>
                <a:latin typeface="Arial"/>
                <a:cs typeface="Arial"/>
              </a:rPr>
              <a:t>HORIZON EUROPE</a:t>
            </a:r>
            <a:endParaRPr/>
          </a:p>
        </p:txBody>
      </p:sp>
      <p:pic>
        <p:nvPicPr>
          <p:cNvPr id="3" name="Image 2"/>
          <p:cNvPicPr>
            <a:picLocks noChangeAspect="1"/>
          </p:cNvPicPr>
          <p:nvPr/>
        </p:nvPicPr>
        <p:blipFill>
          <a:blip r:embed="rId2"/>
          <a:stretch/>
        </p:blipFill>
        <p:spPr bwMode="auto">
          <a:xfrm>
            <a:off x="3285123" y="1541165"/>
            <a:ext cx="5498876" cy="3240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298996" y="1676545"/>
            <a:ext cx="2986127" cy="3062377"/>
          </a:xfrm>
          <a:prstGeom prst="rect">
            <a:avLst/>
          </a:prstGeom>
        </p:spPr>
        <p:txBody>
          <a:bodyPr wrap="square" lIns="91440" tIns="45720" rIns="91440" bIns="45720" anchor="t">
            <a:spAutoFit/>
          </a:bodyPr>
          <a:lstStyle/>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2021 – 2027</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95,5 </a:t>
            </a:r>
            <a:r>
              <a:rPr lang="fr-FR" sz="1800" b="1" i="0" u="none" strike="noStrike" cap="none" spc="0" dirty="0" smtClean="0">
                <a:ln>
                  <a:noFill/>
                </a:ln>
                <a:latin typeface="Arial"/>
                <a:ea typeface="+mj-ea"/>
                <a:cs typeface="Arial"/>
              </a:rPr>
              <a:t>Mds€</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Renforcer les </a:t>
            </a:r>
            <a:r>
              <a:rPr lang="fr-FR" sz="1200" b="1" i="1" u="none" strike="noStrike" cap="none" spc="0" dirty="0">
                <a:ln>
                  <a:noFill/>
                </a:ln>
                <a:latin typeface="Arial"/>
                <a:ea typeface="+mj-ea"/>
                <a:cs typeface="+mj-cs"/>
              </a:rPr>
              <a:t>bases scientifiques et technologiques </a:t>
            </a:r>
            <a:r>
              <a:rPr lang="fr-FR" sz="1200" b="0" i="1" u="none" strike="noStrike" cap="none" spc="0" dirty="0">
                <a:ln>
                  <a:noFill/>
                </a:ln>
                <a:latin typeface="Arial"/>
                <a:ea typeface="+mj-ea"/>
                <a:cs typeface="+mj-cs"/>
              </a:rPr>
              <a:t>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Stimuler sa capacité d’</a:t>
            </a:r>
            <a:r>
              <a:rPr lang="fr-FR" sz="1200" b="1" i="1" u="none" strike="noStrike" cap="none" spc="0" dirty="0">
                <a:ln>
                  <a:noFill/>
                </a:ln>
                <a:latin typeface="Arial"/>
                <a:ea typeface="+mj-ea"/>
                <a:cs typeface="+mj-cs"/>
              </a:rPr>
              <a:t>innovation</a:t>
            </a:r>
            <a:r>
              <a:rPr lang="fr-FR" sz="1200" b="0" i="1" u="none" strike="noStrike" cap="none" spc="0" dirty="0">
                <a:ln>
                  <a:noFill/>
                </a:ln>
                <a:latin typeface="Arial"/>
                <a:ea typeface="+mj-ea"/>
                <a:cs typeface="+mj-cs"/>
              </a:rPr>
              <a:t>, sa </a:t>
            </a:r>
            <a:r>
              <a:rPr lang="fr-FR" sz="1200" b="1" i="1" u="none" strike="noStrike" cap="none" spc="0" dirty="0">
                <a:ln>
                  <a:noFill/>
                </a:ln>
                <a:latin typeface="Arial"/>
                <a:ea typeface="+mj-ea"/>
                <a:cs typeface="+mj-cs"/>
              </a:rPr>
              <a:t>compétitivité </a:t>
            </a:r>
            <a:r>
              <a:rPr lang="fr-FR" sz="1200" b="0" i="1" u="none" strike="noStrike" cap="none" spc="0" dirty="0">
                <a:ln>
                  <a:noFill/>
                </a:ln>
                <a:latin typeface="Arial"/>
                <a:ea typeface="+mj-ea"/>
                <a:cs typeface="+mj-cs"/>
              </a:rPr>
              <a:t>et la création d’</a:t>
            </a:r>
            <a:r>
              <a:rPr lang="fr-FR" sz="1200" b="1" i="1" u="none" strike="noStrike" cap="none" spc="0" dirty="0">
                <a:ln>
                  <a:noFill/>
                </a:ln>
                <a:latin typeface="Arial"/>
                <a:ea typeface="+mj-ea"/>
                <a:cs typeface="+mj-cs"/>
              </a:rPr>
              <a:t>emplois</a:t>
            </a:r>
            <a:r>
              <a:rPr lang="fr-FR" sz="1200" b="0" i="1" u="none" strike="noStrike" cap="none" spc="0" dirty="0">
                <a:ln>
                  <a:noFill/>
                </a:ln>
                <a:latin typeface="Arial"/>
                <a:ea typeface="+mj-ea"/>
                <a:cs typeface="+mj-cs"/>
              </a:rPr>
              <a:t>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Concrétiser les </a:t>
            </a:r>
            <a:r>
              <a:rPr lang="fr-FR" sz="1200" b="1" i="1" u="none" strike="noStrike" cap="none" spc="0" dirty="0">
                <a:ln>
                  <a:noFill/>
                </a:ln>
                <a:latin typeface="Arial"/>
                <a:ea typeface="+mj-ea"/>
                <a:cs typeface="+mj-cs"/>
              </a:rPr>
              <a:t>priorités politiques </a:t>
            </a:r>
            <a:r>
              <a:rPr lang="fr-FR" sz="1200" b="0" i="1" u="none" strike="noStrike" cap="none" spc="0" dirty="0">
                <a:ln>
                  <a:noFill/>
                </a:ln>
                <a:latin typeface="Arial"/>
                <a:ea typeface="+mj-ea"/>
                <a:cs typeface="+mj-cs"/>
              </a:rPr>
              <a:t>stratégiques 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Contribuer à répondre aux </a:t>
            </a:r>
            <a:r>
              <a:rPr lang="fr-FR" sz="1200" b="1" i="1" u="none" strike="noStrike" cap="none" spc="0" dirty="0">
                <a:ln>
                  <a:noFill/>
                </a:ln>
                <a:latin typeface="Arial"/>
                <a:ea typeface="+mj-ea"/>
                <a:cs typeface="+mj-cs"/>
              </a:rPr>
              <a:t>problématiques mondiales</a:t>
            </a:r>
            <a:r>
              <a:rPr lang="fr-FR" sz="1200" b="0" i="1" u="none" strike="noStrike" cap="none" spc="0" dirty="0">
                <a:ln>
                  <a:noFill/>
                </a:ln>
                <a:latin typeface="Arial"/>
                <a:ea typeface="+mj-ea"/>
                <a:cs typeface="+mj-cs"/>
              </a:rPr>
              <a:t>, dont les objectifs de </a:t>
            </a:r>
            <a:r>
              <a:rPr lang="fr-FR" sz="1200" b="1" i="1" u="none" strike="noStrike" cap="none" spc="0" dirty="0">
                <a:ln>
                  <a:noFill/>
                </a:ln>
                <a:latin typeface="Arial"/>
                <a:ea typeface="+mj-ea"/>
                <a:cs typeface="+mj-cs"/>
              </a:rPr>
              <a:t>développement durable </a:t>
            </a:r>
            <a:r>
              <a:rPr lang="fr-FR" sz="1200" b="0" i="1" u="none" strike="noStrike" cap="none" spc="0" dirty="0">
                <a:ln>
                  <a:noFill/>
                </a:ln>
                <a:latin typeface="Arial"/>
                <a:ea typeface="+mj-ea"/>
                <a:cs typeface="+mj-cs"/>
              </a:rPr>
              <a:t>des Nations Unies.</a:t>
            </a:r>
            <a:endParaRPr lang="en-US" sz="1200" b="0" i="1" u="none" strike="noStrike" cap="none" spc="0" dirty="0">
              <a:ln>
                <a:noFill/>
              </a:ln>
              <a:latin typeface="Arial"/>
              <a:ea typeface="+mj-ea"/>
              <a:cs typeface="+mj-cs"/>
            </a:endParaRPr>
          </a:p>
        </p:txBody>
      </p:sp>
      <p:sp>
        <p:nvSpPr>
          <p:cNvPr id="7" name="Rectangle 6"/>
          <p:cNvSpPr/>
          <p:nvPr/>
        </p:nvSpPr>
        <p:spPr bwMode="auto">
          <a:xfrm>
            <a:off x="298995" y="966226"/>
            <a:ext cx="8485005" cy="646331"/>
          </a:xfrm>
          <a:prstGeom prst="rect">
            <a:avLst/>
          </a:prstGeom>
        </p:spPr>
        <p:txBody>
          <a:bodyPr wrap="square" lIns="91440" tIns="45720" rIns="91440" bIns="45720" anchor="t">
            <a:spAutoFit/>
          </a:bodyPr>
          <a:lstStyle/>
          <a:p>
            <a:pPr marL="0" marR="0" lvl="0" indent="0" algn="l" defTabSz="914400">
              <a:lnSpc>
                <a:spcPct val="100000"/>
              </a:lnSpc>
              <a:spcBef>
                <a:spcPts val="0"/>
              </a:spcBef>
              <a:spcAft>
                <a:spcPts val="0"/>
              </a:spcAft>
              <a:buClrTx/>
              <a:buSzTx/>
              <a:buFontTx/>
              <a:buNone/>
              <a:defRPr/>
            </a:pPr>
            <a:r>
              <a:rPr lang="fr-FR" sz="1800" b="1" i="0" u="none" strike="noStrike" cap="none" spc="0" dirty="0">
                <a:ln>
                  <a:noFill/>
                </a:ln>
                <a:solidFill>
                  <a:srgbClr val="000091"/>
                </a:solidFill>
                <a:latin typeface="Arial"/>
                <a:ea typeface="+mj-ea"/>
                <a:cs typeface="Arial"/>
              </a:rPr>
              <a:t>LE PROGRAMME-CADRE DE L'UNION EUROPÉENNE </a:t>
            </a:r>
            <a:br>
              <a:rPr lang="fr-FR" sz="1800" b="1" i="0" u="none" strike="noStrike" cap="none" spc="0" dirty="0">
                <a:ln>
                  <a:noFill/>
                </a:ln>
                <a:solidFill>
                  <a:srgbClr val="000091"/>
                </a:solidFill>
                <a:latin typeface="Arial"/>
                <a:ea typeface="+mj-ea"/>
                <a:cs typeface="Arial"/>
              </a:rPr>
            </a:br>
            <a:r>
              <a:rPr lang="fr-FR" sz="1800" b="1" i="0" u="none" strike="noStrike" cap="none" spc="0" dirty="0">
                <a:ln>
                  <a:noFill/>
                </a:ln>
                <a:solidFill>
                  <a:srgbClr val="000091"/>
                </a:solidFill>
                <a:latin typeface="Arial"/>
                <a:ea typeface="+mj-ea"/>
                <a:cs typeface="Arial"/>
              </a:rPr>
              <a:t>POUR LA RECHERCHE ET L'INNOVATION</a:t>
            </a:r>
            <a:endParaRPr dirty="0"/>
          </a:p>
        </p:txBody>
      </p:sp>
      <p:sp>
        <p:nvSpPr>
          <p:cNvPr id="12" name="Rectangle à coins arrondis 11"/>
          <p:cNvSpPr/>
          <p:nvPr/>
        </p:nvSpPr>
        <p:spPr bwMode="auto">
          <a:xfrm>
            <a:off x="5065423" y="1565170"/>
            <a:ext cx="1930487" cy="1807894"/>
          </a:xfrm>
          <a:prstGeom prst="roundRect">
            <a:avLst>
              <a:gd name="adj" fmla="val 16667"/>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2" name="Rectangle à coins arrondis 11"/>
          <p:cNvSpPr/>
          <p:nvPr/>
        </p:nvSpPr>
        <p:spPr bwMode="auto">
          <a:xfrm>
            <a:off x="5216587" y="2859782"/>
            <a:ext cx="1625020" cy="116906"/>
          </a:xfrm>
          <a:prstGeom prst="roundRect">
            <a:avLst>
              <a:gd name="adj" fmla="val 16667"/>
            </a:avLst>
          </a:prstGeom>
          <a:no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Tree>
    <p:extLst>
      <p:ext uri="{BB962C8B-B14F-4D97-AF65-F5344CB8AC3E}">
        <p14:creationId xmlns:p14="http://schemas.microsoft.com/office/powerpoint/2010/main" val="20316482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60</a:t>
            </a:fld>
            <a:endParaRPr lang="fr-FR" sz="1600" b="0" i="0" u="none" strike="noStrike" cap="none" spc="0">
              <a:ln>
                <a:noFill/>
              </a:ln>
              <a:solidFill>
                <a:srgbClr val="000091"/>
              </a:solidFill>
              <a:latin typeface="Arial"/>
              <a:ea typeface="+mn-ea"/>
              <a:cs typeface="+mn-cs"/>
            </a:endParaRPr>
          </a:p>
        </p:txBody>
      </p:sp>
      <p:sp>
        <p:nvSpPr>
          <p:cNvPr id="7" name="Rectangle 6"/>
          <p:cNvSpPr/>
          <p:nvPr/>
        </p:nvSpPr>
        <p:spPr bwMode="auto">
          <a:xfrm>
            <a:off x="323528" y="1131590"/>
            <a:ext cx="8442808" cy="3354765"/>
          </a:xfrm>
          <a:prstGeom prst="rect">
            <a:avLst/>
          </a:prstGeom>
        </p:spPr>
        <p:txBody>
          <a:bodyPr wrap="square">
            <a:spAutoFit/>
          </a:bodyPr>
          <a:lstStyle/>
          <a:p>
            <a:pPr lvl="0" algn="just">
              <a:spcAft>
                <a:spcPts val="600"/>
              </a:spcAft>
              <a:defRPr/>
            </a:pPr>
            <a:r>
              <a:rPr lang="fr-FR" sz="1600" b="1" i="0" u="none" strike="noStrike" cap="none" spc="0" dirty="0">
                <a:ln>
                  <a:noFill/>
                </a:ln>
                <a:solidFill>
                  <a:schemeClr val="tx2"/>
                </a:solidFill>
              </a:rPr>
              <a:t>3</a:t>
            </a:r>
            <a:r>
              <a:rPr lang="fr-FR" sz="1600" b="1" i="0" u="none" strike="noStrike" cap="none" spc="0" baseline="30000" dirty="0">
                <a:ln>
                  <a:noFill/>
                </a:ln>
                <a:solidFill>
                  <a:schemeClr val="tx2"/>
                </a:solidFill>
              </a:rPr>
              <a:t>ème</a:t>
            </a:r>
            <a:r>
              <a:rPr lang="fr-FR" sz="1600" b="1" i="0" u="none" strike="noStrike" cap="none" spc="0" dirty="0">
                <a:ln>
                  <a:noFill/>
                </a:ln>
                <a:solidFill>
                  <a:schemeClr val="tx2"/>
                </a:solidFill>
              </a:rPr>
              <a:t> sous-partie </a:t>
            </a:r>
            <a:r>
              <a:rPr lang="fr-FR" sz="1600" b="1" dirty="0">
                <a:solidFill>
                  <a:schemeClr val="tx2"/>
                </a:solidFill>
              </a:rPr>
              <a:t>:</a:t>
            </a:r>
            <a:r>
              <a:rPr lang="fr-FR" sz="1600" b="1" i="0" u="none" strike="noStrike" cap="none" spc="0" dirty="0">
                <a:ln>
                  <a:noFill/>
                </a:ln>
                <a:solidFill>
                  <a:schemeClr val="tx2"/>
                </a:solidFill>
              </a:rPr>
              <a:t> </a:t>
            </a:r>
            <a:r>
              <a:rPr lang="fr-FR" sz="1600" b="1" dirty="0">
                <a:solidFill>
                  <a:schemeClr val="tx2"/>
                </a:solidFill>
              </a:rPr>
              <a:t>« Captage, utilisation et stockage du carbone (CCUS) </a:t>
            </a:r>
            <a:r>
              <a:rPr lang="fr-FR" sz="1600" b="1" i="0" u="none" strike="noStrike" cap="none" spc="0" dirty="0">
                <a:ln>
                  <a:noFill/>
                </a:ln>
                <a:solidFill>
                  <a:schemeClr val="tx2"/>
                </a:solidFill>
              </a:rPr>
              <a:t>»</a:t>
            </a:r>
            <a:endParaRPr dirty="0"/>
          </a:p>
          <a:p>
            <a:pPr marL="0" marR="0" lvl="0" indent="0" algn="just" defTabSz="914400">
              <a:lnSpc>
                <a:spcPct val="100000"/>
              </a:lnSpc>
              <a:spcBef>
                <a:spcPts val="0"/>
              </a:spcBef>
              <a:spcAft>
                <a:spcPts val="600"/>
              </a:spcAft>
              <a:buClrTx/>
              <a:buSzTx/>
              <a:buFontTx/>
              <a:buNone/>
              <a:defRPr/>
            </a:pPr>
            <a:endParaRPr lang="fr-FR" sz="1200" b="0" i="0" u="none" strike="noStrike" cap="none" spc="0" dirty="0">
              <a:ln>
                <a:noFill/>
              </a:ln>
              <a:solidFill>
                <a:srgbClr val="000000"/>
              </a:solidFill>
            </a:endParaRPr>
          </a:p>
          <a:p>
            <a:pPr algn="just">
              <a:spcAft>
                <a:spcPts val="600"/>
              </a:spcAft>
              <a:defRPr/>
            </a:pPr>
            <a:r>
              <a:rPr lang="fr-FR" sz="1400" b="1" dirty="0"/>
              <a:t>Objectifs visés </a:t>
            </a:r>
            <a:r>
              <a:rPr lang="fr-FR" sz="1400" dirty="0"/>
              <a:t>:</a:t>
            </a:r>
            <a:endParaRPr lang="fr-FR" sz="1000" b="0" i="0" u="none" strike="noStrike" cap="none" spc="0" dirty="0">
              <a:ln>
                <a:noFill/>
              </a:ln>
              <a:solidFill>
                <a:srgbClr val="000000"/>
              </a:solidFill>
            </a:endParaRPr>
          </a:p>
          <a:p>
            <a:pPr marL="171450" lvl="0" indent="-171450" algn="just">
              <a:spcAft>
                <a:spcPts val="600"/>
              </a:spcAft>
              <a:buFont typeface="Arial"/>
              <a:buChar char="•"/>
              <a:defRPr/>
            </a:pPr>
            <a:r>
              <a:rPr lang="fr-FR" sz="1300" dirty="0"/>
              <a:t>Accélération du déploiement des infrastructures, et poursuite des activités de partage des connaissances et des meilleures pratiques.</a:t>
            </a:r>
          </a:p>
          <a:p>
            <a:pPr marL="171450" lvl="0" indent="-171450" algn="just">
              <a:spcAft>
                <a:spcPts val="600"/>
              </a:spcAft>
              <a:buFont typeface="Arial"/>
              <a:buChar char="•"/>
              <a:defRPr/>
            </a:pPr>
            <a:r>
              <a:rPr lang="fr-FR" sz="1300" dirty="0"/>
              <a:t>Démonstration de la faisabilité de l'intégration du CCUS dans les installations industrielles et maximisation des efforts pour fermer le cycle du carbone.</a:t>
            </a:r>
          </a:p>
          <a:p>
            <a:pPr marL="171450" lvl="0" indent="-171450" algn="just">
              <a:spcAft>
                <a:spcPts val="600"/>
              </a:spcAft>
              <a:buFont typeface="Arial"/>
              <a:buChar char="•"/>
              <a:defRPr/>
            </a:pPr>
            <a:r>
              <a:rPr lang="fr-FR" sz="1300" dirty="0"/>
              <a:t>Réduction du coût de la chaîne de valeur du CCUS.</a:t>
            </a:r>
          </a:p>
          <a:p>
            <a:pPr marL="171450" lvl="0" indent="-171450" algn="just">
              <a:spcAft>
                <a:spcPts val="600"/>
              </a:spcAft>
              <a:buFont typeface="Arial"/>
              <a:buChar char="•"/>
              <a:defRPr/>
            </a:pPr>
            <a:r>
              <a:rPr lang="fr-FR" sz="1300" dirty="0"/>
              <a:t>Mise en place de cadres adéquats pour la mesure, la surveillance et la vérification des projets de CCUS.</a:t>
            </a:r>
          </a:p>
          <a:p>
            <a:pPr marL="171450" lvl="0" indent="-171450" algn="just">
              <a:spcAft>
                <a:spcPts val="600"/>
              </a:spcAft>
              <a:buFont typeface="Arial"/>
              <a:buChar char="•"/>
              <a:defRPr/>
            </a:pPr>
            <a:r>
              <a:rPr lang="fr-FR" sz="1300" dirty="0"/>
              <a:t>Poursuite des recherches sur les technologies DACCS et BECCS pour le captage du CO2, afin d'assurer l'élimination du carbone en vue d'atteindre les objectifs de zéro émission nette.</a:t>
            </a:r>
          </a:p>
          <a:p>
            <a:pPr marL="171450" lvl="0" indent="-171450" algn="just">
              <a:spcAft>
                <a:spcPts val="600"/>
              </a:spcAft>
              <a:buFont typeface="Arial"/>
              <a:buChar char="•"/>
              <a:defRPr/>
            </a:pPr>
            <a:r>
              <a:rPr lang="fr-FR" sz="1300" dirty="0"/>
              <a:t>Évaluation des incidences et les risques pour l'environnement des technologies CCUS, dans le respect du principe « Ne pas nuire de manière significative » et de la solidarité entre les générations. </a:t>
            </a:r>
            <a:endParaRPr lang="fr-FR" sz="1300" b="0" i="0" u="none" strike="noStrike" cap="none" spc="0" dirty="0">
              <a:ln>
                <a:noFill/>
              </a:ln>
              <a:solidFill>
                <a:srgbClr val="000000"/>
              </a:solidFill>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a:t>Destination 3, « sous-partie 3 » : Les objectifs</a:t>
            </a:r>
            <a:endParaRPr/>
          </a:p>
          <a:p>
            <a:pPr algn="r">
              <a:defRPr/>
            </a:pPr>
            <a:r>
              <a:rPr lang="fr-FR" sz="1200" b="1"/>
              <a:t>Captage, utilisation et stockage du carbone</a:t>
            </a:r>
            <a:endParaRPr/>
          </a:p>
        </p:txBody>
      </p:sp>
    </p:spTree>
    <p:extLst>
      <p:ext uri="{BB962C8B-B14F-4D97-AF65-F5344CB8AC3E}">
        <p14:creationId xmlns:p14="http://schemas.microsoft.com/office/powerpoint/2010/main" val="42016679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61</a:t>
            </a:fld>
            <a:endParaRPr lang="fr-FR" sz="1600" b="0" i="0" u="none" strike="noStrike" cap="none" spc="0">
              <a:ln>
                <a:noFill/>
              </a:ln>
              <a:solidFill>
                <a:srgbClr val="000091"/>
              </a:solidFill>
              <a:latin typeface="Arial"/>
              <a:ea typeface="+mn-ea"/>
              <a:cs typeface="+mn-cs"/>
            </a:endParaRPr>
          </a:p>
        </p:txBody>
      </p:sp>
      <p:sp>
        <p:nvSpPr>
          <p:cNvPr id="11" name="Rectangle 10"/>
          <p:cNvSpPr/>
          <p:nvPr/>
        </p:nvSpPr>
        <p:spPr bwMode="auto">
          <a:xfrm>
            <a:off x="360000" y="1706400"/>
            <a:ext cx="8496000" cy="3333220"/>
          </a:xfrm>
          <a:prstGeom prst="rect">
            <a:avLst/>
          </a:prstGeom>
        </p:spPr>
        <p:txBody>
          <a:bodyPr wrap="square">
            <a:spAutoFit/>
          </a:bodyPr>
          <a:lstStyle/>
          <a:p>
            <a:pPr algn="just">
              <a:lnSpc>
                <a:spcPct val="114999"/>
              </a:lnSpc>
              <a:defRPr/>
            </a:pPr>
            <a:r>
              <a:rPr lang="en-GB" sz="1200" b="1" u="sng" dirty="0" err="1" smtClean="0">
                <a:solidFill>
                  <a:schemeClr val="tx2"/>
                </a:solidFill>
                <a:ea typeface="Times New Roman"/>
                <a:cs typeface="Times New Roman"/>
              </a:rPr>
              <a:t>Résultats</a:t>
            </a:r>
            <a:r>
              <a:rPr lang="en-GB" sz="1200" b="1" u="sng" dirty="0" smtClean="0">
                <a:solidFill>
                  <a:schemeClr val="tx2"/>
                </a:solidFill>
                <a:ea typeface="Times New Roman"/>
                <a:cs typeface="Times New Roman"/>
              </a:rPr>
              <a:t> attendus :</a:t>
            </a:r>
          </a:p>
          <a:p>
            <a:pPr marL="171450" indent="-171450">
              <a:spcBef>
                <a:spcPts val="600"/>
              </a:spcBef>
              <a:buFont typeface="Arial"/>
              <a:buChar char="•"/>
              <a:defRPr/>
            </a:pPr>
            <a:r>
              <a:rPr lang="fr-FR" sz="1100" dirty="0" smtClean="0"/>
              <a:t>Utilisation du CO2 </a:t>
            </a:r>
            <a:r>
              <a:rPr lang="fr-FR" sz="1100" dirty="0"/>
              <a:t>provenant d'un ou plusieurs sites de </a:t>
            </a:r>
            <a:r>
              <a:rPr lang="fr-FR" sz="1100" dirty="0" smtClean="0"/>
              <a:t>captage</a:t>
            </a:r>
          </a:p>
          <a:p>
            <a:pPr marL="171450" indent="-171450">
              <a:buFont typeface="Arial"/>
              <a:buChar char="•"/>
              <a:defRPr/>
            </a:pPr>
            <a:r>
              <a:rPr lang="fr-FR" sz="1100" dirty="0" smtClean="0"/>
              <a:t>Construction ou utilisation d’une </a:t>
            </a:r>
            <a:r>
              <a:rPr lang="fr-FR" sz="1100" dirty="0"/>
              <a:t>infrastructure de transport, y compris </a:t>
            </a:r>
            <a:r>
              <a:rPr lang="fr-FR" sz="1100" dirty="0" smtClean="0"/>
              <a:t>maritime </a:t>
            </a:r>
            <a:r>
              <a:rPr lang="fr-FR" sz="1100" dirty="0"/>
              <a:t>si nécessaire, jusqu'au site de stockage sélectionné où le CO2 sera injecté.</a:t>
            </a:r>
          </a:p>
          <a:p>
            <a:pPr marL="171450" indent="-171450">
              <a:buFont typeface="Arial"/>
              <a:buChar char="•"/>
              <a:defRPr/>
            </a:pPr>
            <a:r>
              <a:rPr lang="fr-FR" sz="1100" dirty="0" smtClean="0"/>
              <a:t>Mieux </a:t>
            </a:r>
            <a:r>
              <a:rPr lang="fr-FR" sz="1100" dirty="0"/>
              <a:t>connaître l'ensemble de la chaîne de valeur du CCS, y compris l'atténuation des risques (financiers, techniques et réglementaires), en tenant compte de l'expérience et des résultats des projets de recherche précédents. </a:t>
            </a:r>
          </a:p>
          <a:p>
            <a:pPr marL="171450" indent="-171450">
              <a:buFont typeface="Arial"/>
              <a:buChar char="•"/>
              <a:defRPr/>
            </a:pPr>
            <a:r>
              <a:rPr lang="fr-FR" sz="1100" dirty="0" smtClean="0"/>
              <a:t>Mise en place d’un projet qui serve </a:t>
            </a:r>
            <a:r>
              <a:rPr lang="fr-FR" sz="1100" dirty="0"/>
              <a:t>de base et d'orientation aux futurs projets de grande envergure</a:t>
            </a:r>
            <a:r>
              <a:rPr lang="fr-FR" sz="1100" dirty="0" smtClean="0"/>
              <a:t>.</a:t>
            </a:r>
            <a:endParaRPr lang="en-GB" sz="1100" dirty="0" smtClean="0"/>
          </a:p>
          <a:p>
            <a:pPr marL="171450" indent="-171450">
              <a:buFont typeface="Arial"/>
              <a:buChar char="•"/>
              <a:defRPr/>
            </a:pPr>
            <a:endParaRPr lang="en-GB" sz="800" b="1" i="0" u="sng" strike="noStrike" cap="none" spc="0" dirty="0">
              <a:ln>
                <a:noFill/>
              </a:ln>
              <a:solidFill>
                <a:srgbClr val="000091"/>
              </a:solidFill>
              <a:latin typeface="Arial"/>
              <a:ea typeface="Times New Roman"/>
              <a:cs typeface="Times New Roman"/>
            </a:endParaRPr>
          </a:p>
          <a:p>
            <a:pPr algn="just">
              <a:lnSpc>
                <a:spcPct val="114999"/>
              </a:lnSpc>
              <a:defRPr/>
            </a:pPr>
            <a:r>
              <a:rPr lang="en-GB" sz="1200" b="1" u="sng" dirty="0" err="1" smtClean="0">
                <a:solidFill>
                  <a:schemeClr val="tx2"/>
                </a:solidFill>
                <a:ea typeface="Times New Roman"/>
                <a:cs typeface="Times New Roman"/>
              </a:rPr>
              <a:t>Activités</a:t>
            </a:r>
            <a:r>
              <a:rPr lang="en-GB" sz="1200" b="1" u="sng" dirty="0" smtClean="0">
                <a:solidFill>
                  <a:schemeClr val="tx2"/>
                </a:solidFill>
                <a:ea typeface="Times New Roman"/>
                <a:cs typeface="Times New Roman"/>
              </a:rPr>
              <a:t> : </a:t>
            </a:r>
          </a:p>
          <a:p>
            <a:pPr marL="171450" indent="-171450">
              <a:spcBef>
                <a:spcPts val="600"/>
              </a:spcBef>
              <a:buFont typeface="Arial"/>
              <a:buChar char="•"/>
              <a:defRPr/>
            </a:pPr>
            <a:r>
              <a:rPr lang="fr-FR" sz="1100" dirty="0"/>
              <a:t>Développer de nouveaux projets de démonstration reliant des sources de CO2 à des sites de stockage potentiels.</a:t>
            </a:r>
          </a:p>
          <a:p>
            <a:pPr marL="171450" indent="-171450">
              <a:buFont typeface="Arial"/>
              <a:buChar char="•"/>
              <a:defRPr/>
            </a:pPr>
            <a:r>
              <a:rPr lang="fr-FR" sz="1100" dirty="0" smtClean="0"/>
              <a:t>Effectuer une </a:t>
            </a:r>
            <a:r>
              <a:rPr lang="fr-FR" sz="1100" dirty="0"/>
              <a:t>évaluation solide des défis et des risques environnementaux et des études de faisabilité portant sur les synergies possibles entre des projets </a:t>
            </a:r>
            <a:r>
              <a:rPr lang="fr-FR" sz="1100" dirty="0" smtClean="0"/>
              <a:t>connexes.</a:t>
            </a:r>
            <a:endParaRPr lang="fr-FR" sz="1100" dirty="0"/>
          </a:p>
          <a:p>
            <a:pPr marL="171450" indent="-171450">
              <a:buFont typeface="Arial"/>
              <a:buChar char="•"/>
              <a:defRPr/>
            </a:pPr>
            <a:r>
              <a:rPr lang="fr-FR" sz="1100" dirty="0" smtClean="0"/>
              <a:t>Evaluer les </a:t>
            </a:r>
            <a:r>
              <a:rPr lang="fr-FR" sz="1100" dirty="0"/>
              <a:t>avantages de l'approche partagée de l'infrastructure de transport et de stockage </a:t>
            </a:r>
            <a:r>
              <a:rPr lang="fr-FR" sz="1100" dirty="0" smtClean="0"/>
              <a:t>en </a:t>
            </a:r>
            <a:r>
              <a:rPr lang="fr-FR" sz="1100" dirty="0"/>
              <a:t>termes d'économies d'échelle et de réduction éventuelle des coûts unitaires pour la chaîne de valeur CCUS. </a:t>
            </a:r>
            <a:endParaRPr lang="fr-FR" sz="1100" dirty="0" smtClean="0"/>
          </a:p>
          <a:p>
            <a:pPr marL="171450" indent="-171450">
              <a:buFont typeface="Arial"/>
              <a:buChar char="•"/>
              <a:defRPr/>
            </a:pPr>
            <a:r>
              <a:rPr lang="fr-FR" sz="1100" dirty="0" smtClean="0"/>
              <a:t>Aborder </a:t>
            </a:r>
            <a:r>
              <a:rPr lang="fr-FR" sz="1100" dirty="0"/>
              <a:t>les éventuels obstacles au déploiement de nature technique ou réglementaire.</a:t>
            </a:r>
          </a:p>
          <a:p>
            <a:pPr marL="171450" indent="-171450">
              <a:buFont typeface="Arial"/>
              <a:buChar char="•"/>
              <a:defRPr/>
            </a:pPr>
            <a:r>
              <a:rPr lang="fr-FR" sz="1100" dirty="0" smtClean="0"/>
              <a:t>Identifier </a:t>
            </a:r>
            <a:r>
              <a:rPr lang="fr-FR" sz="1100" dirty="0"/>
              <a:t>et faire participer les utilisateurs finaux et les parties prenantes de la société à des activités de délibération, afin d'analyser leurs préoccupations et leurs besoins à l'aide de techniques et de méthodes appropriées issues des sciences sociales et humaines.</a:t>
            </a:r>
            <a:endParaRPr lang="en-GB" sz="1100" dirty="0"/>
          </a:p>
          <a:p>
            <a:pPr marL="171450" indent="-171450">
              <a:buFont typeface="Arial"/>
              <a:buChar char="•"/>
              <a:defRPr/>
            </a:pPr>
            <a:endParaRPr lang="en-GB" sz="1100" dirty="0"/>
          </a:p>
        </p:txBody>
      </p:sp>
      <p:sp>
        <p:nvSpPr>
          <p:cNvPr id="10" name="ZoneTexte 9"/>
          <p:cNvSpPr txBox="1"/>
          <p:nvPr/>
        </p:nvSpPr>
        <p:spPr bwMode="auto">
          <a:xfrm>
            <a:off x="3204000" y="194400"/>
            <a:ext cx="5765503" cy="553998"/>
          </a:xfrm>
          <a:prstGeom prst="rect">
            <a:avLst/>
          </a:prstGeom>
          <a:noFill/>
        </p:spPr>
        <p:txBody>
          <a:bodyPr wrap="square" rtlCol="0">
            <a:spAutoFit/>
          </a:bodyPr>
          <a:lstStyle/>
          <a:p>
            <a:pPr>
              <a:defRPr/>
            </a:pPr>
            <a:r>
              <a:rPr lang="fr-FR" b="1" dirty="0"/>
              <a:t>Destination 3</a:t>
            </a:r>
            <a:r>
              <a:rPr lang="fr-FR" b="1" dirty="0" smtClean="0"/>
              <a:t> </a:t>
            </a:r>
            <a:r>
              <a:rPr lang="fr-FR" b="1" dirty="0"/>
              <a:t>: Les appels de 2023 </a:t>
            </a:r>
          </a:p>
          <a:p>
            <a:pPr>
              <a:defRPr/>
            </a:pPr>
            <a:r>
              <a:rPr lang="fr-FR" sz="1200" b="1" dirty="0" smtClean="0"/>
              <a:t>CCUS</a:t>
            </a:r>
            <a:endParaRPr lang="fr-FR" sz="1200" b="1" dirty="0"/>
          </a:p>
        </p:txBody>
      </p:sp>
      <p:sp>
        <p:nvSpPr>
          <p:cNvPr id="12" name="Rectangle 11"/>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a:defRPr/>
            </a:pPr>
            <a:r>
              <a:rPr lang="fr-FR" sz="1200" i="1" dirty="0" smtClean="0"/>
              <a:t>IA (TRL à la fin du projet 7-8)</a:t>
            </a:r>
            <a:endParaRPr lang="fr-FR" sz="1200" dirty="0"/>
          </a:p>
          <a:p>
            <a:pPr lvl="0">
              <a:defRPr/>
            </a:pPr>
            <a:r>
              <a:rPr lang="fr-FR" sz="1200" i="1" dirty="0" smtClean="0"/>
              <a:t>Nb </a:t>
            </a:r>
            <a:r>
              <a:rPr lang="fr-FR" sz="1200" i="1" dirty="0"/>
              <a:t>de projets financés : </a:t>
            </a:r>
            <a:r>
              <a:rPr lang="fr-FR" sz="1200" i="1" dirty="0" smtClean="0"/>
              <a:t>2</a:t>
            </a:r>
            <a:endParaRPr dirty="0"/>
          </a:p>
          <a:p>
            <a:pPr lvl="0">
              <a:defRPr/>
            </a:pPr>
            <a:r>
              <a:rPr lang="fr-FR" sz="1200" i="1" dirty="0"/>
              <a:t>Budget/projet </a:t>
            </a:r>
            <a:r>
              <a:rPr lang="fr-FR" sz="1200" i="1" dirty="0" smtClean="0"/>
              <a:t>: 20M€</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30/03/2023</a:t>
            </a:r>
          </a:p>
        </p:txBody>
      </p:sp>
      <p:sp>
        <p:nvSpPr>
          <p:cNvPr id="5" name="Rectangle 3"/>
          <p:cNvSpPr>
            <a:spLocks noChangeArrowheads="1"/>
          </p:cNvSpPr>
          <p:nvPr/>
        </p:nvSpPr>
        <p:spPr bwMode="auto">
          <a:xfrm>
            <a:off x="360000" y="1014740"/>
            <a:ext cx="60607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fontAlgn="base">
              <a:spcAft>
                <a:spcPts val="500"/>
              </a:spcAft>
              <a:buClrTx/>
              <a:buSzTx/>
              <a:tabLst/>
              <a:defRPr/>
            </a:pPr>
            <a:r>
              <a:rPr lang="en-GB" altLang="fr-FR" sz="1400" b="1" u="sng" dirty="0"/>
              <a:t>H</a:t>
            </a:r>
            <a:r>
              <a:rPr lang="en-GB" altLang="fr-FR" sz="1400" b="1" u="sng" dirty="0" bmk=""/>
              <a:t>ORIZON-CL5-2023-D3-01-17: Development of CO2 transport and storage demo projects </a:t>
            </a:r>
            <a:endParaRPr lang="en-GB" altLang="fr-FR" sz="1400" b="1" u="sng" dirty="0"/>
          </a:p>
        </p:txBody>
      </p:sp>
    </p:spTree>
    <p:extLst>
      <p:ext uri="{BB962C8B-B14F-4D97-AF65-F5344CB8AC3E}">
        <p14:creationId xmlns:p14="http://schemas.microsoft.com/office/powerpoint/2010/main" val="40355801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2"/>
          <p:cNvSpPr>
            <a:spLocks noGrp="1"/>
          </p:cNvSpPr>
          <p:nvPr>
            <p:ph type="title"/>
          </p:nvPr>
        </p:nvSpPr>
        <p:spPr bwMode="auto"/>
        <p:txBody>
          <a:bodyPr/>
          <a:lstStyle/>
          <a:p>
            <a:pPr marL="0" indent="0">
              <a:buNone/>
              <a:defRPr/>
            </a:pPr>
            <a:r>
              <a:rPr lang="fr-FR" sz="2400" b="0" dirty="0"/>
              <a:t>Destination 4</a:t>
            </a:r>
            <a:r>
              <a:rPr lang="fr-FR" dirty="0"/>
              <a:t/>
            </a:r>
            <a:br>
              <a:rPr lang="fr-FR" dirty="0"/>
            </a:br>
            <a:r>
              <a:rPr lang="fr-FR" i="1" dirty="0"/>
              <a:t>Utilisation efficace, durable et inclusive de l'énergie</a:t>
            </a:r>
            <a:endParaRPr dirty="0"/>
          </a:p>
        </p:txBody>
      </p:sp>
      <p:sp>
        <p:nvSpPr>
          <p:cNvPr id="11" name="Espace réservé du numéro de diapositive 10"/>
          <p:cNvSpPr>
            <a:spLocks noGrp="1"/>
          </p:cNvSpPr>
          <p:nvPr>
            <p:ph type="sldNum" sz="quarter" idx="12"/>
          </p:nvPr>
        </p:nvSpPr>
        <p:spPr bwMode="auto"/>
        <p:txBody>
          <a:bodyPr/>
          <a:lstStyle/>
          <a:p>
            <a:pPr>
              <a:defRPr/>
            </a:pPr>
            <a:fld id="{733122C9-A0B9-462F-8757-0847AD287B63}" type="slidenum">
              <a:rPr lang="fr-FR"/>
              <a:t>62</a:t>
            </a:fld>
            <a:endParaRPr lang="fr-FR"/>
          </a:p>
        </p:txBody>
      </p:sp>
    </p:spTree>
    <p:extLst>
      <p:ext uri="{BB962C8B-B14F-4D97-AF65-F5344CB8AC3E}">
        <p14:creationId xmlns:p14="http://schemas.microsoft.com/office/powerpoint/2010/main" val="321855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defTabSz="914378">
              <a:defRPr/>
            </a:pPr>
            <a:fld id="{733122C9-A0B9-462F-8757-0847AD287B63}" type="slidenum">
              <a:rPr lang="fr-FR">
                <a:solidFill>
                  <a:srgbClr val="000091"/>
                </a:solidFill>
                <a:latin typeface="Arial"/>
              </a:rPr>
              <a:t>63</a:t>
            </a:fld>
            <a:endParaRPr lang="fr-FR">
              <a:solidFill>
                <a:srgbClr val="000091"/>
              </a:solidFill>
              <a:latin typeface="Arial"/>
            </a:endParaRPr>
          </a:p>
        </p:txBody>
      </p:sp>
      <p:sp>
        <p:nvSpPr>
          <p:cNvPr id="7" name="Rectangle 6"/>
          <p:cNvSpPr/>
          <p:nvPr/>
        </p:nvSpPr>
        <p:spPr bwMode="auto">
          <a:xfrm>
            <a:off x="234000" y="986400"/>
            <a:ext cx="8586336" cy="2985433"/>
          </a:xfrm>
          <a:prstGeom prst="rect">
            <a:avLst/>
          </a:prstGeom>
        </p:spPr>
        <p:txBody>
          <a:bodyPr wrap="square" lIns="91440" tIns="45720" rIns="91440" bIns="45720" anchor="t">
            <a:spAutoFit/>
          </a:bodyPr>
          <a:lstStyle/>
          <a:p>
            <a:pPr algn="just" defTabSz="914378">
              <a:defRPr/>
            </a:pPr>
            <a:r>
              <a:rPr lang="fr-FR" sz="1600" b="1" dirty="0">
                <a:solidFill>
                  <a:srgbClr val="000091"/>
                </a:solidFill>
                <a:latin typeface="Arial"/>
              </a:rPr>
              <a:t>Destination 4 </a:t>
            </a:r>
            <a:r>
              <a:rPr lang="fr-FR" sz="1600" b="1" dirty="0">
                <a:solidFill>
                  <a:srgbClr val="000091"/>
                </a:solidFill>
              </a:rPr>
              <a:t>- Utilisation efficace, durable et inclusive de l'énergie</a:t>
            </a:r>
            <a:endParaRPr lang="fr-FR" sz="1200" dirty="0">
              <a:solidFill>
                <a:srgbClr val="000000"/>
              </a:solidFill>
              <a:latin typeface="Arial"/>
            </a:endParaRPr>
          </a:p>
          <a:p>
            <a:pPr algn="just" defTabSz="914378">
              <a:defRPr/>
            </a:pPr>
            <a:endParaRPr lang="fr-FR" sz="1600" b="1" dirty="0">
              <a:solidFill>
                <a:srgbClr val="000000"/>
              </a:solidFill>
              <a:latin typeface="Arial"/>
            </a:endParaRPr>
          </a:p>
          <a:p>
            <a:pPr algn="just" defTabSz="914378">
              <a:defRPr/>
            </a:pPr>
            <a:r>
              <a:rPr lang="fr-FR" sz="1400" b="1" dirty="0">
                <a:solidFill>
                  <a:srgbClr val="000000"/>
                </a:solidFill>
              </a:rPr>
              <a:t>Impacts visés</a:t>
            </a:r>
            <a:r>
              <a:rPr lang="fr-FR" sz="1400" b="1" dirty="0">
                <a:solidFill>
                  <a:srgbClr val="000000"/>
                </a:solidFill>
                <a:latin typeface="Arial"/>
              </a:rPr>
              <a:t> </a:t>
            </a:r>
            <a:r>
              <a:rPr lang="fr-FR" sz="1400" dirty="0">
                <a:solidFill>
                  <a:srgbClr val="000000"/>
                </a:solidFill>
                <a:latin typeface="Arial"/>
              </a:rPr>
              <a:t>: « </a:t>
            </a:r>
            <a:r>
              <a:rPr lang="fr-FR" sz="1400" i="1" dirty="0">
                <a:solidFill>
                  <a:srgbClr val="000000"/>
                </a:solidFill>
                <a:latin typeface="Arial"/>
              </a:rPr>
              <a:t>Une utilisation plus efficace et durable de l’énergie via la réalisation d’un système énergétique propre et une transition juste </a:t>
            </a:r>
            <a:r>
              <a:rPr lang="fr-FR" sz="1400" dirty="0">
                <a:solidFill>
                  <a:srgbClr val="000000"/>
                </a:solidFill>
                <a:latin typeface="Arial"/>
              </a:rPr>
              <a:t>», notamment par le biais de:</a:t>
            </a:r>
            <a:endParaRPr dirty="0"/>
          </a:p>
          <a:p>
            <a:pPr algn="just" defTabSz="914378">
              <a:defRPr/>
            </a:pPr>
            <a:endParaRPr lang="fr-FR" sz="1600" dirty="0">
              <a:solidFill>
                <a:srgbClr val="000000"/>
              </a:solidFill>
              <a:latin typeface="Arial"/>
            </a:endParaRPr>
          </a:p>
          <a:p>
            <a:pPr marL="285750" indent="-285750" algn="just" defTabSz="914378">
              <a:buFont typeface="Arial"/>
              <a:buChar char="•"/>
              <a:defRPr/>
            </a:pPr>
            <a:r>
              <a:rPr lang="fr-FR" sz="1400" dirty="0">
                <a:solidFill>
                  <a:srgbClr val="000000"/>
                </a:solidFill>
                <a:latin typeface="Arial"/>
              </a:rPr>
              <a:t>Technologies (y inclus le numérique) et l’innovation socio-économique de rupture pour atteindre </a:t>
            </a:r>
            <a:r>
              <a:rPr lang="fr-FR" sz="1400" b="1" dirty="0">
                <a:solidFill>
                  <a:srgbClr val="000000"/>
                </a:solidFill>
                <a:latin typeface="Arial"/>
              </a:rPr>
              <a:t>la neutralité climatique </a:t>
            </a:r>
            <a:r>
              <a:rPr lang="fr-FR" sz="1400" dirty="0">
                <a:solidFill>
                  <a:srgbClr val="000000"/>
                </a:solidFill>
                <a:latin typeface="Arial"/>
              </a:rPr>
              <a:t>et la transition vers la </a:t>
            </a:r>
            <a:r>
              <a:rPr lang="fr-FR" sz="1400" b="1" dirty="0">
                <a:solidFill>
                  <a:srgbClr val="000000"/>
                </a:solidFill>
                <a:latin typeface="Arial"/>
              </a:rPr>
              <a:t>dépollution complète </a:t>
            </a:r>
            <a:r>
              <a:rPr lang="fr-FR" sz="1400" dirty="0">
                <a:solidFill>
                  <a:srgbClr val="000000"/>
                </a:solidFill>
                <a:latin typeface="Arial"/>
              </a:rPr>
              <a:t>du </a:t>
            </a:r>
            <a:r>
              <a:rPr lang="fr-FR" sz="1400" b="1" dirty="0">
                <a:solidFill>
                  <a:srgbClr val="000000"/>
                </a:solidFill>
                <a:latin typeface="Arial"/>
              </a:rPr>
              <a:t>parc immobilier </a:t>
            </a:r>
            <a:r>
              <a:rPr lang="fr-FR" sz="1400" dirty="0">
                <a:solidFill>
                  <a:srgbClr val="000000"/>
                </a:solidFill>
                <a:latin typeface="Arial"/>
              </a:rPr>
              <a:t>d’ici </a:t>
            </a:r>
            <a:r>
              <a:rPr lang="fr-FR" sz="1400" b="1" dirty="0">
                <a:solidFill>
                  <a:srgbClr val="000000"/>
                </a:solidFill>
                <a:latin typeface="Arial"/>
              </a:rPr>
              <a:t>2050</a:t>
            </a:r>
            <a:r>
              <a:rPr lang="fr-FR" sz="1400" dirty="0">
                <a:solidFill>
                  <a:srgbClr val="000000"/>
                </a:solidFill>
                <a:latin typeface="Arial"/>
              </a:rPr>
              <a:t>, basée sur la R&amp;I inclusive et centrée sur les personnes</a:t>
            </a:r>
            <a:endParaRPr dirty="0"/>
          </a:p>
          <a:p>
            <a:pPr marL="285750" indent="-285750" algn="just" defTabSz="914378">
              <a:buFont typeface="Arial"/>
              <a:buChar char="•"/>
              <a:defRPr/>
            </a:pPr>
            <a:endParaRPr lang="fr-FR" sz="1400" dirty="0">
              <a:solidFill>
                <a:srgbClr val="000000"/>
              </a:solidFill>
              <a:latin typeface="Arial"/>
            </a:endParaRPr>
          </a:p>
          <a:p>
            <a:pPr marL="285750" indent="-285750" algn="just" defTabSz="914378">
              <a:buFont typeface="Arial"/>
              <a:buChar char="•"/>
              <a:defRPr/>
            </a:pPr>
            <a:r>
              <a:rPr lang="fr-FR" sz="1400" dirty="0">
                <a:solidFill>
                  <a:srgbClr val="000000"/>
                </a:solidFill>
                <a:latin typeface="Arial"/>
              </a:rPr>
              <a:t>Une </a:t>
            </a:r>
            <a:r>
              <a:rPr lang="fr-FR" sz="1400" b="1" dirty="0">
                <a:solidFill>
                  <a:srgbClr val="000000"/>
                </a:solidFill>
                <a:latin typeface="Arial"/>
              </a:rPr>
              <a:t>efficacité énergétique accrue </a:t>
            </a:r>
            <a:r>
              <a:rPr lang="fr-FR" sz="1400" dirty="0">
                <a:solidFill>
                  <a:srgbClr val="000000"/>
                </a:solidFill>
                <a:latin typeface="Arial"/>
              </a:rPr>
              <a:t>dans l’</a:t>
            </a:r>
            <a:r>
              <a:rPr lang="fr-FR" sz="1400" b="1" dirty="0">
                <a:solidFill>
                  <a:srgbClr val="000000"/>
                </a:solidFill>
                <a:latin typeface="Arial"/>
              </a:rPr>
              <a:t>industrie</a:t>
            </a:r>
            <a:r>
              <a:rPr lang="fr-FR" sz="1400" dirty="0">
                <a:solidFill>
                  <a:srgbClr val="000000"/>
                </a:solidFill>
                <a:latin typeface="Arial"/>
              </a:rPr>
              <a:t> et la </a:t>
            </a:r>
            <a:r>
              <a:rPr lang="fr-FR" sz="1400" b="1" dirty="0">
                <a:solidFill>
                  <a:srgbClr val="000000"/>
                </a:solidFill>
                <a:latin typeface="Arial"/>
              </a:rPr>
              <a:t>réduction de GES </a:t>
            </a:r>
            <a:r>
              <a:rPr lang="fr-FR" sz="1400" dirty="0">
                <a:solidFill>
                  <a:srgbClr val="000000"/>
                </a:solidFill>
                <a:latin typeface="Arial"/>
              </a:rPr>
              <a:t>et </a:t>
            </a:r>
            <a:r>
              <a:rPr lang="fr-FR" sz="1400" b="1" dirty="0">
                <a:solidFill>
                  <a:srgbClr val="000000"/>
                </a:solidFill>
                <a:latin typeface="Arial"/>
              </a:rPr>
              <a:t>d’émissions de polluants atmosphériques </a:t>
            </a:r>
            <a:r>
              <a:rPr lang="fr-FR" sz="1400" dirty="0">
                <a:solidFill>
                  <a:srgbClr val="000000"/>
                </a:solidFill>
                <a:latin typeface="Arial"/>
              </a:rPr>
              <a:t>issus de l’industrie via la récupération, l’</a:t>
            </a:r>
            <a:r>
              <a:rPr lang="fr-FR" sz="1400" i="1" dirty="0">
                <a:solidFill>
                  <a:srgbClr val="000000"/>
                </a:solidFill>
                <a:latin typeface="Arial"/>
              </a:rPr>
              <a:t>upgrade</a:t>
            </a:r>
            <a:r>
              <a:rPr lang="fr-FR" sz="1400" dirty="0">
                <a:solidFill>
                  <a:srgbClr val="000000"/>
                </a:solidFill>
                <a:latin typeface="Arial"/>
              </a:rPr>
              <a:t>, et/ou la conversion de la chaleur fatale en électricité et via l’électrification de la génération de chaleur </a:t>
            </a:r>
            <a:endParaRPr dirty="0"/>
          </a:p>
          <a:p>
            <a:pPr marL="285743" indent="-285743" algn="just" defTabSz="914378">
              <a:buFontTx/>
              <a:buChar char="-"/>
              <a:defRPr/>
            </a:pPr>
            <a:endParaRPr lang="fr-FR" sz="1400" dirty="0">
              <a:solidFill>
                <a:srgbClr val="000000"/>
              </a:solidFill>
              <a:latin typeface="Arial"/>
            </a:endParaRPr>
          </a:p>
        </p:txBody>
      </p:sp>
      <p:sp>
        <p:nvSpPr>
          <p:cNvPr id="8" name="ZoneTexte 7"/>
          <p:cNvSpPr txBox="1"/>
          <p:nvPr/>
        </p:nvSpPr>
        <p:spPr bwMode="auto">
          <a:xfrm>
            <a:off x="3203848" y="195088"/>
            <a:ext cx="5765503" cy="553998"/>
          </a:xfrm>
          <a:prstGeom prst="rect">
            <a:avLst/>
          </a:prstGeom>
          <a:noFill/>
        </p:spPr>
        <p:txBody>
          <a:bodyPr wrap="square" lIns="91440" tIns="45720" rIns="91440" bIns="45720" rtlCol="0" anchor="t">
            <a:spAutoFit/>
          </a:bodyPr>
          <a:lstStyle/>
          <a:p>
            <a:pPr algn="r" defTabSz="914378">
              <a:defRPr/>
            </a:pPr>
            <a:r>
              <a:rPr lang="fr-FR" b="1">
                <a:solidFill>
                  <a:srgbClr val="000000"/>
                </a:solidFill>
                <a:latin typeface="Arial"/>
              </a:rPr>
              <a:t>Destination 4 : Les impacts</a:t>
            </a:r>
            <a:endParaRPr/>
          </a:p>
          <a:p>
            <a:pPr algn="r" defTabSz="914378">
              <a:defRPr/>
            </a:pPr>
            <a:r>
              <a:rPr lang="fr-FR" sz="1200" b="1">
                <a:solidFill>
                  <a:srgbClr val="000000"/>
                </a:solidFill>
              </a:rPr>
              <a:t>Utilisation efficace, durable et inclusive de l'énergie</a:t>
            </a:r>
            <a:endParaRPr lang="fr-FR" sz="1200" b="1">
              <a:solidFill>
                <a:srgbClr val="000000"/>
              </a:solidFill>
              <a:latin typeface="Arial"/>
            </a:endParaRPr>
          </a:p>
        </p:txBody>
      </p:sp>
    </p:spTree>
    <p:extLst>
      <p:ext uri="{BB962C8B-B14F-4D97-AF65-F5344CB8AC3E}">
        <p14:creationId xmlns:p14="http://schemas.microsoft.com/office/powerpoint/2010/main" val="13119910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4294967295"/>
          </p:nvPr>
        </p:nvSpPr>
        <p:spPr bwMode="auto">
          <a:xfrm>
            <a:off x="7596336" y="4783500"/>
            <a:ext cx="1170000" cy="360000"/>
          </a:xfrm>
        </p:spPr>
        <p:txBody>
          <a:bodyPr/>
          <a:lstStyle/>
          <a:p>
            <a:pPr>
              <a:defRPr/>
            </a:pPr>
            <a:fld id="{733122C9-A0B9-462F-8757-0847AD287B63}" type="slidenum">
              <a:rPr lang="fr-FR">
                <a:solidFill>
                  <a:srgbClr val="000091"/>
                </a:solidFill>
              </a:rPr>
              <a:t>64</a:t>
            </a:fld>
            <a:endParaRPr lang="fr-FR">
              <a:solidFill>
                <a:srgbClr val="00009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a:t>Destination 4 , « sous-partie 1 » : Les objectifs</a:t>
            </a:r>
          </a:p>
          <a:p>
            <a:pPr algn="r">
              <a:defRPr/>
            </a:pPr>
            <a:r>
              <a:rPr lang="en-US" sz="1200" b="1"/>
              <a:t>Bâtiments</a:t>
            </a:r>
            <a:endParaRPr lang="fr-FR" b="1"/>
          </a:p>
        </p:txBody>
      </p:sp>
      <p:sp>
        <p:nvSpPr>
          <p:cNvPr id="7" name="Rectangle 6"/>
          <p:cNvSpPr/>
          <p:nvPr/>
        </p:nvSpPr>
        <p:spPr bwMode="auto">
          <a:xfrm>
            <a:off x="323528" y="1028219"/>
            <a:ext cx="8442808" cy="3170099"/>
          </a:xfrm>
          <a:prstGeom prst="rect">
            <a:avLst/>
          </a:prstGeom>
        </p:spPr>
        <p:txBody>
          <a:bodyPr wrap="square">
            <a:spAutoFit/>
          </a:bodyPr>
          <a:lstStyle/>
          <a:p>
            <a:pPr lvl="0" algn="just">
              <a:defRPr/>
            </a:pPr>
            <a:r>
              <a:rPr lang="fr-FR" sz="1600" b="1" dirty="0">
                <a:solidFill>
                  <a:srgbClr val="000099"/>
                </a:solidFill>
              </a:rPr>
              <a:t>1</a:t>
            </a:r>
            <a:r>
              <a:rPr lang="fr-FR" sz="1600" b="1" baseline="30000" dirty="0">
                <a:solidFill>
                  <a:srgbClr val="000099"/>
                </a:solidFill>
              </a:rPr>
              <a:t>ère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Un parc immobilier européen à haute efficacité énergétique et climatiquement neutre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00" dirty="0">
                <a:solidFill>
                  <a:srgbClr val="000000"/>
                </a:solidFill>
              </a:rPr>
              <a:t>Soutien à une ambition plus élevée de l'UE en matière d'efficacité énergétique, d'indépendance énergétique et de transition vers des bâtiments à émission zéro.</a:t>
            </a:r>
          </a:p>
          <a:p>
            <a:pPr marL="171450" indent="-171450" algn="just">
              <a:spcAft>
                <a:spcPts val="600"/>
              </a:spcAft>
              <a:buFont typeface="Arial"/>
              <a:buChar char="•"/>
              <a:defRPr/>
            </a:pPr>
            <a:r>
              <a:rPr lang="fr-FR" sz="1300" dirty="0">
                <a:solidFill>
                  <a:srgbClr val="000000"/>
                </a:solidFill>
              </a:rPr>
              <a:t>Evolution des parcs immobiliers pour combiner efficacité énergétique, sources d'énergie renouvelables, stockage et technologies numériques et intelligentes.</a:t>
            </a:r>
          </a:p>
          <a:p>
            <a:pPr marL="171450" indent="-171450" algn="just">
              <a:spcAft>
                <a:spcPts val="600"/>
              </a:spcAft>
              <a:buFont typeface="Arial"/>
              <a:buChar char="•"/>
              <a:defRPr/>
            </a:pPr>
            <a:r>
              <a:rPr lang="fr-FR" sz="1300" dirty="0">
                <a:solidFill>
                  <a:srgbClr val="000000"/>
                </a:solidFill>
              </a:rPr>
              <a:t>Amélioration des performances des bâtiments construits et rénovés, avec des impacts environnementaux moindres, et augmentation du taux de rénovations holistiques.</a:t>
            </a:r>
          </a:p>
          <a:p>
            <a:pPr marL="171450" indent="-171450" algn="just">
              <a:spcAft>
                <a:spcPts val="600"/>
              </a:spcAft>
              <a:buFont typeface="Arial"/>
              <a:buChar char="•"/>
              <a:defRPr/>
            </a:pPr>
            <a:r>
              <a:rPr lang="fr-FR" sz="1300" dirty="0">
                <a:solidFill>
                  <a:srgbClr val="000000"/>
                </a:solidFill>
              </a:rPr>
              <a:t>Environnement bâti de meilleure qualité, plus abordable et inclusif, atténuant le changement climatique et préservant l'environnement, sauvegardant le patrimoine culturel, prenant en compte la durabilité, la circularité et l'esthétique, tout en assurant de meilleures conditions de vie. </a:t>
            </a:r>
            <a:endParaRPr dirty="0"/>
          </a:p>
        </p:txBody>
      </p:sp>
    </p:spTree>
    <p:extLst>
      <p:ext uri="{BB962C8B-B14F-4D97-AF65-F5344CB8AC3E}">
        <p14:creationId xmlns:p14="http://schemas.microsoft.com/office/powerpoint/2010/main" val="26054842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smtClean="0">
                <a:solidFill>
                  <a:schemeClr val="tx1"/>
                </a:solidFill>
              </a:rPr>
              <a:t>HORIZON-CL5-2023-D4-01-01: </a:t>
            </a:r>
            <a:r>
              <a:rPr lang="en-GB" sz="1400" b="1" u="sng" dirty="0" smtClean="0">
                <a:solidFill>
                  <a:schemeClr val="tx1"/>
                </a:solidFill>
              </a:rPr>
              <a:t>Innovative </a:t>
            </a:r>
            <a:r>
              <a:rPr lang="en-GB" sz="1400" b="1" u="sng" dirty="0">
                <a:solidFill>
                  <a:schemeClr val="tx1"/>
                </a:solidFill>
              </a:rPr>
              <a:t>cost-efficient solutions for zero-emission buildings</a:t>
            </a:r>
            <a:endParaRPr lang="fr-FR" sz="1400" b="1" u="sng" dirty="0">
              <a:solidFill>
                <a:schemeClr val="tx1"/>
              </a:solidFill>
            </a:endParaRPr>
          </a:p>
          <a:p>
            <a:pPr>
              <a:defRPr/>
            </a:pPr>
            <a:endParaRPr lang="en-US" sz="1400" b="1" dirty="0">
              <a:solidFill>
                <a:schemeClr val="tx1"/>
              </a:solidFill>
            </a:endParaRPr>
          </a:p>
        </p:txBody>
      </p:sp>
      <p:sp>
        <p:nvSpPr>
          <p:cNvPr id="6" name="Espace réservé du contenu 5"/>
          <p:cNvSpPr txBox="1"/>
          <p:nvPr/>
        </p:nvSpPr>
        <p:spPr bwMode="gray">
          <a:xfrm>
            <a:off x="324000" y="1491630"/>
            <a:ext cx="8532000" cy="3168352"/>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sz="1200" dirty="0"/>
          </a:p>
          <a:p>
            <a:pPr marL="171450" indent="-171450">
              <a:spcAft>
                <a:spcPts val="0"/>
              </a:spcAft>
              <a:buFont typeface="Arial"/>
              <a:buChar char="•"/>
              <a:defRPr/>
            </a:pPr>
            <a:r>
              <a:rPr lang="fr-FR" sz="1100" dirty="0" smtClean="0">
                <a:solidFill>
                  <a:schemeClr val="tx1"/>
                </a:solidFill>
              </a:rPr>
              <a:t>Augmentation </a:t>
            </a:r>
            <a:r>
              <a:rPr lang="fr-FR" sz="1100" dirty="0">
                <a:solidFill>
                  <a:schemeClr val="tx1"/>
                </a:solidFill>
              </a:rPr>
              <a:t>du nombre de solutions et d'approches pour la construction de bâtiments à </a:t>
            </a:r>
            <a:r>
              <a:rPr lang="fr-FR" sz="1100" dirty="0" smtClean="0">
                <a:solidFill>
                  <a:schemeClr val="tx1"/>
                </a:solidFill>
              </a:rPr>
              <a:t>zéro émission</a:t>
            </a:r>
            <a:r>
              <a:rPr lang="fr-FR" sz="1100" dirty="0">
                <a:solidFill>
                  <a:schemeClr val="tx1"/>
                </a:solidFill>
              </a:rPr>
              <a:t>.</a:t>
            </a:r>
          </a:p>
          <a:p>
            <a:pPr marL="171450" indent="-171450">
              <a:spcAft>
                <a:spcPts val="0"/>
              </a:spcAft>
              <a:buFont typeface="Arial"/>
              <a:buChar char="•"/>
              <a:defRPr/>
            </a:pPr>
            <a:r>
              <a:rPr lang="fr-FR" sz="1100" dirty="0" smtClean="0">
                <a:solidFill>
                  <a:schemeClr val="tx1"/>
                </a:solidFill>
              </a:rPr>
              <a:t>Amélioration </a:t>
            </a:r>
            <a:r>
              <a:rPr lang="fr-FR" sz="1100" dirty="0">
                <a:solidFill>
                  <a:schemeClr val="tx1"/>
                </a:solidFill>
              </a:rPr>
              <a:t>de la productivité de la construction par rapport à la pratique standard.</a:t>
            </a:r>
          </a:p>
          <a:p>
            <a:pPr marL="171450" indent="-171450">
              <a:spcAft>
                <a:spcPts val="0"/>
              </a:spcAft>
              <a:buFont typeface="Arial"/>
              <a:buChar char="•"/>
              <a:defRPr/>
            </a:pPr>
            <a:r>
              <a:rPr lang="fr-FR" sz="1100" dirty="0" smtClean="0">
                <a:solidFill>
                  <a:schemeClr val="tx1"/>
                </a:solidFill>
              </a:rPr>
              <a:t>Réduction </a:t>
            </a:r>
            <a:r>
              <a:rPr lang="fr-FR" sz="1100" dirty="0">
                <a:solidFill>
                  <a:schemeClr val="tx1"/>
                </a:solidFill>
              </a:rPr>
              <a:t>des émissions intrinsèques et augmentation du stockage du carbone, amélioration de la performance énergétique.</a:t>
            </a:r>
          </a:p>
          <a:p>
            <a:pPr marL="171450" indent="-171450">
              <a:spcAft>
                <a:spcPts val="0"/>
              </a:spcAft>
              <a:buFont typeface="Arial"/>
              <a:buChar char="•"/>
              <a:defRPr/>
            </a:pPr>
            <a:r>
              <a:rPr lang="fr-FR" sz="1100" dirty="0" smtClean="0">
                <a:solidFill>
                  <a:schemeClr val="tx1"/>
                </a:solidFill>
              </a:rPr>
              <a:t>Amélioration </a:t>
            </a:r>
            <a:r>
              <a:rPr lang="fr-FR" sz="1100" dirty="0">
                <a:solidFill>
                  <a:schemeClr val="tx1"/>
                </a:solidFill>
              </a:rPr>
              <a:t>du confort, de la qualité de l'air intérieur et de la qualité de l'environnement intérieur.</a:t>
            </a:r>
          </a:p>
          <a:p>
            <a:pPr marL="171450" indent="-171450">
              <a:spcAft>
                <a:spcPts val="0"/>
              </a:spcAft>
              <a:buFont typeface="Arial"/>
              <a:buChar char="•"/>
              <a:defRPr/>
            </a:pPr>
            <a:r>
              <a:rPr lang="fr-FR" sz="1100" dirty="0" smtClean="0">
                <a:solidFill>
                  <a:schemeClr val="tx1"/>
                </a:solidFill>
              </a:rPr>
              <a:t>Sensibilisation </a:t>
            </a:r>
            <a:r>
              <a:rPr lang="fr-FR" sz="1100" dirty="0">
                <a:solidFill>
                  <a:schemeClr val="tx1"/>
                </a:solidFill>
              </a:rPr>
              <a:t>accrue aux meilleures pratiques de construction à émissions nulles.</a:t>
            </a:r>
          </a:p>
          <a:p>
            <a:pPr marL="171450" indent="-171450">
              <a:spcAft>
                <a:spcPts val="0"/>
              </a:spcAft>
              <a:buFont typeface="Arial"/>
              <a:buChar char="•"/>
              <a:defRPr/>
            </a:pPr>
            <a:r>
              <a:rPr lang="fr-FR" sz="1100" dirty="0" smtClean="0">
                <a:solidFill>
                  <a:schemeClr val="tx1"/>
                </a:solidFill>
              </a:rPr>
              <a:t>Amélioration </a:t>
            </a:r>
            <a:r>
              <a:rPr lang="fr-FR" sz="1100" dirty="0">
                <a:solidFill>
                  <a:schemeClr val="tx1"/>
                </a:solidFill>
              </a:rPr>
              <a:t>de la circularité de la construction.  </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p>
          <a:p>
            <a:pPr marL="171450" indent="-171450">
              <a:spcAft>
                <a:spcPts val="0"/>
              </a:spcAft>
              <a:buFont typeface="Arial"/>
              <a:buChar char="•"/>
              <a:defRPr/>
            </a:pPr>
            <a:r>
              <a:rPr lang="fr-FR" sz="1100" spc="-20" dirty="0">
                <a:solidFill>
                  <a:schemeClr val="tx1"/>
                </a:solidFill>
              </a:rPr>
              <a:t>Démontrer des solutions d'approches de construction innovantes </a:t>
            </a:r>
            <a:r>
              <a:rPr lang="fr-FR" sz="1100" spc="-20" dirty="0" smtClean="0">
                <a:solidFill>
                  <a:schemeClr val="tx1"/>
                </a:solidFill>
              </a:rPr>
              <a:t>conformément </a:t>
            </a:r>
            <a:r>
              <a:rPr lang="fr-FR" sz="1100" spc="-20" dirty="0">
                <a:solidFill>
                  <a:schemeClr val="tx1"/>
                </a:solidFill>
              </a:rPr>
              <a:t>à la directive sur la performance énergétique des bâtiments</a:t>
            </a:r>
            <a:r>
              <a:rPr lang="fr-FR" sz="1100" spc="-20" dirty="0" smtClean="0">
                <a:solidFill>
                  <a:schemeClr val="tx1"/>
                </a:solidFill>
              </a:rPr>
              <a:t>.</a:t>
            </a:r>
          </a:p>
          <a:p>
            <a:pPr marL="171450" indent="-171450">
              <a:spcAft>
                <a:spcPts val="0"/>
              </a:spcAft>
              <a:buFont typeface="Arial"/>
              <a:buChar char="•"/>
              <a:defRPr/>
            </a:pPr>
            <a:r>
              <a:rPr lang="fr-FR" sz="1100" spc="-20" dirty="0">
                <a:solidFill>
                  <a:schemeClr val="tx1"/>
                </a:solidFill>
              </a:rPr>
              <a:t>Atteindre des normes énergétiques nulles ou positives </a:t>
            </a:r>
            <a:r>
              <a:rPr lang="fr-FR" sz="1100" spc="-20" dirty="0" smtClean="0">
                <a:solidFill>
                  <a:schemeClr val="tx1"/>
                </a:solidFill>
              </a:rPr>
              <a:t>et </a:t>
            </a:r>
            <a:r>
              <a:rPr lang="fr-FR" sz="1100" spc="-20" dirty="0">
                <a:solidFill>
                  <a:schemeClr val="tx1"/>
                </a:solidFill>
              </a:rPr>
              <a:t>réduire les émissions </a:t>
            </a:r>
            <a:r>
              <a:rPr lang="fr-FR" sz="1100" spc="-20" dirty="0" smtClean="0">
                <a:solidFill>
                  <a:schemeClr val="tx1"/>
                </a:solidFill>
              </a:rPr>
              <a:t>intrinsèques.</a:t>
            </a:r>
          </a:p>
          <a:p>
            <a:pPr marL="171450" indent="-171450">
              <a:spcAft>
                <a:spcPts val="0"/>
              </a:spcAft>
              <a:buFont typeface="Arial"/>
              <a:buChar char="•"/>
              <a:defRPr/>
            </a:pPr>
            <a:r>
              <a:rPr lang="fr-FR" sz="1100" spc="-20" dirty="0" smtClean="0">
                <a:solidFill>
                  <a:schemeClr val="tx1"/>
                </a:solidFill>
              </a:rPr>
              <a:t>Utiliser des matériaux, produits recyclés (sans carbone ou provenant de sources durables), portant sur tous les composants des bâtiments.</a:t>
            </a:r>
          </a:p>
          <a:p>
            <a:pPr marL="171450" indent="-171450">
              <a:spcAft>
                <a:spcPts val="0"/>
              </a:spcAft>
              <a:buFont typeface="Arial"/>
              <a:buChar char="•"/>
              <a:defRPr/>
            </a:pPr>
            <a:r>
              <a:rPr lang="fr-FR" sz="1100" spc="-20" dirty="0" smtClean="0">
                <a:solidFill>
                  <a:schemeClr val="tx1"/>
                </a:solidFill>
              </a:rPr>
              <a:t>Ancrer les solutions, les produits matériaux dans les chaînes de valeurs locales, contribuer à la montée en compétences des acteurs de la filière, dans une approche participative et d’acceptabilité.</a:t>
            </a:r>
          </a:p>
          <a:p>
            <a:pPr marL="171450" indent="-171450">
              <a:spcAft>
                <a:spcPts val="0"/>
              </a:spcAft>
              <a:buFont typeface="Arial"/>
              <a:buChar char="•"/>
              <a:defRPr/>
            </a:pPr>
            <a:r>
              <a:rPr lang="fr-FR" sz="1100" spc="-20" dirty="0" smtClean="0">
                <a:solidFill>
                  <a:schemeClr val="tx1"/>
                </a:solidFill>
              </a:rPr>
              <a:t>Développer des solutions avec un fort potentiel de réplication.</a:t>
            </a:r>
          </a:p>
          <a:p>
            <a:pPr marL="171450" indent="-171450">
              <a:spcAft>
                <a:spcPts val="0"/>
              </a:spcAft>
              <a:buFont typeface="Arial"/>
              <a:buChar char="•"/>
              <a:defRPr/>
            </a:pPr>
            <a:r>
              <a:rPr lang="fr-FR" sz="1100" spc="-20" dirty="0">
                <a:solidFill>
                  <a:schemeClr val="tx1"/>
                </a:solidFill>
              </a:rPr>
              <a:t>M</a:t>
            </a:r>
            <a:r>
              <a:rPr lang="fr-FR" sz="1100" spc="-20" dirty="0" smtClean="0">
                <a:solidFill>
                  <a:schemeClr val="tx1"/>
                </a:solidFill>
              </a:rPr>
              <a:t>ener 3 sites de démonstration de construction neuve dont un de bâtiment public.</a:t>
            </a:r>
          </a:p>
          <a:p>
            <a:pPr marL="171450" indent="-171450">
              <a:spcAft>
                <a:spcPts val="0"/>
              </a:spcAft>
              <a:buFont typeface="Arial"/>
              <a:buChar char="•"/>
              <a:defRPr/>
            </a:pPr>
            <a:r>
              <a:rPr lang="fr-FR" sz="1100" spc="-20" dirty="0" smtClean="0">
                <a:solidFill>
                  <a:schemeClr val="tx1"/>
                </a:solidFill>
              </a:rPr>
              <a:t>Partager </a:t>
            </a:r>
            <a:r>
              <a:rPr lang="fr-FR" sz="1100" spc="-20" dirty="0">
                <a:solidFill>
                  <a:schemeClr val="tx1"/>
                </a:solidFill>
              </a:rPr>
              <a:t>des conseils et des recommandations sur les meilleures pratiques en matière de construction à émissions nulles. </a:t>
            </a:r>
            <a:endParaRPr lang="fr-FR" sz="1100" spc="-20" dirty="0" smtClean="0">
              <a:solidFill>
                <a:schemeClr val="tx1"/>
              </a:solidFill>
            </a:endParaRPr>
          </a:p>
          <a:p>
            <a:pPr marL="171450" indent="-171450">
              <a:spcAft>
                <a:spcPts val="0"/>
              </a:spcAft>
              <a:buFont typeface="Arial"/>
              <a:buChar char="•"/>
              <a:defRPr/>
            </a:pPr>
            <a:r>
              <a:rPr lang="fr-FR" sz="1100" spc="-20" dirty="0" smtClean="0">
                <a:solidFill>
                  <a:schemeClr val="tx1"/>
                </a:solidFill>
              </a:rPr>
              <a:t>Formaliser </a:t>
            </a:r>
            <a:r>
              <a:rPr lang="fr-FR" sz="1100" spc="-20" dirty="0">
                <a:solidFill>
                  <a:schemeClr val="tx1"/>
                </a:solidFill>
              </a:rPr>
              <a:t>un retour d'information aux décideurs politiques aux niveaux européen, national et (le cas échéant) régional et local. </a:t>
            </a:r>
            <a:endParaRPr lang="fr-FR" sz="1100" spc="-20" dirty="0" smtClean="0">
              <a:solidFill>
                <a:schemeClr val="tx1"/>
              </a:solidFill>
            </a:endParaRPr>
          </a:p>
          <a:p>
            <a:pPr marL="171450" indent="-171450">
              <a:spcAft>
                <a:spcPts val="0"/>
              </a:spcAft>
              <a:buFont typeface="Arial"/>
              <a:buChar char="•"/>
              <a:defRPr/>
            </a:pPr>
            <a:endParaRPr lang="fr-FR" sz="1000" dirty="0" smtClean="0">
              <a:solidFill>
                <a:schemeClr val="tx1"/>
              </a:solidFill>
            </a:endParaRPr>
          </a:p>
          <a:p>
            <a:pPr marL="171450" indent="-171450">
              <a:spcAft>
                <a:spcPts val="0"/>
              </a:spcAft>
              <a:buFont typeface="Arial"/>
              <a:buChar char="•"/>
              <a:defRPr/>
            </a:pPr>
            <a:endParaRPr lang="fr-FR" sz="1000" dirty="0">
              <a:solidFill>
                <a:schemeClr val="tx1"/>
              </a:solidFill>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65</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4 </a:t>
            </a:r>
            <a:r>
              <a:rPr lang="fr-FR" b="1" dirty="0"/>
              <a:t>: Les appels de </a:t>
            </a:r>
            <a:r>
              <a:rPr lang="fr-FR" b="1" dirty="0" smtClean="0"/>
              <a:t>2023 </a:t>
            </a:r>
            <a:endParaRPr lang="fr-FR" b="1" dirty="0"/>
          </a:p>
          <a:p>
            <a:pPr>
              <a:defRPr/>
            </a:pPr>
            <a:r>
              <a:rPr lang="fr-FR" sz="1200" b="1" dirty="0" smtClean="0"/>
              <a:t>Bâtiments</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en-US" sz="1200" i="1" dirty="0"/>
              <a:t>TRL à la fin du </a:t>
            </a:r>
            <a:r>
              <a:rPr lang="en-US" sz="1200" i="1" dirty="0" err="1"/>
              <a:t>projet</a:t>
            </a:r>
            <a:r>
              <a:rPr lang="en-US" sz="1200" i="1" dirty="0"/>
              <a:t> </a:t>
            </a:r>
            <a:r>
              <a:rPr lang="en-US" sz="1200" i="1" dirty="0" smtClean="0"/>
              <a:t>6-8)</a:t>
            </a:r>
            <a:endParaRPr lang="fr-FR" sz="1200" i="1" dirty="0"/>
          </a:p>
          <a:p>
            <a:pPr lvl="0">
              <a:defRPr/>
            </a:pPr>
            <a:r>
              <a:rPr lang="fr-FR" sz="1200" i="1" dirty="0" smtClean="0"/>
              <a:t>Nb </a:t>
            </a:r>
            <a:r>
              <a:rPr lang="fr-FR" sz="1200" i="1" dirty="0"/>
              <a:t>estimé de projets financés : </a:t>
            </a:r>
            <a:r>
              <a:rPr lang="fr-FR" sz="1200" i="1" dirty="0" smtClean="0"/>
              <a:t>2</a:t>
            </a:r>
            <a:endParaRPr dirty="0"/>
          </a:p>
          <a:p>
            <a:pPr lvl="0">
              <a:defRPr/>
            </a:pPr>
            <a:r>
              <a:rPr lang="fr-FR" sz="1200" i="1" dirty="0"/>
              <a:t>Budget/projet : </a:t>
            </a:r>
            <a:r>
              <a:rPr lang="fr-FR" sz="1200" i="1" dirty="0" smtClean="0"/>
              <a:t>5 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20/04/2023</a:t>
            </a:r>
            <a:endParaRPr dirty="0"/>
          </a:p>
        </p:txBody>
      </p:sp>
    </p:spTree>
    <p:extLst>
      <p:ext uri="{BB962C8B-B14F-4D97-AF65-F5344CB8AC3E}">
        <p14:creationId xmlns:p14="http://schemas.microsoft.com/office/powerpoint/2010/main" val="177565155"/>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smtClean="0">
                <a:solidFill>
                  <a:schemeClr val="tx1"/>
                </a:solidFill>
              </a:rPr>
              <a:t>HORIZON-CL5-2023-D4-01-02: </a:t>
            </a:r>
            <a:r>
              <a:rPr lang="en-US" sz="1400" b="1" u="sng" dirty="0">
                <a:solidFill>
                  <a:schemeClr val="tx1"/>
                </a:solidFill>
              </a:rPr>
              <a:t>Future-proofing historical buildings for the clean energy transition</a:t>
            </a:r>
            <a:endParaRPr lang="en-US" sz="1400" b="1" dirty="0">
              <a:solidFill>
                <a:schemeClr val="tx1"/>
              </a:solidFill>
            </a:endParaRPr>
          </a:p>
        </p:txBody>
      </p:sp>
      <p:sp>
        <p:nvSpPr>
          <p:cNvPr id="6" name="Espace réservé du contenu 5"/>
          <p:cNvSpPr txBox="1"/>
          <p:nvPr/>
        </p:nvSpPr>
        <p:spPr bwMode="gray">
          <a:xfrm>
            <a:off x="360000" y="1548000"/>
            <a:ext cx="8640000" cy="3384376"/>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spc="-20" dirty="0" err="1" smtClean="0">
                <a:ea typeface="Times New Roman"/>
                <a:cs typeface="Times New Roman"/>
              </a:rPr>
              <a:t>Résultats</a:t>
            </a:r>
            <a:r>
              <a:rPr lang="en-GB" sz="1200" b="1" u="sng" spc="-20" dirty="0" smtClean="0">
                <a:ea typeface="Times New Roman"/>
                <a:cs typeface="Times New Roman"/>
              </a:rPr>
              <a:t> attendus </a:t>
            </a:r>
            <a:r>
              <a:rPr lang="en-GB" sz="1200" b="1" u="sng" spc="-20" dirty="0">
                <a:ea typeface="Times New Roman"/>
                <a:cs typeface="Times New Roman"/>
              </a:rPr>
              <a:t>:</a:t>
            </a:r>
            <a:endParaRPr sz="1200" spc="-20" dirty="0"/>
          </a:p>
          <a:p>
            <a:pPr marL="171450" indent="-171450">
              <a:spcAft>
                <a:spcPts val="0"/>
              </a:spcAft>
              <a:buFont typeface="Arial"/>
              <a:buChar char="•"/>
              <a:defRPr/>
            </a:pPr>
            <a:r>
              <a:rPr lang="fr-FR" spc="-20" dirty="0" smtClean="0">
                <a:solidFill>
                  <a:schemeClr val="tx1"/>
                </a:solidFill>
              </a:rPr>
              <a:t>Réduction </a:t>
            </a:r>
            <a:r>
              <a:rPr lang="fr-FR" spc="-20" dirty="0">
                <a:solidFill>
                  <a:schemeClr val="tx1"/>
                </a:solidFill>
              </a:rPr>
              <a:t>de la demande énergétique d'au moins 60 %, en préservant les valeurs du patrimoine historique et culturel.</a:t>
            </a:r>
          </a:p>
          <a:p>
            <a:pPr marL="171450" indent="-171450">
              <a:spcAft>
                <a:spcPts val="0"/>
              </a:spcAft>
              <a:buFont typeface="Arial"/>
              <a:buChar char="•"/>
              <a:defRPr/>
            </a:pPr>
            <a:r>
              <a:rPr lang="fr-FR" spc="-20" dirty="0" smtClean="0">
                <a:solidFill>
                  <a:schemeClr val="tx1"/>
                </a:solidFill>
              </a:rPr>
              <a:t>Réduction </a:t>
            </a:r>
            <a:r>
              <a:rPr lang="fr-FR" spc="-20" dirty="0">
                <a:solidFill>
                  <a:schemeClr val="tx1"/>
                </a:solidFill>
              </a:rPr>
              <a:t>des déchets de construction sur le site.</a:t>
            </a:r>
          </a:p>
          <a:p>
            <a:pPr marL="171450" indent="-171450">
              <a:spcAft>
                <a:spcPts val="0"/>
              </a:spcAft>
              <a:buFont typeface="Arial"/>
              <a:buChar char="•"/>
              <a:defRPr/>
            </a:pPr>
            <a:r>
              <a:rPr lang="fr-FR" spc="-20" dirty="0" smtClean="0">
                <a:solidFill>
                  <a:schemeClr val="tx1"/>
                </a:solidFill>
              </a:rPr>
              <a:t>Amélioration </a:t>
            </a:r>
            <a:r>
              <a:rPr lang="fr-FR" spc="-20" dirty="0">
                <a:solidFill>
                  <a:schemeClr val="tx1"/>
                </a:solidFill>
              </a:rPr>
              <a:t>de la rentabilité de la rénovation tout au long de la vie par rapport à la rénovation conventionnelle.</a:t>
            </a:r>
          </a:p>
          <a:p>
            <a:pPr marL="171450" indent="-171450">
              <a:spcAft>
                <a:spcPts val="0"/>
              </a:spcAft>
              <a:buFont typeface="Arial"/>
              <a:buChar char="•"/>
              <a:defRPr/>
            </a:pPr>
            <a:r>
              <a:rPr lang="fr-FR" spc="-20" dirty="0" smtClean="0">
                <a:solidFill>
                  <a:schemeClr val="tx1"/>
                </a:solidFill>
              </a:rPr>
              <a:t>Amélioration </a:t>
            </a:r>
            <a:r>
              <a:rPr lang="fr-FR" spc="-20" dirty="0">
                <a:solidFill>
                  <a:schemeClr val="tx1"/>
                </a:solidFill>
              </a:rPr>
              <a:t>du confort, de la qualité de l'air intérieur et de la qualité de l'environnement intérieur.</a:t>
            </a:r>
          </a:p>
          <a:p>
            <a:pPr marL="171450" indent="-171450">
              <a:spcAft>
                <a:spcPts val="0"/>
              </a:spcAft>
              <a:buFont typeface="Arial"/>
              <a:buChar char="•"/>
              <a:defRPr/>
            </a:pPr>
            <a:r>
              <a:rPr lang="fr-FR" spc="-20" dirty="0" smtClean="0">
                <a:solidFill>
                  <a:schemeClr val="tx1"/>
                </a:solidFill>
              </a:rPr>
              <a:t>Réduction </a:t>
            </a:r>
            <a:r>
              <a:rPr lang="fr-FR" spc="-20" dirty="0">
                <a:solidFill>
                  <a:schemeClr val="tx1"/>
                </a:solidFill>
              </a:rPr>
              <a:t>significative des coûts de maintenance.</a:t>
            </a:r>
          </a:p>
          <a:p>
            <a:pPr marL="171450" indent="-171450">
              <a:spcAft>
                <a:spcPts val="0"/>
              </a:spcAft>
              <a:buFont typeface="Arial"/>
              <a:buChar char="•"/>
              <a:defRPr/>
            </a:pPr>
            <a:r>
              <a:rPr lang="fr-FR" spc="-20" dirty="0" smtClean="0">
                <a:solidFill>
                  <a:schemeClr val="tx1"/>
                </a:solidFill>
              </a:rPr>
              <a:t>Si possible, augmentation du potentiel des </a:t>
            </a:r>
            <a:r>
              <a:rPr lang="fr-FR" spc="-20" dirty="0" err="1" smtClean="0">
                <a:solidFill>
                  <a:schemeClr val="tx1"/>
                </a:solidFill>
              </a:rPr>
              <a:t>EnR</a:t>
            </a:r>
            <a:r>
              <a:rPr lang="fr-FR" spc="-20" dirty="0" smtClean="0">
                <a:solidFill>
                  <a:schemeClr val="tx1"/>
                </a:solidFill>
              </a:rPr>
              <a:t> </a:t>
            </a:r>
            <a:r>
              <a:rPr lang="fr-FR" spc="-20" dirty="0">
                <a:solidFill>
                  <a:schemeClr val="tx1"/>
                </a:solidFill>
              </a:rPr>
              <a:t>et amélioration de la préparation intelligente, </a:t>
            </a:r>
            <a:r>
              <a:rPr lang="fr-FR" spc="-20" dirty="0" smtClean="0">
                <a:solidFill>
                  <a:schemeClr val="tx1"/>
                </a:solidFill>
              </a:rPr>
              <a:t>en respectant les </a:t>
            </a:r>
            <a:r>
              <a:rPr lang="fr-FR" spc="-20" dirty="0">
                <a:solidFill>
                  <a:schemeClr val="tx1"/>
                </a:solidFill>
              </a:rPr>
              <a:t>spécificités des bâtiments historiques.</a:t>
            </a:r>
          </a:p>
          <a:p>
            <a:pPr marL="171450" indent="-171450">
              <a:spcAft>
                <a:spcPts val="0"/>
              </a:spcAft>
              <a:buFont typeface="Arial"/>
              <a:buChar char="•"/>
              <a:defRPr/>
            </a:pPr>
            <a:r>
              <a:rPr lang="fr-FR" spc="-20" dirty="0" smtClean="0">
                <a:solidFill>
                  <a:schemeClr val="tx1"/>
                </a:solidFill>
              </a:rPr>
              <a:t>Efficacité </a:t>
            </a:r>
            <a:r>
              <a:rPr lang="fr-FR" spc="-20" dirty="0">
                <a:solidFill>
                  <a:schemeClr val="tx1"/>
                </a:solidFill>
              </a:rPr>
              <a:t>accrue et potentiel de reproductibilité des solutions proposées.  </a:t>
            </a:r>
          </a:p>
          <a:p>
            <a:pPr marL="171450" indent="-171450">
              <a:spcAft>
                <a:spcPts val="0"/>
              </a:spcAft>
              <a:buFont typeface="Arial"/>
              <a:buChar char="•"/>
              <a:defRPr/>
            </a:pPr>
            <a:endParaRPr lang="fr-FR" sz="800" spc="-20" dirty="0">
              <a:solidFill>
                <a:schemeClr val="tx1"/>
              </a:solidFill>
            </a:endParaRPr>
          </a:p>
          <a:p>
            <a:pPr algn="just">
              <a:lnSpc>
                <a:spcPct val="114999"/>
              </a:lnSpc>
              <a:defRPr/>
            </a:pPr>
            <a:r>
              <a:rPr lang="en-GB" sz="1200" b="1" u="sng" spc="-20" dirty="0" err="1" smtClean="0">
                <a:ea typeface="Times New Roman"/>
                <a:cs typeface="Times New Roman"/>
              </a:rPr>
              <a:t>Activités</a:t>
            </a:r>
            <a:r>
              <a:rPr lang="en-GB" sz="1200" b="1" u="sng" spc="-20" dirty="0" smtClean="0">
                <a:ea typeface="Times New Roman"/>
                <a:cs typeface="Times New Roman"/>
              </a:rPr>
              <a:t> :</a:t>
            </a:r>
          </a:p>
          <a:p>
            <a:pPr marL="171450" indent="-171450">
              <a:spcAft>
                <a:spcPts val="0"/>
              </a:spcAft>
              <a:buFont typeface="Arial" panose="020B0604020202020204" pitchFamily="34" charset="0"/>
              <a:buChar char="•"/>
            </a:pPr>
            <a:r>
              <a:rPr lang="fr-FR" spc="-20" dirty="0" smtClean="0">
                <a:solidFill>
                  <a:schemeClr val="tx1"/>
                </a:solidFill>
              </a:rPr>
              <a:t>Cibler </a:t>
            </a:r>
            <a:r>
              <a:rPr lang="fr-FR" spc="-20" dirty="0">
                <a:solidFill>
                  <a:schemeClr val="tx1"/>
                </a:solidFill>
              </a:rPr>
              <a:t>les types de bâtiments construits avant 1945 qui ont des restrictions concernant les modifications de leur </a:t>
            </a:r>
            <a:r>
              <a:rPr lang="fr-FR" spc="-20" dirty="0" smtClean="0">
                <a:solidFill>
                  <a:schemeClr val="tx1"/>
                </a:solidFill>
              </a:rPr>
              <a:t>enveloppe (les </a:t>
            </a:r>
            <a:r>
              <a:rPr lang="fr-FR" spc="-20" dirty="0">
                <a:solidFill>
                  <a:schemeClr val="tx1"/>
                </a:solidFill>
              </a:rPr>
              <a:t>bâtiments présentant un patrimoine culturel important </a:t>
            </a:r>
            <a:r>
              <a:rPr lang="fr-FR" spc="-20" dirty="0" smtClean="0">
                <a:solidFill>
                  <a:schemeClr val="tx1"/>
                </a:solidFill>
              </a:rPr>
              <a:t>et </a:t>
            </a:r>
            <a:r>
              <a:rPr lang="fr-FR" spc="-20" dirty="0">
                <a:solidFill>
                  <a:schemeClr val="tx1"/>
                </a:solidFill>
              </a:rPr>
              <a:t>construits après cette date peuvent également être pris en considération).</a:t>
            </a:r>
          </a:p>
          <a:p>
            <a:pPr marL="171450" indent="-171450">
              <a:spcAft>
                <a:spcPts val="0"/>
              </a:spcAft>
              <a:buFont typeface="Arial" panose="020B0604020202020204" pitchFamily="34" charset="0"/>
              <a:buChar char="•"/>
            </a:pPr>
            <a:r>
              <a:rPr lang="fr-FR" spc="-20" dirty="0" smtClean="0">
                <a:solidFill>
                  <a:schemeClr val="tx1"/>
                </a:solidFill>
              </a:rPr>
              <a:t>Standardiser les </a:t>
            </a:r>
            <a:r>
              <a:rPr lang="fr-FR" spc="-20" dirty="0">
                <a:solidFill>
                  <a:schemeClr val="tx1"/>
                </a:solidFill>
              </a:rPr>
              <a:t>approches et </a:t>
            </a:r>
            <a:r>
              <a:rPr lang="fr-FR" spc="-20" dirty="0" smtClean="0">
                <a:solidFill>
                  <a:schemeClr val="tx1"/>
                </a:solidFill>
              </a:rPr>
              <a:t>les </a:t>
            </a:r>
            <a:r>
              <a:rPr lang="fr-FR" spc="-20" dirty="0">
                <a:solidFill>
                  <a:schemeClr val="tx1"/>
                </a:solidFill>
              </a:rPr>
              <a:t>solutions de rénovation </a:t>
            </a:r>
            <a:r>
              <a:rPr lang="fr-FR" spc="-20" dirty="0" smtClean="0">
                <a:solidFill>
                  <a:schemeClr val="tx1"/>
                </a:solidFill>
              </a:rPr>
              <a:t>pour être directement </a:t>
            </a:r>
            <a:r>
              <a:rPr lang="fr-FR" spc="-20" dirty="0">
                <a:solidFill>
                  <a:schemeClr val="tx1"/>
                </a:solidFill>
              </a:rPr>
              <a:t>reproductibles </a:t>
            </a:r>
            <a:r>
              <a:rPr lang="fr-FR" spc="-20" dirty="0" smtClean="0">
                <a:solidFill>
                  <a:schemeClr val="tx1"/>
                </a:solidFill>
              </a:rPr>
              <a:t>à </a:t>
            </a:r>
            <a:r>
              <a:rPr lang="fr-FR" spc="-20" dirty="0">
                <a:solidFill>
                  <a:schemeClr val="tx1"/>
                </a:solidFill>
              </a:rPr>
              <a:t>d'autres bâtiments du même type, qui devraient représenter une part d'au moins 1% des bâtiments dans le pays spécifique où ils se trouvent.</a:t>
            </a:r>
          </a:p>
          <a:p>
            <a:pPr marL="171450" indent="-171450">
              <a:spcAft>
                <a:spcPts val="0"/>
              </a:spcAft>
              <a:buFont typeface="Arial" panose="020B0604020202020204" pitchFamily="34" charset="0"/>
              <a:buChar char="•"/>
            </a:pPr>
            <a:r>
              <a:rPr lang="fr-FR" spc="-20" dirty="0" smtClean="0">
                <a:solidFill>
                  <a:schemeClr val="tx1"/>
                </a:solidFill>
              </a:rPr>
              <a:t>Proposer des </a:t>
            </a:r>
            <a:r>
              <a:rPr lang="fr-FR" spc="-20" dirty="0">
                <a:solidFill>
                  <a:schemeClr val="tx1"/>
                </a:solidFill>
              </a:rPr>
              <a:t>solutions qui réduisent la demande d'énergie d'une manière rentable.</a:t>
            </a:r>
          </a:p>
          <a:p>
            <a:pPr marL="171450" indent="-171450">
              <a:spcAft>
                <a:spcPts val="0"/>
              </a:spcAft>
              <a:buFont typeface="Arial" panose="020B0604020202020204" pitchFamily="34" charset="0"/>
              <a:buChar char="•"/>
            </a:pPr>
            <a:r>
              <a:rPr lang="fr-FR" spc="-20" dirty="0" smtClean="0">
                <a:solidFill>
                  <a:schemeClr val="tx1"/>
                </a:solidFill>
              </a:rPr>
              <a:t>Explorer </a:t>
            </a:r>
            <a:r>
              <a:rPr lang="fr-FR" spc="-20" dirty="0">
                <a:solidFill>
                  <a:schemeClr val="tx1"/>
                </a:solidFill>
              </a:rPr>
              <a:t>des solutions d'isolation interne et externe et, si possible, intégrer des interventions adaptables, des systèmes techniques de construction prêts à l'emploi et/ou des services d'énergie renouvelable.</a:t>
            </a:r>
          </a:p>
          <a:p>
            <a:pPr marL="171450" indent="-171450">
              <a:spcAft>
                <a:spcPts val="0"/>
              </a:spcAft>
              <a:buFont typeface="Arial" panose="020B0604020202020204" pitchFamily="34" charset="0"/>
              <a:buChar char="•"/>
            </a:pPr>
            <a:r>
              <a:rPr lang="fr-FR" spc="-20" dirty="0" smtClean="0">
                <a:solidFill>
                  <a:schemeClr val="tx1"/>
                </a:solidFill>
              </a:rPr>
              <a:t>Utiliser </a:t>
            </a:r>
            <a:r>
              <a:rPr lang="fr-FR" spc="-20" dirty="0">
                <a:solidFill>
                  <a:schemeClr val="tx1"/>
                </a:solidFill>
              </a:rPr>
              <a:t>des matériaux et des techniques de construction nouveaux et </a:t>
            </a:r>
            <a:r>
              <a:rPr lang="fr-FR" spc="-20" dirty="0" smtClean="0">
                <a:solidFill>
                  <a:schemeClr val="tx1"/>
                </a:solidFill>
              </a:rPr>
              <a:t>traditionnels.</a:t>
            </a:r>
            <a:r>
              <a:rPr lang="fr-FR" spc="-20" dirty="0">
                <a:solidFill>
                  <a:schemeClr val="tx1"/>
                </a:solidFill>
              </a:rPr>
              <a:t> </a:t>
            </a:r>
            <a:r>
              <a:rPr lang="fr-FR" spc="-20" dirty="0" smtClean="0">
                <a:solidFill>
                  <a:schemeClr val="tx1"/>
                </a:solidFill>
              </a:rPr>
              <a:t>Améliorer </a:t>
            </a:r>
            <a:r>
              <a:rPr lang="fr-FR" spc="-20" dirty="0">
                <a:solidFill>
                  <a:schemeClr val="tx1"/>
                </a:solidFill>
              </a:rPr>
              <a:t>le confort des occupants et réduire les coûts </a:t>
            </a:r>
            <a:r>
              <a:rPr lang="fr-FR" spc="-20" dirty="0" smtClean="0">
                <a:solidFill>
                  <a:schemeClr val="tx1"/>
                </a:solidFill>
              </a:rPr>
              <a:t>d'entretien.</a:t>
            </a:r>
          </a:p>
          <a:p>
            <a:pPr marL="171450" indent="-171450">
              <a:spcAft>
                <a:spcPts val="0"/>
              </a:spcAft>
              <a:buFont typeface="Arial" panose="020B0604020202020204" pitchFamily="34" charset="0"/>
              <a:buChar char="•"/>
            </a:pPr>
            <a:r>
              <a:rPr lang="fr-FR" spc="-20" dirty="0" smtClean="0">
                <a:solidFill>
                  <a:schemeClr val="tx1"/>
                </a:solidFill>
              </a:rPr>
              <a:t>Valider </a:t>
            </a:r>
            <a:r>
              <a:rPr lang="fr-FR" spc="-20" dirty="0">
                <a:solidFill>
                  <a:schemeClr val="tx1"/>
                </a:solidFill>
              </a:rPr>
              <a:t>des solutions dans un environnement pertinent </a:t>
            </a:r>
            <a:r>
              <a:rPr lang="fr-FR" spc="-20" dirty="0" smtClean="0">
                <a:solidFill>
                  <a:schemeClr val="tx1"/>
                </a:solidFill>
              </a:rPr>
              <a:t>qui couvre </a:t>
            </a:r>
            <a:r>
              <a:rPr lang="fr-FR" spc="-20" dirty="0">
                <a:solidFill>
                  <a:schemeClr val="tx1"/>
                </a:solidFill>
              </a:rPr>
              <a:t>au moins trois pays </a:t>
            </a:r>
            <a:r>
              <a:rPr lang="fr-FR" spc="-20" dirty="0" smtClean="0">
                <a:solidFill>
                  <a:schemeClr val="tx1"/>
                </a:solidFill>
              </a:rPr>
              <a:t>différents</a:t>
            </a:r>
            <a:r>
              <a:rPr lang="fr-FR" spc="-20" dirty="0">
                <a:solidFill>
                  <a:schemeClr val="tx1"/>
                </a:solidFill>
              </a:rPr>
              <a:t> </a:t>
            </a:r>
            <a:r>
              <a:rPr lang="fr-FR" spc="-20" dirty="0" smtClean="0">
                <a:solidFill>
                  <a:schemeClr val="tx1"/>
                </a:solidFill>
              </a:rPr>
              <a:t>   </a:t>
            </a:r>
            <a:endParaRPr lang="fr-FR" spc="-20" dirty="0">
              <a:solidFill>
                <a:schemeClr val="tx1"/>
              </a:solidFill>
            </a:endParaRPr>
          </a:p>
          <a:p>
            <a:r>
              <a:rPr lang="fr-FR" sz="1100" spc="-20" dirty="0"/>
              <a:t/>
            </a:r>
            <a:br>
              <a:rPr lang="fr-FR" sz="1100" spc="-20" dirty="0"/>
            </a:br>
            <a:r>
              <a:rPr lang="fr-FR" sz="1100" spc="-20" dirty="0"/>
              <a:t> </a:t>
            </a:r>
          </a:p>
          <a:p>
            <a:pPr marL="171450" indent="-171450">
              <a:spcAft>
                <a:spcPts val="0"/>
              </a:spcAft>
              <a:buFont typeface="Arial"/>
              <a:buChar char="•"/>
              <a:defRPr/>
            </a:pPr>
            <a:endParaRPr lang="fr-FR" spc="-20" dirty="0" smtClean="0">
              <a:solidFill>
                <a:schemeClr val="tx1"/>
              </a:solidFill>
            </a:endParaRPr>
          </a:p>
          <a:p>
            <a:pPr marL="171450" indent="-171450">
              <a:spcAft>
                <a:spcPts val="0"/>
              </a:spcAft>
              <a:buFont typeface="Arial"/>
              <a:buChar char="•"/>
              <a:defRPr/>
            </a:pPr>
            <a:endParaRPr lang="fr-FR" spc="-20" dirty="0">
              <a:solidFill>
                <a:schemeClr val="tx1"/>
              </a:solidFill>
            </a:endParaRPr>
          </a:p>
          <a:p>
            <a:pPr marL="285750" marR="0" lvl="0" indent="-285750" algn="l" defTabSz="914400">
              <a:lnSpc>
                <a:spcPct val="100000"/>
              </a:lnSpc>
              <a:spcBef>
                <a:spcPts val="0"/>
              </a:spcBef>
              <a:spcAft>
                <a:spcPts val="500"/>
              </a:spcAft>
              <a:buClrTx/>
              <a:buSzTx/>
              <a:buFont typeface="Arial"/>
              <a:buChar char="•"/>
              <a:defRPr/>
            </a:pPr>
            <a:endParaRPr lang="fr-FR" sz="1200" b="0" i="0" u="none" strike="noStrike" cap="none" spc="-20" dirty="0">
              <a:ln>
                <a:noFill/>
              </a:ln>
              <a:solidFill>
                <a:srgbClr val="000091"/>
              </a:solidFill>
              <a:latin typeface="Aria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66</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4 </a:t>
            </a:r>
            <a:r>
              <a:rPr lang="fr-FR" b="1" dirty="0"/>
              <a:t>: Les appels de </a:t>
            </a:r>
            <a:r>
              <a:rPr lang="fr-FR" b="1" dirty="0" smtClean="0"/>
              <a:t>2023 </a:t>
            </a:r>
            <a:endParaRPr lang="fr-FR" b="1" dirty="0"/>
          </a:p>
          <a:p>
            <a:pPr>
              <a:defRPr/>
            </a:pPr>
            <a:r>
              <a:rPr lang="fr-FR" sz="1200" b="1" dirty="0" smtClean="0"/>
              <a:t>Bâtiments</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RIA </a:t>
            </a:r>
            <a:r>
              <a:rPr lang="fr-FR" sz="1200" i="1" dirty="0"/>
              <a:t>(</a:t>
            </a:r>
            <a:r>
              <a:rPr lang="en-US" sz="1200" i="1" dirty="0"/>
              <a:t>TRL à la fin du </a:t>
            </a:r>
            <a:r>
              <a:rPr lang="en-US" sz="1200" i="1" dirty="0" err="1"/>
              <a:t>projet</a:t>
            </a:r>
            <a:r>
              <a:rPr lang="en-US" sz="1200" i="1" dirty="0"/>
              <a:t> 4-5)</a:t>
            </a:r>
            <a:endParaRPr lang="fr-FR" sz="1200" i="1" dirty="0"/>
          </a:p>
          <a:p>
            <a:pPr lvl="0">
              <a:defRPr/>
            </a:pPr>
            <a:r>
              <a:rPr lang="fr-FR" sz="1200" i="1" dirty="0" smtClean="0"/>
              <a:t>Nb </a:t>
            </a:r>
            <a:r>
              <a:rPr lang="fr-FR" sz="1200" i="1" dirty="0"/>
              <a:t>estimé de projets financés </a:t>
            </a:r>
            <a:r>
              <a:rPr lang="fr-FR" sz="1200" i="1" dirty="0" smtClean="0"/>
              <a:t>: 2 </a:t>
            </a:r>
            <a:endParaRPr dirty="0"/>
          </a:p>
          <a:p>
            <a:pPr lvl="0">
              <a:defRPr/>
            </a:pPr>
            <a:r>
              <a:rPr lang="fr-FR" sz="1200" i="1" dirty="0"/>
              <a:t>Budget/projet : </a:t>
            </a:r>
            <a:r>
              <a:rPr lang="fr-FR" sz="1200" i="1" dirty="0" smtClean="0"/>
              <a:t>4,5 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20/04/2023</a:t>
            </a:r>
            <a:endParaRPr dirty="0"/>
          </a:p>
        </p:txBody>
      </p:sp>
    </p:spTree>
    <p:extLst>
      <p:ext uri="{BB962C8B-B14F-4D97-AF65-F5344CB8AC3E}">
        <p14:creationId xmlns:p14="http://schemas.microsoft.com/office/powerpoint/2010/main" val="293852646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HORIZON-CL5-2023-D4-01-03</a:t>
            </a:r>
            <a:r>
              <a:rPr lang="en-US" sz="1400" b="1" u="sng" dirty="0" smtClean="0">
                <a:solidFill>
                  <a:schemeClr val="tx1"/>
                </a:solidFill>
              </a:rPr>
              <a:t>: Interoperable </a:t>
            </a:r>
            <a:r>
              <a:rPr lang="en-US" sz="1400" b="1" u="sng" dirty="0">
                <a:solidFill>
                  <a:schemeClr val="tx1"/>
                </a:solidFill>
              </a:rPr>
              <a:t>solutions for positive energy districts (PEDs), including a better integration of local renewables and local excess heat sources </a:t>
            </a:r>
            <a:endParaRPr lang="en-US" sz="1400" b="1" dirty="0">
              <a:solidFill>
                <a:schemeClr val="tx1"/>
              </a:solidFill>
            </a:endParaRPr>
          </a:p>
        </p:txBody>
      </p:sp>
      <p:sp>
        <p:nvSpPr>
          <p:cNvPr id="6" name="Espace réservé du contenu 5"/>
          <p:cNvSpPr txBox="1"/>
          <p:nvPr/>
        </p:nvSpPr>
        <p:spPr bwMode="gray">
          <a:xfrm>
            <a:off x="360000" y="1707654"/>
            <a:ext cx="8532000" cy="3168352"/>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sz="1200" dirty="0"/>
          </a:p>
          <a:p>
            <a:pPr marL="171450" indent="-171450">
              <a:spcAft>
                <a:spcPts val="0"/>
              </a:spcAft>
              <a:buFont typeface="Arial"/>
              <a:buChar char="•"/>
              <a:defRPr/>
            </a:pPr>
            <a:r>
              <a:rPr lang="fr-FR" sz="1150" spc="-20" dirty="0">
                <a:solidFill>
                  <a:schemeClr val="tx1"/>
                </a:solidFill>
              </a:rPr>
              <a:t>Amélioration de l'intégration des PED dans les systèmes énergétiques et amélioration de la contribution </a:t>
            </a:r>
            <a:r>
              <a:rPr lang="fr-FR" sz="1150" spc="-20" dirty="0" smtClean="0">
                <a:solidFill>
                  <a:schemeClr val="tx1"/>
                </a:solidFill>
              </a:rPr>
              <a:t>des </a:t>
            </a:r>
            <a:r>
              <a:rPr lang="fr-FR" sz="1150" spc="-20" dirty="0">
                <a:solidFill>
                  <a:schemeClr val="tx1"/>
                </a:solidFill>
              </a:rPr>
              <a:t>PED à la robustesse du réseau énergétique en ce qui concerne les dépendances aux approvisionnements en énergie.</a:t>
            </a:r>
          </a:p>
          <a:p>
            <a:pPr marL="171450" indent="-171450">
              <a:spcAft>
                <a:spcPts val="0"/>
              </a:spcAft>
              <a:buFont typeface="Arial"/>
              <a:buChar char="•"/>
              <a:defRPr/>
            </a:pPr>
            <a:r>
              <a:rPr lang="fr-FR" sz="1150" spc="-20" dirty="0">
                <a:solidFill>
                  <a:schemeClr val="tx1"/>
                </a:solidFill>
              </a:rPr>
              <a:t>Augmentation de l'entrepreneuriat social et de la participation et de l'engagement des citoyens dans les communautés énergétiques.</a:t>
            </a:r>
          </a:p>
          <a:p>
            <a:pPr marL="171450" indent="-171450">
              <a:spcAft>
                <a:spcPts val="0"/>
              </a:spcAft>
              <a:buFont typeface="Arial"/>
              <a:buChar char="•"/>
              <a:defRPr/>
            </a:pPr>
            <a:r>
              <a:rPr lang="fr-FR" sz="1150" spc="-20" dirty="0">
                <a:solidFill>
                  <a:schemeClr val="tx1"/>
                </a:solidFill>
              </a:rPr>
              <a:t>Participation accrue des consommateurs et des communautés énergétiques dans la chaîne de valeur du système énergétique.  </a:t>
            </a:r>
          </a:p>
          <a:p>
            <a:pPr marL="171450" indent="-171450">
              <a:spcAft>
                <a:spcPts val="0"/>
              </a:spcAft>
              <a:buFont typeface="Arial"/>
              <a:buChar char="•"/>
              <a:defRPr/>
            </a:pPr>
            <a:endParaRPr lang="fr-FR" dirty="0">
              <a:solidFill>
                <a:schemeClr val="tx1"/>
              </a:solidFill>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p>
          <a:p>
            <a:pPr marL="171450" indent="-171450">
              <a:spcAft>
                <a:spcPts val="0"/>
              </a:spcAft>
              <a:buFont typeface="Arial"/>
              <a:buChar char="•"/>
              <a:defRPr/>
            </a:pPr>
            <a:r>
              <a:rPr lang="fr-FR" sz="1150" spc="-20" dirty="0" smtClean="0">
                <a:solidFill>
                  <a:schemeClr val="tx1"/>
                </a:solidFill>
              </a:rPr>
              <a:t>Développer </a:t>
            </a:r>
            <a:r>
              <a:rPr lang="fr-FR" sz="1150" spc="-20" dirty="0">
                <a:solidFill>
                  <a:schemeClr val="tx1"/>
                </a:solidFill>
              </a:rPr>
              <a:t>des solutions </a:t>
            </a:r>
            <a:r>
              <a:rPr lang="fr-FR" sz="1150" spc="-20" dirty="0" smtClean="0">
                <a:solidFill>
                  <a:schemeClr val="tx1"/>
                </a:solidFill>
              </a:rPr>
              <a:t>pour </a:t>
            </a:r>
            <a:r>
              <a:rPr lang="fr-FR" sz="1150" spc="-20" dirty="0">
                <a:solidFill>
                  <a:schemeClr val="tx1"/>
                </a:solidFill>
              </a:rPr>
              <a:t>la planification et la gestion des actifs </a:t>
            </a:r>
            <a:r>
              <a:rPr lang="fr-FR" sz="1150" spc="-20" dirty="0" smtClean="0">
                <a:solidFill>
                  <a:schemeClr val="tx1"/>
                </a:solidFill>
              </a:rPr>
              <a:t>dans les PED et développer des solutions de planification, de conception pour </a:t>
            </a:r>
            <a:r>
              <a:rPr lang="fr-FR" sz="1150" spc="-20" dirty="0">
                <a:solidFill>
                  <a:schemeClr val="tx1"/>
                </a:solidFill>
              </a:rPr>
              <a:t>optimiser la combinaison de solutions PED en fonction des conditions locales.</a:t>
            </a:r>
            <a:endParaRPr lang="fr-FR" sz="1150" spc="-20" dirty="0" smtClean="0">
              <a:solidFill>
                <a:schemeClr val="tx1"/>
              </a:solidFill>
            </a:endParaRPr>
          </a:p>
          <a:p>
            <a:pPr marL="171450" indent="-171450">
              <a:spcAft>
                <a:spcPts val="0"/>
              </a:spcAft>
              <a:buFont typeface="Arial"/>
              <a:buChar char="•"/>
              <a:defRPr/>
            </a:pPr>
            <a:r>
              <a:rPr lang="fr-FR" sz="1150" spc="-20" dirty="0" smtClean="0">
                <a:solidFill>
                  <a:schemeClr val="tx1"/>
                </a:solidFill>
              </a:rPr>
              <a:t>Développer </a:t>
            </a:r>
            <a:r>
              <a:rPr lang="fr-FR" sz="1150" spc="-20" dirty="0">
                <a:solidFill>
                  <a:schemeClr val="tx1"/>
                </a:solidFill>
              </a:rPr>
              <a:t>des plates-formes d'échange de données (chaleur et électricité) et des technologies pour intégrer les bâtiments aux marchés de l'énergie </a:t>
            </a:r>
            <a:r>
              <a:rPr lang="fr-FR" sz="1150" spc="-20" dirty="0" smtClean="0">
                <a:solidFill>
                  <a:schemeClr val="tx1"/>
                </a:solidFill>
              </a:rPr>
              <a:t>en </a:t>
            </a:r>
            <a:r>
              <a:rPr lang="fr-FR" sz="1150" spc="-20" dirty="0">
                <a:solidFill>
                  <a:schemeClr val="tx1"/>
                </a:solidFill>
              </a:rPr>
              <a:t>s'appuyant sur les normes </a:t>
            </a:r>
            <a:r>
              <a:rPr lang="fr-FR" sz="1150" spc="-20" dirty="0" smtClean="0">
                <a:solidFill>
                  <a:schemeClr val="tx1"/>
                </a:solidFill>
              </a:rPr>
              <a:t>disponibles.</a:t>
            </a:r>
            <a:endParaRPr lang="fr-FR" sz="1150" spc="-20" dirty="0">
              <a:solidFill>
                <a:schemeClr val="tx1"/>
              </a:solidFill>
            </a:endParaRPr>
          </a:p>
          <a:p>
            <a:pPr marL="171450" indent="-171450">
              <a:spcAft>
                <a:spcPts val="0"/>
              </a:spcAft>
              <a:buFont typeface="Arial"/>
              <a:buChar char="•"/>
              <a:defRPr/>
            </a:pPr>
            <a:r>
              <a:rPr lang="fr-FR" sz="1150" spc="-20" dirty="0" smtClean="0">
                <a:solidFill>
                  <a:schemeClr val="tx1"/>
                </a:solidFill>
              </a:rPr>
              <a:t>Développer des solutions de </a:t>
            </a:r>
            <a:r>
              <a:rPr lang="fr-FR" sz="1150" spc="-20" dirty="0">
                <a:solidFill>
                  <a:schemeClr val="tx1"/>
                </a:solidFill>
              </a:rPr>
              <a:t>planification pour l'intégration optimale de la production renouvelable distribuée et de la chaleur </a:t>
            </a:r>
            <a:r>
              <a:rPr lang="fr-FR" sz="1150" spc="-20" dirty="0" smtClean="0">
                <a:solidFill>
                  <a:schemeClr val="tx1"/>
                </a:solidFill>
              </a:rPr>
              <a:t>excédentaire</a:t>
            </a:r>
          </a:p>
          <a:p>
            <a:pPr marL="171450" indent="-171450">
              <a:spcAft>
                <a:spcPts val="0"/>
              </a:spcAft>
              <a:buFont typeface="Arial"/>
              <a:buChar char="•"/>
              <a:defRPr/>
            </a:pPr>
            <a:r>
              <a:rPr lang="fr-FR" sz="1150" spc="-20" dirty="0" smtClean="0">
                <a:solidFill>
                  <a:schemeClr val="tx1"/>
                </a:solidFill>
              </a:rPr>
              <a:t>Développer </a:t>
            </a:r>
            <a:r>
              <a:rPr lang="fr-FR" sz="1150" spc="-20" dirty="0">
                <a:solidFill>
                  <a:schemeClr val="tx1"/>
                </a:solidFill>
              </a:rPr>
              <a:t>des modèles commerciaux innovants pour l'intégration des PED dans les marchés de </a:t>
            </a:r>
            <a:r>
              <a:rPr lang="fr-FR" sz="1150" spc="-20" dirty="0" smtClean="0">
                <a:solidFill>
                  <a:schemeClr val="tx1"/>
                </a:solidFill>
              </a:rPr>
              <a:t>l'énergie.</a:t>
            </a:r>
          </a:p>
          <a:p>
            <a:pPr marL="171450" indent="-171450">
              <a:spcAft>
                <a:spcPts val="0"/>
              </a:spcAft>
              <a:buFont typeface="Arial"/>
              <a:buChar char="•"/>
              <a:defRPr/>
            </a:pPr>
            <a:r>
              <a:rPr lang="fr-FR" sz="1150" spc="-20" dirty="0" smtClean="0">
                <a:solidFill>
                  <a:schemeClr val="tx1"/>
                </a:solidFill>
              </a:rPr>
              <a:t>Déployer </a:t>
            </a:r>
            <a:r>
              <a:rPr lang="fr-FR" sz="1150" spc="-20" dirty="0">
                <a:solidFill>
                  <a:schemeClr val="tx1"/>
                </a:solidFill>
              </a:rPr>
              <a:t>et tester des cadres de certification et de normalisation pour des solutions interopérables dans les districts à énergie positive.</a:t>
            </a:r>
          </a:p>
          <a:p>
            <a:pPr marL="171450" indent="-171450">
              <a:spcAft>
                <a:spcPts val="0"/>
              </a:spcAft>
              <a:buFont typeface="Arial"/>
              <a:buChar char="•"/>
              <a:defRPr/>
            </a:pPr>
            <a:r>
              <a:rPr lang="fr-FR" sz="1150" spc="-20" dirty="0" smtClean="0">
                <a:solidFill>
                  <a:schemeClr val="tx1"/>
                </a:solidFill>
              </a:rPr>
              <a:t>Démontrer </a:t>
            </a:r>
            <a:r>
              <a:rPr lang="fr-FR" sz="1150" spc="-20" dirty="0">
                <a:solidFill>
                  <a:schemeClr val="tx1"/>
                </a:solidFill>
              </a:rPr>
              <a:t>les solutions proposées dans au moins trois </a:t>
            </a:r>
            <a:r>
              <a:rPr lang="fr-FR" sz="1150" spc="-20" dirty="0" smtClean="0">
                <a:solidFill>
                  <a:schemeClr val="tx1"/>
                </a:solidFill>
              </a:rPr>
              <a:t>PED. </a:t>
            </a:r>
            <a:endParaRPr lang="fr-FR" sz="1150" dirty="0" smtClean="0">
              <a:solidFill>
                <a:schemeClr val="tx1"/>
              </a:solidFill>
            </a:endParaRPr>
          </a:p>
          <a:p>
            <a:pPr marL="171450" indent="-171450">
              <a:spcAft>
                <a:spcPts val="0"/>
              </a:spcAft>
              <a:buFont typeface="Arial"/>
              <a:buChar char="•"/>
              <a:defRPr/>
            </a:pPr>
            <a:endParaRPr lang="fr-FR" dirty="0">
              <a:solidFill>
                <a:schemeClr val="tx1"/>
              </a:solidFill>
            </a:endParaRPr>
          </a:p>
          <a:p>
            <a:pPr marL="285750" marR="0" lvl="0" indent="-285750" algn="l" defTabSz="914400">
              <a:lnSpc>
                <a:spcPct val="100000"/>
              </a:lnSpc>
              <a:spcBef>
                <a:spcPts val="0"/>
              </a:spcBef>
              <a:spcAft>
                <a:spcPts val="500"/>
              </a:spcAft>
              <a:buClrTx/>
              <a:buSzTx/>
              <a:buFont typeface="Arial"/>
              <a:buChar char="•"/>
              <a:defRPr/>
            </a:pPr>
            <a:endParaRPr lang="fr-FR" sz="12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67</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4000" y="194400"/>
            <a:ext cx="5765503" cy="553998"/>
          </a:xfrm>
          <a:prstGeom prst="rect">
            <a:avLst/>
          </a:prstGeom>
          <a:noFill/>
        </p:spPr>
        <p:txBody>
          <a:bodyPr wrap="square" rtlCol="0">
            <a:spAutoFit/>
          </a:bodyPr>
          <a:lstStyle/>
          <a:p>
            <a:pPr>
              <a:defRPr/>
            </a:pPr>
            <a:r>
              <a:rPr lang="fr-FR" b="1" dirty="0"/>
              <a:t>Destination </a:t>
            </a:r>
            <a:r>
              <a:rPr lang="fr-FR" b="1" dirty="0" smtClean="0"/>
              <a:t>4 </a:t>
            </a:r>
            <a:r>
              <a:rPr lang="fr-FR" b="1" dirty="0"/>
              <a:t>: Les appels de </a:t>
            </a:r>
            <a:r>
              <a:rPr lang="fr-FR" b="1" dirty="0" smtClean="0"/>
              <a:t>2023 </a:t>
            </a:r>
            <a:endParaRPr lang="fr-FR" b="1" dirty="0"/>
          </a:p>
          <a:p>
            <a:pPr>
              <a:defRPr/>
            </a:pPr>
            <a:r>
              <a:rPr lang="fr-FR" sz="1200" b="1" dirty="0" smtClean="0"/>
              <a:t>Bâtiments</a:t>
            </a:r>
            <a:endParaRPr lang="fr-FR" sz="1200" b="1" dirty="0"/>
          </a:p>
        </p:txBody>
      </p:sp>
      <p:sp>
        <p:nvSpPr>
          <p:cNvPr id="9" name="Rectangle 8"/>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a:t>
            </a:r>
            <a:r>
              <a:rPr lang="en-US" sz="1200" i="1" dirty="0" smtClean="0"/>
              <a:t>6-8)</a:t>
            </a:r>
            <a:endParaRPr lang="fr-FR" sz="1200" i="1" dirty="0"/>
          </a:p>
          <a:p>
            <a:pPr lvl="0">
              <a:defRPr/>
            </a:pPr>
            <a:r>
              <a:rPr lang="fr-FR" sz="1200" i="1" dirty="0" smtClean="0"/>
              <a:t>Nb </a:t>
            </a:r>
            <a:r>
              <a:rPr lang="fr-FR" sz="1200" i="1" dirty="0"/>
              <a:t>estimé de projets financés : 2 </a:t>
            </a:r>
            <a:endParaRPr lang="fr-FR" sz="1200" dirty="0"/>
          </a:p>
          <a:p>
            <a:pPr lvl="0">
              <a:defRPr/>
            </a:pPr>
            <a:r>
              <a:rPr lang="fr-FR" sz="1200" i="1" dirty="0"/>
              <a:t>Budget/projet : 4 M€</a:t>
            </a:r>
            <a:endParaRPr lang="fr-FR" sz="1200" dirty="0"/>
          </a:p>
          <a:p>
            <a:pPr lvl="0">
              <a:defRPr/>
            </a:pPr>
            <a:r>
              <a:rPr lang="fr-FR" sz="1200" i="1" dirty="0"/>
              <a:t>Ouverture : </a:t>
            </a:r>
            <a:r>
              <a:rPr lang="fr-FR" sz="1200" i="1" dirty="0" smtClean="0"/>
              <a:t>13/12/2022</a:t>
            </a:r>
            <a:endParaRPr lang="fr-FR" sz="1200" dirty="0"/>
          </a:p>
          <a:p>
            <a:pPr lvl="0">
              <a:defRPr/>
            </a:pPr>
            <a:r>
              <a:rPr lang="fr-FR" sz="1200" i="1" dirty="0"/>
              <a:t>Deadline : 20/04/2023</a:t>
            </a:r>
          </a:p>
          <a:p>
            <a:pPr lvl="0">
              <a:defRPr/>
            </a:pPr>
            <a:r>
              <a:rPr lang="fr-FR" sz="1200" i="1" dirty="0"/>
              <a:t>Appel en Lump </a:t>
            </a:r>
            <a:r>
              <a:rPr lang="fr-FR" sz="1200" i="1" dirty="0" err="1" smtClean="0"/>
              <a:t>Sum</a:t>
            </a:r>
            <a:endParaRPr lang="fr-FR" sz="1200" dirty="0"/>
          </a:p>
        </p:txBody>
      </p:sp>
    </p:spTree>
    <p:extLst>
      <p:ext uri="{BB962C8B-B14F-4D97-AF65-F5344CB8AC3E}">
        <p14:creationId xmlns:p14="http://schemas.microsoft.com/office/powerpoint/2010/main" val="271347761"/>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HORIZON-CL5-2023-D4-01-04</a:t>
            </a:r>
            <a:r>
              <a:rPr lang="en-US" sz="1400" b="1" u="sng" dirty="0" smtClean="0">
                <a:solidFill>
                  <a:schemeClr val="tx1"/>
                </a:solidFill>
              </a:rPr>
              <a:t>: Thermal </a:t>
            </a:r>
            <a:r>
              <a:rPr lang="en-US" sz="1400" b="1" u="sng" dirty="0">
                <a:solidFill>
                  <a:schemeClr val="tx1"/>
                </a:solidFill>
              </a:rPr>
              <a:t>management and energy </a:t>
            </a:r>
            <a:r>
              <a:rPr lang="en-US" sz="1400" b="1" u="sng" dirty="0" err="1">
                <a:solidFill>
                  <a:schemeClr val="tx1"/>
                </a:solidFill>
              </a:rPr>
              <a:t>optimisation</a:t>
            </a:r>
            <a:r>
              <a:rPr lang="en-US" sz="1400" b="1" u="sng" dirty="0">
                <a:solidFill>
                  <a:schemeClr val="tx1"/>
                </a:solidFill>
              </a:rPr>
              <a:t> of high energy demand IT systems equipment in tertiary buildings </a:t>
            </a:r>
            <a:endParaRPr lang="en-US" sz="1400" b="1" dirty="0">
              <a:solidFill>
                <a:schemeClr val="tx1"/>
              </a:solidFill>
            </a:endParaRPr>
          </a:p>
        </p:txBody>
      </p:sp>
      <p:sp>
        <p:nvSpPr>
          <p:cNvPr id="6" name="Espace réservé du contenu 5"/>
          <p:cNvSpPr txBox="1"/>
          <p:nvPr/>
        </p:nvSpPr>
        <p:spPr bwMode="gray">
          <a:xfrm>
            <a:off x="360000" y="1728152"/>
            <a:ext cx="8460000" cy="3507894"/>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100" spc="-20" dirty="0">
                <a:solidFill>
                  <a:schemeClr val="tx1"/>
                </a:solidFill>
              </a:rPr>
              <a:t>M</a:t>
            </a:r>
            <a:r>
              <a:rPr lang="fr-FR" sz="1100" spc="-20" dirty="0" smtClean="0">
                <a:solidFill>
                  <a:schemeClr val="tx1"/>
                </a:solidFill>
              </a:rPr>
              <a:t>eilleure </a:t>
            </a:r>
            <a:r>
              <a:rPr lang="fr-FR" sz="1100" spc="-20" dirty="0">
                <a:solidFill>
                  <a:schemeClr val="tx1"/>
                </a:solidFill>
              </a:rPr>
              <a:t>compréhension des défis de la gestion thermique des équipements des systèmes </a:t>
            </a:r>
            <a:r>
              <a:rPr lang="fr-FR" sz="1100" spc="-20" dirty="0" smtClean="0">
                <a:solidFill>
                  <a:schemeClr val="tx1"/>
                </a:solidFill>
              </a:rPr>
              <a:t>informatiques </a:t>
            </a:r>
            <a:r>
              <a:rPr lang="fr-FR" sz="1100" spc="-20" dirty="0">
                <a:solidFill>
                  <a:schemeClr val="tx1"/>
                </a:solidFill>
              </a:rPr>
              <a:t>à forte demande énergétique dans les </a:t>
            </a:r>
            <a:r>
              <a:rPr lang="fr-FR" sz="1100" spc="-20" dirty="0" smtClean="0">
                <a:solidFill>
                  <a:schemeClr val="tx1"/>
                </a:solidFill>
              </a:rPr>
              <a:t>espaces des </a:t>
            </a:r>
            <a:r>
              <a:rPr lang="fr-FR" sz="1100" spc="-20" dirty="0">
                <a:solidFill>
                  <a:schemeClr val="tx1"/>
                </a:solidFill>
              </a:rPr>
              <a:t>bâtiments tertiaires.</a:t>
            </a:r>
          </a:p>
          <a:p>
            <a:pPr marL="171450" indent="-171450">
              <a:spcAft>
                <a:spcPts val="0"/>
              </a:spcAft>
              <a:buFont typeface="Arial"/>
              <a:buChar char="•"/>
              <a:defRPr/>
            </a:pPr>
            <a:r>
              <a:rPr lang="fr-FR" sz="1100" spc="-20" dirty="0" smtClean="0">
                <a:solidFill>
                  <a:schemeClr val="tx1"/>
                </a:solidFill>
              </a:rPr>
              <a:t>Meilleure </a:t>
            </a:r>
            <a:r>
              <a:rPr lang="fr-FR" sz="1100" spc="-20" dirty="0">
                <a:solidFill>
                  <a:schemeClr val="tx1"/>
                </a:solidFill>
              </a:rPr>
              <a:t>connaissance des solutions </a:t>
            </a:r>
            <a:r>
              <a:rPr lang="fr-FR" sz="1100" spc="-20" dirty="0" smtClean="0">
                <a:solidFill>
                  <a:schemeClr val="tx1"/>
                </a:solidFill>
              </a:rPr>
              <a:t>grâce </a:t>
            </a:r>
            <a:r>
              <a:rPr lang="fr-FR" sz="1100" spc="-20" dirty="0">
                <a:solidFill>
                  <a:schemeClr val="tx1"/>
                </a:solidFill>
              </a:rPr>
              <a:t>au transfert de connaissances </a:t>
            </a:r>
            <a:r>
              <a:rPr lang="fr-FR" sz="1100" spc="-20" dirty="0" smtClean="0">
                <a:solidFill>
                  <a:schemeClr val="tx1"/>
                </a:solidFill>
              </a:rPr>
              <a:t>provenant </a:t>
            </a:r>
            <a:r>
              <a:rPr lang="fr-FR" sz="1100" spc="-20" dirty="0">
                <a:solidFill>
                  <a:schemeClr val="tx1"/>
                </a:solidFill>
              </a:rPr>
              <a:t>d'autres </a:t>
            </a:r>
            <a:r>
              <a:rPr lang="fr-FR" sz="1100" spc="-20" dirty="0" smtClean="0">
                <a:solidFill>
                  <a:schemeClr val="tx1"/>
                </a:solidFill>
              </a:rPr>
              <a:t>secteurs </a:t>
            </a:r>
            <a:r>
              <a:rPr lang="fr-FR" sz="1100" spc="-20" dirty="0">
                <a:solidFill>
                  <a:schemeClr val="tx1"/>
                </a:solidFill>
              </a:rPr>
              <a:t>d'application.</a:t>
            </a:r>
          </a:p>
          <a:p>
            <a:pPr marL="171450" indent="-171450">
              <a:spcAft>
                <a:spcPts val="0"/>
              </a:spcAft>
              <a:buFont typeface="Arial"/>
              <a:buChar char="•"/>
              <a:defRPr/>
            </a:pPr>
            <a:r>
              <a:rPr lang="fr-FR" sz="1100" spc="-20" dirty="0" smtClean="0">
                <a:solidFill>
                  <a:schemeClr val="tx1"/>
                </a:solidFill>
              </a:rPr>
              <a:t>Amélioration </a:t>
            </a:r>
            <a:r>
              <a:rPr lang="fr-FR" sz="1100" spc="-20" dirty="0">
                <a:solidFill>
                  <a:schemeClr val="tx1"/>
                </a:solidFill>
              </a:rPr>
              <a:t>du libre accès aux connaissances et informations pertinentes et utiles pour le secteur informatique.</a:t>
            </a:r>
          </a:p>
          <a:p>
            <a:pPr marL="171450" indent="-171450">
              <a:spcAft>
                <a:spcPts val="0"/>
              </a:spcAft>
              <a:buFont typeface="Arial"/>
              <a:buChar char="•"/>
              <a:defRPr/>
            </a:pPr>
            <a:r>
              <a:rPr lang="fr-FR" sz="1100" spc="-20" dirty="0" smtClean="0">
                <a:solidFill>
                  <a:schemeClr val="tx1"/>
                </a:solidFill>
              </a:rPr>
              <a:t>Sensibilisation accrue pour une </a:t>
            </a:r>
            <a:r>
              <a:rPr lang="fr-FR" sz="1100" spc="-20" dirty="0">
                <a:solidFill>
                  <a:schemeClr val="tx1"/>
                </a:solidFill>
              </a:rPr>
              <a:t>gestion thermique rentable et optimisée et de mesures d'efficacité énergétique </a:t>
            </a:r>
            <a:r>
              <a:rPr lang="fr-FR" sz="1100" spc="-20" dirty="0" smtClean="0">
                <a:solidFill>
                  <a:schemeClr val="tx1"/>
                </a:solidFill>
              </a:rPr>
              <a:t>dédiée à l’usage.</a:t>
            </a:r>
          </a:p>
          <a:p>
            <a:pPr marL="171450" indent="-171450">
              <a:spcAft>
                <a:spcPts val="0"/>
              </a:spcAft>
              <a:buFont typeface="Arial"/>
              <a:buChar char="•"/>
              <a:defRPr/>
            </a:pPr>
            <a:r>
              <a:rPr lang="fr-FR" sz="1100" spc="-20" dirty="0">
                <a:solidFill>
                  <a:schemeClr val="tx1"/>
                </a:solidFill>
              </a:rPr>
              <a:t>C</a:t>
            </a:r>
            <a:r>
              <a:rPr lang="fr-FR" sz="1100" spc="-20" dirty="0" smtClean="0">
                <a:solidFill>
                  <a:schemeClr val="tx1"/>
                </a:solidFill>
              </a:rPr>
              <a:t>onsensus </a:t>
            </a:r>
            <a:r>
              <a:rPr lang="fr-FR" sz="1100" spc="-20" dirty="0">
                <a:solidFill>
                  <a:schemeClr val="tx1"/>
                </a:solidFill>
              </a:rPr>
              <a:t>accru parmi les acteurs clés concernant les mesures, les indicateurs, les rapports, </a:t>
            </a:r>
            <a:r>
              <a:rPr lang="fr-FR" sz="1100" spc="-20" dirty="0" smtClean="0">
                <a:solidFill>
                  <a:schemeClr val="tx1"/>
                </a:solidFill>
              </a:rPr>
              <a:t>les </a:t>
            </a:r>
            <a:r>
              <a:rPr lang="fr-FR" sz="1100" spc="-20" dirty="0">
                <a:solidFill>
                  <a:schemeClr val="tx1"/>
                </a:solidFill>
              </a:rPr>
              <a:t>meilleures </a:t>
            </a:r>
            <a:r>
              <a:rPr lang="fr-FR" sz="1100" spc="-20" dirty="0" smtClean="0">
                <a:solidFill>
                  <a:schemeClr val="tx1"/>
                </a:solidFill>
              </a:rPr>
              <a:t>pratiques… </a:t>
            </a:r>
            <a:r>
              <a:rPr lang="fr-FR" sz="1100" spc="-20" dirty="0">
                <a:solidFill>
                  <a:schemeClr val="tx1"/>
                </a:solidFill>
              </a:rPr>
              <a:t>pour atteindre les meilleures/optimales efficacités à travers la conception, la mise en service, </a:t>
            </a:r>
            <a:r>
              <a:rPr lang="fr-FR" sz="1100" spc="-20" dirty="0" smtClean="0">
                <a:solidFill>
                  <a:schemeClr val="tx1"/>
                </a:solidFill>
              </a:rPr>
              <a:t>l'exploitation et </a:t>
            </a:r>
            <a:r>
              <a:rPr lang="fr-FR" sz="1100" spc="-20" dirty="0">
                <a:solidFill>
                  <a:schemeClr val="tx1"/>
                </a:solidFill>
              </a:rPr>
              <a:t>le déclassement des équipements </a:t>
            </a:r>
            <a:r>
              <a:rPr lang="fr-FR" sz="1100" spc="-20" dirty="0" smtClean="0">
                <a:solidFill>
                  <a:schemeClr val="tx1"/>
                </a:solidFill>
              </a:rPr>
              <a:t>informatiques</a:t>
            </a:r>
            <a:r>
              <a:rPr lang="fr-FR" sz="1100" spc="-20" dirty="0">
                <a:solidFill>
                  <a:schemeClr val="tx1"/>
                </a:solidFill>
              </a:rPr>
              <a:t>.</a:t>
            </a:r>
          </a:p>
          <a:p>
            <a:pPr marL="171450" indent="-171450">
              <a:spcAft>
                <a:spcPts val="0"/>
              </a:spcAft>
              <a:buFont typeface="Arial"/>
              <a:buChar char="•"/>
              <a:defRPr/>
            </a:pPr>
            <a:r>
              <a:rPr lang="fr-FR" sz="1100" spc="-20" dirty="0" smtClean="0">
                <a:solidFill>
                  <a:schemeClr val="tx1"/>
                </a:solidFill>
              </a:rPr>
              <a:t>Meilleure </a:t>
            </a:r>
            <a:r>
              <a:rPr lang="fr-FR" sz="1100" spc="-20" dirty="0">
                <a:solidFill>
                  <a:schemeClr val="tx1"/>
                </a:solidFill>
              </a:rPr>
              <a:t>compréhension des besoins futurs en matière de normalisation dans les domaines d'influence pertinents </a:t>
            </a:r>
            <a:r>
              <a:rPr lang="fr-FR" sz="1100" spc="-20" dirty="0" smtClean="0">
                <a:solidFill>
                  <a:schemeClr val="tx1"/>
                </a:solidFill>
              </a:rPr>
              <a:t>afin </a:t>
            </a:r>
            <a:r>
              <a:rPr lang="fr-FR" sz="1100" spc="-20" dirty="0">
                <a:solidFill>
                  <a:schemeClr val="tx1"/>
                </a:solidFill>
              </a:rPr>
              <a:t>de faciliter les améliorations et les gains </a:t>
            </a:r>
            <a:r>
              <a:rPr lang="fr-FR" sz="1100" spc="-20" dirty="0" smtClean="0">
                <a:solidFill>
                  <a:schemeClr val="tx1"/>
                </a:solidFill>
              </a:rPr>
              <a:t>d'efficacité.</a:t>
            </a:r>
          </a:p>
          <a:p>
            <a:pPr marL="171450" indent="-171450">
              <a:spcAft>
                <a:spcPts val="0"/>
              </a:spcAft>
              <a:buFont typeface="Arial"/>
              <a:buChar char="•"/>
              <a:defRPr/>
            </a:pPr>
            <a:endParaRPr lang="fr-FR" sz="1100" spc="-20" dirty="0" smtClean="0">
              <a:solidFill>
                <a:schemeClr val="tx1"/>
              </a:solidFill>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p>
          <a:p>
            <a:pPr marL="171450" indent="-171450">
              <a:spcAft>
                <a:spcPts val="0"/>
              </a:spcAft>
              <a:buFont typeface="Arial" panose="020B0604020202020204" pitchFamily="34" charset="0"/>
              <a:buChar char="•"/>
            </a:pPr>
            <a:r>
              <a:rPr lang="fr-FR" sz="1100" spc="-20" dirty="0" smtClean="0">
                <a:solidFill>
                  <a:schemeClr val="tx1"/>
                </a:solidFill>
              </a:rPr>
              <a:t>Valider </a:t>
            </a:r>
            <a:r>
              <a:rPr lang="fr-FR" sz="1100" spc="-20" dirty="0">
                <a:solidFill>
                  <a:schemeClr val="tx1"/>
                </a:solidFill>
              </a:rPr>
              <a:t>et améliorer la sensibilisation à la rentabilité et à la proposition de valeur des meilleures/optimales mesures de gestion thermique et d'efficacité énergétique </a:t>
            </a:r>
            <a:r>
              <a:rPr lang="fr-FR" sz="1100" spc="-20" dirty="0" smtClean="0">
                <a:solidFill>
                  <a:schemeClr val="tx1"/>
                </a:solidFill>
              </a:rPr>
              <a:t>des </a:t>
            </a:r>
            <a:r>
              <a:rPr lang="fr-FR" sz="1100" spc="-20" dirty="0">
                <a:solidFill>
                  <a:schemeClr val="tx1"/>
                </a:solidFill>
              </a:rPr>
              <a:t>équipements des systèmes informatiques à forte demande énergétique </a:t>
            </a:r>
            <a:r>
              <a:rPr lang="fr-FR" sz="1100" spc="-20" dirty="0" smtClean="0">
                <a:solidFill>
                  <a:schemeClr val="tx1"/>
                </a:solidFill>
              </a:rPr>
              <a:t>des </a:t>
            </a:r>
            <a:r>
              <a:rPr lang="fr-FR" sz="1100" spc="-20" dirty="0">
                <a:solidFill>
                  <a:schemeClr val="tx1"/>
                </a:solidFill>
              </a:rPr>
              <a:t>bâtiments tertiaires.</a:t>
            </a:r>
          </a:p>
          <a:p>
            <a:pPr marL="171450" indent="-171450">
              <a:spcAft>
                <a:spcPts val="0"/>
              </a:spcAft>
              <a:buFont typeface="Arial" panose="020B0604020202020204" pitchFamily="34" charset="0"/>
              <a:buChar char="•"/>
            </a:pPr>
            <a:r>
              <a:rPr lang="fr-FR" sz="1100" spc="-20" dirty="0" smtClean="0">
                <a:solidFill>
                  <a:schemeClr val="tx1"/>
                </a:solidFill>
              </a:rPr>
              <a:t>Améliorer les outils d'auto-évaluation des équipements de systèmes informatiques des espaces à forte demande énergétique.</a:t>
            </a:r>
          </a:p>
          <a:p>
            <a:pPr marL="171450" indent="-171450">
              <a:spcAft>
                <a:spcPts val="0"/>
              </a:spcAft>
              <a:buFont typeface="Arial" panose="020B0604020202020204" pitchFamily="34" charset="0"/>
              <a:buChar char="•"/>
            </a:pPr>
            <a:r>
              <a:rPr lang="fr-FR" sz="1100" spc="-20" dirty="0" smtClean="0">
                <a:solidFill>
                  <a:schemeClr val="tx1"/>
                </a:solidFill>
              </a:rPr>
              <a:t>Faciliter le libre accès aux dernières informations, connaissances et promouvoir les </a:t>
            </a:r>
            <a:r>
              <a:rPr lang="fr-FR" sz="1100" spc="-20" dirty="0">
                <a:solidFill>
                  <a:schemeClr val="tx1"/>
                </a:solidFill>
              </a:rPr>
              <a:t>meilleures/optimales</a:t>
            </a:r>
            <a:r>
              <a:rPr lang="fr-FR" sz="1100" spc="-20" dirty="0" smtClean="0">
                <a:solidFill>
                  <a:schemeClr val="tx1"/>
                </a:solidFill>
              </a:rPr>
              <a:t> mesures/stratégies. </a:t>
            </a:r>
            <a:endParaRPr lang="fr-FR" sz="1100" spc="-20" dirty="0">
              <a:solidFill>
                <a:schemeClr val="tx1"/>
              </a:solidFill>
            </a:endParaRPr>
          </a:p>
          <a:p>
            <a:pPr marL="171450" indent="-171450">
              <a:spcAft>
                <a:spcPts val="0"/>
              </a:spcAft>
              <a:buFont typeface="Arial" panose="020B0604020202020204" pitchFamily="34" charset="0"/>
              <a:buChar char="•"/>
            </a:pPr>
            <a:r>
              <a:rPr lang="fr-FR" sz="1100" spc="-20" dirty="0" smtClean="0">
                <a:solidFill>
                  <a:schemeClr val="tx1"/>
                </a:solidFill>
              </a:rPr>
              <a:t>S'engager </a:t>
            </a:r>
            <a:r>
              <a:rPr lang="fr-FR" sz="1100" spc="-20" dirty="0">
                <a:solidFill>
                  <a:schemeClr val="tx1"/>
                </a:solidFill>
              </a:rPr>
              <a:t>dans les initiatives de normalisation </a:t>
            </a:r>
            <a:r>
              <a:rPr lang="fr-FR" sz="1100" spc="-20" dirty="0" smtClean="0">
                <a:solidFill>
                  <a:schemeClr val="tx1"/>
                </a:solidFill>
              </a:rPr>
              <a:t>et </a:t>
            </a:r>
            <a:r>
              <a:rPr lang="fr-FR" sz="1100" spc="-20" dirty="0">
                <a:solidFill>
                  <a:schemeClr val="tx1"/>
                </a:solidFill>
              </a:rPr>
              <a:t>identifier les besoins </a:t>
            </a:r>
            <a:r>
              <a:rPr lang="fr-FR" sz="1100" spc="-20" dirty="0" smtClean="0">
                <a:solidFill>
                  <a:schemeClr val="tx1"/>
                </a:solidFill>
              </a:rPr>
              <a:t>futurs </a:t>
            </a:r>
            <a:r>
              <a:rPr lang="fr-FR" sz="1100" spc="-20" dirty="0">
                <a:solidFill>
                  <a:schemeClr val="tx1"/>
                </a:solidFill>
              </a:rPr>
              <a:t>en matière de réglementation ou de normalisation.  </a:t>
            </a:r>
          </a:p>
          <a:p>
            <a:pPr marL="171450" indent="-171450">
              <a:spcAft>
                <a:spcPts val="0"/>
              </a:spcAft>
              <a:buFont typeface="Arial"/>
              <a:buChar char="•"/>
              <a:defRPr/>
            </a:pPr>
            <a:endParaRPr lang="fr-FR" dirty="0" smtClean="0">
              <a:solidFill>
                <a:schemeClr val="tx1"/>
              </a:solidFill>
            </a:endParaRPr>
          </a:p>
          <a:p>
            <a:pPr marL="171450" indent="-171450">
              <a:spcAft>
                <a:spcPts val="0"/>
              </a:spcAft>
              <a:buFont typeface="Arial"/>
              <a:buChar char="•"/>
              <a:defRPr/>
            </a:pPr>
            <a:endParaRPr lang="fr-FR" dirty="0">
              <a:solidFill>
                <a:schemeClr val="tx1"/>
              </a:solidFill>
            </a:endParaRPr>
          </a:p>
          <a:p>
            <a:pPr marL="285750" marR="0" lvl="0" indent="-285750" algn="l" defTabSz="914400">
              <a:lnSpc>
                <a:spcPct val="100000"/>
              </a:lnSpc>
              <a:spcBef>
                <a:spcPts val="0"/>
              </a:spcBef>
              <a:spcAft>
                <a:spcPts val="500"/>
              </a:spcAft>
              <a:buClrTx/>
              <a:buSzTx/>
              <a:buFont typeface="Arial"/>
              <a:buChar char="•"/>
              <a:defRPr/>
            </a:pPr>
            <a:endParaRPr lang="fr-FR" sz="12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68</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4 </a:t>
            </a:r>
            <a:r>
              <a:rPr lang="fr-FR" b="1" dirty="0"/>
              <a:t>: Les appels de </a:t>
            </a:r>
            <a:r>
              <a:rPr lang="fr-FR" b="1" dirty="0" smtClean="0"/>
              <a:t>2023 </a:t>
            </a:r>
            <a:endParaRPr lang="fr-FR" b="1" dirty="0"/>
          </a:p>
          <a:p>
            <a:pPr>
              <a:defRPr/>
            </a:pPr>
            <a:r>
              <a:rPr lang="fr-FR" sz="1200" b="1" dirty="0" smtClean="0"/>
              <a:t>Bâtiments</a:t>
            </a:r>
            <a:endParaRPr lang="fr-FR" sz="1200" b="1" dirty="0"/>
          </a:p>
        </p:txBody>
      </p:sp>
      <p:sp>
        <p:nvSpPr>
          <p:cNvPr id="9" name="Rectangle 8"/>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a:t>RIA (</a:t>
            </a:r>
            <a:r>
              <a:rPr lang="en-US" sz="1200" i="1" dirty="0"/>
              <a:t>TRL à la fin du </a:t>
            </a:r>
            <a:r>
              <a:rPr lang="en-US" sz="1200" i="1" dirty="0" err="1"/>
              <a:t>projet</a:t>
            </a:r>
            <a:r>
              <a:rPr lang="en-US" sz="1200" i="1" dirty="0"/>
              <a:t> 4-5)</a:t>
            </a:r>
            <a:endParaRPr lang="fr-FR" sz="1200" i="1" dirty="0"/>
          </a:p>
          <a:p>
            <a:pPr lvl="0">
              <a:defRPr/>
            </a:pPr>
            <a:r>
              <a:rPr lang="fr-FR" sz="1200" i="1" dirty="0" smtClean="0"/>
              <a:t>Nb </a:t>
            </a:r>
            <a:r>
              <a:rPr lang="fr-FR" sz="1200" i="1" dirty="0"/>
              <a:t>estimé de projets financés : 2 </a:t>
            </a:r>
            <a:endParaRPr lang="fr-FR" sz="1200" dirty="0"/>
          </a:p>
          <a:p>
            <a:pPr lvl="0">
              <a:defRPr/>
            </a:pPr>
            <a:r>
              <a:rPr lang="fr-FR" sz="1200" i="1" dirty="0"/>
              <a:t>Budget/projet : 3 M€</a:t>
            </a:r>
            <a:endParaRPr lang="fr-FR" sz="1200" dirty="0"/>
          </a:p>
          <a:p>
            <a:pPr lvl="0">
              <a:defRPr/>
            </a:pPr>
            <a:r>
              <a:rPr lang="fr-FR" sz="1200" i="1" dirty="0"/>
              <a:t>Ouverture : </a:t>
            </a:r>
            <a:r>
              <a:rPr lang="fr-FR" sz="1200" i="1" dirty="0" smtClean="0"/>
              <a:t>13/12/2022</a:t>
            </a:r>
            <a:endParaRPr lang="fr-FR" sz="1200" dirty="0"/>
          </a:p>
          <a:p>
            <a:pPr lvl="0">
              <a:defRPr/>
            </a:pPr>
            <a:r>
              <a:rPr lang="fr-FR" sz="1200" i="1" dirty="0"/>
              <a:t>Deadline : 20/04/2023</a:t>
            </a:r>
          </a:p>
          <a:p>
            <a:pPr lvl="0">
              <a:defRPr/>
            </a:pPr>
            <a:r>
              <a:rPr lang="fr-FR" sz="1200" i="1" dirty="0"/>
              <a:t>Appel en Lump </a:t>
            </a:r>
            <a:r>
              <a:rPr lang="fr-FR" sz="1200" i="1" dirty="0" err="1" smtClean="0"/>
              <a:t>Sum</a:t>
            </a:r>
            <a:endParaRPr lang="fr-FR" sz="1200" i="1" dirty="0"/>
          </a:p>
        </p:txBody>
      </p:sp>
    </p:spTree>
    <p:extLst>
      <p:ext uri="{BB962C8B-B14F-4D97-AF65-F5344CB8AC3E}">
        <p14:creationId xmlns:p14="http://schemas.microsoft.com/office/powerpoint/2010/main" val="317474042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HORIZON-CL5-2023-D4-01-05</a:t>
            </a:r>
            <a:r>
              <a:rPr lang="en-US" sz="1400" b="1" u="sng" dirty="0" smtClean="0">
                <a:solidFill>
                  <a:schemeClr val="tx1"/>
                </a:solidFill>
              </a:rPr>
              <a:t>: Innovative </a:t>
            </a:r>
            <a:r>
              <a:rPr lang="en-US" sz="1400" b="1" u="sng" dirty="0">
                <a:solidFill>
                  <a:schemeClr val="tx1"/>
                </a:solidFill>
              </a:rPr>
              <a:t>solutions for cost-effective </a:t>
            </a:r>
            <a:r>
              <a:rPr lang="en-US" sz="1400" b="1" u="sng" dirty="0" err="1">
                <a:solidFill>
                  <a:schemeClr val="tx1"/>
                </a:solidFill>
              </a:rPr>
              <a:t>decarbonisation</a:t>
            </a:r>
            <a:r>
              <a:rPr lang="en-US" sz="1400" b="1" u="sng" dirty="0">
                <a:solidFill>
                  <a:schemeClr val="tx1"/>
                </a:solidFill>
              </a:rPr>
              <a:t> of buildings through energy efficiency and </a:t>
            </a:r>
            <a:r>
              <a:rPr lang="en-US" sz="1400" b="1" u="sng" dirty="0" smtClean="0">
                <a:solidFill>
                  <a:schemeClr val="tx1"/>
                </a:solidFill>
              </a:rPr>
              <a:t>electrification </a:t>
            </a:r>
            <a:endParaRPr lang="en-US" sz="1400" dirty="0">
              <a:solidFill>
                <a:schemeClr val="tx1"/>
              </a:solidFill>
            </a:endParaRPr>
          </a:p>
        </p:txBody>
      </p:sp>
      <p:sp>
        <p:nvSpPr>
          <p:cNvPr id="6" name="Espace réservé du contenu 5"/>
          <p:cNvSpPr txBox="1"/>
          <p:nvPr/>
        </p:nvSpPr>
        <p:spPr bwMode="gray">
          <a:xfrm>
            <a:off x="360000" y="1692000"/>
            <a:ext cx="8612830" cy="3168352"/>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spc="-10" dirty="0" err="1" smtClean="0">
                <a:ea typeface="Times New Roman"/>
                <a:cs typeface="Times New Roman"/>
              </a:rPr>
              <a:t>Résultats</a:t>
            </a:r>
            <a:r>
              <a:rPr lang="en-GB" sz="1200" b="1" u="sng" spc="-10" dirty="0" smtClean="0">
                <a:ea typeface="Times New Roman"/>
                <a:cs typeface="Times New Roman"/>
              </a:rPr>
              <a:t> attendus </a:t>
            </a:r>
            <a:r>
              <a:rPr lang="en-GB" sz="1200" b="1" u="sng" spc="-10" dirty="0">
                <a:ea typeface="Times New Roman"/>
                <a:cs typeface="Times New Roman"/>
              </a:rPr>
              <a:t>:</a:t>
            </a:r>
            <a:endParaRPr sz="1200" spc="-10" dirty="0"/>
          </a:p>
          <a:p>
            <a:pPr marL="171450" indent="-171450">
              <a:spcAft>
                <a:spcPts val="0"/>
              </a:spcAft>
              <a:buFont typeface="Arial"/>
              <a:buChar char="•"/>
              <a:defRPr/>
            </a:pPr>
            <a:r>
              <a:rPr lang="fr-FR" sz="1000" spc="-10" dirty="0">
                <a:solidFill>
                  <a:schemeClr val="tx1"/>
                </a:solidFill>
              </a:rPr>
              <a:t>A</a:t>
            </a:r>
            <a:r>
              <a:rPr lang="fr-FR" sz="1000" spc="-10" dirty="0" smtClean="0">
                <a:solidFill>
                  <a:schemeClr val="tx1"/>
                </a:solidFill>
              </a:rPr>
              <a:t>pplication </a:t>
            </a:r>
            <a:r>
              <a:rPr lang="fr-FR" sz="1000" spc="-10" dirty="0">
                <a:solidFill>
                  <a:schemeClr val="tx1"/>
                </a:solidFill>
              </a:rPr>
              <a:t>accrue du principe de l'efficacité énergétique première dans la construction et </a:t>
            </a:r>
            <a:r>
              <a:rPr lang="fr-FR" sz="1000" spc="-10" dirty="0" smtClean="0">
                <a:solidFill>
                  <a:schemeClr val="tx1"/>
                </a:solidFill>
              </a:rPr>
              <a:t>la </a:t>
            </a:r>
            <a:r>
              <a:rPr lang="fr-FR" sz="1000" spc="-10" dirty="0">
                <a:solidFill>
                  <a:schemeClr val="tx1"/>
                </a:solidFill>
              </a:rPr>
              <a:t>rénovation des bâtiments.</a:t>
            </a:r>
          </a:p>
          <a:p>
            <a:pPr marL="171450" indent="-171450">
              <a:spcAft>
                <a:spcPts val="0"/>
              </a:spcAft>
              <a:buFont typeface="Arial"/>
              <a:buChar char="•"/>
              <a:defRPr/>
            </a:pPr>
            <a:r>
              <a:rPr lang="fr-FR" sz="1000" spc="-10" dirty="0" err="1" smtClean="0">
                <a:solidFill>
                  <a:schemeClr val="tx1"/>
                </a:solidFill>
              </a:rPr>
              <a:t>Décarbonation</a:t>
            </a:r>
            <a:r>
              <a:rPr lang="fr-FR" sz="1000" spc="-10" dirty="0" smtClean="0">
                <a:solidFill>
                  <a:schemeClr val="tx1"/>
                </a:solidFill>
              </a:rPr>
              <a:t> </a:t>
            </a:r>
            <a:r>
              <a:rPr lang="fr-FR" sz="1000" spc="-10" dirty="0">
                <a:solidFill>
                  <a:schemeClr val="tx1"/>
                </a:solidFill>
              </a:rPr>
              <a:t>accrue de la demande d'énergie thermique des bâtiments par le biais de l'électrification.</a:t>
            </a:r>
          </a:p>
          <a:p>
            <a:pPr marL="171450" indent="-171450">
              <a:spcAft>
                <a:spcPts val="0"/>
              </a:spcAft>
              <a:buFont typeface="Arial"/>
              <a:buChar char="•"/>
              <a:defRPr/>
            </a:pPr>
            <a:r>
              <a:rPr lang="fr-FR" sz="1000" spc="-10" dirty="0" smtClean="0">
                <a:solidFill>
                  <a:schemeClr val="tx1"/>
                </a:solidFill>
              </a:rPr>
              <a:t>Utilisation </a:t>
            </a:r>
            <a:r>
              <a:rPr lang="fr-FR" sz="1000" spc="-10" dirty="0">
                <a:solidFill>
                  <a:schemeClr val="tx1"/>
                </a:solidFill>
              </a:rPr>
              <a:t>accrue des énergies renouvelables produites localement et du stockage local de l'énergie.</a:t>
            </a:r>
          </a:p>
          <a:p>
            <a:pPr marL="171450" indent="-171450">
              <a:spcAft>
                <a:spcPts val="0"/>
              </a:spcAft>
              <a:buFont typeface="Arial"/>
              <a:buChar char="•"/>
              <a:defRPr/>
            </a:pPr>
            <a:r>
              <a:rPr lang="fr-FR" sz="1000" spc="-10" dirty="0" smtClean="0">
                <a:solidFill>
                  <a:schemeClr val="tx1"/>
                </a:solidFill>
              </a:rPr>
              <a:t>Augmentation de </a:t>
            </a:r>
            <a:r>
              <a:rPr lang="fr-FR" sz="1000" spc="-10" dirty="0">
                <a:solidFill>
                  <a:schemeClr val="tx1"/>
                </a:solidFill>
              </a:rPr>
              <a:t>solutions rentables et </a:t>
            </a:r>
            <a:r>
              <a:rPr lang="fr-FR" sz="1000" spc="-10" dirty="0" smtClean="0">
                <a:solidFill>
                  <a:schemeClr val="tx1"/>
                </a:solidFill>
              </a:rPr>
              <a:t>disponibles </a:t>
            </a:r>
            <a:r>
              <a:rPr lang="fr-FR" sz="1000" spc="-10" dirty="0">
                <a:solidFill>
                  <a:schemeClr val="tx1"/>
                </a:solidFill>
              </a:rPr>
              <a:t>pour l'électrification de la demande d'énergie thermique des </a:t>
            </a:r>
            <a:r>
              <a:rPr lang="fr-FR" sz="1000" spc="-10" dirty="0" smtClean="0">
                <a:solidFill>
                  <a:schemeClr val="tx1"/>
                </a:solidFill>
              </a:rPr>
              <a:t>bâtiments.</a:t>
            </a:r>
          </a:p>
          <a:p>
            <a:pPr marL="171450" indent="-171450">
              <a:spcAft>
                <a:spcPts val="0"/>
              </a:spcAft>
              <a:buFont typeface="Arial"/>
              <a:buChar char="•"/>
              <a:defRPr/>
            </a:pPr>
            <a:r>
              <a:rPr lang="fr-FR" sz="1000" spc="-10" dirty="0" smtClean="0">
                <a:solidFill>
                  <a:schemeClr val="tx1"/>
                </a:solidFill>
              </a:rPr>
              <a:t>Amélioration </a:t>
            </a:r>
            <a:r>
              <a:rPr lang="fr-FR" sz="1000" spc="-10" dirty="0">
                <a:solidFill>
                  <a:schemeClr val="tx1"/>
                </a:solidFill>
              </a:rPr>
              <a:t>de la contribution des bâtiments à la stabilité du réseau électrique en offrant des services de flexibilité énergétique.  </a:t>
            </a:r>
            <a:endParaRPr lang="fr-FR" sz="1000" spc="-10" dirty="0" smtClean="0">
              <a:solidFill>
                <a:schemeClr val="tx1"/>
              </a:solidFill>
            </a:endParaRPr>
          </a:p>
          <a:p>
            <a:pPr marL="171450" indent="-171450">
              <a:spcAft>
                <a:spcPts val="0"/>
              </a:spcAft>
              <a:buFont typeface="Arial"/>
              <a:buChar char="•"/>
              <a:defRPr/>
            </a:pPr>
            <a:endParaRPr lang="fr-FR" spc="-10" dirty="0" smtClean="0">
              <a:solidFill>
                <a:schemeClr val="tx1"/>
              </a:solidFill>
            </a:endParaRPr>
          </a:p>
          <a:p>
            <a:pPr algn="just">
              <a:lnSpc>
                <a:spcPct val="114999"/>
              </a:lnSpc>
              <a:defRPr/>
            </a:pPr>
            <a:r>
              <a:rPr lang="en-GB" sz="1200" b="1" u="sng" spc="-10" dirty="0" err="1" smtClean="0">
                <a:ea typeface="Times New Roman"/>
                <a:cs typeface="Times New Roman"/>
              </a:rPr>
              <a:t>Activités</a:t>
            </a:r>
            <a:r>
              <a:rPr lang="en-GB" sz="1200" b="1" u="sng" spc="-10" dirty="0" smtClean="0">
                <a:ea typeface="Times New Roman"/>
                <a:cs typeface="Times New Roman"/>
              </a:rPr>
              <a:t> </a:t>
            </a:r>
            <a:r>
              <a:rPr lang="en-GB" sz="1200" b="1" u="sng" spc="-10" dirty="0">
                <a:ea typeface="Times New Roman"/>
                <a:cs typeface="Times New Roman"/>
              </a:rPr>
              <a:t>:</a:t>
            </a:r>
          </a:p>
          <a:p>
            <a:pPr marL="171450" indent="-171450">
              <a:spcBef>
                <a:spcPts val="300"/>
              </a:spcBef>
              <a:spcAft>
                <a:spcPts val="0"/>
              </a:spcAft>
              <a:buFont typeface="Arial"/>
              <a:buChar char="•"/>
              <a:defRPr/>
            </a:pPr>
            <a:r>
              <a:rPr lang="fr-FR" sz="1000" spc="-10" dirty="0">
                <a:solidFill>
                  <a:schemeClr val="tx1"/>
                </a:solidFill>
              </a:rPr>
              <a:t>Développer et démontrer des solutions innovantes et intégrées pour l'électrification de la demande d'énergie thermique des bâtiments en phase avec "Electrifier l'Europe" de </a:t>
            </a:r>
            <a:r>
              <a:rPr lang="fr-FR" sz="1000" spc="-10" dirty="0" err="1">
                <a:solidFill>
                  <a:schemeClr val="tx1"/>
                </a:solidFill>
              </a:rPr>
              <a:t>REPowerEU</a:t>
            </a:r>
            <a:r>
              <a:rPr lang="fr-FR" sz="1000" spc="-10" dirty="0">
                <a:solidFill>
                  <a:schemeClr val="tx1"/>
                </a:solidFill>
              </a:rPr>
              <a:t> </a:t>
            </a:r>
            <a:r>
              <a:rPr lang="fr-FR" sz="1000" spc="-10" dirty="0" smtClean="0">
                <a:solidFill>
                  <a:schemeClr val="tx1"/>
                </a:solidFill>
              </a:rPr>
              <a:t>avec </a:t>
            </a:r>
            <a:r>
              <a:rPr lang="fr-FR" sz="1000" spc="-10" dirty="0">
                <a:solidFill>
                  <a:schemeClr val="tx1"/>
                </a:solidFill>
              </a:rPr>
              <a:t>un potentiel élevé de réplication à travers l'Europe. </a:t>
            </a:r>
            <a:endParaRPr lang="fr-FR" sz="1000" spc="-10" dirty="0" smtClean="0">
              <a:solidFill>
                <a:schemeClr val="tx1"/>
              </a:solidFill>
            </a:endParaRPr>
          </a:p>
          <a:p>
            <a:pPr marL="423450" lvl="1" indent="-171450">
              <a:spcBef>
                <a:spcPts val="300"/>
              </a:spcBef>
              <a:spcAft>
                <a:spcPts val="0"/>
              </a:spcAft>
              <a:buFont typeface="Wingdings" panose="05000000000000000000" pitchFamily="2" charset="2"/>
              <a:buChar char="Ø"/>
              <a:defRPr/>
            </a:pPr>
            <a:r>
              <a:rPr lang="fr-FR" sz="900" spc="-10" dirty="0" smtClean="0">
                <a:solidFill>
                  <a:schemeClr val="tx1"/>
                </a:solidFill>
              </a:rPr>
              <a:t>S'assurer </a:t>
            </a:r>
            <a:r>
              <a:rPr lang="fr-FR" sz="900" spc="-10" dirty="0">
                <a:solidFill>
                  <a:schemeClr val="tx1"/>
                </a:solidFill>
              </a:rPr>
              <a:t>que ces </a:t>
            </a:r>
            <a:r>
              <a:rPr lang="fr-FR" sz="900" spc="-10" dirty="0" smtClean="0">
                <a:solidFill>
                  <a:schemeClr val="tx1"/>
                </a:solidFill>
              </a:rPr>
              <a:t>solutions puissent </a:t>
            </a:r>
            <a:r>
              <a:rPr lang="fr-FR" sz="900" spc="-10" dirty="0">
                <a:solidFill>
                  <a:schemeClr val="tx1"/>
                </a:solidFill>
              </a:rPr>
              <a:t>être associées des sources d’</a:t>
            </a:r>
            <a:r>
              <a:rPr lang="fr-FR" sz="900" spc="-10" dirty="0" err="1">
                <a:solidFill>
                  <a:schemeClr val="tx1"/>
                </a:solidFill>
              </a:rPr>
              <a:t>EnR</a:t>
            </a:r>
            <a:r>
              <a:rPr lang="fr-FR" sz="900" spc="-10" dirty="0">
                <a:solidFill>
                  <a:schemeClr val="tx1"/>
                </a:solidFill>
              </a:rPr>
              <a:t>, comprennent des techniques de contrôle innovantes et intelligentes et des interfaces interopérables pour une inspection autonome ou à distance des systèmes, permettent d'accroître l'utilisation de l'électricité renouvelable produite localement et le stockage électrochimique, et minimisent l'impact environnemental du cycle de </a:t>
            </a:r>
            <a:r>
              <a:rPr lang="fr-FR" sz="900" spc="-10" dirty="0" smtClean="0">
                <a:solidFill>
                  <a:schemeClr val="tx1"/>
                </a:solidFill>
              </a:rPr>
              <a:t>vie.</a:t>
            </a:r>
            <a:endParaRPr lang="fr-FR" sz="900" spc="-10" dirty="0">
              <a:solidFill>
                <a:schemeClr val="tx1"/>
              </a:solidFill>
            </a:endParaRPr>
          </a:p>
          <a:p>
            <a:pPr marL="171450" lvl="1" indent="-171450">
              <a:spcBef>
                <a:spcPts val="300"/>
              </a:spcBef>
              <a:spcAft>
                <a:spcPts val="0"/>
              </a:spcAft>
              <a:defRPr/>
            </a:pPr>
            <a:r>
              <a:rPr lang="fr-FR" sz="1000" spc="-10" dirty="0"/>
              <a:t>Démontrer les solutions développées dans au moins cinq projets réels de construction et de rénovation, dont au moins deux sont des rénovations de bâtiments résidentiels et au moins un est une rénovation de bâtiments non résidentiels. </a:t>
            </a:r>
            <a:endParaRPr lang="fr-FR" sz="1000" spc="-10" dirty="0" smtClean="0"/>
          </a:p>
          <a:p>
            <a:pPr marL="351450" lvl="2" indent="-171450">
              <a:spcBef>
                <a:spcPts val="300"/>
              </a:spcBef>
              <a:spcAft>
                <a:spcPts val="0"/>
              </a:spcAft>
              <a:buFont typeface="Wingdings" panose="05000000000000000000" pitchFamily="2" charset="2"/>
              <a:buChar char="Ø"/>
              <a:defRPr/>
            </a:pPr>
            <a:r>
              <a:rPr lang="fr-FR" sz="900" spc="-10" dirty="0" smtClean="0"/>
              <a:t>Couvrir </a:t>
            </a:r>
            <a:r>
              <a:rPr lang="fr-FR" sz="900" spc="-10" dirty="0"/>
              <a:t>au moins trois pays aux conditions climatiques diverses, impliquer les chaînes de valeurs locales et régionales sur la base d'approches participatives afin d'accroître l'acceptabilité de l'innovation, impliquer les autorités </a:t>
            </a:r>
            <a:r>
              <a:rPr lang="fr-FR" sz="900" spc="-10" dirty="0" smtClean="0"/>
              <a:t>compétentes, </a:t>
            </a:r>
            <a:r>
              <a:rPr lang="fr-FR" sz="900" spc="-10" dirty="0"/>
              <a:t>et être complétées par une stratégie ambitieuse de réplication sur 5 ans.   </a:t>
            </a:r>
          </a:p>
          <a:p>
            <a:pPr marL="171450" indent="-171450">
              <a:spcBef>
                <a:spcPts val="300"/>
              </a:spcBef>
              <a:spcAft>
                <a:spcPts val="0"/>
              </a:spcAft>
              <a:buFont typeface="Arial"/>
              <a:buChar char="•"/>
              <a:defRPr/>
            </a:pPr>
            <a:r>
              <a:rPr lang="fr-FR" sz="1000" spc="-10" dirty="0">
                <a:solidFill>
                  <a:schemeClr val="tx1"/>
                </a:solidFill>
              </a:rPr>
              <a:t>Fournir des conseils et des recommandations, mettre en œuvre des actions de diffusion et soutenir la réplication des solutions démontrées. </a:t>
            </a:r>
          </a:p>
          <a:p>
            <a:pPr>
              <a:spcAft>
                <a:spcPts val="0"/>
              </a:spcAft>
              <a:defRPr/>
            </a:pPr>
            <a:endParaRPr lang="fr-FR" sz="1100" spc="-10" dirty="0">
              <a:solidFill>
                <a:schemeClr val="tx1"/>
              </a:solidFill>
            </a:endParaRPr>
          </a:p>
          <a:p>
            <a:pPr marL="171450" indent="-171450">
              <a:spcAft>
                <a:spcPts val="0"/>
              </a:spcAft>
              <a:buFont typeface="Arial"/>
              <a:buChar char="•"/>
              <a:defRPr/>
            </a:pPr>
            <a:endParaRPr lang="fr-FR" sz="1100" spc="-1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69</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4 </a:t>
            </a:r>
            <a:r>
              <a:rPr lang="fr-FR" b="1" dirty="0"/>
              <a:t>: Les appels de </a:t>
            </a:r>
            <a:r>
              <a:rPr lang="fr-FR" b="1" dirty="0" smtClean="0"/>
              <a:t>2023 </a:t>
            </a:r>
            <a:endParaRPr lang="fr-FR" b="1" dirty="0"/>
          </a:p>
          <a:p>
            <a:pPr>
              <a:defRPr/>
            </a:pPr>
            <a:r>
              <a:rPr lang="fr-FR" sz="1200" b="1" dirty="0" smtClean="0"/>
              <a:t>Bâtiments</a:t>
            </a:r>
            <a:endParaRPr lang="fr-FR" sz="1200" b="1" dirty="0"/>
          </a:p>
        </p:txBody>
      </p:sp>
      <p:sp>
        <p:nvSpPr>
          <p:cNvPr id="10" name="Rectangle 9"/>
          <p:cNvSpPr/>
          <p:nvPr/>
        </p:nvSpPr>
        <p:spPr bwMode="auto">
          <a:xfrm>
            <a:off x="6372200" y="554400"/>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en-US" sz="1200" i="1" dirty="0" err="1"/>
              <a:t>projet</a:t>
            </a:r>
            <a:r>
              <a:rPr lang="en-US" sz="1200" i="1" dirty="0"/>
              <a:t> 6</a:t>
            </a:r>
            <a:r>
              <a:rPr lang="en-US" sz="1200" i="1" dirty="0" smtClean="0"/>
              <a:t>-8)</a:t>
            </a:r>
            <a:endParaRPr lang="fr-FR" sz="1200" i="1" dirty="0"/>
          </a:p>
          <a:p>
            <a:pPr lvl="0">
              <a:defRPr/>
            </a:pPr>
            <a:r>
              <a:rPr lang="fr-FR" sz="1200" i="1" dirty="0" smtClean="0"/>
              <a:t>Nb </a:t>
            </a:r>
            <a:r>
              <a:rPr lang="fr-FR" sz="1200" i="1" dirty="0"/>
              <a:t>estimé de projets financés </a:t>
            </a:r>
            <a:r>
              <a:rPr lang="fr-FR" sz="1200" i="1" dirty="0" smtClean="0"/>
              <a:t>: 2 </a:t>
            </a:r>
            <a:endParaRPr dirty="0"/>
          </a:p>
          <a:p>
            <a:pPr lvl="0">
              <a:defRPr/>
            </a:pPr>
            <a:r>
              <a:rPr lang="fr-FR" sz="1200" i="1" dirty="0"/>
              <a:t>Budget/projet : </a:t>
            </a:r>
            <a:r>
              <a:rPr lang="fr-FR" sz="1200" i="1" dirty="0" smtClean="0"/>
              <a:t>12,5 M</a:t>
            </a:r>
            <a:r>
              <a:rPr lang="fr-FR" sz="1200" i="1" dirty="0"/>
              <a:t>€</a:t>
            </a:r>
            <a:endParaRPr dirty="0"/>
          </a:p>
          <a:p>
            <a:pPr lvl="0">
              <a:defRPr/>
            </a:pPr>
            <a:r>
              <a:rPr lang="fr-FR" sz="1200" i="1" dirty="0"/>
              <a:t>Ouverture : 1</a:t>
            </a:r>
            <a:r>
              <a:rPr lang="fr-FR" sz="1200" i="1" dirty="0" smtClean="0"/>
              <a:t>3/12/2022</a:t>
            </a:r>
            <a:endParaRPr dirty="0"/>
          </a:p>
          <a:p>
            <a:pPr lvl="0">
              <a:defRPr/>
            </a:pPr>
            <a:r>
              <a:rPr lang="fr-FR" sz="1200" i="1" dirty="0"/>
              <a:t>Deadline : </a:t>
            </a:r>
            <a:r>
              <a:rPr lang="fr-FR" sz="1200" i="1" dirty="0" smtClean="0"/>
              <a:t>20/04/2023</a:t>
            </a:r>
            <a:endParaRPr dirty="0"/>
          </a:p>
        </p:txBody>
      </p:sp>
    </p:spTree>
    <p:extLst>
      <p:ext uri="{BB962C8B-B14F-4D97-AF65-F5344CB8AC3E}">
        <p14:creationId xmlns:p14="http://schemas.microsoft.com/office/powerpoint/2010/main" val="1355804631"/>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 name="Image 17"/>
          <p:cNvPicPr>
            <a:picLocks noChangeAspect="1"/>
          </p:cNvPicPr>
          <p:nvPr/>
        </p:nvPicPr>
        <p:blipFill>
          <a:blip r:embed="rId2"/>
          <a:stretch/>
        </p:blipFill>
        <p:spPr bwMode="auto">
          <a:xfrm>
            <a:off x="233946" y="1231728"/>
            <a:ext cx="2674970" cy="2917284"/>
          </a:xfrm>
          <a:prstGeom prst="rect">
            <a:avLst/>
          </a:prstGeom>
          <a:ln>
            <a:noFill/>
          </a:ln>
          <a:effectLst>
            <a:outerShdw blurRad="292100" dist="139700" dir="2700000" algn="tl" rotWithShape="0">
              <a:srgbClr val="333333">
                <a:alpha val="65000"/>
              </a:srgbClr>
            </a:outerShdw>
          </a:effectLst>
        </p:spPr>
      </p:pic>
      <p:sp>
        <p:nvSpPr>
          <p:cNvPr id="6" name="Espace réservé du texte 3"/>
          <p:cNvSpPr txBox="1"/>
          <p:nvPr/>
        </p:nvSpPr>
        <p:spPr bwMode="auto">
          <a:xfrm>
            <a:off x="3575545" y="267494"/>
            <a:ext cx="5220112" cy="576064"/>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a:ln>
                  <a:noFill/>
                </a:ln>
                <a:solidFill>
                  <a:schemeClr val="tx1"/>
                </a:solidFill>
                <a:latin typeface="Arial"/>
                <a:cs typeface="Arial"/>
              </a:rPr>
              <a:t>Appels thématiques (top-down)</a:t>
            </a:r>
            <a:endParaRPr/>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a:ln>
                  <a:noFill/>
                </a:ln>
                <a:solidFill>
                  <a:schemeClr val="tx1"/>
                </a:solidFill>
                <a:latin typeface="Arial"/>
                <a:cs typeface="Arial"/>
              </a:rPr>
              <a:t>CLUSTERS</a:t>
            </a:r>
            <a:endParaRPr/>
          </a:p>
        </p:txBody>
      </p:sp>
      <p:graphicFrame>
        <p:nvGraphicFramePr>
          <p:cNvPr id="7" name="Tableau 6"/>
          <p:cNvGraphicFramePr>
            <a:graphicFrameLocks noGrp="1"/>
          </p:cNvGraphicFramePr>
          <p:nvPr>
            <p:extLst>
              <p:ext uri="{D42A27DB-BD31-4B8C-83A1-F6EECF244321}">
                <p14:modId xmlns:p14="http://schemas.microsoft.com/office/powerpoint/2010/main" val="2207925259"/>
              </p:ext>
            </p:extLst>
          </p:nvPr>
        </p:nvGraphicFramePr>
        <p:xfrm>
          <a:off x="3033628" y="1059582"/>
          <a:ext cx="6110372" cy="3801533"/>
        </p:xfrm>
        <a:graphic>
          <a:graphicData uri="http://schemas.openxmlformats.org/drawingml/2006/table">
            <a:tbl>
              <a:tblPr firstRow="1" bandRow="1"/>
              <a:tblGrid>
                <a:gridCol w="6110372">
                  <a:extLst>
                    <a:ext uri="{9D8B030D-6E8A-4147-A177-3AD203B41FA5}">
                      <a16:colId xmlns:a16="http://schemas.microsoft.com/office/drawing/2014/main" val="20000"/>
                    </a:ext>
                  </a:extLst>
                </a:gridCol>
              </a:tblGrid>
              <a:tr h="3801533">
                <a:tc>
                  <a:txBody>
                    <a:bodyPr/>
                    <a:lstStyle/>
                    <a:p>
                      <a:pPr marL="0" marR="437515" lvl="0" indent="0">
                        <a:spcAft>
                          <a:spcPts val="600"/>
                        </a:spcAft>
                        <a:buClr>
                          <a:srgbClr val="EA5433"/>
                        </a:buClr>
                        <a:buSzPct val="90000"/>
                        <a:buNone/>
                        <a:defRPr/>
                      </a:pPr>
                      <a:r>
                        <a:rPr lang="fr-FR" sz="1600" b="0" dirty="0">
                          <a:solidFill>
                            <a:schemeClr val="tx1"/>
                          </a:solidFill>
                          <a:latin typeface="+mn-lt"/>
                        </a:rPr>
                        <a:t>Approche </a:t>
                      </a:r>
                      <a:r>
                        <a:rPr lang="fr-FR" sz="1600" b="0" i="1" dirty="0">
                          <a:solidFill>
                            <a:schemeClr val="tx1"/>
                          </a:solidFill>
                          <a:latin typeface="+mn-lt"/>
                        </a:rPr>
                        <a:t>"top-down"</a:t>
                      </a:r>
                      <a:r>
                        <a:rPr lang="fr-FR" sz="1600" b="0" dirty="0">
                          <a:solidFill>
                            <a:schemeClr val="tx1"/>
                          </a:solidFill>
                          <a:latin typeface="+mn-lt"/>
                        </a:rPr>
                        <a:t> pour soutenir les </a:t>
                      </a:r>
                      <a:r>
                        <a:rPr lang="fr-FR" sz="1600" b="1" dirty="0">
                          <a:solidFill>
                            <a:schemeClr val="tx1"/>
                          </a:solidFill>
                          <a:latin typeface="+mn-lt"/>
                        </a:rPr>
                        <a:t>priorités politiques stratégiques </a:t>
                      </a:r>
                      <a:r>
                        <a:rPr lang="fr-FR" sz="1600" b="0" dirty="0">
                          <a:solidFill>
                            <a:schemeClr val="tx1"/>
                          </a:solidFill>
                          <a:latin typeface="+mn-lt"/>
                        </a:rPr>
                        <a:t>de l'Union Européenne</a:t>
                      </a:r>
                      <a:r>
                        <a:rPr lang="fr-FR" sz="1600" b="1" dirty="0">
                          <a:solidFill>
                            <a:schemeClr val="tx1"/>
                          </a:solidFill>
                          <a:latin typeface="+mn-lt"/>
                        </a:rPr>
                        <a:t> </a:t>
                      </a:r>
                      <a:r>
                        <a:rPr lang="fr-FR" sz="1600" b="0" dirty="0">
                          <a:solidFill>
                            <a:schemeClr val="tx1"/>
                          </a:solidFill>
                          <a:latin typeface="+mn-lt"/>
                        </a:rPr>
                        <a:t>et les </a:t>
                      </a:r>
                      <a:r>
                        <a:rPr lang="fr-FR" sz="1600" b="1" dirty="0">
                          <a:solidFill>
                            <a:schemeClr val="tx1"/>
                          </a:solidFill>
                          <a:latin typeface="+mn-lt"/>
                        </a:rPr>
                        <a:t>objectifs de développement durable </a:t>
                      </a:r>
                      <a:r>
                        <a:rPr lang="fr-FR" sz="1600" b="0" dirty="0">
                          <a:solidFill>
                            <a:schemeClr val="tx1"/>
                          </a:solidFill>
                          <a:latin typeface="+mn-lt"/>
                        </a:rPr>
                        <a:t>des Nations Unies.</a:t>
                      </a:r>
                      <a:endParaRPr dirty="0">
                        <a:solidFill>
                          <a:schemeClr val="tx1"/>
                        </a:solidFill>
                      </a:endParaRPr>
                    </a:p>
                    <a:p>
                      <a:pPr marL="285750" marR="437515" lvl="0" indent="-285750">
                        <a:spcAft>
                          <a:spcPts val="300"/>
                        </a:spcAft>
                        <a:buClr>
                          <a:srgbClr val="EA5433"/>
                        </a:buClr>
                        <a:buSzPct val="90000"/>
                        <a:buFont typeface="Courier New"/>
                        <a:buChar char="o"/>
                        <a:defRPr/>
                      </a:pPr>
                      <a:r>
                        <a:rPr lang="fr-FR" sz="1600" b="0" dirty="0">
                          <a:solidFill>
                            <a:schemeClr val="tx1"/>
                          </a:solidFill>
                          <a:latin typeface="+mn-lt"/>
                        </a:rPr>
                        <a:t>Appels à projets </a:t>
                      </a:r>
                      <a:r>
                        <a:rPr lang="fr-FR" sz="1600" b="1" dirty="0">
                          <a:solidFill>
                            <a:schemeClr val="tx1"/>
                          </a:solidFill>
                          <a:latin typeface="+mn-lt"/>
                        </a:rPr>
                        <a:t>centrés sur des problématiques sociétales</a:t>
                      </a:r>
                      <a:r>
                        <a:rPr lang="fr-FR" sz="1600" b="0" dirty="0">
                          <a:solidFill>
                            <a:schemeClr val="tx1"/>
                          </a:solidFill>
                          <a:latin typeface="+mn-lt"/>
                        </a:rPr>
                        <a:t>, des </a:t>
                      </a:r>
                      <a:r>
                        <a:rPr lang="fr-FR" sz="1600" b="1" dirty="0">
                          <a:solidFill>
                            <a:schemeClr val="tx1"/>
                          </a:solidFill>
                          <a:latin typeface="+mn-lt"/>
                        </a:rPr>
                        <a:t>défis globaux : </a:t>
                      </a:r>
                      <a:endParaRPr lang="fr-FR" sz="1600" b="0" i="1" dirty="0">
                        <a:solidFill>
                          <a:schemeClr val="tx1"/>
                        </a:solidFill>
                        <a:latin typeface="+mn-lt"/>
                      </a:endParaRPr>
                    </a:p>
                    <a:p>
                      <a:pPr marL="822960" marR="437515" lvl="2" indent="-285750" algn="l">
                        <a:spcAft>
                          <a:spcPts val="200"/>
                        </a:spcAft>
                        <a:buClr>
                          <a:srgbClr val="EA5433"/>
                        </a:buClr>
                        <a:buSzPct val="90000"/>
                        <a:buFont typeface="Arial"/>
                        <a:buChar char="•"/>
                        <a:defRPr/>
                      </a:pPr>
                      <a:r>
                        <a:rPr lang="fr-FR" sz="1600" b="0" dirty="0">
                          <a:solidFill>
                            <a:schemeClr val="tx1"/>
                          </a:solidFill>
                          <a:latin typeface="+mn-lt"/>
                        </a:rPr>
                        <a:t>Répondre aux</a:t>
                      </a:r>
                      <a:r>
                        <a:rPr lang="fr-FR" sz="1600" b="1" dirty="0">
                          <a:solidFill>
                            <a:schemeClr val="tx1"/>
                          </a:solidFill>
                          <a:latin typeface="+mn-lt"/>
                        </a:rPr>
                        <a:t> impacts attendus</a:t>
                      </a:r>
                      <a:endParaRPr lang="fr-FR" sz="1600" b="0" i="1" dirty="0">
                        <a:solidFill>
                          <a:schemeClr val="tx1"/>
                        </a:solidFill>
                        <a:latin typeface="+mn-lt"/>
                      </a:endParaRPr>
                    </a:p>
                    <a:p>
                      <a:pPr marL="822960" marR="437515" lvl="2" indent="-285750" algn="l">
                        <a:spcAft>
                          <a:spcPts val="600"/>
                        </a:spcAft>
                        <a:buClr>
                          <a:srgbClr val="EA5433"/>
                        </a:buClr>
                        <a:buSzPct val="90000"/>
                        <a:buFont typeface="Arial"/>
                        <a:buChar char="•"/>
                        <a:defRPr/>
                      </a:pPr>
                      <a:r>
                        <a:rPr lang="fr-FR" sz="1600" b="0" dirty="0">
                          <a:solidFill>
                            <a:schemeClr val="tx1"/>
                          </a:solidFill>
                          <a:latin typeface="+mn-lt"/>
                        </a:rPr>
                        <a:t>Fournir des</a:t>
                      </a:r>
                      <a:r>
                        <a:rPr lang="fr-FR" sz="1600" b="1" dirty="0">
                          <a:solidFill>
                            <a:schemeClr val="tx1"/>
                          </a:solidFill>
                          <a:latin typeface="+mn-lt"/>
                        </a:rPr>
                        <a:t> </a:t>
                      </a:r>
                      <a:r>
                        <a:rPr lang="fr-FR" sz="1600" b="1" dirty="0" smtClean="0">
                          <a:solidFill>
                            <a:schemeClr val="tx1"/>
                          </a:solidFill>
                          <a:latin typeface="+mn-lt"/>
                        </a:rPr>
                        <a:t>options</a:t>
                      </a:r>
                      <a:r>
                        <a:rPr lang="fr-FR" sz="1600" b="0" baseline="0" dirty="0" smtClean="0">
                          <a:solidFill>
                            <a:schemeClr val="tx1"/>
                          </a:solidFill>
                          <a:latin typeface="+mn-lt"/>
                        </a:rPr>
                        <a:t> et</a:t>
                      </a:r>
                      <a:r>
                        <a:rPr lang="fr-FR" sz="1600" b="0" dirty="0" smtClean="0">
                          <a:solidFill>
                            <a:schemeClr val="tx1"/>
                          </a:solidFill>
                          <a:latin typeface="+mn-lt"/>
                        </a:rPr>
                        <a:t> </a:t>
                      </a:r>
                      <a:r>
                        <a:rPr lang="fr-FR" sz="1600" b="1" dirty="0" smtClean="0">
                          <a:solidFill>
                            <a:schemeClr val="tx1"/>
                          </a:solidFill>
                          <a:latin typeface="+mn-lt"/>
                        </a:rPr>
                        <a:t>solutions </a:t>
                      </a:r>
                      <a:r>
                        <a:rPr lang="fr-FR" sz="1600" b="1" dirty="0">
                          <a:solidFill>
                            <a:schemeClr val="tx1"/>
                          </a:solidFill>
                          <a:latin typeface="+mn-lt"/>
                        </a:rPr>
                        <a:t>(non) technologiques</a:t>
                      </a:r>
                      <a:r>
                        <a:rPr lang="fr-FR" sz="1600" b="0" dirty="0">
                          <a:solidFill>
                            <a:schemeClr val="tx1"/>
                          </a:solidFill>
                          <a:latin typeface="+mn-lt"/>
                        </a:rPr>
                        <a:t>,</a:t>
                      </a:r>
                      <a:r>
                        <a:rPr lang="fr-FR" sz="1600" b="1" dirty="0">
                          <a:solidFill>
                            <a:schemeClr val="tx1"/>
                          </a:solidFill>
                          <a:latin typeface="+mn-lt"/>
                        </a:rPr>
                        <a:t> </a:t>
                      </a:r>
                      <a:r>
                        <a:rPr lang="fr-FR" sz="1600" b="1" dirty="0" smtClean="0">
                          <a:solidFill>
                            <a:schemeClr val="tx1"/>
                          </a:solidFill>
                          <a:latin typeface="+mn-lt"/>
                        </a:rPr>
                        <a:t>recommandations</a:t>
                      </a:r>
                      <a:r>
                        <a:rPr lang="fr-FR" sz="1600" b="1" dirty="0">
                          <a:solidFill>
                            <a:schemeClr val="tx1"/>
                          </a:solidFill>
                          <a:latin typeface="+mn-lt"/>
                        </a:rPr>
                        <a:t>...</a:t>
                      </a:r>
                      <a:endParaRPr dirty="0">
                        <a:solidFill>
                          <a:schemeClr val="tx1"/>
                        </a:solidFill>
                      </a:endParaRPr>
                    </a:p>
                    <a:p>
                      <a:pPr marL="285750" marR="437515" lvl="0" indent="-285750">
                        <a:spcAft>
                          <a:spcPts val="600"/>
                        </a:spcAft>
                        <a:buClr>
                          <a:srgbClr val="EA5433"/>
                        </a:buClr>
                        <a:buSzPct val="90000"/>
                        <a:buFont typeface="Courier New"/>
                        <a:buChar char="o"/>
                        <a:defRPr/>
                      </a:pPr>
                      <a:r>
                        <a:rPr lang="fr-FR" sz="1600" b="0" dirty="0">
                          <a:solidFill>
                            <a:schemeClr val="tx1"/>
                          </a:solidFill>
                          <a:latin typeface="+mn-lt"/>
                        </a:rPr>
                        <a:t>Projets </a:t>
                      </a:r>
                      <a:r>
                        <a:rPr lang="fr-FR" sz="1600" b="1" dirty="0">
                          <a:solidFill>
                            <a:schemeClr val="tx1"/>
                          </a:solidFill>
                          <a:latin typeface="+mn-lt"/>
                        </a:rPr>
                        <a:t>collaboratifs</a:t>
                      </a:r>
                      <a:r>
                        <a:rPr lang="fr-FR" sz="1600" b="0" dirty="0">
                          <a:solidFill>
                            <a:schemeClr val="tx1"/>
                          </a:solidFill>
                          <a:latin typeface="+mn-lt"/>
                        </a:rPr>
                        <a:t> trans</a:t>
                      </a:r>
                      <a:r>
                        <a:rPr lang="fr-FR" sz="1600" b="1" dirty="0">
                          <a:solidFill>
                            <a:schemeClr val="tx1"/>
                          </a:solidFill>
                          <a:latin typeface="+mn-lt"/>
                        </a:rPr>
                        <a:t>disciplinaires</a:t>
                      </a:r>
                      <a:r>
                        <a:rPr lang="fr-FR" sz="1600" b="0" dirty="0">
                          <a:solidFill>
                            <a:schemeClr val="tx1"/>
                          </a:solidFill>
                          <a:latin typeface="+mn-lt"/>
                        </a:rPr>
                        <a:t>,</a:t>
                      </a:r>
                      <a:r>
                        <a:rPr lang="fr-FR" sz="1600" dirty="0">
                          <a:solidFill>
                            <a:schemeClr val="tx1"/>
                          </a:solidFill>
                          <a:latin typeface="+mn-lt"/>
                        </a:rPr>
                        <a:t> </a:t>
                      </a:r>
                      <a:r>
                        <a:rPr lang="fr-FR" sz="1600" b="0" dirty="0" err="1">
                          <a:solidFill>
                            <a:schemeClr val="tx1"/>
                          </a:solidFill>
                          <a:latin typeface="+mn-lt"/>
                        </a:rPr>
                        <a:t>tran</a:t>
                      </a:r>
                      <a:r>
                        <a:rPr lang="fr-FR" sz="1600" b="1" dirty="0" err="1">
                          <a:solidFill>
                            <a:schemeClr val="tx1"/>
                          </a:solidFill>
                          <a:latin typeface="+mn-lt"/>
                        </a:rPr>
                        <a:t>sectoriels</a:t>
                      </a:r>
                      <a:r>
                        <a:rPr lang="fr-FR" sz="1600" b="1" dirty="0">
                          <a:solidFill>
                            <a:schemeClr val="tx1"/>
                          </a:solidFill>
                          <a:latin typeface="+mn-lt"/>
                        </a:rPr>
                        <a:t> </a:t>
                      </a:r>
                      <a:r>
                        <a:rPr lang="fr-FR" sz="1600" b="0" dirty="0">
                          <a:solidFill>
                            <a:schemeClr val="tx1"/>
                          </a:solidFill>
                          <a:latin typeface="+mn-lt"/>
                        </a:rPr>
                        <a:t>et</a:t>
                      </a:r>
                      <a:r>
                        <a:rPr lang="fr-FR" sz="1600" b="1" dirty="0">
                          <a:solidFill>
                            <a:schemeClr val="tx1"/>
                          </a:solidFill>
                          <a:latin typeface="+mn-lt"/>
                        </a:rPr>
                        <a:t> </a:t>
                      </a:r>
                      <a:r>
                        <a:rPr lang="fr-FR" sz="1600" b="0" dirty="0">
                          <a:solidFill>
                            <a:schemeClr val="tx1"/>
                          </a:solidFill>
                          <a:latin typeface="+mn-lt"/>
                        </a:rPr>
                        <a:t>trans</a:t>
                      </a:r>
                      <a:r>
                        <a:rPr lang="fr-FR" sz="1600" b="1" dirty="0">
                          <a:solidFill>
                            <a:schemeClr val="tx1"/>
                          </a:solidFill>
                          <a:latin typeface="+mn-lt"/>
                        </a:rPr>
                        <a:t>nationaux</a:t>
                      </a:r>
                      <a:endParaRPr lang="fr-FR" sz="1400" b="0" i="1" dirty="0">
                        <a:solidFill>
                          <a:schemeClr val="tx1"/>
                        </a:solidFill>
                        <a:latin typeface="+mn-lt"/>
                      </a:endParaRPr>
                    </a:p>
                    <a:p>
                      <a:pPr marL="285750" marR="437515" lvl="0" indent="-285750">
                        <a:spcAft>
                          <a:spcPts val="600"/>
                        </a:spcAft>
                        <a:buClr>
                          <a:schemeClr val="accent4"/>
                        </a:buClr>
                        <a:buSzPct val="90000"/>
                        <a:buFont typeface="Courier New"/>
                        <a:buChar char="o"/>
                        <a:defRPr/>
                      </a:pPr>
                      <a:r>
                        <a:rPr lang="fr-FR" sz="1600" b="1" dirty="0">
                          <a:solidFill>
                            <a:schemeClr val="tx1"/>
                          </a:solidFill>
                          <a:latin typeface="+mn-lt"/>
                        </a:rPr>
                        <a:t>3-4 ans </a:t>
                      </a:r>
                      <a:r>
                        <a:rPr lang="fr-FR" sz="1600" b="0" dirty="0">
                          <a:solidFill>
                            <a:schemeClr val="tx1"/>
                          </a:solidFill>
                          <a:latin typeface="+mn-lt"/>
                        </a:rPr>
                        <a:t>en moyenne</a:t>
                      </a:r>
                      <a:endParaRPr dirty="0">
                        <a:solidFill>
                          <a:schemeClr val="tx1"/>
                        </a:solidFill>
                      </a:endParaRPr>
                    </a:p>
                    <a:p>
                      <a:pPr marL="297815" marR="437515" lvl="0" indent="-285750">
                        <a:spcAft>
                          <a:spcPts val="600"/>
                        </a:spcAft>
                        <a:buClr>
                          <a:schemeClr val="accent4"/>
                        </a:buClr>
                        <a:buSzPct val="90000"/>
                        <a:buFont typeface="Courier New"/>
                        <a:buChar char="o"/>
                        <a:defRPr/>
                      </a:pPr>
                      <a:r>
                        <a:rPr lang="fr-FR" sz="1600" b="0" dirty="0">
                          <a:solidFill>
                            <a:schemeClr val="tx1"/>
                          </a:solidFill>
                          <a:latin typeface="+mn-lt"/>
                        </a:rPr>
                        <a:t>Minimum</a:t>
                      </a:r>
                      <a:r>
                        <a:rPr lang="fr-FR" sz="1600" dirty="0">
                          <a:solidFill>
                            <a:schemeClr val="tx1"/>
                          </a:solidFill>
                          <a:latin typeface="+mn-lt"/>
                        </a:rPr>
                        <a:t> </a:t>
                      </a:r>
                      <a:r>
                        <a:rPr lang="fr-FR" sz="1600" b="1" dirty="0">
                          <a:solidFill>
                            <a:schemeClr val="tx1"/>
                          </a:solidFill>
                          <a:latin typeface="+mn-lt"/>
                        </a:rPr>
                        <a:t>2-3 </a:t>
                      </a:r>
                      <a:r>
                        <a:rPr lang="fr-FR" sz="1600" b="1" dirty="0" smtClean="0">
                          <a:solidFill>
                            <a:schemeClr val="tx1"/>
                          </a:solidFill>
                          <a:latin typeface="+mn-lt"/>
                        </a:rPr>
                        <a:t>M€</a:t>
                      </a:r>
                      <a:r>
                        <a:rPr lang="fr-FR" sz="1600" b="0" dirty="0" smtClean="0">
                          <a:solidFill>
                            <a:schemeClr val="tx1"/>
                          </a:solidFill>
                          <a:latin typeface="+mn-lt"/>
                        </a:rPr>
                        <a:t>,</a:t>
                      </a:r>
                      <a:r>
                        <a:rPr lang="fr-FR" sz="1600" b="0" dirty="0">
                          <a:solidFill>
                            <a:schemeClr val="tx1"/>
                          </a:solidFill>
                          <a:latin typeface="+mn-lt"/>
                        </a:rPr>
                        <a:t> </a:t>
                      </a:r>
                      <a:r>
                        <a:rPr lang="fr-FR" sz="1600" b="1" i="0" u="none" strike="noStrike" cap="none" dirty="0">
                          <a:solidFill>
                            <a:schemeClr val="tx1"/>
                          </a:solidFill>
                          <a:latin typeface="+mn-lt"/>
                          <a:ea typeface="+mn-ea"/>
                          <a:cs typeface="+mn-cs"/>
                        </a:rPr>
                        <a:t>4-5 </a:t>
                      </a:r>
                      <a:r>
                        <a:rPr lang="fr-FR" sz="1600" b="1" i="0" u="none" strike="noStrike" cap="none" dirty="0" smtClean="0">
                          <a:solidFill>
                            <a:schemeClr val="tx1"/>
                          </a:solidFill>
                          <a:latin typeface="+mn-lt"/>
                          <a:ea typeface="+mn-ea"/>
                          <a:cs typeface="+mn-cs"/>
                        </a:rPr>
                        <a:t>M€</a:t>
                      </a:r>
                      <a:r>
                        <a:rPr lang="fr-FR" sz="1600" b="0" dirty="0" smtClean="0">
                          <a:solidFill>
                            <a:schemeClr val="tx1"/>
                          </a:solidFill>
                          <a:latin typeface="+mn-lt"/>
                        </a:rPr>
                        <a:t> </a:t>
                      </a:r>
                      <a:r>
                        <a:rPr lang="fr-FR" sz="1600" b="0" dirty="0">
                          <a:solidFill>
                            <a:schemeClr val="tx1"/>
                          </a:solidFill>
                          <a:latin typeface="+mn-lt"/>
                        </a:rPr>
                        <a:t>en moyenne</a:t>
                      </a:r>
                      <a:endParaRPr dirty="0">
                        <a:solidFill>
                          <a:schemeClr val="tx1"/>
                        </a:solidFill>
                      </a:endParaRPr>
                    </a:p>
                    <a:p>
                      <a:pPr marL="297815" marR="437515" lvl="0" indent="-285750">
                        <a:spcAft>
                          <a:spcPts val="600"/>
                        </a:spcAft>
                        <a:buClr>
                          <a:srgbClr val="EA5433"/>
                        </a:buClr>
                        <a:buSzPct val="90000"/>
                        <a:buFont typeface="Courier New"/>
                        <a:buChar char="o"/>
                        <a:defRPr/>
                      </a:pPr>
                      <a:r>
                        <a:rPr lang="fr-FR" sz="1600" b="1" u="none" dirty="0">
                          <a:solidFill>
                            <a:schemeClr val="tx1"/>
                          </a:solidFill>
                          <a:latin typeface="+mn-lt"/>
                        </a:rPr>
                        <a:t>3 types de projets :</a:t>
                      </a:r>
                      <a:r>
                        <a:rPr lang="fr-FR" sz="1600" b="0" dirty="0">
                          <a:solidFill>
                            <a:schemeClr val="tx1"/>
                          </a:solidFill>
                          <a:latin typeface="+mn-lt"/>
                        </a:rPr>
                        <a:t> RIA, IA, CSA</a:t>
                      </a:r>
                      <a:endParaRPr lang="fr-FR" sz="1400" b="0" i="1" u="none" strike="noStrike" dirty="0">
                        <a:solidFill>
                          <a:schemeClr val="tx1"/>
                        </a:solidFill>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57700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smtClean="0">
                <a:solidFill>
                  <a:schemeClr val="tx1"/>
                </a:solidFill>
              </a:rPr>
              <a:t>HORIZON-CL5-2023-D4-02-01</a:t>
            </a:r>
            <a:r>
              <a:rPr lang="en-US" sz="1400" b="1" u="sng" dirty="0">
                <a:solidFill>
                  <a:schemeClr val="tx1"/>
                </a:solidFill>
              </a:rPr>
              <a:t>: Innovative uses of lifecycle data for the management of buildings and buildings portfolios (Built4People Partnership)</a:t>
            </a:r>
            <a:endParaRPr lang="en-US" sz="1400" b="1" dirty="0">
              <a:solidFill>
                <a:schemeClr val="tx1"/>
              </a:solidFill>
            </a:endParaRPr>
          </a:p>
        </p:txBody>
      </p:sp>
      <p:sp>
        <p:nvSpPr>
          <p:cNvPr id="6" name="Espace réservé du contenu 5"/>
          <p:cNvSpPr txBox="1"/>
          <p:nvPr/>
        </p:nvSpPr>
        <p:spPr bwMode="gray">
          <a:xfrm>
            <a:off x="360000" y="1706400"/>
            <a:ext cx="8424000" cy="3147854"/>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sz="1000" dirty="0">
                <a:solidFill>
                  <a:schemeClr val="tx1"/>
                </a:solidFill>
              </a:rPr>
              <a:t>Augmentation de la disponibilité des principaux indicateurs de performance énergétique et </a:t>
            </a:r>
            <a:endParaRPr lang="fr-FR" sz="1000" dirty="0" smtClean="0">
              <a:solidFill>
                <a:schemeClr val="tx1"/>
              </a:solidFill>
            </a:endParaRPr>
          </a:p>
          <a:p>
            <a:pPr>
              <a:spcAft>
                <a:spcPts val="0"/>
              </a:spcAft>
              <a:defRPr/>
            </a:pPr>
            <a:r>
              <a:rPr lang="fr-FR" sz="1000" dirty="0" smtClean="0">
                <a:solidFill>
                  <a:schemeClr val="tx1"/>
                </a:solidFill>
              </a:rPr>
              <a:t>     environnementale à </a:t>
            </a:r>
            <a:r>
              <a:rPr lang="fr-FR" sz="1000" dirty="0">
                <a:solidFill>
                  <a:schemeClr val="tx1"/>
                </a:solidFill>
              </a:rPr>
              <a:t>partir de systèmes de gestion des </a:t>
            </a:r>
            <a:r>
              <a:rPr lang="fr-FR" sz="1000" dirty="0" smtClean="0">
                <a:solidFill>
                  <a:schemeClr val="tx1"/>
                </a:solidFill>
              </a:rPr>
              <a:t>bâtiments.</a:t>
            </a:r>
          </a:p>
          <a:p>
            <a:pPr marL="171450" indent="-171450">
              <a:spcAft>
                <a:spcPts val="0"/>
              </a:spcAft>
              <a:buFont typeface="Arial"/>
              <a:buChar char="•"/>
              <a:defRPr/>
            </a:pPr>
            <a:r>
              <a:rPr lang="fr-FR" sz="1000" dirty="0" smtClean="0">
                <a:solidFill>
                  <a:schemeClr val="tx1"/>
                </a:solidFill>
              </a:rPr>
              <a:t>Amélioration </a:t>
            </a:r>
            <a:r>
              <a:rPr lang="fr-FR" sz="1000" dirty="0">
                <a:solidFill>
                  <a:schemeClr val="tx1"/>
                </a:solidFill>
              </a:rPr>
              <a:t>des outils de planification et de gestion des actifs et des portefeuilles de bâtiments, y compris la gestion de l'énergie, la performance environnementale, l'optimisation des rénovations et la planification des investissements.</a:t>
            </a:r>
          </a:p>
          <a:p>
            <a:pPr marL="171450" indent="-171450">
              <a:spcAft>
                <a:spcPts val="0"/>
              </a:spcAft>
              <a:buFont typeface="Arial"/>
              <a:buChar char="•"/>
              <a:defRPr/>
            </a:pPr>
            <a:r>
              <a:rPr lang="fr-FR" sz="1000" dirty="0">
                <a:solidFill>
                  <a:schemeClr val="tx1"/>
                </a:solidFill>
              </a:rPr>
              <a:t>D</a:t>
            </a:r>
            <a:r>
              <a:rPr lang="fr-FR" sz="1000" dirty="0" smtClean="0">
                <a:solidFill>
                  <a:schemeClr val="tx1"/>
                </a:solidFill>
              </a:rPr>
              <a:t>isponibilité </a:t>
            </a:r>
            <a:r>
              <a:rPr lang="fr-FR" sz="1000" dirty="0">
                <a:solidFill>
                  <a:schemeClr val="tx1"/>
                </a:solidFill>
              </a:rPr>
              <a:t>et </a:t>
            </a:r>
            <a:r>
              <a:rPr lang="fr-FR" sz="1000" dirty="0" smtClean="0">
                <a:solidFill>
                  <a:schemeClr val="tx1"/>
                </a:solidFill>
              </a:rPr>
              <a:t>accès </a:t>
            </a:r>
            <a:r>
              <a:rPr lang="fr-FR" sz="1000" dirty="0">
                <a:solidFill>
                  <a:schemeClr val="tx1"/>
                </a:solidFill>
              </a:rPr>
              <a:t>accrus aux données sur le cycle de vie des bâtiments et des portefeuilles </a:t>
            </a:r>
            <a:r>
              <a:rPr lang="fr-FR" sz="1000" dirty="0" smtClean="0">
                <a:solidFill>
                  <a:schemeClr val="tx1"/>
                </a:solidFill>
              </a:rPr>
              <a:t>d’immeubles, </a:t>
            </a:r>
            <a:r>
              <a:rPr lang="fr-FR" sz="1000" dirty="0">
                <a:solidFill>
                  <a:schemeClr val="tx1"/>
                </a:solidFill>
              </a:rPr>
              <a:t>ainsi qu'une interopérabilité et des synergies accrues entre les plateformes de partage de données. </a:t>
            </a:r>
            <a:endParaRPr lang="fr-FR" sz="1000" dirty="0" smtClean="0">
              <a:solidFill>
                <a:schemeClr val="tx1"/>
              </a:solidFill>
            </a:endParaRPr>
          </a:p>
          <a:p>
            <a:pPr marL="171450" indent="-171450">
              <a:spcAft>
                <a:spcPts val="0"/>
              </a:spcAft>
              <a:buFont typeface="Arial"/>
              <a:buChar char="•"/>
              <a:defRPr/>
            </a:pPr>
            <a:endParaRPr lang="fr-FR" sz="1000" dirty="0">
              <a:solidFill>
                <a:schemeClr val="tx1"/>
              </a:solidFill>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p>
          <a:p>
            <a:pPr marL="171450" indent="-171450">
              <a:spcAft>
                <a:spcPts val="0"/>
              </a:spcAft>
              <a:buFont typeface="Arial" panose="020B0604020202020204" pitchFamily="34" charset="0"/>
              <a:buChar char="•"/>
            </a:pPr>
            <a:r>
              <a:rPr lang="fr-FR" sz="1000" spc="-20" dirty="0" smtClean="0">
                <a:solidFill>
                  <a:schemeClr val="tx1"/>
                </a:solidFill>
              </a:rPr>
              <a:t>Développer </a:t>
            </a:r>
            <a:r>
              <a:rPr lang="fr-FR" sz="1000" spc="-20" dirty="0">
                <a:solidFill>
                  <a:schemeClr val="tx1"/>
                </a:solidFill>
              </a:rPr>
              <a:t>de nouveaux systèmes de gestion des bâtiments ou mettre à niveau les systèmes existants améliorés par des outils d'analyse de données et de jumelage numérique en temps </a:t>
            </a:r>
            <a:r>
              <a:rPr lang="fr-FR" sz="1000" spc="-20" dirty="0" smtClean="0">
                <a:solidFill>
                  <a:schemeClr val="tx1"/>
                </a:solidFill>
              </a:rPr>
              <a:t>réel, en tenant </a:t>
            </a:r>
            <a:r>
              <a:rPr lang="fr-FR" sz="1000" spc="-20" dirty="0">
                <a:solidFill>
                  <a:schemeClr val="tx1"/>
                </a:solidFill>
              </a:rPr>
              <a:t>compte des données de surveillance des </a:t>
            </a:r>
            <a:r>
              <a:rPr lang="fr-FR" sz="1000" spc="-20" dirty="0" smtClean="0">
                <a:solidFill>
                  <a:schemeClr val="tx1"/>
                </a:solidFill>
              </a:rPr>
              <a:t>bâtiments, les </a:t>
            </a:r>
            <a:r>
              <a:rPr lang="fr-FR" sz="1000" spc="-20" dirty="0">
                <a:solidFill>
                  <a:schemeClr val="tx1"/>
                </a:solidFill>
              </a:rPr>
              <a:t>préférences des utilisateurs </a:t>
            </a:r>
            <a:r>
              <a:rPr lang="fr-FR" sz="1000" spc="-20" dirty="0" smtClean="0">
                <a:solidFill>
                  <a:schemeClr val="tx1"/>
                </a:solidFill>
              </a:rPr>
              <a:t>et </a:t>
            </a:r>
            <a:r>
              <a:rPr lang="fr-FR" sz="1000" spc="-20" dirty="0">
                <a:solidFill>
                  <a:schemeClr val="tx1"/>
                </a:solidFill>
              </a:rPr>
              <a:t>des conditions environnementales environnantes </a:t>
            </a:r>
            <a:r>
              <a:rPr lang="fr-FR" sz="1000" spc="-20" dirty="0" smtClean="0">
                <a:solidFill>
                  <a:schemeClr val="tx1"/>
                </a:solidFill>
              </a:rPr>
              <a:t>afin </a:t>
            </a:r>
            <a:r>
              <a:rPr lang="fr-FR" sz="1000" spc="-20" dirty="0">
                <a:solidFill>
                  <a:schemeClr val="tx1"/>
                </a:solidFill>
              </a:rPr>
              <a:t>d'optimiser les performances énergétiques et </a:t>
            </a:r>
            <a:r>
              <a:rPr lang="fr-FR" sz="1000" spc="-20" dirty="0" smtClean="0">
                <a:solidFill>
                  <a:schemeClr val="tx1"/>
                </a:solidFill>
              </a:rPr>
              <a:t>environnementales. </a:t>
            </a:r>
            <a:endParaRPr lang="fr-FR" sz="1000" spc="-20" dirty="0">
              <a:solidFill>
                <a:schemeClr val="tx1"/>
              </a:solidFill>
            </a:endParaRPr>
          </a:p>
          <a:p>
            <a:pPr marL="171450" indent="-171450">
              <a:spcAft>
                <a:spcPts val="0"/>
              </a:spcAft>
              <a:buFont typeface="Arial" panose="020B0604020202020204" pitchFamily="34" charset="0"/>
              <a:buChar char="•"/>
            </a:pPr>
            <a:r>
              <a:rPr lang="fr-FR" sz="1000" spc="-20" dirty="0" smtClean="0">
                <a:solidFill>
                  <a:schemeClr val="tx1"/>
                </a:solidFill>
              </a:rPr>
              <a:t>Développer ou améliorer </a:t>
            </a:r>
            <a:r>
              <a:rPr lang="fr-FR" sz="1000" spc="-20" dirty="0">
                <a:solidFill>
                  <a:schemeClr val="tx1"/>
                </a:solidFill>
              </a:rPr>
              <a:t>de nouveaux outils d'aide à la décision </a:t>
            </a:r>
            <a:r>
              <a:rPr lang="fr-FR" sz="1000" spc="-20" dirty="0" smtClean="0">
                <a:solidFill>
                  <a:schemeClr val="tx1"/>
                </a:solidFill>
              </a:rPr>
              <a:t>pour </a:t>
            </a:r>
            <a:r>
              <a:rPr lang="fr-FR" sz="1000" spc="-20" dirty="0">
                <a:solidFill>
                  <a:schemeClr val="tx1"/>
                </a:solidFill>
              </a:rPr>
              <a:t>la gestion des actifs et des portefeuilles </a:t>
            </a:r>
            <a:r>
              <a:rPr lang="fr-FR" sz="1000" spc="-20" dirty="0" smtClean="0">
                <a:solidFill>
                  <a:schemeClr val="tx1"/>
                </a:solidFill>
              </a:rPr>
              <a:t>d’immeubles, en associant les utilisateurs.</a:t>
            </a:r>
          </a:p>
          <a:p>
            <a:pPr marL="171450" indent="-171450">
              <a:spcAft>
                <a:spcPts val="0"/>
              </a:spcAft>
              <a:buFont typeface="Arial" panose="020B0604020202020204" pitchFamily="34" charset="0"/>
              <a:buChar char="•"/>
            </a:pPr>
            <a:r>
              <a:rPr lang="fr-FR" sz="1000" spc="-20" dirty="0" smtClean="0">
                <a:solidFill>
                  <a:schemeClr val="tx1"/>
                </a:solidFill>
              </a:rPr>
              <a:t>Développer </a:t>
            </a:r>
            <a:r>
              <a:rPr lang="fr-FR" sz="1000" spc="-20" dirty="0">
                <a:solidFill>
                  <a:schemeClr val="tx1"/>
                </a:solidFill>
              </a:rPr>
              <a:t>de nouvelles plateformes de partage de données ou améliorer les plateformes existantes, y compris les données sur le cycle de vie des </a:t>
            </a:r>
            <a:r>
              <a:rPr lang="fr-FR" sz="1000" spc="-20" dirty="0" smtClean="0">
                <a:solidFill>
                  <a:schemeClr val="tx1"/>
                </a:solidFill>
              </a:rPr>
              <a:t>bâtiments, en mettant en </a:t>
            </a:r>
            <a:r>
              <a:rPr lang="fr-FR" sz="1000" spc="-20" dirty="0">
                <a:solidFill>
                  <a:schemeClr val="tx1"/>
                </a:solidFill>
              </a:rPr>
              <a:t>relation les acteurs du marché concernés </a:t>
            </a:r>
            <a:r>
              <a:rPr lang="fr-FR" sz="1000" spc="-20" dirty="0" smtClean="0">
                <a:solidFill>
                  <a:schemeClr val="tx1"/>
                </a:solidFill>
              </a:rPr>
              <a:t>avec </a:t>
            </a:r>
            <a:r>
              <a:rPr lang="fr-FR" sz="1000" spc="-20" dirty="0">
                <a:solidFill>
                  <a:schemeClr val="tx1"/>
                </a:solidFill>
              </a:rPr>
              <a:t>les </a:t>
            </a:r>
            <a:r>
              <a:rPr lang="fr-FR" sz="1000" spc="-20" dirty="0" smtClean="0">
                <a:solidFill>
                  <a:schemeClr val="tx1"/>
                </a:solidFill>
              </a:rPr>
              <a:t>usagers, </a:t>
            </a:r>
            <a:r>
              <a:rPr lang="fr-FR" sz="1000" spc="-20" dirty="0">
                <a:solidFill>
                  <a:schemeClr val="tx1"/>
                </a:solidFill>
              </a:rPr>
              <a:t>les décideurs politiques et le secteur financier et offrir des services </a:t>
            </a:r>
            <a:r>
              <a:rPr lang="fr-FR" sz="1000" spc="-20" dirty="0" smtClean="0">
                <a:solidFill>
                  <a:schemeClr val="tx1"/>
                </a:solidFill>
              </a:rPr>
              <a:t>innovants. </a:t>
            </a:r>
          </a:p>
          <a:p>
            <a:pPr marL="171450" indent="-171450">
              <a:spcAft>
                <a:spcPts val="0"/>
              </a:spcAft>
              <a:buFont typeface="Arial" panose="020B0604020202020204" pitchFamily="34" charset="0"/>
              <a:buChar char="•"/>
            </a:pPr>
            <a:r>
              <a:rPr lang="fr-FR" sz="1000" spc="-20" dirty="0" smtClean="0">
                <a:solidFill>
                  <a:schemeClr val="tx1"/>
                </a:solidFill>
              </a:rPr>
              <a:t>Contribuer ainsi </a:t>
            </a:r>
            <a:r>
              <a:rPr lang="fr-FR" sz="1000" spc="-20" dirty="0">
                <a:solidFill>
                  <a:schemeClr val="tx1"/>
                </a:solidFill>
              </a:rPr>
              <a:t>aux activités des partenaires de Built4People et au réseau de pôles d'innovation, soutenir le suivi de ses indicateurs clés de </a:t>
            </a:r>
            <a:r>
              <a:rPr lang="fr-FR" sz="1000" spc="-20" dirty="0" smtClean="0">
                <a:solidFill>
                  <a:schemeClr val="tx1"/>
                </a:solidFill>
              </a:rPr>
              <a:t>performance.</a:t>
            </a:r>
          </a:p>
          <a:p>
            <a:pPr marL="171450" indent="-171450">
              <a:spcAft>
                <a:spcPts val="0"/>
              </a:spcAft>
              <a:buFont typeface="Arial" panose="020B0604020202020204" pitchFamily="34" charset="0"/>
              <a:buChar char="•"/>
            </a:pPr>
            <a:r>
              <a:rPr lang="fr-FR" sz="1000" spc="-20" dirty="0" smtClean="0">
                <a:solidFill>
                  <a:schemeClr val="tx1"/>
                </a:solidFill>
              </a:rPr>
              <a:t>Mettre en </a:t>
            </a:r>
            <a:r>
              <a:rPr lang="fr-FR" sz="1000" spc="-20" dirty="0">
                <a:solidFill>
                  <a:schemeClr val="tx1"/>
                </a:solidFill>
              </a:rPr>
              <a:t>œuvre au moins trois projets </a:t>
            </a:r>
            <a:r>
              <a:rPr lang="fr-FR" sz="1000" spc="-20" dirty="0" smtClean="0">
                <a:solidFill>
                  <a:schemeClr val="tx1"/>
                </a:solidFill>
              </a:rPr>
              <a:t>pilotes avec une </a:t>
            </a:r>
            <a:r>
              <a:rPr lang="fr-FR" sz="1000" spc="-20" dirty="0">
                <a:solidFill>
                  <a:schemeClr val="tx1"/>
                </a:solidFill>
              </a:rPr>
              <a:t>variété de typologies de bâtiments </a:t>
            </a:r>
            <a:r>
              <a:rPr lang="fr-FR" sz="1000" spc="-20" dirty="0" smtClean="0">
                <a:solidFill>
                  <a:schemeClr val="tx1"/>
                </a:solidFill>
              </a:rPr>
              <a:t>et </a:t>
            </a:r>
            <a:r>
              <a:rPr lang="fr-FR" sz="1000" spc="-20" dirty="0">
                <a:solidFill>
                  <a:schemeClr val="tx1"/>
                </a:solidFill>
              </a:rPr>
              <a:t>de cas </a:t>
            </a:r>
            <a:r>
              <a:rPr lang="fr-FR" sz="1000" spc="-20" dirty="0" smtClean="0">
                <a:solidFill>
                  <a:schemeClr val="tx1"/>
                </a:solidFill>
              </a:rPr>
              <a:t>d'utilisation. </a:t>
            </a:r>
            <a:endParaRPr lang="fr-FR" sz="1000" dirty="0">
              <a:solidFill>
                <a:schemeClr val="tx1"/>
              </a:solidFill>
            </a:endParaRPr>
          </a:p>
          <a:p>
            <a:pPr>
              <a:spcAft>
                <a:spcPts val="0"/>
              </a:spcAft>
              <a:defRPr/>
            </a:pPr>
            <a:endParaRPr lang="fr-FR" sz="1000" dirty="0" smtClean="0">
              <a:solidFill>
                <a:schemeClr val="tx1"/>
              </a:solidFill>
            </a:endParaRPr>
          </a:p>
          <a:p>
            <a:pPr marL="171450" indent="-171450">
              <a:spcAft>
                <a:spcPts val="0"/>
              </a:spcAft>
              <a:buFont typeface="Arial"/>
              <a:buChar char="•"/>
              <a:defRPr/>
            </a:pPr>
            <a:endParaRPr lang="fr-FR" sz="1000" dirty="0">
              <a:solidFill>
                <a:schemeClr val="tx1"/>
              </a:solidFill>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70</a:t>
            </a:fld>
            <a:endParaRPr lang="fr-FR" sz="1600" b="0" i="0" u="none" strike="noStrike" cap="none" spc="0" dirty="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4 </a:t>
            </a:r>
            <a:r>
              <a:rPr lang="fr-FR" b="1" dirty="0"/>
              <a:t>: Les appels de </a:t>
            </a:r>
            <a:r>
              <a:rPr lang="fr-FR" b="1" dirty="0" smtClean="0"/>
              <a:t>2023 </a:t>
            </a:r>
            <a:endParaRPr lang="fr-FR" b="1" dirty="0"/>
          </a:p>
          <a:p>
            <a:pPr>
              <a:defRPr/>
            </a:pPr>
            <a:r>
              <a:rPr lang="fr-FR" sz="1200" b="1" dirty="0" smtClean="0"/>
              <a:t>Bâtiments</a:t>
            </a:r>
            <a:endParaRPr lang="fr-FR" sz="1200" b="1" dirty="0"/>
          </a:p>
        </p:txBody>
      </p:sp>
      <p:sp>
        <p:nvSpPr>
          <p:cNvPr id="9" name="Rectangle 8"/>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a:t>
            </a:r>
            <a:r>
              <a:rPr lang="en-US" sz="1200" i="1" dirty="0" smtClean="0"/>
              <a:t>6-8)</a:t>
            </a:r>
            <a:endParaRPr lang="fr-FR" sz="1200" i="1" dirty="0"/>
          </a:p>
          <a:p>
            <a:pPr lvl="0">
              <a:defRPr/>
            </a:pPr>
            <a:r>
              <a:rPr lang="fr-FR" sz="1200" i="1" dirty="0" smtClean="0"/>
              <a:t>Nb </a:t>
            </a:r>
            <a:r>
              <a:rPr lang="fr-FR" sz="1200" i="1" dirty="0"/>
              <a:t>estimé de projets financés : 2 </a:t>
            </a:r>
            <a:endParaRPr lang="fr-FR" sz="1200" dirty="0"/>
          </a:p>
          <a:p>
            <a:pPr lvl="0">
              <a:defRPr/>
            </a:pPr>
            <a:r>
              <a:rPr lang="fr-FR" sz="1200" i="1" dirty="0"/>
              <a:t>Budget/projet : 5</a:t>
            </a:r>
            <a:r>
              <a:rPr lang="fr-FR" sz="1200" i="1" dirty="0" smtClean="0"/>
              <a:t> </a:t>
            </a:r>
            <a:r>
              <a:rPr lang="fr-FR" sz="1200" i="1" dirty="0"/>
              <a:t>M€</a:t>
            </a:r>
            <a:endParaRPr lang="fr-FR" sz="1200" dirty="0"/>
          </a:p>
          <a:p>
            <a:pPr lvl="0">
              <a:defRPr/>
            </a:pPr>
            <a:r>
              <a:rPr lang="fr-FR" sz="1200" i="1" dirty="0"/>
              <a:t>Ouverture : 04/05/2023</a:t>
            </a:r>
            <a:endParaRPr lang="fr-FR" sz="1200" dirty="0"/>
          </a:p>
          <a:p>
            <a:pPr lvl="0">
              <a:defRPr/>
            </a:pPr>
            <a:r>
              <a:rPr lang="fr-FR" sz="1200" i="1" dirty="0"/>
              <a:t>Deadline : 05/09/2023</a:t>
            </a:r>
          </a:p>
          <a:p>
            <a:pPr lvl="0">
              <a:defRPr/>
            </a:pPr>
            <a:r>
              <a:rPr lang="fr-FR" sz="1200" i="1" dirty="0"/>
              <a:t>Appel en Lump </a:t>
            </a:r>
            <a:r>
              <a:rPr lang="fr-FR" sz="1200" i="1" dirty="0" err="1" smtClean="0"/>
              <a:t>Sum</a:t>
            </a:r>
            <a:endParaRPr lang="fr-FR" sz="1200" i="1" dirty="0" smtClean="0"/>
          </a:p>
        </p:txBody>
      </p:sp>
    </p:spTree>
    <p:extLst>
      <p:ext uri="{BB962C8B-B14F-4D97-AF65-F5344CB8AC3E}">
        <p14:creationId xmlns:p14="http://schemas.microsoft.com/office/powerpoint/2010/main" val="56776138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5940192" cy="475603"/>
          </a:xfrm>
        </p:spPr>
        <p:txBody>
          <a:bodyPr/>
          <a:lstStyle/>
          <a:p>
            <a:pPr>
              <a:defRPr/>
            </a:pPr>
            <a:r>
              <a:rPr lang="en-US" sz="1400" b="1" u="sng" dirty="0" smtClean="0">
                <a:solidFill>
                  <a:schemeClr val="tx1"/>
                </a:solidFill>
              </a:rPr>
              <a:t>HORIZON-CL5-2023-D4-02-02: Solutions </a:t>
            </a:r>
            <a:r>
              <a:rPr lang="en-US" sz="1400" b="1" u="sng" dirty="0">
                <a:solidFill>
                  <a:schemeClr val="tx1"/>
                </a:solidFill>
              </a:rPr>
              <a:t>for the identification of vulnerable buildings and people-centric built environment, and for improving their resilience in disruptive events and altered conditions in a changing climate (Built4People Partnership</a:t>
            </a:r>
            <a:r>
              <a:rPr lang="en-US" sz="1400" b="1" u="sng" dirty="0" smtClean="0">
                <a:solidFill>
                  <a:schemeClr val="tx1"/>
                </a:solidFill>
              </a:rPr>
              <a:t>) </a:t>
            </a:r>
            <a:endParaRPr lang="en-US" sz="1400" dirty="0">
              <a:solidFill>
                <a:schemeClr val="tx1"/>
              </a:solidFill>
            </a:endParaRPr>
          </a:p>
        </p:txBody>
      </p:sp>
      <p:sp>
        <p:nvSpPr>
          <p:cNvPr id="6" name="Espace réservé du contenu 5"/>
          <p:cNvSpPr txBox="1"/>
          <p:nvPr/>
        </p:nvSpPr>
        <p:spPr bwMode="gray">
          <a:xfrm>
            <a:off x="360000" y="1872168"/>
            <a:ext cx="8424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spc="-20" dirty="0" err="1" smtClean="0">
                <a:ea typeface="Times New Roman"/>
                <a:cs typeface="Times New Roman"/>
              </a:rPr>
              <a:t>Résultats</a:t>
            </a:r>
            <a:r>
              <a:rPr lang="en-GB" sz="1200" b="1" u="sng" spc="-20" dirty="0" smtClean="0">
                <a:ea typeface="Times New Roman"/>
                <a:cs typeface="Times New Roman"/>
              </a:rPr>
              <a:t> attendus </a:t>
            </a:r>
            <a:r>
              <a:rPr lang="en-GB" sz="1200" b="1" u="sng" spc="-20" dirty="0">
                <a:ea typeface="Times New Roman"/>
                <a:cs typeface="Times New Roman"/>
              </a:rPr>
              <a:t>:</a:t>
            </a:r>
            <a:endParaRPr sz="1200" spc="-20" dirty="0"/>
          </a:p>
          <a:p>
            <a:pPr marL="171450" indent="-171450">
              <a:spcAft>
                <a:spcPts val="0"/>
              </a:spcAft>
              <a:buFont typeface="Arial"/>
              <a:buChar char="•"/>
              <a:defRPr/>
            </a:pPr>
            <a:r>
              <a:rPr lang="fr-FR" spc="-20" dirty="0" smtClean="0">
                <a:solidFill>
                  <a:schemeClr val="tx1"/>
                </a:solidFill>
              </a:rPr>
              <a:t>Sensibilisation </a:t>
            </a:r>
            <a:r>
              <a:rPr lang="fr-FR" spc="-20" dirty="0">
                <a:solidFill>
                  <a:schemeClr val="tx1"/>
                </a:solidFill>
              </a:rPr>
              <a:t>accrue aux approches d'identification et de catégorisation de la vulnérabilité des </a:t>
            </a:r>
            <a:r>
              <a:rPr lang="fr-FR" spc="-20" dirty="0" smtClean="0">
                <a:solidFill>
                  <a:schemeClr val="tx1"/>
                </a:solidFill>
              </a:rPr>
              <a:t>bâtiments.</a:t>
            </a:r>
          </a:p>
          <a:p>
            <a:pPr marL="171450" indent="-171450">
              <a:spcAft>
                <a:spcPts val="0"/>
              </a:spcAft>
              <a:buFont typeface="Arial"/>
              <a:buChar char="•"/>
              <a:defRPr/>
            </a:pPr>
            <a:r>
              <a:rPr lang="fr-FR" spc="-20" dirty="0" smtClean="0">
                <a:solidFill>
                  <a:schemeClr val="tx1"/>
                </a:solidFill>
              </a:rPr>
              <a:t>Augmentation </a:t>
            </a:r>
            <a:r>
              <a:rPr lang="fr-FR" spc="-20" dirty="0">
                <a:solidFill>
                  <a:schemeClr val="tx1"/>
                </a:solidFill>
              </a:rPr>
              <a:t>du nombre de solutions innovantes démontrées pour améliorer la sécurité et la résilience de l'environnement </a:t>
            </a:r>
            <a:r>
              <a:rPr lang="fr-FR" spc="-20" dirty="0" smtClean="0">
                <a:solidFill>
                  <a:schemeClr val="tx1"/>
                </a:solidFill>
              </a:rPr>
              <a:t>bâti.</a:t>
            </a:r>
          </a:p>
          <a:p>
            <a:pPr marL="171450" indent="-171450">
              <a:spcAft>
                <a:spcPts val="0"/>
              </a:spcAft>
              <a:buFont typeface="Arial"/>
              <a:buChar char="•"/>
              <a:defRPr/>
            </a:pPr>
            <a:r>
              <a:rPr lang="fr-FR" spc="-20" dirty="0" smtClean="0">
                <a:solidFill>
                  <a:schemeClr val="tx1"/>
                </a:solidFill>
              </a:rPr>
              <a:t>Utilisation </a:t>
            </a:r>
            <a:r>
              <a:rPr lang="fr-FR" spc="-20" dirty="0">
                <a:solidFill>
                  <a:schemeClr val="tx1"/>
                </a:solidFill>
              </a:rPr>
              <a:t>accrue de données pertinentes telles que les prévisions météorologiques ou les alertes aux catastrophes par les systèmes de surveillance et de gestion de l'environnement </a:t>
            </a:r>
            <a:r>
              <a:rPr lang="fr-FR" spc="-20" dirty="0" smtClean="0">
                <a:solidFill>
                  <a:schemeClr val="tx1"/>
                </a:solidFill>
              </a:rPr>
              <a:t>bâti.</a:t>
            </a:r>
          </a:p>
          <a:p>
            <a:pPr marL="171450" indent="-171450">
              <a:spcAft>
                <a:spcPts val="0"/>
              </a:spcAft>
              <a:buFont typeface="Arial"/>
              <a:buChar char="•"/>
              <a:defRPr/>
            </a:pPr>
            <a:r>
              <a:rPr lang="fr-FR" spc="-20" dirty="0" smtClean="0">
                <a:solidFill>
                  <a:schemeClr val="tx1"/>
                </a:solidFill>
              </a:rPr>
              <a:t>Meilleure </a:t>
            </a:r>
            <a:r>
              <a:rPr lang="fr-FR" spc="-20" dirty="0">
                <a:solidFill>
                  <a:schemeClr val="tx1"/>
                </a:solidFill>
              </a:rPr>
              <a:t>compréhension des nouveaux modèles commerciaux permettant d'optimiser les coûts de la résilience, en tenant compte de la gestion des actifs et des approches fondées sur le cycle de </a:t>
            </a:r>
            <a:r>
              <a:rPr lang="fr-FR" spc="-20" dirty="0" smtClean="0">
                <a:solidFill>
                  <a:schemeClr val="tx1"/>
                </a:solidFill>
              </a:rPr>
              <a:t>vie.</a:t>
            </a:r>
          </a:p>
          <a:p>
            <a:pPr marL="171450" indent="-171450">
              <a:spcAft>
                <a:spcPts val="0"/>
              </a:spcAft>
              <a:buFont typeface="Arial"/>
              <a:buChar char="•"/>
              <a:defRPr/>
            </a:pPr>
            <a:r>
              <a:rPr lang="fr-FR" spc="-20" dirty="0" smtClean="0">
                <a:solidFill>
                  <a:schemeClr val="tx1"/>
                </a:solidFill>
              </a:rPr>
              <a:t>Sensibilisation </a:t>
            </a:r>
            <a:r>
              <a:rPr lang="fr-FR" spc="-20" dirty="0">
                <a:solidFill>
                  <a:schemeClr val="tx1"/>
                </a:solidFill>
              </a:rPr>
              <a:t>accrue des occupants des bâtiments et </a:t>
            </a:r>
            <a:r>
              <a:rPr lang="fr-FR" spc="-20" dirty="0" smtClean="0">
                <a:solidFill>
                  <a:schemeClr val="tx1"/>
                </a:solidFill>
              </a:rPr>
              <a:t>de </a:t>
            </a:r>
            <a:r>
              <a:rPr lang="fr-FR" spc="-20" dirty="0">
                <a:solidFill>
                  <a:schemeClr val="tx1"/>
                </a:solidFill>
              </a:rPr>
              <a:t>parties </a:t>
            </a:r>
            <a:r>
              <a:rPr lang="fr-FR" spc="-20" dirty="0" smtClean="0">
                <a:solidFill>
                  <a:schemeClr val="tx1"/>
                </a:solidFill>
              </a:rPr>
              <a:t>prenantes.</a:t>
            </a:r>
          </a:p>
          <a:p>
            <a:pPr>
              <a:spcAft>
                <a:spcPts val="0"/>
              </a:spcAft>
              <a:defRPr/>
            </a:pPr>
            <a:endParaRPr lang="fr-FR" spc="-20" dirty="0" smtClean="0">
              <a:solidFill>
                <a:schemeClr val="tx1"/>
              </a:solidFill>
            </a:endParaRPr>
          </a:p>
          <a:p>
            <a:pPr>
              <a:spcAft>
                <a:spcPts val="0"/>
              </a:spcAft>
              <a:defRPr/>
            </a:pPr>
            <a:r>
              <a:rPr lang="en-GB" sz="1200" b="1" u="sng" spc="-20" dirty="0" err="1" smtClean="0">
                <a:ea typeface="Times New Roman"/>
                <a:cs typeface="Times New Roman"/>
              </a:rPr>
              <a:t>Activités</a:t>
            </a:r>
            <a:r>
              <a:rPr lang="en-GB" sz="1200" b="1" u="sng" spc="-20" dirty="0" smtClean="0">
                <a:ea typeface="Times New Roman"/>
                <a:cs typeface="Times New Roman"/>
              </a:rPr>
              <a:t> </a:t>
            </a:r>
            <a:r>
              <a:rPr lang="en-GB" sz="1200" b="1" u="sng" spc="-20" dirty="0">
                <a:ea typeface="Times New Roman"/>
                <a:cs typeface="Times New Roman"/>
              </a:rPr>
              <a:t>:</a:t>
            </a:r>
          </a:p>
          <a:p>
            <a:pPr marL="171450" indent="-171450">
              <a:spcBef>
                <a:spcPts val="600"/>
              </a:spcBef>
              <a:spcAft>
                <a:spcPts val="0"/>
              </a:spcAft>
              <a:buFont typeface="Arial"/>
              <a:buChar char="•"/>
              <a:defRPr/>
            </a:pPr>
            <a:r>
              <a:rPr lang="fr-FR" spc="-20" dirty="0">
                <a:solidFill>
                  <a:schemeClr val="tx1"/>
                </a:solidFill>
              </a:rPr>
              <a:t>Développer des </a:t>
            </a:r>
            <a:r>
              <a:rPr lang="fr-FR" spc="-20" dirty="0" smtClean="0">
                <a:solidFill>
                  <a:schemeClr val="tx1"/>
                </a:solidFill>
              </a:rPr>
              <a:t>solutions pour l'identification, la </a:t>
            </a:r>
            <a:r>
              <a:rPr lang="fr-FR" spc="-20" dirty="0">
                <a:solidFill>
                  <a:schemeClr val="tx1"/>
                </a:solidFill>
              </a:rPr>
              <a:t>catégorisation de la vulnérabilité des </a:t>
            </a:r>
            <a:r>
              <a:rPr lang="fr-FR" spc="-20" dirty="0" smtClean="0">
                <a:solidFill>
                  <a:schemeClr val="tx1"/>
                </a:solidFill>
              </a:rPr>
              <a:t>bâtiments, et pour améliorer </a:t>
            </a:r>
            <a:r>
              <a:rPr lang="fr-FR" spc="-20" dirty="0">
                <a:solidFill>
                  <a:schemeClr val="tx1"/>
                </a:solidFill>
              </a:rPr>
              <a:t>la sécurité et la résilience de l'environnement bâti aux événements climatiques extrêmes.</a:t>
            </a:r>
          </a:p>
          <a:p>
            <a:pPr marL="171450" indent="-171450">
              <a:spcAft>
                <a:spcPts val="0"/>
              </a:spcAft>
              <a:buFont typeface="Arial"/>
              <a:buChar char="•"/>
              <a:defRPr/>
            </a:pPr>
            <a:r>
              <a:rPr lang="fr-FR" spc="-20" dirty="0" smtClean="0">
                <a:solidFill>
                  <a:schemeClr val="tx1"/>
                </a:solidFill>
              </a:rPr>
              <a:t>S'assurer que </a:t>
            </a:r>
            <a:r>
              <a:rPr lang="fr-FR" spc="-20" dirty="0">
                <a:solidFill>
                  <a:schemeClr val="tx1"/>
                </a:solidFill>
              </a:rPr>
              <a:t>les solutions proposées améliorent </a:t>
            </a:r>
            <a:r>
              <a:rPr lang="fr-FR" spc="-20" dirty="0" smtClean="0">
                <a:solidFill>
                  <a:schemeClr val="tx1"/>
                </a:solidFill>
              </a:rPr>
              <a:t>l'accessibilité </a:t>
            </a:r>
            <a:r>
              <a:rPr lang="fr-FR" spc="-20" dirty="0">
                <a:solidFill>
                  <a:schemeClr val="tx1"/>
                </a:solidFill>
              </a:rPr>
              <a:t>pour les personnes </a:t>
            </a:r>
            <a:r>
              <a:rPr lang="fr-FR" spc="-20" dirty="0" smtClean="0">
                <a:solidFill>
                  <a:schemeClr val="tx1"/>
                </a:solidFill>
              </a:rPr>
              <a:t>handicapées et veillez </a:t>
            </a:r>
            <a:r>
              <a:rPr lang="fr-FR" spc="-20" dirty="0">
                <a:solidFill>
                  <a:schemeClr val="tx1"/>
                </a:solidFill>
              </a:rPr>
              <a:t>à ce que les solutions proposées traitent de la rénovation en </a:t>
            </a:r>
            <a:r>
              <a:rPr lang="fr-FR" spc="-20" dirty="0" smtClean="0">
                <a:solidFill>
                  <a:schemeClr val="tx1"/>
                </a:solidFill>
              </a:rPr>
              <a:t>profondeur afin </a:t>
            </a:r>
            <a:r>
              <a:rPr lang="fr-FR" spc="-20" dirty="0">
                <a:solidFill>
                  <a:schemeClr val="tx1"/>
                </a:solidFill>
              </a:rPr>
              <a:t>d'adapter progressivement les bâtiments au changement climatique</a:t>
            </a:r>
            <a:r>
              <a:rPr lang="fr-FR" spc="-20" dirty="0" smtClean="0">
                <a:solidFill>
                  <a:schemeClr val="tx1"/>
                </a:solidFill>
              </a:rPr>
              <a:t>.</a:t>
            </a:r>
            <a:endParaRPr lang="fr-FR" spc="-20" dirty="0">
              <a:solidFill>
                <a:schemeClr val="tx1"/>
              </a:solidFill>
            </a:endParaRPr>
          </a:p>
          <a:p>
            <a:pPr marL="171450" indent="-171450">
              <a:spcAft>
                <a:spcPts val="0"/>
              </a:spcAft>
              <a:buFont typeface="Arial"/>
              <a:buChar char="•"/>
              <a:defRPr/>
            </a:pPr>
            <a:r>
              <a:rPr lang="fr-FR" spc="-20" dirty="0">
                <a:solidFill>
                  <a:schemeClr val="tx1"/>
                </a:solidFill>
              </a:rPr>
              <a:t>Explorer l'utilisation de données telles que les prévisions météorologiques par les systèmes de surveillance et de gestion de l'environnement bâti.</a:t>
            </a:r>
          </a:p>
          <a:p>
            <a:pPr marL="171450" indent="-171450">
              <a:spcAft>
                <a:spcPts val="0"/>
              </a:spcAft>
              <a:buFont typeface="Arial"/>
              <a:buChar char="•"/>
              <a:defRPr/>
            </a:pPr>
            <a:r>
              <a:rPr lang="fr-FR" spc="-20" dirty="0">
                <a:solidFill>
                  <a:schemeClr val="tx1"/>
                </a:solidFill>
              </a:rPr>
              <a:t>Étudier le potentiel de la gestion des actifs et des approches du cycle de vie pour optimiser les coûts de la résilience.</a:t>
            </a:r>
          </a:p>
          <a:p>
            <a:pPr marL="171450" indent="-171450">
              <a:spcAft>
                <a:spcPts val="0"/>
              </a:spcAft>
              <a:buFont typeface="Arial"/>
              <a:buChar char="•"/>
              <a:defRPr/>
            </a:pPr>
            <a:r>
              <a:rPr lang="fr-FR" spc="-20" dirty="0" smtClean="0">
                <a:solidFill>
                  <a:schemeClr val="tx1"/>
                </a:solidFill>
              </a:rPr>
              <a:t>Démontrer </a:t>
            </a:r>
            <a:r>
              <a:rPr lang="fr-FR" spc="-20" dirty="0">
                <a:solidFill>
                  <a:schemeClr val="tx1"/>
                </a:solidFill>
              </a:rPr>
              <a:t>les solutions dans au moins deux démonstrateurs, impliquant diverses typologies de bâtiments, à l'échelle d'un bloc ou d'un quartier</a:t>
            </a:r>
            <a:r>
              <a:rPr lang="fr-FR" spc="-20" dirty="0" smtClean="0">
                <a:solidFill>
                  <a:schemeClr val="tx1"/>
                </a:solidFill>
              </a:rPr>
              <a:t>.</a:t>
            </a:r>
          </a:p>
          <a:p>
            <a:pPr marL="171450" indent="-171450">
              <a:spcAft>
                <a:spcPts val="0"/>
              </a:spcAft>
              <a:buFont typeface="Arial"/>
              <a:buChar char="•"/>
              <a:defRPr/>
            </a:pPr>
            <a:endParaRPr lang="fr-FR" spc="-20" dirty="0">
              <a:solidFill>
                <a:schemeClr val="tx1"/>
              </a:solidFill>
            </a:endParaRPr>
          </a:p>
          <a:p>
            <a:pPr marL="285750" marR="0" lvl="0" indent="-285750" algn="l" defTabSz="914400">
              <a:lnSpc>
                <a:spcPct val="100000"/>
              </a:lnSpc>
              <a:spcBef>
                <a:spcPts val="0"/>
              </a:spcBef>
              <a:spcAft>
                <a:spcPts val="500"/>
              </a:spcAft>
              <a:buClrTx/>
              <a:buSzTx/>
              <a:buFont typeface="Arial"/>
              <a:buChar char="•"/>
              <a:defRPr/>
            </a:pPr>
            <a:endParaRPr lang="fr-FR" b="0" i="0" u="none" strike="noStrike" cap="none" spc="-20" dirty="0">
              <a:ln>
                <a:noFill/>
              </a:ln>
              <a:solidFill>
                <a:srgbClr val="000091"/>
              </a:solidFill>
              <a:latin typeface="Aria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71</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4 </a:t>
            </a:r>
            <a:r>
              <a:rPr lang="fr-FR" b="1" dirty="0"/>
              <a:t>: Les appels de </a:t>
            </a:r>
            <a:r>
              <a:rPr lang="fr-FR" b="1" dirty="0" smtClean="0"/>
              <a:t>2023 </a:t>
            </a:r>
            <a:endParaRPr lang="fr-FR" b="1" dirty="0"/>
          </a:p>
          <a:p>
            <a:pPr>
              <a:defRPr/>
            </a:pPr>
            <a:r>
              <a:rPr lang="fr-FR" sz="1200" b="1" dirty="0" smtClean="0"/>
              <a:t>Bâtiments</a:t>
            </a:r>
            <a:endParaRPr lang="fr-FR" sz="1200" b="1" dirty="0"/>
          </a:p>
        </p:txBody>
      </p:sp>
      <p:sp>
        <p:nvSpPr>
          <p:cNvPr id="9" name="Rectangle 8"/>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a:t>
            </a:r>
            <a:r>
              <a:rPr lang="en-US" sz="1200" i="1" dirty="0" smtClean="0"/>
              <a:t>6-8)</a:t>
            </a:r>
            <a:endParaRPr lang="fr-FR" sz="1200" i="1" dirty="0"/>
          </a:p>
          <a:p>
            <a:pPr lvl="0">
              <a:defRPr/>
            </a:pPr>
            <a:r>
              <a:rPr lang="fr-FR" sz="1200" i="1" dirty="0" smtClean="0"/>
              <a:t>Nb </a:t>
            </a:r>
            <a:r>
              <a:rPr lang="fr-FR" sz="1200" i="1" dirty="0"/>
              <a:t>estimé de projets financés : 2 </a:t>
            </a:r>
            <a:endParaRPr lang="fr-FR" sz="1200" dirty="0"/>
          </a:p>
          <a:p>
            <a:pPr lvl="0">
              <a:defRPr/>
            </a:pPr>
            <a:r>
              <a:rPr lang="fr-FR" sz="1200" i="1" dirty="0"/>
              <a:t>Budget/projet : 5</a:t>
            </a:r>
            <a:r>
              <a:rPr lang="fr-FR" sz="1200" i="1" dirty="0" smtClean="0"/>
              <a:t> </a:t>
            </a:r>
            <a:r>
              <a:rPr lang="fr-FR" sz="1200" i="1" dirty="0"/>
              <a:t>M€</a:t>
            </a:r>
            <a:endParaRPr lang="fr-FR" sz="1200" dirty="0"/>
          </a:p>
          <a:p>
            <a:pPr lvl="0">
              <a:defRPr/>
            </a:pPr>
            <a:r>
              <a:rPr lang="fr-FR" sz="1200" i="1" dirty="0"/>
              <a:t>Ouverture : 04/05/2023</a:t>
            </a:r>
            <a:endParaRPr lang="fr-FR" sz="1200" dirty="0"/>
          </a:p>
          <a:p>
            <a:pPr lvl="0">
              <a:defRPr/>
            </a:pPr>
            <a:r>
              <a:rPr lang="fr-FR" sz="1200" i="1" dirty="0"/>
              <a:t>Deadline : </a:t>
            </a:r>
            <a:r>
              <a:rPr lang="fr-FR" sz="1200" i="1" dirty="0" smtClean="0"/>
              <a:t>05/09/2023</a:t>
            </a:r>
            <a:endParaRPr lang="fr-FR" sz="1200" dirty="0"/>
          </a:p>
        </p:txBody>
      </p:sp>
    </p:spTree>
    <p:extLst>
      <p:ext uri="{BB962C8B-B14F-4D97-AF65-F5344CB8AC3E}">
        <p14:creationId xmlns:p14="http://schemas.microsoft.com/office/powerpoint/2010/main" val="2400950911"/>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u="sng" dirty="0">
                <a:solidFill>
                  <a:schemeClr val="tx1"/>
                </a:solidFill>
              </a:rPr>
              <a:t>HORIZON-CL5-2023-D4-02-03</a:t>
            </a:r>
            <a:r>
              <a:rPr lang="en-US" sz="1400" b="1" u="sng" dirty="0" smtClean="0">
                <a:solidFill>
                  <a:schemeClr val="tx1"/>
                </a:solidFill>
              </a:rPr>
              <a:t>: Demonstrate </a:t>
            </a:r>
            <a:r>
              <a:rPr lang="en-US" sz="1400" b="1" u="sng" dirty="0">
                <a:solidFill>
                  <a:schemeClr val="tx1"/>
                </a:solidFill>
              </a:rPr>
              <a:t>built-environment </a:t>
            </a:r>
            <a:r>
              <a:rPr lang="en-US" sz="1400" b="1" u="sng" dirty="0" err="1">
                <a:solidFill>
                  <a:schemeClr val="tx1"/>
                </a:solidFill>
              </a:rPr>
              <a:t>decarbonisation</a:t>
            </a:r>
            <a:r>
              <a:rPr lang="en-US" sz="1400" b="1" u="sng" dirty="0">
                <a:solidFill>
                  <a:schemeClr val="tx1"/>
                </a:solidFill>
              </a:rPr>
              <a:t> pathways through bottom-up technological, social and policy innovation for adaptive integrated sustainable renovation solutions (Built4People Partnership</a:t>
            </a:r>
            <a:r>
              <a:rPr lang="en-US" sz="1400" b="1" u="sng" dirty="0" smtClean="0">
                <a:solidFill>
                  <a:schemeClr val="tx1"/>
                </a:solidFill>
              </a:rPr>
              <a:t>) </a:t>
            </a:r>
            <a:endParaRPr lang="en-US" sz="1400" dirty="0">
              <a:solidFill>
                <a:schemeClr val="tx1"/>
              </a:solidFill>
            </a:endParaRPr>
          </a:p>
        </p:txBody>
      </p:sp>
      <p:sp>
        <p:nvSpPr>
          <p:cNvPr id="6" name="Espace réservé du contenu 5"/>
          <p:cNvSpPr txBox="1"/>
          <p:nvPr/>
        </p:nvSpPr>
        <p:spPr bwMode="gray">
          <a:xfrm>
            <a:off x="360000" y="1851670"/>
            <a:ext cx="8612830" cy="3095364"/>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spc="-20" dirty="0" err="1" smtClean="0">
                <a:ea typeface="Times New Roman"/>
                <a:cs typeface="Times New Roman"/>
              </a:rPr>
              <a:t>Résultats</a:t>
            </a:r>
            <a:r>
              <a:rPr lang="en-GB" sz="1200" b="1" u="sng" spc="-20" dirty="0" smtClean="0">
                <a:ea typeface="Times New Roman"/>
                <a:cs typeface="Times New Roman"/>
              </a:rPr>
              <a:t> attendus </a:t>
            </a:r>
            <a:r>
              <a:rPr lang="en-GB" sz="1200" b="1" u="sng" spc="-20" dirty="0">
                <a:ea typeface="Times New Roman"/>
                <a:cs typeface="Times New Roman"/>
              </a:rPr>
              <a:t>:</a:t>
            </a:r>
            <a:endParaRPr sz="1200" spc="-20" dirty="0"/>
          </a:p>
          <a:p>
            <a:pPr marL="171450" indent="-171450">
              <a:spcAft>
                <a:spcPts val="0"/>
              </a:spcAft>
              <a:buFont typeface="Arial"/>
              <a:buChar char="•"/>
              <a:defRPr/>
            </a:pPr>
            <a:r>
              <a:rPr lang="fr-FR" spc="-20" dirty="0" smtClean="0">
                <a:solidFill>
                  <a:schemeClr val="tx1"/>
                </a:solidFill>
              </a:rPr>
              <a:t>Augmentation </a:t>
            </a:r>
            <a:r>
              <a:rPr lang="fr-FR" spc="-20" dirty="0">
                <a:solidFill>
                  <a:schemeClr val="tx1"/>
                </a:solidFill>
              </a:rPr>
              <a:t>du nombre de solutions </a:t>
            </a:r>
            <a:r>
              <a:rPr lang="fr-FR" spc="-20" dirty="0" smtClean="0">
                <a:solidFill>
                  <a:schemeClr val="tx1"/>
                </a:solidFill>
              </a:rPr>
              <a:t>innovantes </a:t>
            </a:r>
            <a:r>
              <a:rPr lang="fr-FR" spc="-20" dirty="0">
                <a:solidFill>
                  <a:schemeClr val="tx1"/>
                </a:solidFill>
              </a:rPr>
              <a:t>pour la construction et la rénovation </a:t>
            </a:r>
            <a:r>
              <a:rPr lang="fr-FR" spc="-20" dirty="0" smtClean="0">
                <a:solidFill>
                  <a:schemeClr val="tx1"/>
                </a:solidFill>
              </a:rPr>
              <a:t>durable.</a:t>
            </a:r>
            <a:endParaRPr lang="fr-FR" spc="-20" dirty="0">
              <a:solidFill>
                <a:schemeClr val="tx1"/>
              </a:solidFill>
            </a:endParaRPr>
          </a:p>
          <a:p>
            <a:pPr marL="171450" indent="-171450">
              <a:spcAft>
                <a:spcPts val="0"/>
              </a:spcAft>
              <a:buFont typeface="Arial"/>
              <a:buChar char="•"/>
              <a:defRPr/>
            </a:pPr>
            <a:r>
              <a:rPr lang="fr-FR" spc="-20" dirty="0" smtClean="0">
                <a:solidFill>
                  <a:schemeClr val="tx1"/>
                </a:solidFill>
              </a:rPr>
              <a:t>Augmentation d'options vers </a:t>
            </a:r>
            <a:r>
              <a:rPr lang="fr-FR" spc="-20" dirty="0">
                <a:solidFill>
                  <a:schemeClr val="tx1"/>
                </a:solidFill>
              </a:rPr>
              <a:t>des bâtiments à émission </a:t>
            </a:r>
            <a:r>
              <a:rPr lang="fr-FR" spc="-20" dirty="0" smtClean="0">
                <a:solidFill>
                  <a:schemeClr val="tx1"/>
                </a:solidFill>
              </a:rPr>
              <a:t>zéro </a:t>
            </a:r>
            <a:r>
              <a:rPr lang="fr-FR" spc="-20" dirty="0">
                <a:solidFill>
                  <a:schemeClr val="tx1"/>
                </a:solidFill>
              </a:rPr>
              <a:t>en tenant compte de l'ensemble de la chaîne de valeur au niveau local ou régional.</a:t>
            </a:r>
          </a:p>
          <a:p>
            <a:pPr marL="171450" indent="-171450">
              <a:spcAft>
                <a:spcPts val="0"/>
              </a:spcAft>
              <a:buFont typeface="Arial"/>
              <a:buChar char="•"/>
              <a:defRPr/>
            </a:pPr>
            <a:r>
              <a:rPr lang="fr-FR" spc="-20" dirty="0" smtClean="0">
                <a:solidFill>
                  <a:schemeClr val="tx1"/>
                </a:solidFill>
              </a:rPr>
              <a:t>Engagement </a:t>
            </a:r>
            <a:r>
              <a:rPr lang="fr-FR" spc="-20" dirty="0">
                <a:solidFill>
                  <a:schemeClr val="tx1"/>
                </a:solidFill>
              </a:rPr>
              <a:t>et participation accrus de l'ensemble de la chaîne de valeur dans les pôles d'innovation locaux et régionaux.</a:t>
            </a:r>
          </a:p>
          <a:p>
            <a:pPr marL="171450" indent="-171450">
              <a:spcAft>
                <a:spcPts val="0"/>
              </a:spcAft>
              <a:buFont typeface="Arial"/>
              <a:buChar char="•"/>
              <a:defRPr/>
            </a:pPr>
            <a:r>
              <a:rPr lang="fr-FR" spc="-20" dirty="0" smtClean="0">
                <a:solidFill>
                  <a:schemeClr val="tx1"/>
                </a:solidFill>
              </a:rPr>
              <a:t>Réduction </a:t>
            </a:r>
            <a:r>
              <a:rPr lang="fr-FR" spc="-20" dirty="0">
                <a:solidFill>
                  <a:schemeClr val="tx1"/>
                </a:solidFill>
              </a:rPr>
              <a:t>du délai entre la première démonstration et la commercialisation de solutions de rénovation </a:t>
            </a:r>
            <a:r>
              <a:rPr lang="fr-FR" spc="-20" dirty="0" smtClean="0">
                <a:solidFill>
                  <a:schemeClr val="tx1"/>
                </a:solidFill>
              </a:rPr>
              <a:t>durable.</a:t>
            </a:r>
            <a:endParaRPr lang="fr-FR" spc="-20" dirty="0">
              <a:solidFill>
                <a:schemeClr val="tx1"/>
              </a:solidFill>
            </a:endParaRPr>
          </a:p>
          <a:p>
            <a:pPr marL="171450" indent="-171450">
              <a:spcAft>
                <a:spcPts val="0"/>
              </a:spcAft>
              <a:buFont typeface="Arial"/>
              <a:buChar char="•"/>
              <a:defRPr/>
            </a:pPr>
            <a:r>
              <a:rPr lang="fr-FR" spc="-20" dirty="0" smtClean="0">
                <a:solidFill>
                  <a:schemeClr val="tx1"/>
                </a:solidFill>
              </a:rPr>
              <a:t>Sensibilisation accrue </a:t>
            </a:r>
            <a:r>
              <a:rPr lang="fr-FR" spc="-20" dirty="0">
                <a:solidFill>
                  <a:schemeClr val="tx1"/>
                </a:solidFill>
              </a:rPr>
              <a:t>au niveau local ou régional, aux informations sur les produits de construction à réutiliser et les entreprises circulaires.</a:t>
            </a:r>
          </a:p>
          <a:p>
            <a:pPr marL="171450" indent="-171450">
              <a:spcAft>
                <a:spcPts val="0"/>
              </a:spcAft>
              <a:buFont typeface="Arial"/>
              <a:buChar char="•"/>
              <a:defRPr/>
            </a:pPr>
            <a:r>
              <a:rPr lang="fr-FR" spc="-20" dirty="0" smtClean="0">
                <a:solidFill>
                  <a:schemeClr val="tx1"/>
                </a:solidFill>
              </a:rPr>
              <a:t>Création </a:t>
            </a:r>
            <a:r>
              <a:rPr lang="fr-FR" spc="-20" dirty="0">
                <a:solidFill>
                  <a:schemeClr val="tx1"/>
                </a:solidFill>
              </a:rPr>
              <a:t>de nouvelles opportunités commerciales avec un risque réduit pour les investissements dans l'économie circulaire.</a:t>
            </a:r>
          </a:p>
          <a:p>
            <a:pPr marL="171450" indent="-171450">
              <a:spcAft>
                <a:spcPts val="0"/>
              </a:spcAft>
              <a:buFont typeface="Arial"/>
              <a:buChar char="•"/>
              <a:defRPr/>
            </a:pPr>
            <a:r>
              <a:rPr lang="fr-FR" spc="-20" dirty="0" smtClean="0">
                <a:solidFill>
                  <a:schemeClr val="tx1"/>
                </a:solidFill>
              </a:rPr>
              <a:t>Un </a:t>
            </a:r>
            <a:r>
              <a:rPr lang="fr-FR" spc="-20" dirty="0">
                <a:solidFill>
                  <a:schemeClr val="tx1"/>
                </a:solidFill>
              </a:rPr>
              <a:t>engagement accru parmi les communautés, les entreprises, les gouvernements locaux et régionaux, et </a:t>
            </a:r>
            <a:r>
              <a:rPr lang="fr-FR" spc="-20" dirty="0" smtClean="0">
                <a:solidFill>
                  <a:schemeClr val="tx1"/>
                </a:solidFill>
              </a:rPr>
              <a:t>les acteurs de la filière « construction ».</a:t>
            </a:r>
          </a:p>
          <a:p>
            <a:pPr>
              <a:spcAft>
                <a:spcPts val="0"/>
              </a:spcAft>
              <a:defRPr/>
            </a:pPr>
            <a:endParaRPr lang="fr-FR" spc="-20" dirty="0" smtClean="0">
              <a:solidFill>
                <a:schemeClr val="tx1"/>
              </a:solidFill>
            </a:endParaRPr>
          </a:p>
          <a:p>
            <a:pPr>
              <a:spcAft>
                <a:spcPts val="0"/>
              </a:spcAft>
              <a:defRPr/>
            </a:pPr>
            <a:r>
              <a:rPr lang="en-GB" sz="1200" b="1" u="sng" dirty="0" err="1" smtClean="0">
                <a:ea typeface="Times New Roman"/>
                <a:cs typeface="Times New Roman"/>
              </a:rPr>
              <a:t>Activités</a:t>
            </a:r>
            <a:r>
              <a:rPr lang="en-GB" sz="1200" b="1" u="sng" dirty="0" smtClean="0">
                <a:ea typeface="Times New Roman"/>
                <a:cs typeface="Times New Roman"/>
              </a:rPr>
              <a:t> </a:t>
            </a:r>
            <a:r>
              <a:rPr lang="en-GB" sz="1200" b="1" u="sng" dirty="0">
                <a:ea typeface="Times New Roman"/>
                <a:cs typeface="Times New Roman"/>
              </a:rPr>
              <a:t>:</a:t>
            </a:r>
          </a:p>
          <a:p>
            <a:pPr marL="171450" indent="-171450">
              <a:spcBef>
                <a:spcPts val="600"/>
              </a:spcBef>
              <a:spcAft>
                <a:spcPts val="0"/>
              </a:spcAft>
              <a:buFont typeface="Arial"/>
              <a:buChar char="•"/>
              <a:defRPr/>
            </a:pPr>
            <a:r>
              <a:rPr lang="fr-FR" spc="-20" dirty="0">
                <a:solidFill>
                  <a:schemeClr val="tx1"/>
                </a:solidFill>
              </a:rPr>
              <a:t>Démontrer une approche de la chaîne de valeur et des voies de </a:t>
            </a:r>
            <a:r>
              <a:rPr lang="fr-FR" spc="-20" dirty="0" err="1" smtClean="0">
                <a:solidFill>
                  <a:schemeClr val="tx1"/>
                </a:solidFill>
              </a:rPr>
              <a:t>décarbonation</a:t>
            </a:r>
            <a:r>
              <a:rPr lang="fr-FR" spc="-20" dirty="0" smtClean="0">
                <a:solidFill>
                  <a:schemeClr val="tx1"/>
                </a:solidFill>
              </a:rPr>
              <a:t> </a:t>
            </a:r>
            <a:r>
              <a:rPr lang="fr-FR" spc="-20" dirty="0">
                <a:solidFill>
                  <a:schemeClr val="tx1"/>
                </a:solidFill>
              </a:rPr>
              <a:t>pilotes dans au moins deux </a:t>
            </a:r>
            <a:r>
              <a:rPr lang="fr-FR" spc="-20" dirty="0" smtClean="0">
                <a:solidFill>
                  <a:schemeClr val="tx1"/>
                </a:solidFill>
              </a:rPr>
              <a:t>démonstrateurs.</a:t>
            </a:r>
            <a:endParaRPr lang="fr-FR" spc="-20" dirty="0">
              <a:solidFill>
                <a:schemeClr val="tx1"/>
              </a:solidFill>
            </a:endParaRPr>
          </a:p>
          <a:p>
            <a:pPr marL="171450" indent="-171450">
              <a:spcAft>
                <a:spcPts val="0"/>
              </a:spcAft>
              <a:buFont typeface="Arial"/>
              <a:buChar char="•"/>
              <a:defRPr/>
            </a:pPr>
            <a:r>
              <a:rPr lang="fr-FR" spc="-20" dirty="0">
                <a:solidFill>
                  <a:schemeClr val="tx1"/>
                </a:solidFill>
              </a:rPr>
              <a:t>Démontrer des processus de construction et de rénovation peu perturbateurs et plus simples, qui facilitent une approche fondée sur le cycle de vie.</a:t>
            </a:r>
          </a:p>
          <a:p>
            <a:pPr marL="171450" indent="-171450">
              <a:spcAft>
                <a:spcPts val="0"/>
              </a:spcAft>
              <a:buFont typeface="Arial"/>
              <a:buChar char="•"/>
              <a:defRPr/>
            </a:pPr>
            <a:r>
              <a:rPr lang="fr-FR" spc="-20" dirty="0">
                <a:solidFill>
                  <a:schemeClr val="tx1"/>
                </a:solidFill>
              </a:rPr>
              <a:t>Tester les conditions favorables </a:t>
            </a:r>
            <a:r>
              <a:rPr lang="fr-FR" spc="-20" dirty="0" smtClean="0">
                <a:solidFill>
                  <a:schemeClr val="tx1"/>
                </a:solidFill>
              </a:rPr>
              <a:t>qui </a:t>
            </a:r>
            <a:r>
              <a:rPr lang="fr-FR" spc="-20" dirty="0">
                <a:solidFill>
                  <a:schemeClr val="tx1"/>
                </a:solidFill>
              </a:rPr>
              <a:t>peuvent stimuler l'innovation et réduire le délai entre la recherche et la </a:t>
            </a:r>
            <a:r>
              <a:rPr lang="fr-FR" spc="-20" dirty="0" smtClean="0">
                <a:solidFill>
                  <a:schemeClr val="tx1"/>
                </a:solidFill>
              </a:rPr>
              <a:t>commercialisation.</a:t>
            </a:r>
            <a:endParaRPr lang="fr-FR" spc="-20" dirty="0">
              <a:solidFill>
                <a:schemeClr val="tx1"/>
              </a:solidFill>
            </a:endParaRPr>
          </a:p>
          <a:p>
            <a:pPr marL="171450" indent="-171450">
              <a:spcAft>
                <a:spcPts val="0"/>
              </a:spcAft>
              <a:buFont typeface="Arial"/>
              <a:buChar char="•"/>
              <a:defRPr/>
            </a:pPr>
            <a:r>
              <a:rPr lang="fr-FR" spc="-20" dirty="0">
                <a:solidFill>
                  <a:schemeClr val="tx1"/>
                </a:solidFill>
              </a:rPr>
              <a:t>Développer des solutions qui peuvent stimuler le marché des produits de construction réutilisés au niveau régional pour soutenir la vague de rénovation et qui peuvent contribuer à augmenter le taux et la profondeur de la rénovation afin d'atteindre la neutralité climatique d'ici </a:t>
            </a:r>
            <a:r>
              <a:rPr lang="fr-FR" spc="-20" dirty="0" smtClean="0">
                <a:solidFill>
                  <a:schemeClr val="tx1"/>
                </a:solidFill>
              </a:rPr>
              <a:t>2050.</a:t>
            </a:r>
          </a:p>
          <a:p>
            <a:pPr marL="171450" indent="-171450">
              <a:spcAft>
                <a:spcPts val="0"/>
              </a:spcAft>
              <a:buFont typeface="Arial"/>
              <a:buChar char="•"/>
              <a:defRPr/>
            </a:pPr>
            <a:r>
              <a:rPr lang="fr-FR" spc="-20" dirty="0" smtClean="0">
                <a:solidFill>
                  <a:schemeClr val="tx1"/>
                </a:solidFill>
              </a:rPr>
              <a:t>Élaborer </a:t>
            </a:r>
            <a:r>
              <a:rPr lang="fr-FR" spc="-20" dirty="0">
                <a:solidFill>
                  <a:schemeClr val="tx1"/>
                </a:solidFill>
              </a:rPr>
              <a:t>des solutions de conception qui tiennent compte de l'inclusion et de l'accessibilité et qui conduisent à des améliorations documentées en matière de confort et de santé, tout en réduisant les émissions de l'environnement bâti et en renforçant la résistance au changement climatique</a:t>
            </a:r>
            <a:r>
              <a:rPr lang="fr-FR" spc="-20" dirty="0" smtClean="0">
                <a:solidFill>
                  <a:schemeClr val="tx1"/>
                </a:solidFill>
              </a:rPr>
              <a:t>.</a:t>
            </a:r>
          </a:p>
          <a:p>
            <a:pPr marL="171450" indent="-171450">
              <a:spcAft>
                <a:spcPts val="0"/>
              </a:spcAft>
              <a:buFont typeface="Arial"/>
              <a:buChar char="•"/>
              <a:defRPr/>
            </a:pPr>
            <a:endParaRPr lang="fr-FR" sz="1100" spc="-20" dirty="0" smtClean="0">
              <a:solidFill>
                <a:schemeClr val="tx1"/>
              </a:solidFill>
            </a:endParaRPr>
          </a:p>
          <a:p>
            <a:pPr marL="171450" indent="-171450">
              <a:spcAft>
                <a:spcPts val="0"/>
              </a:spcAft>
              <a:buFont typeface="Arial"/>
              <a:buChar char="•"/>
              <a:defRPr/>
            </a:pPr>
            <a:endParaRPr lang="fr-FR" sz="1100" spc="-20" dirty="0">
              <a:solidFill>
                <a:schemeClr val="tx1"/>
              </a:solidFill>
            </a:endParaRPr>
          </a:p>
          <a:p>
            <a:pPr marL="285750" marR="0" lvl="0" indent="-285750" algn="l" defTabSz="914400">
              <a:lnSpc>
                <a:spcPct val="100000"/>
              </a:lnSpc>
              <a:spcBef>
                <a:spcPts val="0"/>
              </a:spcBef>
              <a:spcAft>
                <a:spcPts val="500"/>
              </a:spcAft>
              <a:buClrTx/>
              <a:buSzTx/>
              <a:buFont typeface="Arial"/>
              <a:buChar char="•"/>
              <a:defRPr/>
            </a:pPr>
            <a:endParaRPr lang="fr-FR" sz="1100" b="0" i="0" u="none" strike="noStrike" cap="none" spc="-20" dirty="0">
              <a:ln>
                <a:noFill/>
              </a:ln>
              <a:solidFill>
                <a:srgbClr val="000091"/>
              </a:solidFill>
              <a:latin typeface="Aria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72</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4 </a:t>
            </a:r>
            <a:r>
              <a:rPr lang="fr-FR" b="1" dirty="0"/>
              <a:t>: Les appels de </a:t>
            </a:r>
            <a:r>
              <a:rPr lang="fr-FR" b="1" dirty="0" smtClean="0"/>
              <a:t>2023 </a:t>
            </a:r>
            <a:endParaRPr lang="fr-FR" b="1" dirty="0"/>
          </a:p>
          <a:p>
            <a:pPr>
              <a:defRPr/>
            </a:pPr>
            <a:r>
              <a:rPr lang="fr-FR" sz="1200" b="1" dirty="0" smtClean="0"/>
              <a:t>Bâtiments</a:t>
            </a:r>
            <a:endParaRPr lang="fr-FR" sz="1200" b="1" dirty="0"/>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en-US" sz="1200" i="1" dirty="0" err="1"/>
              <a:t>projet</a:t>
            </a:r>
            <a:r>
              <a:rPr lang="en-US" sz="1200" i="1" dirty="0"/>
              <a:t> 6-8)</a:t>
            </a:r>
            <a:endParaRPr lang="fr-FR" sz="1200" i="1" dirty="0"/>
          </a:p>
          <a:p>
            <a:pPr lvl="0">
              <a:defRPr/>
            </a:pPr>
            <a:r>
              <a:rPr lang="fr-FR" sz="1200" i="1" dirty="0" smtClean="0"/>
              <a:t>Nb </a:t>
            </a:r>
            <a:r>
              <a:rPr lang="fr-FR" sz="1200" i="1" dirty="0"/>
              <a:t>estimé de projets financés </a:t>
            </a:r>
            <a:r>
              <a:rPr lang="fr-FR" sz="1200" i="1" dirty="0" smtClean="0"/>
              <a:t>: 2 </a:t>
            </a:r>
            <a:endParaRPr dirty="0"/>
          </a:p>
          <a:p>
            <a:pPr lvl="0">
              <a:defRPr/>
            </a:pPr>
            <a:r>
              <a:rPr lang="fr-FR" sz="1200" i="1" dirty="0"/>
              <a:t>Budget/projet : </a:t>
            </a:r>
            <a:r>
              <a:rPr lang="fr-FR" sz="1200" i="1" dirty="0" smtClean="0"/>
              <a:t>6 M</a:t>
            </a:r>
            <a:r>
              <a:rPr lang="fr-FR" sz="1200" i="1" dirty="0"/>
              <a:t>€</a:t>
            </a:r>
            <a:endParaRPr dirty="0"/>
          </a:p>
          <a:p>
            <a:pPr lvl="0">
              <a:defRPr/>
            </a:pPr>
            <a:r>
              <a:rPr lang="fr-FR" sz="1200" i="1" dirty="0"/>
              <a:t>Ouverture : </a:t>
            </a:r>
            <a:r>
              <a:rPr lang="fr-FR" sz="1200" i="1" dirty="0" smtClean="0"/>
              <a:t>04/05/2023</a:t>
            </a:r>
            <a:endParaRPr dirty="0"/>
          </a:p>
          <a:p>
            <a:pPr lvl="0">
              <a:defRPr/>
            </a:pPr>
            <a:r>
              <a:rPr lang="fr-FR" sz="1200" i="1" dirty="0"/>
              <a:t>Deadline : </a:t>
            </a:r>
            <a:r>
              <a:rPr lang="fr-FR" sz="1200" i="1" dirty="0" smtClean="0"/>
              <a:t>05/09/2023</a:t>
            </a:r>
            <a:endParaRPr dirty="0"/>
          </a:p>
        </p:txBody>
      </p:sp>
    </p:spTree>
    <p:extLst>
      <p:ext uri="{BB962C8B-B14F-4D97-AF65-F5344CB8AC3E}">
        <p14:creationId xmlns:p14="http://schemas.microsoft.com/office/powerpoint/2010/main" val="166030314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60000" y="1706400"/>
            <a:ext cx="8640000" cy="300383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sz="1200" dirty="0"/>
          </a:p>
          <a:p>
            <a:pPr marL="171450" indent="-171450">
              <a:spcAft>
                <a:spcPts val="0"/>
              </a:spcAft>
              <a:buFont typeface="Arial" panose="020B0604020202020204" pitchFamily="34" charset="0"/>
              <a:buChar char="•"/>
            </a:pPr>
            <a:r>
              <a:rPr lang="fr-FR" spc="-20" dirty="0" smtClean="0">
                <a:solidFill>
                  <a:schemeClr val="tx1"/>
                </a:solidFill>
              </a:rPr>
              <a:t>Développement du </a:t>
            </a:r>
            <a:r>
              <a:rPr lang="fr-FR" spc="-20" dirty="0">
                <a:solidFill>
                  <a:schemeClr val="tx1"/>
                </a:solidFill>
              </a:rPr>
              <a:t>réseau </a:t>
            </a:r>
            <a:r>
              <a:rPr lang="fr-FR" spc="-20" dirty="0" smtClean="0">
                <a:solidFill>
                  <a:schemeClr val="tx1"/>
                </a:solidFill>
              </a:rPr>
              <a:t>Built4People dédié aux pôles d’innovation en construction.</a:t>
            </a:r>
            <a:endParaRPr lang="fr-FR" spc="-20" dirty="0">
              <a:solidFill>
                <a:schemeClr val="tx1"/>
              </a:solidFill>
            </a:endParaRPr>
          </a:p>
          <a:p>
            <a:pPr marL="171450" indent="-171450">
              <a:spcAft>
                <a:spcPts val="0"/>
              </a:spcAft>
              <a:buFont typeface="Arial" panose="020B0604020202020204" pitchFamily="34" charset="0"/>
              <a:buChar char="•"/>
            </a:pPr>
            <a:r>
              <a:rPr lang="fr-FR" spc="-20" dirty="0" smtClean="0">
                <a:solidFill>
                  <a:schemeClr val="tx1"/>
                </a:solidFill>
              </a:rPr>
              <a:t>Sensibilisation </a:t>
            </a:r>
            <a:r>
              <a:rPr lang="fr-FR" spc="-20" dirty="0">
                <a:solidFill>
                  <a:schemeClr val="tx1"/>
                </a:solidFill>
              </a:rPr>
              <a:t>accrue </a:t>
            </a:r>
            <a:r>
              <a:rPr lang="fr-FR" spc="-20" dirty="0" smtClean="0">
                <a:solidFill>
                  <a:schemeClr val="tx1"/>
                </a:solidFill>
              </a:rPr>
              <a:t>au </a:t>
            </a:r>
            <a:r>
              <a:rPr lang="fr-FR" spc="-20" dirty="0">
                <a:solidFill>
                  <a:schemeClr val="tx1"/>
                </a:solidFill>
              </a:rPr>
              <a:t>niveau </a:t>
            </a:r>
            <a:r>
              <a:rPr lang="fr-FR" spc="-20" dirty="0" smtClean="0">
                <a:solidFill>
                  <a:schemeClr val="tx1"/>
                </a:solidFill>
              </a:rPr>
              <a:t>local </a:t>
            </a:r>
            <a:r>
              <a:rPr lang="fr-FR" spc="-20" dirty="0">
                <a:solidFill>
                  <a:schemeClr val="tx1"/>
                </a:solidFill>
              </a:rPr>
              <a:t>aux résultats de la recherche sur la construction et la </a:t>
            </a:r>
            <a:r>
              <a:rPr lang="fr-FR" spc="-20" dirty="0" smtClean="0">
                <a:solidFill>
                  <a:schemeClr val="tx1"/>
                </a:solidFill>
              </a:rPr>
              <a:t>rénovation.</a:t>
            </a:r>
            <a:endParaRPr lang="fr-FR" spc="-20" dirty="0">
              <a:solidFill>
                <a:schemeClr val="tx1"/>
              </a:solidFill>
            </a:endParaRPr>
          </a:p>
          <a:p>
            <a:pPr marL="171450" indent="-171450">
              <a:spcAft>
                <a:spcPts val="0"/>
              </a:spcAft>
              <a:buFont typeface="Arial" panose="020B0604020202020204" pitchFamily="34" charset="0"/>
              <a:buChar char="•"/>
            </a:pPr>
            <a:r>
              <a:rPr lang="fr-FR" spc="-20" dirty="0" smtClean="0">
                <a:solidFill>
                  <a:schemeClr val="tx1"/>
                </a:solidFill>
              </a:rPr>
              <a:t>Engagement </a:t>
            </a:r>
            <a:r>
              <a:rPr lang="fr-FR" spc="-20" dirty="0">
                <a:solidFill>
                  <a:schemeClr val="tx1"/>
                </a:solidFill>
              </a:rPr>
              <a:t>et participation accrus de l'ensemble de la chaîne de valeur dans les pôles </a:t>
            </a:r>
            <a:r>
              <a:rPr lang="fr-FR" spc="-20" dirty="0" smtClean="0">
                <a:solidFill>
                  <a:schemeClr val="tx1"/>
                </a:solidFill>
              </a:rPr>
              <a:t>d'innovation.</a:t>
            </a:r>
          </a:p>
          <a:p>
            <a:pPr marL="171450" indent="-171450">
              <a:spcAft>
                <a:spcPts val="0"/>
              </a:spcAft>
              <a:buFont typeface="Arial" panose="020B0604020202020204" pitchFamily="34" charset="0"/>
              <a:buChar char="•"/>
            </a:pPr>
            <a:r>
              <a:rPr lang="fr-FR" spc="-20" dirty="0" smtClean="0">
                <a:solidFill>
                  <a:schemeClr val="tx1"/>
                </a:solidFill>
              </a:rPr>
              <a:t>Engagement </a:t>
            </a:r>
            <a:r>
              <a:rPr lang="fr-FR" spc="-20" dirty="0">
                <a:solidFill>
                  <a:schemeClr val="tx1"/>
                </a:solidFill>
              </a:rPr>
              <a:t>accru entre les communautés, les entreprises, les </a:t>
            </a:r>
            <a:r>
              <a:rPr lang="fr-FR" spc="-20" dirty="0" smtClean="0">
                <a:solidFill>
                  <a:schemeClr val="tx1"/>
                </a:solidFill>
              </a:rPr>
              <a:t>autorités locales, </a:t>
            </a:r>
            <a:r>
              <a:rPr lang="fr-FR" spc="-20" dirty="0">
                <a:solidFill>
                  <a:schemeClr val="tx1"/>
                </a:solidFill>
              </a:rPr>
              <a:t>les industries de la </a:t>
            </a:r>
            <a:r>
              <a:rPr lang="fr-FR" spc="-20" dirty="0" smtClean="0">
                <a:solidFill>
                  <a:schemeClr val="tx1"/>
                </a:solidFill>
              </a:rPr>
              <a:t>construction.</a:t>
            </a:r>
          </a:p>
          <a:p>
            <a:pPr marL="171450" indent="-171450">
              <a:spcAft>
                <a:spcPts val="0"/>
              </a:spcAft>
              <a:buFont typeface="Arial" panose="020B0604020202020204" pitchFamily="34" charset="0"/>
              <a:buChar char="•"/>
            </a:pPr>
            <a:r>
              <a:rPr lang="fr-FR" spc="-20" dirty="0" smtClean="0">
                <a:solidFill>
                  <a:schemeClr val="tx1"/>
                </a:solidFill>
              </a:rPr>
              <a:t>Mise </a:t>
            </a:r>
            <a:r>
              <a:rPr lang="fr-FR" spc="-20" dirty="0">
                <a:solidFill>
                  <a:schemeClr val="tx1"/>
                </a:solidFill>
              </a:rPr>
              <a:t>en place et renforcement des chaînes de valeur </a:t>
            </a:r>
            <a:r>
              <a:rPr lang="fr-FR" spc="-20" dirty="0" smtClean="0">
                <a:solidFill>
                  <a:schemeClr val="tx1"/>
                </a:solidFill>
              </a:rPr>
              <a:t>européennes.</a:t>
            </a:r>
          </a:p>
          <a:p>
            <a:pPr marL="171450" indent="-171450">
              <a:spcAft>
                <a:spcPts val="0"/>
              </a:spcAft>
              <a:buFont typeface="Arial" panose="020B0604020202020204" pitchFamily="34" charset="0"/>
              <a:buChar char="•"/>
            </a:pPr>
            <a:r>
              <a:rPr lang="fr-FR" spc="-20" dirty="0" smtClean="0">
                <a:solidFill>
                  <a:schemeClr val="tx1"/>
                </a:solidFill>
              </a:rPr>
              <a:t>Création </a:t>
            </a:r>
            <a:r>
              <a:rPr lang="fr-FR" spc="-20" dirty="0">
                <a:solidFill>
                  <a:schemeClr val="tx1"/>
                </a:solidFill>
              </a:rPr>
              <a:t>de nouvelles opportunités commerciales avec un risque réduit pour les investissements dans la construction et la rénovation </a:t>
            </a:r>
            <a:r>
              <a:rPr lang="fr-FR" spc="-20" dirty="0" smtClean="0">
                <a:solidFill>
                  <a:schemeClr val="tx1"/>
                </a:solidFill>
              </a:rPr>
              <a:t>innovantes.</a:t>
            </a:r>
            <a:endParaRPr lang="fr-FR" spc="-20" dirty="0">
              <a:solidFill>
                <a:schemeClr val="tx1"/>
              </a:solidFill>
            </a:endParaRPr>
          </a:p>
          <a:p>
            <a:pPr marL="171450" indent="-171450">
              <a:spcAft>
                <a:spcPts val="0"/>
              </a:spcAft>
              <a:buFont typeface="Arial" panose="020B0604020202020204" pitchFamily="34" charset="0"/>
              <a:buChar char="•"/>
            </a:pPr>
            <a:r>
              <a:rPr lang="fr-FR" spc="-20" dirty="0" smtClean="0">
                <a:solidFill>
                  <a:schemeClr val="tx1"/>
                </a:solidFill>
              </a:rPr>
              <a:t>Augmentation </a:t>
            </a:r>
            <a:r>
              <a:rPr lang="fr-FR" spc="-20" dirty="0">
                <a:solidFill>
                  <a:schemeClr val="tx1"/>
                </a:solidFill>
              </a:rPr>
              <a:t>du cofinancement public et privé de </a:t>
            </a:r>
            <a:r>
              <a:rPr lang="fr-FR" spc="-20" dirty="0" smtClean="0">
                <a:solidFill>
                  <a:schemeClr val="tx1"/>
                </a:solidFill>
              </a:rPr>
              <a:t>l'innovation.</a:t>
            </a:r>
          </a:p>
          <a:p>
            <a:pPr>
              <a:spcAft>
                <a:spcPts val="0"/>
              </a:spcAft>
            </a:pPr>
            <a:endParaRPr lang="fr-FR" sz="800" b="1" u="sng" spc="-20" dirty="0">
              <a:solidFill>
                <a:schemeClr val="tx1"/>
              </a:solidFill>
              <a:ea typeface="Times New Roman"/>
              <a:cs typeface="Times New Roman"/>
            </a:endParaRPr>
          </a:p>
          <a:p>
            <a:pPr>
              <a:spcAft>
                <a:spcPts val="0"/>
              </a:spcAft>
            </a:pPr>
            <a:r>
              <a:rPr lang="en-GB" sz="1200" b="1" u="sng" dirty="0" err="1" smtClean="0">
                <a:ea typeface="Times New Roman"/>
                <a:cs typeface="Times New Roman"/>
              </a:rPr>
              <a:t>Activités</a:t>
            </a:r>
            <a:r>
              <a:rPr lang="en-GB" sz="1200" b="1" u="sng" dirty="0" smtClean="0">
                <a:ea typeface="Times New Roman"/>
                <a:cs typeface="Times New Roman"/>
              </a:rPr>
              <a:t> :</a:t>
            </a:r>
            <a:endParaRPr lang="en-GB" sz="1200" b="1" u="sng" dirty="0">
              <a:ea typeface="Times New Roman"/>
              <a:cs typeface="Times New Roman"/>
            </a:endParaRPr>
          </a:p>
          <a:p>
            <a:pPr marL="171450" indent="-171450">
              <a:spcBef>
                <a:spcPts val="600"/>
              </a:spcBef>
              <a:spcAft>
                <a:spcPts val="0"/>
              </a:spcAft>
              <a:buFont typeface="Arial" panose="020B0604020202020204" pitchFamily="34" charset="0"/>
              <a:buChar char="•"/>
            </a:pPr>
            <a:r>
              <a:rPr lang="fr-FR" spc="-20" dirty="0" smtClean="0">
                <a:solidFill>
                  <a:schemeClr val="tx1"/>
                </a:solidFill>
              </a:rPr>
              <a:t>Mettre en place une </a:t>
            </a:r>
            <a:r>
              <a:rPr lang="fr-FR" spc="-20" dirty="0">
                <a:solidFill>
                  <a:schemeClr val="tx1"/>
                </a:solidFill>
              </a:rPr>
              <a:t>structure de réseau « Built4People » à long </a:t>
            </a:r>
            <a:r>
              <a:rPr lang="fr-FR" spc="-20" dirty="0" smtClean="0">
                <a:solidFill>
                  <a:schemeClr val="tx1"/>
                </a:solidFill>
              </a:rPr>
              <a:t>terme</a:t>
            </a:r>
            <a:r>
              <a:rPr lang="fr-FR" spc="-20" dirty="0">
                <a:solidFill>
                  <a:schemeClr val="tx1"/>
                </a:solidFill>
              </a:rPr>
              <a:t>, suivre la croissance des pôles d'innovation en « Built4People » et évaluer leur </a:t>
            </a:r>
            <a:r>
              <a:rPr lang="fr-FR" spc="-20" dirty="0" smtClean="0">
                <a:solidFill>
                  <a:schemeClr val="tx1"/>
                </a:solidFill>
              </a:rPr>
              <a:t>efficacité, et favoriser </a:t>
            </a:r>
            <a:r>
              <a:rPr lang="fr-FR" spc="-20" dirty="0">
                <a:solidFill>
                  <a:schemeClr val="tx1"/>
                </a:solidFill>
              </a:rPr>
              <a:t>l</a:t>
            </a:r>
            <a:r>
              <a:rPr lang="fr-FR" spc="-20" dirty="0" smtClean="0">
                <a:solidFill>
                  <a:schemeClr val="tx1"/>
                </a:solidFill>
              </a:rPr>
              <a:t>es conditions qui </a:t>
            </a:r>
            <a:r>
              <a:rPr lang="fr-FR" spc="-20" dirty="0">
                <a:solidFill>
                  <a:schemeClr val="tx1"/>
                </a:solidFill>
              </a:rPr>
              <a:t>peuvent stimuler </a:t>
            </a:r>
            <a:r>
              <a:rPr lang="fr-FR" spc="-20" dirty="0" smtClean="0">
                <a:solidFill>
                  <a:schemeClr val="tx1"/>
                </a:solidFill>
              </a:rPr>
              <a:t>l'innovation.</a:t>
            </a:r>
          </a:p>
          <a:p>
            <a:pPr marL="171450" indent="-171450">
              <a:spcAft>
                <a:spcPts val="0"/>
              </a:spcAft>
              <a:buFont typeface="Arial" panose="020B0604020202020204" pitchFamily="34" charset="0"/>
              <a:buChar char="•"/>
            </a:pPr>
            <a:r>
              <a:rPr lang="fr-FR" spc="-20" dirty="0" smtClean="0">
                <a:solidFill>
                  <a:schemeClr val="tx1"/>
                </a:solidFill>
              </a:rPr>
              <a:t>Diffuser </a:t>
            </a:r>
            <a:r>
              <a:rPr lang="fr-FR" spc="-20" dirty="0">
                <a:solidFill>
                  <a:schemeClr val="tx1"/>
                </a:solidFill>
              </a:rPr>
              <a:t>des pratiques exemplaires pour accélérer la normalisation et la certification </a:t>
            </a:r>
            <a:r>
              <a:rPr lang="fr-FR" spc="-20" dirty="0" smtClean="0">
                <a:solidFill>
                  <a:schemeClr val="tx1"/>
                </a:solidFill>
              </a:rPr>
              <a:t>des </a:t>
            </a:r>
            <a:r>
              <a:rPr lang="fr-FR" spc="-20" dirty="0">
                <a:solidFill>
                  <a:schemeClr val="tx1"/>
                </a:solidFill>
              </a:rPr>
              <a:t>solutions de rénovation durable innovantes.</a:t>
            </a:r>
          </a:p>
          <a:p>
            <a:pPr marL="171450" indent="-171450">
              <a:spcAft>
                <a:spcPts val="0"/>
              </a:spcAft>
              <a:buFont typeface="Arial" panose="020B0604020202020204" pitchFamily="34" charset="0"/>
              <a:buChar char="•"/>
            </a:pPr>
            <a:r>
              <a:rPr lang="fr-FR" spc="-20" dirty="0">
                <a:solidFill>
                  <a:schemeClr val="tx1"/>
                </a:solidFill>
              </a:rPr>
              <a:t>Préparer la chaîne de valeur à un niveau </a:t>
            </a:r>
            <a:r>
              <a:rPr lang="fr-FR" spc="-20" dirty="0" smtClean="0">
                <a:solidFill>
                  <a:schemeClr val="tx1"/>
                </a:solidFill>
              </a:rPr>
              <a:t>local pour </a:t>
            </a:r>
            <a:r>
              <a:rPr lang="fr-FR" spc="-20" dirty="0">
                <a:solidFill>
                  <a:schemeClr val="tx1"/>
                </a:solidFill>
              </a:rPr>
              <a:t>l'adoption de solutions </a:t>
            </a:r>
            <a:r>
              <a:rPr lang="fr-FR" spc="-20" dirty="0" smtClean="0">
                <a:solidFill>
                  <a:schemeClr val="tx1"/>
                </a:solidFill>
              </a:rPr>
              <a:t>de </a:t>
            </a:r>
            <a:r>
              <a:rPr lang="fr-FR" spc="-20" dirty="0">
                <a:solidFill>
                  <a:schemeClr val="tx1"/>
                </a:solidFill>
              </a:rPr>
              <a:t>construction et de rénovation </a:t>
            </a:r>
            <a:r>
              <a:rPr lang="fr-FR" spc="-20" dirty="0" smtClean="0">
                <a:solidFill>
                  <a:schemeClr val="tx1"/>
                </a:solidFill>
              </a:rPr>
              <a:t>durables.</a:t>
            </a:r>
            <a:endParaRPr lang="fr-FR" spc="-20" dirty="0">
              <a:solidFill>
                <a:schemeClr val="tx1"/>
              </a:solidFill>
            </a:endParaRPr>
          </a:p>
          <a:p>
            <a:pPr marL="171450" indent="-171450">
              <a:spcAft>
                <a:spcPts val="0"/>
              </a:spcAft>
              <a:buFont typeface="Arial" panose="020B0604020202020204" pitchFamily="34" charset="0"/>
              <a:buChar char="•"/>
            </a:pPr>
            <a:r>
              <a:rPr lang="fr-FR" spc="-20" dirty="0" smtClean="0">
                <a:solidFill>
                  <a:schemeClr val="tx1"/>
                </a:solidFill>
              </a:rPr>
              <a:t>Promouvoir </a:t>
            </a:r>
            <a:r>
              <a:rPr lang="fr-FR" spc="-20" dirty="0">
                <a:solidFill>
                  <a:schemeClr val="tx1"/>
                </a:solidFill>
              </a:rPr>
              <a:t>des solutions de conception qui traitent de l'inclusion et de l'accessibilité et qui vise à améliorer des aspects de confort et de santé.</a:t>
            </a:r>
          </a:p>
          <a:p>
            <a:pPr marL="171450" indent="-171450">
              <a:spcAft>
                <a:spcPts val="0"/>
              </a:spcAft>
              <a:buFont typeface="Arial" panose="020B0604020202020204" pitchFamily="34" charset="0"/>
              <a:buChar char="•"/>
            </a:pPr>
            <a:r>
              <a:rPr lang="fr-FR" spc="-20" dirty="0">
                <a:solidFill>
                  <a:schemeClr val="tx1"/>
                </a:solidFill>
              </a:rPr>
              <a:t>Veiller à ce que les activités de diffusion du projet contribuent aux activités de la communauté du New </a:t>
            </a:r>
            <a:r>
              <a:rPr lang="fr-FR" spc="-20" dirty="0" err="1">
                <a:solidFill>
                  <a:schemeClr val="tx1"/>
                </a:solidFill>
              </a:rPr>
              <a:t>European</a:t>
            </a:r>
            <a:r>
              <a:rPr lang="fr-FR" spc="-20" dirty="0">
                <a:solidFill>
                  <a:schemeClr val="tx1"/>
                </a:solidFill>
              </a:rPr>
              <a:t> </a:t>
            </a:r>
            <a:r>
              <a:rPr lang="fr-FR" spc="-20" dirty="0" smtClean="0">
                <a:solidFill>
                  <a:schemeClr val="tx1"/>
                </a:solidFill>
              </a:rPr>
              <a:t>Bauhaus et </a:t>
            </a:r>
            <a:r>
              <a:rPr lang="fr-FR" spc="-20" dirty="0">
                <a:solidFill>
                  <a:schemeClr val="tx1"/>
                </a:solidFill>
              </a:rPr>
              <a:t>de son laboratoire.</a:t>
            </a:r>
          </a:p>
          <a:p>
            <a:pPr>
              <a:spcAft>
                <a:spcPts val="0"/>
              </a:spcAft>
              <a:defRPr/>
            </a:pPr>
            <a:endParaRPr lang="fr-FR" dirty="0">
              <a:solidFill>
                <a:schemeClr val="tx1"/>
              </a:solidFill>
            </a:endParaRPr>
          </a:p>
          <a:p>
            <a:pPr marL="171450" indent="-171450">
              <a:spcAft>
                <a:spcPts val="0"/>
              </a:spcAft>
              <a:buFont typeface="Arial"/>
              <a:buChar char="•"/>
              <a:defRPr/>
            </a:pPr>
            <a:endParaRPr lang="fr-FR" dirty="0" smtClean="0">
              <a:solidFill>
                <a:schemeClr val="tx1"/>
              </a:solidFill>
            </a:endParaRPr>
          </a:p>
          <a:p>
            <a:pPr marL="171450" indent="-171450">
              <a:spcAft>
                <a:spcPts val="0"/>
              </a:spcAft>
              <a:buFont typeface="Arial"/>
              <a:buChar char="•"/>
              <a:defRPr/>
            </a:pPr>
            <a:endParaRPr lang="fr-FR" dirty="0">
              <a:solidFill>
                <a:schemeClr val="tx1"/>
              </a:solidFill>
            </a:endParaRPr>
          </a:p>
          <a:p>
            <a:pPr marL="285750" marR="0" lvl="0" indent="-285750" algn="l" defTabSz="914400">
              <a:lnSpc>
                <a:spcPct val="100000"/>
              </a:lnSpc>
              <a:spcBef>
                <a:spcPts val="0"/>
              </a:spcBef>
              <a:spcAft>
                <a:spcPts val="500"/>
              </a:spcAft>
              <a:buClrTx/>
              <a:buSzTx/>
              <a:buFont typeface="Arial"/>
              <a:buChar char="•"/>
              <a:defRPr/>
            </a:pPr>
            <a:endParaRPr lang="fr-FR" b="0" i="0" u="none" strike="noStrike" cap="none" spc="0" dirty="0">
              <a:ln>
                <a:noFill/>
              </a:ln>
              <a:solidFill>
                <a:srgbClr val="000091"/>
              </a:solidFill>
              <a:latin typeface="Aria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73</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4 </a:t>
            </a:r>
            <a:r>
              <a:rPr lang="fr-FR" b="1" dirty="0"/>
              <a:t>: Les appels de </a:t>
            </a:r>
            <a:r>
              <a:rPr lang="fr-FR" b="1" dirty="0" smtClean="0"/>
              <a:t>2023 </a:t>
            </a:r>
            <a:endParaRPr lang="fr-FR" b="1" dirty="0"/>
          </a:p>
          <a:p>
            <a:pPr>
              <a:defRPr/>
            </a:pPr>
            <a:r>
              <a:rPr lang="fr-FR" sz="1200" b="1" dirty="0" smtClean="0"/>
              <a:t>Bâtiments</a:t>
            </a:r>
            <a:endParaRPr lang="fr-FR" sz="1200" b="1" dirty="0"/>
          </a:p>
        </p:txBody>
      </p:sp>
      <p:sp>
        <p:nvSpPr>
          <p:cNvPr id="9" name="Espace réservé du contenu 5"/>
          <p:cNvSpPr txBox="1">
            <a:spLocks/>
          </p:cNvSpPr>
          <p:nvPr/>
        </p:nvSpPr>
        <p:spPr bwMode="auto">
          <a:xfrm>
            <a:off x="360000" y="1015200"/>
            <a:ext cx="6012200" cy="4756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400" b="1" u="sng" dirty="0">
                <a:solidFill>
                  <a:schemeClr val="tx1"/>
                </a:solidFill>
              </a:rPr>
              <a:t>HORIZON-CL5-2023-D4-02-04</a:t>
            </a:r>
            <a:r>
              <a:rPr lang="en-US" sz="1400" b="1" u="sng" dirty="0" smtClean="0">
                <a:solidFill>
                  <a:schemeClr val="tx1"/>
                </a:solidFill>
              </a:rPr>
              <a:t>: Fast-tracking </a:t>
            </a:r>
            <a:r>
              <a:rPr lang="en-US" sz="1400" b="1" u="sng" dirty="0">
                <a:solidFill>
                  <a:schemeClr val="tx1"/>
                </a:solidFill>
              </a:rPr>
              <a:t>and promoting built environment construction and renovation innovation with local value chains (Built4People Partnership) </a:t>
            </a:r>
            <a:endParaRPr lang="en-US" sz="1400" dirty="0">
              <a:solidFill>
                <a:schemeClr val="tx1"/>
              </a:solidFill>
            </a:endParaRPr>
          </a:p>
          <a:p>
            <a:pPr>
              <a:defRPr/>
            </a:pPr>
            <a:endParaRPr lang="en-US" sz="1400" dirty="0">
              <a:solidFill>
                <a:schemeClr val="tx1"/>
              </a:solidFill>
            </a:endParaRPr>
          </a:p>
        </p:txBody>
      </p:sp>
      <p:sp>
        <p:nvSpPr>
          <p:cNvPr id="11" name="Rectangle 10"/>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a:t>CSA</a:t>
            </a:r>
          </a:p>
          <a:p>
            <a:pPr lvl="0">
              <a:defRPr/>
            </a:pPr>
            <a:r>
              <a:rPr lang="fr-FR" sz="1200" i="1" dirty="0"/>
              <a:t>Nb estimé de projets financés : 1 </a:t>
            </a:r>
            <a:endParaRPr lang="fr-FR" sz="1200" dirty="0"/>
          </a:p>
          <a:p>
            <a:pPr lvl="0">
              <a:defRPr/>
            </a:pPr>
            <a:r>
              <a:rPr lang="fr-FR" sz="1200" i="1" dirty="0"/>
              <a:t>Budget/projet : 2 M€</a:t>
            </a:r>
            <a:endParaRPr lang="fr-FR" sz="1200" dirty="0"/>
          </a:p>
          <a:p>
            <a:pPr lvl="0">
              <a:defRPr/>
            </a:pPr>
            <a:r>
              <a:rPr lang="fr-FR" sz="1200" i="1" dirty="0"/>
              <a:t>Ouverture : 04/05/2023</a:t>
            </a:r>
            <a:endParaRPr lang="fr-FR" sz="1200" dirty="0"/>
          </a:p>
          <a:p>
            <a:pPr lvl="0">
              <a:defRPr/>
            </a:pPr>
            <a:r>
              <a:rPr lang="fr-FR" sz="1200" i="1" dirty="0"/>
              <a:t>Deadline : 05/09/2023</a:t>
            </a:r>
          </a:p>
          <a:p>
            <a:pPr>
              <a:defRPr/>
            </a:pPr>
            <a:r>
              <a:rPr lang="fr-FR" sz="1200" i="1" dirty="0"/>
              <a:t>Appel en Lump </a:t>
            </a:r>
            <a:r>
              <a:rPr lang="fr-FR" sz="1200" i="1" dirty="0" err="1" smtClean="0"/>
              <a:t>Sum</a:t>
            </a:r>
            <a:endParaRPr lang="fr-FR" sz="1200" i="1" dirty="0"/>
          </a:p>
        </p:txBody>
      </p:sp>
    </p:spTree>
    <p:extLst>
      <p:ext uri="{BB962C8B-B14F-4D97-AF65-F5344CB8AC3E}">
        <p14:creationId xmlns:p14="http://schemas.microsoft.com/office/powerpoint/2010/main" val="110157134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60000" y="1706400"/>
            <a:ext cx="846000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sz="1200" dirty="0"/>
          </a:p>
          <a:p>
            <a:pPr marL="171450" indent="-171450">
              <a:spcAft>
                <a:spcPts val="0"/>
              </a:spcAft>
              <a:buFont typeface="Arial"/>
              <a:buChar char="•"/>
              <a:defRPr/>
            </a:pPr>
            <a:r>
              <a:rPr lang="fr-FR" spc="-20" dirty="0" smtClean="0">
                <a:solidFill>
                  <a:schemeClr val="tx1"/>
                </a:solidFill>
              </a:rPr>
              <a:t>Amélioration </a:t>
            </a:r>
            <a:r>
              <a:rPr lang="fr-FR" spc="-20" dirty="0">
                <a:solidFill>
                  <a:schemeClr val="tx1"/>
                </a:solidFill>
              </a:rPr>
              <a:t>de l'accessibilité de l'environnement bâti </a:t>
            </a:r>
            <a:r>
              <a:rPr lang="fr-FR" spc="-20" dirty="0" smtClean="0">
                <a:solidFill>
                  <a:schemeClr val="tx1"/>
                </a:solidFill>
              </a:rPr>
              <a:t>selon </a:t>
            </a:r>
            <a:r>
              <a:rPr lang="fr-FR" spc="-20" dirty="0">
                <a:solidFill>
                  <a:schemeClr val="tx1"/>
                </a:solidFill>
              </a:rPr>
              <a:t>une approche de </a:t>
            </a:r>
            <a:r>
              <a:rPr lang="fr-FR" spc="-20" dirty="0" smtClean="0">
                <a:solidFill>
                  <a:schemeClr val="tx1"/>
                </a:solidFill>
              </a:rPr>
              <a:t>« conception </a:t>
            </a:r>
            <a:r>
              <a:rPr lang="fr-FR" spc="-20" dirty="0">
                <a:solidFill>
                  <a:schemeClr val="tx1"/>
                </a:solidFill>
              </a:rPr>
              <a:t>pour </a:t>
            </a:r>
            <a:r>
              <a:rPr lang="fr-FR" spc="-20" dirty="0" smtClean="0">
                <a:solidFill>
                  <a:schemeClr val="tx1"/>
                </a:solidFill>
              </a:rPr>
              <a:t>tous ».</a:t>
            </a:r>
            <a:endParaRPr lang="fr-FR" spc="-20" dirty="0">
              <a:solidFill>
                <a:schemeClr val="tx1"/>
              </a:solidFill>
            </a:endParaRPr>
          </a:p>
          <a:p>
            <a:pPr marL="171450" indent="-171450">
              <a:spcAft>
                <a:spcPts val="0"/>
              </a:spcAft>
              <a:buFont typeface="Arial"/>
              <a:buChar char="•"/>
              <a:defRPr/>
            </a:pPr>
            <a:r>
              <a:rPr lang="fr-FR" spc="-20" dirty="0" smtClean="0">
                <a:solidFill>
                  <a:schemeClr val="tx1"/>
                </a:solidFill>
              </a:rPr>
              <a:t>Amélioration </a:t>
            </a:r>
            <a:r>
              <a:rPr lang="fr-FR" spc="-20" dirty="0">
                <a:solidFill>
                  <a:schemeClr val="tx1"/>
                </a:solidFill>
              </a:rPr>
              <a:t>du confort pour une plus grande partie de la </a:t>
            </a:r>
            <a:r>
              <a:rPr lang="fr-FR" spc="-20" dirty="0" smtClean="0">
                <a:solidFill>
                  <a:schemeClr val="tx1"/>
                </a:solidFill>
              </a:rPr>
              <a:t>population, </a:t>
            </a:r>
            <a:r>
              <a:rPr lang="fr-FR" spc="-20" dirty="0">
                <a:solidFill>
                  <a:schemeClr val="tx1"/>
                </a:solidFill>
              </a:rPr>
              <a:t>du sentiment </a:t>
            </a:r>
            <a:r>
              <a:rPr lang="fr-FR" spc="-20" dirty="0" smtClean="0">
                <a:solidFill>
                  <a:schemeClr val="tx1"/>
                </a:solidFill>
              </a:rPr>
              <a:t>d'inclusion et de cohésion sociale. </a:t>
            </a:r>
            <a:endParaRPr lang="fr-FR" spc="-20" dirty="0">
              <a:solidFill>
                <a:schemeClr val="tx1"/>
              </a:solidFill>
            </a:endParaRPr>
          </a:p>
          <a:p>
            <a:pPr marL="171450" indent="-171450">
              <a:spcAft>
                <a:spcPts val="0"/>
              </a:spcAft>
              <a:buFont typeface="Arial"/>
              <a:buChar char="•"/>
              <a:defRPr/>
            </a:pPr>
            <a:r>
              <a:rPr lang="fr-FR" spc="-20" dirty="0" smtClean="0">
                <a:solidFill>
                  <a:schemeClr val="tx1"/>
                </a:solidFill>
              </a:rPr>
              <a:t>Augmentation </a:t>
            </a:r>
            <a:r>
              <a:rPr lang="fr-FR" spc="-20" dirty="0">
                <a:solidFill>
                  <a:schemeClr val="tx1"/>
                </a:solidFill>
              </a:rPr>
              <a:t>de l'adoption de solutions de mobilité active accessibles et inclusives (marche et vélo) en faveur de modes de vie sains et </a:t>
            </a:r>
            <a:r>
              <a:rPr lang="fr-FR" spc="-20" dirty="0" smtClean="0">
                <a:solidFill>
                  <a:schemeClr val="tx1"/>
                </a:solidFill>
              </a:rPr>
              <a:t>durables.</a:t>
            </a:r>
          </a:p>
          <a:p>
            <a:pPr marL="171450" indent="-171450">
              <a:spcAft>
                <a:spcPts val="0"/>
              </a:spcAft>
              <a:buFont typeface="Arial"/>
              <a:buChar char="•"/>
              <a:defRPr/>
            </a:pPr>
            <a:r>
              <a:rPr lang="fr-FR" spc="-20" dirty="0" smtClean="0">
                <a:solidFill>
                  <a:schemeClr val="tx1"/>
                </a:solidFill>
              </a:rPr>
              <a:t>Disponibilité </a:t>
            </a:r>
            <a:r>
              <a:rPr lang="fr-FR" spc="-20" dirty="0">
                <a:solidFill>
                  <a:schemeClr val="tx1"/>
                </a:solidFill>
              </a:rPr>
              <a:t>d'un cadre commun d'évaluation et de certification pour l'accessibilité et l'inclusion de l'environnement bâti.</a:t>
            </a:r>
          </a:p>
          <a:p>
            <a:pPr marL="171450" indent="-171450">
              <a:spcAft>
                <a:spcPts val="0"/>
              </a:spcAft>
              <a:buFont typeface="Arial"/>
              <a:buChar char="•"/>
              <a:defRPr/>
            </a:pPr>
            <a:r>
              <a:rPr lang="fr-FR" spc="-20" dirty="0" smtClean="0">
                <a:solidFill>
                  <a:schemeClr val="tx1"/>
                </a:solidFill>
              </a:rPr>
              <a:t>Meilleure </a:t>
            </a:r>
            <a:r>
              <a:rPr lang="fr-FR" spc="-20" dirty="0">
                <a:solidFill>
                  <a:schemeClr val="tx1"/>
                </a:solidFill>
              </a:rPr>
              <a:t>prise en compte de l'accessibilité et de l'inclusion dans la transformation de l'environnement </a:t>
            </a:r>
            <a:r>
              <a:rPr lang="fr-FR" spc="-20" dirty="0" smtClean="0">
                <a:solidFill>
                  <a:schemeClr val="tx1"/>
                </a:solidFill>
              </a:rPr>
              <a:t>bâti.</a:t>
            </a:r>
          </a:p>
          <a:p>
            <a:pPr marL="171450" indent="-171450">
              <a:spcAft>
                <a:spcPts val="0"/>
              </a:spcAft>
              <a:buFont typeface="Arial"/>
              <a:buChar char="•"/>
              <a:defRPr/>
            </a:pPr>
            <a:r>
              <a:rPr lang="fr-FR" spc="-20" dirty="0" smtClean="0">
                <a:solidFill>
                  <a:schemeClr val="tx1"/>
                </a:solidFill>
              </a:rPr>
              <a:t>Réduction de la consommation d'énergie et des émissions de GES sur le cycle de vie des installations.</a:t>
            </a:r>
          </a:p>
          <a:p>
            <a:pPr marL="171450" indent="-171450">
              <a:spcAft>
                <a:spcPts val="0"/>
              </a:spcAft>
              <a:buFont typeface="Arial"/>
              <a:buChar char="•"/>
              <a:defRPr/>
            </a:pPr>
            <a:endParaRPr lang="fr-FR" sz="800" spc="-20" dirty="0" smtClean="0">
              <a:solidFill>
                <a:schemeClr val="tx1"/>
              </a:solidFill>
            </a:endParaRPr>
          </a:p>
          <a:p>
            <a:pPr algn="just">
              <a:lnSpc>
                <a:spcPct val="114999"/>
              </a:lnSpc>
              <a:defRPr/>
            </a:pPr>
            <a:r>
              <a:rPr lang="en-GB" sz="1200" b="1" u="sng" spc="-30" dirty="0" err="1" smtClean="0">
                <a:ea typeface="Times New Roman"/>
                <a:cs typeface="Times New Roman"/>
              </a:rPr>
              <a:t>Activités</a:t>
            </a:r>
            <a:r>
              <a:rPr lang="en-GB" sz="1200" b="1" u="sng" spc="-30" dirty="0" smtClean="0">
                <a:ea typeface="Times New Roman"/>
                <a:cs typeface="Times New Roman"/>
              </a:rPr>
              <a:t> </a:t>
            </a:r>
            <a:r>
              <a:rPr lang="en-GB" sz="1200" b="1" u="sng" spc="-30" dirty="0">
                <a:ea typeface="Times New Roman"/>
                <a:cs typeface="Times New Roman"/>
              </a:rPr>
              <a:t>:</a:t>
            </a:r>
          </a:p>
          <a:p>
            <a:pPr marL="171450" indent="-171450">
              <a:spcAft>
                <a:spcPts val="0"/>
              </a:spcAft>
              <a:buFont typeface="Arial"/>
              <a:buChar char="•"/>
              <a:defRPr/>
            </a:pPr>
            <a:r>
              <a:rPr lang="fr-FR" spc="-30" dirty="0">
                <a:solidFill>
                  <a:schemeClr val="tx1"/>
                </a:solidFill>
              </a:rPr>
              <a:t>Développer des méthodes innovantes pour assurer et faciliter la mise en œuvre de l'accessibilité à tous les stades des processus.</a:t>
            </a:r>
          </a:p>
          <a:p>
            <a:pPr marL="171450" indent="-171450">
              <a:spcAft>
                <a:spcPts val="0"/>
              </a:spcAft>
              <a:buFont typeface="Arial"/>
              <a:buChar char="•"/>
              <a:defRPr/>
            </a:pPr>
            <a:r>
              <a:rPr lang="fr-FR" spc="-30" dirty="0">
                <a:solidFill>
                  <a:schemeClr val="tx1"/>
                </a:solidFill>
              </a:rPr>
              <a:t>Démontrer des outils de planification et de conception innovants pour les bâtiments nouveaux et existants et/ou les pôles multimodaux et/ou les espaces publics et/ou d'autres infrastructures à l'usage des personnes </a:t>
            </a:r>
          </a:p>
          <a:p>
            <a:pPr marL="171450" indent="-171450">
              <a:spcAft>
                <a:spcPts val="0"/>
              </a:spcAft>
              <a:buFont typeface="Arial"/>
              <a:buChar char="•"/>
              <a:defRPr/>
            </a:pPr>
            <a:r>
              <a:rPr lang="fr-FR" spc="-30" dirty="0">
                <a:solidFill>
                  <a:schemeClr val="tx1"/>
                </a:solidFill>
              </a:rPr>
              <a:t>Se préoccuper de </a:t>
            </a:r>
            <a:r>
              <a:rPr lang="fr-FR" spc="-30" dirty="0" smtClean="0">
                <a:solidFill>
                  <a:schemeClr val="tx1"/>
                </a:solidFill>
              </a:rPr>
              <a:t>l'adaptabilité et de l’accessibilité </a:t>
            </a:r>
            <a:r>
              <a:rPr lang="fr-FR" spc="-30" dirty="0">
                <a:solidFill>
                  <a:schemeClr val="tx1"/>
                </a:solidFill>
              </a:rPr>
              <a:t>de l'environnement bâti tout au long de son cycle de </a:t>
            </a:r>
            <a:r>
              <a:rPr lang="fr-FR" spc="-30" dirty="0" smtClean="0">
                <a:solidFill>
                  <a:schemeClr val="tx1"/>
                </a:solidFill>
              </a:rPr>
              <a:t>vie. </a:t>
            </a:r>
          </a:p>
          <a:p>
            <a:pPr marL="171450" indent="-171450">
              <a:spcAft>
                <a:spcPts val="0"/>
              </a:spcAft>
              <a:buFont typeface="Arial"/>
              <a:buChar char="•"/>
              <a:defRPr/>
            </a:pPr>
            <a:r>
              <a:rPr lang="fr-FR" spc="-30" dirty="0" smtClean="0">
                <a:solidFill>
                  <a:schemeClr val="tx1"/>
                </a:solidFill>
              </a:rPr>
              <a:t>Rendre </a:t>
            </a:r>
            <a:r>
              <a:rPr lang="fr-FR" spc="-30" dirty="0">
                <a:solidFill>
                  <a:schemeClr val="tx1"/>
                </a:solidFill>
              </a:rPr>
              <a:t>les installations de l'environnement bâti considéré plus efficaces sur le plan énergétique dans </a:t>
            </a:r>
            <a:r>
              <a:rPr lang="fr-FR" spc="-30" dirty="0" smtClean="0">
                <a:solidFill>
                  <a:schemeClr val="tx1"/>
                </a:solidFill>
              </a:rPr>
              <a:t>l'ensemble.</a:t>
            </a:r>
            <a:endParaRPr lang="fr-FR" spc="-30" dirty="0">
              <a:solidFill>
                <a:schemeClr val="tx1"/>
              </a:solidFill>
            </a:endParaRPr>
          </a:p>
          <a:p>
            <a:pPr marL="171450" indent="-171450">
              <a:spcAft>
                <a:spcPts val="0"/>
              </a:spcAft>
              <a:buFont typeface="Arial"/>
              <a:buChar char="•"/>
              <a:defRPr/>
            </a:pPr>
            <a:r>
              <a:rPr lang="fr-FR" spc="-30" dirty="0">
                <a:solidFill>
                  <a:schemeClr val="tx1"/>
                </a:solidFill>
              </a:rPr>
              <a:t>Envisager la création éventuelle de nouvelles possibilités d'emploi liées à la mise en œuvre, au suivi et au maintien de </a:t>
            </a:r>
            <a:r>
              <a:rPr lang="fr-FR" spc="-30" dirty="0" smtClean="0">
                <a:solidFill>
                  <a:schemeClr val="tx1"/>
                </a:solidFill>
              </a:rPr>
              <a:t>l'accessibilité. </a:t>
            </a:r>
            <a:endParaRPr lang="fr-FR" spc="-30" dirty="0">
              <a:solidFill>
                <a:schemeClr val="tx1"/>
              </a:solidFill>
            </a:endParaRPr>
          </a:p>
          <a:p>
            <a:pPr marL="171450" indent="-171450">
              <a:spcAft>
                <a:spcPts val="0"/>
              </a:spcAft>
              <a:buFont typeface="Arial"/>
              <a:buChar char="•"/>
              <a:defRPr/>
            </a:pPr>
            <a:r>
              <a:rPr lang="fr-FR" spc="-30" dirty="0">
                <a:solidFill>
                  <a:schemeClr val="tx1"/>
                </a:solidFill>
              </a:rPr>
              <a:t>Démontrez les solutions dans au moins deux démonstrateurs.</a:t>
            </a:r>
          </a:p>
          <a:p>
            <a:pPr marL="171450" indent="-171450">
              <a:spcAft>
                <a:spcPts val="0"/>
              </a:spcAft>
              <a:buFont typeface="Arial"/>
              <a:buChar char="•"/>
              <a:defRPr/>
            </a:pPr>
            <a:r>
              <a:rPr lang="fr-FR" spc="-30" dirty="0">
                <a:solidFill>
                  <a:schemeClr val="tx1"/>
                </a:solidFill>
              </a:rPr>
              <a:t>C</a:t>
            </a:r>
            <a:r>
              <a:rPr lang="fr-FR" spc="-30" dirty="0" smtClean="0">
                <a:solidFill>
                  <a:schemeClr val="tx1"/>
                </a:solidFill>
              </a:rPr>
              <a:t>oncevoir </a:t>
            </a:r>
            <a:r>
              <a:rPr lang="fr-FR" spc="-30" dirty="0">
                <a:solidFill>
                  <a:schemeClr val="tx1"/>
                </a:solidFill>
              </a:rPr>
              <a:t>des espaces publics pour promouvoir la mobilité </a:t>
            </a:r>
            <a:r>
              <a:rPr lang="fr-FR" spc="-30" dirty="0" smtClean="0">
                <a:solidFill>
                  <a:schemeClr val="tx1"/>
                </a:solidFill>
              </a:rPr>
              <a:t>douce et développer </a:t>
            </a:r>
            <a:r>
              <a:rPr lang="fr-FR" spc="-30" dirty="0">
                <a:solidFill>
                  <a:schemeClr val="tx1"/>
                </a:solidFill>
              </a:rPr>
              <a:t>des solutions pour assurer la mobilité des personnes handicapées à l'intérieur des </a:t>
            </a:r>
            <a:r>
              <a:rPr lang="fr-FR" spc="-30" dirty="0" smtClean="0">
                <a:solidFill>
                  <a:schemeClr val="tx1"/>
                </a:solidFill>
              </a:rPr>
              <a:t>bâtiments. Lorsque </a:t>
            </a:r>
            <a:r>
              <a:rPr lang="fr-FR" spc="-30" dirty="0">
                <a:solidFill>
                  <a:schemeClr val="tx1"/>
                </a:solidFill>
              </a:rPr>
              <a:t>de nouveaux outils numériques sont utilisés </a:t>
            </a:r>
            <a:r>
              <a:rPr lang="fr-FR" spc="-30" dirty="0" smtClean="0">
                <a:solidFill>
                  <a:schemeClr val="tx1"/>
                </a:solidFill>
              </a:rPr>
              <a:t>veiller </a:t>
            </a:r>
            <a:r>
              <a:rPr lang="fr-FR" spc="-30" dirty="0">
                <a:solidFill>
                  <a:schemeClr val="tx1"/>
                </a:solidFill>
              </a:rPr>
              <a:t>à leur accessibilité pour tous les types d’usagers</a:t>
            </a:r>
            <a:r>
              <a:rPr lang="fr-FR" spc="-30" dirty="0" smtClean="0">
                <a:solidFill>
                  <a:schemeClr val="tx1"/>
                </a:solidFill>
              </a:rPr>
              <a:t>.</a:t>
            </a:r>
            <a:endParaRPr lang="fr-FR" spc="-30" dirty="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74</a:t>
            </a:fld>
            <a:endParaRPr lang="fr-FR" sz="1600" b="0" i="0" u="none" strike="noStrike" cap="none" spc="0" dirty="0">
              <a:ln>
                <a:noFill/>
              </a:ln>
              <a:solidFill>
                <a:srgbClr val="000091"/>
              </a:solidFill>
              <a:latin typeface="Arial"/>
              <a:ea typeface="+mn-ea"/>
              <a:cs typeface="+mn-cs"/>
            </a:endParaRPr>
          </a:p>
        </p:txBody>
      </p:sp>
      <p:sp>
        <p:nvSpPr>
          <p:cNvPr id="8" name="ZoneTexte 7"/>
          <p:cNvSpPr txBox="1"/>
          <p:nvPr/>
        </p:nvSpPr>
        <p:spPr bwMode="auto">
          <a:xfrm>
            <a:off x="3203848" y="194400"/>
            <a:ext cx="5765503" cy="553998"/>
          </a:xfrm>
          <a:prstGeom prst="rect">
            <a:avLst/>
          </a:prstGeom>
          <a:noFill/>
        </p:spPr>
        <p:txBody>
          <a:bodyPr wrap="square" rtlCol="0">
            <a:spAutoFit/>
          </a:bodyPr>
          <a:lstStyle/>
          <a:p>
            <a:pPr>
              <a:defRPr/>
            </a:pPr>
            <a:r>
              <a:rPr lang="fr-FR" b="1" dirty="0"/>
              <a:t>Destination </a:t>
            </a:r>
            <a:r>
              <a:rPr lang="fr-FR" b="1" dirty="0" smtClean="0"/>
              <a:t>4 </a:t>
            </a:r>
            <a:r>
              <a:rPr lang="fr-FR" b="1" dirty="0"/>
              <a:t>: Les appels de </a:t>
            </a:r>
            <a:r>
              <a:rPr lang="fr-FR" b="1" dirty="0" smtClean="0"/>
              <a:t>2023 </a:t>
            </a:r>
            <a:endParaRPr lang="fr-FR" b="1" dirty="0"/>
          </a:p>
          <a:p>
            <a:pPr>
              <a:defRPr/>
            </a:pPr>
            <a:r>
              <a:rPr lang="fr-FR" sz="1200" b="1" dirty="0" smtClean="0"/>
              <a:t>Bâtiments</a:t>
            </a:r>
            <a:endParaRPr lang="fr-FR" sz="1200" b="1" dirty="0"/>
          </a:p>
        </p:txBody>
      </p:sp>
      <p:sp>
        <p:nvSpPr>
          <p:cNvPr id="9" name="Espace réservé du contenu 5"/>
          <p:cNvSpPr txBox="1">
            <a:spLocks/>
          </p:cNvSpPr>
          <p:nvPr/>
        </p:nvSpPr>
        <p:spPr bwMode="auto">
          <a:xfrm>
            <a:off x="360000" y="1015200"/>
            <a:ext cx="6012200" cy="4756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400" b="1" u="sng" dirty="0">
                <a:solidFill>
                  <a:schemeClr val="tx1"/>
                </a:solidFill>
              </a:rPr>
              <a:t>HORIZON-CL5-2023-D4-02-05</a:t>
            </a:r>
            <a:r>
              <a:rPr lang="en-US" sz="1400" b="1" u="sng" dirty="0" smtClean="0">
                <a:solidFill>
                  <a:schemeClr val="tx1"/>
                </a:solidFill>
              </a:rPr>
              <a:t>: Supporting </a:t>
            </a:r>
            <a:r>
              <a:rPr lang="en-US" sz="1400" b="1" u="sng" dirty="0">
                <a:solidFill>
                  <a:schemeClr val="tx1"/>
                </a:solidFill>
              </a:rPr>
              <a:t>the creation of an accessible and inclusive built environment (Built4People Partnership) </a:t>
            </a:r>
            <a:endParaRPr lang="en-US" sz="1400" dirty="0">
              <a:solidFill>
                <a:schemeClr val="tx1"/>
              </a:solidFill>
            </a:endParaRPr>
          </a:p>
          <a:p>
            <a:pPr>
              <a:defRPr/>
            </a:pPr>
            <a:endParaRPr lang="en-US" sz="1400" dirty="0">
              <a:solidFill>
                <a:schemeClr val="tx1"/>
              </a:solidFill>
            </a:endParaRPr>
          </a:p>
        </p:txBody>
      </p:sp>
      <p:sp>
        <p:nvSpPr>
          <p:cNvPr id="11" name="Rectangle 10"/>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6-8)</a:t>
            </a:r>
            <a:endParaRPr lang="fr-FR" sz="1200" i="1" dirty="0"/>
          </a:p>
          <a:p>
            <a:pPr lvl="0">
              <a:defRPr/>
            </a:pPr>
            <a:r>
              <a:rPr lang="fr-FR" sz="1200" i="1" dirty="0" smtClean="0"/>
              <a:t>Nb </a:t>
            </a:r>
            <a:r>
              <a:rPr lang="fr-FR" sz="1200" i="1" dirty="0"/>
              <a:t>estimé de projets financés : 2 </a:t>
            </a:r>
            <a:endParaRPr lang="fr-FR" sz="1200" dirty="0"/>
          </a:p>
          <a:p>
            <a:pPr lvl="0">
              <a:defRPr/>
            </a:pPr>
            <a:r>
              <a:rPr lang="fr-FR" sz="1200" i="1" dirty="0"/>
              <a:t>Budget/projet : 5 M€</a:t>
            </a:r>
            <a:endParaRPr lang="fr-FR" sz="1200" dirty="0"/>
          </a:p>
          <a:p>
            <a:pPr lvl="0">
              <a:defRPr/>
            </a:pPr>
            <a:r>
              <a:rPr lang="fr-FR" sz="1200" i="1" dirty="0"/>
              <a:t>Ouverture : 04/05/2023</a:t>
            </a:r>
            <a:endParaRPr lang="fr-FR" sz="1200" dirty="0"/>
          </a:p>
          <a:p>
            <a:pPr lvl="0">
              <a:defRPr/>
            </a:pPr>
            <a:r>
              <a:rPr lang="fr-FR" sz="1200" i="1" dirty="0"/>
              <a:t>Deadline : 05/09/2023</a:t>
            </a:r>
          </a:p>
          <a:p>
            <a:pPr>
              <a:defRPr/>
            </a:pPr>
            <a:r>
              <a:rPr lang="fr-FR" sz="1200" i="1" dirty="0"/>
              <a:t>Appel en Lump </a:t>
            </a:r>
            <a:r>
              <a:rPr lang="fr-FR" sz="1200" i="1" dirty="0" err="1" smtClean="0"/>
              <a:t>Sum</a:t>
            </a:r>
            <a:endParaRPr lang="fr-FR" sz="1200" i="1" dirty="0" smtClean="0"/>
          </a:p>
        </p:txBody>
      </p:sp>
    </p:spTree>
    <p:extLst>
      <p:ext uri="{BB962C8B-B14F-4D97-AF65-F5344CB8AC3E}">
        <p14:creationId xmlns:p14="http://schemas.microsoft.com/office/powerpoint/2010/main" val="224303714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4294967295"/>
          </p:nvPr>
        </p:nvSpPr>
        <p:spPr bwMode="auto">
          <a:xfrm>
            <a:off x="7596336" y="4783500"/>
            <a:ext cx="1170000" cy="360000"/>
          </a:xfrm>
        </p:spPr>
        <p:txBody>
          <a:bodyPr/>
          <a:lstStyle/>
          <a:p>
            <a:pPr>
              <a:defRPr/>
            </a:pPr>
            <a:fld id="{733122C9-A0B9-462F-8757-0847AD287B63}" type="slidenum">
              <a:rPr lang="fr-FR">
                <a:solidFill>
                  <a:srgbClr val="000091"/>
                </a:solidFill>
              </a:rPr>
              <a:t>75</a:t>
            </a:fld>
            <a:endParaRPr lang="fr-FR">
              <a:solidFill>
                <a:srgbClr val="00009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a:t>Destination 4 , « sous-partie 2 » : Les objectifs</a:t>
            </a:r>
          </a:p>
          <a:p>
            <a:pPr algn="r">
              <a:defRPr/>
            </a:pPr>
            <a:r>
              <a:rPr lang="en-US" sz="1200" b="1"/>
              <a:t>Industrie</a:t>
            </a:r>
            <a:endParaRPr lang="fr-FR" b="1"/>
          </a:p>
        </p:txBody>
      </p:sp>
      <p:sp>
        <p:nvSpPr>
          <p:cNvPr id="7" name="Rectangle 6"/>
          <p:cNvSpPr/>
          <p:nvPr/>
        </p:nvSpPr>
        <p:spPr bwMode="auto">
          <a:xfrm>
            <a:off x="323528" y="1028219"/>
            <a:ext cx="8442808" cy="2077492"/>
          </a:xfrm>
          <a:prstGeom prst="rect">
            <a:avLst/>
          </a:prstGeom>
        </p:spPr>
        <p:txBody>
          <a:bodyPr wrap="square">
            <a:spAutoFit/>
          </a:bodyPr>
          <a:lstStyle/>
          <a:p>
            <a:pPr lvl="0" algn="just">
              <a:defRPr/>
            </a:pPr>
            <a:r>
              <a:rPr lang="fr-FR" sz="1600" b="1" dirty="0">
                <a:solidFill>
                  <a:srgbClr val="000099"/>
                </a:solidFill>
              </a:rPr>
              <a:t>2</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Les installations industrielles dans la transition énergétique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 visé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00" dirty="0">
                <a:solidFill>
                  <a:srgbClr val="000000"/>
                </a:solidFill>
              </a:rPr>
              <a:t>Augmentation de l'efficacité énergétique dans l'industrie et réduction de la dépendance énergétique de l'industrie, des émissions de gaz à effet de serre (GES) et des polluants atmosphériques par la récupération, l'amélioration et/ou la conversion de l'excès de chaleur industrielle et par l'intégration de sources d'énergie renouvelables dans des systèmes plus efficaces et plus flexibles de production de chaleur et de froid pour les processus industriels.</a:t>
            </a:r>
          </a:p>
        </p:txBody>
      </p:sp>
    </p:spTree>
    <p:extLst>
      <p:ext uri="{BB962C8B-B14F-4D97-AF65-F5344CB8AC3E}">
        <p14:creationId xmlns:p14="http://schemas.microsoft.com/office/powerpoint/2010/main" val="37534906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u="sng" dirty="0">
                <a:solidFill>
                  <a:schemeClr val="tx1"/>
                </a:solidFill>
              </a:rPr>
              <a:t>HORIZON-CL5-2023-D4-01-06</a:t>
            </a:r>
            <a:r>
              <a:rPr lang="en-US" sz="1400" b="1" u="sng" dirty="0" smtClean="0">
                <a:solidFill>
                  <a:schemeClr val="tx1"/>
                </a:solidFill>
              </a:rPr>
              <a:t>: Integration </a:t>
            </a:r>
            <a:r>
              <a:rPr lang="en-US" sz="1400" b="1" u="sng" dirty="0">
                <a:solidFill>
                  <a:schemeClr val="tx1"/>
                </a:solidFill>
              </a:rPr>
              <a:t>of renewable heat or industrial waste heat in heat-to-cold conversion systems to generate cold for industrial processes</a:t>
            </a:r>
            <a:endParaRPr lang="en-US" sz="1400" b="1" dirty="0">
              <a:solidFill>
                <a:schemeClr val="tx1"/>
              </a:solidFill>
            </a:endParaRPr>
          </a:p>
        </p:txBody>
      </p:sp>
      <p:sp>
        <p:nvSpPr>
          <p:cNvPr id="6" name="Espace réservé du contenu 5"/>
          <p:cNvSpPr txBox="1"/>
          <p:nvPr/>
        </p:nvSpPr>
        <p:spPr bwMode="gray">
          <a:xfrm>
            <a:off x="360000" y="1707654"/>
            <a:ext cx="8424000" cy="3168352"/>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err="1" smtClean="0">
                <a:ea typeface="Times New Roman"/>
                <a:cs typeface="Times New Roman"/>
              </a:rPr>
              <a:t>Résultats</a:t>
            </a:r>
            <a:r>
              <a:rPr lang="en-GB" sz="1200" b="1" u="sng" dirty="0" smtClean="0">
                <a:ea typeface="Times New Roman"/>
                <a:cs typeface="Times New Roman"/>
              </a:rPr>
              <a:t> attendus </a:t>
            </a:r>
            <a:r>
              <a:rPr lang="en-GB" sz="1200" b="1" u="sng" dirty="0">
                <a:ea typeface="Times New Roman"/>
                <a:cs typeface="Times New Roman"/>
              </a:rPr>
              <a:t>:</a:t>
            </a:r>
            <a:endParaRPr dirty="0"/>
          </a:p>
          <a:p>
            <a:pPr marL="171450" indent="-171450">
              <a:spcAft>
                <a:spcPts val="0"/>
              </a:spcAft>
              <a:buFont typeface="Arial"/>
              <a:buChar char="•"/>
              <a:defRPr/>
            </a:pPr>
            <a:r>
              <a:rPr lang="fr-FR" dirty="0" smtClean="0">
                <a:solidFill>
                  <a:schemeClr val="tx1"/>
                </a:solidFill>
              </a:rPr>
              <a:t>Intégration </a:t>
            </a:r>
            <a:r>
              <a:rPr lang="fr-FR" dirty="0">
                <a:solidFill>
                  <a:schemeClr val="tx1"/>
                </a:solidFill>
              </a:rPr>
              <a:t>de sources d'énergie thermique renouvelables ou de chaleur résiduelle industrielle dans des </a:t>
            </a:r>
            <a:r>
              <a:rPr lang="fr-FR" dirty="0" smtClean="0">
                <a:solidFill>
                  <a:schemeClr val="tx1"/>
                </a:solidFill>
              </a:rPr>
              <a:t>systèmes </a:t>
            </a:r>
            <a:r>
              <a:rPr lang="fr-FR" dirty="0">
                <a:solidFill>
                  <a:schemeClr val="tx1"/>
                </a:solidFill>
              </a:rPr>
              <a:t>de conversion plus efficaces en termes d'énergie, d'émissions, de coûts et d'espace, produisant du froid pour plusieurs secteurs et processus industriels, maximisant les économies d'énergie primaire et la réduction des émissions de </a:t>
            </a:r>
            <a:r>
              <a:rPr lang="fr-FR" dirty="0" smtClean="0">
                <a:solidFill>
                  <a:schemeClr val="tx1"/>
                </a:solidFill>
              </a:rPr>
              <a:t>CO2. </a:t>
            </a:r>
            <a:r>
              <a:rPr lang="fr-FR" u="sng" dirty="0" smtClean="0">
                <a:solidFill>
                  <a:schemeClr val="tx1"/>
                </a:solidFill>
              </a:rPr>
              <a:t>En </a:t>
            </a:r>
            <a:r>
              <a:rPr lang="fr-FR" u="sng" dirty="0">
                <a:solidFill>
                  <a:schemeClr val="tx1"/>
                </a:solidFill>
              </a:rPr>
              <a:t>option </a:t>
            </a:r>
            <a:r>
              <a:rPr lang="fr-FR" dirty="0">
                <a:solidFill>
                  <a:schemeClr val="tx1"/>
                </a:solidFill>
              </a:rPr>
              <a:t>: </a:t>
            </a:r>
            <a:endParaRPr lang="fr-FR" dirty="0" smtClean="0">
              <a:solidFill>
                <a:schemeClr val="tx1"/>
              </a:solidFill>
            </a:endParaRPr>
          </a:p>
          <a:p>
            <a:pPr marL="423450" lvl="1" indent="-171450">
              <a:spcBef>
                <a:spcPts val="0"/>
              </a:spcBef>
              <a:spcAft>
                <a:spcPts val="0"/>
              </a:spcAft>
              <a:buFont typeface="Wingdings" panose="05000000000000000000" pitchFamily="2" charset="2"/>
              <a:buChar char="Ø"/>
              <a:defRPr/>
            </a:pPr>
            <a:r>
              <a:rPr lang="fr-FR" sz="1000" dirty="0" smtClean="0">
                <a:solidFill>
                  <a:schemeClr val="tx1"/>
                </a:solidFill>
              </a:rPr>
              <a:t>Intégration </a:t>
            </a:r>
            <a:r>
              <a:rPr lang="fr-FR" sz="1000" dirty="0">
                <a:solidFill>
                  <a:schemeClr val="tx1"/>
                </a:solidFill>
              </a:rPr>
              <a:t>du stockage de la chaleur, de sources d'énergie électrique renouvelables ; intégration d'un réseau de chauffage ou de refroidissement urbain</a:t>
            </a:r>
            <a:r>
              <a:rPr lang="fr-FR" sz="1000" dirty="0" smtClean="0">
                <a:solidFill>
                  <a:schemeClr val="tx1"/>
                </a:solidFill>
              </a:rPr>
              <a:t>. </a:t>
            </a:r>
          </a:p>
          <a:p>
            <a:pPr marL="423450" lvl="1" indent="-171450">
              <a:spcBef>
                <a:spcPts val="0"/>
              </a:spcBef>
              <a:spcAft>
                <a:spcPts val="0"/>
              </a:spcAft>
              <a:buFont typeface="Wingdings" panose="05000000000000000000" pitchFamily="2" charset="2"/>
              <a:buChar char="Ø"/>
              <a:defRPr/>
            </a:pPr>
            <a:r>
              <a:rPr lang="fr-FR" sz="1000" dirty="0" smtClean="0">
                <a:solidFill>
                  <a:schemeClr val="tx1"/>
                </a:solidFill>
              </a:rPr>
              <a:t>Production </a:t>
            </a:r>
            <a:r>
              <a:rPr lang="fr-FR" sz="1000" dirty="0">
                <a:solidFill>
                  <a:schemeClr val="tx1"/>
                </a:solidFill>
              </a:rPr>
              <a:t>combinée de chaleur et de froid pour les processus industriels. </a:t>
            </a:r>
            <a:endParaRPr lang="fr-FR" sz="1000" dirty="0" smtClean="0">
              <a:solidFill>
                <a:schemeClr val="tx1"/>
              </a:solidFill>
            </a:endParaRPr>
          </a:p>
          <a:p>
            <a:pPr marL="423450" lvl="1" indent="-171450">
              <a:spcBef>
                <a:spcPts val="0"/>
              </a:spcBef>
              <a:spcAft>
                <a:spcPts val="0"/>
              </a:spcAft>
              <a:buFont typeface="Wingdings" panose="05000000000000000000" pitchFamily="2" charset="2"/>
              <a:buChar char="§"/>
              <a:defRPr/>
            </a:pPr>
            <a:endParaRPr lang="fr-FR" sz="900" dirty="0" smtClean="0">
              <a:solidFill>
                <a:schemeClr val="tx1"/>
              </a:solidFill>
            </a:endParaRPr>
          </a:p>
          <a:p>
            <a:pPr algn="just">
              <a:lnSpc>
                <a:spcPct val="114999"/>
              </a:lnSpc>
              <a:spcAft>
                <a:spcPts val="0"/>
              </a:spcAft>
              <a:defRPr/>
            </a:pPr>
            <a:r>
              <a:rPr lang="en-GB" sz="1200" b="1" u="sng" dirty="0" err="1" smtClean="0">
                <a:ea typeface="Times New Roman"/>
                <a:cs typeface="Times New Roman"/>
              </a:rPr>
              <a:t>Activités</a:t>
            </a:r>
            <a:r>
              <a:rPr lang="en-GB" sz="1200" b="1" u="sng" dirty="0" smtClean="0">
                <a:ea typeface="Times New Roman"/>
                <a:cs typeface="Times New Roman"/>
              </a:rPr>
              <a:t> :</a:t>
            </a:r>
          </a:p>
          <a:p>
            <a:pPr marL="171450" indent="-171450">
              <a:spcBef>
                <a:spcPts val="600"/>
              </a:spcBef>
              <a:spcAft>
                <a:spcPts val="0"/>
              </a:spcAft>
              <a:buFont typeface="Arial"/>
              <a:buChar char="•"/>
              <a:defRPr/>
            </a:pPr>
            <a:r>
              <a:rPr lang="fr-FR" dirty="0" smtClean="0">
                <a:solidFill>
                  <a:schemeClr val="tx1"/>
                </a:solidFill>
              </a:rPr>
              <a:t>Identifier </a:t>
            </a:r>
            <a:r>
              <a:rPr lang="fr-FR" dirty="0">
                <a:solidFill>
                  <a:schemeClr val="tx1"/>
                </a:solidFill>
              </a:rPr>
              <a:t>les processus industriels </a:t>
            </a:r>
            <a:r>
              <a:rPr lang="fr-FR" dirty="0" smtClean="0">
                <a:solidFill>
                  <a:schemeClr val="tx1"/>
                </a:solidFill>
              </a:rPr>
              <a:t>qui </a:t>
            </a:r>
            <a:r>
              <a:rPr lang="fr-FR" dirty="0">
                <a:solidFill>
                  <a:schemeClr val="tx1"/>
                </a:solidFill>
              </a:rPr>
              <a:t>bénéficieraient des systèmes de refroidissement intégrés ; évaluer les impacts sur ces processus en termes d'économies d'énergie et de réduction des GES et des émissions de </a:t>
            </a:r>
            <a:r>
              <a:rPr lang="fr-FR" dirty="0" smtClean="0">
                <a:solidFill>
                  <a:schemeClr val="tx1"/>
                </a:solidFill>
              </a:rPr>
              <a:t>polluants atmosphériques.</a:t>
            </a:r>
            <a:endParaRPr lang="fr-FR" dirty="0">
              <a:solidFill>
                <a:schemeClr val="tx1"/>
              </a:solidFill>
            </a:endParaRPr>
          </a:p>
          <a:p>
            <a:pPr marL="171450" indent="-171450">
              <a:spcAft>
                <a:spcPts val="0"/>
              </a:spcAft>
              <a:buFont typeface="Arial"/>
              <a:buChar char="•"/>
              <a:defRPr/>
            </a:pPr>
            <a:r>
              <a:rPr lang="fr-FR" dirty="0" smtClean="0">
                <a:solidFill>
                  <a:schemeClr val="tx1"/>
                </a:solidFill>
              </a:rPr>
              <a:t>Améliorer </a:t>
            </a:r>
            <a:r>
              <a:rPr lang="fr-FR" dirty="0">
                <a:solidFill>
                  <a:schemeClr val="tx1"/>
                </a:solidFill>
              </a:rPr>
              <a:t>l'efficacité du système de réfrigération et le respect de </a:t>
            </a:r>
            <a:r>
              <a:rPr lang="fr-FR" dirty="0" smtClean="0">
                <a:solidFill>
                  <a:schemeClr val="tx1"/>
                </a:solidFill>
              </a:rPr>
              <a:t>l'environnement.</a:t>
            </a:r>
          </a:p>
          <a:p>
            <a:pPr marL="171450" indent="-171450">
              <a:spcAft>
                <a:spcPts val="0"/>
              </a:spcAft>
              <a:buFont typeface="Arial"/>
              <a:buChar char="•"/>
              <a:defRPr/>
            </a:pPr>
            <a:r>
              <a:rPr lang="fr-FR" dirty="0" smtClean="0">
                <a:solidFill>
                  <a:schemeClr val="tx1"/>
                </a:solidFill>
              </a:rPr>
              <a:t>Intégrer </a:t>
            </a:r>
            <a:r>
              <a:rPr lang="fr-FR" dirty="0">
                <a:solidFill>
                  <a:schemeClr val="tx1"/>
                </a:solidFill>
              </a:rPr>
              <a:t>et démontrer le système de réfrigération dans une application industrielle dans au moins un </a:t>
            </a:r>
            <a:r>
              <a:rPr lang="fr-FR" dirty="0" smtClean="0">
                <a:solidFill>
                  <a:schemeClr val="tx1"/>
                </a:solidFill>
              </a:rPr>
              <a:t>secteur.</a:t>
            </a:r>
          </a:p>
          <a:p>
            <a:pPr marL="171450" indent="-171450">
              <a:spcAft>
                <a:spcPts val="0"/>
              </a:spcAft>
              <a:buFont typeface="Arial"/>
              <a:buChar char="•"/>
              <a:defRPr/>
            </a:pPr>
            <a:r>
              <a:rPr lang="fr-FR" dirty="0" smtClean="0">
                <a:solidFill>
                  <a:schemeClr val="tx1"/>
                </a:solidFill>
              </a:rPr>
              <a:t>Identifier </a:t>
            </a:r>
            <a:r>
              <a:rPr lang="fr-FR" dirty="0">
                <a:solidFill>
                  <a:schemeClr val="tx1"/>
                </a:solidFill>
              </a:rPr>
              <a:t>les obstacles potentiels au déploiement des solutions de refroidissement intégrées dus à la variabilité des énergies renouvelables thermiques, en étudiant notamment d'autres solutions d'atténuation que les systèmes de secours au </a:t>
            </a:r>
            <a:r>
              <a:rPr lang="fr-FR" dirty="0" smtClean="0">
                <a:solidFill>
                  <a:schemeClr val="tx1"/>
                </a:solidFill>
              </a:rPr>
              <a:t>gaz.</a:t>
            </a:r>
          </a:p>
          <a:p>
            <a:pPr marL="171450" indent="-171450">
              <a:spcAft>
                <a:spcPts val="0"/>
              </a:spcAft>
              <a:buFont typeface="Arial"/>
              <a:buChar char="•"/>
              <a:defRPr/>
            </a:pPr>
            <a:r>
              <a:rPr lang="fr-FR" dirty="0" smtClean="0">
                <a:solidFill>
                  <a:schemeClr val="tx1"/>
                </a:solidFill>
              </a:rPr>
              <a:t>Faire </a:t>
            </a:r>
            <a:r>
              <a:rPr lang="fr-FR" dirty="0">
                <a:solidFill>
                  <a:schemeClr val="tx1"/>
                </a:solidFill>
              </a:rPr>
              <a:t>une analyse des applications industrielles potentielles et des avantages </a:t>
            </a:r>
            <a:r>
              <a:rPr lang="fr-FR" dirty="0" smtClean="0">
                <a:solidFill>
                  <a:schemeClr val="tx1"/>
                </a:solidFill>
              </a:rPr>
              <a:t>connexes </a:t>
            </a:r>
            <a:r>
              <a:rPr lang="fr-FR" dirty="0">
                <a:solidFill>
                  <a:schemeClr val="tx1"/>
                </a:solidFill>
              </a:rPr>
              <a:t>des solutions de refroidissement intégrées dans au moins quatre processus industriels </a:t>
            </a:r>
            <a:r>
              <a:rPr lang="fr-FR" dirty="0" smtClean="0">
                <a:solidFill>
                  <a:schemeClr val="tx1"/>
                </a:solidFill>
              </a:rPr>
              <a:t>différents.</a:t>
            </a:r>
            <a:endParaRPr lang="fr-FR" dirty="0">
              <a:solidFill>
                <a:schemeClr val="tx1"/>
              </a:solidFill>
            </a:endParaRPr>
          </a:p>
          <a:p>
            <a:pPr marL="171450" indent="-171450">
              <a:spcAft>
                <a:spcPts val="0"/>
              </a:spcAft>
              <a:buFont typeface="Arial"/>
              <a:buChar char="•"/>
              <a:defRPr/>
            </a:pPr>
            <a:r>
              <a:rPr lang="fr-FR" dirty="0" smtClean="0">
                <a:solidFill>
                  <a:schemeClr val="tx1"/>
                </a:solidFill>
              </a:rPr>
              <a:t>Définir </a:t>
            </a:r>
            <a:r>
              <a:rPr lang="fr-FR" dirty="0">
                <a:solidFill>
                  <a:schemeClr val="tx1"/>
                </a:solidFill>
              </a:rPr>
              <a:t>une stratégie </a:t>
            </a:r>
            <a:r>
              <a:rPr lang="fr-FR" dirty="0" smtClean="0">
                <a:solidFill>
                  <a:schemeClr val="tx1"/>
                </a:solidFill>
              </a:rPr>
              <a:t>d'exploitation, en incluant </a:t>
            </a:r>
            <a:r>
              <a:rPr lang="fr-FR" dirty="0">
                <a:solidFill>
                  <a:schemeClr val="tx1"/>
                </a:solidFill>
              </a:rPr>
              <a:t>des plans préliminaires pour la mise à l'échelle, la commercialisation et le </a:t>
            </a:r>
            <a:r>
              <a:rPr lang="fr-FR" dirty="0" smtClean="0">
                <a:solidFill>
                  <a:schemeClr val="tx1"/>
                </a:solidFill>
              </a:rPr>
              <a:t>déploiement. </a:t>
            </a:r>
            <a:endParaRPr lang="fr-FR" dirty="0">
              <a:solidFill>
                <a:schemeClr val="tx1"/>
              </a:solidFill>
            </a:endParaRPr>
          </a:p>
          <a:p>
            <a:pPr marR="0" lvl="0" algn="l" defTabSz="914400">
              <a:lnSpc>
                <a:spcPct val="100000"/>
              </a:lnSpc>
              <a:spcBef>
                <a:spcPts val="0"/>
              </a:spcBef>
              <a:spcAft>
                <a:spcPts val="500"/>
              </a:spcAft>
              <a:buClrTx/>
              <a:buSzTx/>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76</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4 </a:t>
            </a:r>
            <a:r>
              <a:rPr lang="fr-FR" b="1" dirty="0"/>
              <a:t>: Les appels de </a:t>
            </a:r>
            <a:r>
              <a:rPr lang="fr-FR" b="1" dirty="0" smtClean="0"/>
              <a:t>2023 </a:t>
            </a:r>
            <a:endParaRPr lang="fr-FR" b="1" dirty="0"/>
          </a:p>
          <a:p>
            <a:pPr>
              <a:defRPr/>
            </a:pPr>
            <a:r>
              <a:rPr lang="fr-FR" sz="1200" b="1" dirty="0" smtClean="0"/>
              <a:t>Industries</a:t>
            </a:r>
            <a:endParaRPr lang="fr-FR" sz="1200" b="1" dirty="0"/>
          </a:p>
        </p:txBody>
      </p:sp>
      <p:sp>
        <p:nvSpPr>
          <p:cNvPr id="9" name="Rectangle 8"/>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a:t>IA (</a:t>
            </a:r>
            <a:r>
              <a:rPr lang="en-US" sz="1200" i="1" dirty="0"/>
              <a:t>TRL à la fin du </a:t>
            </a:r>
            <a:r>
              <a:rPr lang="en-US" sz="1200" i="1" dirty="0" err="1"/>
              <a:t>projet</a:t>
            </a:r>
            <a:r>
              <a:rPr lang="en-US" sz="1200" i="1" dirty="0"/>
              <a:t> </a:t>
            </a:r>
            <a:r>
              <a:rPr lang="en-US" sz="1200" i="1" dirty="0" smtClean="0"/>
              <a:t>7)</a:t>
            </a:r>
            <a:endParaRPr lang="fr-FR" sz="1200" i="1" dirty="0"/>
          </a:p>
          <a:p>
            <a:pPr lvl="0">
              <a:defRPr/>
            </a:pPr>
            <a:r>
              <a:rPr lang="fr-FR" sz="1200" i="1" dirty="0" smtClean="0"/>
              <a:t>Nb </a:t>
            </a:r>
            <a:r>
              <a:rPr lang="fr-FR" sz="1200" i="1" dirty="0"/>
              <a:t>estimé de projets financés : 2 </a:t>
            </a:r>
            <a:endParaRPr lang="fr-FR" sz="1200" dirty="0"/>
          </a:p>
          <a:p>
            <a:pPr lvl="0">
              <a:defRPr/>
            </a:pPr>
            <a:r>
              <a:rPr lang="fr-FR" sz="1200" i="1" dirty="0"/>
              <a:t>Budget/projet : 10 M€</a:t>
            </a:r>
            <a:endParaRPr lang="fr-FR" sz="1200" dirty="0"/>
          </a:p>
          <a:p>
            <a:pPr lvl="0">
              <a:defRPr/>
            </a:pPr>
            <a:r>
              <a:rPr lang="fr-FR" sz="1200" i="1" dirty="0"/>
              <a:t>Ouverture : </a:t>
            </a:r>
            <a:r>
              <a:rPr lang="fr-FR" sz="1200" i="1" dirty="0" smtClean="0"/>
              <a:t>13/12/2022</a:t>
            </a:r>
            <a:endParaRPr lang="fr-FR" sz="1200" dirty="0"/>
          </a:p>
          <a:p>
            <a:pPr lvl="0">
              <a:defRPr/>
            </a:pPr>
            <a:r>
              <a:rPr lang="fr-FR" sz="1200" i="1" dirty="0"/>
              <a:t>Deadline : 20/04/2023</a:t>
            </a:r>
          </a:p>
          <a:p>
            <a:pPr>
              <a:defRPr/>
            </a:pPr>
            <a:r>
              <a:rPr lang="fr-FR" sz="1200" i="1" dirty="0"/>
              <a:t>Appel en Lump </a:t>
            </a:r>
            <a:r>
              <a:rPr lang="fr-FR" sz="1200" i="1" dirty="0" err="1" smtClean="0"/>
              <a:t>Sum</a:t>
            </a:r>
            <a:endParaRPr lang="fr-FR" sz="1200" i="1" dirty="0"/>
          </a:p>
        </p:txBody>
      </p:sp>
    </p:spTree>
    <p:extLst>
      <p:ext uri="{BB962C8B-B14F-4D97-AF65-F5344CB8AC3E}">
        <p14:creationId xmlns:p14="http://schemas.microsoft.com/office/powerpoint/2010/main" val="3246588856"/>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1115616" y="2346046"/>
            <a:ext cx="7655824" cy="946761"/>
          </a:xfrm>
        </p:spPr>
        <p:txBody>
          <a:bodyPr/>
          <a:lstStyle/>
          <a:p>
            <a:pPr>
              <a:defRPr/>
            </a:pPr>
            <a:r>
              <a:rPr lang="fr-FR"/>
              <a:t>POUR ALLER PLUS LOIN</a:t>
            </a:r>
            <a:endParaRPr/>
          </a:p>
        </p:txBody>
      </p:sp>
    </p:spTree>
    <p:extLst>
      <p:ext uri="{BB962C8B-B14F-4D97-AF65-F5344CB8AC3E}">
        <p14:creationId xmlns:p14="http://schemas.microsoft.com/office/powerpoint/2010/main" val="2606888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359774" y="1059582"/>
            <a:ext cx="8424223" cy="3504297"/>
          </a:xfrm>
          <a:prstGeom prst="rect">
            <a:avLst/>
          </a:prstGeom>
          <a:noFill/>
        </p:spPr>
        <p:txBody>
          <a:bodyPr/>
          <a:lstStyle/>
          <a:p>
            <a:pPr marL="0" indent="0">
              <a:spcBef>
                <a:spcPts val="600"/>
              </a:spcBef>
              <a:spcAft>
                <a:spcPts val="600"/>
              </a:spcAft>
              <a:defRPr/>
            </a:pPr>
            <a:r>
              <a:rPr lang="fr-FR" sz="1400" b="1" dirty="0"/>
              <a:t>Le site de la </a:t>
            </a:r>
            <a:r>
              <a:rPr lang="fr-FR" sz="1400" b="1" dirty="0" smtClean="0"/>
              <a:t>Commission européenne </a:t>
            </a:r>
            <a:r>
              <a:rPr lang="fr-FR" sz="1400" b="1" u="sng" dirty="0">
                <a:hlinkClick r:id="rId2" tooltip="https://ec.europa.eu/info/funding-tenders/opportunities/portal/screen/home"/>
              </a:rPr>
              <a:t>« </a:t>
            </a:r>
            <a:r>
              <a:rPr lang="fr-FR" sz="1400" b="1" u="sng" dirty="0" err="1">
                <a:hlinkClick r:id="rId2" tooltip="https://ec.europa.eu/info/funding-tenders/opportunities/portal/screen/home"/>
              </a:rPr>
              <a:t>Funding</a:t>
            </a:r>
            <a:r>
              <a:rPr lang="fr-FR" sz="1400" b="1" u="sng" dirty="0">
                <a:hlinkClick r:id="rId2" tooltip="https://ec.europa.eu/info/funding-tenders/opportunities/portal/screen/home"/>
              </a:rPr>
              <a:t> and Tenders »</a:t>
            </a:r>
            <a:r>
              <a:rPr lang="fr-FR" sz="1400" b="1" dirty="0"/>
              <a:t> </a:t>
            </a:r>
            <a:endParaRPr lang="fr-FR" sz="1400" b="1" dirty="0" smtClean="0"/>
          </a:p>
          <a:p>
            <a:pPr marL="0" indent="0">
              <a:spcBef>
                <a:spcPts val="600"/>
              </a:spcBef>
              <a:spcAft>
                <a:spcPts val="600"/>
              </a:spcAft>
              <a:defRPr/>
            </a:pPr>
            <a:r>
              <a:rPr lang="fr-FR" sz="1400" b="1" dirty="0" smtClean="0"/>
              <a:t>Le </a:t>
            </a:r>
            <a:r>
              <a:rPr lang="fr-FR" sz="1400" b="1" u="sng" dirty="0">
                <a:hlinkClick r:id="rId3" tooltip="https://www.horizon-europe.gouv.fr/"/>
              </a:rPr>
              <a:t>Portail français </a:t>
            </a:r>
            <a:r>
              <a:rPr lang="fr-FR" sz="1400" b="1" dirty="0"/>
              <a:t>dédié à Horizon Europe : </a:t>
            </a:r>
            <a:r>
              <a:rPr lang="fr-FR" sz="1200" i="1" dirty="0">
                <a:solidFill>
                  <a:schemeClr val="tx1"/>
                </a:solidFill>
              </a:rPr>
              <a:t>actualités, événements, </a:t>
            </a:r>
            <a:r>
              <a:rPr lang="fr-FR" sz="1200" i="1" dirty="0" smtClean="0">
                <a:solidFill>
                  <a:schemeClr val="tx1"/>
                </a:solidFill>
              </a:rPr>
              <a:t>documentation, </a:t>
            </a:r>
            <a:r>
              <a:rPr lang="fr-FR" sz="1200" i="1" dirty="0">
                <a:solidFill>
                  <a:schemeClr val="tx1"/>
                </a:solidFill>
              </a:rPr>
              <a:t>statistiques, </a:t>
            </a:r>
            <a:r>
              <a:rPr lang="fr-FR" sz="1200" i="1" dirty="0" smtClean="0">
                <a:solidFill>
                  <a:schemeClr val="tx1"/>
                </a:solidFill>
              </a:rPr>
              <a:t>réseau </a:t>
            </a:r>
            <a:r>
              <a:rPr lang="fr-FR" sz="1200" i="1" dirty="0">
                <a:solidFill>
                  <a:schemeClr val="tx1"/>
                </a:solidFill>
              </a:rPr>
              <a:t>des PCN…</a:t>
            </a:r>
            <a:endParaRPr lang="fr-FR" sz="1400" i="1" dirty="0">
              <a:solidFill>
                <a:schemeClr val="tx1"/>
              </a:solidFill>
            </a:endParaRPr>
          </a:p>
          <a:p>
            <a:pPr marL="0" indent="0">
              <a:spcBef>
                <a:spcPts val="600"/>
              </a:spcBef>
              <a:spcAft>
                <a:spcPts val="600"/>
              </a:spcAft>
              <a:buClr>
                <a:schemeClr val="accent4"/>
              </a:buClr>
              <a:defRPr/>
            </a:pPr>
            <a:r>
              <a:rPr lang="fr-FR" sz="1400" b="1" dirty="0"/>
              <a:t>Le PCN développe un outil de type « Recherches de partenaires et offres de compétences » : </a:t>
            </a:r>
            <a:r>
              <a:rPr lang="fr-FR" sz="1200" i="1" dirty="0">
                <a:solidFill>
                  <a:schemeClr val="tx1"/>
                </a:solidFill>
              </a:rPr>
              <a:t>publiez votre offre, nous l’ajouterons à l’outil et la diffuserons </a:t>
            </a:r>
            <a:r>
              <a:rPr lang="fr-FR" sz="1200" i="1" u="sng" dirty="0">
                <a:solidFill>
                  <a:schemeClr val="tx1"/>
                </a:solidFill>
                <a:hlinkClick r:id="rId4" tooltip="https://www.horizon-europe.gouv.fr/recherches-de-partenaires-et-offres-de-competences-sur-les-thematiques-climatenergie-27650"/>
              </a:rPr>
              <a:t>– télécharger le </a:t>
            </a:r>
            <a:r>
              <a:rPr lang="fr-FR" sz="1200" i="1" u="sng" dirty="0" smtClean="0">
                <a:solidFill>
                  <a:schemeClr val="tx1"/>
                </a:solidFill>
                <a:hlinkClick r:id="rId4" tooltip="https://www.horizon-europe.gouv.fr/recherches-de-partenaires-et-offres-de-competences-sur-les-thematiques-climatenergie-27650"/>
              </a:rPr>
              <a:t>modèle</a:t>
            </a:r>
            <a:endParaRPr lang="fr-FR" sz="1200" i="1" u="sng" dirty="0" smtClean="0">
              <a:solidFill>
                <a:schemeClr val="tx1"/>
              </a:solidFill>
            </a:endParaRPr>
          </a:p>
          <a:p>
            <a:pPr marL="0" indent="0">
              <a:spcBef>
                <a:spcPts val="600"/>
              </a:spcBef>
              <a:spcAft>
                <a:spcPts val="600"/>
              </a:spcAft>
              <a:buClr>
                <a:schemeClr val="accent4"/>
              </a:buClr>
              <a:defRPr/>
            </a:pPr>
            <a:endParaRPr lang="fr-FR" sz="300" i="1" u="sng" dirty="0" smtClean="0">
              <a:solidFill>
                <a:schemeClr val="tx1"/>
              </a:solidFill>
            </a:endParaRPr>
          </a:p>
          <a:p>
            <a:pPr marL="0" indent="0">
              <a:spcBef>
                <a:spcPts val="600"/>
              </a:spcBef>
              <a:spcAft>
                <a:spcPts val="600"/>
              </a:spcAft>
              <a:buClr>
                <a:schemeClr val="accent4"/>
              </a:buClr>
              <a:defRPr/>
            </a:pPr>
            <a:r>
              <a:rPr lang="fr-FR" sz="2000" b="1" dirty="0"/>
              <a:t>Aides financières</a:t>
            </a:r>
          </a:p>
          <a:p>
            <a:pPr marL="0" indent="0">
              <a:spcBef>
                <a:spcPts val="600"/>
              </a:spcBef>
              <a:spcAft>
                <a:spcPts val="300"/>
              </a:spcAft>
              <a:defRPr/>
            </a:pPr>
            <a:r>
              <a:rPr lang="fr-FR" sz="1400" b="1" u="sng" dirty="0">
                <a:hlinkClick r:id="rId5" tooltip="https://anr.fr/fr/detail/call/appel-a-projets-montage-de-reseaux-scientifiques-europeens-ou-internationaux-mrsei-edition-1/"/>
              </a:rPr>
              <a:t>ANR MRSEI </a:t>
            </a:r>
            <a:r>
              <a:rPr lang="fr-FR" sz="1400" b="1" dirty="0"/>
              <a:t> – Montage de réseau scientifique européen et international</a:t>
            </a:r>
            <a:endParaRPr dirty="0"/>
          </a:p>
          <a:p>
            <a:pPr marL="285750" indent="-285750">
              <a:spcAft>
                <a:spcPts val="300"/>
              </a:spcAft>
              <a:buClr>
                <a:schemeClr val="accent4"/>
              </a:buClr>
              <a:buSzPct val="80000"/>
              <a:buFont typeface="Menlo Regular"/>
              <a:buChar char="☛"/>
              <a:defRPr/>
            </a:pPr>
            <a:r>
              <a:rPr lang="fr-FR" sz="1200" dirty="0" smtClean="0">
                <a:solidFill>
                  <a:schemeClr val="tx1"/>
                </a:solidFill>
              </a:rPr>
              <a:t>30 </a:t>
            </a:r>
            <a:r>
              <a:rPr lang="fr-FR" sz="1200" dirty="0">
                <a:solidFill>
                  <a:schemeClr val="tx1"/>
                </a:solidFill>
              </a:rPr>
              <a:t>000 euros pour aider le coordinateur/</a:t>
            </a:r>
            <a:r>
              <a:rPr lang="fr-FR" sz="1200" dirty="0" err="1">
                <a:solidFill>
                  <a:schemeClr val="tx1"/>
                </a:solidFill>
              </a:rPr>
              <a:t>trice</a:t>
            </a:r>
            <a:r>
              <a:rPr lang="fr-FR" sz="1200" dirty="0">
                <a:solidFill>
                  <a:schemeClr val="tx1"/>
                </a:solidFill>
              </a:rPr>
              <a:t> à monter son consortium</a:t>
            </a:r>
            <a:endParaRPr dirty="0">
              <a:solidFill>
                <a:schemeClr val="tx1"/>
              </a:solidFill>
            </a:endParaRPr>
          </a:p>
          <a:p>
            <a:pPr marL="285750" indent="-285750">
              <a:spcAft>
                <a:spcPts val="300"/>
              </a:spcAft>
              <a:buClr>
                <a:schemeClr val="accent4"/>
              </a:buClr>
              <a:buSzPct val="80000"/>
              <a:buFont typeface="Menlo Regular"/>
              <a:buChar char="☛"/>
              <a:defRPr/>
            </a:pPr>
            <a:r>
              <a:rPr lang="fr-FR" sz="1200" dirty="0" smtClean="0">
                <a:solidFill>
                  <a:schemeClr val="tx1"/>
                </a:solidFill>
              </a:rPr>
              <a:t>Pour les appels en 2 étapes voir l’appel dédié </a:t>
            </a:r>
            <a:r>
              <a:rPr lang="fr-FR" sz="1200" b="1" dirty="0" smtClean="0">
                <a:solidFill>
                  <a:schemeClr val="tx1"/>
                </a:solidFill>
                <a:hlinkClick r:id="rId6"/>
              </a:rPr>
              <a:t>SRSEI</a:t>
            </a:r>
            <a:endParaRPr lang="fr-FR" sz="1200" b="1" dirty="0">
              <a:solidFill>
                <a:schemeClr val="tx1"/>
              </a:solidFill>
            </a:endParaRPr>
          </a:p>
          <a:p>
            <a:pPr marL="0" indent="0">
              <a:spcBef>
                <a:spcPts val="600"/>
              </a:spcBef>
              <a:spcAft>
                <a:spcPts val="600"/>
              </a:spcAft>
              <a:buClr>
                <a:schemeClr val="accent4"/>
              </a:buClr>
              <a:buSzPct val="80000"/>
              <a:defRPr/>
            </a:pPr>
            <a:r>
              <a:rPr lang="fr-FR" sz="1400" b="1" dirty="0" smtClean="0">
                <a:solidFill>
                  <a:schemeClr val="bg2"/>
                </a:solidFill>
                <a:hlinkClick r:id="rId7"/>
              </a:rPr>
              <a:t>Diag PTI </a:t>
            </a:r>
            <a:r>
              <a:rPr lang="fr-FR" sz="1400" b="1" dirty="0"/>
              <a:t>– </a:t>
            </a:r>
            <a:r>
              <a:rPr lang="fr-FR" sz="1400" b="1" dirty="0" smtClean="0"/>
              <a:t>Diagnostic </a:t>
            </a:r>
            <a:r>
              <a:rPr lang="fr-FR" sz="1400" b="1" dirty="0"/>
              <a:t>Partenariat Technologique </a:t>
            </a:r>
            <a:r>
              <a:rPr lang="fr-FR" sz="1400" b="1" dirty="0" smtClean="0"/>
              <a:t>International</a:t>
            </a:r>
          </a:p>
          <a:p>
            <a:pPr marL="285750" indent="-285750">
              <a:spcAft>
                <a:spcPts val="300"/>
              </a:spcAft>
              <a:buClr>
                <a:schemeClr val="accent4"/>
              </a:buClr>
              <a:buSzPct val="80000"/>
              <a:buFont typeface="Menlo Regular"/>
              <a:buChar char="☛"/>
              <a:defRPr/>
            </a:pPr>
            <a:r>
              <a:rPr lang="fr-FR" sz="1200" dirty="0">
                <a:solidFill>
                  <a:schemeClr val="tx1"/>
                </a:solidFill>
              </a:rPr>
              <a:t>Aide pour les entreprises (25 000 euros pour les </a:t>
            </a:r>
            <a:r>
              <a:rPr lang="fr-FR" sz="1200" dirty="0" smtClean="0">
                <a:solidFill>
                  <a:schemeClr val="tx1"/>
                </a:solidFill>
              </a:rPr>
              <a:t>coordinateurs – 5 </a:t>
            </a:r>
            <a:r>
              <a:rPr lang="fr-FR" sz="1200" dirty="0">
                <a:solidFill>
                  <a:schemeClr val="tx1"/>
                </a:solidFill>
              </a:rPr>
              <a:t>000 euros pour les partenaires) </a:t>
            </a:r>
            <a:endParaRPr lang="fr-FR" sz="1200" dirty="0" smtClean="0">
              <a:solidFill>
                <a:schemeClr val="tx1"/>
              </a:solidFill>
            </a:endParaRPr>
          </a:p>
          <a:p>
            <a:pPr marL="285750" indent="-285750">
              <a:spcAft>
                <a:spcPts val="300"/>
              </a:spcAft>
              <a:buClr>
                <a:schemeClr val="accent4"/>
              </a:buClr>
              <a:buSzPct val="80000"/>
              <a:buFont typeface="Menlo Regular"/>
              <a:buChar char="☛"/>
              <a:defRPr/>
            </a:pPr>
            <a:r>
              <a:rPr lang="fr-FR" sz="1200" dirty="0" smtClean="0">
                <a:solidFill>
                  <a:schemeClr val="tx1"/>
                </a:solidFill>
              </a:rPr>
              <a:t>Possibilités d’accompagnement dans la phase de montage</a:t>
            </a:r>
            <a:endParaRPr lang="fr-FR" sz="1200" dirty="0">
              <a:solidFill>
                <a:schemeClr val="tx1"/>
              </a:solidFill>
            </a:endParaRPr>
          </a:p>
        </p:txBody>
      </p:sp>
      <p:sp>
        <p:nvSpPr>
          <p:cNvPr id="7" name="AutoShape 2" descr="COST"/>
          <p:cNvSpPr>
            <a:spLocks noChangeAspect="1" noChangeArrowheads="1"/>
          </p:cNvSpPr>
          <p:nvPr/>
        </p:nvSpPr>
        <p:spPr bwMode="auto">
          <a:xfrm>
            <a:off x="4419600" y="2419350"/>
            <a:ext cx="304800" cy="304800"/>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000000"/>
              </a:solidFill>
              <a:latin typeface="Arial"/>
              <a:cs typeface="Arial"/>
            </a:endParaRPr>
          </a:p>
        </p:txBody>
      </p:sp>
      <p:sp>
        <p:nvSpPr>
          <p:cNvPr id="10" name="ZoneTexte 9"/>
          <p:cNvSpPr txBox="1"/>
          <p:nvPr/>
        </p:nvSpPr>
        <p:spPr bwMode="auto">
          <a:xfrm>
            <a:off x="3203848" y="195087"/>
            <a:ext cx="5765503" cy="369332"/>
          </a:xfrm>
          <a:prstGeom prst="rect">
            <a:avLst/>
          </a:prstGeom>
          <a:noFill/>
        </p:spPr>
        <p:txBody>
          <a:bodyPr wrap="square" rtlCol="0">
            <a:spAutoFit/>
          </a:bodyPr>
          <a:lstStyle/>
          <a:p>
            <a:pPr algn="r">
              <a:defRPr/>
            </a:pPr>
            <a:r>
              <a:rPr lang="fr-FR" b="1"/>
              <a:t>Liens et outils</a:t>
            </a:r>
          </a:p>
        </p:txBody>
      </p:sp>
    </p:spTree>
    <p:extLst>
      <p:ext uri="{BB962C8B-B14F-4D97-AF65-F5344CB8AC3E}">
        <p14:creationId xmlns:p14="http://schemas.microsoft.com/office/powerpoint/2010/main" val="7830954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8" y="1000595"/>
            <a:ext cx="8424000" cy="413535"/>
          </a:xfrm>
        </p:spPr>
        <p:txBody>
          <a:bodyPr/>
          <a:lstStyle/>
          <a:p>
            <a:pPr>
              <a:defRPr/>
            </a:pPr>
            <a:r>
              <a:rPr lang="fr-FR" sz="2400"/>
              <a:t>Des documents pour aller plus loin</a:t>
            </a:r>
            <a:endParaRPr/>
          </a:p>
        </p:txBody>
      </p:sp>
      <p:sp>
        <p:nvSpPr>
          <p:cNvPr id="3" name="Espace réservé du texte 2"/>
          <p:cNvSpPr>
            <a:spLocks noGrp="1"/>
          </p:cNvSpPr>
          <p:nvPr>
            <p:ph type="body" idx="1"/>
          </p:nvPr>
        </p:nvSpPr>
        <p:spPr bwMode="auto">
          <a:xfrm>
            <a:off x="340062" y="1414129"/>
            <a:ext cx="8424000" cy="3537983"/>
          </a:xfrm>
        </p:spPr>
        <p:txBody>
          <a:bodyPr/>
          <a:lstStyle/>
          <a:p>
            <a:pPr marL="0" indent="0">
              <a:defRPr/>
            </a:pPr>
            <a:endParaRPr lang="fr-FR" sz="1600" b="1" dirty="0">
              <a:solidFill>
                <a:schemeClr val="bg2"/>
              </a:solidFill>
            </a:endParaRPr>
          </a:p>
          <a:p>
            <a:pPr marL="0" indent="0">
              <a:defRPr/>
            </a:pPr>
            <a:r>
              <a:rPr lang="fr-FR" sz="1600" b="1" dirty="0"/>
              <a:t>Les appels du Cluster 5</a:t>
            </a:r>
          </a:p>
          <a:p>
            <a:pPr marL="285750" indent="-285750">
              <a:buChar char="•"/>
              <a:defRPr/>
            </a:pPr>
            <a:r>
              <a:rPr lang="en-GB" sz="1400" u="sng" dirty="0">
                <a:hlinkClick r:id="rId2" tooltip="https://ec.europa.eu/info/funding-tenders/opportunities/docs/2021-2027/horizon/wp-call/2021-2022/wp-8-climate-energy-and-mobility_horizon-2021-2022_en.pdf"/>
              </a:rPr>
              <a:t>Sur le </a:t>
            </a:r>
            <a:r>
              <a:rPr lang="en-GB" sz="1400" b="1" u="sng" dirty="0" err="1">
                <a:hlinkClick r:id="rId2" tooltip="https://ec.europa.eu/info/funding-tenders/opportunities/docs/2021-2027/horizon/wp-call/2021-2022/wp-8-climate-energy-and-mobility_horizon-2021-2022_en.pdf"/>
              </a:rPr>
              <a:t>portail</a:t>
            </a:r>
            <a:r>
              <a:rPr lang="en-GB" sz="1400" b="1" u="sng" dirty="0">
                <a:hlinkClick r:id="rId2" tooltip="https://ec.europa.eu/info/funding-tenders/opportunities/docs/2021-2027/horizon/wp-call/2021-2022/wp-8-climate-energy-and-mobility_horizon-2021-2022_en.pdf"/>
              </a:rPr>
              <a:t> </a:t>
            </a:r>
            <a:r>
              <a:rPr lang="en-GB" sz="1400" b="1" u="sng" dirty="0" err="1">
                <a:hlinkClick r:id="rId2" tooltip="https://ec.europa.eu/info/funding-tenders/opportunities/docs/2021-2027/horizon/wp-call/2021-2022/wp-8-climate-energy-and-mobility_horizon-2021-2022_en.pdf"/>
              </a:rPr>
              <a:t>européen</a:t>
            </a:r>
            <a:r>
              <a:rPr lang="en-GB" sz="1400" u="sng" dirty="0">
                <a:hlinkClick r:id="rId2" tooltip="https://ec.europa.eu/info/funding-tenders/opportunities/docs/2021-2027/horizon/wp-call/2021-2022/wp-8-climate-energy-and-mobility_horizon-2021-2022_en.pdf"/>
              </a:rPr>
              <a:t> "Funding &amp; tenders"</a:t>
            </a:r>
            <a:endParaRPr lang="en-GB" sz="1400" dirty="0"/>
          </a:p>
          <a:p>
            <a:pPr marL="285750" indent="-285750">
              <a:buChar char="•"/>
              <a:defRPr/>
            </a:pPr>
            <a:r>
              <a:rPr lang="fr-FR" sz="1400" dirty="0">
                <a:solidFill>
                  <a:schemeClr val="tx1"/>
                </a:solidFill>
              </a:rPr>
              <a:t>Sur le </a:t>
            </a:r>
            <a:r>
              <a:rPr lang="fr-FR" sz="1400" b="1" dirty="0">
                <a:solidFill>
                  <a:schemeClr val="tx1"/>
                </a:solidFill>
              </a:rPr>
              <a:t>portail français</a:t>
            </a:r>
            <a:r>
              <a:rPr lang="fr-FR" sz="1400" dirty="0">
                <a:solidFill>
                  <a:schemeClr val="tx1"/>
                </a:solidFill>
              </a:rPr>
              <a:t> :</a:t>
            </a:r>
          </a:p>
          <a:p>
            <a:pPr marL="742950" lvl="1" indent="-285750">
              <a:defRPr/>
            </a:pPr>
            <a:r>
              <a:rPr lang="fr-FR" sz="1200" u="sng" dirty="0">
                <a:hlinkClick r:id="rId3"/>
              </a:rPr>
              <a:t>Page du PCN pour le climat et l’énergie</a:t>
            </a:r>
            <a:endParaRPr lang="fr-FR" sz="1200" u="sng" dirty="0"/>
          </a:p>
          <a:p>
            <a:pPr marL="742950" lvl="1" indent="-285750">
              <a:defRPr/>
            </a:pPr>
            <a:r>
              <a:rPr lang="fr-FR" sz="1200" u="sng" dirty="0">
                <a:hlinkClick r:id="rId4"/>
              </a:rPr>
              <a:t>Page du PCN pour le transport</a:t>
            </a:r>
            <a:endParaRPr lang="fr-FR" sz="1400" dirty="0"/>
          </a:p>
          <a:p>
            <a:pPr marL="0" indent="0">
              <a:defRPr/>
            </a:pPr>
            <a:endParaRPr lang="fr-FR" sz="1400" dirty="0"/>
          </a:p>
          <a:p>
            <a:pPr marL="0" indent="0">
              <a:defRPr/>
            </a:pPr>
            <a:r>
              <a:rPr lang="fr-FR" sz="1600" b="1" dirty="0"/>
              <a:t>Les documents de référence pour les thématiques Climat &amp; Energie</a:t>
            </a:r>
            <a:endParaRPr dirty="0"/>
          </a:p>
          <a:p>
            <a:pPr marL="285750" indent="-285750">
              <a:buFont typeface="Arial"/>
              <a:buChar char="•"/>
              <a:defRPr/>
            </a:pPr>
            <a:r>
              <a:rPr lang="fr-FR" sz="1400" u="sng" dirty="0">
                <a:hlinkClick r:id="rId5" tooltip="https://www.horizon-europe.gouv.fr/les-textes-fondamentaux-pour-les-thematiques-climatenergie-27755"/>
              </a:rPr>
              <a:t>Les textes politiques fondamentaux pour les thématiques Climat/Energie</a:t>
            </a:r>
            <a:endParaRPr lang="fr-FR" sz="1400" dirty="0"/>
          </a:p>
          <a:p>
            <a:pPr marL="285750" indent="-285750">
              <a:buFont typeface="Arial"/>
              <a:buChar char="•"/>
              <a:defRPr/>
            </a:pPr>
            <a:r>
              <a:rPr lang="fr-FR" sz="1400" u="sng" dirty="0">
                <a:hlinkClick r:id="rId6" tooltip="https://www.horizon-europe.gouv.fr/rapports-europeens-et-internationaux-sur-les-thematiques-climat-et-energie-28025"/>
              </a:rPr>
              <a:t>Rapports européens et internationaux sur les thématiques Climat/Énergie</a:t>
            </a:r>
            <a:endParaRPr lang="fr-FR" sz="1400" dirty="0"/>
          </a:p>
          <a:p>
            <a:pPr marL="0" indent="0">
              <a:defRPr/>
            </a:pPr>
            <a:endParaRPr lang="fr-FR" sz="1600" b="1" dirty="0">
              <a:solidFill>
                <a:schemeClr val="bg2"/>
              </a:solidFill>
            </a:endParaRPr>
          </a:p>
          <a:p>
            <a:pPr marL="0" indent="0">
              <a:defRPr/>
            </a:pPr>
            <a:r>
              <a:rPr lang="fr-FR" sz="1600" b="1" dirty="0"/>
              <a:t>Les documents de référence pour les thématiques Transports</a:t>
            </a:r>
            <a:endParaRPr lang="fr-FR" sz="1600" dirty="0"/>
          </a:p>
          <a:p>
            <a:pPr marL="285750" indent="-285750">
              <a:buFont typeface="Arial" panose="020B0604020202020204" pitchFamily="34" charset="0"/>
              <a:buChar char="•"/>
              <a:defRPr/>
            </a:pPr>
            <a:r>
              <a:rPr lang="fr-FR" sz="1400" dirty="0">
                <a:solidFill>
                  <a:schemeClr val="tx1"/>
                </a:solidFill>
                <a:hlinkClick r:id="rId7"/>
              </a:rPr>
              <a:t>Documents de référence pour le Transport</a:t>
            </a:r>
            <a:endParaRPr lang="fr-FR" sz="1400" dirty="0">
              <a:solidFill>
                <a:schemeClr val="tx1"/>
              </a:solidFill>
            </a:endParaRPr>
          </a:p>
        </p:txBody>
      </p:sp>
      <p:sp>
        <p:nvSpPr>
          <p:cNvPr id="6" name="ZoneTexte 5"/>
          <p:cNvSpPr txBox="1"/>
          <p:nvPr/>
        </p:nvSpPr>
        <p:spPr bwMode="auto">
          <a:xfrm>
            <a:off x="3203848" y="195087"/>
            <a:ext cx="5765503" cy="369332"/>
          </a:xfrm>
          <a:prstGeom prst="rect">
            <a:avLst/>
          </a:prstGeom>
          <a:noFill/>
        </p:spPr>
        <p:txBody>
          <a:bodyPr wrap="square" rtlCol="0">
            <a:spAutoFit/>
          </a:bodyPr>
          <a:lstStyle/>
          <a:p>
            <a:pPr algn="r">
              <a:defRPr/>
            </a:pPr>
            <a:r>
              <a:rPr lang="fr-FR" b="1"/>
              <a:t>Ressources</a:t>
            </a:r>
          </a:p>
        </p:txBody>
      </p:sp>
    </p:spTree>
    <p:extLst>
      <p:ext uri="{BB962C8B-B14F-4D97-AF65-F5344CB8AC3E}">
        <p14:creationId xmlns:p14="http://schemas.microsoft.com/office/powerpoint/2010/main" val="4328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993337517"/>
              </p:ext>
            </p:extLst>
          </p:nvPr>
        </p:nvGraphicFramePr>
        <p:xfrm>
          <a:off x="352203" y="970221"/>
          <a:ext cx="8614864" cy="3794760"/>
        </p:xfrm>
        <a:graphic>
          <a:graphicData uri="http://schemas.openxmlformats.org/drawingml/2006/table">
            <a:tbl>
              <a:tblPr firstRow="1" bandRow="1"/>
              <a:tblGrid>
                <a:gridCol w="8614864">
                  <a:extLst>
                    <a:ext uri="{9D8B030D-6E8A-4147-A177-3AD203B41FA5}">
                      <a16:colId xmlns:a16="http://schemas.microsoft.com/office/drawing/2014/main" val="20000"/>
                    </a:ext>
                  </a:extLst>
                </a:gridCol>
              </a:tblGrid>
              <a:tr h="3733799">
                <a:tc>
                  <a:txBody>
                    <a:bodyPr/>
                    <a:lstStyle/>
                    <a:p>
                      <a:pPr marL="12065" marR="437515" lvl="0" indent="0">
                        <a:spcAft>
                          <a:spcPts val="1200"/>
                        </a:spcAft>
                        <a:buClr>
                          <a:srgbClr val="EA5433"/>
                        </a:buClr>
                        <a:buSzPct val="90000"/>
                        <a:buNone/>
                        <a:defRPr/>
                      </a:pPr>
                      <a:r>
                        <a:rPr lang="fr-FR" sz="1800" u="none" dirty="0">
                          <a:solidFill>
                            <a:schemeClr val="tx1"/>
                          </a:solidFill>
                          <a:latin typeface="+mn-lt"/>
                        </a:rPr>
                        <a:t>Trois types de projets collaboratifs</a:t>
                      </a:r>
                      <a:r>
                        <a:rPr lang="fr-FR" sz="1800" b="0" u="none" dirty="0">
                          <a:solidFill>
                            <a:schemeClr val="tx1"/>
                          </a:solidFill>
                          <a:latin typeface="+mn-lt"/>
                        </a:rPr>
                        <a:t> (instruments de financement)</a:t>
                      </a:r>
                      <a:endParaRPr lang="fr-FR" sz="1800" b="0"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RIA – </a:t>
                      </a:r>
                      <a:r>
                        <a:rPr lang="fr-FR" sz="1800" b="1" u="none" dirty="0" err="1">
                          <a:solidFill>
                            <a:schemeClr val="tx2"/>
                          </a:solidFill>
                          <a:latin typeface="+mn-lt"/>
                        </a:rPr>
                        <a:t>Research</a:t>
                      </a:r>
                      <a:r>
                        <a:rPr lang="fr-FR" sz="1800" b="1" u="none" dirty="0">
                          <a:solidFill>
                            <a:schemeClr val="tx2"/>
                          </a:solidFill>
                          <a:latin typeface="+mn-lt"/>
                        </a:rPr>
                        <a:t> and Innovation Actions (TRL </a:t>
                      </a:r>
                      <a:r>
                        <a:rPr lang="fr-FR" sz="1800" b="1" u="none" dirty="0" smtClean="0">
                          <a:solidFill>
                            <a:schemeClr val="tx2"/>
                          </a:solidFill>
                          <a:latin typeface="+mn-lt"/>
                        </a:rPr>
                        <a:t>2-5 en fin de projet)</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 à </a:t>
                      </a:r>
                      <a:r>
                        <a:rPr lang="fr-FR" sz="1600" b="1" u="none" dirty="0">
                          <a:solidFill>
                            <a:schemeClr val="tx1"/>
                          </a:solidFill>
                          <a:latin typeface="+mn-lt"/>
                        </a:rPr>
                        <a:t>établir de nouvelles connaissances </a:t>
                      </a:r>
                      <a:r>
                        <a:rPr lang="fr-FR" sz="1600" b="0" u="none" dirty="0">
                          <a:solidFill>
                            <a:schemeClr val="tx1"/>
                          </a:solidFill>
                          <a:latin typeface="+mn-lt"/>
                        </a:rPr>
                        <a:t>et/ou à </a:t>
                      </a:r>
                      <a:r>
                        <a:rPr lang="fr-FR" sz="1600" b="1" u="none" dirty="0">
                          <a:solidFill>
                            <a:schemeClr val="tx1"/>
                          </a:solidFill>
                          <a:latin typeface="+mn-lt"/>
                        </a:rPr>
                        <a:t>explorer la faisabilité</a:t>
                      </a:r>
                      <a:r>
                        <a:rPr lang="fr-FR" sz="1600" b="0" u="none" dirty="0">
                          <a:solidFill>
                            <a:schemeClr val="tx1"/>
                          </a:solidFill>
                          <a:latin typeface="+mn-lt"/>
                        </a:rPr>
                        <a:t> d'une technologie, d'un produit, d'un procédé ou d'un service : </a:t>
                      </a:r>
                      <a:r>
                        <a:rPr lang="fr-FR" sz="1400" b="0" i="1" u="none" strike="noStrike" dirty="0">
                          <a:solidFill>
                            <a:schemeClr val="tx1"/>
                          </a:solidFill>
                        </a:rPr>
                        <a:t>recherche fondamentale et appliquée, développement de technologie, essais d’un prototype à petite échelle...</a:t>
                      </a:r>
                      <a:endParaRPr lang="fr-FR" sz="1400" i="1" dirty="0">
                        <a:solidFill>
                          <a:schemeClr val="tx1"/>
                        </a:solidFill>
                      </a:endParaRPr>
                    </a:p>
                    <a:p>
                      <a:pPr marL="12065" marR="437515" lvl="0" indent="0">
                        <a:spcAft>
                          <a:spcPts val="600"/>
                        </a:spcAft>
                        <a:buClr>
                          <a:srgbClr val="EA5433"/>
                        </a:buClr>
                        <a:buSzPct val="90000"/>
                        <a:buNone/>
                        <a:defRPr/>
                      </a:pPr>
                      <a:r>
                        <a:rPr lang="fr-FR" sz="1800" b="1" u="none" dirty="0">
                          <a:solidFill>
                            <a:schemeClr val="tx2"/>
                          </a:solidFill>
                          <a:latin typeface="+mn-lt"/>
                        </a:rPr>
                        <a:t>IA – Innovation Actions (TRL </a:t>
                      </a:r>
                      <a:r>
                        <a:rPr lang="fr-FR" sz="1800" b="1" u="none" dirty="0" smtClean="0">
                          <a:solidFill>
                            <a:schemeClr val="tx2"/>
                          </a:solidFill>
                          <a:latin typeface="+mn-lt"/>
                        </a:rPr>
                        <a:t>5-8 en fin de projet)</a:t>
                      </a:r>
                      <a:endParaRPr lang="fr-FR" b="1"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a:t>
                      </a:r>
                      <a:r>
                        <a:rPr lang="fr-FR" sz="1600" b="1" u="none" dirty="0">
                          <a:solidFill>
                            <a:schemeClr val="tx1"/>
                          </a:solidFill>
                          <a:latin typeface="+mn-lt"/>
                        </a:rPr>
                        <a:t> </a:t>
                      </a:r>
                      <a:r>
                        <a:rPr lang="fr-FR" sz="1600" b="0" i="0" u="none" strike="noStrike" dirty="0">
                          <a:solidFill>
                            <a:schemeClr val="tx1"/>
                          </a:solidFill>
                        </a:rPr>
                        <a:t>à produire des </a:t>
                      </a:r>
                      <a:r>
                        <a:rPr lang="fr-FR" sz="1600" b="1" i="0" u="none" strike="noStrike" dirty="0">
                          <a:solidFill>
                            <a:schemeClr val="tx1"/>
                          </a:solidFill>
                        </a:rPr>
                        <a:t>plans, arrangements ou concepts pour un produit, procédé ou service </a:t>
                      </a:r>
                      <a:r>
                        <a:rPr lang="fr-FR" sz="1600" b="0" i="0" u="none" strike="noStrike" dirty="0">
                          <a:solidFill>
                            <a:schemeClr val="tx1"/>
                          </a:solidFill>
                        </a:rPr>
                        <a:t>nouveau ou amélioré : </a:t>
                      </a:r>
                      <a:r>
                        <a:rPr lang="fr-FR" sz="1400" b="0" i="1" u="none" strike="noStrike" dirty="0">
                          <a:solidFill>
                            <a:schemeClr val="tx1"/>
                          </a:solidFill>
                          <a:latin typeface="Arial"/>
                        </a:rPr>
                        <a:t>prototypage, essais, démonstration ou pilotes, validation du produit à grande échelle, première commercialisation...</a:t>
                      </a:r>
                      <a:endParaRPr lang="fr-FR" sz="1400" b="0" i="1" u="none"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CSA – Coordination and Support Actions </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consistant principalement en des </a:t>
                      </a:r>
                      <a:r>
                        <a:rPr lang="fr-FR" sz="1600" b="1" u="none" dirty="0">
                          <a:solidFill>
                            <a:schemeClr val="tx1"/>
                          </a:solidFill>
                          <a:latin typeface="+mn-lt"/>
                        </a:rPr>
                        <a:t>mesures d'accompagnement</a:t>
                      </a:r>
                      <a:r>
                        <a:rPr lang="fr-FR" sz="1600" b="0" u="none" dirty="0">
                          <a:solidFill>
                            <a:schemeClr val="tx1"/>
                          </a:solidFill>
                          <a:latin typeface="+mn-lt"/>
                        </a:rPr>
                        <a:t> : </a:t>
                      </a:r>
                      <a:r>
                        <a:rPr lang="fr-FR" sz="1400" b="0" i="1" u="none" dirty="0">
                          <a:solidFill>
                            <a:schemeClr val="tx1"/>
                          </a:solidFill>
                          <a:latin typeface="+mn-lt"/>
                        </a:rPr>
                        <a:t>mise en réseau des acteurs, actions de communication et sensibilisation, dialogue politique, production d'études/rapports, planification stratégique...</a:t>
                      </a:r>
                      <a:endParaRPr lang="fr-FR" sz="1400" b="1" i="1" u="none" dirty="0">
                        <a:solidFill>
                          <a:schemeClr val="tx1"/>
                        </a:solidFill>
                        <a:latin typeface="+mn-lt"/>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thématiques (top-down)</a:t>
            </a:r>
            <a:endParaRPr dirty="0"/>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a:ln>
                  <a:noFill/>
                </a:ln>
                <a:solidFill>
                  <a:schemeClr val="tx1"/>
                </a:solidFill>
                <a:latin typeface="Arial"/>
                <a:cs typeface="Arial"/>
              </a:rPr>
              <a:t>CLUSTERS</a:t>
            </a:r>
            <a:endParaRPr dirty="0"/>
          </a:p>
        </p:txBody>
      </p:sp>
    </p:spTree>
    <p:extLst>
      <p:ext uri="{BB962C8B-B14F-4D97-AF65-F5344CB8AC3E}">
        <p14:creationId xmlns:p14="http://schemas.microsoft.com/office/powerpoint/2010/main" val="29353224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350127" y="1488553"/>
            <a:ext cx="8410710" cy="3171429"/>
          </a:xfrm>
        </p:spPr>
        <p:txBody>
          <a:bodyPr/>
          <a:lstStyle/>
          <a:p>
            <a:pPr marL="0">
              <a:defRPr/>
            </a:pPr>
            <a:r>
              <a:rPr lang="fr-FR" sz="1600" b="1" dirty="0"/>
              <a:t>Pourquoi</a:t>
            </a:r>
            <a:endParaRPr sz="1000" dirty="0"/>
          </a:p>
          <a:p>
            <a:pPr marL="57150" indent="-285750">
              <a:buFont typeface="Wingdings"/>
              <a:buChar char="ü"/>
              <a:defRPr/>
            </a:pPr>
            <a:r>
              <a:rPr lang="fr-FR" sz="1400" dirty="0">
                <a:solidFill>
                  <a:schemeClr val="tx1"/>
                </a:solidFill>
              </a:rPr>
              <a:t>Comprendre </a:t>
            </a:r>
            <a:r>
              <a:rPr lang="fr-FR" sz="1400" b="1" dirty="0">
                <a:solidFill>
                  <a:schemeClr val="tx1"/>
                </a:solidFill>
              </a:rPr>
              <a:t>l’évaluation</a:t>
            </a:r>
            <a:r>
              <a:rPr lang="fr-FR" sz="1400" dirty="0">
                <a:solidFill>
                  <a:schemeClr val="tx1"/>
                </a:solidFill>
              </a:rPr>
              <a:t> des projets, les attendus</a:t>
            </a:r>
            <a:endParaRPr sz="1000" dirty="0">
              <a:solidFill>
                <a:schemeClr val="tx1"/>
              </a:solidFill>
            </a:endParaRPr>
          </a:p>
          <a:p>
            <a:pPr marL="57150" indent="-285750">
              <a:buFont typeface="Wingdings"/>
              <a:buChar char="ü"/>
              <a:defRPr/>
            </a:pPr>
            <a:r>
              <a:rPr lang="fr-FR" sz="1400" dirty="0">
                <a:solidFill>
                  <a:schemeClr val="tx1"/>
                </a:solidFill>
              </a:rPr>
              <a:t>Être en </a:t>
            </a:r>
            <a:r>
              <a:rPr lang="fr-FR" sz="1400" b="1" dirty="0">
                <a:solidFill>
                  <a:schemeClr val="tx1"/>
                </a:solidFill>
              </a:rPr>
              <a:t>contact direct avec les responsables </a:t>
            </a:r>
            <a:r>
              <a:rPr lang="fr-FR" sz="1400" dirty="0">
                <a:solidFill>
                  <a:schemeClr val="tx1"/>
                </a:solidFill>
              </a:rPr>
              <a:t>des Directions thématiques de la CE</a:t>
            </a:r>
            <a:endParaRPr sz="1000" dirty="0">
              <a:solidFill>
                <a:schemeClr val="tx1"/>
              </a:solidFill>
            </a:endParaRPr>
          </a:p>
          <a:p>
            <a:pPr marL="57150" indent="-285750">
              <a:buFont typeface="Wingdings"/>
              <a:buChar char="ü"/>
              <a:defRPr/>
            </a:pPr>
            <a:r>
              <a:rPr lang="fr-FR" sz="1400" dirty="0">
                <a:solidFill>
                  <a:schemeClr val="tx1"/>
                </a:solidFill>
              </a:rPr>
              <a:t>Bénéficier d’un </a:t>
            </a:r>
            <a:r>
              <a:rPr lang="fr-FR" sz="1400" b="1" dirty="0">
                <a:solidFill>
                  <a:schemeClr val="tx1"/>
                </a:solidFill>
              </a:rPr>
              <a:t>environnement de travail international </a:t>
            </a:r>
            <a:r>
              <a:rPr lang="fr-FR" sz="1400" dirty="0">
                <a:solidFill>
                  <a:schemeClr val="tx1"/>
                </a:solidFill>
              </a:rPr>
              <a:t>- réseautage</a:t>
            </a:r>
            <a:endParaRPr sz="1000" dirty="0">
              <a:solidFill>
                <a:schemeClr val="tx1"/>
              </a:solidFill>
            </a:endParaRPr>
          </a:p>
          <a:p>
            <a:pPr marL="57150" indent="-285750">
              <a:buFont typeface="Wingdings"/>
              <a:buChar char="ü"/>
              <a:defRPr/>
            </a:pPr>
            <a:r>
              <a:rPr lang="fr-FR" sz="1400" dirty="0">
                <a:solidFill>
                  <a:schemeClr val="tx1"/>
                </a:solidFill>
              </a:rPr>
              <a:t>Bénéficier d’</a:t>
            </a:r>
            <a:r>
              <a:rPr lang="fr-FR" sz="1400" b="1" dirty="0">
                <a:solidFill>
                  <a:schemeClr val="tx1"/>
                </a:solidFill>
              </a:rPr>
              <a:t>un état de l’art </a:t>
            </a:r>
            <a:r>
              <a:rPr lang="fr-FR" sz="1400" dirty="0">
                <a:solidFill>
                  <a:schemeClr val="tx1"/>
                </a:solidFill>
              </a:rPr>
              <a:t>à l’instant T dans votre domaine</a:t>
            </a:r>
            <a:endParaRPr sz="1000" dirty="0">
              <a:solidFill>
                <a:schemeClr val="tx1"/>
              </a:solidFill>
            </a:endParaRPr>
          </a:p>
          <a:p>
            <a:pPr marL="0">
              <a:defRPr/>
            </a:pPr>
            <a:endParaRPr lang="fr-FR" sz="1100" dirty="0"/>
          </a:p>
          <a:p>
            <a:pPr marL="0">
              <a:defRPr/>
            </a:pPr>
            <a:r>
              <a:rPr lang="fr-FR" sz="1600" b="1" dirty="0"/>
              <a:t>Comment</a:t>
            </a:r>
            <a:endParaRPr sz="1000" dirty="0"/>
          </a:p>
          <a:p>
            <a:pPr marL="57150" indent="-285750">
              <a:buFont typeface="Arial"/>
              <a:buChar char="•"/>
              <a:defRPr/>
            </a:pPr>
            <a:r>
              <a:rPr lang="fr-FR" sz="1400" b="1" dirty="0">
                <a:solidFill>
                  <a:schemeClr val="tx1"/>
                </a:solidFill>
              </a:rPr>
              <a:t>Inscription une seule fois </a:t>
            </a:r>
            <a:r>
              <a:rPr lang="fr-FR" sz="1400" dirty="0">
                <a:solidFill>
                  <a:schemeClr val="tx1"/>
                </a:solidFill>
              </a:rPr>
              <a:t>pour 7 ans </a:t>
            </a:r>
            <a:r>
              <a:rPr lang="fr-FR" sz="1400" i="1" dirty="0">
                <a:solidFill>
                  <a:schemeClr val="tx1"/>
                </a:solidFill>
              </a:rPr>
              <a:t>⇢ </a:t>
            </a:r>
            <a:r>
              <a:rPr lang="fr-FR" sz="1400" b="1" i="1" dirty="0">
                <a:solidFill>
                  <a:schemeClr val="tx1"/>
                </a:solidFill>
              </a:rPr>
              <a:t>Mise à jour</a:t>
            </a:r>
            <a:r>
              <a:rPr lang="fr-FR" sz="1400" i="1" dirty="0">
                <a:solidFill>
                  <a:schemeClr val="tx1"/>
                </a:solidFill>
              </a:rPr>
              <a:t> régulière de votre profil</a:t>
            </a:r>
            <a:endParaRPr sz="1000" dirty="0">
              <a:solidFill>
                <a:schemeClr val="tx1"/>
              </a:solidFill>
            </a:endParaRPr>
          </a:p>
          <a:p>
            <a:pPr marL="57150" indent="-285750">
              <a:buFont typeface="Arial"/>
              <a:buChar char="•"/>
              <a:defRPr/>
            </a:pPr>
            <a:r>
              <a:rPr lang="fr-FR" sz="1400" dirty="0">
                <a:solidFill>
                  <a:schemeClr val="tx1"/>
                </a:solidFill>
              </a:rPr>
              <a:t>La CE interroge la base de données à travers des </a:t>
            </a:r>
            <a:r>
              <a:rPr lang="fr-FR" sz="1400" b="1" dirty="0">
                <a:solidFill>
                  <a:schemeClr val="tx1"/>
                </a:solidFill>
              </a:rPr>
              <a:t>mots clés </a:t>
            </a:r>
            <a:r>
              <a:rPr lang="fr-FR" sz="1400" dirty="0">
                <a:solidFill>
                  <a:schemeClr val="tx1"/>
                </a:solidFill>
              </a:rPr>
              <a:t>pour solliciter les experts et constituer ses panels d'évaluation</a:t>
            </a:r>
            <a:endParaRPr lang="en-US" sz="1400" dirty="0">
              <a:solidFill>
                <a:schemeClr val="tx1"/>
              </a:solidFill>
            </a:endParaRPr>
          </a:p>
          <a:p>
            <a:pPr marL="0" indent="0">
              <a:defRPr/>
            </a:pPr>
            <a:endParaRPr lang="fr-FR" sz="1100" dirty="0">
              <a:solidFill>
                <a:srgbClr val="000091"/>
              </a:solidFill>
            </a:endParaRPr>
          </a:p>
          <a:p>
            <a:pPr marL="0" indent="0">
              <a:defRPr/>
            </a:pPr>
            <a:r>
              <a:rPr lang="fr-FR" sz="1600" b="1" dirty="0"/>
              <a:t>Liens</a:t>
            </a:r>
            <a:endParaRPr lang="en-US" sz="1600" dirty="0"/>
          </a:p>
          <a:p>
            <a:pPr marL="57150" indent="-285750">
              <a:buFont typeface="Arial,Sans-Serif"/>
              <a:buChar char="•"/>
              <a:defRPr/>
            </a:pPr>
            <a:r>
              <a:rPr lang="fr-FR" sz="1400" u="sng" dirty="0">
                <a:hlinkClick r:id="rId3" tooltip="https://ec.europa.eu/info/funding-tenders/opportunities/docs/2021-2027/experts/standard-briefing-slides-for-experts_he_en.pdf"/>
              </a:rPr>
              <a:t>Guide pour devenir expert</a:t>
            </a:r>
            <a:endParaRPr lang="en-US" sz="1400" dirty="0"/>
          </a:p>
          <a:p>
            <a:pPr marL="57150" indent="-285750">
              <a:buFont typeface="Arial,Sans-Serif"/>
              <a:buChar char="•"/>
              <a:defRPr/>
            </a:pPr>
            <a:r>
              <a:rPr lang="fr-FR" sz="1400" u="sng" dirty="0">
                <a:hlinkClick r:id="rId4" tooltip="https://ec.europa.eu/info/funding-tenders/opportunities/portal/screen/work-as-an-expert"/>
              </a:rPr>
              <a:t>S'enregistrer comme expert</a:t>
            </a:r>
            <a:endParaRPr lang="fr-FR" sz="1400" dirty="0"/>
          </a:p>
          <a:p>
            <a:pPr marL="0">
              <a:defRPr/>
            </a:pPr>
            <a:endParaRPr lang="fr-FR" sz="1400" dirty="0"/>
          </a:p>
        </p:txBody>
      </p:sp>
      <p:sp>
        <p:nvSpPr>
          <p:cNvPr id="8" name="Titre 1"/>
          <p:cNvSpPr>
            <a:spLocks noGrp="1"/>
          </p:cNvSpPr>
          <p:nvPr>
            <p:ph type="title"/>
          </p:nvPr>
        </p:nvSpPr>
        <p:spPr bwMode="auto">
          <a:xfrm>
            <a:off x="359999" y="975949"/>
            <a:ext cx="8424000" cy="512604"/>
          </a:xfrm>
        </p:spPr>
        <p:txBody>
          <a:bodyPr/>
          <a:lstStyle/>
          <a:p>
            <a:pPr>
              <a:defRPr/>
            </a:pPr>
            <a:r>
              <a:rPr lang="fr-FR" sz="2400" dirty="0"/>
              <a:t>Devenez expert-évaluateur pour HORIZON EUROPE</a:t>
            </a:r>
            <a:endParaRPr dirty="0"/>
          </a:p>
        </p:txBody>
      </p:sp>
      <p:sp>
        <p:nvSpPr>
          <p:cNvPr id="6" name="ZoneTexte 5"/>
          <p:cNvSpPr txBox="1"/>
          <p:nvPr/>
        </p:nvSpPr>
        <p:spPr bwMode="auto">
          <a:xfrm>
            <a:off x="3203848" y="195087"/>
            <a:ext cx="5765503" cy="369332"/>
          </a:xfrm>
          <a:prstGeom prst="rect">
            <a:avLst/>
          </a:prstGeom>
          <a:noFill/>
        </p:spPr>
        <p:txBody>
          <a:bodyPr wrap="square" rtlCol="0">
            <a:spAutoFit/>
          </a:bodyPr>
          <a:lstStyle/>
          <a:p>
            <a:pPr algn="r">
              <a:defRPr/>
            </a:pPr>
            <a:r>
              <a:rPr lang="fr-FR" b="1"/>
              <a:t>Devenir Expert-évaluateur</a:t>
            </a:r>
          </a:p>
        </p:txBody>
      </p:sp>
    </p:spTree>
    <p:extLst>
      <p:ext uri="{BB962C8B-B14F-4D97-AF65-F5344CB8AC3E}">
        <p14:creationId xmlns:p14="http://schemas.microsoft.com/office/powerpoint/2010/main" val="18766318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59999" y="843558"/>
            <a:ext cx="8647694"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 réseau des Points de Contact Nationaux (PCN)</a:t>
            </a:r>
            <a:endParaRPr dirty="0"/>
          </a:p>
          <a:p>
            <a:pPr marL="0" indent="0">
              <a:spcAft>
                <a:spcPts val="600"/>
              </a:spcAft>
              <a:defRPr/>
            </a:pPr>
            <a:r>
              <a:rPr lang="fr-FR" sz="1400" i="1" dirty="0">
                <a:solidFill>
                  <a:schemeClr val="tx1"/>
                </a:solidFill>
              </a:rPr>
              <a:t>Le réseau PCN est piloté par le Ministère de l'Enseignement Supérieur, </a:t>
            </a:r>
            <a:r>
              <a:rPr lang="fr-FR" sz="1400" i="1" dirty="0" smtClean="0">
                <a:solidFill>
                  <a:schemeClr val="tx1"/>
                </a:solidFill>
              </a:rPr>
              <a:t>et de </a:t>
            </a:r>
            <a:r>
              <a:rPr lang="fr-FR" sz="1400" i="1" dirty="0">
                <a:solidFill>
                  <a:schemeClr val="tx1"/>
                </a:solidFill>
              </a:rPr>
              <a:t>la </a:t>
            </a:r>
            <a:r>
              <a:rPr lang="fr-FR" sz="1400" i="1" dirty="0" smtClean="0">
                <a:solidFill>
                  <a:schemeClr val="tx1"/>
                </a:solidFill>
              </a:rPr>
              <a:t>Recherche, </a:t>
            </a:r>
            <a:r>
              <a:rPr lang="fr-FR" sz="1400" i="1" dirty="0">
                <a:solidFill>
                  <a:schemeClr val="tx1"/>
                </a:solidFill>
              </a:rPr>
              <a:t>dont font à ce titre partie le coordinateur et les membres. </a:t>
            </a:r>
            <a:r>
              <a:rPr lang="fr-FR" sz="1400" b="1" i="1" dirty="0">
                <a:solidFill>
                  <a:schemeClr val="tx1"/>
                </a:solidFill>
              </a:rPr>
              <a:t>Ses missions : </a:t>
            </a:r>
            <a:r>
              <a:rPr lang="fr-FR" sz="1400" i="1" dirty="0">
                <a:solidFill>
                  <a:schemeClr val="tx1"/>
                </a:solidFill>
              </a:rPr>
              <a:t>Informer, conseiller, orienter, accompagner les communautés de recherche et innovation françaises dans leur participation à Horizon Europe.</a:t>
            </a:r>
            <a:endParaRPr lang="fr-FR" i="1" dirty="0">
              <a:solidFill>
                <a:schemeClr val="tx1"/>
              </a:solidFill>
            </a:endParaRPr>
          </a:p>
          <a:p>
            <a:pPr marL="0" indent="0">
              <a:spcBef>
                <a:spcPts val="600"/>
              </a:spcBef>
              <a:spcAft>
                <a:spcPts val="600"/>
              </a:spcAft>
              <a:defRPr/>
            </a:pPr>
            <a:r>
              <a:rPr lang="fr-FR" sz="1600" b="1" dirty="0"/>
              <a:t>Le PCN Climat/Energie est en charge des </a:t>
            </a:r>
            <a:r>
              <a:rPr lang="fr-FR" sz="1600" b="1" dirty="0" smtClean="0"/>
              <a:t>destinations 1 – 4 du </a:t>
            </a:r>
            <a:r>
              <a:rPr lang="fr-FR" sz="1600" b="1" dirty="0"/>
              <a:t>Cluster 5 :</a:t>
            </a:r>
            <a:endParaRPr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Maryline Rousselle</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Enrico </a:t>
            </a:r>
            <a:r>
              <a:rPr lang="fr-FR" sz="1400" b="1" dirty="0" err="1">
                <a:solidFill>
                  <a:schemeClr val="tx1"/>
                </a:solidFill>
              </a:rPr>
              <a:t>Mazzon</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Vasile </a:t>
            </a:r>
            <a:r>
              <a:rPr lang="fr-FR" sz="1400" b="1" dirty="0" err="1">
                <a:solidFill>
                  <a:schemeClr val="tx1"/>
                </a:solidFill>
              </a:rPr>
              <a:t>Iosub</a:t>
            </a:r>
            <a:endParaRPr lang="fr-FR" sz="1400" b="1" dirty="0">
              <a:solidFill>
                <a:schemeClr val="tx1"/>
              </a:solidFill>
            </a:endParaRPr>
          </a:p>
          <a:p>
            <a:pPr marL="514350" lvl="0" indent="-285750" algn="l">
              <a:lnSpc>
                <a:spcPct val="100000"/>
              </a:lnSpc>
              <a:buClr>
                <a:schemeClr val="accent4"/>
              </a:buClr>
              <a:buSzPct val="80000"/>
              <a:buFont typeface="Courier New"/>
              <a:buChar char="o"/>
              <a:defRPr/>
            </a:pPr>
            <a:endParaRPr lang="fr-FR" sz="1200" dirty="0"/>
          </a:p>
          <a:p>
            <a:pPr marL="0" indent="0">
              <a:spcBef>
                <a:spcPts val="600"/>
              </a:spcBef>
              <a:spcAft>
                <a:spcPts val="600"/>
              </a:spcAft>
              <a:defRPr/>
            </a:pPr>
            <a:r>
              <a:rPr lang="fr-FR" sz="1600" b="1" dirty="0"/>
              <a:t>Le PCN Transports est en charge des </a:t>
            </a:r>
            <a:r>
              <a:rPr lang="fr-FR" sz="1600" b="1" dirty="0" smtClean="0"/>
              <a:t>destinations 5 – 6 du </a:t>
            </a:r>
            <a:r>
              <a:rPr lang="fr-FR" sz="1600" b="1" dirty="0"/>
              <a:t>Cluster 5 :</a:t>
            </a:r>
            <a:endParaRPr lang="fr-FR" sz="1600"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lang="fr-FR" sz="1600"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Jean-Marc </a:t>
            </a:r>
            <a:r>
              <a:rPr lang="fr-FR" sz="1400" b="1" dirty="0" err="1">
                <a:solidFill>
                  <a:schemeClr val="tx1"/>
                </a:solidFill>
              </a:rPr>
              <a:t>Zaccardi</a:t>
            </a:r>
            <a:endParaRPr lang="fr-FR" sz="1400" b="1"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Thilo </a:t>
            </a:r>
            <a:r>
              <a:rPr lang="fr-FR" sz="1400" b="1" dirty="0" err="1">
                <a:solidFill>
                  <a:schemeClr val="tx1"/>
                </a:solidFill>
              </a:rPr>
              <a:t>Schönfeld</a:t>
            </a:r>
            <a:endParaRPr lang="fr-FR" sz="1400" b="1" dirty="0">
              <a:solidFill>
                <a:schemeClr val="tx1"/>
              </a:solidFill>
            </a:endParaRPr>
          </a:p>
        </p:txBody>
      </p:sp>
      <p:sp>
        <p:nvSpPr>
          <p:cNvPr id="5" name="ZoneTexte 4"/>
          <p:cNvSpPr txBox="1"/>
          <p:nvPr/>
        </p:nvSpPr>
        <p:spPr bwMode="auto">
          <a:xfrm>
            <a:off x="3203848" y="195087"/>
            <a:ext cx="5765503" cy="369332"/>
          </a:xfrm>
          <a:prstGeom prst="rect">
            <a:avLst/>
          </a:prstGeom>
          <a:noFill/>
        </p:spPr>
        <p:txBody>
          <a:bodyPr wrap="square" rtlCol="0">
            <a:spAutoFit/>
          </a:bodyPr>
          <a:lstStyle/>
          <a:p>
            <a:pPr algn="r">
              <a:defRPr/>
            </a:pPr>
            <a:r>
              <a:rPr lang="fr-FR" b="1"/>
              <a:t>Le réseau PCN</a:t>
            </a:r>
          </a:p>
        </p:txBody>
      </p:sp>
    </p:spTree>
    <p:extLst>
      <p:ext uri="{BB962C8B-B14F-4D97-AF65-F5344CB8AC3E}">
        <p14:creationId xmlns:p14="http://schemas.microsoft.com/office/powerpoint/2010/main" val="10976894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05493" y="993001"/>
            <a:ext cx="8530325"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Les Groupes Thématiques Nationaux (GTN) du Cluster 5 </a:t>
            </a:r>
          </a:p>
          <a:p>
            <a:pPr marL="0" indent="0">
              <a:spcBef>
                <a:spcPts val="600"/>
              </a:spcBef>
              <a:spcAft>
                <a:spcPts val="600"/>
              </a:spcAft>
              <a:defRPr/>
            </a:pPr>
            <a:r>
              <a:rPr lang="fr-FR" sz="1400" i="1" dirty="0">
                <a:solidFill>
                  <a:schemeClr val="tx1"/>
                </a:solidFill>
              </a:rPr>
              <a:t>Les GTN sont des structures de consultation des acteurs de la recherche (publique et privée) dans un domaine précis qui sont animées par les Représentants au Comité de </a:t>
            </a:r>
            <a:r>
              <a:rPr lang="fr-FR" sz="1400" i="1" dirty="0" smtClean="0">
                <a:solidFill>
                  <a:schemeClr val="tx1"/>
                </a:solidFill>
              </a:rPr>
              <a:t>Programme (RCP). </a:t>
            </a:r>
            <a:r>
              <a:rPr lang="fr-FR" sz="1400" i="1" dirty="0">
                <a:solidFill>
                  <a:schemeClr val="tx1"/>
                </a:solidFill>
              </a:rPr>
              <a:t>Ces derniers s’appuient sur leur GTN pour la définition de la position de la France qui sera présentée en comité de programme. Les GTN </a:t>
            </a:r>
            <a:r>
              <a:rPr lang="fr-FR" sz="1400" i="1" dirty="0" smtClean="0">
                <a:solidFill>
                  <a:schemeClr val="tx1"/>
                </a:solidFill>
              </a:rPr>
              <a:t>reposent sur la </a:t>
            </a:r>
            <a:r>
              <a:rPr lang="fr-FR" sz="1400" i="1" dirty="0">
                <a:solidFill>
                  <a:schemeClr val="tx1"/>
                </a:solidFill>
              </a:rPr>
              <a:t>participation des communautés de recherche et d’innovation française pour </a:t>
            </a:r>
            <a:r>
              <a:rPr lang="fr-FR" sz="1400" i="1" dirty="0" smtClean="0">
                <a:solidFill>
                  <a:schemeClr val="tx1"/>
                </a:solidFill>
              </a:rPr>
              <a:t>défendre </a:t>
            </a:r>
            <a:r>
              <a:rPr lang="fr-FR" sz="1400" i="1" dirty="0">
                <a:solidFill>
                  <a:schemeClr val="tx1"/>
                </a:solidFill>
              </a:rPr>
              <a:t>au mieux les intérêts des acteurs </a:t>
            </a:r>
            <a:r>
              <a:rPr lang="fr-FR" sz="1400" i="1" dirty="0" smtClean="0">
                <a:solidFill>
                  <a:schemeClr val="tx1"/>
                </a:solidFill>
              </a:rPr>
              <a:t>français au </a:t>
            </a:r>
            <a:r>
              <a:rPr lang="fr-FR" sz="1400" i="1" dirty="0">
                <a:solidFill>
                  <a:schemeClr val="tx1"/>
                </a:solidFill>
              </a:rPr>
              <a:t>niveau </a:t>
            </a:r>
            <a:r>
              <a:rPr lang="fr-FR" sz="1400" i="1" dirty="0" smtClean="0">
                <a:solidFill>
                  <a:schemeClr val="tx1"/>
                </a:solidFill>
              </a:rPr>
              <a:t>européen.</a:t>
            </a:r>
            <a:endParaRPr lang="fr-FR" sz="1400" b="1" i="1" dirty="0" smtClean="0">
              <a:solidFill>
                <a:schemeClr val="tx1"/>
              </a:solidFill>
            </a:endParaRPr>
          </a:p>
          <a:p>
            <a:pPr marL="0" indent="0">
              <a:spcBef>
                <a:spcPts val="600"/>
              </a:spcBef>
              <a:spcAft>
                <a:spcPts val="600"/>
              </a:spcAft>
              <a:defRPr/>
            </a:pPr>
            <a:r>
              <a:rPr lang="fr-FR" sz="1600" b="1" dirty="0" smtClean="0"/>
              <a:t>Les représentants au Comité de Programme (RCP) du Cluster 5 : </a:t>
            </a:r>
            <a:r>
              <a:rPr lang="fr-FR" sz="1600" dirty="0" smtClean="0"/>
              <a:t>Annabelle </a:t>
            </a:r>
            <a:r>
              <a:rPr lang="fr-FR" sz="1600" dirty="0" err="1" smtClean="0"/>
              <a:t>Rondaud</a:t>
            </a:r>
            <a:r>
              <a:rPr lang="fr-FR" sz="1600" dirty="0" smtClean="0"/>
              <a:t>, Pierre </a:t>
            </a:r>
            <a:r>
              <a:rPr lang="fr-FR" sz="1600" dirty="0" err="1" smtClean="0"/>
              <a:t>Pacaud</a:t>
            </a:r>
            <a:r>
              <a:rPr lang="fr-FR" sz="1600" dirty="0" smtClean="0"/>
              <a:t> et Eric </a:t>
            </a:r>
            <a:r>
              <a:rPr lang="fr-FR" sz="1600" dirty="0" err="1" smtClean="0"/>
              <a:t>Dimnet</a:t>
            </a:r>
            <a:endParaRPr lang="fr-FR" sz="1600" dirty="0" smtClean="0"/>
          </a:p>
          <a:p>
            <a:pPr marL="0" indent="0">
              <a:spcBef>
                <a:spcPts val="600"/>
              </a:spcBef>
              <a:spcAft>
                <a:spcPts val="600"/>
              </a:spcAft>
              <a:defRPr/>
            </a:pPr>
            <a:r>
              <a:rPr lang="fr-FR" sz="1600" b="1" dirty="0" smtClean="0"/>
              <a:t>Les deux GTN du Cluster 5 : </a:t>
            </a:r>
            <a:r>
              <a:rPr lang="fr-FR" sz="1600" dirty="0" smtClean="0"/>
              <a:t>Climat-Energie (</a:t>
            </a:r>
            <a:r>
              <a:rPr lang="fr-FR" sz="1600" i="1" dirty="0" smtClean="0"/>
              <a:t>destinations 1 à 4, animé par Annabelle </a:t>
            </a:r>
            <a:r>
              <a:rPr lang="fr-FR" sz="1600" i="1" dirty="0" err="1" smtClean="0"/>
              <a:t>Rondaud</a:t>
            </a:r>
            <a:r>
              <a:rPr lang="fr-FR" sz="1600" dirty="0" smtClean="0"/>
              <a:t>) et Transports (</a:t>
            </a:r>
            <a:r>
              <a:rPr lang="fr-FR" sz="1600" i="1" dirty="0" smtClean="0"/>
              <a:t>destination 2, 5 et 6, animé par Pierre </a:t>
            </a:r>
            <a:r>
              <a:rPr lang="fr-FR" sz="1600" i="1" dirty="0" err="1" smtClean="0"/>
              <a:t>Pacaud</a:t>
            </a:r>
            <a:r>
              <a:rPr lang="fr-FR" sz="1600" i="1" dirty="0" smtClean="0"/>
              <a:t> et Eric </a:t>
            </a:r>
            <a:r>
              <a:rPr lang="fr-FR" sz="1600" i="1" dirty="0" err="1" smtClean="0"/>
              <a:t>Dimnet</a:t>
            </a:r>
            <a:r>
              <a:rPr lang="fr-FR" sz="1600" dirty="0" smtClean="0"/>
              <a:t>)</a:t>
            </a:r>
          </a:p>
          <a:p>
            <a:pPr marL="514350" indent="-285750">
              <a:spcBef>
                <a:spcPts val="600"/>
              </a:spcBef>
              <a:spcAft>
                <a:spcPts val="600"/>
              </a:spcAft>
              <a:buClr>
                <a:srgbClr val="EA5433"/>
              </a:buClr>
              <a:buSzPct val="80000"/>
              <a:buFont typeface="Wingdings"/>
              <a:buChar char="Ø"/>
              <a:defRPr/>
            </a:pPr>
            <a:r>
              <a:rPr lang="fr-FR" sz="1400" dirty="0" smtClean="0">
                <a:solidFill>
                  <a:schemeClr val="tx1"/>
                </a:solidFill>
              </a:rPr>
              <a:t>Contacter </a:t>
            </a:r>
            <a:r>
              <a:rPr lang="fr-FR" sz="1400" u="sng" dirty="0">
                <a:solidFill>
                  <a:schemeClr val="tx1"/>
                </a:solidFill>
                <a:hlinkClick r:id="rId2" tooltip="mailto:annabelle.rondaud@recherche.gouv.fr"/>
              </a:rPr>
              <a:t>annabelle.rondaud@recherche.gouv.fr</a:t>
            </a:r>
            <a:r>
              <a:rPr lang="fr-FR" sz="1400" dirty="0">
                <a:solidFill>
                  <a:schemeClr val="tx1"/>
                </a:solidFill>
              </a:rPr>
              <a:t> ou </a:t>
            </a:r>
            <a:r>
              <a:rPr lang="fr-FR" sz="1400" u="sng" dirty="0" smtClean="0">
                <a:solidFill>
                  <a:schemeClr val="tx1"/>
                </a:solidFill>
                <a:hlinkClick r:id="rId3"/>
              </a:rPr>
              <a:t>pierre.pacaud@recherche.gouv.fr</a:t>
            </a:r>
            <a:r>
              <a:rPr lang="fr-FR" sz="1400" dirty="0" smtClean="0">
                <a:solidFill>
                  <a:schemeClr val="tx1"/>
                </a:solidFill>
              </a:rPr>
              <a:t> / </a:t>
            </a:r>
            <a:r>
              <a:rPr lang="fr-FR" sz="1400" dirty="0" smtClean="0">
                <a:solidFill>
                  <a:schemeClr val="tx1"/>
                </a:solidFill>
                <a:hlinkClick r:id="rId4"/>
              </a:rPr>
              <a:t>eric.dimnet@developpement-durable.gouv.fr</a:t>
            </a:r>
            <a:r>
              <a:rPr lang="fr-FR" sz="1400" dirty="0" smtClean="0">
                <a:solidFill>
                  <a:schemeClr val="tx1"/>
                </a:solidFill>
              </a:rPr>
              <a:t> pour plus d’informations sur les </a:t>
            </a:r>
            <a:r>
              <a:rPr lang="fr-FR" sz="1400" b="1" dirty="0" smtClean="0">
                <a:solidFill>
                  <a:schemeClr val="tx1"/>
                </a:solidFill>
              </a:rPr>
              <a:t>GTN</a:t>
            </a:r>
            <a:r>
              <a:rPr lang="fr-FR" sz="1400" dirty="0" smtClean="0">
                <a:solidFill>
                  <a:schemeClr val="tx1"/>
                </a:solidFill>
              </a:rPr>
              <a:t> et la manière dont ils contribuent à </a:t>
            </a:r>
            <a:r>
              <a:rPr lang="fr-FR" sz="1400" dirty="0">
                <a:solidFill>
                  <a:schemeClr val="tx1"/>
                </a:solidFill>
              </a:rPr>
              <a:t>l’</a:t>
            </a:r>
            <a:r>
              <a:rPr lang="fr-FR" sz="1400" b="1" dirty="0">
                <a:solidFill>
                  <a:schemeClr val="tx1"/>
                </a:solidFill>
              </a:rPr>
              <a:t>élaboration des futurs appels </a:t>
            </a:r>
            <a:r>
              <a:rPr lang="fr-FR" sz="1400" dirty="0">
                <a:solidFill>
                  <a:schemeClr val="tx1"/>
                </a:solidFill>
              </a:rPr>
              <a:t>du Cluster 5</a:t>
            </a:r>
          </a:p>
          <a:p>
            <a:pPr marL="514350" indent="-285750">
              <a:spcBef>
                <a:spcPts val="600"/>
              </a:spcBef>
              <a:spcAft>
                <a:spcPts val="600"/>
              </a:spcAft>
              <a:buClr>
                <a:srgbClr val="EA5433"/>
              </a:buClr>
              <a:buSzPct val="80000"/>
              <a:buFont typeface="Wingdings"/>
              <a:buChar char="Ø"/>
              <a:defRPr/>
            </a:pPr>
            <a:endParaRPr lang="fr-FR" sz="1400" dirty="0">
              <a:solidFill>
                <a:schemeClr val="tx1"/>
              </a:solidFill>
            </a:endParaRPr>
          </a:p>
          <a:p>
            <a:pPr marL="0" indent="0">
              <a:spcBef>
                <a:spcPts val="1200"/>
              </a:spcBef>
              <a:spcAft>
                <a:spcPts val="600"/>
              </a:spcAft>
              <a:defRPr/>
            </a:pPr>
            <a:endParaRPr lang="fr-FR" sz="1400" dirty="0">
              <a:solidFill>
                <a:srgbClr val="000091"/>
              </a:solidFill>
            </a:endParaRPr>
          </a:p>
        </p:txBody>
      </p:sp>
      <p:sp>
        <p:nvSpPr>
          <p:cNvPr id="5" name="ZoneTexte 4"/>
          <p:cNvSpPr txBox="1"/>
          <p:nvPr/>
        </p:nvSpPr>
        <p:spPr bwMode="auto">
          <a:xfrm>
            <a:off x="3203848" y="195087"/>
            <a:ext cx="5765503" cy="369332"/>
          </a:xfrm>
          <a:prstGeom prst="rect">
            <a:avLst/>
          </a:prstGeom>
          <a:noFill/>
        </p:spPr>
        <p:txBody>
          <a:bodyPr wrap="square" rtlCol="0">
            <a:spAutoFit/>
          </a:bodyPr>
          <a:lstStyle/>
          <a:p>
            <a:pPr algn="r">
              <a:defRPr/>
            </a:pPr>
            <a:r>
              <a:rPr lang="fr-FR" b="1" dirty="0"/>
              <a:t>Le GTN Cluster 5</a:t>
            </a:r>
          </a:p>
        </p:txBody>
      </p:sp>
    </p:spTree>
    <p:extLst>
      <p:ext uri="{BB962C8B-B14F-4D97-AF65-F5344CB8AC3E}">
        <p14:creationId xmlns:p14="http://schemas.microsoft.com/office/powerpoint/2010/main" val="42210395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98527" y="1086037"/>
            <a:ext cx="8424000"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Contacts</a:t>
            </a:r>
            <a:endParaRPr sz="1400" dirty="0"/>
          </a:p>
          <a:p>
            <a:pPr marL="514350" indent="-285750">
              <a:spcBef>
                <a:spcPts val="600"/>
              </a:spcBef>
              <a:buClr>
                <a:schemeClr val="accent4"/>
              </a:buClr>
              <a:buSzPct val="80000"/>
              <a:buFont typeface="Courier New"/>
              <a:buChar char="o"/>
              <a:defRPr/>
            </a:pPr>
            <a:r>
              <a:rPr lang="fr-FR" sz="1400" b="1" dirty="0"/>
              <a:t>Mail :</a:t>
            </a:r>
          </a:p>
          <a:p>
            <a:pPr marL="971550" lvl="1" indent="-285750">
              <a:buClr>
                <a:schemeClr val="accent4"/>
              </a:buClr>
              <a:buSzPct val="80000"/>
              <a:buFont typeface="Wingdings" panose="05000000000000000000" pitchFamily="2" charset="2"/>
              <a:buChar char="Ø"/>
              <a:defRPr/>
            </a:pPr>
            <a:r>
              <a:rPr lang="fr-FR" sz="1200" b="1" dirty="0"/>
              <a:t>PCN Climat/Energie : </a:t>
            </a:r>
            <a:r>
              <a:rPr lang="fr-FR" sz="1200" u="sng" dirty="0">
                <a:hlinkClick r:id="rId2" tooltip="mailto:pcn-climat-energie@recherche.gouv.fr"/>
              </a:rPr>
              <a:t>pcn-climat-energie@recherche.gouv.fr</a:t>
            </a:r>
            <a:endParaRPr lang="fr-FR" sz="1200" u="sng"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PCN Transports : </a:t>
            </a:r>
            <a:r>
              <a:rPr lang="fr-FR" sz="1200" u="sng" dirty="0">
                <a:hlinkClick r:id="rId3"/>
              </a:rPr>
              <a:t>pcn-transport@recherche.gouv.fr</a:t>
            </a:r>
            <a:r>
              <a:rPr lang="fr-FR" sz="1200" u="sng" dirty="0"/>
              <a:t> </a:t>
            </a:r>
            <a:endParaRPr lang="fr-FR" sz="1200" dirty="0"/>
          </a:p>
          <a:p>
            <a:pPr marL="514350" indent="-285750">
              <a:spcBef>
                <a:spcPts val="600"/>
              </a:spcBef>
              <a:spcAft>
                <a:spcPts val="600"/>
              </a:spcAft>
              <a:buClr>
                <a:schemeClr val="accent4"/>
              </a:buClr>
              <a:buSzPct val="80000"/>
              <a:buFont typeface="Courier New"/>
              <a:buChar char="o"/>
              <a:defRPr/>
            </a:pPr>
            <a:r>
              <a:rPr lang="fr-FR" sz="1400" b="1" dirty="0"/>
              <a:t>Liste de diffusion : </a:t>
            </a:r>
            <a:r>
              <a:rPr lang="fr-FR" sz="1400" u="sng" dirty="0">
                <a:hlinkClick r:id="rId4" tooltip="https://www.horizon-europe.gouv.fr/liste-de-diffusion-du-pcn-climat-energie-27809"/>
              </a:rPr>
              <a:t>PCN Climat/Energie </a:t>
            </a:r>
            <a:r>
              <a:rPr lang="fr-FR" sz="1400" dirty="0"/>
              <a:t> &amp; </a:t>
            </a:r>
            <a:r>
              <a:rPr lang="fr-FR" sz="1400" dirty="0">
                <a:hlinkClick r:id="rId5"/>
              </a:rPr>
              <a:t>PCN Transports</a:t>
            </a:r>
            <a:endParaRPr dirty="0"/>
          </a:p>
          <a:p>
            <a:pPr marL="514350" indent="-285750">
              <a:spcBef>
                <a:spcPts val="600"/>
              </a:spcBef>
              <a:spcAft>
                <a:spcPts val="600"/>
              </a:spcAft>
              <a:buClr>
                <a:schemeClr val="accent4"/>
              </a:buClr>
              <a:buSzPct val="80000"/>
              <a:buFont typeface="Courier New"/>
              <a:buChar char="o"/>
              <a:defRPr/>
            </a:pPr>
            <a:r>
              <a:rPr lang="fr-FR" sz="1400" b="1" dirty="0"/>
              <a:t>Liste de diffusion spécifique</a:t>
            </a:r>
            <a:r>
              <a:rPr lang="fr-FR" sz="1400" b="1" dirty="0">
                <a:solidFill>
                  <a:schemeClr val="bg2"/>
                </a:solidFill>
              </a:rPr>
              <a:t> </a:t>
            </a:r>
            <a:r>
              <a:rPr lang="fr-FR" sz="1400" b="1" dirty="0"/>
              <a:t>aux relais Horizon Europe :</a:t>
            </a:r>
            <a:r>
              <a:rPr lang="fr-FR" sz="1400" dirty="0"/>
              <a:t> </a:t>
            </a:r>
            <a:r>
              <a:rPr lang="fr-FR" sz="1400" u="sng" dirty="0">
                <a:solidFill>
                  <a:schemeClr val="bg2"/>
                </a:solidFill>
                <a:hlinkClick r:id="rId6" tooltip="https://www.horizon-europe.gouv.fr/relais-horizon-europe"/>
              </a:rPr>
              <a:t>Inscrivez-vous à la liste Relais HE</a:t>
            </a:r>
            <a:endParaRPr dirty="0"/>
          </a:p>
          <a:p>
            <a:pPr marL="514350" indent="-285750">
              <a:spcBef>
                <a:spcPts val="600"/>
              </a:spcBef>
              <a:buClr>
                <a:schemeClr val="accent4"/>
              </a:buClr>
              <a:buSzPct val="80000"/>
              <a:buFont typeface="Courier New"/>
              <a:buChar char="o"/>
              <a:defRPr/>
            </a:pPr>
            <a:r>
              <a:rPr lang="fr-FR" sz="1400" b="1" dirty="0"/>
              <a:t>LinkedIn :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7" tooltip="https://www.linkedin.com/company/pcn-climat-energie"/>
              </a:rPr>
              <a:t>https://www.linkedin.com/company/pcn-climat-energie</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8"/>
              </a:rPr>
              <a:t>https://www.linkedin.com/company/pcn-transports/</a:t>
            </a:r>
            <a:r>
              <a:rPr lang="fr-FR" sz="1200" dirty="0"/>
              <a:t> </a:t>
            </a:r>
          </a:p>
          <a:p>
            <a:pPr marL="514350" indent="-285750">
              <a:spcBef>
                <a:spcPts val="600"/>
              </a:spcBef>
              <a:buClr>
                <a:schemeClr val="accent4"/>
              </a:buClr>
              <a:buSzPct val="80000"/>
              <a:buFont typeface="Courier New"/>
              <a:buChar char="o"/>
              <a:defRPr/>
            </a:pPr>
            <a:r>
              <a:rPr lang="fr-FR" sz="1400" b="1" dirty="0">
                <a:solidFill>
                  <a:srgbClr val="000091"/>
                </a:solidFill>
              </a:rPr>
              <a:t>Site internet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9" tooltip="https://www.horizon-europe.gouv.fr/climat-energie-cluster5"/>
              </a:rPr>
              <a:t>https://www.horizon-europe.gouv.fr/climat-energie-cluster5</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10"/>
              </a:rPr>
              <a:t>https://www.horizon-europe.gouv.fr/transports</a:t>
            </a:r>
            <a:r>
              <a:rPr lang="fr-FR" sz="1200" dirty="0"/>
              <a:t> </a:t>
            </a:r>
          </a:p>
          <a:p>
            <a:pPr marL="514350" indent="-285750">
              <a:spcBef>
                <a:spcPts val="600"/>
              </a:spcBef>
              <a:spcAft>
                <a:spcPts val="600"/>
              </a:spcAft>
              <a:buClr>
                <a:srgbClr val="EA5433"/>
              </a:buClr>
              <a:buSzPct val="80000"/>
              <a:buFont typeface="Courier New"/>
              <a:buChar char="o"/>
              <a:defRPr/>
            </a:pPr>
            <a:endParaRPr lang="fr-FR" sz="1200" dirty="0">
              <a:solidFill>
                <a:srgbClr val="000091"/>
              </a:solidFill>
            </a:endParaRPr>
          </a:p>
          <a:p>
            <a:pPr marL="228600" indent="0">
              <a:spcBef>
                <a:spcPts val="600"/>
              </a:spcBef>
              <a:spcAft>
                <a:spcPts val="600"/>
              </a:spcAft>
              <a:buSzPct val="69000"/>
              <a:defRPr/>
            </a:pPr>
            <a:endParaRPr lang="fr-FR" sz="1400" u="sng" dirty="0">
              <a:solidFill>
                <a:srgbClr val="000000"/>
              </a:solidFill>
            </a:endParaRPr>
          </a:p>
          <a:p>
            <a:pPr marL="0" indent="0">
              <a:spcBef>
                <a:spcPts val="1200"/>
              </a:spcBef>
              <a:spcAft>
                <a:spcPts val="600"/>
              </a:spcAft>
              <a:defRPr/>
            </a:pPr>
            <a:endParaRPr lang="fr-FR" sz="1600" dirty="0">
              <a:solidFill>
                <a:srgbClr val="000091"/>
              </a:solidFill>
            </a:endParaRPr>
          </a:p>
        </p:txBody>
      </p:sp>
      <p:sp>
        <p:nvSpPr>
          <p:cNvPr id="5" name="ZoneTexte 4"/>
          <p:cNvSpPr txBox="1"/>
          <p:nvPr/>
        </p:nvSpPr>
        <p:spPr bwMode="auto">
          <a:xfrm>
            <a:off x="3203848" y="195087"/>
            <a:ext cx="5765503" cy="369332"/>
          </a:xfrm>
          <a:prstGeom prst="rect">
            <a:avLst/>
          </a:prstGeom>
          <a:noFill/>
        </p:spPr>
        <p:txBody>
          <a:bodyPr wrap="square" rtlCol="0">
            <a:spAutoFit/>
          </a:bodyPr>
          <a:lstStyle/>
          <a:p>
            <a:pPr algn="r">
              <a:defRPr/>
            </a:pPr>
            <a:r>
              <a:rPr lang="fr-FR" b="1"/>
              <a:t>Contacts PCN</a:t>
            </a:r>
          </a:p>
        </p:txBody>
      </p:sp>
    </p:spTree>
    <p:extLst>
      <p:ext uri="{BB962C8B-B14F-4D97-AF65-F5344CB8AC3E}">
        <p14:creationId xmlns:p14="http://schemas.microsoft.com/office/powerpoint/2010/main" val="60004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9</a:t>
            </a:fld>
            <a:endParaRPr lang="fr-FR" sz="1600" b="0" i="0" u="none" strike="noStrike" cap="none" spc="0">
              <a:ln>
                <a:noFill/>
              </a:ln>
              <a:solidFill>
                <a:srgbClr val="000091"/>
              </a:solidFill>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PARTENARIATS DU CLUSTER 5</a:t>
            </a:r>
            <a:endParaRPr lang="fr-FR" sz="1200" b="1" dirty="0"/>
          </a:p>
        </p:txBody>
      </p:sp>
      <p:graphicFrame>
        <p:nvGraphicFramePr>
          <p:cNvPr id="3" name="Diagramme 2"/>
          <p:cNvGraphicFramePr/>
          <p:nvPr>
            <p:extLst>
              <p:ext uri="{D42A27DB-BD31-4B8C-83A1-F6EECF244321}">
                <p14:modId xmlns:p14="http://schemas.microsoft.com/office/powerpoint/2010/main" val="4252760515"/>
              </p:ext>
            </p:extLst>
          </p:nvPr>
        </p:nvGraphicFramePr>
        <p:xfrm>
          <a:off x="803920" y="1059582"/>
          <a:ext cx="744048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731912" y="4280197"/>
            <a:ext cx="7584504" cy="307777"/>
          </a:xfrm>
          <a:prstGeom prst="rect">
            <a:avLst/>
          </a:prstGeom>
          <a:noFill/>
        </p:spPr>
        <p:txBody>
          <a:bodyPr wrap="square" rtlCol="0">
            <a:spAutoFit/>
          </a:bodyPr>
          <a:lstStyle/>
          <a:p>
            <a:r>
              <a:rPr lang="fr-FR" sz="1400" b="1" dirty="0" smtClean="0">
                <a:solidFill>
                  <a:schemeClr val="tx2"/>
                </a:solidFill>
              </a:rPr>
              <a:t>Pour </a:t>
            </a:r>
            <a:r>
              <a:rPr lang="fr-FR" sz="1400" b="1" dirty="0">
                <a:solidFill>
                  <a:schemeClr val="tx2"/>
                </a:solidFill>
              </a:rPr>
              <a:t>aller plus loin : </a:t>
            </a:r>
            <a:r>
              <a:rPr lang="fr-FR" sz="1400" dirty="0">
                <a:solidFill>
                  <a:schemeClr val="tx2"/>
                </a:solidFill>
                <a:hlinkClick r:id="rId7"/>
              </a:rPr>
              <a:t>https://</a:t>
            </a:r>
            <a:r>
              <a:rPr lang="fr-FR" sz="1400" dirty="0" smtClean="0">
                <a:solidFill>
                  <a:schemeClr val="tx2"/>
                </a:solidFill>
                <a:hlinkClick r:id="rId7"/>
              </a:rPr>
              <a:t>www.horizon-europe.gouv.fr/les-partenariats-du-cluster-5-27788</a:t>
            </a:r>
            <a:r>
              <a:rPr lang="fr-FR" sz="1400" dirty="0" smtClean="0">
                <a:solidFill>
                  <a:schemeClr val="tx2"/>
                </a:solidFill>
              </a:rPr>
              <a:t> </a:t>
            </a:r>
            <a:endParaRPr lang="fr-FR" sz="1400" dirty="0">
              <a:solidFill>
                <a:schemeClr val="tx2"/>
              </a:solidFill>
            </a:endParaRPr>
          </a:p>
        </p:txBody>
      </p:sp>
    </p:spTree>
    <p:extLst>
      <p:ext uri="{BB962C8B-B14F-4D97-AF65-F5344CB8AC3E}">
        <p14:creationId xmlns:p14="http://schemas.microsoft.com/office/powerpoint/2010/main" val="3296522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A4CEAA76-E87D-4518-B7C5-689E0EE7511F}" vid="{00D7BD8D-0F45-4634-A879-E4B96FDEFCA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074068c-b24f-4ff9-a86f-a3aee0152276">
      <Terms xmlns="http://schemas.microsoft.com/office/infopath/2007/PartnerControls"/>
    </lcf76f155ced4ddcb4097134ff3c332f>
    <TaxCatchAll xmlns="1f47c0f9-1590-49e1-8db1-3ab35d55043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F87F3B8A07F44D969FAD5920EB612B" ma:contentTypeVersion="12" ma:contentTypeDescription="Crée un document." ma:contentTypeScope="" ma:versionID="12d4baa4ba3ac88424d2c6a03cd02680">
  <xsd:schema xmlns:xsd="http://www.w3.org/2001/XMLSchema" xmlns:xs="http://www.w3.org/2001/XMLSchema" xmlns:p="http://schemas.microsoft.com/office/2006/metadata/properties" xmlns:ns2="e074068c-b24f-4ff9-a86f-a3aee0152276" xmlns:ns3="1f47c0f9-1590-49e1-8db1-3ab35d550439" targetNamespace="http://schemas.microsoft.com/office/2006/metadata/properties" ma:root="true" ma:fieldsID="43ccfb356ee9f54d0caa429107cabd53" ns2:_="" ns3:_="">
    <xsd:import namespace="e074068c-b24f-4ff9-a86f-a3aee0152276"/>
    <xsd:import namespace="1f47c0f9-1590-49e1-8db1-3ab35d5504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4068c-b24f-4ff9-a86f-a3aee0152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47c0f9-1590-49e1-8db1-3ab35d55043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3204ced-c735-45f9-8b17-8d0378bde9d9}" ma:internalName="TaxCatchAll" ma:showField="CatchAllData" ma:web="1f47c0f9-1590-49e1-8db1-3ab35d5504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4A17D9-E236-4691-B704-33703C186AEA}">
  <ds:schemaRefs>
    <ds:schemaRef ds:uri="http://purl.org/dc/elements/1.1/"/>
    <ds:schemaRef ds:uri="http://schemas.microsoft.com/office/2006/metadata/properties"/>
    <ds:schemaRef ds:uri="e074068c-b24f-4ff9-a86f-a3aee0152276"/>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1f47c0f9-1590-49e1-8db1-3ab35d550439"/>
    <ds:schemaRef ds:uri="http://www.w3.org/XML/1998/namespace"/>
    <ds:schemaRef ds:uri="http://purl.org/dc/dcmitype/"/>
  </ds:schemaRefs>
</ds:datastoreItem>
</file>

<file path=customXml/itemProps2.xml><?xml version="1.0" encoding="utf-8"?>
<ds:datastoreItem xmlns:ds="http://schemas.openxmlformats.org/officeDocument/2006/customXml" ds:itemID="{D9FF0D36-D67B-401D-9422-759C7B937066}">
  <ds:schemaRefs>
    <ds:schemaRef ds:uri="http://schemas.microsoft.com/sharepoint/v3/contenttype/forms"/>
  </ds:schemaRefs>
</ds:datastoreItem>
</file>

<file path=customXml/itemProps3.xml><?xml version="1.0" encoding="utf-8"?>
<ds:datastoreItem xmlns:ds="http://schemas.openxmlformats.org/officeDocument/2006/customXml" ds:itemID="{4B68AC8B-3975-42CA-A825-DB5BBEB2B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4068c-b24f-4ff9-a86f-a3aee0152276"/>
    <ds:schemaRef ds:uri="1f47c0f9-1590-49e1-8db1-3ab35d550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MODL-PPT-HEU-MESR</Template>
  <TotalTime>90406</TotalTime>
  <Words>26656</Words>
  <Application>Microsoft Office PowerPoint</Application>
  <PresentationFormat>Affichage à l'écran (16:9)</PresentationFormat>
  <Paragraphs>5806</Paragraphs>
  <Slides>83</Slides>
  <Notes>16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83</vt:i4>
      </vt:variant>
    </vt:vector>
  </HeadingPairs>
  <TitlesOfParts>
    <vt:vector size="93" baseType="lpstr">
      <vt:lpstr>.Lucida Grande UI Regular</vt:lpstr>
      <vt:lpstr>Arial</vt:lpstr>
      <vt:lpstr>Arial,Sans-Serif</vt:lpstr>
      <vt:lpstr>Calibri</vt:lpstr>
      <vt:lpstr>Courier New</vt:lpstr>
      <vt:lpstr>Menlo Regular</vt:lpstr>
      <vt:lpstr>Police système</vt:lpstr>
      <vt:lpstr>Times New Roman</vt:lpstr>
      <vt:lpstr>Wingdings</vt:lpstr>
      <vt:lpstr>1_OPÉRATEURS</vt:lpstr>
      <vt:lpstr>w</vt:lpstr>
      <vt:lpstr>Présentation PowerPoint</vt:lpstr>
      <vt:lpstr>Présentation PowerPoint</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5 sur les thématiques climat, énergie et mobilité (voir ici).  En France, le dispositif des PCN est placé sous l'autorité du Ministère de l'enseignement supérieur et de la recherche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  Ce guide s'adresse à tous les acteurs français du monde de la recherche et de l’innovation ainsi qu'aux autorités publiques, aux acteurs économiques, sociaux et culturels potentiellement ciblés par le Cluster 5. Il vise à leur offrir un premier niveau d'accès au programme de travail 2023 du Cluster 5, en proposant en français des éléments structurels qui permettent de comprendre les fondements et les priorités du Cluster, ainsi qu'une synthèse des éléments clés de chaque appel.  Les synthèses et traductions proposées dans ce guide n'engagent que la responsabilité de leurs auteurs et en aucune manière celle de la Commission européenne. Les porteurs de projets intéressés doivent impérativement se référer au programme de travail 2023-2024 du Cluster 5 publié uniquement en anglais.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Lire un appel « topic »</vt:lpstr>
      <vt:lpstr>Présentation PowerPoint</vt:lpstr>
      <vt:lpstr>Présentation PowerPoint</vt:lpstr>
      <vt:lpstr>Présentation PowerPoint</vt:lpstr>
      <vt:lpstr>Présentation PowerPoint</vt:lpstr>
      <vt:lpstr>Présentation PowerPoint</vt:lpstr>
      <vt:lpstr>Destination 3 Un approvisionnement énergétique durable, sûr et compétitif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Destination 4 Utilisation efficace, durable et inclusive de l'énergie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documents pour aller plus loin</vt:lpstr>
      <vt:lpstr>Devenez expert-évaluateur pour HORIZON EUROPE</vt:lpstr>
      <vt:lpstr>Présentation PowerPoint</vt:lpstr>
      <vt:lpstr>Présentation PowerPoint</vt:lpstr>
      <vt:lpstr>Présentation PowerPoint</vt:lpstr>
    </vt:vector>
  </TitlesOfParts>
  <Manager>Client</Manager>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BENJAMIN WYNIGER</dc:creator>
  <cp:lastModifiedBy>BENJAMIN WYNIGER</cp:lastModifiedBy>
  <cp:revision>391</cp:revision>
  <cp:lastPrinted>2022-06-28T15:17:54Z</cp:lastPrinted>
  <dcterms:created xsi:type="dcterms:W3CDTF">2022-06-13T15:26:11Z</dcterms:created>
  <dcterms:modified xsi:type="dcterms:W3CDTF">2022-11-28T13:48:30Z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0x010100EAF87F3B8A07F44D969FAD5920EB612B</vt:lpwstr>
  </property>
</Properties>
</file>