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813" r:id="rId4"/>
  </p:sldMasterIdLst>
  <p:notesMasterIdLst>
    <p:notesMasterId r:id="rId42"/>
  </p:notesMasterIdLst>
  <p:handoutMasterIdLst>
    <p:handoutMasterId r:id="rId43"/>
  </p:handoutMasterIdLst>
  <p:sldIdLst>
    <p:sldId id="327" r:id="rId5"/>
    <p:sldId id="328" r:id="rId6"/>
    <p:sldId id="446" r:id="rId7"/>
    <p:sldId id="329" r:id="rId8"/>
    <p:sldId id="330" r:id="rId9"/>
    <p:sldId id="331" r:id="rId10"/>
    <p:sldId id="332" r:id="rId11"/>
    <p:sldId id="333" r:id="rId12"/>
    <p:sldId id="486" r:id="rId13"/>
    <p:sldId id="530" r:id="rId14"/>
    <p:sldId id="334" r:id="rId15"/>
    <p:sldId id="335" r:id="rId16"/>
    <p:sldId id="336" r:id="rId17"/>
    <p:sldId id="536" r:id="rId18"/>
    <p:sldId id="448" r:id="rId19"/>
    <p:sldId id="444" r:id="rId20"/>
    <p:sldId id="445" r:id="rId21"/>
    <p:sldId id="449" r:id="rId22"/>
    <p:sldId id="450" r:id="rId23"/>
    <p:sldId id="451" r:id="rId24"/>
    <p:sldId id="452" r:id="rId25"/>
    <p:sldId id="453" r:id="rId26"/>
    <p:sldId id="454" r:id="rId27"/>
    <p:sldId id="455" r:id="rId28"/>
    <p:sldId id="456" r:id="rId29"/>
    <p:sldId id="457" r:id="rId30"/>
    <p:sldId id="458" r:id="rId31"/>
    <p:sldId id="459" r:id="rId32"/>
    <p:sldId id="460" r:id="rId33"/>
    <p:sldId id="461" r:id="rId34"/>
    <p:sldId id="403" r:id="rId35"/>
    <p:sldId id="404" r:id="rId36"/>
    <p:sldId id="405" r:id="rId37"/>
    <p:sldId id="406" r:id="rId38"/>
    <p:sldId id="408" r:id="rId39"/>
    <p:sldId id="407" r:id="rId40"/>
    <p:sldId id="409" r:id="rId41"/>
  </p:sldIdLst>
  <p:sldSz cx="9144000" cy="5143500" type="screen16x9"/>
  <p:notesSz cx="6735763" cy="98663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ÉRATEURS" id="{0B896E98-F45E-4768-8620-EDDF394BE181}">
          <p14:sldIdLst>
            <p14:sldId id="327"/>
            <p14:sldId id="328"/>
            <p14:sldId id="446"/>
            <p14:sldId id="329"/>
            <p14:sldId id="330"/>
            <p14:sldId id="331"/>
            <p14:sldId id="332"/>
            <p14:sldId id="333"/>
            <p14:sldId id="486"/>
            <p14:sldId id="530"/>
            <p14:sldId id="334"/>
            <p14:sldId id="335"/>
            <p14:sldId id="336"/>
            <p14:sldId id="536"/>
            <p14:sldId id="448"/>
            <p14:sldId id="444"/>
            <p14:sldId id="445"/>
            <p14:sldId id="449"/>
            <p14:sldId id="450"/>
            <p14:sldId id="451"/>
            <p14:sldId id="452"/>
            <p14:sldId id="453"/>
            <p14:sldId id="454"/>
            <p14:sldId id="455"/>
            <p14:sldId id="456"/>
            <p14:sldId id="457"/>
            <p14:sldId id="458"/>
            <p14:sldId id="459"/>
            <p14:sldId id="460"/>
            <p14:sldId id="461"/>
            <p14:sldId id="403"/>
            <p14:sldId id="404"/>
            <p14:sldId id="405"/>
            <p14:sldId id="406"/>
            <p14:sldId id="408"/>
            <p14:sldId id="407"/>
            <p14:sldId id="409"/>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AD"/>
    <a:srgbClr val="0C5076"/>
    <a:srgbClr val="EC13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343" autoAdjust="0"/>
  </p:normalViewPr>
  <p:slideViewPr>
    <p:cSldViewPr showGuides="1">
      <p:cViewPr varScale="1">
        <p:scale>
          <a:sx n="97" d="100"/>
          <a:sy n="97" d="100"/>
        </p:scale>
        <p:origin x="546" y="72"/>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27" d="100"/>
          <a:sy n="127" d="100"/>
        </p:scale>
        <p:origin x="544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8" Type="http://schemas.openxmlformats.org/officeDocument/2006/relationships/hyperlink" Target="https://www.horizon-europe.gouv.fr/le-partenariat-europe-s-rail-31102" TargetMode="External"/><Relationship Id="rId3" Type="http://schemas.openxmlformats.org/officeDocument/2006/relationships/hyperlink" Target="https://www.horizon-europe.gouv.fr/le-partenariat-clean-energy-transition-30809" TargetMode="External"/><Relationship Id="rId7" Type="http://schemas.openxmlformats.org/officeDocument/2006/relationships/hyperlink" Target="https://www.horizon-europe.gouv.fr/le-partenariat-clean-aviation-31099" TargetMode="External"/><Relationship Id="rId2" Type="http://schemas.openxmlformats.org/officeDocument/2006/relationships/hyperlink" Target="https://www.horizon-europe.gouv.fr/le-partenariat-sesar3-31105" TargetMode="External"/><Relationship Id="rId1" Type="http://schemas.openxmlformats.org/officeDocument/2006/relationships/hyperlink" Target="https://www.horizon-europe.gouv.fr/le-partenariat-clean-hydrogen-29765" TargetMode="External"/><Relationship Id="rId6" Type="http://schemas.openxmlformats.org/officeDocument/2006/relationships/hyperlink" Target="https://www.horizon-europe.gouv.fr/le-partenariat-towards-zero-emission-road-transport-31096" TargetMode="External"/><Relationship Id="rId11" Type="http://schemas.openxmlformats.org/officeDocument/2006/relationships/hyperlink" Target="https://www.horizon-europe.gouv.fr/le-partenariat-connected-cooperative-automated-mobility-31093" TargetMode="External"/><Relationship Id="rId5" Type="http://schemas.openxmlformats.org/officeDocument/2006/relationships/hyperlink" Target="https://www.horizon-europe.gouv.fr/le-partenariat-built4people-30952" TargetMode="External"/><Relationship Id="rId10" Type="http://schemas.openxmlformats.org/officeDocument/2006/relationships/hyperlink" Target="https://www.horizon-europe.gouv.fr/le-partenariat-zero-emission-waterborne-transport-31108" TargetMode="External"/><Relationship Id="rId4" Type="http://schemas.openxmlformats.org/officeDocument/2006/relationships/hyperlink" Target="https://www.horizon-europe.gouv.fr/le-partenariat-driving-urban-transitions-sustainable-future-31111" TargetMode="External"/><Relationship Id="rId9" Type="http://schemas.openxmlformats.org/officeDocument/2006/relationships/hyperlink" Target="https://www.horizon-europe.gouv.fr/le-partenariat-sur-les-batteries-batt4eu-30827" TargetMode="External"/></Relationships>
</file>

<file path=ppt/diagrams/_rels/drawing1.xml.rels><?xml version="1.0" encoding="UTF-8" standalone="yes"?>
<Relationships xmlns="http://schemas.openxmlformats.org/package/2006/relationships"><Relationship Id="rId8" Type="http://schemas.openxmlformats.org/officeDocument/2006/relationships/hyperlink" Target="https://www.horizon-europe.gouv.fr/le-partenariat-towards-zero-emission-road-transport-31096" TargetMode="External"/><Relationship Id="rId3" Type="http://schemas.openxmlformats.org/officeDocument/2006/relationships/hyperlink" Target="https://www.horizon-europe.gouv.fr/le-partenariat-clean-aviation-31099" TargetMode="External"/><Relationship Id="rId7" Type="http://schemas.openxmlformats.org/officeDocument/2006/relationships/hyperlink" Target="https://www.horizon-europe.gouv.fr/le-partenariat-built4people-30952" TargetMode="External"/><Relationship Id="rId2" Type="http://schemas.openxmlformats.org/officeDocument/2006/relationships/hyperlink" Target="https://www.horizon-europe.gouv.fr/le-partenariat-sesar3-31105" TargetMode="External"/><Relationship Id="rId1" Type="http://schemas.openxmlformats.org/officeDocument/2006/relationships/hyperlink" Target="https://www.horizon-europe.gouv.fr/le-partenariat-clean-hydrogen-29765" TargetMode="External"/><Relationship Id="rId6" Type="http://schemas.openxmlformats.org/officeDocument/2006/relationships/hyperlink" Target="https://www.horizon-europe.gouv.fr/le-partenariat-driving-urban-transitions-sustainable-future-31111" TargetMode="External"/><Relationship Id="rId11" Type="http://schemas.openxmlformats.org/officeDocument/2006/relationships/hyperlink" Target="https://www.horizon-europe.gouv.fr/le-partenariat-connected-cooperative-automated-mobility-31093" TargetMode="External"/><Relationship Id="rId5" Type="http://schemas.openxmlformats.org/officeDocument/2006/relationships/hyperlink" Target="https://www.horizon-europe.gouv.fr/le-partenariat-clean-energy-transition-30809" TargetMode="External"/><Relationship Id="rId10" Type="http://schemas.openxmlformats.org/officeDocument/2006/relationships/hyperlink" Target="https://www.horizon-europe.gouv.fr/le-partenariat-zero-emission-waterborne-transport-31108" TargetMode="External"/><Relationship Id="rId4" Type="http://schemas.openxmlformats.org/officeDocument/2006/relationships/hyperlink" Target="https://www.horizon-europe.gouv.fr/le-partenariat-europe-s-rail-31102" TargetMode="External"/><Relationship Id="rId9" Type="http://schemas.openxmlformats.org/officeDocument/2006/relationships/hyperlink" Target="https://www.horizon-europe.gouv.fr/le-partenariat-sur-les-batteries-batt4eu-30827"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4DEDF9-57FC-4057-918C-C88624E7D094}" type="doc">
      <dgm:prSet loTypeId="urn:microsoft.com/office/officeart/2005/8/layout/hList1" loCatId="list" qsTypeId="urn:microsoft.com/office/officeart/2005/8/quickstyle/simple4" qsCatId="simple" csTypeId="urn:microsoft.com/office/officeart/2005/8/colors/colorful2" csCatId="colorful" phldr="1"/>
      <dgm:spPr/>
      <dgm:t>
        <a:bodyPr/>
        <a:lstStyle/>
        <a:p>
          <a:endParaRPr lang="fr-FR"/>
        </a:p>
      </dgm:t>
    </dgm:pt>
    <dgm:pt modelId="{F7593485-EEEB-4B98-B63A-6DEF20D7E35C}">
      <dgm:prSet phldrT="[Texte]"/>
      <dgm:spPr/>
      <dgm:t>
        <a:bodyPr/>
        <a:lstStyle/>
        <a:p>
          <a:r>
            <a:rPr lang="fr-FR" b="1" dirty="0" smtClean="0"/>
            <a:t>Partenariats institutionnalisés</a:t>
          </a:r>
          <a:endParaRPr lang="fr-FR" dirty="0"/>
        </a:p>
      </dgm:t>
    </dgm:pt>
    <dgm:pt modelId="{8F319C1B-9D69-4DC6-B099-B81A7A9286BC}" type="parTrans" cxnId="{507307A3-D512-4263-9B0B-9427A860CD4A}">
      <dgm:prSet/>
      <dgm:spPr/>
      <dgm:t>
        <a:bodyPr/>
        <a:lstStyle/>
        <a:p>
          <a:endParaRPr lang="fr-FR"/>
        </a:p>
      </dgm:t>
    </dgm:pt>
    <dgm:pt modelId="{F0AEB25F-B541-44BA-863F-F437748D5330}" type="sibTrans" cxnId="{507307A3-D512-4263-9B0B-9427A860CD4A}">
      <dgm:prSet/>
      <dgm:spPr/>
      <dgm:t>
        <a:bodyPr/>
        <a:lstStyle/>
        <a:p>
          <a:endParaRPr lang="fr-FR"/>
        </a:p>
      </dgm:t>
    </dgm:pt>
    <dgm:pt modelId="{CF8A98EE-BED8-4E4E-A209-BE2B6CC29C4D}">
      <dgm:prSet phldrT="[Texte]"/>
      <dgm:spPr/>
      <dgm:t>
        <a:bodyPr anchor="ctr"/>
        <a:lstStyle/>
        <a:p>
          <a:pPr>
            <a:lnSpc>
              <a:spcPct val="100000"/>
            </a:lnSpc>
            <a:spcBef>
              <a:spcPts val="0"/>
            </a:spcBef>
            <a:spcAft>
              <a:spcPts val="1200"/>
            </a:spcAft>
          </a:pPr>
          <a:r>
            <a:rPr lang="fr-FR" u="sng" dirty="0" smtClean="0">
              <a:hlinkClick xmlns:r="http://schemas.openxmlformats.org/officeDocument/2006/relationships" r:id="rId1"/>
            </a:rPr>
            <a:t>Clean Hydrogen</a:t>
          </a:r>
          <a:endParaRPr lang="fr-FR" u="sng" dirty="0"/>
        </a:p>
      </dgm:t>
    </dgm:pt>
    <dgm:pt modelId="{B67675A7-4A58-41E8-94C4-60689A4BEF8E}" type="parTrans" cxnId="{44BBC9E2-A31F-4F92-B10E-E86AC2483291}">
      <dgm:prSet/>
      <dgm:spPr/>
      <dgm:t>
        <a:bodyPr/>
        <a:lstStyle/>
        <a:p>
          <a:endParaRPr lang="fr-FR"/>
        </a:p>
      </dgm:t>
    </dgm:pt>
    <dgm:pt modelId="{F49E805F-6AB5-4041-A602-F4DC6CB81803}" type="sibTrans" cxnId="{44BBC9E2-A31F-4F92-B10E-E86AC2483291}">
      <dgm:prSet/>
      <dgm:spPr/>
      <dgm:t>
        <a:bodyPr/>
        <a:lstStyle/>
        <a:p>
          <a:endParaRPr lang="fr-FR"/>
        </a:p>
      </dgm:t>
    </dgm:pt>
    <dgm:pt modelId="{2A8891CC-8267-4444-B8C1-2F89FA14C68A}">
      <dgm:prSet phldrT="[Texte]"/>
      <dgm:spPr/>
      <dgm:t>
        <a:bodyPr anchor="ctr"/>
        <a:lstStyle/>
        <a:p>
          <a:pPr>
            <a:lnSpc>
              <a:spcPct val="100000"/>
            </a:lnSpc>
            <a:spcBef>
              <a:spcPts val="0"/>
            </a:spcBef>
            <a:spcAft>
              <a:spcPts val="1200"/>
            </a:spcAft>
          </a:pPr>
          <a:r>
            <a:rPr lang="fr-FR" u="sng" dirty="0" smtClean="0">
              <a:hlinkClick xmlns:r="http://schemas.openxmlformats.org/officeDocument/2006/relationships" r:id="rId2"/>
            </a:rPr>
            <a:t>Integrated Air Traffic Management</a:t>
          </a:r>
          <a:endParaRPr lang="fr-FR" u="sng" dirty="0"/>
        </a:p>
      </dgm:t>
    </dgm:pt>
    <dgm:pt modelId="{C7713AD6-3E56-4A15-A223-4062ADA08F1A}" type="parTrans" cxnId="{AA2A01E3-5C15-4575-A1A0-E1369969B1CD}">
      <dgm:prSet/>
      <dgm:spPr/>
      <dgm:t>
        <a:bodyPr/>
        <a:lstStyle/>
        <a:p>
          <a:endParaRPr lang="fr-FR"/>
        </a:p>
      </dgm:t>
    </dgm:pt>
    <dgm:pt modelId="{58814C6E-A2FE-4959-B08C-E61F1CBA9F5D}" type="sibTrans" cxnId="{AA2A01E3-5C15-4575-A1A0-E1369969B1CD}">
      <dgm:prSet/>
      <dgm:spPr/>
      <dgm:t>
        <a:bodyPr/>
        <a:lstStyle/>
        <a:p>
          <a:endParaRPr lang="fr-FR"/>
        </a:p>
      </dgm:t>
    </dgm:pt>
    <dgm:pt modelId="{CF709FDC-EB88-4EAC-A440-05DC16119AFE}">
      <dgm:prSet phldrT="[Texte]"/>
      <dgm:spPr/>
      <dgm:t>
        <a:bodyPr/>
        <a:lstStyle/>
        <a:p>
          <a:r>
            <a:rPr lang="fr-FR" b="1" dirty="0" smtClean="0"/>
            <a:t>Partenariats cofinancés</a:t>
          </a:r>
          <a:endParaRPr lang="fr-FR" dirty="0"/>
        </a:p>
      </dgm:t>
    </dgm:pt>
    <dgm:pt modelId="{6A132548-81FF-4A03-A76D-1AC785996416}" type="parTrans" cxnId="{571E752B-D475-4009-81F6-C9CDC9361067}">
      <dgm:prSet/>
      <dgm:spPr/>
      <dgm:t>
        <a:bodyPr/>
        <a:lstStyle/>
        <a:p>
          <a:endParaRPr lang="fr-FR"/>
        </a:p>
      </dgm:t>
    </dgm:pt>
    <dgm:pt modelId="{1E77B10A-240E-43F1-A096-474E869772B9}" type="sibTrans" cxnId="{571E752B-D475-4009-81F6-C9CDC9361067}">
      <dgm:prSet/>
      <dgm:spPr/>
      <dgm:t>
        <a:bodyPr/>
        <a:lstStyle/>
        <a:p>
          <a:endParaRPr lang="fr-FR"/>
        </a:p>
      </dgm:t>
    </dgm:pt>
    <dgm:pt modelId="{6C75034F-CE22-413E-9F43-33DF56E0D471}">
      <dgm:prSet phldrT="[Texte]"/>
      <dgm:spPr/>
      <dgm:t>
        <a:bodyPr anchor="ctr"/>
        <a:lstStyle/>
        <a:p>
          <a:pPr>
            <a:lnSpc>
              <a:spcPct val="100000"/>
            </a:lnSpc>
            <a:spcAft>
              <a:spcPts val="1200"/>
            </a:spcAft>
          </a:pPr>
          <a:r>
            <a:rPr lang="fr-FR" dirty="0" smtClean="0">
              <a:hlinkClick xmlns:r="http://schemas.openxmlformats.org/officeDocument/2006/relationships" r:id="rId3"/>
            </a:rPr>
            <a:t>Clean </a:t>
          </a:r>
          <a:r>
            <a:rPr lang="fr-FR" dirty="0" err="1" smtClean="0">
              <a:hlinkClick xmlns:r="http://schemas.openxmlformats.org/officeDocument/2006/relationships" r:id="rId3"/>
            </a:rPr>
            <a:t>Energy</a:t>
          </a:r>
          <a:r>
            <a:rPr lang="fr-FR" dirty="0" smtClean="0">
              <a:hlinkClick xmlns:r="http://schemas.openxmlformats.org/officeDocument/2006/relationships" r:id="rId3"/>
            </a:rPr>
            <a:t> Transition (CETP)</a:t>
          </a:r>
          <a:endParaRPr lang="fr-FR" dirty="0"/>
        </a:p>
      </dgm:t>
    </dgm:pt>
    <dgm:pt modelId="{DF81E199-0FA0-4174-B5D3-42F3DA0F9BB2}" type="parTrans" cxnId="{B40A0872-29E4-4B63-A04D-B0589BFF72A8}">
      <dgm:prSet/>
      <dgm:spPr/>
      <dgm:t>
        <a:bodyPr/>
        <a:lstStyle/>
        <a:p>
          <a:endParaRPr lang="fr-FR"/>
        </a:p>
      </dgm:t>
    </dgm:pt>
    <dgm:pt modelId="{B374518B-1B2D-4FC9-907A-225D7D636348}" type="sibTrans" cxnId="{B40A0872-29E4-4B63-A04D-B0589BFF72A8}">
      <dgm:prSet/>
      <dgm:spPr/>
      <dgm:t>
        <a:bodyPr/>
        <a:lstStyle/>
        <a:p>
          <a:endParaRPr lang="fr-FR"/>
        </a:p>
      </dgm:t>
    </dgm:pt>
    <dgm:pt modelId="{CE90F20C-EEA5-4898-8C94-AB17C2A0AA9B}">
      <dgm:prSet phldrT="[Texte]"/>
      <dgm:spPr/>
      <dgm:t>
        <a:bodyPr anchor="ctr"/>
        <a:lstStyle/>
        <a:p>
          <a:pPr>
            <a:lnSpc>
              <a:spcPct val="100000"/>
            </a:lnSpc>
            <a:spcAft>
              <a:spcPts val="1200"/>
            </a:spcAft>
          </a:pPr>
          <a:r>
            <a:rPr lang="en-US" dirty="0" smtClean="0">
              <a:hlinkClick xmlns:r="http://schemas.openxmlformats.org/officeDocument/2006/relationships" r:id="rId4"/>
            </a:rPr>
            <a:t>Driving urban transitions to a sustainable future (DUT)</a:t>
          </a:r>
          <a:endParaRPr lang="fr-FR" dirty="0"/>
        </a:p>
      </dgm:t>
    </dgm:pt>
    <dgm:pt modelId="{CF0D2A9C-08A9-43EA-8984-DA8BABDE338B}" type="parTrans" cxnId="{E04119B9-45DB-408D-A5E6-788454C53FC7}">
      <dgm:prSet/>
      <dgm:spPr/>
      <dgm:t>
        <a:bodyPr/>
        <a:lstStyle/>
        <a:p>
          <a:endParaRPr lang="fr-FR"/>
        </a:p>
      </dgm:t>
    </dgm:pt>
    <dgm:pt modelId="{BEB460AC-77FF-4317-88BD-A9E20263744D}" type="sibTrans" cxnId="{E04119B9-45DB-408D-A5E6-788454C53FC7}">
      <dgm:prSet/>
      <dgm:spPr/>
      <dgm:t>
        <a:bodyPr/>
        <a:lstStyle/>
        <a:p>
          <a:endParaRPr lang="fr-FR"/>
        </a:p>
      </dgm:t>
    </dgm:pt>
    <dgm:pt modelId="{023007F1-EB3C-4C90-9097-28DB90ECA75C}">
      <dgm:prSet phldrT="[Texte]"/>
      <dgm:spPr/>
      <dgm:t>
        <a:bodyPr/>
        <a:lstStyle/>
        <a:p>
          <a:r>
            <a:rPr lang="fr-FR" b="1" dirty="0" smtClean="0"/>
            <a:t>Partenariats </a:t>
          </a:r>
          <a:r>
            <a:rPr lang="fr-FR" b="1" dirty="0" err="1" smtClean="0"/>
            <a:t>co</a:t>
          </a:r>
          <a:r>
            <a:rPr lang="fr-FR" b="1" dirty="0" smtClean="0"/>
            <a:t>-programmés</a:t>
          </a:r>
          <a:endParaRPr lang="fr-FR" dirty="0"/>
        </a:p>
      </dgm:t>
    </dgm:pt>
    <dgm:pt modelId="{0628AF48-8C72-40AC-A364-7D5EF7688569}" type="parTrans" cxnId="{995109A5-06AC-423A-9D9D-DDC0B53A7491}">
      <dgm:prSet/>
      <dgm:spPr/>
      <dgm:t>
        <a:bodyPr/>
        <a:lstStyle/>
        <a:p>
          <a:endParaRPr lang="fr-FR"/>
        </a:p>
      </dgm:t>
    </dgm:pt>
    <dgm:pt modelId="{9B4DB798-A18F-444C-B1B9-F8779BADA7B1}" type="sibTrans" cxnId="{995109A5-06AC-423A-9D9D-DDC0B53A7491}">
      <dgm:prSet/>
      <dgm:spPr/>
      <dgm:t>
        <a:bodyPr/>
        <a:lstStyle/>
        <a:p>
          <a:endParaRPr lang="fr-FR"/>
        </a:p>
      </dgm:t>
    </dgm:pt>
    <dgm:pt modelId="{66189120-ADA8-4B4C-BFF2-9F361CBD3DBD}">
      <dgm:prSet phldrT="[Texte]"/>
      <dgm:spPr/>
      <dgm:t>
        <a:bodyPr/>
        <a:lstStyle/>
        <a:p>
          <a:pPr algn="l">
            <a:spcAft>
              <a:spcPts val="600"/>
            </a:spcAft>
          </a:pPr>
          <a:r>
            <a:rPr lang="en-US" dirty="0" smtClean="0">
              <a:hlinkClick xmlns:r="http://schemas.openxmlformats.org/officeDocument/2006/relationships" r:id="rId5"/>
            </a:rPr>
            <a:t>People-centric sustainable built environment (Built4People)</a:t>
          </a:r>
          <a:endParaRPr lang="fr-FR" dirty="0"/>
        </a:p>
      </dgm:t>
    </dgm:pt>
    <dgm:pt modelId="{431AC315-16C2-4E4C-AD17-83C353F8DB85}" type="parTrans" cxnId="{098E33B9-BA32-4909-8038-54B9DC60C1B7}">
      <dgm:prSet/>
      <dgm:spPr/>
      <dgm:t>
        <a:bodyPr/>
        <a:lstStyle/>
        <a:p>
          <a:endParaRPr lang="fr-FR"/>
        </a:p>
      </dgm:t>
    </dgm:pt>
    <dgm:pt modelId="{8C90767C-2C70-4684-B7DC-0AF195CC3358}" type="sibTrans" cxnId="{098E33B9-BA32-4909-8038-54B9DC60C1B7}">
      <dgm:prSet/>
      <dgm:spPr/>
      <dgm:t>
        <a:bodyPr/>
        <a:lstStyle/>
        <a:p>
          <a:endParaRPr lang="fr-FR"/>
        </a:p>
      </dgm:t>
    </dgm:pt>
    <dgm:pt modelId="{7B82FFC7-5079-4B09-96C5-87BA5D051E81}">
      <dgm:prSet phldrT="[Texte]"/>
      <dgm:spPr/>
      <dgm:t>
        <a:bodyPr/>
        <a:lstStyle/>
        <a:p>
          <a:pPr algn="l">
            <a:spcAft>
              <a:spcPts val="600"/>
            </a:spcAft>
          </a:pPr>
          <a:r>
            <a:rPr lang="en-US" dirty="0" smtClean="0">
              <a:hlinkClick xmlns:r="http://schemas.openxmlformats.org/officeDocument/2006/relationships" r:id="rId6"/>
            </a:rPr>
            <a:t>Towards zero-emission road transport (2ZERO)</a:t>
          </a:r>
          <a:endParaRPr lang="fr-FR" dirty="0"/>
        </a:p>
      </dgm:t>
    </dgm:pt>
    <dgm:pt modelId="{841F667F-7DD6-4E07-9561-6902B3F1D41E}" type="parTrans" cxnId="{3FA202F4-F215-4552-A411-656D7A16A01D}">
      <dgm:prSet/>
      <dgm:spPr/>
      <dgm:t>
        <a:bodyPr/>
        <a:lstStyle/>
        <a:p>
          <a:endParaRPr lang="fr-FR"/>
        </a:p>
      </dgm:t>
    </dgm:pt>
    <dgm:pt modelId="{2075E612-00EE-4FED-87A7-97EBD686AA04}" type="sibTrans" cxnId="{3FA202F4-F215-4552-A411-656D7A16A01D}">
      <dgm:prSet/>
      <dgm:spPr/>
      <dgm:t>
        <a:bodyPr/>
        <a:lstStyle/>
        <a:p>
          <a:endParaRPr lang="fr-FR"/>
        </a:p>
      </dgm:t>
    </dgm:pt>
    <dgm:pt modelId="{AED40EC1-BC22-4AEC-8160-35BA32C0DBBE}">
      <dgm:prSet phldrT="[Texte]"/>
      <dgm:spPr/>
      <dgm:t>
        <a:bodyPr anchor="ctr"/>
        <a:lstStyle/>
        <a:p>
          <a:pPr>
            <a:lnSpc>
              <a:spcPct val="100000"/>
            </a:lnSpc>
            <a:spcBef>
              <a:spcPts val="0"/>
            </a:spcBef>
            <a:spcAft>
              <a:spcPts val="1200"/>
            </a:spcAft>
          </a:pPr>
          <a:r>
            <a:rPr lang="fr-FR" u="sng" dirty="0" smtClean="0">
              <a:hlinkClick xmlns:r="http://schemas.openxmlformats.org/officeDocument/2006/relationships" r:id="rId7"/>
            </a:rPr>
            <a:t>Clean Aviation</a:t>
          </a:r>
          <a:endParaRPr lang="fr-FR" u="sng" dirty="0"/>
        </a:p>
      </dgm:t>
    </dgm:pt>
    <dgm:pt modelId="{EFB9250F-19D4-47B4-ADD1-9233DCCDC044}" type="parTrans" cxnId="{58CDCAD1-1B2C-4EC7-B458-16A026F19273}">
      <dgm:prSet/>
      <dgm:spPr/>
      <dgm:t>
        <a:bodyPr/>
        <a:lstStyle/>
        <a:p>
          <a:endParaRPr lang="fr-FR"/>
        </a:p>
      </dgm:t>
    </dgm:pt>
    <dgm:pt modelId="{5A4FC1E4-7F5B-4C30-934C-595B3E060126}" type="sibTrans" cxnId="{58CDCAD1-1B2C-4EC7-B458-16A026F19273}">
      <dgm:prSet/>
      <dgm:spPr/>
      <dgm:t>
        <a:bodyPr/>
        <a:lstStyle/>
        <a:p>
          <a:endParaRPr lang="fr-FR"/>
        </a:p>
      </dgm:t>
    </dgm:pt>
    <dgm:pt modelId="{7A78E553-2A29-47BD-B18E-513797593C66}">
      <dgm:prSet phldrT="[Texte]"/>
      <dgm:spPr/>
      <dgm:t>
        <a:bodyPr anchor="ctr"/>
        <a:lstStyle/>
        <a:p>
          <a:pPr>
            <a:lnSpc>
              <a:spcPct val="100000"/>
            </a:lnSpc>
            <a:spcBef>
              <a:spcPts val="0"/>
            </a:spcBef>
            <a:spcAft>
              <a:spcPts val="1200"/>
            </a:spcAft>
          </a:pPr>
          <a:r>
            <a:rPr lang="fr-FR" u="sng" dirty="0" err="1" smtClean="0">
              <a:hlinkClick xmlns:r="http://schemas.openxmlformats.org/officeDocument/2006/relationships" r:id="rId8"/>
            </a:rPr>
            <a:t>Transforming</a:t>
          </a:r>
          <a:r>
            <a:rPr lang="fr-FR" u="sng" dirty="0" smtClean="0">
              <a:hlinkClick xmlns:r="http://schemas.openxmlformats.org/officeDocument/2006/relationships" r:id="rId8"/>
            </a:rPr>
            <a:t> </a:t>
          </a:r>
          <a:r>
            <a:rPr lang="fr-FR" u="sng" dirty="0" err="1" smtClean="0">
              <a:hlinkClick xmlns:r="http://schemas.openxmlformats.org/officeDocument/2006/relationships" r:id="rId8"/>
            </a:rPr>
            <a:t>Europe's</a:t>
          </a:r>
          <a:r>
            <a:rPr lang="fr-FR" u="sng" dirty="0" smtClean="0">
              <a:hlinkClick xmlns:r="http://schemas.openxmlformats.org/officeDocument/2006/relationships" r:id="rId8"/>
            </a:rPr>
            <a:t> rail system</a:t>
          </a:r>
          <a:endParaRPr lang="fr-FR" u="sng" dirty="0"/>
        </a:p>
      </dgm:t>
    </dgm:pt>
    <dgm:pt modelId="{78142F59-3438-4A5F-97B8-B61A0D157214}" type="parTrans" cxnId="{80BEFDFD-3868-4FCE-8BA6-FD87E66826F0}">
      <dgm:prSet/>
      <dgm:spPr/>
      <dgm:t>
        <a:bodyPr/>
        <a:lstStyle/>
        <a:p>
          <a:endParaRPr lang="fr-FR"/>
        </a:p>
      </dgm:t>
    </dgm:pt>
    <dgm:pt modelId="{39D4A500-3D3D-44B1-ACAA-E89A6B42215D}" type="sibTrans" cxnId="{80BEFDFD-3868-4FCE-8BA6-FD87E66826F0}">
      <dgm:prSet/>
      <dgm:spPr/>
      <dgm:t>
        <a:bodyPr/>
        <a:lstStyle/>
        <a:p>
          <a:endParaRPr lang="fr-FR"/>
        </a:p>
      </dgm:t>
    </dgm:pt>
    <dgm:pt modelId="{838CB0FA-1E7B-4DC0-A9EA-C07AF9D658F0}">
      <dgm:prSet phldrT="[Texte]"/>
      <dgm:spPr/>
      <dgm:t>
        <a:bodyPr/>
        <a:lstStyle/>
        <a:p>
          <a:pPr algn="l">
            <a:spcAft>
              <a:spcPts val="600"/>
            </a:spcAft>
          </a:pPr>
          <a:r>
            <a:rPr lang="en-US" dirty="0" smtClean="0">
              <a:hlinkClick xmlns:r="http://schemas.openxmlformats.org/officeDocument/2006/relationships" r:id="rId9"/>
            </a:rPr>
            <a:t>Batteries: Towards a competitive European industrial battery value chain for stationary applications and e-mobility</a:t>
          </a:r>
          <a:endParaRPr lang="fr-FR" dirty="0"/>
        </a:p>
      </dgm:t>
    </dgm:pt>
    <dgm:pt modelId="{568D2648-D201-4A10-91E5-FB9101C2C6BA}" type="parTrans" cxnId="{925572DE-A6CC-4225-839D-B3FF43ABB4D1}">
      <dgm:prSet/>
      <dgm:spPr/>
      <dgm:t>
        <a:bodyPr/>
        <a:lstStyle/>
        <a:p>
          <a:endParaRPr lang="fr-FR"/>
        </a:p>
      </dgm:t>
    </dgm:pt>
    <dgm:pt modelId="{A6B07EDC-3334-4D2E-8BCA-65BB5E36C37B}" type="sibTrans" cxnId="{925572DE-A6CC-4225-839D-B3FF43ABB4D1}">
      <dgm:prSet/>
      <dgm:spPr/>
      <dgm:t>
        <a:bodyPr/>
        <a:lstStyle/>
        <a:p>
          <a:endParaRPr lang="fr-FR"/>
        </a:p>
      </dgm:t>
    </dgm:pt>
    <dgm:pt modelId="{85E825AE-1D32-46D2-A6EA-F39ED5667AD1}">
      <dgm:prSet phldrT="[Texte]"/>
      <dgm:spPr/>
      <dgm:t>
        <a:bodyPr/>
        <a:lstStyle/>
        <a:p>
          <a:pPr algn="l">
            <a:spcAft>
              <a:spcPts val="600"/>
            </a:spcAft>
          </a:pPr>
          <a:r>
            <a:rPr lang="fr-FR" dirty="0" err="1" smtClean="0">
              <a:hlinkClick xmlns:r="http://schemas.openxmlformats.org/officeDocument/2006/relationships" r:id="rId10"/>
            </a:rPr>
            <a:t>Zero-emission</a:t>
          </a:r>
          <a:r>
            <a:rPr lang="fr-FR" dirty="0" smtClean="0">
              <a:hlinkClick xmlns:r="http://schemas.openxmlformats.org/officeDocument/2006/relationships" r:id="rId10"/>
            </a:rPr>
            <a:t> </a:t>
          </a:r>
          <a:r>
            <a:rPr lang="fr-FR" dirty="0" err="1" smtClean="0">
              <a:hlinkClick xmlns:r="http://schemas.openxmlformats.org/officeDocument/2006/relationships" r:id="rId10"/>
            </a:rPr>
            <a:t>waterborne</a:t>
          </a:r>
          <a:r>
            <a:rPr lang="fr-FR" dirty="0" smtClean="0">
              <a:hlinkClick xmlns:r="http://schemas.openxmlformats.org/officeDocument/2006/relationships" r:id="rId10"/>
            </a:rPr>
            <a:t> transport</a:t>
          </a:r>
          <a:endParaRPr lang="fr-FR" dirty="0"/>
        </a:p>
      </dgm:t>
    </dgm:pt>
    <dgm:pt modelId="{04CD4DB1-39B0-4880-BBEF-F9605ECBDFE6}" type="parTrans" cxnId="{A6F7817E-33B3-462B-A02B-1258DF746E15}">
      <dgm:prSet/>
      <dgm:spPr/>
      <dgm:t>
        <a:bodyPr/>
        <a:lstStyle/>
        <a:p>
          <a:endParaRPr lang="fr-FR"/>
        </a:p>
      </dgm:t>
    </dgm:pt>
    <dgm:pt modelId="{B0E50580-D074-44B4-B511-D5959C5A59B0}" type="sibTrans" cxnId="{A6F7817E-33B3-462B-A02B-1258DF746E15}">
      <dgm:prSet/>
      <dgm:spPr/>
      <dgm:t>
        <a:bodyPr/>
        <a:lstStyle/>
        <a:p>
          <a:endParaRPr lang="fr-FR"/>
        </a:p>
      </dgm:t>
    </dgm:pt>
    <dgm:pt modelId="{9E03ADE6-E67E-4E78-A3F3-6E13DA5B0E09}">
      <dgm:prSet phldrT="[Texte]"/>
      <dgm:spPr/>
      <dgm:t>
        <a:bodyPr/>
        <a:lstStyle/>
        <a:p>
          <a:pPr algn="l">
            <a:spcAft>
              <a:spcPts val="600"/>
            </a:spcAft>
          </a:pPr>
          <a:r>
            <a:rPr lang="en-US" dirty="0" smtClean="0">
              <a:hlinkClick xmlns:r="http://schemas.openxmlformats.org/officeDocument/2006/relationships" r:id="rId11"/>
            </a:rPr>
            <a:t>Connected, Cooperative and Automated Mobility (CCAM)</a:t>
          </a:r>
          <a:endParaRPr lang="fr-FR" dirty="0"/>
        </a:p>
      </dgm:t>
    </dgm:pt>
    <dgm:pt modelId="{DCA4F0E1-BFF5-44FB-A0C5-C79ACE297243}" type="parTrans" cxnId="{7715D423-2C00-4516-A842-9D5CBB422691}">
      <dgm:prSet/>
      <dgm:spPr/>
      <dgm:t>
        <a:bodyPr/>
        <a:lstStyle/>
        <a:p>
          <a:endParaRPr lang="fr-FR"/>
        </a:p>
      </dgm:t>
    </dgm:pt>
    <dgm:pt modelId="{1E1954C4-4B6B-432C-B152-2576938C9C8B}" type="sibTrans" cxnId="{7715D423-2C00-4516-A842-9D5CBB422691}">
      <dgm:prSet/>
      <dgm:spPr/>
      <dgm:t>
        <a:bodyPr/>
        <a:lstStyle/>
        <a:p>
          <a:endParaRPr lang="fr-FR"/>
        </a:p>
      </dgm:t>
    </dgm:pt>
    <dgm:pt modelId="{FF44C230-1932-4787-A060-767A568FF470}" type="pres">
      <dgm:prSet presAssocID="{174DEDF9-57FC-4057-918C-C88624E7D094}" presName="Name0" presStyleCnt="0">
        <dgm:presLayoutVars>
          <dgm:dir/>
          <dgm:animLvl val="lvl"/>
          <dgm:resizeHandles val="exact"/>
        </dgm:presLayoutVars>
      </dgm:prSet>
      <dgm:spPr/>
      <dgm:t>
        <a:bodyPr/>
        <a:lstStyle/>
        <a:p>
          <a:endParaRPr lang="fr-FR"/>
        </a:p>
      </dgm:t>
    </dgm:pt>
    <dgm:pt modelId="{1D2EBCCF-FCEA-4616-8CDE-71A5162039F1}" type="pres">
      <dgm:prSet presAssocID="{F7593485-EEEB-4B98-B63A-6DEF20D7E35C}" presName="composite" presStyleCnt="0"/>
      <dgm:spPr/>
    </dgm:pt>
    <dgm:pt modelId="{8507610A-1D12-4D04-A283-A1A0A18D099B}" type="pres">
      <dgm:prSet presAssocID="{F7593485-EEEB-4B98-B63A-6DEF20D7E35C}" presName="parTx" presStyleLbl="alignNode1" presStyleIdx="0" presStyleCnt="3">
        <dgm:presLayoutVars>
          <dgm:chMax val="0"/>
          <dgm:chPref val="0"/>
          <dgm:bulletEnabled val="1"/>
        </dgm:presLayoutVars>
      </dgm:prSet>
      <dgm:spPr/>
      <dgm:t>
        <a:bodyPr/>
        <a:lstStyle/>
        <a:p>
          <a:endParaRPr lang="fr-FR"/>
        </a:p>
      </dgm:t>
    </dgm:pt>
    <dgm:pt modelId="{360E9A7B-444A-4C32-9D18-804D838D3764}" type="pres">
      <dgm:prSet presAssocID="{F7593485-EEEB-4B98-B63A-6DEF20D7E35C}" presName="desTx" presStyleLbl="alignAccFollowNode1" presStyleIdx="0" presStyleCnt="3">
        <dgm:presLayoutVars>
          <dgm:bulletEnabled val="1"/>
        </dgm:presLayoutVars>
      </dgm:prSet>
      <dgm:spPr/>
      <dgm:t>
        <a:bodyPr/>
        <a:lstStyle/>
        <a:p>
          <a:endParaRPr lang="fr-FR"/>
        </a:p>
      </dgm:t>
    </dgm:pt>
    <dgm:pt modelId="{E195E4ED-DB7F-4DD8-BD91-7040F7BD232C}" type="pres">
      <dgm:prSet presAssocID="{F0AEB25F-B541-44BA-863F-F437748D5330}" presName="space" presStyleCnt="0"/>
      <dgm:spPr/>
    </dgm:pt>
    <dgm:pt modelId="{B48DB27F-6A91-405B-9938-00513641E290}" type="pres">
      <dgm:prSet presAssocID="{CF709FDC-EB88-4EAC-A440-05DC16119AFE}" presName="composite" presStyleCnt="0"/>
      <dgm:spPr/>
    </dgm:pt>
    <dgm:pt modelId="{E716A9EA-115C-4F22-88C8-5CAB1E75C429}" type="pres">
      <dgm:prSet presAssocID="{CF709FDC-EB88-4EAC-A440-05DC16119AFE}" presName="parTx" presStyleLbl="alignNode1" presStyleIdx="1" presStyleCnt="3">
        <dgm:presLayoutVars>
          <dgm:chMax val="0"/>
          <dgm:chPref val="0"/>
          <dgm:bulletEnabled val="1"/>
        </dgm:presLayoutVars>
      </dgm:prSet>
      <dgm:spPr/>
      <dgm:t>
        <a:bodyPr/>
        <a:lstStyle/>
        <a:p>
          <a:endParaRPr lang="fr-FR"/>
        </a:p>
      </dgm:t>
    </dgm:pt>
    <dgm:pt modelId="{60EC8240-21A1-412C-BC7D-0D11EA639B68}" type="pres">
      <dgm:prSet presAssocID="{CF709FDC-EB88-4EAC-A440-05DC16119AFE}" presName="desTx" presStyleLbl="alignAccFollowNode1" presStyleIdx="1" presStyleCnt="3">
        <dgm:presLayoutVars>
          <dgm:bulletEnabled val="1"/>
        </dgm:presLayoutVars>
      </dgm:prSet>
      <dgm:spPr/>
      <dgm:t>
        <a:bodyPr/>
        <a:lstStyle/>
        <a:p>
          <a:endParaRPr lang="fr-FR"/>
        </a:p>
      </dgm:t>
    </dgm:pt>
    <dgm:pt modelId="{6FDEE6FD-6A69-4887-9498-AECFA9117429}" type="pres">
      <dgm:prSet presAssocID="{1E77B10A-240E-43F1-A096-474E869772B9}" presName="space" presStyleCnt="0"/>
      <dgm:spPr/>
    </dgm:pt>
    <dgm:pt modelId="{3D2ACB61-4081-4DCE-9A87-62CCF5C31553}" type="pres">
      <dgm:prSet presAssocID="{023007F1-EB3C-4C90-9097-28DB90ECA75C}" presName="composite" presStyleCnt="0"/>
      <dgm:spPr/>
    </dgm:pt>
    <dgm:pt modelId="{89D414EC-D8B2-49C4-A6D9-6C1F7E7ABE80}" type="pres">
      <dgm:prSet presAssocID="{023007F1-EB3C-4C90-9097-28DB90ECA75C}" presName="parTx" presStyleLbl="alignNode1" presStyleIdx="2" presStyleCnt="3">
        <dgm:presLayoutVars>
          <dgm:chMax val="0"/>
          <dgm:chPref val="0"/>
          <dgm:bulletEnabled val="1"/>
        </dgm:presLayoutVars>
      </dgm:prSet>
      <dgm:spPr/>
      <dgm:t>
        <a:bodyPr/>
        <a:lstStyle/>
        <a:p>
          <a:endParaRPr lang="fr-FR"/>
        </a:p>
      </dgm:t>
    </dgm:pt>
    <dgm:pt modelId="{F23CE025-65BB-41EA-BE18-8AF03191B7D9}" type="pres">
      <dgm:prSet presAssocID="{023007F1-EB3C-4C90-9097-28DB90ECA75C}" presName="desTx" presStyleLbl="alignAccFollowNode1" presStyleIdx="2" presStyleCnt="3">
        <dgm:presLayoutVars>
          <dgm:bulletEnabled val="1"/>
        </dgm:presLayoutVars>
      </dgm:prSet>
      <dgm:spPr/>
      <dgm:t>
        <a:bodyPr/>
        <a:lstStyle/>
        <a:p>
          <a:endParaRPr lang="fr-FR"/>
        </a:p>
      </dgm:t>
    </dgm:pt>
  </dgm:ptLst>
  <dgm:cxnLst>
    <dgm:cxn modelId="{A6F7817E-33B3-462B-A02B-1258DF746E15}" srcId="{023007F1-EB3C-4C90-9097-28DB90ECA75C}" destId="{85E825AE-1D32-46D2-A6EA-F39ED5667AD1}" srcOrd="3" destOrd="0" parTransId="{04CD4DB1-39B0-4880-BBEF-F9605ECBDFE6}" sibTransId="{B0E50580-D074-44B4-B511-D5959C5A59B0}"/>
    <dgm:cxn modelId="{00D5E276-4546-4DA0-9D61-9731C9F7D62C}" type="presOf" srcId="{174DEDF9-57FC-4057-918C-C88624E7D094}" destId="{FF44C230-1932-4787-A060-767A568FF470}" srcOrd="0" destOrd="0" presId="urn:microsoft.com/office/officeart/2005/8/layout/hList1"/>
    <dgm:cxn modelId="{75734539-5A41-46B0-B1D1-8A8048812929}" type="presOf" srcId="{7B82FFC7-5079-4B09-96C5-87BA5D051E81}" destId="{F23CE025-65BB-41EA-BE18-8AF03191B7D9}" srcOrd="0" destOrd="1" presId="urn:microsoft.com/office/officeart/2005/8/layout/hList1"/>
    <dgm:cxn modelId="{ED9D3354-7BDE-4F46-AAB5-E7248D3F9B68}" type="presOf" srcId="{85E825AE-1D32-46D2-A6EA-F39ED5667AD1}" destId="{F23CE025-65BB-41EA-BE18-8AF03191B7D9}" srcOrd="0" destOrd="3" presId="urn:microsoft.com/office/officeart/2005/8/layout/hList1"/>
    <dgm:cxn modelId="{2BEF26F3-5B35-418A-AFE4-BE6647921E18}" type="presOf" srcId="{F7593485-EEEB-4B98-B63A-6DEF20D7E35C}" destId="{8507610A-1D12-4D04-A283-A1A0A18D099B}" srcOrd="0" destOrd="0" presId="urn:microsoft.com/office/officeart/2005/8/layout/hList1"/>
    <dgm:cxn modelId="{571E752B-D475-4009-81F6-C9CDC9361067}" srcId="{174DEDF9-57FC-4057-918C-C88624E7D094}" destId="{CF709FDC-EB88-4EAC-A440-05DC16119AFE}" srcOrd="1" destOrd="0" parTransId="{6A132548-81FF-4A03-A76D-1AC785996416}" sibTransId="{1E77B10A-240E-43F1-A096-474E869772B9}"/>
    <dgm:cxn modelId="{58CDCAD1-1B2C-4EC7-B458-16A026F19273}" srcId="{F7593485-EEEB-4B98-B63A-6DEF20D7E35C}" destId="{AED40EC1-BC22-4AEC-8160-35BA32C0DBBE}" srcOrd="2" destOrd="0" parTransId="{EFB9250F-19D4-47B4-ADD1-9233DCCDC044}" sibTransId="{5A4FC1E4-7F5B-4C30-934C-595B3E060126}"/>
    <dgm:cxn modelId="{2F0628E5-D077-4CC5-A5CE-13D10F0527F2}" type="presOf" srcId="{CE90F20C-EEA5-4898-8C94-AB17C2A0AA9B}" destId="{60EC8240-21A1-412C-BC7D-0D11EA639B68}" srcOrd="0" destOrd="1" presId="urn:microsoft.com/office/officeart/2005/8/layout/hList1"/>
    <dgm:cxn modelId="{507307A3-D512-4263-9B0B-9427A860CD4A}" srcId="{174DEDF9-57FC-4057-918C-C88624E7D094}" destId="{F7593485-EEEB-4B98-B63A-6DEF20D7E35C}" srcOrd="0" destOrd="0" parTransId="{8F319C1B-9D69-4DC6-B099-B81A7A9286BC}" sibTransId="{F0AEB25F-B541-44BA-863F-F437748D5330}"/>
    <dgm:cxn modelId="{2B32E943-14AE-42B2-BB5F-06613EF5F66B}" type="presOf" srcId="{AED40EC1-BC22-4AEC-8160-35BA32C0DBBE}" destId="{360E9A7B-444A-4C32-9D18-804D838D3764}" srcOrd="0" destOrd="2" presId="urn:microsoft.com/office/officeart/2005/8/layout/hList1"/>
    <dgm:cxn modelId="{A9B7E063-49AD-4F5B-9EBF-D456A3450752}" type="presOf" srcId="{6C75034F-CE22-413E-9F43-33DF56E0D471}" destId="{60EC8240-21A1-412C-BC7D-0D11EA639B68}" srcOrd="0" destOrd="0" presId="urn:microsoft.com/office/officeart/2005/8/layout/hList1"/>
    <dgm:cxn modelId="{098E33B9-BA32-4909-8038-54B9DC60C1B7}" srcId="{023007F1-EB3C-4C90-9097-28DB90ECA75C}" destId="{66189120-ADA8-4B4C-BFF2-9F361CBD3DBD}" srcOrd="0" destOrd="0" parTransId="{431AC315-16C2-4E4C-AD17-83C353F8DB85}" sibTransId="{8C90767C-2C70-4684-B7DC-0AF195CC3358}"/>
    <dgm:cxn modelId="{995109A5-06AC-423A-9D9D-DDC0B53A7491}" srcId="{174DEDF9-57FC-4057-918C-C88624E7D094}" destId="{023007F1-EB3C-4C90-9097-28DB90ECA75C}" srcOrd="2" destOrd="0" parTransId="{0628AF48-8C72-40AC-A364-7D5EF7688569}" sibTransId="{9B4DB798-A18F-444C-B1B9-F8779BADA7B1}"/>
    <dgm:cxn modelId="{E04119B9-45DB-408D-A5E6-788454C53FC7}" srcId="{CF709FDC-EB88-4EAC-A440-05DC16119AFE}" destId="{CE90F20C-EEA5-4898-8C94-AB17C2A0AA9B}" srcOrd="1" destOrd="0" parTransId="{CF0D2A9C-08A9-43EA-8984-DA8BABDE338B}" sibTransId="{BEB460AC-77FF-4317-88BD-A9E20263744D}"/>
    <dgm:cxn modelId="{AA2A01E3-5C15-4575-A1A0-E1369969B1CD}" srcId="{F7593485-EEEB-4B98-B63A-6DEF20D7E35C}" destId="{2A8891CC-8267-4444-B8C1-2F89FA14C68A}" srcOrd="1" destOrd="0" parTransId="{C7713AD6-3E56-4A15-A223-4062ADA08F1A}" sibTransId="{58814C6E-A2FE-4959-B08C-E61F1CBA9F5D}"/>
    <dgm:cxn modelId="{0B300189-F191-47C5-A005-A8A0DC97B793}" type="presOf" srcId="{7A78E553-2A29-47BD-B18E-513797593C66}" destId="{360E9A7B-444A-4C32-9D18-804D838D3764}" srcOrd="0" destOrd="3" presId="urn:microsoft.com/office/officeart/2005/8/layout/hList1"/>
    <dgm:cxn modelId="{9AD020E7-B425-4805-BC32-DC1159F67754}" type="presOf" srcId="{023007F1-EB3C-4C90-9097-28DB90ECA75C}" destId="{89D414EC-D8B2-49C4-A6D9-6C1F7E7ABE80}" srcOrd="0" destOrd="0" presId="urn:microsoft.com/office/officeart/2005/8/layout/hList1"/>
    <dgm:cxn modelId="{925572DE-A6CC-4225-839D-B3FF43ABB4D1}" srcId="{023007F1-EB3C-4C90-9097-28DB90ECA75C}" destId="{838CB0FA-1E7B-4DC0-A9EA-C07AF9D658F0}" srcOrd="2" destOrd="0" parTransId="{568D2648-D201-4A10-91E5-FB9101C2C6BA}" sibTransId="{A6B07EDC-3334-4D2E-8BCA-65BB5E36C37B}"/>
    <dgm:cxn modelId="{44BBC9E2-A31F-4F92-B10E-E86AC2483291}" srcId="{F7593485-EEEB-4B98-B63A-6DEF20D7E35C}" destId="{CF8A98EE-BED8-4E4E-A209-BE2B6CC29C4D}" srcOrd="0" destOrd="0" parTransId="{B67675A7-4A58-41E8-94C4-60689A4BEF8E}" sibTransId="{F49E805F-6AB5-4041-A602-F4DC6CB81803}"/>
    <dgm:cxn modelId="{B40A0872-29E4-4B63-A04D-B0589BFF72A8}" srcId="{CF709FDC-EB88-4EAC-A440-05DC16119AFE}" destId="{6C75034F-CE22-413E-9F43-33DF56E0D471}" srcOrd="0" destOrd="0" parTransId="{DF81E199-0FA0-4174-B5D3-42F3DA0F9BB2}" sibTransId="{B374518B-1B2D-4FC9-907A-225D7D636348}"/>
    <dgm:cxn modelId="{7715D423-2C00-4516-A842-9D5CBB422691}" srcId="{023007F1-EB3C-4C90-9097-28DB90ECA75C}" destId="{9E03ADE6-E67E-4E78-A3F3-6E13DA5B0E09}" srcOrd="4" destOrd="0" parTransId="{DCA4F0E1-BFF5-44FB-A0C5-C79ACE297243}" sibTransId="{1E1954C4-4B6B-432C-B152-2576938C9C8B}"/>
    <dgm:cxn modelId="{853C3CCD-6A70-4EE8-ACF8-30BD8BF4DB90}" type="presOf" srcId="{CF709FDC-EB88-4EAC-A440-05DC16119AFE}" destId="{E716A9EA-115C-4F22-88C8-5CAB1E75C429}" srcOrd="0" destOrd="0" presId="urn:microsoft.com/office/officeart/2005/8/layout/hList1"/>
    <dgm:cxn modelId="{7B05B5F5-711D-40DF-ABF2-D9E44575E1A3}" type="presOf" srcId="{CF8A98EE-BED8-4E4E-A209-BE2B6CC29C4D}" destId="{360E9A7B-444A-4C32-9D18-804D838D3764}" srcOrd="0" destOrd="0" presId="urn:microsoft.com/office/officeart/2005/8/layout/hList1"/>
    <dgm:cxn modelId="{9A5DCF15-4E40-4F9D-8515-58E2936B380E}" type="presOf" srcId="{9E03ADE6-E67E-4E78-A3F3-6E13DA5B0E09}" destId="{F23CE025-65BB-41EA-BE18-8AF03191B7D9}" srcOrd="0" destOrd="4" presId="urn:microsoft.com/office/officeart/2005/8/layout/hList1"/>
    <dgm:cxn modelId="{87EC84B4-8E95-49D3-A2DC-FD25FEC78DF1}" type="presOf" srcId="{2A8891CC-8267-4444-B8C1-2F89FA14C68A}" destId="{360E9A7B-444A-4C32-9D18-804D838D3764}" srcOrd="0" destOrd="1" presId="urn:microsoft.com/office/officeart/2005/8/layout/hList1"/>
    <dgm:cxn modelId="{71DE7722-3016-4E77-A341-0C87543B8BCA}" type="presOf" srcId="{66189120-ADA8-4B4C-BFF2-9F361CBD3DBD}" destId="{F23CE025-65BB-41EA-BE18-8AF03191B7D9}" srcOrd="0" destOrd="0" presId="urn:microsoft.com/office/officeart/2005/8/layout/hList1"/>
    <dgm:cxn modelId="{3FA202F4-F215-4552-A411-656D7A16A01D}" srcId="{023007F1-EB3C-4C90-9097-28DB90ECA75C}" destId="{7B82FFC7-5079-4B09-96C5-87BA5D051E81}" srcOrd="1" destOrd="0" parTransId="{841F667F-7DD6-4E07-9561-6902B3F1D41E}" sibTransId="{2075E612-00EE-4FED-87A7-97EBD686AA04}"/>
    <dgm:cxn modelId="{80BEFDFD-3868-4FCE-8BA6-FD87E66826F0}" srcId="{F7593485-EEEB-4B98-B63A-6DEF20D7E35C}" destId="{7A78E553-2A29-47BD-B18E-513797593C66}" srcOrd="3" destOrd="0" parTransId="{78142F59-3438-4A5F-97B8-B61A0D157214}" sibTransId="{39D4A500-3D3D-44B1-ACAA-E89A6B42215D}"/>
    <dgm:cxn modelId="{0E84ED0E-F01F-4F64-9847-CC6D69AADE78}" type="presOf" srcId="{838CB0FA-1E7B-4DC0-A9EA-C07AF9D658F0}" destId="{F23CE025-65BB-41EA-BE18-8AF03191B7D9}" srcOrd="0" destOrd="2" presId="urn:microsoft.com/office/officeart/2005/8/layout/hList1"/>
    <dgm:cxn modelId="{49239FF6-5235-468D-B7A8-65C30E9C6741}" type="presParOf" srcId="{FF44C230-1932-4787-A060-767A568FF470}" destId="{1D2EBCCF-FCEA-4616-8CDE-71A5162039F1}" srcOrd="0" destOrd="0" presId="urn:microsoft.com/office/officeart/2005/8/layout/hList1"/>
    <dgm:cxn modelId="{6FA99211-BFE0-4DA7-B6B6-3A4B4FF45BFB}" type="presParOf" srcId="{1D2EBCCF-FCEA-4616-8CDE-71A5162039F1}" destId="{8507610A-1D12-4D04-A283-A1A0A18D099B}" srcOrd="0" destOrd="0" presId="urn:microsoft.com/office/officeart/2005/8/layout/hList1"/>
    <dgm:cxn modelId="{F73694C4-2AF0-4E72-9242-22D1DB748E95}" type="presParOf" srcId="{1D2EBCCF-FCEA-4616-8CDE-71A5162039F1}" destId="{360E9A7B-444A-4C32-9D18-804D838D3764}" srcOrd="1" destOrd="0" presId="urn:microsoft.com/office/officeart/2005/8/layout/hList1"/>
    <dgm:cxn modelId="{A0DF4C32-3684-495D-9B72-927214EF7B72}" type="presParOf" srcId="{FF44C230-1932-4787-A060-767A568FF470}" destId="{E195E4ED-DB7F-4DD8-BD91-7040F7BD232C}" srcOrd="1" destOrd="0" presId="urn:microsoft.com/office/officeart/2005/8/layout/hList1"/>
    <dgm:cxn modelId="{F23CDD4D-1D45-4D52-9F95-12C52284B09C}" type="presParOf" srcId="{FF44C230-1932-4787-A060-767A568FF470}" destId="{B48DB27F-6A91-405B-9938-00513641E290}" srcOrd="2" destOrd="0" presId="urn:microsoft.com/office/officeart/2005/8/layout/hList1"/>
    <dgm:cxn modelId="{49D4C205-780C-43F7-BB38-53996DFA478B}" type="presParOf" srcId="{B48DB27F-6A91-405B-9938-00513641E290}" destId="{E716A9EA-115C-4F22-88C8-5CAB1E75C429}" srcOrd="0" destOrd="0" presId="urn:microsoft.com/office/officeart/2005/8/layout/hList1"/>
    <dgm:cxn modelId="{2D156DFC-EBE1-478E-8E66-F1921180D99E}" type="presParOf" srcId="{B48DB27F-6A91-405B-9938-00513641E290}" destId="{60EC8240-21A1-412C-BC7D-0D11EA639B68}" srcOrd="1" destOrd="0" presId="urn:microsoft.com/office/officeart/2005/8/layout/hList1"/>
    <dgm:cxn modelId="{B69DFCB2-C84F-4EE0-81A8-5E4BBD0B535A}" type="presParOf" srcId="{FF44C230-1932-4787-A060-767A568FF470}" destId="{6FDEE6FD-6A69-4887-9498-AECFA9117429}" srcOrd="3" destOrd="0" presId="urn:microsoft.com/office/officeart/2005/8/layout/hList1"/>
    <dgm:cxn modelId="{84F9BC73-FA82-4A7B-B525-619149E0AA97}" type="presParOf" srcId="{FF44C230-1932-4787-A060-767A568FF470}" destId="{3D2ACB61-4081-4DCE-9A87-62CCF5C31553}" srcOrd="4" destOrd="0" presId="urn:microsoft.com/office/officeart/2005/8/layout/hList1"/>
    <dgm:cxn modelId="{27344317-F723-47D7-97AD-1B07BEFC638E}" type="presParOf" srcId="{3D2ACB61-4081-4DCE-9A87-62CCF5C31553}" destId="{89D414EC-D8B2-49C4-A6D9-6C1F7E7ABE80}" srcOrd="0" destOrd="0" presId="urn:microsoft.com/office/officeart/2005/8/layout/hList1"/>
    <dgm:cxn modelId="{37C1155E-1D2C-495A-8F69-CA85D30BC961}" type="presParOf" srcId="{3D2ACB61-4081-4DCE-9A87-62CCF5C31553}" destId="{F23CE025-65BB-41EA-BE18-8AF03191B7D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07610A-1D12-4D04-A283-A1A0A18D099B}">
      <dsp:nvSpPr>
        <dsp:cNvPr id="0" name=""/>
        <dsp:cNvSpPr/>
      </dsp:nvSpPr>
      <dsp:spPr>
        <a:xfrm>
          <a:off x="2325" y="73602"/>
          <a:ext cx="2267023" cy="41575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fr-FR" sz="1200" b="1" kern="1200" dirty="0" smtClean="0"/>
            <a:t>Partenariats institutionnalisés</a:t>
          </a:r>
          <a:endParaRPr lang="fr-FR" sz="1200" kern="1200" dirty="0"/>
        </a:p>
      </dsp:txBody>
      <dsp:txXfrm>
        <a:off x="2325" y="73602"/>
        <a:ext cx="2267023" cy="415751"/>
      </dsp:txXfrm>
    </dsp:sp>
    <dsp:sp modelId="{360E9A7B-444A-4C32-9D18-804D838D3764}">
      <dsp:nvSpPr>
        <dsp:cNvPr id="0" name=""/>
        <dsp:cNvSpPr/>
      </dsp:nvSpPr>
      <dsp:spPr>
        <a:xfrm>
          <a:off x="2325" y="489353"/>
          <a:ext cx="2267023" cy="2677404"/>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64008" rIns="85344" bIns="96012" numCol="1" spcCol="1270" anchor="ctr" anchorCtr="0">
          <a:noAutofit/>
        </a:bodyPr>
        <a:lstStyle/>
        <a:p>
          <a:pPr marL="114300" lvl="1" indent="-114300" algn="l" defTabSz="533400">
            <a:lnSpc>
              <a:spcPct val="100000"/>
            </a:lnSpc>
            <a:spcBef>
              <a:spcPct val="0"/>
            </a:spcBef>
            <a:spcAft>
              <a:spcPts val="1200"/>
            </a:spcAft>
            <a:buChar char="••"/>
          </a:pPr>
          <a:r>
            <a:rPr lang="fr-FR" sz="1200" u="sng" kern="1200" dirty="0" smtClean="0">
              <a:hlinkClick xmlns:r="http://schemas.openxmlformats.org/officeDocument/2006/relationships" r:id="rId1"/>
            </a:rPr>
            <a:t>Clean Hydrogen</a:t>
          </a:r>
          <a:endParaRPr lang="fr-FR" sz="1200" u="sng" kern="1200" dirty="0"/>
        </a:p>
        <a:p>
          <a:pPr marL="114300" lvl="1" indent="-114300" algn="l" defTabSz="533400">
            <a:lnSpc>
              <a:spcPct val="100000"/>
            </a:lnSpc>
            <a:spcBef>
              <a:spcPct val="0"/>
            </a:spcBef>
            <a:spcAft>
              <a:spcPts val="1200"/>
            </a:spcAft>
            <a:buChar char="••"/>
          </a:pPr>
          <a:r>
            <a:rPr lang="fr-FR" sz="1200" u="sng" kern="1200" dirty="0" smtClean="0">
              <a:hlinkClick xmlns:r="http://schemas.openxmlformats.org/officeDocument/2006/relationships" r:id="rId2"/>
            </a:rPr>
            <a:t>Integrated Air Traffic Management</a:t>
          </a:r>
          <a:endParaRPr lang="fr-FR" sz="1200" u="sng" kern="1200" dirty="0"/>
        </a:p>
        <a:p>
          <a:pPr marL="114300" lvl="1" indent="-114300" algn="l" defTabSz="533400">
            <a:lnSpc>
              <a:spcPct val="100000"/>
            </a:lnSpc>
            <a:spcBef>
              <a:spcPct val="0"/>
            </a:spcBef>
            <a:spcAft>
              <a:spcPts val="1200"/>
            </a:spcAft>
            <a:buChar char="••"/>
          </a:pPr>
          <a:r>
            <a:rPr lang="fr-FR" sz="1200" u="sng" kern="1200" dirty="0" smtClean="0">
              <a:hlinkClick xmlns:r="http://schemas.openxmlformats.org/officeDocument/2006/relationships" r:id="rId3"/>
            </a:rPr>
            <a:t>Clean Aviation</a:t>
          </a:r>
          <a:endParaRPr lang="fr-FR" sz="1200" u="sng" kern="1200" dirty="0"/>
        </a:p>
        <a:p>
          <a:pPr marL="114300" lvl="1" indent="-114300" algn="l" defTabSz="533400">
            <a:lnSpc>
              <a:spcPct val="100000"/>
            </a:lnSpc>
            <a:spcBef>
              <a:spcPct val="0"/>
            </a:spcBef>
            <a:spcAft>
              <a:spcPts val="1200"/>
            </a:spcAft>
            <a:buChar char="••"/>
          </a:pPr>
          <a:r>
            <a:rPr lang="fr-FR" sz="1200" u="sng" kern="1200" dirty="0" err="1" smtClean="0">
              <a:hlinkClick xmlns:r="http://schemas.openxmlformats.org/officeDocument/2006/relationships" r:id="rId4"/>
            </a:rPr>
            <a:t>Transforming</a:t>
          </a:r>
          <a:r>
            <a:rPr lang="fr-FR" sz="1200" u="sng" kern="1200" dirty="0" smtClean="0">
              <a:hlinkClick xmlns:r="http://schemas.openxmlformats.org/officeDocument/2006/relationships" r:id="rId4"/>
            </a:rPr>
            <a:t> </a:t>
          </a:r>
          <a:r>
            <a:rPr lang="fr-FR" sz="1200" u="sng" kern="1200" dirty="0" err="1" smtClean="0">
              <a:hlinkClick xmlns:r="http://schemas.openxmlformats.org/officeDocument/2006/relationships" r:id="rId4"/>
            </a:rPr>
            <a:t>Europe's</a:t>
          </a:r>
          <a:r>
            <a:rPr lang="fr-FR" sz="1200" u="sng" kern="1200" dirty="0" smtClean="0">
              <a:hlinkClick xmlns:r="http://schemas.openxmlformats.org/officeDocument/2006/relationships" r:id="rId4"/>
            </a:rPr>
            <a:t> rail system</a:t>
          </a:r>
          <a:endParaRPr lang="fr-FR" sz="1200" u="sng" kern="1200" dirty="0"/>
        </a:p>
      </dsp:txBody>
      <dsp:txXfrm>
        <a:off x="2325" y="489353"/>
        <a:ext cx="2267023" cy="2677404"/>
      </dsp:txXfrm>
    </dsp:sp>
    <dsp:sp modelId="{E716A9EA-115C-4F22-88C8-5CAB1E75C429}">
      <dsp:nvSpPr>
        <dsp:cNvPr id="0" name=""/>
        <dsp:cNvSpPr/>
      </dsp:nvSpPr>
      <dsp:spPr>
        <a:xfrm>
          <a:off x="2586732" y="73602"/>
          <a:ext cx="2267023" cy="415751"/>
        </a:xfrm>
        <a:prstGeom prst="rect">
          <a:avLst/>
        </a:prstGeom>
        <a:gradFill rotWithShape="0">
          <a:gsLst>
            <a:gs pos="0">
              <a:schemeClr val="accent2">
                <a:hueOff val="-5696468"/>
                <a:satOff val="26831"/>
                <a:lumOff val="12941"/>
                <a:alphaOff val="0"/>
                <a:shade val="51000"/>
                <a:satMod val="130000"/>
              </a:schemeClr>
            </a:gs>
            <a:gs pos="80000">
              <a:schemeClr val="accent2">
                <a:hueOff val="-5696468"/>
                <a:satOff val="26831"/>
                <a:lumOff val="12941"/>
                <a:alphaOff val="0"/>
                <a:shade val="93000"/>
                <a:satMod val="130000"/>
              </a:schemeClr>
            </a:gs>
            <a:gs pos="100000">
              <a:schemeClr val="accent2">
                <a:hueOff val="-5696468"/>
                <a:satOff val="26831"/>
                <a:lumOff val="12941"/>
                <a:alphaOff val="0"/>
                <a:shade val="94000"/>
                <a:satMod val="135000"/>
              </a:schemeClr>
            </a:gs>
          </a:gsLst>
          <a:lin ang="16200000" scaled="0"/>
        </a:gradFill>
        <a:ln w="9525" cap="flat" cmpd="sng" algn="ctr">
          <a:solidFill>
            <a:schemeClr val="accent2">
              <a:hueOff val="-5696468"/>
              <a:satOff val="26831"/>
              <a:lumOff val="12941"/>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fr-FR" sz="1200" b="1" kern="1200" dirty="0" smtClean="0"/>
            <a:t>Partenariats cofinancés</a:t>
          </a:r>
          <a:endParaRPr lang="fr-FR" sz="1200" kern="1200" dirty="0"/>
        </a:p>
      </dsp:txBody>
      <dsp:txXfrm>
        <a:off x="2586732" y="73602"/>
        <a:ext cx="2267023" cy="415751"/>
      </dsp:txXfrm>
    </dsp:sp>
    <dsp:sp modelId="{60EC8240-21A1-412C-BC7D-0D11EA639B68}">
      <dsp:nvSpPr>
        <dsp:cNvPr id="0" name=""/>
        <dsp:cNvSpPr/>
      </dsp:nvSpPr>
      <dsp:spPr>
        <a:xfrm>
          <a:off x="2586732" y="489353"/>
          <a:ext cx="2267023" cy="2677404"/>
        </a:xfrm>
        <a:prstGeom prst="rect">
          <a:avLst/>
        </a:prstGeom>
        <a:solidFill>
          <a:schemeClr val="accent2">
            <a:tint val="40000"/>
            <a:alpha val="90000"/>
            <a:hueOff val="-5945603"/>
            <a:satOff val="47327"/>
            <a:lumOff val="4373"/>
            <a:alphaOff val="0"/>
          </a:schemeClr>
        </a:solidFill>
        <a:ln w="9525" cap="flat" cmpd="sng" algn="ctr">
          <a:solidFill>
            <a:schemeClr val="accent2">
              <a:tint val="40000"/>
              <a:alpha val="90000"/>
              <a:hueOff val="-5945603"/>
              <a:satOff val="47327"/>
              <a:lumOff val="437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64008" rIns="85344" bIns="96012" numCol="1" spcCol="1270" anchor="ctr" anchorCtr="0">
          <a:noAutofit/>
        </a:bodyPr>
        <a:lstStyle/>
        <a:p>
          <a:pPr marL="114300" lvl="1" indent="-114300" algn="l" defTabSz="533400">
            <a:lnSpc>
              <a:spcPct val="100000"/>
            </a:lnSpc>
            <a:spcBef>
              <a:spcPct val="0"/>
            </a:spcBef>
            <a:spcAft>
              <a:spcPts val="1200"/>
            </a:spcAft>
            <a:buChar char="••"/>
          </a:pPr>
          <a:r>
            <a:rPr lang="fr-FR" sz="1200" kern="1200" dirty="0" smtClean="0">
              <a:hlinkClick xmlns:r="http://schemas.openxmlformats.org/officeDocument/2006/relationships" r:id="rId5"/>
            </a:rPr>
            <a:t>Clean </a:t>
          </a:r>
          <a:r>
            <a:rPr lang="fr-FR" sz="1200" kern="1200" dirty="0" err="1" smtClean="0">
              <a:hlinkClick xmlns:r="http://schemas.openxmlformats.org/officeDocument/2006/relationships" r:id="rId5"/>
            </a:rPr>
            <a:t>Energy</a:t>
          </a:r>
          <a:r>
            <a:rPr lang="fr-FR" sz="1200" kern="1200" dirty="0" smtClean="0">
              <a:hlinkClick xmlns:r="http://schemas.openxmlformats.org/officeDocument/2006/relationships" r:id="rId5"/>
            </a:rPr>
            <a:t> Transition (CETP)</a:t>
          </a:r>
          <a:endParaRPr lang="fr-FR" sz="1200" kern="1200" dirty="0"/>
        </a:p>
        <a:p>
          <a:pPr marL="114300" lvl="1" indent="-114300" algn="l" defTabSz="533400">
            <a:lnSpc>
              <a:spcPct val="100000"/>
            </a:lnSpc>
            <a:spcBef>
              <a:spcPct val="0"/>
            </a:spcBef>
            <a:spcAft>
              <a:spcPts val="1200"/>
            </a:spcAft>
            <a:buChar char="••"/>
          </a:pPr>
          <a:r>
            <a:rPr lang="en-US" sz="1200" kern="1200" dirty="0" smtClean="0">
              <a:hlinkClick xmlns:r="http://schemas.openxmlformats.org/officeDocument/2006/relationships" r:id="rId6"/>
            </a:rPr>
            <a:t>Driving urban transitions to a sustainable future (DUT)</a:t>
          </a:r>
          <a:endParaRPr lang="fr-FR" sz="1200" kern="1200" dirty="0"/>
        </a:p>
      </dsp:txBody>
      <dsp:txXfrm>
        <a:off x="2586732" y="489353"/>
        <a:ext cx="2267023" cy="2677404"/>
      </dsp:txXfrm>
    </dsp:sp>
    <dsp:sp modelId="{89D414EC-D8B2-49C4-A6D9-6C1F7E7ABE80}">
      <dsp:nvSpPr>
        <dsp:cNvPr id="0" name=""/>
        <dsp:cNvSpPr/>
      </dsp:nvSpPr>
      <dsp:spPr>
        <a:xfrm>
          <a:off x="5171139" y="73602"/>
          <a:ext cx="2267023" cy="415751"/>
        </a:xfrm>
        <a:prstGeom prst="rect">
          <a:avLst/>
        </a:prstGeom>
        <a:gradFill rotWithShape="0">
          <a:gsLst>
            <a:gs pos="0">
              <a:schemeClr val="accent2">
                <a:hueOff val="-11392936"/>
                <a:satOff val="53661"/>
                <a:lumOff val="25882"/>
                <a:alphaOff val="0"/>
                <a:shade val="51000"/>
                <a:satMod val="130000"/>
              </a:schemeClr>
            </a:gs>
            <a:gs pos="80000">
              <a:schemeClr val="accent2">
                <a:hueOff val="-11392936"/>
                <a:satOff val="53661"/>
                <a:lumOff val="25882"/>
                <a:alphaOff val="0"/>
                <a:shade val="93000"/>
                <a:satMod val="130000"/>
              </a:schemeClr>
            </a:gs>
            <a:gs pos="100000">
              <a:schemeClr val="accent2">
                <a:hueOff val="-11392936"/>
                <a:satOff val="53661"/>
                <a:lumOff val="25882"/>
                <a:alphaOff val="0"/>
                <a:shade val="94000"/>
                <a:satMod val="135000"/>
              </a:schemeClr>
            </a:gs>
          </a:gsLst>
          <a:lin ang="16200000" scaled="0"/>
        </a:gradFill>
        <a:ln w="9525" cap="flat" cmpd="sng" algn="ctr">
          <a:solidFill>
            <a:schemeClr val="accent2">
              <a:hueOff val="-11392936"/>
              <a:satOff val="53661"/>
              <a:lumOff val="25882"/>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fr-FR" sz="1200" b="1" kern="1200" dirty="0" smtClean="0"/>
            <a:t>Partenariats </a:t>
          </a:r>
          <a:r>
            <a:rPr lang="fr-FR" sz="1200" b="1" kern="1200" dirty="0" err="1" smtClean="0"/>
            <a:t>co</a:t>
          </a:r>
          <a:r>
            <a:rPr lang="fr-FR" sz="1200" b="1" kern="1200" dirty="0" smtClean="0"/>
            <a:t>-programmés</a:t>
          </a:r>
          <a:endParaRPr lang="fr-FR" sz="1200" kern="1200" dirty="0"/>
        </a:p>
      </dsp:txBody>
      <dsp:txXfrm>
        <a:off x="5171139" y="73602"/>
        <a:ext cx="2267023" cy="415751"/>
      </dsp:txXfrm>
    </dsp:sp>
    <dsp:sp modelId="{F23CE025-65BB-41EA-BE18-8AF03191B7D9}">
      <dsp:nvSpPr>
        <dsp:cNvPr id="0" name=""/>
        <dsp:cNvSpPr/>
      </dsp:nvSpPr>
      <dsp:spPr>
        <a:xfrm>
          <a:off x="5171139" y="489353"/>
          <a:ext cx="2267023" cy="2677404"/>
        </a:xfrm>
        <a:prstGeom prst="rect">
          <a:avLst/>
        </a:prstGeom>
        <a:solidFill>
          <a:schemeClr val="accent2">
            <a:tint val="40000"/>
            <a:alpha val="90000"/>
            <a:hueOff val="-11891207"/>
            <a:satOff val="94654"/>
            <a:lumOff val="8746"/>
            <a:alphaOff val="0"/>
          </a:schemeClr>
        </a:solidFill>
        <a:ln w="9525" cap="flat" cmpd="sng" algn="ctr">
          <a:solidFill>
            <a:schemeClr val="accent2">
              <a:tint val="40000"/>
              <a:alpha val="90000"/>
              <a:hueOff val="-11891207"/>
              <a:satOff val="94654"/>
              <a:lumOff val="874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ts val="600"/>
            </a:spcAft>
            <a:buChar char="••"/>
          </a:pPr>
          <a:r>
            <a:rPr lang="en-US" sz="1200" kern="1200" dirty="0" smtClean="0">
              <a:hlinkClick xmlns:r="http://schemas.openxmlformats.org/officeDocument/2006/relationships" r:id="rId7"/>
            </a:rPr>
            <a:t>People-centric sustainable built environment (Built4People)</a:t>
          </a:r>
          <a:endParaRPr lang="fr-FR" sz="1200" kern="1200" dirty="0"/>
        </a:p>
        <a:p>
          <a:pPr marL="114300" lvl="1" indent="-114300" algn="l" defTabSz="533400">
            <a:lnSpc>
              <a:spcPct val="90000"/>
            </a:lnSpc>
            <a:spcBef>
              <a:spcPct val="0"/>
            </a:spcBef>
            <a:spcAft>
              <a:spcPts val="600"/>
            </a:spcAft>
            <a:buChar char="••"/>
          </a:pPr>
          <a:r>
            <a:rPr lang="en-US" sz="1200" kern="1200" dirty="0" smtClean="0">
              <a:hlinkClick xmlns:r="http://schemas.openxmlformats.org/officeDocument/2006/relationships" r:id="rId8"/>
            </a:rPr>
            <a:t>Towards zero-emission road transport (2ZERO)</a:t>
          </a:r>
          <a:endParaRPr lang="fr-FR" sz="1200" kern="1200" dirty="0"/>
        </a:p>
        <a:p>
          <a:pPr marL="114300" lvl="1" indent="-114300" algn="l" defTabSz="533400">
            <a:lnSpc>
              <a:spcPct val="90000"/>
            </a:lnSpc>
            <a:spcBef>
              <a:spcPct val="0"/>
            </a:spcBef>
            <a:spcAft>
              <a:spcPts val="600"/>
            </a:spcAft>
            <a:buChar char="••"/>
          </a:pPr>
          <a:r>
            <a:rPr lang="en-US" sz="1200" kern="1200" dirty="0" smtClean="0">
              <a:hlinkClick xmlns:r="http://schemas.openxmlformats.org/officeDocument/2006/relationships" r:id="rId9"/>
            </a:rPr>
            <a:t>Batteries: Towards a competitive European industrial battery value chain for stationary applications and e-mobility</a:t>
          </a:r>
          <a:endParaRPr lang="fr-FR" sz="1200" kern="1200" dirty="0"/>
        </a:p>
        <a:p>
          <a:pPr marL="114300" lvl="1" indent="-114300" algn="l" defTabSz="533400">
            <a:lnSpc>
              <a:spcPct val="90000"/>
            </a:lnSpc>
            <a:spcBef>
              <a:spcPct val="0"/>
            </a:spcBef>
            <a:spcAft>
              <a:spcPts val="600"/>
            </a:spcAft>
            <a:buChar char="••"/>
          </a:pPr>
          <a:r>
            <a:rPr lang="fr-FR" sz="1200" kern="1200" dirty="0" err="1" smtClean="0">
              <a:hlinkClick xmlns:r="http://schemas.openxmlformats.org/officeDocument/2006/relationships" r:id="rId10"/>
            </a:rPr>
            <a:t>Zero-emission</a:t>
          </a:r>
          <a:r>
            <a:rPr lang="fr-FR" sz="1200" kern="1200" dirty="0" smtClean="0">
              <a:hlinkClick xmlns:r="http://schemas.openxmlformats.org/officeDocument/2006/relationships" r:id="rId10"/>
            </a:rPr>
            <a:t> </a:t>
          </a:r>
          <a:r>
            <a:rPr lang="fr-FR" sz="1200" kern="1200" dirty="0" err="1" smtClean="0">
              <a:hlinkClick xmlns:r="http://schemas.openxmlformats.org/officeDocument/2006/relationships" r:id="rId10"/>
            </a:rPr>
            <a:t>waterborne</a:t>
          </a:r>
          <a:r>
            <a:rPr lang="fr-FR" sz="1200" kern="1200" dirty="0" smtClean="0">
              <a:hlinkClick xmlns:r="http://schemas.openxmlformats.org/officeDocument/2006/relationships" r:id="rId10"/>
            </a:rPr>
            <a:t> transport</a:t>
          </a:r>
          <a:endParaRPr lang="fr-FR" sz="1200" kern="1200" dirty="0"/>
        </a:p>
        <a:p>
          <a:pPr marL="114300" lvl="1" indent="-114300" algn="l" defTabSz="533400">
            <a:lnSpc>
              <a:spcPct val="90000"/>
            </a:lnSpc>
            <a:spcBef>
              <a:spcPct val="0"/>
            </a:spcBef>
            <a:spcAft>
              <a:spcPts val="600"/>
            </a:spcAft>
            <a:buChar char="••"/>
          </a:pPr>
          <a:r>
            <a:rPr lang="en-US" sz="1200" kern="1200" dirty="0" smtClean="0">
              <a:hlinkClick xmlns:r="http://schemas.openxmlformats.org/officeDocument/2006/relationships" r:id="rId11"/>
            </a:rPr>
            <a:t>Connected, Cooperative and Automated Mobility (CCAM)</a:t>
          </a:r>
          <a:endParaRPr lang="fr-FR" sz="1200" kern="1200" dirty="0"/>
        </a:p>
      </dsp:txBody>
      <dsp:txXfrm>
        <a:off x="5171139" y="489353"/>
        <a:ext cx="2267023" cy="267740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4F0C479D-4687-E740-9789-857CF0267E23}" type="datetimeFigureOut">
              <a:rPr lang="fr-FR" smtClean="0"/>
              <a:t>24/11/2022</a:t>
            </a:fld>
            <a:endParaRPr lang="fr-FR"/>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24/11/2022</a:t>
            </a:fld>
            <a:endParaRPr lang="fr-FR" dirty="0"/>
          </a:p>
        </p:txBody>
      </p:sp>
      <p:sp>
        <p:nvSpPr>
          <p:cNvPr id="4" name="Espace réservé de l'image des diapositives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a:xfrm>
            <a:off x="381000" y="685800"/>
            <a:ext cx="6096000" cy="3429000"/>
          </a:xfrm>
        </p:spPr>
      </p:sp>
      <p:sp>
        <p:nvSpPr>
          <p:cNvPr id="3" name="Espace réservé des notes 2"/>
          <p:cNvSpPr>
            <a:spLocks noGrp="1"/>
          </p:cNvSpPr>
          <p:nvPr>
            <p:ph type="body" idx="1"/>
          </p:nvPr>
        </p:nvSpPr>
        <p:spPr bwMode="auto"/>
        <p:txBody>
          <a:bodyPr/>
          <a:lstStyle/>
          <a:p>
            <a:pPr>
              <a:defRPr/>
            </a:pPr>
            <a:endParaRPr dirty="0"/>
          </a:p>
        </p:txBody>
      </p:sp>
    </p:spTree>
    <p:extLst>
      <p:ext uri="{BB962C8B-B14F-4D97-AF65-F5344CB8AC3E}">
        <p14:creationId xmlns:p14="http://schemas.microsoft.com/office/powerpoint/2010/main" val="319909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1B06CD8F-B7ED-4A05-9FB1-A01CC0EF02CC}" type="slidenum">
              <a:rPr lang="fr-FR" smtClean="0"/>
              <a:t>29</a:t>
            </a:fld>
            <a:endParaRPr lang="fr-FR"/>
          </a:p>
        </p:txBody>
      </p:sp>
    </p:spTree>
    <p:extLst>
      <p:ext uri="{BB962C8B-B14F-4D97-AF65-F5344CB8AC3E}">
        <p14:creationId xmlns:p14="http://schemas.microsoft.com/office/powerpoint/2010/main" val="440465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1B06CD8F-B7ED-4A05-9FB1-A01CC0EF02CC}" type="slidenum">
              <a:rPr lang="fr-FR" smtClean="0"/>
              <a:t>30</a:t>
            </a:fld>
            <a:endParaRPr lang="fr-FR"/>
          </a:p>
        </p:txBody>
      </p:sp>
    </p:spTree>
    <p:extLst>
      <p:ext uri="{BB962C8B-B14F-4D97-AF65-F5344CB8AC3E}">
        <p14:creationId xmlns:p14="http://schemas.microsoft.com/office/powerpoint/2010/main" val="3937858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r>
              <a:rPr lang="fr-FR"/>
              <a:t>26 000 experts recrutés chaque année</a:t>
            </a:r>
            <a:endParaRPr/>
          </a:p>
          <a:p>
            <a:pPr>
              <a:defRPr/>
            </a:pPr>
            <a:r>
              <a:rPr lang="fr-FR"/>
              <a:t>Français = 8,5% du vivier des experts</a:t>
            </a:r>
            <a:endParaRPr/>
          </a:p>
          <a:p>
            <a:pPr>
              <a:defRPr/>
            </a:pPr>
            <a:endParaRPr lang="fr-FR"/>
          </a:p>
        </p:txBody>
      </p:sp>
      <p:sp>
        <p:nvSpPr>
          <p:cNvPr id="4" name="Espace réservé du numéro de diapositive 3"/>
          <p:cNvSpPr>
            <a:spLocks noGrp="1"/>
          </p:cNvSpPr>
          <p:nvPr>
            <p:ph type="sldNum" idx="12"/>
          </p:nvPr>
        </p:nvSpPr>
        <p:spPr bwMode="auto"/>
        <p:txBody>
          <a:bodyPr/>
          <a:lstStyle/>
          <a:p>
            <a:pPr marL="0" marR="0" lvl="0" indent="0" algn="r" defTabSz="914400">
              <a:lnSpc>
                <a:spcPct val="100000"/>
              </a:lnSpc>
              <a:spcBef>
                <a:spcPts val="0"/>
              </a:spcBef>
              <a:spcAft>
                <a:spcPts val="0"/>
              </a:spcAft>
              <a:buClr>
                <a:srgbClr val="000000"/>
              </a:buClr>
              <a:buSzTx/>
              <a:buFont typeface="Arial"/>
              <a:buNone/>
              <a:defRPr/>
            </a:pPr>
            <a:fld id="{00000000-1234-1234-1234-123412341234}" type="slidenum">
              <a:rPr lang="fr-FR" sz="1200" b="0" i="0" u="none" strike="noStrike" cap="none" spc="0">
                <a:ln>
                  <a:noFill/>
                </a:ln>
                <a:solidFill>
                  <a:srgbClr val="000000"/>
                </a:solidFill>
                <a:latin typeface="Arial"/>
                <a:ea typeface="Arial"/>
                <a:cs typeface="Arial"/>
              </a:rPr>
              <a:t>34</a:t>
            </a:fld>
            <a:endParaRPr lang="fr-FR" sz="1200" b="0" i="0" u="none" strike="noStrike" cap="none" spc="0">
              <a:ln>
                <a:noFill/>
              </a:ln>
              <a:solidFill>
                <a:srgbClr val="000000"/>
              </a:solidFill>
              <a:latin typeface="Arial"/>
              <a:ea typeface="Arial"/>
              <a:cs typeface="Arial"/>
            </a:endParaRPr>
          </a:p>
        </p:txBody>
      </p:sp>
    </p:spTree>
    <p:extLst>
      <p:ext uri="{BB962C8B-B14F-4D97-AF65-F5344CB8AC3E}">
        <p14:creationId xmlns:p14="http://schemas.microsoft.com/office/powerpoint/2010/main" val="2925066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normAutofit/>
          </a:bodyPr>
          <a:lstStyle/>
          <a:p>
            <a:pPr>
              <a:defRPr/>
            </a:pPr>
            <a:endParaRPr lang="fr-FR" sz="1200" dirty="0">
              <a:solidFill>
                <a:schemeClr val="tx1"/>
              </a:solidFill>
              <a:latin typeface="Arial"/>
              <a:ea typeface="+mn-ea"/>
              <a:cs typeface="+mn-cs"/>
            </a:endParaRPr>
          </a:p>
        </p:txBody>
      </p:sp>
      <p:sp>
        <p:nvSpPr>
          <p:cNvPr id="4" name="Espace réservé du numéro de diapositive 3"/>
          <p:cNvSpPr>
            <a:spLocks noGrp="1"/>
          </p:cNvSpPr>
          <p:nvPr>
            <p:ph type="sldNum" sz="quarter" idx="10"/>
          </p:nvPr>
        </p:nvSpPr>
        <p:spPr bwMode="auto"/>
        <p:txBody>
          <a:bodyPr/>
          <a:lstStyle/>
          <a:p>
            <a:pPr>
              <a:defRPr/>
            </a:pPr>
            <a:fld id="{1B06CD8F-B7ED-4A05-9FB1-A01CC0EF02CC}" type="slidenum">
              <a:rPr lang="fr-FR"/>
              <a:t>13</a:t>
            </a:fld>
            <a:endParaRPr lang="fr-FR"/>
          </a:p>
        </p:txBody>
      </p:sp>
    </p:spTree>
    <p:extLst>
      <p:ext uri="{BB962C8B-B14F-4D97-AF65-F5344CB8AC3E}">
        <p14:creationId xmlns:p14="http://schemas.microsoft.com/office/powerpoint/2010/main" val="3848018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1B06CD8F-B7ED-4A05-9FB1-A01CC0EF02CC}" type="slidenum">
              <a:rPr lang="fr-FR" smtClean="0"/>
              <a:t>22</a:t>
            </a:fld>
            <a:endParaRPr lang="fr-FR"/>
          </a:p>
        </p:txBody>
      </p:sp>
    </p:spTree>
    <p:extLst>
      <p:ext uri="{BB962C8B-B14F-4D97-AF65-F5344CB8AC3E}">
        <p14:creationId xmlns:p14="http://schemas.microsoft.com/office/powerpoint/2010/main" val="41600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1B06CD8F-B7ED-4A05-9FB1-A01CC0EF02CC}" type="slidenum">
              <a:rPr lang="fr-FR" smtClean="0"/>
              <a:t>23</a:t>
            </a:fld>
            <a:endParaRPr lang="fr-FR"/>
          </a:p>
        </p:txBody>
      </p:sp>
    </p:spTree>
    <p:extLst>
      <p:ext uri="{BB962C8B-B14F-4D97-AF65-F5344CB8AC3E}">
        <p14:creationId xmlns:p14="http://schemas.microsoft.com/office/powerpoint/2010/main" val="3155403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1B06CD8F-B7ED-4A05-9FB1-A01CC0EF02CC}" type="slidenum">
              <a:rPr lang="fr-FR" smtClean="0"/>
              <a:t>24</a:t>
            </a:fld>
            <a:endParaRPr lang="fr-FR"/>
          </a:p>
        </p:txBody>
      </p:sp>
    </p:spTree>
    <p:extLst>
      <p:ext uri="{BB962C8B-B14F-4D97-AF65-F5344CB8AC3E}">
        <p14:creationId xmlns:p14="http://schemas.microsoft.com/office/powerpoint/2010/main" val="4067049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1B06CD8F-B7ED-4A05-9FB1-A01CC0EF02CC}" type="slidenum">
              <a:rPr lang="fr-FR" smtClean="0"/>
              <a:t>25</a:t>
            </a:fld>
            <a:endParaRPr lang="fr-FR"/>
          </a:p>
        </p:txBody>
      </p:sp>
    </p:spTree>
    <p:extLst>
      <p:ext uri="{BB962C8B-B14F-4D97-AF65-F5344CB8AC3E}">
        <p14:creationId xmlns:p14="http://schemas.microsoft.com/office/powerpoint/2010/main" val="2910639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1B06CD8F-B7ED-4A05-9FB1-A01CC0EF02CC}" type="slidenum">
              <a:rPr lang="fr-FR" smtClean="0"/>
              <a:t>26</a:t>
            </a:fld>
            <a:endParaRPr lang="fr-FR"/>
          </a:p>
        </p:txBody>
      </p:sp>
    </p:spTree>
    <p:extLst>
      <p:ext uri="{BB962C8B-B14F-4D97-AF65-F5344CB8AC3E}">
        <p14:creationId xmlns:p14="http://schemas.microsoft.com/office/powerpoint/2010/main" val="874308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1B06CD8F-B7ED-4A05-9FB1-A01CC0EF02CC}" type="slidenum">
              <a:rPr lang="fr-FR" smtClean="0"/>
              <a:t>27</a:t>
            </a:fld>
            <a:endParaRPr lang="fr-FR"/>
          </a:p>
        </p:txBody>
      </p:sp>
    </p:spTree>
    <p:extLst>
      <p:ext uri="{BB962C8B-B14F-4D97-AF65-F5344CB8AC3E}">
        <p14:creationId xmlns:p14="http://schemas.microsoft.com/office/powerpoint/2010/main" val="3258229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1B06CD8F-B7ED-4A05-9FB1-A01CC0EF02CC}" type="slidenum">
              <a:rPr lang="fr-FR" smtClean="0"/>
              <a:t>28</a:t>
            </a:fld>
            <a:endParaRPr lang="fr-FR"/>
          </a:p>
        </p:txBody>
      </p:sp>
    </p:spTree>
    <p:extLst>
      <p:ext uri="{BB962C8B-B14F-4D97-AF65-F5344CB8AC3E}">
        <p14:creationId xmlns:p14="http://schemas.microsoft.com/office/powerpoint/2010/main" val="38077583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8" name="Image 7">
            <a:extLst>
              <a:ext uri="{FF2B5EF4-FFF2-40B4-BE49-F238E27FC236}">
                <a16:creationId xmlns:a16="http://schemas.microsoft.com/office/drawing/2014/main" id="{9571B293-EB6B-9149-9E08-668EB7F040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20538"/>
            <a:ext cx="9152690" cy="5152965"/>
          </a:xfrm>
          <a:prstGeom prst="rect">
            <a:avLst/>
          </a:prstGeom>
        </p:spPr>
      </p:pic>
      <p:pic>
        <p:nvPicPr>
          <p:cNvPr id="2" name="Image 1">
            <a:extLst>
              <a:ext uri="{FF2B5EF4-FFF2-40B4-BE49-F238E27FC236}">
                <a16:creationId xmlns:a16="http://schemas.microsoft.com/office/drawing/2014/main" id="{2587F8A7-1729-E5D8-4FF1-2AA8C6C423C7}"/>
              </a:ext>
            </a:extLst>
          </p:cNvPr>
          <p:cNvPicPr>
            <a:picLocks noChangeAspect="1"/>
          </p:cNvPicPr>
          <p:nvPr userDrawn="1"/>
        </p:nvPicPr>
        <p:blipFill>
          <a:blip r:embed="rId3"/>
          <a:stretch>
            <a:fillRect/>
          </a:stretch>
        </p:blipFill>
        <p:spPr>
          <a:xfrm>
            <a:off x="205707" y="90000"/>
            <a:ext cx="2128847" cy="1563638"/>
          </a:xfrm>
          <a:prstGeom prst="rect">
            <a:avLst/>
          </a:prstGeom>
        </p:spPr>
      </p:pic>
    </p:spTree>
    <p:extLst>
      <p:ext uri="{BB962C8B-B14F-4D97-AF65-F5344CB8AC3E}">
        <p14:creationId xmlns:p14="http://schemas.microsoft.com/office/powerpoint/2010/main" val="2296448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0B3ED864-6123-8B40-8783-2DF8831D71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52690" cy="5222220"/>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8" name="Espace réservé du numéro de diapositive 7"/>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pic>
        <p:nvPicPr>
          <p:cNvPr id="12" name="Image 11"/>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23528" y="1851671"/>
            <a:ext cx="1468036" cy="1516966"/>
          </a:xfrm>
          <a:prstGeom prst="rect">
            <a:avLst/>
          </a:prstGeom>
        </p:spPr>
      </p:pic>
      <p:sp>
        <p:nvSpPr>
          <p:cNvPr id="11" name="Espace réservé du texte 10"/>
          <p:cNvSpPr>
            <a:spLocks noGrp="1"/>
          </p:cNvSpPr>
          <p:nvPr>
            <p:ph type="body" sz="quarter" idx="13" hasCustomPrompt="1"/>
          </p:nvPr>
        </p:nvSpPr>
        <p:spPr bwMode="gray">
          <a:xfrm>
            <a:off x="1115616" y="2346046"/>
            <a:ext cx="7668384" cy="2077200"/>
          </a:xfrm>
        </p:spPr>
        <p:txBody>
          <a:bodyPr/>
          <a:lstStyle>
            <a:lvl1pPr>
              <a:lnSpc>
                <a:spcPct val="90000"/>
              </a:lnSpc>
              <a:spcAft>
                <a:spcPts val="0"/>
              </a:spcAft>
              <a:defRPr sz="3250" b="1" cap="none" baseline="0">
                <a:solidFill>
                  <a:schemeClr val="tx2"/>
                </a:solidFill>
              </a:defRPr>
            </a:lvl1pPr>
            <a:lvl2pPr marL="0" indent="0">
              <a:spcBef>
                <a:spcPts val="500"/>
              </a:spcBef>
              <a:spcAft>
                <a:spcPts val="0"/>
              </a:spcAft>
              <a:buNone/>
              <a:defRPr sz="1850"/>
            </a:lvl2pPr>
          </a:lstStyle>
          <a:p>
            <a:pPr lvl="0"/>
            <a:r>
              <a:rPr lang="fr-FR" dirty="0"/>
              <a:t>Titre</a:t>
            </a:r>
          </a:p>
          <a:p>
            <a:pPr lvl="1"/>
            <a:r>
              <a:rPr lang="fr-FR" dirty="0"/>
              <a:t>Sous-titre</a:t>
            </a:r>
          </a:p>
        </p:txBody>
      </p:sp>
      <p:pic>
        <p:nvPicPr>
          <p:cNvPr id="10" name="Imag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3528" y="123478"/>
            <a:ext cx="863681" cy="635511"/>
          </a:xfrm>
          <a:prstGeom prst="rect">
            <a:avLst/>
          </a:prstGeom>
        </p:spPr>
      </p:pic>
    </p:spTree>
    <p:extLst>
      <p:ext uri="{BB962C8B-B14F-4D97-AF65-F5344CB8AC3E}">
        <p14:creationId xmlns:p14="http://schemas.microsoft.com/office/powerpoint/2010/main" val="3801989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dirty="0"/>
              <a:t>Titre</a:t>
            </a:r>
          </a:p>
        </p:txBody>
      </p:sp>
      <p:sp>
        <p:nvSpPr>
          <p:cNvPr id="8" name="Espace réservé du texte 7"/>
          <p:cNvSpPr>
            <a:spLocks noGrp="1"/>
          </p:cNvSpPr>
          <p:nvPr>
            <p:ph type="body" sz="quarter" idx="13" hasCustomPrompt="1"/>
          </p:nvPr>
        </p:nvSpPr>
        <p:spPr bwMode="gray">
          <a:xfrm>
            <a:off x="359998" y="1994054"/>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dirty="0"/>
              <a:t>Titre de la partie</a:t>
            </a:r>
          </a:p>
          <a:p>
            <a:pPr lvl="1"/>
            <a:r>
              <a:rPr lang="fr-FR" dirty="0"/>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4146236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1111091"/>
            <a:ext cx="8442808" cy="3574645"/>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1111092"/>
            <a:ext cx="7560840" cy="3574645"/>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4252982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dirty="0"/>
              <a:t>Titre</a:t>
            </a:r>
          </a:p>
        </p:txBody>
      </p:sp>
      <p:sp>
        <p:nvSpPr>
          <p:cNvPr id="10" name="Espace réservé du texte 9"/>
          <p:cNvSpPr>
            <a:spLocks noGrp="1"/>
          </p:cNvSpPr>
          <p:nvPr>
            <p:ph type="body" sz="quarter" idx="13" hasCustomPrompt="1"/>
          </p:nvPr>
        </p:nvSpPr>
        <p:spPr bwMode="gray">
          <a:xfrm>
            <a:off x="3923928" y="324000"/>
            <a:ext cx="4860072"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995686"/>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995686"/>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995686"/>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678623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1116000"/>
            <a:ext cx="8424000" cy="720000"/>
          </a:xfrm>
        </p:spPr>
        <p:txBody>
          <a:bodyPr/>
          <a:lstStyle/>
          <a:p>
            <a:r>
              <a:rPr lang="fr-FR" noProof="0" dirty="0"/>
              <a:t>Titre</a:t>
            </a:r>
            <a:endParaRPr lang="fr-FR" dirty="0"/>
          </a:p>
        </p:txBody>
      </p:sp>
      <p:sp>
        <p:nvSpPr>
          <p:cNvPr id="9" name="Espace réservé du contenu 8"/>
          <p:cNvSpPr>
            <a:spLocks noGrp="1"/>
          </p:cNvSpPr>
          <p:nvPr>
            <p:ph sz="quarter" idx="14" hasCustomPrompt="1"/>
          </p:nvPr>
        </p:nvSpPr>
        <p:spPr bwMode="gray">
          <a:xfrm>
            <a:off x="359998" y="2027849"/>
            <a:ext cx="8424000" cy="2574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563888" y="324000"/>
            <a:ext cx="5220112"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10" name="Espace réservé du numéro de diapositive 7">
            <a:extLst>
              <a:ext uri="{FF2B5EF4-FFF2-40B4-BE49-F238E27FC236}">
                <a16:creationId xmlns:a16="http://schemas.microsoft.com/office/drawing/2014/main" id="{18BB1EA6-B51D-8C43-9842-1E89F403ABFA}"/>
              </a:ext>
            </a:extLst>
          </p:cNvPr>
          <p:cNvSpPr>
            <a:spLocks noGrp="1"/>
          </p:cNvSpPr>
          <p:nvPr>
            <p:ph type="sldNum" sz="quarter" idx="12"/>
          </p:nvPr>
        </p:nvSpPr>
        <p:spPr bwMode="gray">
          <a:xfrm>
            <a:off x="7596336" y="4793698"/>
            <a:ext cx="1170000" cy="3498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816626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matchingName="Title and Content" type="obj" userDrawn="1">
  <p:cSld name="Title and Content">
    <p:spTree>
      <p:nvGrpSpPr>
        <p:cNvPr id="1" name=""/>
        <p:cNvGrpSpPr/>
        <p:nvPr/>
      </p:nvGrpSpPr>
      <p:grpSpPr bwMode="auto">
        <a:xfrm>
          <a:off x="0" y="0"/>
          <a:ext cx="0" cy="0"/>
          <a:chOff x="0" y="0"/>
          <a:chExt cx="0" cy="0"/>
        </a:xfrm>
      </p:grpSpPr>
      <p:sp>
        <p:nvSpPr>
          <p:cNvPr id="29" name="Google Shape;29;p34"/>
          <p:cNvSpPr txBox="1">
            <a:spLocks noGrp="1"/>
          </p:cNvSpPr>
          <p:nvPr>
            <p:ph type="title"/>
          </p:nvPr>
        </p:nvSpPr>
        <p:spPr bwMode="auto">
          <a:xfrm>
            <a:off x="415366" y="842448"/>
            <a:ext cx="8313267" cy="956786"/>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1350" b="1" i="0">
                <a:solidFill>
                  <a:srgbClr val="0D4193"/>
                </a:solidFill>
                <a:latin typeface="Arial"/>
                <a:ea typeface="Arial"/>
                <a:cs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30" name="Google Shape;30;p34"/>
          <p:cNvSpPr txBox="1">
            <a:spLocks noGrp="1"/>
          </p:cNvSpPr>
          <p:nvPr>
            <p:ph type="body" idx="1"/>
          </p:nvPr>
        </p:nvSpPr>
        <p:spPr bwMode="auto">
          <a:xfrm>
            <a:off x="4744592" y="999267"/>
            <a:ext cx="4208780" cy="12763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sz="1650" b="1" i="0">
                <a:solidFill>
                  <a:srgbClr val="0D4193"/>
                </a:solidFill>
                <a:latin typeface="Arial"/>
                <a:ea typeface="Arial"/>
                <a:cs typeface="Arial"/>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pPr>
              <a:defRPr/>
            </a:pPr>
            <a:endParaRPr/>
          </a:p>
        </p:txBody>
      </p:sp>
      <p:sp>
        <p:nvSpPr>
          <p:cNvPr id="31" name="Google Shape;31;p34"/>
          <p:cNvSpPr txBox="1">
            <a:spLocks noGrp="1"/>
          </p:cNvSpPr>
          <p:nvPr>
            <p:ph type="ftr" idx="11"/>
          </p:nvPr>
        </p:nvSpPr>
        <p:spPr bwMode="auto">
          <a:xfrm>
            <a:off x="3108960" y="4783455"/>
            <a:ext cx="2926080" cy="257175"/>
          </a:xfrm>
          <a:prstGeom prst="rect">
            <a:avLst/>
          </a:prstGeom>
          <a:noFill/>
          <a:ln>
            <a:noFill/>
          </a:ln>
        </p:spPr>
        <p:txBody>
          <a:bodyPr spcFirstLastPara="1" wrap="square" lIns="0" tIns="0" rIns="0" bIns="0" anchor="t" anchorCtr="0">
            <a:noAutofit/>
          </a:bodyPr>
          <a:lstStyle>
            <a:lvl1pPr marR="0" lvl="0" algn="ct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pPr>
              <a:defRPr/>
            </a:pPr>
            <a:endParaRPr/>
          </a:p>
        </p:txBody>
      </p:sp>
      <p:sp>
        <p:nvSpPr>
          <p:cNvPr id="32" name="Google Shape;32;p34"/>
          <p:cNvSpPr txBox="1">
            <a:spLocks noGrp="1"/>
          </p:cNvSpPr>
          <p:nvPr>
            <p:ph type="dt" idx="10"/>
          </p:nvPr>
        </p:nvSpPr>
        <p:spPr bwMode="auto">
          <a:xfrm>
            <a:off x="457200" y="4783455"/>
            <a:ext cx="2103120" cy="25717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r>
              <a:rPr lang="fr-FR"/>
              <a:t>06/07/2021</a:t>
            </a:r>
            <a:endParaRPr/>
          </a:p>
        </p:txBody>
      </p:sp>
      <p:sp>
        <p:nvSpPr>
          <p:cNvPr id="33" name="Google Shape;33;p34"/>
          <p:cNvSpPr txBox="1">
            <a:spLocks noGrp="1"/>
          </p:cNvSpPr>
          <p:nvPr>
            <p:ph type="sldNum" idx="12"/>
          </p:nvPr>
        </p:nvSpPr>
        <p:spPr bwMode="auto">
          <a:xfrm>
            <a:off x="6583680" y="4783455"/>
            <a:ext cx="2103120" cy="2571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1pPr>
            <a:lvl2pPr marL="0" marR="0" lvl="1"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2pPr>
            <a:lvl3pPr marL="0" marR="0" lvl="2"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3pPr>
            <a:lvl4pPr marL="0" marR="0" lvl="3"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4pPr>
            <a:lvl5pPr marL="0" marR="0" lvl="4"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5pPr>
            <a:lvl6pPr marL="0" marR="0" lvl="5"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6pPr>
            <a:lvl7pPr marL="0" marR="0" lvl="6"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7pPr>
            <a:lvl8pPr marL="0" marR="0" lvl="7"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8pPr>
            <a:lvl9pPr marL="0" marR="0" lvl="8"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9pPr>
          </a:lstStyle>
          <a:p>
            <a:pPr marL="0" lvl="0" indent="0" algn="r">
              <a:spcBef>
                <a:spcPts val="0"/>
              </a:spcBef>
              <a:spcAft>
                <a:spcPts val="0"/>
              </a:spcAft>
              <a:buNone/>
              <a:defRPr/>
            </a:pPr>
            <a:fld id="{00000000-1234-1234-1234-123412341234}" type="slidenum">
              <a:rPr lang="fr-FR"/>
              <a:t>‹N°›</a:t>
            </a:fld>
            <a:endParaRPr/>
          </a:p>
        </p:txBody>
      </p:sp>
    </p:spTree>
    <p:extLst>
      <p:ext uri="{BB962C8B-B14F-4D97-AF65-F5344CB8AC3E}">
        <p14:creationId xmlns:p14="http://schemas.microsoft.com/office/powerpoint/2010/main" val="1469758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matchingName="Titre et contenu" userDrawn="1">
  <p:cSld name="1_Titre et contenu">
    <p:spTree>
      <p:nvGrpSpPr>
        <p:cNvPr id="1" name=""/>
        <p:cNvGrpSpPr/>
        <p:nvPr/>
      </p:nvGrpSpPr>
      <p:grpSpPr bwMode="auto">
        <a:xfrm>
          <a:off x="0" y="0"/>
          <a:ext cx="0" cy="0"/>
          <a:chOff x="0" y="0"/>
          <a:chExt cx="0" cy="0"/>
        </a:xfrm>
      </p:grpSpPr>
      <p:sp>
        <p:nvSpPr>
          <p:cNvPr id="35" name="Google Shape;35;p35"/>
          <p:cNvSpPr txBox="1">
            <a:spLocks noGrp="1"/>
          </p:cNvSpPr>
          <p:nvPr>
            <p:ph type="title"/>
          </p:nvPr>
        </p:nvSpPr>
        <p:spPr bwMode="auto">
          <a:xfrm>
            <a:off x="359999" y="1116000"/>
            <a:ext cx="8424000" cy="72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36" name="Google Shape;36;p35"/>
          <p:cNvSpPr txBox="1">
            <a:spLocks noGrp="1"/>
          </p:cNvSpPr>
          <p:nvPr>
            <p:ph type="body" idx="1"/>
          </p:nvPr>
        </p:nvSpPr>
        <p:spPr bwMode="auto">
          <a:xfrm>
            <a:off x="359998" y="2027849"/>
            <a:ext cx="8424000" cy="2574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050"/>
              <a:buNone/>
              <a:defRPr/>
            </a:lvl1pPr>
            <a:lvl2pPr marL="914400" lvl="1" indent="-288924" algn="l">
              <a:lnSpc>
                <a:spcPct val="100000"/>
              </a:lnSpc>
              <a:spcBef>
                <a:spcPts val="600"/>
              </a:spcBef>
              <a:spcAft>
                <a:spcPts val="0"/>
              </a:spcAft>
              <a:buClr>
                <a:schemeClr val="dk1"/>
              </a:buClr>
              <a:buSzPts val="950"/>
              <a:buChar char="•"/>
              <a:defRPr/>
            </a:lvl2pPr>
            <a:lvl3pPr marL="1371600" lvl="2" indent="-282575" algn="l">
              <a:lnSpc>
                <a:spcPct val="100000"/>
              </a:lnSpc>
              <a:spcBef>
                <a:spcPts val="600"/>
              </a:spcBef>
              <a:spcAft>
                <a:spcPts val="0"/>
              </a:spcAft>
              <a:buClr>
                <a:schemeClr val="dk1"/>
              </a:buClr>
              <a:buSzPts val="850"/>
              <a:buChar char="•"/>
              <a:defRPr/>
            </a:lvl3pPr>
            <a:lvl4pPr marL="1828800" lvl="3" indent="-276225" algn="l">
              <a:lnSpc>
                <a:spcPct val="100000"/>
              </a:lnSpc>
              <a:spcBef>
                <a:spcPts val="100"/>
              </a:spcBef>
              <a:spcAft>
                <a:spcPts val="0"/>
              </a:spcAft>
              <a:buClr>
                <a:schemeClr val="dk1"/>
              </a:buClr>
              <a:buSzPts val="750"/>
              <a:buChar char="•"/>
              <a:defRPr/>
            </a:lvl4pPr>
            <a:lvl5pPr marL="2286000" lvl="4" indent="-273050" algn="l">
              <a:lnSpc>
                <a:spcPct val="100000"/>
              </a:lnSpc>
              <a:spcBef>
                <a:spcPts val="100"/>
              </a:spcBef>
              <a:spcAft>
                <a:spcPts val="0"/>
              </a:spcAft>
              <a:buClr>
                <a:schemeClr val="dk1"/>
              </a:buClr>
              <a:buSzPts val="7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pPr>
              <a:defRPr/>
            </a:pPr>
            <a:endParaRPr/>
          </a:p>
        </p:txBody>
      </p:sp>
      <p:sp>
        <p:nvSpPr>
          <p:cNvPr id="37" name="Google Shape;37;p35"/>
          <p:cNvSpPr txBox="1">
            <a:spLocks noGrp="1"/>
          </p:cNvSpPr>
          <p:nvPr>
            <p:ph type="body" idx="2"/>
          </p:nvPr>
        </p:nvSpPr>
        <p:spPr bwMode="auto">
          <a:xfrm>
            <a:off x="4863402" y="255613"/>
            <a:ext cx="3902934" cy="360000"/>
          </a:xfrm>
          <a:prstGeom prst="rect">
            <a:avLst/>
          </a:prstGeom>
          <a:noFill/>
          <a:ln>
            <a:noFill/>
          </a:ln>
        </p:spPr>
        <p:txBody>
          <a:bodyPr spcFirstLastPara="1" wrap="square" lIns="0" tIns="0" rIns="0" bIns="0" anchor="t" anchorCtr="0">
            <a:noAutofit/>
          </a:bodyPr>
          <a:lstStyle>
            <a:lvl1pPr marL="457200" lvl="0" indent="-276225" algn="r">
              <a:lnSpc>
                <a:spcPct val="100000"/>
              </a:lnSpc>
              <a:spcBef>
                <a:spcPts val="0"/>
              </a:spcBef>
              <a:spcAft>
                <a:spcPts val="0"/>
              </a:spcAft>
              <a:buClr>
                <a:schemeClr val="dk2"/>
              </a:buClr>
              <a:buSzPts val="750"/>
              <a:buFont typeface="Arial"/>
              <a:buAutoNum type="arabicPeriod"/>
              <a:defRPr sz="750" b="1"/>
            </a:lvl1pPr>
            <a:lvl2pPr marL="914400" lvl="1" indent="-276225" algn="r">
              <a:lnSpc>
                <a:spcPct val="100000"/>
              </a:lnSpc>
              <a:spcBef>
                <a:spcPts val="0"/>
              </a:spcBef>
              <a:spcAft>
                <a:spcPts val="0"/>
              </a:spcAft>
              <a:buClr>
                <a:schemeClr val="dk1"/>
              </a:buClr>
              <a:buSzPts val="750"/>
              <a:buFont typeface="Arial"/>
              <a:buAutoNum type="alphaLcPeriod"/>
              <a:defRPr sz="750"/>
            </a:lvl2pPr>
            <a:lvl3pPr marL="1371600" lvl="2" indent="-342900" algn="l">
              <a:lnSpc>
                <a:spcPct val="100000"/>
              </a:lnSpc>
              <a:spcBef>
                <a:spcPts val="100"/>
              </a:spcBef>
              <a:spcAft>
                <a:spcPts val="0"/>
              </a:spcAft>
              <a:buClr>
                <a:schemeClr val="dk1"/>
              </a:buClr>
              <a:buSzPts val="1800"/>
              <a:buChar char="•"/>
              <a:defRPr/>
            </a:lvl3pPr>
            <a:lvl4pPr marL="1828800" lvl="3" indent="-342900" algn="l">
              <a:lnSpc>
                <a:spcPct val="100000"/>
              </a:lnSpc>
              <a:spcBef>
                <a:spcPts val="100"/>
              </a:spcBef>
              <a:spcAft>
                <a:spcPts val="0"/>
              </a:spcAft>
              <a:buClr>
                <a:schemeClr val="dk1"/>
              </a:buClr>
              <a:buSzPts val="1800"/>
              <a:buChar char="•"/>
              <a:defRPr/>
            </a:lvl4pPr>
            <a:lvl5pPr marL="2286000" lvl="4" indent="-342900" algn="l">
              <a:lnSpc>
                <a:spcPct val="100000"/>
              </a:lnSpc>
              <a:spcBef>
                <a:spcPts val="10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pPr>
              <a:defRPr/>
            </a:pPr>
            <a:endParaRPr/>
          </a:p>
        </p:txBody>
      </p:sp>
      <p:sp>
        <p:nvSpPr>
          <p:cNvPr id="38" name="Google Shape;38;p35"/>
          <p:cNvSpPr txBox="1">
            <a:spLocks noGrp="1"/>
          </p:cNvSpPr>
          <p:nvPr>
            <p:ph type="dt" idx="10"/>
          </p:nvPr>
        </p:nvSpPr>
        <p:spPr bwMode="auto">
          <a:xfrm>
            <a:off x="6426336" y="4876006"/>
            <a:ext cx="1170000" cy="26749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r>
              <a:rPr lang="fr-FR"/>
              <a:t>06/07/2021</a:t>
            </a:r>
            <a:endParaRPr/>
          </a:p>
        </p:txBody>
      </p:sp>
      <p:sp>
        <p:nvSpPr>
          <p:cNvPr id="39" name="Google Shape;39;p35"/>
          <p:cNvSpPr txBox="1">
            <a:spLocks noGrp="1"/>
          </p:cNvSpPr>
          <p:nvPr>
            <p:ph type="sldNum" idx="12"/>
          </p:nvPr>
        </p:nvSpPr>
        <p:spPr bwMode="auto">
          <a:xfrm>
            <a:off x="7596336" y="4793698"/>
            <a:ext cx="1170000" cy="34980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9pPr>
          </a:lstStyle>
          <a:p>
            <a:pPr marL="0" lvl="0" indent="0" algn="r">
              <a:spcBef>
                <a:spcPts val="0"/>
              </a:spcBef>
              <a:spcAft>
                <a:spcPts val="0"/>
              </a:spcAft>
              <a:buNone/>
              <a:defRPr/>
            </a:pPr>
            <a:fld id="{00000000-1234-1234-1234-123412341234}" type="slidenum">
              <a:rPr lang="fr-FR"/>
              <a:t>‹N°›</a:t>
            </a:fld>
            <a:endParaRPr/>
          </a:p>
        </p:txBody>
      </p:sp>
    </p:spTree>
    <p:extLst>
      <p:ext uri="{BB962C8B-B14F-4D97-AF65-F5344CB8AC3E}">
        <p14:creationId xmlns:p14="http://schemas.microsoft.com/office/powerpoint/2010/main" val="82505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6D15CC7-BC12-A746-B153-F1F8A3C7E677}"/>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9288" y="0"/>
            <a:ext cx="9152690" cy="5152964"/>
          </a:xfrm>
          <a:prstGeom prst="rect">
            <a:avLst/>
          </a:prstGeom>
        </p:spPr>
      </p:pic>
      <p:sp>
        <p:nvSpPr>
          <p:cNvPr id="2" name="Espace réservé du titre 1"/>
          <p:cNvSpPr>
            <a:spLocks noGrp="1"/>
          </p:cNvSpPr>
          <p:nvPr>
            <p:ph type="title"/>
          </p:nvPr>
        </p:nvSpPr>
        <p:spPr bwMode="gray">
          <a:xfrm>
            <a:off x="359999" y="113159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995686"/>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r>
              <a:rPr lang="fr-FR" cap="all" dirty="0"/>
              <a:t>XX/XX/XXXX</a:t>
            </a:r>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pic>
        <p:nvPicPr>
          <p:cNvPr id="9" name="Image 8"/>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3528" y="123478"/>
            <a:ext cx="863681" cy="635511"/>
          </a:xfrm>
          <a:prstGeom prst="rect">
            <a:avLst/>
          </a:prstGeom>
        </p:spPr>
      </p:pic>
    </p:spTree>
    <p:extLst>
      <p:ext uri="{BB962C8B-B14F-4D97-AF65-F5344CB8AC3E}">
        <p14:creationId xmlns:p14="http://schemas.microsoft.com/office/powerpoint/2010/main" val="3184110560"/>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Lst>
  <p:hf hdr="0"/>
  <p:txStyles>
    <p:title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horizon-europe.gouv.fr/boite-outils-du-pcn-juridique-et-financier-28235"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www.horizon-europe.gouv.fr/pre-publication-du-programme-de-travail-2023-2024-pour-les-thematiques-climatenergiemobilite-31612"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29.xml"/><Relationship Id="rId3" Type="http://schemas.openxmlformats.org/officeDocument/2006/relationships/slide" Target="slide19.xml"/><Relationship Id="rId7" Type="http://schemas.openxmlformats.org/officeDocument/2006/relationships/slide" Target="slide23.xml"/><Relationship Id="rId12" Type="http://schemas.openxmlformats.org/officeDocument/2006/relationships/slide" Target="slide28.xml"/><Relationship Id="rId2" Type="http://schemas.openxmlformats.org/officeDocument/2006/relationships/slide" Target="slide18.xml"/><Relationship Id="rId1" Type="http://schemas.openxmlformats.org/officeDocument/2006/relationships/slideLayout" Target="../slideLayouts/slideLayout6.xml"/><Relationship Id="rId6" Type="http://schemas.openxmlformats.org/officeDocument/2006/relationships/slide" Target="slide22.xml"/><Relationship Id="rId11" Type="http://schemas.openxmlformats.org/officeDocument/2006/relationships/slide" Target="slide27.xml"/><Relationship Id="rId5" Type="http://schemas.openxmlformats.org/officeDocument/2006/relationships/slide" Target="slide21.xml"/><Relationship Id="rId10" Type="http://schemas.openxmlformats.org/officeDocument/2006/relationships/slide" Target="slide26.xml"/><Relationship Id="rId4" Type="http://schemas.openxmlformats.org/officeDocument/2006/relationships/slide" Target="slide20.xml"/><Relationship Id="rId9" Type="http://schemas.openxmlformats.org/officeDocument/2006/relationships/slide" Target="slide25.xml"/><Relationship Id="rId14" Type="http://schemas.openxmlformats.org/officeDocument/2006/relationships/slide" Target="slide3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slide" Target="slide37.xml"/><Relationship Id="rId3" Type="http://schemas.openxmlformats.org/officeDocument/2006/relationships/slide" Target="slide5.xml"/><Relationship Id="rId7" Type="http://schemas.openxmlformats.org/officeDocument/2006/relationships/slide" Target="slide31.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14.xml"/><Relationship Id="rId4" Type="http://schemas.openxmlformats.org/officeDocument/2006/relationships/slide" Target="slide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horizon-europe.gouv.fr/" TargetMode="External"/><Relationship Id="rId7" Type="http://schemas.openxmlformats.org/officeDocument/2006/relationships/hyperlink" Target="https://www.horizon-europe.gouv.fr/le-diagnostic-partenariat-pour-les-projets-collaboratifs-des-entreprises-28280" TargetMode="External"/><Relationship Id="rId2" Type="http://schemas.openxmlformats.org/officeDocument/2006/relationships/hyperlink" Target="https://ec.europa.eu/info/funding-tenders/opportunities/portal/screen/home" TargetMode="External"/><Relationship Id="rId1" Type="http://schemas.openxmlformats.org/officeDocument/2006/relationships/slideLayout" Target="../slideLayouts/slideLayout8.xml"/><Relationship Id="rId6" Type="http://schemas.openxmlformats.org/officeDocument/2006/relationships/hyperlink" Target="https://www.horizon-europe.gouv.fr/appel-ouvert-en-continu-pour-le-soutien-aux-reseaux-scientifiques-europeens-ou-internationaux-30284" TargetMode="External"/><Relationship Id="rId5" Type="http://schemas.openxmlformats.org/officeDocument/2006/relationships/hyperlink" Target="https://www.horizon-europe.gouv.fr/mrsei" TargetMode="External"/><Relationship Id="rId4" Type="http://schemas.openxmlformats.org/officeDocument/2006/relationships/hyperlink" Target="https://www.horizon-europe.gouv.fr/recherches-de-partenaires-et-offres-de-competences-sur-les-thematiques-climatenergie-27650"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horizon-europe.gouv.fr/appels-climat-energie" TargetMode="External"/><Relationship Id="rId7" Type="http://schemas.openxmlformats.org/officeDocument/2006/relationships/hyperlink" Target="https://www.horizon-europe.gouv.fr/documents-de-reference-pour-le-transport-30806" TargetMode="External"/><Relationship Id="rId2" Type="http://schemas.openxmlformats.org/officeDocument/2006/relationships/hyperlink" Target="https://ec.europa.eu/info/funding-tenders/opportunities/docs/2021-2027/horizon/wp-call/2021-2022/wp-8-climate-energy-and-mobility_horizon-2021-2022_en.pdf" TargetMode="External"/><Relationship Id="rId1" Type="http://schemas.openxmlformats.org/officeDocument/2006/relationships/slideLayout" Target="../slideLayouts/slideLayout8.xml"/><Relationship Id="rId6" Type="http://schemas.openxmlformats.org/officeDocument/2006/relationships/hyperlink" Target="https://www.horizon-europe.gouv.fr/rapports-europeens-et-internationaux-sur-les-thematiques-climat-et-energie-28025" TargetMode="External"/><Relationship Id="rId5" Type="http://schemas.openxmlformats.org/officeDocument/2006/relationships/hyperlink" Target="https://www.horizon-europe.gouv.fr/les-textes-fondamentaux-pour-les-thematiques-climatenergie-27755" TargetMode="External"/><Relationship Id="rId4" Type="http://schemas.openxmlformats.org/officeDocument/2006/relationships/hyperlink" Target="https://www.horizon-europe.gouv.fr/appels-transports"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ec.europa.eu/info/funding-tenders/opportunities/docs/2021-2027/experts/standard-briefing-slides-for-experts_he_en.pdf"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hyperlink" Target="https://ec.europa.eu/info/funding-tenders/opportunities/portal/screen/work-as-an-expert"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hyperlink" Target="mailto:pierre.pacaud@recherche.gouv.fr" TargetMode="External"/><Relationship Id="rId2" Type="http://schemas.openxmlformats.org/officeDocument/2006/relationships/hyperlink" Target="mailto:annabelle.rondaud@recherche.gouv.fr" TargetMode="External"/><Relationship Id="rId1" Type="http://schemas.openxmlformats.org/officeDocument/2006/relationships/slideLayout" Target="../slideLayouts/slideLayout8.xml"/><Relationship Id="rId4" Type="http://schemas.openxmlformats.org/officeDocument/2006/relationships/hyperlink" Target="mailto:eric.dimnet@developpement-durable.gouv.fr"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www.linkedin.com/company/pcn-transports/" TargetMode="External"/><Relationship Id="rId3" Type="http://schemas.openxmlformats.org/officeDocument/2006/relationships/hyperlink" Target="mailto:pcn-transport@recherche.gouv.fr" TargetMode="External"/><Relationship Id="rId7" Type="http://schemas.openxmlformats.org/officeDocument/2006/relationships/hyperlink" Target="https://www.linkedin.com/company/pcn-climat-energie" TargetMode="External"/><Relationship Id="rId2" Type="http://schemas.openxmlformats.org/officeDocument/2006/relationships/hyperlink" Target="mailto:pcn-climat-energie@recherche.gouv.fr" TargetMode="External"/><Relationship Id="rId1" Type="http://schemas.openxmlformats.org/officeDocument/2006/relationships/slideLayout" Target="../slideLayouts/slideLayout8.xml"/><Relationship Id="rId6" Type="http://schemas.openxmlformats.org/officeDocument/2006/relationships/hyperlink" Target="https://www.horizon-europe.gouv.fr/relais-horizon-europe" TargetMode="External"/><Relationship Id="rId5" Type="http://schemas.openxmlformats.org/officeDocument/2006/relationships/hyperlink" Target="https://www.horizon-europe.gouv.fr/liste-de-diffusion-du-pcn-transport-29855" TargetMode="External"/><Relationship Id="rId10" Type="http://schemas.openxmlformats.org/officeDocument/2006/relationships/hyperlink" Target="https://www.horizon-europe.gouv.fr/transports" TargetMode="External"/><Relationship Id="rId4" Type="http://schemas.openxmlformats.org/officeDocument/2006/relationships/hyperlink" Target="https://www.horizon-europe.gouv.fr/liste-de-diffusion-du-pcn-climat-energie-27809" TargetMode="External"/><Relationship Id="rId9" Type="http://schemas.openxmlformats.org/officeDocument/2006/relationships/hyperlink" Target="https://www.horizon-europe.gouv.fr/climat-energie-cluster5"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horizon-europe.gouv.fr/pre-publication-du-programme-de-travail-2023-2024-pour-les-thematiques-climatenergiemobilite-31612" TargetMode="External"/><Relationship Id="rId2" Type="http://schemas.openxmlformats.org/officeDocument/2006/relationships/slide" Target="slide3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www.horizon-europe.gouv.fr/les-partenariats-du-cluster-5-27788" TargetMode="Externa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Espace réservé de la date 6"/>
          <p:cNvSpPr>
            <a:spLocks noGrp="1"/>
          </p:cNvSpPr>
          <p:nvPr>
            <p:ph type="dt" sz="half" idx="10"/>
          </p:nvPr>
        </p:nvSpPr>
        <p:spPr bwMode="auto"/>
        <p:txBody>
          <a:bodyPr/>
          <a:lstStyle/>
          <a:p>
            <a:pPr>
              <a:defRPr/>
            </a:pPr>
            <a:r>
              <a:rPr lang="fr-FR"/>
              <a:t>XX/XX/XXXX</a:t>
            </a:r>
          </a:p>
        </p:txBody>
      </p:sp>
      <p:sp>
        <p:nvSpPr>
          <p:cNvPr id="9" name="Espace réservé du numéro de diapositive 8"/>
          <p:cNvSpPr>
            <a:spLocks noGrp="1"/>
          </p:cNvSpPr>
          <p:nvPr>
            <p:ph type="sldNum" sz="quarter" idx="12"/>
          </p:nvPr>
        </p:nvSpPr>
        <p:spPr bwMode="auto"/>
        <p:txBody>
          <a:bodyPr/>
          <a:lstStyle/>
          <a:p>
            <a:pPr>
              <a:defRPr/>
            </a:pPr>
            <a:fld id="{10C140CD-8AED-46FF-A9A2-77308F3F39AE}" type="slidenum">
              <a:rPr lang="fr-FR"/>
              <a:t>1</a:t>
            </a:fld>
            <a:endParaRPr lang="fr-FR"/>
          </a:p>
        </p:txBody>
      </p:sp>
      <p:sp>
        <p:nvSpPr>
          <p:cNvPr id="6" name="Titre 5"/>
          <p:cNvSpPr>
            <a:spLocks noGrp="1"/>
          </p:cNvSpPr>
          <p:nvPr>
            <p:ph type="title"/>
          </p:nvPr>
        </p:nvSpPr>
        <p:spPr bwMode="auto"/>
        <p:txBody>
          <a:bodyPr/>
          <a:lstStyle/>
          <a:p>
            <a:pPr>
              <a:defRPr/>
            </a:pPr>
            <a:r>
              <a:rPr lang="fr-FR"/>
              <a:t>w</a:t>
            </a:r>
            <a:endParaRPr/>
          </a:p>
        </p:txBody>
      </p:sp>
    </p:spTree>
    <p:extLst>
      <p:ext uri="{BB962C8B-B14F-4D97-AF65-F5344CB8AC3E}">
        <p14:creationId xmlns:p14="http://schemas.microsoft.com/office/powerpoint/2010/main" val="22937609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10</a:t>
            </a:fld>
            <a:endParaRPr lang="fr-FR" sz="1600" b="0" i="0" u="none" strike="noStrike" cap="none" spc="0">
              <a:ln>
                <a:noFill/>
              </a:ln>
              <a:solidFill>
                <a:srgbClr val="000091"/>
              </a:solidFill>
              <a:latin typeface="Arial"/>
              <a:ea typeface="+mn-ea"/>
              <a:cs typeface="+mn-cs"/>
            </a:endParaRPr>
          </a:p>
        </p:txBody>
      </p:sp>
      <p:sp>
        <p:nvSpPr>
          <p:cNvPr id="9" name="ZoneTexte 8"/>
          <p:cNvSpPr txBox="1"/>
          <p:nvPr/>
        </p:nvSpPr>
        <p:spPr bwMode="auto">
          <a:xfrm>
            <a:off x="3203848" y="195087"/>
            <a:ext cx="5765503" cy="553998"/>
          </a:xfrm>
          <a:prstGeom prst="rect">
            <a:avLst/>
          </a:prstGeom>
          <a:noFill/>
        </p:spPr>
        <p:txBody>
          <a:bodyPr wrap="square" rtlCol="0">
            <a:spAutoFit/>
          </a:bodyPr>
          <a:lstStyle/>
          <a:p>
            <a:pPr algn="r">
              <a:defRPr/>
            </a:pPr>
            <a:r>
              <a:rPr lang="fr-FR" b="1" dirty="0" smtClean="0"/>
              <a:t>Focus</a:t>
            </a:r>
          </a:p>
          <a:p>
            <a:pPr algn="r">
              <a:defRPr/>
            </a:pPr>
            <a:r>
              <a:rPr lang="fr-FR" sz="1200" b="1" dirty="0" smtClean="0"/>
              <a:t>LES APPELS EN LUMP SUM</a:t>
            </a:r>
            <a:endParaRPr lang="fr-FR" sz="1200" b="1" dirty="0"/>
          </a:p>
        </p:txBody>
      </p:sp>
      <p:sp>
        <p:nvSpPr>
          <p:cNvPr id="2" name="ZoneTexte 1"/>
          <p:cNvSpPr txBox="1"/>
          <p:nvPr/>
        </p:nvSpPr>
        <p:spPr>
          <a:xfrm>
            <a:off x="395535" y="1049124"/>
            <a:ext cx="8573815" cy="3908762"/>
          </a:xfrm>
          <a:prstGeom prst="rect">
            <a:avLst/>
          </a:prstGeom>
          <a:noFill/>
        </p:spPr>
        <p:txBody>
          <a:bodyPr wrap="square" rtlCol="0">
            <a:spAutoFit/>
          </a:bodyPr>
          <a:lstStyle/>
          <a:p>
            <a:r>
              <a:rPr lang="fr-FR" sz="1400" b="1" dirty="0" smtClean="0">
                <a:solidFill>
                  <a:srgbClr val="4040AD"/>
                </a:solidFill>
              </a:rPr>
              <a:t>Les </a:t>
            </a:r>
            <a:r>
              <a:rPr lang="fr-FR" sz="1400" b="1" dirty="0">
                <a:solidFill>
                  <a:srgbClr val="4040AD"/>
                </a:solidFill>
              </a:rPr>
              <a:t>modalités d’évaluation et la convention de subvention des projets </a:t>
            </a:r>
            <a:r>
              <a:rPr lang="fr-FR" sz="1400" b="1" i="1" dirty="0" smtClean="0">
                <a:solidFill>
                  <a:srgbClr val="4040AD"/>
                </a:solidFill>
              </a:rPr>
              <a:t>lump </a:t>
            </a:r>
            <a:r>
              <a:rPr lang="fr-FR" sz="1400" b="1" i="1" dirty="0" err="1" smtClean="0">
                <a:solidFill>
                  <a:srgbClr val="4040AD"/>
                </a:solidFill>
              </a:rPr>
              <a:t>sum</a:t>
            </a:r>
            <a:r>
              <a:rPr lang="fr-FR" sz="1400" b="1" i="1" dirty="0">
                <a:solidFill>
                  <a:srgbClr val="4040AD"/>
                </a:solidFill>
              </a:rPr>
              <a:t> (Financements par sommes forfaitaires) </a:t>
            </a:r>
            <a:r>
              <a:rPr lang="fr-FR" sz="1400" b="1" dirty="0" smtClean="0">
                <a:solidFill>
                  <a:srgbClr val="4040AD"/>
                </a:solidFill>
              </a:rPr>
              <a:t>suivent </a:t>
            </a:r>
            <a:r>
              <a:rPr lang="fr-FR" sz="1400" b="1" dirty="0">
                <a:solidFill>
                  <a:srgbClr val="4040AD"/>
                </a:solidFill>
              </a:rPr>
              <a:t>autant que possible l’approche standard </a:t>
            </a:r>
            <a:endParaRPr lang="fr-FR" sz="1400" dirty="0">
              <a:solidFill>
                <a:srgbClr val="4040AD"/>
              </a:solidFill>
            </a:endParaRPr>
          </a:p>
          <a:p>
            <a:pPr marL="297815" marR="437515" indent="-285750">
              <a:buClr>
                <a:srgbClr val="EA5433"/>
              </a:buClr>
              <a:buSzPct val="90000"/>
              <a:buFont typeface=".Lucida Grande UI Regular"/>
              <a:buChar char="⇢"/>
              <a:defRPr/>
            </a:pPr>
            <a:r>
              <a:rPr lang="fr-FR" sz="1200" dirty="0" smtClean="0"/>
              <a:t>Même </a:t>
            </a:r>
            <a:r>
              <a:rPr lang="fr-FR" sz="1200" dirty="0"/>
              <a:t>critères d’évaluation, même calendrier des paiements, obligations de </a:t>
            </a:r>
            <a:r>
              <a:rPr lang="fr-FR" sz="1200" dirty="0" err="1"/>
              <a:t>reporting</a:t>
            </a:r>
            <a:r>
              <a:rPr lang="fr-FR" sz="1200" dirty="0"/>
              <a:t> technique similaires, avec l’accent mis sur l’achèvement des </a:t>
            </a:r>
            <a:r>
              <a:rPr lang="fr-FR" sz="1200" dirty="0" err="1"/>
              <a:t>work</a:t>
            </a:r>
            <a:r>
              <a:rPr lang="fr-FR" sz="1200" dirty="0"/>
              <a:t> packages </a:t>
            </a:r>
          </a:p>
          <a:p>
            <a:endParaRPr lang="fr-FR" sz="1200" b="1" dirty="0" smtClean="0"/>
          </a:p>
          <a:p>
            <a:r>
              <a:rPr lang="fr-FR" sz="1400" b="1" dirty="0" smtClean="0">
                <a:solidFill>
                  <a:srgbClr val="4040AD"/>
                </a:solidFill>
              </a:rPr>
              <a:t>Une </a:t>
            </a:r>
            <a:r>
              <a:rPr lang="fr-FR" sz="1400" b="1" dirty="0">
                <a:solidFill>
                  <a:srgbClr val="4040AD"/>
                </a:solidFill>
              </a:rPr>
              <a:t>somme </a:t>
            </a:r>
            <a:r>
              <a:rPr lang="fr-FR" sz="1400" b="1" dirty="0" smtClean="0">
                <a:solidFill>
                  <a:srgbClr val="4040AD"/>
                </a:solidFill>
              </a:rPr>
              <a:t>est </a:t>
            </a:r>
            <a:r>
              <a:rPr lang="fr-FR" sz="1400" b="1" dirty="0">
                <a:solidFill>
                  <a:srgbClr val="4040AD"/>
                </a:solidFill>
              </a:rPr>
              <a:t>fixée dans la convention de subvention pour chaque </a:t>
            </a:r>
            <a:r>
              <a:rPr lang="fr-FR" sz="1400" b="1" dirty="0" err="1" smtClean="0">
                <a:solidFill>
                  <a:srgbClr val="4040AD"/>
                </a:solidFill>
              </a:rPr>
              <a:t>work</a:t>
            </a:r>
            <a:r>
              <a:rPr lang="fr-FR" sz="1400" b="1" dirty="0" smtClean="0">
                <a:solidFill>
                  <a:srgbClr val="4040AD"/>
                </a:solidFill>
              </a:rPr>
              <a:t> package </a:t>
            </a:r>
            <a:r>
              <a:rPr lang="fr-FR" sz="1400" b="1" dirty="0">
                <a:solidFill>
                  <a:srgbClr val="4040AD"/>
                </a:solidFill>
              </a:rPr>
              <a:t>et </a:t>
            </a:r>
            <a:r>
              <a:rPr lang="fr-FR" sz="1400" b="1" dirty="0" smtClean="0">
                <a:solidFill>
                  <a:srgbClr val="4040AD"/>
                </a:solidFill>
              </a:rPr>
              <a:t>chaque </a:t>
            </a:r>
            <a:r>
              <a:rPr lang="fr-FR" sz="1400" b="1" dirty="0">
                <a:solidFill>
                  <a:srgbClr val="4040AD"/>
                </a:solidFill>
              </a:rPr>
              <a:t>bénéficiaire </a:t>
            </a:r>
            <a:endParaRPr lang="fr-FR" sz="1400" dirty="0">
              <a:solidFill>
                <a:srgbClr val="4040AD"/>
              </a:solidFill>
            </a:endParaRPr>
          </a:p>
          <a:p>
            <a:pPr marL="285750" marR="437515" indent="-285750">
              <a:buClr>
                <a:srgbClr val="EA5433"/>
              </a:buClr>
              <a:buSzPct val="90000"/>
              <a:buFont typeface="Courier New"/>
              <a:buChar char="o"/>
              <a:defRPr/>
            </a:pPr>
            <a:r>
              <a:rPr lang="fr-FR" sz="1200" dirty="0"/>
              <a:t>L’achèvement du </a:t>
            </a:r>
            <a:r>
              <a:rPr lang="fr-FR" sz="1200" dirty="0" err="1"/>
              <a:t>Work</a:t>
            </a:r>
            <a:r>
              <a:rPr lang="fr-FR" sz="1200" dirty="0"/>
              <a:t> package entraine le paiement de la somme forfaitaire</a:t>
            </a:r>
          </a:p>
          <a:p>
            <a:pPr marL="285750" marR="437515" indent="-285750">
              <a:buClr>
                <a:srgbClr val="EA5433"/>
              </a:buClr>
              <a:buSzPct val="90000"/>
              <a:buFont typeface="Courier New"/>
              <a:buChar char="o"/>
              <a:defRPr/>
            </a:pPr>
            <a:r>
              <a:rPr lang="fr-FR" sz="1200" dirty="0"/>
              <a:t>Les paiements dépendent de la réalisation des activités, et non de l’obtention de résultats positifs. </a:t>
            </a:r>
          </a:p>
          <a:p>
            <a:pPr marL="285750" marR="437515" indent="-285750">
              <a:buClr>
                <a:srgbClr val="EA5433"/>
              </a:buClr>
              <a:buSzPct val="90000"/>
              <a:buFont typeface="Courier New"/>
              <a:buChar char="o"/>
              <a:defRPr/>
            </a:pPr>
            <a:r>
              <a:rPr lang="fr-FR" sz="1200" dirty="0"/>
              <a:t>Les </a:t>
            </a:r>
            <a:r>
              <a:rPr lang="fr-FR" sz="1200" dirty="0" err="1"/>
              <a:t>work</a:t>
            </a:r>
            <a:r>
              <a:rPr lang="fr-FR" sz="1200" dirty="0"/>
              <a:t> packages peuvent être modifiés via des amendements</a:t>
            </a:r>
          </a:p>
          <a:p>
            <a:endParaRPr lang="fr-FR" sz="1200" dirty="0"/>
          </a:p>
          <a:p>
            <a:r>
              <a:rPr lang="fr-FR" sz="1400" b="1" dirty="0" smtClean="0">
                <a:solidFill>
                  <a:srgbClr val="4040AD"/>
                </a:solidFill>
              </a:rPr>
              <a:t>Deux options </a:t>
            </a:r>
          </a:p>
          <a:p>
            <a:endParaRPr lang="fr-FR" sz="500" b="1" dirty="0" smtClean="0"/>
          </a:p>
          <a:p>
            <a:r>
              <a:rPr lang="fr-FR" sz="1200" b="1" dirty="0" smtClean="0"/>
              <a:t>Option 1 : L’appel </a:t>
            </a:r>
            <a:r>
              <a:rPr lang="fr-FR" sz="1200" b="1" dirty="0"/>
              <a:t>à proposition définit le montant de la somme forfaitaire</a:t>
            </a:r>
          </a:p>
          <a:p>
            <a:pPr marL="285750" marR="437515" indent="-285750">
              <a:buClr>
                <a:srgbClr val="EA5433"/>
              </a:buClr>
              <a:buSzPct val="90000"/>
              <a:buFont typeface="Courier New"/>
              <a:buChar char="o"/>
              <a:defRPr/>
            </a:pPr>
            <a:r>
              <a:rPr lang="fr-FR" sz="1200" dirty="0"/>
              <a:t>Le budget demandé dans votre proposition doit être égal à ce montant</a:t>
            </a:r>
          </a:p>
          <a:p>
            <a:pPr marL="285750" marR="437515" indent="-285750">
              <a:buClr>
                <a:srgbClr val="EA5433"/>
              </a:buClr>
              <a:buSzPct val="90000"/>
              <a:buFont typeface="Courier New"/>
              <a:buChar char="o"/>
              <a:defRPr/>
            </a:pPr>
            <a:r>
              <a:rPr lang="fr-FR" sz="1200" dirty="0"/>
              <a:t>Votre proposition doit décrire les ressources que vous comptez mobiliser pour ce </a:t>
            </a:r>
            <a:r>
              <a:rPr lang="fr-FR" sz="1200" dirty="0" smtClean="0"/>
              <a:t>montant</a:t>
            </a:r>
          </a:p>
          <a:p>
            <a:pPr marR="437515">
              <a:buClr>
                <a:srgbClr val="EA5433"/>
              </a:buClr>
              <a:buSzPct val="90000"/>
              <a:defRPr/>
            </a:pPr>
            <a:endParaRPr lang="fr-FR" sz="500" dirty="0"/>
          </a:p>
          <a:p>
            <a:r>
              <a:rPr lang="fr-FR" sz="1200" b="1" dirty="0"/>
              <a:t>Option </a:t>
            </a:r>
            <a:r>
              <a:rPr lang="fr-FR" sz="1200" b="1" dirty="0" smtClean="0"/>
              <a:t>2 : Vous </a:t>
            </a:r>
            <a:r>
              <a:rPr lang="fr-FR" sz="1200" b="1" dirty="0"/>
              <a:t>définissez le montant de la somme forfaitaire dans votre proposition</a:t>
            </a:r>
          </a:p>
          <a:p>
            <a:pPr marL="285750" marR="437515" indent="-285750">
              <a:buClr>
                <a:srgbClr val="EA5433"/>
              </a:buClr>
              <a:buSzPct val="90000"/>
              <a:buFont typeface="Courier New"/>
              <a:buChar char="o"/>
              <a:defRPr/>
            </a:pPr>
            <a:r>
              <a:rPr lang="fr-FR" sz="1200" dirty="0"/>
              <a:t>Vous être libre de définir le montant nécessaires pour mener à bien votre projet</a:t>
            </a:r>
          </a:p>
          <a:p>
            <a:pPr marL="285750" marR="437515" indent="-285750">
              <a:buClr>
                <a:srgbClr val="EA5433"/>
              </a:buClr>
              <a:buSzPct val="90000"/>
              <a:buFont typeface="Courier New"/>
              <a:buChar char="o"/>
              <a:defRPr/>
            </a:pPr>
            <a:r>
              <a:rPr lang="fr-FR" sz="1200" dirty="0"/>
              <a:t>Le montant de la somme forfaitaire doit être justifié par les ressources que vous comptez mobiliser </a:t>
            </a:r>
          </a:p>
          <a:p>
            <a:endParaRPr lang="fr-FR" sz="1200" dirty="0"/>
          </a:p>
        </p:txBody>
      </p:sp>
      <p:sp>
        <p:nvSpPr>
          <p:cNvPr id="5" name="ZoneTexte 4"/>
          <p:cNvSpPr txBox="1"/>
          <p:nvPr/>
        </p:nvSpPr>
        <p:spPr>
          <a:xfrm>
            <a:off x="7092280" y="3147814"/>
            <a:ext cx="1674056" cy="954107"/>
          </a:xfrm>
          <a:prstGeom prst="rect">
            <a:avLst/>
          </a:prstGeom>
          <a:noFill/>
          <a:ln w="28575">
            <a:solidFill>
              <a:schemeClr val="accent4"/>
            </a:solidFill>
          </a:ln>
        </p:spPr>
        <p:txBody>
          <a:bodyPr wrap="square" rtlCol="0">
            <a:spAutoFit/>
          </a:bodyPr>
          <a:lstStyle/>
          <a:p>
            <a:pPr algn="ctr"/>
            <a:r>
              <a:rPr lang="fr-FR" sz="1400" b="1" dirty="0" smtClean="0">
                <a:hlinkClick r:id="rId2"/>
              </a:rPr>
              <a:t>Cliquer pour plus d’informations sur les Lump SUM</a:t>
            </a:r>
            <a:endParaRPr lang="fr-FR" sz="1400" b="1" dirty="0"/>
          </a:p>
        </p:txBody>
      </p:sp>
    </p:spTree>
    <p:extLst>
      <p:ext uri="{BB962C8B-B14F-4D97-AF65-F5344CB8AC3E}">
        <p14:creationId xmlns:p14="http://schemas.microsoft.com/office/powerpoint/2010/main" val="21428410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Image 4"/>
          <p:cNvPicPr>
            <a:picLocks noChangeAspect="1"/>
          </p:cNvPicPr>
          <p:nvPr/>
        </p:nvPicPr>
        <p:blipFill>
          <a:blip r:embed="rId2"/>
          <a:stretch/>
        </p:blipFill>
        <p:spPr bwMode="auto">
          <a:xfrm>
            <a:off x="3676947" y="997471"/>
            <a:ext cx="5009853" cy="3607866"/>
          </a:xfrm>
          <a:prstGeom prst="rect">
            <a:avLst/>
          </a:prstGeom>
        </p:spPr>
      </p:pic>
      <p:sp>
        <p:nvSpPr>
          <p:cNvPr id="4" name="Espace réservé du numéro de diapositive 3"/>
          <p:cNvSpPr>
            <a:spLocks noGrp="1"/>
          </p:cNvSpPr>
          <p:nvPr>
            <p:ph type="sldNum" idx="12"/>
          </p:nvPr>
        </p:nvSpPr>
        <p:spPr bwMode="auto"/>
        <p:txBody>
          <a:bodyPr/>
          <a:lstStyle/>
          <a:p>
            <a:pPr marL="0" lvl="0" indent="0" algn="r">
              <a:spcBef>
                <a:spcPts val="0"/>
              </a:spcBef>
              <a:spcAft>
                <a:spcPts val="0"/>
              </a:spcAft>
              <a:buNone/>
              <a:defRPr/>
            </a:pPr>
            <a:fld id="{00000000-1234-1234-1234-123412341234}" type="slidenum">
              <a:rPr lang="fr-FR"/>
              <a:t>11</a:t>
            </a:fld>
            <a:endParaRPr lang="fr-FR"/>
          </a:p>
        </p:txBody>
      </p:sp>
      <p:sp>
        <p:nvSpPr>
          <p:cNvPr id="6" name="ZoneTexte 5"/>
          <p:cNvSpPr txBox="1"/>
          <p:nvPr/>
        </p:nvSpPr>
        <p:spPr bwMode="auto">
          <a:xfrm>
            <a:off x="395536" y="1062466"/>
            <a:ext cx="3456384" cy="3539430"/>
          </a:xfrm>
          <a:prstGeom prst="rect">
            <a:avLst/>
          </a:prstGeom>
          <a:noFill/>
        </p:spPr>
        <p:txBody>
          <a:bodyPr wrap="square" rtlCol="0">
            <a:spAutoFit/>
          </a:bodyPr>
          <a:lstStyle/>
          <a:p>
            <a:pPr>
              <a:defRPr/>
            </a:pPr>
            <a:r>
              <a:rPr lang="fr-FR" sz="1200" b="1" dirty="0">
                <a:solidFill>
                  <a:srgbClr val="000099"/>
                </a:solidFill>
              </a:rPr>
              <a:t>Programme de travail 2021-2022 du cluster 5 </a:t>
            </a:r>
            <a:r>
              <a:rPr lang="fr-FR" sz="1100" dirty="0">
                <a:solidFill>
                  <a:srgbClr val="000099"/>
                </a:solidFill>
              </a:rPr>
              <a:t>climat, énergie, mobilité du programme-cadre Horizon Europe</a:t>
            </a:r>
            <a:endParaRPr dirty="0"/>
          </a:p>
          <a:p>
            <a:pPr>
              <a:defRPr/>
            </a:pPr>
            <a:endParaRPr lang="fr-FR" sz="1100" dirty="0">
              <a:solidFill>
                <a:srgbClr val="000099"/>
              </a:solidFill>
            </a:endParaRPr>
          </a:p>
          <a:p>
            <a:pPr>
              <a:defRPr/>
            </a:pPr>
            <a:endParaRPr lang="fr-FR" sz="1100" dirty="0">
              <a:solidFill>
                <a:srgbClr val="000099"/>
              </a:solidFill>
            </a:endParaRPr>
          </a:p>
          <a:p>
            <a:pPr>
              <a:defRPr/>
            </a:pPr>
            <a:endParaRPr lang="fr-FR" sz="1100" dirty="0">
              <a:solidFill>
                <a:srgbClr val="000099"/>
              </a:solidFill>
            </a:endParaRPr>
          </a:p>
          <a:p>
            <a:pPr>
              <a:defRPr/>
            </a:pPr>
            <a:r>
              <a:rPr lang="fr-FR" sz="1200" b="1" dirty="0">
                <a:solidFill>
                  <a:srgbClr val="000099"/>
                </a:solidFill>
              </a:rPr>
              <a:t>Destination 1 Sciences du Climat et réponses pour la transformation vers la neutralité climatique </a:t>
            </a:r>
            <a:endParaRPr dirty="0"/>
          </a:p>
          <a:p>
            <a:pPr>
              <a:defRPr/>
            </a:pPr>
            <a:r>
              <a:rPr lang="fr-FR" sz="1100" dirty="0">
                <a:solidFill>
                  <a:srgbClr val="000099"/>
                </a:solidFill>
              </a:rPr>
              <a:t>Section thématiques qui introduit les grandes orientations politiques et les impacts attendus </a:t>
            </a:r>
            <a:endParaRPr dirty="0"/>
          </a:p>
          <a:p>
            <a:pPr>
              <a:defRPr/>
            </a:pPr>
            <a:endParaRPr lang="fr-FR" sz="1100" dirty="0">
              <a:solidFill>
                <a:srgbClr val="000099"/>
              </a:solidFill>
            </a:endParaRPr>
          </a:p>
          <a:p>
            <a:pPr>
              <a:defRPr/>
            </a:pPr>
            <a:r>
              <a:rPr lang="fr-FR" sz="1200" b="1" dirty="0">
                <a:solidFill>
                  <a:srgbClr val="000099"/>
                </a:solidFill>
              </a:rPr>
              <a:t>Appel n°1 : Sciences du climat et réponses</a:t>
            </a:r>
            <a:endParaRPr dirty="0"/>
          </a:p>
          <a:p>
            <a:pPr>
              <a:defRPr/>
            </a:pPr>
            <a:r>
              <a:rPr lang="fr-FR" sz="1100" dirty="0">
                <a:solidFill>
                  <a:srgbClr val="000099"/>
                </a:solidFill>
              </a:rPr>
              <a:t>Sous section thématique </a:t>
            </a:r>
          </a:p>
          <a:p>
            <a:pPr>
              <a:defRPr/>
            </a:pPr>
            <a:endParaRPr lang="fr-FR" sz="1100" dirty="0">
              <a:solidFill>
                <a:srgbClr val="000099"/>
              </a:solidFill>
            </a:endParaRPr>
          </a:p>
          <a:p>
            <a:pPr>
              <a:defRPr/>
            </a:pPr>
            <a:endParaRPr lang="fr-FR" sz="1100" dirty="0">
              <a:solidFill>
                <a:srgbClr val="000099"/>
              </a:solidFill>
            </a:endParaRPr>
          </a:p>
          <a:p>
            <a:pPr>
              <a:defRPr/>
            </a:pPr>
            <a:endParaRPr lang="fr-FR" sz="1100" dirty="0">
              <a:solidFill>
                <a:srgbClr val="000099"/>
              </a:solidFill>
            </a:endParaRPr>
          </a:p>
          <a:p>
            <a:pPr>
              <a:defRPr/>
            </a:pPr>
            <a:r>
              <a:rPr lang="fr-FR" sz="1100" b="1" dirty="0">
                <a:solidFill>
                  <a:srgbClr val="000099"/>
                </a:solidFill>
              </a:rPr>
              <a:t>Liste des sujets « topics » </a:t>
            </a:r>
            <a:r>
              <a:rPr lang="fr-FR" sz="1100" dirty="0">
                <a:solidFill>
                  <a:srgbClr val="000099"/>
                </a:solidFill>
              </a:rPr>
              <a:t>ouverts en 2021 aux candidatures pour des projets collaboratifs </a:t>
            </a:r>
            <a:endParaRPr dirty="0"/>
          </a:p>
          <a:p>
            <a:pPr>
              <a:defRPr/>
            </a:pPr>
            <a:endParaRPr lang="fr-FR" sz="1100" dirty="0">
              <a:solidFill>
                <a:srgbClr val="000099"/>
              </a:solidFill>
            </a:endParaRPr>
          </a:p>
        </p:txBody>
      </p:sp>
      <p:sp>
        <p:nvSpPr>
          <p:cNvPr id="9" name="Flèche droite 8"/>
          <p:cNvSpPr/>
          <p:nvPr/>
        </p:nvSpPr>
        <p:spPr bwMode="auto">
          <a:xfrm rot="444710">
            <a:off x="3779912" y="1275606"/>
            <a:ext cx="1368152" cy="72000"/>
          </a:xfrm>
          <a:prstGeom prst="rightArrow">
            <a:avLst>
              <a:gd name="adj1" fmla="val 50000"/>
              <a:gd name="adj2" fmla="val 50000"/>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Flèche droite 9"/>
          <p:cNvSpPr/>
          <p:nvPr/>
        </p:nvSpPr>
        <p:spPr bwMode="auto">
          <a:xfrm rot="1170992">
            <a:off x="3436231" y="2389789"/>
            <a:ext cx="432048" cy="72000"/>
          </a:xfrm>
          <a:prstGeom prst="rightArrow">
            <a:avLst>
              <a:gd name="adj1" fmla="val 50000"/>
              <a:gd name="adj2" fmla="val 50000"/>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1" name="Flèche droite 10"/>
          <p:cNvSpPr/>
          <p:nvPr/>
        </p:nvSpPr>
        <p:spPr bwMode="auto">
          <a:xfrm rot="20220011">
            <a:off x="3495030" y="3085334"/>
            <a:ext cx="432000" cy="72008"/>
          </a:xfrm>
          <a:prstGeom prst="rightArrow">
            <a:avLst>
              <a:gd name="adj1" fmla="val 50000"/>
              <a:gd name="adj2" fmla="val 50000"/>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3" name="Flèche droite 12"/>
          <p:cNvSpPr/>
          <p:nvPr/>
        </p:nvSpPr>
        <p:spPr bwMode="auto">
          <a:xfrm>
            <a:off x="3620074" y="4122357"/>
            <a:ext cx="324000" cy="72000"/>
          </a:xfrm>
          <a:prstGeom prst="rightArrow">
            <a:avLst>
              <a:gd name="adj1" fmla="val 50000"/>
              <a:gd name="adj2" fmla="val 50000"/>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4" name="Rectangle à coins arrondis 13"/>
          <p:cNvSpPr/>
          <p:nvPr/>
        </p:nvSpPr>
        <p:spPr bwMode="auto">
          <a:xfrm>
            <a:off x="5230089" y="1213703"/>
            <a:ext cx="1903241" cy="277927"/>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15" name="Rectangle à coins arrondis 14"/>
          <p:cNvSpPr/>
          <p:nvPr/>
        </p:nvSpPr>
        <p:spPr bwMode="auto">
          <a:xfrm>
            <a:off x="3978702" y="3217367"/>
            <a:ext cx="1699565" cy="1387970"/>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16" name="Rectangle à coins arrondis 15"/>
          <p:cNvSpPr/>
          <p:nvPr/>
        </p:nvSpPr>
        <p:spPr bwMode="auto">
          <a:xfrm>
            <a:off x="3947383" y="2867224"/>
            <a:ext cx="1903241" cy="220769"/>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17" name="Rectangle à coins arrondis 16"/>
          <p:cNvSpPr/>
          <p:nvPr/>
        </p:nvSpPr>
        <p:spPr bwMode="auto">
          <a:xfrm>
            <a:off x="3912985" y="2413405"/>
            <a:ext cx="744763" cy="194317"/>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18" name="ZoneTexte 17"/>
          <p:cNvSpPr txBox="1"/>
          <p:nvPr/>
        </p:nvSpPr>
        <p:spPr bwMode="auto">
          <a:xfrm>
            <a:off x="3203848" y="195087"/>
            <a:ext cx="5765503" cy="553998"/>
          </a:xfrm>
          <a:prstGeom prst="rect">
            <a:avLst/>
          </a:prstGeom>
          <a:noFill/>
        </p:spPr>
        <p:txBody>
          <a:bodyPr wrap="square" rtlCol="0">
            <a:spAutoFit/>
          </a:bodyPr>
          <a:lstStyle/>
          <a:p>
            <a:pPr algn="r">
              <a:defRPr/>
            </a:pPr>
            <a:r>
              <a:rPr lang="fr-FR" b="1" dirty="0" smtClean="0"/>
              <a:t>Focus</a:t>
            </a:r>
          </a:p>
          <a:p>
            <a:pPr algn="r">
              <a:defRPr/>
            </a:pPr>
            <a:r>
              <a:rPr lang="fr-FR" sz="1200" b="1" dirty="0" smtClean="0"/>
              <a:t>LIRE LE PROGRAMME DE TRAVAIL</a:t>
            </a:r>
            <a:endParaRPr lang="fr-FR" sz="1200" b="1" dirty="0"/>
          </a:p>
        </p:txBody>
      </p:sp>
    </p:spTree>
    <p:extLst>
      <p:ext uri="{BB962C8B-B14F-4D97-AF65-F5344CB8AC3E}">
        <p14:creationId xmlns:p14="http://schemas.microsoft.com/office/powerpoint/2010/main" val="1208915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1" name="Image 20"/>
          <p:cNvPicPr>
            <a:picLocks noChangeAspect="1"/>
          </p:cNvPicPr>
          <p:nvPr/>
        </p:nvPicPr>
        <p:blipFill>
          <a:blip r:embed="rId2"/>
          <a:stretch/>
        </p:blipFill>
        <p:spPr bwMode="auto">
          <a:xfrm>
            <a:off x="3487029" y="3662126"/>
            <a:ext cx="4897971" cy="1017323"/>
          </a:xfrm>
          <a:prstGeom prst="rect">
            <a:avLst/>
          </a:prstGeom>
        </p:spPr>
      </p:pic>
      <p:pic>
        <p:nvPicPr>
          <p:cNvPr id="12" name="Image 11"/>
          <p:cNvPicPr>
            <a:picLocks noChangeAspect="1"/>
          </p:cNvPicPr>
          <p:nvPr/>
        </p:nvPicPr>
        <p:blipFill>
          <a:blip r:embed="rId3"/>
          <a:stretch/>
        </p:blipFill>
        <p:spPr bwMode="auto">
          <a:xfrm>
            <a:off x="3351003" y="195401"/>
            <a:ext cx="5088805" cy="3421900"/>
          </a:xfrm>
          <a:prstGeom prst="rect">
            <a:avLst/>
          </a:prstGeom>
        </p:spPr>
      </p:pic>
      <p:sp>
        <p:nvSpPr>
          <p:cNvPr id="2" name="Titre 1"/>
          <p:cNvSpPr>
            <a:spLocks noGrp="1"/>
          </p:cNvSpPr>
          <p:nvPr>
            <p:ph type="title"/>
          </p:nvPr>
        </p:nvSpPr>
        <p:spPr bwMode="auto">
          <a:xfrm>
            <a:off x="128042" y="1107337"/>
            <a:ext cx="3096716" cy="720000"/>
          </a:xfrm>
        </p:spPr>
        <p:txBody>
          <a:bodyPr/>
          <a:lstStyle/>
          <a:p>
            <a:pPr>
              <a:defRPr/>
            </a:pPr>
            <a:r>
              <a:rPr lang="fr-FR" sz="2000" dirty="0">
                <a:solidFill>
                  <a:schemeClr val="accent4"/>
                </a:solidFill>
                <a:latin typeface="+mn-lt"/>
                <a:ea typeface="+mn-ea"/>
                <a:cs typeface="+mn-cs"/>
              </a:rPr>
              <a:t>Lire un appel « topic »</a:t>
            </a:r>
          </a:p>
        </p:txBody>
      </p:sp>
      <p:sp>
        <p:nvSpPr>
          <p:cNvPr id="3" name="Espace réservé du texte 2"/>
          <p:cNvSpPr>
            <a:spLocks noGrp="1"/>
          </p:cNvSpPr>
          <p:nvPr>
            <p:ph type="body" idx="1"/>
          </p:nvPr>
        </p:nvSpPr>
        <p:spPr bwMode="auto">
          <a:xfrm>
            <a:off x="146304" y="1491630"/>
            <a:ext cx="3129378" cy="3300670"/>
          </a:xfrm>
        </p:spPr>
        <p:txBody>
          <a:bodyPr/>
          <a:lstStyle/>
          <a:p>
            <a:pPr marL="0">
              <a:spcBef>
                <a:spcPts val="600"/>
              </a:spcBef>
              <a:spcAft>
                <a:spcPts val="600"/>
              </a:spcAft>
              <a:buClr>
                <a:schemeClr val="accent4"/>
              </a:buClr>
              <a:buSzPct val="90000"/>
              <a:buFont typeface="+mj-lt"/>
              <a:buAutoNum type="arabicParenR"/>
              <a:defRPr/>
            </a:pPr>
            <a:r>
              <a:rPr lang="fr-FR" sz="1400" b="1"/>
              <a:t>Code et titre de l’appel </a:t>
            </a:r>
            <a:r>
              <a:rPr lang="fr-FR" sz="1400"/>
              <a:t>ou « </a:t>
            </a:r>
            <a:r>
              <a:rPr lang="fr-FR" sz="1400" b="1"/>
              <a:t>topic</a:t>
            </a:r>
            <a:r>
              <a:rPr lang="fr-FR" sz="1400"/>
              <a:t> » : Programme, Cluster, appel prévu en 2022, de la destination 3, 2</a:t>
            </a:r>
            <a:r>
              <a:rPr lang="fr-FR" sz="1400" baseline="30000"/>
              <a:t>e</a:t>
            </a:r>
            <a:r>
              <a:rPr lang="fr-FR" sz="1400"/>
              <a:t> call, 4</a:t>
            </a:r>
            <a:r>
              <a:rPr lang="fr-FR" sz="1400" baseline="30000"/>
              <a:t>e</a:t>
            </a:r>
            <a:r>
              <a:rPr lang="fr-FR" sz="1400"/>
              <a:t> topic.</a:t>
            </a:r>
            <a:endParaRPr/>
          </a:p>
          <a:p>
            <a:pPr marL="0">
              <a:spcBef>
                <a:spcPts val="600"/>
              </a:spcBef>
              <a:spcAft>
                <a:spcPts val="600"/>
              </a:spcAft>
              <a:buClr>
                <a:schemeClr val="accent4"/>
              </a:buClr>
              <a:buSzPct val="90000"/>
              <a:buFont typeface="+mj-lt"/>
              <a:buAutoNum type="arabicParenR"/>
              <a:defRPr/>
            </a:pPr>
            <a:r>
              <a:rPr lang="fr-FR" sz="1400" b="1"/>
              <a:t>Conditions :</a:t>
            </a:r>
            <a:r>
              <a:rPr lang="fr-FR" sz="1400"/>
              <a:t> budget approximatif par projet, budget total pour l’appel, instrument de financement.</a:t>
            </a:r>
            <a:endParaRPr/>
          </a:p>
          <a:p>
            <a:pPr marL="0">
              <a:spcBef>
                <a:spcPts val="600"/>
              </a:spcBef>
              <a:spcAft>
                <a:spcPts val="600"/>
              </a:spcAft>
              <a:buClr>
                <a:schemeClr val="accent4"/>
              </a:buClr>
              <a:buSzPct val="90000"/>
              <a:buFont typeface="+mj-lt"/>
              <a:buAutoNum type="arabicParenR"/>
              <a:defRPr/>
            </a:pPr>
            <a:r>
              <a:rPr lang="fr-FR" sz="1400" b="1"/>
              <a:t>Résultats attendus </a:t>
            </a:r>
            <a:r>
              <a:rPr lang="fr-FR" sz="1400"/>
              <a:t>des projets financés</a:t>
            </a:r>
            <a:endParaRPr/>
          </a:p>
          <a:p>
            <a:pPr marL="0">
              <a:spcBef>
                <a:spcPts val="600"/>
              </a:spcBef>
              <a:spcAft>
                <a:spcPts val="600"/>
              </a:spcAft>
              <a:buClr>
                <a:schemeClr val="accent4"/>
              </a:buClr>
              <a:buSzPct val="90000"/>
              <a:buFont typeface="+mj-lt"/>
              <a:buAutoNum type="arabicParenR"/>
              <a:defRPr/>
            </a:pPr>
            <a:r>
              <a:rPr lang="fr-FR" sz="1400" b="1"/>
              <a:t>Activités : </a:t>
            </a:r>
            <a:r>
              <a:rPr lang="fr-FR" sz="1400"/>
              <a:t>enjeux traités, périmètre du sujet, liens avec les stratégies politiques, références à d’autres projets, etc.</a:t>
            </a:r>
            <a:endParaRPr/>
          </a:p>
        </p:txBody>
      </p:sp>
      <p:sp>
        <p:nvSpPr>
          <p:cNvPr id="11" name="Rectangle à coins arrondis 10"/>
          <p:cNvSpPr/>
          <p:nvPr/>
        </p:nvSpPr>
        <p:spPr bwMode="auto">
          <a:xfrm>
            <a:off x="4560866" y="1200994"/>
            <a:ext cx="1255259" cy="195813"/>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13" name="Rectangle à coins arrondis 12"/>
          <p:cNvSpPr/>
          <p:nvPr/>
        </p:nvSpPr>
        <p:spPr bwMode="auto">
          <a:xfrm>
            <a:off x="3525896" y="2771557"/>
            <a:ext cx="4718511" cy="216000"/>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8" name="Rectangle à coins arrondis 7"/>
          <p:cNvSpPr/>
          <p:nvPr/>
        </p:nvSpPr>
        <p:spPr bwMode="auto">
          <a:xfrm>
            <a:off x="5604866" y="1737639"/>
            <a:ext cx="2135222" cy="216000"/>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7" name="Rectangle à coins arrondis 6"/>
          <p:cNvSpPr/>
          <p:nvPr/>
        </p:nvSpPr>
        <p:spPr bwMode="auto">
          <a:xfrm>
            <a:off x="3525896" y="185450"/>
            <a:ext cx="1838191" cy="220055"/>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19" name="Rectangle à coins arrondis 18"/>
          <p:cNvSpPr/>
          <p:nvPr/>
        </p:nvSpPr>
        <p:spPr bwMode="auto">
          <a:xfrm>
            <a:off x="4560866" y="2017497"/>
            <a:ext cx="1739326" cy="211687"/>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20" name="Rectangle à coins arrondis 19"/>
          <p:cNvSpPr/>
          <p:nvPr/>
        </p:nvSpPr>
        <p:spPr bwMode="auto">
          <a:xfrm>
            <a:off x="3527936" y="3697475"/>
            <a:ext cx="468000" cy="216000"/>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cxnSp>
        <p:nvCxnSpPr>
          <p:cNvPr id="22" name="Connecteur droit avec flèche 21"/>
          <p:cNvCxnSpPr>
            <a:cxnSpLocks/>
          </p:cNvCxnSpPr>
          <p:nvPr/>
        </p:nvCxnSpPr>
        <p:spPr bwMode="auto">
          <a:xfrm flipV="1">
            <a:off x="2641856" y="341918"/>
            <a:ext cx="855137" cy="1414997"/>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a:cxnSpLocks/>
          </p:cNvCxnSpPr>
          <p:nvPr/>
        </p:nvCxnSpPr>
        <p:spPr bwMode="auto">
          <a:xfrm flipV="1">
            <a:off x="2904807" y="1801740"/>
            <a:ext cx="557968" cy="783853"/>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a:cxnSpLocks/>
          </p:cNvCxnSpPr>
          <p:nvPr/>
        </p:nvCxnSpPr>
        <p:spPr bwMode="auto">
          <a:xfrm flipV="1">
            <a:off x="2918840" y="2134172"/>
            <a:ext cx="559984" cy="45163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a:cxnSpLocks/>
          </p:cNvCxnSpPr>
          <p:nvPr/>
        </p:nvCxnSpPr>
        <p:spPr bwMode="auto">
          <a:xfrm flipV="1">
            <a:off x="2918840" y="2507338"/>
            <a:ext cx="607056" cy="78211"/>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a:cxnSpLocks/>
          </p:cNvCxnSpPr>
          <p:nvPr/>
        </p:nvCxnSpPr>
        <p:spPr bwMode="auto">
          <a:xfrm flipV="1">
            <a:off x="2868587" y="2829945"/>
            <a:ext cx="610237" cy="586973"/>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a:cxnSpLocks/>
          </p:cNvCxnSpPr>
          <p:nvPr/>
        </p:nvCxnSpPr>
        <p:spPr bwMode="auto">
          <a:xfrm flipV="1">
            <a:off x="3046851" y="3730588"/>
            <a:ext cx="479044" cy="271006"/>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à coins arrondis 25"/>
          <p:cNvSpPr/>
          <p:nvPr/>
        </p:nvSpPr>
        <p:spPr bwMode="auto">
          <a:xfrm>
            <a:off x="6500337" y="1005169"/>
            <a:ext cx="1744071" cy="195825"/>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Tree>
    <p:extLst>
      <p:ext uri="{BB962C8B-B14F-4D97-AF65-F5344CB8AC3E}">
        <p14:creationId xmlns:p14="http://schemas.microsoft.com/office/powerpoint/2010/main" val="3278947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6" name="ZoneTexte 5"/>
          <p:cNvSpPr txBox="1"/>
          <p:nvPr/>
        </p:nvSpPr>
        <p:spPr bwMode="auto">
          <a:xfrm>
            <a:off x="3347863" y="180000"/>
            <a:ext cx="5544616" cy="553998"/>
          </a:xfrm>
          <a:prstGeom prst="rect">
            <a:avLst/>
          </a:prstGeom>
          <a:noFill/>
        </p:spPr>
        <p:txBody>
          <a:bodyPr wrap="square" rtlCol="0">
            <a:spAutoFit/>
          </a:bodyPr>
          <a:lstStyle/>
          <a:p>
            <a:pPr algn="r">
              <a:defRPr/>
            </a:pPr>
            <a:r>
              <a:rPr lang="fr-FR" b="1" dirty="0"/>
              <a:t>Cluster 5 : Destinations et « sous-destinations »</a:t>
            </a:r>
            <a:endParaRPr dirty="0"/>
          </a:p>
          <a:p>
            <a:pPr algn="r">
              <a:defRPr/>
            </a:pPr>
            <a:r>
              <a:rPr lang="fr-FR" sz="1200" b="1" dirty="0" smtClean="0"/>
              <a:t>ARCHITECTURE DU PROGRAMME DE TRAVAIL 2023-2024</a:t>
            </a:r>
            <a:endParaRPr lang="fr-FR" sz="1200" b="1" dirty="0"/>
          </a:p>
        </p:txBody>
      </p:sp>
      <p:sp>
        <p:nvSpPr>
          <p:cNvPr id="8" name="Espace réservé du contenu 5"/>
          <p:cNvSpPr txBox="1"/>
          <p:nvPr/>
        </p:nvSpPr>
        <p:spPr bwMode="auto">
          <a:xfrm>
            <a:off x="180000" y="884343"/>
            <a:ext cx="8849699" cy="3991663"/>
          </a:xfrm>
          <a:prstGeom prst="rect">
            <a:avLst/>
          </a:prstGeom>
          <a:solidFill>
            <a:schemeClr val="bg1"/>
          </a:solidFill>
        </p:spPr>
        <p:txBody>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spcAft>
                <a:spcPts val="0"/>
              </a:spcAft>
              <a:defRPr/>
            </a:pPr>
            <a:endParaRPr lang="en-US" sz="1200" b="1" u="sng" dirty="0" smtClean="0">
              <a:solidFill>
                <a:srgbClr val="000091"/>
              </a:solidFill>
              <a:latin typeface="Arial"/>
              <a:ea typeface="Times New Roman"/>
              <a:cs typeface="Times New Roman"/>
            </a:endParaRPr>
          </a:p>
          <a:p>
            <a:pPr>
              <a:spcAft>
                <a:spcPts val="0"/>
              </a:spcAft>
              <a:defRPr/>
            </a:pPr>
            <a:r>
              <a:rPr lang="en-US" sz="1200" b="1" u="sng" dirty="0" smtClean="0">
                <a:solidFill>
                  <a:srgbClr val="000091"/>
                </a:solidFill>
                <a:latin typeface="Arial"/>
                <a:ea typeface="Times New Roman"/>
                <a:cs typeface="Times New Roman"/>
              </a:rPr>
              <a:t>Destination </a:t>
            </a:r>
            <a:r>
              <a:rPr lang="en-US" sz="1200" b="1" u="sng" dirty="0">
                <a:solidFill>
                  <a:srgbClr val="000091"/>
                </a:solidFill>
                <a:latin typeface="Arial"/>
                <a:ea typeface="Times New Roman"/>
                <a:cs typeface="Times New Roman"/>
              </a:rPr>
              <a:t>1 – </a:t>
            </a:r>
            <a:r>
              <a:rPr lang="fr-FR" sz="1200" b="1" u="sng" dirty="0">
                <a:solidFill>
                  <a:srgbClr val="000091"/>
                </a:solidFill>
                <a:latin typeface="Arial"/>
                <a:ea typeface="Times New Roman"/>
                <a:cs typeface="Times New Roman"/>
              </a:rPr>
              <a:t>Sciences du climat et réponses pour la transformation vers la neutralité climatique</a:t>
            </a:r>
            <a:endParaRPr sz="1100" u="sng" dirty="0"/>
          </a:p>
          <a:p>
            <a:pPr>
              <a:spcAft>
                <a:spcPts val="0"/>
              </a:spcAft>
              <a:defRPr/>
            </a:pPr>
            <a:endParaRPr lang="en-US" b="1" dirty="0">
              <a:solidFill>
                <a:srgbClr val="000091"/>
              </a:solidFill>
              <a:latin typeface="Arial"/>
              <a:ea typeface="Times New Roman"/>
              <a:cs typeface="Times New Roman"/>
            </a:endParaRPr>
          </a:p>
          <a:p>
            <a:pPr>
              <a:spcAft>
                <a:spcPts val="0"/>
              </a:spcAft>
              <a:defRPr/>
            </a:pPr>
            <a:r>
              <a:rPr lang="en-US" sz="1000" b="1" i="1" dirty="0">
                <a:solidFill>
                  <a:srgbClr val="000091"/>
                </a:solidFill>
                <a:latin typeface="Arial"/>
                <a:ea typeface="Times New Roman"/>
                <a:cs typeface="Times New Roman"/>
              </a:rPr>
              <a:t>Destination 2 – </a:t>
            </a:r>
            <a:r>
              <a:rPr lang="fr-FR" sz="1000" b="1" i="1" dirty="0">
                <a:solidFill>
                  <a:srgbClr val="000091"/>
                </a:solidFill>
                <a:latin typeface="Arial"/>
                <a:ea typeface="Times New Roman"/>
                <a:cs typeface="Times New Roman"/>
              </a:rPr>
              <a:t>Des solutions intersectorielles pour la transition climatique</a:t>
            </a:r>
          </a:p>
          <a:p>
            <a:pPr marL="623888" indent="-84138">
              <a:spcAft>
                <a:spcPts val="0"/>
              </a:spcAft>
              <a:buFont typeface="Arial"/>
              <a:buChar char="•"/>
              <a:defRPr/>
            </a:pPr>
            <a:r>
              <a:rPr lang="fr-FR" sz="900" i="1" dirty="0">
                <a:solidFill>
                  <a:schemeClr val="tx1"/>
                </a:solidFill>
                <a:ea typeface="Times New Roman"/>
                <a:cs typeface="Times New Roman"/>
              </a:rPr>
              <a:t>Une chaîne de valeur européenne des batteries compétitive et durable</a:t>
            </a:r>
          </a:p>
          <a:p>
            <a:pPr marL="623888" indent="-84138">
              <a:spcAft>
                <a:spcPts val="0"/>
              </a:spcAft>
              <a:buFont typeface="Arial"/>
              <a:buChar char="•"/>
              <a:defRPr/>
            </a:pPr>
            <a:r>
              <a:rPr lang="fr-FR" sz="900" i="1" dirty="0">
                <a:solidFill>
                  <a:schemeClr val="tx1"/>
                </a:solidFill>
                <a:ea typeface="Times New Roman"/>
                <a:cs typeface="Times New Roman"/>
              </a:rPr>
              <a:t>Technologies de pointe émergentes et solutions climatiques</a:t>
            </a:r>
            <a:endParaRPr sz="900" i="1" dirty="0"/>
          </a:p>
          <a:p>
            <a:pPr>
              <a:spcAft>
                <a:spcPts val="0"/>
              </a:spcAft>
              <a:defRPr/>
            </a:pPr>
            <a:endParaRPr lang="en-US" sz="1000" b="1" i="1" dirty="0">
              <a:solidFill>
                <a:srgbClr val="000091"/>
              </a:solidFill>
              <a:latin typeface="Arial"/>
              <a:ea typeface="Times New Roman"/>
              <a:cs typeface="Times New Roman"/>
            </a:endParaRPr>
          </a:p>
          <a:p>
            <a:pPr>
              <a:spcAft>
                <a:spcPts val="0"/>
              </a:spcAft>
              <a:defRPr/>
            </a:pPr>
            <a:r>
              <a:rPr lang="en-US" sz="1000" b="1" i="1" dirty="0">
                <a:solidFill>
                  <a:srgbClr val="000091"/>
                </a:solidFill>
                <a:latin typeface="Arial"/>
                <a:ea typeface="Times New Roman"/>
                <a:cs typeface="Times New Roman"/>
              </a:rPr>
              <a:t>Destination 3 – </a:t>
            </a:r>
            <a:r>
              <a:rPr lang="fr-FR" sz="1000" b="1" i="1" dirty="0">
                <a:solidFill>
                  <a:srgbClr val="000091"/>
                </a:solidFill>
                <a:latin typeface="Arial"/>
                <a:ea typeface="Times New Roman"/>
                <a:cs typeface="Times New Roman"/>
              </a:rPr>
              <a:t>Un approvisionnement énergétique durable, sûr et compétitif</a:t>
            </a:r>
            <a:endParaRPr lang="en-GB" sz="1000" b="1" i="1" dirty="0">
              <a:solidFill>
                <a:srgbClr val="000091"/>
              </a:solidFill>
              <a:latin typeface="Arial"/>
              <a:ea typeface="Times New Roman"/>
              <a:cs typeface="Times New Roman"/>
            </a:endParaRPr>
          </a:p>
          <a:p>
            <a:pPr marL="625475" lvl="2" indent="-84138">
              <a:spcBef>
                <a:spcPts val="0"/>
              </a:spcBef>
              <a:spcAft>
                <a:spcPts val="0"/>
              </a:spcAft>
              <a:tabLst>
                <a:tab pos="457200" algn="l"/>
                <a:tab pos="5754688" algn="r"/>
              </a:tabLst>
              <a:defRPr/>
            </a:pPr>
            <a:r>
              <a:rPr lang="fr-FR" sz="900" i="1" dirty="0">
                <a:ea typeface="Times New Roman"/>
                <a:cs typeface="Times New Roman"/>
              </a:rPr>
              <a:t>Leadership mondial en matière d'énergies renouvelables  </a:t>
            </a:r>
          </a:p>
          <a:p>
            <a:pPr marL="625475" lvl="2" indent="-84138">
              <a:spcBef>
                <a:spcPts val="0"/>
              </a:spcBef>
              <a:spcAft>
                <a:spcPts val="0"/>
              </a:spcAft>
              <a:tabLst>
                <a:tab pos="457200" algn="l"/>
                <a:tab pos="5754688" algn="r"/>
              </a:tabLst>
              <a:defRPr/>
            </a:pPr>
            <a:r>
              <a:rPr lang="fr-FR" sz="900" i="1" dirty="0">
                <a:ea typeface="Times New Roman"/>
                <a:cs typeface="Times New Roman"/>
              </a:rPr>
              <a:t>Systèmes, réseaux et stockage d'énergie</a:t>
            </a:r>
          </a:p>
          <a:p>
            <a:pPr marL="625475" lvl="2" indent="-84138">
              <a:spcBef>
                <a:spcPts val="0"/>
              </a:spcBef>
              <a:spcAft>
                <a:spcPts val="0"/>
              </a:spcAft>
              <a:tabLst>
                <a:tab pos="457200" algn="l"/>
                <a:tab pos="5754688" algn="r"/>
              </a:tabLst>
              <a:defRPr/>
            </a:pPr>
            <a:r>
              <a:rPr lang="fr-FR" sz="900" i="1" dirty="0">
                <a:ea typeface="Times New Roman"/>
                <a:cs typeface="Times New Roman"/>
              </a:rPr>
              <a:t>Captage, utilisation et stockage du carbone</a:t>
            </a:r>
            <a:endParaRPr sz="700" i="1" dirty="0"/>
          </a:p>
          <a:p>
            <a:pPr marL="92075" lvl="2" indent="-92075">
              <a:spcBef>
                <a:spcPts val="0"/>
              </a:spcBef>
              <a:spcAft>
                <a:spcPts val="0"/>
              </a:spcAft>
              <a:buNone/>
              <a:tabLst>
                <a:tab pos="457200" algn="l"/>
                <a:tab pos="5754688" algn="r"/>
              </a:tabLst>
              <a:defRPr/>
            </a:pPr>
            <a:endParaRPr lang="en-US" sz="1000" b="1" i="1" dirty="0">
              <a:solidFill>
                <a:srgbClr val="000091"/>
              </a:solidFill>
              <a:latin typeface="Arial"/>
              <a:ea typeface="Times New Roman"/>
              <a:cs typeface="Times New Roman"/>
            </a:endParaRPr>
          </a:p>
          <a:p>
            <a:pPr marL="92075" lvl="2" indent="-92075">
              <a:spcBef>
                <a:spcPts val="0"/>
              </a:spcBef>
              <a:spcAft>
                <a:spcPts val="0"/>
              </a:spcAft>
              <a:buNone/>
              <a:tabLst>
                <a:tab pos="457200" algn="l"/>
                <a:tab pos="5754688" algn="r"/>
              </a:tabLst>
              <a:defRPr/>
            </a:pPr>
            <a:r>
              <a:rPr lang="en-US" sz="1000" b="1" i="1" dirty="0">
                <a:solidFill>
                  <a:srgbClr val="000091"/>
                </a:solidFill>
                <a:latin typeface="Arial"/>
                <a:ea typeface="Times New Roman"/>
                <a:cs typeface="Times New Roman"/>
              </a:rPr>
              <a:t>Destination 4 – </a:t>
            </a:r>
            <a:r>
              <a:rPr lang="fr-FR" sz="1000" b="1" i="1" dirty="0">
                <a:solidFill>
                  <a:srgbClr val="000091"/>
                </a:solidFill>
                <a:latin typeface="Arial"/>
                <a:ea typeface="Times New Roman"/>
                <a:cs typeface="Times New Roman"/>
              </a:rPr>
              <a:t>Utilisation efficace, durable et inclusive de l'énergie</a:t>
            </a:r>
            <a:endParaRPr lang="en-GB" sz="1000" b="1" i="1" dirty="0">
              <a:solidFill>
                <a:srgbClr val="000091"/>
              </a:solidFill>
              <a:latin typeface="Arial"/>
              <a:ea typeface="Times New Roman"/>
              <a:cs typeface="Times New Roman"/>
            </a:endParaRPr>
          </a:p>
          <a:p>
            <a:pPr marL="623888" indent="-84138">
              <a:spcAft>
                <a:spcPts val="0"/>
              </a:spcAft>
              <a:buFont typeface="Arial"/>
              <a:buChar char="•"/>
              <a:defRPr/>
            </a:pPr>
            <a:r>
              <a:rPr lang="fr-FR" sz="900" i="1" dirty="0">
                <a:solidFill>
                  <a:schemeClr val="tx1"/>
                </a:solidFill>
                <a:ea typeface="Times New Roman"/>
                <a:cs typeface="Times New Roman"/>
              </a:rPr>
              <a:t>Un parc immobilier européen à haute efficacité énergétique et climatiquement neutre</a:t>
            </a:r>
            <a:endParaRPr lang="en-GB" sz="900" i="1" dirty="0">
              <a:solidFill>
                <a:schemeClr val="tx1"/>
              </a:solidFill>
              <a:ea typeface="Times New Roman"/>
              <a:cs typeface="Times New Roman"/>
            </a:endParaRPr>
          </a:p>
          <a:p>
            <a:pPr marL="623888" indent="-84138">
              <a:spcAft>
                <a:spcPts val="0"/>
              </a:spcAft>
              <a:buFont typeface="Arial"/>
              <a:buChar char="•"/>
              <a:defRPr/>
            </a:pPr>
            <a:r>
              <a:rPr lang="fr-FR" sz="900" i="1" dirty="0">
                <a:solidFill>
                  <a:schemeClr val="tx1"/>
                </a:solidFill>
                <a:ea typeface="Times New Roman"/>
                <a:cs typeface="Times New Roman"/>
              </a:rPr>
              <a:t>Les installations industrielles dans la transition énergétique</a:t>
            </a:r>
          </a:p>
          <a:p>
            <a:pPr marL="539750">
              <a:spcAft>
                <a:spcPts val="0"/>
              </a:spcAft>
              <a:defRPr/>
            </a:pPr>
            <a:endParaRPr lang="en-GB" sz="900" i="1" dirty="0">
              <a:solidFill>
                <a:schemeClr val="tx1"/>
              </a:solidFill>
              <a:ea typeface="Times New Roman"/>
              <a:cs typeface="Times New Roman"/>
            </a:endParaRPr>
          </a:p>
          <a:p>
            <a:pPr>
              <a:spcAft>
                <a:spcPts val="0"/>
              </a:spcAft>
              <a:defRPr/>
            </a:pPr>
            <a:r>
              <a:rPr lang="fr-FR" sz="1000" b="1" i="1" dirty="0">
                <a:solidFill>
                  <a:srgbClr val="000091"/>
                </a:solidFill>
                <a:ea typeface="Times New Roman"/>
                <a:cs typeface="Times New Roman"/>
              </a:rPr>
              <a:t>Destination 5 – Des solutions propres et compétitives pour tous les modes de transport</a:t>
            </a:r>
          </a:p>
          <a:p>
            <a:pPr marL="625475" lvl="2" indent="-84138">
              <a:spcBef>
                <a:spcPts val="0"/>
              </a:spcBef>
              <a:spcAft>
                <a:spcPts val="0"/>
              </a:spcAft>
              <a:tabLst>
                <a:tab pos="457200" algn="l"/>
                <a:tab pos="5754688" algn="r"/>
              </a:tabLst>
              <a:defRPr/>
            </a:pPr>
            <a:r>
              <a:rPr lang="fr-FR" sz="900" i="1" dirty="0">
                <a:ea typeface="Times New Roman"/>
                <a:cs typeface="Times New Roman"/>
              </a:rPr>
              <a:t>Transport routier à émissions nulles </a:t>
            </a:r>
          </a:p>
          <a:p>
            <a:pPr marL="625475" lvl="2" indent="-84138">
              <a:spcBef>
                <a:spcPts val="0"/>
              </a:spcBef>
              <a:spcAft>
                <a:spcPts val="0"/>
              </a:spcAft>
              <a:tabLst>
                <a:tab pos="457200" algn="l"/>
                <a:tab pos="5754688" algn="r"/>
              </a:tabLst>
              <a:defRPr/>
            </a:pPr>
            <a:r>
              <a:rPr lang="fr-FR" sz="900" i="1" dirty="0">
                <a:ea typeface="Times New Roman"/>
                <a:cs typeface="Times New Roman"/>
              </a:rPr>
              <a:t>Aviation</a:t>
            </a:r>
          </a:p>
          <a:p>
            <a:pPr marL="625475" lvl="2" indent="-84138">
              <a:spcBef>
                <a:spcPts val="0"/>
              </a:spcBef>
              <a:spcAft>
                <a:spcPts val="0"/>
              </a:spcAft>
              <a:tabLst>
                <a:tab pos="457200" algn="l"/>
                <a:tab pos="5754688" algn="r"/>
              </a:tabLst>
              <a:defRPr/>
            </a:pPr>
            <a:r>
              <a:rPr lang="fr-FR" sz="900" i="1" dirty="0">
                <a:ea typeface="Times New Roman"/>
                <a:cs typeface="Times New Roman"/>
              </a:rPr>
              <a:t>Transport Maritime </a:t>
            </a:r>
          </a:p>
          <a:p>
            <a:pPr marL="625475" lvl="2" indent="-84138">
              <a:spcBef>
                <a:spcPts val="0"/>
              </a:spcBef>
              <a:spcAft>
                <a:spcPts val="0"/>
              </a:spcAft>
              <a:tabLst>
                <a:tab pos="457200" algn="l"/>
                <a:tab pos="5754688" algn="r"/>
              </a:tabLst>
              <a:defRPr/>
            </a:pPr>
            <a:r>
              <a:rPr lang="fr-FR" sz="900" i="1" dirty="0">
                <a:ea typeface="Times New Roman"/>
                <a:cs typeface="Times New Roman"/>
              </a:rPr>
              <a:t>Impact des transports sur l'environnement et la santé humaine</a:t>
            </a:r>
          </a:p>
          <a:p>
            <a:pPr>
              <a:spcAft>
                <a:spcPts val="0"/>
              </a:spcAft>
              <a:defRPr/>
            </a:pPr>
            <a:endParaRPr lang="fr-FR" sz="1000" b="1" i="1" dirty="0">
              <a:solidFill>
                <a:srgbClr val="000091"/>
              </a:solidFill>
              <a:ea typeface="Times New Roman"/>
              <a:cs typeface="Times New Roman"/>
            </a:endParaRPr>
          </a:p>
          <a:p>
            <a:pPr>
              <a:spcAft>
                <a:spcPts val="0"/>
              </a:spcAft>
              <a:defRPr/>
            </a:pPr>
            <a:r>
              <a:rPr lang="fr-FR" sz="1000" b="1" i="1" dirty="0">
                <a:solidFill>
                  <a:srgbClr val="000091"/>
                </a:solidFill>
                <a:ea typeface="Times New Roman"/>
                <a:cs typeface="Times New Roman"/>
              </a:rPr>
              <a:t>Destination 6 – Des transports sûrs et résilients et des services de mobilité intelligente pour les passagers et les marchandises</a:t>
            </a:r>
          </a:p>
          <a:p>
            <a:pPr marL="625475" lvl="2" indent="-84138">
              <a:spcBef>
                <a:spcPts val="0"/>
              </a:spcBef>
              <a:spcAft>
                <a:spcPts val="0"/>
              </a:spcAft>
              <a:tabLst>
                <a:tab pos="457200" algn="l"/>
                <a:tab pos="5754688" algn="r"/>
              </a:tabLst>
              <a:defRPr/>
            </a:pPr>
            <a:r>
              <a:rPr lang="fr-FR" sz="900" i="1" dirty="0">
                <a:ea typeface="Times New Roman"/>
                <a:cs typeface="Times New Roman"/>
              </a:rPr>
              <a:t>Mobilité connectée, coopérative et automatisée (CCAM) </a:t>
            </a:r>
          </a:p>
          <a:p>
            <a:pPr marL="625475" lvl="2" indent="-84138">
              <a:spcBef>
                <a:spcPts val="0"/>
              </a:spcBef>
              <a:spcAft>
                <a:spcPts val="0"/>
              </a:spcAft>
              <a:tabLst>
                <a:tab pos="457200" algn="l"/>
                <a:tab pos="5754688" algn="r"/>
              </a:tabLst>
              <a:defRPr/>
            </a:pPr>
            <a:r>
              <a:rPr lang="fr-FR" sz="900" i="1" dirty="0">
                <a:ea typeface="Times New Roman"/>
                <a:cs typeface="Times New Roman"/>
              </a:rPr>
              <a:t>Systèmes de transport multimodaux et durables pour les passagers et les marchandises</a:t>
            </a:r>
          </a:p>
          <a:p>
            <a:pPr marL="625475" lvl="2" indent="-84138">
              <a:spcBef>
                <a:spcPts val="0"/>
              </a:spcBef>
              <a:spcAft>
                <a:spcPts val="0"/>
              </a:spcAft>
              <a:tabLst>
                <a:tab pos="457200" algn="l"/>
                <a:tab pos="5754688" algn="r"/>
              </a:tabLst>
              <a:defRPr/>
            </a:pPr>
            <a:r>
              <a:rPr lang="fr-FR" sz="900" i="1" dirty="0">
                <a:ea typeface="Times New Roman"/>
                <a:cs typeface="Times New Roman"/>
              </a:rPr>
              <a:t>Sécurité et résilience - par mode et dans tous les modes de transport</a:t>
            </a:r>
          </a:p>
          <a:p>
            <a:pPr marL="92075" lvl="2" indent="-92075">
              <a:spcBef>
                <a:spcPts val="0"/>
              </a:spcBef>
              <a:spcAft>
                <a:spcPts val="0"/>
              </a:spcAft>
              <a:buNone/>
              <a:tabLst>
                <a:tab pos="457200" algn="l"/>
                <a:tab pos="5754688" algn="r"/>
              </a:tabLst>
              <a:defRPr/>
            </a:pPr>
            <a:endParaRPr lang="en-GB" sz="900" b="1" strike="sngStrike" dirty="0">
              <a:solidFill>
                <a:srgbClr val="000091"/>
              </a:solidFill>
              <a:latin typeface="Arial"/>
              <a:ea typeface="Times New Roman"/>
              <a:cs typeface="Times New Roman"/>
            </a:endParaRPr>
          </a:p>
        </p:txBody>
      </p:sp>
      <p:sp>
        <p:nvSpPr>
          <p:cNvPr id="9" name="Rectangle 8"/>
          <p:cNvSpPr/>
          <p:nvPr/>
        </p:nvSpPr>
        <p:spPr bwMode="auto">
          <a:xfrm>
            <a:off x="101637" y="4876586"/>
            <a:ext cx="8928061" cy="338554"/>
          </a:xfrm>
          <a:prstGeom prst="rect">
            <a:avLst/>
          </a:prstGeom>
          <a:ln w="28575">
            <a:solidFill>
              <a:srgbClr val="000091"/>
            </a:solidFill>
          </a:ln>
        </p:spPr>
        <p:txBody>
          <a:bodyPr wrap="square">
            <a:spAutoFit/>
          </a:bodyPr>
          <a:lstStyle/>
          <a:p>
            <a:pPr>
              <a:spcAft>
                <a:spcPts val="499"/>
              </a:spcAft>
              <a:defRPr/>
            </a:pPr>
            <a:r>
              <a:rPr lang="fr-FR" sz="800" b="1" u="sng" dirty="0"/>
              <a:t>Lien vers le programme de travail </a:t>
            </a:r>
            <a:r>
              <a:rPr lang="fr-FR" sz="800" b="1" u="sng" dirty="0" smtClean="0"/>
              <a:t>provisoire 2023/2024 </a:t>
            </a:r>
            <a:r>
              <a:rPr lang="fr-FR" sz="800" b="1" u="sng" dirty="0"/>
              <a:t>: </a:t>
            </a:r>
            <a:r>
              <a:rPr lang="fr-FR" sz="800" b="1" u="sng" dirty="0">
                <a:hlinkClick r:id="rId3"/>
              </a:rPr>
              <a:t>https://</a:t>
            </a:r>
            <a:r>
              <a:rPr lang="fr-FR" sz="800" b="1" u="sng" dirty="0" smtClean="0">
                <a:hlinkClick r:id="rId3"/>
              </a:rPr>
              <a:t>www.horizon-europe.gouv.fr/pre-publication-du-programme-de-travail-2023-2024-pour-les-thematiques-climatenergiemobilite-31612</a:t>
            </a:r>
            <a:r>
              <a:rPr lang="fr-FR" sz="800" b="1" u="sng" dirty="0" smtClean="0"/>
              <a:t> </a:t>
            </a:r>
            <a:endParaRPr lang="fr-FR" sz="600" b="1" spc="-1" dirty="0"/>
          </a:p>
        </p:txBody>
      </p:sp>
      <p:sp>
        <p:nvSpPr>
          <p:cNvPr id="7" name="Rectangle à coins arrondis 6"/>
          <p:cNvSpPr/>
          <p:nvPr/>
        </p:nvSpPr>
        <p:spPr bwMode="auto">
          <a:xfrm>
            <a:off x="180000" y="987574"/>
            <a:ext cx="7416336" cy="443306"/>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93096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Espace réservé du contenu 5"/>
          <p:cNvSpPr txBox="1"/>
          <p:nvPr/>
        </p:nvSpPr>
        <p:spPr bwMode="gray">
          <a:xfrm>
            <a:off x="359998" y="1059582"/>
            <a:ext cx="8612830" cy="264379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endParaRPr lang="fr-FR" sz="1100" b="0" i="0" u="none" strike="noStrike" cap="none" spc="0" dirty="0">
              <a:ln>
                <a:noFill/>
              </a:ln>
              <a:solidFill>
                <a:srgbClr val="000091"/>
              </a:solidFill>
              <a:latin typeface="Arial"/>
              <a:ea typeface="+mn-ea"/>
              <a:cs typeface="+mn-cs"/>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14</a:t>
            </a:fld>
            <a:endParaRPr lang="fr-FR" sz="1600" b="0" i="0" u="none" strike="noStrike" cap="none" spc="0">
              <a:ln>
                <a:noFill/>
              </a:ln>
              <a:solidFill>
                <a:srgbClr val="000091"/>
              </a:solidFill>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lgn="r">
              <a:defRPr/>
            </a:pPr>
            <a:r>
              <a:rPr lang="fr-FR" b="1" dirty="0" smtClean="0"/>
              <a:t>Liste des Appels 2023</a:t>
            </a:r>
          </a:p>
          <a:p>
            <a:pPr algn="r">
              <a:defRPr/>
            </a:pPr>
            <a:r>
              <a:rPr lang="fr-FR" sz="1200" b="1" dirty="0" smtClean="0"/>
              <a:t>DESTINATION 1</a:t>
            </a:r>
            <a:endParaRPr lang="fr-FR" sz="1200" b="1" dirty="0"/>
          </a:p>
        </p:txBody>
      </p:sp>
      <p:graphicFrame>
        <p:nvGraphicFramePr>
          <p:cNvPr id="2" name="Tableau 1"/>
          <p:cNvGraphicFramePr>
            <a:graphicFrameLocks noGrp="1"/>
          </p:cNvGraphicFramePr>
          <p:nvPr>
            <p:extLst>
              <p:ext uri="{D42A27DB-BD31-4B8C-83A1-F6EECF244321}">
                <p14:modId xmlns:p14="http://schemas.microsoft.com/office/powerpoint/2010/main" val="3177868770"/>
              </p:ext>
            </p:extLst>
          </p:nvPr>
        </p:nvGraphicFramePr>
        <p:xfrm>
          <a:off x="683568" y="-11590338"/>
          <a:ext cx="4072122" cy="8479212"/>
        </p:xfrm>
        <a:graphic>
          <a:graphicData uri="http://schemas.openxmlformats.org/drawingml/2006/table">
            <a:tbl>
              <a:tblPr>
                <a:tableStyleId>{5C22544A-7EE6-4342-B048-85BDC9FD1C3A}</a:tableStyleId>
              </a:tblPr>
              <a:tblGrid>
                <a:gridCol w="287343">
                  <a:extLst>
                    <a:ext uri="{9D8B030D-6E8A-4147-A177-3AD203B41FA5}">
                      <a16:colId xmlns:a16="http://schemas.microsoft.com/office/drawing/2014/main" val="811099790"/>
                    </a:ext>
                  </a:extLst>
                </a:gridCol>
                <a:gridCol w="412469">
                  <a:extLst>
                    <a:ext uri="{9D8B030D-6E8A-4147-A177-3AD203B41FA5}">
                      <a16:colId xmlns:a16="http://schemas.microsoft.com/office/drawing/2014/main" val="3115974304"/>
                    </a:ext>
                  </a:extLst>
                </a:gridCol>
                <a:gridCol w="287343">
                  <a:extLst>
                    <a:ext uri="{9D8B030D-6E8A-4147-A177-3AD203B41FA5}">
                      <a16:colId xmlns:a16="http://schemas.microsoft.com/office/drawing/2014/main" val="1137120212"/>
                    </a:ext>
                  </a:extLst>
                </a:gridCol>
                <a:gridCol w="287343">
                  <a:extLst>
                    <a:ext uri="{9D8B030D-6E8A-4147-A177-3AD203B41FA5}">
                      <a16:colId xmlns:a16="http://schemas.microsoft.com/office/drawing/2014/main" val="1228134758"/>
                    </a:ext>
                  </a:extLst>
                </a:gridCol>
                <a:gridCol w="487384">
                  <a:extLst>
                    <a:ext uri="{9D8B030D-6E8A-4147-A177-3AD203B41FA5}">
                      <a16:colId xmlns:a16="http://schemas.microsoft.com/office/drawing/2014/main" val="2079938894"/>
                    </a:ext>
                  </a:extLst>
                </a:gridCol>
                <a:gridCol w="586182">
                  <a:extLst>
                    <a:ext uri="{9D8B030D-6E8A-4147-A177-3AD203B41FA5}">
                      <a16:colId xmlns:a16="http://schemas.microsoft.com/office/drawing/2014/main" val="3349812562"/>
                    </a:ext>
                  </a:extLst>
                </a:gridCol>
                <a:gridCol w="287343">
                  <a:extLst>
                    <a:ext uri="{9D8B030D-6E8A-4147-A177-3AD203B41FA5}">
                      <a16:colId xmlns:a16="http://schemas.microsoft.com/office/drawing/2014/main" val="1390424753"/>
                    </a:ext>
                  </a:extLst>
                </a:gridCol>
                <a:gridCol w="287343">
                  <a:extLst>
                    <a:ext uri="{9D8B030D-6E8A-4147-A177-3AD203B41FA5}">
                      <a16:colId xmlns:a16="http://schemas.microsoft.com/office/drawing/2014/main" val="3117137193"/>
                    </a:ext>
                  </a:extLst>
                </a:gridCol>
                <a:gridCol w="287343">
                  <a:extLst>
                    <a:ext uri="{9D8B030D-6E8A-4147-A177-3AD203B41FA5}">
                      <a16:colId xmlns:a16="http://schemas.microsoft.com/office/drawing/2014/main" val="1435726362"/>
                    </a:ext>
                  </a:extLst>
                </a:gridCol>
                <a:gridCol w="287343">
                  <a:extLst>
                    <a:ext uri="{9D8B030D-6E8A-4147-A177-3AD203B41FA5}">
                      <a16:colId xmlns:a16="http://schemas.microsoft.com/office/drawing/2014/main" val="2428121072"/>
                    </a:ext>
                  </a:extLst>
                </a:gridCol>
                <a:gridCol w="287343">
                  <a:extLst>
                    <a:ext uri="{9D8B030D-6E8A-4147-A177-3AD203B41FA5}">
                      <a16:colId xmlns:a16="http://schemas.microsoft.com/office/drawing/2014/main" val="3971760218"/>
                    </a:ext>
                  </a:extLst>
                </a:gridCol>
                <a:gridCol w="287343">
                  <a:extLst>
                    <a:ext uri="{9D8B030D-6E8A-4147-A177-3AD203B41FA5}">
                      <a16:colId xmlns:a16="http://schemas.microsoft.com/office/drawing/2014/main" val="1620649730"/>
                    </a:ext>
                  </a:extLst>
                </a:gridCol>
              </a:tblGrid>
              <a:tr h="0">
                <a:tc>
                  <a:txBody>
                    <a:bodyPr/>
                    <a:lstStyle/>
                    <a:p>
                      <a:pPr algn="l" fontAlgn="b"/>
                      <a:r>
                        <a:rPr lang="fr-FR" sz="100" u="none" strike="noStrike">
                          <a:effectLst/>
                        </a:rPr>
                        <a:t>Area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Call</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Call opening</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call deadline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Topic code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Topic title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ToA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Year</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Budget</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Budget per project</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Number of projects expected </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en-US" sz="100" u="none" strike="noStrike">
                          <a:effectLst/>
                        </a:rPr>
                        <a:t>TRL (targeted at the end of project)</a:t>
                      </a:r>
                      <a:endParaRPr lang="en-US"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821392"/>
                  </a:ext>
                </a:extLst>
              </a:tr>
              <a:tr h="0">
                <a:tc>
                  <a:txBody>
                    <a:bodyPr/>
                    <a:lstStyle/>
                    <a:p>
                      <a:pPr algn="l" fontAlgn="b"/>
                      <a:r>
                        <a:rPr lang="fr-FR" sz="100" u="none" strike="noStrike">
                          <a:effectLst/>
                        </a:rPr>
                        <a:t>Earth system science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Further climate knowledge through advanced science and technologies for analysing Earth observation and Earth system model data</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16,00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21894590"/>
                  </a:ext>
                </a:extLst>
              </a:tr>
              <a:tr h="0">
                <a:tc>
                  <a:txBody>
                    <a:bodyPr/>
                    <a:lstStyle/>
                    <a:p>
                      <a:pPr algn="l" fontAlgn="b"/>
                      <a:r>
                        <a:rPr lang="fr-FR" sz="100" u="none" strike="noStrike">
                          <a:effectLst/>
                        </a:rPr>
                        <a:t>Earth system science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Climate-related tipping points</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14,00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68099638"/>
                  </a:ext>
                </a:extLst>
              </a:tr>
              <a:tr h="0">
                <a:tc>
                  <a:txBody>
                    <a:bodyPr/>
                    <a:lstStyle/>
                    <a:p>
                      <a:pPr algn="l" fontAlgn="b"/>
                      <a:r>
                        <a:rPr lang="fr-FR" sz="100" u="none" strike="noStrike">
                          <a:effectLst/>
                        </a:rPr>
                        <a:t>Earth system science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Climate impacts of a hydrogen economy</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175663440"/>
                  </a:ext>
                </a:extLst>
              </a:tr>
              <a:tr h="0">
                <a:tc>
                  <a:txBody>
                    <a:bodyPr/>
                    <a:lstStyle/>
                    <a:p>
                      <a:pPr algn="l" fontAlgn="b"/>
                      <a:r>
                        <a:rPr lang="fr-FR" sz="100" u="none" strike="noStrike">
                          <a:effectLst/>
                        </a:rPr>
                        <a:t>Earth system science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HORIZON-CL5-2023-D1-01-04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Improved knowledge in cloud-aerosol interaction</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16,00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241499081"/>
                  </a:ext>
                </a:extLst>
              </a:tr>
              <a:tr h="27613">
                <a:tc>
                  <a:txBody>
                    <a:bodyPr/>
                    <a:lstStyle/>
                    <a:p>
                      <a:pPr algn="l" fontAlgn="b"/>
                      <a:r>
                        <a:rPr lang="en-US" sz="100" u="none" strike="noStrike">
                          <a:effectLst/>
                        </a:rPr>
                        <a:t>Climate change mitigation, pathways to climate neutrality</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HORIZON-CL5-2023-D1-01-05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Science for successful, high-integrity voluntary climate initiatives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5,50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289440730"/>
                  </a:ext>
                </a:extLst>
              </a:tr>
              <a:tr h="27613">
                <a:tc>
                  <a:txBody>
                    <a:bodyPr/>
                    <a:lstStyle/>
                    <a:p>
                      <a:pPr algn="l" fontAlgn="b"/>
                      <a:r>
                        <a:rPr lang="en-US" sz="100" u="none" strike="noStrike">
                          <a:effectLst/>
                        </a:rPr>
                        <a:t>Climate change mitigation, pathways to climate neutrality</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HORIZON-CL5-2023-D1-01-06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Broadening the range of policy options in transition pathway analysis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631156375"/>
                  </a:ext>
                </a:extLst>
              </a:tr>
              <a:tr h="0">
                <a:tc>
                  <a:txBody>
                    <a:bodyPr/>
                    <a:lstStyle/>
                    <a:p>
                      <a:pPr algn="l" fontAlgn="b"/>
                      <a:r>
                        <a:rPr lang="en-US" sz="100" u="none" strike="noStrike">
                          <a:effectLst/>
                        </a:rPr>
                        <a:t>Climate change impacts and adaptation</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HORIZON-CL5-2023-D1-01-07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Modelling for local resilience - Developments in support of local adaptation assessments and plans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12,00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361812644"/>
                  </a:ext>
                </a:extLst>
              </a:tr>
              <a:tr h="39352">
                <a:tc>
                  <a:txBody>
                    <a:bodyPr/>
                    <a:lstStyle/>
                    <a:p>
                      <a:pPr algn="l" fontAlgn="b"/>
                      <a:r>
                        <a:rPr lang="en-US" sz="100" u="none" strike="noStrike">
                          <a:effectLst/>
                        </a:rPr>
                        <a:t>Social science, citizen science and behavioural science for climate action</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HORIZON-CL5-2023-D1-01-08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Solar Radiation Modification: governance of research</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1283369"/>
                  </a:ext>
                </a:extLst>
              </a:tr>
              <a:tr h="39352">
                <a:tc>
                  <a:txBody>
                    <a:bodyPr/>
                    <a:lstStyle/>
                    <a:p>
                      <a:pPr algn="l" fontAlgn="b"/>
                      <a:r>
                        <a:rPr lang="en-US" sz="100" u="none" strike="noStrike">
                          <a:effectLst/>
                        </a:rPr>
                        <a:t>Social science, citizen science and behavioural science for climate action</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HORIZON-CL5-2023-D1-01-09</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Behavioural change and governance for systemic transformations towards climate resilience</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748841071"/>
                  </a:ext>
                </a:extLst>
              </a:tr>
              <a:tr h="39352">
                <a:tc>
                  <a:txBody>
                    <a:bodyPr/>
                    <a:lstStyle/>
                    <a:p>
                      <a:pPr algn="l" fontAlgn="b"/>
                      <a:r>
                        <a:rPr lang="en-US" sz="100" u="none" strike="noStrike">
                          <a:effectLst/>
                        </a:rPr>
                        <a:t>Social science, citizen science and behavioural science for climate action</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HORIZON-CL5-2023-D1-01-10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Improving the evidence base regarding the impact of sustainability and climate change education and related learning outcomes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752682017"/>
                  </a:ext>
                </a:extLst>
              </a:tr>
              <a:tr h="0">
                <a:tc>
                  <a:txBody>
                    <a:bodyPr/>
                    <a:lstStyle/>
                    <a:p>
                      <a:pPr algn="l" fontAlgn="b"/>
                      <a:r>
                        <a:rPr lang="fr-FR" sz="100" u="none" strike="noStrike">
                          <a:effectLst/>
                        </a:rPr>
                        <a:t>International cooperation</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HORIZON-CL5-2023-D1-01-11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Needs-based adaptation to climate change in Africa</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964164573"/>
                  </a:ext>
                </a:extLst>
              </a:tr>
              <a:tr h="0">
                <a:tc>
                  <a:txBody>
                    <a:bodyPr/>
                    <a:lstStyle/>
                    <a:p>
                      <a:pPr algn="l" fontAlgn="b"/>
                      <a:r>
                        <a:rPr lang="fr-FR" sz="100" u="none" strike="noStrike">
                          <a:effectLst/>
                        </a:rPr>
                        <a:t>International cooperation</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HORIZON-CL5-2023-D1-02-01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EU-China international cooperation on data and model development for pathways to carbon neutrality: focusing on decarbonisation, energy efficiency and socio-economic implications of the transition</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542099295"/>
                  </a:ext>
                </a:extLst>
              </a:tr>
              <a:tr h="0">
                <a:tc>
                  <a:txBody>
                    <a:bodyPr/>
                    <a:lstStyle/>
                    <a:p>
                      <a:pPr algn="l" fontAlgn="b"/>
                      <a:r>
                        <a:rPr lang="fr-FR" sz="100" u="none" strike="noStrike">
                          <a:effectLst/>
                        </a:rPr>
                        <a:t>International cooperation</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HORIZON-CL5-2023-D1-02-02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EU-China international cooperation on blue carbon</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836616053"/>
                  </a:ext>
                </a:extLst>
              </a:tr>
              <a:tr h="0">
                <a:tc>
                  <a:txBody>
                    <a:bodyPr/>
                    <a:lstStyle/>
                    <a:p>
                      <a:pPr algn="l" fontAlgn="ctr"/>
                      <a:r>
                        <a:rPr lang="fr-FR" sz="100" u="none" strike="noStrike">
                          <a:effectLst/>
                        </a:rPr>
                        <a:t>Batteries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Technologies for sustainable, cost-efficient and low carbon footprint downstream processing &amp; production of battery-grade materials (Batt4EU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21,00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57913575"/>
                  </a:ext>
                </a:extLst>
              </a:tr>
              <a:tr h="0">
                <a:tc>
                  <a:txBody>
                    <a:bodyPr/>
                    <a:lstStyle/>
                    <a:p>
                      <a:pPr algn="l" fontAlgn="ctr"/>
                      <a:r>
                        <a:rPr lang="fr-FR" sz="100" u="none" strike="noStrike">
                          <a:effectLst/>
                        </a:rPr>
                        <a:t>Batteries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New processes for upcoming recycling feeds (Batt4EU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15,00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4054987291"/>
                  </a:ext>
                </a:extLst>
              </a:tr>
              <a:tr h="0">
                <a:tc>
                  <a:txBody>
                    <a:bodyPr/>
                    <a:lstStyle/>
                    <a:p>
                      <a:pPr algn="l" fontAlgn="ctr"/>
                      <a:r>
                        <a:rPr lang="fr-FR" sz="100" u="none" strike="noStrike">
                          <a:effectLst/>
                        </a:rPr>
                        <a:t>Batteries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HORIZON-CL5-2023-D2-01-03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Advanced digital twins for battery cell production lines (Batt4EU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14,00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953307920"/>
                  </a:ext>
                </a:extLst>
              </a:tr>
              <a:tr h="0">
                <a:tc>
                  <a:txBody>
                    <a:bodyPr/>
                    <a:lstStyle/>
                    <a:p>
                      <a:pPr algn="l" fontAlgn="ctr"/>
                      <a:r>
                        <a:rPr lang="fr-FR" sz="100" u="none" strike="noStrike">
                          <a:effectLst/>
                        </a:rPr>
                        <a:t>Batteries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HORIZON-CL5-2023-D2-01-04</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Battery management system (BMS) and battery system design for stationary energy storage systems (ESS) to improve interoperability and facilitate the integration of second life batteries (Batt4EU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15,00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840756356"/>
                  </a:ext>
                </a:extLst>
              </a:tr>
              <a:tr h="0">
                <a:tc>
                  <a:txBody>
                    <a:bodyPr/>
                    <a:lstStyle/>
                    <a:p>
                      <a:pPr algn="l" fontAlgn="ctr"/>
                      <a:r>
                        <a:rPr lang="fr-FR" sz="100" u="none" strike="noStrike">
                          <a:effectLst/>
                        </a:rPr>
                        <a:t>Batteries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HORIZON-CL5-2023-D2-01-05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Hybrid electric energy storage solutions for grid support and charging infrastructure (Batt4EU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12,00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1718567191"/>
                  </a:ext>
                </a:extLst>
              </a:tr>
              <a:tr h="0">
                <a:tc>
                  <a:txBody>
                    <a:bodyPr/>
                    <a:lstStyle/>
                    <a:p>
                      <a:pPr algn="l" fontAlgn="b"/>
                      <a:r>
                        <a:rPr lang="fr-FR" sz="100" u="none" strike="noStrike">
                          <a:effectLst/>
                        </a:rPr>
                        <a:t>Cross-cutting</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HORIZON-CL5-2023-D2-01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HORIZON-CL5-2023-D2-01-06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Open Pilot Line/Test Bed for hydrogen </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744679692"/>
                  </a:ext>
                </a:extLst>
              </a:tr>
              <a:tr h="0">
                <a:tc>
                  <a:txBody>
                    <a:bodyPr/>
                    <a:lstStyle/>
                    <a:p>
                      <a:pPr algn="l" fontAlgn="ctr"/>
                      <a:r>
                        <a:rPr lang="fr-FR" sz="100" u="none" strike="noStrike">
                          <a:effectLst/>
                        </a:rPr>
                        <a:t>Cross-cutting</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HORIZON-CL5-2023-D2-01-07</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Support for the deployment of R&amp;I results for climate mitigation. Synergies with the ETS Innovation Fund</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971938364"/>
                  </a:ext>
                </a:extLst>
              </a:tr>
              <a:tr h="0">
                <a:tc>
                  <a:txBody>
                    <a:bodyPr/>
                    <a:lstStyle/>
                    <a:p>
                      <a:pPr algn="l" fontAlgn="b"/>
                      <a:r>
                        <a:rPr lang="fr-FR" sz="100" u="none" strike="noStrike">
                          <a:effectLst/>
                        </a:rPr>
                        <a:t>Cross-cutting</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HORIZON-CL5-2023-D2-01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HORIZON-CL5-2023-D2-01-08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Driving Urban Transition Co-funded Partnership</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COFUND</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2023, 2024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156851864"/>
                  </a:ext>
                </a:extLst>
              </a:tr>
              <a:tr h="0">
                <a:tc>
                  <a:txBody>
                    <a:bodyPr/>
                    <a:lstStyle/>
                    <a:p>
                      <a:pPr algn="l" fontAlgn="ctr"/>
                      <a:r>
                        <a:rPr lang="fr-FR" sz="100" u="none" strike="noStrike">
                          <a:effectLst/>
                        </a:rPr>
                        <a:t>Batteries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HORIZON-CL5-2023-D2-02-01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Advanced materials and cells development enabling large-scale production of Gen4 solid-state batteries for mobility applications (Batt4EU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24,00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183528607"/>
                  </a:ext>
                </a:extLst>
              </a:tr>
              <a:tr h="0">
                <a:tc>
                  <a:txBody>
                    <a:bodyPr/>
                    <a:lstStyle/>
                    <a:p>
                      <a:pPr algn="l" fontAlgn="ctr"/>
                      <a:r>
                        <a:rPr lang="fr-FR" sz="100" u="none" strike="noStrike">
                          <a:effectLst/>
                        </a:rPr>
                        <a:t>Batteries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HORIZON-CL5-2023-D2-02-02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New Approaches to Develop Enhanced Safety Materials for Gen 3 Li-Ion Batteries for Mobility Applications (Batt4EU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1723195885"/>
                  </a:ext>
                </a:extLst>
              </a:tr>
              <a:tr h="0">
                <a:tc>
                  <a:txBody>
                    <a:bodyPr/>
                    <a:lstStyle/>
                    <a:p>
                      <a:pPr algn="l" fontAlgn="ctr"/>
                      <a:r>
                        <a:rPr lang="fr-FR" sz="100" u="none" strike="noStrike">
                          <a:effectLst/>
                        </a:rPr>
                        <a:t>Batteries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HORIZON-CL5-2023-D2-02-03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Creating a digital passport to track battery materials, optimize battery performance and life, validate recycling, and promote a new business model based on data sharing (Batt4EU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302645000"/>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Renewable Energy Valleys to increase energy security while accelerating the green transition in Europe</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40,00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760054392"/>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PV integration in buildings and in infrastructure</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16,00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418421722"/>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Floating PV Systems</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14,00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692222394"/>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HORIZON-CL5-2023-D3-01-04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Solar Systems for Industrial Process Heat and Power</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14,00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751992959"/>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HORIZON-CL5-2023-D3-01-05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Critical technologies for the offshore wind farm of the Future</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345803902"/>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HORIZON-CL5-2023-D3-01-06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Demonstration of advanced biofuel technologies for aviation and/or shipping</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9</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276278619"/>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HORIZON-CL5-2023-D3-01-07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Demonstration of synthetic renewable fuel for aviation and/or shipping</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9</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116970602"/>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HORIZON-CL5-2023-D3-01-08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Demonstration of sustainable tidal energy farms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40,00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215878233"/>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HORIZON-CL5-2023-D3-01-09</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Waste heat reutilisation from data centres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12,00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719767362"/>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HORIZON-CL5-2023-D3-01-10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Supporting the development of a digital twin to improve management, operations and resilience of the EU Electricity System in support to REPowerEU</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088965951"/>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HORIZON-CL5-2023-D3-01-11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Demonstration of DC powered data centres, buildings, industries and ports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9</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431933723"/>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HORIZON-CL5-2023-D3-01-12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Development of MVDC, HVDC and High-Power Transmission systems and components for a resilient grid</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22,00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379941802"/>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HORIZON-CL5-2023-D3-01-13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Development of novel long-term electricity storage technologies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14,00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003747302"/>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HORIZON-CL5-2023-D3-01-14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Demonstration of innovative, large-scale, seasonal heat and/or cooling storage technologies for decarbonisation and security of supply</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30,00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28665892"/>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HORIZON-CL5-2023-D3-01-15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Supporting the green and digital transformation of the energy ecosystem and enhancing its resilience through the development and piloting of AI-IoT Edge-cloud and platform solutions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769300320"/>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HORIZON-CL5-2023-D3-01-16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Support action to the SET-Plan IWG on HVDC &amp; DC Technologies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0,60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539323356"/>
                  </a:ext>
                </a:extLst>
              </a:tr>
              <a:tr h="0">
                <a:tc>
                  <a:txBody>
                    <a:bodyPr/>
                    <a:lstStyle/>
                    <a:p>
                      <a:pPr algn="l" fontAlgn="ctr"/>
                      <a:r>
                        <a:rPr lang="en-US" sz="100" u="none" strike="noStrike">
                          <a:effectLst/>
                        </a:rPr>
                        <a:t>Carbon Capture, Utilization and Storage (CCUS)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HORIZON-CL5-2023-D3-01-17</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Development of CO2 transport and storage demo projects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1902867630"/>
                  </a:ext>
                </a:extLst>
              </a:tr>
              <a:tr h="0">
                <a:tc>
                  <a:txBody>
                    <a:bodyPr/>
                    <a:lstStyle/>
                    <a:p>
                      <a:pPr algn="l" fontAlgn="b"/>
                      <a:r>
                        <a:rPr lang="fr-FR" sz="100" u="none" strike="noStrike">
                          <a:effectLst/>
                        </a:rPr>
                        <a:t>Co-fund</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HORIZON-CL5-2023-D3-01-18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Clean Energy Transition Co-funded Partnership</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COFUND</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2023, 2024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30068055"/>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Development of near zero-emission biomass heat and/or CHP including carbon capture</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74439716"/>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Novel thermal energy storage for CSP</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174824492"/>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Industrial manufacturing for lower-cost solar thermal components and systems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09695799"/>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HORIZON-CL5-2023-D3-02-04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Innovative components and configurations for heat pumps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297022171"/>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HORIZON-CL5-2023-D3-02-05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Advanced exploration technologies for geothermal resources in a wide range of geological settings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98509506"/>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HORIZON-CL5-2023-D3-02-06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Smart use of geothermal electricity and heating and cooling in the energy system</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15,00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595090816"/>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HORIZON-CL5-2023-D3-02-07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Development of next generation advanced biofuel technologies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12,00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153440611"/>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HORIZON-CL5-2023-D3-02-08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Development of microalgae and/or direct solar fuel production and purification technologies for advanced aviation and /or shipping fuels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798050699"/>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HORIZON-CL5-2023-D3-02-09</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Demonstration of sustainable hydropower refurbishment</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510000319"/>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HORIZON-CL5-2023-D3-02-10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Development of innovative power take-off and control systems for wave energy devices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668716889"/>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HORIZON-CL5-2023-D3-02-11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Advanced concepts for crystalline Silicon technology</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9,00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035704928"/>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HORIZON-CL5-2023-D3-02-12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Large Area Perovskite solar cells and modules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14,00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752658391"/>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HORIZON-CL5-2023-D3-02-13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Operation, Performance and Maintenance of PV Systems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85049067"/>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HORIZON-CL5-2023-D3-02-14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Digital twin for forecasting of power production to wind energy demand</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12,00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731931559"/>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HORIZON-CL5-2023-D3-02-15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Critical technologies to improve the lifetime, efficient decommissioning and increase the circularity of offshore and onshore wind energy systems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12,00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00335594"/>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HORIZON-CL5-2023-D3-02-16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Accelerating the green transition and energy access in Africa</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973238215"/>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10/10/2023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Increasing the efficiency of innovative static energy conversion devices for electricity and heat/cold generation</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9,00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5-6</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276728488"/>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10/10/2023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Integration of renewable gases, other than hydrogen or methane, and which have not access to gas grids and interfacing with electricity and heat sectors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12,00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276012293"/>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10/10/2023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HORIZON-CL5-2023-D3-03-03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System approach for grid planning and upgrade in support of a dominant electric mobility (vehicles and vessels) using AI tools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11,00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22068641"/>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10/10/2023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HORIZON-CL5-2023-D3-03-04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Digital tools for enhancing the uptake of digital services in the energy market</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11,00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416779974"/>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10/10/2023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HORIZON-CL5-2023-D3-03-05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Creation of a standardised and open-source peer-to-peer energy sharing platform architecture for the energy sector</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126766162"/>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10/10/2023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HORIZON-CL5-2023-D3-03-06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Components and interfacing for AC &amp; DC side protection system – AC &amp; DC grid: components and systems for grid optimisation</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612457866"/>
                  </a:ext>
                </a:extLst>
              </a:tr>
              <a:tr h="0">
                <a:tc>
                  <a:txBody>
                    <a:bodyPr/>
                    <a:lstStyle/>
                    <a:p>
                      <a:pPr algn="l" fontAlgn="ctr"/>
                      <a:r>
                        <a:rPr lang="fr-FR" sz="100" u="none" strike="noStrike">
                          <a:effectLst/>
                        </a:rPr>
                        <a:t>Buildings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HORIZON-CL5-2023-D4-01-01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Innovative cost-efficient solutions for zero-emission buildings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404197661"/>
                  </a:ext>
                </a:extLst>
              </a:tr>
              <a:tr h="0">
                <a:tc>
                  <a:txBody>
                    <a:bodyPr/>
                    <a:lstStyle/>
                    <a:p>
                      <a:pPr algn="l" fontAlgn="ctr"/>
                      <a:r>
                        <a:rPr lang="fr-FR" sz="100" u="none" strike="noStrike">
                          <a:effectLst/>
                        </a:rPr>
                        <a:t>Buildings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HORIZON-CL5-2023-D4-01-02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Future-proofing historical buildings for the clean energy transition</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9,00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4268251032"/>
                  </a:ext>
                </a:extLst>
              </a:tr>
              <a:tr h="0">
                <a:tc>
                  <a:txBody>
                    <a:bodyPr/>
                    <a:lstStyle/>
                    <a:p>
                      <a:pPr algn="l" fontAlgn="ctr"/>
                      <a:r>
                        <a:rPr lang="fr-FR" sz="100" u="none" strike="noStrike">
                          <a:effectLst/>
                        </a:rPr>
                        <a:t>Buildings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HORIZON-CL5-2023-D4-01-03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Interoperable solutions for positive energy districts (PEDs), including a better integration of local renewables and local excess heat sources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4246775812"/>
                  </a:ext>
                </a:extLst>
              </a:tr>
              <a:tr h="0">
                <a:tc>
                  <a:txBody>
                    <a:bodyPr/>
                    <a:lstStyle/>
                    <a:p>
                      <a:pPr algn="l" fontAlgn="ctr"/>
                      <a:r>
                        <a:rPr lang="fr-FR" sz="100" u="none" strike="noStrike">
                          <a:effectLst/>
                        </a:rPr>
                        <a:t>Buildings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HORIZON-CL5-2023-D4-01-04</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Thermal management and energy optimisation of high energy demand IT systems equipment in tertiary buildings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621264821"/>
                  </a:ext>
                </a:extLst>
              </a:tr>
              <a:tr h="0">
                <a:tc>
                  <a:txBody>
                    <a:bodyPr/>
                    <a:lstStyle/>
                    <a:p>
                      <a:pPr algn="l" fontAlgn="ctr"/>
                      <a:r>
                        <a:rPr lang="fr-FR" sz="100" u="none" strike="noStrike">
                          <a:effectLst/>
                        </a:rPr>
                        <a:t>Buildings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HORIZON-CL5-2023-D4-01-05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Innovative solutions for cost-effective decarbonisation of buildings through energy efficiency and electrification</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25,00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12,5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1890959108"/>
                  </a:ext>
                </a:extLst>
              </a:tr>
              <a:tr h="0">
                <a:tc>
                  <a:txBody>
                    <a:bodyPr/>
                    <a:lstStyle/>
                    <a:p>
                      <a:pPr algn="l" fontAlgn="ctr"/>
                      <a:r>
                        <a:rPr lang="fr-FR" sz="100" u="none" strike="noStrike">
                          <a:effectLst/>
                        </a:rPr>
                        <a:t>Industry</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HORIZON-CL5-2023-D4-01-06</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Integration of renewable heat or industrial waste heat in heat-to-cold conversion systems to generate cold for industrial processes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2761777038"/>
                  </a:ext>
                </a:extLst>
              </a:tr>
              <a:tr h="0">
                <a:tc>
                  <a:txBody>
                    <a:bodyPr/>
                    <a:lstStyle/>
                    <a:p>
                      <a:pPr algn="l" fontAlgn="ctr"/>
                      <a:r>
                        <a:rPr lang="fr-FR" sz="100" u="none" strike="noStrike">
                          <a:effectLst/>
                        </a:rPr>
                        <a:t>Buildings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HORIZON-CL5-2023-D4-02-01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Innovative uses of lifecycle data for the management of buildings and buildings portfolios (Built4People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684751388"/>
                  </a:ext>
                </a:extLst>
              </a:tr>
              <a:tr h="0">
                <a:tc>
                  <a:txBody>
                    <a:bodyPr/>
                    <a:lstStyle/>
                    <a:p>
                      <a:pPr algn="l" fontAlgn="ctr"/>
                      <a:r>
                        <a:rPr lang="fr-FR" sz="100" u="none" strike="noStrike">
                          <a:effectLst/>
                        </a:rPr>
                        <a:t>Buildings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HORIZON-CL5-2023-D4-02-02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Solutions for the identification of vulnerable buildings and people-centric built environment, and for improving their resilience in disruptive events and altered conditions in a changing climate (Built4People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720894016"/>
                  </a:ext>
                </a:extLst>
              </a:tr>
              <a:tr h="0">
                <a:tc>
                  <a:txBody>
                    <a:bodyPr/>
                    <a:lstStyle/>
                    <a:p>
                      <a:pPr algn="l" fontAlgn="ctr"/>
                      <a:r>
                        <a:rPr lang="fr-FR" sz="100" u="none" strike="noStrike">
                          <a:effectLst/>
                        </a:rPr>
                        <a:t>Buildings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HORIZON-CL5-2023-D4-02-03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Demonstrate built-environment decarbonisation pathways through bottom-up technological, social and policy innovation for adaptive integrated sustainable renovation solutions (Built4People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12,00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528919113"/>
                  </a:ext>
                </a:extLst>
              </a:tr>
              <a:tr h="0">
                <a:tc>
                  <a:txBody>
                    <a:bodyPr/>
                    <a:lstStyle/>
                    <a:p>
                      <a:pPr algn="l" fontAlgn="ctr"/>
                      <a:r>
                        <a:rPr lang="fr-FR" sz="100" u="none" strike="noStrike">
                          <a:effectLst/>
                        </a:rPr>
                        <a:t>Buildings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HORIZON-CL5-2023-D4-02-04</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Fast-tracking and promoting built environment construction and renovation innovation with local value chains (Built4People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91933030"/>
                  </a:ext>
                </a:extLst>
              </a:tr>
              <a:tr h="0">
                <a:tc>
                  <a:txBody>
                    <a:bodyPr/>
                    <a:lstStyle/>
                    <a:p>
                      <a:pPr algn="l" fontAlgn="ctr"/>
                      <a:r>
                        <a:rPr lang="fr-FR" sz="100" u="none" strike="noStrike">
                          <a:effectLst/>
                        </a:rPr>
                        <a:t>Buildings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HORIZON-CL5-2023-D4-02-05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Supporting the creation of an accessible and inclusive built environment (Built4People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4191951288"/>
                  </a:ext>
                </a:extLst>
              </a:tr>
              <a:tr h="0">
                <a:tc>
                  <a:txBody>
                    <a:bodyPr/>
                    <a:lstStyle/>
                    <a:p>
                      <a:pPr algn="l" fontAlgn="ctr"/>
                      <a:r>
                        <a:rPr lang="fr-FR" sz="100" u="none" strike="noStrike">
                          <a:effectLst/>
                        </a:rPr>
                        <a:t>2ZERO</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User-centric design and operation of EV for optimized energy efficiency (2ZERO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15,00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701252877"/>
                  </a:ext>
                </a:extLst>
              </a:tr>
              <a:tr h="0">
                <a:tc>
                  <a:txBody>
                    <a:bodyPr/>
                    <a:lstStyle/>
                    <a:p>
                      <a:pPr algn="l" fontAlgn="ctr"/>
                      <a:r>
                        <a:rPr lang="fr-FR" sz="100" u="none" strike="noStrike">
                          <a:effectLst/>
                        </a:rPr>
                        <a:t>2ZERO</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Innovative battery management systems for next generation vehicles (2ZERO &amp; Batt4EU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912665733"/>
                  </a:ext>
                </a:extLst>
              </a:tr>
              <a:tr h="0">
                <a:tc>
                  <a:txBody>
                    <a:bodyPr/>
                    <a:lstStyle/>
                    <a:p>
                      <a:pPr algn="l" fontAlgn="ctr"/>
                      <a:r>
                        <a:rPr lang="fr-FR" sz="100" u="none" strike="noStrike">
                          <a:effectLst/>
                        </a:rPr>
                        <a:t>2ZERO</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Frugal zero-emission vehicles concepts for the urban passenger challenge (2ZERO Partnership)</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7-12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1369092457"/>
                  </a:ext>
                </a:extLst>
              </a:tr>
              <a:tr h="0">
                <a:tc>
                  <a:txBody>
                    <a:bodyPr/>
                    <a:lstStyle/>
                    <a:p>
                      <a:pPr algn="l" fontAlgn="ctr"/>
                      <a:r>
                        <a:rPr lang="fr-FR" sz="100" u="none" strike="noStrike">
                          <a:effectLst/>
                        </a:rPr>
                        <a:t>2ZERO</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HORIZON-CL5-2023-D5-01-04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Circular economy approaches for zero emission vehicles (2ZERO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12,00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1832346144"/>
                  </a:ext>
                </a:extLst>
              </a:tr>
              <a:tr h="0">
                <a:tc>
                  <a:txBody>
                    <a:bodyPr/>
                    <a:lstStyle/>
                    <a:p>
                      <a:pPr algn="l" fontAlgn="ctr"/>
                      <a:r>
                        <a:rPr lang="fr-FR" sz="100" u="none" strike="noStrike">
                          <a:effectLst/>
                        </a:rPr>
                        <a:t>2ZERO</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HORIZON-CL5-2023-D5-01-05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Measuring road transport results towards 2ZERO KPIs (2ZERO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1107272967"/>
                  </a:ext>
                </a:extLst>
              </a:tr>
              <a:tr h="0">
                <a:tc>
                  <a:txBody>
                    <a:bodyPr/>
                    <a:lstStyle/>
                    <a:p>
                      <a:pPr algn="l" fontAlgn="ctr"/>
                      <a:r>
                        <a:rPr lang="fr-FR" sz="100" u="none" strike="noStrike">
                          <a:effectLst/>
                        </a:rPr>
                        <a:t>2ZERO</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HORIZON-CL5-2023-D5-01-06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EU Member States/Associated countries research policy cooperation network to accelerate zero-emission road mobility (2ZERO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1,50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2589236082"/>
                  </a:ext>
                </a:extLst>
              </a:tr>
              <a:tr h="0">
                <a:tc>
                  <a:txBody>
                    <a:bodyPr/>
                    <a:lstStyle/>
                    <a:p>
                      <a:pPr algn="l" fontAlgn="b"/>
                      <a:r>
                        <a:rPr lang="fr-FR" sz="100" u="none" strike="noStrike">
                          <a:effectLst/>
                        </a:rPr>
                        <a:t>Aviation</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HORIZON-CL5-2023-D5-01-07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Hydrogen-powered aviation</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8-10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531898383"/>
                  </a:ext>
                </a:extLst>
              </a:tr>
              <a:tr h="0">
                <a:tc>
                  <a:txBody>
                    <a:bodyPr/>
                    <a:lstStyle/>
                    <a:p>
                      <a:pPr algn="l" fontAlgn="b"/>
                      <a:r>
                        <a:rPr lang="fr-FR" sz="100" u="none" strike="noStrike">
                          <a:effectLst/>
                        </a:rPr>
                        <a:t>Aviation</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HORIZON-CL5-2023-D5-01-08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Accelerating climate neutral hydrogen-powered/electrified aviation</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17,00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2-3</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796873716"/>
                  </a:ext>
                </a:extLst>
              </a:tr>
              <a:tr h="0">
                <a:tc>
                  <a:txBody>
                    <a:bodyPr/>
                    <a:lstStyle/>
                    <a:p>
                      <a:pPr algn="l" fontAlgn="b"/>
                      <a:r>
                        <a:rPr lang="fr-FR" sz="100" u="none" strike="noStrike">
                          <a:effectLst/>
                        </a:rPr>
                        <a:t>Aviation</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HORIZON-CL5-2023-D5-01-09</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Competitiveness and digital transformation in aviation – advancing further capabilities, digital approach to design</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15,00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2-4</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08146131"/>
                  </a:ext>
                </a:extLst>
              </a:tr>
              <a:tr h="0">
                <a:tc>
                  <a:txBody>
                    <a:bodyPr/>
                    <a:lstStyle/>
                    <a:p>
                      <a:pPr algn="l" fontAlgn="b"/>
                      <a:r>
                        <a:rPr lang="fr-FR" sz="100" u="none" strike="noStrike">
                          <a:effectLst/>
                        </a:rPr>
                        <a:t>Aviation</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HORIZON-CL5-2023-D5-01-10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Aviation research synergies between Horizon Europe, AZEA and National programs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477208489"/>
                  </a:ext>
                </a:extLst>
              </a:tr>
              <a:tr h="0">
                <a:tc>
                  <a:txBody>
                    <a:bodyPr/>
                    <a:lstStyle/>
                    <a:p>
                      <a:pPr algn="l" fontAlgn="ctr"/>
                      <a:r>
                        <a:rPr lang="fr-FR" sz="100" u="none" strike="noStrike">
                          <a:effectLst/>
                        </a:rPr>
                        <a:t>Waterborne transport</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HORIZON-CL5-2023-D5-01-11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Developing the next generation of power conversion technologies for sustainable alternative carbon neutral fuels in waterborne applications (ZEWT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16,00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4184686726"/>
                  </a:ext>
                </a:extLst>
              </a:tr>
              <a:tr h="0">
                <a:tc>
                  <a:txBody>
                    <a:bodyPr/>
                    <a:lstStyle/>
                    <a:p>
                      <a:pPr algn="l" fontAlgn="ctr"/>
                      <a:r>
                        <a:rPr lang="fr-FR" sz="100" u="none" strike="noStrike">
                          <a:effectLst/>
                        </a:rPr>
                        <a:t>Waterborne transport</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HORIZON-CL5-2023-D5-01-12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Demonstrations to accelerate the switch to safe use of new sustainable climate neutral fuels in waterborne transport (ZEWT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34,00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8-13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2412421843"/>
                  </a:ext>
                </a:extLst>
              </a:tr>
              <a:tr h="0">
                <a:tc>
                  <a:txBody>
                    <a:bodyPr/>
                    <a:lstStyle/>
                    <a:p>
                      <a:pPr algn="l" fontAlgn="ctr"/>
                      <a:r>
                        <a:rPr lang="fr-FR" sz="100" u="none" strike="noStrike">
                          <a:effectLst/>
                        </a:rPr>
                        <a:t>Waterborne transport</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HORIZON-CL5-2023-D5-01-13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Integrated real-time digital solutions to optimise navigation and port calls to reduce emissions from shipping (ZEWT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15,00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1530960051"/>
                  </a:ext>
                </a:extLst>
              </a:tr>
              <a:tr h="0">
                <a:tc>
                  <a:txBody>
                    <a:bodyPr/>
                    <a:lstStyle/>
                    <a:p>
                      <a:pPr algn="l" fontAlgn="ctr"/>
                      <a:r>
                        <a:rPr lang="fr-FR" sz="100" u="none" strike="noStrike">
                          <a:effectLst/>
                        </a:rPr>
                        <a:t>Waterborne transport</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HORIZON-CL5-2023-D5-01-14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Developing a flexible offshore supply of zero emission auxiliary power for ships moored or anchored at sea deployable before 2030 (ZEWT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8,50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733189768"/>
                  </a:ext>
                </a:extLst>
              </a:tr>
              <a:tr h="0">
                <a:tc>
                  <a:txBody>
                    <a:bodyPr/>
                    <a:lstStyle/>
                    <a:p>
                      <a:pPr algn="l" fontAlgn="ctr"/>
                      <a:r>
                        <a:rPr lang="fr-FR" sz="100" u="none" strike="noStrike">
                          <a:effectLst/>
                        </a:rPr>
                        <a:t>Waterborne transport</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HORIZON-CL5-2023-D5-01-15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Reducing the environmental impact from shipyards and developing a whole life strategy to measure and minimise the non-operational environmental impacts from shipping </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9,00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337617610"/>
                  </a:ext>
                </a:extLst>
              </a:tr>
              <a:tr h="0">
                <a:tc>
                  <a:txBody>
                    <a:bodyPr/>
                    <a:lstStyle/>
                    <a:p>
                      <a:pPr algn="l" fontAlgn="ctr"/>
                      <a:r>
                        <a:rPr lang="fr-FR" sz="100" u="none" strike="noStrike">
                          <a:effectLst/>
                        </a:rPr>
                        <a:t>Waterborne transport</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HORIZON-CL5-2023-D5-01-16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Developing small, flexible, zero-emission and automated vessels to support shifting cargo from road to sustainable Waterborne Transport</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9,00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5-6</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208053815"/>
                  </a:ext>
                </a:extLst>
              </a:tr>
              <a:tr h="0">
                <a:tc>
                  <a:txBody>
                    <a:bodyPr/>
                    <a:lstStyle/>
                    <a:p>
                      <a:pPr algn="l" fontAlgn="ctr"/>
                      <a:r>
                        <a:rPr lang="fr-FR" sz="100" u="none" strike="noStrike">
                          <a:effectLst/>
                        </a:rPr>
                        <a:t>Waterborne transport</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HORIZON-CL5-2023-D5-01-17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Towards the implementation of the inland navigation action programme with a focus on Green and Connected Inland Waterway Transport </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1,50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2220444819"/>
                  </a:ext>
                </a:extLst>
              </a:tr>
              <a:tr h="0">
                <a:tc>
                  <a:txBody>
                    <a:bodyPr/>
                    <a:lstStyle/>
                    <a:p>
                      <a:pPr algn="l" fontAlgn="ctr"/>
                      <a:r>
                        <a:rPr lang="fr-FR" sz="100" u="none" strike="noStrike">
                          <a:effectLst/>
                        </a:rPr>
                        <a:t>Transport-related health and environment</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HORIZON-CL5-2023-D5-01-18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Advanced transport emissions monitoring networks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008036347"/>
                  </a:ext>
                </a:extLst>
              </a:tr>
              <a:tr h="0">
                <a:tc>
                  <a:txBody>
                    <a:bodyPr/>
                    <a:lstStyle/>
                    <a:p>
                      <a:pPr algn="l" fontAlgn="b"/>
                      <a:r>
                        <a:rPr lang="fr-FR" sz="100" u="none" strike="noStrike">
                          <a:effectLst/>
                        </a:rPr>
                        <a:t>Cross-cutting</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HORIZON-CL5-2023-D5-01-19</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Support for the organisation of EU-US symposia in the field of Transport Research</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0,50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969610605"/>
                  </a:ext>
                </a:extLst>
              </a:tr>
              <a:tr h="0">
                <a:tc>
                  <a:txBody>
                    <a:bodyPr/>
                    <a:lstStyle/>
                    <a:p>
                      <a:pPr algn="l" fontAlgn="ctr"/>
                      <a:r>
                        <a:rPr lang="fr-FR" sz="100" u="none" strike="noStrike">
                          <a:effectLst/>
                        </a:rPr>
                        <a:t>CCAM</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User-centric development of vehicle technologies and solutions to optimise the on-board experience and ensure inclusiveness (CCAM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4066595970"/>
                  </a:ext>
                </a:extLst>
              </a:tr>
              <a:tr h="0">
                <a:tc>
                  <a:txBody>
                    <a:bodyPr/>
                    <a:lstStyle/>
                    <a:p>
                      <a:pPr algn="l" fontAlgn="ctr"/>
                      <a:r>
                        <a:rPr lang="fr-FR" sz="100" u="none" strike="noStrike">
                          <a:effectLst/>
                        </a:rPr>
                        <a:t>CCAM</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Generation of scenarios for development, training, virtual testing and validation of CCAM systems (CCAM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1104613150"/>
                  </a:ext>
                </a:extLst>
              </a:tr>
              <a:tr h="0">
                <a:tc>
                  <a:txBody>
                    <a:bodyPr/>
                    <a:lstStyle/>
                    <a:p>
                      <a:pPr algn="l" fontAlgn="ctr"/>
                      <a:r>
                        <a:rPr lang="fr-FR" sz="100" u="none" strike="noStrike">
                          <a:effectLst/>
                        </a:rPr>
                        <a:t>CCAM</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Infrastructure-enabled solutions  for improving the continuity or extension of Operational Design Domains (ODDs) (CCAM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12,00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1757153770"/>
                  </a:ext>
                </a:extLst>
              </a:tr>
              <a:tr h="0">
                <a:tc>
                  <a:txBody>
                    <a:bodyPr/>
                    <a:lstStyle/>
                    <a:p>
                      <a:pPr algn="l" fontAlgn="ctr"/>
                      <a:r>
                        <a:rPr lang="fr-FR" sz="100" u="none" strike="noStrike">
                          <a:effectLst/>
                        </a:rPr>
                        <a:t>CCAM</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HORIZON-CL5-2023-D6-01-04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Integrating European diversity in the design, development and implementation of CCAM solutions to support mobility equity (CCAM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3-4</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148198336"/>
                  </a:ext>
                </a:extLst>
              </a:tr>
              <a:tr h="0">
                <a:tc>
                  <a:txBody>
                    <a:bodyPr/>
                    <a:lstStyle/>
                    <a:p>
                      <a:pPr algn="l" fontAlgn="ctr"/>
                      <a:r>
                        <a:rPr lang="fr-FR" sz="100" u="none" strike="noStrike">
                          <a:effectLst/>
                        </a:rPr>
                        <a:t>CCAM</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HORIZON-CL5-2023-D6-01-05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CCAM effects on jobs and education, plans for skills that match the CCAM development, and prerequisites for employment growth (CCAM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2260600740"/>
                  </a:ext>
                </a:extLst>
              </a:tr>
              <a:tr h="0">
                <a:tc>
                  <a:txBody>
                    <a:bodyPr/>
                    <a:lstStyle/>
                    <a:p>
                      <a:pPr algn="l" fontAlgn="ctr"/>
                      <a:r>
                        <a:rPr lang="fr-FR" sz="100" u="none" strike="noStrike">
                          <a:effectLst/>
                        </a:rPr>
                        <a:t>Multimodal transport, infrastructure and logistics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HORIZON-CL5-2023-D6-01-06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Zero-emission e-commerce and freight delivery and return choices by retailers, consumers and local authorities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274290726"/>
                  </a:ext>
                </a:extLst>
              </a:tr>
              <a:tr h="0">
                <a:tc>
                  <a:txBody>
                    <a:bodyPr/>
                    <a:lstStyle/>
                    <a:p>
                      <a:pPr algn="l" fontAlgn="ctr"/>
                      <a:r>
                        <a:rPr lang="fr-FR" sz="100" u="none" strike="noStrike">
                          <a:effectLst/>
                        </a:rPr>
                        <a:t>Multimodal transport, infrastructure and logistics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HORIZON-CL5-2023-D6-01-07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Operational automation to support multimodal freight transport</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4026511659"/>
                  </a:ext>
                </a:extLst>
              </a:tr>
              <a:tr h="0">
                <a:tc>
                  <a:txBody>
                    <a:bodyPr/>
                    <a:lstStyle/>
                    <a:p>
                      <a:pPr algn="l" fontAlgn="ctr"/>
                      <a:r>
                        <a:rPr lang="fr-FR" sz="100" u="none" strike="noStrike">
                          <a:effectLst/>
                        </a:rPr>
                        <a:t>Multimodal transport, infrastructure and logistics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HORIZON-CL5-2023-D6-01-08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Future-proof GHG and environmental emissions factors for accounting emissions from transport and logistics operations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2607559320"/>
                  </a:ext>
                </a:extLst>
              </a:tr>
              <a:tr h="0">
                <a:tc>
                  <a:txBody>
                    <a:bodyPr/>
                    <a:lstStyle/>
                    <a:p>
                      <a:pPr algn="l" fontAlgn="ctr"/>
                      <a:r>
                        <a:rPr lang="fr-FR" sz="100" u="none" strike="noStrike">
                          <a:effectLst/>
                        </a:rPr>
                        <a:t>Multimodal transport, infrastructure and logistics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HORIZON-CL5-2023-D6-01-09</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Climate resilient and safe maritime ports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14,00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127050963"/>
                  </a:ext>
                </a:extLst>
              </a:tr>
              <a:tr h="0">
                <a:tc>
                  <a:txBody>
                    <a:bodyPr/>
                    <a:lstStyle/>
                    <a:p>
                      <a:pPr algn="l" fontAlgn="ctr"/>
                      <a:r>
                        <a:rPr lang="fr-FR" sz="100" u="none" strike="noStrike">
                          <a:effectLst/>
                        </a:rPr>
                        <a:t>Safety and resilience</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HORIZON-CL5-2023-D6-01-10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Better infrastructure safety on urban and secondary rural roads throughout a combination of adaptable monitoring and maintenance solutions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5-6</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391553811"/>
                  </a:ext>
                </a:extLst>
              </a:tr>
              <a:tr h="0">
                <a:tc>
                  <a:txBody>
                    <a:bodyPr/>
                    <a:lstStyle/>
                    <a:p>
                      <a:pPr algn="l" fontAlgn="ctr"/>
                      <a:r>
                        <a:rPr lang="fr-FR" sz="100" u="none" strike="noStrike">
                          <a:effectLst/>
                        </a:rPr>
                        <a:t>Safety and resilience</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HORIZON-CL5-2023-D6-01-11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Aviation safety - Uncertainty quantification for safety and risk management</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51499182"/>
                  </a:ext>
                </a:extLst>
              </a:tr>
              <a:tr h="0">
                <a:tc>
                  <a:txBody>
                    <a:bodyPr/>
                    <a:lstStyle/>
                    <a:p>
                      <a:pPr algn="l" fontAlgn="ctr"/>
                      <a:r>
                        <a:rPr lang="fr-FR" sz="100" u="none" strike="noStrike">
                          <a:effectLst/>
                        </a:rPr>
                        <a:t>Safety and resilience</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HORIZON-CL5-2023-D6-01-12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New ways of reducing serious injuries and the long-term consequences of road crashes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5-6</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596474581"/>
                  </a:ext>
                </a:extLst>
              </a:tr>
              <a:tr h="0">
                <a:tc>
                  <a:txBody>
                    <a:bodyPr/>
                    <a:lstStyle/>
                    <a:p>
                      <a:pPr algn="l" fontAlgn="b"/>
                      <a:r>
                        <a:rPr lang="fr-FR" sz="100" u="none" strike="noStrike">
                          <a:effectLst/>
                        </a:rPr>
                        <a:t>Cross-cutting</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HORIZON-CL5-2023-D6-01-13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Support for dissemination events in the field of Transport Research</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1,50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036426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8382783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64943871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51652211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55413182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3948214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2645804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31912364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4058017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92071830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34578359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78299651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57631216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60358477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74204536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55122190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85883844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4461678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3540593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65124132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57873517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3842179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41577209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10139375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9413832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50675309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10514329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28783781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43162789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93977360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06172003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686837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923459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81671193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05648041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62401530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15436520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68903112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75679605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7580693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49680739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24857892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77299823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94395010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54779423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98130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65456243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5306862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550214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10967110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1890162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88172806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26958585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9504438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62263651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73998989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21841478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59907972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46382972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40009999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1656570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79111008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46686774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54524089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6342497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76312750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29680367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84804379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88273801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80290911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25618011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51308568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69237432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73163381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26060327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06748691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0888807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15264864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9331178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32766957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5214987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12662969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71794257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88881119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16227420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0940172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85106955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54407623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81349330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02683347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23040621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7797725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3261704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7206556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3394751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0130043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78347530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5383210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5973200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22905514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2580846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94741021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49023522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77351039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47268908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1774041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6499180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36309278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6163440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32461433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32787996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76357508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18083276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18820218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82900207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3684508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38781295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14905268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5144981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0607867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58102912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40122571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79912710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51448880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96241248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16973951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51537947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06389763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25919038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5635891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7985293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81613858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5467250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46983567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4234487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63665742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87701071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41189255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2844660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24864045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109602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5219473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3806126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79300380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6557622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59209349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99363927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203996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77662896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9207058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19432228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93092084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4106099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97229162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8790449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7178527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45260276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66371284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54594253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2307490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35416025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65326589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78162950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80912340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62755982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7709595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86548159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24514220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64014110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95639366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4850436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91579501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38882684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38847478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85014533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25081373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73975865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65391934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26247283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05097610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48565661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43293388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58233210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54905619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50986721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406552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90294931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29217100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7051507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32225348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06078336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5615338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52863129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54495783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31288646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35823847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9542380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15815153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35018994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7125157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69997391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94103397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6196920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64691010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1600649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57388025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05473374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32129473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66653933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98536801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45722082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16958203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3875164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dirty="0">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123178893"/>
                  </a:ext>
                </a:extLst>
              </a:tr>
            </a:tbl>
          </a:graphicData>
        </a:graphic>
      </p:graphicFrame>
      <p:graphicFrame>
        <p:nvGraphicFramePr>
          <p:cNvPr id="3" name="Tableau 2"/>
          <p:cNvGraphicFramePr>
            <a:graphicFrameLocks noGrp="1"/>
          </p:cNvGraphicFramePr>
          <p:nvPr>
            <p:extLst>
              <p:ext uri="{D42A27DB-BD31-4B8C-83A1-F6EECF244321}">
                <p14:modId xmlns:p14="http://schemas.microsoft.com/office/powerpoint/2010/main" val="2027921552"/>
              </p:ext>
            </p:extLst>
          </p:nvPr>
        </p:nvGraphicFramePr>
        <p:xfrm>
          <a:off x="359998" y="972686"/>
          <a:ext cx="8406338" cy="3687296"/>
        </p:xfrm>
        <a:graphic>
          <a:graphicData uri="http://schemas.openxmlformats.org/drawingml/2006/table">
            <a:tbl>
              <a:tblPr>
                <a:tableStyleId>{5DA37D80-6434-44D0-A028-1B22A696006F}</a:tableStyleId>
              </a:tblPr>
              <a:tblGrid>
                <a:gridCol w="1619714">
                  <a:extLst>
                    <a:ext uri="{9D8B030D-6E8A-4147-A177-3AD203B41FA5}">
                      <a16:colId xmlns:a16="http://schemas.microsoft.com/office/drawing/2014/main" val="2997754478"/>
                    </a:ext>
                  </a:extLst>
                </a:gridCol>
                <a:gridCol w="576064">
                  <a:extLst>
                    <a:ext uri="{9D8B030D-6E8A-4147-A177-3AD203B41FA5}">
                      <a16:colId xmlns:a16="http://schemas.microsoft.com/office/drawing/2014/main" val="3775728339"/>
                    </a:ext>
                  </a:extLst>
                </a:gridCol>
                <a:gridCol w="648072">
                  <a:extLst>
                    <a:ext uri="{9D8B030D-6E8A-4147-A177-3AD203B41FA5}">
                      <a16:colId xmlns:a16="http://schemas.microsoft.com/office/drawing/2014/main" val="639143121"/>
                    </a:ext>
                  </a:extLst>
                </a:gridCol>
                <a:gridCol w="1512168">
                  <a:extLst>
                    <a:ext uri="{9D8B030D-6E8A-4147-A177-3AD203B41FA5}">
                      <a16:colId xmlns:a16="http://schemas.microsoft.com/office/drawing/2014/main" val="1326834788"/>
                    </a:ext>
                  </a:extLst>
                </a:gridCol>
                <a:gridCol w="2520280">
                  <a:extLst>
                    <a:ext uri="{9D8B030D-6E8A-4147-A177-3AD203B41FA5}">
                      <a16:colId xmlns:a16="http://schemas.microsoft.com/office/drawing/2014/main" val="227941332"/>
                    </a:ext>
                  </a:extLst>
                </a:gridCol>
                <a:gridCol w="432048">
                  <a:extLst>
                    <a:ext uri="{9D8B030D-6E8A-4147-A177-3AD203B41FA5}">
                      <a16:colId xmlns:a16="http://schemas.microsoft.com/office/drawing/2014/main" val="1119713281"/>
                    </a:ext>
                  </a:extLst>
                </a:gridCol>
                <a:gridCol w="526919">
                  <a:extLst>
                    <a:ext uri="{9D8B030D-6E8A-4147-A177-3AD203B41FA5}">
                      <a16:colId xmlns:a16="http://schemas.microsoft.com/office/drawing/2014/main" val="2288043456"/>
                    </a:ext>
                  </a:extLst>
                </a:gridCol>
                <a:gridCol w="571073">
                  <a:extLst>
                    <a:ext uri="{9D8B030D-6E8A-4147-A177-3AD203B41FA5}">
                      <a16:colId xmlns:a16="http://schemas.microsoft.com/office/drawing/2014/main" val="2148169566"/>
                    </a:ext>
                  </a:extLst>
                </a:gridCol>
              </a:tblGrid>
              <a:tr h="157266">
                <a:tc>
                  <a:txBody>
                    <a:bodyPr/>
                    <a:lstStyle/>
                    <a:p>
                      <a:pPr algn="ctr" fontAlgn="b"/>
                      <a:r>
                        <a:rPr lang="fr-FR" sz="800" u="none" strike="noStrike" dirty="0">
                          <a:solidFill>
                            <a:schemeClr val="bg1"/>
                          </a:solidFill>
                          <a:effectLst/>
                        </a:rPr>
                        <a:t>Area</a:t>
                      </a:r>
                      <a:endParaRPr lang="fr-FR" sz="800" b="0" i="0" u="none" strike="noStrike" dirty="0">
                        <a:solidFill>
                          <a:schemeClr val="bg1"/>
                        </a:solidFill>
                        <a:effectLst/>
                        <a:latin typeface="Calibri" panose="020F0502020204030204" pitchFamily="34" charset="0"/>
                      </a:endParaRPr>
                    </a:p>
                  </a:txBody>
                  <a:tcPr marL="1767" marR="1767" marT="1767" marB="0" anchor="ctr">
                    <a:solidFill>
                      <a:srgbClr val="002060"/>
                    </a:solidFill>
                  </a:tcPr>
                </a:tc>
                <a:tc>
                  <a:txBody>
                    <a:bodyPr/>
                    <a:lstStyle/>
                    <a:p>
                      <a:pPr algn="ctr" fontAlgn="b"/>
                      <a:r>
                        <a:rPr lang="fr-FR" sz="800" u="none" strike="noStrike" dirty="0">
                          <a:solidFill>
                            <a:schemeClr val="bg1"/>
                          </a:solidFill>
                          <a:effectLst/>
                        </a:rPr>
                        <a:t>Call </a:t>
                      </a:r>
                      <a:r>
                        <a:rPr lang="fr-FR" sz="800" u="none" strike="noStrike" dirty="0" err="1">
                          <a:solidFill>
                            <a:schemeClr val="bg1"/>
                          </a:solidFill>
                          <a:effectLst/>
                        </a:rPr>
                        <a:t>opening</a:t>
                      </a:r>
                      <a:endParaRPr lang="fr-FR" sz="800" b="0" i="0" u="none" strike="noStrike" dirty="0">
                        <a:solidFill>
                          <a:schemeClr val="bg1"/>
                        </a:solidFill>
                        <a:effectLst/>
                        <a:latin typeface="Calibri" panose="020F0502020204030204" pitchFamily="34" charset="0"/>
                      </a:endParaRPr>
                    </a:p>
                  </a:txBody>
                  <a:tcPr marL="1767" marR="1767" marT="1767" marB="0" anchor="ctr">
                    <a:solidFill>
                      <a:srgbClr val="002060"/>
                    </a:solidFill>
                  </a:tcPr>
                </a:tc>
                <a:tc>
                  <a:txBody>
                    <a:bodyPr/>
                    <a:lstStyle/>
                    <a:p>
                      <a:pPr algn="ctr" fontAlgn="b"/>
                      <a:r>
                        <a:rPr lang="fr-FR" sz="800" u="none" strike="noStrike" dirty="0" smtClean="0">
                          <a:solidFill>
                            <a:schemeClr val="bg1"/>
                          </a:solidFill>
                          <a:effectLst/>
                        </a:rPr>
                        <a:t>Call </a:t>
                      </a:r>
                      <a:r>
                        <a:rPr lang="fr-FR" sz="800" u="none" strike="noStrike" dirty="0">
                          <a:solidFill>
                            <a:schemeClr val="bg1"/>
                          </a:solidFill>
                          <a:effectLst/>
                        </a:rPr>
                        <a:t>deadline</a:t>
                      </a:r>
                      <a:endParaRPr lang="fr-FR" sz="800" b="0" i="0" u="none" strike="noStrike" dirty="0">
                        <a:solidFill>
                          <a:schemeClr val="bg1"/>
                        </a:solidFill>
                        <a:effectLst/>
                        <a:latin typeface="Calibri" panose="020F0502020204030204" pitchFamily="34" charset="0"/>
                      </a:endParaRPr>
                    </a:p>
                  </a:txBody>
                  <a:tcPr marL="1767" marR="1767" marT="1767" marB="0" anchor="ctr">
                    <a:solidFill>
                      <a:srgbClr val="002060"/>
                    </a:solidFill>
                  </a:tcPr>
                </a:tc>
                <a:tc>
                  <a:txBody>
                    <a:bodyPr/>
                    <a:lstStyle/>
                    <a:p>
                      <a:pPr algn="ctr" fontAlgn="b"/>
                      <a:r>
                        <a:rPr lang="fr-FR" sz="800" u="none" strike="noStrike" dirty="0">
                          <a:solidFill>
                            <a:schemeClr val="bg1"/>
                          </a:solidFill>
                          <a:effectLst/>
                        </a:rPr>
                        <a:t>Topic code</a:t>
                      </a:r>
                      <a:endParaRPr lang="fr-FR" sz="800" b="0" i="0" u="none" strike="noStrike" dirty="0">
                        <a:solidFill>
                          <a:schemeClr val="bg1"/>
                        </a:solidFill>
                        <a:effectLst/>
                        <a:latin typeface="Calibri" panose="020F0502020204030204" pitchFamily="34" charset="0"/>
                      </a:endParaRPr>
                    </a:p>
                  </a:txBody>
                  <a:tcPr marL="1767" marR="1767" marT="1767" marB="0" anchor="ctr">
                    <a:solidFill>
                      <a:srgbClr val="002060"/>
                    </a:solidFill>
                  </a:tcPr>
                </a:tc>
                <a:tc>
                  <a:txBody>
                    <a:bodyPr/>
                    <a:lstStyle/>
                    <a:p>
                      <a:pPr algn="ctr" fontAlgn="b"/>
                      <a:r>
                        <a:rPr lang="fr-FR" sz="800" u="none" strike="noStrike" dirty="0">
                          <a:solidFill>
                            <a:schemeClr val="bg1"/>
                          </a:solidFill>
                          <a:effectLst/>
                        </a:rPr>
                        <a:t>Topic </a:t>
                      </a:r>
                      <a:r>
                        <a:rPr lang="fr-FR" sz="800" u="none" strike="noStrike" dirty="0" err="1" smtClean="0">
                          <a:solidFill>
                            <a:schemeClr val="bg1"/>
                          </a:solidFill>
                          <a:effectLst/>
                        </a:rPr>
                        <a:t>title</a:t>
                      </a:r>
                      <a:endParaRPr lang="fr-FR" sz="800" b="0" i="0" u="none" strike="noStrike" dirty="0">
                        <a:solidFill>
                          <a:schemeClr val="bg1"/>
                        </a:solidFill>
                        <a:effectLst/>
                        <a:latin typeface="Calibri" panose="020F0502020204030204" pitchFamily="34" charset="0"/>
                      </a:endParaRPr>
                    </a:p>
                  </a:txBody>
                  <a:tcPr marL="1767" marR="1767" marT="1767" marB="0" anchor="ctr">
                    <a:solidFill>
                      <a:srgbClr val="002060"/>
                    </a:solidFill>
                  </a:tcPr>
                </a:tc>
                <a:tc>
                  <a:txBody>
                    <a:bodyPr/>
                    <a:lstStyle/>
                    <a:p>
                      <a:pPr algn="ctr" fontAlgn="b"/>
                      <a:r>
                        <a:rPr lang="fr-FR" sz="800" u="none" strike="noStrike" dirty="0" err="1">
                          <a:solidFill>
                            <a:schemeClr val="bg1"/>
                          </a:solidFill>
                          <a:effectLst/>
                        </a:rPr>
                        <a:t>ToA</a:t>
                      </a:r>
                      <a:endParaRPr lang="fr-FR" sz="800" b="0" i="0" u="none" strike="noStrike" dirty="0">
                        <a:solidFill>
                          <a:schemeClr val="bg1"/>
                        </a:solidFill>
                        <a:effectLst/>
                        <a:latin typeface="Calibri" panose="020F0502020204030204" pitchFamily="34" charset="0"/>
                      </a:endParaRPr>
                    </a:p>
                  </a:txBody>
                  <a:tcPr marL="1767" marR="1767" marT="1767" marB="0" anchor="ctr">
                    <a:solidFill>
                      <a:srgbClr val="002060"/>
                    </a:solidFill>
                  </a:tcPr>
                </a:tc>
                <a:tc>
                  <a:txBody>
                    <a:bodyPr/>
                    <a:lstStyle/>
                    <a:p>
                      <a:pPr algn="ctr" fontAlgn="b"/>
                      <a:r>
                        <a:rPr lang="fr-FR" sz="800" u="none" strike="noStrike" dirty="0">
                          <a:solidFill>
                            <a:schemeClr val="bg1"/>
                          </a:solidFill>
                          <a:effectLst/>
                        </a:rPr>
                        <a:t>Budget per </a:t>
                      </a:r>
                      <a:r>
                        <a:rPr lang="fr-FR" sz="800" u="none" strike="noStrike" dirty="0" err="1">
                          <a:solidFill>
                            <a:schemeClr val="bg1"/>
                          </a:solidFill>
                          <a:effectLst/>
                        </a:rPr>
                        <a:t>project</a:t>
                      </a:r>
                      <a:endParaRPr lang="fr-FR" sz="800" b="0" i="0" u="none" strike="noStrike" dirty="0">
                        <a:solidFill>
                          <a:schemeClr val="bg1"/>
                        </a:solidFill>
                        <a:effectLst/>
                        <a:latin typeface="Calibri" panose="020F0502020204030204" pitchFamily="34" charset="0"/>
                      </a:endParaRPr>
                    </a:p>
                  </a:txBody>
                  <a:tcPr marL="1767" marR="1767" marT="1767" marB="0" anchor="ctr">
                    <a:solidFill>
                      <a:srgbClr val="002060"/>
                    </a:solidFill>
                  </a:tcPr>
                </a:tc>
                <a:tc>
                  <a:txBody>
                    <a:bodyPr/>
                    <a:lstStyle/>
                    <a:p>
                      <a:pPr algn="ctr" fontAlgn="b"/>
                      <a:r>
                        <a:rPr lang="fr-FR" sz="800" u="none" strike="noStrike" dirty="0" err="1">
                          <a:solidFill>
                            <a:schemeClr val="bg1"/>
                          </a:solidFill>
                          <a:effectLst/>
                        </a:rPr>
                        <a:t>Number</a:t>
                      </a:r>
                      <a:r>
                        <a:rPr lang="fr-FR" sz="800" u="none" strike="noStrike" dirty="0">
                          <a:solidFill>
                            <a:schemeClr val="bg1"/>
                          </a:solidFill>
                          <a:effectLst/>
                        </a:rPr>
                        <a:t> of </a:t>
                      </a:r>
                      <a:r>
                        <a:rPr lang="fr-FR" sz="800" u="none" strike="noStrike" dirty="0" err="1">
                          <a:solidFill>
                            <a:schemeClr val="bg1"/>
                          </a:solidFill>
                          <a:effectLst/>
                        </a:rPr>
                        <a:t>projects</a:t>
                      </a:r>
                      <a:r>
                        <a:rPr lang="fr-FR" sz="800" u="none" strike="noStrike" dirty="0">
                          <a:solidFill>
                            <a:schemeClr val="bg1"/>
                          </a:solidFill>
                          <a:effectLst/>
                        </a:rPr>
                        <a:t> </a:t>
                      </a:r>
                      <a:r>
                        <a:rPr lang="fr-FR" sz="800" u="none" strike="noStrike" dirty="0" err="1">
                          <a:solidFill>
                            <a:schemeClr val="bg1"/>
                          </a:solidFill>
                          <a:effectLst/>
                        </a:rPr>
                        <a:t>expected</a:t>
                      </a:r>
                      <a:r>
                        <a:rPr lang="fr-FR" sz="800" u="none" strike="noStrike" dirty="0">
                          <a:solidFill>
                            <a:schemeClr val="bg1"/>
                          </a:solidFill>
                          <a:effectLst/>
                        </a:rPr>
                        <a:t> </a:t>
                      </a:r>
                      <a:endParaRPr lang="fr-FR" sz="800" b="0" i="0" u="none" strike="noStrike" dirty="0">
                        <a:solidFill>
                          <a:schemeClr val="bg1"/>
                        </a:solidFill>
                        <a:effectLst/>
                        <a:latin typeface="Calibri" panose="020F0502020204030204" pitchFamily="34" charset="0"/>
                      </a:endParaRPr>
                    </a:p>
                  </a:txBody>
                  <a:tcPr marL="1767" marR="1767" marT="1767" marB="0" anchor="ctr">
                    <a:solidFill>
                      <a:srgbClr val="002060"/>
                    </a:solidFill>
                  </a:tcPr>
                </a:tc>
                <a:extLst>
                  <a:ext uri="{0D108BD9-81ED-4DB2-BD59-A6C34878D82A}">
                    <a16:rowId xmlns:a16="http://schemas.microsoft.com/office/drawing/2014/main" val="2705182940"/>
                  </a:ext>
                </a:extLst>
              </a:tr>
              <a:tr h="126166">
                <a:tc>
                  <a:txBody>
                    <a:bodyPr/>
                    <a:lstStyle/>
                    <a:p>
                      <a:pPr algn="l" fontAlgn="b"/>
                      <a:r>
                        <a:rPr lang="fr-FR" sz="800" u="none" strike="noStrike" dirty="0" err="1">
                          <a:effectLst/>
                        </a:rPr>
                        <a:t>Earth</a:t>
                      </a:r>
                      <a:r>
                        <a:rPr lang="fr-FR" sz="800" u="none" strike="noStrike" dirty="0">
                          <a:effectLst/>
                        </a:rPr>
                        <a:t> system science</a:t>
                      </a:r>
                      <a:endParaRPr lang="fr-FR" sz="800" b="0" i="0" u="none" strike="noStrike" dirty="0">
                        <a:solidFill>
                          <a:srgbClr val="000000"/>
                        </a:solidFill>
                        <a:effectLst/>
                        <a:latin typeface="Calibri" panose="020F0502020204030204" pitchFamily="34" charset="0"/>
                      </a:endParaRPr>
                    </a:p>
                  </a:txBody>
                  <a:tcPr marL="1767" marR="1767" marT="1767" marB="0" anchor="ctr"/>
                </a:tc>
                <a:tc>
                  <a:txBody>
                    <a:bodyPr/>
                    <a:lstStyle/>
                    <a:p>
                      <a:pPr algn="ctr" fontAlgn="ctr"/>
                      <a:r>
                        <a:rPr lang="fr-FR" sz="800" u="none" strike="noStrike">
                          <a:effectLst/>
                        </a:rPr>
                        <a:t>13/12/2022</a:t>
                      </a:r>
                      <a:endParaRPr lang="fr-FR" sz="800" b="0" i="0" u="none" strike="noStrike">
                        <a:solidFill>
                          <a:srgbClr val="000000"/>
                        </a:solidFill>
                        <a:effectLst/>
                        <a:latin typeface="Calibri" panose="020F0502020204030204" pitchFamily="34" charset="0"/>
                      </a:endParaRPr>
                    </a:p>
                  </a:txBody>
                  <a:tcPr marL="1767" marR="1767" marT="1767" marB="0" anchor="ctr"/>
                </a:tc>
                <a:tc>
                  <a:txBody>
                    <a:bodyPr/>
                    <a:lstStyle/>
                    <a:p>
                      <a:pPr algn="ctr" fontAlgn="ctr"/>
                      <a:r>
                        <a:rPr lang="fr-FR" sz="800" u="none" strike="noStrike">
                          <a:effectLst/>
                        </a:rPr>
                        <a:t>18/04/2023</a:t>
                      </a:r>
                      <a:endParaRPr lang="fr-FR" sz="800" b="0" i="0" u="none" strike="noStrike">
                        <a:solidFill>
                          <a:srgbClr val="000000"/>
                        </a:solidFill>
                        <a:effectLst/>
                        <a:latin typeface="Calibri" panose="020F0502020204030204" pitchFamily="34" charset="0"/>
                      </a:endParaRPr>
                    </a:p>
                  </a:txBody>
                  <a:tcPr marL="1767" marR="1767" marT="1767" marB="0" anchor="ctr"/>
                </a:tc>
                <a:tc>
                  <a:txBody>
                    <a:bodyPr/>
                    <a:lstStyle/>
                    <a:p>
                      <a:pPr algn="l" fontAlgn="b"/>
                      <a:r>
                        <a:rPr lang="fr-FR" sz="800" u="none" strike="noStrike" dirty="0">
                          <a:effectLst/>
                        </a:rPr>
                        <a:t>HORIZON-CL5-2023-D1-01-01</a:t>
                      </a:r>
                      <a:endParaRPr lang="fr-FR" sz="800" b="0" i="0" u="none" strike="noStrike" dirty="0">
                        <a:solidFill>
                          <a:srgbClr val="000000"/>
                        </a:solidFill>
                        <a:effectLst/>
                        <a:latin typeface="Calibri" panose="020F0502020204030204" pitchFamily="34" charset="0"/>
                      </a:endParaRPr>
                    </a:p>
                  </a:txBody>
                  <a:tcPr marL="1767" marR="1767" marT="1767" marB="0" anchor="ctr"/>
                </a:tc>
                <a:tc>
                  <a:txBody>
                    <a:bodyPr/>
                    <a:lstStyle/>
                    <a:p>
                      <a:pPr algn="l" fontAlgn="b"/>
                      <a:r>
                        <a:rPr lang="en-US" sz="800" u="none" strike="noStrike" dirty="0">
                          <a:effectLst/>
                          <a:hlinkClick r:id="rId2" action="ppaction://hlinksldjump"/>
                        </a:rPr>
                        <a:t>Further climate knowledge through advanced science and technologies for </a:t>
                      </a:r>
                      <a:r>
                        <a:rPr lang="en-US" sz="800" u="none" strike="noStrike" dirty="0" err="1">
                          <a:effectLst/>
                          <a:hlinkClick r:id="rId2" action="ppaction://hlinksldjump"/>
                        </a:rPr>
                        <a:t>analysing</a:t>
                      </a:r>
                      <a:r>
                        <a:rPr lang="en-US" sz="800" u="none" strike="noStrike" dirty="0">
                          <a:effectLst/>
                          <a:hlinkClick r:id="rId2" action="ppaction://hlinksldjump"/>
                        </a:rPr>
                        <a:t> Earth observation and Earth system model data</a:t>
                      </a:r>
                      <a:endParaRPr lang="en-US" sz="800" b="0" i="0" u="none" strike="noStrike" dirty="0">
                        <a:solidFill>
                          <a:srgbClr val="000000"/>
                        </a:solidFill>
                        <a:effectLst/>
                        <a:latin typeface="Calibri" panose="020F0502020204030204" pitchFamily="34" charset="0"/>
                      </a:endParaRPr>
                    </a:p>
                  </a:txBody>
                  <a:tcPr marL="1767" marR="1767" marT="1767" marB="0" anchor="ctr"/>
                </a:tc>
                <a:tc>
                  <a:txBody>
                    <a:bodyPr/>
                    <a:lstStyle/>
                    <a:p>
                      <a:pPr algn="ctr" fontAlgn="b"/>
                      <a:r>
                        <a:rPr lang="fr-FR" sz="800" u="none" strike="noStrike" dirty="0">
                          <a:effectLst/>
                        </a:rPr>
                        <a:t>RIA</a:t>
                      </a:r>
                      <a:endParaRPr lang="fr-FR" sz="800" b="0" i="0" u="none" strike="noStrike" dirty="0">
                        <a:solidFill>
                          <a:srgbClr val="000000"/>
                        </a:solidFill>
                        <a:effectLst/>
                        <a:latin typeface="Calibri" panose="020F0502020204030204" pitchFamily="34" charset="0"/>
                      </a:endParaRPr>
                    </a:p>
                  </a:txBody>
                  <a:tcPr marL="1767" marR="1767" marT="1767" marB="0" anchor="ctr"/>
                </a:tc>
                <a:tc>
                  <a:txBody>
                    <a:bodyPr/>
                    <a:lstStyle/>
                    <a:p>
                      <a:pPr algn="ctr" fontAlgn="b"/>
                      <a:r>
                        <a:rPr lang="fr-FR" sz="800" u="none" strike="noStrike" dirty="0">
                          <a:effectLst/>
                        </a:rPr>
                        <a:t>8</a:t>
                      </a:r>
                      <a:endParaRPr lang="fr-FR" sz="800" b="0" i="0" u="none" strike="noStrike" dirty="0">
                        <a:solidFill>
                          <a:srgbClr val="000000"/>
                        </a:solidFill>
                        <a:effectLst/>
                        <a:latin typeface="Calibri" panose="020F0502020204030204" pitchFamily="34" charset="0"/>
                      </a:endParaRPr>
                    </a:p>
                  </a:txBody>
                  <a:tcPr marL="1767" marR="1767" marT="1767" marB="0" anchor="ctr"/>
                </a:tc>
                <a:tc>
                  <a:txBody>
                    <a:bodyPr/>
                    <a:lstStyle/>
                    <a:p>
                      <a:pPr algn="ctr" fontAlgn="b"/>
                      <a:r>
                        <a:rPr lang="fr-FR" sz="800" u="none" strike="noStrike" dirty="0">
                          <a:effectLst/>
                        </a:rPr>
                        <a:t>2</a:t>
                      </a:r>
                      <a:endParaRPr lang="fr-FR" sz="800" b="0" i="0" u="none" strike="noStrike" dirty="0">
                        <a:solidFill>
                          <a:srgbClr val="000000"/>
                        </a:solidFill>
                        <a:effectLst/>
                        <a:latin typeface="Calibri" panose="020F0502020204030204" pitchFamily="34" charset="0"/>
                      </a:endParaRPr>
                    </a:p>
                  </a:txBody>
                  <a:tcPr marL="1767" marR="1767" marT="1767" marB="0" anchor="ctr"/>
                </a:tc>
                <a:extLst>
                  <a:ext uri="{0D108BD9-81ED-4DB2-BD59-A6C34878D82A}">
                    <a16:rowId xmlns:a16="http://schemas.microsoft.com/office/drawing/2014/main" val="3734568504"/>
                  </a:ext>
                </a:extLst>
              </a:tr>
              <a:tr h="95067">
                <a:tc>
                  <a:txBody>
                    <a:bodyPr/>
                    <a:lstStyle/>
                    <a:p>
                      <a:pPr algn="l" fontAlgn="b"/>
                      <a:r>
                        <a:rPr lang="fr-FR" sz="800" u="none" strike="noStrike">
                          <a:effectLst/>
                        </a:rPr>
                        <a:t>Earth system science</a:t>
                      </a:r>
                      <a:endParaRPr lang="fr-FR" sz="800" b="0" i="0" u="none" strike="noStrike">
                        <a:solidFill>
                          <a:srgbClr val="000000"/>
                        </a:solidFill>
                        <a:effectLst/>
                        <a:latin typeface="Calibri" panose="020F0502020204030204" pitchFamily="34" charset="0"/>
                      </a:endParaRPr>
                    </a:p>
                  </a:txBody>
                  <a:tcPr marL="1767" marR="1767" marT="1767" marB="0" anchor="ctr"/>
                </a:tc>
                <a:tc>
                  <a:txBody>
                    <a:bodyPr/>
                    <a:lstStyle/>
                    <a:p>
                      <a:pPr algn="ctr" fontAlgn="ctr"/>
                      <a:r>
                        <a:rPr lang="fr-FR" sz="800" u="none" strike="noStrike">
                          <a:effectLst/>
                        </a:rPr>
                        <a:t>13/12/2022</a:t>
                      </a:r>
                      <a:endParaRPr lang="fr-FR" sz="800" b="0" i="0" u="none" strike="noStrike">
                        <a:solidFill>
                          <a:srgbClr val="000000"/>
                        </a:solidFill>
                        <a:effectLst/>
                        <a:latin typeface="Calibri" panose="020F0502020204030204" pitchFamily="34" charset="0"/>
                      </a:endParaRPr>
                    </a:p>
                  </a:txBody>
                  <a:tcPr marL="1767" marR="1767" marT="1767" marB="0" anchor="ctr"/>
                </a:tc>
                <a:tc>
                  <a:txBody>
                    <a:bodyPr/>
                    <a:lstStyle/>
                    <a:p>
                      <a:pPr algn="ctr" fontAlgn="ctr"/>
                      <a:r>
                        <a:rPr lang="fr-FR" sz="800" u="none" strike="noStrike">
                          <a:effectLst/>
                        </a:rPr>
                        <a:t>18/04/2023</a:t>
                      </a:r>
                      <a:endParaRPr lang="fr-FR" sz="800" b="0" i="0" u="none" strike="noStrike">
                        <a:solidFill>
                          <a:srgbClr val="000000"/>
                        </a:solidFill>
                        <a:effectLst/>
                        <a:latin typeface="Calibri" panose="020F0502020204030204" pitchFamily="34" charset="0"/>
                      </a:endParaRPr>
                    </a:p>
                  </a:txBody>
                  <a:tcPr marL="1767" marR="1767" marT="1767" marB="0" anchor="ctr"/>
                </a:tc>
                <a:tc>
                  <a:txBody>
                    <a:bodyPr/>
                    <a:lstStyle/>
                    <a:p>
                      <a:pPr algn="l" fontAlgn="b"/>
                      <a:r>
                        <a:rPr lang="fr-FR" sz="800" u="none" strike="noStrike">
                          <a:effectLst/>
                        </a:rPr>
                        <a:t>HORIZON-CL5-2023-D1-01-02</a:t>
                      </a:r>
                      <a:endParaRPr lang="fr-FR" sz="800" b="0" i="0" u="none" strike="noStrike">
                        <a:solidFill>
                          <a:srgbClr val="000000"/>
                        </a:solidFill>
                        <a:effectLst/>
                        <a:latin typeface="Calibri" panose="020F0502020204030204" pitchFamily="34" charset="0"/>
                      </a:endParaRPr>
                    </a:p>
                  </a:txBody>
                  <a:tcPr marL="1767" marR="1767" marT="1767" marB="0" anchor="ctr"/>
                </a:tc>
                <a:tc>
                  <a:txBody>
                    <a:bodyPr/>
                    <a:lstStyle/>
                    <a:p>
                      <a:pPr algn="l" fontAlgn="b"/>
                      <a:r>
                        <a:rPr lang="fr-FR" sz="800" u="none" strike="noStrike" dirty="0" err="1">
                          <a:effectLst/>
                          <a:hlinkClick r:id="rId3" action="ppaction://hlinksldjump"/>
                        </a:rPr>
                        <a:t>Climate-related</a:t>
                      </a:r>
                      <a:r>
                        <a:rPr lang="fr-FR" sz="800" u="none" strike="noStrike" dirty="0">
                          <a:effectLst/>
                          <a:hlinkClick r:id="rId3" action="ppaction://hlinksldjump"/>
                        </a:rPr>
                        <a:t> </a:t>
                      </a:r>
                      <a:r>
                        <a:rPr lang="fr-FR" sz="800" u="none" strike="noStrike" dirty="0" err="1">
                          <a:effectLst/>
                          <a:hlinkClick r:id="rId3" action="ppaction://hlinksldjump"/>
                        </a:rPr>
                        <a:t>tipping</a:t>
                      </a:r>
                      <a:r>
                        <a:rPr lang="fr-FR" sz="800" u="none" strike="noStrike" dirty="0">
                          <a:effectLst/>
                          <a:hlinkClick r:id="rId3" action="ppaction://hlinksldjump"/>
                        </a:rPr>
                        <a:t> points</a:t>
                      </a:r>
                      <a:endParaRPr lang="fr-FR" sz="800" b="0" i="0" u="none" strike="noStrike" dirty="0">
                        <a:solidFill>
                          <a:srgbClr val="000000"/>
                        </a:solidFill>
                        <a:effectLst/>
                        <a:latin typeface="Calibri" panose="020F0502020204030204" pitchFamily="34" charset="0"/>
                      </a:endParaRPr>
                    </a:p>
                  </a:txBody>
                  <a:tcPr marL="1767" marR="1767" marT="1767" marB="0" anchor="ctr"/>
                </a:tc>
                <a:tc>
                  <a:txBody>
                    <a:bodyPr/>
                    <a:lstStyle/>
                    <a:p>
                      <a:pPr algn="ctr" fontAlgn="b"/>
                      <a:r>
                        <a:rPr lang="fr-FR" sz="800" u="none" strike="noStrike">
                          <a:effectLst/>
                        </a:rPr>
                        <a:t>RIA</a:t>
                      </a:r>
                      <a:endParaRPr lang="fr-FR" sz="800" b="0" i="0" u="none" strike="noStrike">
                        <a:solidFill>
                          <a:srgbClr val="000000"/>
                        </a:solidFill>
                        <a:effectLst/>
                        <a:latin typeface="Calibri" panose="020F0502020204030204" pitchFamily="34" charset="0"/>
                      </a:endParaRPr>
                    </a:p>
                  </a:txBody>
                  <a:tcPr marL="1767" marR="1767" marT="1767" marB="0" anchor="ctr"/>
                </a:tc>
                <a:tc>
                  <a:txBody>
                    <a:bodyPr/>
                    <a:lstStyle/>
                    <a:p>
                      <a:pPr algn="ctr" fontAlgn="b"/>
                      <a:r>
                        <a:rPr lang="fr-FR" sz="800" u="none" strike="noStrike">
                          <a:effectLst/>
                        </a:rPr>
                        <a:t>7</a:t>
                      </a:r>
                      <a:endParaRPr lang="fr-FR" sz="800" b="0" i="0" u="none" strike="noStrike">
                        <a:solidFill>
                          <a:srgbClr val="000000"/>
                        </a:solidFill>
                        <a:effectLst/>
                        <a:latin typeface="Calibri" panose="020F0502020204030204" pitchFamily="34" charset="0"/>
                      </a:endParaRPr>
                    </a:p>
                  </a:txBody>
                  <a:tcPr marL="1767" marR="1767" marT="1767" marB="0" anchor="ctr"/>
                </a:tc>
                <a:tc>
                  <a:txBody>
                    <a:bodyPr/>
                    <a:lstStyle/>
                    <a:p>
                      <a:pPr algn="ctr" fontAlgn="b"/>
                      <a:r>
                        <a:rPr lang="fr-FR" sz="800" u="none" strike="noStrike">
                          <a:effectLst/>
                        </a:rPr>
                        <a:t>2</a:t>
                      </a:r>
                      <a:endParaRPr lang="fr-FR" sz="800" b="0" i="0" u="none" strike="noStrike">
                        <a:solidFill>
                          <a:srgbClr val="000000"/>
                        </a:solidFill>
                        <a:effectLst/>
                        <a:latin typeface="Calibri" panose="020F0502020204030204" pitchFamily="34" charset="0"/>
                      </a:endParaRPr>
                    </a:p>
                  </a:txBody>
                  <a:tcPr marL="1767" marR="1767" marT="1767" marB="0" anchor="ctr"/>
                </a:tc>
                <a:extLst>
                  <a:ext uri="{0D108BD9-81ED-4DB2-BD59-A6C34878D82A}">
                    <a16:rowId xmlns:a16="http://schemas.microsoft.com/office/drawing/2014/main" val="3286566571"/>
                  </a:ext>
                </a:extLst>
              </a:tr>
              <a:tr h="95067">
                <a:tc>
                  <a:txBody>
                    <a:bodyPr/>
                    <a:lstStyle/>
                    <a:p>
                      <a:pPr algn="l" fontAlgn="b"/>
                      <a:r>
                        <a:rPr lang="fr-FR" sz="800" u="none" strike="noStrike">
                          <a:effectLst/>
                        </a:rPr>
                        <a:t>Earth system science</a:t>
                      </a:r>
                      <a:endParaRPr lang="fr-FR" sz="800" b="0" i="0" u="none" strike="noStrike">
                        <a:solidFill>
                          <a:srgbClr val="000000"/>
                        </a:solidFill>
                        <a:effectLst/>
                        <a:latin typeface="Calibri" panose="020F0502020204030204" pitchFamily="34" charset="0"/>
                      </a:endParaRPr>
                    </a:p>
                  </a:txBody>
                  <a:tcPr marL="1767" marR="1767" marT="1767" marB="0" anchor="ctr"/>
                </a:tc>
                <a:tc>
                  <a:txBody>
                    <a:bodyPr/>
                    <a:lstStyle/>
                    <a:p>
                      <a:pPr algn="ctr" fontAlgn="ctr"/>
                      <a:r>
                        <a:rPr lang="fr-FR" sz="800" u="none" strike="noStrike" dirty="0">
                          <a:effectLst/>
                        </a:rPr>
                        <a:t>13/12/2022</a:t>
                      </a:r>
                      <a:endParaRPr lang="fr-FR" sz="800" b="0" i="0" u="none" strike="noStrike" dirty="0">
                        <a:solidFill>
                          <a:srgbClr val="000000"/>
                        </a:solidFill>
                        <a:effectLst/>
                        <a:latin typeface="Calibri" panose="020F0502020204030204" pitchFamily="34" charset="0"/>
                      </a:endParaRPr>
                    </a:p>
                  </a:txBody>
                  <a:tcPr marL="1767" marR="1767" marT="1767" marB="0" anchor="ctr"/>
                </a:tc>
                <a:tc>
                  <a:txBody>
                    <a:bodyPr/>
                    <a:lstStyle/>
                    <a:p>
                      <a:pPr algn="ctr" fontAlgn="ctr"/>
                      <a:r>
                        <a:rPr lang="fr-FR" sz="800" u="none" strike="noStrike">
                          <a:effectLst/>
                        </a:rPr>
                        <a:t>18/04/2023</a:t>
                      </a:r>
                      <a:endParaRPr lang="fr-FR" sz="800" b="0" i="0" u="none" strike="noStrike">
                        <a:solidFill>
                          <a:srgbClr val="000000"/>
                        </a:solidFill>
                        <a:effectLst/>
                        <a:latin typeface="Calibri" panose="020F0502020204030204" pitchFamily="34" charset="0"/>
                      </a:endParaRPr>
                    </a:p>
                  </a:txBody>
                  <a:tcPr marL="1767" marR="1767" marT="1767" marB="0" anchor="ctr"/>
                </a:tc>
                <a:tc>
                  <a:txBody>
                    <a:bodyPr/>
                    <a:lstStyle/>
                    <a:p>
                      <a:pPr algn="l" fontAlgn="b"/>
                      <a:r>
                        <a:rPr lang="fr-FR" sz="800" u="none" strike="noStrike">
                          <a:effectLst/>
                        </a:rPr>
                        <a:t>HORIZON-CL5-2023-D1-01-03</a:t>
                      </a:r>
                      <a:endParaRPr lang="fr-FR" sz="800" b="0" i="0" u="none" strike="noStrike">
                        <a:solidFill>
                          <a:srgbClr val="000000"/>
                        </a:solidFill>
                        <a:effectLst/>
                        <a:latin typeface="Calibri" panose="020F0502020204030204" pitchFamily="34" charset="0"/>
                      </a:endParaRPr>
                    </a:p>
                  </a:txBody>
                  <a:tcPr marL="1767" marR="1767" marT="1767" marB="0" anchor="ctr"/>
                </a:tc>
                <a:tc>
                  <a:txBody>
                    <a:bodyPr/>
                    <a:lstStyle/>
                    <a:p>
                      <a:pPr algn="l" fontAlgn="b"/>
                      <a:r>
                        <a:rPr lang="en-US" sz="800" u="none" strike="noStrike" dirty="0">
                          <a:effectLst/>
                          <a:hlinkClick r:id="rId4" action="ppaction://hlinksldjump"/>
                        </a:rPr>
                        <a:t>Climate impacts of a hydrogen economy</a:t>
                      </a:r>
                      <a:endParaRPr lang="en-US" sz="800" b="0" i="0" u="none" strike="noStrike" dirty="0">
                        <a:solidFill>
                          <a:srgbClr val="000000"/>
                        </a:solidFill>
                        <a:effectLst/>
                        <a:latin typeface="Calibri" panose="020F0502020204030204" pitchFamily="34" charset="0"/>
                      </a:endParaRPr>
                    </a:p>
                  </a:txBody>
                  <a:tcPr marL="1767" marR="1767" marT="1767" marB="0" anchor="ctr"/>
                </a:tc>
                <a:tc>
                  <a:txBody>
                    <a:bodyPr/>
                    <a:lstStyle/>
                    <a:p>
                      <a:pPr algn="ctr" fontAlgn="b"/>
                      <a:r>
                        <a:rPr lang="fr-FR" sz="800" u="none" strike="noStrike">
                          <a:effectLst/>
                        </a:rPr>
                        <a:t>RIA</a:t>
                      </a:r>
                      <a:endParaRPr lang="fr-FR" sz="800" b="0" i="0" u="none" strike="noStrike">
                        <a:solidFill>
                          <a:srgbClr val="000000"/>
                        </a:solidFill>
                        <a:effectLst/>
                        <a:latin typeface="Calibri" panose="020F0502020204030204" pitchFamily="34" charset="0"/>
                      </a:endParaRPr>
                    </a:p>
                  </a:txBody>
                  <a:tcPr marL="1767" marR="1767" marT="1767" marB="0" anchor="ctr"/>
                </a:tc>
                <a:tc>
                  <a:txBody>
                    <a:bodyPr/>
                    <a:lstStyle/>
                    <a:p>
                      <a:pPr algn="ctr" fontAlgn="b"/>
                      <a:r>
                        <a:rPr lang="fr-FR" sz="800" u="none" strike="noStrike">
                          <a:effectLst/>
                        </a:rPr>
                        <a:t>4</a:t>
                      </a:r>
                      <a:endParaRPr lang="fr-FR" sz="800" b="0" i="0" u="none" strike="noStrike">
                        <a:solidFill>
                          <a:srgbClr val="000000"/>
                        </a:solidFill>
                        <a:effectLst/>
                        <a:latin typeface="Calibri" panose="020F0502020204030204" pitchFamily="34" charset="0"/>
                      </a:endParaRPr>
                    </a:p>
                  </a:txBody>
                  <a:tcPr marL="1767" marR="1767" marT="1767" marB="0" anchor="ctr"/>
                </a:tc>
                <a:tc>
                  <a:txBody>
                    <a:bodyPr/>
                    <a:lstStyle/>
                    <a:p>
                      <a:pPr algn="ctr" fontAlgn="b"/>
                      <a:r>
                        <a:rPr lang="fr-FR" sz="800" u="none" strike="noStrike">
                          <a:effectLst/>
                        </a:rPr>
                        <a:t>2</a:t>
                      </a:r>
                      <a:endParaRPr lang="fr-FR" sz="800" b="0" i="0" u="none" strike="noStrike">
                        <a:solidFill>
                          <a:srgbClr val="000000"/>
                        </a:solidFill>
                        <a:effectLst/>
                        <a:latin typeface="Calibri" panose="020F0502020204030204" pitchFamily="34" charset="0"/>
                      </a:endParaRPr>
                    </a:p>
                  </a:txBody>
                  <a:tcPr marL="1767" marR="1767" marT="1767" marB="0" anchor="ctr"/>
                </a:tc>
                <a:extLst>
                  <a:ext uri="{0D108BD9-81ED-4DB2-BD59-A6C34878D82A}">
                    <a16:rowId xmlns:a16="http://schemas.microsoft.com/office/drawing/2014/main" val="116394673"/>
                  </a:ext>
                </a:extLst>
              </a:tr>
              <a:tr h="95067">
                <a:tc>
                  <a:txBody>
                    <a:bodyPr/>
                    <a:lstStyle/>
                    <a:p>
                      <a:pPr algn="l" fontAlgn="b"/>
                      <a:r>
                        <a:rPr lang="fr-FR" sz="800" u="none" strike="noStrike">
                          <a:effectLst/>
                        </a:rPr>
                        <a:t>Earth system science</a:t>
                      </a:r>
                      <a:endParaRPr lang="fr-FR" sz="800" b="0" i="0" u="none" strike="noStrike">
                        <a:solidFill>
                          <a:srgbClr val="000000"/>
                        </a:solidFill>
                        <a:effectLst/>
                        <a:latin typeface="Calibri" panose="020F0502020204030204" pitchFamily="34" charset="0"/>
                      </a:endParaRPr>
                    </a:p>
                  </a:txBody>
                  <a:tcPr marL="1767" marR="1767" marT="1767" marB="0" anchor="ctr"/>
                </a:tc>
                <a:tc>
                  <a:txBody>
                    <a:bodyPr/>
                    <a:lstStyle/>
                    <a:p>
                      <a:pPr algn="ctr" fontAlgn="ctr"/>
                      <a:r>
                        <a:rPr lang="fr-FR" sz="800" u="none" strike="noStrike">
                          <a:effectLst/>
                        </a:rPr>
                        <a:t>13/12/2022</a:t>
                      </a:r>
                      <a:endParaRPr lang="fr-FR" sz="800" b="0" i="0" u="none" strike="noStrike">
                        <a:solidFill>
                          <a:srgbClr val="000000"/>
                        </a:solidFill>
                        <a:effectLst/>
                        <a:latin typeface="Calibri" panose="020F0502020204030204" pitchFamily="34" charset="0"/>
                      </a:endParaRPr>
                    </a:p>
                  </a:txBody>
                  <a:tcPr marL="1767" marR="1767" marT="1767" marB="0" anchor="ctr"/>
                </a:tc>
                <a:tc>
                  <a:txBody>
                    <a:bodyPr/>
                    <a:lstStyle/>
                    <a:p>
                      <a:pPr algn="ctr" fontAlgn="ctr"/>
                      <a:r>
                        <a:rPr lang="fr-FR" sz="800" u="none" strike="noStrike">
                          <a:effectLst/>
                        </a:rPr>
                        <a:t>18/04/2023</a:t>
                      </a:r>
                      <a:endParaRPr lang="fr-FR" sz="800" b="0" i="0" u="none" strike="noStrike">
                        <a:solidFill>
                          <a:srgbClr val="000000"/>
                        </a:solidFill>
                        <a:effectLst/>
                        <a:latin typeface="Calibri" panose="020F0502020204030204" pitchFamily="34" charset="0"/>
                      </a:endParaRPr>
                    </a:p>
                  </a:txBody>
                  <a:tcPr marL="1767" marR="1767" marT="1767" marB="0" anchor="ctr"/>
                </a:tc>
                <a:tc>
                  <a:txBody>
                    <a:bodyPr/>
                    <a:lstStyle/>
                    <a:p>
                      <a:pPr algn="l" fontAlgn="b"/>
                      <a:r>
                        <a:rPr lang="fr-FR" sz="800" u="none" strike="noStrike" dirty="0">
                          <a:effectLst/>
                        </a:rPr>
                        <a:t>HORIZON-CL5-2023-D1-01-04</a:t>
                      </a:r>
                      <a:endParaRPr lang="fr-FR" sz="800" b="0" i="0" u="none" strike="noStrike" dirty="0">
                        <a:solidFill>
                          <a:srgbClr val="000000"/>
                        </a:solidFill>
                        <a:effectLst/>
                        <a:latin typeface="Calibri" panose="020F0502020204030204" pitchFamily="34" charset="0"/>
                      </a:endParaRPr>
                    </a:p>
                  </a:txBody>
                  <a:tcPr marL="1767" marR="1767" marT="1767" marB="0" anchor="ctr"/>
                </a:tc>
                <a:tc>
                  <a:txBody>
                    <a:bodyPr/>
                    <a:lstStyle/>
                    <a:p>
                      <a:pPr algn="l" fontAlgn="b"/>
                      <a:r>
                        <a:rPr lang="en-US" sz="800" u="none" strike="noStrike" dirty="0">
                          <a:effectLst/>
                          <a:hlinkClick r:id="rId5" action="ppaction://hlinksldjump"/>
                        </a:rPr>
                        <a:t>Improved knowledge in cloud-aerosol interaction</a:t>
                      </a:r>
                      <a:endParaRPr lang="en-US" sz="800" b="0" i="0" u="none" strike="noStrike" dirty="0">
                        <a:solidFill>
                          <a:srgbClr val="000000"/>
                        </a:solidFill>
                        <a:effectLst/>
                        <a:latin typeface="Calibri" panose="020F0502020204030204" pitchFamily="34" charset="0"/>
                      </a:endParaRPr>
                    </a:p>
                  </a:txBody>
                  <a:tcPr marL="1767" marR="1767" marT="1767" marB="0" anchor="ctr"/>
                </a:tc>
                <a:tc>
                  <a:txBody>
                    <a:bodyPr/>
                    <a:lstStyle/>
                    <a:p>
                      <a:pPr algn="ctr" fontAlgn="b"/>
                      <a:r>
                        <a:rPr lang="fr-FR" sz="800" u="none" strike="noStrike">
                          <a:effectLst/>
                        </a:rPr>
                        <a:t>RIA</a:t>
                      </a:r>
                      <a:endParaRPr lang="fr-FR" sz="800" b="0" i="0" u="none" strike="noStrike">
                        <a:solidFill>
                          <a:srgbClr val="000000"/>
                        </a:solidFill>
                        <a:effectLst/>
                        <a:latin typeface="Calibri" panose="020F0502020204030204" pitchFamily="34" charset="0"/>
                      </a:endParaRPr>
                    </a:p>
                  </a:txBody>
                  <a:tcPr marL="1767" marR="1767" marT="1767" marB="0" anchor="ctr"/>
                </a:tc>
                <a:tc>
                  <a:txBody>
                    <a:bodyPr/>
                    <a:lstStyle/>
                    <a:p>
                      <a:pPr algn="ctr" fontAlgn="b"/>
                      <a:r>
                        <a:rPr lang="fr-FR" sz="800" u="none" strike="noStrike">
                          <a:effectLst/>
                        </a:rPr>
                        <a:t>8</a:t>
                      </a:r>
                      <a:endParaRPr lang="fr-FR" sz="800" b="0" i="0" u="none" strike="noStrike">
                        <a:solidFill>
                          <a:srgbClr val="000000"/>
                        </a:solidFill>
                        <a:effectLst/>
                        <a:latin typeface="Calibri" panose="020F0502020204030204" pitchFamily="34" charset="0"/>
                      </a:endParaRPr>
                    </a:p>
                  </a:txBody>
                  <a:tcPr marL="1767" marR="1767" marT="1767" marB="0" anchor="ctr"/>
                </a:tc>
                <a:tc>
                  <a:txBody>
                    <a:bodyPr/>
                    <a:lstStyle/>
                    <a:p>
                      <a:pPr algn="ctr" fontAlgn="b"/>
                      <a:r>
                        <a:rPr lang="fr-FR" sz="800" u="none" strike="noStrike">
                          <a:effectLst/>
                        </a:rPr>
                        <a:t>2</a:t>
                      </a:r>
                      <a:endParaRPr lang="fr-FR" sz="800" b="0" i="0" u="none" strike="noStrike">
                        <a:solidFill>
                          <a:srgbClr val="000000"/>
                        </a:solidFill>
                        <a:effectLst/>
                        <a:latin typeface="Calibri" panose="020F0502020204030204" pitchFamily="34" charset="0"/>
                      </a:endParaRPr>
                    </a:p>
                  </a:txBody>
                  <a:tcPr marL="1767" marR="1767" marT="1767" marB="0" anchor="ctr"/>
                </a:tc>
                <a:extLst>
                  <a:ext uri="{0D108BD9-81ED-4DB2-BD59-A6C34878D82A}">
                    <a16:rowId xmlns:a16="http://schemas.microsoft.com/office/drawing/2014/main" val="1607474573"/>
                  </a:ext>
                </a:extLst>
              </a:tr>
              <a:tr h="219466">
                <a:tc>
                  <a:txBody>
                    <a:bodyPr/>
                    <a:lstStyle/>
                    <a:p>
                      <a:pPr algn="l" fontAlgn="b"/>
                      <a:r>
                        <a:rPr lang="en-US" sz="800" u="none" strike="noStrike" dirty="0">
                          <a:effectLst/>
                        </a:rPr>
                        <a:t>Climate change mitigation, pathways to climate neutrality</a:t>
                      </a:r>
                      <a:endParaRPr lang="en-US" sz="800" b="0" i="0" u="none" strike="noStrike" dirty="0">
                        <a:solidFill>
                          <a:srgbClr val="000000"/>
                        </a:solidFill>
                        <a:effectLst/>
                        <a:latin typeface="Calibri" panose="020F0502020204030204" pitchFamily="34" charset="0"/>
                      </a:endParaRPr>
                    </a:p>
                  </a:txBody>
                  <a:tcPr marL="1767" marR="1767" marT="1767" marB="0" anchor="ctr"/>
                </a:tc>
                <a:tc>
                  <a:txBody>
                    <a:bodyPr/>
                    <a:lstStyle/>
                    <a:p>
                      <a:pPr algn="ctr" fontAlgn="ctr"/>
                      <a:r>
                        <a:rPr lang="fr-FR" sz="800" u="none" strike="noStrike">
                          <a:effectLst/>
                        </a:rPr>
                        <a:t>13/12/2022</a:t>
                      </a:r>
                      <a:endParaRPr lang="fr-FR" sz="800" b="0" i="0" u="none" strike="noStrike">
                        <a:solidFill>
                          <a:srgbClr val="000000"/>
                        </a:solidFill>
                        <a:effectLst/>
                        <a:latin typeface="Calibri" panose="020F0502020204030204" pitchFamily="34" charset="0"/>
                      </a:endParaRPr>
                    </a:p>
                  </a:txBody>
                  <a:tcPr marL="1767" marR="1767" marT="1767" marB="0" anchor="ctr"/>
                </a:tc>
                <a:tc>
                  <a:txBody>
                    <a:bodyPr/>
                    <a:lstStyle/>
                    <a:p>
                      <a:pPr algn="ctr" fontAlgn="ctr"/>
                      <a:r>
                        <a:rPr lang="fr-FR" sz="800" u="none" strike="noStrike" dirty="0">
                          <a:effectLst/>
                        </a:rPr>
                        <a:t>18/04/2023</a:t>
                      </a:r>
                      <a:endParaRPr lang="fr-FR" sz="800" b="0" i="0" u="none" strike="noStrike" dirty="0">
                        <a:solidFill>
                          <a:srgbClr val="000000"/>
                        </a:solidFill>
                        <a:effectLst/>
                        <a:latin typeface="Calibri" panose="020F0502020204030204" pitchFamily="34" charset="0"/>
                      </a:endParaRPr>
                    </a:p>
                  </a:txBody>
                  <a:tcPr marL="1767" marR="1767" marT="1767" marB="0" anchor="ctr"/>
                </a:tc>
                <a:tc>
                  <a:txBody>
                    <a:bodyPr/>
                    <a:lstStyle/>
                    <a:p>
                      <a:pPr algn="l" fontAlgn="b"/>
                      <a:r>
                        <a:rPr lang="fr-FR" sz="800" u="none" strike="noStrike">
                          <a:effectLst/>
                        </a:rPr>
                        <a:t>HORIZON-CL5-2023-D1-01-05</a:t>
                      </a:r>
                      <a:endParaRPr lang="fr-FR" sz="800" b="0" i="0" u="none" strike="noStrike">
                        <a:solidFill>
                          <a:srgbClr val="000000"/>
                        </a:solidFill>
                        <a:effectLst/>
                        <a:latin typeface="Calibri" panose="020F0502020204030204" pitchFamily="34" charset="0"/>
                      </a:endParaRPr>
                    </a:p>
                  </a:txBody>
                  <a:tcPr marL="1767" marR="1767" marT="1767" marB="0" anchor="ctr"/>
                </a:tc>
                <a:tc>
                  <a:txBody>
                    <a:bodyPr/>
                    <a:lstStyle/>
                    <a:p>
                      <a:pPr algn="l" fontAlgn="b"/>
                      <a:r>
                        <a:rPr lang="en-US" sz="800" u="none" strike="noStrike" dirty="0">
                          <a:effectLst/>
                          <a:hlinkClick r:id="rId6" action="ppaction://hlinksldjump"/>
                        </a:rPr>
                        <a:t>Science for successful, high-integrity voluntary climate initiatives</a:t>
                      </a:r>
                      <a:endParaRPr lang="en-US" sz="800" b="0" i="0" u="none" strike="noStrike" dirty="0">
                        <a:solidFill>
                          <a:srgbClr val="000000"/>
                        </a:solidFill>
                        <a:effectLst/>
                        <a:latin typeface="Calibri" panose="020F0502020204030204" pitchFamily="34" charset="0"/>
                      </a:endParaRPr>
                    </a:p>
                  </a:txBody>
                  <a:tcPr marL="1767" marR="1767" marT="1767" marB="0" anchor="ctr"/>
                </a:tc>
                <a:tc>
                  <a:txBody>
                    <a:bodyPr/>
                    <a:lstStyle/>
                    <a:p>
                      <a:pPr algn="ctr" fontAlgn="b"/>
                      <a:r>
                        <a:rPr lang="fr-FR" sz="800" u="none" strike="noStrike">
                          <a:effectLst/>
                        </a:rPr>
                        <a:t>RIA</a:t>
                      </a:r>
                      <a:endParaRPr lang="fr-FR" sz="800" b="0" i="0" u="none" strike="noStrike">
                        <a:solidFill>
                          <a:srgbClr val="000000"/>
                        </a:solidFill>
                        <a:effectLst/>
                        <a:latin typeface="Calibri" panose="020F0502020204030204" pitchFamily="34" charset="0"/>
                      </a:endParaRPr>
                    </a:p>
                  </a:txBody>
                  <a:tcPr marL="1767" marR="1767" marT="1767" marB="0" anchor="ctr"/>
                </a:tc>
                <a:tc>
                  <a:txBody>
                    <a:bodyPr/>
                    <a:lstStyle/>
                    <a:p>
                      <a:pPr algn="ctr" fontAlgn="b"/>
                      <a:r>
                        <a:rPr lang="fr-FR" sz="800" u="none" strike="noStrike">
                          <a:effectLst/>
                        </a:rPr>
                        <a:t>5.5</a:t>
                      </a:r>
                      <a:endParaRPr lang="fr-FR" sz="800" b="0" i="0" u="none" strike="noStrike">
                        <a:solidFill>
                          <a:srgbClr val="000000"/>
                        </a:solidFill>
                        <a:effectLst/>
                        <a:latin typeface="Calibri" panose="020F0502020204030204" pitchFamily="34" charset="0"/>
                      </a:endParaRPr>
                    </a:p>
                  </a:txBody>
                  <a:tcPr marL="1767" marR="1767" marT="1767" marB="0" anchor="ctr"/>
                </a:tc>
                <a:tc>
                  <a:txBody>
                    <a:bodyPr/>
                    <a:lstStyle/>
                    <a:p>
                      <a:pPr algn="ctr" fontAlgn="b"/>
                      <a:r>
                        <a:rPr lang="fr-FR" sz="800" u="none" strike="noStrike">
                          <a:effectLst/>
                        </a:rPr>
                        <a:t>1</a:t>
                      </a:r>
                      <a:endParaRPr lang="fr-FR" sz="800" b="0" i="0" u="none" strike="noStrike">
                        <a:solidFill>
                          <a:srgbClr val="000000"/>
                        </a:solidFill>
                        <a:effectLst/>
                        <a:latin typeface="Calibri" panose="020F0502020204030204" pitchFamily="34" charset="0"/>
                      </a:endParaRPr>
                    </a:p>
                  </a:txBody>
                  <a:tcPr marL="1767" marR="1767" marT="1767" marB="0" anchor="ctr"/>
                </a:tc>
                <a:extLst>
                  <a:ext uri="{0D108BD9-81ED-4DB2-BD59-A6C34878D82A}">
                    <a16:rowId xmlns:a16="http://schemas.microsoft.com/office/drawing/2014/main" val="3290825470"/>
                  </a:ext>
                </a:extLst>
              </a:tr>
              <a:tr h="219466">
                <a:tc>
                  <a:txBody>
                    <a:bodyPr/>
                    <a:lstStyle/>
                    <a:p>
                      <a:pPr algn="l" fontAlgn="b"/>
                      <a:r>
                        <a:rPr lang="en-US" sz="800" u="none" strike="noStrike" dirty="0">
                          <a:effectLst/>
                        </a:rPr>
                        <a:t>Climate change mitigation, pathways to climate neutrality</a:t>
                      </a:r>
                      <a:endParaRPr lang="en-US" sz="800" b="0" i="0" u="none" strike="noStrike" dirty="0">
                        <a:solidFill>
                          <a:srgbClr val="000000"/>
                        </a:solidFill>
                        <a:effectLst/>
                        <a:latin typeface="Calibri" panose="020F0502020204030204" pitchFamily="34" charset="0"/>
                      </a:endParaRPr>
                    </a:p>
                  </a:txBody>
                  <a:tcPr marL="1767" marR="1767" marT="1767" marB="0" anchor="ctr"/>
                </a:tc>
                <a:tc>
                  <a:txBody>
                    <a:bodyPr/>
                    <a:lstStyle/>
                    <a:p>
                      <a:pPr algn="ctr" fontAlgn="ctr"/>
                      <a:r>
                        <a:rPr lang="fr-FR" sz="800" u="none" strike="noStrike">
                          <a:effectLst/>
                        </a:rPr>
                        <a:t>13/12/2022</a:t>
                      </a:r>
                      <a:endParaRPr lang="fr-FR" sz="800" b="0" i="0" u="none" strike="noStrike">
                        <a:solidFill>
                          <a:srgbClr val="000000"/>
                        </a:solidFill>
                        <a:effectLst/>
                        <a:latin typeface="Calibri" panose="020F0502020204030204" pitchFamily="34" charset="0"/>
                      </a:endParaRPr>
                    </a:p>
                  </a:txBody>
                  <a:tcPr marL="1767" marR="1767" marT="1767" marB="0" anchor="ctr"/>
                </a:tc>
                <a:tc>
                  <a:txBody>
                    <a:bodyPr/>
                    <a:lstStyle/>
                    <a:p>
                      <a:pPr algn="ctr" fontAlgn="ctr"/>
                      <a:r>
                        <a:rPr lang="fr-FR" sz="800" u="none" strike="noStrike" dirty="0">
                          <a:effectLst/>
                        </a:rPr>
                        <a:t>18/04/2023</a:t>
                      </a:r>
                      <a:endParaRPr lang="fr-FR" sz="800" b="0" i="0" u="none" strike="noStrike" dirty="0">
                        <a:solidFill>
                          <a:srgbClr val="000000"/>
                        </a:solidFill>
                        <a:effectLst/>
                        <a:latin typeface="Calibri" panose="020F0502020204030204" pitchFamily="34" charset="0"/>
                      </a:endParaRPr>
                    </a:p>
                  </a:txBody>
                  <a:tcPr marL="1767" marR="1767" marT="1767" marB="0" anchor="ctr"/>
                </a:tc>
                <a:tc>
                  <a:txBody>
                    <a:bodyPr/>
                    <a:lstStyle/>
                    <a:p>
                      <a:pPr algn="l" fontAlgn="b"/>
                      <a:r>
                        <a:rPr lang="fr-FR" sz="800" u="none" strike="noStrike" dirty="0">
                          <a:effectLst/>
                        </a:rPr>
                        <a:t>HORIZON-CL5-2023-D1-01-06</a:t>
                      </a:r>
                      <a:endParaRPr lang="fr-FR" sz="800" b="0" i="0" u="none" strike="noStrike" dirty="0">
                        <a:solidFill>
                          <a:srgbClr val="000000"/>
                        </a:solidFill>
                        <a:effectLst/>
                        <a:latin typeface="Calibri" panose="020F0502020204030204" pitchFamily="34" charset="0"/>
                      </a:endParaRPr>
                    </a:p>
                  </a:txBody>
                  <a:tcPr marL="1767" marR="1767" marT="1767" marB="0" anchor="ctr"/>
                </a:tc>
                <a:tc>
                  <a:txBody>
                    <a:bodyPr/>
                    <a:lstStyle/>
                    <a:p>
                      <a:pPr algn="l" fontAlgn="b"/>
                      <a:r>
                        <a:rPr lang="en-US" sz="800" u="none" strike="noStrike" dirty="0">
                          <a:effectLst/>
                          <a:hlinkClick r:id="rId7" action="ppaction://hlinksldjump"/>
                        </a:rPr>
                        <a:t>Broadening the range of policy options in transition pathway analysis</a:t>
                      </a:r>
                      <a:endParaRPr lang="en-US" sz="800" b="0" i="0" u="none" strike="noStrike" dirty="0">
                        <a:solidFill>
                          <a:srgbClr val="000000"/>
                        </a:solidFill>
                        <a:effectLst/>
                        <a:latin typeface="Calibri" panose="020F0502020204030204" pitchFamily="34" charset="0"/>
                      </a:endParaRPr>
                    </a:p>
                  </a:txBody>
                  <a:tcPr marL="1767" marR="1767" marT="1767" marB="0" anchor="ctr"/>
                </a:tc>
                <a:tc>
                  <a:txBody>
                    <a:bodyPr/>
                    <a:lstStyle/>
                    <a:p>
                      <a:pPr algn="ctr" fontAlgn="b"/>
                      <a:r>
                        <a:rPr lang="fr-FR" sz="800" u="none" strike="noStrike">
                          <a:effectLst/>
                        </a:rPr>
                        <a:t>RIA</a:t>
                      </a:r>
                      <a:endParaRPr lang="fr-FR" sz="800" b="0" i="0" u="none" strike="noStrike">
                        <a:solidFill>
                          <a:srgbClr val="000000"/>
                        </a:solidFill>
                        <a:effectLst/>
                        <a:latin typeface="Calibri" panose="020F0502020204030204" pitchFamily="34" charset="0"/>
                      </a:endParaRPr>
                    </a:p>
                  </a:txBody>
                  <a:tcPr marL="1767" marR="1767" marT="1767" marB="0" anchor="ctr"/>
                </a:tc>
                <a:tc>
                  <a:txBody>
                    <a:bodyPr/>
                    <a:lstStyle/>
                    <a:p>
                      <a:pPr algn="ctr" fontAlgn="b"/>
                      <a:r>
                        <a:rPr lang="fr-FR" sz="800" u="none" strike="noStrike">
                          <a:effectLst/>
                        </a:rPr>
                        <a:t>5</a:t>
                      </a:r>
                      <a:endParaRPr lang="fr-FR" sz="800" b="0" i="0" u="none" strike="noStrike">
                        <a:solidFill>
                          <a:srgbClr val="000000"/>
                        </a:solidFill>
                        <a:effectLst/>
                        <a:latin typeface="Calibri" panose="020F0502020204030204" pitchFamily="34" charset="0"/>
                      </a:endParaRPr>
                    </a:p>
                  </a:txBody>
                  <a:tcPr marL="1767" marR="1767" marT="1767" marB="0" anchor="ctr"/>
                </a:tc>
                <a:tc>
                  <a:txBody>
                    <a:bodyPr/>
                    <a:lstStyle/>
                    <a:p>
                      <a:pPr algn="ctr" fontAlgn="b"/>
                      <a:r>
                        <a:rPr lang="fr-FR" sz="800" u="none" strike="noStrike">
                          <a:effectLst/>
                        </a:rPr>
                        <a:t>2</a:t>
                      </a:r>
                      <a:endParaRPr lang="fr-FR" sz="800" b="0" i="0" u="none" strike="noStrike">
                        <a:solidFill>
                          <a:srgbClr val="000000"/>
                        </a:solidFill>
                        <a:effectLst/>
                        <a:latin typeface="Calibri" panose="020F0502020204030204" pitchFamily="34" charset="0"/>
                      </a:endParaRPr>
                    </a:p>
                  </a:txBody>
                  <a:tcPr marL="1767" marR="1767" marT="1767" marB="0" anchor="ctr"/>
                </a:tc>
                <a:extLst>
                  <a:ext uri="{0D108BD9-81ED-4DB2-BD59-A6C34878D82A}">
                    <a16:rowId xmlns:a16="http://schemas.microsoft.com/office/drawing/2014/main" val="1972836790"/>
                  </a:ext>
                </a:extLst>
              </a:tr>
              <a:tr h="188366">
                <a:tc>
                  <a:txBody>
                    <a:bodyPr/>
                    <a:lstStyle/>
                    <a:p>
                      <a:pPr algn="l" fontAlgn="b"/>
                      <a:r>
                        <a:rPr lang="en-US" sz="800" u="none" strike="noStrike">
                          <a:effectLst/>
                        </a:rPr>
                        <a:t>Climate change impacts and adaptation</a:t>
                      </a:r>
                      <a:endParaRPr lang="en-US" sz="800" b="0" i="0" u="none" strike="noStrike">
                        <a:solidFill>
                          <a:srgbClr val="000000"/>
                        </a:solidFill>
                        <a:effectLst/>
                        <a:latin typeface="Calibri" panose="020F0502020204030204" pitchFamily="34" charset="0"/>
                      </a:endParaRPr>
                    </a:p>
                  </a:txBody>
                  <a:tcPr marL="1767" marR="1767" marT="1767" marB="0" anchor="ctr"/>
                </a:tc>
                <a:tc>
                  <a:txBody>
                    <a:bodyPr/>
                    <a:lstStyle/>
                    <a:p>
                      <a:pPr algn="ctr" fontAlgn="ctr"/>
                      <a:r>
                        <a:rPr lang="fr-FR" sz="800" u="none" strike="noStrike">
                          <a:effectLst/>
                        </a:rPr>
                        <a:t>13/12/2022</a:t>
                      </a:r>
                      <a:endParaRPr lang="fr-FR" sz="800" b="0" i="0" u="none" strike="noStrike">
                        <a:solidFill>
                          <a:srgbClr val="000000"/>
                        </a:solidFill>
                        <a:effectLst/>
                        <a:latin typeface="Calibri" panose="020F0502020204030204" pitchFamily="34" charset="0"/>
                      </a:endParaRPr>
                    </a:p>
                  </a:txBody>
                  <a:tcPr marL="1767" marR="1767" marT="1767" marB="0" anchor="ctr"/>
                </a:tc>
                <a:tc>
                  <a:txBody>
                    <a:bodyPr/>
                    <a:lstStyle/>
                    <a:p>
                      <a:pPr algn="ctr" fontAlgn="ctr"/>
                      <a:r>
                        <a:rPr lang="fr-FR" sz="800" u="none" strike="noStrike">
                          <a:effectLst/>
                        </a:rPr>
                        <a:t>18/04/2023</a:t>
                      </a:r>
                      <a:endParaRPr lang="fr-FR" sz="800" b="0" i="0" u="none" strike="noStrike">
                        <a:solidFill>
                          <a:srgbClr val="000000"/>
                        </a:solidFill>
                        <a:effectLst/>
                        <a:latin typeface="Calibri" panose="020F0502020204030204" pitchFamily="34" charset="0"/>
                      </a:endParaRPr>
                    </a:p>
                  </a:txBody>
                  <a:tcPr marL="1767" marR="1767" marT="1767" marB="0" anchor="ctr"/>
                </a:tc>
                <a:tc>
                  <a:txBody>
                    <a:bodyPr/>
                    <a:lstStyle/>
                    <a:p>
                      <a:pPr algn="l" fontAlgn="b"/>
                      <a:r>
                        <a:rPr lang="fr-FR" sz="800" u="none" strike="noStrike">
                          <a:effectLst/>
                        </a:rPr>
                        <a:t>HORIZON-CL5-2023-D1-01-07</a:t>
                      </a:r>
                      <a:endParaRPr lang="fr-FR" sz="800" b="0" i="0" u="none" strike="noStrike">
                        <a:solidFill>
                          <a:srgbClr val="000000"/>
                        </a:solidFill>
                        <a:effectLst/>
                        <a:latin typeface="Calibri" panose="020F0502020204030204" pitchFamily="34" charset="0"/>
                      </a:endParaRPr>
                    </a:p>
                  </a:txBody>
                  <a:tcPr marL="1767" marR="1767" marT="1767" marB="0" anchor="ctr"/>
                </a:tc>
                <a:tc>
                  <a:txBody>
                    <a:bodyPr/>
                    <a:lstStyle/>
                    <a:p>
                      <a:pPr algn="l" fontAlgn="b"/>
                      <a:r>
                        <a:rPr lang="en-US" sz="800" u="none" strike="noStrike" dirty="0">
                          <a:effectLst/>
                          <a:hlinkClick r:id="rId8" action="ppaction://hlinksldjump"/>
                        </a:rPr>
                        <a:t>Modelling for local resilience - Developments in support of local adaptation assessments and plans</a:t>
                      </a:r>
                      <a:endParaRPr lang="en-US" sz="800" b="0" i="0" u="none" strike="noStrike" dirty="0">
                        <a:solidFill>
                          <a:srgbClr val="000000"/>
                        </a:solidFill>
                        <a:effectLst/>
                        <a:latin typeface="Calibri" panose="020F0502020204030204" pitchFamily="34" charset="0"/>
                      </a:endParaRPr>
                    </a:p>
                  </a:txBody>
                  <a:tcPr marL="1767" marR="1767" marT="1767" marB="0" anchor="ctr"/>
                </a:tc>
                <a:tc>
                  <a:txBody>
                    <a:bodyPr/>
                    <a:lstStyle/>
                    <a:p>
                      <a:pPr algn="ctr" fontAlgn="b"/>
                      <a:r>
                        <a:rPr lang="fr-FR" sz="800" u="none" strike="noStrike">
                          <a:effectLst/>
                        </a:rPr>
                        <a:t>RIA</a:t>
                      </a:r>
                      <a:endParaRPr lang="fr-FR" sz="800" b="0" i="0" u="none" strike="noStrike">
                        <a:solidFill>
                          <a:srgbClr val="000000"/>
                        </a:solidFill>
                        <a:effectLst/>
                        <a:latin typeface="Calibri" panose="020F0502020204030204" pitchFamily="34" charset="0"/>
                      </a:endParaRPr>
                    </a:p>
                  </a:txBody>
                  <a:tcPr marL="1767" marR="1767" marT="1767" marB="0" anchor="ctr"/>
                </a:tc>
                <a:tc>
                  <a:txBody>
                    <a:bodyPr/>
                    <a:lstStyle/>
                    <a:p>
                      <a:pPr algn="ctr" fontAlgn="b"/>
                      <a:r>
                        <a:rPr lang="fr-FR" sz="800" u="none" strike="noStrike">
                          <a:effectLst/>
                        </a:rPr>
                        <a:t>12</a:t>
                      </a:r>
                      <a:endParaRPr lang="fr-FR" sz="800" b="0" i="0" u="none" strike="noStrike">
                        <a:solidFill>
                          <a:srgbClr val="000000"/>
                        </a:solidFill>
                        <a:effectLst/>
                        <a:latin typeface="Calibri" panose="020F0502020204030204" pitchFamily="34" charset="0"/>
                      </a:endParaRPr>
                    </a:p>
                  </a:txBody>
                  <a:tcPr marL="1767" marR="1767" marT="1767" marB="0" anchor="ctr"/>
                </a:tc>
                <a:tc>
                  <a:txBody>
                    <a:bodyPr/>
                    <a:lstStyle/>
                    <a:p>
                      <a:pPr algn="ctr" fontAlgn="b"/>
                      <a:r>
                        <a:rPr lang="fr-FR" sz="800" u="none" strike="noStrike">
                          <a:effectLst/>
                        </a:rPr>
                        <a:t>1</a:t>
                      </a:r>
                      <a:endParaRPr lang="fr-FR" sz="800" b="0" i="0" u="none" strike="noStrike">
                        <a:solidFill>
                          <a:srgbClr val="000000"/>
                        </a:solidFill>
                        <a:effectLst/>
                        <a:latin typeface="Calibri" panose="020F0502020204030204" pitchFamily="34" charset="0"/>
                      </a:endParaRPr>
                    </a:p>
                  </a:txBody>
                  <a:tcPr marL="1767" marR="1767" marT="1767" marB="0" anchor="ctr"/>
                </a:tc>
                <a:extLst>
                  <a:ext uri="{0D108BD9-81ED-4DB2-BD59-A6C34878D82A}">
                    <a16:rowId xmlns:a16="http://schemas.microsoft.com/office/drawing/2014/main" val="854087727"/>
                  </a:ext>
                </a:extLst>
              </a:tr>
              <a:tr h="312765">
                <a:tc>
                  <a:txBody>
                    <a:bodyPr/>
                    <a:lstStyle/>
                    <a:p>
                      <a:pPr algn="l" fontAlgn="b"/>
                      <a:r>
                        <a:rPr lang="en-US" sz="800" u="none" strike="noStrike">
                          <a:effectLst/>
                        </a:rPr>
                        <a:t>Social science, citizen science and behavioural science for climate action</a:t>
                      </a:r>
                      <a:endParaRPr lang="en-US" sz="800" b="0" i="0" u="none" strike="noStrike">
                        <a:solidFill>
                          <a:srgbClr val="000000"/>
                        </a:solidFill>
                        <a:effectLst/>
                        <a:latin typeface="Calibri" panose="020F0502020204030204" pitchFamily="34" charset="0"/>
                      </a:endParaRPr>
                    </a:p>
                  </a:txBody>
                  <a:tcPr marL="1767" marR="1767" marT="1767" marB="0" anchor="ctr"/>
                </a:tc>
                <a:tc>
                  <a:txBody>
                    <a:bodyPr/>
                    <a:lstStyle/>
                    <a:p>
                      <a:pPr algn="ctr" fontAlgn="ctr"/>
                      <a:r>
                        <a:rPr lang="fr-FR" sz="800" u="none" strike="noStrike">
                          <a:effectLst/>
                        </a:rPr>
                        <a:t>13/12/2022</a:t>
                      </a:r>
                      <a:endParaRPr lang="fr-FR" sz="800" b="0" i="0" u="none" strike="noStrike">
                        <a:solidFill>
                          <a:srgbClr val="000000"/>
                        </a:solidFill>
                        <a:effectLst/>
                        <a:latin typeface="Calibri" panose="020F0502020204030204" pitchFamily="34" charset="0"/>
                      </a:endParaRPr>
                    </a:p>
                  </a:txBody>
                  <a:tcPr marL="1767" marR="1767" marT="1767" marB="0" anchor="ctr"/>
                </a:tc>
                <a:tc>
                  <a:txBody>
                    <a:bodyPr/>
                    <a:lstStyle/>
                    <a:p>
                      <a:pPr algn="ctr" fontAlgn="ctr"/>
                      <a:r>
                        <a:rPr lang="fr-FR" sz="800" u="none" strike="noStrike">
                          <a:effectLst/>
                        </a:rPr>
                        <a:t>18/04/2023</a:t>
                      </a:r>
                      <a:endParaRPr lang="fr-FR" sz="800" b="0" i="0" u="none" strike="noStrike">
                        <a:solidFill>
                          <a:srgbClr val="000000"/>
                        </a:solidFill>
                        <a:effectLst/>
                        <a:latin typeface="Calibri" panose="020F0502020204030204" pitchFamily="34" charset="0"/>
                      </a:endParaRPr>
                    </a:p>
                  </a:txBody>
                  <a:tcPr marL="1767" marR="1767" marT="1767" marB="0" anchor="ctr"/>
                </a:tc>
                <a:tc>
                  <a:txBody>
                    <a:bodyPr/>
                    <a:lstStyle/>
                    <a:p>
                      <a:pPr algn="l" fontAlgn="b"/>
                      <a:r>
                        <a:rPr lang="fr-FR" sz="800" u="none" strike="noStrike" dirty="0">
                          <a:effectLst/>
                        </a:rPr>
                        <a:t>HORIZON-CL5-2023-D1-01-08</a:t>
                      </a:r>
                      <a:endParaRPr lang="fr-FR" sz="800" b="0" i="0" u="none" strike="noStrike" dirty="0">
                        <a:solidFill>
                          <a:srgbClr val="000000"/>
                        </a:solidFill>
                        <a:effectLst/>
                        <a:latin typeface="Calibri" panose="020F0502020204030204" pitchFamily="34" charset="0"/>
                      </a:endParaRPr>
                    </a:p>
                  </a:txBody>
                  <a:tcPr marL="1767" marR="1767" marT="1767" marB="0" anchor="ctr"/>
                </a:tc>
                <a:tc>
                  <a:txBody>
                    <a:bodyPr/>
                    <a:lstStyle/>
                    <a:p>
                      <a:pPr algn="l" fontAlgn="b"/>
                      <a:r>
                        <a:rPr lang="en-US" sz="800" u="none" strike="noStrike" dirty="0">
                          <a:effectLst/>
                          <a:hlinkClick r:id="rId9" action="ppaction://hlinksldjump"/>
                        </a:rPr>
                        <a:t>Solar Radiation Modification: governance of research</a:t>
                      </a:r>
                      <a:endParaRPr lang="en-US" sz="800" b="0" i="0" u="none" strike="noStrike" dirty="0">
                        <a:solidFill>
                          <a:srgbClr val="000000"/>
                        </a:solidFill>
                        <a:effectLst/>
                        <a:latin typeface="Calibri" panose="020F0502020204030204" pitchFamily="34" charset="0"/>
                      </a:endParaRPr>
                    </a:p>
                  </a:txBody>
                  <a:tcPr marL="1767" marR="1767" marT="1767" marB="0" anchor="ctr"/>
                </a:tc>
                <a:tc>
                  <a:txBody>
                    <a:bodyPr/>
                    <a:lstStyle/>
                    <a:p>
                      <a:pPr algn="ctr" fontAlgn="b"/>
                      <a:r>
                        <a:rPr lang="fr-FR" sz="800" u="none" strike="noStrike">
                          <a:effectLst/>
                        </a:rPr>
                        <a:t>CSA</a:t>
                      </a:r>
                      <a:endParaRPr lang="fr-FR" sz="800" b="0" i="0" u="none" strike="noStrike">
                        <a:solidFill>
                          <a:srgbClr val="000000"/>
                        </a:solidFill>
                        <a:effectLst/>
                        <a:latin typeface="Calibri" panose="020F0502020204030204" pitchFamily="34" charset="0"/>
                      </a:endParaRPr>
                    </a:p>
                  </a:txBody>
                  <a:tcPr marL="1767" marR="1767" marT="1767" marB="0" anchor="ctr"/>
                </a:tc>
                <a:tc>
                  <a:txBody>
                    <a:bodyPr/>
                    <a:lstStyle/>
                    <a:p>
                      <a:pPr algn="ctr" fontAlgn="b"/>
                      <a:r>
                        <a:rPr lang="fr-FR" sz="800" u="none" strike="noStrike">
                          <a:effectLst/>
                        </a:rPr>
                        <a:t>3</a:t>
                      </a:r>
                      <a:endParaRPr lang="fr-FR" sz="800" b="0" i="0" u="none" strike="noStrike">
                        <a:solidFill>
                          <a:srgbClr val="000000"/>
                        </a:solidFill>
                        <a:effectLst/>
                        <a:latin typeface="Calibri" panose="020F0502020204030204" pitchFamily="34" charset="0"/>
                      </a:endParaRPr>
                    </a:p>
                  </a:txBody>
                  <a:tcPr marL="1767" marR="1767" marT="1767" marB="0" anchor="ctr"/>
                </a:tc>
                <a:tc>
                  <a:txBody>
                    <a:bodyPr/>
                    <a:lstStyle/>
                    <a:p>
                      <a:pPr algn="ctr" fontAlgn="b"/>
                      <a:r>
                        <a:rPr lang="fr-FR" sz="800" u="none" strike="noStrike">
                          <a:effectLst/>
                        </a:rPr>
                        <a:t>1</a:t>
                      </a:r>
                      <a:endParaRPr lang="fr-FR" sz="800" b="0" i="0" u="none" strike="noStrike">
                        <a:solidFill>
                          <a:srgbClr val="000000"/>
                        </a:solidFill>
                        <a:effectLst/>
                        <a:latin typeface="Calibri" panose="020F0502020204030204" pitchFamily="34" charset="0"/>
                      </a:endParaRPr>
                    </a:p>
                  </a:txBody>
                  <a:tcPr marL="1767" marR="1767" marT="1767" marB="0" anchor="ctr"/>
                </a:tc>
                <a:extLst>
                  <a:ext uri="{0D108BD9-81ED-4DB2-BD59-A6C34878D82A}">
                    <a16:rowId xmlns:a16="http://schemas.microsoft.com/office/drawing/2014/main" val="132554998"/>
                  </a:ext>
                </a:extLst>
              </a:tr>
              <a:tr h="312765">
                <a:tc>
                  <a:txBody>
                    <a:bodyPr/>
                    <a:lstStyle/>
                    <a:p>
                      <a:pPr algn="l" fontAlgn="b"/>
                      <a:r>
                        <a:rPr lang="en-US" sz="800" u="none" strike="noStrike">
                          <a:effectLst/>
                        </a:rPr>
                        <a:t>Social science, citizen science and behavioural science for climate action</a:t>
                      </a:r>
                      <a:endParaRPr lang="en-US" sz="800" b="0" i="0" u="none" strike="noStrike">
                        <a:solidFill>
                          <a:srgbClr val="000000"/>
                        </a:solidFill>
                        <a:effectLst/>
                        <a:latin typeface="Calibri" panose="020F0502020204030204" pitchFamily="34" charset="0"/>
                      </a:endParaRPr>
                    </a:p>
                  </a:txBody>
                  <a:tcPr marL="1767" marR="1767" marT="1767" marB="0" anchor="ctr"/>
                </a:tc>
                <a:tc>
                  <a:txBody>
                    <a:bodyPr/>
                    <a:lstStyle/>
                    <a:p>
                      <a:pPr algn="ctr" fontAlgn="ctr"/>
                      <a:r>
                        <a:rPr lang="fr-FR" sz="800" u="none" strike="noStrike">
                          <a:effectLst/>
                        </a:rPr>
                        <a:t>13/12/2022</a:t>
                      </a:r>
                      <a:endParaRPr lang="fr-FR" sz="800" b="0" i="0" u="none" strike="noStrike">
                        <a:solidFill>
                          <a:srgbClr val="000000"/>
                        </a:solidFill>
                        <a:effectLst/>
                        <a:latin typeface="Calibri" panose="020F0502020204030204" pitchFamily="34" charset="0"/>
                      </a:endParaRPr>
                    </a:p>
                  </a:txBody>
                  <a:tcPr marL="1767" marR="1767" marT="1767" marB="0" anchor="ctr"/>
                </a:tc>
                <a:tc>
                  <a:txBody>
                    <a:bodyPr/>
                    <a:lstStyle/>
                    <a:p>
                      <a:pPr algn="ctr" fontAlgn="ctr"/>
                      <a:r>
                        <a:rPr lang="fr-FR" sz="800" u="none" strike="noStrike">
                          <a:effectLst/>
                        </a:rPr>
                        <a:t>18/04/2023</a:t>
                      </a:r>
                      <a:endParaRPr lang="fr-FR" sz="800" b="0" i="0" u="none" strike="noStrike">
                        <a:solidFill>
                          <a:srgbClr val="000000"/>
                        </a:solidFill>
                        <a:effectLst/>
                        <a:latin typeface="Calibri" panose="020F0502020204030204" pitchFamily="34" charset="0"/>
                      </a:endParaRPr>
                    </a:p>
                  </a:txBody>
                  <a:tcPr marL="1767" marR="1767" marT="1767" marB="0" anchor="ctr"/>
                </a:tc>
                <a:tc>
                  <a:txBody>
                    <a:bodyPr/>
                    <a:lstStyle/>
                    <a:p>
                      <a:pPr algn="l" fontAlgn="b"/>
                      <a:r>
                        <a:rPr lang="fr-FR" sz="800" u="none" strike="noStrike" dirty="0">
                          <a:effectLst/>
                        </a:rPr>
                        <a:t>HORIZON-CL5-2023-D1-01-09</a:t>
                      </a:r>
                      <a:endParaRPr lang="fr-FR" sz="800" b="0" i="0" u="none" strike="noStrike" dirty="0">
                        <a:solidFill>
                          <a:srgbClr val="000000"/>
                        </a:solidFill>
                        <a:effectLst/>
                        <a:latin typeface="Calibri" panose="020F0502020204030204" pitchFamily="34" charset="0"/>
                      </a:endParaRPr>
                    </a:p>
                  </a:txBody>
                  <a:tcPr marL="1767" marR="1767" marT="1767" marB="0" anchor="ctr"/>
                </a:tc>
                <a:tc>
                  <a:txBody>
                    <a:bodyPr/>
                    <a:lstStyle/>
                    <a:p>
                      <a:pPr algn="l" fontAlgn="b"/>
                      <a:r>
                        <a:rPr lang="en-US" sz="800" u="none" strike="noStrike" dirty="0" err="1">
                          <a:effectLst/>
                          <a:hlinkClick r:id="rId10" action="ppaction://hlinksldjump"/>
                        </a:rPr>
                        <a:t>Behavioural</a:t>
                      </a:r>
                      <a:r>
                        <a:rPr lang="en-US" sz="800" u="none" strike="noStrike" dirty="0">
                          <a:effectLst/>
                          <a:hlinkClick r:id="rId10" action="ppaction://hlinksldjump"/>
                        </a:rPr>
                        <a:t> change and governance for systemic transformations towards climate resilience</a:t>
                      </a:r>
                      <a:endParaRPr lang="en-US" sz="800" b="0" i="0" u="none" strike="noStrike" dirty="0">
                        <a:solidFill>
                          <a:srgbClr val="000000"/>
                        </a:solidFill>
                        <a:effectLst/>
                        <a:latin typeface="Calibri" panose="020F0502020204030204" pitchFamily="34" charset="0"/>
                      </a:endParaRPr>
                    </a:p>
                  </a:txBody>
                  <a:tcPr marL="1767" marR="1767" marT="1767" marB="0" anchor="ctr"/>
                </a:tc>
                <a:tc>
                  <a:txBody>
                    <a:bodyPr/>
                    <a:lstStyle/>
                    <a:p>
                      <a:pPr algn="ctr" fontAlgn="b"/>
                      <a:r>
                        <a:rPr lang="fr-FR" sz="800" u="none" strike="noStrike">
                          <a:effectLst/>
                        </a:rPr>
                        <a:t>RIA</a:t>
                      </a:r>
                      <a:endParaRPr lang="fr-FR" sz="800" b="0" i="0" u="none" strike="noStrike">
                        <a:solidFill>
                          <a:srgbClr val="000000"/>
                        </a:solidFill>
                        <a:effectLst/>
                        <a:latin typeface="Calibri" panose="020F0502020204030204" pitchFamily="34" charset="0"/>
                      </a:endParaRPr>
                    </a:p>
                  </a:txBody>
                  <a:tcPr marL="1767" marR="1767" marT="1767" marB="0" anchor="ctr"/>
                </a:tc>
                <a:tc>
                  <a:txBody>
                    <a:bodyPr/>
                    <a:lstStyle/>
                    <a:p>
                      <a:pPr algn="ctr" fontAlgn="b"/>
                      <a:r>
                        <a:rPr lang="fr-FR" sz="800" u="none" strike="noStrike">
                          <a:effectLst/>
                        </a:rPr>
                        <a:t>4</a:t>
                      </a:r>
                      <a:endParaRPr lang="fr-FR" sz="800" b="0" i="0" u="none" strike="noStrike">
                        <a:solidFill>
                          <a:srgbClr val="000000"/>
                        </a:solidFill>
                        <a:effectLst/>
                        <a:latin typeface="Calibri" panose="020F0502020204030204" pitchFamily="34" charset="0"/>
                      </a:endParaRPr>
                    </a:p>
                  </a:txBody>
                  <a:tcPr marL="1767" marR="1767" marT="1767" marB="0" anchor="ctr"/>
                </a:tc>
                <a:tc>
                  <a:txBody>
                    <a:bodyPr/>
                    <a:lstStyle/>
                    <a:p>
                      <a:pPr algn="ctr" fontAlgn="b"/>
                      <a:r>
                        <a:rPr lang="fr-FR" sz="800" u="none" strike="noStrike">
                          <a:effectLst/>
                        </a:rPr>
                        <a:t>2</a:t>
                      </a:r>
                      <a:endParaRPr lang="fr-FR" sz="800" b="0" i="0" u="none" strike="noStrike">
                        <a:solidFill>
                          <a:srgbClr val="000000"/>
                        </a:solidFill>
                        <a:effectLst/>
                        <a:latin typeface="Calibri" panose="020F0502020204030204" pitchFamily="34" charset="0"/>
                      </a:endParaRPr>
                    </a:p>
                  </a:txBody>
                  <a:tcPr marL="1767" marR="1767" marT="1767" marB="0" anchor="ctr"/>
                </a:tc>
                <a:extLst>
                  <a:ext uri="{0D108BD9-81ED-4DB2-BD59-A6C34878D82A}">
                    <a16:rowId xmlns:a16="http://schemas.microsoft.com/office/drawing/2014/main" val="3844994060"/>
                  </a:ext>
                </a:extLst>
              </a:tr>
              <a:tr h="312765">
                <a:tc>
                  <a:txBody>
                    <a:bodyPr/>
                    <a:lstStyle/>
                    <a:p>
                      <a:pPr algn="l" fontAlgn="b"/>
                      <a:r>
                        <a:rPr lang="en-US" sz="800" u="none" strike="noStrike">
                          <a:effectLst/>
                        </a:rPr>
                        <a:t>Social science, citizen science and behavioural science for climate action</a:t>
                      </a:r>
                      <a:endParaRPr lang="en-US" sz="800" b="0" i="0" u="none" strike="noStrike">
                        <a:solidFill>
                          <a:srgbClr val="000000"/>
                        </a:solidFill>
                        <a:effectLst/>
                        <a:latin typeface="Calibri" panose="020F0502020204030204" pitchFamily="34" charset="0"/>
                      </a:endParaRPr>
                    </a:p>
                  </a:txBody>
                  <a:tcPr marL="1767" marR="1767" marT="1767" marB="0" anchor="ctr"/>
                </a:tc>
                <a:tc>
                  <a:txBody>
                    <a:bodyPr/>
                    <a:lstStyle/>
                    <a:p>
                      <a:pPr algn="ctr" fontAlgn="ctr"/>
                      <a:r>
                        <a:rPr lang="fr-FR" sz="800" u="none" strike="noStrike">
                          <a:effectLst/>
                        </a:rPr>
                        <a:t>13/12/2022</a:t>
                      </a:r>
                      <a:endParaRPr lang="fr-FR" sz="800" b="0" i="0" u="none" strike="noStrike">
                        <a:solidFill>
                          <a:srgbClr val="000000"/>
                        </a:solidFill>
                        <a:effectLst/>
                        <a:latin typeface="Calibri" panose="020F0502020204030204" pitchFamily="34" charset="0"/>
                      </a:endParaRPr>
                    </a:p>
                  </a:txBody>
                  <a:tcPr marL="1767" marR="1767" marT="1767" marB="0" anchor="ctr"/>
                </a:tc>
                <a:tc>
                  <a:txBody>
                    <a:bodyPr/>
                    <a:lstStyle/>
                    <a:p>
                      <a:pPr algn="ctr" fontAlgn="ctr"/>
                      <a:r>
                        <a:rPr lang="fr-FR" sz="800" u="none" strike="noStrike">
                          <a:effectLst/>
                        </a:rPr>
                        <a:t>18/04/2023</a:t>
                      </a:r>
                      <a:endParaRPr lang="fr-FR" sz="800" b="0" i="0" u="none" strike="noStrike">
                        <a:solidFill>
                          <a:srgbClr val="000000"/>
                        </a:solidFill>
                        <a:effectLst/>
                        <a:latin typeface="Calibri" panose="020F0502020204030204" pitchFamily="34" charset="0"/>
                      </a:endParaRPr>
                    </a:p>
                  </a:txBody>
                  <a:tcPr marL="1767" marR="1767" marT="1767" marB="0" anchor="ctr"/>
                </a:tc>
                <a:tc>
                  <a:txBody>
                    <a:bodyPr/>
                    <a:lstStyle/>
                    <a:p>
                      <a:pPr algn="l" fontAlgn="b"/>
                      <a:r>
                        <a:rPr lang="fr-FR" sz="800" u="none" strike="noStrike" dirty="0">
                          <a:effectLst/>
                        </a:rPr>
                        <a:t>HORIZON-CL5-2023-D1-01-10</a:t>
                      </a:r>
                      <a:endParaRPr lang="fr-FR" sz="800" b="0" i="0" u="none" strike="noStrike" dirty="0">
                        <a:solidFill>
                          <a:srgbClr val="000000"/>
                        </a:solidFill>
                        <a:effectLst/>
                        <a:latin typeface="Calibri" panose="020F0502020204030204" pitchFamily="34" charset="0"/>
                      </a:endParaRPr>
                    </a:p>
                  </a:txBody>
                  <a:tcPr marL="1767" marR="1767" marT="1767" marB="0" anchor="ctr"/>
                </a:tc>
                <a:tc>
                  <a:txBody>
                    <a:bodyPr/>
                    <a:lstStyle/>
                    <a:p>
                      <a:pPr algn="l" fontAlgn="b"/>
                      <a:r>
                        <a:rPr lang="en-US" sz="800" u="none" strike="noStrike" dirty="0">
                          <a:effectLst/>
                          <a:hlinkClick r:id="rId11" action="ppaction://hlinksldjump"/>
                        </a:rPr>
                        <a:t>Improving the evidence base regarding the impact of sustainability and climate change education and related learning outcomes</a:t>
                      </a:r>
                      <a:endParaRPr lang="en-US" sz="800" b="0" i="0" u="none" strike="noStrike" dirty="0">
                        <a:solidFill>
                          <a:srgbClr val="000000"/>
                        </a:solidFill>
                        <a:effectLst/>
                        <a:latin typeface="Calibri" panose="020F0502020204030204" pitchFamily="34" charset="0"/>
                      </a:endParaRPr>
                    </a:p>
                  </a:txBody>
                  <a:tcPr marL="1767" marR="1767" marT="1767" marB="0" anchor="ctr"/>
                </a:tc>
                <a:tc>
                  <a:txBody>
                    <a:bodyPr/>
                    <a:lstStyle/>
                    <a:p>
                      <a:pPr algn="ctr" fontAlgn="b"/>
                      <a:r>
                        <a:rPr lang="fr-FR" sz="800" u="none" strike="noStrike" dirty="0">
                          <a:effectLst/>
                        </a:rPr>
                        <a:t>RIA</a:t>
                      </a:r>
                      <a:endParaRPr lang="fr-FR" sz="800" b="0" i="0" u="none" strike="noStrike" dirty="0">
                        <a:solidFill>
                          <a:srgbClr val="000000"/>
                        </a:solidFill>
                        <a:effectLst/>
                        <a:latin typeface="Calibri" panose="020F0502020204030204" pitchFamily="34" charset="0"/>
                      </a:endParaRPr>
                    </a:p>
                  </a:txBody>
                  <a:tcPr marL="1767" marR="1767" marT="1767" marB="0" anchor="ctr"/>
                </a:tc>
                <a:tc>
                  <a:txBody>
                    <a:bodyPr/>
                    <a:lstStyle/>
                    <a:p>
                      <a:pPr algn="ctr" fontAlgn="b"/>
                      <a:r>
                        <a:rPr lang="fr-FR" sz="800" u="none" strike="noStrike">
                          <a:effectLst/>
                        </a:rPr>
                        <a:t>5</a:t>
                      </a:r>
                      <a:endParaRPr lang="fr-FR" sz="800" b="0" i="0" u="none" strike="noStrike">
                        <a:solidFill>
                          <a:srgbClr val="000000"/>
                        </a:solidFill>
                        <a:effectLst/>
                        <a:latin typeface="Calibri" panose="020F0502020204030204" pitchFamily="34" charset="0"/>
                      </a:endParaRPr>
                    </a:p>
                  </a:txBody>
                  <a:tcPr marL="1767" marR="1767" marT="1767" marB="0" anchor="ctr"/>
                </a:tc>
                <a:tc>
                  <a:txBody>
                    <a:bodyPr/>
                    <a:lstStyle/>
                    <a:p>
                      <a:pPr algn="ctr" fontAlgn="b"/>
                      <a:r>
                        <a:rPr lang="fr-FR" sz="800" u="none" strike="noStrike">
                          <a:effectLst/>
                        </a:rPr>
                        <a:t>1</a:t>
                      </a:r>
                      <a:endParaRPr lang="fr-FR" sz="800" b="0" i="0" u="none" strike="noStrike">
                        <a:solidFill>
                          <a:srgbClr val="000000"/>
                        </a:solidFill>
                        <a:effectLst/>
                        <a:latin typeface="Calibri" panose="020F0502020204030204" pitchFamily="34" charset="0"/>
                      </a:endParaRPr>
                    </a:p>
                  </a:txBody>
                  <a:tcPr marL="1767" marR="1767" marT="1767" marB="0" anchor="ctr"/>
                </a:tc>
                <a:extLst>
                  <a:ext uri="{0D108BD9-81ED-4DB2-BD59-A6C34878D82A}">
                    <a16:rowId xmlns:a16="http://schemas.microsoft.com/office/drawing/2014/main" val="2705005511"/>
                  </a:ext>
                </a:extLst>
              </a:tr>
              <a:tr h="126166">
                <a:tc>
                  <a:txBody>
                    <a:bodyPr/>
                    <a:lstStyle/>
                    <a:p>
                      <a:pPr algn="l" fontAlgn="b"/>
                      <a:r>
                        <a:rPr lang="fr-FR" sz="800" u="none" strike="noStrike">
                          <a:effectLst/>
                        </a:rPr>
                        <a:t>International cooperation</a:t>
                      </a:r>
                      <a:endParaRPr lang="fr-FR" sz="800" b="0" i="0" u="none" strike="noStrike">
                        <a:solidFill>
                          <a:srgbClr val="000000"/>
                        </a:solidFill>
                        <a:effectLst/>
                        <a:latin typeface="Calibri" panose="020F0502020204030204" pitchFamily="34" charset="0"/>
                      </a:endParaRPr>
                    </a:p>
                  </a:txBody>
                  <a:tcPr marL="1767" marR="1767" marT="1767" marB="0" anchor="ctr"/>
                </a:tc>
                <a:tc>
                  <a:txBody>
                    <a:bodyPr/>
                    <a:lstStyle/>
                    <a:p>
                      <a:pPr algn="ctr" fontAlgn="ctr"/>
                      <a:r>
                        <a:rPr lang="fr-FR" sz="800" u="none" strike="noStrike">
                          <a:effectLst/>
                        </a:rPr>
                        <a:t>13/12/2022</a:t>
                      </a:r>
                      <a:endParaRPr lang="fr-FR" sz="800" b="0" i="0" u="none" strike="noStrike">
                        <a:solidFill>
                          <a:srgbClr val="000000"/>
                        </a:solidFill>
                        <a:effectLst/>
                        <a:latin typeface="Calibri" panose="020F0502020204030204" pitchFamily="34" charset="0"/>
                      </a:endParaRPr>
                    </a:p>
                  </a:txBody>
                  <a:tcPr marL="1767" marR="1767" marT="1767" marB="0" anchor="ctr"/>
                </a:tc>
                <a:tc>
                  <a:txBody>
                    <a:bodyPr/>
                    <a:lstStyle/>
                    <a:p>
                      <a:pPr algn="ctr" fontAlgn="ctr"/>
                      <a:r>
                        <a:rPr lang="fr-FR" sz="800" u="none" strike="noStrike">
                          <a:effectLst/>
                        </a:rPr>
                        <a:t>18/04/2023</a:t>
                      </a:r>
                      <a:endParaRPr lang="fr-FR" sz="800" b="0" i="0" u="none" strike="noStrike">
                        <a:solidFill>
                          <a:srgbClr val="000000"/>
                        </a:solidFill>
                        <a:effectLst/>
                        <a:latin typeface="Calibri" panose="020F0502020204030204" pitchFamily="34" charset="0"/>
                      </a:endParaRPr>
                    </a:p>
                  </a:txBody>
                  <a:tcPr marL="1767" marR="1767" marT="1767" marB="0" anchor="ctr"/>
                </a:tc>
                <a:tc>
                  <a:txBody>
                    <a:bodyPr/>
                    <a:lstStyle/>
                    <a:p>
                      <a:pPr algn="l" fontAlgn="b"/>
                      <a:r>
                        <a:rPr lang="fr-FR" sz="800" u="none" strike="noStrike">
                          <a:effectLst/>
                        </a:rPr>
                        <a:t>HORIZON-CL5-2023-D1-01-11</a:t>
                      </a:r>
                      <a:endParaRPr lang="fr-FR" sz="800" b="0" i="0" u="none" strike="noStrike">
                        <a:solidFill>
                          <a:srgbClr val="000000"/>
                        </a:solidFill>
                        <a:effectLst/>
                        <a:latin typeface="Calibri" panose="020F0502020204030204" pitchFamily="34" charset="0"/>
                      </a:endParaRPr>
                    </a:p>
                  </a:txBody>
                  <a:tcPr marL="1767" marR="1767" marT="1767" marB="0" anchor="ctr"/>
                </a:tc>
                <a:tc>
                  <a:txBody>
                    <a:bodyPr/>
                    <a:lstStyle/>
                    <a:p>
                      <a:pPr algn="l" fontAlgn="b"/>
                      <a:r>
                        <a:rPr lang="en-US" sz="800" u="none" strike="noStrike" dirty="0">
                          <a:effectLst/>
                          <a:hlinkClick r:id="rId12" action="ppaction://hlinksldjump"/>
                        </a:rPr>
                        <a:t>Needs-based adaptation to climate change in Africa</a:t>
                      </a:r>
                      <a:endParaRPr lang="en-US" sz="800" b="0" i="0" u="none" strike="noStrike" dirty="0">
                        <a:solidFill>
                          <a:srgbClr val="000000"/>
                        </a:solidFill>
                        <a:effectLst/>
                        <a:latin typeface="Calibri" panose="020F0502020204030204" pitchFamily="34" charset="0"/>
                      </a:endParaRPr>
                    </a:p>
                  </a:txBody>
                  <a:tcPr marL="1767" marR="1767" marT="1767" marB="0" anchor="ctr"/>
                </a:tc>
                <a:tc>
                  <a:txBody>
                    <a:bodyPr/>
                    <a:lstStyle/>
                    <a:p>
                      <a:pPr algn="ctr" fontAlgn="b"/>
                      <a:r>
                        <a:rPr lang="fr-FR" sz="800" u="none" strike="noStrike" dirty="0">
                          <a:effectLst/>
                        </a:rPr>
                        <a:t>RIA</a:t>
                      </a:r>
                      <a:endParaRPr lang="fr-FR" sz="800" b="0" i="0" u="none" strike="noStrike" dirty="0">
                        <a:solidFill>
                          <a:srgbClr val="000000"/>
                        </a:solidFill>
                        <a:effectLst/>
                        <a:latin typeface="Calibri" panose="020F0502020204030204" pitchFamily="34" charset="0"/>
                      </a:endParaRPr>
                    </a:p>
                  </a:txBody>
                  <a:tcPr marL="1767" marR="1767" marT="1767" marB="0" anchor="ctr"/>
                </a:tc>
                <a:tc>
                  <a:txBody>
                    <a:bodyPr/>
                    <a:lstStyle/>
                    <a:p>
                      <a:pPr algn="ctr" fontAlgn="b"/>
                      <a:r>
                        <a:rPr lang="fr-FR" sz="800" u="none" strike="noStrike" dirty="0">
                          <a:effectLst/>
                        </a:rPr>
                        <a:t>5</a:t>
                      </a:r>
                      <a:endParaRPr lang="fr-FR" sz="800" b="0" i="0" u="none" strike="noStrike" dirty="0">
                        <a:solidFill>
                          <a:srgbClr val="000000"/>
                        </a:solidFill>
                        <a:effectLst/>
                        <a:latin typeface="Calibri" panose="020F0502020204030204" pitchFamily="34" charset="0"/>
                      </a:endParaRPr>
                    </a:p>
                  </a:txBody>
                  <a:tcPr marL="1767" marR="1767" marT="1767" marB="0" anchor="ctr"/>
                </a:tc>
                <a:tc>
                  <a:txBody>
                    <a:bodyPr/>
                    <a:lstStyle/>
                    <a:p>
                      <a:pPr algn="ctr" fontAlgn="b"/>
                      <a:r>
                        <a:rPr lang="fr-FR" sz="800" u="none" strike="noStrike">
                          <a:effectLst/>
                        </a:rPr>
                        <a:t>2</a:t>
                      </a:r>
                      <a:endParaRPr lang="fr-FR" sz="800" b="0" i="0" u="none" strike="noStrike">
                        <a:solidFill>
                          <a:srgbClr val="000000"/>
                        </a:solidFill>
                        <a:effectLst/>
                        <a:latin typeface="Calibri" panose="020F0502020204030204" pitchFamily="34" charset="0"/>
                      </a:endParaRPr>
                    </a:p>
                  </a:txBody>
                  <a:tcPr marL="1767" marR="1767" marT="1767" marB="0" anchor="ctr"/>
                </a:tc>
                <a:extLst>
                  <a:ext uri="{0D108BD9-81ED-4DB2-BD59-A6C34878D82A}">
                    <a16:rowId xmlns:a16="http://schemas.microsoft.com/office/drawing/2014/main" val="3466454672"/>
                  </a:ext>
                </a:extLst>
              </a:tr>
              <a:tr h="188366">
                <a:tc>
                  <a:txBody>
                    <a:bodyPr/>
                    <a:lstStyle/>
                    <a:p>
                      <a:pPr algn="l" fontAlgn="b"/>
                      <a:r>
                        <a:rPr lang="fr-FR" sz="800" u="none" strike="noStrike">
                          <a:effectLst/>
                        </a:rPr>
                        <a:t>International cooperation</a:t>
                      </a:r>
                      <a:endParaRPr lang="fr-FR" sz="800" b="0" i="0" u="none" strike="noStrike">
                        <a:solidFill>
                          <a:srgbClr val="000000"/>
                        </a:solidFill>
                        <a:effectLst/>
                        <a:latin typeface="Calibri" panose="020F0502020204030204" pitchFamily="34" charset="0"/>
                      </a:endParaRPr>
                    </a:p>
                  </a:txBody>
                  <a:tcPr marL="1767" marR="1767" marT="1767" marB="0" anchor="ctr"/>
                </a:tc>
                <a:tc>
                  <a:txBody>
                    <a:bodyPr/>
                    <a:lstStyle/>
                    <a:p>
                      <a:pPr algn="ctr" fontAlgn="ctr"/>
                      <a:r>
                        <a:rPr lang="fr-FR" sz="800" u="none" strike="noStrike">
                          <a:effectLst/>
                        </a:rPr>
                        <a:t>13/12/2022</a:t>
                      </a:r>
                      <a:endParaRPr lang="fr-FR" sz="800" b="0" i="0" u="none" strike="noStrike">
                        <a:solidFill>
                          <a:srgbClr val="000000"/>
                        </a:solidFill>
                        <a:effectLst/>
                        <a:latin typeface="Calibri" panose="020F0502020204030204" pitchFamily="34" charset="0"/>
                      </a:endParaRPr>
                    </a:p>
                  </a:txBody>
                  <a:tcPr marL="1767" marR="1767" marT="1767" marB="0" anchor="ctr"/>
                </a:tc>
                <a:tc>
                  <a:txBody>
                    <a:bodyPr/>
                    <a:lstStyle/>
                    <a:p>
                      <a:pPr algn="ctr" fontAlgn="ctr"/>
                      <a:r>
                        <a:rPr lang="fr-FR" sz="800" u="none" strike="noStrike">
                          <a:effectLst/>
                        </a:rPr>
                        <a:t>18/04/2023</a:t>
                      </a:r>
                      <a:endParaRPr lang="fr-FR" sz="800" b="0" i="0" u="none" strike="noStrike">
                        <a:solidFill>
                          <a:srgbClr val="000000"/>
                        </a:solidFill>
                        <a:effectLst/>
                        <a:latin typeface="Calibri" panose="020F0502020204030204" pitchFamily="34" charset="0"/>
                      </a:endParaRPr>
                    </a:p>
                  </a:txBody>
                  <a:tcPr marL="1767" marR="1767" marT="1767" marB="0" anchor="ctr"/>
                </a:tc>
                <a:tc>
                  <a:txBody>
                    <a:bodyPr/>
                    <a:lstStyle/>
                    <a:p>
                      <a:pPr algn="l" fontAlgn="b"/>
                      <a:r>
                        <a:rPr lang="fr-FR" sz="800" u="none" strike="noStrike">
                          <a:effectLst/>
                        </a:rPr>
                        <a:t>HORIZON-CL5-2023-D1-02-01</a:t>
                      </a:r>
                      <a:endParaRPr lang="fr-FR" sz="800" b="0" i="0" u="none" strike="noStrike">
                        <a:solidFill>
                          <a:srgbClr val="000000"/>
                        </a:solidFill>
                        <a:effectLst/>
                        <a:latin typeface="Calibri" panose="020F0502020204030204" pitchFamily="34" charset="0"/>
                      </a:endParaRPr>
                    </a:p>
                  </a:txBody>
                  <a:tcPr marL="1767" marR="1767" marT="1767" marB="0" anchor="ctr"/>
                </a:tc>
                <a:tc>
                  <a:txBody>
                    <a:bodyPr/>
                    <a:lstStyle/>
                    <a:p>
                      <a:pPr algn="l" fontAlgn="b"/>
                      <a:r>
                        <a:rPr lang="en-US" sz="800" u="none" strike="noStrike" dirty="0">
                          <a:effectLst/>
                          <a:hlinkClick r:id="rId13" action="ppaction://hlinksldjump"/>
                        </a:rPr>
                        <a:t>EU-China international cooperation on data and model development for pathways to carbon neutrality: focusing on </a:t>
                      </a:r>
                      <a:r>
                        <a:rPr lang="en-US" sz="800" u="none" strike="noStrike" dirty="0" err="1">
                          <a:effectLst/>
                          <a:hlinkClick r:id="rId13" action="ppaction://hlinksldjump"/>
                        </a:rPr>
                        <a:t>decarbonisation</a:t>
                      </a:r>
                      <a:r>
                        <a:rPr lang="en-US" sz="800" u="none" strike="noStrike" dirty="0">
                          <a:effectLst/>
                          <a:hlinkClick r:id="rId13" action="ppaction://hlinksldjump"/>
                        </a:rPr>
                        <a:t>, energy efficiency and socio-economic implications of the transition</a:t>
                      </a:r>
                      <a:endParaRPr lang="en-US" sz="800" b="0" i="0" u="none" strike="noStrike" dirty="0">
                        <a:solidFill>
                          <a:srgbClr val="000000"/>
                        </a:solidFill>
                        <a:effectLst/>
                        <a:latin typeface="Calibri" panose="020F0502020204030204" pitchFamily="34" charset="0"/>
                      </a:endParaRPr>
                    </a:p>
                  </a:txBody>
                  <a:tcPr marL="1767" marR="1767" marT="1767" marB="0" anchor="ctr"/>
                </a:tc>
                <a:tc>
                  <a:txBody>
                    <a:bodyPr/>
                    <a:lstStyle/>
                    <a:p>
                      <a:pPr algn="ctr" fontAlgn="b"/>
                      <a:r>
                        <a:rPr lang="fr-FR" sz="800" u="none" strike="noStrike">
                          <a:effectLst/>
                        </a:rPr>
                        <a:t>RIA</a:t>
                      </a:r>
                      <a:endParaRPr lang="fr-FR" sz="800" b="0" i="0" u="none" strike="noStrike">
                        <a:solidFill>
                          <a:srgbClr val="000000"/>
                        </a:solidFill>
                        <a:effectLst/>
                        <a:latin typeface="Calibri" panose="020F0502020204030204" pitchFamily="34" charset="0"/>
                      </a:endParaRPr>
                    </a:p>
                  </a:txBody>
                  <a:tcPr marL="1767" marR="1767" marT="1767" marB="0" anchor="ctr"/>
                </a:tc>
                <a:tc>
                  <a:txBody>
                    <a:bodyPr/>
                    <a:lstStyle/>
                    <a:p>
                      <a:pPr algn="ctr" fontAlgn="b"/>
                      <a:r>
                        <a:rPr lang="fr-FR" sz="800" u="none" strike="noStrike" dirty="0" smtClean="0">
                          <a:effectLst/>
                        </a:rPr>
                        <a:t>2,5</a:t>
                      </a:r>
                      <a:endParaRPr lang="fr-FR" sz="800" b="0" i="0" u="none" strike="noStrike" dirty="0">
                        <a:solidFill>
                          <a:srgbClr val="000000"/>
                        </a:solidFill>
                        <a:effectLst/>
                        <a:latin typeface="Calibri" panose="020F0502020204030204" pitchFamily="34" charset="0"/>
                      </a:endParaRPr>
                    </a:p>
                  </a:txBody>
                  <a:tcPr marL="1767" marR="1767" marT="1767" marB="0" anchor="ctr"/>
                </a:tc>
                <a:tc>
                  <a:txBody>
                    <a:bodyPr/>
                    <a:lstStyle/>
                    <a:p>
                      <a:pPr algn="ctr" fontAlgn="b"/>
                      <a:r>
                        <a:rPr lang="fr-FR" sz="800" b="0" i="0" u="none" strike="noStrike" dirty="0">
                          <a:solidFill>
                            <a:schemeClr val="tx1"/>
                          </a:solidFill>
                          <a:effectLst/>
                          <a:latin typeface="+mn-lt"/>
                        </a:rPr>
                        <a:t>2</a:t>
                      </a:r>
                      <a:endParaRPr lang="fr-FR" sz="800" b="0" i="0" u="none" strike="noStrike" dirty="0">
                        <a:solidFill>
                          <a:srgbClr val="000000"/>
                        </a:solidFill>
                        <a:effectLst/>
                        <a:latin typeface="Calibri" panose="020F0502020204030204" pitchFamily="34" charset="0"/>
                      </a:endParaRPr>
                    </a:p>
                  </a:txBody>
                  <a:tcPr marL="1767" marR="1767" marT="1767" marB="0" anchor="ctr"/>
                </a:tc>
                <a:extLst>
                  <a:ext uri="{0D108BD9-81ED-4DB2-BD59-A6C34878D82A}">
                    <a16:rowId xmlns:a16="http://schemas.microsoft.com/office/drawing/2014/main" val="147437713"/>
                  </a:ext>
                </a:extLst>
              </a:tr>
              <a:tr h="126166">
                <a:tc>
                  <a:txBody>
                    <a:bodyPr/>
                    <a:lstStyle/>
                    <a:p>
                      <a:pPr algn="l" fontAlgn="b"/>
                      <a:r>
                        <a:rPr lang="fr-FR" sz="800" u="none" strike="noStrike">
                          <a:effectLst/>
                        </a:rPr>
                        <a:t>International cooperation</a:t>
                      </a:r>
                      <a:endParaRPr lang="fr-FR" sz="800" b="0" i="0" u="none" strike="noStrike">
                        <a:solidFill>
                          <a:srgbClr val="000000"/>
                        </a:solidFill>
                        <a:effectLst/>
                        <a:latin typeface="Calibri" panose="020F0502020204030204" pitchFamily="34" charset="0"/>
                      </a:endParaRPr>
                    </a:p>
                  </a:txBody>
                  <a:tcPr marL="1767" marR="1767" marT="1767" marB="0" anchor="ctr"/>
                </a:tc>
                <a:tc>
                  <a:txBody>
                    <a:bodyPr/>
                    <a:lstStyle/>
                    <a:p>
                      <a:pPr algn="ctr" fontAlgn="ctr"/>
                      <a:r>
                        <a:rPr lang="fr-FR" sz="800" u="none" strike="noStrike">
                          <a:effectLst/>
                        </a:rPr>
                        <a:t>13/12/2022</a:t>
                      </a:r>
                      <a:endParaRPr lang="fr-FR" sz="800" b="0" i="0" u="none" strike="noStrike">
                        <a:solidFill>
                          <a:srgbClr val="000000"/>
                        </a:solidFill>
                        <a:effectLst/>
                        <a:latin typeface="Calibri" panose="020F0502020204030204" pitchFamily="34" charset="0"/>
                      </a:endParaRPr>
                    </a:p>
                  </a:txBody>
                  <a:tcPr marL="1767" marR="1767" marT="1767" marB="0" anchor="ctr"/>
                </a:tc>
                <a:tc>
                  <a:txBody>
                    <a:bodyPr/>
                    <a:lstStyle/>
                    <a:p>
                      <a:pPr algn="ctr" fontAlgn="ctr"/>
                      <a:r>
                        <a:rPr lang="fr-FR" sz="800" u="none" strike="noStrike">
                          <a:effectLst/>
                        </a:rPr>
                        <a:t>18/04/2023</a:t>
                      </a:r>
                      <a:endParaRPr lang="fr-FR" sz="800" b="0" i="0" u="none" strike="noStrike">
                        <a:solidFill>
                          <a:srgbClr val="000000"/>
                        </a:solidFill>
                        <a:effectLst/>
                        <a:latin typeface="Calibri" panose="020F0502020204030204" pitchFamily="34" charset="0"/>
                      </a:endParaRPr>
                    </a:p>
                  </a:txBody>
                  <a:tcPr marL="1767" marR="1767" marT="1767" marB="0" anchor="ctr"/>
                </a:tc>
                <a:tc>
                  <a:txBody>
                    <a:bodyPr/>
                    <a:lstStyle/>
                    <a:p>
                      <a:pPr algn="l" fontAlgn="b"/>
                      <a:r>
                        <a:rPr lang="fr-FR" sz="800" u="none" strike="noStrike" dirty="0">
                          <a:effectLst/>
                        </a:rPr>
                        <a:t>HORIZON-CL5-2023-D1-02-02</a:t>
                      </a:r>
                      <a:endParaRPr lang="fr-FR" sz="800" b="0" i="0" u="none" strike="noStrike" dirty="0">
                        <a:solidFill>
                          <a:srgbClr val="000000"/>
                        </a:solidFill>
                        <a:effectLst/>
                        <a:latin typeface="Calibri" panose="020F0502020204030204" pitchFamily="34" charset="0"/>
                      </a:endParaRPr>
                    </a:p>
                  </a:txBody>
                  <a:tcPr marL="1767" marR="1767" marT="1767" marB="0" anchor="ctr"/>
                </a:tc>
                <a:tc>
                  <a:txBody>
                    <a:bodyPr/>
                    <a:lstStyle/>
                    <a:p>
                      <a:pPr algn="l" fontAlgn="b"/>
                      <a:r>
                        <a:rPr lang="fr-FR" sz="800" u="none" strike="noStrike" dirty="0">
                          <a:effectLst/>
                          <a:hlinkClick r:id="rId14" action="ppaction://hlinksldjump"/>
                        </a:rPr>
                        <a:t>EU-China international </a:t>
                      </a:r>
                      <a:r>
                        <a:rPr lang="fr-FR" sz="800" u="none" strike="noStrike" dirty="0" err="1">
                          <a:effectLst/>
                          <a:hlinkClick r:id="rId14" action="ppaction://hlinksldjump"/>
                        </a:rPr>
                        <a:t>cooperation</a:t>
                      </a:r>
                      <a:r>
                        <a:rPr lang="fr-FR" sz="800" u="none" strike="noStrike" dirty="0">
                          <a:effectLst/>
                          <a:hlinkClick r:id="rId14" action="ppaction://hlinksldjump"/>
                        </a:rPr>
                        <a:t> on </a:t>
                      </a:r>
                      <a:r>
                        <a:rPr lang="fr-FR" sz="800" u="none" strike="noStrike" dirty="0" err="1">
                          <a:effectLst/>
                          <a:hlinkClick r:id="rId14" action="ppaction://hlinksldjump"/>
                        </a:rPr>
                        <a:t>blue</a:t>
                      </a:r>
                      <a:r>
                        <a:rPr lang="fr-FR" sz="800" u="none" strike="noStrike" dirty="0">
                          <a:effectLst/>
                          <a:hlinkClick r:id="rId14" action="ppaction://hlinksldjump"/>
                        </a:rPr>
                        <a:t> </a:t>
                      </a:r>
                      <a:r>
                        <a:rPr lang="fr-FR" sz="800" u="none" strike="noStrike" dirty="0" err="1">
                          <a:effectLst/>
                          <a:hlinkClick r:id="rId14" action="ppaction://hlinksldjump"/>
                        </a:rPr>
                        <a:t>carbon</a:t>
                      </a:r>
                      <a:endParaRPr lang="fr-FR" sz="800" b="0" i="0" u="none" strike="noStrike" dirty="0">
                        <a:solidFill>
                          <a:srgbClr val="000000"/>
                        </a:solidFill>
                        <a:effectLst/>
                        <a:latin typeface="Calibri" panose="020F0502020204030204" pitchFamily="34" charset="0"/>
                      </a:endParaRPr>
                    </a:p>
                  </a:txBody>
                  <a:tcPr marL="1767" marR="1767" marT="1767" marB="0" anchor="ctr"/>
                </a:tc>
                <a:tc>
                  <a:txBody>
                    <a:bodyPr/>
                    <a:lstStyle/>
                    <a:p>
                      <a:pPr algn="ctr" fontAlgn="b"/>
                      <a:r>
                        <a:rPr lang="fr-FR" sz="800" u="none" strike="noStrike">
                          <a:effectLst/>
                        </a:rPr>
                        <a:t>RIA</a:t>
                      </a:r>
                      <a:endParaRPr lang="fr-FR" sz="800" b="0" i="0" u="none" strike="noStrike">
                        <a:solidFill>
                          <a:srgbClr val="000000"/>
                        </a:solidFill>
                        <a:effectLst/>
                        <a:latin typeface="Calibri" panose="020F0502020204030204" pitchFamily="34" charset="0"/>
                      </a:endParaRPr>
                    </a:p>
                  </a:txBody>
                  <a:tcPr marL="1767" marR="1767" marT="1767" marB="0" anchor="ctr"/>
                </a:tc>
                <a:tc>
                  <a:txBody>
                    <a:bodyPr/>
                    <a:lstStyle/>
                    <a:p>
                      <a:pPr algn="ctr" fontAlgn="b"/>
                      <a:r>
                        <a:rPr lang="fr-FR" sz="800" u="none" strike="noStrike">
                          <a:effectLst/>
                        </a:rPr>
                        <a:t>5</a:t>
                      </a:r>
                      <a:endParaRPr lang="fr-FR" sz="800" b="0" i="0" u="none" strike="noStrike">
                        <a:solidFill>
                          <a:srgbClr val="000000"/>
                        </a:solidFill>
                        <a:effectLst/>
                        <a:latin typeface="Calibri" panose="020F0502020204030204" pitchFamily="34" charset="0"/>
                      </a:endParaRPr>
                    </a:p>
                  </a:txBody>
                  <a:tcPr marL="1767" marR="1767" marT="1767" marB="0" anchor="ctr"/>
                </a:tc>
                <a:tc>
                  <a:txBody>
                    <a:bodyPr/>
                    <a:lstStyle/>
                    <a:p>
                      <a:pPr algn="ctr" fontAlgn="b"/>
                      <a:r>
                        <a:rPr lang="fr-FR" sz="800" u="none" strike="noStrike" dirty="0">
                          <a:effectLst/>
                        </a:rPr>
                        <a:t>1</a:t>
                      </a:r>
                      <a:endParaRPr lang="fr-FR" sz="800" b="0" i="0" u="none" strike="noStrike" dirty="0">
                        <a:solidFill>
                          <a:srgbClr val="000000"/>
                        </a:solidFill>
                        <a:effectLst/>
                        <a:latin typeface="Calibri" panose="020F0502020204030204" pitchFamily="34" charset="0"/>
                      </a:endParaRPr>
                    </a:p>
                  </a:txBody>
                  <a:tcPr marL="1767" marR="1767" marT="1767" marB="0" anchor="ctr"/>
                </a:tc>
                <a:extLst>
                  <a:ext uri="{0D108BD9-81ED-4DB2-BD59-A6C34878D82A}">
                    <a16:rowId xmlns:a16="http://schemas.microsoft.com/office/drawing/2014/main" val="2885160638"/>
                  </a:ext>
                </a:extLst>
              </a:tr>
            </a:tbl>
          </a:graphicData>
        </a:graphic>
      </p:graphicFrame>
    </p:spTree>
    <p:extLst>
      <p:ext uri="{BB962C8B-B14F-4D97-AF65-F5344CB8AC3E}">
        <p14:creationId xmlns:p14="http://schemas.microsoft.com/office/powerpoint/2010/main" val="955335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5" name="Espace réservé du texte 4"/>
          <p:cNvSpPr>
            <a:spLocks noGrp="1"/>
          </p:cNvSpPr>
          <p:nvPr>
            <p:ph type="body" sz="quarter" idx="13"/>
          </p:nvPr>
        </p:nvSpPr>
        <p:spPr bwMode="auto">
          <a:xfrm>
            <a:off x="611560" y="2006718"/>
            <a:ext cx="7668384" cy="2077200"/>
          </a:xfrm>
        </p:spPr>
        <p:txBody>
          <a:bodyPr/>
          <a:lstStyle/>
          <a:p>
            <a:pPr>
              <a:defRPr/>
            </a:pPr>
            <a:endParaRPr lang="fr-FR" sz="2800" b="0" dirty="0"/>
          </a:p>
          <a:p>
            <a:pPr>
              <a:defRPr/>
            </a:pPr>
            <a:r>
              <a:rPr lang="fr-FR" sz="2800" b="0" dirty="0"/>
              <a:t>GUIDE DES APPELS</a:t>
            </a:r>
            <a:endParaRPr dirty="0"/>
          </a:p>
          <a:p>
            <a:pPr>
              <a:defRPr/>
            </a:pPr>
            <a:r>
              <a:rPr lang="fr-FR" sz="3600" dirty="0" smtClean="0"/>
              <a:t>Destination 1 – Climat</a:t>
            </a:r>
            <a:endParaRPr lang="fr-FR" sz="3600" b="0" dirty="0"/>
          </a:p>
        </p:txBody>
      </p:sp>
      <p:sp>
        <p:nvSpPr>
          <p:cNvPr id="3" name="Rectangle 2"/>
          <p:cNvSpPr/>
          <p:nvPr/>
        </p:nvSpPr>
        <p:spPr>
          <a:xfrm>
            <a:off x="3995936" y="4371950"/>
            <a:ext cx="4788024" cy="461665"/>
          </a:xfrm>
          <a:prstGeom prst="rect">
            <a:avLst/>
          </a:prstGeom>
        </p:spPr>
        <p:txBody>
          <a:bodyPr wrap="square">
            <a:spAutoFit/>
          </a:bodyPr>
          <a:lstStyle/>
          <a:p>
            <a:pPr algn="just">
              <a:spcAft>
                <a:spcPts val="0"/>
              </a:spcAft>
              <a:defRPr/>
            </a:pPr>
            <a:r>
              <a:rPr lang="fr-FR" sz="1200" b="1" i="1" dirty="0" smtClean="0">
                <a:solidFill>
                  <a:srgbClr val="FF0000"/>
                </a:solidFill>
              </a:rPr>
              <a:t>NB : Seul le texte de l’appel fait foi. Pour </a:t>
            </a:r>
            <a:r>
              <a:rPr lang="fr-FR" sz="1200" b="1" i="1" dirty="0">
                <a:solidFill>
                  <a:srgbClr val="FF0000"/>
                </a:solidFill>
              </a:rPr>
              <a:t>connaitre l’ensemble des activités </a:t>
            </a:r>
            <a:r>
              <a:rPr lang="fr-FR" sz="1200" b="1" i="1" dirty="0" smtClean="0">
                <a:solidFill>
                  <a:srgbClr val="FF0000"/>
                </a:solidFill>
              </a:rPr>
              <a:t>attendues, consulter le </a:t>
            </a:r>
            <a:r>
              <a:rPr lang="fr-FR" sz="1200" b="1" i="1" dirty="0">
                <a:solidFill>
                  <a:srgbClr val="FF0000"/>
                </a:solidFill>
              </a:rPr>
              <a:t>texte intégral de </a:t>
            </a:r>
            <a:r>
              <a:rPr lang="fr-FR" sz="1200" b="1" i="1" dirty="0" smtClean="0">
                <a:solidFill>
                  <a:srgbClr val="FF0000"/>
                </a:solidFill>
              </a:rPr>
              <a:t>l’appel.</a:t>
            </a:r>
            <a:endParaRPr lang="fr-FR" sz="1200" b="1" dirty="0">
              <a:solidFill>
                <a:srgbClr val="FF0000"/>
              </a:solidFill>
            </a:endParaRPr>
          </a:p>
        </p:txBody>
      </p:sp>
    </p:spTree>
    <p:extLst>
      <p:ext uri="{BB962C8B-B14F-4D97-AF65-F5344CB8AC3E}">
        <p14:creationId xmlns:p14="http://schemas.microsoft.com/office/powerpoint/2010/main" val="3944829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 name="Titre 12"/>
          <p:cNvSpPr>
            <a:spLocks noGrp="1"/>
          </p:cNvSpPr>
          <p:nvPr>
            <p:ph type="title"/>
          </p:nvPr>
        </p:nvSpPr>
        <p:spPr bwMode="auto"/>
        <p:txBody>
          <a:bodyPr/>
          <a:lstStyle/>
          <a:p>
            <a:pPr marL="0" indent="0">
              <a:buNone/>
              <a:defRPr/>
            </a:pPr>
            <a:r>
              <a:rPr lang="fr-FR" sz="2400" b="0" dirty="0"/>
              <a:t>Destination 1</a:t>
            </a:r>
            <a:r>
              <a:rPr lang="fr-FR" dirty="0"/>
              <a:t/>
            </a:r>
            <a:br>
              <a:rPr lang="fr-FR" dirty="0"/>
            </a:br>
            <a:r>
              <a:rPr lang="fr-FR" i="1" dirty="0"/>
              <a:t>Sciences du climat et réponses pour la transformation vers la neutralité climatique</a:t>
            </a:r>
            <a:endParaRPr dirty="0"/>
          </a:p>
        </p:txBody>
      </p:sp>
      <p:sp>
        <p:nvSpPr>
          <p:cNvPr id="11" name="Espace réservé du numéro de diapositive 10"/>
          <p:cNvSpPr>
            <a:spLocks noGrp="1"/>
          </p:cNvSpPr>
          <p:nvPr>
            <p:ph type="sldNum" sz="quarter" idx="12"/>
          </p:nvPr>
        </p:nvSpPr>
        <p:spPr bwMode="auto"/>
        <p:txBody>
          <a:bodyPr/>
          <a:lstStyle/>
          <a:p>
            <a:pPr>
              <a:defRPr/>
            </a:pPr>
            <a:fld id="{733122C9-A0B9-462F-8757-0847AD287B63}" type="slidenum">
              <a:rPr lang="fr-FR"/>
              <a:t>16</a:t>
            </a:fld>
            <a:endParaRPr lang="fr-FR"/>
          </a:p>
        </p:txBody>
      </p:sp>
    </p:spTree>
    <p:extLst>
      <p:ext uri="{BB962C8B-B14F-4D97-AF65-F5344CB8AC3E}">
        <p14:creationId xmlns:p14="http://schemas.microsoft.com/office/powerpoint/2010/main" val="48580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 name="ZoneTexte 7"/>
          <p:cNvSpPr txBox="1"/>
          <p:nvPr/>
        </p:nvSpPr>
        <p:spPr bwMode="auto">
          <a:xfrm>
            <a:off x="3203848" y="195087"/>
            <a:ext cx="5765503" cy="553998"/>
          </a:xfrm>
          <a:prstGeom prst="rect">
            <a:avLst/>
          </a:prstGeom>
          <a:noFill/>
        </p:spPr>
        <p:txBody>
          <a:bodyPr wrap="square" rtlCol="0">
            <a:spAutoFit/>
          </a:bodyPr>
          <a:lstStyle/>
          <a:p>
            <a:pPr algn="r">
              <a:defRPr/>
            </a:pPr>
            <a:r>
              <a:rPr lang="fr-FR" b="1" dirty="0"/>
              <a:t>Destination </a:t>
            </a:r>
            <a:r>
              <a:rPr lang="fr-FR" b="1" dirty="0" smtClean="0"/>
              <a:t>1 </a:t>
            </a:r>
            <a:r>
              <a:rPr lang="fr-FR" b="1" dirty="0"/>
              <a:t>: Les impacts</a:t>
            </a:r>
            <a:endParaRPr dirty="0"/>
          </a:p>
          <a:p>
            <a:pPr algn="r">
              <a:defRPr/>
            </a:pPr>
            <a:r>
              <a:rPr lang="fr-FR" sz="1200" b="1" dirty="0"/>
              <a:t>Sciences du climat</a:t>
            </a:r>
            <a:endParaRPr dirty="0"/>
          </a:p>
        </p:txBody>
      </p:sp>
      <p:sp>
        <p:nvSpPr>
          <p:cNvPr id="4" name="Espace réservé du numéro de diapositive 3"/>
          <p:cNvSpPr>
            <a:spLocks noGrp="1"/>
          </p:cNvSpPr>
          <p:nvPr>
            <p:ph type="sldNum" sz="quarter" idx="12"/>
          </p:nvPr>
        </p:nvSpPr>
        <p:spPr bwMode="auto"/>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17</a:t>
            </a:fld>
            <a:endParaRPr lang="fr-FR" sz="1600" b="0" i="0" u="none" strike="noStrike" cap="none" spc="0">
              <a:ln>
                <a:noFill/>
              </a:ln>
              <a:solidFill>
                <a:srgbClr val="000091"/>
              </a:solidFill>
              <a:latin typeface="Arial"/>
              <a:ea typeface="+mn-ea"/>
              <a:cs typeface="+mn-cs"/>
            </a:endParaRPr>
          </a:p>
        </p:txBody>
      </p:sp>
      <p:sp>
        <p:nvSpPr>
          <p:cNvPr id="7" name="Rectangle 6"/>
          <p:cNvSpPr/>
          <p:nvPr/>
        </p:nvSpPr>
        <p:spPr bwMode="auto">
          <a:xfrm>
            <a:off x="234136" y="987574"/>
            <a:ext cx="8586336" cy="3693319"/>
          </a:xfrm>
          <a:prstGeom prst="rect">
            <a:avLst/>
          </a:prstGeom>
        </p:spPr>
        <p:txBody>
          <a:bodyPr wrap="square">
            <a:spAutoFit/>
          </a:bodyPr>
          <a:lstStyle/>
          <a:p>
            <a:pPr lvl="0" algn="just">
              <a:defRPr/>
            </a:pPr>
            <a:r>
              <a:rPr lang="fr-FR" sz="1600" b="1" i="0" u="none" strike="noStrike" cap="none" spc="0" dirty="0">
                <a:ln>
                  <a:noFill/>
                </a:ln>
                <a:solidFill>
                  <a:srgbClr val="000099"/>
                </a:solidFill>
              </a:rPr>
              <a:t>Destination </a:t>
            </a:r>
            <a:r>
              <a:rPr lang="fr-FR" sz="1600" b="1" dirty="0">
                <a:solidFill>
                  <a:srgbClr val="000099"/>
                </a:solidFill>
              </a:rPr>
              <a:t>1 :</a:t>
            </a:r>
            <a:r>
              <a:rPr lang="fr-FR" sz="1600" b="1" i="0" u="none" strike="noStrike" cap="none" spc="0" dirty="0">
                <a:ln>
                  <a:noFill/>
                </a:ln>
                <a:solidFill>
                  <a:srgbClr val="000099"/>
                </a:solidFill>
              </a:rPr>
              <a:t> </a:t>
            </a:r>
            <a:r>
              <a:rPr lang="fr-FR" sz="1600" b="1" dirty="0">
                <a:solidFill>
                  <a:srgbClr val="000099"/>
                </a:solidFill>
              </a:rPr>
              <a:t>« Sciences du climat et réponses pour la transformation vers la neutralité climatique</a:t>
            </a:r>
            <a:r>
              <a:rPr lang="fr-FR" sz="1600" b="1" i="0" u="none" strike="noStrike" cap="none" spc="0" dirty="0">
                <a:ln>
                  <a:noFill/>
                </a:ln>
                <a:solidFill>
                  <a:srgbClr val="000099"/>
                </a:solidFill>
              </a:rPr>
              <a:t> »</a:t>
            </a:r>
            <a:endParaRPr dirty="0"/>
          </a:p>
          <a:p>
            <a:pPr lvl="0" algn="just">
              <a:defRPr/>
            </a:pPr>
            <a:endParaRPr lang="fr-FR" sz="1200" b="0" i="0" u="none" strike="noStrike" cap="none" spc="0" dirty="0">
              <a:ln>
                <a:noFill/>
              </a:ln>
              <a:solidFill>
                <a:srgbClr val="000000"/>
              </a:solidFill>
            </a:endParaRPr>
          </a:p>
          <a:p>
            <a:pPr algn="just">
              <a:defRPr/>
            </a:pPr>
            <a:r>
              <a:rPr lang="fr-FR" sz="1400" b="1" dirty="0">
                <a:solidFill>
                  <a:srgbClr val="000000"/>
                </a:solidFill>
              </a:rPr>
              <a:t>Impacts visés </a:t>
            </a:r>
            <a:r>
              <a:rPr lang="fr-FR" sz="1400" dirty="0"/>
              <a:t>: « </a:t>
            </a:r>
            <a:r>
              <a:rPr lang="fr-FR" sz="1400" i="1" dirty="0"/>
              <a:t>transition vers une société et une économie climatiquement neutres et résilientes, rendue possible par une science climatique avancée, des voies et des réponses au changement climatique et des transformations comportementales</a:t>
            </a:r>
            <a:r>
              <a:rPr lang="fr-FR" sz="1400" dirty="0"/>
              <a:t> », notamment en : </a:t>
            </a:r>
            <a:endParaRPr dirty="0"/>
          </a:p>
          <a:p>
            <a:pPr marL="342900" lvl="0" indent="-342900" algn="just">
              <a:spcBef>
                <a:spcPts val="1200"/>
              </a:spcBef>
              <a:buFont typeface="+mj-lt"/>
              <a:buAutoNum type="arabicPeriod"/>
              <a:defRPr/>
            </a:pPr>
            <a:r>
              <a:rPr lang="fr-FR" sz="1200" b="1" dirty="0">
                <a:solidFill>
                  <a:srgbClr val="000000"/>
                </a:solidFill>
              </a:rPr>
              <a:t>Faisant progresser les connaissances </a:t>
            </a:r>
            <a:r>
              <a:rPr lang="fr-FR" sz="1200" dirty="0">
                <a:solidFill>
                  <a:srgbClr val="000000"/>
                </a:solidFill>
              </a:rPr>
              <a:t>et en </a:t>
            </a:r>
            <a:r>
              <a:rPr lang="fr-FR" sz="1200" b="1" dirty="0">
                <a:solidFill>
                  <a:srgbClr val="000000"/>
                </a:solidFill>
              </a:rPr>
              <a:t>fournissant des solutions </a:t>
            </a:r>
            <a:r>
              <a:rPr lang="fr-FR" sz="1200" dirty="0">
                <a:solidFill>
                  <a:srgbClr val="000000"/>
                </a:solidFill>
              </a:rPr>
              <a:t>dans l'un de ces domaines : science du système terrestre, voies vers la neutralité climatique, adaptation au changement climatique, services climatiques, sciences sociales pour l'action climatique, compréhension des interactions entre le climat et les écosystèmes.</a:t>
            </a:r>
          </a:p>
          <a:p>
            <a:pPr marL="342900" lvl="0" indent="-342900" algn="just">
              <a:spcBef>
                <a:spcPts val="1200"/>
              </a:spcBef>
              <a:buFont typeface="+mj-lt"/>
              <a:buAutoNum type="arabicPeriod"/>
              <a:defRPr/>
            </a:pPr>
            <a:r>
              <a:rPr lang="fr-FR" sz="1200" dirty="0">
                <a:solidFill>
                  <a:srgbClr val="000000"/>
                </a:solidFill>
              </a:rPr>
              <a:t>Contribuant de manière substantielle aux principales </a:t>
            </a:r>
            <a:r>
              <a:rPr lang="fr-FR" sz="1200" b="1" dirty="0">
                <a:solidFill>
                  <a:srgbClr val="000000"/>
                </a:solidFill>
              </a:rPr>
              <a:t>évaluations internationales </a:t>
            </a:r>
            <a:r>
              <a:rPr lang="fr-FR" sz="1200" dirty="0">
                <a:solidFill>
                  <a:srgbClr val="000000"/>
                </a:solidFill>
              </a:rPr>
              <a:t>telles que celles du GIEC, de la Plateforme intergouvernementale scientifique et politique sur la biodiversité et les services écosystémiques (IPBES) ou de l'Agence européenne pour l'environnement.</a:t>
            </a:r>
          </a:p>
          <a:p>
            <a:pPr marL="342900" lvl="0" indent="-342900" algn="just">
              <a:spcBef>
                <a:spcPts val="1200"/>
              </a:spcBef>
              <a:buFont typeface="+mj-lt"/>
              <a:buAutoNum type="arabicPeriod"/>
              <a:defRPr/>
            </a:pPr>
            <a:r>
              <a:rPr lang="fr-FR" sz="1200" b="1" dirty="0">
                <a:solidFill>
                  <a:srgbClr val="000000"/>
                </a:solidFill>
              </a:rPr>
              <a:t>Renforçant l'Espace européen de la recherche </a:t>
            </a:r>
            <a:r>
              <a:rPr lang="fr-FR" sz="1200" dirty="0">
                <a:solidFill>
                  <a:srgbClr val="000000"/>
                </a:solidFill>
              </a:rPr>
              <a:t>sur le changement climatique.</a:t>
            </a:r>
          </a:p>
          <a:p>
            <a:pPr marL="342900" lvl="0" indent="-342900" algn="just">
              <a:spcBef>
                <a:spcPts val="1200"/>
              </a:spcBef>
              <a:buFont typeface="+mj-lt"/>
              <a:buAutoNum type="arabicPeriod"/>
              <a:defRPr/>
            </a:pPr>
            <a:r>
              <a:rPr lang="fr-FR" sz="1200" dirty="0">
                <a:solidFill>
                  <a:srgbClr val="000000"/>
                </a:solidFill>
              </a:rPr>
              <a:t>Augmentant la </a:t>
            </a:r>
            <a:r>
              <a:rPr lang="fr-FR" sz="1200" b="1" dirty="0">
                <a:solidFill>
                  <a:srgbClr val="000000"/>
                </a:solidFill>
              </a:rPr>
              <a:t>transparence, la solidité, la fiabilité et l'utilité</a:t>
            </a:r>
            <a:r>
              <a:rPr lang="fr-FR" sz="1200" dirty="0">
                <a:solidFill>
                  <a:srgbClr val="000000"/>
                </a:solidFill>
              </a:rPr>
              <a:t> pratique de la </a:t>
            </a:r>
            <a:r>
              <a:rPr lang="fr-FR" sz="1200" b="1" dirty="0">
                <a:solidFill>
                  <a:srgbClr val="000000"/>
                </a:solidFill>
              </a:rPr>
              <a:t>base de connaissances </a:t>
            </a:r>
            <a:r>
              <a:rPr lang="fr-FR" sz="1200" dirty="0">
                <a:solidFill>
                  <a:srgbClr val="000000"/>
                </a:solidFill>
              </a:rPr>
              <a:t>sur le changement climatique pour les décideurs politiques, les praticiens, les autres parties prenantes et les citoyens. </a:t>
            </a:r>
          </a:p>
        </p:txBody>
      </p:sp>
    </p:spTree>
    <p:extLst>
      <p:ext uri="{BB962C8B-B14F-4D97-AF65-F5344CB8AC3E}">
        <p14:creationId xmlns:p14="http://schemas.microsoft.com/office/powerpoint/2010/main" val="4185381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6027"/>
            <a:ext cx="6012200" cy="640117"/>
          </a:xfrm>
        </p:spPr>
        <p:txBody>
          <a:bodyPr/>
          <a:lstStyle/>
          <a:p>
            <a:pPr>
              <a:defRPr/>
            </a:pPr>
            <a:r>
              <a:rPr lang="en-US" sz="1400" b="1" u="sng" dirty="0">
                <a:solidFill>
                  <a:schemeClr val="tx1"/>
                </a:solidFill>
              </a:rPr>
              <a:t>HORIZON-CL5-2023-D1-01-01: Further climate knowledge through advanced science and technologies for </a:t>
            </a:r>
            <a:r>
              <a:rPr lang="en-US" sz="1400" b="1" u="sng" dirty="0" err="1">
                <a:solidFill>
                  <a:schemeClr val="tx1"/>
                </a:solidFill>
              </a:rPr>
              <a:t>analysing</a:t>
            </a:r>
            <a:r>
              <a:rPr lang="en-US" sz="1400" b="1" u="sng" dirty="0">
                <a:solidFill>
                  <a:schemeClr val="tx1"/>
                </a:solidFill>
              </a:rPr>
              <a:t> Earth Observation and Earth System model data </a:t>
            </a:r>
            <a:endParaRPr lang="en-US" sz="1400" b="1" dirty="0">
              <a:solidFill>
                <a:schemeClr val="tx1"/>
              </a:solidFill>
            </a:endParaRPr>
          </a:p>
        </p:txBody>
      </p:sp>
      <p:sp>
        <p:nvSpPr>
          <p:cNvPr id="6" name="Espace réservé du contenu 5"/>
          <p:cNvSpPr txBox="1"/>
          <p:nvPr/>
        </p:nvSpPr>
        <p:spPr bwMode="gray">
          <a:xfrm>
            <a:off x="360000" y="1706400"/>
            <a:ext cx="8424000" cy="264379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r>
              <a:rPr lang="en-GB" sz="1200" b="1" u="sng" dirty="0" err="1">
                <a:ea typeface="Times New Roman"/>
                <a:cs typeface="Times New Roman"/>
              </a:rPr>
              <a:t>Résultats</a:t>
            </a:r>
            <a:r>
              <a:rPr lang="en-GB" sz="1200" b="1" u="sng" dirty="0">
                <a:ea typeface="Times New Roman"/>
                <a:cs typeface="Times New Roman"/>
              </a:rPr>
              <a:t> </a:t>
            </a:r>
            <a:r>
              <a:rPr lang="en-GB" sz="1200" b="1" u="sng" dirty="0" smtClean="0">
                <a:ea typeface="Times New Roman"/>
                <a:cs typeface="Times New Roman"/>
              </a:rPr>
              <a:t>attendus </a:t>
            </a:r>
            <a:r>
              <a:rPr lang="en-GB" sz="1200" b="1" u="sng" dirty="0">
                <a:ea typeface="Times New Roman"/>
                <a:cs typeface="Times New Roman"/>
              </a:rPr>
              <a:t>:</a:t>
            </a:r>
            <a:endParaRPr dirty="0"/>
          </a:p>
          <a:p>
            <a:pPr marL="171450" indent="-171450">
              <a:spcAft>
                <a:spcPts val="0"/>
              </a:spcAft>
              <a:buFont typeface="Arial"/>
              <a:buChar char="•"/>
              <a:defRPr/>
            </a:pPr>
            <a:r>
              <a:rPr lang="fr-FR" sz="1150" dirty="0">
                <a:solidFill>
                  <a:schemeClr val="tx1"/>
                </a:solidFill>
              </a:rPr>
              <a:t>Meilleure connaissance du passé, du présent et de l'avenir du système terrestre, utile pour les évaluations régionales ou internationales comme celles du GIEC.</a:t>
            </a:r>
          </a:p>
          <a:p>
            <a:pPr marL="171450" indent="-171450">
              <a:spcAft>
                <a:spcPts val="0"/>
              </a:spcAft>
              <a:buFont typeface="Arial"/>
              <a:buChar char="•"/>
              <a:defRPr/>
            </a:pPr>
            <a:r>
              <a:rPr lang="fr-FR" sz="1150" dirty="0">
                <a:solidFill>
                  <a:schemeClr val="tx1"/>
                </a:solidFill>
              </a:rPr>
              <a:t>Soutien à l'élaboration de stratégies ciblées et rentables d'atténuation ou d'adaptation au climat en Europe.</a:t>
            </a:r>
          </a:p>
          <a:p>
            <a:pPr marL="171450" indent="-171450">
              <a:spcAft>
                <a:spcPts val="0"/>
              </a:spcAft>
              <a:buFont typeface="Arial"/>
              <a:buChar char="•"/>
              <a:defRPr/>
            </a:pPr>
            <a:r>
              <a:rPr lang="fr-FR" sz="1150" dirty="0">
                <a:solidFill>
                  <a:schemeClr val="tx1"/>
                </a:solidFill>
              </a:rPr>
              <a:t>Capacités et compétences avancées en matière de science des données pour l'analyse des données climatiques, renforcement des capacités et formation.</a:t>
            </a:r>
          </a:p>
          <a:p>
            <a:pPr marL="171450" indent="-171450">
              <a:spcAft>
                <a:spcPts val="0"/>
              </a:spcAft>
              <a:buFont typeface="Arial"/>
              <a:buChar char="•"/>
              <a:defRPr/>
            </a:pPr>
            <a:r>
              <a:rPr lang="fr-FR" sz="1150" dirty="0">
                <a:solidFill>
                  <a:schemeClr val="tx1"/>
                </a:solidFill>
              </a:rPr>
              <a:t>Coopération durable entre la recherche sur le système terrestre, les fournisseurs de données d'observation de la Terre, la science des données et les infrastructures de calcul à haute performance (HPC). </a:t>
            </a:r>
          </a:p>
          <a:p>
            <a:pPr>
              <a:spcAft>
                <a:spcPts val="0"/>
              </a:spcAft>
              <a:defRPr/>
            </a:pPr>
            <a:endParaRPr lang="en-GB" sz="1200" b="0" i="0" u="sng" strike="noStrike" cap="none" spc="0" dirty="0">
              <a:ln>
                <a:noFill/>
              </a:ln>
              <a:solidFill>
                <a:srgbClr val="000091"/>
              </a:solidFill>
              <a:latin typeface="Arial"/>
              <a:ea typeface="+mn-ea"/>
              <a:cs typeface="+mn-cs"/>
            </a:endParaRPr>
          </a:p>
          <a:p>
            <a:pPr algn="just">
              <a:lnSpc>
                <a:spcPct val="114999"/>
              </a:lnSpc>
              <a:defRPr/>
            </a:pPr>
            <a:r>
              <a:rPr lang="en-GB" sz="1200" b="1" u="sng" dirty="0" err="1">
                <a:ea typeface="Times New Roman"/>
                <a:cs typeface="Times New Roman"/>
              </a:rPr>
              <a:t>Activités</a:t>
            </a:r>
            <a:r>
              <a:rPr lang="en-GB" sz="1200" b="1" u="sng" dirty="0">
                <a:ea typeface="Times New Roman"/>
                <a:cs typeface="Times New Roman"/>
              </a:rPr>
              <a:t> :</a:t>
            </a:r>
            <a:endParaRPr lang="fr-FR" sz="1150" dirty="0"/>
          </a:p>
          <a:p>
            <a:pPr marL="171450" indent="-171450">
              <a:spcAft>
                <a:spcPts val="0"/>
              </a:spcAft>
              <a:buFont typeface="Arial"/>
              <a:buChar char="•"/>
              <a:defRPr/>
            </a:pPr>
            <a:r>
              <a:rPr lang="fr-FR" sz="1150" dirty="0" smtClean="0">
                <a:solidFill>
                  <a:schemeClr val="tx1"/>
                </a:solidFill>
              </a:rPr>
              <a:t>Permettre de mieux </a:t>
            </a:r>
            <a:r>
              <a:rPr lang="fr-FR" sz="1150" dirty="0">
                <a:solidFill>
                  <a:schemeClr val="tx1"/>
                </a:solidFill>
              </a:rPr>
              <a:t>comprendre les processus-clés du système terrestre et améliorer les prévisions climatiques.</a:t>
            </a:r>
          </a:p>
          <a:p>
            <a:pPr marL="171450" indent="-171450">
              <a:spcAft>
                <a:spcPts val="0"/>
              </a:spcAft>
              <a:buFont typeface="Arial"/>
              <a:buChar char="•"/>
              <a:defRPr/>
            </a:pPr>
            <a:r>
              <a:rPr lang="fr-FR" sz="1150" dirty="0">
                <a:solidFill>
                  <a:schemeClr val="tx1"/>
                </a:solidFill>
              </a:rPr>
              <a:t>Parvenir à des outils d'évaluation améliorés pour faciliter l'analyse des systèmes de gestion de l'environnement.</a:t>
            </a:r>
          </a:p>
          <a:p>
            <a:pPr marL="171450" indent="-171450">
              <a:spcAft>
                <a:spcPts val="0"/>
              </a:spcAft>
              <a:buFont typeface="Arial"/>
              <a:buChar char="•"/>
              <a:defRPr/>
            </a:pPr>
            <a:r>
              <a:rPr lang="fr-FR" sz="1150" dirty="0">
                <a:solidFill>
                  <a:schemeClr val="tx1"/>
                </a:solidFill>
              </a:rPr>
              <a:t>Développer de nouveaux outils ou de nouvelles approches pour accroître la rapidité de l'analyse des sorties de modèles.</a:t>
            </a:r>
          </a:p>
          <a:p>
            <a:pPr marL="171450" indent="-171450">
              <a:spcAft>
                <a:spcPts val="0"/>
              </a:spcAft>
              <a:buFont typeface="Arial"/>
              <a:buChar char="•"/>
              <a:defRPr/>
            </a:pPr>
            <a:r>
              <a:rPr lang="fr-FR" sz="1150" dirty="0">
                <a:solidFill>
                  <a:schemeClr val="tx1"/>
                </a:solidFill>
              </a:rPr>
              <a:t>Distiller des informations plus adaptées, utilisables et fiables à partir des modèles et des observations pour évaluer les risques causés par les phénomènes météorologiques et climatiques extrêmes en Europe dans les décennies à venir…</a:t>
            </a:r>
          </a:p>
          <a:p>
            <a:pPr marL="171450" indent="-171450">
              <a:spcAft>
                <a:spcPts val="0"/>
              </a:spcAft>
              <a:buFont typeface="Arial"/>
              <a:buChar char="•"/>
              <a:defRPr/>
            </a:pPr>
            <a:r>
              <a:rPr lang="fr-FR" sz="1150" dirty="0">
                <a:solidFill>
                  <a:schemeClr val="tx1"/>
                </a:solidFill>
              </a:rPr>
              <a:t>S'appuyer sur les résultats des recherches scientifiques passées et en cours relatives à l'observation de la Terre…</a:t>
            </a:r>
            <a:endParaRPr lang="fr-FR" sz="1100" b="0" i="0" u="none" strike="noStrike" cap="none" spc="0" dirty="0">
              <a:ln>
                <a:noFill/>
              </a:ln>
              <a:solidFill>
                <a:srgbClr val="000091"/>
              </a:solidFill>
              <a:latin typeface="Arial"/>
              <a:ea typeface="+mn-ea"/>
              <a:cs typeface="+mn-cs"/>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18</a:t>
            </a:fld>
            <a:endParaRPr lang="fr-FR" sz="1600" b="0" i="0" u="none" strike="noStrike" cap="none" spc="0">
              <a:ln>
                <a:noFill/>
              </a:ln>
              <a:solidFill>
                <a:srgbClr val="000091"/>
              </a:solidFill>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1 : Les appels de 2023 </a:t>
            </a:r>
          </a:p>
          <a:p>
            <a:pPr>
              <a:defRPr/>
            </a:pPr>
            <a:r>
              <a:rPr lang="fr-FR" sz="1200" b="1" dirty="0"/>
              <a:t>Science du système terrestre</a:t>
            </a:r>
          </a:p>
        </p:txBody>
      </p:sp>
      <p:sp>
        <p:nvSpPr>
          <p:cNvPr id="10" name="Rectangle 9"/>
          <p:cNvSpPr/>
          <p:nvPr/>
        </p:nvSpPr>
        <p:spPr bwMode="auto">
          <a:xfrm>
            <a:off x="6372200" y="555526"/>
            <a:ext cx="2448272" cy="1200329"/>
          </a:xfrm>
          <a:prstGeom prst="rect">
            <a:avLst/>
          </a:prstGeom>
          <a:solidFill>
            <a:schemeClr val="bg1"/>
          </a:solidFill>
          <a:ln w="19050">
            <a:solidFill>
              <a:srgbClr val="000099"/>
            </a:solidFill>
          </a:ln>
        </p:spPr>
        <p:txBody>
          <a:bodyPr wrap="square">
            <a:spAutoFit/>
          </a:bodyPr>
          <a:lstStyle/>
          <a:p>
            <a:pPr lvl="0">
              <a:defRPr/>
            </a:pPr>
            <a:r>
              <a:rPr lang="fr-FR" sz="1200" i="1" dirty="0"/>
              <a:t>RIA </a:t>
            </a:r>
          </a:p>
          <a:p>
            <a:pPr lvl="0">
              <a:defRPr/>
            </a:pPr>
            <a:r>
              <a:rPr lang="fr-FR" sz="1200" i="1" dirty="0"/>
              <a:t>Nb estimé de projets financés : 2</a:t>
            </a:r>
            <a:endParaRPr dirty="0"/>
          </a:p>
          <a:p>
            <a:pPr lvl="0">
              <a:defRPr/>
            </a:pPr>
            <a:r>
              <a:rPr lang="fr-FR" sz="1200" i="1" dirty="0"/>
              <a:t>Budget/projet : 8M€</a:t>
            </a:r>
            <a:endParaRPr dirty="0"/>
          </a:p>
          <a:p>
            <a:pPr lvl="0">
              <a:defRPr/>
            </a:pPr>
            <a:r>
              <a:rPr lang="fr-FR" sz="1200" i="1" dirty="0"/>
              <a:t>Ouverture : </a:t>
            </a:r>
            <a:r>
              <a:rPr lang="fr-FR" sz="1200" i="1" dirty="0" smtClean="0"/>
              <a:t>13/12/2022</a:t>
            </a:r>
            <a:endParaRPr dirty="0"/>
          </a:p>
          <a:p>
            <a:pPr lvl="0">
              <a:defRPr/>
            </a:pPr>
            <a:r>
              <a:rPr lang="fr-FR" sz="1200" i="1" dirty="0"/>
              <a:t>Deadline : 18/04/2023</a:t>
            </a:r>
            <a:endParaRPr dirty="0"/>
          </a:p>
          <a:p>
            <a:pPr>
              <a:defRPr/>
            </a:pPr>
            <a:r>
              <a:rPr lang="fr-FR" sz="1200" i="1" dirty="0"/>
              <a:t>Appel en Lump </a:t>
            </a:r>
            <a:r>
              <a:rPr lang="fr-FR" sz="1200" i="1" dirty="0" err="1" smtClean="0"/>
              <a:t>Sum</a:t>
            </a:r>
            <a:endParaRPr lang="fr-FR" sz="1200" i="1" dirty="0"/>
          </a:p>
        </p:txBody>
      </p:sp>
    </p:spTree>
    <p:extLst>
      <p:ext uri="{BB962C8B-B14F-4D97-AF65-F5344CB8AC3E}">
        <p14:creationId xmlns:p14="http://schemas.microsoft.com/office/powerpoint/2010/main" val="1662211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12200" cy="468052"/>
          </a:xfrm>
        </p:spPr>
        <p:txBody>
          <a:bodyPr/>
          <a:lstStyle/>
          <a:p>
            <a:pPr>
              <a:defRPr/>
            </a:pPr>
            <a:r>
              <a:rPr lang="en-GB" sz="1400" b="1" u="sng" dirty="0">
                <a:solidFill>
                  <a:schemeClr val="tx1"/>
                </a:solidFill>
              </a:rPr>
              <a:t>HORIZON-CL5-2023-D1-01-02: Climate-related tipping points</a:t>
            </a:r>
            <a:endParaRPr lang="en-US" sz="1400" b="1" dirty="0">
              <a:solidFill>
                <a:schemeClr val="tx1"/>
              </a:solidFill>
            </a:endParaRPr>
          </a:p>
        </p:txBody>
      </p:sp>
      <p:sp>
        <p:nvSpPr>
          <p:cNvPr id="6" name="Espace réservé du contenu 5"/>
          <p:cNvSpPr txBox="1"/>
          <p:nvPr/>
        </p:nvSpPr>
        <p:spPr bwMode="gray">
          <a:xfrm>
            <a:off x="360000" y="1707652"/>
            <a:ext cx="8424000" cy="3075847"/>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r>
              <a:rPr lang="en-GB" sz="1200" b="1" u="sng" dirty="0" err="1">
                <a:ea typeface="Times New Roman"/>
                <a:cs typeface="Times New Roman"/>
              </a:rPr>
              <a:t>Résultats</a:t>
            </a:r>
            <a:r>
              <a:rPr lang="en-GB" sz="1200" b="1" u="sng" dirty="0">
                <a:ea typeface="Times New Roman"/>
                <a:cs typeface="Times New Roman"/>
              </a:rPr>
              <a:t> </a:t>
            </a:r>
            <a:r>
              <a:rPr lang="en-GB" sz="1200" b="1" u="sng" dirty="0" smtClean="0">
                <a:ea typeface="Times New Roman"/>
                <a:cs typeface="Times New Roman"/>
              </a:rPr>
              <a:t>attendus </a:t>
            </a:r>
            <a:r>
              <a:rPr lang="en-GB" sz="1200" b="1" u="sng" dirty="0">
                <a:ea typeface="Times New Roman"/>
                <a:cs typeface="Times New Roman"/>
              </a:rPr>
              <a:t>:</a:t>
            </a:r>
            <a:endParaRPr dirty="0"/>
          </a:p>
          <a:p>
            <a:pPr marL="171450" indent="-171450">
              <a:spcAft>
                <a:spcPts val="0"/>
              </a:spcAft>
              <a:buFont typeface="Arial"/>
              <a:buChar char="•"/>
              <a:defRPr/>
            </a:pPr>
            <a:r>
              <a:rPr lang="fr-FR" sz="1150" dirty="0">
                <a:solidFill>
                  <a:schemeClr val="tx1"/>
                </a:solidFill>
              </a:rPr>
              <a:t>Modèles nouveaux ou améliorés pour les prévisions ou les projections climatiques, qui tiennent compte des points de basculement potentiels liés au climat &amp; de leurs incidence.</a:t>
            </a:r>
          </a:p>
          <a:p>
            <a:pPr marL="171450" indent="-171450">
              <a:spcAft>
                <a:spcPts val="0"/>
              </a:spcAft>
              <a:buFont typeface="Arial"/>
              <a:buChar char="•"/>
              <a:defRPr/>
            </a:pPr>
            <a:r>
              <a:rPr lang="fr-FR" sz="1150" dirty="0">
                <a:solidFill>
                  <a:schemeClr val="tx1"/>
                </a:solidFill>
              </a:rPr>
              <a:t>Meilleure compréhension des effets composés ou en cascade potentiels sur le climat, les écosystèmes et la société à la suite du franchissement de points de basculement spécifiques.</a:t>
            </a:r>
          </a:p>
          <a:p>
            <a:pPr marL="171450" indent="-171450">
              <a:spcAft>
                <a:spcPts val="0"/>
              </a:spcAft>
              <a:buFont typeface="Arial"/>
              <a:buChar char="•"/>
              <a:defRPr/>
            </a:pPr>
            <a:r>
              <a:rPr lang="fr-FR" sz="1150" dirty="0">
                <a:solidFill>
                  <a:schemeClr val="tx1"/>
                </a:solidFill>
              </a:rPr>
              <a:t>Capacité accrue à identifier les éléments de basculement inconnus et les signaux d'alerte précoce indiquant qu'un point de basculement est en passe d'être atteint.</a:t>
            </a:r>
          </a:p>
          <a:p>
            <a:pPr marL="171450" indent="-171450">
              <a:spcAft>
                <a:spcPts val="0"/>
              </a:spcAft>
              <a:buFont typeface="Arial"/>
              <a:buChar char="•"/>
              <a:defRPr/>
            </a:pPr>
            <a:r>
              <a:rPr lang="fr-FR" sz="1150" dirty="0">
                <a:solidFill>
                  <a:schemeClr val="tx1"/>
                </a:solidFill>
              </a:rPr>
              <a:t>Contribution aux politiques d'atténuation en vue de l'accord de Paris et de la stratégie UE « biodiversité » à l’horizon 2030.</a:t>
            </a:r>
          </a:p>
          <a:p>
            <a:pPr marL="171450" indent="-171450">
              <a:spcAft>
                <a:spcPts val="0"/>
              </a:spcAft>
              <a:buFont typeface="Arial"/>
              <a:buChar char="•"/>
              <a:defRPr/>
            </a:pPr>
            <a:r>
              <a:rPr lang="fr-FR" sz="1150" dirty="0">
                <a:solidFill>
                  <a:schemeClr val="tx1"/>
                </a:solidFill>
              </a:rPr>
              <a:t>Contribution aux stratégies d'adaptation pour les régions les plus touchées, à l'échelle mondiale… </a:t>
            </a:r>
          </a:p>
          <a:p>
            <a:pPr>
              <a:spcAft>
                <a:spcPts val="0"/>
              </a:spcAft>
              <a:defRPr/>
            </a:pPr>
            <a:endParaRPr lang="en-US" sz="1200" b="0" i="0" u="sng" strike="noStrike" cap="none" spc="0" dirty="0">
              <a:ln>
                <a:noFill/>
              </a:ln>
              <a:solidFill>
                <a:srgbClr val="000091"/>
              </a:solidFill>
              <a:latin typeface="Arial"/>
              <a:ea typeface="+mn-ea"/>
              <a:cs typeface="+mn-cs"/>
            </a:endParaRPr>
          </a:p>
          <a:p>
            <a:pPr algn="just">
              <a:lnSpc>
                <a:spcPct val="114999"/>
              </a:lnSpc>
              <a:defRPr/>
            </a:pPr>
            <a:r>
              <a:rPr lang="en-GB" sz="1200" b="1" u="sng" dirty="0" err="1">
                <a:ea typeface="Times New Roman"/>
                <a:cs typeface="Times New Roman"/>
              </a:rPr>
              <a:t>Activités</a:t>
            </a:r>
            <a:r>
              <a:rPr lang="en-GB" sz="1200" b="1" u="sng" dirty="0">
                <a:ea typeface="Times New Roman"/>
                <a:cs typeface="Times New Roman"/>
              </a:rPr>
              <a:t> :</a:t>
            </a:r>
            <a:endParaRPr lang="fr-FR" sz="1150" dirty="0"/>
          </a:p>
          <a:p>
            <a:pPr marL="171450" indent="-171450">
              <a:spcAft>
                <a:spcPts val="0"/>
              </a:spcAft>
              <a:buFont typeface="Arial"/>
              <a:buChar char="•"/>
              <a:defRPr/>
            </a:pPr>
            <a:r>
              <a:rPr lang="fr-FR" sz="1150" dirty="0">
                <a:solidFill>
                  <a:schemeClr val="tx1"/>
                </a:solidFill>
              </a:rPr>
              <a:t>S'appuyer sur les résultats des recherches scientifiques passées et en cours concernant les points de basculement, les changements brusques dans les écosystèmes et les stratégies potentielles d'atténuation et d'adaptation aux niveaux mondial et régional, et coopérer avec ces recherches.</a:t>
            </a:r>
          </a:p>
          <a:p>
            <a:pPr marL="171450" indent="-171450">
              <a:spcAft>
                <a:spcPts val="0"/>
              </a:spcAft>
              <a:buFont typeface="Arial"/>
              <a:buChar char="•"/>
              <a:defRPr/>
            </a:pPr>
            <a:r>
              <a:rPr lang="fr-FR" sz="1150" dirty="0">
                <a:solidFill>
                  <a:schemeClr val="tx1"/>
                </a:solidFill>
              </a:rPr>
              <a:t>Promouvoir, pour les modèles, les normes les plus élevées de transparence et d'ouverture (principes FAIR).</a:t>
            </a: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19</a:t>
            </a:fld>
            <a:endParaRPr lang="fr-FR" sz="1600" b="0" i="0" u="none" strike="noStrike" cap="none" spc="0">
              <a:ln>
                <a:noFill/>
              </a:ln>
              <a:solidFill>
                <a:srgbClr val="000091"/>
              </a:solidFill>
              <a:latin typeface="Arial"/>
              <a:ea typeface="+mn-ea"/>
              <a:cs typeface="+mn-cs"/>
            </a:endParaRPr>
          </a:p>
        </p:txBody>
      </p:sp>
      <p:sp>
        <p:nvSpPr>
          <p:cNvPr id="11" name="Rectangle 10"/>
          <p:cNvSpPr/>
          <p:nvPr/>
        </p:nvSpPr>
        <p:spPr bwMode="auto">
          <a:xfrm>
            <a:off x="6372199" y="555525"/>
            <a:ext cx="2448343" cy="1200329"/>
          </a:xfrm>
          <a:prstGeom prst="rect">
            <a:avLst/>
          </a:prstGeom>
          <a:solidFill>
            <a:schemeClr val="bg1"/>
          </a:solidFill>
          <a:ln w="19050">
            <a:solidFill>
              <a:srgbClr val="000099"/>
            </a:solidFill>
          </a:ln>
        </p:spPr>
        <p:txBody>
          <a:bodyPr wrap="square">
            <a:spAutoFit/>
          </a:bodyPr>
          <a:lstStyle/>
          <a:p>
            <a:pPr lvl="0">
              <a:defRPr/>
            </a:pPr>
            <a:r>
              <a:rPr lang="fr-FR" sz="1200" i="1" dirty="0"/>
              <a:t>RIA </a:t>
            </a:r>
            <a:endParaRPr dirty="0"/>
          </a:p>
          <a:p>
            <a:pPr lvl="0">
              <a:defRPr/>
            </a:pPr>
            <a:r>
              <a:rPr lang="fr-FR" sz="1200" i="1" dirty="0"/>
              <a:t>Nb de projets financés : 2</a:t>
            </a:r>
            <a:endParaRPr dirty="0"/>
          </a:p>
          <a:p>
            <a:pPr lvl="0">
              <a:defRPr/>
            </a:pPr>
            <a:r>
              <a:rPr lang="fr-FR" sz="1200" i="1" dirty="0"/>
              <a:t>Budget/projet : 7M€</a:t>
            </a:r>
            <a:endParaRPr dirty="0"/>
          </a:p>
          <a:p>
            <a:pPr lvl="0">
              <a:defRPr/>
            </a:pPr>
            <a:r>
              <a:rPr lang="fr-FR" sz="1200" i="1" dirty="0"/>
              <a:t>Ouverture : </a:t>
            </a:r>
            <a:r>
              <a:rPr lang="fr-FR" sz="1200" i="1" dirty="0" smtClean="0"/>
              <a:t>13/12/2022</a:t>
            </a:r>
            <a:endParaRPr lang="fr-FR" sz="1200" i="1" dirty="0"/>
          </a:p>
          <a:p>
            <a:pPr lvl="0">
              <a:defRPr/>
            </a:pPr>
            <a:r>
              <a:rPr lang="fr-FR" sz="1200" i="1" dirty="0"/>
              <a:t>Deadline : 18/04/2023</a:t>
            </a:r>
          </a:p>
          <a:p>
            <a:pPr lvl="0">
              <a:defRPr/>
            </a:pPr>
            <a:r>
              <a:rPr lang="fr-FR" sz="1200" i="1" dirty="0"/>
              <a:t>Appel en Lump </a:t>
            </a:r>
            <a:r>
              <a:rPr lang="fr-FR" sz="1200" i="1" dirty="0" err="1" smtClean="0"/>
              <a:t>Sum</a:t>
            </a:r>
            <a:endParaRPr lang="fr-FR" sz="1200" i="1" dirty="0"/>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1 : Les appels de 2023 </a:t>
            </a:r>
          </a:p>
          <a:p>
            <a:pPr>
              <a:defRPr/>
            </a:pPr>
            <a:r>
              <a:rPr lang="fr-FR" sz="1200" b="1" dirty="0"/>
              <a:t>Science du système terrestre</a:t>
            </a:r>
          </a:p>
        </p:txBody>
      </p:sp>
    </p:spTree>
    <p:extLst>
      <p:ext uri="{BB962C8B-B14F-4D97-AF65-F5344CB8AC3E}">
        <p14:creationId xmlns:p14="http://schemas.microsoft.com/office/powerpoint/2010/main" val="2848234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5" name="Espace réservé du texte 4"/>
          <p:cNvSpPr>
            <a:spLocks noGrp="1"/>
          </p:cNvSpPr>
          <p:nvPr>
            <p:ph type="body" sz="quarter" idx="13"/>
          </p:nvPr>
        </p:nvSpPr>
        <p:spPr bwMode="auto">
          <a:xfrm>
            <a:off x="611560" y="1563638"/>
            <a:ext cx="7668384" cy="2077200"/>
          </a:xfrm>
        </p:spPr>
        <p:txBody>
          <a:bodyPr/>
          <a:lstStyle/>
          <a:p>
            <a:pPr algn="ctr">
              <a:lnSpc>
                <a:spcPct val="100000"/>
              </a:lnSpc>
              <a:defRPr/>
            </a:pPr>
            <a:r>
              <a:rPr lang="fr-FR" sz="3600" dirty="0"/>
              <a:t>GUIDE DES APPELS 2023</a:t>
            </a:r>
            <a:r>
              <a:rPr lang="fr-FR" sz="2800" dirty="0"/>
              <a:t> </a:t>
            </a:r>
            <a:endParaRPr lang="fr-FR" sz="2800" dirty="0" smtClean="0"/>
          </a:p>
          <a:p>
            <a:pPr algn="ctr">
              <a:lnSpc>
                <a:spcPct val="100000"/>
              </a:lnSpc>
              <a:defRPr/>
            </a:pPr>
            <a:r>
              <a:rPr lang="fr-FR" sz="2800" b="0" dirty="0" smtClean="0"/>
              <a:t>Destination 1 – Sciences du Climat</a:t>
            </a:r>
            <a:endParaRPr b="0" dirty="0"/>
          </a:p>
          <a:p>
            <a:pPr>
              <a:lnSpc>
                <a:spcPct val="100000"/>
              </a:lnSpc>
              <a:defRPr/>
            </a:pPr>
            <a:endParaRPr lang="fr-FR" sz="2800" b="0" dirty="0"/>
          </a:p>
          <a:p>
            <a:pPr>
              <a:lnSpc>
                <a:spcPct val="100000"/>
              </a:lnSpc>
              <a:defRPr/>
            </a:pPr>
            <a:endParaRPr lang="fr-FR" sz="3600" dirty="0"/>
          </a:p>
          <a:p>
            <a:pPr>
              <a:lnSpc>
                <a:spcPct val="100000"/>
              </a:lnSpc>
              <a:defRPr/>
            </a:pPr>
            <a:r>
              <a:rPr lang="fr-FR" sz="3200" dirty="0"/>
              <a:t>Cluster 5 – Climat, Energie, Mobilité</a:t>
            </a:r>
            <a:endParaRPr sz="3200" dirty="0"/>
          </a:p>
          <a:p>
            <a:pPr>
              <a:lnSpc>
                <a:spcPct val="100000"/>
              </a:lnSpc>
              <a:defRPr/>
            </a:pPr>
            <a:r>
              <a:rPr lang="fr-FR" sz="2400" b="0" i="1" dirty="0"/>
              <a:t>HORIZON EUROPE</a:t>
            </a:r>
            <a:endParaRPr lang="fr-FR" sz="3600" i="1" dirty="0"/>
          </a:p>
          <a:p>
            <a:pPr algn="r">
              <a:lnSpc>
                <a:spcPct val="100000"/>
              </a:lnSpc>
              <a:spcBef>
                <a:spcPts val="1200"/>
              </a:spcBef>
              <a:defRPr/>
            </a:pPr>
            <a:r>
              <a:rPr lang="fr-FR" sz="2000" b="0" dirty="0"/>
              <a:t>- </a:t>
            </a:r>
            <a:r>
              <a:rPr lang="fr-FR" sz="2000" b="0" dirty="0" err="1" smtClean="0"/>
              <a:t>Nov</a:t>
            </a:r>
            <a:r>
              <a:rPr lang="fr-FR" sz="2000" b="0" dirty="0" smtClean="0"/>
              <a:t> </a:t>
            </a:r>
            <a:r>
              <a:rPr lang="fr-FR" sz="2000" b="0" dirty="0"/>
              <a:t>2022 -</a:t>
            </a:r>
            <a:endParaRPr dirty="0"/>
          </a:p>
        </p:txBody>
      </p:sp>
    </p:spTree>
    <p:extLst>
      <p:ext uri="{BB962C8B-B14F-4D97-AF65-F5344CB8AC3E}">
        <p14:creationId xmlns:p14="http://schemas.microsoft.com/office/powerpoint/2010/main" val="14520362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12200" cy="468052"/>
          </a:xfrm>
        </p:spPr>
        <p:txBody>
          <a:bodyPr/>
          <a:lstStyle/>
          <a:p>
            <a:pPr>
              <a:defRPr/>
            </a:pPr>
            <a:r>
              <a:rPr lang="en-GB" sz="1400" b="1" u="sng" dirty="0">
                <a:solidFill>
                  <a:schemeClr val="tx1"/>
                </a:solidFill>
              </a:rPr>
              <a:t>HORIZON-CL5-2023-D1-01-03: </a:t>
            </a:r>
            <a:r>
              <a:rPr lang="en-US" sz="1400" b="1" u="sng" dirty="0">
                <a:solidFill>
                  <a:schemeClr val="tx1"/>
                </a:solidFill>
              </a:rPr>
              <a:t>Climate impacts of a hydrogen economy</a:t>
            </a:r>
            <a:endParaRPr lang="en-US" sz="1400" b="1" dirty="0">
              <a:solidFill>
                <a:schemeClr val="tx1"/>
              </a:solidFill>
            </a:endParaRPr>
          </a:p>
        </p:txBody>
      </p:sp>
      <p:sp>
        <p:nvSpPr>
          <p:cNvPr id="6" name="Espace réservé du contenu 5"/>
          <p:cNvSpPr txBox="1"/>
          <p:nvPr/>
        </p:nvSpPr>
        <p:spPr bwMode="gray">
          <a:xfrm>
            <a:off x="360000" y="1707652"/>
            <a:ext cx="8424000" cy="3075847"/>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r>
              <a:rPr lang="en-GB" sz="1200" b="1" u="sng" dirty="0" err="1">
                <a:ea typeface="Times New Roman"/>
                <a:cs typeface="Times New Roman"/>
              </a:rPr>
              <a:t>Résultats</a:t>
            </a:r>
            <a:r>
              <a:rPr lang="en-GB" sz="1200" b="1" u="sng" dirty="0">
                <a:ea typeface="Times New Roman"/>
                <a:cs typeface="Times New Roman"/>
              </a:rPr>
              <a:t> attendus </a:t>
            </a:r>
            <a:r>
              <a:rPr lang="en-GB" sz="1200" b="1" u="sng" dirty="0" smtClean="0">
                <a:ea typeface="Times New Roman"/>
                <a:cs typeface="Times New Roman"/>
              </a:rPr>
              <a:t>:</a:t>
            </a:r>
            <a:endParaRPr dirty="0"/>
          </a:p>
          <a:p>
            <a:pPr marL="171450" indent="-171450">
              <a:spcAft>
                <a:spcPts val="0"/>
              </a:spcAft>
              <a:buFont typeface="Arial"/>
              <a:buChar char="•"/>
              <a:defRPr/>
            </a:pPr>
            <a:r>
              <a:rPr lang="fr-FR" sz="1150" dirty="0">
                <a:solidFill>
                  <a:schemeClr val="tx1"/>
                </a:solidFill>
              </a:rPr>
              <a:t>Evaluation du comportement de l'hydrogène dans les cycles oxydants de l'atmosphère liés au méthane, à la vapeur d'eau, au monoxyde de carbone et à l'ozone.</a:t>
            </a:r>
          </a:p>
          <a:p>
            <a:pPr marL="171450" indent="-171450">
              <a:spcAft>
                <a:spcPts val="0"/>
              </a:spcAft>
              <a:buFont typeface="Arial"/>
              <a:buChar char="•"/>
              <a:defRPr/>
            </a:pPr>
            <a:r>
              <a:rPr lang="fr-FR" sz="1150" dirty="0">
                <a:solidFill>
                  <a:schemeClr val="tx1"/>
                </a:solidFill>
              </a:rPr>
              <a:t>Evaluation de la manière dont la production, la distribution et l'utilisation à grande échelle de l'hydrogène (ex: comme vecteur énergétique ou matière première industrielle) peuvent affecter le forçage radiatif anthropique.</a:t>
            </a:r>
          </a:p>
          <a:p>
            <a:pPr marL="171450" indent="-171450">
              <a:spcAft>
                <a:spcPts val="0"/>
              </a:spcAft>
              <a:buFont typeface="Arial"/>
              <a:buChar char="•"/>
              <a:defRPr/>
            </a:pPr>
            <a:r>
              <a:rPr lang="fr-FR" sz="1150" dirty="0">
                <a:solidFill>
                  <a:schemeClr val="tx1"/>
                </a:solidFill>
              </a:rPr>
              <a:t>Meilleurs outils de surveillance pour détecter et quantifier les fuites d'hydrogène.</a:t>
            </a:r>
          </a:p>
          <a:p>
            <a:pPr marL="171450" indent="-171450">
              <a:spcAft>
                <a:spcPts val="0"/>
              </a:spcAft>
              <a:buFont typeface="Arial"/>
              <a:buChar char="•"/>
              <a:defRPr/>
            </a:pPr>
            <a:r>
              <a:rPr lang="fr-FR" sz="1150" dirty="0">
                <a:solidFill>
                  <a:schemeClr val="tx1"/>
                </a:solidFill>
              </a:rPr>
              <a:t>Dans chaque cas, prise en compte du forçage radiatif direct et indirect, tant de l'hydrogène (ex: fuites potentielles) que d'autres forçages associés à sa production, son transport et sa consommation, ou déplacés par ceux-ci.</a:t>
            </a:r>
          </a:p>
          <a:p>
            <a:pPr>
              <a:spcAft>
                <a:spcPts val="0"/>
              </a:spcAft>
              <a:defRPr/>
            </a:pPr>
            <a:endParaRPr lang="en-US" sz="1200" b="0" i="0" u="sng" strike="noStrike" cap="none" spc="0" dirty="0">
              <a:ln>
                <a:noFill/>
              </a:ln>
              <a:solidFill>
                <a:srgbClr val="000091"/>
              </a:solidFill>
              <a:latin typeface="Arial"/>
              <a:ea typeface="+mn-ea"/>
              <a:cs typeface="+mn-cs"/>
            </a:endParaRPr>
          </a:p>
          <a:p>
            <a:pPr algn="just">
              <a:lnSpc>
                <a:spcPct val="114999"/>
              </a:lnSpc>
              <a:defRPr/>
            </a:pPr>
            <a:r>
              <a:rPr lang="en-GB" sz="1200" b="1" u="sng" dirty="0" err="1">
                <a:ea typeface="Times New Roman"/>
                <a:cs typeface="Times New Roman"/>
              </a:rPr>
              <a:t>Activités</a:t>
            </a:r>
            <a:r>
              <a:rPr lang="en-GB" sz="1200" b="1" u="sng" dirty="0">
                <a:ea typeface="Times New Roman"/>
                <a:cs typeface="Times New Roman"/>
              </a:rPr>
              <a:t> </a:t>
            </a:r>
            <a:r>
              <a:rPr lang="en-GB" sz="1200" b="1" u="sng" dirty="0" smtClean="0">
                <a:ea typeface="Times New Roman"/>
                <a:cs typeface="Times New Roman"/>
              </a:rPr>
              <a:t>:</a:t>
            </a:r>
            <a:endParaRPr lang="fr-FR" sz="1150" dirty="0"/>
          </a:p>
          <a:p>
            <a:pPr marL="171450" indent="-171450">
              <a:spcAft>
                <a:spcPts val="0"/>
              </a:spcAft>
              <a:buFont typeface="Arial"/>
              <a:buChar char="•"/>
              <a:defRPr/>
            </a:pPr>
            <a:r>
              <a:rPr lang="fr-FR" sz="1150" dirty="0">
                <a:solidFill>
                  <a:schemeClr val="tx1"/>
                </a:solidFill>
              </a:rPr>
              <a:t>Fournir les connaissances pour comprendre les mécanismes globaux régissant le cycle de l'hydrogène et son évolution dans des concentrations supérieures à celles observées historiquement.</a:t>
            </a:r>
          </a:p>
          <a:p>
            <a:pPr marL="171450" indent="-171450">
              <a:spcAft>
                <a:spcPts val="0"/>
              </a:spcAft>
              <a:buFont typeface="Arial"/>
              <a:buChar char="•"/>
              <a:defRPr/>
            </a:pPr>
            <a:r>
              <a:rPr lang="fr-FR" sz="1150" dirty="0">
                <a:solidFill>
                  <a:schemeClr val="tx1"/>
                </a:solidFill>
              </a:rPr>
              <a:t>Fournir une analyse approfondie des incidences de l'hydrogène sur le forçage radiatif.</a:t>
            </a:r>
          </a:p>
          <a:p>
            <a:pPr marL="171450" indent="-171450">
              <a:spcAft>
                <a:spcPts val="0"/>
              </a:spcAft>
              <a:buFont typeface="Arial"/>
              <a:buChar char="•"/>
              <a:defRPr/>
            </a:pPr>
            <a:r>
              <a:rPr lang="fr-FR" sz="1150" dirty="0" smtClean="0">
                <a:solidFill>
                  <a:schemeClr val="tx1"/>
                </a:solidFill>
              </a:rPr>
              <a:t>Mettre en place plusieurs </a:t>
            </a:r>
            <a:r>
              <a:rPr lang="fr-FR" sz="1150" dirty="0">
                <a:solidFill>
                  <a:schemeClr val="tx1"/>
                </a:solidFill>
              </a:rPr>
              <a:t>évaluations </a:t>
            </a:r>
            <a:r>
              <a:rPr lang="fr-FR" sz="1150" dirty="0" smtClean="0">
                <a:solidFill>
                  <a:schemeClr val="tx1"/>
                </a:solidFill>
              </a:rPr>
              <a:t>(</a:t>
            </a:r>
            <a:r>
              <a:rPr lang="fr-FR" sz="1150" dirty="0">
                <a:solidFill>
                  <a:schemeClr val="tx1"/>
                </a:solidFill>
              </a:rPr>
              <a:t>ex : </a:t>
            </a:r>
            <a:r>
              <a:rPr lang="fr-FR" sz="1050" dirty="0">
                <a:solidFill>
                  <a:schemeClr val="tx1"/>
                </a:solidFill>
              </a:rPr>
              <a:t>potentiel des systèmes, des technologies et des marchés associés au déploiement à grande échelle de l'hydrogène pour modifier les concentrations d'hydrogène dans l'atmosphère ; </a:t>
            </a:r>
            <a:r>
              <a:rPr lang="fr-FR" sz="1150" dirty="0">
                <a:solidFill>
                  <a:schemeClr val="tx1"/>
                </a:solidFill>
              </a:rPr>
              <a:t>canaux par lesquels le déploiement à grande échelle de l'hydrogène pourrait contribuer au réchauffement planétaire…).</a:t>
            </a:r>
          </a:p>
          <a:p>
            <a:pPr marL="0" lvl="1" indent="0">
              <a:spcAft>
                <a:spcPts val="0"/>
              </a:spcAft>
              <a:buNone/>
              <a:defRPr/>
            </a:pPr>
            <a:r>
              <a:rPr lang="fr-FR" sz="1150" dirty="0">
                <a:solidFill>
                  <a:schemeClr val="tx1"/>
                </a:solidFill>
              </a:rPr>
              <a:t> </a:t>
            </a: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20</a:t>
            </a:fld>
            <a:endParaRPr lang="fr-FR" sz="1600" b="0" i="0" u="none" strike="noStrike" cap="none" spc="0">
              <a:ln>
                <a:noFill/>
              </a:ln>
              <a:solidFill>
                <a:srgbClr val="000091"/>
              </a:solidFill>
              <a:latin typeface="Arial"/>
              <a:ea typeface="+mn-ea"/>
              <a:cs typeface="+mn-cs"/>
            </a:endParaRPr>
          </a:p>
        </p:txBody>
      </p:sp>
      <p:sp>
        <p:nvSpPr>
          <p:cNvPr id="11" name="Rectangle 10"/>
          <p:cNvSpPr/>
          <p:nvPr/>
        </p:nvSpPr>
        <p:spPr bwMode="auto">
          <a:xfrm>
            <a:off x="6372199" y="555525"/>
            <a:ext cx="2448343" cy="1015663"/>
          </a:xfrm>
          <a:prstGeom prst="rect">
            <a:avLst/>
          </a:prstGeom>
          <a:solidFill>
            <a:schemeClr val="bg1"/>
          </a:solidFill>
          <a:ln w="19050">
            <a:solidFill>
              <a:srgbClr val="000099"/>
            </a:solidFill>
          </a:ln>
        </p:spPr>
        <p:txBody>
          <a:bodyPr wrap="square">
            <a:spAutoFit/>
          </a:bodyPr>
          <a:lstStyle/>
          <a:p>
            <a:pPr lvl="0">
              <a:defRPr/>
            </a:pPr>
            <a:r>
              <a:rPr lang="fr-FR" sz="1200" i="1" dirty="0"/>
              <a:t>RIA </a:t>
            </a:r>
            <a:endParaRPr dirty="0"/>
          </a:p>
          <a:p>
            <a:pPr lvl="0">
              <a:defRPr/>
            </a:pPr>
            <a:r>
              <a:rPr lang="fr-FR" sz="1200" i="1" dirty="0"/>
              <a:t>Nb de projets financés : 2</a:t>
            </a:r>
            <a:endParaRPr dirty="0"/>
          </a:p>
          <a:p>
            <a:pPr lvl="0">
              <a:defRPr/>
            </a:pPr>
            <a:r>
              <a:rPr lang="fr-FR" sz="1200" i="1" dirty="0"/>
              <a:t>Budget/projet : 4M€</a:t>
            </a:r>
            <a:endParaRPr dirty="0"/>
          </a:p>
          <a:p>
            <a:pPr lvl="0">
              <a:defRPr/>
            </a:pPr>
            <a:r>
              <a:rPr lang="fr-FR" sz="1200" i="1" dirty="0"/>
              <a:t>Ouverture : </a:t>
            </a:r>
            <a:r>
              <a:rPr lang="fr-FR" sz="1200" i="1" dirty="0" smtClean="0"/>
              <a:t>13/12/2022</a:t>
            </a:r>
            <a:endParaRPr lang="fr-FR" sz="1200" i="1" dirty="0"/>
          </a:p>
          <a:p>
            <a:pPr lvl="0">
              <a:defRPr/>
            </a:pPr>
            <a:r>
              <a:rPr lang="fr-FR" sz="1200" i="1" dirty="0"/>
              <a:t>Deadline : </a:t>
            </a:r>
            <a:r>
              <a:rPr lang="fr-FR" sz="1200" i="1" dirty="0" smtClean="0"/>
              <a:t>18/04/2023</a:t>
            </a:r>
            <a:endParaRPr lang="fr-FR" sz="1200" i="1" dirty="0"/>
          </a:p>
        </p:txBody>
      </p:sp>
      <p:sp>
        <p:nvSpPr>
          <p:cNvPr id="9" name="ZoneTexte 8"/>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1 : Les appels de 2023 </a:t>
            </a:r>
          </a:p>
          <a:p>
            <a:pPr>
              <a:defRPr/>
            </a:pPr>
            <a:r>
              <a:rPr lang="fr-FR" sz="1200" b="1" dirty="0"/>
              <a:t>Science du système terrestre</a:t>
            </a:r>
          </a:p>
        </p:txBody>
      </p:sp>
    </p:spTree>
    <p:extLst>
      <p:ext uri="{BB962C8B-B14F-4D97-AF65-F5344CB8AC3E}">
        <p14:creationId xmlns:p14="http://schemas.microsoft.com/office/powerpoint/2010/main" val="2932745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12200" cy="468052"/>
          </a:xfrm>
        </p:spPr>
        <p:txBody>
          <a:bodyPr/>
          <a:lstStyle/>
          <a:p>
            <a:pPr>
              <a:defRPr/>
            </a:pPr>
            <a:r>
              <a:rPr lang="en-US" sz="1400" b="1" u="sng" dirty="0">
                <a:solidFill>
                  <a:schemeClr val="tx1"/>
                </a:solidFill>
              </a:rPr>
              <a:t>HORIZON-CL5-2023-D1-01-04: Improved knowledge in cloud-aerosol interaction</a:t>
            </a:r>
            <a:endParaRPr lang="en-US" sz="1400" b="1" dirty="0">
              <a:solidFill>
                <a:schemeClr val="tx1"/>
              </a:solidFill>
            </a:endParaRPr>
          </a:p>
        </p:txBody>
      </p:sp>
      <p:sp>
        <p:nvSpPr>
          <p:cNvPr id="6" name="Espace réservé du contenu 5"/>
          <p:cNvSpPr txBox="1"/>
          <p:nvPr/>
        </p:nvSpPr>
        <p:spPr bwMode="gray">
          <a:xfrm>
            <a:off x="360000" y="1707652"/>
            <a:ext cx="8424000" cy="3075847"/>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r>
              <a:rPr lang="en-GB" sz="1200" b="1" u="sng" dirty="0" err="1">
                <a:ea typeface="Times New Roman"/>
                <a:cs typeface="Times New Roman"/>
              </a:rPr>
              <a:t>Résultats</a:t>
            </a:r>
            <a:r>
              <a:rPr lang="en-GB" sz="1200" b="1" u="sng" dirty="0">
                <a:ea typeface="Times New Roman"/>
                <a:cs typeface="Times New Roman"/>
              </a:rPr>
              <a:t> </a:t>
            </a:r>
            <a:r>
              <a:rPr lang="en-GB" sz="1200" b="1" u="sng" dirty="0" smtClean="0">
                <a:ea typeface="Times New Roman"/>
                <a:cs typeface="Times New Roman"/>
              </a:rPr>
              <a:t>attendus </a:t>
            </a:r>
            <a:r>
              <a:rPr lang="en-GB" sz="1200" b="1" u="sng" dirty="0">
                <a:ea typeface="Times New Roman"/>
                <a:cs typeface="Times New Roman"/>
              </a:rPr>
              <a:t>:</a:t>
            </a:r>
            <a:endParaRPr dirty="0"/>
          </a:p>
          <a:p>
            <a:pPr marL="171450" indent="-171450">
              <a:spcAft>
                <a:spcPts val="0"/>
              </a:spcAft>
              <a:buFont typeface="Arial"/>
              <a:buChar char="•"/>
              <a:defRPr/>
            </a:pPr>
            <a:r>
              <a:rPr lang="fr-FR" sz="1150" dirty="0">
                <a:solidFill>
                  <a:schemeClr val="tx1"/>
                </a:solidFill>
              </a:rPr>
              <a:t>Dernières avancées rassemblées afin de traiter les interactions complexes entre nuages et aérosols.</a:t>
            </a:r>
          </a:p>
          <a:p>
            <a:pPr marL="171450" indent="-171450">
              <a:spcAft>
                <a:spcPts val="0"/>
              </a:spcAft>
              <a:buFont typeface="Arial"/>
              <a:buChar char="•"/>
              <a:defRPr/>
            </a:pPr>
            <a:r>
              <a:rPr lang="fr-FR" sz="1150" dirty="0">
                <a:solidFill>
                  <a:schemeClr val="tx1"/>
                </a:solidFill>
              </a:rPr>
              <a:t>Amélioration des modèles de systèmes terrestres et des projections climatiques à long terme, et/ou des prévisions climatiques.</a:t>
            </a:r>
          </a:p>
          <a:p>
            <a:pPr marL="171450" indent="-171450">
              <a:spcAft>
                <a:spcPts val="0"/>
              </a:spcAft>
              <a:buFont typeface="Arial"/>
              <a:buChar char="•"/>
              <a:defRPr/>
            </a:pPr>
            <a:r>
              <a:rPr lang="fr-FR" sz="1150" dirty="0">
                <a:solidFill>
                  <a:schemeClr val="tx1"/>
                </a:solidFill>
              </a:rPr>
              <a:t>Meilleure compréhension des systèmes convectifs permettant d'améliorer les prévisions des événements extrêmes.</a:t>
            </a:r>
          </a:p>
          <a:p>
            <a:pPr marL="171450" indent="-171450">
              <a:spcAft>
                <a:spcPts val="0"/>
              </a:spcAft>
              <a:buFont typeface="Arial"/>
              <a:buChar char="•"/>
              <a:defRPr/>
            </a:pPr>
            <a:r>
              <a:rPr lang="fr-FR" sz="1150" dirty="0">
                <a:solidFill>
                  <a:schemeClr val="tx1"/>
                </a:solidFill>
              </a:rPr>
              <a:t>Réduction des incertitudes dans les modèles climatiques grâce à une meilleure représentation de la formation des nuages, de l'interaction aérosol-nuage et de leurs propriétés radiatives combinées.</a:t>
            </a:r>
          </a:p>
          <a:p>
            <a:pPr marL="171450" indent="-171450">
              <a:spcAft>
                <a:spcPts val="0"/>
              </a:spcAft>
              <a:buFont typeface="Arial"/>
              <a:buChar char="•"/>
              <a:defRPr/>
            </a:pPr>
            <a:r>
              <a:rPr lang="fr-FR" sz="1150" dirty="0">
                <a:solidFill>
                  <a:schemeClr val="tx1"/>
                </a:solidFill>
              </a:rPr>
              <a:t>Utilisation et assimilation de produits relatifs aux aérosols et aux nuages provenant de nouveaux satellites (ex: Earth CARE, </a:t>
            </a:r>
            <a:r>
              <a:rPr lang="fr-FR" sz="1150" dirty="0" err="1">
                <a:solidFill>
                  <a:schemeClr val="tx1"/>
                </a:solidFill>
              </a:rPr>
              <a:t>MetOp</a:t>
            </a:r>
            <a:r>
              <a:rPr lang="fr-FR" sz="1150" dirty="0">
                <a:solidFill>
                  <a:schemeClr val="tx1"/>
                </a:solidFill>
              </a:rPr>
              <a:t>-SG ) pour l'amélioration et la validation des modèles climatiques et/ou les prévisions météorologiques.</a:t>
            </a:r>
          </a:p>
          <a:p>
            <a:pPr marL="171450" indent="-171450">
              <a:spcAft>
                <a:spcPts val="0"/>
              </a:spcAft>
              <a:buFont typeface="Arial"/>
              <a:buChar char="•"/>
              <a:defRPr/>
            </a:pPr>
            <a:r>
              <a:rPr lang="fr-FR" sz="1150" dirty="0">
                <a:solidFill>
                  <a:schemeClr val="tx1"/>
                </a:solidFill>
              </a:rPr>
              <a:t>Contribution aux évaluations du GIEC et à d'autres résultats…</a:t>
            </a:r>
          </a:p>
          <a:p>
            <a:pPr marL="171450" indent="-171450">
              <a:spcAft>
                <a:spcPts val="0"/>
              </a:spcAft>
              <a:buFont typeface="Arial"/>
              <a:buChar char="•"/>
              <a:defRPr/>
            </a:pPr>
            <a:endParaRPr lang="fr-FR" sz="1150" dirty="0">
              <a:solidFill>
                <a:schemeClr val="tx1"/>
              </a:solidFill>
            </a:endParaRPr>
          </a:p>
          <a:p>
            <a:pPr>
              <a:lnSpc>
                <a:spcPct val="114000"/>
              </a:lnSpc>
              <a:defRPr/>
            </a:pPr>
            <a:r>
              <a:rPr lang="en-GB" sz="1200" b="1" u="sng" dirty="0" err="1">
                <a:ea typeface="Times New Roman"/>
                <a:cs typeface="Times New Roman"/>
              </a:rPr>
              <a:t>Activités</a:t>
            </a:r>
            <a:r>
              <a:rPr lang="en-GB" sz="1200" b="1" u="sng" dirty="0">
                <a:ea typeface="Times New Roman"/>
                <a:cs typeface="Times New Roman"/>
              </a:rPr>
              <a:t> :</a:t>
            </a:r>
            <a:endParaRPr lang="fr-FR" sz="1150" dirty="0"/>
          </a:p>
          <a:p>
            <a:pPr marL="171450" indent="-171450">
              <a:spcAft>
                <a:spcPts val="0"/>
              </a:spcAft>
              <a:buFont typeface="Arial"/>
              <a:buChar char="•"/>
              <a:defRPr/>
            </a:pPr>
            <a:r>
              <a:rPr lang="fr-FR" sz="1150" dirty="0">
                <a:solidFill>
                  <a:schemeClr val="tx1"/>
                </a:solidFill>
              </a:rPr>
              <a:t>Faire progresser la compréhension scientifique des interactions complexes entre les aérosols, les nuages et le climat.</a:t>
            </a:r>
          </a:p>
          <a:p>
            <a:pPr marL="171450" indent="-171450">
              <a:spcAft>
                <a:spcPts val="0"/>
              </a:spcAft>
              <a:buFont typeface="Arial"/>
              <a:buChar char="•"/>
              <a:defRPr/>
            </a:pPr>
            <a:r>
              <a:rPr lang="fr-FR" sz="1150" dirty="0">
                <a:solidFill>
                  <a:schemeClr val="tx1"/>
                </a:solidFill>
              </a:rPr>
              <a:t>Élaborer de nouvelles descriptions des processus fondamentaux des aérosols et des nuages.</a:t>
            </a:r>
          </a:p>
          <a:p>
            <a:pPr marL="171450" indent="-171450">
              <a:spcAft>
                <a:spcPts val="0"/>
              </a:spcAft>
              <a:buFont typeface="Arial"/>
              <a:buChar char="•"/>
              <a:defRPr/>
            </a:pPr>
            <a:r>
              <a:rPr lang="fr-FR" sz="1150" dirty="0">
                <a:solidFill>
                  <a:schemeClr val="tx1"/>
                </a:solidFill>
              </a:rPr>
              <a:t>Relier les processus des aérosols et des nuages au cycle hydrologique.</a:t>
            </a:r>
          </a:p>
          <a:p>
            <a:pPr marL="171450" indent="-171450">
              <a:spcAft>
                <a:spcPts val="0"/>
              </a:spcAft>
              <a:buFont typeface="Arial"/>
              <a:buChar char="•"/>
              <a:defRPr/>
            </a:pPr>
            <a:r>
              <a:rPr lang="fr-FR" sz="1150" dirty="0">
                <a:solidFill>
                  <a:schemeClr val="tx1"/>
                </a:solidFill>
              </a:rPr>
              <a:t>Améliorer la collecte et l'utilisation des systèmes d'observation au sol ou aéroportés des réseaux existants (ex : </a:t>
            </a:r>
            <a:r>
              <a:rPr lang="fr-FR" sz="1150" dirty="0" err="1">
                <a:solidFill>
                  <a:schemeClr val="tx1"/>
                </a:solidFill>
              </a:rPr>
              <a:t>Earlinet</a:t>
            </a:r>
            <a:r>
              <a:rPr lang="fr-FR" sz="1150" dirty="0">
                <a:solidFill>
                  <a:schemeClr val="tx1"/>
                </a:solidFill>
              </a:rPr>
              <a:t>…).</a:t>
            </a:r>
          </a:p>
          <a:p>
            <a:pPr marL="171450" indent="-171450">
              <a:spcAft>
                <a:spcPts val="0"/>
              </a:spcAft>
              <a:buFont typeface="Arial"/>
              <a:buChar char="•"/>
              <a:defRPr/>
            </a:pPr>
            <a:r>
              <a:rPr lang="fr-FR" sz="1150" dirty="0">
                <a:solidFill>
                  <a:schemeClr val="tx1"/>
                </a:solidFill>
              </a:rPr>
              <a:t>Établir un accès ouvert aux données d'observation produites dans les bases de données des réseaux de mesure pertinents.</a:t>
            </a: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21</a:t>
            </a:fld>
            <a:endParaRPr lang="fr-FR" sz="1600" b="0" i="0" u="none" strike="noStrike" cap="none" spc="0">
              <a:ln>
                <a:noFill/>
              </a:ln>
              <a:solidFill>
                <a:srgbClr val="000091"/>
              </a:solidFill>
              <a:latin typeface="Arial"/>
              <a:ea typeface="+mn-ea"/>
              <a:cs typeface="+mn-cs"/>
            </a:endParaRPr>
          </a:p>
        </p:txBody>
      </p:sp>
      <p:sp>
        <p:nvSpPr>
          <p:cNvPr id="11" name="Rectangle 10"/>
          <p:cNvSpPr/>
          <p:nvPr/>
        </p:nvSpPr>
        <p:spPr bwMode="auto">
          <a:xfrm>
            <a:off x="6372199" y="555525"/>
            <a:ext cx="2448343" cy="1200329"/>
          </a:xfrm>
          <a:prstGeom prst="rect">
            <a:avLst/>
          </a:prstGeom>
          <a:solidFill>
            <a:schemeClr val="bg1"/>
          </a:solidFill>
          <a:ln w="19050">
            <a:solidFill>
              <a:srgbClr val="000099"/>
            </a:solidFill>
          </a:ln>
        </p:spPr>
        <p:txBody>
          <a:bodyPr wrap="square">
            <a:spAutoFit/>
          </a:bodyPr>
          <a:lstStyle/>
          <a:p>
            <a:pPr lvl="0">
              <a:defRPr/>
            </a:pPr>
            <a:r>
              <a:rPr lang="fr-FR" sz="1200" i="1" dirty="0"/>
              <a:t>RIA </a:t>
            </a:r>
            <a:endParaRPr dirty="0"/>
          </a:p>
          <a:p>
            <a:pPr lvl="0">
              <a:defRPr/>
            </a:pPr>
            <a:r>
              <a:rPr lang="fr-FR" sz="1200" i="1" dirty="0"/>
              <a:t>Nb de projets financés : 2</a:t>
            </a:r>
            <a:endParaRPr dirty="0"/>
          </a:p>
          <a:p>
            <a:pPr lvl="0">
              <a:defRPr/>
            </a:pPr>
            <a:r>
              <a:rPr lang="fr-FR" sz="1200" i="1" dirty="0"/>
              <a:t>Budget/projet : 8M€</a:t>
            </a:r>
            <a:endParaRPr dirty="0"/>
          </a:p>
          <a:p>
            <a:pPr lvl="0">
              <a:defRPr/>
            </a:pPr>
            <a:r>
              <a:rPr lang="fr-FR" sz="1200" i="1" dirty="0"/>
              <a:t>Ouverture : </a:t>
            </a:r>
            <a:r>
              <a:rPr lang="fr-FR" sz="1200" i="1" dirty="0" smtClean="0"/>
              <a:t>13/12/2022</a:t>
            </a:r>
            <a:endParaRPr lang="fr-FR" sz="1200" i="1" dirty="0"/>
          </a:p>
          <a:p>
            <a:pPr lvl="0">
              <a:defRPr/>
            </a:pPr>
            <a:r>
              <a:rPr lang="fr-FR" sz="1200" i="1" dirty="0"/>
              <a:t>Deadline : 18/04/2023</a:t>
            </a:r>
          </a:p>
          <a:p>
            <a:pPr lvl="0">
              <a:defRPr/>
            </a:pPr>
            <a:r>
              <a:rPr lang="fr-FR" sz="1200" i="1" dirty="0"/>
              <a:t>Appel en Lump </a:t>
            </a:r>
            <a:r>
              <a:rPr lang="fr-FR" sz="1200" i="1" dirty="0" err="1" smtClean="0"/>
              <a:t>Sum</a:t>
            </a:r>
            <a:endParaRPr lang="fr-FR" sz="1200" i="1" dirty="0"/>
          </a:p>
        </p:txBody>
      </p:sp>
      <p:sp>
        <p:nvSpPr>
          <p:cNvPr id="9" name="ZoneTexte 8"/>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1 : Les appels de 2023 </a:t>
            </a:r>
          </a:p>
          <a:p>
            <a:pPr>
              <a:defRPr/>
            </a:pPr>
            <a:r>
              <a:rPr lang="fr-FR" sz="1200" b="1" dirty="0"/>
              <a:t>Science du système terrestre</a:t>
            </a:r>
          </a:p>
        </p:txBody>
      </p:sp>
    </p:spTree>
    <p:extLst>
      <p:ext uri="{BB962C8B-B14F-4D97-AF65-F5344CB8AC3E}">
        <p14:creationId xmlns:p14="http://schemas.microsoft.com/office/powerpoint/2010/main" val="3471283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12200" cy="468052"/>
          </a:xfrm>
        </p:spPr>
        <p:txBody>
          <a:bodyPr/>
          <a:lstStyle/>
          <a:p>
            <a:pPr>
              <a:defRPr/>
            </a:pPr>
            <a:r>
              <a:rPr lang="en-US" sz="1400" b="1" u="sng" dirty="0">
                <a:solidFill>
                  <a:schemeClr val="tx1"/>
                </a:solidFill>
              </a:rPr>
              <a:t>HORIZON-CL5-2023-D1-01-05: Science for successful, high-integrity voluntary climate initiatives</a:t>
            </a:r>
            <a:endParaRPr lang="en-US" sz="1400" b="1" dirty="0">
              <a:solidFill>
                <a:schemeClr val="tx1"/>
              </a:solidFill>
            </a:endParaRPr>
          </a:p>
        </p:txBody>
      </p:sp>
      <p:sp>
        <p:nvSpPr>
          <p:cNvPr id="6" name="Espace réservé du contenu 5"/>
          <p:cNvSpPr txBox="1"/>
          <p:nvPr/>
        </p:nvSpPr>
        <p:spPr bwMode="gray">
          <a:xfrm>
            <a:off x="360000" y="1707652"/>
            <a:ext cx="8424000" cy="3075847"/>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r>
              <a:rPr lang="en-GB" sz="1200" b="1" u="sng" dirty="0" err="1">
                <a:ea typeface="Times New Roman"/>
                <a:cs typeface="Times New Roman"/>
              </a:rPr>
              <a:t>Résultats</a:t>
            </a:r>
            <a:r>
              <a:rPr lang="en-GB" sz="1200" b="1" u="sng" dirty="0">
                <a:ea typeface="Times New Roman"/>
                <a:cs typeface="Times New Roman"/>
              </a:rPr>
              <a:t> </a:t>
            </a:r>
            <a:r>
              <a:rPr lang="en-GB" sz="1200" b="1" u="sng" dirty="0" smtClean="0">
                <a:ea typeface="Times New Roman"/>
                <a:cs typeface="Times New Roman"/>
              </a:rPr>
              <a:t>attendus </a:t>
            </a:r>
            <a:r>
              <a:rPr lang="en-GB" sz="1200" b="1" u="sng" dirty="0">
                <a:ea typeface="Times New Roman"/>
                <a:cs typeface="Times New Roman"/>
              </a:rPr>
              <a:t>:</a:t>
            </a:r>
            <a:endParaRPr dirty="0"/>
          </a:p>
          <a:p>
            <a:pPr marL="171450" indent="-171450">
              <a:spcAft>
                <a:spcPts val="0"/>
              </a:spcAft>
              <a:buFont typeface="Arial"/>
              <a:buChar char="•"/>
              <a:defRPr/>
            </a:pPr>
            <a:r>
              <a:rPr lang="fr-FR" sz="1150" dirty="0">
                <a:solidFill>
                  <a:schemeClr val="tx1"/>
                </a:solidFill>
              </a:rPr>
              <a:t>Recommandations, conseils et renforcement des capacités pour aider les gouvernements et les acteurs non étatiques à garantir une grande intégrité dans les initiatives volontaires d'atténuation du changement climatique.</a:t>
            </a:r>
          </a:p>
          <a:p>
            <a:pPr marL="171450" indent="-171450">
              <a:spcAft>
                <a:spcPts val="0"/>
              </a:spcAft>
              <a:buFont typeface="Arial"/>
              <a:buChar char="•"/>
              <a:defRPr/>
            </a:pPr>
            <a:r>
              <a:rPr lang="fr-FR" sz="1150" dirty="0">
                <a:solidFill>
                  <a:schemeClr val="tx1"/>
                </a:solidFill>
              </a:rPr>
              <a:t>Traduction du consensus et des connaissances scientifiques (ex; rapports GIEC) &amp; des engagements des gouvernements en stratégies &amp; actions climatiques significatives de la part des entreprises et autres acteurs non étatiques.</a:t>
            </a:r>
          </a:p>
          <a:p>
            <a:pPr marL="171450" indent="-171450">
              <a:spcAft>
                <a:spcPts val="0"/>
              </a:spcAft>
              <a:buFont typeface="Arial"/>
              <a:buChar char="•"/>
              <a:defRPr/>
            </a:pPr>
            <a:r>
              <a:rPr lang="fr-FR" sz="1150" dirty="0">
                <a:solidFill>
                  <a:schemeClr val="tx1"/>
                </a:solidFill>
              </a:rPr>
              <a:t>Contribution à la mise en œuvre de l‘Accord de Paris et du Green Deal en soutenant le développement d'initiatives volontaires.</a:t>
            </a:r>
          </a:p>
          <a:p>
            <a:pPr marL="171450" indent="-171450">
              <a:spcAft>
                <a:spcPts val="0"/>
              </a:spcAft>
              <a:buFont typeface="Arial"/>
              <a:buChar char="•"/>
              <a:defRPr/>
            </a:pPr>
            <a:r>
              <a:rPr lang="fr-FR" sz="1150" dirty="0">
                <a:solidFill>
                  <a:schemeClr val="tx1"/>
                </a:solidFill>
              </a:rPr>
              <a:t>Élaboration d'un cadre normalisé pour l'évaluation des systèmes de compensation des émissions de carbone.</a:t>
            </a:r>
          </a:p>
          <a:p>
            <a:pPr marL="171450" indent="-171450">
              <a:spcAft>
                <a:spcPts val="0"/>
              </a:spcAft>
              <a:buFont typeface="Arial"/>
              <a:buChar char="•"/>
              <a:defRPr/>
            </a:pPr>
            <a:r>
              <a:rPr lang="fr-FR" sz="1150" dirty="0">
                <a:solidFill>
                  <a:schemeClr val="tx1"/>
                </a:solidFill>
              </a:rPr>
              <a:t>Réduction des risques d'</a:t>
            </a:r>
            <a:r>
              <a:rPr lang="fr-FR" sz="1150" dirty="0" err="1">
                <a:solidFill>
                  <a:schemeClr val="tx1"/>
                </a:solidFill>
              </a:rPr>
              <a:t>écoblanchiment</a:t>
            </a:r>
            <a:r>
              <a:rPr lang="fr-FR" sz="1150" dirty="0">
                <a:solidFill>
                  <a:schemeClr val="tx1"/>
                </a:solidFill>
              </a:rPr>
              <a:t> (</a:t>
            </a:r>
            <a:r>
              <a:rPr lang="fr-FR" sz="1150" dirty="0" err="1">
                <a:solidFill>
                  <a:schemeClr val="tx1"/>
                </a:solidFill>
              </a:rPr>
              <a:t>greenwashing</a:t>
            </a:r>
            <a:r>
              <a:rPr lang="fr-FR" sz="1150" dirty="0">
                <a:solidFill>
                  <a:schemeClr val="tx1"/>
                </a:solidFill>
              </a:rPr>
              <a:t>).  </a:t>
            </a:r>
          </a:p>
          <a:p>
            <a:pPr marL="171450" indent="-171450">
              <a:spcAft>
                <a:spcPts val="0"/>
              </a:spcAft>
              <a:buFont typeface="Arial"/>
              <a:buChar char="•"/>
              <a:defRPr/>
            </a:pPr>
            <a:endParaRPr lang="fr-FR" sz="1150" dirty="0">
              <a:solidFill>
                <a:schemeClr val="tx1"/>
              </a:solidFill>
            </a:endParaRPr>
          </a:p>
          <a:p>
            <a:pPr>
              <a:lnSpc>
                <a:spcPct val="114000"/>
              </a:lnSpc>
              <a:defRPr/>
            </a:pPr>
            <a:r>
              <a:rPr lang="en-GB" sz="1200" b="1" u="sng" dirty="0" err="1">
                <a:ea typeface="Times New Roman"/>
                <a:cs typeface="Times New Roman"/>
              </a:rPr>
              <a:t>Activités</a:t>
            </a:r>
            <a:r>
              <a:rPr lang="en-GB" sz="1200" b="1" u="sng" dirty="0">
                <a:ea typeface="Times New Roman"/>
                <a:cs typeface="Times New Roman"/>
              </a:rPr>
              <a:t> :</a:t>
            </a:r>
            <a:endParaRPr lang="fr-FR" sz="1150" dirty="0"/>
          </a:p>
          <a:p>
            <a:pPr marL="171450" indent="-171450">
              <a:spcAft>
                <a:spcPts val="0"/>
              </a:spcAft>
              <a:buFont typeface="Arial"/>
              <a:buChar char="•"/>
              <a:defRPr/>
            </a:pPr>
            <a:r>
              <a:rPr lang="fr-FR" sz="1150" dirty="0">
                <a:solidFill>
                  <a:schemeClr val="tx1"/>
                </a:solidFill>
              </a:rPr>
              <a:t>Evaluer le rôle des systèmes de compensation dans les initiatives climatiques volontaires.</a:t>
            </a:r>
          </a:p>
          <a:p>
            <a:pPr marL="171450" indent="-171450">
              <a:spcAft>
                <a:spcPts val="0"/>
              </a:spcAft>
              <a:buFont typeface="Arial"/>
              <a:buChar char="•"/>
              <a:defRPr/>
            </a:pPr>
            <a:r>
              <a:rPr lang="fr-FR" sz="1150" dirty="0">
                <a:solidFill>
                  <a:schemeClr val="tx1"/>
                </a:solidFill>
              </a:rPr>
              <a:t>Analyser l'intégrité scientifique des différents systèmes de compensation existants et élaborer des orientations scientifiques claires sur leur utilisation appropriée.</a:t>
            </a:r>
          </a:p>
          <a:p>
            <a:pPr marL="171450" indent="-171450">
              <a:spcAft>
                <a:spcPts val="0"/>
              </a:spcAft>
              <a:buFont typeface="Arial"/>
              <a:buChar char="•"/>
              <a:defRPr/>
            </a:pPr>
            <a:r>
              <a:rPr lang="fr-FR" sz="1150" dirty="0">
                <a:solidFill>
                  <a:schemeClr val="tx1"/>
                </a:solidFill>
              </a:rPr>
              <a:t>Explorer et évaluer options pour améliorer surveillance, notification et vérification d’initiatives volontaires en matière de climat.</a:t>
            </a:r>
          </a:p>
          <a:p>
            <a:pPr marL="171450" indent="-171450">
              <a:spcAft>
                <a:spcPts val="0"/>
              </a:spcAft>
              <a:buFont typeface="Arial"/>
              <a:buChar char="•"/>
              <a:defRPr/>
            </a:pPr>
            <a:r>
              <a:rPr lang="fr-FR" sz="1150" dirty="0">
                <a:solidFill>
                  <a:schemeClr val="tx1"/>
                </a:solidFill>
              </a:rPr>
              <a:t>Améliorer les outils de modélisation et les cadres d'évaluation intégrée pour mieux intégrer les initiatives volontaires en matière de carbone dans l'analyse des voies de transition…</a:t>
            </a: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22</a:t>
            </a:fld>
            <a:endParaRPr lang="fr-FR" sz="1600" b="0" i="0" u="none" strike="noStrike" cap="none" spc="0">
              <a:ln>
                <a:noFill/>
              </a:ln>
              <a:solidFill>
                <a:srgbClr val="000091"/>
              </a:solidFill>
              <a:latin typeface="Arial"/>
              <a:ea typeface="+mn-ea"/>
              <a:cs typeface="+mn-cs"/>
            </a:endParaRPr>
          </a:p>
        </p:txBody>
      </p:sp>
      <p:sp>
        <p:nvSpPr>
          <p:cNvPr id="10" name="ZoneTexte 9"/>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1 : Les appels de 2023 </a:t>
            </a:r>
          </a:p>
          <a:p>
            <a:pPr>
              <a:defRPr/>
            </a:pPr>
            <a:r>
              <a:rPr lang="fr-FR" sz="1200" b="1" dirty="0"/>
              <a:t>Atténuation du changement climatique, voies vers la neutralité climatique</a:t>
            </a:r>
          </a:p>
        </p:txBody>
      </p:sp>
      <p:sp>
        <p:nvSpPr>
          <p:cNvPr id="11" name="Rectangle 10"/>
          <p:cNvSpPr/>
          <p:nvPr/>
        </p:nvSpPr>
        <p:spPr bwMode="auto">
          <a:xfrm>
            <a:off x="6375154" y="735899"/>
            <a:ext cx="2448343" cy="1015663"/>
          </a:xfrm>
          <a:prstGeom prst="rect">
            <a:avLst/>
          </a:prstGeom>
          <a:solidFill>
            <a:schemeClr val="bg1"/>
          </a:solidFill>
          <a:ln w="19050">
            <a:solidFill>
              <a:srgbClr val="000099"/>
            </a:solidFill>
          </a:ln>
        </p:spPr>
        <p:txBody>
          <a:bodyPr wrap="square">
            <a:spAutoFit/>
          </a:bodyPr>
          <a:lstStyle/>
          <a:p>
            <a:pPr lvl="0">
              <a:defRPr/>
            </a:pPr>
            <a:r>
              <a:rPr lang="fr-FR" sz="1200" i="1" dirty="0"/>
              <a:t>RIA </a:t>
            </a:r>
            <a:endParaRPr dirty="0"/>
          </a:p>
          <a:p>
            <a:pPr lvl="0">
              <a:defRPr/>
            </a:pPr>
            <a:r>
              <a:rPr lang="fr-FR" sz="1200" i="1" dirty="0"/>
              <a:t>Nb de projets financés : 1</a:t>
            </a:r>
            <a:endParaRPr dirty="0"/>
          </a:p>
          <a:p>
            <a:pPr lvl="0">
              <a:defRPr/>
            </a:pPr>
            <a:r>
              <a:rPr lang="fr-FR" sz="1200" i="1" dirty="0"/>
              <a:t>Budget/projet : </a:t>
            </a:r>
            <a:r>
              <a:rPr lang="fr-FR" sz="1200" i="1" dirty="0" smtClean="0"/>
              <a:t>5,5M</a:t>
            </a:r>
            <a:r>
              <a:rPr lang="fr-FR" sz="1200" i="1" dirty="0"/>
              <a:t>€</a:t>
            </a:r>
            <a:endParaRPr dirty="0"/>
          </a:p>
          <a:p>
            <a:pPr lvl="0">
              <a:defRPr/>
            </a:pPr>
            <a:r>
              <a:rPr lang="fr-FR" sz="1200" i="1" dirty="0"/>
              <a:t>Ouverture : </a:t>
            </a:r>
            <a:r>
              <a:rPr lang="fr-FR" sz="1200" i="1" dirty="0" smtClean="0"/>
              <a:t>13/12/2022</a:t>
            </a:r>
            <a:endParaRPr lang="fr-FR" sz="1200" i="1" dirty="0"/>
          </a:p>
          <a:p>
            <a:pPr lvl="0">
              <a:defRPr/>
            </a:pPr>
            <a:r>
              <a:rPr lang="fr-FR" sz="1200" i="1" dirty="0"/>
              <a:t>Deadline : </a:t>
            </a:r>
            <a:r>
              <a:rPr lang="fr-FR" sz="1200" i="1" dirty="0" smtClean="0"/>
              <a:t>18/04/2023</a:t>
            </a:r>
            <a:endParaRPr lang="fr-FR" sz="1200" i="1" dirty="0"/>
          </a:p>
        </p:txBody>
      </p:sp>
    </p:spTree>
    <p:extLst>
      <p:ext uri="{BB962C8B-B14F-4D97-AF65-F5344CB8AC3E}">
        <p14:creationId xmlns:p14="http://schemas.microsoft.com/office/powerpoint/2010/main" val="440155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12200" cy="468052"/>
          </a:xfrm>
        </p:spPr>
        <p:txBody>
          <a:bodyPr/>
          <a:lstStyle/>
          <a:p>
            <a:pPr>
              <a:defRPr/>
            </a:pPr>
            <a:r>
              <a:rPr lang="en-US" sz="1400" b="1" u="sng" dirty="0">
                <a:solidFill>
                  <a:schemeClr val="tx1"/>
                </a:solidFill>
              </a:rPr>
              <a:t>HORIZON-CL5-2023-D1-01-06: Broadening the range of policy options in transition pathway analysis</a:t>
            </a:r>
            <a:endParaRPr lang="en-US" sz="1400" b="1" dirty="0">
              <a:solidFill>
                <a:schemeClr val="tx1"/>
              </a:solidFill>
            </a:endParaRPr>
          </a:p>
        </p:txBody>
      </p:sp>
      <p:sp>
        <p:nvSpPr>
          <p:cNvPr id="6" name="Espace réservé du contenu 5"/>
          <p:cNvSpPr txBox="1"/>
          <p:nvPr/>
        </p:nvSpPr>
        <p:spPr bwMode="gray">
          <a:xfrm>
            <a:off x="360000" y="1706400"/>
            <a:ext cx="8424000" cy="3075847"/>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r>
              <a:rPr lang="en-GB" sz="1200" b="1" u="sng" dirty="0" err="1">
                <a:ea typeface="Times New Roman"/>
                <a:cs typeface="Times New Roman"/>
              </a:rPr>
              <a:t>Résultats</a:t>
            </a:r>
            <a:r>
              <a:rPr lang="en-GB" sz="1200" b="1" u="sng" dirty="0">
                <a:ea typeface="Times New Roman"/>
                <a:cs typeface="Times New Roman"/>
              </a:rPr>
              <a:t> </a:t>
            </a:r>
            <a:r>
              <a:rPr lang="en-GB" sz="1200" b="1" u="sng" dirty="0" smtClean="0">
                <a:ea typeface="Times New Roman"/>
                <a:cs typeface="Times New Roman"/>
              </a:rPr>
              <a:t>attendus </a:t>
            </a:r>
            <a:r>
              <a:rPr lang="en-GB" sz="1200" b="1" u="sng" dirty="0">
                <a:ea typeface="Times New Roman"/>
                <a:cs typeface="Times New Roman"/>
              </a:rPr>
              <a:t>:</a:t>
            </a:r>
            <a:endParaRPr dirty="0"/>
          </a:p>
          <a:p>
            <a:pPr marL="171450" indent="-171450">
              <a:spcAft>
                <a:spcPts val="0"/>
              </a:spcAft>
              <a:buFont typeface="Arial"/>
              <a:buChar char="•"/>
              <a:defRPr/>
            </a:pPr>
            <a:r>
              <a:rPr lang="fr-FR" sz="1100" dirty="0">
                <a:solidFill>
                  <a:schemeClr val="tx1"/>
                </a:solidFill>
              </a:rPr>
              <a:t>Eventail d’options politiques reflétant différentes visions de la durabilité et de la résilience fondées sur des avenirs économiques, technologiques et sociétaux alternatifs.</a:t>
            </a:r>
          </a:p>
          <a:p>
            <a:pPr marL="171450" indent="-171450">
              <a:spcAft>
                <a:spcPts val="0"/>
              </a:spcAft>
              <a:buFont typeface="Arial"/>
              <a:buChar char="•"/>
              <a:defRPr/>
            </a:pPr>
            <a:r>
              <a:rPr lang="fr-FR" sz="1100" dirty="0">
                <a:solidFill>
                  <a:schemeClr val="tx1"/>
                </a:solidFill>
              </a:rPr>
              <a:t>Evaluation de la faisabilité à long terme de la conciliation de la croissance </a:t>
            </a:r>
            <a:r>
              <a:rPr lang="fr-FR" sz="1100" dirty="0" err="1">
                <a:solidFill>
                  <a:schemeClr val="tx1"/>
                </a:solidFill>
              </a:rPr>
              <a:t>écon</a:t>
            </a:r>
            <a:r>
              <a:rPr lang="fr-FR" sz="1100" dirty="0">
                <a:solidFill>
                  <a:schemeClr val="tx1"/>
                </a:solidFill>
              </a:rPr>
              <a:t>. avec les objectifs climatiques &amp; </a:t>
            </a:r>
            <a:r>
              <a:rPr lang="fr-FR" sz="1100" dirty="0" err="1">
                <a:solidFill>
                  <a:schemeClr val="tx1"/>
                </a:solidFill>
              </a:rPr>
              <a:t>environn</a:t>
            </a:r>
            <a:r>
              <a:rPr lang="fr-FR" sz="1100" dirty="0">
                <a:solidFill>
                  <a:schemeClr val="tx1"/>
                </a:solidFill>
              </a:rPr>
              <a:t>.</a:t>
            </a:r>
          </a:p>
          <a:p>
            <a:pPr marL="171450" indent="-171450">
              <a:spcAft>
                <a:spcPts val="0"/>
              </a:spcAft>
              <a:buFont typeface="Arial"/>
              <a:buChar char="•"/>
              <a:defRPr/>
            </a:pPr>
            <a:r>
              <a:rPr lang="fr-FR" sz="1100" dirty="0">
                <a:solidFill>
                  <a:schemeClr val="tx1"/>
                </a:solidFill>
              </a:rPr>
              <a:t>Compréhension des implications d'une transformation conforme à l‘Accord de Paris comme base pour favoriser les synergies entre l'action climatique et d'autres objectifs politiques.</a:t>
            </a:r>
          </a:p>
          <a:p>
            <a:pPr marL="171450" indent="-171450">
              <a:spcAft>
                <a:spcPts val="0"/>
              </a:spcAft>
              <a:buFont typeface="Arial"/>
              <a:buChar char="•"/>
              <a:defRPr/>
            </a:pPr>
            <a:r>
              <a:rPr lang="fr-FR" sz="1100" dirty="0">
                <a:solidFill>
                  <a:schemeClr val="tx1"/>
                </a:solidFill>
              </a:rPr>
              <a:t>Diversité accrue des cadres et des scénarios utilisés dans la modélisation de l'atténuation du changement climatique.</a:t>
            </a:r>
          </a:p>
          <a:p>
            <a:pPr marL="171450" indent="-171450">
              <a:spcAft>
                <a:spcPts val="0"/>
              </a:spcAft>
              <a:buFont typeface="Arial"/>
              <a:buChar char="•"/>
              <a:defRPr/>
            </a:pPr>
            <a:r>
              <a:rPr lang="fr-FR" sz="1100" dirty="0">
                <a:solidFill>
                  <a:schemeClr val="tx1"/>
                </a:solidFill>
              </a:rPr>
              <a:t>Amélioration des évaluations (demandes d'énergie et de matériaux ; changements de comportement et de mode de vie…).</a:t>
            </a:r>
          </a:p>
          <a:p>
            <a:pPr marL="171450" indent="-171450">
              <a:spcAft>
                <a:spcPts val="0"/>
              </a:spcAft>
              <a:buFont typeface="Arial"/>
              <a:buChar char="•"/>
              <a:defRPr/>
            </a:pPr>
            <a:r>
              <a:rPr lang="fr-FR" sz="1100" dirty="0">
                <a:solidFill>
                  <a:schemeClr val="tx1"/>
                </a:solidFill>
              </a:rPr>
              <a:t>Développement des connaissances pour alimenter futures évaluations scientifiques internationales majeures (GIEC et IPBES).</a:t>
            </a:r>
          </a:p>
          <a:p>
            <a:pPr>
              <a:spcAft>
                <a:spcPts val="0"/>
              </a:spcAft>
              <a:defRPr/>
            </a:pPr>
            <a:r>
              <a:rPr lang="fr-FR" sz="1150" dirty="0">
                <a:solidFill>
                  <a:schemeClr val="tx1"/>
                </a:solidFill>
              </a:rPr>
              <a:t> </a:t>
            </a:r>
          </a:p>
          <a:p>
            <a:pPr>
              <a:lnSpc>
                <a:spcPct val="114000"/>
              </a:lnSpc>
              <a:defRPr/>
            </a:pPr>
            <a:r>
              <a:rPr lang="en-GB" sz="1200" b="1" u="sng" dirty="0" err="1">
                <a:ea typeface="Times New Roman"/>
                <a:cs typeface="Times New Roman"/>
              </a:rPr>
              <a:t>Activités</a:t>
            </a:r>
            <a:r>
              <a:rPr lang="en-GB" sz="1200" b="1" u="sng" dirty="0">
                <a:ea typeface="Times New Roman"/>
                <a:cs typeface="Times New Roman"/>
              </a:rPr>
              <a:t> :</a:t>
            </a:r>
            <a:endParaRPr lang="fr-FR" sz="1150" dirty="0"/>
          </a:p>
          <a:p>
            <a:pPr marL="171450" indent="-171450">
              <a:spcAft>
                <a:spcPts val="0"/>
              </a:spcAft>
              <a:buFont typeface="Arial"/>
              <a:buChar char="•"/>
              <a:defRPr/>
            </a:pPr>
            <a:r>
              <a:rPr lang="fr-FR" sz="1100" dirty="0">
                <a:solidFill>
                  <a:schemeClr val="tx1"/>
                </a:solidFill>
              </a:rPr>
              <a:t>Améliorer la compréhension de la dynamique entre croissance économique et énergie, utilisation des matériaux…</a:t>
            </a:r>
          </a:p>
          <a:p>
            <a:pPr marL="171450" indent="-171450">
              <a:spcAft>
                <a:spcPts val="0"/>
              </a:spcAft>
              <a:buFont typeface="Arial"/>
              <a:buChar char="•"/>
              <a:defRPr/>
            </a:pPr>
            <a:r>
              <a:rPr lang="fr-FR" sz="1100" dirty="0">
                <a:solidFill>
                  <a:schemeClr val="tx1"/>
                </a:solidFill>
              </a:rPr>
              <a:t>Faire progresser les connaissances sur le rôle et le potentiel des changements de mode de vie.</a:t>
            </a:r>
          </a:p>
          <a:p>
            <a:pPr marL="171450" indent="-171450">
              <a:spcAft>
                <a:spcPts val="0"/>
              </a:spcAft>
              <a:buFont typeface="Arial"/>
              <a:buChar char="•"/>
              <a:defRPr/>
            </a:pPr>
            <a:r>
              <a:rPr lang="fr-FR" sz="1100" dirty="0">
                <a:solidFill>
                  <a:schemeClr val="tx1"/>
                </a:solidFill>
              </a:rPr>
              <a:t>Identifier et explorer les principaux obstacles à l'adoption d'alternatives aux modèles économiques basés sur la croissance.</a:t>
            </a:r>
          </a:p>
          <a:p>
            <a:pPr marL="171450" indent="-171450">
              <a:spcAft>
                <a:spcPts val="0"/>
              </a:spcAft>
              <a:buFont typeface="Arial"/>
              <a:buChar char="•"/>
              <a:defRPr/>
            </a:pPr>
            <a:r>
              <a:rPr lang="fr-FR" sz="1100" dirty="0">
                <a:solidFill>
                  <a:schemeClr val="tx1"/>
                </a:solidFill>
              </a:rPr>
              <a:t>Évaluer la relation entre la poursuite de la croissance économique et le bien-être de la société.</a:t>
            </a:r>
          </a:p>
          <a:p>
            <a:pPr marL="171450" indent="-171450">
              <a:spcAft>
                <a:spcPts val="0"/>
              </a:spcAft>
              <a:buFont typeface="Arial"/>
              <a:buChar char="•"/>
              <a:defRPr/>
            </a:pPr>
            <a:r>
              <a:rPr lang="fr-FR" sz="1100" dirty="0">
                <a:solidFill>
                  <a:schemeClr val="tx1"/>
                </a:solidFill>
              </a:rPr>
              <a:t>Étudier comment des approches </a:t>
            </a:r>
            <a:r>
              <a:rPr lang="fr-FR" sz="1100" dirty="0" err="1">
                <a:solidFill>
                  <a:schemeClr val="tx1"/>
                </a:solidFill>
              </a:rPr>
              <a:t>écono</a:t>
            </a:r>
            <a:r>
              <a:rPr lang="fr-FR" sz="1100" dirty="0">
                <a:solidFill>
                  <a:schemeClr val="tx1"/>
                </a:solidFill>
              </a:rPr>
              <a:t>. alternatives pourraient être expliquées et acceptées par les citoyens et entreprises.</a:t>
            </a:r>
          </a:p>
          <a:p>
            <a:pPr marL="171450" indent="-171450">
              <a:spcAft>
                <a:spcPts val="0"/>
              </a:spcAft>
              <a:buFont typeface="Arial"/>
              <a:buChar char="•"/>
              <a:defRPr/>
            </a:pPr>
            <a:r>
              <a:rPr lang="fr-FR" sz="1100" dirty="0">
                <a:solidFill>
                  <a:schemeClr val="tx1"/>
                </a:solidFill>
              </a:rPr>
              <a:t>Évaluer les risques de perturbation des marchés de l'énergie… sur la base d'autres voies de paradigmes de </a:t>
            </a:r>
            <a:r>
              <a:rPr lang="fr-FR" sz="1100" dirty="0" smtClean="0">
                <a:solidFill>
                  <a:schemeClr val="tx1"/>
                </a:solidFill>
              </a:rPr>
              <a:t>développements </a:t>
            </a:r>
            <a:r>
              <a:rPr lang="fr-FR" sz="1100" dirty="0">
                <a:solidFill>
                  <a:schemeClr val="tx1"/>
                </a:solidFill>
              </a:rPr>
              <a:t>futurs</a:t>
            </a:r>
            <a:r>
              <a:rPr lang="fr-FR" sz="1100" dirty="0" smtClean="0">
                <a:solidFill>
                  <a:schemeClr val="tx1"/>
                </a:solidFill>
              </a:rPr>
              <a:t>…</a:t>
            </a:r>
            <a:endParaRPr lang="fr-FR" sz="1100" dirty="0">
              <a:solidFill>
                <a:schemeClr val="tx1"/>
              </a:solidFill>
            </a:endParaRPr>
          </a:p>
          <a:p>
            <a:pPr marL="171450" indent="-171450">
              <a:spcAft>
                <a:spcPts val="0"/>
              </a:spcAft>
              <a:buFont typeface="Arial"/>
              <a:buChar char="•"/>
              <a:defRPr/>
            </a:pPr>
            <a:endParaRPr lang="fr-FR" sz="1150" dirty="0">
              <a:solidFill>
                <a:schemeClr val="tx1"/>
              </a:solidFill>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23</a:t>
            </a:fld>
            <a:endParaRPr lang="fr-FR" sz="1600" b="0" i="0" u="none" strike="noStrike" cap="none" spc="0">
              <a:ln>
                <a:noFill/>
              </a:ln>
              <a:solidFill>
                <a:srgbClr val="000091"/>
              </a:solidFill>
              <a:latin typeface="Arial"/>
              <a:ea typeface="+mn-ea"/>
              <a:cs typeface="+mn-cs"/>
            </a:endParaRPr>
          </a:p>
        </p:txBody>
      </p:sp>
      <p:sp>
        <p:nvSpPr>
          <p:cNvPr id="11" name="Rectangle 10"/>
          <p:cNvSpPr/>
          <p:nvPr/>
        </p:nvSpPr>
        <p:spPr bwMode="auto">
          <a:xfrm>
            <a:off x="6372199" y="723349"/>
            <a:ext cx="2448343" cy="1015663"/>
          </a:xfrm>
          <a:prstGeom prst="rect">
            <a:avLst/>
          </a:prstGeom>
          <a:solidFill>
            <a:schemeClr val="bg1"/>
          </a:solidFill>
          <a:ln w="19050">
            <a:solidFill>
              <a:srgbClr val="000099"/>
            </a:solidFill>
          </a:ln>
        </p:spPr>
        <p:txBody>
          <a:bodyPr wrap="square">
            <a:spAutoFit/>
          </a:bodyPr>
          <a:lstStyle/>
          <a:p>
            <a:pPr lvl="0">
              <a:defRPr/>
            </a:pPr>
            <a:r>
              <a:rPr lang="fr-FR" sz="1200" i="1" dirty="0"/>
              <a:t>RIA </a:t>
            </a:r>
            <a:endParaRPr dirty="0"/>
          </a:p>
          <a:p>
            <a:pPr lvl="0">
              <a:defRPr/>
            </a:pPr>
            <a:r>
              <a:rPr lang="fr-FR" sz="1200" i="1" dirty="0"/>
              <a:t>Nb de projets financés : 2</a:t>
            </a:r>
            <a:endParaRPr dirty="0"/>
          </a:p>
          <a:p>
            <a:pPr lvl="0">
              <a:defRPr/>
            </a:pPr>
            <a:r>
              <a:rPr lang="fr-FR" sz="1200" i="1" dirty="0"/>
              <a:t>Budget/projet : 5M€</a:t>
            </a:r>
            <a:endParaRPr dirty="0"/>
          </a:p>
          <a:p>
            <a:pPr lvl="0">
              <a:defRPr/>
            </a:pPr>
            <a:r>
              <a:rPr lang="fr-FR" sz="1200" i="1" dirty="0"/>
              <a:t>Ouverture : </a:t>
            </a:r>
            <a:r>
              <a:rPr lang="fr-FR" sz="1200" i="1" dirty="0" smtClean="0"/>
              <a:t>13/12/2022</a:t>
            </a:r>
            <a:endParaRPr lang="fr-FR" sz="1200" i="1" dirty="0"/>
          </a:p>
          <a:p>
            <a:pPr lvl="0">
              <a:defRPr/>
            </a:pPr>
            <a:r>
              <a:rPr lang="fr-FR" sz="1200" i="1" dirty="0"/>
              <a:t>Deadline : </a:t>
            </a:r>
            <a:r>
              <a:rPr lang="fr-FR" sz="1200" i="1" dirty="0" smtClean="0"/>
              <a:t>18/04/2023</a:t>
            </a:r>
            <a:endParaRPr lang="fr-FR" sz="1200" i="1" dirty="0"/>
          </a:p>
        </p:txBody>
      </p:sp>
      <p:sp>
        <p:nvSpPr>
          <p:cNvPr id="9" name="ZoneTexte 8"/>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1 : Les appels de 2023 </a:t>
            </a:r>
          </a:p>
          <a:p>
            <a:pPr>
              <a:defRPr/>
            </a:pPr>
            <a:r>
              <a:rPr lang="fr-FR" sz="1200" b="1" dirty="0"/>
              <a:t>Atténuation du changement climatique, voies vers la neutralité climatique</a:t>
            </a:r>
          </a:p>
        </p:txBody>
      </p:sp>
    </p:spTree>
    <p:extLst>
      <p:ext uri="{BB962C8B-B14F-4D97-AF65-F5344CB8AC3E}">
        <p14:creationId xmlns:p14="http://schemas.microsoft.com/office/powerpoint/2010/main" val="1197244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12200" cy="468052"/>
          </a:xfrm>
        </p:spPr>
        <p:txBody>
          <a:bodyPr/>
          <a:lstStyle/>
          <a:p>
            <a:pPr>
              <a:defRPr/>
            </a:pPr>
            <a:r>
              <a:rPr lang="en-US" sz="1400" b="1" u="sng" dirty="0">
                <a:solidFill>
                  <a:schemeClr val="tx1"/>
                </a:solidFill>
              </a:rPr>
              <a:t>HORIZON-CL5-2023-D1-01-07: Modelling for local resilience - Developments in support of local adaptation assessments and plans</a:t>
            </a:r>
            <a:endParaRPr lang="en-US" sz="1400" b="1" dirty="0">
              <a:solidFill>
                <a:schemeClr val="tx1"/>
              </a:solidFill>
            </a:endParaRPr>
          </a:p>
        </p:txBody>
      </p:sp>
      <p:sp>
        <p:nvSpPr>
          <p:cNvPr id="6" name="Espace réservé du contenu 5"/>
          <p:cNvSpPr txBox="1"/>
          <p:nvPr/>
        </p:nvSpPr>
        <p:spPr bwMode="gray">
          <a:xfrm>
            <a:off x="360000" y="1707652"/>
            <a:ext cx="8424000" cy="3075847"/>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r>
              <a:rPr lang="en-GB" sz="1200" b="1" u="sng" dirty="0" err="1">
                <a:ea typeface="Times New Roman"/>
                <a:cs typeface="Times New Roman"/>
              </a:rPr>
              <a:t>Résultats</a:t>
            </a:r>
            <a:r>
              <a:rPr lang="en-GB" sz="1200" b="1" u="sng" dirty="0">
                <a:ea typeface="Times New Roman"/>
                <a:cs typeface="Times New Roman"/>
              </a:rPr>
              <a:t> </a:t>
            </a:r>
            <a:r>
              <a:rPr lang="en-GB" sz="1200" b="1" u="sng" dirty="0" smtClean="0">
                <a:ea typeface="Times New Roman"/>
                <a:cs typeface="Times New Roman"/>
              </a:rPr>
              <a:t>attendus </a:t>
            </a:r>
            <a:r>
              <a:rPr lang="en-GB" sz="1200" b="1" u="sng" dirty="0">
                <a:ea typeface="Times New Roman"/>
                <a:cs typeface="Times New Roman"/>
              </a:rPr>
              <a:t>:</a:t>
            </a:r>
            <a:endParaRPr dirty="0"/>
          </a:p>
          <a:p>
            <a:pPr marL="171450" indent="-171450">
              <a:spcAft>
                <a:spcPts val="0"/>
              </a:spcAft>
              <a:buFont typeface="Arial"/>
              <a:buChar char="•"/>
              <a:defRPr/>
            </a:pPr>
            <a:r>
              <a:rPr lang="fr-FR" sz="1150" dirty="0">
                <a:solidFill>
                  <a:schemeClr val="tx1"/>
                </a:solidFill>
              </a:rPr>
              <a:t>Soutien à la Stratégie UE Adaptation… et Mission Adaptation au changement climatique, en permettant la mise en place de plans &amp; stratégies d'adaptation mieux informés aux niveaux régional et local.</a:t>
            </a:r>
          </a:p>
          <a:p>
            <a:pPr marL="171450" indent="-171450">
              <a:spcAft>
                <a:spcPts val="0"/>
              </a:spcAft>
              <a:buFont typeface="Arial"/>
              <a:buChar char="•"/>
              <a:defRPr/>
            </a:pPr>
            <a:r>
              <a:rPr lang="fr-FR" sz="1150" dirty="0">
                <a:solidFill>
                  <a:schemeClr val="tx1"/>
                </a:solidFill>
              </a:rPr>
              <a:t>Renforcement de la prise de décision fondée sur des données scientifiques en matière de résilience et de gestion des risques de catastrophes (not. rôle des solutions fondées sur la nature).</a:t>
            </a:r>
          </a:p>
          <a:p>
            <a:pPr marL="171450" indent="-171450">
              <a:spcAft>
                <a:spcPts val="0"/>
              </a:spcAft>
              <a:buFont typeface="Arial"/>
              <a:buChar char="•"/>
              <a:defRPr/>
            </a:pPr>
            <a:r>
              <a:rPr lang="fr-FR" sz="1150" dirty="0">
                <a:solidFill>
                  <a:schemeClr val="tx1"/>
                </a:solidFill>
              </a:rPr>
              <a:t>Amélioration des synergies entre les objectifs nationaux, régionaux et locaux du Green Deal (not. pour adaptation).</a:t>
            </a:r>
          </a:p>
          <a:p>
            <a:pPr marL="171450" indent="-171450">
              <a:spcAft>
                <a:spcPts val="0"/>
              </a:spcAft>
              <a:buFont typeface="Arial"/>
              <a:buChar char="•"/>
              <a:defRPr/>
            </a:pPr>
            <a:r>
              <a:rPr lang="fr-FR" sz="1150" dirty="0" smtClean="0">
                <a:solidFill>
                  <a:schemeClr val="tx1"/>
                </a:solidFill>
              </a:rPr>
              <a:t>Activités </a:t>
            </a:r>
            <a:r>
              <a:rPr lang="fr-FR" sz="1150" dirty="0">
                <a:solidFill>
                  <a:schemeClr val="tx1"/>
                </a:solidFill>
              </a:rPr>
              <a:t>de R&amp;I mieux coordonnées et </a:t>
            </a:r>
            <a:r>
              <a:rPr lang="fr-FR" sz="1150" dirty="0" smtClean="0">
                <a:solidFill>
                  <a:schemeClr val="tx1"/>
                </a:solidFill>
              </a:rPr>
              <a:t>plus </a:t>
            </a:r>
            <a:r>
              <a:rPr lang="fr-FR" sz="1150" dirty="0">
                <a:solidFill>
                  <a:schemeClr val="tx1"/>
                </a:solidFill>
              </a:rPr>
              <a:t>efficaces en matière de modélisation de l'adaptation et d'évaluation des risques.</a:t>
            </a:r>
          </a:p>
          <a:p>
            <a:pPr>
              <a:spcAft>
                <a:spcPts val="0"/>
              </a:spcAft>
              <a:defRPr/>
            </a:pPr>
            <a:endParaRPr lang="fr-FR" sz="1150" dirty="0">
              <a:solidFill>
                <a:schemeClr val="tx1"/>
              </a:solidFill>
            </a:endParaRPr>
          </a:p>
          <a:p>
            <a:pPr>
              <a:lnSpc>
                <a:spcPct val="114000"/>
              </a:lnSpc>
              <a:defRPr/>
            </a:pPr>
            <a:r>
              <a:rPr lang="en-GB" sz="1200" b="1" u="sng" dirty="0" err="1">
                <a:ea typeface="Times New Roman"/>
                <a:cs typeface="Times New Roman"/>
              </a:rPr>
              <a:t>Activités</a:t>
            </a:r>
            <a:r>
              <a:rPr lang="en-GB" sz="1200" b="1" u="sng" dirty="0">
                <a:ea typeface="Times New Roman"/>
                <a:cs typeface="Times New Roman"/>
              </a:rPr>
              <a:t> :</a:t>
            </a:r>
            <a:endParaRPr lang="fr-FR" sz="1150" dirty="0"/>
          </a:p>
          <a:p>
            <a:pPr marL="171450" indent="-171450">
              <a:spcAft>
                <a:spcPts val="0"/>
              </a:spcAft>
              <a:buFont typeface="Arial"/>
              <a:buChar char="•"/>
              <a:defRPr/>
            </a:pPr>
            <a:r>
              <a:rPr lang="fr-FR" sz="1150" dirty="0">
                <a:solidFill>
                  <a:schemeClr val="tx1"/>
                </a:solidFill>
              </a:rPr>
              <a:t>Élaborer et tester des modèles conviviaux d'évaluation des risques climatiques physiques à haute résolution.</a:t>
            </a:r>
          </a:p>
          <a:p>
            <a:pPr marL="171450" indent="-171450">
              <a:spcAft>
                <a:spcPts val="0"/>
              </a:spcAft>
              <a:buFont typeface="Arial"/>
              <a:buChar char="•"/>
              <a:defRPr/>
            </a:pPr>
            <a:r>
              <a:rPr lang="fr-FR" sz="1150" dirty="0">
                <a:solidFill>
                  <a:schemeClr val="tx1"/>
                </a:solidFill>
              </a:rPr>
              <a:t>Consolider les informations et les données sur le coût et l'efficacité des actions d'adaptation au niveau local.</a:t>
            </a:r>
          </a:p>
          <a:p>
            <a:pPr marL="171450" indent="-171450">
              <a:spcAft>
                <a:spcPts val="0"/>
              </a:spcAft>
              <a:buFont typeface="Arial"/>
              <a:buChar char="•"/>
              <a:defRPr/>
            </a:pPr>
            <a:r>
              <a:rPr lang="fr-FR" sz="1150" dirty="0">
                <a:solidFill>
                  <a:schemeClr val="tx1"/>
                </a:solidFill>
              </a:rPr>
              <a:t>Faciliter l'accès rapide et l'orientation opérationnelle aux connaissances sur l'adaptation.</a:t>
            </a:r>
          </a:p>
          <a:p>
            <a:pPr marL="171450" indent="-171450">
              <a:spcAft>
                <a:spcPts val="0"/>
              </a:spcAft>
              <a:buFont typeface="Arial"/>
              <a:buChar char="•"/>
              <a:defRPr/>
            </a:pPr>
            <a:r>
              <a:rPr lang="fr-FR" sz="1150" dirty="0">
                <a:solidFill>
                  <a:schemeClr val="tx1"/>
                </a:solidFill>
              </a:rPr>
              <a:t>Établir une feuille de route des priorités de R&amp;I sur l'adaptation et les outils de modélisation économique, d'évaluation des risques, d'évaluation du rapport coût-efficacité et de gestion associés, à l'horizon 2030-2035.  </a:t>
            </a:r>
          </a:p>
          <a:p>
            <a:pPr marL="171450" indent="-171450">
              <a:spcAft>
                <a:spcPts val="0"/>
              </a:spcAft>
              <a:buFont typeface="Arial"/>
              <a:buChar char="•"/>
              <a:defRPr/>
            </a:pPr>
            <a:r>
              <a:rPr lang="fr-FR" sz="1150" dirty="0">
                <a:solidFill>
                  <a:schemeClr val="tx1"/>
                </a:solidFill>
              </a:rPr>
              <a:t>Envisager des approches participatives pour tester ces évaluations et développer des guides complets et non techniques pour l'utilisation des résultats et des produits livrables du projet, aux niveaux régional et local.</a:t>
            </a:r>
          </a:p>
          <a:p>
            <a:pPr>
              <a:spcAft>
                <a:spcPts val="0"/>
              </a:spcAft>
              <a:defRPr/>
            </a:pPr>
            <a:endParaRPr lang="fr-FR" sz="1150" dirty="0">
              <a:solidFill>
                <a:schemeClr val="tx1"/>
              </a:solidFill>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24</a:t>
            </a:fld>
            <a:endParaRPr lang="fr-FR" sz="1600" b="0" i="0" u="none" strike="noStrike" cap="none" spc="0">
              <a:ln>
                <a:noFill/>
              </a:ln>
              <a:solidFill>
                <a:srgbClr val="000091"/>
              </a:solidFill>
              <a:latin typeface="Arial"/>
              <a:ea typeface="+mn-ea"/>
              <a:cs typeface="+mn-cs"/>
            </a:endParaRPr>
          </a:p>
        </p:txBody>
      </p:sp>
      <p:sp>
        <p:nvSpPr>
          <p:cNvPr id="10" name="ZoneTexte 9"/>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1 : Les appels de 2023 </a:t>
            </a:r>
          </a:p>
          <a:p>
            <a:pPr>
              <a:defRPr/>
            </a:pPr>
            <a:r>
              <a:rPr lang="fr-FR" sz="1200" b="1" dirty="0"/>
              <a:t>Impacts et adaptation au changement climatique</a:t>
            </a:r>
          </a:p>
        </p:txBody>
      </p:sp>
      <p:sp>
        <p:nvSpPr>
          <p:cNvPr id="11" name="Rectangle 10"/>
          <p:cNvSpPr/>
          <p:nvPr/>
        </p:nvSpPr>
        <p:spPr bwMode="auto">
          <a:xfrm>
            <a:off x="6372200" y="735898"/>
            <a:ext cx="2448343" cy="1015663"/>
          </a:xfrm>
          <a:prstGeom prst="rect">
            <a:avLst/>
          </a:prstGeom>
          <a:solidFill>
            <a:schemeClr val="bg1"/>
          </a:solidFill>
          <a:ln w="19050">
            <a:solidFill>
              <a:srgbClr val="000099"/>
            </a:solidFill>
          </a:ln>
        </p:spPr>
        <p:txBody>
          <a:bodyPr wrap="square">
            <a:spAutoFit/>
          </a:bodyPr>
          <a:lstStyle/>
          <a:p>
            <a:pPr lvl="0">
              <a:defRPr/>
            </a:pPr>
            <a:r>
              <a:rPr lang="fr-FR" sz="1200" i="1" dirty="0"/>
              <a:t>RIA </a:t>
            </a:r>
            <a:endParaRPr dirty="0"/>
          </a:p>
          <a:p>
            <a:pPr lvl="0">
              <a:defRPr/>
            </a:pPr>
            <a:r>
              <a:rPr lang="fr-FR" sz="1200" i="1" dirty="0"/>
              <a:t>Nb de projets financés : 1</a:t>
            </a:r>
            <a:endParaRPr dirty="0"/>
          </a:p>
          <a:p>
            <a:pPr lvl="0">
              <a:defRPr/>
            </a:pPr>
            <a:r>
              <a:rPr lang="fr-FR" sz="1200" i="1" dirty="0"/>
              <a:t>Budget/projet : 12M€</a:t>
            </a:r>
            <a:endParaRPr dirty="0"/>
          </a:p>
          <a:p>
            <a:pPr lvl="0">
              <a:defRPr/>
            </a:pPr>
            <a:r>
              <a:rPr lang="fr-FR" sz="1200" i="1" dirty="0"/>
              <a:t>Ouverture : </a:t>
            </a:r>
            <a:r>
              <a:rPr lang="fr-FR" sz="1200" i="1" dirty="0" smtClean="0"/>
              <a:t>13/12/2022</a:t>
            </a:r>
            <a:endParaRPr lang="fr-FR" sz="1200" i="1" dirty="0"/>
          </a:p>
          <a:p>
            <a:pPr lvl="0">
              <a:defRPr/>
            </a:pPr>
            <a:r>
              <a:rPr lang="fr-FR" sz="1200" i="1" dirty="0"/>
              <a:t>Deadline : </a:t>
            </a:r>
            <a:r>
              <a:rPr lang="fr-FR" sz="1200" i="1" dirty="0" smtClean="0"/>
              <a:t>18/04/2023</a:t>
            </a:r>
            <a:endParaRPr lang="fr-FR" sz="1200" i="1" dirty="0"/>
          </a:p>
        </p:txBody>
      </p:sp>
    </p:spTree>
    <p:extLst>
      <p:ext uri="{BB962C8B-B14F-4D97-AF65-F5344CB8AC3E}">
        <p14:creationId xmlns:p14="http://schemas.microsoft.com/office/powerpoint/2010/main" val="7782017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12200" cy="468052"/>
          </a:xfrm>
        </p:spPr>
        <p:txBody>
          <a:bodyPr/>
          <a:lstStyle/>
          <a:p>
            <a:pPr>
              <a:defRPr/>
            </a:pPr>
            <a:r>
              <a:rPr lang="en-US" sz="1400" b="1" u="sng" dirty="0">
                <a:solidFill>
                  <a:schemeClr val="tx1"/>
                </a:solidFill>
              </a:rPr>
              <a:t>HORIZON-CL5-2023-D1-01-08: Solar Radiation Modification: governance of research</a:t>
            </a:r>
            <a:endParaRPr lang="en-US" sz="1400" b="1" dirty="0">
              <a:solidFill>
                <a:schemeClr val="tx1"/>
              </a:solidFill>
            </a:endParaRPr>
          </a:p>
        </p:txBody>
      </p:sp>
      <p:sp>
        <p:nvSpPr>
          <p:cNvPr id="6" name="Espace réservé du contenu 5"/>
          <p:cNvSpPr txBox="1"/>
          <p:nvPr/>
        </p:nvSpPr>
        <p:spPr bwMode="gray">
          <a:xfrm>
            <a:off x="360000" y="1707654"/>
            <a:ext cx="8424000" cy="3075847"/>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r>
              <a:rPr lang="en-GB" sz="1200" b="1" u="sng" dirty="0" err="1">
                <a:ea typeface="Times New Roman"/>
                <a:cs typeface="Times New Roman"/>
              </a:rPr>
              <a:t>Résultats</a:t>
            </a:r>
            <a:r>
              <a:rPr lang="en-GB" sz="1200" b="1" u="sng" dirty="0">
                <a:ea typeface="Times New Roman"/>
                <a:cs typeface="Times New Roman"/>
              </a:rPr>
              <a:t> attendus :</a:t>
            </a:r>
          </a:p>
          <a:p>
            <a:pPr marL="171450" indent="-171450" algn="just">
              <a:spcAft>
                <a:spcPts val="0"/>
              </a:spcAft>
              <a:buFont typeface="Arial" panose="020B0604020202020204" pitchFamily="34" charset="0"/>
              <a:buChar char="•"/>
              <a:defRPr/>
            </a:pPr>
            <a:r>
              <a:rPr lang="fr-FR" sz="1100" dirty="0">
                <a:solidFill>
                  <a:schemeClr val="tx1"/>
                </a:solidFill>
              </a:rPr>
              <a:t>Prise en compte des conditions qui pourraient conduire à l'élaboration d'un éventuel cadre de gouvernance pour </a:t>
            </a:r>
            <a:r>
              <a:rPr lang="fr-FR" sz="1100" dirty="0" smtClean="0">
                <a:solidFill>
                  <a:schemeClr val="tx1"/>
                </a:solidFill>
              </a:rPr>
              <a:t>la </a:t>
            </a:r>
            <a:r>
              <a:rPr lang="fr-FR" sz="1100" dirty="0">
                <a:solidFill>
                  <a:schemeClr val="tx1"/>
                </a:solidFill>
              </a:rPr>
              <a:t>recherche expérimentale dans le domaine de la modification du rayonnement solaire (SRM), définie comme une action visant à réduire le forçage radiatif solaire par des moyens autres que la réduction des émissions nettes de </a:t>
            </a:r>
            <a:r>
              <a:rPr lang="fr-FR" sz="1100" dirty="0" smtClean="0">
                <a:solidFill>
                  <a:schemeClr val="tx1"/>
                </a:solidFill>
              </a:rPr>
              <a:t>GES.</a:t>
            </a:r>
            <a:endParaRPr lang="fr-FR" sz="1100" dirty="0">
              <a:solidFill>
                <a:schemeClr val="tx1"/>
              </a:solidFill>
            </a:endParaRPr>
          </a:p>
          <a:p>
            <a:pPr marL="171450" indent="-171450" algn="just">
              <a:spcAft>
                <a:spcPts val="0"/>
              </a:spcAft>
              <a:buFont typeface="Arial" panose="020B0604020202020204" pitchFamily="34" charset="0"/>
              <a:buChar char="•"/>
              <a:defRPr/>
            </a:pPr>
            <a:r>
              <a:rPr lang="fr-FR" sz="1100" dirty="0" smtClean="0">
                <a:solidFill>
                  <a:schemeClr val="tx1"/>
                </a:solidFill>
              </a:rPr>
              <a:t>Meilleure compréhension </a:t>
            </a:r>
            <a:r>
              <a:rPr lang="fr-FR" sz="1100" dirty="0">
                <a:solidFill>
                  <a:schemeClr val="tx1"/>
                </a:solidFill>
              </a:rPr>
              <a:t>de la manière dont la gouvernance de la recherche sur le terrain en matière de SRM pourrait fonctionner dans la </a:t>
            </a:r>
            <a:r>
              <a:rPr lang="fr-FR" sz="1100" dirty="0" smtClean="0">
                <a:solidFill>
                  <a:schemeClr val="tx1"/>
                </a:solidFill>
              </a:rPr>
              <a:t>pratique, sur </a:t>
            </a:r>
            <a:r>
              <a:rPr lang="fr-FR" sz="1100" dirty="0">
                <a:solidFill>
                  <a:schemeClr val="tx1"/>
                </a:solidFill>
              </a:rPr>
              <a:t>la base d'une évaluation complète et équilibrée des meilleures connaissances scientifiques disponibles, ainsi que des points de vue des parties </a:t>
            </a:r>
            <a:r>
              <a:rPr lang="fr-FR" sz="1100" dirty="0" smtClean="0">
                <a:solidFill>
                  <a:schemeClr val="tx1"/>
                </a:solidFill>
              </a:rPr>
              <a:t>prenantes.</a:t>
            </a:r>
            <a:endParaRPr lang="fr-FR" sz="1100" dirty="0">
              <a:solidFill>
                <a:schemeClr val="tx1"/>
              </a:solidFill>
            </a:endParaRPr>
          </a:p>
          <a:p>
            <a:pPr algn="just">
              <a:lnSpc>
                <a:spcPct val="114999"/>
              </a:lnSpc>
              <a:defRPr/>
            </a:pPr>
            <a:endParaRPr sz="600" dirty="0"/>
          </a:p>
          <a:p>
            <a:pPr>
              <a:lnSpc>
                <a:spcPct val="114000"/>
              </a:lnSpc>
              <a:defRPr/>
            </a:pPr>
            <a:r>
              <a:rPr lang="en-GB" sz="1200" b="1" u="sng" dirty="0" err="1" smtClean="0">
                <a:ea typeface="Times New Roman"/>
                <a:cs typeface="Times New Roman"/>
              </a:rPr>
              <a:t>Activités</a:t>
            </a:r>
            <a:r>
              <a:rPr lang="en-GB" sz="1200" b="1" u="sng" dirty="0" smtClean="0">
                <a:ea typeface="Times New Roman"/>
                <a:cs typeface="Times New Roman"/>
              </a:rPr>
              <a:t> :</a:t>
            </a:r>
            <a:endParaRPr lang="fr-FR" sz="1150" dirty="0"/>
          </a:p>
          <a:p>
            <a:pPr marL="171450" indent="-171450">
              <a:spcAft>
                <a:spcPts val="0"/>
              </a:spcAft>
              <a:buFont typeface="Arial"/>
              <a:buChar char="•"/>
              <a:defRPr/>
            </a:pPr>
            <a:r>
              <a:rPr lang="fr-FR" sz="1100" dirty="0">
                <a:solidFill>
                  <a:schemeClr val="tx1"/>
                </a:solidFill>
              </a:rPr>
              <a:t>Faire la synthèse de l'état de l'art sur la contribution potentielle des SRM à la stabilisation du climat, et les risques associés.</a:t>
            </a:r>
          </a:p>
          <a:p>
            <a:pPr marL="171450" indent="-171450">
              <a:spcAft>
                <a:spcPts val="0"/>
              </a:spcAft>
              <a:buFont typeface="Arial"/>
              <a:buChar char="•"/>
              <a:defRPr/>
            </a:pPr>
            <a:r>
              <a:rPr lang="fr-FR" sz="1100" dirty="0">
                <a:solidFill>
                  <a:schemeClr val="tx1"/>
                </a:solidFill>
              </a:rPr>
              <a:t>Clarifier les activités de SRM, et la mesure dans laquelle celles-ci sont actuellement autorisées, interdites et/ou régies dans le cadre de l'EER.</a:t>
            </a:r>
          </a:p>
          <a:p>
            <a:pPr marL="171450" indent="-171450">
              <a:spcAft>
                <a:spcPts val="0"/>
              </a:spcAft>
              <a:buFont typeface="Arial"/>
              <a:buChar char="•"/>
              <a:defRPr/>
            </a:pPr>
            <a:r>
              <a:rPr lang="fr-FR" sz="1100" dirty="0">
                <a:solidFill>
                  <a:schemeClr val="tx1"/>
                </a:solidFill>
              </a:rPr>
              <a:t>Proposer des principes et des lignes directrices qui pourraient être utilisés par une autorité publique pour autoriser, interdire ou superviser les expériences de SRM sur le terrain au cas par cas (prendre en compte questions juridiques ; analyse coûts-avantages…).</a:t>
            </a:r>
          </a:p>
          <a:p>
            <a:pPr marL="171450" indent="-171450">
              <a:spcAft>
                <a:spcPts val="0"/>
              </a:spcAft>
              <a:buFont typeface="Arial"/>
              <a:buChar char="•"/>
              <a:defRPr/>
            </a:pPr>
            <a:r>
              <a:rPr lang="fr-FR" sz="1100" dirty="0">
                <a:solidFill>
                  <a:schemeClr val="tx1"/>
                </a:solidFill>
              </a:rPr>
              <a:t>Proposer un processus inclusif de dialogue entre experts et parties prenantes.</a:t>
            </a:r>
          </a:p>
          <a:p>
            <a:pPr marL="171450" indent="-171450">
              <a:spcAft>
                <a:spcPts val="0"/>
              </a:spcAft>
              <a:buFont typeface="Arial"/>
              <a:buChar char="•"/>
              <a:defRPr/>
            </a:pPr>
            <a:r>
              <a:rPr lang="fr-FR" sz="1100" dirty="0" smtClean="0">
                <a:solidFill>
                  <a:schemeClr val="tx1"/>
                </a:solidFill>
              </a:rPr>
              <a:t>Déterminer </a:t>
            </a:r>
            <a:r>
              <a:rPr lang="fr-FR" sz="1100" dirty="0">
                <a:solidFill>
                  <a:schemeClr val="tx1"/>
                </a:solidFill>
              </a:rPr>
              <a:t>quelles devraient être les caractéristiques d'un tel cadre de </a:t>
            </a:r>
            <a:r>
              <a:rPr lang="fr-FR" sz="1100" dirty="0" smtClean="0">
                <a:solidFill>
                  <a:schemeClr val="tx1"/>
                </a:solidFill>
              </a:rPr>
              <a:t>gouvernance.</a:t>
            </a:r>
            <a:endParaRPr lang="fr-FR" sz="1100" dirty="0">
              <a:solidFill>
                <a:schemeClr val="tx1"/>
              </a:solidFill>
            </a:endParaRPr>
          </a:p>
          <a:p>
            <a:pPr>
              <a:spcAft>
                <a:spcPts val="0"/>
              </a:spcAft>
              <a:defRPr/>
            </a:pPr>
            <a:endParaRPr lang="fr-FR" sz="1150" dirty="0">
              <a:solidFill>
                <a:schemeClr val="tx1"/>
              </a:solidFill>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25</a:t>
            </a:fld>
            <a:endParaRPr lang="fr-FR" sz="1600" b="0" i="0" u="none" strike="noStrike" cap="none" spc="0">
              <a:ln>
                <a:noFill/>
              </a:ln>
              <a:solidFill>
                <a:srgbClr val="000091"/>
              </a:solidFill>
              <a:latin typeface="Arial"/>
              <a:ea typeface="+mn-ea"/>
              <a:cs typeface="+mn-cs"/>
            </a:endParaRPr>
          </a:p>
        </p:txBody>
      </p:sp>
      <p:sp>
        <p:nvSpPr>
          <p:cNvPr id="10" name="ZoneTexte 9"/>
          <p:cNvSpPr txBox="1"/>
          <p:nvPr/>
        </p:nvSpPr>
        <p:spPr bwMode="auto">
          <a:xfrm>
            <a:off x="3203848" y="195087"/>
            <a:ext cx="5765503" cy="738664"/>
          </a:xfrm>
          <a:prstGeom prst="rect">
            <a:avLst/>
          </a:prstGeom>
          <a:noFill/>
        </p:spPr>
        <p:txBody>
          <a:bodyPr wrap="square" rtlCol="0">
            <a:spAutoFit/>
          </a:bodyPr>
          <a:lstStyle/>
          <a:p>
            <a:pPr>
              <a:defRPr/>
            </a:pPr>
            <a:r>
              <a:rPr lang="fr-FR" b="1" dirty="0"/>
              <a:t>Destination 1 : Les appels de 2023 </a:t>
            </a:r>
          </a:p>
          <a:p>
            <a:pPr>
              <a:defRPr/>
            </a:pPr>
            <a:r>
              <a:rPr lang="fr-FR" sz="1200" b="1" dirty="0"/>
              <a:t>Sciences sociales, citoyenne et </a:t>
            </a:r>
          </a:p>
          <a:p>
            <a:pPr>
              <a:defRPr/>
            </a:pPr>
            <a:r>
              <a:rPr lang="fr-FR" sz="1200" b="1" dirty="0"/>
              <a:t>comportementale pour l'action climatique</a:t>
            </a:r>
          </a:p>
        </p:txBody>
      </p:sp>
      <p:sp>
        <p:nvSpPr>
          <p:cNvPr id="11" name="Rectangle 10"/>
          <p:cNvSpPr/>
          <p:nvPr/>
        </p:nvSpPr>
        <p:spPr bwMode="auto">
          <a:xfrm>
            <a:off x="6396263" y="574227"/>
            <a:ext cx="2448343" cy="1200329"/>
          </a:xfrm>
          <a:prstGeom prst="rect">
            <a:avLst/>
          </a:prstGeom>
          <a:solidFill>
            <a:schemeClr val="bg1"/>
          </a:solidFill>
          <a:ln w="19050">
            <a:solidFill>
              <a:srgbClr val="000099"/>
            </a:solidFill>
          </a:ln>
        </p:spPr>
        <p:txBody>
          <a:bodyPr wrap="square">
            <a:spAutoFit/>
          </a:bodyPr>
          <a:lstStyle/>
          <a:p>
            <a:pPr lvl="0">
              <a:defRPr/>
            </a:pPr>
            <a:r>
              <a:rPr lang="fr-FR" sz="1200" i="1" dirty="0"/>
              <a:t>CSA</a:t>
            </a:r>
            <a:endParaRPr dirty="0"/>
          </a:p>
          <a:p>
            <a:pPr lvl="0">
              <a:defRPr/>
            </a:pPr>
            <a:r>
              <a:rPr lang="fr-FR" sz="1200" i="1" dirty="0"/>
              <a:t>Nb de projets financés : 1</a:t>
            </a:r>
            <a:endParaRPr dirty="0"/>
          </a:p>
          <a:p>
            <a:pPr lvl="0">
              <a:defRPr/>
            </a:pPr>
            <a:r>
              <a:rPr lang="fr-FR" sz="1200" i="1" dirty="0"/>
              <a:t>Budget/projet : 3M€</a:t>
            </a:r>
            <a:endParaRPr dirty="0"/>
          </a:p>
          <a:p>
            <a:pPr lvl="0">
              <a:defRPr/>
            </a:pPr>
            <a:r>
              <a:rPr lang="fr-FR" sz="1200" i="1" dirty="0"/>
              <a:t>Ouverture : </a:t>
            </a:r>
            <a:r>
              <a:rPr lang="fr-FR" sz="1200" i="1" dirty="0" smtClean="0"/>
              <a:t>13/12/2022</a:t>
            </a:r>
            <a:endParaRPr lang="fr-FR" sz="1200" i="1" dirty="0"/>
          </a:p>
          <a:p>
            <a:pPr lvl="0">
              <a:defRPr/>
            </a:pPr>
            <a:r>
              <a:rPr lang="fr-FR" sz="1200" i="1" dirty="0"/>
              <a:t>Deadline : 18/04/2023</a:t>
            </a:r>
          </a:p>
          <a:p>
            <a:pPr lvl="0">
              <a:defRPr/>
            </a:pPr>
            <a:r>
              <a:rPr lang="fr-FR" sz="1200" i="1" dirty="0"/>
              <a:t>Appel en Lump </a:t>
            </a:r>
            <a:r>
              <a:rPr lang="fr-FR" sz="1200" i="1" dirty="0" err="1" smtClean="0"/>
              <a:t>Sum</a:t>
            </a:r>
            <a:endParaRPr lang="fr-FR" sz="1200" i="1" dirty="0"/>
          </a:p>
        </p:txBody>
      </p:sp>
    </p:spTree>
    <p:extLst>
      <p:ext uri="{BB962C8B-B14F-4D97-AF65-F5344CB8AC3E}">
        <p14:creationId xmlns:p14="http://schemas.microsoft.com/office/powerpoint/2010/main" val="4195734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12200" cy="468052"/>
          </a:xfrm>
        </p:spPr>
        <p:txBody>
          <a:bodyPr/>
          <a:lstStyle/>
          <a:p>
            <a:pPr>
              <a:defRPr/>
            </a:pPr>
            <a:r>
              <a:rPr lang="en-US" sz="1400" b="1" u="sng" dirty="0">
                <a:solidFill>
                  <a:schemeClr val="tx1"/>
                </a:solidFill>
              </a:rPr>
              <a:t>HORIZON-CL5-2023-D1-01-09: </a:t>
            </a:r>
            <a:r>
              <a:rPr lang="en-US" sz="1400" b="1" u="sng" dirty="0" err="1">
                <a:solidFill>
                  <a:schemeClr val="tx1"/>
                </a:solidFill>
              </a:rPr>
              <a:t>Behavioural</a:t>
            </a:r>
            <a:r>
              <a:rPr lang="en-US" sz="1400" b="1" u="sng" dirty="0">
                <a:solidFill>
                  <a:schemeClr val="tx1"/>
                </a:solidFill>
              </a:rPr>
              <a:t> change and governance for systemic transformations towards climate resilience</a:t>
            </a:r>
            <a:endParaRPr lang="en-US" sz="1400" b="1" dirty="0">
              <a:solidFill>
                <a:schemeClr val="tx1"/>
              </a:solidFill>
            </a:endParaRPr>
          </a:p>
        </p:txBody>
      </p:sp>
      <p:sp>
        <p:nvSpPr>
          <p:cNvPr id="6" name="Espace réservé du contenu 5"/>
          <p:cNvSpPr txBox="1"/>
          <p:nvPr/>
        </p:nvSpPr>
        <p:spPr bwMode="gray">
          <a:xfrm>
            <a:off x="360000" y="1618444"/>
            <a:ext cx="8424000" cy="3075847"/>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r>
              <a:rPr lang="en-GB" sz="1200" b="1" u="sng" dirty="0" err="1">
                <a:ea typeface="Times New Roman"/>
                <a:cs typeface="Times New Roman"/>
              </a:rPr>
              <a:t>Résultats</a:t>
            </a:r>
            <a:r>
              <a:rPr lang="en-GB" sz="1200" b="1" u="sng" dirty="0">
                <a:ea typeface="Times New Roman"/>
                <a:cs typeface="Times New Roman"/>
              </a:rPr>
              <a:t> </a:t>
            </a:r>
            <a:r>
              <a:rPr lang="en-GB" sz="1200" b="1" u="sng" dirty="0" smtClean="0">
                <a:ea typeface="Times New Roman"/>
                <a:cs typeface="Times New Roman"/>
              </a:rPr>
              <a:t>attendus </a:t>
            </a:r>
            <a:r>
              <a:rPr lang="en-GB" sz="1200" b="1" u="sng" dirty="0">
                <a:ea typeface="Times New Roman"/>
                <a:cs typeface="Times New Roman"/>
              </a:rPr>
              <a:t>:</a:t>
            </a:r>
            <a:endParaRPr dirty="0"/>
          </a:p>
          <a:p>
            <a:pPr marL="171450" indent="-171450">
              <a:spcAft>
                <a:spcPts val="0"/>
              </a:spcAft>
              <a:buFont typeface="Arial"/>
              <a:buChar char="•"/>
              <a:defRPr/>
            </a:pPr>
            <a:r>
              <a:rPr lang="fr-FR" sz="1150" dirty="0">
                <a:solidFill>
                  <a:schemeClr val="tx1"/>
                </a:solidFill>
              </a:rPr>
              <a:t>Soutien à la mise en œuvre de la stratégie UE Adaptation et Mission Adaptation au changement climatique.</a:t>
            </a:r>
          </a:p>
          <a:p>
            <a:pPr marL="171450" indent="-171450">
              <a:spcAft>
                <a:spcPts val="0"/>
              </a:spcAft>
              <a:buFont typeface="Arial"/>
              <a:buChar char="•"/>
              <a:defRPr/>
            </a:pPr>
            <a:r>
              <a:rPr lang="fr-FR" sz="1150" dirty="0">
                <a:solidFill>
                  <a:schemeClr val="tx1"/>
                </a:solidFill>
              </a:rPr>
              <a:t>Décideurs (locaux </a:t>
            </a:r>
            <a:r>
              <a:rPr lang="fr-FR" sz="1150" dirty="0">
                <a:solidFill>
                  <a:schemeClr val="tx1"/>
                </a:solidFill>
                <a:latin typeface="Arial" panose="020B0604020202020204" pitchFamily="34" charset="0"/>
                <a:cs typeface="Arial" panose="020B0604020202020204" pitchFamily="34" charset="0"/>
              </a:rPr>
              <a:t>&gt;</a:t>
            </a:r>
            <a:r>
              <a:rPr lang="fr-FR" sz="1150" dirty="0">
                <a:solidFill>
                  <a:schemeClr val="tx1"/>
                </a:solidFill>
              </a:rPr>
              <a:t>européens) en mesure d'intensifier et d'accélérer plus efficacement les changements de comportement en vue de transformations systémiques vers la résilience climatique.</a:t>
            </a:r>
          </a:p>
          <a:p>
            <a:pPr marL="171450" indent="-171450">
              <a:spcAft>
                <a:spcPts val="0"/>
              </a:spcAft>
              <a:buFont typeface="Arial"/>
              <a:buChar char="•"/>
              <a:defRPr/>
            </a:pPr>
            <a:r>
              <a:rPr lang="fr-FR" sz="1150" dirty="0">
                <a:solidFill>
                  <a:schemeClr val="tx1"/>
                </a:solidFill>
              </a:rPr>
              <a:t>Meilleure compréhension des citoyens et de la société civile des actions individuelles en faveur de la résilience climatique. </a:t>
            </a:r>
          </a:p>
          <a:p>
            <a:pPr marL="171450" indent="-171450">
              <a:spcAft>
                <a:spcPts val="0"/>
              </a:spcAft>
              <a:buFont typeface="Arial"/>
              <a:buChar char="•"/>
              <a:defRPr/>
            </a:pPr>
            <a:r>
              <a:rPr lang="fr-FR" sz="1150" dirty="0">
                <a:solidFill>
                  <a:schemeClr val="tx1"/>
                </a:solidFill>
              </a:rPr>
              <a:t>Evaluation plus facile du potentiel et des progrès dans l'intensification des changements de comportement et la création de multiples synergies positives d'actions individuelles et organisationnelles pour orienter la gouvernance. </a:t>
            </a:r>
            <a:r>
              <a:rPr lang="en-US" sz="1150" dirty="0">
                <a:solidFill>
                  <a:schemeClr val="tx1"/>
                </a:solidFill>
              </a:rPr>
              <a:t> </a:t>
            </a:r>
          </a:p>
          <a:p>
            <a:pPr>
              <a:spcAft>
                <a:spcPts val="0"/>
              </a:spcAft>
              <a:defRPr/>
            </a:pPr>
            <a:endParaRPr lang="fr-FR" sz="1150" dirty="0">
              <a:solidFill>
                <a:schemeClr val="tx1"/>
              </a:solidFill>
            </a:endParaRPr>
          </a:p>
          <a:p>
            <a:pPr>
              <a:lnSpc>
                <a:spcPct val="114000"/>
              </a:lnSpc>
              <a:defRPr/>
            </a:pPr>
            <a:r>
              <a:rPr lang="en-GB" sz="1200" b="1" u="sng" dirty="0" err="1">
                <a:ea typeface="Times New Roman"/>
                <a:cs typeface="Times New Roman"/>
              </a:rPr>
              <a:t>Activités</a:t>
            </a:r>
            <a:r>
              <a:rPr lang="en-GB" sz="1200" b="1" u="sng" dirty="0">
                <a:ea typeface="Times New Roman"/>
                <a:cs typeface="Times New Roman"/>
              </a:rPr>
              <a:t> :</a:t>
            </a:r>
            <a:endParaRPr lang="fr-FR" sz="1150" dirty="0"/>
          </a:p>
          <a:p>
            <a:pPr marL="171450" indent="-171450">
              <a:spcAft>
                <a:spcPts val="0"/>
              </a:spcAft>
              <a:buFont typeface="Arial"/>
              <a:buChar char="•"/>
              <a:defRPr/>
            </a:pPr>
            <a:r>
              <a:rPr lang="fr-FR" sz="1150" dirty="0">
                <a:solidFill>
                  <a:schemeClr val="tx1"/>
                </a:solidFill>
              </a:rPr>
              <a:t>Aborder les points de basculement sociaux et points de levier dans l'adaptation au climat (mieux comprendre l'acceptabilité sociale de comportements non adaptatifs ou la manière dont un nouveau comportement adaptatif pourrait se généraliser …).</a:t>
            </a:r>
          </a:p>
          <a:p>
            <a:pPr marL="171450" indent="-171450">
              <a:spcAft>
                <a:spcPts val="0"/>
              </a:spcAft>
              <a:buFont typeface="Arial"/>
              <a:buChar char="•"/>
              <a:defRPr/>
            </a:pPr>
            <a:r>
              <a:rPr lang="fr-FR" sz="1150" dirty="0">
                <a:solidFill>
                  <a:schemeClr val="tx1"/>
                </a:solidFill>
              </a:rPr>
              <a:t>Explorer les caractéristiques de la bonne gouvernance pour les transformations systémiques vers la résilience climatique.</a:t>
            </a:r>
          </a:p>
          <a:p>
            <a:pPr marL="171450" indent="-171450">
              <a:spcAft>
                <a:spcPts val="0"/>
              </a:spcAft>
              <a:buFont typeface="Arial"/>
              <a:buChar char="•"/>
              <a:defRPr/>
            </a:pPr>
            <a:r>
              <a:rPr lang="fr-FR" sz="1150" dirty="0">
                <a:solidFill>
                  <a:schemeClr val="tx1"/>
                </a:solidFill>
              </a:rPr>
              <a:t>Développer les conditions, capacités et rétroactions d'apprentissage transformatrices nécessaires au changement systémique.</a:t>
            </a:r>
          </a:p>
          <a:p>
            <a:pPr marL="171450" indent="-171450">
              <a:spcAft>
                <a:spcPts val="0"/>
              </a:spcAft>
              <a:buFont typeface="Arial"/>
              <a:buChar char="•"/>
              <a:defRPr/>
            </a:pPr>
            <a:r>
              <a:rPr lang="fr-FR" sz="1150" dirty="0">
                <a:solidFill>
                  <a:schemeClr val="tx1"/>
                </a:solidFill>
              </a:rPr>
              <a:t>Se concentrer sur les aspects pertinents de la société, dans leurs interactions avec les composantes biophysiques et d'adaptation au climat, </a:t>
            </a:r>
            <a:r>
              <a:rPr lang="fr-FR" sz="1150" dirty="0" err="1">
                <a:solidFill>
                  <a:schemeClr val="tx1"/>
                </a:solidFill>
              </a:rPr>
              <a:t>yc</a:t>
            </a:r>
            <a:r>
              <a:rPr lang="fr-FR" sz="1150" dirty="0">
                <a:solidFill>
                  <a:schemeClr val="tx1"/>
                </a:solidFill>
              </a:rPr>
              <a:t> les secteurs économiques, l'éducation, la formation.</a:t>
            </a:r>
          </a:p>
          <a:p>
            <a:pPr marL="171450" indent="-171450">
              <a:spcAft>
                <a:spcPts val="0"/>
              </a:spcAft>
              <a:buFont typeface="Arial"/>
              <a:buChar char="•"/>
              <a:defRPr/>
            </a:pPr>
            <a:r>
              <a:rPr lang="fr-FR" sz="1150" dirty="0">
                <a:solidFill>
                  <a:schemeClr val="tx1"/>
                </a:solidFill>
              </a:rPr>
              <a:t>Proposer des </a:t>
            </a:r>
            <a:r>
              <a:rPr lang="fr-FR" sz="1150" dirty="0" err="1">
                <a:solidFill>
                  <a:schemeClr val="tx1"/>
                </a:solidFill>
              </a:rPr>
              <a:t>reco</a:t>
            </a:r>
            <a:r>
              <a:rPr lang="fr-FR" sz="1150" dirty="0">
                <a:solidFill>
                  <a:schemeClr val="tx1"/>
                </a:solidFill>
              </a:rPr>
              <a:t>. pour accélérer le changement systémique ; des conseils généraux sur le point de levier le plus réalisable et le plus efficace menant potentiellement à des points de basculement transformateurs…</a:t>
            </a: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26</a:t>
            </a:fld>
            <a:endParaRPr lang="fr-FR" sz="1600" b="0" i="0" u="none" strike="noStrike" cap="none" spc="0">
              <a:ln>
                <a:noFill/>
              </a:ln>
              <a:solidFill>
                <a:srgbClr val="000091"/>
              </a:solidFill>
              <a:latin typeface="Arial"/>
              <a:ea typeface="+mn-ea"/>
              <a:cs typeface="+mn-cs"/>
            </a:endParaRPr>
          </a:p>
        </p:txBody>
      </p:sp>
      <p:sp>
        <p:nvSpPr>
          <p:cNvPr id="11" name="Rectangle 10"/>
          <p:cNvSpPr/>
          <p:nvPr/>
        </p:nvSpPr>
        <p:spPr bwMode="auto">
          <a:xfrm>
            <a:off x="6372199" y="555525"/>
            <a:ext cx="2448343" cy="1015663"/>
          </a:xfrm>
          <a:prstGeom prst="rect">
            <a:avLst/>
          </a:prstGeom>
          <a:solidFill>
            <a:schemeClr val="bg1"/>
          </a:solidFill>
          <a:ln w="19050">
            <a:solidFill>
              <a:srgbClr val="000099"/>
            </a:solidFill>
          </a:ln>
        </p:spPr>
        <p:txBody>
          <a:bodyPr wrap="square">
            <a:spAutoFit/>
          </a:bodyPr>
          <a:lstStyle/>
          <a:p>
            <a:pPr lvl="0">
              <a:defRPr/>
            </a:pPr>
            <a:r>
              <a:rPr lang="fr-FR" sz="1200" i="1" dirty="0"/>
              <a:t>RIA </a:t>
            </a:r>
            <a:endParaRPr dirty="0"/>
          </a:p>
          <a:p>
            <a:pPr lvl="0">
              <a:defRPr/>
            </a:pPr>
            <a:r>
              <a:rPr lang="fr-FR" sz="1200" i="1" dirty="0"/>
              <a:t>Nb de projets financés : 2</a:t>
            </a:r>
            <a:endParaRPr dirty="0"/>
          </a:p>
          <a:p>
            <a:pPr lvl="0">
              <a:defRPr/>
            </a:pPr>
            <a:r>
              <a:rPr lang="fr-FR" sz="1200" i="1" dirty="0"/>
              <a:t>Budget/projet : 4M€</a:t>
            </a:r>
            <a:endParaRPr dirty="0"/>
          </a:p>
          <a:p>
            <a:pPr lvl="0">
              <a:defRPr/>
            </a:pPr>
            <a:r>
              <a:rPr lang="fr-FR" sz="1200" i="1" dirty="0"/>
              <a:t>Ouverture : </a:t>
            </a:r>
            <a:r>
              <a:rPr lang="fr-FR" sz="1200" i="1" dirty="0" smtClean="0"/>
              <a:t>13/12/2022</a:t>
            </a:r>
            <a:endParaRPr lang="fr-FR" sz="1200" i="1" dirty="0"/>
          </a:p>
          <a:p>
            <a:pPr lvl="0">
              <a:defRPr/>
            </a:pPr>
            <a:r>
              <a:rPr lang="fr-FR" sz="1200" i="1" dirty="0"/>
              <a:t>Deadline : </a:t>
            </a:r>
            <a:r>
              <a:rPr lang="fr-FR" sz="1200" i="1" dirty="0" smtClean="0"/>
              <a:t>18/04/2023</a:t>
            </a:r>
            <a:endParaRPr lang="fr-FR" sz="1200" i="1" dirty="0"/>
          </a:p>
        </p:txBody>
      </p:sp>
      <p:sp>
        <p:nvSpPr>
          <p:cNvPr id="8" name="ZoneTexte 7"/>
          <p:cNvSpPr txBox="1"/>
          <p:nvPr/>
        </p:nvSpPr>
        <p:spPr bwMode="auto">
          <a:xfrm>
            <a:off x="3203848" y="195087"/>
            <a:ext cx="5765503" cy="738664"/>
          </a:xfrm>
          <a:prstGeom prst="rect">
            <a:avLst/>
          </a:prstGeom>
          <a:noFill/>
        </p:spPr>
        <p:txBody>
          <a:bodyPr wrap="square" rtlCol="0">
            <a:spAutoFit/>
          </a:bodyPr>
          <a:lstStyle/>
          <a:p>
            <a:pPr>
              <a:defRPr/>
            </a:pPr>
            <a:r>
              <a:rPr lang="fr-FR" b="1" dirty="0"/>
              <a:t>Destination 1 : Les appels de 2023 </a:t>
            </a:r>
          </a:p>
          <a:p>
            <a:pPr>
              <a:defRPr/>
            </a:pPr>
            <a:r>
              <a:rPr lang="fr-FR" sz="1200" b="1" dirty="0"/>
              <a:t>Sciences sociales, citoyenne et </a:t>
            </a:r>
          </a:p>
          <a:p>
            <a:pPr>
              <a:defRPr/>
            </a:pPr>
            <a:r>
              <a:rPr lang="fr-FR" sz="1200" b="1" dirty="0"/>
              <a:t>comportementale pour l'action climatique</a:t>
            </a:r>
          </a:p>
        </p:txBody>
      </p:sp>
    </p:spTree>
    <p:extLst>
      <p:ext uri="{BB962C8B-B14F-4D97-AF65-F5344CB8AC3E}">
        <p14:creationId xmlns:p14="http://schemas.microsoft.com/office/powerpoint/2010/main" val="35952389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23578"/>
            <a:ext cx="6012200" cy="468052"/>
          </a:xfrm>
        </p:spPr>
        <p:txBody>
          <a:bodyPr/>
          <a:lstStyle/>
          <a:p>
            <a:pPr>
              <a:defRPr/>
            </a:pPr>
            <a:r>
              <a:rPr lang="en-US" sz="1400" b="1" u="sng" dirty="0">
                <a:solidFill>
                  <a:schemeClr val="tx1"/>
                </a:solidFill>
              </a:rPr>
              <a:t>HORIZON-CL5-2023-D1-01-10: Improving the evidence base regarding the impact of sustainability and climate change education and related learning outcomes</a:t>
            </a:r>
          </a:p>
        </p:txBody>
      </p:sp>
      <p:sp>
        <p:nvSpPr>
          <p:cNvPr id="6" name="Espace réservé du contenu 5"/>
          <p:cNvSpPr txBox="1"/>
          <p:nvPr/>
        </p:nvSpPr>
        <p:spPr bwMode="gray">
          <a:xfrm>
            <a:off x="360000" y="1656143"/>
            <a:ext cx="8424000" cy="3075847"/>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r>
              <a:rPr lang="en-GB" sz="1200" b="1" u="sng" dirty="0" err="1">
                <a:ea typeface="Times New Roman"/>
                <a:cs typeface="Times New Roman"/>
              </a:rPr>
              <a:t>Résultats</a:t>
            </a:r>
            <a:r>
              <a:rPr lang="en-GB" sz="1200" b="1" u="sng" dirty="0">
                <a:ea typeface="Times New Roman"/>
                <a:cs typeface="Times New Roman"/>
              </a:rPr>
              <a:t> attendus </a:t>
            </a:r>
            <a:r>
              <a:rPr lang="en-GB" sz="1200" b="1" u="sng" dirty="0" smtClean="0">
                <a:ea typeface="Times New Roman"/>
                <a:cs typeface="Times New Roman"/>
              </a:rPr>
              <a:t>:</a:t>
            </a:r>
            <a:endParaRPr dirty="0"/>
          </a:p>
          <a:p>
            <a:pPr marL="171450" indent="-171450">
              <a:spcAft>
                <a:spcPts val="0"/>
              </a:spcAft>
              <a:buFont typeface="Arial"/>
              <a:buChar char="•"/>
              <a:defRPr/>
            </a:pPr>
            <a:r>
              <a:rPr lang="fr-FR" sz="1150" dirty="0">
                <a:solidFill>
                  <a:schemeClr val="tx1"/>
                </a:solidFill>
              </a:rPr>
              <a:t>Meilleure compréhension des interventions et des mesures efficaces pour produire les résultats d'apprentissage nécessaires à la transition verte de notre société et de notre économie.</a:t>
            </a:r>
          </a:p>
          <a:p>
            <a:pPr marL="171450" indent="-171450">
              <a:spcAft>
                <a:spcPts val="0"/>
              </a:spcAft>
              <a:buFont typeface="Arial"/>
              <a:buChar char="•"/>
              <a:defRPr/>
            </a:pPr>
            <a:r>
              <a:rPr lang="fr-FR" sz="1150" dirty="0">
                <a:solidFill>
                  <a:schemeClr val="tx1"/>
                </a:solidFill>
              </a:rPr>
              <a:t>Méthodes améliorées pour mesurer l'impact et la mise en œuvre de l'éducation à la durabilité et au climat.</a:t>
            </a:r>
          </a:p>
          <a:p>
            <a:pPr marL="171450" indent="-171450">
              <a:spcAft>
                <a:spcPts val="0"/>
              </a:spcAft>
              <a:buFont typeface="Arial"/>
              <a:buChar char="•"/>
              <a:defRPr/>
            </a:pPr>
            <a:r>
              <a:rPr lang="fr-FR" sz="1150" dirty="0">
                <a:solidFill>
                  <a:schemeClr val="tx1"/>
                </a:solidFill>
              </a:rPr>
              <a:t>Meilleures boucles de rétroaction entre l'amélioration du suivi axé sur les résultats de l'éducation à la durabilité et à la lutte contre le changement climatique et la prise de décision en matière de politique éducative.</a:t>
            </a:r>
          </a:p>
          <a:p>
            <a:pPr>
              <a:spcAft>
                <a:spcPts val="0"/>
              </a:spcAft>
              <a:defRPr/>
            </a:pPr>
            <a:endParaRPr lang="fr-FR" sz="1150" b="1" u="sng" dirty="0">
              <a:solidFill>
                <a:schemeClr val="tx1"/>
              </a:solidFill>
              <a:ea typeface="Times New Roman"/>
              <a:cs typeface="Times New Roman"/>
            </a:endParaRPr>
          </a:p>
          <a:p>
            <a:pPr>
              <a:lnSpc>
                <a:spcPct val="114000"/>
              </a:lnSpc>
              <a:defRPr/>
            </a:pPr>
            <a:r>
              <a:rPr lang="en-GB" sz="1200" b="1" u="sng" dirty="0" err="1">
                <a:ea typeface="Times New Roman"/>
                <a:cs typeface="Times New Roman"/>
              </a:rPr>
              <a:t>Activités</a:t>
            </a:r>
            <a:r>
              <a:rPr lang="en-GB" sz="1200" b="1" u="sng" dirty="0">
                <a:ea typeface="Times New Roman"/>
                <a:cs typeface="Times New Roman"/>
              </a:rPr>
              <a:t> :</a:t>
            </a:r>
            <a:endParaRPr lang="fr-FR" sz="1150" dirty="0"/>
          </a:p>
          <a:p>
            <a:pPr marL="171450" indent="-171450">
              <a:spcAft>
                <a:spcPts val="0"/>
              </a:spcAft>
              <a:buFont typeface="Arial"/>
              <a:buChar char="•"/>
              <a:defRPr/>
            </a:pPr>
            <a:r>
              <a:rPr lang="fr-FR" sz="1150" dirty="0">
                <a:solidFill>
                  <a:schemeClr val="tx1"/>
                </a:solidFill>
              </a:rPr>
              <a:t>Traiter à la fois les intrants et les résultats de l'apprentissage et les processus qui les relient.</a:t>
            </a:r>
          </a:p>
          <a:p>
            <a:pPr marL="171450" indent="-171450">
              <a:spcAft>
                <a:spcPts val="0"/>
              </a:spcAft>
              <a:buFont typeface="Arial"/>
              <a:buChar char="•"/>
              <a:defRPr/>
            </a:pPr>
            <a:r>
              <a:rPr lang="fr-FR" sz="1150" dirty="0">
                <a:solidFill>
                  <a:schemeClr val="tx1"/>
                </a:solidFill>
              </a:rPr>
              <a:t>Saisir la portée et l'ambition de l'apprentissage de la durabilité tout au long de la vie.</a:t>
            </a:r>
          </a:p>
          <a:p>
            <a:pPr marL="171450" indent="-171450">
              <a:spcAft>
                <a:spcPts val="0"/>
              </a:spcAft>
              <a:buFont typeface="Arial"/>
              <a:buChar char="•"/>
              <a:defRPr/>
            </a:pPr>
            <a:r>
              <a:rPr lang="fr-FR" sz="1150" dirty="0">
                <a:solidFill>
                  <a:schemeClr val="tx1"/>
                </a:solidFill>
              </a:rPr>
              <a:t>Aborder les nouveaux concepts et compétences mis en avant dans l'éducation à la durabilité et au changement climatique (ex.: éducation participative, laboratoires vivants, réflexion exploratoire et prospective).</a:t>
            </a:r>
          </a:p>
          <a:p>
            <a:pPr marL="171450" indent="-171450">
              <a:spcAft>
                <a:spcPts val="0"/>
              </a:spcAft>
              <a:buFont typeface="Arial"/>
              <a:buChar char="•"/>
              <a:defRPr/>
            </a:pPr>
            <a:r>
              <a:rPr lang="fr-FR" sz="1150" dirty="0">
                <a:solidFill>
                  <a:schemeClr val="tx1"/>
                </a:solidFill>
              </a:rPr>
              <a:t>Développer des indicateurs pour suivre les progrès réalisés dans la mise en œuvre des mesures éducatives ; une cartographie des méthodes d'évaluation des politiques, des cadres de suivi et des indicateurs et leur relation avec les approches et les programmes dans le domaine de l'éducation à la durabilité et au changement climatique ; un modèle d'évaluation complet sur la base d'un large éventail d'indicateurs ; une méthodologie adaptée à la réalisation d'analyses d'impact et d'évaluations des politiques d'apprentissage pour la durabilité ; réalisation d'au moins 2 études de cas utilisant la méthodologie développée.</a:t>
            </a: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27</a:t>
            </a:fld>
            <a:endParaRPr lang="fr-FR" sz="1600" b="0" i="0" u="none" strike="noStrike" cap="none" spc="0">
              <a:ln>
                <a:noFill/>
              </a:ln>
              <a:solidFill>
                <a:srgbClr val="000091"/>
              </a:solidFill>
              <a:latin typeface="Arial"/>
              <a:ea typeface="+mn-ea"/>
              <a:cs typeface="+mn-cs"/>
            </a:endParaRPr>
          </a:p>
        </p:txBody>
      </p:sp>
      <p:sp>
        <p:nvSpPr>
          <p:cNvPr id="11" name="Rectangle 10"/>
          <p:cNvSpPr/>
          <p:nvPr/>
        </p:nvSpPr>
        <p:spPr bwMode="auto">
          <a:xfrm>
            <a:off x="6372199" y="555525"/>
            <a:ext cx="2448343" cy="1015663"/>
          </a:xfrm>
          <a:prstGeom prst="rect">
            <a:avLst/>
          </a:prstGeom>
          <a:solidFill>
            <a:schemeClr val="bg1"/>
          </a:solidFill>
          <a:ln w="19050">
            <a:solidFill>
              <a:srgbClr val="000099"/>
            </a:solidFill>
          </a:ln>
        </p:spPr>
        <p:txBody>
          <a:bodyPr wrap="square">
            <a:spAutoFit/>
          </a:bodyPr>
          <a:lstStyle/>
          <a:p>
            <a:pPr lvl="0">
              <a:defRPr/>
            </a:pPr>
            <a:r>
              <a:rPr lang="fr-FR" sz="1200" i="1" dirty="0"/>
              <a:t>RIA </a:t>
            </a:r>
            <a:endParaRPr dirty="0"/>
          </a:p>
          <a:p>
            <a:pPr lvl="0">
              <a:defRPr/>
            </a:pPr>
            <a:r>
              <a:rPr lang="fr-FR" sz="1200" i="1" dirty="0"/>
              <a:t>Nb de projets financés : 1</a:t>
            </a:r>
            <a:endParaRPr dirty="0"/>
          </a:p>
          <a:p>
            <a:pPr lvl="0">
              <a:defRPr/>
            </a:pPr>
            <a:r>
              <a:rPr lang="fr-FR" sz="1200" i="1" dirty="0"/>
              <a:t>Budget/projet : 5M€</a:t>
            </a:r>
            <a:endParaRPr dirty="0"/>
          </a:p>
          <a:p>
            <a:pPr lvl="0">
              <a:defRPr/>
            </a:pPr>
            <a:r>
              <a:rPr lang="fr-FR" sz="1200" i="1" dirty="0"/>
              <a:t>Ouverture : </a:t>
            </a:r>
            <a:r>
              <a:rPr lang="fr-FR" sz="1200" i="1" dirty="0" smtClean="0"/>
              <a:t>13/12/2022</a:t>
            </a:r>
            <a:endParaRPr lang="fr-FR" sz="1200" i="1" dirty="0"/>
          </a:p>
          <a:p>
            <a:pPr lvl="0">
              <a:defRPr/>
            </a:pPr>
            <a:r>
              <a:rPr lang="fr-FR" sz="1200" i="1" dirty="0"/>
              <a:t>Deadline : </a:t>
            </a:r>
            <a:r>
              <a:rPr lang="fr-FR" sz="1200" i="1" dirty="0" smtClean="0"/>
              <a:t>18/04/2023</a:t>
            </a:r>
            <a:endParaRPr lang="fr-FR" sz="1200" i="1" dirty="0"/>
          </a:p>
        </p:txBody>
      </p:sp>
      <p:sp>
        <p:nvSpPr>
          <p:cNvPr id="8" name="ZoneTexte 7"/>
          <p:cNvSpPr txBox="1"/>
          <p:nvPr/>
        </p:nvSpPr>
        <p:spPr bwMode="auto">
          <a:xfrm>
            <a:off x="3203848" y="195087"/>
            <a:ext cx="5765503" cy="738664"/>
          </a:xfrm>
          <a:prstGeom prst="rect">
            <a:avLst/>
          </a:prstGeom>
          <a:noFill/>
        </p:spPr>
        <p:txBody>
          <a:bodyPr wrap="square" rtlCol="0">
            <a:spAutoFit/>
          </a:bodyPr>
          <a:lstStyle/>
          <a:p>
            <a:pPr>
              <a:defRPr/>
            </a:pPr>
            <a:r>
              <a:rPr lang="fr-FR" b="1" dirty="0"/>
              <a:t>Destination 1 : Les appels de 2023 </a:t>
            </a:r>
          </a:p>
          <a:p>
            <a:pPr>
              <a:defRPr/>
            </a:pPr>
            <a:r>
              <a:rPr lang="fr-FR" sz="1200" b="1" dirty="0"/>
              <a:t>Sciences sociales, citoyenne et </a:t>
            </a:r>
          </a:p>
          <a:p>
            <a:pPr>
              <a:defRPr/>
            </a:pPr>
            <a:r>
              <a:rPr lang="fr-FR" sz="1200" b="1" dirty="0"/>
              <a:t>comportementale pour l'action climatique</a:t>
            </a:r>
          </a:p>
        </p:txBody>
      </p:sp>
    </p:spTree>
    <p:extLst>
      <p:ext uri="{BB962C8B-B14F-4D97-AF65-F5344CB8AC3E}">
        <p14:creationId xmlns:p14="http://schemas.microsoft.com/office/powerpoint/2010/main" val="970382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23578"/>
            <a:ext cx="6012200" cy="468052"/>
          </a:xfrm>
        </p:spPr>
        <p:txBody>
          <a:bodyPr/>
          <a:lstStyle/>
          <a:p>
            <a:pPr>
              <a:defRPr/>
            </a:pPr>
            <a:r>
              <a:rPr lang="en-US" sz="1400" b="1" u="sng" dirty="0">
                <a:solidFill>
                  <a:schemeClr val="tx1"/>
                </a:solidFill>
              </a:rPr>
              <a:t>HORIZON-CL5-2023-D1-01-11: Needs-based adaptation to climate change in Africa</a:t>
            </a:r>
            <a:endParaRPr lang="en-US" sz="1400" b="1" dirty="0">
              <a:solidFill>
                <a:schemeClr val="tx1"/>
              </a:solidFill>
            </a:endParaRPr>
          </a:p>
        </p:txBody>
      </p:sp>
      <p:sp>
        <p:nvSpPr>
          <p:cNvPr id="6" name="Espace réservé du contenu 5"/>
          <p:cNvSpPr txBox="1"/>
          <p:nvPr/>
        </p:nvSpPr>
        <p:spPr bwMode="gray">
          <a:xfrm>
            <a:off x="360000" y="1620000"/>
            <a:ext cx="8424000" cy="3220395"/>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r>
              <a:rPr lang="en-GB" sz="1200" b="1" u="sng" dirty="0" err="1">
                <a:ea typeface="Times New Roman"/>
                <a:cs typeface="Times New Roman"/>
              </a:rPr>
              <a:t>Résultats</a:t>
            </a:r>
            <a:r>
              <a:rPr lang="en-GB" sz="1200" b="1" u="sng" dirty="0">
                <a:ea typeface="Times New Roman"/>
                <a:cs typeface="Times New Roman"/>
              </a:rPr>
              <a:t> </a:t>
            </a:r>
            <a:r>
              <a:rPr lang="en-GB" sz="1200" b="1" u="sng" dirty="0" smtClean="0">
                <a:ea typeface="Times New Roman"/>
                <a:cs typeface="Times New Roman"/>
              </a:rPr>
              <a:t>attendus </a:t>
            </a:r>
            <a:r>
              <a:rPr lang="en-GB" sz="1200" b="1" u="sng" dirty="0">
                <a:ea typeface="Times New Roman"/>
                <a:cs typeface="Times New Roman"/>
              </a:rPr>
              <a:t>:</a:t>
            </a:r>
            <a:endParaRPr dirty="0"/>
          </a:p>
          <a:p>
            <a:pPr marL="171450" indent="-171450">
              <a:spcAft>
                <a:spcPts val="0"/>
              </a:spcAft>
              <a:buFont typeface="Arial"/>
              <a:buChar char="•"/>
              <a:defRPr/>
            </a:pPr>
            <a:r>
              <a:rPr lang="fr-FR" sz="1150" dirty="0">
                <a:solidFill>
                  <a:schemeClr val="tx1"/>
                </a:solidFill>
              </a:rPr>
              <a:t>Déploiement accéléré des services climatiques pour renforcer la résilience climatique.</a:t>
            </a:r>
          </a:p>
          <a:p>
            <a:pPr marL="171450" indent="-171450">
              <a:spcAft>
                <a:spcPts val="0"/>
              </a:spcAft>
              <a:buFont typeface="Arial"/>
              <a:buChar char="•"/>
              <a:defRPr/>
            </a:pPr>
            <a:r>
              <a:rPr lang="fr-FR" sz="1150" dirty="0">
                <a:solidFill>
                  <a:schemeClr val="tx1"/>
                </a:solidFill>
              </a:rPr>
              <a:t>Réponse politique d'adaptation au climat mieux informée, capacité d'adaptation et résilience climatique plus fortes en Afrique.</a:t>
            </a:r>
          </a:p>
          <a:p>
            <a:pPr marL="171450" indent="-171450">
              <a:spcAft>
                <a:spcPts val="0"/>
              </a:spcAft>
              <a:buFont typeface="Arial"/>
              <a:buChar char="•"/>
              <a:defRPr/>
            </a:pPr>
            <a:r>
              <a:rPr lang="fr-FR" sz="1150" dirty="0">
                <a:solidFill>
                  <a:schemeClr val="tx1"/>
                </a:solidFill>
              </a:rPr>
              <a:t>Amélioration des synergies entre l'action d'adaptation et d'autres objectifs politiques, not. le programme des ODD.</a:t>
            </a:r>
          </a:p>
          <a:p>
            <a:pPr marL="171450" indent="-171450">
              <a:spcAft>
                <a:spcPts val="0"/>
              </a:spcAft>
              <a:buFont typeface="Arial"/>
              <a:buChar char="•"/>
              <a:defRPr/>
            </a:pPr>
            <a:r>
              <a:rPr lang="fr-FR" sz="1150" dirty="0">
                <a:solidFill>
                  <a:schemeClr val="tx1"/>
                </a:solidFill>
              </a:rPr>
              <a:t>Contribution à la dimension internationale de la stratégie d'adaptation de l'UE et au partenariat Afrique-UE.</a:t>
            </a:r>
          </a:p>
          <a:p>
            <a:pPr marL="171450" indent="-171450">
              <a:spcAft>
                <a:spcPts val="0"/>
              </a:spcAft>
              <a:buFont typeface="Arial"/>
              <a:buChar char="•"/>
              <a:defRPr/>
            </a:pPr>
            <a:r>
              <a:rPr lang="fr-FR" sz="1150" dirty="0">
                <a:solidFill>
                  <a:schemeClr val="tx1"/>
                </a:solidFill>
              </a:rPr>
              <a:t>Base de connaissances pour étayer les évaluations scientifiques internationales (ex.: GIEC). </a:t>
            </a:r>
          </a:p>
          <a:p>
            <a:pPr>
              <a:spcAft>
                <a:spcPts val="0"/>
              </a:spcAft>
              <a:defRPr/>
            </a:pPr>
            <a:endParaRPr lang="fr-FR" sz="1150" dirty="0">
              <a:solidFill>
                <a:schemeClr val="tx1"/>
              </a:solidFill>
            </a:endParaRPr>
          </a:p>
          <a:p>
            <a:pPr>
              <a:lnSpc>
                <a:spcPct val="114000"/>
              </a:lnSpc>
              <a:defRPr/>
            </a:pPr>
            <a:r>
              <a:rPr lang="en-GB" sz="1200" b="1" u="sng" dirty="0" err="1">
                <a:ea typeface="Times New Roman"/>
                <a:cs typeface="Times New Roman"/>
              </a:rPr>
              <a:t>Activités</a:t>
            </a:r>
            <a:r>
              <a:rPr lang="en-GB" sz="1200" b="1" u="sng" dirty="0">
                <a:ea typeface="Times New Roman"/>
                <a:cs typeface="Times New Roman"/>
              </a:rPr>
              <a:t> :</a:t>
            </a:r>
          </a:p>
          <a:p>
            <a:pPr marL="171450" indent="-171450">
              <a:spcAft>
                <a:spcPts val="0"/>
              </a:spcAft>
              <a:buFont typeface="Arial"/>
              <a:buChar char="•"/>
              <a:defRPr/>
            </a:pPr>
            <a:r>
              <a:rPr lang="fr-FR" sz="1150" dirty="0">
                <a:solidFill>
                  <a:schemeClr val="tx1"/>
                </a:solidFill>
              </a:rPr>
              <a:t>Améliorer la compréhension des menaces (et des opportunités) actuelles et futures liées au climat en Afrique.</a:t>
            </a:r>
          </a:p>
          <a:p>
            <a:pPr marL="171450" indent="-171450">
              <a:spcAft>
                <a:spcPts val="0"/>
              </a:spcAft>
              <a:buFont typeface="Arial"/>
              <a:buChar char="•"/>
              <a:defRPr/>
            </a:pPr>
            <a:r>
              <a:rPr lang="fr-FR" sz="1150" dirty="0">
                <a:solidFill>
                  <a:schemeClr val="tx1"/>
                </a:solidFill>
              </a:rPr>
              <a:t>Identifier les principaux défis, besoins et lacunes en matière d’adaptation.</a:t>
            </a:r>
          </a:p>
          <a:p>
            <a:pPr marL="171450" indent="-171450">
              <a:spcAft>
                <a:spcPts val="0"/>
              </a:spcAft>
              <a:buFont typeface="Arial"/>
              <a:buChar char="•"/>
              <a:defRPr/>
            </a:pPr>
            <a:r>
              <a:rPr lang="fr-FR" sz="1150" dirty="0">
                <a:solidFill>
                  <a:schemeClr val="tx1"/>
                </a:solidFill>
              </a:rPr>
              <a:t>Améliorer la planification, la mise en œuvre et l'évaluation des stratégies et mesures d'adaptation au climat.</a:t>
            </a:r>
          </a:p>
          <a:p>
            <a:pPr marL="171450" indent="-171450">
              <a:spcAft>
                <a:spcPts val="0"/>
              </a:spcAft>
              <a:buFont typeface="Arial"/>
              <a:buChar char="•"/>
              <a:defRPr/>
            </a:pPr>
            <a:r>
              <a:rPr lang="fr-FR" sz="1150" dirty="0">
                <a:solidFill>
                  <a:schemeClr val="tx1"/>
                </a:solidFill>
              </a:rPr>
              <a:t>Améliorer et étendre les services/outils climatiques existants et/ou développer et tester de nouveaux services/outils.</a:t>
            </a:r>
          </a:p>
          <a:p>
            <a:pPr marL="171450" indent="-171450">
              <a:spcAft>
                <a:spcPts val="0"/>
              </a:spcAft>
              <a:buFont typeface="Arial"/>
              <a:buChar char="•"/>
              <a:defRPr/>
            </a:pPr>
            <a:r>
              <a:rPr lang="fr-FR" sz="1150" spc="-20" dirty="0">
                <a:solidFill>
                  <a:schemeClr val="tx1"/>
                </a:solidFill>
              </a:rPr>
              <a:t>Explorer &amp; exploiter les possibilités associées à la révolution numérique </a:t>
            </a:r>
            <a:r>
              <a:rPr lang="fr-FR" sz="1150" spc="-20" dirty="0" err="1">
                <a:solidFill>
                  <a:schemeClr val="tx1"/>
                </a:solidFill>
              </a:rPr>
              <a:t>pr</a:t>
            </a:r>
            <a:r>
              <a:rPr lang="fr-FR" sz="1150" spc="-20" dirty="0">
                <a:solidFill>
                  <a:schemeClr val="tx1"/>
                </a:solidFill>
              </a:rPr>
              <a:t> améliorer la diffusion des connaissances sur le climat.</a:t>
            </a:r>
          </a:p>
          <a:p>
            <a:pPr marL="171450" indent="-171450">
              <a:spcAft>
                <a:spcPts val="0"/>
              </a:spcAft>
              <a:buFont typeface="Arial"/>
              <a:buChar char="•"/>
              <a:defRPr/>
            </a:pPr>
            <a:r>
              <a:rPr lang="fr-FR" sz="1150" dirty="0">
                <a:solidFill>
                  <a:schemeClr val="tx1"/>
                </a:solidFill>
              </a:rPr>
              <a:t>Se concentrer sur un pays/une région spécifique de </a:t>
            </a:r>
            <a:r>
              <a:rPr lang="fr-FR" sz="1150" u="sng" dirty="0">
                <a:solidFill>
                  <a:schemeClr val="tx1"/>
                </a:solidFill>
              </a:rPr>
              <a:t>l'Afrique subsaharienne </a:t>
            </a:r>
            <a:r>
              <a:rPr lang="fr-FR" sz="1150" dirty="0">
                <a:solidFill>
                  <a:schemeClr val="tx1"/>
                </a:solidFill>
              </a:rPr>
              <a:t>pour des activités plus personnalisées, mais évaluer et diffuser des info. sur la pertinence plus large de leurs résultats et les possibilités de reproduction dans d'autres endroits. Consulter parties prenantes (agences gouvernementales africaines…) ; prendre en considération les résultats des projets Horizon 2020 pertinents ; coopération internationale encouragée ainsi que contribution des SHS.</a:t>
            </a: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28</a:t>
            </a:fld>
            <a:endParaRPr lang="fr-FR" sz="1600" b="0" i="0" u="none" strike="noStrike" cap="none" spc="0">
              <a:ln>
                <a:noFill/>
              </a:ln>
              <a:solidFill>
                <a:srgbClr val="000091"/>
              </a:solidFill>
              <a:latin typeface="Arial"/>
              <a:ea typeface="+mn-ea"/>
              <a:cs typeface="+mn-cs"/>
            </a:endParaRPr>
          </a:p>
        </p:txBody>
      </p:sp>
      <p:sp>
        <p:nvSpPr>
          <p:cNvPr id="10" name="ZoneTexte 9"/>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1 : Les appels de 2023 </a:t>
            </a:r>
          </a:p>
          <a:p>
            <a:pPr>
              <a:defRPr/>
            </a:pPr>
            <a:r>
              <a:rPr lang="fr-FR" sz="1200" b="1" dirty="0"/>
              <a:t>Coopération internationale</a:t>
            </a:r>
          </a:p>
        </p:txBody>
      </p:sp>
      <p:sp>
        <p:nvSpPr>
          <p:cNvPr id="11" name="Rectangle 10"/>
          <p:cNvSpPr/>
          <p:nvPr/>
        </p:nvSpPr>
        <p:spPr bwMode="auto">
          <a:xfrm>
            <a:off x="6372199" y="555525"/>
            <a:ext cx="2448343" cy="1015663"/>
          </a:xfrm>
          <a:prstGeom prst="rect">
            <a:avLst/>
          </a:prstGeom>
          <a:solidFill>
            <a:schemeClr val="bg1"/>
          </a:solidFill>
          <a:ln w="19050">
            <a:solidFill>
              <a:srgbClr val="000099"/>
            </a:solidFill>
          </a:ln>
        </p:spPr>
        <p:txBody>
          <a:bodyPr wrap="square">
            <a:spAutoFit/>
          </a:bodyPr>
          <a:lstStyle/>
          <a:p>
            <a:pPr lvl="0">
              <a:defRPr/>
            </a:pPr>
            <a:r>
              <a:rPr lang="fr-FR" sz="1200" i="1" dirty="0"/>
              <a:t>RIA </a:t>
            </a:r>
            <a:endParaRPr dirty="0"/>
          </a:p>
          <a:p>
            <a:pPr lvl="0">
              <a:defRPr/>
            </a:pPr>
            <a:r>
              <a:rPr lang="fr-FR" sz="1200" i="1" dirty="0"/>
              <a:t>Nb de projets financés : 2</a:t>
            </a:r>
            <a:endParaRPr dirty="0"/>
          </a:p>
          <a:p>
            <a:pPr lvl="0">
              <a:defRPr/>
            </a:pPr>
            <a:r>
              <a:rPr lang="fr-FR" sz="1200" i="1" dirty="0"/>
              <a:t>Budget/projet : 5M€</a:t>
            </a:r>
            <a:endParaRPr dirty="0"/>
          </a:p>
          <a:p>
            <a:pPr lvl="0">
              <a:defRPr/>
            </a:pPr>
            <a:r>
              <a:rPr lang="fr-FR" sz="1200" i="1" dirty="0"/>
              <a:t>Ouverture : </a:t>
            </a:r>
            <a:r>
              <a:rPr lang="fr-FR" sz="1200" i="1" dirty="0" smtClean="0"/>
              <a:t>13/12/2022</a:t>
            </a:r>
            <a:endParaRPr lang="fr-FR" sz="1200" i="1" dirty="0"/>
          </a:p>
          <a:p>
            <a:pPr lvl="0">
              <a:defRPr/>
            </a:pPr>
            <a:r>
              <a:rPr lang="fr-FR" sz="1200" i="1" dirty="0"/>
              <a:t>Deadline : </a:t>
            </a:r>
            <a:r>
              <a:rPr lang="fr-FR" sz="1200" i="1" dirty="0" smtClean="0"/>
              <a:t>18/04/2023</a:t>
            </a:r>
            <a:endParaRPr lang="fr-FR" sz="1200" i="1" dirty="0"/>
          </a:p>
        </p:txBody>
      </p:sp>
    </p:spTree>
    <p:extLst>
      <p:ext uri="{BB962C8B-B14F-4D97-AF65-F5344CB8AC3E}">
        <p14:creationId xmlns:p14="http://schemas.microsoft.com/office/powerpoint/2010/main" val="35710447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23577"/>
            <a:ext cx="6012200" cy="684073"/>
          </a:xfrm>
        </p:spPr>
        <p:txBody>
          <a:bodyPr/>
          <a:lstStyle/>
          <a:p>
            <a:pPr>
              <a:defRPr/>
            </a:pPr>
            <a:r>
              <a:rPr lang="en-US" sz="1400" b="1" u="sng" spc="-30" dirty="0">
                <a:solidFill>
                  <a:schemeClr val="tx1"/>
                </a:solidFill>
              </a:rPr>
              <a:t>HORIZON-CL5-2023-D1-02-01: EU-China international cooperation on data and model development for pathways to carbon neutrality: focusing on </a:t>
            </a:r>
            <a:r>
              <a:rPr lang="en-US" sz="1400" b="1" u="sng" spc="-30" dirty="0" err="1">
                <a:solidFill>
                  <a:schemeClr val="tx1"/>
                </a:solidFill>
              </a:rPr>
              <a:t>decarbonisation</a:t>
            </a:r>
            <a:r>
              <a:rPr lang="en-US" sz="1400" b="1" u="sng" spc="-30" dirty="0">
                <a:solidFill>
                  <a:schemeClr val="tx1"/>
                </a:solidFill>
              </a:rPr>
              <a:t>, energy efficiency and socio-economic implications of the transition</a:t>
            </a:r>
            <a:endParaRPr lang="en-US" sz="1400" b="1" spc="-30" dirty="0">
              <a:solidFill>
                <a:schemeClr val="tx1"/>
              </a:solidFill>
            </a:endParaRPr>
          </a:p>
        </p:txBody>
      </p:sp>
      <p:sp>
        <p:nvSpPr>
          <p:cNvPr id="6" name="Espace réservé du contenu 5"/>
          <p:cNvSpPr txBox="1"/>
          <p:nvPr/>
        </p:nvSpPr>
        <p:spPr bwMode="gray">
          <a:xfrm>
            <a:off x="360000" y="1872167"/>
            <a:ext cx="8424000" cy="3075847"/>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r>
              <a:rPr lang="en-GB" sz="1200" b="1" u="sng" dirty="0" err="1">
                <a:ea typeface="Times New Roman"/>
                <a:cs typeface="Times New Roman"/>
              </a:rPr>
              <a:t>Résultats</a:t>
            </a:r>
            <a:r>
              <a:rPr lang="en-GB" sz="1200" b="1" u="sng" dirty="0">
                <a:ea typeface="Times New Roman"/>
                <a:cs typeface="Times New Roman"/>
              </a:rPr>
              <a:t> </a:t>
            </a:r>
            <a:r>
              <a:rPr lang="en-GB" sz="1200" b="1" u="sng" dirty="0" smtClean="0">
                <a:ea typeface="Times New Roman"/>
                <a:cs typeface="Times New Roman"/>
              </a:rPr>
              <a:t>attendus </a:t>
            </a:r>
            <a:r>
              <a:rPr lang="en-GB" sz="1200" b="1" u="sng" dirty="0">
                <a:ea typeface="Times New Roman"/>
                <a:cs typeface="Times New Roman"/>
              </a:rPr>
              <a:t>:</a:t>
            </a:r>
            <a:endParaRPr dirty="0"/>
          </a:p>
          <a:p>
            <a:pPr marL="171450" indent="-171450">
              <a:spcAft>
                <a:spcPts val="0"/>
              </a:spcAft>
              <a:buFont typeface="Arial"/>
              <a:buChar char="•"/>
              <a:defRPr/>
            </a:pPr>
            <a:r>
              <a:rPr lang="fr-FR" sz="1150" dirty="0">
                <a:solidFill>
                  <a:schemeClr val="tx1"/>
                </a:solidFill>
              </a:rPr>
              <a:t>Amélioration de la connaissance et de l'apprentissage mutuel des voies potentielles vers la neutralité carbone et la transition vers les énergies renouvelables afin de soutenir la réalisation des objectifs climatiques des deux régions.</a:t>
            </a:r>
          </a:p>
          <a:p>
            <a:pPr marL="171450" indent="-171450">
              <a:spcAft>
                <a:spcPts val="0"/>
              </a:spcAft>
              <a:buFont typeface="Arial"/>
              <a:buChar char="•"/>
              <a:defRPr/>
            </a:pPr>
            <a:r>
              <a:rPr lang="fr-FR" sz="1150" dirty="0">
                <a:solidFill>
                  <a:schemeClr val="tx1"/>
                </a:solidFill>
              </a:rPr>
              <a:t>Vue d'ensemble des options prometteuses ainsi que des avantages et des défis associés à court, moyen et long terme.</a:t>
            </a:r>
          </a:p>
          <a:p>
            <a:pPr marL="171450" indent="-171450">
              <a:spcAft>
                <a:spcPts val="0"/>
              </a:spcAft>
              <a:buFont typeface="Arial"/>
              <a:buChar char="•"/>
              <a:defRPr/>
            </a:pPr>
            <a:r>
              <a:rPr lang="fr-FR" sz="1150" dirty="0">
                <a:solidFill>
                  <a:schemeClr val="tx1"/>
                </a:solidFill>
              </a:rPr>
              <a:t>Mise en commun de la modélisation de pointe et du dialogue entre les experts concernés des deux régions. </a:t>
            </a:r>
          </a:p>
          <a:p>
            <a:pPr>
              <a:spcAft>
                <a:spcPts val="0"/>
              </a:spcAft>
              <a:defRPr/>
            </a:pPr>
            <a:endParaRPr lang="fr-FR" sz="600" dirty="0">
              <a:solidFill>
                <a:schemeClr val="tx1"/>
              </a:solidFill>
            </a:endParaRPr>
          </a:p>
          <a:p>
            <a:pPr>
              <a:lnSpc>
                <a:spcPct val="114000"/>
              </a:lnSpc>
              <a:spcAft>
                <a:spcPts val="600"/>
              </a:spcAft>
              <a:defRPr/>
            </a:pPr>
            <a:r>
              <a:rPr lang="en-GB" sz="1200" b="1" u="sng" dirty="0" err="1">
                <a:ea typeface="Times New Roman"/>
                <a:cs typeface="Times New Roman"/>
              </a:rPr>
              <a:t>Activités</a:t>
            </a:r>
            <a:r>
              <a:rPr lang="en-GB" sz="1200" b="1" u="sng" dirty="0">
                <a:ea typeface="Times New Roman"/>
                <a:cs typeface="Times New Roman"/>
              </a:rPr>
              <a:t> :</a:t>
            </a:r>
          </a:p>
          <a:p>
            <a:pPr marL="171450" indent="-171450">
              <a:spcAft>
                <a:spcPts val="0"/>
              </a:spcAft>
              <a:buFont typeface="Arial"/>
              <a:buChar char="•"/>
              <a:defRPr/>
            </a:pPr>
            <a:r>
              <a:rPr lang="fr-FR" sz="1150" dirty="0">
                <a:solidFill>
                  <a:schemeClr val="tx1"/>
                </a:solidFill>
              </a:rPr>
              <a:t>Aborder l’efficacité énergétique et </a:t>
            </a:r>
            <a:r>
              <a:rPr lang="fr-FR" sz="1150" dirty="0" err="1">
                <a:solidFill>
                  <a:schemeClr val="tx1"/>
                </a:solidFill>
              </a:rPr>
              <a:t>décarbonation</a:t>
            </a:r>
            <a:r>
              <a:rPr lang="fr-FR" sz="1150" dirty="0">
                <a:solidFill>
                  <a:schemeClr val="tx1"/>
                </a:solidFill>
              </a:rPr>
              <a:t> (modèles adaptés </a:t>
            </a:r>
            <a:r>
              <a:rPr lang="en-GB" sz="1150" dirty="0">
                <a:solidFill>
                  <a:schemeClr val="tx1"/>
                </a:solidFill>
              </a:rPr>
              <a:t>pour </a:t>
            </a:r>
            <a:r>
              <a:rPr lang="en-GB" sz="1150" dirty="0" err="1">
                <a:solidFill>
                  <a:schemeClr val="tx1"/>
                </a:solidFill>
              </a:rPr>
              <a:t>refléter</a:t>
            </a:r>
            <a:r>
              <a:rPr lang="en-GB" sz="1150" dirty="0">
                <a:solidFill>
                  <a:schemeClr val="tx1"/>
                </a:solidFill>
              </a:rPr>
              <a:t> les </a:t>
            </a:r>
            <a:r>
              <a:rPr lang="en-GB" sz="1150" dirty="0" err="1">
                <a:solidFill>
                  <a:schemeClr val="tx1"/>
                </a:solidFill>
              </a:rPr>
              <a:t>données</a:t>
            </a:r>
            <a:r>
              <a:rPr lang="en-GB" sz="1150" dirty="0">
                <a:solidFill>
                  <a:schemeClr val="tx1"/>
                </a:solidFill>
              </a:rPr>
              <a:t> de pointe sur les </a:t>
            </a:r>
            <a:r>
              <a:rPr lang="en-GB" sz="1150" dirty="0" err="1">
                <a:solidFill>
                  <a:schemeClr val="tx1"/>
                </a:solidFill>
              </a:rPr>
              <a:t>émissions</a:t>
            </a:r>
            <a:r>
              <a:rPr lang="en-GB" sz="1150" dirty="0">
                <a:solidFill>
                  <a:schemeClr val="tx1"/>
                </a:solidFill>
              </a:rPr>
              <a:t> de GES; p</a:t>
            </a:r>
            <a:r>
              <a:rPr lang="fr-FR" sz="1150" dirty="0" err="1">
                <a:solidFill>
                  <a:schemeClr val="tx1"/>
                </a:solidFill>
              </a:rPr>
              <a:t>ossibilités</a:t>
            </a:r>
            <a:r>
              <a:rPr lang="fr-FR" sz="1150" dirty="0">
                <a:solidFill>
                  <a:schemeClr val="tx1"/>
                </a:solidFill>
              </a:rPr>
              <a:t> de </a:t>
            </a:r>
            <a:r>
              <a:rPr lang="fr-FR" sz="1150" dirty="0" err="1">
                <a:solidFill>
                  <a:schemeClr val="tx1"/>
                </a:solidFill>
              </a:rPr>
              <a:t>décarbonation</a:t>
            </a:r>
            <a:r>
              <a:rPr lang="fr-FR" sz="1150" dirty="0">
                <a:solidFill>
                  <a:schemeClr val="tx1"/>
                </a:solidFill>
              </a:rPr>
              <a:t> de l'industrie et de l'agriculture, de réduction des émissions nettes liées à l'utilisation des sols, et d'atténuation des GES autres que le CO2 ; technologie CCUS pour améliorer l'efficacité du captage du CO2…).</a:t>
            </a:r>
          </a:p>
          <a:p>
            <a:pPr marL="171450" indent="-171450">
              <a:spcAft>
                <a:spcPts val="0"/>
              </a:spcAft>
              <a:buFont typeface="Arial"/>
              <a:buChar char="•"/>
              <a:defRPr/>
            </a:pPr>
            <a:r>
              <a:rPr lang="fr-FR" sz="1150" dirty="0">
                <a:solidFill>
                  <a:schemeClr val="tx1"/>
                </a:solidFill>
              </a:rPr>
              <a:t>Aborder les implications socio-économiques (ex.: conséquences de la transition verte sur le bien-être humain, y compris santé)</a:t>
            </a:r>
          </a:p>
          <a:p>
            <a:pPr marL="171450" indent="-171450">
              <a:spcAft>
                <a:spcPts val="0"/>
              </a:spcAft>
              <a:buFont typeface="Arial"/>
              <a:buChar char="•"/>
              <a:defRPr/>
            </a:pPr>
            <a:r>
              <a:rPr lang="fr-FR" sz="1150" dirty="0">
                <a:solidFill>
                  <a:schemeClr val="tx1"/>
                </a:solidFill>
              </a:rPr>
              <a:t>Diffuser et engager les parties prenantes (avec secteurs public et privé dans les deux régions).</a:t>
            </a:r>
          </a:p>
          <a:p>
            <a:pPr marL="171450" indent="-171450">
              <a:spcAft>
                <a:spcPts val="0"/>
              </a:spcAft>
              <a:buFont typeface="Arial"/>
              <a:buChar char="•"/>
              <a:defRPr/>
            </a:pPr>
            <a:r>
              <a:rPr lang="fr-FR" sz="1150" dirty="0">
                <a:solidFill>
                  <a:schemeClr val="tx1"/>
                </a:solidFill>
              </a:rPr>
              <a:t>S'appuyer sur les travaux de modélisation existants dans les deux régions.</a:t>
            </a:r>
          </a:p>
          <a:p>
            <a:pPr marL="171450" indent="-171450">
              <a:spcAft>
                <a:spcPts val="0"/>
              </a:spcAft>
              <a:buFont typeface="Arial"/>
              <a:buChar char="•"/>
              <a:defRPr/>
            </a:pPr>
            <a:r>
              <a:rPr lang="fr-FR" sz="1150" dirty="0">
                <a:solidFill>
                  <a:schemeClr val="tx1"/>
                </a:solidFill>
              </a:rPr>
              <a:t>Veiller à ce que les voies d'accès de l'UE et de la Chine s'inscrivent dans un cadre mondial cohérent.</a:t>
            </a:r>
          </a:p>
          <a:p>
            <a:pPr marL="171450" indent="-171450">
              <a:spcAft>
                <a:spcPts val="0"/>
              </a:spcAft>
              <a:buFont typeface="Arial"/>
              <a:buChar char="•"/>
              <a:defRPr/>
            </a:pPr>
            <a:r>
              <a:rPr lang="fr-FR" sz="1150" dirty="0">
                <a:solidFill>
                  <a:schemeClr val="tx1"/>
                </a:solidFill>
              </a:rPr>
              <a:t>Se concentrer sur les étapes-clés et les conditions favorables nécessaires à court et moyen termes.</a:t>
            </a:r>
          </a:p>
          <a:p>
            <a:pPr marL="171450" indent="-171450">
              <a:spcAft>
                <a:spcPts val="0"/>
              </a:spcAft>
              <a:buFont typeface="Arial"/>
              <a:buChar char="•"/>
              <a:defRPr/>
            </a:pPr>
            <a:r>
              <a:rPr lang="fr-FR" sz="1150" dirty="0">
                <a:solidFill>
                  <a:schemeClr val="tx1"/>
                </a:solidFill>
              </a:rPr>
              <a:t>Utiliser une combinaison de modèles d'évaluation intégrée ; respecter principes FAIR…</a:t>
            </a:r>
          </a:p>
          <a:p>
            <a:pPr marL="171450" indent="-171450">
              <a:spcAft>
                <a:spcPts val="0"/>
              </a:spcAft>
              <a:buFont typeface="Arial"/>
              <a:buChar char="•"/>
              <a:defRPr/>
            </a:pPr>
            <a:endParaRPr lang="fr-FR" sz="1150" dirty="0">
              <a:solidFill>
                <a:schemeClr val="tx1"/>
              </a:solidFill>
            </a:endParaRPr>
          </a:p>
          <a:p>
            <a:pPr>
              <a:spcAft>
                <a:spcPts val="0"/>
              </a:spcAft>
              <a:defRPr/>
            </a:pPr>
            <a:endParaRPr lang="fr-FR" sz="1150" dirty="0">
              <a:solidFill>
                <a:schemeClr val="tx1"/>
              </a:solidFill>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29</a:t>
            </a:fld>
            <a:endParaRPr lang="fr-FR" sz="1600" b="0" i="0" u="none" strike="noStrike" cap="none" spc="0">
              <a:ln>
                <a:noFill/>
              </a:ln>
              <a:solidFill>
                <a:srgbClr val="000091"/>
              </a:solidFill>
              <a:latin typeface="Arial"/>
              <a:ea typeface="+mn-ea"/>
              <a:cs typeface="+mn-cs"/>
            </a:endParaRPr>
          </a:p>
        </p:txBody>
      </p:sp>
      <p:sp>
        <p:nvSpPr>
          <p:cNvPr id="10" name="ZoneTexte 9"/>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1 : Les appels de 2023 </a:t>
            </a:r>
          </a:p>
          <a:p>
            <a:pPr>
              <a:defRPr/>
            </a:pPr>
            <a:r>
              <a:rPr lang="fr-FR" sz="1200" b="1" dirty="0"/>
              <a:t>Sciences du climat et réponses</a:t>
            </a:r>
          </a:p>
        </p:txBody>
      </p:sp>
      <p:sp>
        <p:nvSpPr>
          <p:cNvPr id="11" name="Rectangle 10"/>
          <p:cNvSpPr/>
          <p:nvPr/>
        </p:nvSpPr>
        <p:spPr bwMode="auto">
          <a:xfrm>
            <a:off x="6372199" y="555525"/>
            <a:ext cx="2448343" cy="1015663"/>
          </a:xfrm>
          <a:prstGeom prst="rect">
            <a:avLst/>
          </a:prstGeom>
          <a:solidFill>
            <a:schemeClr val="bg1"/>
          </a:solidFill>
          <a:ln w="19050">
            <a:solidFill>
              <a:srgbClr val="000099"/>
            </a:solidFill>
          </a:ln>
        </p:spPr>
        <p:txBody>
          <a:bodyPr wrap="square">
            <a:spAutoFit/>
          </a:bodyPr>
          <a:lstStyle/>
          <a:p>
            <a:pPr lvl="0">
              <a:defRPr/>
            </a:pPr>
            <a:r>
              <a:rPr lang="fr-FR" sz="1200" i="1" dirty="0"/>
              <a:t>RIA </a:t>
            </a:r>
            <a:endParaRPr dirty="0"/>
          </a:p>
          <a:p>
            <a:pPr lvl="0">
              <a:defRPr/>
            </a:pPr>
            <a:r>
              <a:rPr lang="fr-FR" sz="1200" i="1" dirty="0"/>
              <a:t>Nb de projets financés : </a:t>
            </a:r>
            <a:r>
              <a:rPr lang="fr-FR" sz="1200" i="1" dirty="0" smtClean="0"/>
              <a:t>2</a:t>
            </a:r>
            <a:endParaRPr dirty="0"/>
          </a:p>
          <a:p>
            <a:pPr lvl="0">
              <a:defRPr/>
            </a:pPr>
            <a:r>
              <a:rPr lang="fr-FR" sz="1200" i="1" dirty="0"/>
              <a:t>Budget/projet : </a:t>
            </a:r>
            <a:r>
              <a:rPr lang="fr-FR" sz="1200" i="1" dirty="0" smtClean="0"/>
              <a:t>2,5M</a:t>
            </a:r>
            <a:r>
              <a:rPr lang="fr-FR" sz="1200" i="1" dirty="0"/>
              <a:t>€</a:t>
            </a:r>
            <a:endParaRPr dirty="0"/>
          </a:p>
          <a:p>
            <a:pPr lvl="0">
              <a:defRPr/>
            </a:pPr>
            <a:r>
              <a:rPr lang="fr-FR" sz="1200" i="1" dirty="0"/>
              <a:t>Ouverture : </a:t>
            </a:r>
            <a:r>
              <a:rPr lang="fr-FR" sz="1200" i="1" dirty="0" smtClean="0"/>
              <a:t>13/12/2022</a:t>
            </a:r>
            <a:endParaRPr lang="fr-FR" sz="1200" i="1" dirty="0"/>
          </a:p>
          <a:p>
            <a:pPr lvl="0">
              <a:defRPr/>
            </a:pPr>
            <a:r>
              <a:rPr lang="fr-FR" sz="1200" i="1" dirty="0"/>
              <a:t>Deadline : </a:t>
            </a:r>
            <a:r>
              <a:rPr lang="fr-FR" sz="1200" i="1" dirty="0" smtClean="0"/>
              <a:t>18/04/2023</a:t>
            </a:r>
            <a:endParaRPr lang="fr-FR" sz="1200" i="1" dirty="0"/>
          </a:p>
        </p:txBody>
      </p:sp>
    </p:spTree>
    <p:extLst>
      <p:ext uri="{BB962C8B-B14F-4D97-AF65-F5344CB8AC3E}">
        <p14:creationId xmlns:p14="http://schemas.microsoft.com/office/powerpoint/2010/main" val="4268752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5" name="Espace réservé du texte 4"/>
          <p:cNvSpPr>
            <a:spLocks noGrp="1"/>
          </p:cNvSpPr>
          <p:nvPr>
            <p:ph type="body" sz="quarter" idx="13"/>
          </p:nvPr>
        </p:nvSpPr>
        <p:spPr bwMode="auto">
          <a:xfrm>
            <a:off x="611560" y="1203598"/>
            <a:ext cx="7668384" cy="3600400"/>
          </a:xfrm>
        </p:spPr>
        <p:txBody>
          <a:bodyPr/>
          <a:lstStyle/>
          <a:p>
            <a:pPr algn="ctr">
              <a:lnSpc>
                <a:spcPct val="100000"/>
              </a:lnSpc>
              <a:defRPr/>
            </a:pPr>
            <a:r>
              <a:rPr lang="fr-FR" sz="3600" dirty="0"/>
              <a:t>SOMMAIRE</a:t>
            </a:r>
            <a:r>
              <a:rPr lang="fr-FR" sz="2800" dirty="0"/>
              <a:t> </a:t>
            </a:r>
            <a:endParaRPr dirty="0"/>
          </a:p>
          <a:p>
            <a:pPr marL="457200" indent="-457200">
              <a:lnSpc>
                <a:spcPct val="100000"/>
              </a:lnSpc>
              <a:buFont typeface="Arial" panose="020B0604020202020204" pitchFamily="34" charset="0"/>
              <a:buChar char="•"/>
              <a:defRPr/>
            </a:pPr>
            <a:endParaRPr lang="fr-FR" sz="2800" b="0" dirty="0"/>
          </a:p>
          <a:p>
            <a:pPr marL="457200" indent="-457200">
              <a:lnSpc>
                <a:spcPct val="100000"/>
              </a:lnSpc>
              <a:buFont typeface="Arial" panose="020B0604020202020204" pitchFamily="34" charset="0"/>
              <a:buChar char="•"/>
              <a:defRPr/>
            </a:pPr>
            <a:r>
              <a:rPr lang="fr-FR" sz="2400" b="0" dirty="0">
                <a:hlinkClick r:id="rId2" action="ppaction://hlinksldjump"/>
              </a:rPr>
              <a:t>Avant propos</a:t>
            </a:r>
            <a:endParaRPr lang="fr-FR" sz="2400" b="0" dirty="0"/>
          </a:p>
          <a:p>
            <a:pPr marL="457200" indent="-457200">
              <a:lnSpc>
                <a:spcPct val="100000"/>
              </a:lnSpc>
              <a:buFont typeface="Arial" panose="020B0604020202020204" pitchFamily="34" charset="0"/>
              <a:buChar char="•"/>
              <a:defRPr/>
            </a:pPr>
            <a:r>
              <a:rPr lang="fr-FR" sz="2400" b="0" dirty="0">
                <a:hlinkClick r:id="rId3" action="ppaction://hlinksldjump"/>
              </a:rPr>
              <a:t>Présentation générale d’Horizon Europe</a:t>
            </a:r>
            <a:endParaRPr lang="fr-FR" sz="2400" b="0" dirty="0"/>
          </a:p>
          <a:p>
            <a:pPr marL="457200" indent="-457200">
              <a:lnSpc>
                <a:spcPct val="100000"/>
              </a:lnSpc>
              <a:buFont typeface="Arial" panose="020B0604020202020204" pitchFamily="34" charset="0"/>
              <a:buChar char="•"/>
              <a:defRPr/>
            </a:pPr>
            <a:r>
              <a:rPr lang="fr-FR" sz="2400" b="0" dirty="0">
                <a:hlinkClick r:id="rId4" action="ppaction://hlinksldjump"/>
              </a:rPr>
              <a:t>Liste des destinations du Cluster 5</a:t>
            </a:r>
            <a:endParaRPr lang="fr-FR" sz="2400" b="0" dirty="0"/>
          </a:p>
          <a:p>
            <a:pPr marL="457200" indent="-457200">
              <a:lnSpc>
                <a:spcPct val="100000"/>
              </a:lnSpc>
              <a:buFont typeface="Arial" panose="020B0604020202020204" pitchFamily="34" charset="0"/>
              <a:buChar char="•"/>
              <a:defRPr/>
            </a:pPr>
            <a:r>
              <a:rPr lang="fr-FR" sz="2400" b="0" dirty="0">
                <a:hlinkClick r:id="rId5" action="ppaction://hlinksldjump"/>
              </a:rPr>
              <a:t>Liste des appels 2023 </a:t>
            </a:r>
            <a:r>
              <a:rPr lang="fr-FR" sz="2400" b="0" u="sng" dirty="0">
                <a:solidFill>
                  <a:schemeClr val="tx1"/>
                </a:solidFill>
              </a:rPr>
              <a:t>de la Destination 1</a:t>
            </a:r>
          </a:p>
          <a:p>
            <a:pPr marL="457200" indent="-457200">
              <a:lnSpc>
                <a:spcPct val="100000"/>
              </a:lnSpc>
              <a:buFont typeface="Arial" panose="020B0604020202020204" pitchFamily="34" charset="0"/>
              <a:buChar char="•"/>
              <a:defRPr/>
            </a:pPr>
            <a:r>
              <a:rPr lang="fr-FR" sz="2400" b="0" dirty="0">
                <a:hlinkClick r:id="rId6" action="ppaction://hlinksldjump"/>
              </a:rPr>
              <a:t>Guide des appels</a:t>
            </a:r>
            <a:endParaRPr lang="fr-FR" sz="2400" b="0" dirty="0"/>
          </a:p>
          <a:p>
            <a:pPr marL="457200" indent="-457200">
              <a:lnSpc>
                <a:spcPct val="100000"/>
              </a:lnSpc>
              <a:buFont typeface="Arial" panose="020B0604020202020204" pitchFamily="34" charset="0"/>
              <a:buChar char="•"/>
              <a:defRPr/>
            </a:pPr>
            <a:r>
              <a:rPr lang="fr-FR" sz="2400" b="0" dirty="0">
                <a:hlinkClick r:id="rId7" action="ppaction://hlinksldjump"/>
              </a:rPr>
              <a:t>Pour aller plus loin</a:t>
            </a:r>
            <a:endParaRPr lang="fr-FR" sz="2400" b="0" dirty="0"/>
          </a:p>
          <a:p>
            <a:pPr marL="457200" indent="-457200">
              <a:lnSpc>
                <a:spcPct val="100000"/>
              </a:lnSpc>
              <a:buFont typeface="Arial" panose="020B0604020202020204" pitchFamily="34" charset="0"/>
              <a:buChar char="•"/>
              <a:defRPr/>
            </a:pPr>
            <a:r>
              <a:rPr lang="fr-FR" sz="2400" b="0" dirty="0">
                <a:hlinkClick r:id="rId8" action="ppaction://hlinksldjump"/>
              </a:rPr>
              <a:t>Contacts</a:t>
            </a:r>
            <a:endParaRPr lang="fr-FR" sz="2400" b="0" dirty="0"/>
          </a:p>
          <a:p>
            <a:pPr>
              <a:lnSpc>
                <a:spcPct val="100000"/>
              </a:lnSpc>
              <a:defRPr/>
            </a:pPr>
            <a:endParaRPr lang="fr-FR" sz="2800" b="0" dirty="0"/>
          </a:p>
        </p:txBody>
      </p:sp>
    </p:spTree>
    <p:extLst>
      <p:ext uri="{BB962C8B-B14F-4D97-AF65-F5344CB8AC3E}">
        <p14:creationId xmlns:p14="http://schemas.microsoft.com/office/powerpoint/2010/main" val="2055672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23578"/>
            <a:ext cx="6012200" cy="468052"/>
          </a:xfrm>
        </p:spPr>
        <p:txBody>
          <a:bodyPr/>
          <a:lstStyle/>
          <a:p>
            <a:pPr>
              <a:defRPr/>
            </a:pPr>
            <a:r>
              <a:rPr lang="en-US" sz="1400" b="1" u="sng" dirty="0">
                <a:solidFill>
                  <a:schemeClr val="tx1"/>
                </a:solidFill>
              </a:rPr>
              <a:t>HORIZON-CL5-2023-D1-02-02: EU-China international cooperation on blue carbon</a:t>
            </a:r>
            <a:endParaRPr lang="en-US" sz="1400" b="1" dirty="0">
              <a:solidFill>
                <a:schemeClr val="tx1"/>
              </a:solidFill>
            </a:endParaRPr>
          </a:p>
        </p:txBody>
      </p:sp>
      <p:sp>
        <p:nvSpPr>
          <p:cNvPr id="6" name="Espace réservé du contenu 5"/>
          <p:cNvSpPr txBox="1"/>
          <p:nvPr/>
        </p:nvSpPr>
        <p:spPr bwMode="gray">
          <a:xfrm>
            <a:off x="360000" y="1656000"/>
            <a:ext cx="8424000" cy="3075847"/>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r>
              <a:rPr lang="en-GB" sz="1200" b="1" u="sng" dirty="0" err="1">
                <a:ea typeface="Times New Roman"/>
                <a:cs typeface="Times New Roman"/>
              </a:rPr>
              <a:t>Résultats</a:t>
            </a:r>
            <a:r>
              <a:rPr lang="en-GB" sz="1200" b="1" u="sng" dirty="0">
                <a:ea typeface="Times New Roman"/>
                <a:cs typeface="Times New Roman"/>
              </a:rPr>
              <a:t> </a:t>
            </a:r>
            <a:r>
              <a:rPr lang="en-GB" sz="1200" b="1" u="sng" dirty="0" smtClean="0">
                <a:ea typeface="Times New Roman"/>
                <a:cs typeface="Times New Roman"/>
              </a:rPr>
              <a:t>attendus </a:t>
            </a:r>
            <a:r>
              <a:rPr lang="en-GB" sz="1200" b="1" u="sng" dirty="0">
                <a:ea typeface="Times New Roman"/>
                <a:cs typeface="Times New Roman"/>
              </a:rPr>
              <a:t>:</a:t>
            </a:r>
            <a:endParaRPr dirty="0"/>
          </a:p>
          <a:p>
            <a:pPr marL="171450" indent="-171450">
              <a:spcAft>
                <a:spcPts val="0"/>
              </a:spcAft>
              <a:buFont typeface="Arial"/>
              <a:buChar char="•"/>
              <a:defRPr/>
            </a:pPr>
            <a:r>
              <a:rPr lang="fr-FR" sz="1150" dirty="0">
                <a:solidFill>
                  <a:schemeClr val="tx1"/>
                </a:solidFill>
              </a:rPr>
              <a:t>Compréhension de la manière dont les différents éléments du carbone bleu dans les eaux côtières des pays européens et de la République populaire de Chine contribuent aux GES dans l'atmosphère.</a:t>
            </a:r>
          </a:p>
          <a:p>
            <a:pPr marL="171450" indent="-171450">
              <a:spcAft>
                <a:spcPts val="0"/>
              </a:spcAft>
              <a:buFont typeface="Arial"/>
              <a:buChar char="•"/>
              <a:defRPr/>
            </a:pPr>
            <a:r>
              <a:rPr lang="fr-FR" sz="1150" dirty="0">
                <a:solidFill>
                  <a:schemeClr val="tx1"/>
                </a:solidFill>
              </a:rPr>
              <a:t>Meilleure connaissance de la manière dont l'activité humaine de gestion, de destruction ou de régénération du carbone bleu affecte ses émissions et sa séquestration des GES.</a:t>
            </a:r>
          </a:p>
          <a:p>
            <a:pPr marL="171450" indent="-171450">
              <a:spcAft>
                <a:spcPts val="0"/>
              </a:spcAft>
              <a:buFont typeface="Arial"/>
              <a:buChar char="•"/>
              <a:defRPr/>
            </a:pPr>
            <a:r>
              <a:rPr lang="fr-FR" sz="1150" dirty="0">
                <a:solidFill>
                  <a:schemeClr val="tx1"/>
                </a:solidFill>
              </a:rPr>
              <a:t>Techniques de mesure pour l'étalonnage, la validation et la surveillance de la séquestration et des émissions de carbone bleu.</a:t>
            </a:r>
          </a:p>
          <a:p>
            <a:pPr marL="171450" indent="-171450">
              <a:spcAft>
                <a:spcPts val="0"/>
              </a:spcAft>
              <a:buFont typeface="Arial"/>
              <a:buChar char="•"/>
              <a:defRPr/>
            </a:pPr>
            <a:r>
              <a:rPr lang="fr-FR" sz="1150" dirty="0">
                <a:solidFill>
                  <a:schemeClr val="tx1"/>
                </a:solidFill>
              </a:rPr>
              <a:t>Estimation préliminaire de la contribution réelle et potentielle des émissions et des absorptions de GES par les écosystèmes de carbone bleu pour l'UE et la République populaire de Chine. </a:t>
            </a:r>
          </a:p>
          <a:p>
            <a:pPr marL="171450" indent="-171450">
              <a:spcAft>
                <a:spcPts val="0"/>
              </a:spcAft>
              <a:buFont typeface="Arial"/>
              <a:buChar char="•"/>
              <a:defRPr/>
            </a:pPr>
            <a:endParaRPr lang="fr-FR" sz="1150" dirty="0">
              <a:solidFill>
                <a:schemeClr val="tx1"/>
              </a:solidFill>
            </a:endParaRPr>
          </a:p>
          <a:p>
            <a:pPr>
              <a:lnSpc>
                <a:spcPct val="114000"/>
              </a:lnSpc>
              <a:defRPr/>
            </a:pPr>
            <a:r>
              <a:rPr lang="en-GB" sz="1200" b="1" u="sng" dirty="0" err="1">
                <a:ea typeface="Times New Roman"/>
                <a:cs typeface="Times New Roman"/>
              </a:rPr>
              <a:t>Activités</a:t>
            </a:r>
            <a:r>
              <a:rPr lang="en-GB" sz="1200" b="1" u="sng" dirty="0">
                <a:ea typeface="Times New Roman"/>
                <a:cs typeface="Times New Roman"/>
              </a:rPr>
              <a:t> :</a:t>
            </a:r>
          </a:p>
          <a:p>
            <a:pPr marL="171450" indent="-171450">
              <a:spcAft>
                <a:spcPts val="0"/>
              </a:spcAft>
              <a:buFont typeface="Arial"/>
              <a:buChar char="•"/>
              <a:defRPr/>
            </a:pPr>
            <a:r>
              <a:rPr lang="fr-FR" sz="1150" dirty="0">
                <a:solidFill>
                  <a:schemeClr val="tx1"/>
                </a:solidFill>
              </a:rPr>
              <a:t>Classifier les principaux paramètres qui affectent les émissions et la séquestration.</a:t>
            </a:r>
          </a:p>
          <a:p>
            <a:pPr marL="171450" indent="-171450">
              <a:spcAft>
                <a:spcPts val="0"/>
              </a:spcAft>
              <a:buFont typeface="Arial"/>
              <a:buChar char="•"/>
              <a:defRPr/>
            </a:pPr>
            <a:r>
              <a:rPr lang="fr-FR" sz="1150" dirty="0">
                <a:solidFill>
                  <a:schemeClr val="tx1"/>
                </a:solidFill>
              </a:rPr>
              <a:t>Développer et tester des méthodes de mesure, de modélisation et de surveillance des émissions et des absorptions de GES.</a:t>
            </a:r>
          </a:p>
          <a:p>
            <a:pPr marL="171450" indent="-171450">
              <a:spcAft>
                <a:spcPts val="0"/>
              </a:spcAft>
              <a:buFont typeface="Arial"/>
              <a:buChar char="•"/>
              <a:defRPr/>
            </a:pPr>
            <a:r>
              <a:rPr lang="fr-FR" sz="1150" spc="-20" dirty="0">
                <a:solidFill>
                  <a:schemeClr val="tx1"/>
                </a:solidFill>
              </a:rPr>
              <a:t>Proposer &amp; tester un portefeuille de méthodes de gestion du carbone bleu pour réduire les émissions et augmenter la séquestration. </a:t>
            </a:r>
          </a:p>
          <a:p>
            <a:pPr marL="171450" indent="-171450">
              <a:spcAft>
                <a:spcPts val="0"/>
              </a:spcAft>
              <a:buFont typeface="Arial"/>
              <a:buChar char="•"/>
              <a:defRPr/>
            </a:pPr>
            <a:r>
              <a:rPr lang="fr-FR" sz="1150" dirty="0">
                <a:solidFill>
                  <a:schemeClr val="tx1"/>
                </a:solidFill>
              </a:rPr>
              <a:t>Couvrir des sites d’échantillonnage représentatifs des côtes européennes et de celles de la République populaire de Chine.</a:t>
            </a:r>
          </a:p>
          <a:p>
            <a:pPr marL="171450" indent="-171450">
              <a:spcAft>
                <a:spcPts val="0"/>
              </a:spcAft>
              <a:buFont typeface="Arial"/>
              <a:buChar char="•"/>
              <a:defRPr/>
            </a:pPr>
            <a:r>
              <a:rPr lang="fr-FR" sz="1150" dirty="0">
                <a:solidFill>
                  <a:schemeClr val="tx1"/>
                </a:solidFill>
              </a:rPr>
              <a:t>Évaluer la contribution actuelle et potentielle du carbone bleu aux inventaires nationaux de GES et aux rapports à la CCNUCC. </a:t>
            </a:r>
          </a:p>
          <a:p>
            <a:pPr marL="171450" indent="-171450">
              <a:spcAft>
                <a:spcPts val="0"/>
              </a:spcAft>
              <a:buFont typeface="Arial"/>
              <a:buChar char="•"/>
              <a:defRPr/>
            </a:pPr>
            <a:r>
              <a:rPr lang="fr-FR" sz="1150" dirty="0">
                <a:solidFill>
                  <a:schemeClr val="tx1"/>
                </a:solidFill>
              </a:rPr>
              <a:t>Déterminer si et comment les absorptions nettes de carbone par la culture des algues et l'activité humaine dans d'autres écosystèmes côtiers pourraient être quantifiées.</a:t>
            </a: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30</a:t>
            </a:fld>
            <a:endParaRPr lang="fr-FR" sz="1600" b="0" i="0" u="none" strike="noStrike" cap="none" spc="0">
              <a:ln>
                <a:noFill/>
              </a:ln>
              <a:solidFill>
                <a:srgbClr val="000091"/>
              </a:solidFill>
              <a:latin typeface="Arial"/>
              <a:ea typeface="+mn-ea"/>
              <a:cs typeface="+mn-cs"/>
            </a:endParaRPr>
          </a:p>
        </p:txBody>
      </p:sp>
      <p:sp>
        <p:nvSpPr>
          <p:cNvPr id="11" name="Rectangle 10"/>
          <p:cNvSpPr/>
          <p:nvPr/>
        </p:nvSpPr>
        <p:spPr bwMode="auto">
          <a:xfrm>
            <a:off x="6372199" y="555525"/>
            <a:ext cx="2448343" cy="1015663"/>
          </a:xfrm>
          <a:prstGeom prst="rect">
            <a:avLst/>
          </a:prstGeom>
          <a:solidFill>
            <a:schemeClr val="bg1"/>
          </a:solidFill>
          <a:ln w="19050">
            <a:solidFill>
              <a:srgbClr val="000099"/>
            </a:solidFill>
          </a:ln>
        </p:spPr>
        <p:txBody>
          <a:bodyPr wrap="square">
            <a:spAutoFit/>
          </a:bodyPr>
          <a:lstStyle/>
          <a:p>
            <a:pPr lvl="0">
              <a:defRPr/>
            </a:pPr>
            <a:r>
              <a:rPr lang="fr-FR" sz="1200" i="1" dirty="0"/>
              <a:t>RIA </a:t>
            </a:r>
            <a:endParaRPr dirty="0"/>
          </a:p>
          <a:p>
            <a:pPr lvl="0">
              <a:defRPr/>
            </a:pPr>
            <a:r>
              <a:rPr lang="fr-FR" sz="1200" i="1" dirty="0"/>
              <a:t>Nb de projets financés : 1</a:t>
            </a:r>
            <a:endParaRPr dirty="0"/>
          </a:p>
          <a:p>
            <a:pPr lvl="0">
              <a:defRPr/>
            </a:pPr>
            <a:r>
              <a:rPr lang="fr-FR" sz="1200" i="1" dirty="0"/>
              <a:t>Budget/projet : 5M€</a:t>
            </a:r>
            <a:endParaRPr dirty="0"/>
          </a:p>
          <a:p>
            <a:pPr lvl="0">
              <a:defRPr/>
            </a:pPr>
            <a:r>
              <a:rPr lang="fr-FR" sz="1200" i="1" dirty="0"/>
              <a:t>Ouverture : </a:t>
            </a:r>
            <a:r>
              <a:rPr lang="fr-FR" sz="1200" i="1" dirty="0" smtClean="0"/>
              <a:t>13/12/2022</a:t>
            </a:r>
            <a:endParaRPr lang="fr-FR" sz="1200" i="1" dirty="0"/>
          </a:p>
          <a:p>
            <a:pPr lvl="0">
              <a:defRPr/>
            </a:pPr>
            <a:r>
              <a:rPr lang="fr-FR" sz="1200" i="1" dirty="0"/>
              <a:t>Deadline : </a:t>
            </a:r>
            <a:r>
              <a:rPr lang="fr-FR" sz="1200" i="1" dirty="0" smtClean="0"/>
              <a:t>18/04/2023</a:t>
            </a:r>
            <a:endParaRPr lang="fr-FR" sz="1200" i="1" dirty="0"/>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1 : Les appels de 2023 </a:t>
            </a:r>
          </a:p>
          <a:p>
            <a:pPr>
              <a:defRPr/>
            </a:pPr>
            <a:r>
              <a:rPr lang="fr-FR" sz="1200" b="1" dirty="0"/>
              <a:t>Sciences du climat et réponses</a:t>
            </a:r>
          </a:p>
        </p:txBody>
      </p:sp>
    </p:spTree>
    <p:extLst>
      <p:ext uri="{BB962C8B-B14F-4D97-AF65-F5344CB8AC3E}">
        <p14:creationId xmlns:p14="http://schemas.microsoft.com/office/powerpoint/2010/main" val="7099881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5" name="Espace réservé du texte 4"/>
          <p:cNvSpPr>
            <a:spLocks noGrp="1"/>
          </p:cNvSpPr>
          <p:nvPr>
            <p:ph type="body" sz="quarter" idx="13"/>
          </p:nvPr>
        </p:nvSpPr>
        <p:spPr bwMode="auto">
          <a:xfrm>
            <a:off x="1115616" y="2346046"/>
            <a:ext cx="7655824" cy="946761"/>
          </a:xfrm>
        </p:spPr>
        <p:txBody>
          <a:bodyPr/>
          <a:lstStyle/>
          <a:p>
            <a:pPr>
              <a:defRPr/>
            </a:pPr>
            <a:r>
              <a:rPr lang="fr-FR"/>
              <a:t>POUR ALLER PLUS LOIN</a:t>
            </a:r>
            <a:endParaRPr/>
          </a:p>
        </p:txBody>
      </p:sp>
    </p:spTree>
    <p:extLst>
      <p:ext uri="{BB962C8B-B14F-4D97-AF65-F5344CB8AC3E}">
        <p14:creationId xmlns:p14="http://schemas.microsoft.com/office/powerpoint/2010/main" val="26068888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Espace réservé du texte 2"/>
          <p:cNvSpPr>
            <a:spLocks noGrp="1"/>
          </p:cNvSpPr>
          <p:nvPr>
            <p:ph type="body" idx="1"/>
          </p:nvPr>
        </p:nvSpPr>
        <p:spPr bwMode="auto">
          <a:xfrm>
            <a:off x="359774" y="1059582"/>
            <a:ext cx="8424223" cy="3504297"/>
          </a:xfrm>
          <a:prstGeom prst="rect">
            <a:avLst/>
          </a:prstGeom>
          <a:noFill/>
        </p:spPr>
        <p:txBody>
          <a:bodyPr/>
          <a:lstStyle/>
          <a:p>
            <a:pPr marL="0" indent="0">
              <a:spcBef>
                <a:spcPts val="600"/>
              </a:spcBef>
              <a:spcAft>
                <a:spcPts val="600"/>
              </a:spcAft>
              <a:defRPr/>
            </a:pPr>
            <a:r>
              <a:rPr lang="fr-FR" sz="1400" b="1" dirty="0"/>
              <a:t>Le site de la </a:t>
            </a:r>
            <a:r>
              <a:rPr lang="fr-FR" sz="1400" b="1" dirty="0" smtClean="0"/>
              <a:t>Commission européenne </a:t>
            </a:r>
            <a:r>
              <a:rPr lang="fr-FR" sz="1400" b="1" u="sng" dirty="0">
                <a:hlinkClick r:id="rId2" tooltip="https://ec.europa.eu/info/funding-tenders/opportunities/portal/screen/home"/>
              </a:rPr>
              <a:t>« </a:t>
            </a:r>
            <a:r>
              <a:rPr lang="fr-FR" sz="1400" b="1" u="sng" dirty="0" err="1">
                <a:hlinkClick r:id="rId2" tooltip="https://ec.europa.eu/info/funding-tenders/opportunities/portal/screen/home"/>
              </a:rPr>
              <a:t>Funding</a:t>
            </a:r>
            <a:r>
              <a:rPr lang="fr-FR" sz="1400" b="1" u="sng" dirty="0">
                <a:hlinkClick r:id="rId2" tooltip="https://ec.europa.eu/info/funding-tenders/opportunities/portal/screen/home"/>
              </a:rPr>
              <a:t> and Tenders »</a:t>
            </a:r>
            <a:r>
              <a:rPr lang="fr-FR" sz="1400" b="1" dirty="0"/>
              <a:t> </a:t>
            </a:r>
            <a:endParaRPr lang="fr-FR" sz="1400" b="1" dirty="0" smtClean="0"/>
          </a:p>
          <a:p>
            <a:pPr marL="0" indent="0">
              <a:spcBef>
                <a:spcPts val="600"/>
              </a:spcBef>
              <a:spcAft>
                <a:spcPts val="600"/>
              </a:spcAft>
              <a:defRPr/>
            </a:pPr>
            <a:r>
              <a:rPr lang="fr-FR" sz="1400" b="1" dirty="0" smtClean="0"/>
              <a:t>Le </a:t>
            </a:r>
            <a:r>
              <a:rPr lang="fr-FR" sz="1400" b="1" u="sng" dirty="0">
                <a:hlinkClick r:id="rId3" tooltip="https://www.horizon-europe.gouv.fr/"/>
              </a:rPr>
              <a:t>Portail français </a:t>
            </a:r>
            <a:r>
              <a:rPr lang="fr-FR" sz="1400" b="1" dirty="0"/>
              <a:t>dédié à Horizon Europe : </a:t>
            </a:r>
            <a:r>
              <a:rPr lang="fr-FR" sz="1200" i="1" dirty="0">
                <a:solidFill>
                  <a:schemeClr val="tx1"/>
                </a:solidFill>
              </a:rPr>
              <a:t>actualités, événements, </a:t>
            </a:r>
            <a:r>
              <a:rPr lang="fr-FR" sz="1200" i="1" dirty="0" smtClean="0">
                <a:solidFill>
                  <a:schemeClr val="tx1"/>
                </a:solidFill>
              </a:rPr>
              <a:t>documentation, </a:t>
            </a:r>
            <a:r>
              <a:rPr lang="fr-FR" sz="1200" i="1" dirty="0">
                <a:solidFill>
                  <a:schemeClr val="tx1"/>
                </a:solidFill>
              </a:rPr>
              <a:t>statistiques, </a:t>
            </a:r>
            <a:r>
              <a:rPr lang="fr-FR" sz="1200" i="1" dirty="0" smtClean="0">
                <a:solidFill>
                  <a:schemeClr val="tx1"/>
                </a:solidFill>
              </a:rPr>
              <a:t>réseau </a:t>
            </a:r>
            <a:r>
              <a:rPr lang="fr-FR" sz="1200" i="1" dirty="0">
                <a:solidFill>
                  <a:schemeClr val="tx1"/>
                </a:solidFill>
              </a:rPr>
              <a:t>des PCN…</a:t>
            </a:r>
            <a:endParaRPr lang="fr-FR" sz="1400" i="1" dirty="0">
              <a:solidFill>
                <a:schemeClr val="tx1"/>
              </a:solidFill>
            </a:endParaRPr>
          </a:p>
          <a:p>
            <a:pPr marL="0" indent="0">
              <a:spcBef>
                <a:spcPts val="600"/>
              </a:spcBef>
              <a:spcAft>
                <a:spcPts val="600"/>
              </a:spcAft>
              <a:buClr>
                <a:schemeClr val="accent4"/>
              </a:buClr>
              <a:defRPr/>
            </a:pPr>
            <a:r>
              <a:rPr lang="fr-FR" sz="1400" b="1" dirty="0"/>
              <a:t>Le PCN développe un outil de type « Recherches de partenaires et offres de compétences » : </a:t>
            </a:r>
            <a:r>
              <a:rPr lang="fr-FR" sz="1200" i="1" dirty="0">
                <a:solidFill>
                  <a:schemeClr val="tx1"/>
                </a:solidFill>
              </a:rPr>
              <a:t>publiez votre offre, nous l’ajouterons à l’outil et la diffuserons </a:t>
            </a:r>
            <a:r>
              <a:rPr lang="fr-FR" sz="1200" i="1" u="sng" dirty="0">
                <a:solidFill>
                  <a:schemeClr val="tx1"/>
                </a:solidFill>
                <a:hlinkClick r:id="rId4" tooltip="https://www.horizon-europe.gouv.fr/recherches-de-partenaires-et-offres-de-competences-sur-les-thematiques-climatenergie-27650"/>
              </a:rPr>
              <a:t>– télécharger le </a:t>
            </a:r>
            <a:r>
              <a:rPr lang="fr-FR" sz="1200" i="1" u="sng" dirty="0" smtClean="0">
                <a:solidFill>
                  <a:schemeClr val="tx1"/>
                </a:solidFill>
                <a:hlinkClick r:id="rId4" tooltip="https://www.horizon-europe.gouv.fr/recherches-de-partenaires-et-offres-de-competences-sur-les-thematiques-climatenergie-27650"/>
              </a:rPr>
              <a:t>modèle</a:t>
            </a:r>
            <a:endParaRPr lang="fr-FR" sz="1200" i="1" u="sng" dirty="0" smtClean="0">
              <a:solidFill>
                <a:schemeClr val="tx1"/>
              </a:solidFill>
            </a:endParaRPr>
          </a:p>
          <a:p>
            <a:pPr marL="0" indent="0">
              <a:spcBef>
                <a:spcPts val="600"/>
              </a:spcBef>
              <a:spcAft>
                <a:spcPts val="600"/>
              </a:spcAft>
              <a:buClr>
                <a:schemeClr val="accent4"/>
              </a:buClr>
              <a:defRPr/>
            </a:pPr>
            <a:endParaRPr lang="fr-FR" sz="300" i="1" u="sng" dirty="0" smtClean="0">
              <a:solidFill>
                <a:schemeClr val="tx1"/>
              </a:solidFill>
            </a:endParaRPr>
          </a:p>
          <a:p>
            <a:pPr marL="0" indent="0">
              <a:spcBef>
                <a:spcPts val="600"/>
              </a:spcBef>
              <a:spcAft>
                <a:spcPts val="600"/>
              </a:spcAft>
              <a:buClr>
                <a:schemeClr val="accent4"/>
              </a:buClr>
              <a:defRPr/>
            </a:pPr>
            <a:r>
              <a:rPr lang="fr-FR" sz="2000" b="1" dirty="0"/>
              <a:t>Aides financières</a:t>
            </a:r>
          </a:p>
          <a:p>
            <a:pPr marL="0" indent="0">
              <a:spcBef>
                <a:spcPts val="600"/>
              </a:spcBef>
              <a:spcAft>
                <a:spcPts val="300"/>
              </a:spcAft>
              <a:defRPr/>
            </a:pPr>
            <a:r>
              <a:rPr lang="fr-FR" sz="1400" b="1" u="sng" dirty="0">
                <a:hlinkClick r:id="rId5" tooltip="https://anr.fr/fr/detail/call/appel-a-projets-montage-de-reseaux-scientifiques-europeens-ou-internationaux-mrsei-edition-1/"/>
              </a:rPr>
              <a:t>ANR MRSEI </a:t>
            </a:r>
            <a:r>
              <a:rPr lang="fr-FR" sz="1400" b="1" dirty="0"/>
              <a:t> – Montage de réseau scientifique européen et international</a:t>
            </a:r>
            <a:endParaRPr dirty="0"/>
          </a:p>
          <a:p>
            <a:pPr marL="285750" indent="-285750">
              <a:spcAft>
                <a:spcPts val="300"/>
              </a:spcAft>
              <a:buClr>
                <a:schemeClr val="accent4"/>
              </a:buClr>
              <a:buSzPct val="80000"/>
              <a:buFont typeface="Menlo Regular"/>
              <a:buChar char="☛"/>
              <a:defRPr/>
            </a:pPr>
            <a:r>
              <a:rPr lang="fr-FR" sz="1200" dirty="0" smtClean="0">
                <a:solidFill>
                  <a:schemeClr val="tx1"/>
                </a:solidFill>
              </a:rPr>
              <a:t>30 </a:t>
            </a:r>
            <a:r>
              <a:rPr lang="fr-FR" sz="1200" dirty="0">
                <a:solidFill>
                  <a:schemeClr val="tx1"/>
                </a:solidFill>
              </a:rPr>
              <a:t>000 euros pour aider le coordinateur/</a:t>
            </a:r>
            <a:r>
              <a:rPr lang="fr-FR" sz="1200" dirty="0" err="1">
                <a:solidFill>
                  <a:schemeClr val="tx1"/>
                </a:solidFill>
              </a:rPr>
              <a:t>trice</a:t>
            </a:r>
            <a:r>
              <a:rPr lang="fr-FR" sz="1200" dirty="0">
                <a:solidFill>
                  <a:schemeClr val="tx1"/>
                </a:solidFill>
              </a:rPr>
              <a:t> à monter son consortium</a:t>
            </a:r>
            <a:endParaRPr dirty="0">
              <a:solidFill>
                <a:schemeClr val="tx1"/>
              </a:solidFill>
            </a:endParaRPr>
          </a:p>
          <a:p>
            <a:pPr marL="285750" indent="-285750">
              <a:spcAft>
                <a:spcPts val="300"/>
              </a:spcAft>
              <a:buClr>
                <a:schemeClr val="accent4"/>
              </a:buClr>
              <a:buSzPct val="80000"/>
              <a:buFont typeface="Menlo Regular"/>
              <a:buChar char="☛"/>
              <a:defRPr/>
            </a:pPr>
            <a:r>
              <a:rPr lang="fr-FR" sz="1200" dirty="0" smtClean="0">
                <a:solidFill>
                  <a:schemeClr val="tx1"/>
                </a:solidFill>
              </a:rPr>
              <a:t>Pour les appels en 2 étapes voir l’appel dédié </a:t>
            </a:r>
            <a:r>
              <a:rPr lang="fr-FR" sz="1200" b="1" dirty="0" smtClean="0">
                <a:solidFill>
                  <a:schemeClr val="tx1"/>
                </a:solidFill>
                <a:hlinkClick r:id="rId6"/>
              </a:rPr>
              <a:t>SRSEI</a:t>
            </a:r>
            <a:endParaRPr lang="fr-FR" sz="1200" b="1" dirty="0">
              <a:solidFill>
                <a:schemeClr val="tx1"/>
              </a:solidFill>
            </a:endParaRPr>
          </a:p>
          <a:p>
            <a:pPr marL="0" indent="0">
              <a:spcBef>
                <a:spcPts val="600"/>
              </a:spcBef>
              <a:spcAft>
                <a:spcPts val="600"/>
              </a:spcAft>
              <a:buClr>
                <a:schemeClr val="accent4"/>
              </a:buClr>
              <a:buSzPct val="80000"/>
              <a:defRPr/>
            </a:pPr>
            <a:r>
              <a:rPr lang="fr-FR" sz="1400" b="1" dirty="0" smtClean="0">
                <a:solidFill>
                  <a:schemeClr val="bg2"/>
                </a:solidFill>
                <a:hlinkClick r:id="rId7"/>
              </a:rPr>
              <a:t>Diag PTI </a:t>
            </a:r>
            <a:r>
              <a:rPr lang="fr-FR" sz="1400" b="1" dirty="0"/>
              <a:t>– </a:t>
            </a:r>
            <a:r>
              <a:rPr lang="fr-FR" sz="1400" b="1" dirty="0" smtClean="0"/>
              <a:t>Diagnostic </a:t>
            </a:r>
            <a:r>
              <a:rPr lang="fr-FR" sz="1400" b="1" dirty="0"/>
              <a:t>Partenariat Technologique </a:t>
            </a:r>
            <a:r>
              <a:rPr lang="fr-FR" sz="1400" b="1" dirty="0" smtClean="0"/>
              <a:t>International</a:t>
            </a:r>
          </a:p>
          <a:p>
            <a:pPr marL="285750" indent="-285750">
              <a:spcAft>
                <a:spcPts val="300"/>
              </a:spcAft>
              <a:buClr>
                <a:schemeClr val="accent4"/>
              </a:buClr>
              <a:buSzPct val="80000"/>
              <a:buFont typeface="Menlo Regular"/>
              <a:buChar char="☛"/>
              <a:defRPr/>
            </a:pPr>
            <a:r>
              <a:rPr lang="fr-FR" sz="1200" dirty="0">
                <a:solidFill>
                  <a:schemeClr val="tx1"/>
                </a:solidFill>
              </a:rPr>
              <a:t>Aide pour les entreprises (25 000 euros pour les </a:t>
            </a:r>
            <a:r>
              <a:rPr lang="fr-FR" sz="1200" dirty="0" smtClean="0">
                <a:solidFill>
                  <a:schemeClr val="tx1"/>
                </a:solidFill>
              </a:rPr>
              <a:t>coordinateurs – 5 </a:t>
            </a:r>
            <a:r>
              <a:rPr lang="fr-FR" sz="1200" dirty="0">
                <a:solidFill>
                  <a:schemeClr val="tx1"/>
                </a:solidFill>
              </a:rPr>
              <a:t>000 euros pour les partenaires) </a:t>
            </a:r>
            <a:endParaRPr lang="fr-FR" sz="1200" dirty="0" smtClean="0">
              <a:solidFill>
                <a:schemeClr val="tx1"/>
              </a:solidFill>
            </a:endParaRPr>
          </a:p>
          <a:p>
            <a:pPr marL="285750" indent="-285750">
              <a:spcAft>
                <a:spcPts val="300"/>
              </a:spcAft>
              <a:buClr>
                <a:schemeClr val="accent4"/>
              </a:buClr>
              <a:buSzPct val="80000"/>
              <a:buFont typeface="Menlo Regular"/>
              <a:buChar char="☛"/>
              <a:defRPr/>
            </a:pPr>
            <a:r>
              <a:rPr lang="fr-FR" sz="1200" dirty="0" smtClean="0">
                <a:solidFill>
                  <a:schemeClr val="tx1"/>
                </a:solidFill>
              </a:rPr>
              <a:t>Possibilités d’accompagnement dans la phase de montage</a:t>
            </a:r>
            <a:endParaRPr lang="fr-FR" sz="1200" dirty="0">
              <a:solidFill>
                <a:schemeClr val="tx1"/>
              </a:solidFill>
            </a:endParaRPr>
          </a:p>
        </p:txBody>
      </p:sp>
      <p:sp>
        <p:nvSpPr>
          <p:cNvPr id="7" name="AutoShape 2" descr="COST"/>
          <p:cNvSpPr>
            <a:spLocks noChangeAspect="1" noChangeArrowheads="1"/>
          </p:cNvSpPr>
          <p:nvPr/>
        </p:nvSpPr>
        <p:spPr bwMode="auto">
          <a:xfrm>
            <a:off x="4419600" y="2419350"/>
            <a:ext cx="304800" cy="304800"/>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000000"/>
              </a:solidFill>
              <a:latin typeface="Arial"/>
              <a:cs typeface="Arial"/>
            </a:endParaRPr>
          </a:p>
        </p:txBody>
      </p:sp>
      <p:sp>
        <p:nvSpPr>
          <p:cNvPr id="10" name="ZoneTexte 9"/>
          <p:cNvSpPr txBox="1"/>
          <p:nvPr/>
        </p:nvSpPr>
        <p:spPr bwMode="auto">
          <a:xfrm>
            <a:off x="3203848" y="195087"/>
            <a:ext cx="5765503" cy="369332"/>
          </a:xfrm>
          <a:prstGeom prst="rect">
            <a:avLst/>
          </a:prstGeom>
          <a:noFill/>
        </p:spPr>
        <p:txBody>
          <a:bodyPr wrap="square" rtlCol="0">
            <a:spAutoFit/>
          </a:bodyPr>
          <a:lstStyle/>
          <a:p>
            <a:pPr algn="r">
              <a:defRPr/>
            </a:pPr>
            <a:r>
              <a:rPr lang="fr-FR" b="1"/>
              <a:t>Liens et outils</a:t>
            </a:r>
          </a:p>
        </p:txBody>
      </p:sp>
    </p:spTree>
    <p:extLst>
      <p:ext uri="{BB962C8B-B14F-4D97-AF65-F5344CB8AC3E}">
        <p14:creationId xmlns:p14="http://schemas.microsoft.com/office/powerpoint/2010/main" val="7830954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59998" y="1000595"/>
            <a:ext cx="8424000" cy="413535"/>
          </a:xfrm>
        </p:spPr>
        <p:txBody>
          <a:bodyPr/>
          <a:lstStyle/>
          <a:p>
            <a:pPr>
              <a:defRPr/>
            </a:pPr>
            <a:r>
              <a:rPr lang="fr-FR" sz="2400"/>
              <a:t>Des documents pour aller plus loin</a:t>
            </a:r>
            <a:endParaRPr/>
          </a:p>
        </p:txBody>
      </p:sp>
      <p:sp>
        <p:nvSpPr>
          <p:cNvPr id="3" name="Espace réservé du texte 2"/>
          <p:cNvSpPr>
            <a:spLocks noGrp="1"/>
          </p:cNvSpPr>
          <p:nvPr>
            <p:ph type="body" idx="1"/>
          </p:nvPr>
        </p:nvSpPr>
        <p:spPr bwMode="auto">
          <a:xfrm>
            <a:off x="340062" y="1414129"/>
            <a:ext cx="8424000" cy="3537983"/>
          </a:xfrm>
        </p:spPr>
        <p:txBody>
          <a:bodyPr/>
          <a:lstStyle/>
          <a:p>
            <a:pPr marL="0" indent="0">
              <a:defRPr/>
            </a:pPr>
            <a:endParaRPr lang="fr-FR" sz="1600" b="1" dirty="0">
              <a:solidFill>
                <a:schemeClr val="bg2"/>
              </a:solidFill>
            </a:endParaRPr>
          </a:p>
          <a:p>
            <a:pPr marL="0" indent="0">
              <a:defRPr/>
            </a:pPr>
            <a:r>
              <a:rPr lang="fr-FR" sz="1600" b="1" dirty="0"/>
              <a:t>Les appels du Cluster 5</a:t>
            </a:r>
          </a:p>
          <a:p>
            <a:pPr marL="285750" indent="-285750">
              <a:buChar char="•"/>
              <a:defRPr/>
            </a:pPr>
            <a:r>
              <a:rPr lang="en-GB" sz="1400" u="sng" dirty="0">
                <a:hlinkClick r:id="rId2" tooltip="https://ec.europa.eu/info/funding-tenders/opportunities/docs/2021-2027/horizon/wp-call/2021-2022/wp-8-climate-energy-and-mobility_horizon-2021-2022_en.pdf"/>
              </a:rPr>
              <a:t>Sur le </a:t>
            </a:r>
            <a:r>
              <a:rPr lang="en-GB" sz="1400" b="1" u="sng" dirty="0" err="1">
                <a:hlinkClick r:id="rId2" tooltip="https://ec.europa.eu/info/funding-tenders/opportunities/docs/2021-2027/horizon/wp-call/2021-2022/wp-8-climate-energy-and-mobility_horizon-2021-2022_en.pdf"/>
              </a:rPr>
              <a:t>portail</a:t>
            </a:r>
            <a:r>
              <a:rPr lang="en-GB" sz="1400" b="1" u="sng" dirty="0">
                <a:hlinkClick r:id="rId2" tooltip="https://ec.europa.eu/info/funding-tenders/opportunities/docs/2021-2027/horizon/wp-call/2021-2022/wp-8-climate-energy-and-mobility_horizon-2021-2022_en.pdf"/>
              </a:rPr>
              <a:t> </a:t>
            </a:r>
            <a:r>
              <a:rPr lang="en-GB" sz="1400" b="1" u="sng" dirty="0" err="1">
                <a:hlinkClick r:id="rId2" tooltip="https://ec.europa.eu/info/funding-tenders/opportunities/docs/2021-2027/horizon/wp-call/2021-2022/wp-8-climate-energy-and-mobility_horizon-2021-2022_en.pdf"/>
              </a:rPr>
              <a:t>européen</a:t>
            </a:r>
            <a:r>
              <a:rPr lang="en-GB" sz="1400" u="sng" dirty="0">
                <a:hlinkClick r:id="rId2" tooltip="https://ec.europa.eu/info/funding-tenders/opportunities/docs/2021-2027/horizon/wp-call/2021-2022/wp-8-climate-energy-and-mobility_horizon-2021-2022_en.pdf"/>
              </a:rPr>
              <a:t> "Funding &amp; tenders"</a:t>
            </a:r>
            <a:endParaRPr lang="en-GB" sz="1400" dirty="0"/>
          </a:p>
          <a:p>
            <a:pPr marL="285750" indent="-285750">
              <a:buChar char="•"/>
              <a:defRPr/>
            </a:pPr>
            <a:r>
              <a:rPr lang="fr-FR" sz="1400" dirty="0">
                <a:solidFill>
                  <a:schemeClr val="tx1"/>
                </a:solidFill>
              </a:rPr>
              <a:t>Sur le </a:t>
            </a:r>
            <a:r>
              <a:rPr lang="fr-FR" sz="1400" b="1" dirty="0">
                <a:solidFill>
                  <a:schemeClr val="tx1"/>
                </a:solidFill>
              </a:rPr>
              <a:t>portail français</a:t>
            </a:r>
            <a:r>
              <a:rPr lang="fr-FR" sz="1400" dirty="0">
                <a:solidFill>
                  <a:schemeClr val="tx1"/>
                </a:solidFill>
              </a:rPr>
              <a:t> :</a:t>
            </a:r>
          </a:p>
          <a:p>
            <a:pPr marL="742950" lvl="1" indent="-285750">
              <a:defRPr/>
            </a:pPr>
            <a:r>
              <a:rPr lang="fr-FR" sz="1200" u="sng" dirty="0">
                <a:hlinkClick r:id="rId3"/>
              </a:rPr>
              <a:t>Page du PCN pour le climat et l’énergie</a:t>
            </a:r>
            <a:endParaRPr lang="fr-FR" sz="1200" u="sng" dirty="0"/>
          </a:p>
          <a:p>
            <a:pPr marL="742950" lvl="1" indent="-285750">
              <a:defRPr/>
            </a:pPr>
            <a:r>
              <a:rPr lang="fr-FR" sz="1200" u="sng" dirty="0">
                <a:hlinkClick r:id="rId4"/>
              </a:rPr>
              <a:t>Page du PCN pour le transport</a:t>
            </a:r>
            <a:endParaRPr lang="fr-FR" sz="1400" dirty="0"/>
          </a:p>
          <a:p>
            <a:pPr marL="0" indent="0">
              <a:defRPr/>
            </a:pPr>
            <a:endParaRPr lang="fr-FR" sz="1400" dirty="0"/>
          </a:p>
          <a:p>
            <a:pPr marL="0" indent="0">
              <a:defRPr/>
            </a:pPr>
            <a:r>
              <a:rPr lang="fr-FR" sz="1600" b="1" dirty="0"/>
              <a:t>Les documents de référence pour les thématiques Climat &amp; Energie</a:t>
            </a:r>
            <a:endParaRPr dirty="0"/>
          </a:p>
          <a:p>
            <a:pPr marL="285750" indent="-285750">
              <a:buFont typeface="Arial"/>
              <a:buChar char="•"/>
              <a:defRPr/>
            </a:pPr>
            <a:r>
              <a:rPr lang="fr-FR" sz="1400" u="sng" dirty="0">
                <a:hlinkClick r:id="rId5" tooltip="https://www.horizon-europe.gouv.fr/les-textes-fondamentaux-pour-les-thematiques-climatenergie-27755"/>
              </a:rPr>
              <a:t>Les textes politiques fondamentaux pour les thématiques Climat/Energie</a:t>
            </a:r>
            <a:endParaRPr lang="fr-FR" sz="1400" dirty="0"/>
          </a:p>
          <a:p>
            <a:pPr marL="285750" indent="-285750">
              <a:buFont typeface="Arial"/>
              <a:buChar char="•"/>
              <a:defRPr/>
            </a:pPr>
            <a:r>
              <a:rPr lang="fr-FR" sz="1400" u="sng" dirty="0">
                <a:hlinkClick r:id="rId6" tooltip="https://www.horizon-europe.gouv.fr/rapports-europeens-et-internationaux-sur-les-thematiques-climat-et-energie-28025"/>
              </a:rPr>
              <a:t>Rapports européens et internationaux sur les thématiques Climat/Énergie</a:t>
            </a:r>
            <a:endParaRPr lang="fr-FR" sz="1400" dirty="0"/>
          </a:p>
          <a:p>
            <a:pPr marL="0" indent="0">
              <a:defRPr/>
            </a:pPr>
            <a:endParaRPr lang="fr-FR" sz="1600" b="1" dirty="0">
              <a:solidFill>
                <a:schemeClr val="bg2"/>
              </a:solidFill>
            </a:endParaRPr>
          </a:p>
          <a:p>
            <a:pPr marL="0" indent="0">
              <a:defRPr/>
            </a:pPr>
            <a:r>
              <a:rPr lang="fr-FR" sz="1600" b="1" dirty="0"/>
              <a:t>Les documents de référence pour les thématiques Transports</a:t>
            </a:r>
            <a:endParaRPr lang="fr-FR" sz="1600" dirty="0"/>
          </a:p>
          <a:p>
            <a:pPr marL="285750" indent="-285750">
              <a:buFont typeface="Arial" panose="020B0604020202020204" pitchFamily="34" charset="0"/>
              <a:buChar char="•"/>
              <a:defRPr/>
            </a:pPr>
            <a:r>
              <a:rPr lang="fr-FR" sz="1400" dirty="0">
                <a:solidFill>
                  <a:schemeClr val="tx1"/>
                </a:solidFill>
                <a:hlinkClick r:id="rId7"/>
              </a:rPr>
              <a:t>Documents de référence pour le Transport</a:t>
            </a:r>
            <a:endParaRPr lang="fr-FR" sz="1400" dirty="0">
              <a:solidFill>
                <a:schemeClr val="tx1"/>
              </a:solidFill>
            </a:endParaRPr>
          </a:p>
        </p:txBody>
      </p:sp>
      <p:sp>
        <p:nvSpPr>
          <p:cNvPr id="6" name="ZoneTexte 5"/>
          <p:cNvSpPr txBox="1"/>
          <p:nvPr/>
        </p:nvSpPr>
        <p:spPr bwMode="auto">
          <a:xfrm>
            <a:off x="3203848" y="195087"/>
            <a:ext cx="5765503" cy="369332"/>
          </a:xfrm>
          <a:prstGeom prst="rect">
            <a:avLst/>
          </a:prstGeom>
          <a:noFill/>
        </p:spPr>
        <p:txBody>
          <a:bodyPr wrap="square" rtlCol="0">
            <a:spAutoFit/>
          </a:bodyPr>
          <a:lstStyle/>
          <a:p>
            <a:pPr algn="r">
              <a:defRPr/>
            </a:pPr>
            <a:r>
              <a:rPr lang="fr-FR" b="1"/>
              <a:t>Ressources</a:t>
            </a:r>
          </a:p>
        </p:txBody>
      </p:sp>
    </p:spTree>
    <p:extLst>
      <p:ext uri="{BB962C8B-B14F-4D97-AF65-F5344CB8AC3E}">
        <p14:creationId xmlns:p14="http://schemas.microsoft.com/office/powerpoint/2010/main" val="4328568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Espace réservé du texte 2"/>
          <p:cNvSpPr>
            <a:spLocks noGrp="1"/>
          </p:cNvSpPr>
          <p:nvPr>
            <p:ph type="body" idx="1"/>
          </p:nvPr>
        </p:nvSpPr>
        <p:spPr bwMode="auto">
          <a:xfrm>
            <a:off x="350127" y="1488553"/>
            <a:ext cx="8410710" cy="3171429"/>
          </a:xfrm>
        </p:spPr>
        <p:txBody>
          <a:bodyPr/>
          <a:lstStyle/>
          <a:p>
            <a:pPr marL="0">
              <a:defRPr/>
            </a:pPr>
            <a:r>
              <a:rPr lang="fr-FR" sz="1600" b="1" dirty="0"/>
              <a:t>Pourquoi</a:t>
            </a:r>
            <a:endParaRPr sz="1000" dirty="0"/>
          </a:p>
          <a:p>
            <a:pPr marL="57150" indent="-285750">
              <a:buFont typeface="Wingdings"/>
              <a:buChar char="ü"/>
              <a:defRPr/>
            </a:pPr>
            <a:r>
              <a:rPr lang="fr-FR" sz="1400" dirty="0">
                <a:solidFill>
                  <a:schemeClr val="tx1"/>
                </a:solidFill>
              </a:rPr>
              <a:t>Comprendre </a:t>
            </a:r>
            <a:r>
              <a:rPr lang="fr-FR" sz="1400" b="1" dirty="0">
                <a:solidFill>
                  <a:schemeClr val="tx1"/>
                </a:solidFill>
              </a:rPr>
              <a:t>l’évaluation</a:t>
            </a:r>
            <a:r>
              <a:rPr lang="fr-FR" sz="1400" dirty="0">
                <a:solidFill>
                  <a:schemeClr val="tx1"/>
                </a:solidFill>
              </a:rPr>
              <a:t> des projets, les attendus</a:t>
            </a:r>
            <a:endParaRPr sz="1000" dirty="0">
              <a:solidFill>
                <a:schemeClr val="tx1"/>
              </a:solidFill>
            </a:endParaRPr>
          </a:p>
          <a:p>
            <a:pPr marL="57150" indent="-285750">
              <a:buFont typeface="Wingdings"/>
              <a:buChar char="ü"/>
              <a:defRPr/>
            </a:pPr>
            <a:r>
              <a:rPr lang="fr-FR" sz="1400" dirty="0">
                <a:solidFill>
                  <a:schemeClr val="tx1"/>
                </a:solidFill>
              </a:rPr>
              <a:t>Être en </a:t>
            </a:r>
            <a:r>
              <a:rPr lang="fr-FR" sz="1400" b="1" dirty="0">
                <a:solidFill>
                  <a:schemeClr val="tx1"/>
                </a:solidFill>
              </a:rPr>
              <a:t>contact direct avec les responsables </a:t>
            </a:r>
            <a:r>
              <a:rPr lang="fr-FR" sz="1400" dirty="0">
                <a:solidFill>
                  <a:schemeClr val="tx1"/>
                </a:solidFill>
              </a:rPr>
              <a:t>des Directions thématiques de la CE</a:t>
            </a:r>
            <a:endParaRPr sz="1000" dirty="0">
              <a:solidFill>
                <a:schemeClr val="tx1"/>
              </a:solidFill>
            </a:endParaRPr>
          </a:p>
          <a:p>
            <a:pPr marL="57150" indent="-285750">
              <a:buFont typeface="Wingdings"/>
              <a:buChar char="ü"/>
              <a:defRPr/>
            </a:pPr>
            <a:r>
              <a:rPr lang="fr-FR" sz="1400" dirty="0">
                <a:solidFill>
                  <a:schemeClr val="tx1"/>
                </a:solidFill>
              </a:rPr>
              <a:t>Bénéficier d’un </a:t>
            </a:r>
            <a:r>
              <a:rPr lang="fr-FR" sz="1400" b="1" dirty="0">
                <a:solidFill>
                  <a:schemeClr val="tx1"/>
                </a:solidFill>
              </a:rPr>
              <a:t>environnement de travail international </a:t>
            </a:r>
            <a:r>
              <a:rPr lang="fr-FR" sz="1400" dirty="0">
                <a:solidFill>
                  <a:schemeClr val="tx1"/>
                </a:solidFill>
              </a:rPr>
              <a:t>- réseautage</a:t>
            </a:r>
            <a:endParaRPr sz="1000" dirty="0">
              <a:solidFill>
                <a:schemeClr val="tx1"/>
              </a:solidFill>
            </a:endParaRPr>
          </a:p>
          <a:p>
            <a:pPr marL="57150" indent="-285750">
              <a:buFont typeface="Wingdings"/>
              <a:buChar char="ü"/>
              <a:defRPr/>
            </a:pPr>
            <a:r>
              <a:rPr lang="fr-FR" sz="1400" dirty="0">
                <a:solidFill>
                  <a:schemeClr val="tx1"/>
                </a:solidFill>
              </a:rPr>
              <a:t>Bénéficier d’</a:t>
            </a:r>
            <a:r>
              <a:rPr lang="fr-FR" sz="1400" b="1" dirty="0">
                <a:solidFill>
                  <a:schemeClr val="tx1"/>
                </a:solidFill>
              </a:rPr>
              <a:t>un état de l’art </a:t>
            </a:r>
            <a:r>
              <a:rPr lang="fr-FR" sz="1400" dirty="0">
                <a:solidFill>
                  <a:schemeClr val="tx1"/>
                </a:solidFill>
              </a:rPr>
              <a:t>à l’instant T dans votre domaine</a:t>
            </a:r>
            <a:endParaRPr sz="1000" dirty="0">
              <a:solidFill>
                <a:schemeClr val="tx1"/>
              </a:solidFill>
            </a:endParaRPr>
          </a:p>
          <a:p>
            <a:pPr marL="0">
              <a:defRPr/>
            </a:pPr>
            <a:endParaRPr lang="fr-FR" sz="1100" dirty="0"/>
          </a:p>
          <a:p>
            <a:pPr marL="0">
              <a:defRPr/>
            </a:pPr>
            <a:r>
              <a:rPr lang="fr-FR" sz="1600" b="1" dirty="0"/>
              <a:t>Comment</a:t>
            </a:r>
            <a:endParaRPr sz="1000" dirty="0"/>
          </a:p>
          <a:p>
            <a:pPr marL="57150" indent="-285750">
              <a:buFont typeface="Arial"/>
              <a:buChar char="•"/>
              <a:defRPr/>
            </a:pPr>
            <a:r>
              <a:rPr lang="fr-FR" sz="1400" b="1" dirty="0">
                <a:solidFill>
                  <a:schemeClr val="tx1"/>
                </a:solidFill>
              </a:rPr>
              <a:t>Inscription une seule fois </a:t>
            </a:r>
            <a:r>
              <a:rPr lang="fr-FR" sz="1400" dirty="0">
                <a:solidFill>
                  <a:schemeClr val="tx1"/>
                </a:solidFill>
              </a:rPr>
              <a:t>pour 7 ans </a:t>
            </a:r>
            <a:r>
              <a:rPr lang="fr-FR" sz="1400" i="1" dirty="0">
                <a:solidFill>
                  <a:schemeClr val="tx1"/>
                </a:solidFill>
              </a:rPr>
              <a:t>⇢ </a:t>
            </a:r>
            <a:r>
              <a:rPr lang="fr-FR" sz="1400" b="1" i="1" dirty="0">
                <a:solidFill>
                  <a:schemeClr val="tx1"/>
                </a:solidFill>
              </a:rPr>
              <a:t>Mise à jour</a:t>
            </a:r>
            <a:r>
              <a:rPr lang="fr-FR" sz="1400" i="1" dirty="0">
                <a:solidFill>
                  <a:schemeClr val="tx1"/>
                </a:solidFill>
              </a:rPr>
              <a:t> régulière de votre profil</a:t>
            </a:r>
            <a:endParaRPr sz="1000" dirty="0">
              <a:solidFill>
                <a:schemeClr val="tx1"/>
              </a:solidFill>
            </a:endParaRPr>
          </a:p>
          <a:p>
            <a:pPr marL="57150" indent="-285750">
              <a:buFont typeface="Arial"/>
              <a:buChar char="•"/>
              <a:defRPr/>
            </a:pPr>
            <a:r>
              <a:rPr lang="fr-FR" sz="1400" dirty="0">
                <a:solidFill>
                  <a:schemeClr val="tx1"/>
                </a:solidFill>
              </a:rPr>
              <a:t>La CE interroge la base de données à travers des </a:t>
            </a:r>
            <a:r>
              <a:rPr lang="fr-FR" sz="1400" b="1" dirty="0">
                <a:solidFill>
                  <a:schemeClr val="tx1"/>
                </a:solidFill>
              </a:rPr>
              <a:t>mots clés </a:t>
            </a:r>
            <a:r>
              <a:rPr lang="fr-FR" sz="1400" dirty="0">
                <a:solidFill>
                  <a:schemeClr val="tx1"/>
                </a:solidFill>
              </a:rPr>
              <a:t>pour solliciter les experts et constituer ses panels d'évaluation</a:t>
            </a:r>
            <a:endParaRPr lang="en-US" sz="1400" dirty="0">
              <a:solidFill>
                <a:schemeClr val="tx1"/>
              </a:solidFill>
            </a:endParaRPr>
          </a:p>
          <a:p>
            <a:pPr marL="0" indent="0">
              <a:defRPr/>
            </a:pPr>
            <a:endParaRPr lang="fr-FR" sz="1100" dirty="0">
              <a:solidFill>
                <a:srgbClr val="000091"/>
              </a:solidFill>
            </a:endParaRPr>
          </a:p>
          <a:p>
            <a:pPr marL="0" indent="0">
              <a:defRPr/>
            </a:pPr>
            <a:r>
              <a:rPr lang="fr-FR" sz="1600" b="1" dirty="0"/>
              <a:t>Liens</a:t>
            </a:r>
            <a:endParaRPr lang="en-US" sz="1600" dirty="0"/>
          </a:p>
          <a:p>
            <a:pPr marL="57150" indent="-285750">
              <a:buFont typeface="Arial,Sans-Serif"/>
              <a:buChar char="•"/>
              <a:defRPr/>
            </a:pPr>
            <a:r>
              <a:rPr lang="fr-FR" sz="1400" u="sng" dirty="0">
                <a:hlinkClick r:id="rId3" tooltip="https://ec.europa.eu/info/funding-tenders/opportunities/docs/2021-2027/experts/standard-briefing-slides-for-experts_he_en.pdf"/>
              </a:rPr>
              <a:t>Guide pour devenir expert</a:t>
            </a:r>
            <a:endParaRPr lang="en-US" sz="1400" dirty="0"/>
          </a:p>
          <a:p>
            <a:pPr marL="57150" indent="-285750">
              <a:buFont typeface="Arial,Sans-Serif"/>
              <a:buChar char="•"/>
              <a:defRPr/>
            </a:pPr>
            <a:r>
              <a:rPr lang="fr-FR" sz="1400" u="sng" dirty="0">
                <a:hlinkClick r:id="rId4" tooltip="https://ec.europa.eu/info/funding-tenders/opportunities/portal/screen/work-as-an-expert"/>
              </a:rPr>
              <a:t>S'enregistrer comme expert</a:t>
            </a:r>
            <a:endParaRPr lang="fr-FR" sz="1400" dirty="0"/>
          </a:p>
          <a:p>
            <a:pPr marL="0">
              <a:defRPr/>
            </a:pPr>
            <a:endParaRPr lang="fr-FR" sz="1400" dirty="0"/>
          </a:p>
        </p:txBody>
      </p:sp>
      <p:sp>
        <p:nvSpPr>
          <p:cNvPr id="8" name="Titre 1"/>
          <p:cNvSpPr>
            <a:spLocks noGrp="1"/>
          </p:cNvSpPr>
          <p:nvPr>
            <p:ph type="title"/>
          </p:nvPr>
        </p:nvSpPr>
        <p:spPr bwMode="auto">
          <a:xfrm>
            <a:off x="359999" y="975949"/>
            <a:ext cx="8424000" cy="512604"/>
          </a:xfrm>
        </p:spPr>
        <p:txBody>
          <a:bodyPr/>
          <a:lstStyle/>
          <a:p>
            <a:pPr>
              <a:defRPr/>
            </a:pPr>
            <a:r>
              <a:rPr lang="fr-FR" sz="2400" dirty="0"/>
              <a:t>Devenez expert-évaluateur pour HORIZON EUROPE</a:t>
            </a:r>
            <a:endParaRPr dirty="0"/>
          </a:p>
        </p:txBody>
      </p:sp>
      <p:sp>
        <p:nvSpPr>
          <p:cNvPr id="6" name="ZoneTexte 5"/>
          <p:cNvSpPr txBox="1"/>
          <p:nvPr/>
        </p:nvSpPr>
        <p:spPr bwMode="auto">
          <a:xfrm>
            <a:off x="3203848" y="195087"/>
            <a:ext cx="5765503" cy="369332"/>
          </a:xfrm>
          <a:prstGeom prst="rect">
            <a:avLst/>
          </a:prstGeom>
          <a:noFill/>
        </p:spPr>
        <p:txBody>
          <a:bodyPr wrap="square" rtlCol="0">
            <a:spAutoFit/>
          </a:bodyPr>
          <a:lstStyle/>
          <a:p>
            <a:pPr algn="r">
              <a:defRPr/>
            </a:pPr>
            <a:r>
              <a:rPr lang="fr-FR" b="1"/>
              <a:t>Devenir Expert-évaluateur</a:t>
            </a:r>
          </a:p>
        </p:txBody>
      </p:sp>
    </p:spTree>
    <p:extLst>
      <p:ext uri="{BB962C8B-B14F-4D97-AF65-F5344CB8AC3E}">
        <p14:creationId xmlns:p14="http://schemas.microsoft.com/office/powerpoint/2010/main" val="18766318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17" name="Google Shape;317;p30"/>
          <p:cNvSpPr txBox="1">
            <a:spLocks noGrp="1"/>
          </p:cNvSpPr>
          <p:nvPr>
            <p:ph type="body" idx="1"/>
          </p:nvPr>
        </p:nvSpPr>
        <p:spPr bwMode="auto">
          <a:xfrm>
            <a:off x="359999" y="843558"/>
            <a:ext cx="8647694" cy="3673923"/>
          </a:xfrm>
          <a:prstGeom prst="rect">
            <a:avLst/>
          </a:prstGeom>
          <a:noFill/>
          <a:ln>
            <a:noFill/>
          </a:ln>
        </p:spPr>
        <p:txBody>
          <a:bodyPr spcFirstLastPara="1" wrap="square" lIns="0" tIns="0" rIns="0" bIns="0" anchor="t" anchorCtr="0">
            <a:noAutofit/>
          </a:bodyPr>
          <a:lstStyle/>
          <a:p>
            <a:pPr marL="0" indent="0">
              <a:spcBef>
                <a:spcPts val="600"/>
              </a:spcBef>
              <a:spcAft>
                <a:spcPts val="600"/>
              </a:spcAft>
              <a:defRPr/>
            </a:pPr>
            <a:r>
              <a:rPr lang="fr-FR" sz="2400" b="1" dirty="0"/>
              <a:t>Le réseau des Points de Contact Nationaux (PCN)</a:t>
            </a:r>
            <a:endParaRPr dirty="0"/>
          </a:p>
          <a:p>
            <a:pPr marL="0" indent="0">
              <a:spcAft>
                <a:spcPts val="600"/>
              </a:spcAft>
              <a:defRPr/>
            </a:pPr>
            <a:r>
              <a:rPr lang="fr-FR" sz="1400" i="1" dirty="0">
                <a:solidFill>
                  <a:schemeClr val="tx1"/>
                </a:solidFill>
              </a:rPr>
              <a:t>Le réseau PCN est piloté par le Ministère de l'Enseignement Supérieur, </a:t>
            </a:r>
            <a:r>
              <a:rPr lang="fr-FR" sz="1400" i="1" dirty="0" smtClean="0">
                <a:solidFill>
                  <a:schemeClr val="tx1"/>
                </a:solidFill>
              </a:rPr>
              <a:t>et de </a:t>
            </a:r>
            <a:r>
              <a:rPr lang="fr-FR" sz="1400" i="1" dirty="0">
                <a:solidFill>
                  <a:schemeClr val="tx1"/>
                </a:solidFill>
              </a:rPr>
              <a:t>la </a:t>
            </a:r>
            <a:r>
              <a:rPr lang="fr-FR" sz="1400" i="1" dirty="0" smtClean="0">
                <a:solidFill>
                  <a:schemeClr val="tx1"/>
                </a:solidFill>
              </a:rPr>
              <a:t>Recherche, </a:t>
            </a:r>
            <a:r>
              <a:rPr lang="fr-FR" sz="1400" i="1" dirty="0">
                <a:solidFill>
                  <a:schemeClr val="tx1"/>
                </a:solidFill>
              </a:rPr>
              <a:t>dont font à ce titre partie le coordinateur et les membres. </a:t>
            </a:r>
            <a:r>
              <a:rPr lang="fr-FR" sz="1400" b="1" i="1" dirty="0">
                <a:solidFill>
                  <a:schemeClr val="tx1"/>
                </a:solidFill>
              </a:rPr>
              <a:t>Ses missions : </a:t>
            </a:r>
            <a:r>
              <a:rPr lang="fr-FR" sz="1400" i="1" dirty="0">
                <a:solidFill>
                  <a:schemeClr val="tx1"/>
                </a:solidFill>
              </a:rPr>
              <a:t>Informer, conseiller, orienter, accompagner les communautés de recherche et innovation françaises dans leur participation à Horizon Europe.</a:t>
            </a:r>
            <a:endParaRPr lang="fr-FR" i="1" dirty="0">
              <a:solidFill>
                <a:schemeClr val="tx1"/>
              </a:solidFill>
            </a:endParaRPr>
          </a:p>
          <a:p>
            <a:pPr marL="0" indent="0">
              <a:spcBef>
                <a:spcPts val="600"/>
              </a:spcBef>
              <a:spcAft>
                <a:spcPts val="600"/>
              </a:spcAft>
              <a:defRPr/>
            </a:pPr>
            <a:r>
              <a:rPr lang="fr-FR" sz="1600" b="1" dirty="0"/>
              <a:t>Le PCN Climat/Energie est en charge des </a:t>
            </a:r>
            <a:r>
              <a:rPr lang="fr-FR" sz="1600" b="1" dirty="0" smtClean="0"/>
              <a:t>destinations 1 – 4 du </a:t>
            </a:r>
            <a:r>
              <a:rPr lang="fr-FR" sz="1600" b="1" dirty="0"/>
              <a:t>Cluster 5 :</a:t>
            </a:r>
            <a:endParaRPr dirty="0"/>
          </a:p>
          <a:p>
            <a:pPr marL="514350" indent="-285750">
              <a:buClr>
                <a:schemeClr val="accent4"/>
              </a:buClr>
              <a:buSzPct val="80000"/>
              <a:buFont typeface="Courier New"/>
              <a:buChar char="o"/>
              <a:defRPr/>
            </a:pPr>
            <a:r>
              <a:rPr lang="fr-FR" sz="1400" b="1" dirty="0">
                <a:solidFill>
                  <a:schemeClr val="tx1"/>
                </a:solidFill>
              </a:rPr>
              <a:t>Benjamin </a:t>
            </a:r>
            <a:r>
              <a:rPr lang="fr-FR" sz="1400" b="1" dirty="0" err="1">
                <a:solidFill>
                  <a:schemeClr val="tx1"/>
                </a:solidFill>
              </a:rPr>
              <a:t>Wyniger</a:t>
            </a:r>
            <a:r>
              <a:rPr lang="fr-FR" sz="1400" i="1" dirty="0">
                <a:solidFill>
                  <a:schemeClr val="tx1"/>
                </a:solidFill>
              </a:rPr>
              <a:t>- Coordinateur</a:t>
            </a:r>
            <a:endParaRPr dirty="0">
              <a:solidFill>
                <a:schemeClr val="tx1"/>
              </a:solidFill>
            </a:endParaRPr>
          </a:p>
          <a:p>
            <a:pPr marL="514350" lvl="0" indent="-285750" algn="l">
              <a:lnSpc>
                <a:spcPct val="100000"/>
              </a:lnSpc>
              <a:buClr>
                <a:schemeClr val="accent4"/>
              </a:buClr>
              <a:buSzPct val="80000"/>
              <a:buFont typeface="Courier New"/>
              <a:buChar char="o"/>
              <a:defRPr/>
            </a:pPr>
            <a:r>
              <a:rPr lang="fr-FR" sz="1400" b="1" dirty="0">
                <a:solidFill>
                  <a:schemeClr val="tx1"/>
                </a:solidFill>
              </a:rPr>
              <a:t>Maryline Rousselle</a:t>
            </a:r>
            <a:endParaRPr lang="fr-FR" sz="1200" dirty="0">
              <a:solidFill>
                <a:schemeClr val="tx1"/>
              </a:solidFill>
            </a:endParaRPr>
          </a:p>
          <a:p>
            <a:pPr marL="514350" lvl="0" indent="-285750" algn="l">
              <a:lnSpc>
                <a:spcPct val="100000"/>
              </a:lnSpc>
              <a:buClr>
                <a:schemeClr val="accent4"/>
              </a:buClr>
              <a:buSzPct val="80000"/>
              <a:buFont typeface="Courier New"/>
              <a:buChar char="o"/>
              <a:defRPr/>
            </a:pPr>
            <a:r>
              <a:rPr lang="fr-FR" sz="1400" b="1" dirty="0">
                <a:solidFill>
                  <a:schemeClr val="tx1"/>
                </a:solidFill>
              </a:rPr>
              <a:t>Enrico </a:t>
            </a:r>
            <a:r>
              <a:rPr lang="fr-FR" sz="1400" b="1" dirty="0" err="1">
                <a:solidFill>
                  <a:schemeClr val="tx1"/>
                </a:solidFill>
              </a:rPr>
              <a:t>Mazzon</a:t>
            </a:r>
            <a:endParaRPr lang="fr-FR" sz="1200" dirty="0">
              <a:solidFill>
                <a:schemeClr val="tx1"/>
              </a:solidFill>
            </a:endParaRPr>
          </a:p>
          <a:p>
            <a:pPr marL="514350" lvl="0" indent="-285750" algn="l">
              <a:lnSpc>
                <a:spcPct val="100000"/>
              </a:lnSpc>
              <a:buClr>
                <a:schemeClr val="accent4"/>
              </a:buClr>
              <a:buSzPct val="80000"/>
              <a:buFont typeface="Courier New"/>
              <a:buChar char="o"/>
              <a:defRPr/>
            </a:pPr>
            <a:r>
              <a:rPr lang="fr-FR" sz="1400" b="1" dirty="0">
                <a:solidFill>
                  <a:schemeClr val="tx1"/>
                </a:solidFill>
              </a:rPr>
              <a:t>Vasile </a:t>
            </a:r>
            <a:r>
              <a:rPr lang="fr-FR" sz="1400" b="1" dirty="0" err="1">
                <a:solidFill>
                  <a:schemeClr val="tx1"/>
                </a:solidFill>
              </a:rPr>
              <a:t>Iosub</a:t>
            </a:r>
            <a:endParaRPr lang="fr-FR" sz="1400" b="1" dirty="0">
              <a:solidFill>
                <a:schemeClr val="tx1"/>
              </a:solidFill>
            </a:endParaRPr>
          </a:p>
          <a:p>
            <a:pPr marL="514350" lvl="0" indent="-285750" algn="l">
              <a:lnSpc>
                <a:spcPct val="100000"/>
              </a:lnSpc>
              <a:buClr>
                <a:schemeClr val="accent4"/>
              </a:buClr>
              <a:buSzPct val="80000"/>
              <a:buFont typeface="Courier New"/>
              <a:buChar char="o"/>
              <a:defRPr/>
            </a:pPr>
            <a:endParaRPr lang="fr-FR" sz="1200" dirty="0"/>
          </a:p>
          <a:p>
            <a:pPr marL="0" indent="0">
              <a:spcBef>
                <a:spcPts val="600"/>
              </a:spcBef>
              <a:spcAft>
                <a:spcPts val="600"/>
              </a:spcAft>
              <a:defRPr/>
            </a:pPr>
            <a:r>
              <a:rPr lang="fr-FR" sz="1600" b="1" dirty="0"/>
              <a:t>Le PCN Transports est en charge des </a:t>
            </a:r>
            <a:r>
              <a:rPr lang="fr-FR" sz="1600" b="1" dirty="0" smtClean="0"/>
              <a:t>destinations 5 – 6 du </a:t>
            </a:r>
            <a:r>
              <a:rPr lang="fr-FR" sz="1600" b="1" dirty="0"/>
              <a:t>Cluster 5 :</a:t>
            </a:r>
            <a:endParaRPr lang="fr-FR" sz="1600" dirty="0"/>
          </a:p>
          <a:p>
            <a:pPr marL="514350" indent="-285750">
              <a:buClr>
                <a:schemeClr val="accent4"/>
              </a:buClr>
              <a:buSzPct val="80000"/>
              <a:buFont typeface="Courier New"/>
              <a:buChar char="o"/>
              <a:defRPr/>
            </a:pPr>
            <a:r>
              <a:rPr lang="fr-FR" sz="1400" b="1" dirty="0">
                <a:solidFill>
                  <a:schemeClr val="tx1"/>
                </a:solidFill>
              </a:rPr>
              <a:t>Benjamin </a:t>
            </a:r>
            <a:r>
              <a:rPr lang="fr-FR" sz="1400" b="1" dirty="0" err="1">
                <a:solidFill>
                  <a:schemeClr val="tx1"/>
                </a:solidFill>
              </a:rPr>
              <a:t>Wyniger</a:t>
            </a:r>
            <a:r>
              <a:rPr lang="fr-FR" sz="1400" i="1" dirty="0">
                <a:solidFill>
                  <a:schemeClr val="tx1"/>
                </a:solidFill>
              </a:rPr>
              <a:t>- Coordinateur</a:t>
            </a:r>
            <a:endParaRPr lang="fr-FR" sz="1600" dirty="0">
              <a:solidFill>
                <a:schemeClr val="tx1"/>
              </a:solidFill>
            </a:endParaRPr>
          </a:p>
          <a:p>
            <a:pPr marL="514350" lvl="0" indent="-285750">
              <a:buClr>
                <a:schemeClr val="accent4"/>
              </a:buClr>
              <a:buSzPct val="80000"/>
              <a:buFont typeface="Courier New"/>
              <a:buChar char="o"/>
              <a:defRPr/>
            </a:pPr>
            <a:r>
              <a:rPr lang="fr-FR" sz="1400" b="1" dirty="0">
                <a:solidFill>
                  <a:schemeClr val="tx1"/>
                </a:solidFill>
              </a:rPr>
              <a:t>Jean-Marc </a:t>
            </a:r>
            <a:r>
              <a:rPr lang="fr-FR" sz="1400" b="1" dirty="0" err="1">
                <a:solidFill>
                  <a:schemeClr val="tx1"/>
                </a:solidFill>
              </a:rPr>
              <a:t>Zaccardi</a:t>
            </a:r>
            <a:endParaRPr lang="fr-FR" sz="1400" b="1" dirty="0">
              <a:solidFill>
                <a:schemeClr val="tx1"/>
              </a:solidFill>
            </a:endParaRPr>
          </a:p>
          <a:p>
            <a:pPr marL="514350" lvl="0" indent="-285750">
              <a:buClr>
                <a:schemeClr val="accent4"/>
              </a:buClr>
              <a:buSzPct val="80000"/>
              <a:buFont typeface="Courier New"/>
              <a:buChar char="o"/>
              <a:defRPr/>
            </a:pPr>
            <a:r>
              <a:rPr lang="fr-FR" sz="1400" b="1" dirty="0">
                <a:solidFill>
                  <a:schemeClr val="tx1"/>
                </a:solidFill>
              </a:rPr>
              <a:t>Thilo </a:t>
            </a:r>
            <a:r>
              <a:rPr lang="fr-FR" sz="1400" b="1" dirty="0" err="1">
                <a:solidFill>
                  <a:schemeClr val="tx1"/>
                </a:solidFill>
              </a:rPr>
              <a:t>Schönfeld</a:t>
            </a:r>
            <a:endParaRPr lang="fr-FR" sz="1400" b="1" dirty="0">
              <a:solidFill>
                <a:schemeClr val="tx1"/>
              </a:solidFill>
            </a:endParaRPr>
          </a:p>
        </p:txBody>
      </p:sp>
      <p:sp>
        <p:nvSpPr>
          <p:cNvPr id="5" name="ZoneTexte 4"/>
          <p:cNvSpPr txBox="1"/>
          <p:nvPr/>
        </p:nvSpPr>
        <p:spPr bwMode="auto">
          <a:xfrm>
            <a:off x="3203848" y="195087"/>
            <a:ext cx="5765503" cy="369332"/>
          </a:xfrm>
          <a:prstGeom prst="rect">
            <a:avLst/>
          </a:prstGeom>
          <a:noFill/>
        </p:spPr>
        <p:txBody>
          <a:bodyPr wrap="square" rtlCol="0">
            <a:spAutoFit/>
          </a:bodyPr>
          <a:lstStyle/>
          <a:p>
            <a:pPr algn="r">
              <a:defRPr/>
            </a:pPr>
            <a:r>
              <a:rPr lang="fr-FR" b="1"/>
              <a:t>Le réseau PCN</a:t>
            </a:r>
          </a:p>
        </p:txBody>
      </p:sp>
    </p:spTree>
    <p:extLst>
      <p:ext uri="{BB962C8B-B14F-4D97-AF65-F5344CB8AC3E}">
        <p14:creationId xmlns:p14="http://schemas.microsoft.com/office/powerpoint/2010/main" val="10976894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17" name="Google Shape;317;p30"/>
          <p:cNvSpPr txBox="1">
            <a:spLocks noGrp="1"/>
          </p:cNvSpPr>
          <p:nvPr>
            <p:ph type="body" idx="1"/>
          </p:nvPr>
        </p:nvSpPr>
        <p:spPr bwMode="auto">
          <a:xfrm>
            <a:off x="305493" y="993001"/>
            <a:ext cx="8530325" cy="3673923"/>
          </a:xfrm>
          <a:prstGeom prst="rect">
            <a:avLst/>
          </a:prstGeom>
          <a:noFill/>
          <a:ln>
            <a:noFill/>
          </a:ln>
        </p:spPr>
        <p:txBody>
          <a:bodyPr spcFirstLastPara="1" wrap="square" lIns="0" tIns="0" rIns="0" bIns="0" anchor="t" anchorCtr="0">
            <a:noAutofit/>
          </a:bodyPr>
          <a:lstStyle/>
          <a:p>
            <a:pPr marL="0" indent="0">
              <a:spcBef>
                <a:spcPts val="600"/>
              </a:spcBef>
              <a:spcAft>
                <a:spcPts val="600"/>
              </a:spcAft>
              <a:defRPr/>
            </a:pPr>
            <a:r>
              <a:rPr lang="fr-FR" sz="2400" b="1" dirty="0"/>
              <a:t>Les Groupes Thématiques Nationaux (GTN) du Cluster 5 </a:t>
            </a:r>
          </a:p>
          <a:p>
            <a:pPr marL="0" indent="0">
              <a:spcBef>
                <a:spcPts val="600"/>
              </a:spcBef>
              <a:spcAft>
                <a:spcPts val="600"/>
              </a:spcAft>
              <a:defRPr/>
            </a:pPr>
            <a:r>
              <a:rPr lang="fr-FR" sz="1400" i="1" dirty="0">
                <a:solidFill>
                  <a:schemeClr val="tx1"/>
                </a:solidFill>
              </a:rPr>
              <a:t>Les GTN sont des structures de consultation des acteurs de la recherche (publique et privée) dans un domaine précis qui sont animées par les Représentants au Comité de </a:t>
            </a:r>
            <a:r>
              <a:rPr lang="fr-FR" sz="1400" i="1" dirty="0" smtClean="0">
                <a:solidFill>
                  <a:schemeClr val="tx1"/>
                </a:solidFill>
              </a:rPr>
              <a:t>Programme (RCP). </a:t>
            </a:r>
            <a:r>
              <a:rPr lang="fr-FR" sz="1400" i="1" dirty="0">
                <a:solidFill>
                  <a:schemeClr val="tx1"/>
                </a:solidFill>
              </a:rPr>
              <a:t>Ces derniers s’appuient sur leur GTN pour la définition de la position de la France qui sera présentée en comité de programme. Les GTN </a:t>
            </a:r>
            <a:r>
              <a:rPr lang="fr-FR" sz="1400" i="1" dirty="0" smtClean="0">
                <a:solidFill>
                  <a:schemeClr val="tx1"/>
                </a:solidFill>
              </a:rPr>
              <a:t>reposent sur la </a:t>
            </a:r>
            <a:r>
              <a:rPr lang="fr-FR" sz="1400" i="1" dirty="0">
                <a:solidFill>
                  <a:schemeClr val="tx1"/>
                </a:solidFill>
              </a:rPr>
              <a:t>participation des communautés de recherche et d’innovation française pour </a:t>
            </a:r>
            <a:r>
              <a:rPr lang="fr-FR" sz="1400" i="1" dirty="0" smtClean="0">
                <a:solidFill>
                  <a:schemeClr val="tx1"/>
                </a:solidFill>
              </a:rPr>
              <a:t>défendre </a:t>
            </a:r>
            <a:r>
              <a:rPr lang="fr-FR" sz="1400" i="1" dirty="0">
                <a:solidFill>
                  <a:schemeClr val="tx1"/>
                </a:solidFill>
              </a:rPr>
              <a:t>au mieux les intérêts des acteurs </a:t>
            </a:r>
            <a:r>
              <a:rPr lang="fr-FR" sz="1400" i="1" dirty="0" smtClean="0">
                <a:solidFill>
                  <a:schemeClr val="tx1"/>
                </a:solidFill>
              </a:rPr>
              <a:t>français au </a:t>
            </a:r>
            <a:r>
              <a:rPr lang="fr-FR" sz="1400" i="1" dirty="0">
                <a:solidFill>
                  <a:schemeClr val="tx1"/>
                </a:solidFill>
              </a:rPr>
              <a:t>niveau </a:t>
            </a:r>
            <a:r>
              <a:rPr lang="fr-FR" sz="1400" i="1" dirty="0" smtClean="0">
                <a:solidFill>
                  <a:schemeClr val="tx1"/>
                </a:solidFill>
              </a:rPr>
              <a:t>européen.</a:t>
            </a:r>
            <a:endParaRPr lang="fr-FR" sz="1400" b="1" i="1" dirty="0" smtClean="0">
              <a:solidFill>
                <a:schemeClr val="tx1"/>
              </a:solidFill>
            </a:endParaRPr>
          </a:p>
          <a:p>
            <a:pPr marL="0" indent="0">
              <a:spcBef>
                <a:spcPts val="600"/>
              </a:spcBef>
              <a:spcAft>
                <a:spcPts val="600"/>
              </a:spcAft>
              <a:defRPr/>
            </a:pPr>
            <a:r>
              <a:rPr lang="fr-FR" sz="1600" b="1" dirty="0" smtClean="0"/>
              <a:t>Les représentants au Comité de Programme (RCP) du Cluster 5 : </a:t>
            </a:r>
            <a:r>
              <a:rPr lang="fr-FR" sz="1600" dirty="0" smtClean="0"/>
              <a:t>Annabelle </a:t>
            </a:r>
            <a:r>
              <a:rPr lang="fr-FR" sz="1600" dirty="0" err="1" smtClean="0"/>
              <a:t>Rondaud</a:t>
            </a:r>
            <a:r>
              <a:rPr lang="fr-FR" sz="1600" dirty="0" smtClean="0"/>
              <a:t>, Pierre </a:t>
            </a:r>
            <a:r>
              <a:rPr lang="fr-FR" sz="1600" dirty="0" err="1" smtClean="0"/>
              <a:t>Pacaud</a:t>
            </a:r>
            <a:r>
              <a:rPr lang="fr-FR" sz="1600" dirty="0" smtClean="0"/>
              <a:t> et Eric </a:t>
            </a:r>
            <a:r>
              <a:rPr lang="fr-FR" sz="1600" dirty="0" err="1" smtClean="0"/>
              <a:t>Dimnet</a:t>
            </a:r>
            <a:endParaRPr lang="fr-FR" sz="1600" dirty="0" smtClean="0"/>
          </a:p>
          <a:p>
            <a:pPr marL="0" indent="0">
              <a:spcBef>
                <a:spcPts val="600"/>
              </a:spcBef>
              <a:spcAft>
                <a:spcPts val="600"/>
              </a:spcAft>
              <a:defRPr/>
            </a:pPr>
            <a:r>
              <a:rPr lang="fr-FR" sz="1600" b="1" dirty="0" smtClean="0"/>
              <a:t>Les deux GTN du Cluster 5 : </a:t>
            </a:r>
            <a:r>
              <a:rPr lang="fr-FR" sz="1600" dirty="0" smtClean="0"/>
              <a:t>Climat-Energie (</a:t>
            </a:r>
            <a:r>
              <a:rPr lang="fr-FR" sz="1600" i="1" dirty="0" smtClean="0"/>
              <a:t>destinations 1 à 4, animé par Annabelle </a:t>
            </a:r>
            <a:r>
              <a:rPr lang="fr-FR" sz="1600" i="1" dirty="0" err="1" smtClean="0"/>
              <a:t>Rondaud</a:t>
            </a:r>
            <a:r>
              <a:rPr lang="fr-FR" sz="1600" dirty="0" smtClean="0"/>
              <a:t>) et Transports (</a:t>
            </a:r>
            <a:r>
              <a:rPr lang="fr-FR" sz="1600" i="1" dirty="0" smtClean="0"/>
              <a:t>destination 2, 5 et 6, animé par Pierre </a:t>
            </a:r>
            <a:r>
              <a:rPr lang="fr-FR" sz="1600" i="1" dirty="0" err="1" smtClean="0"/>
              <a:t>Pacaud</a:t>
            </a:r>
            <a:r>
              <a:rPr lang="fr-FR" sz="1600" i="1" dirty="0" smtClean="0"/>
              <a:t> et Eric </a:t>
            </a:r>
            <a:r>
              <a:rPr lang="fr-FR" sz="1600" i="1" dirty="0" err="1" smtClean="0"/>
              <a:t>Dimnet</a:t>
            </a:r>
            <a:r>
              <a:rPr lang="fr-FR" sz="1600" dirty="0" smtClean="0"/>
              <a:t>)</a:t>
            </a:r>
          </a:p>
          <a:p>
            <a:pPr marL="514350" indent="-285750">
              <a:spcBef>
                <a:spcPts val="600"/>
              </a:spcBef>
              <a:spcAft>
                <a:spcPts val="600"/>
              </a:spcAft>
              <a:buClr>
                <a:srgbClr val="EA5433"/>
              </a:buClr>
              <a:buSzPct val="80000"/>
              <a:buFont typeface="Wingdings"/>
              <a:buChar char="Ø"/>
              <a:defRPr/>
            </a:pPr>
            <a:r>
              <a:rPr lang="fr-FR" sz="1400" dirty="0" smtClean="0">
                <a:solidFill>
                  <a:schemeClr val="tx1"/>
                </a:solidFill>
              </a:rPr>
              <a:t>Contacter </a:t>
            </a:r>
            <a:r>
              <a:rPr lang="fr-FR" sz="1400" u="sng" dirty="0">
                <a:solidFill>
                  <a:schemeClr val="tx1"/>
                </a:solidFill>
                <a:hlinkClick r:id="rId2" tooltip="mailto:annabelle.rondaud@recherche.gouv.fr"/>
              </a:rPr>
              <a:t>annabelle.rondaud@recherche.gouv.fr</a:t>
            </a:r>
            <a:r>
              <a:rPr lang="fr-FR" sz="1400" dirty="0">
                <a:solidFill>
                  <a:schemeClr val="tx1"/>
                </a:solidFill>
              </a:rPr>
              <a:t> ou </a:t>
            </a:r>
            <a:r>
              <a:rPr lang="fr-FR" sz="1400" u="sng" dirty="0" smtClean="0">
                <a:solidFill>
                  <a:schemeClr val="tx1"/>
                </a:solidFill>
                <a:hlinkClick r:id="rId3"/>
              </a:rPr>
              <a:t>pierre.pacaud@recherche.gouv.fr</a:t>
            </a:r>
            <a:r>
              <a:rPr lang="fr-FR" sz="1400" dirty="0" smtClean="0">
                <a:solidFill>
                  <a:schemeClr val="tx1"/>
                </a:solidFill>
              </a:rPr>
              <a:t> / </a:t>
            </a:r>
            <a:r>
              <a:rPr lang="fr-FR" sz="1400" dirty="0" smtClean="0">
                <a:solidFill>
                  <a:schemeClr val="tx1"/>
                </a:solidFill>
                <a:hlinkClick r:id="rId4"/>
              </a:rPr>
              <a:t>eric.dimnet@developpement-durable.gouv.fr</a:t>
            </a:r>
            <a:r>
              <a:rPr lang="fr-FR" sz="1400" dirty="0" smtClean="0">
                <a:solidFill>
                  <a:schemeClr val="tx1"/>
                </a:solidFill>
              </a:rPr>
              <a:t> pour plus d’informations sur les </a:t>
            </a:r>
            <a:r>
              <a:rPr lang="fr-FR" sz="1400" b="1" dirty="0" smtClean="0">
                <a:solidFill>
                  <a:schemeClr val="tx1"/>
                </a:solidFill>
              </a:rPr>
              <a:t>GTN</a:t>
            </a:r>
            <a:r>
              <a:rPr lang="fr-FR" sz="1400" dirty="0" smtClean="0">
                <a:solidFill>
                  <a:schemeClr val="tx1"/>
                </a:solidFill>
              </a:rPr>
              <a:t> et la manière dont ils contribuent à </a:t>
            </a:r>
            <a:r>
              <a:rPr lang="fr-FR" sz="1400" dirty="0">
                <a:solidFill>
                  <a:schemeClr val="tx1"/>
                </a:solidFill>
              </a:rPr>
              <a:t>l’</a:t>
            </a:r>
            <a:r>
              <a:rPr lang="fr-FR" sz="1400" b="1" dirty="0">
                <a:solidFill>
                  <a:schemeClr val="tx1"/>
                </a:solidFill>
              </a:rPr>
              <a:t>élaboration des futurs appels </a:t>
            </a:r>
            <a:r>
              <a:rPr lang="fr-FR" sz="1400" dirty="0">
                <a:solidFill>
                  <a:schemeClr val="tx1"/>
                </a:solidFill>
              </a:rPr>
              <a:t>du Cluster 5</a:t>
            </a:r>
          </a:p>
          <a:p>
            <a:pPr marL="514350" indent="-285750">
              <a:spcBef>
                <a:spcPts val="600"/>
              </a:spcBef>
              <a:spcAft>
                <a:spcPts val="600"/>
              </a:spcAft>
              <a:buClr>
                <a:srgbClr val="EA5433"/>
              </a:buClr>
              <a:buSzPct val="80000"/>
              <a:buFont typeface="Wingdings"/>
              <a:buChar char="Ø"/>
              <a:defRPr/>
            </a:pPr>
            <a:endParaRPr lang="fr-FR" sz="1400" dirty="0">
              <a:solidFill>
                <a:schemeClr val="tx1"/>
              </a:solidFill>
            </a:endParaRPr>
          </a:p>
          <a:p>
            <a:pPr marL="0" indent="0">
              <a:spcBef>
                <a:spcPts val="1200"/>
              </a:spcBef>
              <a:spcAft>
                <a:spcPts val="600"/>
              </a:spcAft>
              <a:defRPr/>
            </a:pPr>
            <a:endParaRPr lang="fr-FR" sz="1400" dirty="0">
              <a:solidFill>
                <a:srgbClr val="000091"/>
              </a:solidFill>
            </a:endParaRPr>
          </a:p>
        </p:txBody>
      </p:sp>
      <p:sp>
        <p:nvSpPr>
          <p:cNvPr id="5" name="ZoneTexte 4"/>
          <p:cNvSpPr txBox="1"/>
          <p:nvPr/>
        </p:nvSpPr>
        <p:spPr bwMode="auto">
          <a:xfrm>
            <a:off x="3203848" y="195087"/>
            <a:ext cx="5765503" cy="369332"/>
          </a:xfrm>
          <a:prstGeom prst="rect">
            <a:avLst/>
          </a:prstGeom>
          <a:noFill/>
        </p:spPr>
        <p:txBody>
          <a:bodyPr wrap="square" rtlCol="0">
            <a:spAutoFit/>
          </a:bodyPr>
          <a:lstStyle/>
          <a:p>
            <a:pPr algn="r">
              <a:defRPr/>
            </a:pPr>
            <a:r>
              <a:rPr lang="fr-FR" b="1" dirty="0"/>
              <a:t>Le GTN Cluster 5</a:t>
            </a:r>
          </a:p>
        </p:txBody>
      </p:sp>
    </p:spTree>
    <p:extLst>
      <p:ext uri="{BB962C8B-B14F-4D97-AF65-F5344CB8AC3E}">
        <p14:creationId xmlns:p14="http://schemas.microsoft.com/office/powerpoint/2010/main" val="42210395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17" name="Google Shape;317;p30"/>
          <p:cNvSpPr txBox="1">
            <a:spLocks noGrp="1"/>
          </p:cNvSpPr>
          <p:nvPr>
            <p:ph type="body" idx="1"/>
          </p:nvPr>
        </p:nvSpPr>
        <p:spPr bwMode="auto">
          <a:xfrm>
            <a:off x="398527" y="1086037"/>
            <a:ext cx="8424000" cy="3673923"/>
          </a:xfrm>
          <a:prstGeom prst="rect">
            <a:avLst/>
          </a:prstGeom>
          <a:noFill/>
          <a:ln>
            <a:noFill/>
          </a:ln>
        </p:spPr>
        <p:txBody>
          <a:bodyPr spcFirstLastPara="1" wrap="square" lIns="0" tIns="0" rIns="0" bIns="0" anchor="t" anchorCtr="0">
            <a:noAutofit/>
          </a:bodyPr>
          <a:lstStyle/>
          <a:p>
            <a:pPr marL="0" indent="0">
              <a:spcBef>
                <a:spcPts val="600"/>
              </a:spcBef>
              <a:spcAft>
                <a:spcPts val="600"/>
              </a:spcAft>
              <a:defRPr/>
            </a:pPr>
            <a:r>
              <a:rPr lang="fr-FR" sz="2400" b="1" dirty="0"/>
              <a:t>Contacts</a:t>
            </a:r>
            <a:endParaRPr sz="1400" dirty="0"/>
          </a:p>
          <a:p>
            <a:pPr marL="514350" indent="-285750">
              <a:spcBef>
                <a:spcPts val="600"/>
              </a:spcBef>
              <a:buClr>
                <a:schemeClr val="accent4"/>
              </a:buClr>
              <a:buSzPct val="80000"/>
              <a:buFont typeface="Courier New"/>
              <a:buChar char="o"/>
              <a:defRPr/>
            </a:pPr>
            <a:r>
              <a:rPr lang="fr-FR" sz="1400" b="1" dirty="0"/>
              <a:t>Mail :</a:t>
            </a:r>
          </a:p>
          <a:p>
            <a:pPr marL="971550" lvl="1" indent="-285750">
              <a:buClr>
                <a:schemeClr val="accent4"/>
              </a:buClr>
              <a:buSzPct val="80000"/>
              <a:buFont typeface="Wingdings" panose="05000000000000000000" pitchFamily="2" charset="2"/>
              <a:buChar char="Ø"/>
              <a:defRPr/>
            </a:pPr>
            <a:r>
              <a:rPr lang="fr-FR" sz="1200" b="1" dirty="0"/>
              <a:t>PCN Climat/Energie : </a:t>
            </a:r>
            <a:r>
              <a:rPr lang="fr-FR" sz="1200" u="sng" dirty="0">
                <a:hlinkClick r:id="rId2" tooltip="mailto:pcn-climat-energie@recherche.gouv.fr"/>
              </a:rPr>
              <a:t>pcn-climat-energie@recherche.gouv.fr</a:t>
            </a:r>
            <a:endParaRPr lang="fr-FR" sz="1200" u="sng" dirty="0"/>
          </a:p>
          <a:p>
            <a:pPr marL="971550" lvl="1" indent="-285750">
              <a:spcBef>
                <a:spcPts val="0"/>
              </a:spcBef>
              <a:spcAft>
                <a:spcPts val="600"/>
              </a:spcAft>
              <a:buClr>
                <a:schemeClr val="accent4"/>
              </a:buClr>
              <a:buSzPct val="80000"/>
              <a:buFont typeface="Wingdings" panose="05000000000000000000" pitchFamily="2" charset="2"/>
              <a:buChar char="Ø"/>
              <a:defRPr/>
            </a:pPr>
            <a:r>
              <a:rPr lang="fr-FR" sz="1200" b="1" dirty="0"/>
              <a:t>PCN Transports : </a:t>
            </a:r>
            <a:r>
              <a:rPr lang="fr-FR" sz="1200" u="sng" dirty="0">
                <a:hlinkClick r:id="rId3"/>
              </a:rPr>
              <a:t>pcn-transport@recherche.gouv.fr</a:t>
            </a:r>
            <a:r>
              <a:rPr lang="fr-FR" sz="1200" u="sng" dirty="0"/>
              <a:t> </a:t>
            </a:r>
            <a:endParaRPr lang="fr-FR" sz="1200" dirty="0"/>
          </a:p>
          <a:p>
            <a:pPr marL="514350" indent="-285750">
              <a:spcBef>
                <a:spcPts val="600"/>
              </a:spcBef>
              <a:spcAft>
                <a:spcPts val="600"/>
              </a:spcAft>
              <a:buClr>
                <a:schemeClr val="accent4"/>
              </a:buClr>
              <a:buSzPct val="80000"/>
              <a:buFont typeface="Courier New"/>
              <a:buChar char="o"/>
              <a:defRPr/>
            </a:pPr>
            <a:r>
              <a:rPr lang="fr-FR" sz="1400" b="1" dirty="0"/>
              <a:t>Liste de diffusion : </a:t>
            </a:r>
            <a:r>
              <a:rPr lang="fr-FR" sz="1400" u="sng" dirty="0">
                <a:hlinkClick r:id="rId4" tooltip="https://www.horizon-europe.gouv.fr/liste-de-diffusion-du-pcn-climat-energie-27809"/>
              </a:rPr>
              <a:t>PCN Climat/Energie </a:t>
            </a:r>
            <a:r>
              <a:rPr lang="fr-FR" sz="1400" dirty="0"/>
              <a:t> &amp; </a:t>
            </a:r>
            <a:r>
              <a:rPr lang="fr-FR" sz="1400" dirty="0">
                <a:hlinkClick r:id="rId5"/>
              </a:rPr>
              <a:t>PCN Transports</a:t>
            </a:r>
            <a:endParaRPr dirty="0"/>
          </a:p>
          <a:p>
            <a:pPr marL="514350" indent="-285750">
              <a:spcBef>
                <a:spcPts val="600"/>
              </a:spcBef>
              <a:spcAft>
                <a:spcPts val="600"/>
              </a:spcAft>
              <a:buClr>
                <a:schemeClr val="accent4"/>
              </a:buClr>
              <a:buSzPct val="80000"/>
              <a:buFont typeface="Courier New"/>
              <a:buChar char="o"/>
              <a:defRPr/>
            </a:pPr>
            <a:r>
              <a:rPr lang="fr-FR" sz="1400" b="1" dirty="0"/>
              <a:t>Liste de diffusion spécifique</a:t>
            </a:r>
            <a:r>
              <a:rPr lang="fr-FR" sz="1400" b="1" dirty="0">
                <a:solidFill>
                  <a:schemeClr val="bg2"/>
                </a:solidFill>
              </a:rPr>
              <a:t> </a:t>
            </a:r>
            <a:r>
              <a:rPr lang="fr-FR" sz="1400" b="1" dirty="0"/>
              <a:t>aux relais Horizon Europe :</a:t>
            </a:r>
            <a:r>
              <a:rPr lang="fr-FR" sz="1400" dirty="0"/>
              <a:t> </a:t>
            </a:r>
            <a:r>
              <a:rPr lang="fr-FR" sz="1400" u="sng" dirty="0">
                <a:solidFill>
                  <a:schemeClr val="bg2"/>
                </a:solidFill>
                <a:hlinkClick r:id="rId6" tooltip="https://www.horizon-europe.gouv.fr/relais-horizon-europe"/>
              </a:rPr>
              <a:t>Inscrivez-vous à la liste Relais HE</a:t>
            </a:r>
            <a:endParaRPr dirty="0"/>
          </a:p>
          <a:p>
            <a:pPr marL="514350" indent="-285750">
              <a:spcBef>
                <a:spcPts val="600"/>
              </a:spcBef>
              <a:buClr>
                <a:schemeClr val="accent4"/>
              </a:buClr>
              <a:buSzPct val="80000"/>
              <a:buFont typeface="Courier New"/>
              <a:buChar char="o"/>
              <a:defRPr/>
            </a:pPr>
            <a:r>
              <a:rPr lang="fr-FR" sz="1400" b="1" dirty="0"/>
              <a:t>LinkedIn : </a:t>
            </a:r>
          </a:p>
          <a:p>
            <a:pPr marL="971550" lvl="1" indent="-285750">
              <a:buClr>
                <a:schemeClr val="accent4"/>
              </a:buClr>
              <a:buSzPct val="80000"/>
              <a:buFont typeface="Wingdings" panose="05000000000000000000" pitchFamily="2" charset="2"/>
              <a:buChar char="Ø"/>
              <a:defRPr/>
            </a:pPr>
            <a:r>
              <a:rPr lang="fr-FR" sz="1200" b="1" dirty="0"/>
              <a:t>Climat/Energie : </a:t>
            </a:r>
            <a:r>
              <a:rPr lang="fr-FR" sz="1200" dirty="0">
                <a:hlinkClick r:id="rId7" tooltip="https://www.linkedin.com/company/pcn-climat-energie"/>
              </a:rPr>
              <a:t>https://www.linkedin.com/company/pcn-climat-energie</a:t>
            </a:r>
            <a:endParaRPr lang="fr-FR" sz="1200" dirty="0"/>
          </a:p>
          <a:p>
            <a:pPr marL="971550" lvl="1" indent="-285750">
              <a:spcBef>
                <a:spcPts val="0"/>
              </a:spcBef>
              <a:spcAft>
                <a:spcPts val="600"/>
              </a:spcAft>
              <a:buClr>
                <a:schemeClr val="accent4"/>
              </a:buClr>
              <a:buSzPct val="80000"/>
              <a:buFont typeface="Wingdings" panose="05000000000000000000" pitchFamily="2" charset="2"/>
              <a:buChar char="Ø"/>
              <a:defRPr/>
            </a:pPr>
            <a:r>
              <a:rPr lang="fr-FR" sz="1200" b="1" dirty="0"/>
              <a:t>Transports : </a:t>
            </a:r>
            <a:r>
              <a:rPr lang="fr-FR" sz="1200" dirty="0">
                <a:hlinkClick r:id="rId8"/>
              </a:rPr>
              <a:t>https://www.linkedin.com/company/pcn-transports/</a:t>
            </a:r>
            <a:r>
              <a:rPr lang="fr-FR" sz="1200" dirty="0"/>
              <a:t> </a:t>
            </a:r>
          </a:p>
          <a:p>
            <a:pPr marL="514350" indent="-285750">
              <a:spcBef>
                <a:spcPts val="600"/>
              </a:spcBef>
              <a:buClr>
                <a:schemeClr val="accent4"/>
              </a:buClr>
              <a:buSzPct val="80000"/>
              <a:buFont typeface="Courier New"/>
              <a:buChar char="o"/>
              <a:defRPr/>
            </a:pPr>
            <a:r>
              <a:rPr lang="fr-FR" sz="1400" b="1" dirty="0">
                <a:solidFill>
                  <a:srgbClr val="000091"/>
                </a:solidFill>
              </a:rPr>
              <a:t>Site internet </a:t>
            </a:r>
          </a:p>
          <a:p>
            <a:pPr marL="971550" lvl="1" indent="-285750">
              <a:buClr>
                <a:schemeClr val="accent4"/>
              </a:buClr>
              <a:buSzPct val="80000"/>
              <a:buFont typeface="Wingdings" panose="05000000000000000000" pitchFamily="2" charset="2"/>
              <a:buChar char="Ø"/>
              <a:defRPr/>
            </a:pPr>
            <a:r>
              <a:rPr lang="fr-FR" sz="1200" b="1" dirty="0"/>
              <a:t>Climat/Energie : </a:t>
            </a:r>
            <a:r>
              <a:rPr lang="fr-FR" sz="1200" dirty="0">
                <a:hlinkClick r:id="rId9" tooltip="https://www.horizon-europe.gouv.fr/climat-energie-cluster5"/>
              </a:rPr>
              <a:t>https://www.horizon-europe.gouv.fr/climat-energie-cluster5</a:t>
            </a:r>
            <a:endParaRPr lang="fr-FR" sz="1200" dirty="0"/>
          </a:p>
          <a:p>
            <a:pPr marL="971550" lvl="1" indent="-285750">
              <a:spcBef>
                <a:spcPts val="0"/>
              </a:spcBef>
              <a:spcAft>
                <a:spcPts val="600"/>
              </a:spcAft>
              <a:buClr>
                <a:schemeClr val="accent4"/>
              </a:buClr>
              <a:buSzPct val="80000"/>
              <a:buFont typeface="Wingdings" panose="05000000000000000000" pitchFamily="2" charset="2"/>
              <a:buChar char="Ø"/>
              <a:defRPr/>
            </a:pPr>
            <a:r>
              <a:rPr lang="fr-FR" sz="1200" b="1" dirty="0"/>
              <a:t>Transports : </a:t>
            </a:r>
            <a:r>
              <a:rPr lang="fr-FR" sz="1200" dirty="0">
                <a:hlinkClick r:id="rId10"/>
              </a:rPr>
              <a:t>https://www.horizon-europe.gouv.fr/transports</a:t>
            </a:r>
            <a:r>
              <a:rPr lang="fr-FR" sz="1200" dirty="0"/>
              <a:t> </a:t>
            </a:r>
          </a:p>
          <a:p>
            <a:pPr marL="514350" indent="-285750">
              <a:spcBef>
                <a:spcPts val="600"/>
              </a:spcBef>
              <a:spcAft>
                <a:spcPts val="600"/>
              </a:spcAft>
              <a:buClr>
                <a:srgbClr val="EA5433"/>
              </a:buClr>
              <a:buSzPct val="80000"/>
              <a:buFont typeface="Courier New"/>
              <a:buChar char="o"/>
              <a:defRPr/>
            </a:pPr>
            <a:endParaRPr lang="fr-FR" sz="1200" dirty="0">
              <a:solidFill>
                <a:srgbClr val="000091"/>
              </a:solidFill>
            </a:endParaRPr>
          </a:p>
          <a:p>
            <a:pPr marL="228600" indent="0">
              <a:spcBef>
                <a:spcPts val="600"/>
              </a:spcBef>
              <a:spcAft>
                <a:spcPts val="600"/>
              </a:spcAft>
              <a:buSzPct val="69000"/>
              <a:defRPr/>
            </a:pPr>
            <a:endParaRPr lang="fr-FR" sz="1400" u="sng" dirty="0">
              <a:solidFill>
                <a:srgbClr val="000000"/>
              </a:solidFill>
            </a:endParaRPr>
          </a:p>
          <a:p>
            <a:pPr marL="0" indent="0">
              <a:spcBef>
                <a:spcPts val="1200"/>
              </a:spcBef>
              <a:spcAft>
                <a:spcPts val="600"/>
              </a:spcAft>
              <a:defRPr/>
            </a:pPr>
            <a:endParaRPr lang="fr-FR" sz="1600" dirty="0">
              <a:solidFill>
                <a:srgbClr val="000091"/>
              </a:solidFill>
            </a:endParaRPr>
          </a:p>
        </p:txBody>
      </p:sp>
      <p:sp>
        <p:nvSpPr>
          <p:cNvPr id="5" name="ZoneTexte 4"/>
          <p:cNvSpPr txBox="1"/>
          <p:nvPr/>
        </p:nvSpPr>
        <p:spPr bwMode="auto">
          <a:xfrm>
            <a:off x="3203848" y="195087"/>
            <a:ext cx="5765503" cy="369332"/>
          </a:xfrm>
          <a:prstGeom prst="rect">
            <a:avLst/>
          </a:prstGeom>
          <a:noFill/>
        </p:spPr>
        <p:txBody>
          <a:bodyPr wrap="square" rtlCol="0">
            <a:spAutoFit/>
          </a:bodyPr>
          <a:lstStyle/>
          <a:p>
            <a:pPr algn="r">
              <a:defRPr/>
            </a:pPr>
            <a:r>
              <a:rPr lang="fr-FR" b="1"/>
              <a:t>Contacts PCN</a:t>
            </a:r>
          </a:p>
        </p:txBody>
      </p:sp>
    </p:spTree>
    <p:extLst>
      <p:ext uri="{BB962C8B-B14F-4D97-AF65-F5344CB8AC3E}">
        <p14:creationId xmlns:p14="http://schemas.microsoft.com/office/powerpoint/2010/main" val="600047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68302" y="828252"/>
            <a:ext cx="8481354" cy="3983136"/>
          </a:xfrm>
          <a:prstGeom prst="rect">
            <a:avLst/>
          </a:prstGeom>
          <a:solidFill>
            <a:schemeClr val="bg1"/>
          </a:solidFill>
        </p:spPr>
        <p:txBody>
          <a:bodyPr/>
          <a:lstStyle/>
          <a:p>
            <a:pPr>
              <a:spcBef>
                <a:spcPts val="600"/>
              </a:spcBef>
              <a:spcAft>
                <a:spcPts val="600"/>
              </a:spcAft>
              <a:defRPr/>
            </a:pPr>
            <a:r>
              <a:rPr lang="fr-FR" sz="1200" b="0" dirty="0">
                <a:solidFill>
                  <a:schemeClr val="tx1"/>
                </a:solidFill>
              </a:rPr>
              <a:t>Horizon Europe est le programme-cadre de l'Union européenne pour la recherche et l'innovation. Il couvre la période 2021-2027 et est doté d'un budget de 95,5 milliards d'euros.</a:t>
            </a:r>
            <a:br>
              <a:rPr lang="fr-FR" sz="1200" b="0" dirty="0">
                <a:solidFill>
                  <a:schemeClr val="tx1"/>
                </a:solidFill>
              </a:rPr>
            </a:br>
            <a:r>
              <a:rPr lang="fr-FR" sz="1200" b="0" dirty="0">
                <a:solidFill>
                  <a:schemeClr val="tx1"/>
                </a:solidFill>
              </a:rPr>
              <a:t/>
            </a:r>
            <a:br>
              <a:rPr lang="fr-FR" sz="1200" b="0" dirty="0">
                <a:solidFill>
                  <a:schemeClr val="tx1"/>
                </a:solidFill>
              </a:rPr>
            </a:br>
            <a:r>
              <a:rPr lang="fr-FR" sz="1200" b="0" dirty="0">
                <a:solidFill>
                  <a:schemeClr val="tx1"/>
                </a:solidFill>
              </a:rPr>
              <a:t>Le présent guide a été réalisé par les membres du </a:t>
            </a:r>
            <a:r>
              <a:rPr lang="fr-FR" sz="1200" dirty="0">
                <a:solidFill>
                  <a:schemeClr val="tx1"/>
                </a:solidFill>
              </a:rPr>
              <a:t>Point de Contact National </a:t>
            </a:r>
            <a:r>
              <a:rPr lang="fr-FR" sz="1200" b="0" dirty="0">
                <a:solidFill>
                  <a:schemeClr val="tx1"/>
                </a:solidFill>
              </a:rPr>
              <a:t>(PCN) français Horizon Europe en charge du </a:t>
            </a:r>
            <a:r>
              <a:rPr lang="fr-FR" sz="1200" dirty="0">
                <a:solidFill>
                  <a:schemeClr val="tx1"/>
                </a:solidFill>
              </a:rPr>
              <a:t>Cluster 5 sur les thématiques climat, énergie et mobilité </a:t>
            </a:r>
            <a:r>
              <a:rPr lang="fr-FR" sz="1200" b="0" dirty="0">
                <a:solidFill>
                  <a:schemeClr val="tx1"/>
                </a:solidFill>
              </a:rPr>
              <a:t>(</a:t>
            </a:r>
            <a:r>
              <a:rPr lang="fr-FR" sz="1200" b="0" u="sng" dirty="0">
                <a:solidFill>
                  <a:schemeClr val="tx1"/>
                </a:solidFill>
                <a:hlinkClick r:id="rId2" action="ppaction://hlinksldjump"/>
              </a:rPr>
              <a:t>voir ici</a:t>
            </a:r>
            <a:r>
              <a:rPr lang="fr-FR" sz="1200" b="0" dirty="0">
                <a:solidFill>
                  <a:schemeClr val="tx1"/>
                </a:solidFill>
              </a:rPr>
              <a:t>).</a:t>
            </a:r>
            <a:br>
              <a:rPr lang="fr-FR" sz="1200" b="0" dirty="0">
                <a:solidFill>
                  <a:schemeClr val="tx1"/>
                </a:solidFill>
              </a:rPr>
            </a:br>
            <a:r>
              <a:rPr lang="fr-FR" sz="1200" b="0" dirty="0">
                <a:solidFill>
                  <a:schemeClr val="tx1"/>
                </a:solidFill>
              </a:rPr>
              <a:t/>
            </a:r>
            <a:br>
              <a:rPr lang="fr-FR" sz="1200" b="0" dirty="0">
                <a:solidFill>
                  <a:schemeClr val="tx1"/>
                </a:solidFill>
              </a:rPr>
            </a:br>
            <a:r>
              <a:rPr lang="fr-FR" sz="1200" b="0" dirty="0">
                <a:solidFill>
                  <a:schemeClr val="tx1"/>
                </a:solidFill>
              </a:rPr>
              <a:t>En France, le dispositif des PCN est placé sous l'autorité du </a:t>
            </a:r>
            <a:r>
              <a:rPr lang="fr-FR" sz="1200" dirty="0">
                <a:solidFill>
                  <a:schemeClr val="tx1"/>
                </a:solidFill>
              </a:rPr>
              <a:t>Ministère de l'enseignement supérieur et de la recherche</a:t>
            </a:r>
            <a:r>
              <a:rPr lang="fr-FR" sz="1200" b="0" dirty="0">
                <a:solidFill>
                  <a:schemeClr val="tx1"/>
                </a:solidFill>
              </a:rPr>
              <a:t> et est piloté par la Délégation aux affaires européennes et internationales du Département « Accompagnement des opérateurs de l’ESR ». Les missions principales des PCN sont de (1) informer, sensibiliser les communautés françaises de recherche et d’innovation sur les opportunités de financement d'Horizon Europe ; (2) aider, conseiller et former les porteurs de projets aux modalités de fonctionnement du programme.</a:t>
            </a:r>
            <a:br>
              <a:rPr lang="fr-FR" sz="1200" b="0" dirty="0">
                <a:solidFill>
                  <a:schemeClr val="tx1"/>
                </a:solidFill>
              </a:rPr>
            </a:br>
            <a:r>
              <a:rPr lang="fr-FR" sz="1200" b="0" dirty="0">
                <a:solidFill>
                  <a:schemeClr val="tx1"/>
                </a:solidFill>
              </a:rPr>
              <a:t/>
            </a:r>
            <a:br>
              <a:rPr lang="fr-FR" sz="1200" b="0" dirty="0">
                <a:solidFill>
                  <a:schemeClr val="tx1"/>
                </a:solidFill>
              </a:rPr>
            </a:br>
            <a:r>
              <a:rPr lang="fr-FR" sz="1200" b="0" dirty="0">
                <a:solidFill>
                  <a:schemeClr val="tx1"/>
                </a:solidFill>
              </a:rPr>
              <a:t>Ce guide s'adresse à tous les acteurs français du monde </a:t>
            </a:r>
            <a:r>
              <a:rPr lang="fr-FR" sz="1200" b="0" dirty="0" smtClean="0">
                <a:solidFill>
                  <a:schemeClr val="tx1"/>
                </a:solidFill>
              </a:rPr>
              <a:t>de la </a:t>
            </a:r>
            <a:r>
              <a:rPr lang="fr-FR" sz="1200" b="0" dirty="0">
                <a:solidFill>
                  <a:schemeClr val="tx1"/>
                </a:solidFill>
              </a:rPr>
              <a:t>recherche </a:t>
            </a:r>
            <a:r>
              <a:rPr lang="fr-FR" sz="1200" b="0" dirty="0" smtClean="0">
                <a:solidFill>
                  <a:schemeClr val="tx1"/>
                </a:solidFill>
              </a:rPr>
              <a:t>et de l’innovation ainsi </a:t>
            </a:r>
            <a:r>
              <a:rPr lang="fr-FR" sz="1200" b="0" dirty="0">
                <a:solidFill>
                  <a:schemeClr val="tx1"/>
                </a:solidFill>
              </a:rPr>
              <a:t>qu'aux autorités publiques, aux acteurs économiques, sociaux et culturels potentiellement ciblés par le Cluster 5. Il vise à leur offrir un premier niveau d'accès au </a:t>
            </a:r>
            <a:r>
              <a:rPr lang="fr-FR" sz="1200" dirty="0">
                <a:solidFill>
                  <a:schemeClr val="tx1"/>
                </a:solidFill>
              </a:rPr>
              <a:t>programme de travail 2023 du Cluster 5</a:t>
            </a:r>
            <a:r>
              <a:rPr lang="fr-FR" sz="1200" b="0" dirty="0">
                <a:solidFill>
                  <a:schemeClr val="tx1"/>
                </a:solidFill>
              </a:rPr>
              <a:t>, en proposant en français des éléments structurels qui permettent de comprendre les fondements et les priorités du Cluster, ainsi qu'une synthèse des éléments clés de chaque appel.</a:t>
            </a:r>
            <a:br>
              <a:rPr lang="fr-FR" sz="1200" b="0" dirty="0">
                <a:solidFill>
                  <a:schemeClr val="tx1"/>
                </a:solidFill>
              </a:rPr>
            </a:br>
            <a:r>
              <a:rPr lang="fr-FR" sz="1200" b="0" dirty="0">
                <a:solidFill>
                  <a:schemeClr val="tx1"/>
                </a:solidFill>
              </a:rPr>
              <a:t/>
            </a:r>
            <a:br>
              <a:rPr lang="fr-FR" sz="1200" b="0" dirty="0">
                <a:solidFill>
                  <a:schemeClr val="tx1"/>
                </a:solidFill>
              </a:rPr>
            </a:br>
            <a:r>
              <a:rPr lang="fr-FR" sz="1200" dirty="0">
                <a:solidFill>
                  <a:srgbClr val="FF0000"/>
                </a:solidFill>
              </a:rPr>
              <a:t>Les synthèses et traductions proposées dans ce guide n'engagent que la responsabilité de leurs auteurs et en aucune manière celle de la Commission européenne. Les porteurs de projets intéressés doivent impérativement se référer au </a:t>
            </a:r>
            <a:r>
              <a:rPr lang="fr-FR" sz="1200" u="sng" dirty="0">
                <a:solidFill>
                  <a:srgbClr val="FF0000"/>
                </a:solidFill>
                <a:hlinkClick r:id="rId3" tooltip="https://ec.europa.eu/info/funding-tenders/opportunities/docs/2021-2027/horizon/wp-call/2021-2022/wp-8-climate-energy-and-mobility_horizon-2021-2022_en.pdf"/>
              </a:rPr>
              <a:t>programme de travail 2023-2024 du Cluster 5 </a:t>
            </a:r>
            <a:r>
              <a:rPr lang="fr-FR" sz="1200" dirty="0">
                <a:solidFill>
                  <a:srgbClr val="FF0000"/>
                </a:solidFill>
              </a:rPr>
              <a:t>publié uniquement en anglais.</a:t>
            </a:r>
            <a:r>
              <a:rPr lang="fr-FR" sz="1200" b="0" dirty="0"/>
              <a:t/>
            </a:r>
            <a:br>
              <a:rPr lang="fr-FR" sz="1200" b="0" dirty="0"/>
            </a:br>
            <a:endParaRPr lang="fr-FR" sz="1200" b="0" dirty="0"/>
          </a:p>
          <a:p>
            <a:pPr>
              <a:defRPr/>
            </a:pPr>
            <a:endParaRPr lang="fr-FR" sz="1200" b="0" dirty="0">
              <a:solidFill>
                <a:srgbClr val="000091"/>
              </a:solidFill>
            </a:endParaRPr>
          </a:p>
          <a:p>
            <a:pPr>
              <a:defRPr/>
            </a:pPr>
            <a:endParaRPr lang="fr-FR" sz="1200" b="0" dirty="0">
              <a:solidFill>
                <a:srgbClr val="000091"/>
              </a:solidFill>
            </a:endParaRPr>
          </a:p>
        </p:txBody>
      </p:sp>
      <p:sp>
        <p:nvSpPr>
          <p:cNvPr id="4" name="Espace réservé du numéro de diapositive 3"/>
          <p:cNvSpPr>
            <a:spLocks noGrp="1"/>
          </p:cNvSpPr>
          <p:nvPr>
            <p:ph type="sldNum" idx="12"/>
          </p:nvPr>
        </p:nvSpPr>
        <p:spPr bwMode="auto"/>
        <p:txBody>
          <a:bodyPr/>
          <a:lstStyle/>
          <a:p>
            <a:pPr marL="0" marR="0" lvl="0" indent="0" algn="r" defTabSz="914400">
              <a:lnSpc>
                <a:spcPct val="100000"/>
              </a:lnSpc>
              <a:spcBef>
                <a:spcPts val="0"/>
              </a:spcBef>
              <a:spcAft>
                <a:spcPts val="0"/>
              </a:spcAft>
              <a:buClr>
                <a:srgbClr val="000000"/>
              </a:buClr>
              <a:buSzPts val="1800"/>
              <a:buFont typeface="Arial"/>
              <a:buNone/>
              <a:defRPr/>
            </a:pPr>
            <a:fld id="{00000000-1234-1234-1234-123412341234}" type="slidenum">
              <a:rPr lang="fr-FR" sz="1350" b="0" i="0" u="none" strike="noStrike" cap="none" spc="0">
                <a:ln>
                  <a:noFill/>
                </a:ln>
                <a:solidFill>
                  <a:srgbClr val="888888"/>
                </a:solidFill>
                <a:latin typeface="Calibri"/>
                <a:cs typeface="Calibri"/>
              </a:rPr>
              <a:t>4</a:t>
            </a:fld>
            <a:endParaRPr lang="fr-FR" sz="1350" b="0" i="0" u="none" strike="noStrike" cap="none" spc="0">
              <a:ln>
                <a:noFill/>
              </a:ln>
              <a:solidFill>
                <a:srgbClr val="888888"/>
              </a:solidFill>
              <a:latin typeface="Calibri"/>
              <a:cs typeface="Calibri"/>
            </a:endParaRPr>
          </a:p>
        </p:txBody>
      </p:sp>
      <p:sp>
        <p:nvSpPr>
          <p:cNvPr id="5" name="ZoneTexte 4"/>
          <p:cNvSpPr txBox="1"/>
          <p:nvPr/>
        </p:nvSpPr>
        <p:spPr bwMode="auto">
          <a:xfrm>
            <a:off x="5986463" y="433820"/>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a:lnSpc>
                <a:spcPct val="100000"/>
              </a:lnSpc>
              <a:spcBef>
                <a:spcPts val="0"/>
              </a:spcBef>
              <a:spcAft>
                <a:spcPts val="0"/>
              </a:spcAft>
              <a:buClr>
                <a:srgbClr val="000000"/>
              </a:buClr>
              <a:buSzTx/>
              <a:buFont typeface="Arial"/>
              <a:buNone/>
              <a:defRPr/>
            </a:pPr>
            <a:r>
              <a:rPr lang="fr-FR" sz="1600" b="1" i="0" u="none" strike="noStrike" cap="none" spc="0">
                <a:ln>
                  <a:noFill/>
                </a:ln>
                <a:latin typeface="Arial"/>
                <a:cs typeface="Arial"/>
              </a:rPr>
              <a:t>AVANT-PROPOS</a:t>
            </a:r>
            <a:endParaRPr/>
          </a:p>
        </p:txBody>
      </p:sp>
    </p:spTree>
    <p:extLst>
      <p:ext uri="{BB962C8B-B14F-4D97-AF65-F5344CB8AC3E}">
        <p14:creationId xmlns:p14="http://schemas.microsoft.com/office/powerpoint/2010/main" val="2398401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5" name="Espace réservé du texte 4"/>
          <p:cNvSpPr>
            <a:spLocks noGrp="1"/>
          </p:cNvSpPr>
          <p:nvPr>
            <p:ph type="body" sz="quarter" idx="13"/>
          </p:nvPr>
        </p:nvSpPr>
        <p:spPr bwMode="auto">
          <a:xfrm>
            <a:off x="611560" y="1563638"/>
            <a:ext cx="7668384" cy="2077200"/>
          </a:xfrm>
        </p:spPr>
        <p:txBody>
          <a:bodyPr/>
          <a:lstStyle/>
          <a:p>
            <a:pPr>
              <a:defRPr/>
            </a:pPr>
            <a:endParaRPr lang="fr-FR" sz="2800" b="0" dirty="0"/>
          </a:p>
          <a:p>
            <a:pPr>
              <a:defRPr/>
            </a:pPr>
            <a:r>
              <a:rPr lang="fr-FR" sz="2800" b="0" dirty="0"/>
              <a:t>PRÉSENTATION GÉNÉRALE</a:t>
            </a:r>
            <a:endParaRPr dirty="0"/>
          </a:p>
          <a:p>
            <a:pPr>
              <a:defRPr/>
            </a:pPr>
            <a:r>
              <a:rPr lang="fr-FR" sz="3200" dirty="0"/>
              <a:t>HORIZON EUROPE ET LE CLUSTER 5</a:t>
            </a:r>
            <a:endParaRPr dirty="0"/>
          </a:p>
          <a:p>
            <a:pPr>
              <a:defRPr/>
            </a:pPr>
            <a:r>
              <a:rPr lang="fr-FR" sz="3200" dirty="0"/>
              <a:t>Climat, Energie, Mobilité</a:t>
            </a:r>
          </a:p>
          <a:p>
            <a:pPr algn="ctr">
              <a:lnSpc>
                <a:spcPct val="100000"/>
              </a:lnSpc>
              <a:defRPr/>
            </a:pPr>
            <a:endParaRPr lang="fr-FR" sz="3600" b="0" dirty="0"/>
          </a:p>
        </p:txBody>
      </p:sp>
    </p:spTree>
    <p:extLst>
      <p:ext uri="{BB962C8B-B14F-4D97-AF65-F5344CB8AC3E}">
        <p14:creationId xmlns:p14="http://schemas.microsoft.com/office/powerpoint/2010/main" val="108452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7" name="Espace réservé du texte 9"/>
          <p:cNvSpPr txBox="1"/>
          <p:nvPr/>
        </p:nvSpPr>
        <p:spPr bwMode="auto">
          <a:xfrm>
            <a:off x="3563888" y="123477"/>
            <a:ext cx="5220112" cy="648072"/>
          </a:xfrm>
          <a:prstGeom prst="rect">
            <a:avLst/>
          </a:prstGeom>
        </p:spPr>
        <p:txBody>
          <a:bodyPr/>
          <a:ls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marL="180975" marR="0" lvl="0" indent="0" algn="r" defTabSz="914400">
              <a:lnSpc>
                <a:spcPct val="100000"/>
              </a:lnSpc>
              <a:spcBef>
                <a:spcPts val="0"/>
              </a:spcBef>
              <a:spcAft>
                <a:spcPts val="0"/>
              </a:spcAft>
              <a:buClr>
                <a:srgbClr val="000000"/>
              </a:buClr>
              <a:buSzTx/>
              <a:buFont typeface="Arial"/>
              <a:buNone/>
              <a:defRPr/>
            </a:pPr>
            <a:r>
              <a:rPr lang="fr-FR" sz="1800" b="1" i="0" u="none" strike="noStrike" cap="none" spc="0">
                <a:ln>
                  <a:noFill/>
                </a:ln>
                <a:solidFill>
                  <a:schemeClr val="tx1"/>
                </a:solidFill>
                <a:latin typeface="Arial"/>
                <a:cs typeface="Arial"/>
              </a:rPr>
              <a:t>Présentation générale</a:t>
            </a:r>
            <a:endParaRPr/>
          </a:p>
          <a:p>
            <a:pPr marL="180975" marR="0" lvl="0" indent="0" algn="r" defTabSz="914400">
              <a:lnSpc>
                <a:spcPct val="100000"/>
              </a:lnSpc>
              <a:spcBef>
                <a:spcPts val="0"/>
              </a:spcBef>
              <a:spcAft>
                <a:spcPts val="0"/>
              </a:spcAft>
              <a:buClr>
                <a:srgbClr val="000000"/>
              </a:buClr>
              <a:buSzTx/>
              <a:buFont typeface="Arial"/>
              <a:buNone/>
              <a:defRPr/>
            </a:pPr>
            <a:r>
              <a:rPr lang="fr-FR" sz="1200" b="1" i="0" u="none" strike="noStrike" cap="none" spc="0">
                <a:ln>
                  <a:noFill/>
                </a:ln>
                <a:solidFill>
                  <a:schemeClr val="tx1"/>
                </a:solidFill>
                <a:latin typeface="Arial"/>
                <a:cs typeface="Arial"/>
              </a:rPr>
              <a:t>HORIZON EUROPE</a:t>
            </a:r>
            <a:endParaRPr/>
          </a:p>
        </p:txBody>
      </p:sp>
      <p:pic>
        <p:nvPicPr>
          <p:cNvPr id="3" name="Image 2"/>
          <p:cNvPicPr>
            <a:picLocks noChangeAspect="1"/>
          </p:cNvPicPr>
          <p:nvPr/>
        </p:nvPicPr>
        <p:blipFill>
          <a:blip r:embed="rId2"/>
          <a:stretch/>
        </p:blipFill>
        <p:spPr bwMode="auto">
          <a:xfrm>
            <a:off x="3285123" y="1541165"/>
            <a:ext cx="5498876" cy="324000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bwMode="auto">
          <a:xfrm>
            <a:off x="298996" y="1676545"/>
            <a:ext cx="2986127" cy="3062377"/>
          </a:xfrm>
          <a:prstGeom prst="rect">
            <a:avLst/>
          </a:prstGeom>
        </p:spPr>
        <p:txBody>
          <a:bodyPr wrap="square" lIns="91440" tIns="45720" rIns="91440" bIns="45720" anchor="t">
            <a:spAutoFit/>
          </a:bodyPr>
          <a:lstStyle/>
          <a:p>
            <a:pPr marL="285750" marR="0" lvl="0" indent="-285750" algn="l" defTabSz="914400">
              <a:lnSpc>
                <a:spcPct val="100000"/>
              </a:lnSpc>
              <a:spcBef>
                <a:spcPts val="300"/>
              </a:spcBef>
              <a:spcAft>
                <a:spcPts val="300"/>
              </a:spcAft>
              <a:buClr>
                <a:srgbClr val="EA5433"/>
              </a:buClr>
              <a:buSzPct val="80000"/>
              <a:buFont typeface="Police système"/>
              <a:buChar char="↘"/>
              <a:defRPr/>
            </a:pPr>
            <a:r>
              <a:rPr lang="fr-FR" sz="1800" b="1" i="0" u="none" strike="noStrike" cap="none" spc="0" dirty="0">
                <a:ln>
                  <a:noFill/>
                </a:ln>
                <a:latin typeface="Arial"/>
                <a:ea typeface="+mj-ea"/>
                <a:cs typeface="Arial"/>
              </a:rPr>
              <a:t>2021 – 2027</a:t>
            </a:r>
            <a:endParaRPr dirty="0"/>
          </a:p>
          <a:p>
            <a:pPr marL="285750" marR="0" lvl="0" indent="-285750" algn="l" defTabSz="914400">
              <a:lnSpc>
                <a:spcPct val="100000"/>
              </a:lnSpc>
              <a:spcBef>
                <a:spcPts val="300"/>
              </a:spcBef>
              <a:spcAft>
                <a:spcPts val="300"/>
              </a:spcAft>
              <a:buClr>
                <a:srgbClr val="EA5433"/>
              </a:buClr>
              <a:buSzPct val="80000"/>
              <a:buFont typeface="Police système"/>
              <a:buChar char="↘"/>
              <a:defRPr/>
            </a:pPr>
            <a:r>
              <a:rPr lang="fr-FR" sz="1800" b="1" i="0" u="none" strike="noStrike" cap="none" spc="0" dirty="0">
                <a:ln>
                  <a:noFill/>
                </a:ln>
                <a:latin typeface="Arial"/>
                <a:ea typeface="+mj-ea"/>
                <a:cs typeface="Arial"/>
              </a:rPr>
              <a:t>95,5 </a:t>
            </a:r>
            <a:r>
              <a:rPr lang="fr-FR" sz="1800" b="1" i="0" u="none" strike="noStrike" cap="none" spc="0" dirty="0" smtClean="0">
                <a:ln>
                  <a:noFill/>
                </a:ln>
                <a:latin typeface="Arial"/>
                <a:ea typeface="+mj-ea"/>
                <a:cs typeface="Arial"/>
              </a:rPr>
              <a:t>Mds€</a:t>
            </a:r>
            <a:endParaRPr dirty="0"/>
          </a:p>
          <a:p>
            <a:pPr marL="285750" marR="0" lvl="0" indent="-285750" algn="l" defTabSz="914400">
              <a:lnSpc>
                <a:spcPct val="100000"/>
              </a:lnSpc>
              <a:spcBef>
                <a:spcPts val="300"/>
              </a:spcBef>
              <a:spcAft>
                <a:spcPts val="300"/>
              </a:spcAft>
              <a:buClr>
                <a:srgbClr val="EA5433"/>
              </a:buClr>
              <a:buSzPct val="80000"/>
              <a:buFont typeface="Police système"/>
              <a:buChar char="↘"/>
              <a:defRPr/>
            </a:pPr>
            <a:r>
              <a:rPr lang="fr-FR" sz="1200" b="0" i="1" u="none" strike="noStrike" cap="none" spc="0" dirty="0">
                <a:ln>
                  <a:noFill/>
                </a:ln>
                <a:latin typeface="Arial"/>
                <a:ea typeface="+mj-ea"/>
                <a:cs typeface="+mj-cs"/>
              </a:rPr>
              <a:t>Renforcer les </a:t>
            </a:r>
            <a:r>
              <a:rPr lang="fr-FR" sz="1200" b="1" i="1" u="none" strike="noStrike" cap="none" spc="0" dirty="0">
                <a:ln>
                  <a:noFill/>
                </a:ln>
                <a:latin typeface="Arial"/>
                <a:ea typeface="+mj-ea"/>
                <a:cs typeface="+mj-cs"/>
              </a:rPr>
              <a:t>bases scientifiques et technologiques </a:t>
            </a:r>
            <a:r>
              <a:rPr lang="fr-FR" sz="1200" b="0" i="1" u="none" strike="noStrike" cap="none" spc="0" dirty="0">
                <a:ln>
                  <a:noFill/>
                </a:ln>
                <a:latin typeface="Arial"/>
                <a:ea typeface="+mj-ea"/>
                <a:cs typeface="+mj-cs"/>
              </a:rPr>
              <a:t>de l'Union ;</a:t>
            </a:r>
            <a:r>
              <a:rPr lang="en-US" sz="1200" b="0" i="1" u="none" strike="noStrike" cap="none" spc="0" dirty="0">
                <a:ln>
                  <a:noFill/>
                </a:ln>
                <a:latin typeface="Arial"/>
                <a:ea typeface="+mj-ea"/>
                <a:cs typeface="+mj-cs"/>
              </a:rPr>
              <a:t>​</a:t>
            </a:r>
            <a:endParaRPr lang="en-US" sz="1200" b="0" i="1" u="none" strike="noStrike" cap="none" spc="0" dirty="0">
              <a:ln>
                <a:noFill/>
              </a:ln>
              <a:latin typeface="Arial"/>
              <a:ea typeface="+mj-ea"/>
              <a:cs typeface="Arial"/>
            </a:endParaRPr>
          </a:p>
          <a:p>
            <a:pPr marL="285750" marR="0" lvl="0" indent="-285750" algn="l" defTabSz="914400">
              <a:lnSpc>
                <a:spcPct val="100000"/>
              </a:lnSpc>
              <a:spcBef>
                <a:spcPts val="300"/>
              </a:spcBef>
              <a:spcAft>
                <a:spcPts val="300"/>
              </a:spcAft>
              <a:buClr>
                <a:srgbClr val="EA5433"/>
              </a:buClr>
              <a:buSzPct val="80000"/>
              <a:buFont typeface="Police système"/>
              <a:buChar char="↘"/>
              <a:defRPr/>
            </a:pPr>
            <a:r>
              <a:rPr lang="fr-FR" sz="1200" b="0" i="1" u="none" strike="noStrike" cap="none" spc="0" dirty="0">
                <a:ln>
                  <a:noFill/>
                </a:ln>
                <a:latin typeface="Arial"/>
                <a:ea typeface="+mj-ea"/>
                <a:cs typeface="+mj-cs"/>
              </a:rPr>
              <a:t>Stimuler sa capacité d’</a:t>
            </a:r>
            <a:r>
              <a:rPr lang="fr-FR" sz="1200" b="1" i="1" u="none" strike="noStrike" cap="none" spc="0" dirty="0">
                <a:ln>
                  <a:noFill/>
                </a:ln>
                <a:latin typeface="Arial"/>
                <a:ea typeface="+mj-ea"/>
                <a:cs typeface="+mj-cs"/>
              </a:rPr>
              <a:t>innovation</a:t>
            </a:r>
            <a:r>
              <a:rPr lang="fr-FR" sz="1200" b="0" i="1" u="none" strike="noStrike" cap="none" spc="0" dirty="0">
                <a:ln>
                  <a:noFill/>
                </a:ln>
                <a:latin typeface="Arial"/>
                <a:ea typeface="+mj-ea"/>
                <a:cs typeface="+mj-cs"/>
              </a:rPr>
              <a:t>, sa </a:t>
            </a:r>
            <a:r>
              <a:rPr lang="fr-FR" sz="1200" b="1" i="1" u="none" strike="noStrike" cap="none" spc="0" dirty="0">
                <a:ln>
                  <a:noFill/>
                </a:ln>
                <a:latin typeface="Arial"/>
                <a:ea typeface="+mj-ea"/>
                <a:cs typeface="+mj-cs"/>
              </a:rPr>
              <a:t>compétitivité </a:t>
            </a:r>
            <a:r>
              <a:rPr lang="fr-FR" sz="1200" b="0" i="1" u="none" strike="noStrike" cap="none" spc="0" dirty="0">
                <a:ln>
                  <a:noFill/>
                </a:ln>
                <a:latin typeface="Arial"/>
                <a:ea typeface="+mj-ea"/>
                <a:cs typeface="+mj-cs"/>
              </a:rPr>
              <a:t>et la création d’</a:t>
            </a:r>
            <a:r>
              <a:rPr lang="fr-FR" sz="1200" b="1" i="1" u="none" strike="noStrike" cap="none" spc="0" dirty="0">
                <a:ln>
                  <a:noFill/>
                </a:ln>
                <a:latin typeface="Arial"/>
                <a:ea typeface="+mj-ea"/>
                <a:cs typeface="+mj-cs"/>
              </a:rPr>
              <a:t>emplois</a:t>
            </a:r>
            <a:r>
              <a:rPr lang="fr-FR" sz="1200" b="0" i="1" u="none" strike="noStrike" cap="none" spc="0" dirty="0">
                <a:ln>
                  <a:noFill/>
                </a:ln>
                <a:latin typeface="Arial"/>
                <a:ea typeface="+mj-ea"/>
                <a:cs typeface="+mj-cs"/>
              </a:rPr>
              <a:t> ;</a:t>
            </a:r>
            <a:r>
              <a:rPr lang="en-US" sz="1200" b="0" i="1" u="none" strike="noStrike" cap="none" spc="0" dirty="0">
                <a:ln>
                  <a:noFill/>
                </a:ln>
                <a:latin typeface="Arial"/>
                <a:ea typeface="+mj-ea"/>
                <a:cs typeface="+mj-cs"/>
              </a:rPr>
              <a:t>​</a:t>
            </a:r>
            <a:endParaRPr lang="en-US" sz="1200" b="0" i="1" u="none" strike="noStrike" cap="none" spc="0" dirty="0">
              <a:ln>
                <a:noFill/>
              </a:ln>
              <a:latin typeface="Arial"/>
              <a:ea typeface="+mj-ea"/>
              <a:cs typeface="Arial"/>
            </a:endParaRPr>
          </a:p>
          <a:p>
            <a:pPr marL="285750" marR="0" lvl="0" indent="-285750" algn="l" defTabSz="914400">
              <a:lnSpc>
                <a:spcPct val="100000"/>
              </a:lnSpc>
              <a:spcBef>
                <a:spcPts val="300"/>
              </a:spcBef>
              <a:spcAft>
                <a:spcPts val="300"/>
              </a:spcAft>
              <a:buClr>
                <a:srgbClr val="EA5433"/>
              </a:buClr>
              <a:buSzPct val="80000"/>
              <a:buFont typeface="Police système"/>
              <a:buChar char="↘"/>
              <a:defRPr/>
            </a:pPr>
            <a:r>
              <a:rPr lang="fr-FR" sz="1200" b="0" i="1" u="none" strike="noStrike" cap="none" spc="0" dirty="0">
                <a:ln>
                  <a:noFill/>
                </a:ln>
                <a:latin typeface="Arial"/>
                <a:ea typeface="+mj-ea"/>
                <a:cs typeface="+mj-cs"/>
              </a:rPr>
              <a:t>Concrétiser les </a:t>
            </a:r>
            <a:r>
              <a:rPr lang="fr-FR" sz="1200" b="1" i="1" u="none" strike="noStrike" cap="none" spc="0" dirty="0">
                <a:ln>
                  <a:noFill/>
                </a:ln>
                <a:latin typeface="Arial"/>
                <a:ea typeface="+mj-ea"/>
                <a:cs typeface="+mj-cs"/>
              </a:rPr>
              <a:t>priorités politiques </a:t>
            </a:r>
            <a:r>
              <a:rPr lang="fr-FR" sz="1200" b="0" i="1" u="none" strike="noStrike" cap="none" spc="0" dirty="0">
                <a:ln>
                  <a:noFill/>
                </a:ln>
                <a:latin typeface="Arial"/>
                <a:ea typeface="+mj-ea"/>
                <a:cs typeface="+mj-cs"/>
              </a:rPr>
              <a:t>stratégiques de l'Union ;</a:t>
            </a:r>
            <a:r>
              <a:rPr lang="en-US" sz="1200" b="0" i="1" u="none" strike="noStrike" cap="none" spc="0" dirty="0">
                <a:ln>
                  <a:noFill/>
                </a:ln>
                <a:latin typeface="Arial"/>
                <a:ea typeface="+mj-ea"/>
                <a:cs typeface="+mj-cs"/>
              </a:rPr>
              <a:t>​</a:t>
            </a:r>
            <a:endParaRPr lang="en-US" sz="1200" b="0" i="1" u="none" strike="noStrike" cap="none" spc="0" dirty="0">
              <a:ln>
                <a:noFill/>
              </a:ln>
              <a:latin typeface="Arial"/>
              <a:ea typeface="+mj-ea"/>
              <a:cs typeface="Arial"/>
            </a:endParaRPr>
          </a:p>
          <a:p>
            <a:pPr marL="285750" marR="0" lvl="0" indent="-285750" algn="l" defTabSz="914400">
              <a:lnSpc>
                <a:spcPct val="100000"/>
              </a:lnSpc>
              <a:spcBef>
                <a:spcPts val="300"/>
              </a:spcBef>
              <a:spcAft>
                <a:spcPts val="300"/>
              </a:spcAft>
              <a:buClr>
                <a:srgbClr val="EA5433"/>
              </a:buClr>
              <a:buSzPct val="80000"/>
              <a:buFont typeface="Police système"/>
              <a:buChar char="↘"/>
              <a:defRPr/>
            </a:pPr>
            <a:r>
              <a:rPr lang="fr-FR" sz="1200" b="0" i="1" u="none" strike="noStrike" cap="none" spc="0" dirty="0">
                <a:ln>
                  <a:noFill/>
                </a:ln>
                <a:latin typeface="Arial"/>
                <a:ea typeface="+mj-ea"/>
                <a:cs typeface="+mj-cs"/>
              </a:rPr>
              <a:t>Contribuer à répondre aux </a:t>
            </a:r>
            <a:r>
              <a:rPr lang="fr-FR" sz="1200" b="1" i="1" u="none" strike="noStrike" cap="none" spc="0" dirty="0">
                <a:ln>
                  <a:noFill/>
                </a:ln>
                <a:latin typeface="Arial"/>
                <a:ea typeface="+mj-ea"/>
                <a:cs typeface="+mj-cs"/>
              </a:rPr>
              <a:t>problématiques mondiales</a:t>
            </a:r>
            <a:r>
              <a:rPr lang="fr-FR" sz="1200" b="0" i="1" u="none" strike="noStrike" cap="none" spc="0" dirty="0">
                <a:ln>
                  <a:noFill/>
                </a:ln>
                <a:latin typeface="Arial"/>
                <a:ea typeface="+mj-ea"/>
                <a:cs typeface="+mj-cs"/>
              </a:rPr>
              <a:t>, dont les objectifs de </a:t>
            </a:r>
            <a:r>
              <a:rPr lang="fr-FR" sz="1200" b="1" i="1" u="none" strike="noStrike" cap="none" spc="0" dirty="0">
                <a:ln>
                  <a:noFill/>
                </a:ln>
                <a:latin typeface="Arial"/>
                <a:ea typeface="+mj-ea"/>
                <a:cs typeface="+mj-cs"/>
              </a:rPr>
              <a:t>développement durable </a:t>
            </a:r>
            <a:r>
              <a:rPr lang="fr-FR" sz="1200" b="0" i="1" u="none" strike="noStrike" cap="none" spc="0" dirty="0">
                <a:ln>
                  <a:noFill/>
                </a:ln>
                <a:latin typeface="Arial"/>
                <a:ea typeface="+mj-ea"/>
                <a:cs typeface="+mj-cs"/>
              </a:rPr>
              <a:t>des Nations Unies.</a:t>
            </a:r>
            <a:endParaRPr lang="en-US" sz="1200" b="0" i="1" u="none" strike="noStrike" cap="none" spc="0" dirty="0">
              <a:ln>
                <a:noFill/>
              </a:ln>
              <a:latin typeface="Arial"/>
              <a:ea typeface="+mj-ea"/>
              <a:cs typeface="+mj-cs"/>
            </a:endParaRPr>
          </a:p>
        </p:txBody>
      </p:sp>
      <p:sp>
        <p:nvSpPr>
          <p:cNvPr id="7" name="Rectangle 6"/>
          <p:cNvSpPr/>
          <p:nvPr/>
        </p:nvSpPr>
        <p:spPr bwMode="auto">
          <a:xfrm>
            <a:off x="298995" y="966226"/>
            <a:ext cx="8485005" cy="646331"/>
          </a:xfrm>
          <a:prstGeom prst="rect">
            <a:avLst/>
          </a:prstGeom>
        </p:spPr>
        <p:txBody>
          <a:bodyPr wrap="square" lIns="91440" tIns="45720" rIns="91440" bIns="45720" anchor="t">
            <a:spAutoFit/>
          </a:bodyPr>
          <a:lstStyle/>
          <a:p>
            <a:pPr marL="0" marR="0" lvl="0" indent="0" algn="l" defTabSz="914400">
              <a:lnSpc>
                <a:spcPct val="100000"/>
              </a:lnSpc>
              <a:spcBef>
                <a:spcPts val="0"/>
              </a:spcBef>
              <a:spcAft>
                <a:spcPts val="0"/>
              </a:spcAft>
              <a:buClrTx/>
              <a:buSzTx/>
              <a:buFontTx/>
              <a:buNone/>
              <a:defRPr/>
            </a:pPr>
            <a:r>
              <a:rPr lang="fr-FR" sz="1800" b="1" i="0" u="none" strike="noStrike" cap="none" spc="0" dirty="0">
                <a:ln>
                  <a:noFill/>
                </a:ln>
                <a:solidFill>
                  <a:srgbClr val="000091"/>
                </a:solidFill>
                <a:latin typeface="Arial"/>
                <a:ea typeface="+mj-ea"/>
                <a:cs typeface="Arial"/>
              </a:rPr>
              <a:t>LE PROGRAMME-CADRE DE L'UNION EUROPÉENNE </a:t>
            </a:r>
            <a:br>
              <a:rPr lang="fr-FR" sz="1800" b="1" i="0" u="none" strike="noStrike" cap="none" spc="0" dirty="0">
                <a:ln>
                  <a:noFill/>
                </a:ln>
                <a:solidFill>
                  <a:srgbClr val="000091"/>
                </a:solidFill>
                <a:latin typeface="Arial"/>
                <a:ea typeface="+mj-ea"/>
                <a:cs typeface="Arial"/>
              </a:rPr>
            </a:br>
            <a:r>
              <a:rPr lang="fr-FR" sz="1800" b="1" i="0" u="none" strike="noStrike" cap="none" spc="0" dirty="0">
                <a:ln>
                  <a:noFill/>
                </a:ln>
                <a:solidFill>
                  <a:srgbClr val="000091"/>
                </a:solidFill>
                <a:latin typeface="Arial"/>
                <a:ea typeface="+mj-ea"/>
                <a:cs typeface="Arial"/>
              </a:rPr>
              <a:t>POUR LA RECHERCHE ET L'INNOVATION</a:t>
            </a:r>
            <a:endParaRPr dirty="0"/>
          </a:p>
        </p:txBody>
      </p:sp>
      <p:sp>
        <p:nvSpPr>
          <p:cNvPr id="12" name="Rectangle à coins arrondis 11"/>
          <p:cNvSpPr/>
          <p:nvPr/>
        </p:nvSpPr>
        <p:spPr bwMode="auto">
          <a:xfrm>
            <a:off x="5065423" y="1565170"/>
            <a:ext cx="1930487" cy="1807894"/>
          </a:xfrm>
          <a:prstGeom prst="roundRect">
            <a:avLst>
              <a:gd name="adj" fmla="val 16667"/>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800" b="0" i="0" u="none" strike="noStrike" cap="none" spc="0">
              <a:ln>
                <a:noFill/>
              </a:ln>
              <a:solidFill>
                <a:srgbClr val="FFFFFF"/>
              </a:solidFill>
              <a:latin typeface="Arial"/>
              <a:ea typeface="+mn-ea"/>
              <a:cs typeface="+mn-cs"/>
            </a:endParaRPr>
          </a:p>
        </p:txBody>
      </p:sp>
      <p:sp>
        <p:nvSpPr>
          <p:cNvPr id="2" name="Rectangle à coins arrondis 11"/>
          <p:cNvSpPr/>
          <p:nvPr/>
        </p:nvSpPr>
        <p:spPr bwMode="auto">
          <a:xfrm>
            <a:off x="5216587" y="2859782"/>
            <a:ext cx="1625020" cy="116906"/>
          </a:xfrm>
          <a:prstGeom prst="roundRect">
            <a:avLst>
              <a:gd name="adj" fmla="val 16667"/>
            </a:avLst>
          </a:prstGeom>
          <a:noFill/>
          <a:ln w="28575">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800" b="0" i="0" u="none" strike="noStrike" cap="none" spc="0">
              <a:ln>
                <a:noFill/>
              </a:ln>
              <a:solidFill>
                <a:srgbClr val="FFFFFF"/>
              </a:solidFill>
              <a:latin typeface="Arial"/>
              <a:ea typeface="+mn-ea"/>
              <a:cs typeface="+mn-cs"/>
            </a:endParaRPr>
          </a:p>
        </p:txBody>
      </p:sp>
    </p:spTree>
    <p:extLst>
      <p:ext uri="{BB962C8B-B14F-4D97-AF65-F5344CB8AC3E}">
        <p14:creationId xmlns:p14="http://schemas.microsoft.com/office/powerpoint/2010/main" val="2031648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7" name="Image 17"/>
          <p:cNvPicPr>
            <a:picLocks noChangeAspect="1"/>
          </p:cNvPicPr>
          <p:nvPr/>
        </p:nvPicPr>
        <p:blipFill>
          <a:blip r:embed="rId2"/>
          <a:stretch/>
        </p:blipFill>
        <p:spPr bwMode="auto">
          <a:xfrm>
            <a:off x="233946" y="1231728"/>
            <a:ext cx="2674970" cy="2917284"/>
          </a:xfrm>
          <a:prstGeom prst="rect">
            <a:avLst/>
          </a:prstGeom>
          <a:ln>
            <a:noFill/>
          </a:ln>
          <a:effectLst>
            <a:outerShdw blurRad="292100" dist="139700" dir="2700000" algn="tl" rotWithShape="0">
              <a:srgbClr val="333333">
                <a:alpha val="65000"/>
              </a:srgbClr>
            </a:outerShdw>
          </a:effectLst>
        </p:spPr>
      </p:pic>
      <p:sp>
        <p:nvSpPr>
          <p:cNvPr id="6" name="Espace réservé du texte 3"/>
          <p:cNvSpPr txBox="1"/>
          <p:nvPr/>
        </p:nvSpPr>
        <p:spPr bwMode="auto">
          <a:xfrm>
            <a:off x="3575545" y="267494"/>
            <a:ext cx="5220112" cy="576064"/>
          </a:xfrm>
          <a:prstGeom prst="rect">
            <a:avLst/>
          </a:prstGeom>
          <a:noFill/>
          <a:ln>
            <a:noFill/>
          </a:ln>
        </p:spPr>
        <p:txBody>
          <a:bodyPr spcFirstLastPara="1" wrap="square" lIns="0" tIns="0" rIns="0" bIns="0" anchor="t" anchorCtr="0">
            <a:noAutofit/>
          </a:bodyPr>
          <a:lstStyle>
            <a:defPPr marR="0" lvl="0" algn="l">
              <a:lnSpc>
                <a:spcPct val="100000"/>
              </a:lnSpc>
              <a:spcBef>
                <a:spcPts val="0"/>
              </a:spcBef>
              <a:spcAft>
                <a:spcPts val="0"/>
              </a:spcAft>
            </a:defPPr>
            <a:lvl1pPr marL="457200" marR="0" lvl="0" indent="-276225" algn="r">
              <a:lnSpc>
                <a:spcPct val="100000"/>
              </a:lnSpc>
              <a:spcBef>
                <a:spcPts val="0"/>
              </a:spcBef>
              <a:spcAft>
                <a:spcPts val="0"/>
              </a:spcAft>
              <a:buClr>
                <a:schemeClr val="dk2"/>
              </a:buClr>
              <a:buSzPts val="750"/>
              <a:buFont typeface="Arial"/>
              <a:buAutoNum type="arabicPeriod"/>
              <a:defRPr sz="750" b="1" i="0" u="none" strike="noStrike" cap="none">
                <a:solidFill>
                  <a:schemeClr val="dk2"/>
                </a:solidFill>
                <a:latin typeface="Arial"/>
                <a:ea typeface="Arial"/>
                <a:cs typeface="Arial"/>
              </a:defRPr>
            </a:lvl1pPr>
            <a:lvl2pPr marL="914400" marR="0" lvl="1" indent="-276225" algn="r">
              <a:lnSpc>
                <a:spcPct val="100000"/>
              </a:lnSpc>
              <a:spcBef>
                <a:spcPts val="0"/>
              </a:spcBef>
              <a:spcAft>
                <a:spcPts val="0"/>
              </a:spcAft>
              <a:buClr>
                <a:schemeClr val="dk1"/>
              </a:buClr>
              <a:buSzPts val="750"/>
              <a:buFont typeface="Arial"/>
              <a:buAutoNum type="alphaLcPeriod"/>
              <a:defRPr sz="750" b="0" i="0" u="none" strike="noStrike" cap="none">
                <a:solidFill>
                  <a:schemeClr val="dk1"/>
                </a:solidFill>
                <a:latin typeface="Arial"/>
                <a:ea typeface="Arial"/>
                <a:cs typeface="Arial"/>
              </a:defRPr>
            </a:lvl2pPr>
            <a:lvl3pPr marL="1371600" marR="0" lvl="2" indent="-342900" algn="l">
              <a:lnSpc>
                <a:spcPct val="100000"/>
              </a:lnSpc>
              <a:spcBef>
                <a:spcPts val="100"/>
              </a:spcBef>
              <a:spcAft>
                <a:spcPts val="0"/>
              </a:spcAft>
              <a:buClr>
                <a:schemeClr val="dk1"/>
              </a:buClr>
              <a:buSzPts val="1800"/>
              <a:buFont typeface="Arial"/>
              <a:buChar char="•"/>
              <a:defRPr sz="850" b="0" i="0" u="none" strike="noStrike" cap="none">
                <a:solidFill>
                  <a:schemeClr val="dk1"/>
                </a:solidFill>
                <a:latin typeface="Arial"/>
                <a:ea typeface="Arial"/>
                <a:cs typeface="Arial"/>
              </a:defRPr>
            </a:lvl3pPr>
            <a:lvl4pPr marL="1828800" marR="0" lvl="3" indent="-342900" algn="l">
              <a:lnSpc>
                <a:spcPct val="100000"/>
              </a:lnSpc>
              <a:spcBef>
                <a:spcPts val="100"/>
              </a:spcBef>
              <a:spcAft>
                <a:spcPts val="0"/>
              </a:spcAft>
              <a:buClr>
                <a:schemeClr val="dk1"/>
              </a:buClr>
              <a:buSzPts val="1800"/>
              <a:buFont typeface="Arial"/>
              <a:buChar char="•"/>
              <a:defRPr sz="750" b="0" i="0" u="none" strike="noStrike" cap="none">
                <a:solidFill>
                  <a:schemeClr val="dk1"/>
                </a:solidFill>
                <a:latin typeface="Arial"/>
                <a:ea typeface="Arial"/>
                <a:cs typeface="Arial"/>
              </a:defRPr>
            </a:lvl4pPr>
            <a:lvl5pPr marL="2286000" marR="0" lvl="4" indent="-342900" algn="l">
              <a:lnSpc>
                <a:spcPct val="100000"/>
              </a:lnSpc>
              <a:spcBef>
                <a:spcPts val="100"/>
              </a:spcBef>
              <a:spcAft>
                <a:spcPts val="0"/>
              </a:spcAft>
              <a:buClr>
                <a:schemeClr val="dk1"/>
              </a:buClr>
              <a:buSzPts val="1800"/>
              <a:buFont typeface="Arial"/>
              <a:buChar char="•"/>
              <a:defRPr sz="700" b="0" i="0" u="none" strike="noStrike" cap="none">
                <a:solidFill>
                  <a:schemeClr val="dk1"/>
                </a:solidFill>
                <a:latin typeface="Arial"/>
                <a:ea typeface="Arial"/>
                <a:cs typeface="Arial"/>
              </a:defRPr>
            </a:lvl5pPr>
            <a:lvl6pPr marL="2743200" marR="0" lvl="5"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6pPr>
            <a:lvl7pPr marL="3200400" marR="0" lvl="6"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7pPr>
            <a:lvl8pPr marL="3657600" marR="0" lvl="7"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8pPr>
            <a:lvl9pPr marL="4114800" marR="0" lvl="8"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9pPr>
          </a:lstStyle>
          <a:p>
            <a:pPr marL="180975" marR="0" lvl="0" indent="0" algn="r" defTabSz="914400">
              <a:lnSpc>
                <a:spcPct val="100000"/>
              </a:lnSpc>
              <a:spcBef>
                <a:spcPts val="0"/>
              </a:spcBef>
              <a:spcAft>
                <a:spcPts val="0"/>
              </a:spcAft>
              <a:buClr>
                <a:srgbClr val="000091"/>
              </a:buClr>
              <a:buSzPts val="750"/>
              <a:buFont typeface="Arial"/>
              <a:buNone/>
              <a:defRPr/>
            </a:pPr>
            <a:r>
              <a:rPr lang="fr-FR" sz="1800" b="1" i="0" u="none" strike="noStrike" cap="none" spc="0">
                <a:ln>
                  <a:noFill/>
                </a:ln>
                <a:solidFill>
                  <a:schemeClr val="tx1"/>
                </a:solidFill>
                <a:latin typeface="Arial"/>
                <a:cs typeface="Arial"/>
              </a:rPr>
              <a:t>Appels thématiques (top-down)</a:t>
            </a:r>
            <a:endParaRPr/>
          </a:p>
          <a:p>
            <a:pPr marL="180975" marR="0" lvl="0" indent="0" algn="r" defTabSz="914400">
              <a:lnSpc>
                <a:spcPct val="100000"/>
              </a:lnSpc>
              <a:spcBef>
                <a:spcPts val="0"/>
              </a:spcBef>
              <a:spcAft>
                <a:spcPts val="0"/>
              </a:spcAft>
              <a:buClr>
                <a:srgbClr val="000091"/>
              </a:buClr>
              <a:buSzPts val="750"/>
              <a:buFont typeface="Arial"/>
              <a:buNone/>
              <a:defRPr/>
            </a:pPr>
            <a:r>
              <a:rPr lang="fr-FR" sz="1200" b="1" i="0" u="none" strike="noStrike" cap="none" spc="0">
                <a:ln>
                  <a:noFill/>
                </a:ln>
                <a:solidFill>
                  <a:schemeClr val="tx1"/>
                </a:solidFill>
                <a:latin typeface="Arial"/>
                <a:cs typeface="Arial"/>
              </a:rPr>
              <a:t>CLUSTERS</a:t>
            </a:r>
            <a:endParaRPr/>
          </a:p>
        </p:txBody>
      </p:sp>
      <p:graphicFrame>
        <p:nvGraphicFramePr>
          <p:cNvPr id="7" name="Tableau 6"/>
          <p:cNvGraphicFramePr>
            <a:graphicFrameLocks noGrp="1"/>
          </p:cNvGraphicFramePr>
          <p:nvPr>
            <p:extLst>
              <p:ext uri="{D42A27DB-BD31-4B8C-83A1-F6EECF244321}">
                <p14:modId xmlns:p14="http://schemas.microsoft.com/office/powerpoint/2010/main" val="2207925259"/>
              </p:ext>
            </p:extLst>
          </p:nvPr>
        </p:nvGraphicFramePr>
        <p:xfrm>
          <a:off x="3033628" y="1059582"/>
          <a:ext cx="6110372" cy="3801533"/>
        </p:xfrm>
        <a:graphic>
          <a:graphicData uri="http://schemas.openxmlformats.org/drawingml/2006/table">
            <a:tbl>
              <a:tblPr firstRow="1" bandRow="1"/>
              <a:tblGrid>
                <a:gridCol w="6110372">
                  <a:extLst>
                    <a:ext uri="{9D8B030D-6E8A-4147-A177-3AD203B41FA5}">
                      <a16:colId xmlns:a16="http://schemas.microsoft.com/office/drawing/2014/main" val="20000"/>
                    </a:ext>
                  </a:extLst>
                </a:gridCol>
              </a:tblGrid>
              <a:tr h="3801533">
                <a:tc>
                  <a:txBody>
                    <a:bodyPr/>
                    <a:lstStyle/>
                    <a:p>
                      <a:pPr marL="0" marR="437515" lvl="0" indent="0">
                        <a:spcAft>
                          <a:spcPts val="600"/>
                        </a:spcAft>
                        <a:buClr>
                          <a:srgbClr val="EA5433"/>
                        </a:buClr>
                        <a:buSzPct val="90000"/>
                        <a:buNone/>
                        <a:defRPr/>
                      </a:pPr>
                      <a:r>
                        <a:rPr lang="fr-FR" sz="1600" b="0" dirty="0">
                          <a:solidFill>
                            <a:schemeClr val="tx1"/>
                          </a:solidFill>
                          <a:latin typeface="+mn-lt"/>
                        </a:rPr>
                        <a:t>Approche </a:t>
                      </a:r>
                      <a:r>
                        <a:rPr lang="fr-FR" sz="1600" b="0" i="1" dirty="0">
                          <a:solidFill>
                            <a:schemeClr val="tx1"/>
                          </a:solidFill>
                          <a:latin typeface="+mn-lt"/>
                        </a:rPr>
                        <a:t>"top-down"</a:t>
                      </a:r>
                      <a:r>
                        <a:rPr lang="fr-FR" sz="1600" b="0" dirty="0">
                          <a:solidFill>
                            <a:schemeClr val="tx1"/>
                          </a:solidFill>
                          <a:latin typeface="+mn-lt"/>
                        </a:rPr>
                        <a:t> pour soutenir les </a:t>
                      </a:r>
                      <a:r>
                        <a:rPr lang="fr-FR" sz="1600" b="1" dirty="0">
                          <a:solidFill>
                            <a:schemeClr val="tx1"/>
                          </a:solidFill>
                          <a:latin typeface="+mn-lt"/>
                        </a:rPr>
                        <a:t>priorités politiques stratégiques </a:t>
                      </a:r>
                      <a:r>
                        <a:rPr lang="fr-FR" sz="1600" b="0" dirty="0">
                          <a:solidFill>
                            <a:schemeClr val="tx1"/>
                          </a:solidFill>
                          <a:latin typeface="+mn-lt"/>
                        </a:rPr>
                        <a:t>de l'Union Européenne</a:t>
                      </a:r>
                      <a:r>
                        <a:rPr lang="fr-FR" sz="1600" b="1" dirty="0">
                          <a:solidFill>
                            <a:schemeClr val="tx1"/>
                          </a:solidFill>
                          <a:latin typeface="+mn-lt"/>
                        </a:rPr>
                        <a:t> </a:t>
                      </a:r>
                      <a:r>
                        <a:rPr lang="fr-FR" sz="1600" b="0" dirty="0">
                          <a:solidFill>
                            <a:schemeClr val="tx1"/>
                          </a:solidFill>
                          <a:latin typeface="+mn-lt"/>
                        </a:rPr>
                        <a:t>et les </a:t>
                      </a:r>
                      <a:r>
                        <a:rPr lang="fr-FR" sz="1600" b="1" dirty="0">
                          <a:solidFill>
                            <a:schemeClr val="tx1"/>
                          </a:solidFill>
                          <a:latin typeface="+mn-lt"/>
                        </a:rPr>
                        <a:t>objectifs de développement durable </a:t>
                      </a:r>
                      <a:r>
                        <a:rPr lang="fr-FR" sz="1600" b="0" dirty="0">
                          <a:solidFill>
                            <a:schemeClr val="tx1"/>
                          </a:solidFill>
                          <a:latin typeface="+mn-lt"/>
                        </a:rPr>
                        <a:t>des Nations Unies.</a:t>
                      </a:r>
                      <a:endParaRPr dirty="0">
                        <a:solidFill>
                          <a:schemeClr val="tx1"/>
                        </a:solidFill>
                      </a:endParaRPr>
                    </a:p>
                    <a:p>
                      <a:pPr marL="285750" marR="437515" lvl="0" indent="-285750">
                        <a:spcAft>
                          <a:spcPts val="300"/>
                        </a:spcAft>
                        <a:buClr>
                          <a:srgbClr val="EA5433"/>
                        </a:buClr>
                        <a:buSzPct val="90000"/>
                        <a:buFont typeface="Courier New"/>
                        <a:buChar char="o"/>
                        <a:defRPr/>
                      </a:pPr>
                      <a:r>
                        <a:rPr lang="fr-FR" sz="1600" b="0" dirty="0">
                          <a:solidFill>
                            <a:schemeClr val="tx1"/>
                          </a:solidFill>
                          <a:latin typeface="+mn-lt"/>
                        </a:rPr>
                        <a:t>Appels à projets </a:t>
                      </a:r>
                      <a:r>
                        <a:rPr lang="fr-FR" sz="1600" b="1" dirty="0">
                          <a:solidFill>
                            <a:schemeClr val="tx1"/>
                          </a:solidFill>
                          <a:latin typeface="+mn-lt"/>
                        </a:rPr>
                        <a:t>centrés sur des problématiques sociétales</a:t>
                      </a:r>
                      <a:r>
                        <a:rPr lang="fr-FR" sz="1600" b="0" dirty="0">
                          <a:solidFill>
                            <a:schemeClr val="tx1"/>
                          </a:solidFill>
                          <a:latin typeface="+mn-lt"/>
                        </a:rPr>
                        <a:t>, des </a:t>
                      </a:r>
                      <a:r>
                        <a:rPr lang="fr-FR" sz="1600" b="1" dirty="0">
                          <a:solidFill>
                            <a:schemeClr val="tx1"/>
                          </a:solidFill>
                          <a:latin typeface="+mn-lt"/>
                        </a:rPr>
                        <a:t>défis globaux : </a:t>
                      </a:r>
                      <a:endParaRPr lang="fr-FR" sz="1600" b="0" i="1" dirty="0">
                        <a:solidFill>
                          <a:schemeClr val="tx1"/>
                        </a:solidFill>
                        <a:latin typeface="+mn-lt"/>
                      </a:endParaRPr>
                    </a:p>
                    <a:p>
                      <a:pPr marL="822960" marR="437515" lvl="2" indent="-285750" algn="l">
                        <a:spcAft>
                          <a:spcPts val="200"/>
                        </a:spcAft>
                        <a:buClr>
                          <a:srgbClr val="EA5433"/>
                        </a:buClr>
                        <a:buSzPct val="90000"/>
                        <a:buFont typeface="Arial"/>
                        <a:buChar char="•"/>
                        <a:defRPr/>
                      </a:pPr>
                      <a:r>
                        <a:rPr lang="fr-FR" sz="1600" b="0" dirty="0">
                          <a:solidFill>
                            <a:schemeClr val="tx1"/>
                          </a:solidFill>
                          <a:latin typeface="+mn-lt"/>
                        </a:rPr>
                        <a:t>Répondre aux</a:t>
                      </a:r>
                      <a:r>
                        <a:rPr lang="fr-FR" sz="1600" b="1" dirty="0">
                          <a:solidFill>
                            <a:schemeClr val="tx1"/>
                          </a:solidFill>
                          <a:latin typeface="+mn-lt"/>
                        </a:rPr>
                        <a:t> impacts attendus</a:t>
                      </a:r>
                      <a:endParaRPr lang="fr-FR" sz="1600" b="0" i="1" dirty="0">
                        <a:solidFill>
                          <a:schemeClr val="tx1"/>
                        </a:solidFill>
                        <a:latin typeface="+mn-lt"/>
                      </a:endParaRPr>
                    </a:p>
                    <a:p>
                      <a:pPr marL="822960" marR="437515" lvl="2" indent="-285750" algn="l">
                        <a:spcAft>
                          <a:spcPts val="600"/>
                        </a:spcAft>
                        <a:buClr>
                          <a:srgbClr val="EA5433"/>
                        </a:buClr>
                        <a:buSzPct val="90000"/>
                        <a:buFont typeface="Arial"/>
                        <a:buChar char="•"/>
                        <a:defRPr/>
                      </a:pPr>
                      <a:r>
                        <a:rPr lang="fr-FR" sz="1600" b="0" dirty="0">
                          <a:solidFill>
                            <a:schemeClr val="tx1"/>
                          </a:solidFill>
                          <a:latin typeface="+mn-lt"/>
                        </a:rPr>
                        <a:t>Fournir des</a:t>
                      </a:r>
                      <a:r>
                        <a:rPr lang="fr-FR" sz="1600" b="1" dirty="0">
                          <a:solidFill>
                            <a:schemeClr val="tx1"/>
                          </a:solidFill>
                          <a:latin typeface="+mn-lt"/>
                        </a:rPr>
                        <a:t> </a:t>
                      </a:r>
                      <a:r>
                        <a:rPr lang="fr-FR" sz="1600" b="1" dirty="0" smtClean="0">
                          <a:solidFill>
                            <a:schemeClr val="tx1"/>
                          </a:solidFill>
                          <a:latin typeface="+mn-lt"/>
                        </a:rPr>
                        <a:t>options</a:t>
                      </a:r>
                      <a:r>
                        <a:rPr lang="fr-FR" sz="1600" b="0" baseline="0" dirty="0" smtClean="0">
                          <a:solidFill>
                            <a:schemeClr val="tx1"/>
                          </a:solidFill>
                          <a:latin typeface="+mn-lt"/>
                        </a:rPr>
                        <a:t> et</a:t>
                      </a:r>
                      <a:r>
                        <a:rPr lang="fr-FR" sz="1600" b="0" dirty="0" smtClean="0">
                          <a:solidFill>
                            <a:schemeClr val="tx1"/>
                          </a:solidFill>
                          <a:latin typeface="+mn-lt"/>
                        </a:rPr>
                        <a:t> </a:t>
                      </a:r>
                      <a:r>
                        <a:rPr lang="fr-FR" sz="1600" b="1" dirty="0" smtClean="0">
                          <a:solidFill>
                            <a:schemeClr val="tx1"/>
                          </a:solidFill>
                          <a:latin typeface="+mn-lt"/>
                        </a:rPr>
                        <a:t>solutions </a:t>
                      </a:r>
                      <a:r>
                        <a:rPr lang="fr-FR" sz="1600" b="1" dirty="0">
                          <a:solidFill>
                            <a:schemeClr val="tx1"/>
                          </a:solidFill>
                          <a:latin typeface="+mn-lt"/>
                        </a:rPr>
                        <a:t>(non) technologiques</a:t>
                      </a:r>
                      <a:r>
                        <a:rPr lang="fr-FR" sz="1600" b="0" dirty="0">
                          <a:solidFill>
                            <a:schemeClr val="tx1"/>
                          </a:solidFill>
                          <a:latin typeface="+mn-lt"/>
                        </a:rPr>
                        <a:t>,</a:t>
                      </a:r>
                      <a:r>
                        <a:rPr lang="fr-FR" sz="1600" b="1" dirty="0">
                          <a:solidFill>
                            <a:schemeClr val="tx1"/>
                          </a:solidFill>
                          <a:latin typeface="+mn-lt"/>
                        </a:rPr>
                        <a:t> </a:t>
                      </a:r>
                      <a:r>
                        <a:rPr lang="fr-FR" sz="1600" b="1" dirty="0" smtClean="0">
                          <a:solidFill>
                            <a:schemeClr val="tx1"/>
                          </a:solidFill>
                          <a:latin typeface="+mn-lt"/>
                        </a:rPr>
                        <a:t>recommandations</a:t>
                      </a:r>
                      <a:r>
                        <a:rPr lang="fr-FR" sz="1600" b="1" dirty="0">
                          <a:solidFill>
                            <a:schemeClr val="tx1"/>
                          </a:solidFill>
                          <a:latin typeface="+mn-lt"/>
                        </a:rPr>
                        <a:t>...</a:t>
                      </a:r>
                      <a:endParaRPr dirty="0">
                        <a:solidFill>
                          <a:schemeClr val="tx1"/>
                        </a:solidFill>
                      </a:endParaRPr>
                    </a:p>
                    <a:p>
                      <a:pPr marL="285750" marR="437515" lvl="0" indent="-285750">
                        <a:spcAft>
                          <a:spcPts val="600"/>
                        </a:spcAft>
                        <a:buClr>
                          <a:srgbClr val="EA5433"/>
                        </a:buClr>
                        <a:buSzPct val="90000"/>
                        <a:buFont typeface="Courier New"/>
                        <a:buChar char="o"/>
                        <a:defRPr/>
                      </a:pPr>
                      <a:r>
                        <a:rPr lang="fr-FR" sz="1600" b="0" dirty="0">
                          <a:solidFill>
                            <a:schemeClr val="tx1"/>
                          </a:solidFill>
                          <a:latin typeface="+mn-lt"/>
                        </a:rPr>
                        <a:t>Projets </a:t>
                      </a:r>
                      <a:r>
                        <a:rPr lang="fr-FR" sz="1600" b="1" dirty="0">
                          <a:solidFill>
                            <a:schemeClr val="tx1"/>
                          </a:solidFill>
                          <a:latin typeface="+mn-lt"/>
                        </a:rPr>
                        <a:t>collaboratifs</a:t>
                      </a:r>
                      <a:r>
                        <a:rPr lang="fr-FR" sz="1600" b="0" dirty="0">
                          <a:solidFill>
                            <a:schemeClr val="tx1"/>
                          </a:solidFill>
                          <a:latin typeface="+mn-lt"/>
                        </a:rPr>
                        <a:t> trans</a:t>
                      </a:r>
                      <a:r>
                        <a:rPr lang="fr-FR" sz="1600" b="1" dirty="0">
                          <a:solidFill>
                            <a:schemeClr val="tx1"/>
                          </a:solidFill>
                          <a:latin typeface="+mn-lt"/>
                        </a:rPr>
                        <a:t>disciplinaires</a:t>
                      </a:r>
                      <a:r>
                        <a:rPr lang="fr-FR" sz="1600" b="0" dirty="0">
                          <a:solidFill>
                            <a:schemeClr val="tx1"/>
                          </a:solidFill>
                          <a:latin typeface="+mn-lt"/>
                        </a:rPr>
                        <a:t>,</a:t>
                      </a:r>
                      <a:r>
                        <a:rPr lang="fr-FR" sz="1600" dirty="0">
                          <a:solidFill>
                            <a:schemeClr val="tx1"/>
                          </a:solidFill>
                          <a:latin typeface="+mn-lt"/>
                        </a:rPr>
                        <a:t> </a:t>
                      </a:r>
                      <a:r>
                        <a:rPr lang="fr-FR" sz="1600" b="0" dirty="0" err="1">
                          <a:solidFill>
                            <a:schemeClr val="tx1"/>
                          </a:solidFill>
                          <a:latin typeface="+mn-lt"/>
                        </a:rPr>
                        <a:t>tran</a:t>
                      </a:r>
                      <a:r>
                        <a:rPr lang="fr-FR" sz="1600" b="1" dirty="0" err="1">
                          <a:solidFill>
                            <a:schemeClr val="tx1"/>
                          </a:solidFill>
                          <a:latin typeface="+mn-lt"/>
                        </a:rPr>
                        <a:t>sectoriels</a:t>
                      </a:r>
                      <a:r>
                        <a:rPr lang="fr-FR" sz="1600" b="1" dirty="0">
                          <a:solidFill>
                            <a:schemeClr val="tx1"/>
                          </a:solidFill>
                          <a:latin typeface="+mn-lt"/>
                        </a:rPr>
                        <a:t> </a:t>
                      </a:r>
                      <a:r>
                        <a:rPr lang="fr-FR" sz="1600" b="0" dirty="0">
                          <a:solidFill>
                            <a:schemeClr val="tx1"/>
                          </a:solidFill>
                          <a:latin typeface="+mn-lt"/>
                        </a:rPr>
                        <a:t>et</a:t>
                      </a:r>
                      <a:r>
                        <a:rPr lang="fr-FR" sz="1600" b="1" dirty="0">
                          <a:solidFill>
                            <a:schemeClr val="tx1"/>
                          </a:solidFill>
                          <a:latin typeface="+mn-lt"/>
                        </a:rPr>
                        <a:t> </a:t>
                      </a:r>
                      <a:r>
                        <a:rPr lang="fr-FR" sz="1600" b="0" dirty="0">
                          <a:solidFill>
                            <a:schemeClr val="tx1"/>
                          </a:solidFill>
                          <a:latin typeface="+mn-lt"/>
                        </a:rPr>
                        <a:t>trans</a:t>
                      </a:r>
                      <a:r>
                        <a:rPr lang="fr-FR" sz="1600" b="1" dirty="0">
                          <a:solidFill>
                            <a:schemeClr val="tx1"/>
                          </a:solidFill>
                          <a:latin typeface="+mn-lt"/>
                        </a:rPr>
                        <a:t>nationaux</a:t>
                      </a:r>
                      <a:endParaRPr lang="fr-FR" sz="1400" b="0" i="1" dirty="0">
                        <a:solidFill>
                          <a:schemeClr val="tx1"/>
                        </a:solidFill>
                        <a:latin typeface="+mn-lt"/>
                      </a:endParaRPr>
                    </a:p>
                    <a:p>
                      <a:pPr marL="285750" marR="437515" lvl="0" indent="-285750">
                        <a:spcAft>
                          <a:spcPts val="600"/>
                        </a:spcAft>
                        <a:buClr>
                          <a:schemeClr val="accent4"/>
                        </a:buClr>
                        <a:buSzPct val="90000"/>
                        <a:buFont typeface="Courier New"/>
                        <a:buChar char="o"/>
                        <a:defRPr/>
                      </a:pPr>
                      <a:r>
                        <a:rPr lang="fr-FR" sz="1600" b="1" dirty="0">
                          <a:solidFill>
                            <a:schemeClr val="tx1"/>
                          </a:solidFill>
                          <a:latin typeface="+mn-lt"/>
                        </a:rPr>
                        <a:t>3-4 ans </a:t>
                      </a:r>
                      <a:r>
                        <a:rPr lang="fr-FR" sz="1600" b="0" dirty="0">
                          <a:solidFill>
                            <a:schemeClr val="tx1"/>
                          </a:solidFill>
                          <a:latin typeface="+mn-lt"/>
                        </a:rPr>
                        <a:t>en moyenne</a:t>
                      </a:r>
                      <a:endParaRPr dirty="0">
                        <a:solidFill>
                          <a:schemeClr val="tx1"/>
                        </a:solidFill>
                      </a:endParaRPr>
                    </a:p>
                    <a:p>
                      <a:pPr marL="297815" marR="437515" lvl="0" indent="-285750">
                        <a:spcAft>
                          <a:spcPts val="600"/>
                        </a:spcAft>
                        <a:buClr>
                          <a:schemeClr val="accent4"/>
                        </a:buClr>
                        <a:buSzPct val="90000"/>
                        <a:buFont typeface="Courier New"/>
                        <a:buChar char="o"/>
                        <a:defRPr/>
                      </a:pPr>
                      <a:r>
                        <a:rPr lang="fr-FR" sz="1600" b="0" dirty="0">
                          <a:solidFill>
                            <a:schemeClr val="tx1"/>
                          </a:solidFill>
                          <a:latin typeface="+mn-lt"/>
                        </a:rPr>
                        <a:t>Minimum</a:t>
                      </a:r>
                      <a:r>
                        <a:rPr lang="fr-FR" sz="1600" dirty="0">
                          <a:solidFill>
                            <a:schemeClr val="tx1"/>
                          </a:solidFill>
                          <a:latin typeface="+mn-lt"/>
                        </a:rPr>
                        <a:t> </a:t>
                      </a:r>
                      <a:r>
                        <a:rPr lang="fr-FR" sz="1600" b="1" dirty="0">
                          <a:solidFill>
                            <a:schemeClr val="tx1"/>
                          </a:solidFill>
                          <a:latin typeface="+mn-lt"/>
                        </a:rPr>
                        <a:t>2-3 </a:t>
                      </a:r>
                      <a:r>
                        <a:rPr lang="fr-FR" sz="1600" b="1" dirty="0" smtClean="0">
                          <a:solidFill>
                            <a:schemeClr val="tx1"/>
                          </a:solidFill>
                          <a:latin typeface="+mn-lt"/>
                        </a:rPr>
                        <a:t>M€</a:t>
                      </a:r>
                      <a:r>
                        <a:rPr lang="fr-FR" sz="1600" b="0" dirty="0" smtClean="0">
                          <a:solidFill>
                            <a:schemeClr val="tx1"/>
                          </a:solidFill>
                          <a:latin typeface="+mn-lt"/>
                        </a:rPr>
                        <a:t>,</a:t>
                      </a:r>
                      <a:r>
                        <a:rPr lang="fr-FR" sz="1600" b="0" dirty="0">
                          <a:solidFill>
                            <a:schemeClr val="tx1"/>
                          </a:solidFill>
                          <a:latin typeface="+mn-lt"/>
                        </a:rPr>
                        <a:t> </a:t>
                      </a:r>
                      <a:r>
                        <a:rPr lang="fr-FR" sz="1600" b="1" i="0" u="none" strike="noStrike" cap="none" dirty="0">
                          <a:solidFill>
                            <a:schemeClr val="tx1"/>
                          </a:solidFill>
                          <a:latin typeface="+mn-lt"/>
                          <a:ea typeface="+mn-ea"/>
                          <a:cs typeface="+mn-cs"/>
                        </a:rPr>
                        <a:t>4-5 </a:t>
                      </a:r>
                      <a:r>
                        <a:rPr lang="fr-FR" sz="1600" b="1" i="0" u="none" strike="noStrike" cap="none" dirty="0" smtClean="0">
                          <a:solidFill>
                            <a:schemeClr val="tx1"/>
                          </a:solidFill>
                          <a:latin typeface="+mn-lt"/>
                          <a:ea typeface="+mn-ea"/>
                          <a:cs typeface="+mn-cs"/>
                        </a:rPr>
                        <a:t>M€</a:t>
                      </a:r>
                      <a:r>
                        <a:rPr lang="fr-FR" sz="1600" b="0" dirty="0" smtClean="0">
                          <a:solidFill>
                            <a:schemeClr val="tx1"/>
                          </a:solidFill>
                          <a:latin typeface="+mn-lt"/>
                        </a:rPr>
                        <a:t> </a:t>
                      </a:r>
                      <a:r>
                        <a:rPr lang="fr-FR" sz="1600" b="0" dirty="0">
                          <a:solidFill>
                            <a:schemeClr val="tx1"/>
                          </a:solidFill>
                          <a:latin typeface="+mn-lt"/>
                        </a:rPr>
                        <a:t>en moyenne</a:t>
                      </a:r>
                      <a:endParaRPr dirty="0">
                        <a:solidFill>
                          <a:schemeClr val="tx1"/>
                        </a:solidFill>
                      </a:endParaRPr>
                    </a:p>
                    <a:p>
                      <a:pPr marL="297815" marR="437515" lvl="0" indent="-285750">
                        <a:spcAft>
                          <a:spcPts val="600"/>
                        </a:spcAft>
                        <a:buClr>
                          <a:srgbClr val="EA5433"/>
                        </a:buClr>
                        <a:buSzPct val="90000"/>
                        <a:buFont typeface="Courier New"/>
                        <a:buChar char="o"/>
                        <a:defRPr/>
                      </a:pPr>
                      <a:r>
                        <a:rPr lang="fr-FR" sz="1600" b="1" u="none" dirty="0">
                          <a:solidFill>
                            <a:schemeClr val="tx1"/>
                          </a:solidFill>
                          <a:latin typeface="+mn-lt"/>
                        </a:rPr>
                        <a:t>3 types de projets :</a:t>
                      </a:r>
                      <a:r>
                        <a:rPr lang="fr-FR" sz="1600" b="0" dirty="0">
                          <a:solidFill>
                            <a:schemeClr val="tx1"/>
                          </a:solidFill>
                          <a:latin typeface="+mn-lt"/>
                        </a:rPr>
                        <a:t> RIA, IA, CSA</a:t>
                      </a:r>
                      <a:endParaRPr lang="fr-FR" sz="1400" b="0" i="1" u="none" strike="noStrike" dirty="0">
                        <a:solidFill>
                          <a:schemeClr val="tx1"/>
                        </a:solidFill>
                      </a:endParaRPr>
                    </a:p>
                  </a:txBody>
                  <a:tcPr>
                    <a:lnL w="0" algn="ctr">
                      <a:noFill/>
                    </a:lnL>
                    <a:lnR w="0" algn="ctr">
                      <a:noFill/>
                    </a:lnR>
                    <a:lnT w="0" algn="ctr">
                      <a:noFill/>
                    </a:lnT>
                    <a:lnB w="0" algn="ctr">
                      <a:noFill/>
                    </a:lnB>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57700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2993337517"/>
              </p:ext>
            </p:extLst>
          </p:nvPr>
        </p:nvGraphicFramePr>
        <p:xfrm>
          <a:off x="352203" y="970221"/>
          <a:ext cx="8614864" cy="3794760"/>
        </p:xfrm>
        <a:graphic>
          <a:graphicData uri="http://schemas.openxmlformats.org/drawingml/2006/table">
            <a:tbl>
              <a:tblPr firstRow="1" bandRow="1"/>
              <a:tblGrid>
                <a:gridCol w="8614864">
                  <a:extLst>
                    <a:ext uri="{9D8B030D-6E8A-4147-A177-3AD203B41FA5}">
                      <a16:colId xmlns:a16="http://schemas.microsoft.com/office/drawing/2014/main" val="20000"/>
                    </a:ext>
                  </a:extLst>
                </a:gridCol>
              </a:tblGrid>
              <a:tr h="3733799">
                <a:tc>
                  <a:txBody>
                    <a:bodyPr/>
                    <a:lstStyle/>
                    <a:p>
                      <a:pPr marL="12065" marR="437515" lvl="0" indent="0">
                        <a:spcAft>
                          <a:spcPts val="1200"/>
                        </a:spcAft>
                        <a:buClr>
                          <a:srgbClr val="EA5433"/>
                        </a:buClr>
                        <a:buSzPct val="90000"/>
                        <a:buNone/>
                        <a:defRPr/>
                      </a:pPr>
                      <a:r>
                        <a:rPr lang="fr-FR" sz="1800" u="none" dirty="0">
                          <a:solidFill>
                            <a:schemeClr val="tx1"/>
                          </a:solidFill>
                          <a:latin typeface="+mn-lt"/>
                        </a:rPr>
                        <a:t>Trois types de projets collaboratifs</a:t>
                      </a:r>
                      <a:r>
                        <a:rPr lang="fr-FR" sz="1800" b="0" u="none" dirty="0">
                          <a:solidFill>
                            <a:schemeClr val="tx1"/>
                          </a:solidFill>
                          <a:latin typeface="+mn-lt"/>
                        </a:rPr>
                        <a:t> (instruments de financement)</a:t>
                      </a:r>
                      <a:endParaRPr lang="fr-FR" sz="1800" b="0" dirty="0">
                        <a:solidFill>
                          <a:schemeClr val="tx1"/>
                        </a:solidFill>
                        <a:latin typeface="+mn-lt"/>
                      </a:endParaRPr>
                    </a:p>
                    <a:p>
                      <a:pPr marL="12065" marR="437515" lvl="0" indent="0">
                        <a:spcAft>
                          <a:spcPts val="600"/>
                        </a:spcAft>
                        <a:buClr>
                          <a:srgbClr val="EA5433"/>
                        </a:buClr>
                        <a:buSzPct val="90000"/>
                        <a:buNone/>
                        <a:defRPr/>
                      </a:pPr>
                      <a:r>
                        <a:rPr lang="fr-FR" sz="1800" b="1" u="none" dirty="0">
                          <a:solidFill>
                            <a:schemeClr val="tx2"/>
                          </a:solidFill>
                          <a:latin typeface="+mn-lt"/>
                        </a:rPr>
                        <a:t>RIA – </a:t>
                      </a:r>
                      <a:r>
                        <a:rPr lang="fr-FR" sz="1800" b="1" u="none" dirty="0" err="1">
                          <a:solidFill>
                            <a:schemeClr val="tx2"/>
                          </a:solidFill>
                          <a:latin typeface="+mn-lt"/>
                        </a:rPr>
                        <a:t>Research</a:t>
                      </a:r>
                      <a:r>
                        <a:rPr lang="fr-FR" sz="1800" b="1" u="none" dirty="0">
                          <a:solidFill>
                            <a:schemeClr val="tx2"/>
                          </a:solidFill>
                          <a:latin typeface="+mn-lt"/>
                        </a:rPr>
                        <a:t> and Innovation Actions (TRL </a:t>
                      </a:r>
                      <a:r>
                        <a:rPr lang="fr-FR" sz="1800" b="1" u="none" dirty="0" smtClean="0">
                          <a:solidFill>
                            <a:schemeClr val="tx2"/>
                          </a:solidFill>
                          <a:latin typeface="+mn-lt"/>
                        </a:rPr>
                        <a:t>2-5 en fin de projet)</a:t>
                      </a:r>
                      <a:endParaRPr dirty="0">
                        <a:solidFill>
                          <a:schemeClr val="tx2"/>
                        </a:solidFill>
                      </a:endParaRPr>
                    </a:p>
                    <a:p>
                      <a:pPr marL="297815" marR="437515" lvl="0" indent="-285750">
                        <a:spcAft>
                          <a:spcPts val="600"/>
                        </a:spcAft>
                        <a:buClr>
                          <a:srgbClr val="EA5433"/>
                        </a:buClr>
                        <a:buSzPct val="90000"/>
                        <a:buFont typeface=".Lucida Grande UI Regular"/>
                        <a:buChar char="⇢"/>
                        <a:defRPr/>
                      </a:pPr>
                      <a:r>
                        <a:rPr lang="fr-FR" sz="1600" b="0" u="none" dirty="0">
                          <a:solidFill>
                            <a:schemeClr val="tx1"/>
                          </a:solidFill>
                          <a:latin typeface="+mn-lt"/>
                        </a:rPr>
                        <a:t>Projets visant à </a:t>
                      </a:r>
                      <a:r>
                        <a:rPr lang="fr-FR" sz="1600" b="1" u="none" dirty="0">
                          <a:solidFill>
                            <a:schemeClr val="tx1"/>
                          </a:solidFill>
                          <a:latin typeface="+mn-lt"/>
                        </a:rPr>
                        <a:t>établir de nouvelles connaissances </a:t>
                      </a:r>
                      <a:r>
                        <a:rPr lang="fr-FR" sz="1600" b="0" u="none" dirty="0">
                          <a:solidFill>
                            <a:schemeClr val="tx1"/>
                          </a:solidFill>
                          <a:latin typeface="+mn-lt"/>
                        </a:rPr>
                        <a:t>et/ou à </a:t>
                      </a:r>
                      <a:r>
                        <a:rPr lang="fr-FR" sz="1600" b="1" u="none" dirty="0">
                          <a:solidFill>
                            <a:schemeClr val="tx1"/>
                          </a:solidFill>
                          <a:latin typeface="+mn-lt"/>
                        </a:rPr>
                        <a:t>explorer la faisabilité</a:t>
                      </a:r>
                      <a:r>
                        <a:rPr lang="fr-FR" sz="1600" b="0" u="none" dirty="0">
                          <a:solidFill>
                            <a:schemeClr val="tx1"/>
                          </a:solidFill>
                          <a:latin typeface="+mn-lt"/>
                        </a:rPr>
                        <a:t> d'une technologie, d'un produit, d'un procédé ou d'un service : </a:t>
                      </a:r>
                      <a:r>
                        <a:rPr lang="fr-FR" sz="1400" b="0" i="1" u="none" strike="noStrike" dirty="0">
                          <a:solidFill>
                            <a:schemeClr val="tx1"/>
                          </a:solidFill>
                        </a:rPr>
                        <a:t>recherche fondamentale et appliquée, développement de technologie, essais d’un prototype à petite échelle...</a:t>
                      </a:r>
                      <a:endParaRPr lang="fr-FR" sz="1400" i="1" dirty="0">
                        <a:solidFill>
                          <a:schemeClr val="tx1"/>
                        </a:solidFill>
                      </a:endParaRPr>
                    </a:p>
                    <a:p>
                      <a:pPr marL="12065" marR="437515" lvl="0" indent="0">
                        <a:spcAft>
                          <a:spcPts val="600"/>
                        </a:spcAft>
                        <a:buClr>
                          <a:srgbClr val="EA5433"/>
                        </a:buClr>
                        <a:buSzPct val="90000"/>
                        <a:buNone/>
                        <a:defRPr/>
                      </a:pPr>
                      <a:r>
                        <a:rPr lang="fr-FR" sz="1800" b="1" u="none" dirty="0">
                          <a:solidFill>
                            <a:schemeClr val="tx2"/>
                          </a:solidFill>
                          <a:latin typeface="+mn-lt"/>
                        </a:rPr>
                        <a:t>IA – Innovation Actions (TRL </a:t>
                      </a:r>
                      <a:r>
                        <a:rPr lang="fr-FR" sz="1800" b="1" u="none" dirty="0" smtClean="0">
                          <a:solidFill>
                            <a:schemeClr val="tx2"/>
                          </a:solidFill>
                          <a:latin typeface="+mn-lt"/>
                        </a:rPr>
                        <a:t>5-8 en fin de projet)</a:t>
                      </a:r>
                      <a:endParaRPr lang="fr-FR" b="1" dirty="0">
                        <a:solidFill>
                          <a:schemeClr val="tx2"/>
                        </a:solidFill>
                      </a:endParaRPr>
                    </a:p>
                    <a:p>
                      <a:pPr marL="297815" marR="437515" lvl="0" indent="-285750">
                        <a:spcAft>
                          <a:spcPts val="600"/>
                        </a:spcAft>
                        <a:buClr>
                          <a:srgbClr val="EA5433"/>
                        </a:buClr>
                        <a:buSzPct val="90000"/>
                        <a:buFont typeface=".Lucida Grande UI Regular"/>
                        <a:buChar char="⇢"/>
                        <a:defRPr/>
                      </a:pPr>
                      <a:r>
                        <a:rPr lang="fr-FR" sz="1600" b="0" u="none" dirty="0">
                          <a:solidFill>
                            <a:schemeClr val="tx1"/>
                          </a:solidFill>
                          <a:latin typeface="+mn-lt"/>
                        </a:rPr>
                        <a:t>Projets visant</a:t>
                      </a:r>
                      <a:r>
                        <a:rPr lang="fr-FR" sz="1600" b="1" u="none" dirty="0">
                          <a:solidFill>
                            <a:schemeClr val="tx1"/>
                          </a:solidFill>
                          <a:latin typeface="+mn-lt"/>
                        </a:rPr>
                        <a:t> </a:t>
                      </a:r>
                      <a:r>
                        <a:rPr lang="fr-FR" sz="1600" b="0" i="0" u="none" strike="noStrike" dirty="0">
                          <a:solidFill>
                            <a:schemeClr val="tx1"/>
                          </a:solidFill>
                        </a:rPr>
                        <a:t>à produire des </a:t>
                      </a:r>
                      <a:r>
                        <a:rPr lang="fr-FR" sz="1600" b="1" i="0" u="none" strike="noStrike" dirty="0">
                          <a:solidFill>
                            <a:schemeClr val="tx1"/>
                          </a:solidFill>
                        </a:rPr>
                        <a:t>plans, arrangements ou concepts pour un produit, procédé ou service </a:t>
                      </a:r>
                      <a:r>
                        <a:rPr lang="fr-FR" sz="1600" b="0" i="0" u="none" strike="noStrike" dirty="0">
                          <a:solidFill>
                            <a:schemeClr val="tx1"/>
                          </a:solidFill>
                        </a:rPr>
                        <a:t>nouveau ou amélioré : </a:t>
                      </a:r>
                      <a:r>
                        <a:rPr lang="fr-FR" sz="1400" b="0" i="1" u="none" strike="noStrike" dirty="0">
                          <a:solidFill>
                            <a:schemeClr val="tx1"/>
                          </a:solidFill>
                          <a:latin typeface="Arial"/>
                        </a:rPr>
                        <a:t>prototypage, essais, démonstration ou pilotes, validation du produit à grande échelle, première commercialisation...</a:t>
                      </a:r>
                      <a:endParaRPr lang="fr-FR" sz="1400" b="0" i="1" u="none" dirty="0">
                        <a:solidFill>
                          <a:schemeClr val="tx1"/>
                        </a:solidFill>
                        <a:latin typeface="+mn-lt"/>
                      </a:endParaRPr>
                    </a:p>
                    <a:p>
                      <a:pPr marL="12065" marR="437515" lvl="0" indent="0">
                        <a:spcAft>
                          <a:spcPts val="600"/>
                        </a:spcAft>
                        <a:buClr>
                          <a:srgbClr val="EA5433"/>
                        </a:buClr>
                        <a:buSzPct val="90000"/>
                        <a:buNone/>
                        <a:defRPr/>
                      </a:pPr>
                      <a:r>
                        <a:rPr lang="fr-FR" sz="1800" b="1" u="none" dirty="0">
                          <a:solidFill>
                            <a:schemeClr val="tx2"/>
                          </a:solidFill>
                          <a:latin typeface="+mn-lt"/>
                        </a:rPr>
                        <a:t>CSA – Coordination and Support Actions </a:t>
                      </a:r>
                      <a:endParaRPr dirty="0">
                        <a:solidFill>
                          <a:schemeClr val="tx2"/>
                        </a:solidFill>
                      </a:endParaRPr>
                    </a:p>
                    <a:p>
                      <a:pPr marL="297815" marR="437515" lvl="0" indent="-285750">
                        <a:spcAft>
                          <a:spcPts val="600"/>
                        </a:spcAft>
                        <a:buClr>
                          <a:srgbClr val="EA5433"/>
                        </a:buClr>
                        <a:buSzPct val="90000"/>
                        <a:buFont typeface=".Lucida Grande UI Regular"/>
                        <a:buChar char="⇢"/>
                        <a:defRPr/>
                      </a:pPr>
                      <a:r>
                        <a:rPr lang="fr-FR" sz="1600" b="0" u="none" dirty="0">
                          <a:solidFill>
                            <a:schemeClr val="tx1"/>
                          </a:solidFill>
                          <a:latin typeface="+mn-lt"/>
                        </a:rPr>
                        <a:t>Projets consistant principalement en des </a:t>
                      </a:r>
                      <a:r>
                        <a:rPr lang="fr-FR" sz="1600" b="1" u="none" dirty="0">
                          <a:solidFill>
                            <a:schemeClr val="tx1"/>
                          </a:solidFill>
                          <a:latin typeface="+mn-lt"/>
                        </a:rPr>
                        <a:t>mesures d'accompagnement</a:t>
                      </a:r>
                      <a:r>
                        <a:rPr lang="fr-FR" sz="1600" b="0" u="none" dirty="0">
                          <a:solidFill>
                            <a:schemeClr val="tx1"/>
                          </a:solidFill>
                          <a:latin typeface="+mn-lt"/>
                        </a:rPr>
                        <a:t> : </a:t>
                      </a:r>
                      <a:r>
                        <a:rPr lang="fr-FR" sz="1400" b="0" i="1" u="none" dirty="0">
                          <a:solidFill>
                            <a:schemeClr val="tx1"/>
                          </a:solidFill>
                          <a:latin typeface="+mn-lt"/>
                        </a:rPr>
                        <a:t>mise en réseau des acteurs, actions de communication et sensibilisation, dialogue politique, production d'études/rapports, planification stratégique...</a:t>
                      </a:r>
                      <a:endParaRPr lang="fr-FR" sz="1400" b="1" i="1" u="none" dirty="0">
                        <a:solidFill>
                          <a:schemeClr val="tx1"/>
                        </a:solidFill>
                        <a:latin typeface="+mn-lt"/>
                      </a:endParaRPr>
                    </a:p>
                  </a:txBody>
                  <a:tcPr>
                    <a:lnL w="0" algn="ctr">
                      <a:noFill/>
                    </a:lnL>
                    <a:lnR w="0" algn="ctr">
                      <a:noFill/>
                    </a:lnR>
                    <a:lnT w="0" algn="ctr">
                      <a:noFill/>
                    </a:lnT>
                    <a:lnB w="0" algn="ctr">
                      <a:noFill/>
                    </a:lnB>
                    <a:noFill/>
                  </a:tcPr>
                </a:tc>
                <a:extLst>
                  <a:ext uri="{0D108BD9-81ED-4DB2-BD59-A6C34878D82A}">
                    <a16:rowId xmlns:a16="http://schemas.microsoft.com/office/drawing/2014/main" val="10000"/>
                  </a:ext>
                </a:extLst>
              </a:tr>
            </a:tbl>
          </a:graphicData>
        </a:graphic>
      </p:graphicFrame>
      <p:sp>
        <p:nvSpPr>
          <p:cNvPr id="7" name="Espace réservé du texte 3"/>
          <p:cNvSpPr txBox="1"/>
          <p:nvPr/>
        </p:nvSpPr>
        <p:spPr bwMode="auto">
          <a:xfrm>
            <a:off x="3575545" y="267494"/>
            <a:ext cx="5220112" cy="504056"/>
          </a:xfrm>
          <a:prstGeom prst="rect">
            <a:avLst/>
          </a:prstGeom>
          <a:noFill/>
          <a:ln>
            <a:noFill/>
          </a:ln>
        </p:spPr>
        <p:txBody>
          <a:bodyPr spcFirstLastPara="1" wrap="square" lIns="0" tIns="0" rIns="0" bIns="0" anchor="t" anchorCtr="0">
            <a:noAutofit/>
          </a:bodyPr>
          <a:lstStyle>
            <a:defPPr marR="0" lvl="0" algn="l">
              <a:lnSpc>
                <a:spcPct val="100000"/>
              </a:lnSpc>
              <a:spcBef>
                <a:spcPts val="0"/>
              </a:spcBef>
              <a:spcAft>
                <a:spcPts val="0"/>
              </a:spcAft>
            </a:defPPr>
            <a:lvl1pPr marL="457200" marR="0" lvl="0" indent="-276225" algn="r">
              <a:lnSpc>
                <a:spcPct val="100000"/>
              </a:lnSpc>
              <a:spcBef>
                <a:spcPts val="0"/>
              </a:spcBef>
              <a:spcAft>
                <a:spcPts val="0"/>
              </a:spcAft>
              <a:buClr>
                <a:schemeClr val="dk2"/>
              </a:buClr>
              <a:buSzPts val="750"/>
              <a:buFont typeface="Arial"/>
              <a:buAutoNum type="arabicPeriod"/>
              <a:defRPr sz="750" b="1" i="0" u="none" strike="noStrike" cap="none">
                <a:solidFill>
                  <a:schemeClr val="dk2"/>
                </a:solidFill>
                <a:latin typeface="Arial"/>
                <a:ea typeface="Arial"/>
                <a:cs typeface="Arial"/>
              </a:defRPr>
            </a:lvl1pPr>
            <a:lvl2pPr marL="914400" marR="0" lvl="1" indent="-276225" algn="r">
              <a:lnSpc>
                <a:spcPct val="100000"/>
              </a:lnSpc>
              <a:spcBef>
                <a:spcPts val="0"/>
              </a:spcBef>
              <a:spcAft>
                <a:spcPts val="0"/>
              </a:spcAft>
              <a:buClr>
                <a:schemeClr val="dk1"/>
              </a:buClr>
              <a:buSzPts val="750"/>
              <a:buFont typeface="Arial"/>
              <a:buAutoNum type="alphaLcPeriod"/>
              <a:defRPr sz="750" b="0" i="0" u="none" strike="noStrike" cap="none">
                <a:solidFill>
                  <a:schemeClr val="dk1"/>
                </a:solidFill>
                <a:latin typeface="Arial"/>
                <a:ea typeface="Arial"/>
                <a:cs typeface="Arial"/>
              </a:defRPr>
            </a:lvl2pPr>
            <a:lvl3pPr marL="1371600" marR="0" lvl="2" indent="-342900" algn="l">
              <a:lnSpc>
                <a:spcPct val="100000"/>
              </a:lnSpc>
              <a:spcBef>
                <a:spcPts val="100"/>
              </a:spcBef>
              <a:spcAft>
                <a:spcPts val="0"/>
              </a:spcAft>
              <a:buClr>
                <a:schemeClr val="dk1"/>
              </a:buClr>
              <a:buSzPts val="1800"/>
              <a:buFont typeface="Arial"/>
              <a:buChar char="•"/>
              <a:defRPr sz="850" b="0" i="0" u="none" strike="noStrike" cap="none">
                <a:solidFill>
                  <a:schemeClr val="dk1"/>
                </a:solidFill>
                <a:latin typeface="Arial"/>
                <a:ea typeface="Arial"/>
                <a:cs typeface="Arial"/>
              </a:defRPr>
            </a:lvl3pPr>
            <a:lvl4pPr marL="1828800" marR="0" lvl="3" indent="-342900" algn="l">
              <a:lnSpc>
                <a:spcPct val="100000"/>
              </a:lnSpc>
              <a:spcBef>
                <a:spcPts val="100"/>
              </a:spcBef>
              <a:spcAft>
                <a:spcPts val="0"/>
              </a:spcAft>
              <a:buClr>
                <a:schemeClr val="dk1"/>
              </a:buClr>
              <a:buSzPts val="1800"/>
              <a:buFont typeface="Arial"/>
              <a:buChar char="•"/>
              <a:defRPr sz="750" b="0" i="0" u="none" strike="noStrike" cap="none">
                <a:solidFill>
                  <a:schemeClr val="dk1"/>
                </a:solidFill>
                <a:latin typeface="Arial"/>
                <a:ea typeface="Arial"/>
                <a:cs typeface="Arial"/>
              </a:defRPr>
            </a:lvl4pPr>
            <a:lvl5pPr marL="2286000" marR="0" lvl="4" indent="-342900" algn="l">
              <a:lnSpc>
                <a:spcPct val="100000"/>
              </a:lnSpc>
              <a:spcBef>
                <a:spcPts val="100"/>
              </a:spcBef>
              <a:spcAft>
                <a:spcPts val="0"/>
              </a:spcAft>
              <a:buClr>
                <a:schemeClr val="dk1"/>
              </a:buClr>
              <a:buSzPts val="1800"/>
              <a:buFont typeface="Arial"/>
              <a:buChar char="•"/>
              <a:defRPr sz="700" b="0" i="0" u="none" strike="noStrike" cap="none">
                <a:solidFill>
                  <a:schemeClr val="dk1"/>
                </a:solidFill>
                <a:latin typeface="Arial"/>
                <a:ea typeface="Arial"/>
                <a:cs typeface="Arial"/>
              </a:defRPr>
            </a:lvl5pPr>
            <a:lvl6pPr marL="2743200" marR="0" lvl="5"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6pPr>
            <a:lvl7pPr marL="3200400" marR="0" lvl="6"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7pPr>
            <a:lvl8pPr marL="3657600" marR="0" lvl="7"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8pPr>
            <a:lvl9pPr marL="4114800" marR="0" lvl="8"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9pPr>
          </a:lstStyle>
          <a:p>
            <a:pPr marL="180975" marR="0" lvl="0" indent="0" algn="r" defTabSz="914400">
              <a:lnSpc>
                <a:spcPct val="100000"/>
              </a:lnSpc>
              <a:spcBef>
                <a:spcPts val="0"/>
              </a:spcBef>
              <a:spcAft>
                <a:spcPts val="0"/>
              </a:spcAft>
              <a:buClr>
                <a:srgbClr val="000091"/>
              </a:buClr>
              <a:buSzPts val="750"/>
              <a:buFont typeface="Arial"/>
              <a:buNone/>
              <a:defRPr/>
            </a:pPr>
            <a:r>
              <a:rPr lang="fr-FR" sz="1800" b="1" i="0" u="none" strike="noStrike" cap="none" spc="0" dirty="0">
                <a:ln>
                  <a:noFill/>
                </a:ln>
                <a:solidFill>
                  <a:schemeClr val="tx1"/>
                </a:solidFill>
                <a:latin typeface="Arial"/>
                <a:cs typeface="Arial"/>
              </a:rPr>
              <a:t>Appels thématiques (top-down)</a:t>
            </a:r>
            <a:endParaRPr dirty="0"/>
          </a:p>
          <a:p>
            <a:pPr marL="180975" marR="0" lvl="0" indent="0" algn="r" defTabSz="914400">
              <a:lnSpc>
                <a:spcPct val="100000"/>
              </a:lnSpc>
              <a:spcBef>
                <a:spcPts val="0"/>
              </a:spcBef>
              <a:spcAft>
                <a:spcPts val="0"/>
              </a:spcAft>
              <a:buClr>
                <a:srgbClr val="000091"/>
              </a:buClr>
              <a:buSzPts val="750"/>
              <a:buFont typeface="Arial"/>
              <a:buNone/>
              <a:defRPr/>
            </a:pPr>
            <a:r>
              <a:rPr lang="fr-FR" sz="1200" b="1" i="0" u="none" strike="noStrike" cap="none" spc="0" dirty="0">
                <a:ln>
                  <a:noFill/>
                </a:ln>
                <a:solidFill>
                  <a:schemeClr val="tx1"/>
                </a:solidFill>
                <a:latin typeface="Arial"/>
                <a:cs typeface="Arial"/>
              </a:rPr>
              <a:t>CLUSTERS</a:t>
            </a:r>
            <a:endParaRPr dirty="0"/>
          </a:p>
        </p:txBody>
      </p:sp>
    </p:spTree>
    <p:extLst>
      <p:ext uri="{BB962C8B-B14F-4D97-AF65-F5344CB8AC3E}">
        <p14:creationId xmlns:p14="http://schemas.microsoft.com/office/powerpoint/2010/main" val="2935322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9</a:t>
            </a:fld>
            <a:endParaRPr lang="fr-FR" sz="1600" b="0" i="0" u="none" strike="noStrike" cap="none" spc="0">
              <a:ln>
                <a:noFill/>
              </a:ln>
              <a:solidFill>
                <a:srgbClr val="000091"/>
              </a:solidFill>
              <a:latin typeface="Arial"/>
              <a:ea typeface="+mn-ea"/>
              <a:cs typeface="+mn-cs"/>
            </a:endParaRPr>
          </a:p>
        </p:txBody>
      </p:sp>
      <p:sp>
        <p:nvSpPr>
          <p:cNvPr id="9" name="ZoneTexte 8"/>
          <p:cNvSpPr txBox="1"/>
          <p:nvPr/>
        </p:nvSpPr>
        <p:spPr bwMode="auto">
          <a:xfrm>
            <a:off x="3203848" y="195087"/>
            <a:ext cx="5765503" cy="553998"/>
          </a:xfrm>
          <a:prstGeom prst="rect">
            <a:avLst/>
          </a:prstGeom>
          <a:noFill/>
        </p:spPr>
        <p:txBody>
          <a:bodyPr wrap="square" rtlCol="0">
            <a:spAutoFit/>
          </a:bodyPr>
          <a:lstStyle/>
          <a:p>
            <a:pPr algn="r">
              <a:defRPr/>
            </a:pPr>
            <a:r>
              <a:rPr lang="fr-FR" b="1" dirty="0" smtClean="0"/>
              <a:t>Focus</a:t>
            </a:r>
          </a:p>
          <a:p>
            <a:pPr algn="r">
              <a:defRPr/>
            </a:pPr>
            <a:r>
              <a:rPr lang="fr-FR" sz="1200" b="1" dirty="0" smtClean="0"/>
              <a:t>LES PARTENARIATS DU CLUSTER 5</a:t>
            </a:r>
            <a:endParaRPr lang="fr-FR" sz="1200" b="1" dirty="0"/>
          </a:p>
        </p:txBody>
      </p:sp>
      <p:graphicFrame>
        <p:nvGraphicFramePr>
          <p:cNvPr id="3" name="Diagramme 2"/>
          <p:cNvGraphicFramePr/>
          <p:nvPr>
            <p:extLst>
              <p:ext uri="{D42A27DB-BD31-4B8C-83A1-F6EECF244321}">
                <p14:modId xmlns:p14="http://schemas.microsoft.com/office/powerpoint/2010/main" val="2955921687"/>
              </p:ext>
            </p:extLst>
          </p:nvPr>
        </p:nvGraphicFramePr>
        <p:xfrm>
          <a:off x="803920" y="1059582"/>
          <a:ext cx="7440488" cy="3240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oneTexte 3"/>
          <p:cNvSpPr txBox="1"/>
          <p:nvPr/>
        </p:nvSpPr>
        <p:spPr>
          <a:xfrm>
            <a:off x="731912" y="4280197"/>
            <a:ext cx="7584504" cy="307777"/>
          </a:xfrm>
          <a:prstGeom prst="rect">
            <a:avLst/>
          </a:prstGeom>
          <a:noFill/>
        </p:spPr>
        <p:txBody>
          <a:bodyPr wrap="square" rtlCol="0">
            <a:spAutoFit/>
          </a:bodyPr>
          <a:lstStyle/>
          <a:p>
            <a:r>
              <a:rPr lang="fr-FR" sz="1400" b="1" dirty="0" smtClean="0">
                <a:solidFill>
                  <a:schemeClr val="tx2"/>
                </a:solidFill>
              </a:rPr>
              <a:t>Pour </a:t>
            </a:r>
            <a:r>
              <a:rPr lang="fr-FR" sz="1400" b="1" dirty="0">
                <a:solidFill>
                  <a:schemeClr val="tx2"/>
                </a:solidFill>
              </a:rPr>
              <a:t>aller plus loin : </a:t>
            </a:r>
            <a:r>
              <a:rPr lang="fr-FR" sz="1400" dirty="0">
                <a:solidFill>
                  <a:schemeClr val="tx2"/>
                </a:solidFill>
                <a:hlinkClick r:id="rId7"/>
              </a:rPr>
              <a:t>https://</a:t>
            </a:r>
            <a:r>
              <a:rPr lang="fr-FR" sz="1400" dirty="0" smtClean="0">
                <a:solidFill>
                  <a:schemeClr val="tx2"/>
                </a:solidFill>
                <a:hlinkClick r:id="rId7"/>
              </a:rPr>
              <a:t>www.horizon-europe.gouv.fr/les-partenariats-du-cluster-5-27788</a:t>
            </a:r>
            <a:r>
              <a:rPr lang="fr-FR" sz="1400" dirty="0" smtClean="0">
                <a:solidFill>
                  <a:schemeClr val="tx2"/>
                </a:solidFill>
              </a:rPr>
              <a:t> </a:t>
            </a:r>
            <a:endParaRPr lang="fr-FR" sz="1400" dirty="0">
              <a:solidFill>
                <a:schemeClr val="tx2"/>
              </a:solidFill>
            </a:endParaRPr>
          </a:p>
        </p:txBody>
      </p:sp>
    </p:spTree>
    <p:extLst>
      <p:ext uri="{BB962C8B-B14F-4D97-AF65-F5344CB8AC3E}">
        <p14:creationId xmlns:p14="http://schemas.microsoft.com/office/powerpoint/2010/main" val="329652294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 id="{A4CEAA76-E87D-4518-B7C5-689E0EE7511F}" vid="{00D7BD8D-0F45-4634-A879-E4B96FDEFCA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074068c-b24f-4ff9-a86f-a3aee0152276">
      <Terms xmlns="http://schemas.microsoft.com/office/infopath/2007/PartnerControls"/>
    </lcf76f155ced4ddcb4097134ff3c332f>
    <TaxCatchAll xmlns="1f47c0f9-1590-49e1-8db1-3ab35d55043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AF87F3B8A07F44D969FAD5920EB612B" ma:contentTypeVersion="12" ma:contentTypeDescription="Crée un document." ma:contentTypeScope="" ma:versionID="12d4baa4ba3ac88424d2c6a03cd02680">
  <xsd:schema xmlns:xsd="http://www.w3.org/2001/XMLSchema" xmlns:xs="http://www.w3.org/2001/XMLSchema" xmlns:p="http://schemas.microsoft.com/office/2006/metadata/properties" xmlns:ns2="e074068c-b24f-4ff9-a86f-a3aee0152276" xmlns:ns3="1f47c0f9-1590-49e1-8db1-3ab35d550439" targetNamespace="http://schemas.microsoft.com/office/2006/metadata/properties" ma:root="true" ma:fieldsID="43ccfb356ee9f54d0caa429107cabd53" ns2:_="" ns3:_="">
    <xsd:import namespace="e074068c-b24f-4ff9-a86f-a3aee0152276"/>
    <xsd:import namespace="1f47c0f9-1590-49e1-8db1-3ab35d55043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74068c-b24f-4ff9-a86f-a3aee01522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2a5a789a-0080-4889-9b37-6d1526ad774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f47c0f9-1590-49e1-8db1-3ab35d55043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3204ced-c735-45f9-8b17-8d0378bde9d9}" ma:internalName="TaxCatchAll" ma:showField="CatchAllData" ma:web="1f47c0f9-1590-49e1-8db1-3ab35d5504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FF0D36-D67B-401D-9422-759C7B937066}">
  <ds:schemaRefs>
    <ds:schemaRef ds:uri="http://schemas.microsoft.com/sharepoint/v3/contenttype/forms"/>
  </ds:schemaRefs>
</ds:datastoreItem>
</file>

<file path=customXml/itemProps2.xml><?xml version="1.0" encoding="utf-8"?>
<ds:datastoreItem xmlns:ds="http://schemas.openxmlformats.org/officeDocument/2006/customXml" ds:itemID="{454A17D9-E236-4691-B704-33703C186AEA}">
  <ds:schemaRefs>
    <ds:schemaRef ds:uri="1f47c0f9-1590-49e1-8db1-3ab35d550439"/>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e074068c-b24f-4ff9-a86f-a3aee0152276"/>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4B68AC8B-3975-42CA-A825-DB5BBEB2B3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74068c-b24f-4ff9-a86f-a3aee0152276"/>
    <ds:schemaRef ds:uri="1f47c0f9-1590-49e1-8db1-3ab35d5504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MODL-PPT-HEU-MESR</Template>
  <TotalTime>104681</TotalTime>
  <Words>8939</Words>
  <Application>Microsoft Office PowerPoint</Application>
  <PresentationFormat>Affichage à l'écran (16:9)</PresentationFormat>
  <Paragraphs>1945</Paragraphs>
  <Slides>37</Slides>
  <Notes>12</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37</vt:i4>
      </vt:variant>
    </vt:vector>
  </HeadingPairs>
  <TitlesOfParts>
    <vt:vector size="47" baseType="lpstr">
      <vt:lpstr>.Lucida Grande UI Regular</vt:lpstr>
      <vt:lpstr>Arial</vt:lpstr>
      <vt:lpstr>Arial,Sans-Serif</vt:lpstr>
      <vt:lpstr>Calibri</vt:lpstr>
      <vt:lpstr>Courier New</vt:lpstr>
      <vt:lpstr>Menlo Regular</vt:lpstr>
      <vt:lpstr>Police système</vt:lpstr>
      <vt:lpstr>Times New Roman</vt:lpstr>
      <vt:lpstr>Wingdings</vt:lpstr>
      <vt:lpstr>1_OPÉRATEURS</vt:lpstr>
      <vt:lpstr>w</vt:lpstr>
      <vt:lpstr>Présentation PowerPoint</vt:lpstr>
      <vt:lpstr>Présentation PowerPoint</vt:lpstr>
      <vt:lpstr>Horizon Europe est le programme-cadre de l'Union européenne pour la recherche et l'innovation. Il couvre la période 2021-2027 et est doté d'un budget de 95,5 milliards d'euros.  Le présent guide a été réalisé par les membres du Point de Contact National (PCN) français Horizon Europe en charge du Cluster 5 sur les thématiques climat, énergie et mobilité (voir ici).  En France, le dispositif des PCN est placé sous l'autorité du Ministère de l'enseignement supérieur et de la recherche et est piloté par la Délégation aux affaires européennes et internationales du Département « Accompagnement des opérateurs de l’ESR ». Les missions principales des PCN sont de (1) informer, sensibiliser les communautés françaises de recherche et d’innovation sur les opportunités de financement d'Horizon Europe ; (2) aider, conseiller et former les porteurs de projets aux modalités de fonctionnement du programme.  Ce guide s'adresse à tous les acteurs français du monde de la recherche et de l’innovation ainsi qu'aux autorités publiques, aux acteurs économiques, sociaux et culturels potentiellement ciblés par le Cluster 5. Il vise à leur offrir un premier niveau d'accès au programme de travail 2023 du Cluster 5, en proposant en français des éléments structurels qui permettent de comprendre les fondements et les priorités du Cluster, ainsi qu'une synthèse des éléments clés de chaque appel.  Les synthèses et traductions proposées dans ce guide n'engagent que la responsabilité de leurs auteurs et en aucune manière celle de la Commission européenne. Les porteurs de projets intéressés doivent impérativement se référer au programme de travail 2023-2024 du Cluster 5 publié uniquement en anglais.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Lire un appel « topic »</vt:lpstr>
      <vt:lpstr>Présentation PowerPoint</vt:lpstr>
      <vt:lpstr>Présentation PowerPoint</vt:lpstr>
      <vt:lpstr>Présentation PowerPoint</vt:lpstr>
      <vt:lpstr>Destination 1 Sciences du climat et réponses pour la transformation vers la neutralité climatique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Des documents pour aller plus loin</vt:lpstr>
      <vt:lpstr>Devenez expert-évaluateur pour HORIZON EUROPE</vt:lpstr>
      <vt:lpstr>Présentation PowerPoint</vt:lpstr>
      <vt:lpstr>Présentation PowerPoint</vt:lpstr>
      <vt:lpstr>Présentation PowerPoint</vt:lpstr>
    </vt:vector>
  </TitlesOfParts>
  <Manager>Client</Manager>
  <Company>Ministere de l'Education Nationale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BENJAMIN WYNIGER</dc:creator>
  <cp:lastModifiedBy>BENJAMIN WYNIGER</cp:lastModifiedBy>
  <cp:revision>383</cp:revision>
  <cp:lastPrinted>2022-06-28T15:17:54Z</cp:lastPrinted>
  <dcterms:created xsi:type="dcterms:W3CDTF">2022-06-13T15:26:11Z</dcterms:created>
  <dcterms:modified xsi:type="dcterms:W3CDTF">2022-11-28T13:46:22Z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0x010100EAF87F3B8A07F44D969FAD5920EB612B</vt:lpwstr>
  </property>
</Properties>
</file>