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41"/>
  </p:notesMasterIdLst>
  <p:handoutMasterIdLst>
    <p:handoutMasterId r:id="rId42"/>
  </p:handoutMasterIdLst>
  <p:sldIdLst>
    <p:sldId id="327" r:id="rId5"/>
    <p:sldId id="328" r:id="rId6"/>
    <p:sldId id="446" r:id="rId7"/>
    <p:sldId id="329" r:id="rId8"/>
    <p:sldId id="330" r:id="rId9"/>
    <p:sldId id="331" r:id="rId10"/>
    <p:sldId id="332" r:id="rId11"/>
    <p:sldId id="333" r:id="rId12"/>
    <p:sldId id="486" r:id="rId13"/>
    <p:sldId id="530" r:id="rId14"/>
    <p:sldId id="334" r:id="rId15"/>
    <p:sldId id="335" r:id="rId16"/>
    <p:sldId id="336" r:id="rId17"/>
    <p:sldId id="537" r:id="rId18"/>
    <p:sldId id="448" r:id="rId19"/>
    <p:sldId id="337" r:id="rId20"/>
    <p:sldId id="338" r:id="rId21"/>
    <p:sldId id="339" r:id="rId22"/>
    <p:sldId id="487" r:id="rId23"/>
    <p:sldId id="488" r:id="rId24"/>
    <p:sldId id="489" r:id="rId25"/>
    <p:sldId id="490" r:id="rId26"/>
    <p:sldId id="491" r:id="rId27"/>
    <p:sldId id="492" r:id="rId28"/>
    <p:sldId id="493" r:id="rId29"/>
    <p:sldId id="494" r:id="rId30"/>
    <p:sldId id="495" r:id="rId31"/>
    <p:sldId id="496" r:id="rId32"/>
    <p:sldId id="350" r:id="rId33"/>
    <p:sldId id="403" r:id="rId34"/>
    <p:sldId id="404" r:id="rId35"/>
    <p:sldId id="405" r:id="rId36"/>
    <p:sldId id="406" r:id="rId37"/>
    <p:sldId id="408" r:id="rId38"/>
    <p:sldId id="407" r:id="rId39"/>
    <p:sldId id="409" r:id="rId40"/>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331"/>
            <p14:sldId id="332"/>
            <p14:sldId id="333"/>
            <p14:sldId id="486"/>
            <p14:sldId id="530"/>
            <p14:sldId id="334"/>
            <p14:sldId id="335"/>
            <p14:sldId id="336"/>
            <p14:sldId id="537"/>
            <p14:sldId id="448"/>
            <p14:sldId id="337"/>
            <p14:sldId id="338"/>
            <p14:sldId id="339"/>
            <p14:sldId id="487"/>
            <p14:sldId id="488"/>
            <p14:sldId id="489"/>
            <p14:sldId id="490"/>
            <p14:sldId id="491"/>
            <p14:sldId id="492"/>
            <p14:sldId id="493"/>
            <p14:sldId id="494"/>
            <p14:sldId id="495"/>
            <p14:sldId id="496"/>
            <p14:sldId id="350"/>
            <p14:sldId id="403"/>
            <p14:sldId id="404"/>
            <p14:sldId id="405"/>
            <p14:sldId id="406"/>
            <p14:sldId id="408"/>
            <p14:sldId id="407"/>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howGuides="1">
      <p:cViewPr varScale="1">
        <p:scale>
          <a:sx n="97" d="100"/>
          <a:sy n="97" d="100"/>
        </p:scale>
        <p:origin x="630"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1"/>
            </a:rPr>
            <a:t>Clean Hydrogen</a:t>
          </a:r>
          <a:endParaRPr lang="fr-FR" b="0"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u="sng" dirty="0" smtClean="0">
              <a:hlinkClick xmlns:r="http://schemas.openxmlformats.org/officeDocument/2006/relationships" r:id="rId2"/>
            </a:rPr>
            <a:t>Integrated Air Traffic Management</a:t>
          </a:r>
          <a:endParaRPr lang="fr-FR"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b="0" dirty="0" smtClean="0">
              <a:hlinkClick xmlns:r="http://schemas.openxmlformats.org/officeDocument/2006/relationships" r:id="rId3"/>
            </a:rPr>
            <a:t>Clean </a:t>
          </a:r>
          <a:r>
            <a:rPr lang="fr-FR" b="0" dirty="0" err="1" smtClean="0">
              <a:hlinkClick xmlns:r="http://schemas.openxmlformats.org/officeDocument/2006/relationships" r:id="rId3"/>
            </a:rPr>
            <a:t>Energy</a:t>
          </a:r>
          <a:r>
            <a:rPr lang="fr-FR" b="0" dirty="0" smtClean="0">
              <a:hlinkClick xmlns:r="http://schemas.openxmlformats.org/officeDocument/2006/relationships" r:id="rId3"/>
            </a:rPr>
            <a:t> Transition (CETP)</a:t>
          </a:r>
          <a:endParaRPr lang="fr-FR" b="0"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dirty="0" smtClean="0">
              <a:hlinkClick xmlns:r="http://schemas.openxmlformats.org/officeDocument/2006/relationships" r:id="rId4"/>
            </a:rPr>
            <a:t>Driving urban transitions to a sustainable future (DUT)</a:t>
          </a:r>
          <a:endParaRPr lang="fr-FR"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0" dirty="0" smtClean="0">
              <a:hlinkClick xmlns:r="http://schemas.openxmlformats.org/officeDocument/2006/relationships" r:id="rId5"/>
            </a:rPr>
            <a:t>People-centric sustainable built environment (Built4People)</a:t>
          </a:r>
          <a:endParaRPr lang="fr-FR" b="0"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dirty="0" smtClean="0">
              <a:hlinkClick xmlns:r="http://schemas.openxmlformats.org/officeDocument/2006/relationships" r:id="rId6"/>
            </a:rPr>
            <a:t>Towards zero-emission road transport (2ZERO)</a:t>
          </a:r>
          <a:endParaRPr lang="fr-FR"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u="sng" dirty="0" smtClean="0">
              <a:hlinkClick xmlns:r="http://schemas.openxmlformats.org/officeDocument/2006/relationships" r:id="rId7"/>
            </a:rPr>
            <a:t>Clean Aviation</a:t>
          </a:r>
          <a:endParaRPr lang="fr-FR"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u="sng" dirty="0" err="1" smtClean="0">
              <a:hlinkClick xmlns:r="http://schemas.openxmlformats.org/officeDocument/2006/relationships" r:id="rId8"/>
            </a:rPr>
            <a:t>Transforming</a:t>
          </a:r>
          <a:r>
            <a:rPr lang="fr-FR" u="sng" dirty="0" smtClean="0">
              <a:hlinkClick xmlns:r="http://schemas.openxmlformats.org/officeDocument/2006/relationships" r:id="rId8"/>
            </a:rPr>
            <a:t> </a:t>
          </a:r>
          <a:r>
            <a:rPr lang="fr-FR" u="sng" dirty="0" err="1" smtClean="0">
              <a:hlinkClick xmlns:r="http://schemas.openxmlformats.org/officeDocument/2006/relationships" r:id="rId8"/>
            </a:rPr>
            <a:t>Europe's</a:t>
          </a:r>
          <a:r>
            <a:rPr lang="fr-FR" u="sng" dirty="0" smtClean="0">
              <a:hlinkClick xmlns:r="http://schemas.openxmlformats.org/officeDocument/2006/relationships" r:id="rId8"/>
            </a:rPr>
            <a:t> rail system</a:t>
          </a:r>
          <a:endParaRPr lang="fr-FR"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1" dirty="0" smtClean="0">
              <a:hlinkClick xmlns:r="http://schemas.openxmlformats.org/officeDocument/2006/relationships" r:id="rId9"/>
            </a:rPr>
            <a:t>Batteries: Towards a competitive European industrial battery value chain for stationary applications and e-mobility</a:t>
          </a:r>
          <a:endParaRPr lang="fr-FR" b="1"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dirty="0" err="1" smtClean="0">
              <a:hlinkClick xmlns:r="http://schemas.openxmlformats.org/officeDocument/2006/relationships" r:id="rId10"/>
            </a:rPr>
            <a:t>Zero-emission</a:t>
          </a:r>
          <a:r>
            <a:rPr lang="fr-FR" dirty="0" smtClean="0">
              <a:hlinkClick xmlns:r="http://schemas.openxmlformats.org/officeDocument/2006/relationships" r:id="rId10"/>
            </a:rPr>
            <a:t> </a:t>
          </a:r>
          <a:r>
            <a:rPr lang="fr-FR" dirty="0" err="1" smtClean="0">
              <a:hlinkClick xmlns:r="http://schemas.openxmlformats.org/officeDocument/2006/relationships" r:id="rId10"/>
            </a:rPr>
            <a:t>waterborne</a:t>
          </a:r>
          <a:r>
            <a:rPr lang="fr-FR" dirty="0" smtClean="0">
              <a:hlinkClick xmlns:r="http://schemas.openxmlformats.org/officeDocument/2006/relationships" r:id="rId10"/>
            </a:rPr>
            <a:t> transport</a:t>
          </a:r>
          <a:endParaRPr lang="fr-FR"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dirty="0" smtClean="0">
              <a:hlinkClick xmlns:r="http://schemas.openxmlformats.org/officeDocument/2006/relationships" r:id="rId11"/>
            </a:rPr>
            <a:t>Connected, Cooperative and Automated Mobility (CCAM)</a:t>
          </a:r>
          <a:endParaRPr lang="fr-FR"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1"/>
            </a:rPr>
            <a:t>Clean Hydrogen</a:t>
          </a:r>
          <a:endParaRPr lang="fr-FR" sz="1200" b="0" u="sng" kern="1200" dirty="0"/>
        </a:p>
        <a:p>
          <a:pPr marL="114300" lvl="1" indent="-114300" algn="l" defTabSz="533400">
            <a:lnSpc>
              <a:spcPct val="100000"/>
            </a:lnSpc>
            <a:spcBef>
              <a:spcPct val="0"/>
            </a:spcBef>
            <a:spcAft>
              <a:spcPts val="1200"/>
            </a:spcAft>
            <a:buChar char="••"/>
          </a:pPr>
          <a:r>
            <a:rPr lang="fr-FR" sz="1200" u="sng" kern="1200" dirty="0" smtClean="0">
              <a:hlinkClick xmlns:r="http://schemas.openxmlformats.org/officeDocument/2006/relationships" r:id="rId2"/>
            </a:rPr>
            <a:t>Integrated Air Traffic Management</a:t>
          </a:r>
          <a:endParaRPr lang="fr-FR" sz="1200" u="sng" kern="1200" dirty="0"/>
        </a:p>
        <a:p>
          <a:pPr marL="114300" lvl="1" indent="-114300" algn="l" defTabSz="533400">
            <a:lnSpc>
              <a:spcPct val="100000"/>
            </a:lnSpc>
            <a:spcBef>
              <a:spcPct val="0"/>
            </a:spcBef>
            <a:spcAft>
              <a:spcPts val="1200"/>
            </a:spcAft>
            <a:buChar char="••"/>
          </a:pPr>
          <a:r>
            <a:rPr lang="fr-FR" sz="1200" u="sng" kern="1200" dirty="0" smtClean="0">
              <a:hlinkClick xmlns:r="http://schemas.openxmlformats.org/officeDocument/2006/relationships" r:id="rId3"/>
            </a:rPr>
            <a:t>Clean Aviation</a:t>
          </a:r>
          <a:endParaRPr lang="fr-FR" sz="1200" u="sng" kern="1200" dirty="0"/>
        </a:p>
        <a:p>
          <a:pPr marL="114300" lvl="1" indent="-114300" algn="l" defTabSz="533400">
            <a:lnSpc>
              <a:spcPct val="100000"/>
            </a:lnSpc>
            <a:spcBef>
              <a:spcPct val="0"/>
            </a:spcBef>
            <a:spcAft>
              <a:spcPts val="1200"/>
            </a:spcAft>
            <a:buChar char="••"/>
          </a:pPr>
          <a:r>
            <a:rPr lang="fr-FR" sz="1200" u="sng" kern="1200" dirty="0" err="1" smtClean="0">
              <a:hlinkClick xmlns:r="http://schemas.openxmlformats.org/officeDocument/2006/relationships" r:id="rId4"/>
            </a:rPr>
            <a:t>Transforming</a:t>
          </a:r>
          <a:r>
            <a:rPr lang="fr-FR" sz="1200" u="sng" kern="1200" dirty="0" smtClean="0">
              <a:hlinkClick xmlns:r="http://schemas.openxmlformats.org/officeDocument/2006/relationships" r:id="rId4"/>
            </a:rPr>
            <a:t> </a:t>
          </a:r>
          <a:r>
            <a:rPr lang="fr-FR" sz="1200" u="sng" kern="1200" dirty="0" err="1" smtClean="0">
              <a:hlinkClick xmlns:r="http://schemas.openxmlformats.org/officeDocument/2006/relationships" r:id="rId4"/>
            </a:rPr>
            <a:t>Europe's</a:t>
          </a:r>
          <a:r>
            <a:rPr lang="fr-FR" sz="1200" u="sng" kern="1200" dirty="0" smtClean="0">
              <a:hlinkClick xmlns:r="http://schemas.openxmlformats.org/officeDocument/2006/relationships" r:id="rId4"/>
            </a:rPr>
            <a:t> rail system</a:t>
          </a:r>
          <a:endParaRPr lang="fr-FR" sz="120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kern="1200" dirty="0" smtClean="0">
              <a:hlinkClick xmlns:r="http://schemas.openxmlformats.org/officeDocument/2006/relationships" r:id="rId5"/>
            </a:rPr>
            <a:t>Clean </a:t>
          </a:r>
          <a:r>
            <a:rPr lang="fr-FR" sz="1200" b="0" kern="1200" dirty="0" err="1" smtClean="0">
              <a:hlinkClick xmlns:r="http://schemas.openxmlformats.org/officeDocument/2006/relationships" r:id="rId5"/>
            </a:rPr>
            <a:t>Energy</a:t>
          </a:r>
          <a:r>
            <a:rPr lang="fr-FR" sz="1200" b="0" kern="1200" dirty="0" smtClean="0">
              <a:hlinkClick xmlns:r="http://schemas.openxmlformats.org/officeDocument/2006/relationships" r:id="rId5"/>
            </a:rPr>
            <a:t> Transition (CETP)</a:t>
          </a:r>
          <a:endParaRPr lang="fr-FR" sz="1200" b="0" kern="1200" dirty="0"/>
        </a:p>
        <a:p>
          <a:pPr marL="114300" lvl="1" indent="-114300" algn="l" defTabSz="533400">
            <a:lnSpc>
              <a:spcPct val="100000"/>
            </a:lnSpc>
            <a:spcBef>
              <a:spcPct val="0"/>
            </a:spcBef>
            <a:spcAft>
              <a:spcPts val="1200"/>
            </a:spcAft>
            <a:buChar char="••"/>
          </a:pPr>
          <a:r>
            <a:rPr lang="en-US" sz="1200" kern="1200" dirty="0" smtClean="0">
              <a:hlinkClick xmlns:r="http://schemas.openxmlformats.org/officeDocument/2006/relationships" r:id="rId6"/>
            </a:rPr>
            <a:t>Driving urban transitions to a sustainable future (DUT)</a:t>
          </a:r>
          <a:endParaRPr lang="fr-FR" sz="120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7"/>
            </a:rPr>
            <a:t>People-centric sustainable built environment (Built4People)</a:t>
          </a:r>
          <a:endParaRPr lang="fr-FR" sz="1200" b="0" kern="1200" dirty="0"/>
        </a:p>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8"/>
            </a:rPr>
            <a:t>Towards zero-emission road transport (2ZERO)</a:t>
          </a:r>
          <a:endParaRPr lang="fr-FR" sz="1200" kern="1200" dirty="0"/>
        </a:p>
        <a:p>
          <a:pPr marL="114300" lvl="1" indent="-114300" algn="l" defTabSz="533400">
            <a:lnSpc>
              <a:spcPct val="90000"/>
            </a:lnSpc>
            <a:spcBef>
              <a:spcPct val="0"/>
            </a:spcBef>
            <a:spcAft>
              <a:spcPts val="600"/>
            </a:spcAft>
            <a:buChar char="••"/>
          </a:pPr>
          <a:r>
            <a:rPr lang="en-US" sz="1200" b="1" kern="1200" dirty="0" smtClean="0">
              <a:hlinkClick xmlns:r="http://schemas.openxmlformats.org/officeDocument/2006/relationships" r:id="rId9"/>
            </a:rPr>
            <a:t>Batteries: Towards a competitive European industrial battery value chain for stationary applications and e-mobility</a:t>
          </a:r>
          <a:endParaRPr lang="fr-FR" sz="1200" b="1" kern="1200" dirty="0"/>
        </a:p>
        <a:p>
          <a:pPr marL="114300" lvl="1" indent="-114300" algn="l" defTabSz="533400">
            <a:lnSpc>
              <a:spcPct val="90000"/>
            </a:lnSpc>
            <a:spcBef>
              <a:spcPct val="0"/>
            </a:spcBef>
            <a:spcAft>
              <a:spcPts val="600"/>
            </a:spcAft>
            <a:buChar char="••"/>
          </a:pPr>
          <a:r>
            <a:rPr lang="fr-FR" sz="1200" kern="1200" dirty="0" err="1" smtClean="0">
              <a:hlinkClick xmlns:r="http://schemas.openxmlformats.org/officeDocument/2006/relationships" r:id="rId10"/>
            </a:rPr>
            <a:t>Zero-emission</a:t>
          </a:r>
          <a:r>
            <a:rPr lang="fr-FR" sz="1200" kern="1200" dirty="0" smtClean="0">
              <a:hlinkClick xmlns:r="http://schemas.openxmlformats.org/officeDocument/2006/relationships" r:id="rId10"/>
            </a:rPr>
            <a:t> </a:t>
          </a:r>
          <a:r>
            <a:rPr lang="fr-FR" sz="1200" kern="1200" dirty="0" err="1" smtClean="0">
              <a:hlinkClick xmlns:r="http://schemas.openxmlformats.org/officeDocument/2006/relationships" r:id="rId10"/>
            </a:rPr>
            <a:t>waterborne</a:t>
          </a:r>
          <a:r>
            <a:rPr lang="fr-FR" sz="1200" kern="1200" dirty="0" smtClean="0">
              <a:hlinkClick xmlns:r="http://schemas.openxmlformats.org/officeDocument/2006/relationships" r:id="rId10"/>
            </a:rPr>
            <a:t> transport</a:t>
          </a:r>
          <a:endParaRPr lang="fr-FR" sz="1200" kern="1200" dirty="0"/>
        </a:p>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11"/>
            </a:rPr>
            <a:t>Connected, Cooperative and Automated Mobility (CCAM)</a:t>
          </a:r>
          <a:endParaRPr lang="fr-FR" sz="120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28/11/2022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28/11/2022</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19909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13</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33</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925066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0.xml"/><Relationship Id="rId7" Type="http://schemas.openxmlformats.org/officeDocument/2006/relationships/slide" Target="slide24.xml"/><Relationship Id="rId2" Type="http://schemas.openxmlformats.org/officeDocument/2006/relationships/slide" Target="slide19.xml"/><Relationship Id="rId1" Type="http://schemas.openxmlformats.org/officeDocument/2006/relationships/slideLayout" Target="../slideLayouts/slideLayout6.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5.xml"/><Relationship Id="rId7"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orizon-europe.gouv.fr/" TargetMode="External"/><Relationship Id="rId7" Type="http://schemas.openxmlformats.org/officeDocument/2006/relationships/hyperlink" Target="https://www.horizon-europe.gouv.fr/le-diagnostic-partenariat-pour-les-projets-collaboratifs-des-entreprises-28280"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xml"/><Relationship Id="rId6" Type="http://schemas.openxmlformats.org/officeDocument/2006/relationships/hyperlink" Target="https://www.horizon-europe.gouv.fr/appel-ouvert-en-continu-pour-le-soutien-aux-reseaux-scientifiques-europeens-ou-internationaux-30284" TargetMode="External"/><Relationship Id="rId5" Type="http://schemas.openxmlformats.org/officeDocument/2006/relationships/hyperlink" Target="https://www.horizon-europe.gouv.fr/mrsei" TargetMode="External"/><Relationship Id="rId4" Type="http://schemas.openxmlformats.org/officeDocument/2006/relationships/hyperlink" Target="https://www.horizon-europe.gouv.fr/recherches-de-partenaires-et-offres-de-competences-sur-les-thematiques-climatenergie-2765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10</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APPELS EN LUMP 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rgbClr val="4040AD"/>
                </a:solidFill>
              </a:rPr>
              <a:t>Les </a:t>
            </a:r>
            <a:r>
              <a:rPr lang="fr-FR" sz="1400" b="1" dirty="0">
                <a:solidFill>
                  <a:srgbClr val="4040AD"/>
                </a:solidFill>
              </a:rPr>
              <a:t>modalités d’évaluation et la convention de subvention des projets </a:t>
            </a:r>
            <a:r>
              <a:rPr lang="fr-FR" sz="1400" b="1" i="1" dirty="0" smtClean="0">
                <a:solidFill>
                  <a:srgbClr val="4040AD"/>
                </a:solidFill>
              </a:rPr>
              <a:t>lump </a:t>
            </a:r>
            <a:r>
              <a:rPr lang="fr-FR" sz="1400" b="1" i="1" dirty="0" err="1" smtClean="0">
                <a:solidFill>
                  <a:srgbClr val="4040AD"/>
                </a:solidFill>
              </a:rPr>
              <a:t>sum</a:t>
            </a:r>
            <a:r>
              <a:rPr lang="fr-FR" sz="1400" b="1" i="1" dirty="0">
                <a:solidFill>
                  <a:srgbClr val="4040AD"/>
                </a:solidFill>
              </a:rPr>
              <a:t> (Financements par sommes forfaitaires) </a:t>
            </a:r>
            <a:r>
              <a:rPr lang="fr-FR" sz="1400" b="1" dirty="0" smtClean="0">
                <a:solidFill>
                  <a:srgbClr val="4040AD"/>
                </a:solidFill>
              </a:rPr>
              <a:t>suivent </a:t>
            </a:r>
            <a:r>
              <a:rPr lang="fr-FR" sz="1400" b="1" dirty="0">
                <a:solidFill>
                  <a:srgbClr val="4040AD"/>
                </a:solidFill>
              </a:rPr>
              <a:t>autant que possible l’approche standard </a:t>
            </a:r>
            <a:endParaRPr lang="fr-FR" sz="1400" dirty="0">
              <a:solidFill>
                <a:srgbClr val="4040AD"/>
              </a:solidFill>
            </a:endParaRPr>
          </a:p>
          <a:p>
            <a:pPr marL="297815" marR="437515" indent="-285750">
              <a:buClr>
                <a:srgbClr val="EA5433"/>
              </a:buClr>
              <a:buSzPct val="90000"/>
              <a:buFont typeface=".Lucida Grande UI Regular"/>
              <a:buChar char="⇢"/>
              <a:defRPr/>
            </a:pPr>
            <a:r>
              <a:rPr lang="fr-FR" sz="1200" dirty="0" smtClean="0"/>
              <a:t>Même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rgbClr val="4040AD"/>
                </a:solidFill>
              </a:rPr>
              <a:t>Une </a:t>
            </a:r>
            <a:r>
              <a:rPr lang="fr-FR" sz="1400" b="1" dirty="0">
                <a:solidFill>
                  <a:srgbClr val="4040AD"/>
                </a:solidFill>
              </a:rPr>
              <a:t>somme </a:t>
            </a:r>
            <a:r>
              <a:rPr lang="fr-FR" sz="1400" b="1" dirty="0" smtClean="0">
                <a:solidFill>
                  <a:srgbClr val="4040AD"/>
                </a:solidFill>
              </a:rPr>
              <a:t>est </a:t>
            </a:r>
            <a:r>
              <a:rPr lang="fr-FR" sz="1400" b="1" dirty="0">
                <a:solidFill>
                  <a:srgbClr val="4040AD"/>
                </a:solidFill>
              </a:rPr>
              <a:t>fixée dans la convention de subvention pour chaque </a:t>
            </a:r>
            <a:r>
              <a:rPr lang="fr-FR" sz="1400" b="1" dirty="0" err="1" smtClean="0">
                <a:solidFill>
                  <a:srgbClr val="4040AD"/>
                </a:solidFill>
              </a:rPr>
              <a:t>work</a:t>
            </a:r>
            <a:r>
              <a:rPr lang="fr-FR" sz="1400" b="1" dirty="0" smtClean="0">
                <a:solidFill>
                  <a:srgbClr val="4040AD"/>
                </a:solidFill>
              </a:rPr>
              <a:t> package </a:t>
            </a:r>
            <a:r>
              <a:rPr lang="fr-FR" sz="1400" b="1" dirty="0">
                <a:solidFill>
                  <a:srgbClr val="4040AD"/>
                </a:solidFill>
              </a:rPr>
              <a:t>et </a:t>
            </a:r>
            <a:r>
              <a:rPr lang="fr-FR" sz="1400" b="1" dirty="0" smtClean="0">
                <a:solidFill>
                  <a:srgbClr val="4040AD"/>
                </a:solidFill>
              </a:rPr>
              <a:t>chaque </a:t>
            </a:r>
            <a:r>
              <a:rPr lang="fr-FR" sz="1400" b="1" dirty="0">
                <a:solidFill>
                  <a:srgbClr val="4040AD"/>
                </a:solidFill>
              </a:rPr>
              <a:t>bénéficiaire </a:t>
            </a:r>
            <a:endParaRPr lang="fr-FR" sz="1400" dirty="0">
              <a:solidFill>
                <a:srgbClr val="4040AD"/>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positifs. </a:t>
            </a:r>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rgbClr val="4040AD"/>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4"/>
            </a:solidFill>
          </a:ln>
        </p:spPr>
        <p:txBody>
          <a:bodyPr wrap="square" rtlCol="0">
            <a:spAutoFit/>
          </a:bodyPr>
          <a:lstStyle/>
          <a:p>
            <a:pPr algn="ctr"/>
            <a:r>
              <a:rPr lang="fr-FR" sz="1400" b="1" dirty="0" smtClean="0">
                <a:hlinkClick r:id="rId2"/>
              </a:rPr>
              <a:t>Cliquer pour plus d’informations sur les Lump SUM</a:t>
            </a:r>
            <a:endParaRPr lang="fr-FR" sz="1400" b="1" dirty="0"/>
          </a:p>
        </p:txBody>
      </p:sp>
    </p:spTree>
    <p:extLst>
      <p:ext uri="{BB962C8B-B14F-4D97-AF65-F5344CB8AC3E}">
        <p14:creationId xmlns:p14="http://schemas.microsoft.com/office/powerpoint/2010/main" val="214284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4" name="Espace réservé du numéro de diapositive 3"/>
          <p:cNvSpPr>
            <a:spLocks noGrp="1"/>
          </p:cNvSpPr>
          <p:nvPr>
            <p:ph type="sldNum" idx="12"/>
          </p:nvPr>
        </p:nvSpPr>
        <p:spPr bwMode="auto"/>
        <p:txBody>
          <a:bodyPr/>
          <a:lstStyle/>
          <a:p>
            <a:pPr marL="0" lvl="0" indent="0" algn="r">
              <a:spcBef>
                <a:spcPts val="0"/>
              </a:spcBef>
              <a:spcAft>
                <a:spcPts val="0"/>
              </a:spcAft>
              <a:buNone/>
              <a:defRPr/>
            </a:pPr>
            <a:fld id="{00000000-1234-1234-1234-123412341234}" type="slidenum">
              <a:rPr lang="fr-FR"/>
              <a:t>11</a:t>
            </a:fld>
            <a:endParaRPr lang="fr-FR"/>
          </a:p>
        </p:txBody>
      </p:sp>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solidFill>
                  <a:srgbClr val="000099"/>
                </a:solidFill>
              </a:rPr>
              <a:t>Programme de travail 2021-2022 du cluster 5 </a:t>
            </a:r>
            <a:r>
              <a:rPr lang="fr-FR" sz="1100" dirty="0">
                <a:solidFill>
                  <a:srgbClr val="000099"/>
                </a:solidFill>
              </a:rPr>
              <a:t>climat, énergie, mobilité du programme-cadre Horizon Europe</a:t>
            </a:r>
            <a:endParaRPr dirty="0"/>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200" b="1" dirty="0">
                <a:solidFill>
                  <a:srgbClr val="000099"/>
                </a:solidFill>
              </a:rPr>
              <a:t>Destination 1 Sciences du Climat et réponses pour la transformation vers la neutralité climatique </a:t>
            </a:r>
            <a:endParaRPr dirty="0"/>
          </a:p>
          <a:p>
            <a:pPr>
              <a:defRPr/>
            </a:pPr>
            <a:r>
              <a:rPr lang="fr-FR" sz="1100" dirty="0">
                <a:solidFill>
                  <a:srgbClr val="000099"/>
                </a:solidFill>
              </a:rPr>
              <a:t>Section thématiques qui introduit les grandes orientations politiques et les impacts attendus </a:t>
            </a:r>
            <a:endParaRPr dirty="0"/>
          </a:p>
          <a:p>
            <a:pPr>
              <a:defRPr/>
            </a:pPr>
            <a:endParaRPr lang="fr-FR" sz="1100" dirty="0">
              <a:solidFill>
                <a:srgbClr val="000099"/>
              </a:solidFill>
            </a:endParaRPr>
          </a:p>
          <a:p>
            <a:pPr>
              <a:defRPr/>
            </a:pPr>
            <a:r>
              <a:rPr lang="fr-FR" sz="1200" b="1" dirty="0">
                <a:solidFill>
                  <a:srgbClr val="000099"/>
                </a:solidFill>
              </a:rPr>
              <a:t>Appel n°1 : Sciences du climat et réponses</a:t>
            </a:r>
            <a:endParaRPr dirty="0"/>
          </a:p>
          <a:p>
            <a:pPr>
              <a:defRPr/>
            </a:pPr>
            <a:r>
              <a:rPr lang="fr-FR" sz="1100" dirty="0">
                <a:solidFill>
                  <a:srgbClr val="000099"/>
                </a:solidFill>
              </a:rPr>
              <a:t>Sous section thématique </a:t>
            </a:r>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100" b="1" dirty="0">
                <a:solidFill>
                  <a:srgbClr val="000099"/>
                </a:solidFill>
              </a:rPr>
              <a:t>Liste des sujets « topics » </a:t>
            </a:r>
            <a:r>
              <a:rPr lang="fr-FR" sz="1100" dirty="0">
                <a:solidFill>
                  <a:srgbClr val="000099"/>
                </a:solidFill>
              </a:rPr>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Tree>
    <p:extLst>
      <p:ext uri="{BB962C8B-B14F-4D97-AF65-F5344CB8AC3E}">
        <p14:creationId xmlns:p14="http://schemas.microsoft.com/office/powerpoint/2010/main" val="120891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solidFill>
                  <a:schemeClr val="accent4"/>
                </a:solidFill>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a:t>Code et titre de l’appel </a:t>
            </a:r>
            <a:r>
              <a:rPr lang="fr-FR" sz="1400"/>
              <a:t>ou « </a:t>
            </a:r>
            <a:r>
              <a:rPr lang="fr-FR" sz="1400" b="1"/>
              <a:t>topic</a:t>
            </a:r>
            <a:r>
              <a:rPr lang="fr-FR" sz="1400"/>
              <a:t> » : Programme, Cluster, appel prévu en 2022, de la destination 3, 2</a:t>
            </a:r>
            <a:r>
              <a:rPr lang="fr-FR" sz="1400" baseline="30000"/>
              <a:t>e</a:t>
            </a:r>
            <a:r>
              <a:rPr lang="fr-FR" sz="1400"/>
              <a:t> call, 4</a:t>
            </a:r>
            <a:r>
              <a:rPr lang="fr-FR" sz="1400" baseline="30000"/>
              <a:t>e</a:t>
            </a:r>
            <a:r>
              <a:rPr lang="fr-FR" sz="1400"/>
              <a:t> topic.</a:t>
            </a:r>
            <a:endParaRPr/>
          </a:p>
          <a:p>
            <a:pPr marL="0">
              <a:spcBef>
                <a:spcPts val="600"/>
              </a:spcBef>
              <a:spcAft>
                <a:spcPts val="600"/>
              </a:spcAft>
              <a:buClr>
                <a:schemeClr val="accent4"/>
              </a:buClr>
              <a:buSzPct val="90000"/>
              <a:buFont typeface="+mj-lt"/>
              <a:buAutoNum type="arabicParenR"/>
              <a:defRPr/>
            </a:pPr>
            <a:r>
              <a:rPr lang="fr-FR" sz="1400" b="1"/>
              <a:t>Conditions :</a:t>
            </a:r>
            <a:r>
              <a:rPr lang="fr-FR" sz="1400"/>
              <a:t> budget approximatif par projet, budget total pour l’appel, instrument de financement.</a:t>
            </a:r>
            <a:endParaRPr/>
          </a:p>
          <a:p>
            <a:pPr marL="0">
              <a:spcBef>
                <a:spcPts val="600"/>
              </a:spcBef>
              <a:spcAft>
                <a:spcPts val="600"/>
              </a:spcAft>
              <a:buClr>
                <a:schemeClr val="accent4"/>
              </a:buClr>
              <a:buSzPct val="90000"/>
              <a:buFont typeface="+mj-lt"/>
              <a:buAutoNum type="arabicParenR"/>
              <a:defRPr/>
            </a:pPr>
            <a:r>
              <a:rPr lang="fr-FR" sz="1400" b="1"/>
              <a:t>Résultats attendus </a:t>
            </a:r>
            <a:r>
              <a:rPr lang="fr-FR" sz="1400"/>
              <a:t>des projets financés</a:t>
            </a:r>
            <a:endParaRPr/>
          </a:p>
          <a:p>
            <a:pPr marL="0">
              <a:spcBef>
                <a:spcPts val="600"/>
              </a:spcBef>
              <a:spcAft>
                <a:spcPts val="600"/>
              </a:spcAft>
              <a:buClr>
                <a:schemeClr val="accent4"/>
              </a:buClr>
              <a:buSzPct val="90000"/>
              <a:buFont typeface="+mj-lt"/>
              <a:buAutoNum type="arabicParenR"/>
              <a:defRPr/>
            </a:pPr>
            <a:r>
              <a:rPr lang="fr-FR" sz="1400" b="1"/>
              <a:t>Activités : </a:t>
            </a:r>
            <a:r>
              <a:rPr lang="fr-FR" sz="1400"/>
              <a:t>enjeux traités, périmètre du sujet, liens avec les stratégies politiques, références à d’autres projets, etc.</a:t>
            </a:r>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32789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b="1" dirty="0">
              <a:solidFill>
                <a:srgbClr val="000091"/>
              </a:solidFill>
              <a:latin typeface="Arial"/>
              <a:ea typeface="Times New Roman"/>
              <a:cs typeface="Times New Roman"/>
            </a:endParaRPr>
          </a:p>
          <a:p>
            <a:pPr>
              <a:spcAft>
                <a:spcPts val="0"/>
              </a:spcAft>
              <a:defRPr/>
            </a:pPr>
            <a:r>
              <a:rPr lang="en-US" sz="1200" b="1" u="sng" dirty="0">
                <a:solidFill>
                  <a:srgbClr val="000091"/>
                </a:solidFill>
                <a:latin typeface="Arial"/>
                <a:ea typeface="Times New Roman"/>
                <a:cs typeface="Times New Roman"/>
              </a:rPr>
              <a:t>Destination 2 – </a:t>
            </a:r>
            <a:r>
              <a:rPr lang="fr-FR" sz="1200" b="1" u="sng" dirty="0">
                <a:solidFill>
                  <a:srgbClr val="000091"/>
                </a:solidFill>
                <a:latin typeface="Arial"/>
                <a:ea typeface="Times New Roman"/>
                <a:cs typeface="Times New Roman"/>
              </a:rPr>
              <a:t>Des solutions intersectorielles pour la transition climatique</a:t>
            </a:r>
            <a:endParaRPr lang="fr-FR" sz="1200" b="1" dirty="0">
              <a:solidFill>
                <a:srgbClr val="000091"/>
              </a:solidFill>
              <a:latin typeface="Arial"/>
              <a:ea typeface="Times New Roman"/>
              <a:cs typeface="Times New Roman"/>
            </a:endParaRPr>
          </a:p>
          <a:p>
            <a:pPr marL="623888" indent="-84138">
              <a:spcAft>
                <a:spcPts val="0"/>
              </a:spcAft>
              <a:buFont typeface="Arial"/>
              <a:buChar char="•"/>
              <a:defRPr/>
            </a:pPr>
            <a:r>
              <a:rPr lang="fr-FR" sz="1100"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1100" dirty="0">
                <a:solidFill>
                  <a:schemeClr val="tx1"/>
                </a:solidFill>
                <a:ea typeface="Times New Roman"/>
                <a:cs typeface="Times New Roman"/>
              </a:rPr>
              <a:t>Technologies de pointe émergentes et solutions climatiques</a:t>
            </a:r>
            <a:endParaRPr sz="1100" dirty="0"/>
          </a:p>
          <a:p>
            <a:pPr>
              <a:spcAft>
                <a:spcPts val="0"/>
              </a:spcAft>
              <a:defRPr/>
            </a:pPr>
            <a:endParaRPr lang="en-US" sz="1100" b="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routier à émissions nulles </a:t>
            </a:r>
          </a:p>
          <a:p>
            <a:pPr marL="625475" lvl="2" indent="-84138">
              <a:spcBef>
                <a:spcPts val="0"/>
              </a:spcBef>
              <a:spcAft>
                <a:spcPts val="0"/>
              </a:spcAft>
              <a:tabLst>
                <a:tab pos="457200" algn="l"/>
                <a:tab pos="5754688" algn="r"/>
              </a:tabLst>
              <a:defRPr/>
            </a:pPr>
            <a:r>
              <a:rPr lang="fr-FR" sz="900" i="1" dirty="0">
                <a:ea typeface="Times New Roman"/>
                <a:cs typeface="Times New Roman"/>
              </a:rPr>
              <a:t>Aviation</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Maritime </a:t>
            </a:r>
          </a:p>
          <a:p>
            <a:pPr marL="625475" lvl="2" indent="-84138">
              <a:spcBef>
                <a:spcPts val="0"/>
              </a:spcBef>
              <a:spcAft>
                <a:spcPts val="0"/>
              </a:spcAft>
              <a:tabLst>
                <a:tab pos="457200" algn="l"/>
                <a:tab pos="5754688" algn="r"/>
              </a:tabLst>
              <a:defRPr/>
            </a:pPr>
            <a:r>
              <a:rPr lang="fr-FR" sz="900" i="1" dirty="0">
                <a:ea typeface="Times New Roman"/>
                <a:cs typeface="Times New Roman"/>
              </a:rPr>
              <a:t>Impact des transports sur l'environnement et la santé humaine</a:t>
            </a:r>
          </a:p>
          <a:p>
            <a:pPr>
              <a:spcAft>
                <a:spcPts val="0"/>
              </a:spcAft>
              <a:defRPr/>
            </a:pPr>
            <a:endParaRPr lang="fr-FR" sz="1000" b="1" i="1" dirty="0">
              <a:solidFill>
                <a:srgbClr val="00009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Mobilité connectée, coopérative et automatisée (CCAM)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de transport multimodaux et durables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Sécurité et résilience - par mode et dans tous les modes de transport</a:t>
            </a: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9" name="Rectangle 8"/>
          <p:cNvSpPr/>
          <p:nvPr/>
        </p:nvSpPr>
        <p:spPr bwMode="auto">
          <a:xfrm>
            <a:off x="101637" y="4876586"/>
            <a:ext cx="8928061" cy="33855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a:t>
            </a:r>
            <a:r>
              <a:rPr lang="fr-FR" sz="800" b="1" u="sng" dirty="0" smtClean="0"/>
              <a:t>provisoire 2023/2024 </a:t>
            </a:r>
            <a:r>
              <a:rPr lang="fr-FR" sz="800" b="1" u="sng" dirty="0"/>
              <a:t>: </a:t>
            </a:r>
            <a:r>
              <a:rPr lang="fr-FR" sz="800" b="1" u="sng" dirty="0">
                <a:hlinkClick r:id="rId3"/>
              </a:rPr>
              <a:t>https://</a:t>
            </a:r>
            <a:r>
              <a:rPr lang="fr-FR" sz="800" b="1" u="sng" dirty="0" smtClean="0">
                <a:hlinkClick r:id="rId3"/>
              </a:rPr>
              <a:t>www.horizon-europe.gouv.fr/pre-publication-du-programme-de-travail-2023-2024-pour-les-thematiques-climatenergiemobilite-31612</a:t>
            </a:r>
            <a:r>
              <a:rPr lang="fr-FR" sz="800" b="1" u="sng" dirty="0" smtClean="0"/>
              <a:t>  </a:t>
            </a:r>
            <a:endParaRPr lang="fr-FR" sz="600" b="1" spc="-1" dirty="0"/>
          </a:p>
        </p:txBody>
      </p:sp>
      <p:sp>
        <p:nvSpPr>
          <p:cNvPr id="4" name="Rectangle à coins arrondis 3"/>
          <p:cNvSpPr/>
          <p:nvPr/>
        </p:nvSpPr>
        <p:spPr>
          <a:xfrm>
            <a:off x="180000" y="1131590"/>
            <a:ext cx="5760152" cy="72008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309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2023</a:t>
            </a:r>
          </a:p>
          <a:p>
            <a:pPr algn="r">
              <a:defRPr/>
            </a:pPr>
            <a:r>
              <a:rPr lang="fr-FR" sz="1200" b="1" dirty="0" smtClean="0"/>
              <a:t>DESTINATION 2</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177868770"/>
              </p:ext>
            </p:extLst>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136676128"/>
              </p:ext>
            </p:extLst>
          </p:nvPr>
        </p:nvGraphicFramePr>
        <p:xfrm>
          <a:off x="359998" y="967149"/>
          <a:ext cx="8406338" cy="3692833"/>
        </p:xfrm>
        <a:graphic>
          <a:graphicData uri="http://schemas.openxmlformats.org/drawingml/2006/table">
            <a:tbl>
              <a:tblPr>
                <a:tableStyleId>{5DA37D80-6434-44D0-A028-1B22A696006F}</a:tableStyleId>
              </a:tblPr>
              <a:tblGrid>
                <a:gridCol w="614630">
                  <a:extLst>
                    <a:ext uri="{9D8B030D-6E8A-4147-A177-3AD203B41FA5}">
                      <a16:colId xmlns:a16="http://schemas.microsoft.com/office/drawing/2014/main" val="1769746804"/>
                    </a:ext>
                  </a:extLst>
                </a:gridCol>
                <a:gridCol w="742678">
                  <a:extLst>
                    <a:ext uri="{9D8B030D-6E8A-4147-A177-3AD203B41FA5}">
                      <a16:colId xmlns:a16="http://schemas.microsoft.com/office/drawing/2014/main" val="2206058449"/>
                    </a:ext>
                  </a:extLst>
                </a:gridCol>
                <a:gridCol w="717069">
                  <a:extLst>
                    <a:ext uri="{9D8B030D-6E8A-4147-A177-3AD203B41FA5}">
                      <a16:colId xmlns:a16="http://schemas.microsoft.com/office/drawing/2014/main" val="1053078862"/>
                    </a:ext>
                  </a:extLst>
                </a:gridCol>
                <a:gridCol w="1561561">
                  <a:extLst>
                    <a:ext uri="{9D8B030D-6E8A-4147-A177-3AD203B41FA5}">
                      <a16:colId xmlns:a16="http://schemas.microsoft.com/office/drawing/2014/main" val="3786743749"/>
                    </a:ext>
                  </a:extLst>
                </a:gridCol>
                <a:gridCol w="2736304">
                  <a:extLst>
                    <a:ext uri="{9D8B030D-6E8A-4147-A177-3AD203B41FA5}">
                      <a16:colId xmlns:a16="http://schemas.microsoft.com/office/drawing/2014/main" val="236322757"/>
                    </a:ext>
                  </a:extLst>
                </a:gridCol>
                <a:gridCol w="504056">
                  <a:extLst>
                    <a:ext uri="{9D8B030D-6E8A-4147-A177-3AD203B41FA5}">
                      <a16:colId xmlns:a16="http://schemas.microsoft.com/office/drawing/2014/main" val="3603886866"/>
                    </a:ext>
                  </a:extLst>
                </a:gridCol>
                <a:gridCol w="502456">
                  <a:extLst>
                    <a:ext uri="{9D8B030D-6E8A-4147-A177-3AD203B41FA5}">
                      <a16:colId xmlns:a16="http://schemas.microsoft.com/office/drawing/2014/main" val="3879752881"/>
                    </a:ext>
                  </a:extLst>
                </a:gridCol>
                <a:gridCol w="537801">
                  <a:extLst>
                    <a:ext uri="{9D8B030D-6E8A-4147-A177-3AD203B41FA5}">
                      <a16:colId xmlns:a16="http://schemas.microsoft.com/office/drawing/2014/main" val="2494423443"/>
                    </a:ext>
                  </a:extLst>
                </a:gridCol>
                <a:gridCol w="489783">
                  <a:extLst>
                    <a:ext uri="{9D8B030D-6E8A-4147-A177-3AD203B41FA5}">
                      <a16:colId xmlns:a16="http://schemas.microsoft.com/office/drawing/2014/main" val="3015220586"/>
                    </a:ext>
                  </a:extLst>
                </a:gridCol>
              </a:tblGrid>
              <a:tr h="285035">
                <a:tc>
                  <a:txBody>
                    <a:bodyPr/>
                    <a:lstStyle/>
                    <a:p>
                      <a:pPr algn="ctr" fontAlgn="b"/>
                      <a:r>
                        <a:rPr lang="fr-FR" sz="800" b="0" u="none" strike="noStrike" dirty="0">
                          <a:solidFill>
                            <a:schemeClr val="bg1"/>
                          </a:solidFill>
                          <a:effectLst/>
                        </a:rPr>
                        <a:t>Area</a:t>
                      </a:r>
                      <a:endParaRPr lang="fr-FR"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fr-FR" sz="800" b="0" u="none" strike="noStrike" dirty="0">
                          <a:solidFill>
                            <a:schemeClr val="bg1"/>
                          </a:solidFill>
                          <a:effectLst/>
                        </a:rPr>
                        <a:t>Call </a:t>
                      </a:r>
                      <a:r>
                        <a:rPr lang="fr-FR" sz="800" b="0" u="none" strike="noStrike" dirty="0" err="1">
                          <a:solidFill>
                            <a:schemeClr val="bg1"/>
                          </a:solidFill>
                          <a:effectLst/>
                        </a:rPr>
                        <a:t>opening</a:t>
                      </a:r>
                      <a:endParaRPr lang="fr-FR"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fr-FR" sz="800" b="0" u="none" strike="noStrike" dirty="0" smtClean="0">
                          <a:solidFill>
                            <a:schemeClr val="bg1"/>
                          </a:solidFill>
                          <a:effectLst/>
                        </a:rPr>
                        <a:t>Call </a:t>
                      </a:r>
                      <a:r>
                        <a:rPr lang="fr-FR" sz="800" b="0" u="none" strike="noStrike" dirty="0">
                          <a:solidFill>
                            <a:schemeClr val="bg1"/>
                          </a:solidFill>
                          <a:effectLst/>
                        </a:rPr>
                        <a:t>deadline</a:t>
                      </a:r>
                      <a:endParaRPr lang="fr-FR"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fr-FR" sz="800" b="0" u="none" strike="noStrike">
                          <a:solidFill>
                            <a:schemeClr val="bg1"/>
                          </a:solidFill>
                          <a:effectLst/>
                        </a:rPr>
                        <a:t>Topic code</a:t>
                      </a:r>
                      <a:endParaRPr lang="fr-FR" sz="800" b="0" i="0" u="none" strike="noStrike">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fr-FR" sz="800" b="0" u="none" strike="noStrike" dirty="0">
                          <a:solidFill>
                            <a:schemeClr val="bg1"/>
                          </a:solidFill>
                          <a:effectLst/>
                        </a:rPr>
                        <a:t>Topic </a:t>
                      </a:r>
                      <a:r>
                        <a:rPr lang="fr-FR" sz="800" b="0" u="none" strike="noStrike" dirty="0" err="1">
                          <a:solidFill>
                            <a:schemeClr val="bg1"/>
                          </a:solidFill>
                          <a:effectLst/>
                        </a:rPr>
                        <a:t>title</a:t>
                      </a:r>
                      <a:endParaRPr lang="fr-FR"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fr-FR" sz="800" b="0" u="none" strike="noStrike" dirty="0" err="1">
                          <a:solidFill>
                            <a:schemeClr val="bg1"/>
                          </a:solidFill>
                          <a:effectLst/>
                        </a:rPr>
                        <a:t>ToA</a:t>
                      </a:r>
                      <a:endParaRPr lang="fr-FR"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fr-FR" sz="800" b="0" u="none" strike="noStrike" dirty="0">
                          <a:solidFill>
                            <a:schemeClr val="bg1"/>
                          </a:solidFill>
                          <a:effectLst/>
                        </a:rPr>
                        <a:t>Budget per </a:t>
                      </a:r>
                      <a:r>
                        <a:rPr lang="fr-FR" sz="800" b="0" u="none" strike="noStrike" dirty="0" err="1">
                          <a:solidFill>
                            <a:schemeClr val="bg1"/>
                          </a:solidFill>
                          <a:effectLst/>
                        </a:rPr>
                        <a:t>project</a:t>
                      </a:r>
                      <a:endParaRPr lang="fr-FR"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fr-FR" sz="800" b="0" u="none" strike="noStrike" dirty="0" err="1">
                          <a:solidFill>
                            <a:schemeClr val="bg1"/>
                          </a:solidFill>
                          <a:effectLst/>
                        </a:rPr>
                        <a:t>Number</a:t>
                      </a:r>
                      <a:r>
                        <a:rPr lang="fr-FR" sz="800" b="0" u="none" strike="noStrike" dirty="0">
                          <a:solidFill>
                            <a:schemeClr val="bg1"/>
                          </a:solidFill>
                          <a:effectLst/>
                        </a:rPr>
                        <a:t> of </a:t>
                      </a:r>
                      <a:r>
                        <a:rPr lang="fr-FR" sz="800" b="0" u="none" strike="noStrike" dirty="0" err="1">
                          <a:solidFill>
                            <a:schemeClr val="bg1"/>
                          </a:solidFill>
                          <a:effectLst/>
                        </a:rPr>
                        <a:t>projects</a:t>
                      </a:r>
                      <a:r>
                        <a:rPr lang="fr-FR" sz="800" b="0" u="none" strike="noStrike" dirty="0">
                          <a:solidFill>
                            <a:schemeClr val="bg1"/>
                          </a:solidFill>
                          <a:effectLst/>
                        </a:rPr>
                        <a:t> </a:t>
                      </a:r>
                      <a:r>
                        <a:rPr lang="fr-FR" sz="800" b="0" u="none" strike="noStrike" dirty="0" err="1">
                          <a:solidFill>
                            <a:schemeClr val="bg1"/>
                          </a:solidFill>
                          <a:effectLst/>
                        </a:rPr>
                        <a:t>expected</a:t>
                      </a:r>
                      <a:r>
                        <a:rPr lang="fr-FR" sz="800" b="0" u="none" strike="noStrike" dirty="0">
                          <a:solidFill>
                            <a:schemeClr val="bg1"/>
                          </a:solidFill>
                          <a:effectLst/>
                        </a:rPr>
                        <a:t> </a:t>
                      </a:r>
                      <a:endParaRPr lang="fr-FR"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tc>
                  <a:txBody>
                    <a:bodyPr/>
                    <a:lstStyle/>
                    <a:p>
                      <a:pPr algn="ctr" fontAlgn="b"/>
                      <a:r>
                        <a:rPr lang="en-US" sz="800" b="0" u="none" strike="noStrike" dirty="0">
                          <a:solidFill>
                            <a:schemeClr val="bg1"/>
                          </a:solidFill>
                          <a:effectLst/>
                        </a:rPr>
                        <a:t>TRL (targeted at the end of project)</a:t>
                      </a:r>
                      <a:endParaRPr lang="en-US" sz="800" b="0" i="0" u="none" strike="noStrike" dirty="0">
                        <a:solidFill>
                          <a:schemeClr val="bg1"/>
                        </a:solidFill>
                        <a:effectLst/>
                        <a:latin typeface="Calibri" panose="020F0502020204030204" pitchFamily="34" charset="0"/>
                      </a:endParaRPr>
                    </a:p>
                  </a:txBody>
                  <a:tcPr marL="3203" marR="3203" marT="3203" marB="0" anchor="ctr">
                    <a:solidFill>
                      <a:srgbClr val="002060"/>
                    </a:solidFill>
                  </a:tcPr>
                </a:tc>
                <a:extLst>
                  <a:ext uri="{0D108BD9-81ED-4DB2-BD59-A6C34878D82A}">
                    <a16:rowId xmlns:a16="http://schemas.microsoft.com/office/drawing/2014/main" val="631325498"/>
                  </a:ext>
                </a:extLst>
              </a:tr>
              <a:tr h="285035">
                <a:tc>
                  <a:txBody>
                    <a:bodyPr/>
                    <a:lstStyle/>
                    <a:p>
                      <a:pPr algn="l" fontAlgn="ctr"/>
                      <a:r>
                        <a:rPr lang="fr-FR" sz="800" u="none" strike="noStrike">
                          <a:effectLst/>
                        </a:rPr>
                        <a:t>Batteries</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13/12/2022</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18/04/2023</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HORIZON-CL5-2023-D2-01-01</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2" action="ppaction://hlinksldjump"/>
                        </a:rPr>
                        <a:t>Technologies for sustainable, cost-efficient and low carbon footprint downstream processing &amp; production of battery-grade materials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7</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1024966224"/>
                  </a:ext>
                </a:extLst>
              </a:tr>
              <a:tr h="115936">
                <a:tc>
                  <a:txBody>
                    <a:bodyPr/>
                    <a:lstStyle/>
                    <a:p>
                      <a:pPr algn="l" fontAlgn="ctr"/>
                      <a:r>
                        <a:rPr lang="fr-FR" sz="800" u="none" strike="noStrike">
                          <a:effectLst/>
                        </a:rPr>
                        <a:t>Batteries</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HORIZON-CL5-2023-D2-01-02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3" action="ppaction://hlinksldjump"/>
                        </a:rPr>
                        <a:t>New processes for upcoming recycling feeds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2889812536"/>
                  </a:ext>
                </a:extLst>
              </a:tr>
              <a:tr h="115936">
                <a:tc>
                  <a:txBody>
                    <a:bodyPr/>
                    <a:lstStyle/>
                    <a:p>
                      <a:pPr algn="l" fontAlgn="ctr"/>
                      <a:r>
                        <a:rPr lang="fr-FR" sz="800" u="none" strike="noStrike" dirty="0">
                          <a:effectLst/>
                        </a:rPr>
                        <a:t>Batteries</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HORIZON-CL5-2023-D2-01-03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4" action="ppaction://hlinksldjump"/>
                        </a:rPr>
                        <a:t>Advanced digital twins for battery cell production lines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7</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1570550348"/>
                  </a:ext>
                </a:extLst>
              </a:tr>
              <a:tr h="341402">
                <a:tc>
                  <a:txBody>
                    <a:bodyPr/>
                    <a:lstStyle/>
                    <a:p>
                      <a:pPr algn="l" fontAlgn="ctr"/>
                      <a:r>
                        <a:rPr lang="fr-FR" sz="800" u="none" strike="noStrike">
                          <a:effectLst/>
                        </a:rPr>
                        <a:t>Batteries</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HORIZON-CL5-2023-D2-01-04</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5" action="ppaction://hlinksldjump"/>
                        </a:rPr>
                        <a:t>Battery management system (BMS) and battery system design for stationary energy storage systems (ESS) to improve interoperability and facilitate the integration of second life batteries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7,5</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6-7</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437811501"/>
                  </a:ext>
                </a:extLst>
              </a:tr>
              <a:tr h="172302">
                <a:tc>
                  <a:txBody>
                    <a:bodyPr/>
                    <a:lstStyle/>
                    <a:p>
                      <a:pPr algn="l" fontAlgn="ctr"/>
                      <a:r>
                        <a:rPr lang="fr-FR" sz="800" u="none" strike="noStrike">
                          <a:effectLst/>
                        </a:rPr>
                        <a:t>Batteries</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HORIZON-CL5-2023-D2-01-05</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6" action="ppaction://hlinksldjump"/>
                        </a:rPr>
                        <a:t>Hybrid electric energy storage solutions for grid support and charging infrastructure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6</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7</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2029612187"/>
                  </a:ext>
                </a:extLst>
              </a:tr>
              <a:tr h="115936">
                <a:tc>
                  <a:txBody>
                    <a:bodyPr/>
                    <a:lstStyle/>
                    <a:p>
                      <a:pPr algn="l" fontAlgn="b"/>
                      <a:r>
                        <a:rPr lang="fr-FR" sz="800" u="none" strike="noStrike">
                          <a:effectLst/>
                        </a:rPr>
                        <a:t>Cross-cutting</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b"/>
                      <a:r>
                        <a:rPr lang="fr-FR" sz="800" u="none" strike="noStrike">
                          <a:effectLst/>
                        </a:rPr>
                        <a:t>HORIZON-CL5-2023-D2-01-06</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b"/>
                      <a:r>
                        <a:rPr lang="en-US" sz="800" u="none" strike="noStrike" dirty="0">
                          <a:effectLst/>
                          <a:hlinkClick r:id="rId7" action="ppaction://hlinksldjump"/>
                        </a:rPr>
                        <a:t>Open Pilot Line/Test Bed for hydrogen </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b"/>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b"/>
                      <a:r>
                        <a:rPr lang="fr-FR" sz="800" u="none" strike="noStrike">
                          <a:effectLst/>
                        </a:rPr>
                        <a:t>10</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b"/>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b"/>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1993835710"/>
                  </a:ext>
                </a:extLst>
              </a:tr>
              <a:tr h="172302">
                <a:tc>
                  <a:txBody>
                    <a:bodyPr/>
                    <a:lstStyle/>
                    <a:p>
                      <a:pPr algn="l" fontAlgn="ctr"/>
                      <a:r>
                        <a:rPr lang="fr-FR" sz="800" u="none" strike="noStrike">
                          <a:effectLst/>
                        </a:rPr>
                        <a:t>Cross-cutting</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18/04/2023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HORIZON-CL5-2023-D2-01-07</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8" action="ppaction://hlinksldjump"/>
                        </a:rPr>
                        <a:t>Support for the deployment of R&amp;I results for climate mitigation. Synergies with the ETS Innovation Fund</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CSA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1183492546"/>
                  </a:ext>
                </a:extLst>
              </a:tr>
              <a:tr h="285035">
                <a:tc>
                  <a:txBody>
                    <a:bodyPr/>
                    <a:lstStyle/>
                    <a:p>
                      <a:pPr algn="l" fontAlgn="ctr"/>
                      <a:r>
                        <a:rPr lang="fr-FR" sz="800" u="none" strike="noStrike" dirty="0">
                          <a:effectLst/>
                        </a:rPr>
                        <a:t>Batteries</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HORIZON-CL5-2023-D2-02-01</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9" action="ppaction://hlinksldjump"/>
                        </a:rPr>
                        <a:t>Advanced materials and cells development enabling large-scale production of Gen4 solid-state batteries for mobility applications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IA</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8</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6</a:t>
                      </a:r>
                      <a:endParaRPr lang="fr-FR" sz="800" b="0" i="0" u="none" strike="noStrike" dirty="0">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2518290406"/>
                  </a:ext>
                </a:extLst>
              </a:tr>
              <a:tr h="228669">
                <a:tc>
                  <a:txBody>
                    <a:bodyPr/>
                    <a:lstStyle/>
                    <a:p>
                      <a:pPr algn="l" fontAlgn="ctr"/>
                      <a:r>
                        <a:rPr lang="fr-FR" sz="800" u="none" strike="noStrike">
                          <a:effectLst/>
                        </a:rPr>
                        <a:t>Batteries</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HORIZON-CL5-2023-D2-02-02</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10" action="ppaction://hlinksldjump"/>
                        </a:rPr>
                        <a:t>New Approaches to Develop Enhanced Safety Materials for Gen 3 Li-Ion Batteries for Mobility Applications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5</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2</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3992341700"/>
                  </a:ext>
                </a:extLst>
              </a:tr>
              <a:tr h="341402">
                <a:tc>
                  <a:txBody>
                    <a:bodyPr/>
                    <a:lstStyle/>
                    <a:p>
                      <a:pPr algn="l" fontAlgn="ctr"/>
                      <a:r>
                        <a:rPr lang="fr-FR" sz="800" u="none" strike="noStrike">
                          <a:effectLst/>
                        </a:rPr>
                        <a:t>Batteries</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fr-FR" sz="800" u="none" strike="noStrike">
                          <a:effectLst/>
                        </a:rPr>
                        <a:t>HORIZON-CL5-2023-D2-02-03</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l" fontAlgn="ctr"/>
                      <a:r>
                        <a:rPr lang="en-US" sz="800" u="none" strike="noStrike" dirty="0">
                          <a:effectLst/>
                          <a:hlinkClick r:id="rId11" action="ppaction://hlinksldjump"/>
                        </a:rPr>
                        <a:t>Creating a digital passport to track battery materials, optimize battery performance and life, validate recycling, and promote a new business model based on data sharing (Batt4EU Partnership)</a:t>
                      </a:r>
                      <a:endParaRPr lang="en-US"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a:effectLst/>
                        </a:rPr>
                        <a:t>8</a:t>
                      </a:r>
                      <a:endParaRPr lang="fr-FR" sz="800" b="0" i="0" u="none" strike="noStrike">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1</a:t>
                      </a:r>
                      <a:endParaRPr lang="fr-FR" sz="800" b="0" i="0" u="none" strike="noStrike" dirty="0">
                        <a:solidFill>
                          <a:srgbClr val="000000"/>
                        </a:solidFill>
                        <a:effectLst/>
                        <a:latin typeface="Calibri" panose="020F0502020204030204" pitchFamily="34" charset="0"/>
                      </a:endParaRPr>
                    </a:p>
                  </a:txBody>
                  <a:tcPr marL="3203" marR="3203" marT="3203" marB="0" anchor="ctr"/>
                </a:tc>
                <a:tc>
                  <a:txBody>
                    <a:bodyPr/>
                    <a:lstStyle/>
                    <a:p>
                      <a:pPr algn="ctr" fontAlgn="ctr"/>
                      <a:r>
                        <a:rPr lang="fr-FR" sz="800" u="none" strike="noStrike" dirty="0">
                          <a:effectLst/>
                        </a:rPr>
                        <a:t>7</a:t>
                      </a:r>
                      <a:endParaRPr lang="fr-FR" sz="800" b="0" i="0" u="none" strike="noStrike" dirty="0">
                        <a:solidFill>
                          <a:srgbClr val="000000"/>
                        </a:solidFill>
                        <a:effectLst/>
                        <a:latin typeface="Calibri" panose="020F0502020204030204" pitchFamily="34" charset="0"/>
                      </a:endParaRPr>
                    </a:p>
                  </a:txBody>
                  <a:tcPr marL="3203" marR="3203" marT="3203" marB="0" anchor="ctr"/>
                </a:tc>
                <a:extLst>
                  <a:ext uri="{0D108BD9-81ED-4DB2-BD59-A6C34878D82A}">
                    <a16:rowId xmlns:a16="http://schemas.microsoft.com/office/drawing/2014/main" val="3713857337"/>
                  </a:ext>
                </a:extLst>
              </a:tr>
            </a:tbl>
          </a:graphicData>
        </a:graphic>
      </p:graphicFrame>
    </p:spTree>
    <p:extLst>
      <p:ext uri="{BB962C8B-B14F-4D97-AF65-F5344CB8AC3E}">
        <p14:creationId xmlns:p14="http://schemas.microsoft.com/office/powerpoint/2010/main" val="70616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APPELS</a:t>
            </a:r>
            <a:endParaRPr dirty="0"/>
          </a:p>
          <a:p>
            <a:pPr>
              <a:defRPr/>
            </a:pPr>
            <a:r>
              <a:rPr lang="fr-FR" sz="3600" smtClean="0"/>
              <a:t>Destination 2 – Batteries</a:t>
            </a:r>
            <a:endParaRPr lang="fr-FR" sz="3600" dirty="0"/>
          </a:p>
          <a:p>
            <a:pPr algn="ctr">
              <a:lnSpc>
                <a:spcPct val="100000"/>
              </a:lnSpc>
              <a:defRPr/>
            </a:pP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Tree>
    <p:extLst>
      <p:ext uri="{BB962C8B-B14F-4D97-AF65-F5344CB8AC3E}">
        <p14:creationId xmlns:p14="http://schemas.microsoft.com/office/powerpoint/2010/main" val="394482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2</a:t>
            </a:r>
            <a:r>
              <a:rPr lang="fr-FR" dirty="0"/>
              <a:t/>
            </a:r>
            <a:br>
              <a:rPr lang="fr-FR" dirty="0"/>
            </a:br>
            <a:r>
              <a:rPr lang="fr-FR" i="1" dirty="0"/>
              <a:t>Des solutions intersectorielles pour la transition climatique</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16</a:t>
            </a:fld>
            <a:endParaRPr lang="fr-FR"/>
          </a:p>
        </p:txBody>
      </p:sp>
    </p:spTree>
    <p:extLst>
      <p:ext uri="{BB962C8B-B14F-4D97-AF65-F5344CB8AC3E}">
        <p14:creationId xmlns:p14="http://schemas.microsoft.com/office/powerpoint/2010/main" val="158743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2 : Les impacts</a:t>
            </a:r>
            <a:endParaRPr/>
          </a:p>
          <a:p>
            <a:pPr algn="r">
              <a:defRPr/>
            </a:pPr>
            <a:r>
              <a:rPr lang="fr-FR" sz="1200" b="1"/>
              <a:t>Solutions intersectorielles pour la transition climatique</a:t>
            </a:r>
            <a:endParaRP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17</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234136" y="987574"/>
            <a:ext cx="8586336" cy="2923877"/>
          </a:xfrm>
          <a:prstGeom prst="rect">
            <a:avLst/>
          </a:prstGeom>
        </p:spPr>
        <p:txBody>
          <a:bodyPr wrap="square">
            <a:spAutoFit/>
          </a:bodyPr>
          <a:lstStyle/>
          <a:p>
            <a:pPr lvl="0" algn="just">
              <a:defRPr/>
            </a:pPr>
            <a:r>
              <a:rPr lang="fr-FR" sz="1600" b="1" i="0" u="none" strike="noStrike" cap="none" spc="0" dirty="0">
                <a:ln>
                  <a:noFill/>
                </a:ln>
                <a:solidFill>
                  <a:srgbClr val="000099"/>
                </a:solidFill>
              </a:rPr>
              <a:t>Destination </a:t>
            </a:r>
            <a:r>
              <a:rPr lang="fr-FR" sz="1600" b="1" dirty="0">
                <a:solidFill>
                  <a:srgbClr val="000099"/>
                </a:solidFill>
              </a:rPr>
              <a:t>2 :</a:t>
            </a:r>
            <a:r>
              <a:rPr lang="fr-FR" sz="1600" b="1" i="0" u="none" strike="noStrike" cap="none" spc="0" dirty="0">
                <a:ln>
                  <a:noFill/>
                </a:ln>
                <a:solidFill>
                  <a:srgbClr val="000099"/>
                </a:solidFill>
              </a:rPr>
              <a:t> </a:t>
            </a:r>
            <a:r>
              <a:rPr lang="fr-FR" sz="1600" b="1" dirty="0">
                <a:solidFill>
                  <a:srgbClr val="000099"/>
                </a:solidFill>
              </a:rPr>
              <a:t>« Solutions intersectorielles pour la transition climatique</a:t>
            </a:r>
            <a:r>
              <a:rPr lang="fr-FR" sz="1600" b="1" i="0" u="none" strike="noStrike" cap="none" spc="0" dirty="0">
                <a:ln>
                  <a:noFill/>
                </a:ln>
                <a:solidFill>
                  <a:srgbClr val="000099"/>
                </a:solidFill>
              </a:rPr>
              <a:t> »</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solidFill>
                  <a:srgbClr val="000000"/>
                </a:solidFill>
              </a:rPr>
              <a:t>Impacts visés </a:t>
            </a:r>
            <a:r>
              <a:rPr lang="fr-FR" sz="1400" dirty="0"/>
              <a:t>: « </a:t>
            </a:r>
            <a:r>
              <a:rPr lang="fr-FR" sz="1400" i="1" dirty="0"/>
              <a:t>Transition propre et durable des secteurs de l'énergie et des transports vers la neutralité climatique facilitée par des solutions transversales innovantes</a:t>
            </a:r>
            <a:r>
              <a:rPr lang="fr-FR" sz="1400" dirty="0"/>
              <a:t> », notamment en : </a:t>
            </a:r>
            <a:endParaRPr dirty="0"/>
          </a:p>
          <a:p>
            <a:pPr marL="342900" lvl="0" indent="-342900" algn="just">
              <a:spcBef>
                <a:spcPts val="1200"/>
              </a:spcBef>
              <a:buFont typeface="+mj-lt"/>
              <a:buAutoNum type="arabicPeriod"/>
              <a:defRPr/>
            </a:pPr>
            <a:r>
              <a:rPr lang="fr-FR" sz="1350" dirty="0">
                <a:solidFill>
                  <a:srgbClr val="000000"/>
                </a:solidFill>
              </a:rPr>
              <a:t>Favorisant un écosystème européen de recherche et d'innovation de classe mondiale sur les batteries tout au long de la chaîne de valeur, sur la base de voies durables. Il s'agit notamment d'améliorer les performances technologiques afin d'accroître l'attrait des applications pour les utilisateurs, tout en soutenant la création d'une chaîne de valeur européenne compétitive, circulaire et durable pour la fabrication de batterie.</a:t>
            </a:r>
          </a:p>
          <a:p>
            <a:pPr marL="342900" lvl="0" indent="-342900" algn="just">
              <a:spcBef>
                <a:spcPts val="1200"/>
              </a:spcBef>
              <a:buFont typeface="+mj-lt"/>
              <a:buAutoNum type="arabicPeriod"/>
              <a:defRPr/>
            </a:pPr>
            <a:r>
              <a:rPr lang="fr-FR" sz="1350" dirty="0">
                <a:solidFill>
                  <a:srgbClr val="000000"/>
                </a:solidFill>
              </a:rPr>
              <a:t>Favorisant le développement de technologies émergentes présentant un fort potentiel pour permettre l'élimination des gaz à effet de serre et des émissions négatives dans les secteurs de l'énergie et des transports. </a:t>
            </a:r>
          </a:p>
        </p:txBody>
      </p:sp>
    </p:spTree>
    <p:extLst>
      <p:ext uri="{BB962C8B-B14F-4D97-AF65-F5344CB8AC3E}">
        <p14:creationId xmlns:p14="http://schemas.microsoft.com/office/powerpoint/2010/main" val="258685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18</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2 , « sous-partie 1 » : Les objectifs</a:t>
            </a:r>
          </a:p>
          <a:p>
            <a:pPr algn="r">
              <a:defRPr/>
            </a:pPr>
            <a:r>
              <a:rPr lang="fr-FR" sz="1200" b="1" dirty="0"/>
              <a:t>Une chaîne de valeur européenne compétitive et durable pour les batteries</a:t>
            </a:r>
            <a:endParaRPr lang="fr-FR" b="1" dirty="0"/>
          </a:p>
        </p:txBody>
      </p:sp>
      <p:sp>
        <p:nvSpPr>
          <p:cNvPr id="7" name="Rectangle 6"/>
          <p:cNvSpPr/>
          <p:nvPr/>
        </p:nvSpPr>
        <p:spPr bwMode="auto">
          <a:xfrm>
            <a:off x="323528" y="1028219"/>
            <a:ext cx="8442808" cy="3677930"/>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Une chaîne de valeur européenne compétitive et durable pour les batteries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0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Compétitivité mondiale accrue de l'écosystème européen des batteries grâce aux connaissances générées et aux technologies de pointe dans les matériaux, la conception, la fabrication et le recyclage des batteries.</a:t>
            </a:r>
          </a:p>
          <a:p>
            <a:pPr marL="171450" indent="-171450" algn="just">
              <a:spcAft>
                <a:spcPts val="600"/>
              </a:spcAft>
              <a:buFont typeface="Arial"/>
              <a:buChar char="•"/>
              <a:defRPr/>
            </a:pPr>
            <a:r>
              <a:rPr lang="fr-FR" sz="1300" dirty="0">
                <a:solidFill>
                  <a:srgbClr val="000000"/>
                </a:solidFill>
              </a:rPr>
              <a:t>Contribution significative aux besoins politiques du "Green Deal" européen grâce à de nouvelles solutions pour la circularité et le recyclage des batteries.</a:t>
            </a:r>
          </a:p>
          <a:p>
            <a:pPr marL="171450" indent="-171450" algn="just">
              <a:spcAft>
                <a:spcPts val="600"/>
              </a:spcAft>
              <a:buFont typeface="Arial"/>
              <a:buChar char="•"/>
              <a:defRPr/>
            </a:pPr>
            <a:r>
              <a:rPr lang="fr-FR" sz="1300" dirty="0">
                <a:solidFill>
                  <a:srgbClr val="000000"/>
                </a:solidFill>
              </a:rPr>
              <a:t>Croissance accélérée d'une industrie de fabrication de batteries innovante, compétitive et durable en Europe.</a:t>
            </a:r>
          </a:p>
          <a:p>
            <a:pPr marL="171450" indent="-171450" algn="just">
              <a:spcAft>
                <a:spcPts val="600"/>
              </a:spcAft>
              <a:buFont typeface="Arial"/>
              <a:buChar char="•"/>
              <a:defRPr/>
            </a:pPr>
            <a:r>
              <a:rPr lang="fr-FR" sz="1300" dirty="0">
                <a:solidFill>
                  <a:srgbClr val="000000"/>
                </a:solidFill>
              </a:rPr>
              <a:t>Développement de technologies et de systèmes durables et sûrs pour la </a:t>
            </a:r>
            <a:r>
              <a:rPr lang="fr-FR" sz="1300" dirty="0" err="1">
                <a:solidFill>
                  <a:srgbClr val="000000"/>
                </a:solidFill>
              </a:rPr>
              <a:t>décarbonation</a:t>
            </a:r>
            <a:r>
              <a:rPr lang="fr-FR" sz="1300" dirty="0">
                <a:solidFill>
                  <a:srgbClr val="000000"/>
                </a:solidFill>
              </a:rPr>
              <a:t> des transports et des applications stationnaires.</a:t>
            </a:r>
          </a:p>
          <a:p>
            <a:pPr marL="171450" indent="-171450" algn="just">
              <a:spcAft>
                <a:spcPts val="600"/>
              </a:spcAft>
              <a:buFont typeface="Arial"/>
              <a:buChar char="•"/>
              <a:defRPr/>
            </a:pPr>
            <a:r>
              <a:rPr lang="fr-FR" sz="1300" dirty="0">
                <a:solidFill>
                  <a:srgbClr val="000000"/>
                </a:solidFill>
              </a:rPr>
              <a:t>Contribution à l'indépendance stratégique de l'Europe par l'étude de chimies alternatives pour les batteries, en utilisant des matières premières non critiques et des technologies de recyclage efficaces.</a:t>
            </a:r>
          </a:p>
          <a:p>
            <a:pPr marL="171450" indent="-171450" algn="just">
              <a:spcAft>
                <a:spcPts val="600"/>
              </a:spcAft>
              <a:buFont typeface="Arial"/>
              <a:buChar char="•"/>
              <a:defRPr/>
            </a:pPr>
            <a:r>
              <a:rPr lang="fr-FR" sz="1300" dirty="0">
                <a:solidFill>
                  <a:srgbClr val="000000"/>
                </a:solidFill>
              </a:rPr>
              <a:t>Approfondissement des synergies avec d'autres partenariats et initiatives. </a:t>
            </a:r>
          </a:p>
        </p:txBody>
      </p:sp>
    </p:spTree>
    <p:extLst>
      <p:ext uri="{BB962C8B-B14F-4D97-AF65-F5344CB8AC3E}">
        <p14:creationId xmlns:p14="http://schemas.microsoft.com/office/powerpoint/2010/main" val="165683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19</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915566"/>
            <a:ext cx="6048672" cy="738664"/>
          </a:xfrm>
          <a:prstGeom prst="rect">
            <a:avLst/>
          </a:prstGeom>
        </p:spPr>
        <p:txBody>
          <a:bodyPr wrap="square">
            <a:spAutoFit/>
          </a:bodyPr>
          <a:lstStyle/>
          <a:p>
            <a:pPr lvl="0">
              <a:tabLst>
                <a:tab pos="176213" algn="l"/>
              </a:tabLst>
              <a:defRPr/>
            </a:pPr>
            <a:r>
              <a:rPr lang="en-US" sz="1400" b="1" u="sng" dirty="0">
                <a:solidFill>
                  <a:srgbClr val="000000"/>
                </a:solidFill>
              </a:rPr>
              <a:t>HORIZON-CL5-2023-D2-01-01: Technologies for sustainable, cost-efficient and low carbon footprint downstream processing &amp; production of battery-grade materials (Batt4EU Partnership)</a:t>
            </a:r>
            <a:endParaRPr lang="en-US" sz="1400" b="1" dirty="0">
              <a:solidFill>
                <a:srgbClr val="000000"/>
              </a:solidFill>
            </a:endParaRPr>
          </a:p>
        </p:txBody>
      </p:sp>
      <p:sp>
        <p:nvSpPr>
          <p:cNvPr id="11" name="Rectangle 10"/>
          <p:cNvSpPr/>
          <p:nvPr/>
        </p:nvSpPr>
        <p:spPr bwMode="auto">
          <a:xfrm>
            <a:off x="360000" y="1706400"/>
            <a:ext cx="8576980" cy="3271665"/>
          </a:xfrm>
          <a:prstGeom prst="rect">
            <a:avLst/>
          </a:prstGeom>
        </p:spPr>
        <p:txBody>
          <a:bodyPr wrap="square">
            <a:spAutoFit/>
          </a:bodyPr>
          <a:lstStyle/>
          <a:p>
            <a:pPr algn="just">
              <a:lnSpc>
                <a:spcPct val="114999"/>
              </a:lnSpc>
              <a:defRPr/>
            </a:pPr>
            <a:r>
              <a:rPr lang="en-GB" sz="1200" b="1" u="sng" dirty="0" err="1">
                <a:solidFill>
                  <a:schemeClr val="tx2"/>
                </a:solidFill>
                <a:ea typeface="Times New Roman"/>
                <a:cs typeface="Times New Roman"/>
              </a:rPr>
              <a:t>Résultats</a:t>
            </a:r>
            <a:r>
              <a:rPr lang="en-GB" sz="1200" b="1" u="sng" dirty="0">
                <a:solidFill>
                  <a:schemeClr val="tx2"/>
                </a:solidFill>
                <a:ea typeface="Times New Roman"/>
                <a:cs typeface="Times New Roman"/>
              </a:rPr>
              <a:t> </a:t>
            </a:r>
            <a:r>
              <a:rPr lang="en-GB" sz="1200" b="1" u="sng" dirty="0" smtClean="0">
                <a:solidFill>
                  <a:schemeClr val="tx2"/>
                </a:solidFill>
                <a:ea typeface="Times New Roman"/>
                <a:cs typeface="Times New Roman"/>
              </a:rPr>
              <a:t>attendus </a:t>
            </a:r>
            <a:r>
              <a:rPr lang="en-GB" sz="1200" b="1" u="sng" dirty="0">
                <a:solidFill>
                  <a:schemeClr val="tx2"/>
                </a:solidFill>
                <a:ea typeface="Times New Roman"/>
                <a:cs typeface="Times New Roman"/>
              </a:rPr>
              <a:t>:</a:t>
            </a:r>
            <a:endParaRPr dirty="0"/>
          </a:p>
          <a:p>
            <a:pPr marL="171450" marR="0" lvl="0" indent="-171450">
              <a:lnSpc>
                <a:spcPct val="100000"/>
              </a:lnSpc>
              <a:spcBef>
                <a:spcPts val="600"/>
              </a:spcBef>
              <a:spcAft>
                <a:spcPts val="0"/>
              </a:spcAft>
              <a:buClrTx/>
              <a:buSzTx/>
              <a:buFont typeface="Arial"/>
              <a:buChar char="•"/>
              <a:defRPr/>
            </a:pPr>
            <a:r>
              <a:rPr lang="fr-FR" sz="1100" dirty="0" smtClean="0"/>
              <a:t>Base </a:t>
            </a:r>
            <a:r>
              <a:rPr lang="fr-FR" sz="1100" dirty="0"/>
              <a:t>économique européenne plus forte, plus résiliente, plus compétitive et adaptée aux transitions verte et </a:t>
            </a:r>
            <a:r>
              <a:rPr lang="fr-FR" sz="1100" dirty="0" smtClean="0"/>
              <a:t>numérique.</a:t>
            </a:r>
          </a:p>
          <a:p>
            <a:pPr marL="171450" marR="0" lvl="0" indent="-171450">
              <a:lnSpc>
                <a:spcPct val="100000"/>
              </a:lnSpc>
              <a:spcBef>
                <a:spcPts val="0"/>
              </a:spcBef>
              <a:spcAft>
                <a:spcPts val="0"/>
              </a:spcAft>
              <a:buClrTx/>
              <a:buSzTx/>
              <a:buFont typeface="Arial"/>
              <a:buChar char="•"/>
              <a:defRPr/>
            </a:pPr>
            <a:r>
              <a:rPr lang="fr-FR" sz="1100" dirty="0"/>
              <a:t>Augmentation de la compétitivité européenne en proposant des technologies de </a:t>
            </a:r>
            <a:r>
              <a:rPr lang="fr-FR" sz="1100" dirty="0" smtClean="0"/>
              <a:t>production de </a:t>
            </a:r>
            <a:r>
              <a:rPr lang="fr-FR" sz="1100" dirty="0"/>
              <a:t>matériaux de batteries </a:t>
            </a:r>
            <a:r>
              <a:rPr lang="fr-FR" sz="1100" dirty="0" smtClean="0"/>
              <a:t>durable.</a:t>
            </a:r>
          </a:p>
          <a:p>
            <a:pPr marL="171450" marR="0" lvl="0" indent="-171450">
              <a:lnSpc>
                <a:spcPct val="100000"/>
              </a:lnSpc>
              <a:spcBef>
                <a:spcPts val="0"/>
              </a:spcBef>
              <a:spcAft>
                <a:spcPts val="0"/>
              </a:spcAft>
              <a:buClrTx/>
              <a:buSzTx/>
              <a:buFont typeface="Arial"/>
              <a:buChar char="•"/>
              <a:defRPr/>
            </a:pPr>
            <a:r>
              <a:rPr lang="fr-FR" sz="1100" dirty="0" smtClean="0"/>
              <a:t>Produits intermédiaires « </a:t>
            </a:r>
            <a:r>
              <a:rPr lang="fr-FR" sz="1100" dirty="0" err="1" smtClean="0"/>
              <a:t>battery</a:t>
            </a:r>
            <a:r>
              <a:rPr lang="fr-FR" sz="1100" dirty="0"/>
              <a:t>-</a:t>
            </a:r>
            <a:r>
              <a:rPr lang="fr-FR" sz="1100" dirty="0" smtClean="0"/>
              <a:t>grade » </a:t>
            </a:r>
            <a:r>
              <a:rPr lang="fr-FR" sz="1100" dirty="0"/>
              <a:t>développés, produits </a:t>
            </a:r>
            <a:r>
              <a:rPr lang="fr-FR" sz="1100" dirty="0" smtClean="0"/>
              <a:t>et raffinés </a:t>
            </a:r>
            <a:r>
              <a:rPr lang="fr-FR" sz="1100" dirty="0"/>
              <a:t>de manière durable et socialement </a:t>
            </a:r>
            <a:r>
              <a:rPr lang="fr-FR" sz="1100" dirty="0" smtClean="0"/>
              <a:t>acceptable.</a:t>
            </a:r>
          </a:p>
          <a:p>
            <a:pPr marL="171450" marR="0" lvl="0" indent="-171450">
              <a:lnSpc>
                <a:spcPct val="100000"/>
              </a:lnSpc>
              <a:spcBef>
                <a:spcPts val="0"/>
              </a:spcBef>
              <a:spcAft>
                <a:spcPts val="0"/>
              </a:spcAft>
              <a:buClrTx/>
              <a:buSzTx/>
              <a:buFont typeface="Arial"/>
              <a:buChar char="•"/>
              <a:defRPr/>
            </a:pPr>
            <a:r>
              <a:rPr lang="fr-FR" sz="1100" dirty="0" smtClean="0"/>
              <a:t>Preuve de </a:t>
            </a:r>
            <a:r>
              <a:rPr lang="fr-FR" sz="1100" dirty="0"/>
              <a:t>la faisabilité technique du traitement en aval des </a:t>
            </a:r>
            <a:r>
              <a:rPr lang="fr-FR" sz="1100" dirty="0" smtClean="0"/>
              <a:t>matériaux </a:t>
            </a:r>
            <a:r>
              <a:rPr lang="fr-FR" sz="1100" dirty="0"/>
              <a:t>« </a:t>
            </a:r>
            <a:r>
              <a:rPr lang="fr-FR" sz="1100" dirty="0" err="1"/>
              <a:t>battery</a:t>
            </a:r>
            <a:r>
              <a:rPr lang="fr-FR" sz="1100" dirty="0"/>
              <a:t>-grade »</a:t>
            </a:r>
            <a:r>
              <a:rPr lang="fr-FR" sz="1100" dirty="0" smtClean="0"/>
              <a:t> </a:t>
            </a:r>
            <a:r>
              <a:rPr lang="fr-FR" sz="1100" dirty="0"/>
              <a:t>à </a:t>
            </a:r>
            <a:r>
              <a:rPr lang="fr-FR" sz="1100" dirty="0" smtClean="0"/>
              <a:t>plus grande échelle.</a:t>
            </a:r>
            <a:endParaRPr lang="fr-FR" sz="1100" dirty="0"/>
          </a:p>
          <a:p>
            <a:pPr marL="171450" indent="-171450">
              <a:buFont typeface="Arial"/>
              <a:buChar char="•"/>
              <a:defRPr/>
            </a:pPr>
            <a:r>
              <a:rPr lang="fr-FR" sz="1100" dirty="0" smtClean="0"/>
              <a:t>Industrie </a:t>
            </a:r>
            <a:r>
              <a:rPr lang="fr-FR" sz="1100" dirty="0"/>
              <a:t>européenne de fabrication de </a:t>
            </a:r>
            <a:r>
              <a:rPr lang="fr-FR" sz="1100" dirty="0" smtClean="0"/>
              <a:t>batteries plus </a:t>
            </a:r>
            <a:r>
              <a:rPr lang="fr-FR" sz="1100" dirty="0"/>
              <a:t>forte.</a:t>
            </a:r>
            <a:endParaRPr lang="fr-FR" sz="1100" dirty="0" smtClean="0"/>
          </a:p>
          <a:p>
            <a:pPr marL="171450" indent="-171450">
              <a:buFont typeface="Arial"/>
              <a:buChar char="•"/>
              <a:defRPr/>
            </a:pPr>
            <a:r>
              <a:rPr lang="fr-FR" sz="1100" dirty="0" smtClean="0"/>
              <a:t>Utilisation de </a:t>
            </a:r>
            <a:r>
              <a:rPr lang="fr-FR" sz="1100" dirty="0"/>
              <a:t>sources </a:t>
            </a:r>
            <a:r>
              <a:rPr lang="fr-FR" sz="1100" dirty="0" smtClean="0"/>
              <a:t>européennes </a:t>
            </a:r>
            <a:r>
              <a:rPr lang="fr-FR" sz="1100" dirty="0"/>
              <a:t>après exploitation </a:t>
            </a:r>
            <a:r>
              <a:rPr lang="fr-FR" sz="1100" dirty="0" smtClean="0"/>
              <a:t>de matières </a:t>
            </a:r>
            <a:r>
              <a:rPr lang="fr-FR" sz="1100" dirty="0"/>
              <a:t>premières et </a:t>
            </a:r>
            <a:r>
              <a:rPr lang="fr-FR" sz="1100" dirty="0" smtClean="0"/>
              <a:t>secondaires comme les résidus.</a:t>
            </a:r>
          </a:p>
          <a:p>
            <a:pPr marR="0" lvl="0">
              <a:lnSpc>
                <a:spcPct val="100000"/>
              </a:lnSpc>
              <a:spcBef>
                <a:spcPts val="0"/>
              </a:spcBef>
              <a:spcAft>
                <a:spcPts val="0"/>
              </a:spcAft>
              <a:buClrTx/>
              <a:buSzTx/>
              <a:defRPr/>
            </a:pPr>
            <a:endParaRPr lang="en-GB" sz="800" b="1" i="0" u="sng" strike="noStrike" cap="none" spc="0" dirty="0" smtClean="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a:t>
            </a:r>
            <a:r>
              <a:rPr lang="en-GB" sz="1200" b="1" u="sng" dirty="0">
                <a:solidFill>
                  <a:schemeClr val="tx2"/>
                </a:solidFill>
                <a:ea typeface="Times New Roman"/>
                <a:cs typeface="Times New Roman"/>
              </a:rPr>
              <a:t>:</a:t>
            </a:r>
            <a:endParaRPr lang="fr-FR" sz="1150" dirty="0"/>
          </a:p>
          <a:p>
            <a:pPr marL="171450" marR="0" lvl="0" indent="-171450">
              <a:lnSpc>
                <a:spcPct val="100000"/>
              </a:lnSpc>
              <a:spcBef>
                <a:spcPts val="600"/>
              </a:spcBef>
              <a:buClrTx/>
              <a:buSzTx/>
              <a:buFont typeface="Arial"/>
              <a:buChar char="•"/>
              <a:defRPr/>
            </a:pPr>
            <a:r>
              <a:rPr lang="fr-FR" sz="1100" dirty="0"/>
              <a:t>Développer des méthodes de traitement durables et rentables pour les matériaux et </a:t>
            </a:r>
            <a:r>
              <a:rPr lang="fr-FR" sz="1100" dirty="0" smtClean="0"/>
              <a:t>les composants « </a:t>
            </a:r>
            <a:r>
              <a:rPr lang="fr-FR" sz="1100" dirty="0" err="1" smtClean="0"/>
              <a:t>battery</a:t>
            </a:r>
            <a:r>
              <a:rPr lang="fr-FR" sz="1100" dirty="0" smtClean="0"/>
              <a:t>-grade ».</a:t>
            </a:r>
          </a:p>
          <a:p>
            <a:pPr marL="171450" marR="0" lvl="0" indent="-171450">
              <a:lnSpc>
                <a:spcPct val="100000"/>
              </a:lnSpc>
              <a:spcBef>
                <a:spcPts val="0"/>
              </a:spcBef>
              <a:buClrTx/>
              <a:buSzTx/>
              <a:buFont typeface="Arial"/>
              <a:buChar char="•"/>
              <a:defRPr/>
            </a:pPr>
            <a:r>
              <a:rPr lang="fr-FR" sz="1100" dirty="0" smtClean="0"/>
              <a:t>Développer </a:t>
            </a:r>
            <a:r>
              <a:rPr lang="fr-FR" sz="1100" dirty="0"/>
              <a:t>et </a:t>
            </a:r>
            <a:r>
              <a:rPr lang="fr-FR" sz="1100" dirty="0" smtClean="0"/>
              <a:t>démontrer </a:t>
            </a:r>
            <a:r>
              <a:rPr lang="fr-FR" sz="1100" dirty="0"/>
              <a:t>de </a:t>
            </a:r>
            <a:r>
              <a:rPr lang="fr-FR" sz="1100" dirty="0" smtClean="0"/>
              <a:t>technologies pour </a:t>
            </a:r>
            <a:r>
              <a:rPr lang="fr-FR" sz="1100" dirty="0"/>
              <a:t>améliorer la production, </a:t>
            </a:r>
            <a:r>
              <a:rPr lang="fr-FR" sz="1100" dirty="0" smtClean="0"/>
              <a:t>le raffinage/le </a:t>
            </a:r>
            <a:r>
              <a:rPr lang="fr-FR" sz="1100" dirty="0"/>
              <a:t>recyclage de métaux et de </a:t>
            </a:r>
            <a:r>
              <a:rPr lang="fr-FR" sz="1100" dirty="0" smtClean="0"/>
              <a:t>matériaux.  </a:t>
            </a:r>
          </a:p>
          <a:p>
            <a:pPr marL="171450" marR="0" lvl="0" indent="-171450">
              <a:lnSpc>
                <a:spcPct val="100000"/>
              </a:lnSpc>
              <a:spcBef>
                <a:spcPts val="0"/>
              </a:spcBef>
              <a:buClrTx/>
              <a:buSzTx/>
              <a:buFont typeface="Arial"/>
              <a:buChar char="•"/>
              <a:defRPr/>
            </a:pPr>
            <a:r>
              <a:rPr lang="fr-FR" sz="1100" dirty="0"/>
              <a:t>Aborder les stratégies </a:t>
            </a:r>
            <a:r>
              <a:rPr lang="fr-FR" sz="1100" dirty="0" smtClean="0"/>
              <a:t>« zéro déchet » </a:t>
            </a:r>
            <a:r>
              <a:rPr lang="fr-FR" sz="1100" dirty="0"/>
              <a:t>et </a:t>
            </a:r>
            <a:r>
              <a:rPr lang="fr-FR" sz="1100" dirty="0" smtClean="0"/>
              <a:t>« zéro rejet » pendant </a:t>
            </a:r>
            <a:r>
              <a:rPr lang="fr-FR" sz="1100" dirty="0"/>
              <a:t>les processus de </a:t>
            </a:r>
            <a:r>
              <a:rPr lang="fr-FR" sz="1100" dirty="0" smtClean="0"/>
              <a:t>raffinage.</a:t>
            </a:r>
          </a:p>
          <a:p>
            <a:pPr marL="171450" marR="0" lvl="0" indent="-171450">
              <a:lnSpc>
                <a:spcPct val="100000"/>
              </a:lnSpc>
              <a:spcBef>
                <a:spcPts val="0"/>
              </a:spcBef>
              <a:buClrTx/>
              <a:buSzTx/>
              <a:buFont typeface="Arial"/>
              <a:buChar char="•"/>
              <a:defRPr/>
            </a:pPr>
            <a:r>
              <a:rPr lang="fr-FR" sz="1100" dirty="0"/>
              <a:t>Pré-évaluer les concepts de recyclage en fonction de leur durabilité sur le cycle de vie et </a:t>
            </a:r>
            <a:r>
              <a:rPr lang="fr-FR" sz="1100" dirty="0" smtClean="0"/>
              <a:t>de leur </a:t>
            </a:r>
            <a:r>
              <a:rPr lang="fr-FR" sz="1100" dirty="0"/>
              <a:t>impact sur la </a:t>
            </a:r>
            <a:r>
              <a:rPr lang="fr-FR" sz="1100" dirty="0" smtClean="0"/>
              <a:t>sécurité.</a:t>
            </a:r>
          </a:p>
          <a:p>
            <a:pPr marL="171450" marR="0" lvl="0" indent="-171450">
              <a:lnSpc>
                <a:spcPct val="100000"/>
              </a:lnSpc>
              <a:spcBef>
                <a:spcPts val="0"/>
              </a:spcBef>
              <a:buClrTx/>
              <a:buSzTx/>
              <a:buFont typeface="Arial"/>
              <a:buChar char="•"/>
              <a:defRPr/>
            </a:pPr>
            <a:r>
              <a:rPr lang="fr-FR" sz="1100" dirty="0"/>
              <a:t>Comprendre les mécanismes physico-chimiques pour un développement plus </a:t>
            </a:r>
            <a:r>
              <a:rPr lang="fr-FR" sz="1100" dirty="0" smtClean="0"/>
              <a:t>durable du procédé </a:t>
            </a:r>
            <a:r>
              <a:rPr lang="fr-FR" sz="1100" dirty="0" err="1" smtClean="0"/>
              <a:t>hydrométallurgique</a:t>
            </a:r>
            <a:r>
              <a:rPr lang="fr-FR" sz="1100" dirty="0" smtClean="0"/>
              <a:t>.</a:t>
            </a:r>
          </a:p>
          <a:p>
            <a:pPr marL="171450" marR="0" lvl="0" indent="-171450">
              <a:lnSpc>
                <a:spcPct val="100000"/>
              </a:lnSpc>
              <a:spcBef>
                <a:spcPts val="0"/>
              </a:spcBef>
              <a:buClrTx/>
              <a:buSzTx/>
              <a:buFont typeface="Arial"/>
              <a:buChar char="•"/>
              <a:defRPr/>
            </a:pPr>
            <a:r>
              <a:rPr lang="fr-FR" sz="1100" dirty="0" smtClean="0"/>
              <a:t>Mise </a:t>
            </a:r>
            <a:r>
              <a:rPr lang="fr-FR" sz="1100" dirty="0"/>
              <a:t>en </a:t>
            </a:r>
            <a:r>
              <a:rPr lang="fr-FR" sz="1100" dirty="0" smtClean="0"/>
              <a:t>œuvre </a:t>
            </a:r>
            <a:r>
              <a:rPr lang="fr-FR" sz="1100" dirty="0"/>
              <a:t>d'un processus continu pour </a:t>
            </a:r>
            <a:r>
              <a:rPr lang="fr-FR" sz="1100" dirty="0" smtClean="0"/>
              <a:t>la </a:t>
            </a:r>
            <a:r>
              <a:rPr lang="fr-FR" sz="1100" dirty="0"/>
              <a:t>synthèse des </a:t>
            </a:r>
            <a:r>
              <a:rPr lang="fr-FR" sz="1100" dirty="0" smtClean="0"/>
              <a:t>matériaux actifs de la cathode à plus grande échelle. </a:t>
            </a:r>
          </a:p>
          <a:p>
            <a:pPr marL="171450" marR="0" lvl="0" indent="-171450">
              <a:lnSpc>
                <a:spcPct val="100000"/>
              </a:lnSpc>
              <a:spcBef>
                <a:spcPts val="0"/>
              </a:spcBef>
              <a:buClrTx/>
              <a:buSzTx/>
              <a:buFont typeface="Arial"/>
              <a:buChar char="•"/>
              <a:defRPr/>
            </a:pPr>
            <a:r>
              <a:rPr lang="fr-FR" sz="1100" dirty="0" smtClean="0"/>
              <a:t>Inclure un solide business case et </a:t>
            </a:r>
            <a:r>
              <a:rPr lang="fr-FR" sz="1100" dirty="0"/>
              <a:t>une bonne stratégie </a:t>
            </a:r>
            <a:r>
              <a:rPr lang="fr-FR" sz="1100" dirty="0" smtClean="0"/>
              <a:t>d'exploitation. </a:t>
            </a:r>
          </a:p>
          <a:p>
            <a:pPr marL="171450" marR="0" lvl="0" indent="-171450">
              <a:lnSpc>
                <a:spcPct val="100000"/>
              </a:lnSpc>
              <a:spcBef>
                <a:spcPts val="0"/>
              </a:spcBef>
              <a:buClrTx/>
              <a:buSzTx/>
              <a:buFont typeface="Arial"/>
              <a:buChar char="•"/>
              <a:defRPr/>
            </a:pPr>
            <a:r>
              <a:rPr lang="fr-FR" sz="1100" dirty="0" smtClean="0"/>
              <a:t>S’attarder sur la </a:t>
            </a:r>
            <a:r>
              <a:rPr lang="fr-FR" sz="1100" dirty="0"/>
              <a:t>coopération internationale avec l'Afrique, la région méditerranéenne et les États-Unis </a:t>
            </a:r>
            <a:r>
              <a:rPr lang="fr-FR" sz="1100" dirty="0" smtClean="0"/>
              <a:t>est encouragée</a:t>
            </a:r>
            <a:r>
              <a:rPr lang="fr-FR" sz="1100" dirty="0"/>
              <a:t>.</a:t>
            </a:r>
            <a:endParaRPr lang="fr-FR" sz="1100" dirty="0" smtClean="0"/>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fr-FR" sz="1200" i="1" dirty="0"/>
              <a:t>projet</a:t>
            </a:r>
            <a:r>
              <a:rPr lang="en-US" sz="1200" i="1" dirty="0"/>
              <a:t> </a:t>
            </a:r>
            <a:r>
              <a:rPr lang="en-US" sz="1200" i="1" dirty="0" smtClean="0"/>
              <a:t>5)</a:t>
            </a:r>
            <a:endParaRPr dirty="0"/>
          </a:p>
          <a:p>
            <a:pPr lvl="0">
              <a:defRPr/>
            </a:pPr>
            <a:r>
              <a:rPr lang="fr-FR" sz="1200" i="1" dirty="0"/>
              <a:t>Nb de projets financés : 3</a:t>
            </a:r>
            <a:endParaRPr dirty="0"/>
          </a:p>
          <a:p>
            <a:pPr lvl="0">
              <a:defRPr/>
            </a:pPr>
            <a:r>
              <a:rPr lang="fr-FR" sz="1200" i="1" dirty="0"/>
              <a:t>Budget/projet : </a:t>
            </a:r>
            <a:r>
              <a:rPr lang="fr-FR" sz="1200" i="1" dirty="0" smtClean="0"/>
              <a:t>7M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18/04/2023</a:t>
            </a:r>
            <a:endParaRPr dirty="0"/>
          </a:p>
        </p:txBody>
      </p:sp>
    </p:spTree>
    <p:extLst>
      <p:ext uri="{BB962C8B-B14F-4D97-AF65-F5344CB8AC3E}">
        <p14:creationId xmlns:p14="http://schemas.microsoft.com/office/powerpoint/2010/main" val="171836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2023</a:t>
            </a:r>
          </a:p>
          <a:p>
            <a:pPr algn="ctr">
              <a:lnSpc>
                <a:spcPct val="100000"/>
              </a:lnSpc>
              <a:defRPr/>
            </a:pPr>
            <a:r>
              <a:rPr lang="fr-FR" sz="2800" b="0" dirty="0" smtClean="0"/>
              <a:t>Destinations 2</a:t>
            </a:r>
            <a:r>
              <a:rPr lang="fr-FR" sz="2800" b="0" dirty="0"/>
              <a:t> </a:t>
            </a:r>
            <a:r>
              <a:rPr lang="fr-FR" sz="2800" b="0" dirty="0" smtClean="0"/>
              <a:t>– Batteries</a:t>
            </a:r>
            <a:r>
              <a:rPr lang="fr-FR" sz="2800" dirty="0"/>
              <a:t> </a:t>
            </a:r>
            <a:endParaRPr sz="2800" dirty="0"/>
          </a:p>
          <a:p>
            <a:pP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err="1" smtClean="0"/>
              <a:t>Nov</a:t>
            </a:r>
            <a:r>
              <a:rPr lang="fr-FR" sz="2000" b="0" dirty="0" smtClean="0"/>
              <a:t> </a:t>
            </a:r>
            <a:r>
              <a:rPr lang="fr-FR" sz="2000" b="0" dirty="0"/>
              <a:t>2022 -</a:t>
            </a:r>
            <a:endParaRP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20</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1015200"/>
            <a:ext cx="6048672" cy="523220"/>
          </a:xfrm>
          <a:prstGeom prst="rect">
            <a:avLst/>
          </a:prstGeom>
        </p:spPr>
        <p:txBody>
          <a:bodyPr wrap="square">
            <a:spAutoFit/>
          </a:bodyPr>
          <a:lstStyle/>
          <a:p>
            <a:pPr lvl="0">
              <a:tabLst>
                <a:tab pos="176213" algn="l"/>
              </a:tabLst>
              <a:defRPr/>
            </a:pPr>
            <a:r>
              <a:rPr lang="en-US" sz="1400" b="1" u="sng" dirty="0">
                <a:solidFill>
                  <a:srgbClr val="000000"/>
                </a:solidFill>
              </a:rPr>
              <a:t>HORIZON-CL5-2023-D2-01-02: New processes for </a:t>
            </a:r>
            <a:r>
              <a:rPr lang="en-US" sz="1400" b="1" u="sng" dirty="0" smtClean="0">
                <a:solidFill>
                  <a:srgbClr val="000000"/>
                </a:solidFill>
              </a:rPr>
              <a:t>upcoming recycling </a:t>
            </a:r>
            <a:r>
              <a:rPr lang="en-US" sz="1400" b="1" u="sng" dirty="0">
                <a:solidFill>
                  <a:srgbClr val="000000"/>
                </a:solidFill>
              </a:rPr>
              <a:t>feeds (</a:t>
            </a:r>
            <a:r>
              <a:rPr lang="en-US" sz="1400" b="1" u="sng" dirty="0" smtClean="0">
                <a:solidFill>
                  <a:srgbClr val="000000"/>
                </a:solidFill>
              </a:rPr>
              <a:t>Batt4EU Partnership</a:t>
            </a:r>
            <a:r>
              <a:rPr lang="en-US" sz="1400" b="1" u="sng" dirty="0">
                <a:solidFill>
                  <a:srgbClr val="000000"/>
                </a:solidFill>
              </a:rPr>
              <a:t>)</a:t>
            </a:r>
            <a:endParaRPr lang="en-US" sz="1400" b="1" dirty="0">
              <a:solidFill>
                <a:srgbClr val="000000"/>
              </a:solidFill>
            </a:endParaRPr>
          </a:p>
        </p:txBody>
      </p:sp>
      <p:sp>
        <p:nvSpPr>
          <p:cNvPr id="11" name="Rectangle 10"/>
          <p:cNvSpPr/>
          <p:nvPr/>
        </p:nvSpPr>
        <p:spPr bwMode="auto">
          <a:xfrm>
            <a:off x="360000" y="1706400"/>
            <a:ext cx="8424000" cy="2971583"/>
          </a:xfrm>
          <a:prstGeom prst="rect">
            <a:avLst/>
          </a:prstGeom>
        </p:spPr>
        <p:txBody>
          <a:bodyPr wrap="square">
            <a:spAutoFit/>
          </a:bodyPr>
          <a:lstStyle/>
          <a:p>
            <a:pPr algn="just">
              <a:lnSpc>
                <a:spcPct val="114999"/>
              </a:lnSpc>
              <a:defRPr/>
            </a:pPr>
            <a:r>
              <a:rPr lang="en-GB" sz="1200" b="1" u="sng" dirty="0" err="1">
                <a:solidFill>
                  <a:schemeClr val="tx2"/>
                </a:solidFill>
                <a:ea typeface="Times New Roman"/>
                <a:cs typeface="Times New Roman"/>
              </a:rPr>
              <a:t>Résultats</a:t>
            </a:r>
            <a:r>
              <a:rPr lang="en-GB" sz="1200" b="1" u="sng" dirty="0">
                <a:solidFill>
                  <a:schemeClr val="tx2"/>
                </a:solidFill>
                <a:ea typeface="Times New Roman"/>
                <a:cs typeface="Times New Roman"/>
              </a:rPr>
              <a:t> </a:t>
            </a:r>
            <a:r>
              <a:rPr lang="en-GB" sz="1200" b="1" u="sng" dirty="0" smtClean="0">
                <a:solidFill>
                  <a:schemeClr val="tx2"/>
                </a:solidFill>
                <a:ea typeface="Times New Roman"/>
                <a:cs typeface="Times New Roman"/>
              </a:rPr>
              <a:t>attendus </a:t>
            </a:r>
            <a:r>
              <a:rPr lang="en-GB" sz="1200" b="1" u="sng" dirty="0">
                <a:solidFill>
                  <a:schemeClr val="tx2"/>
                </a:solidFill>
                <a:ea typeface="Times New Roman"/>
                <a:cs typeface="Times New Roman"/>
              </a:rPr>
              <a:t>:</a:t>
            </a:r>
            <a:endParaRPr dirty="0"/>
          </a:p>
          <a:p>
            <a:pPr marL="171450" marR="0" lvl="0" indent="-171450">
              <a:lnSpc>
                <a:spcPct val="100000"/>
              </a:lnSpc>
              <a:spcBef>
                <a:spcPts val="600"/>
              </a:spcBef>
              <a:spcAft>
                <a:spcPts val="0"/>
              </a:spcAft>
              <a:buClrTx/>
              <a:buSzTx/>
              <a:buFont typeface="Arial"/>
              <a:buChar char="•"/>
              <a:defRPr/>
            </a:pPr>
            <a:r>
              <a:rPr lang="fr-FR" sz="1100" dirty="0"/>
              <a:t>B</a:t>
            </a:r>
            <a:r>
              <a:rPr lang="fr-FR" sz="1100" dirty="0" smtClean="0"/>
              <a:t>ase </a:t>
            </a:r>
            <a:r>
              <a:rPr lang="fr-FR" sz="1100" dirty="0"/>
              <a:t>économique européenne plus forte, plus résiliente, plus compétitive et adaptée aux transitions verte et </a:t>
            </a:r>
            <a:r>
              <a:rPr lang="fr-FR" sz="1100" dirty="0" smtClean="0"/>
              <a:t>numérique.</a:t>
            </a:r>
          </a:p>
          <a:p>
            <a:pPr marL="171450" marR="0" lvl="0" indent="-171450">
              <a:lnSpc>
                <a:spcPct val="100000"/>
              </a:lnSpc>
              <a:spcBef>
                <a:spcPts val="0"/>
              </a:spcBef>
              <a:spcAft>
                <a:spcPts val="0"/>
              </a:spcAft>
              <a:buClrTx/>
              <a:buSzTx/>
              <a:buFont typeface="Arial"/>
              <a:buChar char="•"/>
              <a:defRPr/>
            </a:pPr>
            <a:r>
              <a:rPr lang="fr-FR" sz="1100" dirty="0" smtClean="0"/>
              <a:t>Développement de </a:t>
            </a:r>
            <a:r>
              <a:rPr lang="fr-FR" sz="1100" dirty="0"/>
              <a:t>technologies de recyclage ciblant les flux de recyclage à </a:t>
            </a:r>
            <a:r>
              <a:rPr lang="fr-FR" sz="1100" dirty="0" smtClean="0"/>
              <a:t>venir &amp; produisant des précurseurs de haute qualité.</a:t>
            </a:r>
            <a:endParaRPr lang="en-GB" sz="700" b="1" u="sng" dirty="0">
              <a:solidFill>
                <a:srgbClr val="000091"/>
              </a:solidFill>
              <a:latin typeface="Arial"/>
              <a:cs typeface="Times New Roman"/>
            </a:endParaRPr>
          </a:p>
          <a:p>
            <a:pPr marL="171450" marR="0" lvl="0" indent="-171450">
              <a:lnSpc>
                <a:spcPct val="100000"/>
              </a:lnSpc>
              <a:spcBef>
                <a:spcPts val="0"/>
              </a:spcBef>
              <a:spcAft>
                <a:spcPts val="0"/>
              </a:spcAft>
              <a:buClrTx/>
              <a:buSzTx/>
              <a:buFont typeface="Arial"/>
              <a:buChar char="•"/>
              <a:defRPr/>
            </a:pPr>
            <a:r>
              <a:rPr lang="fr-FR" sz="1100" dirty="0"/>
              <a:t>Réalisation des objectifs de recyclage décrits dans la proposition de </a:t>
            </a:r>
            <a:r>
              <a:rPr lang="fr-FR" sz="1100" dirty="0" smtClean="0"/>
              <a:t>Règlement </a:t>
            </a:r>
            <a:r>
              <a:rPr lang="fr-FR" sz="1100" dirty="0"/>
              <a:t>sur </a:t>
            </a:r>
            <a:r>
              <a:rPr lang="fr-FR" sz="1100" dirty="0" smtClean="0"/>
              <a:t>les batteries par </a:t>
            </a:r>
            <a:r>
              <a:rPr lang="fr-FR" sz="1100" dirty="0"/>
              <a:t>les </a:t>
            </a:r>
            <a:r>
              <a:rPr lang="fr-FR" sz="1100" dirty="0" smtClean="0"/>
              <a:t>industriels.</a:t>
            </a:r>
          </a:p>
          <a:p>
            <a:pPr marL="171450" marR="0" lvl="0" indent="-171450">
              <a:lnSpc>
                <a:spcPct val="100000"/>
              </a:lnSpc>
              <a:spcBef>
                <a:spcPts val="0"/>
              </a:spcBef>
              <a:spcAft>
                <a:spcPts val="0"/>
              </a:spcAft>
              <a:buClrTx/>
              <a:buSzTx/>
              <a:buFont typeface="Arial"/>
              <a:buChar char="•"/>
              <a:defRPr/>
            </a:pPr>
            <a:r>
              <a:rPr lang="fr-FR" sz="1100" dirty="0">
                <a:ea typeface="Times New Roman"/>
                <a:cs typeface="Times New Roman"/>
              </a:rPr>
              <a:t>C</a:t>
            </a:r>
            <a:r>
              <a:rPr lang="fr-FR" sz="1100" dirty="0" smtClean="0">
                <a:ea typeface="Times New Roman"/>
                <a:cs typeface="Times New Roman"/>
              </a:rPr>
              <a:t>haînes </a:t>
            </a:r>
            <a:r>
              <a:rPr lang="fr-FR" sz="1100" dirty="0">
                <a:ea typeface="Times New Roman"/>
                <a:cs typeface="Times New Roman"/>
              </a:rPr>
              <a:t>de recyclage avec un processus rentable par rapport aux matériaux primaires.</a:t>
            </a:r>
            <a:endParaRPr lang="fr-FR" sz="1100" dirty="0" smtClean="0">
              <a:latin typeface="Arial"/>
              <a:ea typeface="Times New Roman"/>
              <a:cs typeface="Times New Roman"/>
            </a:endParaRPr>
          </a:p>
          <a:p>
            <a:pPr marL="171450" marR="0" lvl="0" indent="-171450">
              <a:lnSpc>
                <a:spcPct val="100000"/>
              </a:lnSpc>
              <a:spcBef>
                <a:spcPts val="0"/>
              </a:spcBef>
              <a:spcAft>
                <a:spcPts val="0"/>
              </a:spcAft>
              <a:buClrTx/>
              <a:buSzTx/>
              <a:buFont typeface="Arial"/>
              <a:buChar char="•"/>
              <a:defRPr/>
            </a:pPr>
            <a:r>
              <a:rPr lang="fr-FR" sz="1100" dirty="0" smtClean="0">
                <a:ea typeface="Times New Roman"/>
                <a:cs typeface="Times New Roman"/>
              </a:rPr>
              <a:t>Sauvegarde </a:t>
            </a:r>
            <a:r>
              <a:rPr lang="fr-FR" sz="1100" dirty="0">
                <a:ea typeface="Times New Roman"/>
                <a:cs typeface="Times New Roman"/>
              </a:rPr>
              <a:t>de la durabilité, faible empreinte </a:t>
            </a:r>
            <a:r>
              <a:rPr lang="fr-FR" sz="1100" dirty="0" smtClean="0">
                <a:ea typeface="Times New Roman"/>
                <a:cs typeface="Times New Roman"/>
              </a:rPr>
              <a:t>CO2, </a:t>
            </a:r>
            <a:r>
              <a:rPr lang="fr-FR" sz="1100" dirty="0">
                <a:ea typeface="Times New Roman"/>
                <a:cs typeface="Times New Roman"/>
              </a:rPr>
              <a:t>faible utilisation de produits chimiques </a:t>
            </a:r>
            <a:r>
              <a:rPr lang="fr-FR" sz="1100" dirty="0" smtClean="0">
                <a:ea typeface="Times New Roman"/>
                <a:cs typeface="Times New Roman"/>
              </a:rPr>
              <a:t>et émissions minimales du </a:t>
            </a:r>
            <a:r>
              <a:rPr lang="fr-FR" sz="1100" dirty="0" err="1" smtClean="0">
                <a:ea typeface="Times New Roman"/>
                <a:cs typeface="Times New Roman"/>
              </a:rPr>
              <a:t>recylage</a:t>
            </a:r>
            <a:r>
              <a:rPr lang="fr-FR" sz="1100" dirty="0" smtClean="0">
                <a:ea typeface="Times New Roman"/>
                <a:cs typeface="Times New Roman"/>
              </a:rPr>
              <a:t>.</a:t>
            </a:r>
            <a:endParaRPr lang="en-GB" sz="700" b="1" i="0" u="sng" strike="noStrike" cap="none" spc="0" dirty="0" smtClean="0">
              <a:ln>
                <a:noFill/>
              </a:ln>
              <a:solidFill>
                <a:srgbClr val="000091"/>
              </a:solidFill>
              <a:latin typeface="Arial"/>
              <a:ea typeface="Times New Roman"/>
              <a:cs typeface="Times New Roman"/>
            </a:endParaRP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a:t>
            </a:r>
            <a:endParaRPr lang="fr-FR" sz="1150" dirty="0"/>
          </a:p>
          <a:p>
            <a:pPr marL="171450" marR="0" lvl="0" indent="-171450">
              <a:lnSpc>
                <a:spcPct val="100000"/>
              </a:lnSpc>
              <a:spcBef>
                <a:spcPts val="600"/>
              </a:spcBef>
              <a:buClrTx/>
              <a:buSzTx/>
              <a:buFont typeface="Arial"/>
              <a:buChar char="•"/>
              <a:defRPr/>
            </a:pPr>
            <a:r>
              <a:rPr lang="fr-FR" sz="1100" dirty="0" smtClean="0"/>
              <a:t>Développer de </a:t>
            </a:r>
            <a:r>
              <a:rPr lang="fr-FR" sz="1100" dirty="0"/>
              <a:t>nouveaux concepts </a:t>
            </a:r>
            <a:r>
              <a:rPr lang="fr-FR" sz="1100" dirty="0" smtClean="0"/>
              <a:t>pour </a:t>
            </a:r>
            <a:r>
              <a:rPr lang="fr-FR" sz="1100" dirty="0"/>
              <a:t>recycler les matériaux de faible valeur économique </a:t>
            </a:r>
            <a:r>
              <a:rPr lang="fr-FR" sz="1100" dirty="0" smtClean="0"/>
              <a:t>(</a:t>
            </a:r>
            <a:r>
              <a:rPr lang="fr-FR" sz="1100" dirty="0" err="1" smtClean="0"/>
              <a:t>e.g</a:t>
            </a:r>
            <a:r>
              <a:rPr lang="fr-FR" sz="1100" dirty="0" smtClean="0"/>
              <a:t>., à partir de </a:t>
            </a:r>
            <a:r>
              <a:rPr lang="fr-FR" sz="1100" dirty="0" err="1" smtClean="0"/>
              <a:t>Li-Fe</a:t>
            </a:r>
            <a:r>
              <a:rPr lang="fr-FR" sz="1100" dirty="0" smtClean="0"/>
              <a:t> </a:t>
            </a:r>
            <a:r>
              <a:rPr lang="fr-FR" sz="1100" dirty="0"/>
              <a:t>phosphate</a:t>
            </a:r>
            <a:r>
              <a:rPr lang="fr-FR" sz="1100" dirty="0" smtClean="0"/>
              <a:t>).</a:t>
            </a:r>
          </a:p>
          <a:p>
            <a:pPr marL="171450" marR="0" lvl="0" indent="-171450">
              <a:lnSpc>
                <a:spcPct val="100000"/>
              </a:lnSpc>
              <a:spcBef>
                <a:spcPts val="0"/>
              </a:spcBef>
              <a:buClrTx/>
              <a:buSzTx/>
              <a:buFont typeface="Arial"/>
              <a:buChar char="•"/>
              <a:defRPr/>
            </a:pPr>
            <a:r>
              <a:rPr lang="fr-FR" sz="1100" dirty="0" smtClean="0"/>
              <a:t>Permettre un recyclage </a:t>
            </a:r>
            <a:r>
              <a:rPr lang="fr-FR" sz="1100" dirty="0"/>
              <a:t>très efficace des déchets de fabrication des </a:t>
            </a:r>
            <a:r>
              <a:rPr lang="fr-FR" sz="1100" dirty="0" smtClean="0"/>
              <a:t>batteries.</a:t>
            </a:r>
            <a:endParaRPr lang="fr-FR" sz="1100" dirty="0"/>
          </a:p>
          <a:p>
            <a:pPr marL="171450" marR="0" lvl="0" indent="-171450">
              <a:lnSpc>
                <a:spcPct val="100000"/>
              </a:lnSpc>
              <a:spcBef>
                <a:spcPts val="0"/>
              </a:spcBef>
              <a:buClrTx/>
              <a:buSzTx/>
              <a:buFont typeface="Arial"/>
              <a:buChar char="•"/>
              <a:defRPr/>
            </a:pPr>
            <a:r>
              <a:rPr lang="fr-FR" sz="1100" dirty="0" smtClean="0"/>
              <a:t>Mettre en place au moins une des activités suivantes :</a:t>
            </a:r>
          </a:p>
          <a:p>
            <a:pPr marL="685800" lvl="1" indent="-228600">
              <a:buFont typeface="+mj-lt"/>
              <a:buAutoNum type="arabicPeriod"/>
              <a:defRPr/>
            </a:pPr>
            <a:r>
              <a:rPr lang="fr-FR" sz="1050" dirty="0"/>
              <a:t>Les procédés hautement robustes ou flexibles pour le recyclage de flux de matériaux </a:t>
            </a:r>
            <a:r>
              <a:rPr lang="fr-FR" sz="1050" dirty="0" smtClean="0"/>
              <a:t>de composition </a:t>
            </a:r>
            <a:r>
              <a:rPr lang="fr-FR" sz="1050" dirty="0"/>
              <a:t>et de qualité </a:t>
            </a:r>
            <a:r>
              <a:rPr lang="fr-FR" sz="1050" dirty="0" smtClean="0"/>
              <a:t>variables.</a:t>
            </a:r>
          </a:p>
          <a:p>
            <a:pPr marL="685800" lvl="1" indent="-228600">
              <a:buFont typeface="+mj-lt"/>
              <a:buAutoNum type="arabicPeriod"/>
              <a:defRPr/>
            </a:pPr>
            <a:r>
              <a:rPr lang="fr-FR" sz="1050" dirty="0"/>
              <a:t>Des matières provenant d'autres industries (par exemple, des matières riches en Ni/Co</a:t>
            </a:r>
            <a:r>
              <a:rPr lang="fr-FR" sz="1050" dirty="0" smtClean="0"/>
              <a:t>).</a:t>
            </a:r>
          </a:p>
          <a:p>
            <a:pPr marL="685800" lvl="1" indent="-228600">
              <a:buFont typeface="+mj-lt"/>
              <a:buAutoNum type="arabicPeriod"/>
              <a:defRPr/>
            </a:pPr>
            <a:r>
              <a:rPr lang="fr-FR" sz="1050" dirty="0"/>
              <a:t>Les matériaux </a:t>
            </a:r>
            <a:r>
              <a:rPr lang="fr-FR" sz="1050" dirty="0" smtClean="0"/>
              <a:t>provenant des futures </a:t>
            </a:r>
            <a:r>
              <a:rPr lang="fr-FR" sz="1050" dirty="0"/>
              <a:t>technologies de batteries dont le lancement sur </a:t>
            </a:r>
            <a:r>
              <a:rPr lang="fr-FR" sz="1050" dirty="0" smtClean="0"/>
              <a:t>le marché </a:t>
            </a:r>
            <a:r>
              <a:rPr lang="fr-FR" sz="1050" dirty="0"/>
              <a:t>est prévu au plus tard en </a:t>
            </a:r>
            <a:r>
              <a:rPr lang="fr-FR" sz="1050" dirty="0" smtClean="0"/>
              <a:t>2025.</a:t>
            </a:r>
          </a:p>
          <a:p>
            <a:pPr marL="685800" lvl="1" indent="-228600">
              <a:buFont typeface="+mj-lt"/>
              <a:buAutoNum type="arabicPeriod"/>
              <a:defRPr/>
            </a:pPr>
            <a:r>
              <a:rPr lang="fr-FR" sz="1050" dirty="0"/>
              <a:t>Le traitement des flux secondaires (par exemple, les eaux usées) peut être </a:t>
            </a:r>
            <a:r>
              <a:rPr lang="fr-FR" sz="1050" dirty="0" smtClean="0"/>
              <a:t>ciblé.</a:t>
            </a:r>
          </a:p>
          <a:p>
            <a:pPr marL="171450" marR="0" lvl="0" indent="-171450">
              <a:lnSpc>
                <a:spcPct val="100000"/>
              </a:lnSpc>
              <a:spcBef>
                <a:spcPts val="0"/>
              </a:spcBef>
              <a:buClrTx/>
              <a:buSzTx/>
              <a:buFont typeface="Arial"/>
              <a:buChar char="•"/>
              <a:defRPr/>
            </a:pPr>
            <a:r>
              <a:rPr lang="fr-FR" sz="1100" dirty="0" smtClean="0"/>
              <a:t>Procéder à une </a:t>
            </a:r>
            <a:r>
              <a:rPr lang="fr-FR" sz="1100" dirty="0"/>
              <a:t>évaluation préalable de </a:t>
            </a:r>
            <a:r>
              <a:rPr lang="fr-FR" sz="1100" dirty="0" smtClean="0"/>
              <a:t>l’impact </a:t>
            </a:r>
            <a:r>
              <a:rPr lang="fr-FR" sz="1100" dirty="0"/>
              <a:t>économique, écologique </a:t>
            </a:r>
            <a:r>
              <a:rPr lang="fr-FR" sz="1100" dirty="0" smtClean="0"/>
              <a:t>et sécuritaire des concepts de recyclage. </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fr-FR" sz="1200" i="1" dirty="0"/>
              <a:t>projet</a:t>
            </a:r>
            <a:r>
              <a:rPr lang="en-US" sz="1200" i="1" dirty="0"/>
              <a:t> 4</a:t>
            </a:r>
            <a:r>
              <a:rPr lang="en-US" sz="1200" i="1" dirty="0" smtClean="0"/>
              <a:t>)</a:t>
            </a:r>
            <a:endParaRPr dirty="0"/>
          </a:p>
          <a:p>
            <a:pPr lvl="0">
              <a:defRPr/>
            </a:pPr>
            <a:r>
              <a:rPr lang="fr-FR" sz="1200" i="1" dirty="0"/>
              <a:t>Nb de projets financés : </a:t>
            </a:r>
            <a:r>
              <a:rPr lang="fr-FR" sz="1200" i="1" dirty="0" smtClean="0"/>
              <a:t>3</a:t>
            </a:r>
            <a:endParaRPr dirty="0"/>
          </a:p>
          <a:p>
            <a:pPr lvl="0">
              <a:defRPr/>
            </a:pPr>
            <a:r>
              <a:rPr lang="fr-FR" sz="1200" i="1" dirty="0"/>
              <a:t>Budget/projet : 5</a:t>
            </a:r>
            <a:r>
              <a:rPr lang="fr-FR" sz="1200" i="1" dirty="0" smtClean="0"/>
              <a:t>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18/04/2023</a:t>
            </a:r>
            <a:endParaRPr dirty="0"/>
          </a:p>
        </p:txBody>
      </p:sp>
    </p:spTree>
    <p:extLst>
      <p:ext uri="{BB962C8B-B14F-4D97-AF65-F5344CB8AC3E}">
        <p14:creationId xmlns:p14="http://schemas.microsoft.com/office/powerpoint/2010/main" val="4000835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21</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1015200"/>
            <a:ext cx="6048672" cy="523220"/>
          </a:xfrm>
          <a:prstGeom prst="rect">
            <a:avLst/>
          </a:prstGeom>
        </p:spPr>
        <p:txBody>
          <a:bodyPr wrap="square">
            <a:spAutoFit/>
          </a:bodyPr>
          <a:lstStyle/>
          <a:p>
            <a:pPr lvl="0">
              <a:tabLst>
                <a:tab pos="176213" algn="l"/>
              </a:tabLst>
              <a:defRPr/>
            </a:pPr>
            <a:r>
              <a:rPr lang="en-US" sz="1400" b="1" u="sng" dirty="0">
                <a:solidFill>
                  <a:srgbClr val="000000"/>
                </a:solidFill>
              </a:rPr>
              <a:t>HORIZON-CL5-2023-D2-01-03: Advanced digital twins for battery cell production </a:t>
            </a:r>
            <a:r>
              <a:rPr lang="en-US" sz="1400" b="1" u="sng" dirty="0" smtClean="0">
                <a:solidFill>
                  <a:srgbClr val="000000"/>
                </a:solidFill>
              </a:rPr>
              <a:t>lines (Batt4EU </a:t>
            </a:r>
            <a:r>
              <a:rPr lang="en-US" sz="1400" b="1" u="sng" dirty="0">
                <a:solidFill>
                  <a:srgbClr val="000000"/>
                </a:solidFill>
              </a:rPr>
              <a:t>Partnership)</a:t>
            </a:r>
            <a:endParaRPr lang="en-US" sz="1400" b="1" dirty="0">
              <a:solidFill>
                <a:srgbClr val="000000"/>
              </a:solidFill>
            </a:endParaRPr>
          </a:p>
        </p:txBody>
      </p:sp>
      <p:sp>
        <p:nvSpPr>
          <p:cNvPr id="11" name="Rectangle 10"/>
          <p:cNvSpPr/>
          <p:nvPr/>
        </p:nvSpPr>
        <p:spPr bwMode="auto">
          <a:xfrm>
            <a:off x="360000" y="1706400"/>
            <a:ext cx="8424000" cy="3271665"/>
          </a:xfrm>
          <a:prstGeom prst="rect">
            <a:avLst/>
          </a:prstGeom>
        </p:spPr>
        <p:txBody>
          <a:bodyPr wrap="square">
            <a:spAutoFit/>
          </a:bodyPr>
          <a:lstStyle/>
          <a:p>
            <a:pPr algn="just">
              <a:lnSpc>
                <a:spcPct val="114999"/>
              </a:lnSpc>
              <a:defRPr/>
            </a:pPr>
            <a:r>
              <a:rPr lang="en-GB" sz="1200" b="1" u="sng" dirty="0" err="1">
                <a:solidFill>
                  <a:schemeClr val="tx2"/>
                </a:solidFill>
                <a:ea typeface="Times New Roman"/>
                <a:cs typeface="Times New Roman"/>
              </a:rPr>
              <a:t>Résultats</a:t>
            </a:r>
            <a:r>
              <a:rPr lang="en-GB" sz="1200" b="1" u="sng" dirty="0">
                <a:solidFill>
                  <a:schemeClr val="tx2"/>
                </a:solidFill>
                <a:ea typeface="Times New Roman"/>
                <a:cs typeface="Times New Roman"/>
              </a:rPr>
              <a:t> </a:t>
            </a:r>
            <a:r>
              <a:rPr lang="en-GB" sz="1200" b="1" u="sng" dirty="0" smtClean="0">
                <a:solidFill>
                  <a:schemeClr val="tx2"/>
                </a:solidFill>
                <a:ea typeface="Times New Roman"/>
                <a:cs typeface="Times New Roman"/>
              </a:rPr>
              <a:t>attendus </a:t>
            </a:r>
            <a:r>
              <a:rPr lang="en-GB" sz="1200" b="1" u="sng" dirty="0">
                <a:solidFill>
                  <a:schemeClr val="tx2"/>
                </a:solidFill>
                <a:ea typeface="Times New Roman"/>
                <a:cs typeface="Times New Roman"/>
              </a:rPr>
              <a:t>:</a:t>
            </a:r>
            <a:endParaRPr dirty="0"/>
          </a:p>
          <a:p>
            <a:pPr marL="171450" marR="0" lvl="0" indent="-171450">
              <a:lnSpc>
                <a:spcPct val="100000"/>
              </a:lnSpc>
              <a:spcBef>
                <a:spcPts val="600"/>
              </a:spcBef>
              <a:spcAft>
                <a:spcPts val="0"/>
              </a:spcAft>
              <a:buClrTx/>
              <a:buSzTx/>
              <a:buFont typeface="Arial"/>
              <a:buChar char="•"/>
              <a:defRPr/>
            </a:pPr>
            <a:r>
              <a:rPr lang="fr-FR" sz="1100" dirty="0"/>
              <a:t>C</a:t>
            </a:r>
            <a:r>
              <a:rPr lang="fr-FR" sz="1100" dirty="0" smtClean="0"/>
              <a:t>ompréhension </a:t>
            </a:r>
            <a:r>
              <a:rPr lang="fr-FR" sz="1100" dirty="0"/>
              <a:t>des jumeaux numériques en tant que systèmes avec </a:t>
            </a:r>
            <a:r>
              <a:rPr lang="fr-FR" sz="1100" dirty="0" smtClean="0"/>
              <a:t>acquisition automatisée </a:t>
            </a:r>
            <a:r>
              <a:rPr lang="fr-FR" sz="1100" dirty="0"/>
              <a:t>de </a:t>
            </a:r>
            <a:r>
              <a:rPr lang="fr-FR" sz="1100" dirty="0" smtClean="0"/>
              <a:t>données.</a:t>
            </a:r>
          </a:p>
          <a:p>
            <a:pPr marL="171450" marR="0" lvl="0" indent="-171450">
              <a:lnSpc>
                <a:spcPct val="100000"/>
              </a:lnSpc>
              <a:spcBef>
                <a:spcPts val="0"/>
              </a:spcBef>
              <a:spcAft>
                <a:spcPts val="0"/>
              </a:spcAft>
              <a:buClrTx/>
              <a:buSzTx/>
              <a:buFont typeface="Arial"/>
              <a:buChar char="•"/>
              <a:defRPr/>
            </a:pPr>
            <a:r>
              <a:rPr lang="fr-FR" sz="1100" dirty="0"/>
              <a:t>C</a:t>
            </a:r>
            <a:r>
              <a:rPr lang="fr-FR" sz="1100" dirty="0" smtClean="0"/>
              <a:t>apacité </a:t>
            </a:r>
            <a:r>
              <a:rPr lang="fr-FR" sz="1100" dirty="0"/>
              <a:t>d'aller au-delà de la considération d'un seul processus avec une </a:t>
            </a:r>
            <a:r>
              <a:rPr lang="fr-FR" sz="1100" dirty="0" smtClean="0"/>
              <a:t>perspective potentielle </a:t>
            </a:r>
            <a:r>
              <a:rPr lang="fr-FR" sz="1100" dirty="0"/>
              <a:t>sur la chaîne de processus</a:t>
            </a:r>
            <a:r>
              <a:rPr lang="fr-FR" sz="1100" dirty="0" smtClean="0"/>
              <a:t>.</a:t>
            </a:r>
          </a:p>
          <a:p>
            <a:pPr marL="171450" marR="0" lvl="0" indent="-171450">
              <a:lnSpc>
                <a:spcPct val="100000"/>
              </a:lnSpc>
              <a:spcBef>
                <a:spcPts val="0"/>
              </a:spcBef>
              <a:spcAft>
                <a:spcPts val="0"/>
              </a:spcAft>
              <a:buClrTx/>
              <a:buSzTx/>
              <a:buFont typeface="Arial"/>
              <a:buChar char="•"/>
              <a:defRPr/>
            </a:pPr>
            <a:r>
              <a:rPr lang="fr-FR" sz="1100" dirty="0"/>
              <a:t>M</a:t>
            </a:r>
            <a:r>
              <a:rPr lang="fr-FR" sz="1100" dirty="0" smtClean="0"/>
              <a:t>ise </a:t>
            </a:r>
            <a:r>
              <a:rPr lang="fr-FR" sz="1100" dirty="0"/>
              <a:t>en </a:t>
            </a:r>
            <a:r>
              <a:rPr lang="fr-FR" sz="1100" dirty="0" smtClean="0"/>
              <a:t>œuvre </a:t>
            </a:r>
            <a:r>
              <a:rPr lang="fr-FR" sz="1100" dirty="0"/>
              <a:t>et le transfert de jumeaux numériques dans les usines de production </a:t>
            </a:r>
            <a:r>
              <a:rPr lang="fr-FR" sz="1100" dirty="0" smtClean="0"/>
              <a:t>de cellules </a:t>
            </a:r>
            <a:r>
              <a:rPr lang="fr-FR" sz="1100" dirty="0"/>
              <a:t>de </a:t>
            </a:r>
            <a:r>
              <a:rPr lang="fr-FR" sz="1100" dirty="0" smtClean="0"/>
              <a:t>batteries.</a:t>
            </a:r>
          </a:p>
          <a:p>
            <a:pPr marL="171450" marR="0" lvl="0" indent="-171450">
              <a:lnSpc>
                <a:spcPct val="100000"/>
              </a:lnSpc>
              <a:spcBef>
                <a:spcPts val="0"/>
              </a:spcBef>
              <a:spcAft>
                <a:spcPts val="0"/>
              </a:spcAft>
              <a:buClrTx/>
              <a:buSzTx/>
              <a:buFont typeface="Arial"/>
              <a:buChar char="•"/>
              <a:defRPr/>
            </a:pPr>
            <a:r>
              <a:rPr lang="fr-FR" sz="1100" dirty="0">
                <a:ea typeface="Times New Roman"/>
                <a:cs typeface="Times New Roman"/>
              </a:rPr>
              <a:t>S</a:t>
            </a:r>
            <a:r>
              <a:rPr lang="fr-FR" sz="1100" dirty="0" smtClean="0">
                <a:ea typeface="Times New Roman"/>
                <a:cs typeface="Times New Roman"/>
              </a:rPr>
              <a:t>ûreté </a:t>
            </a:r>
            <a:r>
              <a:rPr lang="fr-FR" sz="1100" dirty="0">
                <a:ea typeface="Times New Roman"/>
                <a:cs typeface="Times New Roman"/>
              </a:rPr>
              <a:t>et la sécurité, l'évolutivité, l'</a:t>
            </a:r>
            <a:r>
              <a:rPr lang="fr-FR" sz="1100" dirty="0" err="1">
                <a:ea typeface="Times New Roman"/>
                <a:cs typeface="Times New Roman"/>
              </a:rPr>
              <a:t>explicabilité</a:t>
            </a:r>
            <a:r>
              <a:rPr lang="fr-FR" sz="1100" dirty="0">
                <a:ea typeface="Times New Roman"/>
                <a:cs typeface="Times New Roman"/>
              </a:rPr>
              <a:t>, la vitesse de </a:t>
            </a:r>
            <a:r>
              <a:rPr lang="fr-FR" sz="1100" dirty="0" smtClean="0">
                <a:ea typeface="Times New Roman"/>
                <a:cs typeface="Times New Roman"/>
              </a:rPr>
              <a:t>calcul.</a:t>
            </a:r>
          </a:p>
          <a:p>
            <a:pPr marL="171450" marR="0" lvl="0" indent="-171450">
              <a:lnSpc>
                <a:spcPct val="100000"/>
              </a:lnSpc>
              <a:spcBef>
                <a:spcPts val="0"/>
              </a:spcBef>
              <a:spcAft>
                <a:spcPts val="0"/>
              </a:spcAft>
              <a:buClrTx/>
              <a:buSzTx/>
              <a:buFont typeface="Arial"/>
              <a:buChar char="•"/>
              <a:defRPr/>
            </a:pPr>
            <a:r>
              <a:rPr lang="fr-FR" sz="1100" dirty="0" smtClean="0">
                <a:ea typeface="Times New Roman"/>
                <a:cs typeface="Times New Roman"/>
              </a:rPr>
              <a:t>Optimisation de </a:t>
            </a:r>
            <a:r>
              <a:rPr lang="fr-FR" sz="1100" dirty="0">
                <a:ea typeface="Times New Roman"/>
                <a:cs typeface="Times New Roman"/>
              </a:rPr>
              <a:t>la qualité du produit, en améliorant l'efficacité des ressources.</a:t>
            </a:r>
            <a:endParaRPr lang="en-GB" sz="700" b="1" i="0" u="sng" strike="noStrike" cap="none" spc="0" dirty="0" smtClean="0">
              <a:ln>
                <a:noFill/>
              </a:ln>
              <a:solidFill>
                <a:srgbClr val="000091"/>
              </a:solidFill>
              <a:latin typeface="Arial"/>
              <a:ea typeface="Times New Roman"/>
              <a:cs typeface="Times New Roman"/>
            </a:endParaRP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a:t>
            </a:r>
          </a:p>
          <a:p>
            <a:pPr marL="171450" marR="0" lvl="0" indent="-171450">
              <a:lnSpc>
                <a:spcPct val="100000"/>
              </a:lnSpc>
              <a:spcBef>
                <a:spcPts val="600"/>
              </a:spcBef>
              <a:buClrTx/>
              <a:buSzTx/>
              <a:buFont typeface="Arial"/>
              <a:buChar char="•"/>
              <a:defRPr/>
            </a:pPr>
            <a:r>
              <a:rPr lang="fr-FR" sz="1100" dirty="0"/>
              <a:t>Développer des jumeaux numériques </a:t>
            </a:r>
            <a:r>
              <a:rPr lang="fr-FR" sz="1100" dirty="0" smtClean="0"/>
              <a:t>pour les voies </a:t>
            </a:r>
            <a:r>
              <a:rPr lang="fr-FR" sz="1100" dirty="0"/>
              <a:t>de fabrication des cellules de </a:t>
            </a:r>
            <a:r>
              <a:rPr lang="fr-FR" sz="1100" dirty="0" smtClean="0"/>
              <a:t>batterie au </a:t>
            </a:r>
            <a:r>
              <a:rPr lang="fr-FR" sz="1100" dirty="0"/>
              <a:t>niveau de la ligne </a:t>
            </a:r>
            <a:r>
              <a:rPr lang="fr-FR" sz="1100" dirty="0" smtClean="0"/>
              <a:t>pilote.</a:t>
            </a:r>
          </a:p>
          <a:p>
            <a:pPr marL="171450" marR="0" lvl="0" indent="-171450">
              <a:lnSpc>
                <a:spcPct val="100000"/>
              </a:lnSpc>
              <a:spcBef>
                <a:spcPts val="0"/>
              </a:spcBef>
              <a:buClrTx/>
              <a:buSzTx/>
              <a:buFont typeface="Arial"/>
              <a:buChar char="•"/>
              <a:defRPr/>
            </a:pPr>
            <a:r>
              <a:rPr lang="fr-FR" sz="1100" dirty="0"/>
              <a:t>Concevoir des outils numériques robustes intégrant des modèles </a:t>
            </a:r>
            <a:r>
              <a:rPr lang="fr-FR" sz="1100" dirty="0" smtClean="0"/>
              <a:t>multi-physiques.</a:t>
            </a:r>
          </a:p>
          <a:p>
            <a:pPr marL="171450" marR="0" lvl="0" indent="-171450">
              <a:lnSpc>
                <a:spcPct val="100000"/>
              </a:lnSpc>
              <a:spcBef>
                <a:spcPts val="0"/>
              </a:spcBef>
              <a:buClrTx/>
              <a:buSzTx/>
              <a:buFont typeface="Arial"/>
              <a:buChar char="•"/>
              <a:defRPr/>
            </a:pPr>
            <a:r>
              <a:rPr lang="fr-FR" sz="1100" dirty="0" smtClean="0"/>
              <a:t>Développer des </a:t>
            </a:r>
            <a:r>
              <a:rPr lang="fr-FR" sz="1100" dirty="0"/>
              <a:t>jumeaux numériques flexibles capables d'évoluer en fonction des différentes </a:t>
            </a:r>
            <a:r>
              <a:rPr lang="fr-FR" sz="1100" dirty="0" smtClean="0"/>
              <a:t>chimies de batterie.</a:t>
            </a:r>
          </a:p>
          <a:p>
            <a:pPr marL="171450" marR="0" lvl="0" indent="-171450">
              <a:lnSpc>
                <a:spcPct val="100000"/>
              </a:lnSpc>
              <a:spcBef>
                <a:spcPts val="0"/>
              </a:spcBef>
              <a:buClrTx/>
              <a:buSzTx/>
              <a:buFont typeface="Arial"/>
              <a:buChar char="•"/>
              <a:defRPr/>
            </a:pPr>
            <a:r>
              <a:rPr lang="fr-FR" sz="1100" dirty="0"/>
              <a:t>Vérifier la transférabilité du niveau pilote au niveau de l'usine de production</a:t>
            </a:r>
            <a:r>
              <a:rPr lang="fr-FR" sz="1100" dirty="0" smtClean="0"/>
              <a:t>.</a:t>
            </a:r>
          </a:p>
          <a:p>
            <a:pPr marL="171450" marR="0" lvl="0" indent="-171450">
              <a:lnSpc>
                <a:spcPct val="100000"/>
              </a:lnSpc>
              <a:spcBef>
                <a:spcPts val="0"/>
              </a:spcBef>
              <a:buClrTx/>
              <a:buSzTx/>
              <a:buFont typeface="Arial"/>
              <a:buChar char="•"/>
              <a:defRPr/>
            </a:pPr>
            <a:r>
              <a:rPr lang="fr-FR" sz="1100" dirty="0"/>
              <a:t>Proposer des applications qui permettront de dépasser les considérations relatives à un </a:t>
            </a:r>
            <a:r>
              <a:rPr lang="fr-FR" sz="1100" dirty="0" smtClean="0"/>
              <a:t>seul processus.</a:t>
            </a:r>
          </a:p>
          <a:p>
            <a:pPr marL="171450" marR="0" lvl="0" indent="-171450">
              <a:lnSpc>
                <a:spcPct val="100000"/>
              </a:lnSpc>
              <a:spcBef>
                <a:spcPts val="0"/>
              </a:spcBef>
              <a:buClrTx/>
              <a:buSzTx/>
              <a:buFont typeface="Arial"/>
              <a:buChar char="•"/>
              <a:defRPr/>
            </a:pPr>
            <a:r>
              <a:rPr lang="fr-FR" sz="1100" dirty="0" smtClean="0"/>
              <a:t>Mettre </a:t>
            </a:r>
            <a:r>
              <a:rPr lang="fr-FR" sz="1100" dirty="0"/>
              <a:t>en </a:t>
            </a:r>
            <a:r>
              <a:rPr lang="fr-FR" sz="1100" dirty="0" smtClean="0"/>
              <a:t>œuvre la </a:t>
            </a:r>
            <a:r>
              <a:rPr lang="fr-FR" sz="1100" dirty="0" err="1"/>
              <a:t>sensorisation</a:t>
            </a:r>
            <a:r>
              <a:rPr lang="fr-FR" sz="1100" dirty="0"/>
              <a:t> de l'usine de fabrication et automatisation </a:t>
            </a:r>
            <a:r>
              <a:rPr lang="fr-FR" sz="1100" dirty="0" smtClean="0"/>
              <a:t>de l'acquisition </a:t>
            </a:r>
            <a:r>
              <a:rPr lang="fr-FR" sz="1100" dirty="0"/>
              <a:t>des données</a:t>
            </a:r>
            <a:r>
              <a:rPr lang="fr-FR" sz="1100" dirty="0" smtClean="0"/>
              <a:t>.</a:t>
            </a:r>
          </a:p>
          <a:p>
            <a:pPr marL="171450" marR="0" lvl="0" indent="-171450">
              <a:lnSpc>
                <a:spcPct val="100000"/>
              </a:lnSpc>
              <a:spcBef>
                <a:spcPts val="0"/>
              </a:spcBef>
              <a:buClrTx/>
              <a:buSzTx/>
              <a:buFont typeface="Arial"/>
              <a:buChar char="•"/>
              <a:defRPr/>
            </a:pPr>
            <a:r>
              <a:rPr lang="fr-FR" sz="1100" dirty="0"/>
              <a:t>Assurer une plus grande interopérabilité, en mettant en </a:t>
            </a:r>
            <a:r>
              <a:rPr lang="fr-FR" sz="1100" dirty="0" smtClean="0"/>
              <a:t>œuvre </a:t>
            </a:r>
            <a:r>
              <a:rPr lang="fr-FR" sz="1100" dirty="0"/>
              <a:t>les normes de </a:t>
            </a:r>
            <a:r>
              <a:rPr lang="fr-FR" sz="1100" dirty="0" smtClean="0"/>
              <a:t>données disponibles (ex. MODA, CHADA).</a:t>
            </a:r>
          </a:p>
          <a:p>
            <a:pPr marL="171450" marR="0" lvl="0" indent="-171450">
              <a:lnSpc>
                <a:spcPct val="100000"/>
              </a:lnSpc>
              <a:spcBef>
                <a:spcPts val="0"/>
              </a:spcBef>
              <a:buClrTx/>
              <a:buSzTx/>
              <a:buFont typeface="Arial"/>
              <a:buChar char="•"/>
              <a:defRPr/>
            </a:pPr>
            <a:r>
              <a:rPr lang="fr-FR" sz="1100" dirty="0"/>
              <a:t>Promouvoir le contrôle et la prise de décision de la chaîne de fabrication</a:t>
            </a:r>
            <a:r>
              <a:rPr lang="fr-FR" sz="1100" dirty="0" smtClean="0"/>
              <a:t>.</a:t>
            </a:r>
          </a:p>
          <a:p>
            <a:pPr marL="171450" marR="0" lvl="0" indent="-171450">
              <a:lnSpc>
                <a:spcPct val="100000"/>
              </a:lnSpc>
              <a:spcBef>
                <a:spcPts val="0"/>
              </a:spcBef>
              <a:buClrTx/>
              <a:buSzTx/>
              <a:buFont typeface="Arial"/>
              <a:buChar char="•"/>
              <a:defRPr/>
            </a:pPr>
            <a:r>
              <a:rPr lang="fr-FR" sz="1100" dirty="0" smtClean="0"/>
              <a:t>Aborder les </a:t>
            </a:r>
            <a:r>
              <a:rPr lang="fr-FR" sz="1100" dirty="0"/>
              <a:t>aspects </a:t>
            </a:r>
            <a:r>
              <a:rPr lang="fr-FR" sz="1100" dirty="0" smtClean="0"/>
              <a:t>de </a:t>
            </a:r>
            <a:r>
              <a:rPr lang="fr-FR" sz="1100" dirty="0"/>
              <a:t>sûreté et </a:t>
            </a:r>
            <a:r>
              <a:rPr lang="fr-FR" sz="1100" dirty="0" smtClean="0"/>
              <a:t>sécurité</a:t>
            </a:r>
            <a:r>
              <a:rPr lang="fr-FR" sz="1100" dirty="0"/>
              <a:t>, </a:t>
            </a:r>
            <a:r>
              <a:rPr lang="fr-FR" sz="1100" dirty="0" smtClean="0"/>
              <a:t>d’</a:t>
            </a:r>
            <a:r>
              <a:rPr lang="fr-FR" sz="1100" dirty="0" err="1" smtClean="0"/>
              <a:t>explicabilité</a:t>
            </a:r>
            <a:r>
              <a:rPr lang="fr-FR" sz="1100" dirty="0" smtClean="0"/>
              <a:t> </a:t>
            </a:r>
            <a:r>
              <a:rPr lang="fr-FR" sz="1100" dirty="0"/>
              <a:t>des </a:t>
            </a:r>
            <a:r>
              <a:rPr lang="fr-FR" sz="1100" dirty="0" smtClean="0"/>
              <a:t>modèles ainsi que de la contribution à la durabilité.</a:t>
            </a:r>
            <a:endParaRPr lang="fr-FR" sz="1100" dirty="0"/>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fr-FR" sz="1200" i="1" dirty="0"/>
              <a:t>projet</a:t>
            </a:r>
            <a:r>
              <a:rPr lang="en-US" sz="1200" i="1" dirty="0"/>
              <a:t> </a:t>
            </a:r>
            <a:r>
              <a:rPr lang="en-US" sz="1200" i="1" dirty="0" smtClean="0"/>
              <a:t>4-5)</a:t>
            </a:r>
            <a:endParaRPr dirty="0"/>
          </a:p>
          <a:p>
            <a:pPr lvl="0">
              <a:defRPr/>
            </a:pPr>
            <a:r>
              <a:rPr lang="fr-FR" sz="1200" i="1" dirty="0"/>
              <a:t>Nb de projets financés : 2</a:t>
            </a:r>
            <a:endParaRPr dirty="0"/>
          </a:p>
          <a:p>
            <a:pPr lvl="0">
              <a:defRPr/>
            </a:pPr>
            <a:r>
              <a:rPr lang="fr-FR" sz="1200" i="1" dirty="0"/>
              <a:t>Budget/projet : </a:t>
            </a:r>
            <a:r>
              <a:rPr lang="fr-FR" sz="1200" i="1" dirty="0" smtClean="0"/>
              <a:t>7M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18/04/2023</a:t>
            </a:r>
            <a:endParaRPr dirty="0"/>
          </a:p>
        </p:txBody>
      </p:sp>
    </p:spTree>
    <p:extLst>
      <p:ext uri="{BB962C8B-B14F-4D97-AF65-F5344CB8AC3E}">
        <p14:creationId xmlns:p14="http://schemas.microsoft.com/office/powerpoint/2010/main" val="137534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22</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915566"/>
            <a:ext cx="6048672" cy="954107"/>
          </a:xfrm>
          <a:prstGeom prst="rect">
            <a:avLst/>
          </a:prstGeom>
        </p:spPr>
        <p:txBody>
          <a:bodyPr wrap="square">
            <a:spAutoFit/>
          </a:bodyPr>
          <a:lstStyle/>
          <a:p>
            <a:pPr lvl="0">
              <a:tabLst>
                <a:tab pos="176213" algn="l"/>
              </a:tabLst>
              <a:defRPr/>
            </a:pPr>
            <a:r>
              <a:rPr lang="en-US" sz="1400" b="1" u="sng" dirty="0">
                <a:solidFill>
                  <a:srgbClr val="000000"/>
                </a:solidFill>
              </a:rPr>
              <a:t>HORIZON-CL5-2023-D2-01-04: Battery management system (BMS) and battery </a:t>
            </a:r>
            <a:r>
              <a:rPr lang="en-US" sz="1400" b="1" u="sng" dirty="0" smtClean="0">
                <a:solidFill>
                  <a:srgbClr val="000000"/>
                </a:solidFill>
              </a:rPr>
              <a:t>system design </a:t>
            </a:r>
            <a:r>
              <a:rPr lang="en-US" sz="1400" b="1" u="sng" dirty="0">
                <a:solidFill>
                  <a:srgbClr val="000000"/>
                </a:solidFill>
              </a:rPr>
              <a:t>for stationary energy storage </a:t>
            </a:r>
            <a:r>
              <a:rPr lang="en-US" sz="1400" b="1" u="sng" dirty="0" smtClean="0">
                <a:solidFill>
                  <a:srgbClr val="000000"/>
                </a:solidFill>
              </a:rPr>
              <a:t>systems (ESS</a:t>
            </a:r>
            <a:r>
              <a:rPr lang="en-US" sz="1400" b="1" u="sng" dirty="0">
                <a:solidFill>
                  <a:srgbClr val="000000"/>
                </a:solidFill>
              </a:rPr>
              <a:t>) to improve interoperability </a:t>
            </a:r>
            <a:r>
              <a:rPr lang="en-US" sz="1400" b="1" u="sng" dirty="0" smtClean="0">
                <a:solidFill>
                  <a:srgbClr val="000000"/>
                </a:solidFill>
              </a:rPr>
              <a:t>and facilitate </a:t>
            </a:r>
            <a:r>
              <a:rPr lang="en-US" sz="1400" b="1" u="sng" dirty="0">
                <a:solidFill>
                  <a:srgbClr val="000000"/>
                </a:solidFill>
              </a:rPr>
              <a:t>the integration </a:t>
            </a:r>
            <a:r>
              <a:rPr lang="en-US" sz="1400" b="1" u="sng" dirty="0" smtClean="0">
                <a:solidFill>
                  <a:srgbClr val="000000"/>
                </a:solidFill>
              </a:rPr>
              <a:t>of second </a:t>
            </a:r>
            <a:r>
              <a:rPr lang="en-US" sz="1400" b="1" u="sng" dirty="0">
                <a:solidFill>
                  <a:srgbClr val="000000"/>
                </a:solidFill>
              </a:rPr>
              <a:t>life batteries (Batt4EU Partnership)</a:t>
            </a:r>
            <a:endParaRPr lang="en-US" sz="1400" b="1" dirty="0">
              <a:solidFill>
                <a:srgbClr val="000000"/>
              </a:solidFill>
            </a:endParaRPr>
          </a:p>
        </p:txBody>
      </p:sp>
      <p:sp>
        <p:nvSpPr>
          <p:cNvPr id="11" name="Rectangle 10"/>
          <p:cNvSpPr/>
          <p:nvPr/>
        </p:nvSpPr>
        <p:spPr bwMode="auto">
          <a:xfrm>
            <a:off x="360000" y="1830237"/>
            <a:ext cx="8645822" cy="3045962"/>
          </a:xfrm>
          <a:prstGeom prst="rect">
            <a:avLst/>
          </a:prstGeom>
        </p:spPr>
        <p:txBody>
          <a:bodyPr wrap="square">
            <a:spAutoFit/>
          </a:bodyPr>
          <a:lstStyle/>
          <a:p>
            <a:pPr algn="just">
              <a:lnSpc>
                <a:spcPct val="114999"/>
              </a:lnSpc>
              <a:spcAft>
                <a:spcPts val="500"/>
              </a:spcAft>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r>
              <a:rPr lang="en-GB" sz="1200" b="1" u="sng" dirty="0">
                <a:solidFill>
                  <a:schemeClr val="tx2"/>
                </a:solidFill>
                <a:ea typeface="Times New Roman"/>
                <a:cs typeface="Times New Roman"/>
              </a:rPr>
              <a:t>:</a:t>
            </a:r>
            <a:endParaRPr dirty="0"/>
          </a:p>
          <a:p>
            <a:pPr marL="171450" marR="0" lvl="0" indent="-171450">
              <a:lnSpc>
                <a:spcPct val="100000"/>
              </a:lnSpc>
              <a:spcAft>
                <a:spcPts val="0"/>
              </a:spcAft>
              <a:buClrTx/>
              <a:buSzTx/>
              <a:buFont typeface="Arial"/>
              <a:buChar char="•"/>
              <a:defRPr/>
            </a:pPr>
            <a:r>
              <a:rPr lang="fr-FR" sz="1100" dirty="0"/>
              <a:t>Conception de packs de batteries et </a:t>
            </a:r>
            <a:r>
              <a:rPr lang="fr-FR" sz="1100" dirty="0" smtClean="0"/>
              <a:t>BMS </a:t>
            </a:r>
            <a:r>
              <a:rPr lang="fr-FR" sz="1100" dirty="0"/>
              <a:t>pour </a:t>
            </a:r>
            <a:r>
              <a:rPr lang="fr-FR" sz="1100" dirty="0" smtClean="0"/>
              <a:t>le fonctionnement </a:t>
            </a:r>
            <a:r>
              <a:rPr lang="fr-FR" sz="1100" dirty="0"/>
              <a:t>d'un seul module ou la </a:t>
            </a:r>
            <a:r>
              <a:rPr lang="fr-FR" sz="1100" dirty="0" smtClean="0"/>
              <a:t>recombinaison </a:t>
            </a:r>
            <a:r>
              <a:rPr lang="fr-FR" sz="1100" dirty="0"/>
              <a:t>de </a:t>
            </a:r>
            <a:r>
              <a:rPr lang="fr-FR" sz="1100" dirty="0" smtClean="0"/>
              <a:t>modules.</a:t>
            </a:r>
          </a:p>
          <a:p>
            <a:pPr marL="171450" marR="0" lvl="0" indent="-171450">
              <a:lnSpc>
                <a:spcPct val="100000"/>
              </a:lnSpc>
              <a:spcBef>
                <a:spcPts val="0"/>
              </a:spcBef>
              <a:spcAft>
                <a:spcPts val="0"/>
              </a:spcAft>
              <a:buClrTx/>
              <a:buSzTx/>
              <a:buFont typeface="Arial"/>
              <a:buChar char="•"/>
              <a:defRPr/>
            </a:pPr>
            <a:r>
              <a:rPr lang="fr-FR" sz="1100" dirty="0"/>
              <a:t>Fonctionnement sûr, accessible et fiable des batteries et compatible avec le concept </a:t>
            </a:r>
            <a:r>
              <a:rPr lang="fr-FR" sz="1100" dirty="0" smtClean="0"/>
              <a:t>de passeport </a:t>
            </a:r>
            <a:r>
              <a:rPr lang="fr-FR" sz="1100" dirty="0"/>
              <a:t>de la batterie</a:t>
            </a:r>
            <a:r>
              <a:rPr lang="fr-FR" sz="1100" dirty="0" smtClean="0"/>
              <a:t>.</a:t>
            </a:r>
          </a:p>
          <a:p>
            <a:pPr marL="171450" marR="0" lvl="0" indent="-171450">
              <a:lnSpc>
                <a:spcPct val="100000"/>
              </a:lnSpc>
              <a:spcBef>
                <a:spcPts val="0"/>
              </a:spcBef>
              <a:spcAft>
                <a:spcPts val="0"/>
              </a:spcAft>
              <a:buClrTx/>
              <a:buSzTx/>
              <a:buFont typeface="Arial"/>
              <a:buChar char="•"/>
              <a:defRPr/>
            </a:pPr>
            <a:r>
              <a:rPr lang="fr-FR" sz="1100" dirty="0"/>
              <a:t>Conception de systèmes de batteries permettant le démontage et la reconfiguration pour </a:t>
            </a:r>
            <a:r>
              <a:rPr lang="fr-FR" sz="1100" dirty="0" smtClean="0"/>
              <a:t>une seconde </a:t>
            </a:r>
            <a:r>
              <a:rPr lang="fr-FR" sz="1100" dirty="0"/>
              <a:t>vie..</a:t>
            </a:r>
            <a:endParaRPr lang="fr-FR" sz="1100" dirty="0" smtClean="0"/>
          </a:p>
          <a:p>
            <a:pPr marL="171450" marR="0" lvl="0" indent="-171450">
              <a:lnSpc>
                <a:spcPct val="100000"/>
              </a:lnSpc>
              <a:spcBef>
                <a:spcPts val="0"/>
              </a:spcBef>
              <a:spcAft>
                <a:spcPts val="0"/>
              </a:spcAft>
              <a:buClrTx/>
              <a:buSzTx/>
              <a:buFont typeface="Arial"/>
              <a:buChar char="•"/>
              <a:defRPr/>
            </a:pPr>
            <a:r>
              <a:rPr lang="fr-FR" sz="1100" dirty="0">
                <a:ea typeface="Times New Roman"/>
                <a:cs typeface="Times New Roman"/>
              </a:rPr>
              <a:t>Développement de stratégies de qualification rapides et efficaces et évaluation des </a:t>
            </a:r>
            <a:r>
              <a:rPr lang="fr-FR" sz="1100" dirty="0" smtClean="0">
                <a:ea typeface="Times New Roman"/>
                <a:cs typeface="Times New Roman"/>
              </a:rPr>
              <a:t>batteries de VE pour une seconde vie.</a:t>
            </a:r>
          </a:p>
          <a:p>
            <a:pPr marL="171450" indent="-171450">
              <a:buFont typeface="Arial"/>
              <a:buChar char="•"/>
              <a:defRPr/>
            </a:pPr>
            <a:r>
              <a:rPr lang="fr-FR" sz="1100" dirty="0">
                <a:ea typeface="Times New Roman"/>
                <a:cs typeface="Times New Roman"/>
              </a:rPr>
              <a:t>Réduction de 30 % du coût de réaffectation/rénovation pour l'adaptation des batteries de véhicules électriques.</a:t>
            </a:r>
          </a:p>
          <a:p>
            <a:pPr marL="171450" marR="0" lvl="0" indent="-171450">
              <a:lnSpc>
                <a:spcPct val="100000"/>
              </a:lnSpc>
              <a:spcBef>
                <a:spcPts val="0"/>
              </a:spcBef>
              <a:spcAft>
                <a:spcPts val="0"/>
              </a:spcAft>
              <a:buClrTx/>
              <a:buSzTx/>
              <a:buFont typeface="Arial"/>
              <a:buChar char="•"/>
              <a:defRPr/>
            </a:pPr>
            <a:r>
              <a:rPr lang="fr-FR" sz="1100" dirty="0">
                <a:ea typeface="Times New Roman"/>
                <a:cs typeface="Times New Roman"/>
              </a:rPr>
              <a:t>Évaluation de l'impact environnemental, sous ses aspects positifs et </a:t>
            </a:r>
            <a:r>
              <a:rPr lang="fr-FR" sz="1100" dirty="0" smtClean="0">
                <a:ea typeface="Times New Roman"/>
                <a:cs typeface="Times New Roman"/>
              </a:rPr>
              <a:t>négatifs.</a:t>
            </a:r>
          </a:p>
          <a:p>
            <a:pPr marL="171450" marR="0" lvl="0" indent="-171450">
              <a:lnSpc>
                <a:spcPct val="100000"/>
              </a:lnSpc>
              <a:spcBef>
                <a:spcPts val="0"/>
              </a:spcBef>
              <a:spcAft>
                <a:spcPts val="0"/>
              </a:spcAft>
              <a:buClrTx/>
              <a:buSzTx/>
              <a:buFont typeface="Arial"/>
              <a:buChar char="•"/>
              <a:defRPr/>
            </a:pPr>
            <a:r>
              <a:rPr lang="fr-FR" sz="1100" dirty="0">
                <a:ea typeface="Times New Roman"/>
                <a:cs typeface="Times New Roman"/>
              </a:rPr>
              <a:t>Impact sur l'économie européenne par une croissance du marché et de </a:t>
            </a:r>
            <a:r>
              <a:rPr lang="fr-FR" sz="1100" dirty="0" smtClean="0">
                <a:ea typeface="Times New Roman"/>
                <a:cs typeface="Times New Roman"/>
              </a:rPr>
              <a:t>l'emploi.</a:t>
            </a: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spcAft>
                <a:spcPts val="500"/>
              </a:spcAft>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a:t>
            </a:r>
          </a:p>
          <a:p>
            <a:pPr marL="171450" marR="0" lvl="0" indent="-171450">
              <a:lnSpc>
                <a:spcPct val="100000"/>
              </a:lnSpc>
              <a:buClrTx/>
              <a:buSzTx/>
              <a:buFont typeface="Arial"/>
              <a:buChar char="•"/>
              <a:defRPr/>
            </a:pPr>
            <a:r>
              <a:rPr lang="fr-FR" sz="1100" dirty="0" smtClean="0"/>
              <a:t>Avoir un système </a:t>
            </a:r>
            <a:r>
              <a:rPr lang="fr-FR" sz="1100" dirty="0"/>
              <a:t>de gestion des batteries et </a:t>
            </a:r>
            <a:r>
              <a:rPr lang="fr-FR" sz="1100" dirty="0" smtClean="0"/>
              <a:t>de </a:t>
            </a:r>
            <a:r>
              <a:rPr lang="fr-FR" sz="1100" dirty="0"/>
              <a:t>conception du système </a:t>
            </a:r>
            <a:r>
              <a:rPr lang="fr-FR" sz="1100" dirty="0" smtClean="0"/>
              <a:t>indépendants de </a:t>
            </a:r>
            <a:r>
              <a:rPr lang="fr-FR" sz="1100" dirty="0"/>
              <a:t>la </a:t>
            </a:r>
            <a:r>
              <a:rPr lang="fr-FR" sz="1100" dirty="0" smtClean="0"/>
              <a:t>technologie.</a:t>
            </a:r>
          </a:p>
          <a:p>
            <a:pPr marL="171450" marR="0" lvl="0" indent="-171450">
              <a:lnSpc>
                <a:spcPct val="100000"/>
              </a:lnSpc>
              <a:spcBef>
                <a:spcPts val="0"/>
              </a:spcBef>
              <a:buClrTx/>
              <a:buSzTx/>
              <a:buFont typeface="Arial"/>
              <a:buChar char="•"/>
              <a:defRPr/>
            </a:pPr>
            <a:r>
              <a:rPr lang="fr-FR" sz="1100" dirty="0" smtClean="0"/>
              <a:t>Développer </a:t>
            </a:r>
            <a:r>
              <a:rPr lang="fr-FR" sz="1100" dirty="0"/>
              <a:t>et </a:t>
            </a:r>
            <a:r>
              <a:rPr lang="fr-FR" sz="1100" dirty="0" smtClean="0"/>
              <a:t>valider des algorithmes </a:t>
            </a:r>
            <a:r>
              <a:rPr lang="fr-FR" sz="1100" dirty="0"/>
              <a:t>et </a:t>
            </a:r>
            <a:r>
              <a:rPr lang="fr-FR" sz="1100" dirty="0" smtClean="0"/>
              <a:t>des </a:t>
            </a:r>
            <a:r>
              <a:rPr lang="fr-FR" sz="1100" dirty="0"/>
              <a:t>BMS open-source, permettant </a:t>
            </a:r>
            <a:r>
              <a:rPr lang="fr-FR" sz="1100" dirty="0" smtClean="0"/>
              <a:t>l'intégration de </a:t>
            </a:r>
            <a:r>
              <a:rPr lang="fr-FR" sz="1100" dirty="0"/>
              <a:t>batteries de seconde </a:t>
            </a:r>
            <a:r>
              <a:rPr lang="fr-FR" sz="1100" dirty="0" smtClean="0"/>
              <a:t>vie.</a:t>
            </a:r>
          </a:p>
          <a:p>
            <a:pPr marL="171450" marR="0" lvl="0" indent="-171450">
              <a:lnSpc>
                <a:spcPct val="100000"/>
              </a:lnSpc>
              <a:spcBef>
                <a:spcPts val="0"/>
              </a:spcBef>
              <a:buClrTx/>
              <a:buSzTx/>
              <a:buFont typeface="Arial"/>
              <a:buChar char="•"/>
              <a:defRPr/>
            </a:pPr>
            <a:r>
              <a:rPr lang="fr-FR" sz="1100" dirty="0" smtClean="0"/>
              <a:t>Développer un </a:t>
            </a:r>
            <a:r>
              <a:rPr lang="fr-FR" sz="1100" dirty="0"/>
              <a:t>logiciel de </a:t>
            </a:r>
            <a:r>
              <a:rPr lang="fr-FR" sz="1100" dirty="0" smtClean="0"/>
              <a:t>BMS à adapter, </a:t>
            </a:r>
            <a:r>
              <a:rPr lang="fr-FR" sz="1100" dirty="0"/>
              <a:t>via une mise à jour </a:t>
            </a:r>
            <a:r>
              <a:rPr lang="fr-FR" sz="1100" dirty="0" smtClean="0"/>
              <a:t>du </a:t>
            </a:r>
            <a:r>
              <a:rPr lang="fr-FR" sz="1100" dirty="0" err="1" smtClean="0"/>
              <a:t>micrologiciel</a:t>
            </a:r>
            <a:r>
              <a:rPr lang="fr-FR" sz="1100" dirty="0"/>
              <a:t>, à d'autres protocoles de </a:t>
            </a:r>
            <a:r>
              <a:rPr lang="fr-FR" sz="1100" dirty="0" smtClean="0"/>
              <a:t>communication.</a:t>
            </a:r>
          </a:p>
          <a:p>
            <a:pPr marL="171450" marR="0" lvl="0" indent="-171450">
              <a:lnSpc>
                <a:spcPct val="100000"/>
              </a:lnSpc>
              <a:spcBef>
                <a:spcPts val="0"/>
              </a:spcBef>
              <a:buClrTx/>
              <a:buSzTx/>
              <a:buFont typeface="Arial"/>
              <a:buChar char="•"/>
              <a:defRPr/>
            </a:pPr>
            <a:r>
              <a:rPr lang="fr-FR" sz="1100" dirty="0" smtClean="0"/>
              <a:t>Développer des </a:t>
            </a:r>
            <a:r>
              <a:rPr lang="fr-FR" sz="1100" dirty="0"/>
              <a:t>fonctionnalités axées sur l'augmentation de la fiabilité </a:t>
            </a:r>
            <a:r>
              <a:rPr lang="fr-FR" sz="1100" dirty="0" smtClean="0"/>
              <a:t>pendant l'application </a:t>
            </a:r>
            <a:r>
              <a:rPr lang="fr-FR" sz="1100" dirty="0"/>
              <a:t>de la seconde </a:t>
            </a:r>
            <a:r>
              <a:rPr lang="fr-FR" sz="1100" dirty="0" smtClean="0"/>
              <a:t>vie.</a:t>
            </a:r>
          </a:p>
          <a:p>
            <a:pPr marL="171450" marR="0" lvl="0" indent="-171450">
              <a:lnSpc>
                <a:spcPct val="100000"/>
              </a:lnSpc>
              <a:spcBef>
                <a:spcPts val="0"/>
              </a:spcBef>
              <a:buClrTx/>
              <a:buSzTx/>
              <a:buFont typeface="Arial"/>
              <a:buChar char="•"/>
              <a:defRPr/>
            </a:pPr>
            <a:r>
              <a:rPr lang="fr-FR" sz="1100" dirty="0" smtClean="0"/>
              <a:t>Recommander une </a:t>
            </a:r>
            <a:r>
              <a:rPr lang="fr-FR" sz="1100" dirty="0"/>
              <a:t>normalisation </a:t>
            </a:r>
            <a:r>
              <a:rPr lang="fr-FR" sz="1100" dirty="0" smtClean="0"/>
              <a:t>de la </a:t>
            </a:r>
            <a:r>
              <a:rPr lang="fr-FR" sz="1100" dirty="0"/>
              <a:t>structure publique de BMS et </a:t>
            </a:r>
            <a:r>
              <a:rPr lang="fr-FR" sz="1100" dirty="0" smtClean="0"/>
              <a:t>de l’accès </a:t>
            </a:r>
            <a:r>
              <a:rPr lang="fr-FR" sz="1100" dirty="0"/>
              <a:t>au </a:t>
            </a:r>
            <a:r>
              <a:rPr lang="fr-FR" sz="1100" dirty="0" smtClean="0"/>
              <a:t>SOX public </a:t>
            </a:r>
            <a:r>
              <a:rPr lang="fr-FR" sz="1100" dirty="0"/>
              <a:t>afin de faciliter la seconde </a:t>
            </a:r>
            <a:r>
              <a:rPr lang="fr-FR" sz="1100" dirty="0" smtClean="0"/>
              <a:t>vie.</a:t>
            </a:r>
          </a:p>
          <a:p>
            <a:pPr marL="171450" marR="0" lvl="0" indent="-171450">
              <a:lnSpc>
                <a:spcPct val="100000"/>
              </a:lnSpc>
              <a:spcBef>
                <a:spcPts val="0"/>
              </a:spcBef>
              <a:buClrTx/>
              <a:buSzTx/>
              <a:buFont typeface="Arial"/>
              <a:buChar char="•"/>
              <a:defRPr/>
            </a:pPr>
            <a:r>
              <a:rPr lang="fr-FR" sz="1100" dirty="0" smtClean="0"/>
              <a:t>Élaborer </a:t>
            </a:r>
            <a:r>
              <a:rPr lang="fr-FR" sz="1100" dirty="0"/>
              <a:t>et </a:t>
            </a:r>
            <a:r>
              <a:rPr lang="fr-FR" sz="1100" dirty="0" smtClean="0"/>
              <a:t>démontrer les </a:t>
            </a:r>
            <a:r>
              <a:rPr lang="fr-FR" sz="1100" dirty="0"/>
              <a:t>stratégies de recombinaison optimales et sûres </a:t>
            </a:r>
            <a:r>
              <a:rPr lang="fr-FR" sz="1100" dirty="0" smtClean="0"/>
              <a:t>de </a:t>
            </a:r>
            <a:r>
              <a:rPr lang="fr-FR" sz="1100" dirty="0"/>
              <a:t>batteries </a:t>
            </a:r>
            <a:r>
              <a:rPr lang="fr-FR" sz="1100" dirty="0" smtClean="0"/>
              <a:t>usagées à exploiter </a:t>
            </a:r>
            <a:r>
              <a:rPr lang="fr-FR" sz="1100" dirty="0"/>
              <a:t>en seconde </a:t>
            </a:r>
            <a:r>
              <a:rPr lang="fr-FR" sz="1100" dirty="0" smtClean="0"/>
              <a:t>vie.</a:t>
            </a:r>
          </a:p>
        </p:txBody>
      </p:sp>
      <p:sp>
        <p:nvSpPr>
          <p:cNvPr id="13" name="Rectangle 12"/>
          <p:cNvSpPr/>
          <p:nvPr/>
        </p:nvSpPr>
        <p:spPr bwMode="auto">
          <a:xfrm>
            <a:off x="6372199" y="555525"/>
            <a:ext cx="2448379"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a:t>
            </a:r>
            <a:r>
              <a:rPr lang="en-US" sz="1200" i="1" dirty="0" smtClean="0"/>
              <a:t>6-7)</a:t>
            </a:r>
            <a:endParaRPr dirty="0"/>
          </a:p>
          <a:p>
            <a:pPr lvl="0">
              <a:defRPr/>
            </a:pPr>
            <a:r>
              <a:rPr lang="fr-FR" sz="1200" i="1" dirty="0"/>
              <a:t>Nb de projets financés : 2</a:t>
            </a:r>
            <a:endParaRPr dirty="0"/>
          </a:p>
          <a:p>
            <a:pPr lvl="0">
              <a:defRPr/>
            </a:pPr>
            <a:r>
              <a:rPr lang="fr-FR" sz="1200" i="1" dirty="0"/>
              <a:t>Budget/projet : </a:t>
            </a:r>
            <a:r>
              <a:rPr lang="fr-FR" sz="1200" i="1" dirty="0" smtClean="0"/>
              <a:t>7,5M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18/04/2023</a:t>
            </a:r>
          </a:p>
          <a:p>
            <a:pPr lvl="0">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10732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915566"/>
            <a:ext cx="6048672" cy="738664"/>
          </a:xfrm>
          <a:prstGeom prst="rect">
            <a:avLst/>
          </a:prstGeom>
        </p:spPr>
        <p:txBody>
          <a:bodyPr wrap="square">
            <a:spAutoFit/>
          </a:bodyPr>
          <a:lstStyle/>
          <a:p>
            <a:pPr lvl="0">
              <a:tabLst>
                <a:tab pos="176213" algn="l"/>
              </a:tabLst>
              <a:defRPr/>
            </a:pPr>
            <a:r>
              <a:rPr lang="en-US" sz="1400" b="1" u="sng" dirty="0">
                <a:solidFill>
                  <a:srgbClr val="000000"/>
                </a:solidFill>
              </a:rPr>
              <a:t>HORIZON-CL5-2023-D2-01-05: Hybrid electric energy </a:t>
            </a:r>
            <a:r>
              <a:rPr lang="en-US" sz="1400" b="1" u="sng" dirty="0" smtClean="0">
                <a:solidFill>
                  <a:srgbClr val="000000"/>
                </a:solidFill>
              </a:rPr>
              <a:t>storage solutions </a:t>
            </a:r>
            <a:r>
              <a:rPr lang="en-US" sz="1400" b="1" u="sng" dirty="0">
                <a:solidFill>
                  <a:srgbClr val="000000"/>
                </a:solidFill>
              </a:rPr>
              <a:t>for </a:t>
            </a:r>
            <a:r>
              <a:rPr lang="en-US" sz="1400" b="1" u="sng" dirty="0" smtClean="0">
                <a:solidFill>
                  <a:srgbClr val="000000"/>
                </a:solidFill>
              </a:rPr>
              <a:t>grid support </a:t>
            </a:r>
            <a:r>
              <a:rPr lang="en-US" sz="1400" b="1" u="sng" dirty="0">
                <a:solidFill>
                  <a:srgbClr val="000000"/>
                </a:solidFill>
              </a:rPr>
              <a:t>and charging infrastructure (Batt4EU Partnership)</a:t>
            </a:r>
            <a:endParaRPr lang="en-US" sz="1400" b="1" dirty="0">
              <a:solidFill>
                <a:srgbClr val="000000"/>
              </a:solidFill>
            </a:endParaRPr>
          </a:p>
        </p:txBody>
      </p:sp>
      <p:sp>
        <p:nvSpPr>
          <p:cNvPr id="11" name="Rectangle 10"/>
          <p:cNvSpPr/>
          <p:nvPr/>
        </p:nvSpPr>
        <p:spPr bwMode="auto">
          <a:xfrm>
            <a:off x="360000" y="1563638"/>
            <a:ext cx="8645822" cy="3333220"/>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r>
              <a:rPr lang="en-GB" sz="1200" b="1" u="sng" dirty="0">
                <a:solidFill>
                  <a:schemeClr val="tx2"/>
                </a:solidFill>
                <a:ea typeface="Times New Roman"/>
                <a:cs typeface="Times New Roman"/>
              </a:rPr>
              <a:t>:</a:t>
            </a:r>
            <a:endParaRPr dirty="0"/>
          </a:p>
          <a:p>
            <a:pPr marL="171450" marR="0" lvl="0" indent="-171450">
              <a:lnSpc>
                <a:spcPct val="100000"/>
              </a:lnSpc>
              <a:spcBef>
                <a:spcPts val="600"/>
              </a:spcBef>
              <a:spcAft>
                <a:spcPts val="0"/>
              </a:spcAft>
              <a:buClrTx/>
              <a:buSzTx/>
              <a:buFont typeface="Arial"/>
              <a:buChar char="•"/>
              <a:defRPr/>
            </a:pPr>
            <a:r>
              <a:rPr lang="fr-FR" sz="1100" dirty="0"/>
              <a:t>Démonstration de technologies de stockage d'énergie hybride pour le stockage de </a:t>
            </a:r>
            <a:r>
              <a:rPr lang="fr-FR" sz="1100" dirty="0" smtClean="0"/>
              <a:t>longue durée (de 12 </a:t>
            </a:r>
            <a:r>
              <a:rPr lang="fr-FR" sz="1100" dirty="0"/>
              <a:t>heures à plusieurs jours).</a:t>
            </a:r>
            <a:endParaRPr lang="fr-FR" sz="1100" dirty="0" smtClean="0"/>
          </a:p>
          <a:p>
            <a:pPr marL="171450" marR="0" lvl="0" indent="-171450">
              <a:lnSpc>
                <a:spcPct val="100000"/>
              </a:lnSpc>
              <a:spcBef>
                <a:spcPts val="0"/>
              </a:spcBef>
              <a:spcAft>
                <a:spcPts val="0"/>
              </a:spcAft>
              <a:buClrTx/>
              <a:buSzTx/>
              <a:buFont typeface="Arial"/>
              <a:buChar char="•"/>
              <a:defRPr/>
            </a:pPr>
            <a:r>
              <a:rPr lang="fr-FR" sz="1100" dirty="0" smtClean="0">
                <a:ea typeface="Times New Roman"/>
                <a:cs typeface="Times New Roman"/>
              </a:rPr>
              <a:t>Amélioration du </a:t>
            </a:r>
            <a:r>
              <a:rPr lang="fr-FR" sz="1100" dirty="0">
                <a:ea typeface="Times New Roman"/>
                <a:cs typeface="Times New Roman"/>
              </a:rPr>
              <a:t>coût </a:t>
            </a:r>
            <a:r>
              <a:rPr lang="fr-FR" sz="1100" dirty="0" smtClean="0">
                <a:ea typeface="Times New Roman"/>
                <a:cs typeface="Times New Roman"/>
              </a:rPr>
              <a:t>lissé </a:t>
            </a:r>
            <a:r>
              <a:rPr lang="fr-FR" sz="1100" dirty="0">
                <a:ea typeface="Times New Roman"/>
                <a:cs typeface="Times New Roman"/>
              </a:rPr>
              <a:t>du stockage grâce à l'optimisation de la conception et à l'empilement optimal des </a:t>
            </a:r>
            <a:r>
              <a:rPr lang="fr-FR" sz="1100" dirty="0" smtClean="0">
                <a:ea typeface="Times New Roman"/>
                <a:cs typeface="Times New Roman"/>
              </a:rPr>
              <a:t>services. </a:t>
            </a:r>
          </a:p>
          <a:p>
            <a:pPr marL="171450" marR="0" lvl="0" indent="-171450">
              <a:lnSpc>
                <a:spcPct val="100000"/>
              </a:lnSpc>
              <a:spcBef>
                <a:spcPts val="0"/>
              </a:spcBef>
              <a:spcAft>
                <a:spcPts val="0"/>
              </a:spcAft>
              <a:buClrTx/>
              <a:buSzTx/>
              <a:buFont typeface="Arial"/>
              <a:buChar char="•"/>
              <a:defRPr/>
            </a:pPr>
            <a:r>
              <a:rPr lang="fr-FR" sz="1100" dirty="0" smtClean="0">
                <a:ea typeface="Times New Roman"/>
                <a:cs typeface="Times New Roman"/>
              </a:rPr>
              <a:t>Création de </a:t>
            </a:r>
            <a:r>
              <a:rPr lang="fr-FR" sz="1100" dirty="0">
                <a:ea typeface="Times New Roman"/>
                <a:cs typeface="Times New Roman"/>
              </a:rPr>
              <a:t>synergies entre les </a:t>
            </a:r>
            <a:r>
              <a:rPr lang="fr-FR" sz="1100" dirty="0" smtClean="0">
                <a:ea typeface="Times New Roman"/>
                <a:cs typeface="Times New Roman"/>
              </a:rPr>
              <a:t>producteurs; renforcement de </a:t>
            </a:r>
            <a:r>
              <a:rPr lang="fr-FR" sz="1100" dirty="0">
                <a:ea typeface="Times New Roman"/>
                <a:cs typeface="Times New Roman"/>
              </a:rPr>
              <a:t>l'écosystème </a:t>
            </a:r>
            <a:r>
              <a:rPr lang="fr-FR" sz="1100" dirty="0" smtClean="0">
                <a:ea typeface="Times New Roman"/>
                <a:cs typeface="Times New Roman"/>
              </a:rPr>
              <a:t>européen, et amélioration de </a:t>
            </a:r>
            <a:r>
              <a:rPr lang="fr-FR" sz="1100" dirty="0">
                <a:ea typeface="Times New Roman"/>
                <a:cs typeface="Times New Roman"/>
              </a:rPr>
              <a:t>la chaîne de valeur </a:t>
            </a:r>
            <a:r>
              <a:rPr lang="fr-FR" sz="1100" dirty="0" smtClean="0">
                <a:ea typeface="Times New Roman"/>
                <a:cs typeface="Times New Roman"/>
              </a:rPr>
              <a:t>européenne des batteries.</a:t>
            </a:r>
          </a:p>
          <a:p>
            <a:pPr marL="171450" marR="0" lvl="0" indent="-171450">
              <a:lnSpc>
                <a:spcPct val="100000"/>
              </a:lnSpc>
              <a:spcBef>
                <a:spcPts val="0"/>
              </a:spcBef>
              <a:spcAft>
                <a:spcPts val="0"/>
              </a:spcAft>
              <a:buClrTx/>
              <a:buSzTx/>
              <a:buFont typeface="Arial"/>
              <a:buChar char="•"/>
              <a:defRPr/>
            </a:pPr>
            <a:r>
              <a:rPr lang="fr-FR" sz="1100" dirty="0">
                <a:ea typeface="Times New Roman"/>
                <a:cs typeface="Times New Roman"/>
              </a:rPr>
              <a:t>N</a:t>
            </a:r>
            <a:r>
              <a:rPr lang="fr-FR" sz="1100" dirty="0" smtClean="0">
                <a:ea typeface="Times New Roman"/>
                <a:cs typeface="Times New Roman"/>
              </a:rPr>
              <a:t>umérisation accrue </a:t>
            </a:r>
            <a:r>
              <a:rPr lang="fr-FR" sz="1100" dirty="0">
                <a:ea typeface="Times New Roman"/>
                <a:cs typeface="Times New Roman"/>
              </a:rPr>
              <a:t>des systèmes de stockage de </a:t>
            </a:r>
            <a:r>
              <a:rPr lang="fr-FR" sz="1100" dirty="0" smtClean="0">
                <a:ea typeface="Times New Roman"/>
                <a:cs typeface="Times New Roman"/>
              </a:rPr>
              <a:t>l'énergie, conception à l'exploitation</a:t>
            </a:r>
            <a:r>
              <a:rPr lang="fr-FR" sz="1100" dirty="0">
                <a:ea typeface="Times New Roman"/>
                <a:cs typeface="Times New Roman"/>
              </a:rPr>
              <a:t>, permet un développement plus </a:t>
            </a:r>
            <a:r>
              <a:rPr lang="fr-FR" sz="1100" dirty="0" smtClean="0">
                <a:ea typeface="Times New Roman"/>
                <a:cs typeface="Times New Roman"/>
              </a:rPr>
              <a:t>rapide.</a:t>
            </a:r>
          </a:p>
          <a:p>
            <a:pPr marL="171450" marR="0" lvl="0" indent="-171450">
              <a:lnSpc>
                <a:spcPct val="100000"/>
              </a:lnSpc>
              <a:spcBef>
                <a:spcPts val="0"/>
              </a:spcBef>
              <a:spcAft>
                <a:spcPts val="0"/>
              </a:spcAft>
              <a:buClrTx/>
              <a:buSzTx/>
              <a:buFont typeface="Arial"/>
              <a:buChar char="•"/>
              <a:defRPr/>
            </a:pPr>
            <a:r>
              <a:rPr lang="fr-FR" sz="1100" dirty="0">
                <a:ea typeface="Times New Roman"/>
                <a:cs typeface="Times New Roman"/>
              </a:rPr>
              <a:t>E</a:t>
            </a:r>
            <a:r>
              <a:rPr lang="fr-FR" sz="1100" dirty="0" smtClean="0">
                <a:ea typeface="Times New Roman"/>
                <a:cs typeface="Times New Roman"/>
              </a:rPr>
              <a:t>tablissement </a:t>
            </a:r>
            <a:r>
              <a:rPr lang="fr-FR" sz="1100" dirty="0">
                <a:ea typeface="Times New Roman"/>
                <a:cs typeface="Times New Roman"/>
              </a:rPr>
              <a:t>d'approches multiservices du stockage </a:t>
            </a:r>
            <a:r>
              <a:rPr lang="fr-FR" sz="1100" dirty="0" smtClean="0">
                <a:ea typeface="Times New Roman"/>
                <a:cs typeface="Times New Roman"/>
              </a:rPr>
              <a:t>d’énergie </a:t>
            </a:r>
            <a:r>
              <a:rPr lang="fr-FR" sz="1100" dirty="0">
                <a:ea typeface="Times New Roman"/>
                <a:cs typeface="Times New Roman"/>
              </a:rPr>
              <a:t>réduisant les coûts </a:t>
            </a:r>
            <a:r>
              <a:rPr lang="fr-FR" sz="1100" dirty="0" smtClean="0">
                <a:ea typeface="Times New Roman"/>
                <a:cs typeface="Times New Roman"/>
              </a:rPr>
              <a:t>et augmentant </a:t>
            </a:r>
            <a:r>
              <a:rPr lang="fr-FR" sz="1100" dirty="0">
                <a:ea typeface="Times New Roman"/>
                <a:cs typeface="Times New Roman"/>
              </a:rPr>
              <a:t>les </a:t>
            </a:r>
            <a:r>
              <a:rPr lang="fr-FR" sz="1100" dirty="0" smtClean="0">
                <a:ea typeface="Times New Roman"/>
                <a:cs typeface="Times New Roman"/>
              </a:rPr>
              <a:t>avantages pour le SEE.</a:t>
            </a:r>
          </a:p>
          <a:p>
            <a:pPr marL="171450" marR="0" lvl="0" indent="-171450">
              <a:lnSpc>
                <a:spcPct val="100000"/>
              </a:lnSpc>
              <a:spcBef>
                <a:spcPts val="0"/>
              </a:spcBef>
              <a:spcAft>
                <a:spcPts val="0"/>
              </a:spcAft>
              <a:buClrTx/>
              <a:buSzTx/>
              <a:buFont typeface="Arial"/>
              <a:buChar char="•"/>
              <a:defRPr/>
            </a:pPr>
            <a:r>
              <a:rPr lang="fr-FR" sz="1100" dirty="0" smtClean="0">
                <a:ea typeface="Times New Roman"/>
                <a:cs typeface="Times New Roman"/>
              </a:rPr>
              <a:t>Promotion de la </a:t>
            </a:r>
            <a:r>
              <a:rPr lang="fr-FR" sz="1100" dirty="0">
                <a:ea typeface="Times New Roman"/>
                <a:cs typeface="Times New Roman"/>
              </a:rPr>
              <a:t>fiabilité et </a:t>
            </a:r>
            <a:r>
              <a:rPr lang="fr-FR" sz="1100" dirty="0" smtClean="0">
                <a:ea typeface="Times New Roman"/>
                <a:cs typeface="Times New Roman"/>
              </a:rPr>
              <a:t>résilience </a:t>
            </a:r>
            <a:r>
              <a:rPr lang="fr-FR" sz="1100" dirty="0">
                <a:ea typeface="Times New Roman"/>
                <a:cs typeface="Times New Roman"/>
              </a:rPr>
              <a:t>accrues du système électrique en faisant </a:t>
            </a:r>
            <a:r>
              <a:rPr lang="fr-FR" sz="1100" dirty="0" smtClean="0">
                <a:ea typeface="Times New Roman"/>
                <a:cs typeface="Times New Roman"/>
              </a:rPr>
              <a:t>la démonstration </a:t>
            </a:r>
            <a:r>
              <a:rPr lang="fr-FR" sz="1100" dirty="0">
                <a:ea typeface="Times New Roman"/>
                <a:cs typeface="Times New Roman"/>
              </a:rPr>
              <a:t>de nouvelles </a:t>
            </a:r>
            <a:r>
              <a:rPr lang="fr-FR" sz="1100" dirty="0" smtClean="0">
                <a:ea typeface="Times New Roman"/>
                <a:cs typeface="Times New Roman"/>
              </a:rPr>
              <a:t>solutions. </a:t>
            </a:r>
            <a:endParaRPr lang="fr-FR" sz="1100" dirty="0">
              <a:ea typeface="Times New Roman"/>
              <a:cs typeface="Times New Roman"/>
            </a:endParaRPr>
          </a:p>
          <a:p>
            <a:pPr marR="0" lvl="0" algn="just" defTabSz="914400">
              <a:lnSpc>
                <a:spcPct val="100000"/>
              </a:lnSpc>
              <a:spcBef>
                <a:spcPts val="0"/>
              </a:spcBef>
              <a:spcAft>
                <a:spcPts val="0"/>
              </a:spcAft>
              <a:buClrTx/>
              <a:buSzTx/>
              <a:defRPr/>
            </a:pPr>
            <a:endParaRPr lang="en-GB" sz="5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marR="0" lvl="0" indent="-171450">
              <a:lnSpc>
                <a:spcPct val="100000"/>
              </a:lnSpc>
              <a:spcBef>
                <a:spcPts val="600"/>
              </a:spcBef>
              <a:buClrTx/>
              <a:buSzTx/>
              <a:buFont typeface="Arial"/>
              <a:buChar char="•"/>
              <a:defRPr/>
            </a:pPr>
            <a:r>
              <a:rPr lang="fr-FR" sz="1100" dirty="0" smtClean="0"/>
              <a:t>Concevoir </a:t>
            </a:r>
            <a:r>
              <a:rPr lang="fr-FR" sz="1100" dirty="0"/>
              <a:t>et démontrer un HESS durable et sûr, soit en combinant différentes </a:t>
            </a:r>
            <a:r>
              <a:rPr lang="fr-FR" sz="1100" dirty="0" smtClean="0"/>
              <a:t>technologies de </a:t>
            </a:r>
            <a:r>
              <a:rPr lang="fr-FR" sz="1100" dirty="0"/>
              <a:t>batteries</a:t>
            </a:r>
            <a:r>
              <a:rPr lang="fr-FR" sz="1100" dirty="0" smtClean="0"/>
              <a:t>,</a:t>
            </a:r>
            <a:r>
              <a:rPr lang="fr-FR" sz="1100" dirty="0"/>
              <a:t> soit en combinant </a:t>
            </a:r>
            <a:r>
              <a:rPr lang="fr-FR" sz="1100" dirty="0" smtClean="0"/>
              <a:t>des batteries </a:t>
            </a:r>
            <a:r>
              <a:rPr lang="fr-FR" sz="1100" dirty="0"/>
              <a:t>et d'autres technologies de stockage électrostatique/électrochimique (par </a:t>
            </a:r>
            <a:r>
              <a:rPr lang="fr-FR" sz="1100" dirty="0" smtClean="0"/>
              <a:t>exemple, des </a:t>
            </a:r>
            <a:r>
              <a:rPr lang="fr-FR" sz="1100" dirty="0" err="1"/>
              <a:t>supercondensateurs</a:t>
            </a:r>
            <a:r>
              <a:rPr lang="fr-FR" sz="1100" dirty="0" smtClean="0"/>
              <a:t>).</a:t>
            </a:r>
          </a:p>
          <a:p>
            <a:pPr marL="171450" marR="0" lvl="0" indent="-171450">
              <a:lnSpc>
                <a:spcPct val="100000"/>
              </a:lnSpc>
              <a:spcBef>
                <a:spcPts val="0"/>
              </a:spcBef>
              <a:buClrTx/>
              <a:buSzTx/>
              <a:buFont typeface="Arial"/>
              <a:buChar char="•"/>
              <a:defRPr/>
            </a:pPr>
            <a:r>
              <a:rPr lang="fr-FR" sz="1100" dirty="0"/>
              <a:t>Réaliser une analyse du cycle de vie du HESS à partir des phases de conception </a:t>
            </a:r>
            <a:r>
              <a:rPr lang="fr-FR" sz="1100" dirty="0" smtClean="0"/>
              <a:t>pour assurer </a:t>
            </a:r>
            <a:r>
              <a:rPr lang="fr-FR" sz="1100" dirty="0"/>
              <a:t>sa </a:t>
            </a:r>
            <a:r>
              <a:rPr lang="fr-FR" sz="1100" dirty="0" smtClean="0"/>
              <a:t>durabilité.</a:t>
            </a:r>
          </a:p>
          <a:p>
            <a:pPr marL="171450" marR="0" lvl="0" indent="-171450">
              <a:lnSpc>
                <a:spcPct val="100000"/>
              </a:lnSpc>
              <a:spcBef>
                <a:spcPts val="0"/>
              </a:spcBef>
              <a:buClrTx/>
              <a:buSzTx/>
              <a:buFont typeface="Arial"/>
              <a:buChar char="•"/>
              <a:defRPr/>
            </a:pPr>
            <a:r>
              <a:rPr lang="fr-FR" sz="1100" dirty="0"/>
              <a:t>Développer des modèles numériques de HESS basés sur la physique et les </a:t>
            </a:r>
            <a:r>
              <a:rPr lang="fr-FR" sz="1100" dirty="0" smtClean="0"/>
              <a:t>données. </a:t>
            </a:r>
          </a:p>
          <a:p>
            <a:pPr marL="171450" marR="0" lvl="0" indent="-171450">
              <a:lnSpc>
                <a:spcPct val="100000"/>
              </a:lnSpc>
              <a:spcBef>
                <a:spcPts val="0"/>
              </a:spcBef>
              <a:buClrTx/>
              <a:buSzTx/>
              <a:buFont typeface="Arial"/>
              <a:buChar char="•"/>
              <a:defRPr/>
            </a:pPr>
            <a:r>
              <a:rPr lang="fr-FR" sz="1100" dirty="0"/>
              <a:t>Développer et valider des politiques de gestion et des systèmes de contrôle (systèmes de gestion des batteries et </a:t>
            </a:r>
            <a:r>
              <a:rPr lang="fr-FR" sz="1100" dirty="0" smtClean="0"/>
              <a:t>de </a:t>
            </a:r>
            <a:r>
              <a:rPr lang="fr-FR" sz="1100" dirty="0"/>
              <a:t>l'énergie</a:t>
            </a:r>
            <a:r>
              <a:rPr lang="fr-FR" sz="1100" dirty="0" smtClean="0"/>
              <a:t>).</a:t>
            </a:r>
          </a:p>
          <a:p>
            <a:pPr marL="171450" marR="0" lvl="0" indent="-171450">
              <a:lnSpc>
                <a:spcPct val="100000"/>
              </a:lnSpc>
              <a:spcBef>
                <a:spcPts val="0"/>
              </a:spcBef>
              <a:buClrTx/>
              <a:buSzTx/>
              <a:buFont typeface="Arial"/>
              <a:buChar char="•"/>
              <a:defRPr/>
            </a:pPr>
            <a:r>
              <a:rPr lang="fr-FR" sz="1100" dirty="0"/>
              <a:t>Démontrer l'utilisation du HESS dans au moins trois cas d'utilisation différents </a:t>
            </a:r>
            <a:r>
              <a:rPr lang="fr-FR" sz="1100" dirty="0" smtClean="0"/>
              <a:t>en collaboration </a:t>
            </a:r>
            <a:r>
              <a:rPr lang="fr-FR" sz="1100" dirty="0"/>
              <a:t>avec les parties prenantes </a:t>
            </a:r>
            <a:r>
              <a:rPr lang="fr-FR" sz="1100" dirty="0" smtClean="0"/>
              <a:t>concernées.</a:t>
            </a:r>
          </a:p>
          <a:p>
            <a:pPr marL="171450" marR="0" lvl="0" indent="-171450">
              <a:lnSpc>
                <a:spcPct val="100000"/>
              </a:lnSpc>
              <a:spcBef>
                <a:spcPts val="0"/>
              </a:spcBef>
              <a:buClrTx/>
              <a:buSzTx/>
              <a:buFont typeface="Arial"/>
              <a:buChar char="•"/>
              <a:defRPr/>
            </a:pPr>
            <a:r>
              <a:rPr lang="fr-FR" sz="1100" dirty="0"/>
              <a:t>Analyser les cas d'affaires de la solution hybride </a:t>
            </a:r>
            <a:r>
              <a:rPr lang="fr-FR" sz="1100" dirty="0" smtClean="0"/>
              <a:t>proposée pour </a:t>
            </a:r>
            <a:r>
              <a:rPr lang="fr-FR" sz="1100" dirty="0"/>
              <a:t>les marchés </a:t>
            </a:r>
            <a:r>
              <a:rPr lang="fr-FR" sz="1100" dirty="0" smtClean="0"/>
              <a:t>de l'électricité </a:t>
            </a:r>
            <a:r>
              <a:rPr lang="fr-FR" sz="1100" dirty="0"/>
              <a:t>et de l'équilibrage de trois </a:t>
            </a:r>
            <a:r>
              <a:rPr lang="fr-FR" sz="1100" dirty="0" smtClean="0"/>
              <a:t>EM/PA. </a:t>
            </a:r>
          </a:p>
          <a:p>
            <a:pPr marL="171450" marR="0" lvl="0" indent="-171450">
              <a:lnSpc>
                <a:spcPct val="100000"/>
              </a:lnSpc>
              <a:spcBef>
                <a:spcPts val="0"/>
              </a:spcBef>
              <a:buClrTx/>
              <a:buSzTx/>
              <a:buFont typeface="Arial"/>
              <a:buChar char="•"/>
              <a:defRPr/>
            </a:pPr>
            <a:r>
              <a:rPr lang="fr-FR" sz="1100" dirty="0" smtClean="0"/>
              <a:t>Envisager une coopération </a:t>
            </a:r>
            <a:r>
              <a:rPr lang="fr-FR" sz="1100" dirty="0"/>
              <a:t>internationale avec les États-Unis, l'Australie, l'Afrique ou </a:t>
            </a:r>
            <a:r>
              <a:rPr lang="fr-FR" sz="1100" dirty="0" smtClean="0"/>
              <a:t>l'Inde.</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a:t>
            </a:r>
            <a:r>
              <a:rPr lang="en-US" sz="1200" i="1" dirty="0" smtClean="0"/>
              <a:t>7)</a:t>
            </a:r>
            <a:endParaRPr dirty="0"/>
          </a:p>
          <a:p>
            <a:pPr lvl="0">
              <a:defRPr/>
            </a:pPr>
            <a:r>
              <a:rPr lang="fr-FR" sz="1200" i="1" dirty="0"/>
              <a:t>Nb de projets financés : 2</a:t>
            </a:r>
            <a:endParaRPr dirty="0"/>
          </a:p>
          <a:p>
            <a:pPr lvl="0">
              <a:defRPr/>
            </a:pPr>
            <a:r>
              <a:rPr lang="fr-FR" sz="1200" i="1" dirty="0"/>
              <a:t>Budget/projet : 6</a:t>
            </a:r>
            <a:r>
              <a:rPr lang="fr-FR" sz="1200" i="1" dirty="0" smtClean="0"/>
              <a:t>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18/04/2023</a:t>
            </a:r>
          </a:p>
        </p:txBody>
      </p:sp>
    </p:spTree>
    <p:extLst>
      <p:ext uri="{BB962C8B-B14F-4D97-AF65-F5344CB8AC3E}">
        <p14:creationId xmlns:p14="http://schemas.microsoft.com/office/powerpoint/2010/main" val="141200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Transversal</a:t>
            </a:r>
            <a:endParaRPr lang="fr-FR" sz="1200" b="1" dirty="0"/>
          </a:p>
        </p:txBody>
      </p:sp>
      <p:sp>
        <p:nvSpPr>
          <p:cNvPr id="9" name="Rectangle 8"/>
          <p:cNvSpPr/>
          <p:nvPr/>
        </p:nvSpPr>
        <p:spPr bwMode="auto">
          <a:xfrm>
            <a:off x="360000" y="1015200"/>
            <a:ext cx="6048672" cy="307777"/>
          </a:xfrm>
          <a:prstGeom prst="rect">
            <a:avLst/>
          </a:prstGeom>
        </p:spPr>
        <p:txBody>
          <a:bodyPr wrap="square">
            <a:spAutoFit/>
          </a:bodyPr>
          <a:lstStyle/>
          <a:p>
            <a:pPr lvl="0">
              <a:tabLst>
                <a:tab pos="176213" algn="l"/>
              </a:tabLst>
              <a:defRPr/>
            </a:pPr>
            <a:r>
              <a:rPr lang="en-US" sz="1400" b="1" u="sng" dirty="0">
                <a:solidFill>
                  <a:srgbClr val="000000"/>
                </a:solidFill>
              </a:rPr>
              <a:t>HORIZON-CL5-2023-D2-01-06: Open Pilot Line/Test Bed for hydrogen</a:t>
            </a:r>
            <a:endParaRPr lang="en-US" sz="1400" b="1" dirty="0">
              <a:solidFill>
                <a:srgbClr val="000000"/>
              </a:solidFill>
            </a:endParaRPr>
          </a:p>
        </p:txBody>
      </p:sp>
      <p:sp>
        <p:nvSpPr>
          <p:cNvPr id="11" name="Rectangle 10"/>
          <p:cNvSpPr/>
          <p:nvPr/>
        </p:nvSpPr>
        <p:spPr bwMode="auto">
          <a:xfrm>
            <a:off x="324000" y="1706400"/>
            <a:ext cx="8424000" cy="3307572"/>
          </a:xfrm>
          <a:prstGeom prst="rect">
            <a:avLst/>
          </a:prstGeom>
        </p:spPr>
        <p:txBody>
          <a:bodyPr wrap="square">
            <a:spAutoFit/>
          </a:bodyPr>
          <a:lstStyle/>
          <a:p>
            <a:pPr algn="just">
              <a:lnSpc>
                <a:spcPct val="114999"/>
              </a:lnSpc>
              <a:spcAft>
                <a:spcPts val="500"/>
              </a:spcAft>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r>
              <a:rPr lang="en-GB" sz="1200" b="1" u="sng" dirty="0">
                <a:solidFill>
                  <a:schemeClr val="tx2"/>
                </a:solidFill>
                <a:ea typeface="Times New Roman"/>
                <a:cs typeface="Times New Roman"/>
              </a:rPr>
              <a:t>:</a:t>
            </a:r>
            <a:endParaRPr dirty="0"/>
          </a:p>
          <a:p>
            <a:pPr marL="171450" marR="0" lvl="0" indent="-171450">
              <a:lnSpc>
                <a:spcPct val="100000"/>
              </a:lnSpc>
              <a:spcAft>
                <a:spcPts val="0"/>
              </a:spcAft>
              <a:buClrTx/>
              <a:buSzTx/>
              <a:buFont typeface="Arial"/>
              <a:buChar char="•"/>
              <a:defRPr/>
            </a:pPr>
            <a:r>
              <a:rPr lang="fr-FR" sz="1100" dirty="0" smtClean="0"/>
              <a:t>Contribution </a:t>
            </a:r>
            <a:r>
              <a:rPr lang="fr-FR" sz="1100" dirty="0"/>
              <a:t>aux objectifs de la stratégie européenne pour l'hydrogène afin de soutenir </a:t>
            </a:r>
            <a:r>
              <a:rPr lang="fr-FR" sz="1100" dirty="0" smtClean="0"/>
              <a:t>le Green Deal.</a:t>
            </a:r>
          </a:p>
          <a:p>
            <a:pPr marL="171450" marR="0" lvl="0" indent="-171450">
              <a:lnSpc>
                <a:spcPct val="100000"/>
              </a:lnSpc>
              <a:spcBef>
                <a:spcPts val="0"/>
              </a:spcBef>
              <a:spcAft>
                <a:spcPts val="0"/>
              </a:spcAft>
              <a:buClrTx/>
              <a:buSzTx/>
              <a:buFont typeface="Arial"/>
              <a:buChar char="•"/>
              <a:defRPr/>
            </a:pPr>
            <a:r>
              <a:rPr lang="fr-FR" sz="1100" dirty="0" smtClean="0"/>
              <a:t>Fourniture de </a:t>
            </a:r>
            <a:r>
              <a:rPr lang="fr-FR" sz="1100" dirty="0"/>
              <a:t>services pour tester une technologie innovante de production </a:t>
            </a:r>
            <a:r>
              <a:rPr lang="fr-FR" sz="1100" dirty="0" smtClean="0"/>
              <a:t>d'hydrogène permettant </a:t>
            </a:r>
            <a:r>
              <a:rPr lang="fr-FR" sz="1100" dirty="0"/>
              <a:t>de passer à la vitesse supérieure, de réduire les coûts, d'accélérer la mise sur </a:t>
            </a:r>
            <a:r>
              <a:rPr lang="fr-FR" sz="1100" dirty="0" smtClean="0"/>
              <a:t>le marché </a:t>
            </a:r>
            <a:r>
              <a:rPr lang="fr-FR" sz="1100" dirty="0"/>
              <a:t>et de réduire le risque d'investissement. </a:t>
            </a:r>
            <a:endParaRPr lang="fr-FR" sz="1100" dirty="0" smtClean="0"/>
          </a:p>
          <a:p>
            <a:pPr marL="171450" marR="0" lvl="0" indent="-171450">
              <a:lnSpc>
                <a:spcPct val="100000"/>
              </a:lnSpc>
              <a:spcBef>
                <a:spcPts val="0"/>
              </a:spcBef>
              <a:spcAft>
                <a:spcPts val="0"/>
              </a:spcAft>
              <a:buClrTx/>
              <a:buSzTx/>
              <a:buFont typeface="Arial"/>
              <a:buChar char="•"/>
              <a:defRPr/>
            </a:pPr>
            <a:r>
              <a:rPr lang="fr-FR" sz="1100" dirty="0" smtClean="0"/>
              <a:t>Contribution </a:t>
            </a:r>
            <a:r>
              <a:rPr lang="fr-FR" sz="1100" dirty="0"/>
              <a:t>à la création d'un écosystème industriel de fournisseurs de technologies </a:t>
            </a:r>
            <a:r>
              <a:rPr lang="fr-FR" sz="1100" dirty="0" smtClean="0"/>
              <a:t>de production </a:t>
            </a:r>
            <a:r>
              <a:rPr lang="fr-FR" sz="1100" dirty="0"/>
              <a:t>d'hydrogène vert.</a:t>
            </a: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spcAft>
                <a:spcPts val="500"/>
              </a:spcAft>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buFont typeface="Arial"/>
              <a:buChar char="•"/>
              <a:defRPr/>
            </a:pPr>
            <a:r>
              <a:rPr lang="fr-FR" sz="1100" dirty="0"/>
              <a:t>Mettre en œuvre la création d’un Open Innovation Test </a:t>
            </a:r>
            <a:r>
              <a:rPr lang="fr-FR" sz="1100" dirty="0" err="1"/>
              <a:t>Bed</a:t>
            </a:r>
            <a:r>
              <a:rPr lang="fr-FR" sz="1100" dirty="0"/>
              <a:t> pour les technologies de production d'hydrogène.</a:t>
            </a:r>
          </a:p>
          <a:p>
            <a:pPr marL="628650" lvl="1" indent="-171450">
              <a:buFont typeface="Wingdings" panose="05000000000000000000" pitchFamily="2" charset="2"/>
              <a:buChar char="Ø"/>
              <a:defRPr/>
            </a:pPr>
            <a:r>
              <a:rPr lang="fr-FR" sz="1100" dirty="0" smtClean="0"/>
              <a:t>Fournir </a:t>
            </a:r>
            <a:r>
              <a:rPr lang="fr-FR" sz="1100" dirty="0"/>
              <a:t>des services pour tester les technologies émergentes de production </a:t>
            </a:r>
            <a:r>
              <a:rPr lang="fr-FR" sz="1100" dirty="0" smtClean="0"/>
              <a:t>d'hydrogène mentionnées </a:t>
            </a:r>
            <a:r>
              <a:rPr lang="fr-FR" sz="1100" dirty="0"/>
              <a:t>dans le </a:t>
            </a:r>
            <a:r>
              <a:rPr lang="fr-FR" sz="1100" dirty="0" smtClean="0"/>
              <a:t>SRIA. </a:t>
            </a:r>
          </a:p>
          <a:p>
            <a:pPr marL="628650" lvl="1" indent="-171450">
              <a:buFont typeface="Wingdings" panose="05000000000000000000" pitchFamily="2" charset="2"/>
              <a:buChar char="Ø"/>
              <a:defRPr/>
            </a:pPr>
            <a:r>
              <a:rPr lang="fr-FR" sz="1100" dirty="0"/>
              <a:t>Fournir une base d'évaluation technologique pour les développements futurs de la </a:t>
            </a:r>
            <a:r>
              <a:rPr lang="fr-FR" sz="1100" dirty="0" smtClean="0"/>
              <a:t>technologie testée.</a:t>
            </a:r>
          </a:p>
          <a:p>
            <a:pPr marL="628650" lvl="1" indent="-171450">
              <a:buFont typeface="Wingdings" panose="05000000000000000000" pitchFamily="2" charset="2"/>
              <a:buChar char="Ø"/>
              <a:defRPr/>
            </a:pPr>
            <a:r>
              <a:rPr lang="fr-FR" sz="1100" dirty="0"/>
              <a:t>Fournir une évaluation de la circularité de la technologie testée ainsi que des </a:t>
            </a:r>
            <a:r>
              <a:rPr lang="fr-FR" sz="1100" dirty="0" smtClean="0"/>
              <a:t>domaines potentiels </a:t>
            </a:r>
            <a:r>
              <a:rPr lang="fr-FR" sz="1100" dirty="0"/>
              <a:t>pour augmenter sa </a:t>
            </a:r>
            <a:r>
              <a:rPr lang="fr-FR" sz="1100" dirty="0" smtClean="0"/>
              <a:t>durabilité.</a:t>
            </a:r>
          </a:p>
          <a:p>
            <a:pPr marL="628650" lvl="1" indent="-171450">
              <a:buFont typeface="Wingdings" panose="05000000000000000000" pitchFamily="2" charset="2"/>
              <a:buChar char="Ø"/>
              <a:defRPr/>
            </a:pPr>
            <a:r>
              <a:rPr lang="fr-FR" sz="1100" dirty="0" smtClean="0"/>
              <a:t>S’assurer de l’opérationnalité de l’OITB dans </a:t>
            </a:r>
            <a:r>
              <a:rPr lang="fr-FR" sz="1100" dirty="0"/>
              <a:t>les six premiers mois du début du </a:t>
            </a:r>
            <a:r>
              <a:rPr lang="fr-FR" sz="1100" dirty="0" smtClean="0"/>
              <a:t>projet.</a:t>
            </a:r>
          </a:p>
          <a:p>
            <a:pPr marL="171450" marR="0" lvl="0" indent="-171450">
              <a:lnSpc>
                <a:spcPct val="100000"/>
              </a:lnSpc>
              <a:spcBef>
                <a:spcPts val="0"/>
              </a:spcBef>
              <a:buClrTx/>
              <a:buSzTx/>
              <a:buFont typeface="Arial"/>
              <a:buChar char="•"/>
              <a:defRPr/>
            </a:pPr>
            <a:r>
              <a:rPr lang="fr-FR" sz="1100" dirty="0" smtClean="0"/>
              <a:t>S’assurer de l’ouverture de l’accès </a:t>
            </a:r>
            <a:r>
              <a:rPr lang="fr-FR" sz="1100" dirty="0"/>
              <a:t>à l'OITB </a:t>
            </a:r>
            <a:r>
              <a:rPr lang="fr-FR" sz="1100" dirty="0" smtClean="0"/>
              <a:t>à </a:t>
            </a:r>
            <a:r>
              <a:rPr lang="fr-FR" sz="1100" dirty="0"/>
              <a:t>tous les clients potentiels (venant d’Europe ou partout dans le monde).</a:t>
            </a:r>
          </a:p>
          <a:p>
            <a:pPr marL="171450" marR="0" lvl="0" indent="-171450">
              <a:lnSpc>
                <a:spcPct val="100000"/>
              </a:lnSpc>
              <a:spcBef>
                <a:spcPts val="0"/>
              </a:spcBef>
              <a:buClrTx/>
              <a:buSzTx/>
              <a:buFont typeface="Arial"/>
              <a:buChar char="•"/>
              <a:defRPr/>
            </a:pPr>
            <a:r>
              <a:rPr lang="fr-FR" sz="1100" dirty="0" smtClean="0"/>
              <a:t>Offrir avec les </a:t>
            </a:r>
            <a:r>
              <a:rPr lang="fr-FR" sz="1100" dirty="0"/>
              <a:t>bancs d'essai </a:t>
            </a:r>
            <a:r>
              <a:rPr lang="fr-FR" sz="1100" dirty="0" smtClean="0"/>
              <a:t>une </a:t>
            </a:r>
            <a:r>
              <a:rPr lang="fr-FR" sz="1100" dirty="0"/>
              <a:t>gamme de services qui présentent un </a:t>
            </a:r>
            <a:r>
              <a:rPr lang="fr-FR" sz="1100" dirty="0" smtClean="0"/>
              <a:t>intérêt spécifique pour </a:t>
            </a:r>
            <a:r>
              <a:rPr lang="fr-FR" sz="1100" dirty="0"/>
              <a:t>les PME (principal groupe d'utilisateurs ciblés</a:t>
            </a:r>
            <a:r>
              <a:rPr lang="fr-FR" sz="1100" dirty="0" smtClean="0"/>
              <a:t>).</a:t>
            </a:r>
            <a:endParaRPr lang="fr-FR" sz="1100" dirty="0"/>
          </a:p>
          <a:p>
            <a:pPr marL="171450" marR="0" lvl="0" indent="-171450">
              <a:lnSpc>
                <a:spcPct val="100000"/>
              </a:lnSpc>
              <a:spcBef>
                <a:spcPts val="0"/>
              </a:spcBef>
              <a:buClrTx/>
              <a:buSzTx/>
              <a:buFont typeface="Arial"/>
              <a:buChar char="•"/>
              <a:defRPr/>
            </a:pPr>
            <a:r>
              <a:rPr lang="fr-FR" sz="1100" dirty="0" smtClean="0"/>
              <a:t>Collaborer </a:t>
            </a:r>
            <a:r>
              <a:rPr lang="fr-FR" sz="1100" dirty="0"/>
              <a:t>avec Clean </a:t>
            </a:r>
            <a:r>
              <a:rPr lang="fr-FR" sz="1100" dirty="0" err="1"/>
              <a:t>Hydrogen</a:t>
            </a:r>
            <a:r>
              <a:rPr lang="fr-FR" sz="1100" dirty="0"/>
              <a:t> sur les aspects qui nécessitent l'intégration de l'hydrogène. </a:t>
            </a:r>
          </a:p>
          <a:p>
            <a:pPr marL="171450" marR="0" lvl="0" indent="-171450">
              <a:lnSpc>
                <a:spcPct val="100000"/>
              </a:lnSpc>
              <a:spcBef>
                <a:spcPts val="0"/>
              </a:spcBef>
              <a:buClrTx/>
              <a:buSzTx/>
              <a:buFont typeface="Arial"/>
              <a:buChar char="•"/>
              <a:defRPr/>
            </a:pPr>
            <a:endParaRPr lang="fr-FR" sz="1100" dirty="0"/>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a:t>
            </a:r>
          </a:p>
          <a:p>
            <a:pPr lvl="0">
              <a:defRPr/>
            </a:pPr>
            <a:r>
              <a:rPr lang="fr-FR" sz="1200" i="1" dirty="0" smtClean="0"/>
              <a:t>Nb </a:t>
            </a:r>
            <a:r>
              <a:rPr lang="fr-FR" sz="1200" i="1" dirty="0"/>
              <a:t>de projets financés : </a:t>
            </a:r>
            <a:r>
              <a:rPr lang="fr-FR" sz="1200" i="1" dirty="0" smtClean="0"/>
              <a:t>1</a:t>
            </a:r>
            <a:endParaRPr dirty="0"/>
          </a:p>
          <a:p>
            <a:pPr lvl="0">
              <a:defRPr/>
            </a:pPr>
            <a:r>
              <a:rPr lang="fr-FR" sz="1200" i="1" dirty="0"/>
              <a:t>Budget/projet : </a:t>
            </a:r>
            <a:r>
              <a:rPr lang="fr-FR" sz="1200" i="1" dirty="0" smtClean="0"/>
              <a:t>10M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18/04/2023</a:t>
            </a:r>
          </a:p>
        </p:txBody>
      </p:sp>
    </p:spTree>
    <p:extLst>
      <p:ext uri="{BB962C8B-B14F-4D97-AF65-F5344CB8AC3E}">
        <p14:creationId xmlns:p14="http://schemas.microsoft.com/office/powerpoint/2010/main" val="370438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25</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a:t>Transversal</a:t>
            </a:r>
          </a:p>
        </p:txBody>
      </p:sp>
      <p:sp>
        <p:nvSpPr>
          <p:cNvPr id="9" name="Rectangle 8"/>
          <p:cNvSpPr/>
          <p:nvPr/>
        </p:nvSpPr>
        <p:spPr bwMode="auto">
          <a:xfrm>
            <a:off x="360000" y="1015200"/>
            <a:ext cx="6048672" cy="738664"/>
          </a:xfrm>
          <a:prstGeom prst="rect">
            <a:avLst/>
          </a:prstGeom>
        </p:spPr>
        <p:txBody>
          <a:bodyPr wrap="square">
            <a:spAutoFit/>
          </a:bodyPr>
          <a:lstStyle/>
          <a:p>
            <a:pPr lvl="0">
              <a:tabLst>
                <a:tab pos="176213" algn="l"/>
              </a:tabLst>
              <a:defRPr/>
            </a:pPr>
            <a:r>
              <a:rPr lang="en-US" sz="1400" b="1" u="sng" dirty="0">
                <a:solidFill>
                  <a:srgbClr val="000000"/>
                </a:solidFill>
              </a:rPr>
              <a:t>HORIZON-CL5-2023-D2-01-07: Support for the deployment of </a:t>
            </a:r>
            <a:r>
              <a:rPr lang="en-US" sz="1400" b="1" u="sng" dirty="0" smtClean="0">
                <a:solidFill>
                  <a:srgbClr val="000000"/>
                </a:solidFill>
              </a:rPr>
              <a:t>R&amp;I results </a:t>
            </a:r>
            <a:r>
              <a:rPr lang="en-US" sz="1400" b="1" u="sng" dirty="0">
                <a:solidFill>
                  <a:srgbClr val="000000"/>
                </a:solidFill>
              </a:rPr>
              <a:t>for </a:t>
            </a:r>
            <a:r>
              <a:rPr lang="en-US" sz="1400" b="1" u="sng" dirty="0" smtClean="0">
                <a:solidFill>
                  <a:srgbClr val="000000"/>
                </a:solidFill>
              </a:rPr>
              <a:t>climate mitigation</a:t>
            </a:r>
            <a:r>
              <a:rPr lang="en-US" sz="1400" b="1" u="sng" dirty="0">
                <a:solidFill>
                  <a:srgbClr val="000000"/>
                </a:solidFill>
              </a:rPr>
              <a:t>. Synergies with the ETS Innovation Fund</a:t>
            </a:r>
            <a:endParaRPr lang="en-US" sz="1400" b="1" dirty="0">
              <a:solidFill>
                <a:srgbClr val="000000"/>
              </a:solidFill>
            </a:endParaRPr>
          </a:p>
        </p:txBody>
      </p:sp>
      <p:sp>
        <p:nvSpPr>
          <p:cNvPr id="11" name="Rectangle 10"/>
          <p:cNvSpPr/>
          <p:nvPr/>
        </p:nvSpPr>
        <p:spPr bwMode="auto">
          <a:xfrm>
            <a:off x="360000" y="1706400"/>
            <a:ext cx="8424000" cy="2902333"/>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r>
              <a:rPr lang="en-GB" sz="1200" b="1" u="sng" dirty="0">
                <a:solidFill>
                  <a:schemeClr val="tx2"/>
                </a:solidFill>
                <a:ea typeface="Times New Roman"/>
                <a:cs typeface="Times New Roman"/>
              </a:rPr>
              <a:t>:</a:t>
            </a:r>
            <a:endParaRPr dirty="0"/>
          </a:p>
          <a:p>
            <a:pPr marL="171450" marR="0" lvl="0" indent="-171450">
              <a:lnSpc>
                <a:spcPct val="100000"/>
              </a:lnSpc>
              <a:spcBef>
                <a:spcPts val="600"/>
              </a:spcBef>
              <a:spcAft>
                <a:spcPts val="0"/>
              </a:spcAft>
              <a:buClrTx/>
              <a:buSzTx/>
              <a:buFont typeface="Arial"/>
              <a:buChar char="•"/>
              <a:defRPr/>
            </a:pPr>
            <a:r>
              <a:rPr lang="fr-FR" sz="1100" dirty="0" smtClean="0"/>
              <a:t>Poursuite du </a:t>
            </a:r>
            <a:r>
              <a:rPr lang="fr-FR" sz="1100" dirty="0"/>
              <a:t>développement de la filière de l'innovation, de la démonstration du </a:t>
            </a:r>
            <a:r>
              <a:rPr lang="fr-FR" sz="1100" dirty="0" smtClean="0"/>
              <a:t>système au </a:t>
            </a:r>
            <a:r>
              <a:rPr lang="fr-FR" sz="1100" dirty="0"/>
              <a:t>stade du déploiement, dans </a:t>
            </a:r>
            <a:r>
              <a:rPr lang="fr-FR" sz="1100" dirty="0" smtClean="0"/>
              <a:t>les EM/PA.</a:t>
            </a:r>
          </a:p>
          <a:p>
            <a:pPr marL="171450" marR="0" lvl="0" indent="-171450">
              <a:lnSpc>
                <a:spcPct val="100000"/>
              </a:lnSpc>
              <a:spcBef>
                <a:spcPts val="0"/>
              </a:spcBef>
              <a:spcAft>
                <a:spcPts val="0"/>
              </a:spcAft>
              <a:buClrTx/>
              <a:buSzTx/>
              <a:buFont typeface="Arial"/>
              <a:buChar char="•"/>
              <a:defRPr/>
            </a:pPr>
            <a:r>
              <a:rPr lang="fr-FR" sz="1100" dirty="0" smtClean="0"/>
              <a:t>Élaboration </a:t>
            </a:r>
            <a:r>
              <a:rPr lang="fr-FR" sz="1100" dirty="0"/>
              <a:t>des propositions matures et scientifiquement fondées pour le déploiement </a:t>
            </a:r>
            <a:r>
              <a:rPr lang="fr-FR" sz="1100" dirty="0" smtClean="0"/>
              <a:t>de solutions </a:t>
            </a:r>
            <a:r>
              <a:rPr lang="fr-FR" sz="1100" dirty="0"/>
              <a:t>technologiques visant à réduire les émissions de gaz à effet de </a:t>
            </a:r>
            <a:r>
              <a:rPr lang="fr-FR" sz="1100" dirty="0" smtClean="0"/>
              <a:t>serre.</a:t>
            </a:r>
          </a:p>
          <a:p>
            <a:pPr marL="171450" marR="0" lvl="0" indent="-171450">
              <a:lnSpc>
                <a:spcPct val="100000"/>
              </a:lnSpc>
              <a:spcBef>
                <a:spcPts val="0"/>
              </a:spcBef>
              <a:spcAft>
                <a:spcPts val="0"/>
              </a:spcAft>
              <a:buClrTx/>
              <a:buSzTx/>
              <a:buFont typeface="Arial"/>
              <a:buChar char="•"/>
              <a:defRPr/>
            </a:pPr>
            <a:r>
              <a:rPr lang="fr-FR" sz="1100" dirty="0" smtClean="0"/>
              <a:t>Synergies </a:t>
            </a:r>
            <a:r>
              <a:rPr lang="fr-FR" sz="1100" dirty="0"/>
              <a:t>entre les différents programmes de financement de la R&amp;I de l'UE</a:t>
            </a:r>
            <a:r>
              <a:rPr lang="fr-FR" sz="1100" dirty="0" smtClean="0"/>
              <a:t>.</a:t>
            </a:r>
          </a:p>
          <a:p>
            <a:pPr marL="171450" marR="0" lvl="0" indent="-171450">
              <a:lnSpc>
                <a:spcPct val="100000"/>
              </a:lnSpc>
              <a:spcBef>
                <a:spcPts val="0"/>
              </a:spcBef>
              <a:spcAft>
                <a:spcPts val="0"/>
              </a:spcAft>
              <a:buClrTx/>
              <a:buSzTx/>
              <a:buFont typeface="Arial"/>
              <a:buChar char="•"/>
              <a:defRPr/>
            </a:pPr>
            <a:r>
              <a:rPr lang="fr-FR" sz="1100" dirty="0" smtClean="0"/>
              <a:t>Contribution </a:t>
            </a:r>
            <a:r>
              <a:rPr lang="fr-FR" sz="1100" dirty="0"/>
              <a:t>au plan </a:t>
            </a:r>
            <a:r>
              <a:rPr lang="fr-FR" sz="1100" dirty="0" err="1"/>
              <a:t>REPowerEU</a:t>
            </a:r>
            <a:r>
              <a:rPr lang="fr-FR" sz="1100" dirty="0"/>
              <a:t>, ainsi qu'aux objectifs climatiques globaux de l'UE.</a:t>
            </a:r>
            <a:endParaRPr lang="fr-FR" sz="1100" dirty="0" smtClean="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a:solidFill>
                  <a:schemeClr val="tx2"/>
                </a:solidFill>
                <a:ea typeface="Times New Roman"/>
                <a:cs typeface="Times New Roman"/>
              </a:rPr>
              <a:t> </a:t>
            </a:r>
            <a:r>
              <a:rPr lang="en-GB" sz="1200" b="1" u="sng" dirty="0" smtClean="0">
                <a:solidFill>
                  <a:schemeClr val="tx2"/>
                </a:solidFill>
                <a:ea typeface="Times New Roman"/>
                <a:cs typeface="Times New Roman"/>
              </a:rPr>
              <a:t>: </a:t>
            </a:r>
          </a:p>
          <a:p>
            <a:pPr marL="171450" marR="0" lvl="0" indent="-171450">
              <a:lnSpc>
                <a:spcPct val="100000"/>
              </a:lnSpc>
              <a:spcBef>
                <a:spcPts val="600"/>
              </a:spcBef>
              <a:buClrTx/>
              <a:buSzTx/>
              <a:buFont typeface="Arial"/>
              <a:buChar char="•"/>
              <a:defRPr/>
            </a:pPr>
            <a:r>
              <a:rPr lang="fr-FR" sz="1100" dirty="0" smtClean="0"/>
              <a:t>Inclure : </a:t>
            </a:r>
          </a:p>
          <a:p>
            <a:pPr marL="628650" lvl="1" indent="-171450">
              <a:buFont typeface="Wingdings" panose="05000000000000000000" pitchFamily="2" charset="2"/>
              <a:buChar char="Ø"/>
              <a:defRPr/>
            </a:pPr>
            <a:r>
              <a:rPr lang="fr-FR" sz="1100" dirty="0" smtClean="0"/>
              <a:t>Les </a:t>
            </a:r>
            <a:r>
              <a:rPr lang="fr-FR" sz="1100" dirty="0"/>
              <a:t>technologies à faible émission de carbone dans les industries à forte </a:t>
            </a:r>
            <a:r>
              <a:rPr lang="fr-FR" sz="1100" dirty="0" smtClean="0"/>
              <a:t>consommation d'énergie.</a:t>
            </a:r>
          </a:p>
          <a:p>
            <a:pPr marL="628650" lvl="1" indent="-171450">
              <a:buFont typeface="Wingdings" panose="05000000000000000000" pitchFamily="2" charset="2"/>
              <a:buChar char="Ø"/>
              <a:defRPr/>
            </a:pPr>
            <a:r>
              <a:rPr lang="fr-FR" sz="1100" dirty="0"/>
              <a:t>Captage, utilisation et stockage du carbone (</a:t>
            </a:r>
            <a:r>
              <a:rPr lang="fr-FR" sz="1100" dirty="0" smtClean="0"/>
              <a:t>CCUS)</a:t>
            </a:r>
          </a:p>
          <a:p>
            <a:pPr marL="628650" lvl="1" indent="-171450">
              <a:buFont typeface="Wingdings" panose="05000000000000000000" pitchFamily="2" charset="2"/>
              <a:buChar char="Ø"/>
              <a:defRPr/>
            </a:pPr>
            <a:r>
              <a:rPr lang="fr-FR" sz="1100" dirty="0" smtClean="0"/>
              <a:t>Production d’énergie renouvelable.</a:t>
            </a:r>
          </a:p>
          <a:p>
            <a:pPr marL="628650" lvl="1" indent="-171450">
              <a:buFont typeface="Wingdings" panose="05000000000000000000" pitchFamily="2" charset="2"/>
              <a:buChar char="Ø"/>
              <a:defRPr/>
            </a:pPr>
            <a:r>
              <a:rPr lang="fr-FR" sz="1100" dirty="0" smtClean="0"/>
              <a:t>Stockage de l’énergie et hydrogène. </a:t>
            </a:r>
            <a:endParaRPr lang="fr-FR" sz="1100" dirty="0"/>
          </a:p>
          <a:p>
            <a:pPr marL="171450" marR="0" lvl="0" indent="-171450">
              <a:lnSpc>
                <a:spcPct val="100000"/>
              </a:lnSpc>
              <a:spcBef>
                <a:spcPts val="0"/>
              </a:spcBef>
              <a:buClrTx/>
              <a:buSzTx/>
              <a:buFont typeface="Arial"/>
              <a:buChar char="•"/>
              <a:defRPr/>
            </a:pPr>
            <a:r>
              <a:rPr lang="fr-FR" sz="1100" dirty="0" smtClean="0"/>
              <a:t>Inclure, pour </a:t>
            </a:r>
            <a:r>
              <a:rPr lang="fr-FR" sz="1100" dirty="0"/>
              <a:t>chaque CSA, </a:t>
            </a:r>
            <a:r>
              <a:rPr lang="fr-FR" sz="1100" dirty="0" smtClean="0"/>
              <a:t>des </a:t>
            </a:r>
            <a:r>
              <a:rPr lang="fr-FR" sz="1100" dirty="0"/>
              <a:t>partenaires d'au moins </a:t>
            </a:r>
            <a:r>
              <a:rPr lang="fr-FR" sz="1100" dirty="0" smtClean="0"/>
              <a:t>3 projets H2020 </a:t>
            </a:r>
            <a:r>
              <a:rPr lang="fr-FR" sz="1100" dirty="0"/>
              <a:t>différents ayant développé des innovations technologiques </a:t>
            </a:r>
            <a:r>
              <a:rPr lang="fr-FR" sz="1100" dirty="0" smtClean="0"/>
              <a:t>matures.</a:t>
            </a:r>
          </a:p>
        </p:txBody>
      </p:sp>
      <p:sp>
        <p:nvSpPr>
          <p:cNvPr id="13" name="Rectangle 12"/>
          <p:cNvSpPr/>
          <p:nvPr/>
        </p:nvSpPr>
        <p:spPr bwMode="auto">
          <a:xfrm>
            <a:off x="6372199" y="555525"/>
            <a:ext cx="2448379"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CSA</a:t>
            </a:r>
            <a:endParaRPr dirty="0"/>
          </a:p>
          <a:p>
            <a:pPr lvl="0">
              <a:defRPr/>
            </a:pPr>
            <a:r>
              <a:rPr lang="fr-FR" sz="1200" i="1" dirty="0"/>
              <a:t>Nb de projets financés : 4</a:t>
            </a:r>
            <a:endParaRPr dirty="0"/>
          </a:p>
          <a:p>
            <a:pPr lvl="0">
              <a:defRPr/>
            </a:pPr>
            <a:r>
              <a:rPr lang="fr-FR" sz="1200" i="1" dirty="0"/>
              <a:t>Budget/projet : </a:t>
            </a:r>
            <a:r>
              <a:rPr lang="fr-FR" sz="1200" i="1" dirty="0" smtClean="0"/>
              <a:t>1M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18/04/2023</a:t>
            </a:r>
          </a:p>
          <a:p>
            <a:pPr lvl="0">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269367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1015200"/>
            <a:ext cx="6048672" cy="738664"/>
          </a:xfrm>
          <a:prstGeom prst="rect">
            <a:avLst/>
          </a:prstGeom>
        </p:spPr>
        <p:txBody>
          <a:bodyPr wrap="square">
            <a:spAutoFit/>
          </a:bodyPr>
          <a:lstStyle/>
          <a:p>
            <a:pPr lvl="0">
              <a:tabLst>
                <a:tab pos="176213" algn="l"/>
              </a:tabLst>
              <a:defRPr/>
            </a:pPr>
            <a:r>
              <a:rPr lang="en-US" sz="1400" b="1" u="sng" dirty="0">
                <a:solidFill>
                  <a:srgbClr val="000000"/>
                </a:solidFill>
              </a:rPr>
              <a:t>HORIZON-CL5-2023-D2-02-01: Advanced materials and </a:t>
            </a:r>
            <a:r>
              <a:rPr lang="en-US" sz="1400" b="1" u="sng" dirty="0" smtClean="0">
                <a:solidFill>
                  <a:srgbClr val="000000"/>
                </a:solidFill>
              </a:rPr>
              <a:t>cells development enabling large-scale </a:t>
            </a:r>
            <a:r>
              <a:rPr lang="en-US" sz="1400" b="1" u="sng" dirty="0">
                <a:solidFill>
                  <a:srgbClr val="000000"/>
                </a:solidFill>
              </a:rPr>
              <a:t>production of Gen4 solid-state batteries for mobility applications (</a:t>
            </a:r>
            <a:r>
              <a:rPr lang="en-US" sz="1400" b="1" u="sng" dirty="0" smtClean="0">
                <a:solidFill>
                  <a:srgbClr val="000000"/>
                </a:solidFill>
              </a:rPr>
              <a:t>Batt4EU Partnership</a:t>
            </a:r>
            <a:r>
              <a:rPr lang="en-US" sz="1400" b="1" u="sng" dirty="0">
                <a:solidFill>
                  <a:srgbClr val="000000"/>
                </a:solidFill>
              </a:rPr>
              <a:t>)</a:t>
            </a:r>
            <a:endParaRPr lang="en-US" sz="1400" b="1" dirty="0">
              <a:solidFill>
                <a:srgbClr val="000000"/>
              </a:solidFill>
            </a:endParaRPr>
          </a:p>
        </p:txBody>
      </p:sp>
      <p:sp>
        <p:nvSpPr>
          <p:cNvPr id="11" name="Rectangle 10"/>
          <p:cNvSpPr/>
          <p:nvPr/>
        </p:nvSpPr>
        <p:spPr bwMode="auto">
          <a:xfrm>
            <a:off x="360000" y="1706400"/>
            <a:ext cx="8645822" cy="3163943"/>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r>
              <a:rPr lang="en-GB" sz="1200" b="1" u="sng" dirty="0">
                <a:solidFill>
                  <a:schemeClr val="tx2"/>
                </a:solidFill>
                <a:ea typeface="Times New Roman"/>
                <a:cs typeface="Times New Roman"/>
              </a:rPr>
              <a:t>:</a:t>
            </a:r>
            <a:endParaRPr dirty="0"/>
          </a:p>
          <a:p>
            <a:pPr marL="171450" indent="-171450">
              <a:spcBef>
                <a:spcPts val="600"/>
              </a:spcBef>
              <a:buFont typeface="Arial"/>
              <a:buChar char="•"/>
              <a:defRPr/>
            </a:pPr>
            <a:r>
              <a:rPr lang="fr-FR" sz="1100" dirty="0"/>
              <a:t>S</a:t>
            </a:r>
            <a:r>
              <a:rPr lang="fr-FR" sz="1100" dirty="0" smtClean="0"/>
              <a:t>élection </a:t>
            </a:r>
            <a:r>
              <a:rPr lang="fr-FR" sz="1100" dirty="0"/>
              <a:t>des composants et de l'architecture de la </a:t>
            </a:r>
            <a:r>
              <a:rPr lang="fr-FR" sz="1100" dirty="0" smtClean="0"/>
              <a:t>cellule </a:t>
            </a:r>
            <a:r>
              <a:rPr lang="fr-FR" sz="1100" dirty="0"/>
              <a:t>à l'état solide (anode, </a:t>
            </a:r>
            <a:r>
              <a:rPr lang="fr-FR" sz="1100" dirty="0" smtClean="0"/>
              <a:t>électrolyte, cathode</a:t>
            </a:r>
            <a:r>
              <a:rPr lang="fr-FR" sz="1100" dirty="0"/>
              <a:t>, collecteur et interfaces) répondant, à la fin du projet, à tous les indicateurs </a:t>
            </a:r>
            <a:r>
              <a:rPr lang="fr-FR" sz="1100" dirty="0" smtClean="0"/>
              <a:t>de performance (avec tous les KPI dans le texte de l’AAP).</a:t>
            </a:r>
          </a:p>
          <a:p>
            <a:pPr marL="171450" indent="-171450">
              <a:buFont typeface="Arial"/>
              <a:buChar char="•"/>
              <a:defRPr/>
            </a:pPr>
            <a:r>
              <a:rPr lang="fr-FR" sz="1100" dirty="0"/>
              <a:t>D</a:t>
            </a:r>
            <a:r>
              <a:rPr lang="fr-FR" sz="1100" dirty="0" smtClean="0"/>
              <a:t>émonstration </a:t>
            </a:r>
            <a:r>
              <a:rPr lang="fr-FR" sz="1100" dirty="0"/>
              <a:t>des matériaux sélectionnés dans une cellule de référence </a:t>
            </a:r>
            <a:r>
              <a:rPr lang="fr-FR" sz="1100" dirty="0" smtClean="0"/>
              <a:t>(</a:t>
            </a:r>
            <a:r>
              <a:rPr lang="fr-FR" sz="1100" dirty="0"/>
              <a:t>au moins TRL5) d'une capacité d'au moins 1 Ah</a:t>
            </a:r>
            <a:r>
              <a:rPr lang="fr-FR" sz="1100" dirty="0" smtClean="0"/>
              <a:t>.</a:t>
            </a:r>
          </a:p>
          <a:p>
            <a:pPr marL="171450" indent="-171450">
              <a:buFont typeface="Arial"/>
              <a:buChar char="•"/>
              <a:defRPr/>
            </a:pPr>
            <a:r>
              <a:rPr lang="fr-FR" sz="1100" dirty="0"/>
              <a:t>P</a:t>
            </a:r>
            <a:r>
              <a:rPr lang="fr-FR" sz="1100" dirty="0" smtClean="0"/>
              <a:t>rix compétitif vers 75€/kWh au niveau du pack d’ici 2030. </a:t>
            </a:r>
          </a:p>
          <a:p>
            <a:pPr marL="171450" indent="-171450">
              <a:buFont typeface="Arial"/>
              <a:buChar char="•"/>
              <a:defRPr/>
            </a:pPr>
            <a:r>
              <a:rPr lang="fr-FR" sz="1100" dirty="0"/>
              <a:t>O</a:t>
            </a:r>
            <a:r>
              <a:rPr lang="fr-FR" sz="1100" dirty="0" smtClean="0"/>
              <a:t>ptimisation de l'empreinte environnementale des matériaux de la cellule, empreinte carbone et quantité de métaux.</a:t>
            </a:r>
          </a:p>
          <a:p>
            <a:pPr marL="171450" indent="-171450">
              <a:buFont typeface="Arial"/>
              <a:buChar char="•"/>
              <a:defRPr/>
            </a:pPr>
            <a:r>
              <a:rPr lang="fr-FR" sz="1100" dirty="0"/>
              <a:t>Procédés de fabrication </a:t>
            </a:r>
            <a:r>
              <a:rPr lang="fr-FR" sz="1100" dirty="0" smtClean="0"/>
              <a:t>de </a:t>
            </a:r>
            <a:r>
              <a:rPr lang="fr-FR" sz="1100" dirty="0"/>
              <a:t>cellules à </a:t>
            </a:r>
            <a:r>
              <a:rPr lang="fr-FR" sz="1100" dirty="0" err="1" smtClean="0"/>
              <a:t>semiconducteurs</a:t>
            </a:r>
            <a:r>
              <a:rPr lang="fr-FR" sz="1100" dirty="0" smtClean="0"/>
              <a:t> performantes</a:t>
            </a:r>
            <a:r>
              <a:rPr lang="fr-FR" sz="1100" dirty="0"/>
              <a:t>, fiables, durables et abordables</a:t>
            </a:r>
            <a:r>
              <a:rPr lang="fr-FR" sz="1100" dirty="0" smtClean="0"/>
              <a:t>, </a:t>
            </a:r>
            <a:r>
              <a:rPr lang="fr-FR" sz="1100" dirty="0"/>
              <a:t>au niveau du </a:t>
            </a:r>
            <a:r>
              <a:rPr lang="fr-FR" sz="1100" dirty="0" smtClean="0"/>
              <a:t>pilote industriel.</a:t>
            </a:r>
          </a:p>
          <a:p>
            <a:pPr marL="171450" indent="-171450">
              <a:buFont typeface="Arial"/>
              <a:buChar char="•"/>
              <a:defRPr/>
            </a:pPr>
            <a:r>
              <a:rPr lang="fr-FR" sz="1100" dirty="0"/>
              <a:t>M</a:t>
            </a:r>
            <a:r>
              <a:rPr lang="fr-FR" sz="1100" dirty="0" smtClean="0"/>
              <a:t>atériaux </a:t>
            </a:r>
            <a:r>
              <a:rPr lang="fr-FR" sz="1100" dirty="0"/>
              <a:t>et </a:t>
            </a:r>
            <a:r>
              <a:rPr lang="fr-FR" sz="1100" dirty="0" smtClean="0"/>
              <a:t>conceptions </a:t>
            </a:r>
            <a:r>
              <a:rPr lang="fr-FR" sz="1100" dirty="0"/>
              <a:t>des piles </a:t>
            </a:r>
            <a:r>
              <a:rPr lang="fr-FR" sz="1100" dirty="0" smtClean="0"/>
              <a:t>compatibles </a:t>
            </a:r>
            <a:r>
              <a:rPr lang="fr-FR" sz="1100" dirty="0"/>
              <a:t>avec un processus de </a:t>
            </a:r>
            <a:r>
              <a:rPr lang="fr-FR" sz="1100" dirty="0" smtClean="0"/>
              <a:t>recyclage (cf. au </a:t>
            </a:r>
            <a:r>
              <a:rPr lang="fr-FR" sz="1100" dirty="0" err="1"/>
              <a:t>European</a:t>
            </a:r>
            <a:r>
              <a:rPr lang="fr-FR" sz="1100" dirty="0"/>
              <a:t> Batteries </a:t>
            </a:r>
            <a:r>
              <a:rPr lang="fr-FR" sz="1100" dirty="0" err="1" smtClean="0"/>
              <a:t>regulation</a:t>
            </a:r>
            <a:r>
              <a:rPr lang="fr-FR" sz="1100" dirty="0" smtClean="0"/>
              <a:t>).</a:t>
            </a: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marR="0" lvl="0" indent="-171450">
              <a:lnSpc>
                <a:spcPct val="100000"/>
              </a:lnSpc>
              <a:spcBef>
                <a:spcPts val="600"/>
              </a:spcBef>
              <a:buClrTx/>
              <a:buSzTx/>
              <a:buFont typeface="Arial"/>
              <a:buChar char="•"/>
              <a:defRPr/>
            </a:pPr>
            <a:r>
              <a:rPr lang="fr-FR" sz="1100" dirty="0" smtClean="0"/>
              <a:t>Développer/exploiter </a:t>
            </a:r>
            <a:r>
              <a:rPr lang="fr-FR" sz="1100" dirty="0"/>
              <a:t>les modèles spécifiques aux matériaux et les outils </a:t>
            </a:r>
            <a:r>
              <a:rPr lang="fr-FR" sz="1100" dirty="0" smtClean="0"/>
              <a:t>numériques pour </a:t>
            </a:r>
            <a:r>
              <a:rPr lang="fr-FR" sz="1100" dirty="0"/>
              <a:t>la conception des matériaux et des cellules</a:t>
            </a:r>
            <a:r>
              <a:rPr lang="fr-FR" sz="1100" dirty="0" smtClean="0"/>
              <a:t>.</a:t>
            </a:r>
          </a:p>
          <a:p>
            <a:pPr marL="171450" marR="0" lvl="0" indent="-171450">
              <a:lnSpc>
                <a:spcPct val="100000"/>
              </a:lnSpc>
              <a:spcBef>
                <a:spcPts val="0"/>
              </a:spcBef>
              <a:buClrTx/>
              <a:buSzTx/>
              <a:buFont typeface="Arial"/>
              <a:buChar char="•"/>
              <a:defRPr/>
            </a:pPr>
            <a:r>
              <a:rPr lang="fr-FR" sz="1100" dirty="0"/>
              <a:t>Assurer une conductivité ionique élevée (&gt; 0,5mS/cm2 ) et la stabilité de l'électrolyte solide</a:t>
            </a:r>
            <a:r>
              <a:rPr lang="fr-FR" sz="1100" dirty="0" smtClean="0"/>
              <a:t>.</a:t>
            </a:r>
          </a:p>
          <a:p>
            <a:pPr marL="171450" marR="0" lvl="0" indent="-171450">
              <a:lnSpc>
                <a:spcPct val="100000"/>
              </a:lnSpc>
              <a:spcBef>
                <a:spcPts val="0"/>
              </a:spcBef>
              <a:buClrTx/>
              <a:buSzTx/>
              <a:buFont typeface="Arial"/>
              <a:buChar char="•"/>
              <a:defRPr/>
            </a:pPr>
            <a:r>
              <a:rPr lang="fr-FR" sz="1100" dirty="0"/>
              <a:t>Intégrer une cathode haute tension (&gt; 4V) pour atteindre les </a:t>
            </a:r>
            <a:r>
              <a:rPr lang="fr-FR" sz="1100" dirty="0" smtClean="0"/>
              <a:t>KPI </a:t>
            </a:r>
            <a:r>
              <a:rPr lang="fr-FR" sz="1100" dirty="0"/>
              <a:t>de la </a:t>
            </a:r>
            <a:r>
              <a:rPr lang="fr-FR" sz="1100" dirty="0" smtClean="0"/>
              <a:t>mobilité.</a:t>
            </a:r>
          </a:p>
          <a:p>
            <a:pPr marL="171450" marR="0" lvl="0" indent="-171450">
              <a:lnSpc>
                <a:spcPct val="100000"/>
              </a:lnSpc>
              <a:spcBef>
                <a:spcPts val="0"/>
              </a:spcBef>
              <a:buClrTx/>
              <a:buSzTx/>
              <a:buFont typeface="Arial"/>
              <a:buChar char="•"/>
              <a:defRPr/>
            </a:pPr>
            <a:r>
              <a:rPr lang="fr-FR" sz="1100" dirty="0"/>
              <a:t>Proposer et évaluer des interfaces et des solutions de revêtement </a:t>
            </a:r>
            <a:r>
              <a:rPr lang="fr-FR" sz="1100" dirty="0" smtClean="0"/>
              <a:t>notamment pour supprimer </a:t>
            </a:r>
            <a:r>
              <a:rPr lang="fr-FR" sz="1100" dirty="0"/>
              <a:t>la croissance des </a:t>
            </a:r>
            <a:r>
              <a:rPr lang="fr-FR" sz="1100" dirty="0" smtClean="0"/>
              <a:t>dendrites.</a:t>
            </a:r>
          </a:p>
          <a:p>
            <a:pPr marL="171450" marR="0" lvl="0" indent="-171450">
              <a:lnSpc>
                <a:spcPct val="100000"/>
              </a:lnSpc>
              <a:spcBef>
                <a:spcPts val="0"/>
              </a:spcBef>
              <a:buClrTx/>
              <a:buSzTx/>
              <a:buFont typeface="Arial"/>
              <a:buChar char="•"/>
              <a:defRPr/>
            </a:pPr>
            <a:r>
              <a:rPr lang="fr-FR" sz="1100" dirty="0"/>
              <a:t>Optimiser la conception de la cellule </a:t>
            </a:r>
            <a:r>
              <a:rPr lang="fr-FR" sz="1100" dirty="0" smtClean="0"/>
              <a:t>pour atteindre </a:t>
            </a:r>
            <a:r>
              <a:rPr lang="fr-FR" sz="1100" dirty="0"/>
              <a:t>les objectifs de haute densité énergétique</a:t>
            </a:r>
            <a:r>
              <a:rPr lang="fr-FR" sz="1100" dirty="0" smtClean="0"/>
              <a:t>.</a:t>
            </a:r>
          </a:p>
          <a:p>
            <a:pPr marL="171450" marR="0" lvl="0" indent="-171450">
              <a:lnSpc>
                <a:spcPct val="100000"/>
              </a:lnSpc>
              <a:spcBef>
                <a:spcPts val="0"/>
              </a:spcBef>
              <a:buClrTx/>
              <a:buSzTx/>
              <a:buFont typeface="Arial"/>
              <a:buChar char="•"/>
              <a:defRPr/>
            </a:pPr>
            <a:r>
              <a:rPr lang="fr-FR" sz="1100" dirty="0" smtClean="0"/>
              <a:t>Avoir des collecteurs </a:t>
            </a:r>
            <a:r>
              <a:rPr lang="fr-FR" sz="1100" dirty="0"/>
              <a:t>de courant anodiques et/ou électrolyte solide </a:t>
            </a:r>
            <a:r>
              <a:rPr lang="fr-FR" sz="1100" dirty="0" smtClean="0"/>
              <a:t>capables </a:t>
            </a:r>
            <a:r>
              <a:rPr lang="fr-FR" sz="1100" dirty="0"/>
              <a:t>de s'adapter </a:t>
            </a:r>
            <a:r>
              <a:rPr lang="fr-FR" sz="1100" dirty="0" smtClean="0"/>
              <a:t>aux changements </a:t>
            </a:r>
            <a:r>
              <a:rPr lang="fr-FR" sz="1100" dirty="0"/>
              <a:t>de </a:t>
            </a:r>
            <a:r>
              <a:rPr lang="fr-FR" sz="1100" dirty="0" smtClean="0"/>
              <a:t>volume.</a:t>
            </a:r>
            <a:endParaRPr lang="fr-FR" sz="1100" dirty="0"/>
          </a:p>
          <a:p>
            <a:pPr marL="171450" marR="0" lvl="0" indent="-171450">
              <a:lnSpc>
                <a:spcPct val="100000"/>
              </a:lnSpc>
              <a:spcBef>
                <a:spcPts val="0"/>
              </a:spcBef>
              <a:buClrTx/>
              <a:buSzTx/>
              <a:buFont typeface="Arial"/>
              <a:buChar char="•"/>
              <a:defRPr/>
            </a:pPr>
            <a:r>
              <a:rPr lang="fr-FR" sz="1100" dirty="0"/>
              <a:t>Démontrer le potentiel de mise à l'échelle des matériaux, des cellules et des méthodes </a:t>
            </a:r>
            <a:r>
              <a:rPr lang="fr-FR" sz="1100" dirty="0" smtClean="0"/>
              <a:t>de traitement </a:t>
            </a:r>
            <a:r>
              <a:rPr lang="fr-FR" sz="1100" dirty="0"/>
              <a:t>industriel </a:t>
            </a:r>
            <a:r>
              <a:rPr lang="fr-FR" sz="1100" dirty="0" smtClean="0"/>
              <a:t>durable.</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6</a:t>
            </a:r>
            <a:r>
              <a:rPr lang="en-US" sz="1200" i="1" dirty="0" smtClean="0"/>
              <a:t>)</a:t>
            </a:r>
            <a:endParaRPr dirty="0"/>
          </a:p>
          <a:p>
            <a:pPr lvl="0">
              <a:defRPr/>
            </a:pPr>
            <a:r>
              <a:rPr lang="fr-FR" sz="1200" i="1" dirty="0"/>
              <a:t>Nb de projets financés : </a:t>
            </a:r>
            <a:r>
              <a:rPr lang="fr-FR" sz="1200" i="1" dirty="0" smtClean="0"/>
              <a:t>3</a:t>
            </a:r>
            <a:endParaRPr dirty="0"/>
          </a:p>
          <a:p>
            <a:pPr lvl="0">
              <a:defRPr/>
            </a:pPr>
            <a:r>
              <a:rPr lang="fr-FR" sz="1200" i="1" dirty="0"/>
              <a:t>Budget/projet : </a:t>
            </a:r>
            <a:r>
              <a:rPr lang="fr-FR" sz="1200" i="1" dirty="0" smtClean="0"/>
              <a:t>8M</a:t>
            </a:r>
            <a:r>
              <a:rPr lang="fr-FR" sz="1200" i="1" dirty="0"/>
              <a:t>€</a:t>
            </a:r>
            <a:endParaRPr dirty="0"/>
          </a:p>
          <a:p>
            <a:pPr lvl="0">
              <a:defRPr/>
            </a:pPr>
            <a:r>
              <a:rPr lang="fr-FR" sz="1200" i="1" dirty="0"/>
              <a:t>Ouverture : 04/05/2023</a:t>
            </a:r>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526554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1015200"/>
            <a:ext cx="6048672" cy="738664"/>
          </a:xfrm>
          <a:prstGeom prst="rect">
            <a:avLst/>
          </a:prstGeom>
        </p:spPr>
        <p:txBody>
          <a:bodyPr wrap="square">
            <a:spAutoFit/>
          </a:bodyPr>
          <a:lstStyle/>
          <a:p>
            <a:pPr lvl="0">
              <a:tabLst>
                <a:tab pos="176213" algn="l"/>
              </a:tabLst>
              <a:defRPr/>
            </a:pPr>
            <a:r>
              <a:rPr lang="en-US" sz="1400" b="1" u="sng" dirty="0">
                <a:solidFill>
                  <a:srgbClr val="000000"/>
                </a:solidFill>
              </a:rPr>
              <a:t>HORIZON-CL5-2023-D2-02-02: New Approaches to Develop Enhanced </a:t>
            </a:r>
            <a:r>
              <a:rPr lang="en-US" sz="1400" b="1" u="sng" dirty="0" smtClean="0">
                <a:solidFill>
                  <a:srgbClr val="000000"/>
                </a:solidFill>
              </a:rPr>
              <a:t>Safety Materials </a:t>
            </a:r>
            <a:r>
              <a:rPr lang="en-US" sz="1400" b="1" u="sng" dirty="0">
                <a:solidFill>
                  <a:srgbClr val="000000"/>
                </a:solidFill>
              </a:rPr>
              <a:t>for Gen 3 Li-Ion Batteries for Mobility Applications (Batt4EU Partnership)</a:t>
            </a:r>
            <a:endParaRPr lang="en-US" sz="1400" b="1" dirty="0">
              <a:solidFill>
                <a:srgbClr val="000000"/>
              </a:solidFill>
            </a:endParaRPr>
          </a:p>
        </p:txBody>
      </p:sp>
      <p:sp>
        <p:nvSpPr>
          <p:cNvPr id="11" name="Rectangle 10"/>
          <p:cNvSpPr/>
          <p:nvPr/>
        </p:nvSpPr>
        <p:spPr bwMode="auto">
          <a:xfrm>
            <a:off x="360000" y="1692000"/>
            <a:ext cx="8820471" cy="3179332"/>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r>
              <a:rPr lang="en-GB" sz="1200" b="1" u="sng" dirty="0">
                <a:solidFill>
                  <a:schemeClr val="tx2"/>
                </a:solidFill>
                <a:ea typeface="Times New Roman"/>
                <a:cs typeface="Times New Roman"/>
              </a:rPr>
              <a:t>:</a:t>
            </a:r>
            <a:endParaRPr dirty="0"/>
          </a:p>
          <a:p>
            <a:pPr marL="171450" indent="-171450">
              <a:spcBef>
                <a:spcPts val="600"/>
              </a:spcBef>
              <a:buFont typeface="Arial"/>
              <a:buChar char="•"/>
              <a:defRPr/>
            </a:pPr>
            <a:r>
              <a:rPr lang="fr-FR" sz="1050" dirty="0"/>
              <a:t>Batteries Li-ion avancées avec un comportement de sécurité amélioré</a:t>
            </a:r>
            <a:r>
              <a:rPr lang="fr-FR" sz="1050" dirty="0" smtClean="0"/>
              <a:t>.</a:t>
            </a:r>
          </a:p>
          <a:p>
            <a:pPr marL="171450" indent="-171450">
              <a:buFont typeface="Arial"/>
              <a:buChar char="•"/>
              <a:defRPr/>
            </a:pPr>
            <a:r>
              <a:rPr lang="fr-FR" sz="1050" dirty="0"/>
              <a:t>Matériaux avancés permettant d'améliorer la </a:t>
            </a:r>
            <a:r>
              <a:rPr lang="fr-FR" sz="1050" dirty="0" err="1"/>
              <a:t>cyclabilité</a:t>
            </a:r>
            <a:r>
              <a:rPr lang="fr-FR" sz="1050" dirty="0"/>
              <a:t> </a:t>
            </a:r>
            <a:r>
              <a:rPr lang="fr-FR" sz="1050" dirty="0" smtClean="0"/>
              <a:t>(de </a:t>
            </a:r>
            <a:r>
              <a:rPr lang="fr-FR" sz="1050" dirty="0"/>
              <a:t>15 % </a:t>
            </a:r>
            <a:r>
              <a:rPr lang="fr-FR" sz="1050" dirty="0" smtClean="0"/>
              <a:t>d'ici </a:t>
            </a:r>
            <a:r>
              <a:rPr lang="fr-FR" sz="1050" dirty="0"/>
              <a:t>à </a:t>
            </a:r>
            <a:r>
              <a:rPr lang="fr-FR" sz="1050" dirty="0" smtClean="0"/>
              <a:t>2030) </a:t>
            </a:r>
            <a:r>
              <a:rPr lang="fr-FR" sz="1050" dirty="0"/>
              <a:t>et la durée de </a:t>
            </a:r>
            <a:r>
              <a:rPr lang="fr-FR" sz="1050" dirty="0" smtClean="0"/>
              <a:t>vie opérationnelle (doublement). </a:t>
            </a:r>
          </a:p>
          <a:p>
            <a:pPr marL="171450" indent="-171450">
              <a:buFont typeface="Arial"/>
              <a:buChar char="•"/>
              <a:defRPr/>
            </a:pPr>
            <a:r>
              <a:rPr lang="fr-FR" sz="1050" dirty="0"/>
              <a:t>Amélioration de la durabilité et de la </a:t>
            </a:r>
            <a:r>
              <a:rPr lang="fr-FR" sz="1050" dirty="0" err="1"/>
              <a:t>recyclabilité</a:t>
            </a:r>
            <a:r>
              <a:rPr lang="fr-FR" sz="1050" dirty="0"/>
              <a:t>, conformément aux objectifs inclus dans </a:t>
            </a:r>
            <a:r>
              <a:rPr lang="fr-FR" sz="1050" dirty="0" smtClean="0"/>
              <a:t>le prochain </a:t>
            </a:r>
            <a:r>
              <a:rPr lang="fr-FR" sz="1050" dirty="0"/>
              <a:t>règlement sur les </a:t>
            </a:r>
            <a:r>
              <a:rPr lang="fr-FR" sz="1050" dirty="0" smtClean="0"/>
              <a:t>batteries.</a:t>
            </a:r>
          </a:p>
          <a:p>
            <a:pPr marL="171450" indent="-171450">
              <a:buFont typeface="Arial"/>
              <a:buChar char="•"/>
              <a:defRPr/>
            </a:pPr>
            <a:r>
              <a:rPr lang="fr-FR" sz="1050" dirty="0"/>
              <a:t>C</a:t>
            </a:r>
            <a:r>
              <a:rPr lang="fr-FR" sz="1050" dirty="0" smtClean="0"/>
              <a:t>oncept </a:t>
            </a:r>
            <a:r>
              <a:rPr lang="fr-FR" sz="1050" dirty="0"/>
              <a:t>défini pour une fabrication circulaire démontrable et hautement durable </a:t>
            </a:r>
            <a:r>
              <a:rPr lang="fr-FR" sz="1050" dirty="0" smtClean="0"/>
              <a:t>pour les </a:t>
            </a:r>
            <a:r>
              <a:rPr lang="fr-FR" sz="1050" dirty="0"/>
              <a:t>matériaux </a:t>
            </a:r>
            <a:r>
              <a:rPr lang="fr-FR" sz="1050" dirty="0" smtClean="0"/>
              <a:t>avancés (Giga </a:t>
            </a:r>
            <a:r>
              <a:rPr lang="fr-FR" sz="1050" dirty="0" err="1" smtClean="0"/>
              <a:t>factory</a:t>
            </a:r>
            <a:r>
              <a:rPr lang="fr-FR" sz="1050" dirty="0" smtClean="0"/>
              <a:t> </a:t>
            </a:r>
            <a:r>
              <a:rPr lang="fr-FR" sz="1050" dirty="0" err="1" smtClean="0"/>
              <a:t>scale</a:t>
            </a:r>
            <a:r>
              <a:rPr lang="fr-FR" sz="1050" dirty="0" smtClean="0"/>
              <a:t>).</a:t>
            </a:r>
          </a:p>
          <a:p>
            <a:pPr marL="171450" indent="-171450">
              <a:buFont typeface="Arial"/>
              <a:buChar char="•"/>
              <a:defRPr/>
            </a:pPr>
            <a:r>
              <a:rPr lang="fr-FR" sz="1050" dirty="0"/>
              <a:t>A</a:t>
            </a:r>
            <a:r>
              <a:rPr lang="fr-FR" sz="1050" dirty="0" smtClean="0"/>
              <a:t>mélioration </a:t>
            </a:r>
            <a:r>
              <a:rPr lang="fr-FR" sz="1050" dirty="0"/>
              <a:t>de la sécurité doit être démontrée au niveau des cellules </a:t>
            </a:r>
            <a:r>
              <a:rPr lang="fr-FR" sz="1050" dirty="0" smtClean="0"/>
              <a:t>représentatives pour </a:t>
            </a:r>
            <a:r>
              <a:rPr lang="fr-FR" sz="1050" dirty="0"/>
              <a:t>les applications de </a:t>
            </a:r>
            <a:r>
              <a:rPr lang="fr-FR" sz="1050" dirty="0" smtClean="0"/>
              <a:t>mobilité.</a:t>
            </a:r>
          </a:p>
          <a:p>
            <a:pPr marL="171450" indent="-171450">
              <a:buFont typeface="Arial"/>
              <a:buChar char="•"/>
              <a:defRPr/>
            </a:pPr>
            <a:r>
              <a:rPr lang="fr-FR" sz="1050" dirty="0"/>
              <a:t>N</a:t>
            </a:r>
            <a:r>
              <a:rPr lang="fr-FR" sz="1050" dirty="0" smtClean="0"/>
              <a:t>iveau </a:t>
            </a:r>
            <a:r>
              <a:rPr lang="fr-FR" sz="1050" dirty="0"/>
              <a:t>de danger EUCAR de 3 ou une autre norme de mobilité équivalente doit </a:t>
            </a:r>
            <a:r>
              <a:rPr lang="fr-FR" sz="1050" dirty="0" smtClean="0"/>
              <a:t>être validé</a:t>
            </a:r>
            <a:r>
              <a:rPr lang="fr-FR" sz="1050" dirty="0"/>
              <a:t>.</a:t>
            </a:r>
            <a:endParaRPr lang="fr-FR" sz="1050" dirty="0" smtClean="0"/>
          </a:p>
          <a:p>
            <a:pPr marL="171450" indent="-171450">
              <a:buFont typeface="Arial"/>
              <a:buChar char="•"/>
              <a:defRPr/>
            </a:pPr>
            <a:r>
              <a:rPr lang="fr-FR" sz="1050" dirty="0"/>
              <a:t>M</a:t>
            </a:r>
            <a:r>
              <a:rPr lang="fr-FR" sz="1050" dirty="0" smtClean="0"/>
              <a:t>atériaux </a:t>
            </a:r>
            <a:r>
              <a:rPr lang="fr-FR" sz="1050" dirty="0"/>
              <a:t>et </a:t>
            </a:r>
            <a:r>
              <a:rPr lang="fr-FR" sz="1050" dirty="0" smtClean="0"/>
              <a:t>conceptions </a:t>
            </a:r>
            <a:r>
              <a:rPr lang="fr-FR" sz="1050" dirty="0"/>
              <a:t>des piles </a:t>
            </a:r>
            <a:r>
              <a:rPr lang="fr-FR" sz="1050" dirty="0" smtClean="0"/>
              <a:t>compatibles </a:t>
            </a:r>
            <a:r>
              <a:rPr lang="fr-FR" sz="1050" dirty="0"/>
              <a:t>avec un processus de </a:t>
            </a:r>
            <a:r>
              <a:rPr lang="fr-FR" sz="1050" dirty="0" smtClean="0"/>
              <a:t>recyclage (cf. au </a:t>
            </a:r>
            <a:r>
              <a:rPr lang="fr-FR" sz="1050" dirty="0" err="1"/>
              <a:t>European</a:t>
            </a:r>
            <a:r>
              <a:rPr lang="fr-FR" sz="1050" dirty="0"/>
              <a:t> Batteries </a:t>
            </a:r>
            <a:r>
              <a:rPr lang="fr-FR" sz="1050" dirty="0" err="1" smtClean="0"/>
              <a:t>regulation</a:t>
            </a:r>
            <a:r>
              <a:rPr lang="fr-FR" sz="1050" dirty="0" smtClean="0"/>
              <a:t>).</a:t>
            </a:r>
          </a:p>
          <a:p>
            <a:pPr marR="0" lvl="0" algn="just" defTabSz="914400">
              <a:lnSpc>
                <a:spcPct val="100000"/>
              </a:lnSpc>
              <a:spcBef>
                <a:spcPts val="0"/>
              </a:spcBef>
              <a:spcAft>
                <a:spcPts val="0"/>
              </a:spcAft>
              <a:buClrTx/>
              <a:buSzTx/>
              <a:defRPr/>
            </a:pPr>
            <a:endParaRPr lang="en-GB" sz="9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marR="0" lvl="0" indent="-171450">
              <a:lnSpc>
                <a:spcPct val="100000"/>
              </a:lnSpc>
              <a:spcBef>
                <a:spcPts val="600"/>
              </a:spcBef>
              <a:buClrTx/>
              <a:buSzTx/>
              <a:buFont typeface="Arial"/>
              <a:buChar char="•"/>
              <a:defRPr/>
            </a:pPr>
            <a:r>
              <a:rPr lang="fr-FR" sz="1050" dirty="0" smtClean="0"/>
              <a:t>Inclure :</a:t>
            </a:r>
          </a:p>
          <a:p>
            <a:pPr marL="628650" lvl="1" indent="-171450">
              <a:buFont typeface="Wingdings" panose="05000000000000000000" pitchFamily="2" charset="2"/>
              <a:buChar char="Ø"/>
              <a:defRPr/>
            </a:pPr>
            <a:r>
              <a:rPr lang="fr-FR" sz="1000" dirty="0" smtClean="0"/>
              <a:t>De nouveaux </a:t>
            </a:r>
            <a:r>
              <a:rPr lang="fr-FR" sz="1000" dirty="0"/>
              <a:t>matériaux cathodiques sans </a:t>
            </a:r>
            <a:r>
              <a:rPr lang="fr-FR" sz="1000" dirty="0" smtClean="0"/>
              <a:t>décomposition exothermique, probabilité réduite </a:t>
            </a:r>
            <a:r>
              <a:rPr lang="fr-FR" sz="1000" dirty="0"/>
              <a:t>de dégagement d'oxygène et d'autres </a:t>
            </a:r>
            <a:r>
              <a:rPr lang="fr-FR" sz="1000" dirty="0" smtClean="0"/>
              <a:t>gaz.</a:t>
            </a:r>
          </a:p>
          <a:p>
            <a:pPr marL="628650" lvl="1" indent="-171450">
              <a:buFont typeface="Wingdings" panose="05000000000000000000" pitchFamily="2" charset="2"/>
              <a:buChar char="Ø"/>
              <a:defRPr/>
            </a:pPr>
            <a:r>
              <a:rPr lang="fr-FR" sz="1000" dirty="0"/>
              <a:t>De nouveaux matériaux anodiques stables et </a:t>
            </a:r>
            <a:r>
              <a:rPr lang="fr-FR" sz="1000" dirty="0" smtClean="0"/>
              <a:t>sans </a:t>
            </a:r>
            <a:r>
              <a:rPr lang="fr-FR" sz="1000" dirty="0"/>
              <a:t>gonflement, </a:t>
            </a:r>
            <a:r>
              <a:rPr lang="fr-FR" sz="1000" dirty="0" smtClean="0"/>
              <a:t>ou avec </a:t>
            </a:r>
            <a:r>
              <a:rPr lang="fr-FR" sz="1000" dirty="0"/>
              <a:t>un faible degré d'expansion pendant toute la durée de </a:t>
            </a:r>
            <a:r>
              <a:rPr lang="fr-FR" sz="1000" dirty="0" smtClean="0"/>
              <a:t>vie.</a:t>
            </a:r>
          </a:p>
          <a:p>
            <a:pPr marL="628650" lvl="1" indent="-171450">
              <a:buFont typeface="Wingdings" panose="05000000000000000000" pitchFamily="2" charset="2"/>
              <a:buChar char="Ø"/>
              <a:defRPr/>
            </a:pPr>
            <a:r>
              <a:rPr lang="fr-FR" sz="1000" dirty="0"/>
              <a:t>De nouvelles formulations d'électrolytes </a:t>
            </a:r>
            <a:r>
              <a:rPr lang="fr-FR" sz="1000" dirty="0" smtClean="0"/>
              <a:t>avec </a:t>
            </a:r>
            <a:r>
              <a:rPr lang="fr-FR" sz="1000" dirty="0"/>
              <a:t>des propriétés d'épaississement </a:t>
            </a:r>
            <a:r>
              <a:rPr lang="fr-FR" sz="1000" dirty="0" smtClean="0"/>
              <a:t>par cisaillement</a:t>
            </a:r>
            <a:r>
              <a:rPr lang="fr-FR" sz="1000" dirty="0"/>
              <a:t>, d'ignifugation et </a:t>
            </a:r>
            <a:r>
              <a:rPr lang="fr-FR" sz="1000" dirty="0" smtClean="0"/>
              <a:t>de surcharge/décharge</a:t>
            </a:r>
            <a:r>
              <a:rPr lang="fr-FR" sz="1000" dirty="0"/>
              <a:t>,</a:t>
            </a:r>
          </a:p>
          <a:p>
            <a:pPr marL="628650" lvl="1" indent="-171450">
              <a:buFont typeface="Wingdings" panose="05000000000000000000" pitchFamily="2" charset="2"/>
              <a:buChar char="Ø"/>
              <a:defRPr/>
            </a:pPr>
            <a:r>
              <a:rPr lang="fr-FR" sz="1000" dirty="0"/>
              <a:t>De nouveaux matériaux de séparation </a:t>
            </a:r>
            <a:r>
              <a:rPr lang="fr-FR" sz="1000" dirty="0" smtClean="0"/>
              <a:t>ignifuges, des </a:t>
            </a:r>
            <a:r>
              <a:rPr lang="fr-FR" sz="1000" dirty="0"/>
              <a:t>capacités </a:t>
            </a:r>
            <a:r>
              <a:rPr lang="fr-FR" sz="1000" dirty="0" smtClean="0"/>
              <a:t>améliorées de </a:t>
            </a:r>
            <a:r>
              <a:rPr lang="fr-FR" sz="1000" dirty="0"/>
              <a:t>transport des </a:t>
            </a:r>
            <a:r>
              <a:rPr lang="fr-FR" sz="1000" dirty="0" smtClean="0"/>
              <a:t>ions, point </a:t>
            </a:r>
            <a:r>
              <a:rPr lang="fr-FR" sz="1000" dirty="0"/>
              <a:t>de fusion </a:t>
            </a:r>
            <a:r>
              <a:rPr lang="fr-FR" sz="1000" dirty="0" smtClean="0"/>
              <a:t>élevé, stabilité mécanique.</a:t>
            </a:r>
          </a:p>
          <a:p>
            <a:pPr marL="628650" lvl="1" indent="-171450">
              <a:buFont typeface="Wingdings" panose="05000000000000000000" pitchFamily="2" charset="2"/>
              <a:buChar char="Ø"/>
              <a:defRPr/>
            </a:pPr>
            <a:r>
              <a:rPr lang="fr-FR" sz="1000" dirty="0"/>
              <a:t>De nouveaux matériaux liants présentant une stabilité thermique, mécanique </a:t>
            </a:r>
            <a:r>
              <a:rPr lang="fr-FR" sz="1000" dirty="0" smtClean="0"/>
              <a:t>et électrochimique </a:t>
            </a:r>
            <a:r>
              <a:rPr lang="fr-FR" sz="1000" dirty="0"/>
              <a:t>(systèmes auto-réparateurs</a:t>
            </a:r>
            <a:r>
              <a:rPr lang="fr-FR" sz="1000" dirty="0" smtClean="0"/>
              <a:t>).</a:t>
            </a:r>
          </a:p>
          <a:p>
            <a:pPr marL="171450" indent="-171450">
              <a:buFont typeface="Arial"/>
              <a:buChar char="•"/>
              <a:defRPr/>
            </a:pPr>
            <a:r>
              <a:rPr lang="fr-FR" sz="1050" dirty="0" smtClean="0"/>
              <a:t>S’attarder sur la </a:t>
            </a:r>
            <a:r>
              <a:rPr lang="fr-FR" sz="1050" dirty="0"/>
              <a:t>coopération </a:t>
            </a:r>
            <a:r>
              <a:rPr lang="fr-FR" sz="1050" dirty="0" smtClean="0"/>
              <a:t>internationale, </a:t>
            </a:r>
            <a:r>
              <a:rPr lang="fr-FR" sz="1050" dirty="0"/>
              <a:t>en particulier avec les États-Unis.</a:t>
            </a:r>
          </a:p>
          <a:p>
            <a:pPr marL="171450" indent="-171450">
              <a:buFont typeface="Arial"/>
              <a:buChar char="•"/>
              <a:defRPr/>
            </a:pPr>
            <a:r>
              <a:rPr lang="fr-FR" sz="1050" dirty="0" smtClean="0"/>
              <a:t>Collaborer </a:t>
            </a:r>
            <a:r>
              <a:rPr lang="fr-FR" sz="1050" dirty="0"/>
              <a:t>et/ou contribuer aux activités du projet CSA HORIZON-CL5-2022-D2-01-08.</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fr-FR" sz="1200" i="1" dirty="0"/>
              <a:t>projet</a:t>
            </a:r>
            <a:r>
              <a:rPr lang="en-US" sz="1200" i="1" dirty="0"/>
              <a:t> </a:t>
            </a:r>
            <a:r>
              <a:rPr lang="en-US" sz="1200" i="1" dirty="0" smtClean="0"/>
              <a:t>5)</a:t>
            </a:r>
            <a:endParaRPr dirty="0"/>
          </a:p>
          <a:p>
            <a:pPr lvl="0">
              <a:defRPr/>
            </a:pPr>
            <a:r>
              <a:rPr lang="fr-FR" sz="1200" i="1" dirty="0"/>
              <a:t>Nb de projets financés : 2</a:t>
            </a:r>
            <a:endParaRPr dirty="0"/>
          </a:p>
          <a:p>
            <a:pPr lvl="0">
              <a:defRPr/>
            </a:pPr>
            <a:r>
              <a:rPr lang="fr-FR" sz="1200" i="1" dirty="0"/>
              <a:t>Budget/projet : 5</a:t>
            </a:r>
            <a:r>
              <a:rPr lang="fr-FR" sz="1200" i="1" dirty="0" smtClean="0"/>
              <a:t>M</a:t>
            </a:r>
            <a:r>
              <a:rPr lang="fr-FR" sz="1200" i="1" dirty="0"/>
              <a:t>€</a:t>
            </a:r>
            <a:endParaRPr dirty="0"/>
          </a:p>
          <a:p>
            <a:pPr lvl="0">
              <a:defRPr/>
            </a:pPr>
            <a:r>
              <a:rPr lang="fr-FR" sz="1200" i="1" dirty="0"/>
              <a:t>Ouverture : 04/05/2023</a:t>
            </a:r>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2610855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de 2023 </a:t>
            </a:r>
          </a:p>
          <a:p>
            <a:pPr>
              <a:defRPr/>
            </a:pPr>
            <a:r>
              <a:rPr lang="fr-FR" sz="1200" b="1" dirty="0" smtClean="0"/>
              <a:t>Batteries</a:t>
            </a:r>
            <a:endParaRPr lang="fr-FR" sz="1200" b="1" dirty="0"/>
          </a:p>
        </p:txBody>
      </p:sp>
      <p:sp>
        <p:nvSpPr>
          <p:cNvPr id="9" name="Rectangle 8"/>
          <p:cNvSpPr/>
          <p:nvPr/>
        </p:nvSpPr>
        <p:spPr bwMode="auto">
          <a:xfrm>
            <a:off x="360000" y="915566"/>
            <a:ext cx="6048672" cy="954107"/>
          </a:xfrm>
          <a:prstGeom prst="rect">
            <a:avLst/>
          </a:prstGeom>
        </p:spPr>
        <p:txBody>
          <a:bodyPr wrap="square">
            <a:spAutoFit/>
          </a:bodyPr>
          <a:lstStyle/>
          <a:p>
            <a:pPr lvl="0">
              <a:tabLst>
                <a:tab pos="176213" algn="l"/>
              </a:tabLst>
              <a:defRPr/>
            </a:pPr>
            <a:r>
              <a:rPr lang="en-US" sz="1400" b="1" u="sng" dirty="0">
                <a:solidFill>
                  <a:srgbClr val="000000"/>
                </a:solidFill>
              </a:rPr>
              <a:t>HORIZON-CL5-2023-D2-02-03: Creating a digital passport to track battery </a:t>
            </a:r>
            <a:r>
              <a:rPr lang="en-US" sz="1400" b="1" u="sng" dirty="0" smtClean="0">
                <a:solidFill>
                  <a:srgbClr val="000000"/>
                </a:solidFill>
              </a:rPr>
              <a:t>materials, optimize </a:t>
            </a:r>
            <a:r>
              <a:rPr lang="en-US" sz="1400" b="1" u="sng" dirty="0">
                <a:solidFill>
                  <a:srgbClr val="000000"/>
                </a:solidFill>
              </a:rPr>
              <a:t>battery performance and life, validate recycling, and promote a new </a:t>
            </a:r>
            <a:r>
              <a:rPr lang="en-US" sz="1400" b="1" u="sng" dirty="0" smtClean="0">
                <a:solidFill>
                  <a:srgbClr val="000000"/>
                </a:solidFill>
              </a:rPr>
              <a:t>business model </a:t>
            </a:r>
            <a:r>
              <a:rPr lang="en-US" sz="1400" b="1" u="sng" dirty="0">
                <a:solidFill>
                  <a:srgbClr val="000000"/>
                </a:solidFill>
              </a:rPr>
              <a:t>based on data sharing (Batt4EU Partnership)</a:t>
            </a:r>
            <a:endParaRPr lang="en-US" sz="1400" b="1" dirty="0">
              <a:solidFill>
                <a:srgbClr val="000000"/>
              </a:solidFill>
            </a:endParaRPr>
          </a:p>
        </p:txBody>
      </p:sp>
      <p:sp>
        <p:nvSpPr>
          <p:cNvPr id="11" name="Rectangle 10"/>
          <p:cNvSpPr/>
          <p:nvPr/>
        </p:nvSpPr>
        <p:spPr bwMode="auto">
          <a:xfrm>
            <a:off x="360000" y="1819204"/>
            <a:ext cx="8820471" cy="2994666"/>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r>
              <a:rPr lang="en-GB" sz="1200" b="1" u="sng" dirty="0">
                <a:solidFill>
                  <a:schemeClr val="tx2"/>
                </a:solidFill>
                <a:ea typeface="Times New Roman"/>
                <a:cs typeface="Times New Roman"/>
              </a:rPr>
              <a:t>:</a:t>
            </a:r>
            <a:endParaRPr dirty="0"/>
          </a:p>
          <a:p>
            <a:pPr marL="171450" indent="-171450">
              <a:spcBef>
                <a:spcPts val="600"/>
              </a:spcBef>
              <a:buFont typeface="Arial"/>
              <a:buChar char="•"/>
              <a:defRPr/>
            </a:pPr>
            <a:r>
              <a:rPr lang="fr-FR" sz="1100" dirty="0"/>
              <a:t>B</a:t>
            </a:r>
            <a:r>
              <a:rPr lang="fr-FR" sz="1100" dirty="0" smtClean="0"/>
              <a:t>ase </a:t>
            </a:r>
            <a:r>
              <a:rPr lang="fr-FR" sz="1100" dirty="0"/>
              <a:t>économique européenne plus forte, plus résiliente, plus compétitive et </a:t>
            </a:r>
            <a:r>
              <a:rPr lang="fr-FR" sz="1100" dirty="0" smtClean="0"/>
              <a:t>adaptée aux </a:t>
            </a:r>
            <a:r>
              <a:rPr lang="fr-FR" sz="1100" dirty="0"/>
              <a:t>transitions verte et </a:t>
            </a:r>
            <a:r>
              <a:rPr lang="fr-FR" sz="1100" dirty="0" smtClean="0"/>
              <a:t>numérique.</a:t>
            </a:r>
          </a:p>
          <a:p>
            <a:pPr marL="171450" indent="-171450">
              <a:buFont typeface="Arial"/>
              <a:buChar char="•"/>
              <a:defRPr/>
            </a:pPr>
            <a:r>
              <a:rPr lang="fr-FR" sz="1100" dirty="0"/>
              <a:t>P</a:t>
            </a:r>
            <a:r>
              <a:rPr lang="fr-FR" sz="1100" dirty="0" smtClean="0"/>
              <a:t>asseport </a:t>
            </a:r>
            <a:r>
              <a:rPr lang="fr-FR" sz="1100" dirty="0"/>
              <a:t>numérique de produit (DPP), une solution appropriée de suivi et </a:t>
            </a:r>
            <a:r>
              <a:rPr lang="fr-FR" sz="1100" dirty="0" smtClean="0"/>
              <a:t>de </a:t>
            </a:r>
            <a:r>
              <a:rPr lang="fr-FR" sz="1100" dirty="0" err="1" smtClean="0"/>
              <a:t>blockchain</a:t>
            </a:r>
            <a:r>
              <a:rPr lang="fr-FR" sz="1100" dirty="0"/>
              <a:t>, </a:t>
            </a:r>
            <a:r>
              <a:rPr lang="fr-FR" sz="1100" dirty="0" smtClean="0"/>
              <a:t>DLT (</a:t>
            </a:r>
            <a:r>
              <a:rPr lang="fr-FR" sz="1100" dirty="0" err="1" smtClean="0"/>
              <a:t>Distributed</a:t>
            </a:r>
            <a:r>
              <a:rPr lang="fr-FR" sz="1100" dirty="0" smtClean="0"/>
              <a:t> </a:t>
            </a:r>
            <a:r>
              <a:rPr lang="fr-FR" sz="1100" dirty="0" err="1"/>
              <a:t>Ledger</a:t>
            </a:r>
            <a:r>
              <a:rPr lang="fr-FR" sz="1100" dirty="0"/>
              <a:t> </a:t>
            </a:r>
            <a:r>
              <a:rPr lang="fr-FR" sz="1100" dirty="0" err="1"/>
              <a:t>Technology</a:t>
            </a:r>
            <a:r>
              <a:rPr lang="fr-FR" sz="1100" dirty="0" smtClean="0"/>
              <a:t>).</a:t>
            </a:r>
          </a:p>
          <a:p>
            <a:pPr marL="171450" indent="-171450">
              <a:buFont typeface="Arial"/>
              <a:buChar char="•"/>
              <a:defRPr/>
            </a:pPr>
            <a:r>
              <a:rPr lang="fr-FR" sz="1100" dirty="0"/>
              <a:t>E</a:t>
            </a:r>
            <a:r>
              <a:rPr lang="fr-FR" sz="1100" dirty="0" smtClean="0"/>
              <a:t>nsemble </a:t>
            </a:r>
            <a:r>
              <a:rPr lang="fr-FR" sz="1100" dirty="0"/>
              <a:t>de méthodes de calcul transparentes pour les indicateurs de batterie </a:t>
            </a:r>
            <a:r>
              <a:rPr lang="fr-FR" sz="1100" dirty="0" smtClean="0"/>
              <a:t>pertinents stockés </a:t>
            </a:r>
            <a:r>
              <a:rPr lang="fr-FR" sz="1100" dirty="0"/>
              <a:t>dans le </a:t>
            </a:r>
            <a:r>
              <a:rPr lang="fr-FR" sz="1100" dirty="0" smtClean="0"/>
              <a:t>DPP.</a:t>
            </a:r>
          </a:p>
          <a:p>
            <a:pPr marL="171450" indent="-171450">
              <a:buFont typeface="Arial"/>
              <a:buChar char="•"/>
              <a:defRPr/>
            </a:pPr>
            <a:r>
              <a:rPr lang="fr-FR" sz="1100" dirty="0"/>
              <a:t>D</a:t>
            </a:r>
            <a:r>
              <a:rPr lang="fr-FR" sz="1100" dirty="0" smtClean="0"/>
              <a:t>émonstration </a:t>
            </a:r>
            <a:r>
              <a:rPr lang="fr-FR" sz="1100" dirty="0"/>
              <a:t>de nouveaux modèles commerciaux dans les différentes parties </a:t>
            </a:r>
            <a:r>
              <a:rPr lang="fr-FR" sz="1100" dirty="0" smtClean="0"/>
              <a:t>des chaînes </a:t>
            </a:r>
            <a:r>
              <a:rPr lang="fr-FR" sz="1100" dirty="0"/>
              <a:t>de valeur des </a:t>
            </a:r>
            <a:r>
              <a:rPr lang="fr-FR" sz="1100" dirty="0" smtClean="0"/>
              <a:t>batteries.</a:t>
            </a:r>
          </a:p>
          <a:p>
            <a:pPr marL="171450" indent="-171450">
              <a:buFont typeface="Arial"/>
              <a:buChar char="•"/>
              <a:defRPr/>
            </a:pPr>
            <a:r>
              <a:rPr lang="fr-FR" sz="1100" dirty="0"/>
              <a:t>A</a:t>
            </a:r>
            <a:r>
              <a:rPr lang="fr-FR" sz="1100" dirty="0" smtClean="0"/>
              <a:t>mélioration </a:t>
            </a:r>
            <a:r>
              <a:rPr lang="fr-FR" sz="1100" dirty="0"/>
              <a:t>du transport des batteries et de la sécurité des travailleurs</a:t>
            </a:r>
            <a:r>
              <a:rPr lang="fr-FR" sz="1100" dirty="0" smtClean="0"/>
              <a:t>.</a:t>
            </a:r>
          </a:p>
          <a:p>
            <a:pPr marL="171450" indent="-171450">
              <a:buFont typeface="Arial"/>
              <a:buChar char="•"/>
              <a:defRPr/>
            </a:pPr>
            <a:r>
              <a:rPr lang="fr-FR" sz="1100" dirty="0" smtClean="0"/>
              <a:t>Mise en place d’une </a:t>
            </a:r>
            <a:r>
              <a:rPr lang="fr-FR" sz="1100" dirty="0"/>
              <a:t>solution </a:t>
            </a:r>
            <a:r>
              <a:rPr lang="fr-FR" sz="1100" dirty="0" smtClean="0"/>
              <a:t>testée </a:t>
            </a:r>
            <a:r>
              <a:rPr lang="fr-FR" sz="1100" dirty="0"/>
              <a:t>tout au long de la chaîne de valeur des batteries</a:t>
            </a:r>
            <a:r>
              <a:rPr lang="fr-FR" sz="1100" dirty="0" smtClean="0"/>
              <a:t>.</a:t>
            </a:r>
          </a:p>
          <a:p>
            <a:pPr marL="171450" indent="-171450">
              <a:buFont typeface="Arial"/>
              <a:buChar char="•"/>
              <a:defRPr/>
            </a:pPr>
            <a:r>
              <a:rPr lang="fr-FR" sz="1100" dirty="0"/>
              <a:t>Au moins 2 pilotes en situation réelle capables d'exploiter les données générées par le DPP </a:t>
            </a:r>
            <a:r>
              <a:rPr lang="fr-FR" sz="1100" dirty="0" smtClean="0"/>
              <a:t>et de </a:t>
            </a:r>
            <a:r>
              <a:rPr lang="fr-FR" sz="1100" dirty="0"/>
              <a:t>tester 2</a:t>
            </a:r>
            <a:r>
              <a:rPr lang="fr-FR" sz="1100" dirty="0" smtClean="0"/>
              <a:t> </a:t>
            </a:r>
            <a:r>
              <a:rPr lang="fr-FR" sz="1100" dirty="0"/>
              <a:t>des solutions </a:t>
            </a:r>
            <a:r>
              <a:rPr lang="fr-FR" sz="1100" dirty="0" smtClean="0"/>
              <a:t>innovantes.</a:t>
            </a: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marR="0" lvl="0" indent="-171450">
              <a:lnSpc>
                <a:spcPct val="100000"/>
              </a:lnSpc>
              <a:spcBef>
                <a:spcPts val="600"/>
              </a:spcBef>
              <a:buClrTx/>
              <a:buSzTx/>
              <a:buFont typeface="Arial"/>
              <a:buChar char="•"/>
              <a:defRPr/>
            </a:pPr>
            <a:r>
              <a:rPr lang="fr-FR" sz="1100" dirty="0"/>
              <a:t>Promouvoir l'adoption d'un développement et d'une mise en </a:t>
            </a:r>
            <a:r>
              <a:rPr lang="fr-FR" sz="1100" dirty="0" smtClean="0"/>
              <a:t>œuvre </a:t>
            </a:r>
            <a:r>
              <a:rPr lang="fr-FR" sz="1100" dirty="0"/>
              <a:t>en aval </a:t>
            </a:r>
            <a:r>
              <a:rPr lang="fr-FR" sz="1100" dirty="0" smtClean="0"/>
              <a:t>d'un DPP </a:t>
            </a:r>
            <a:r>
              <a:rPr lang="fr-FR" sz="1100" dirty="0"/>
              <a:t>pour les </a:t>
            </a:r>
            <a:r>
              <a:rPr lang="fr-FR" sz="1100" dirty="0" smtClean="0"/>
              <a:t>batteries.</a:t>
            </a:r>
          </a:p>
          <a:p>
            <a:pPr marL="171450" marR="0" lvl="0" indent="-171450">
              <a:lnSpc>
                <a:spcPct val="100000"/>
              </a:lnSpc>
              <a:spcBef>
                <a:spcPts val="0"/>
              </a:spcBef>
              <a:buClrTx/>
              <a:buSzTx/>
              <a:buFont typeface="Arial"/>
              <a:buChar char="•"/>
              <a:defRPr/>
            </a:pPr>
            <a:r>
              <a:rPr lang="fr-FR" sz="1100" dirty="0" smtClean="0"/>
              <a:t>Etre </a:t>
            </a:r>
            <a:r>
              <a:rPr lang="fr-FR" sz="1100" dirty="0"/>
              <a:t>en mesure de faciliter la reconnaissance des données en temps réel pour différents indicateurs et au niveau du dispositif </a:t>
            </a:r>
            <a:r>
              <a:rPr lang="fr-FR" sz="1100" dirty="0" smtClean="0"/>
              <a:t>local.</a:t>
            </a:r>
          </a:p>
          <a:p>
            <a:pPr marL="171450" marR="0" lvl="0" indent="-171450">
              <a:lnSpc>
                <a:spcPct val="100000"/>
              </a:lnSpc>
              <a:spcBef>
                <a:spcPts val="0"/>
              </a:spcBef>
              <a:buClrTx/>
              <a:buSzTx/>
              <a:buFont typeface="Arial"/>
              <a:buChar char="•"/>
              <a:defRPr/>
            </a:pPr>
            <a:r>
              <a:rPr lang="fr-FR" sz="1100" dirty="0"/>
              <a:t>Prendre en compte les </a:t>
            </a:r>
            <a:r>
              <a:rPr lang="fr-FR" sz="1100" dirty="0" smtClean="0"/>
              <a:t>KPI proposés </a:t>
            </a:r>
            <a:r>
              <a:rPr lang="fr-FR" sz="1100" dirty="0"/>
              <a:t>par Batteries Europe </a:t>
            </a:r>
            <a:r>
              <a:rPr lang="fr-FR" sz="1100" dirty="0" smtClean="0"/>
              <a:t>ou par </a:t>
            </a:r>
            <a:r>
              <a:rPr lang="fr-FR" sz="1100" dirty="0"/>
              <a:t>les partenariats </a:t>
            </a:r>
            <a:r>
              <a:rPr lang="fr-FR" sz="1100" dirty="0" smtClean="0"/>
              <a:t>dédiés (reflétés dans le SRA).</a:t>
            </a:r>
          </a:p>
          <a:p>
            <a:pPr marL="171450" marR="0" lvl="0" indent="-171450">
              <a:lnSpc>
                <a:spcPct val="100000"/>
              </a:lnSpc>
              <a:spcBef>
                <a:spcPts val="0"/>
              </a:spcBef>
              <a:buClrTx/>
              <a:buSzTx/>
              <a:buFont typeface="Arial"/>
              <a:buChar char="•"/>
              <a:defRPr/>
            </a:pPr>
            <a:r>
              <a:rPr lang="fr-FR" sz="1100" dirty="0"/>
              <a:t>Engager une variété de parties prenantes tout au long de la chaîne de valeur des </a:t>
            </a:r>
            <a:r>
              <a:rPr lang="fr-FR" sz="1100" dirty="0" smtClean="0"/>
              <a:t>batteries pour assurer </a:t>
            </a:r>
            <a:r>
              <a:rPr lang="fr-FR" sz="1100" dirty="0"/>
              <a:t>la traçabilité </a:t>
            </a:r>
            <a:r>
              <a:rPr lang="fr-FR" sz="1100" dirty="0" smtClean="0"/>
              <a:t>continue.</a:t>
            </a:r>
          </a:p>
          <a:p>
            <a:pPr marL="171450" marR="0" lvl="0" indent="-171450">
              <a:lnSpc>
                <a:spcPct val="100000"/>
              </a:lnSpc>
              <a:spcBef>
                <a:spcPts val="0"/>
              </a:spcBef>
              <a:buClrTx/>
              <a:buSzTx/>
              <a:buFont typeface="Arial"/>
              <a:buChar char="•"/>
              <a:defRPr/>
            </a:pPr>
            <a:r>
              <a:rPr lang="fr-FR" sz="1100" dirty="0" smtClean="0"/>
              <a:t>Collaborer </a:t>
            </a:r>
            <a:r>
              <a:rPr lang="fr-FR" sz="1100" dirty="0"/>
              <a:t>avec le partenariat </a:t>
            </a:r>
            <a:r>
              <a:rPr lang="fr-FR" sz="1100" dirty="0" err="1"/>
              <a:t>Battery</a:t>
            </a:r>
            <a:r>
              <a:rPr lang="fr-FR" sz="1100" dirty="0"/>
              <a:t> </a:t>
            </a:r>
            <a:r>
              <a:rPr lang="fr-FR" sz="1100" dirty="0" err="1"/>
              <a:t>Passport</a:t>
            </a:r>
            <a:r>
              <a:rPr lang="fr-FR" sz="1100" dirty="0"/>
              <a:t> (</a:t>
            </a:r>
            <a:r>
              <a:rPr lang="fr-FR" sz="1100" dirty="0" smtClean="0"/>
              <a:t>Global </a:t>
            </a:r>
            <a:r>
              <a:rPr lang="fr-FR" sz="1100" dirty="0" err="1"/>
              <a:t>Battery</a:t>
            </a:r>
            <a:r>
              <a:rPr lang="fr-FR" sz="1100" dirty="0"/>
              <a:t> </a:t>
            </a:r>
            <a:r>
              <a:rPr lang="fr-FR" sz="1100" dirty="0" smtClean="0"/>
              <a:t>Alliance).</a:t>
            </a:r>
            <a:endParaRPr lang="fr-FR" sz="1100" dirty="0"/>
          </a:p>
          <a:p>
            <a:pPr marL="171450" marR="0" lvl="0" indent="-171450">
              <a:lnSpc>
                <a:spcPct val="100000"/>
              </a:lnSpc>
              <a:spcBef>
                <a:spcPts val="0"/>
              </a:spcBef>
              <a:buClrTx/>
              <a:buSzTx/>
              <a:buFont typeface="Arial"/>
              <a:buChar char="•"/>
              <a:defRPr/>
            </a:pPr>
            <a:r>
              <a:rPr lang="fr-FR" sz="1100" dirty="0" smtClean="0"/>
              <a:t>Prendre en compte la </a:t>
            </a:r>
            <a:r>
              <a:rPr lang="fr-FR" sz="1100" dirty="0"/>
              <a:t>coopération </a:t>
            </a:r>
            <a:r>
              <a:rPr lang="fr-FR" sz="1100" dirty="0" smtClean="0"/>
              <a:t>internationale, en particulier </a:t>
            </a:r>
            <a:r>
              <a:rPr lang="fr-FR" sz="1100" dirty="0"/>
              <a:t>avec les États-Unis, le Japon et la Corée du </a:t>
            </a:r>
            <a:r>
              <a:rPr lang="fr-FR" sz="1100" dirty="0" smtClean="0"/>
              <a:t>Sud.</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7</a:t>
            </a:r>
            <a:r>
              <a:rPr lang="en-US" sz="1200" i="1" dirty="0" smtClean="0"/>
              <a:t>)</a:t>
            </a:r>
            <a:endParaRPr dirty="0"/>
          </a:p>
          <a:p>
            <a:pPr lvl="0">
              <a:defRPr/>
            </a:pPr>
            <a:r>
              <a:rPr lang="fr-FR" sz="1200" i="1" dirty="0"/>
              <a:t>Nb de projets financés : 1</a:t>
            </a:r>
            <a:endParaRPr dirty="0"/>
          </a:p>
          <a:p>
            <a:pPr lvl="0">
              <a:defRPr/>
            </a:pPr>
            <a:r>
              <a:rPr lang="fr-FR" sz="1200" i="1" dirty="0"/>
              <a:t>Budget/projet : </a:t>
            </a:r>
            <a:r>
              <a:rPr lang="fr-FR" sz="1200" i="1" dirty="0" smtClean="0"/>
              <a:t>8M</a:t>
            </a:r>
            <a:r>
              <a:rPr lang="fr-FR" sz="1200" i="1" dirty="0"/>
              <a:t>€</a:t>
            </a:r>
            <a:endParaRPr dirty="0"/>
          </a:p>
          <a:p>
            <a:pPr lvl="0">
              <a:defRPr/>
            </a:pPr>
            <a:r>
              <a:rPr lang="fr-FR" sz="1200" i="1" dirty="0"/>
              <a:t>Ouverture : 04/05/2023</a:t>
            </a:r>
          </a:p>
          <a:p>
            <a:pPr lvl="0">
              <a:defRPr/>
            </a:pPr>
            <a:r>
              <a:rPr lang="fr-FR" sz="1200" i="1" dirty="0"/>
              <a:t>Deadline : </a:t>
            </a:r>
            <a:r>
              <a:rPr lang="fr-FR" sz="1200" i="1" dirty="0" smtClean="0"/>
              <a:t>05/09/2023</a:t>
            </a:r>
            <a:endParaRPr lang="fr-FR" sz="1200" i="1" dirty="0"/>
          </a:p>
        </p:txBody>
      </p:sp>
    </p:spTree>
    <p:extLst>
      <p:ext uri="{BB962C8B-B14F-4D97-AF65-F5344CB8AC3E}">
        <p14:creationId xmlns:p14="http://schemas.microsoft.com/office/powerpoint/2010/main" val="3134916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29</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2 , « sous-partie 2 » : Les objectifs</a:t>
            </a:r>
          </a:p>
          <a:p>
            <a:pPr algn="r">
              <a:defRPr/>
            </a:pPr>
            <a:r>
              <a:rPr lang="fr-FR" sz="1200" b="1" dirty="0"/>
              <a:t>Technologies de pointe</a:t>
            </a:r>
            <a:endParaRPr lang="fr-FR" b="1" dirty="0"/>
          </a:p>
        </p:txBody>
      </p:sp>
      <p:sp>
        <p:nvSpPr>
          <p:cNvPr id="6" name="Rectangle 5"/>
          <p:cNvSpPr/>
          <p:nvPr/>
        </p:nvSpPr>
        <p:spPr bwMode="auto">
          <a:xfrm>
            <a:off x="323528" y="1028219"/>
            <a:ext cx="8442808" cy="2046714"/>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Technologies de pointe émergentes et solutions climatiques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p>
          <a:p>
            <a:pPr algn="just">
              <a:defRPr/>
            </a:pPr>
            <a:endParaRPr lang="fr-FR" sz="1400" dirty="0"/>
          </a:p>
          <a:p>
            <a:pPr marL="171450" indent="-171450" algn="just">
              <a:spcAft>
                <a:spcPts val="600"/>
              </a:spcAft>
              <a:buFont typeface="Arial"/>
              <a:buChar char="•"/>
              <a:defRPr/>
            </a:pPr>
            <a:r>
              <a:rPr lang="fr-FR" sz="1350" dirty="0">
                <a:solidFill>
                  <a:srgbClr val="000000"/>
                </a:solidFill>
              </a:rPr>
              <a:t>Émergence de technologies non-anticipées permettant l‘émergence de secteurs de l'énergie et des transports à gaz à effet de serre nuls et d'émissions négatives</a:t>
            </a:r>
          </a:p>
          <a:p>
            <a:pPr marL="171450" indent="-171450" algn="just">
              <a:spcAft>
                <a:spcPts val="600"/>
              </a:spcAft>
              <a:buFont typeface="Arial"/>
              <a:buChar char="•"/>
              <a:defRPr/>
            </a:pPr>
            <a:r>
              <a:rPr lang="fr-FR" sz="1350" dirty="0">
                <a:solidFill>
                  <a:srgbClr val="000000"/>
                </a:solidFill>
              </a:rPr>
              <a:t>Développement de technologies à haut risque et à haut rendement pour permettre une transition vers une économie européenne neutre en termes de gaz à effet de serre. </a:t>
            </a:r>
          </a:p>
        </p:txBody>
      </p:sp>
    </p:spTree>
    <p:extLst>
      <p:ext uri="{BB962C8B-B14F-4D97-AF65-F5344CB8AC3E}">
        <p14:creationId xmlns:p14="http://schemas.microsoft.com/office/powerpoint/2010/main" val="16683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2023 de la destination 2</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Tree>
    <p:extLst>
      <p:ext uri="{BB962C8B-B14F-4D97-AF65-F5344CB8AC3E}">
        <p14:creationId xmlns:p14="http://schemas.microsoft.com/office/powerpoint/2010/main" val="2606888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9774" y="1059582"/>
            <a:ext cx="8424223" cy="3504297"/>
          </a:xfrm>
          <a:prstGeom prst="rect">
            <a:avLst/>
          </a:prstGeom>
          <a:noFill/>
        </p:spPr>
        <p:txBody>
          <a:bodyPr/>
          <a:lstStyle/>
          <a:p>
            <a:pPr marL="0" indent="0">
              <a:spcBef>
                <a:spcPts val="600"/>
              </a:spcBef>
              <a:spcAft>
                <a:spcPts val="600"/>
              </a:spcAft>
              <a:defRPr/>
            </a:pPr>
            <a:r>
              <a:rPr lang="fr-FR" sz="1400" b="1" dirty="0"/>
              <a:t>Le site de la </a:t>
            </a:r>
            <a:r>
              <a:rPr lang="fr-FR" sz="1400" b="1" dirty="0" smtClean="0"/>
              <a:t>Commission européenne </a:t>
            </a:r>
            <a:r>
              <a:rPr lang="fr-FR" sz="1400" b="1" u="sng" dirty="0">
                <a:hlinkClick r:id="rId2" tooltip="https://ec.europa.eu/info/funding-tenders/opportunities/portal/screen/home"/>
              </a:rPr>
              <a:t>« </a:t>
            </a:r>
            <a:r>
              <a:rPr lang="fr-FR" sz="1400" b="1" u="sng" dirty="0" err="1">
                <a:hlinkClick r:id="rId2" tooltip="https://ec.europa.eu/info/funding-tenders/opportunities/portal/screen/home"/>
              </a:rPr>
              <a:t>Funding</a:t>
            </a:r>
            <a:r>
              <a:rPr lang="fr-FR" sz="1400" b="1" u="sng" dirty="0">
                <a:hlinkClick r:id="rId2" tooltip="https://ec.europa.eu/info/funding-tenders/opportunities/portal/screen/home"/>
              </a:rPr>
              <a:t> and Tenders »</a:t>
            </a:r>
            <a:r>
              <a:rPr lang="fr-FR" sz="1400" b="1" dirty="0"/>
              <a:t> </a:t>
            </a:r>
            <a:endParaRPr lang="fr-FR" sz="1400" b="1" dirty="0" smtClean="0"/>
          </a:p>
          <a:p>
            <a:pPr marL="0" indent="0">
              <a:spcBef>
                <a:spcPts val="600"/>
              </a:spcBef>
              <a:spcAft>
                <a:spcPts val="600"/>
              </a:spcAft>
              <a:defRPr/>
            </a:pPr>
            <a:r>
              <a:rPr lang="fr-FR" sz="1400" b="1" dirty="0" smtClean="0"/>
              <a:t>Le </a:t>
            </a:r>
            <a:r>
              <a:rPr lang="fr-FR" sz="1400" b="1" u="sng" dirty="0">
                <a:hlinkClick r:id="rId3" tooltip="https://www.horizon-europe.gouv.fr/"/>
              </a:rPr>
              <a:t>Portail français </a:t>
            </a:r>
            <a:r>
              <a:rPr lang="fr-FR" sz="1400" b="1" dirty="0"/>
              <a:t>dédié à Horizon Europe : </a:t>
            </a:r>
            <a:r>
              <a:rPr lang="fr-FR" sz="1200" i="1" dirty="0">
                <a:solidFill>
                  <a:schemeClr val="tx1"/>
                </a:solidFill>
              </a:rPr>
              <a:t>actualités, événements, </a:t>
            </a:r>
            <a:r>
              <a:rPr lang="fr-FR" sz="1200" i="1" dirty="0" smtClean="0">
                <a:solidFill>
                  <a:schemeClr val="tx1"/>
                </a:solidFill>
              </a:rPr>
              <a:t>documentation, </a:t>
            </a:r>
            <a:r>
              <a:rPr lang="fr-FR" sz="1200" i="1" dirty="0">
                <a:solidFill>
                  <a:schemeClr val="tx1"/>
                </a:solidFill>
              </a:rPr>
              <a:t>statistiques, </a:t>
            </a:r>
            <a:r>
              <a:rPr lang="fr-FR" sz="1200" i="1" dirty="0" smtClean="0">
                <a:solidFill>
                  <a:schemeClr val="tx1"/>
                </a:solidFill>
              </a:rPr>
              <a:t>réseau </a:t>
            </a:r>
            <a:r>
              <a:rPr lang="fr-FR" sz="1200" i="1" dirty="0">
                <a:solidFill>
                  <a:schemeClr val="tx1"/>
                </a:solidFill>
              </a:rPr>
              <a:t>des PCN…</a:t>
            </a:r>
            <a:endParaRPr lang="fr-FR" sz="1400" i="1" dirty="0">
              <a:solidFill>
                <a:schemeClr val="tx1"/>
              </a:solidFill>
            </a:endParaRPr>
          </a:p>
          <a:p>
            <a:pPr marL="0" indent="0">
              <a:spcBef>
                <a:spcPts val="600"/>
              </a:spcBef>
              <a:spcAft>
                <a:spcPts val="600"/>
              </a:spcAft>
              <a:buClr>
                <a:schemeClr val="accent4"/>
              </a:buClr>
              <a:defRPr/>
            </a:pPr>
            <a:r>
              <a:rPr lang="fr-FR" sz="1400" b="1" dirty="0"/>
              <a:t>Le PCN développe un outil de type « Recherches de partenaires et offres de compétences » : </a:t>
            </a:r>
            <a:r>
              <a:rPr lang="fr-FR" sz="1200" i="1" dirty="0">
                <a:solidFill>
                  <a:schemeClr val="tx1"/>
                </a:solidFill>
              </a:rPr>
              <a:t>publiez votre offre, nous l’ajouterons à l’outil et la diffuserons </a:t>
            </a:r>
            <a:r>
              <a:rPr lang="fr-FR" sz="1200" i="1" u="sng" dirty="0">
                <a:solidFill>
                  <a:schemeClr val="tx1"/>
                </a:solidFill>
                <a:hlinkClick r:id="rId4" tooltip="https://www.horizon-europe.gouv.fr/recherches-de-partenaires-et-offres-de-competences-sur-les-thematiques-climatenergie-27650"/>
              </a:rPr>
              <a:t>– télécharger le </a:t>
            </a:r>
            <a:r>
              <a:rPr lang="fr-FR" sz="1200" i="1" u="sng" dirty="0" smtClean="0">
                <a:solidFill>
                  <a:schemeClr val="tx1"/>
                </a:solidFill>
                <a:hlinkClick r:id="rId4" tooltip="https://www.horizon-europe.gouv.fr/recherches-de-partenaires-et-offres-de-competences-sur-les-thematiques-climatenergie-27650"/>
              </a:rPr>
              <a:t>modèle</a:t>
            </a:r>
            <a:endParaRPr lang="fr-FR" sz="1200" i="1" u="sng" dirty="0" smtClean="0">
              <a:solidFill>
                <a:schemeClr val="tx1"/>
              </a:solidFill>
            </a:endParaRPr>
          </a:p>
          <a:p>
            <a:pPr marL="0" indent="0">
              <a:spcBef>
                <a:spcPts val="600"/>
              </a:spcBef>
              <a:spcAft>
                <a:spcPts val="600"/>
              </a:spcAft>
              <a:buClr>
                <a:schemeClr val="accent4"/>
              </a:buClr>
              <a:defRPr/>
            </a:pPr>
            <a:endParaRPr lang="fr-FR" sz="300" i="1" u="sng" dirty="0" smtClean="0">
              <a:solidFill>
                <a:schemeClr val="tx1"/>
              </a:solidFill>
            </a:endParaRPr>
          </a:p>
          <a:p>
            <a:pPr marL="0" indent="0">
              <a:spcBef>
                <a:spcPts val="600"/>
              </a:spcBef>
              <a:spcAft>
                <a:spcPts val="600"/>
              </a:spcAft>
              <a:buClr>
                <a:schemeClr val="accent4"/>
              </a:buClr>
              <a:defRPr/>
            </a:pPr>
            <a:r>
              <a:rPr lang="fr-FR" sz="2000" b="1" dirty="0"/>
              <a:t>Aides financières</a:t>
            </a:r>
          </a:p>
          <a:p>
            <a:pPr marL="0" indent="0">
              <a:spcBef>
                <a:spcPts val="600"/>
              </a:spcBef>
              <a:spcAft>
                <a:spcPts val="300"/>
              </a:spcAft>
              <a:defRPr/>
            </a:pPr>
            <a:r>
              <a:rPr lang="fr-FR" sz="1400" b="1" u="sng" dirty="0">
                <a:hlinkClick r:id="rId5" tooltip="https://anr.fr/fr/detail/call/appel-a-projets-montage-de-reseaux-scientifiques-europeens-ou-internationaux-mrsei-edition-1/"/>
              </a:rPr>
              <a:t>ANR MRSEI </a:t>
            </a:r>
            <a:r>
              <a:rPr lang="fr-FR" sz="1400" b="1" dirty="0"/>
              <a:t> – Montage de réseau scientifique européen et international</a:t>
            </a:r>
            <a:endParaRPr dirty="0"/>
          </a:p>
          <a:p>
            <a:pPr marL="285750" indent="-285750">
              <a:spcAft>
                <a:spcPts val="300"/>
              </a:spcAft>
              <a:buClr>
                <a:schemeClr val="accent4"/>
              </a:buClr>
              <a:buSzPct val="80000"/>
              <a:buFont typeface="Menlo Regular"/>
              <a:buChar char="☛"/>
              <a:defRPr/>
            </a:pPr>
            <a:r>
              <a:rPr lang="fr-FR" sz="1200" dirty="0" smtClean="0">
                <a:solidFill>
                  <a:schemeClr val="tx1"/>
                </a:solidFill>
              </a:rPr>
              <a:t>30 </a:t>
            </a:r>
            <a:r>
              <a:rPr lang="fr-FR" sz="1200" dirty="0">
                <a:solidFill>
                  <a:schemeClr val="tx1"/>
                </a:solidFill>
              </a:rPr>
              <a:t>000 euros pour aider le coordinateur/</a:t>
            </a:r>
            <a:r>
              <a:rPr lang="fr-FR" sz="1200" dirty="0" err="1">
                <a:solidFill>
                  <a:schemeClr val="tx1"/>
                </a:solidFill>
              </a:rPr>
              <a:t>trice</a:t>
            </a:r>
            <a:r>
              <a:rPr lang="fr-FR" sz="1200" dirty="0">
                <a:solidFill>
                  <a:schemeClr val="tx1"/>
                </a:solidFill>
              </a:rPr>
              <a:t> à monter son consortium</a:t>
            </a:r>
            <a:endParaRPr dirty="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Pour les appels en 2 étapes voir l’appel dédié </a:t>
            </a:r>
            <a:r>
              <a:rPr lang="fr-FR" sz="1200" b="1" dirty="0" smtClean="0">
                <a:solidFill>
                  <a:schemeClr val="tx1"/>
                </a:solidFill>
                <a:hlinkClick r:id="rId6"/>
              </a:rPr>
              <a:t>SRSEI</a:t>
            </a:r>
            <a:endParaRPr lang="fr-FR" sz="1200" b="1" dirty="0">
              <a:solidFill>
                <a:schemeClr val="tx1"/>
              </a:solidFill>
            </a:endParaRPr>
          </a:p>
          <a:p>
            <a:pPr marL="0" indent="0">
              <a:spcBef>
                <a:spcPts val="600"/>
              </a:spcBef>
              <a:spcAft>
                <a:spcPts val="600"/>
              </a:spcAft>
              <a:buClr>
                <a:schemeClr val="accent4"/>
              </a:buClr>
              <a:buSzPct val="80000"/>
              <a:defRPr/>
            </a:pPr>
            <a:r>
              <a:rPr lang="fr-FR" sz="1400" b="1" dirty="0" smtClean="0">
                <a:solidFill>
                  <a:schemeClr val="bg2"/>
                </a:solidFill>
                <a:hlinkClick r:id="rId7"/>
              </a:rPr>
              <a:t>Diag PTI </a:t>
            </a:r>
            <a:r>
              <a:rPr lang="fr-FR" sz="1400" b="1" dirty="0"/>
              <a:t>– </a:t>
            </a:r>
            <a:r>
              <a:rPr lang="fr-FR" sz="1400" b="1" dirty="0" smtClean="0"/>
              <a:t>Diagnostic </a:t>
            </a:r>
            <a:r>
              <a:rPr lang="fr-FR" sz="1400" b="1" dirty="0"/>
              <a:t>Partenariat Technologique </a:t>
            </a:r>
            <a:r>
              <a:rPr lang="fr-FR" sz="1400" b="1" dirty="0" smtClean="0"/>
              <a:t>International</a:t>
            </a:r>
          </a:p>
          <a:p>
            <a:pPr marL="285750" indent="-285750">
              <a:spcAft>
                <a:spcPts val="300"/>
              </a:spcAft>
              <a:buClr>
                <a:schemeClr val="accent4"/>
              </a:buClr>
              <a:buSzPct val="80000"/>
              <a:buFont typeface="Menlo Regular"/>
              <a:buChar char="☛"/>
              <a:defRPr/>
            </a:pPr>
            <a:r>
              <a:rPr lang="fr-FR" sz="1200" dirty="0">
                <a:solidFill>
                  <a:schemeClr val="tx1"/>
                </a:solidFill>
              </a:rPr>
              <a:t>Aide pour les entreprises (25 000 euros pour les </a:t>
            </a:r>
            <a:r>
              <a:rPr lang="fr-FR" sz="1200" dirty="0" smtClean="0">
                <a:solidFill>
                  <a:schemeClr val="tx1"/>
                </a:solidFill>
              </a:rPr>
              <a:t>coordinateurs – 5 </a:t>
            </a:r>
            <a:r>
              <a:rPr lang="fr-FR" sz="1200" dirty="0">
                <a:solidFill>
                  <a:schemeClr val="tx1"/>
                </a:solidFill>
              </a:rPr>
              <a:t>000 euros pour les partenaires) </a:t>
            </a:r>
            <a:endParaRPr lang="fr-FR" sz="1200" dirty="0" smtClean="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Possibilités d’accompagnement dans la phase de montage</a:t>
            </a:r>
            <a:endParaRPr lang="fr-FR" sz="1200" dirty="0">
              <a:solidFill>
                <a:schemeClr val="tx1"/>
              </a:solidFill>
            </a:endParaRPr>
          </a:p>
        </p:txBody>
      </p:sp>
      <p:sp>
        <p:nvSpPr>
          <p:cNvPr id="7" name="AutoShape 2" descr="COST"/>
          <p:cNvSpPr>
            <a:spLocks noChangeAspect="1" noChangeArrowheads="1"/>
          </p:cNvSpPr>
          <p:nvPr/>
        </p:nvSpPr>
        <p:spPr bwMode="auto">
          <a:xfrm>
            <a:off x="4419600" y="2419350"/>
            <a:ext cx="304800" cy="30480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000000"/>
              </a:solidFill>
              <a:latin typeface="Arial"/>
              <a:cs typeface="Arial"/>
            </a:endParaRPr>
          </a:p>
        </p:txBody>
      </p:sp>
      <p:sp>
        <p:nvSpPr>
          <p:cNvPr id="10" name="ZoneTexte 9"/>
          <p:cNvSpPr txBox="1"/>
          <p:nvPr/>
        </p:nvSpPr>
        <p:spPr bwMode="auto">
          <a:xfrm>
            <a:off x="3203848" y="195087"/>
            <a:ext cx="5765503" cy="369332"/>
          </a:xfrm>
          <a:prstGeom prst="rect">
            <a:avLst/>
          </a:prstGeom>
          <a:noFill/>
        </p:spPr>
        <p:txBody>
          <a:bodyPr wrap="square" rtlCol="0">
            <a:spAutoFit/>
          </a:bodyPr>
          <a:lstStyle/>
          <a:p>
            <a:pPr algn="r">
              <a:defRPr/>
            </a:pPr>
            <a:r>
              <a:rPr lang="fr-FR" b="1"/>
              <a:t>Liens et outils</a:t>
            </a:r>
          </a:p>
        </p:txBody>
      </p:sp>
    </p:spTree>
    <p:extLst>
      <p:ext uri="{BB962C8B-B14F-4D97-AF65-F5344CB8AC3E}">
        <p14:creationId xmlns:p14="http://schemas.microsoft.com/office/powerpoint/2010/main" val="783095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Ressources</a:t>
            </a:r>
          </a:p>
        </p:txBody>
      </p:sp>
    </p:spTree>
    <p:extLst>
      <p:ext uri="{BB962C8B-B14F-4D97-AF65-F5344CB8AC3E}">
        <p14:creationId xmlns:p14="http://schemas.microsoft.com/office/powerpoint/2010/main" val="432856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profil</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Devenir Expert-évaluateur</a:t>
            </a:r>
          </a:p>
        </p:txBody>
      </p:sp>
    </p:spTree>
    <p:extLst>
      <p:ext uri="{BB962C8B-B14F-4D97-AF65-F5344CB8AC3E}">
        <p14:creationId xmlns:p14="http://schemas.microsoft.com/office/powerpoint/2010/main" val="1876631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Supérieur, </a:t>
            </a:r>
            <a:r>
              <a:rPr lang="fr-FR" sz="1400" i="1" dirty="0" smtClean="0">
                <a:solidFill>
                  <a:schemeClr val="tx1"/>
                </a:solidFill>
              </a:rPr>
              <a:t>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Le réseau PCN</a:t>
            </a:r>
          </a:p>
        </p:txBody>
      </p:sp>
    </p:spTree>
    <p:extLst>
      <p:ext uri="{BB962C8B-B14F-4D97-AF65-F5344CB8AC3E}">
        <p14:creationId xmlns:p14="http://schemas.microsoft.com/office/powerpoint/2010/main" val="1097689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de recherche et d’innovation française pour </a:t>
            </a:r>
            <a:r>
              <a:rPr lang="fr-FR" sz="1400" i="1" dirty="0" smtClean="0">
                <a:solidFill>
                  <a:schemeClr val="tx1"/>
                </a:solidFill>
              </a:rPr>
              <a:t>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dirty="0"/>
              <a:t>Le GTN Cluster 5</a:t>
            </a:r>
          </a:p>
        </p:txBody>
      </p:sp>
    </p:spTree>
    <p:extLst>
      <p:ext uri="{BB962C8B-B14F-4D97-AF65-F5344CB8AC3E}">
        <p14:creationId xmlns:p14="http://schemas.microsoft.com/office/powerpoint/2010/main" val="422103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Contacts PCN</a:t>
            </a:r>
          </a:p>
        </p:txBody>
      </p:sp>
    </p:spTree>
    <p:extLst>
      <p:ext uri="{BB962C8B-B14F-4D97-AF65-F5344CB8AC3E}">
        <p14:creationId xmlns:p14="http://schemas.microsoft.com/office/powerpoint/2010/main" val="60004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2023 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a:solidFill>
                  <a:srgbClr val="FF0000"/>
                </a:solidFill>
              </a:rPr>
              <a:t>publié 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350" b="0" i="0" u="none" strike="noStrike" cap="none" spc="0">
                <a:ln>
                  <a:noFill/>
                </a:ln>
                <a:solidFill>
                  <a:srgbClr val="888888"/>
                </a:solidFill>
                <a:latin typeface="Calibri"/>
                <a:cs typeface="Calibri"/>
              </a:rPr>
              <a:t>4</a:t>
            </a:fld>
            <a:endParaRPr lang="fr-FR" sz="1350" b="0" i="0" u="none" strike="noStrike" cap="none" spc="0">
              <a:ln>
                <a:noFill/>
              </a:ln>
              <a:solidFill>
                <a:srgbClr val="888888"/>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Tree>
    <p:extLst>
      <p:ext uri="{BB962C8B-B14F-4D97-AF65-F5344CB8AC3E}">
        <p14:creationId xmlns:p14="http://schemas.microsoft.com/office/powerpoint/2010/main" val="10845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a:ln>
                  <a:noFill/>
                </a:ln>
                <a:solidFill>
                  <a:schemeClr val="tx1"/>
                </a:solidFill>
                <a:latin typeface="Arial"/>
                <a:cs typeface="Arial"/>
              </a:rPr>
              <a:t>Présentation générale</a:t>
            </a:r>
            <a:endParaRPr/>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a:ln>
                  <a:noFill/>
                </a:ln>
                <a:solidFill>
                  <a:schemeClr val="tx1"/>
                </a:solidFill>
                <a:latin typeface="Arial"/>
                <a:cs typeface="Arial"/>
              </a:rPr>
              <a:t>HORIZON EUROPE</a:t>
            </a:r>
            <a:endParaRPr/>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203164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Appels thématiques (top-down)</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a:ln>
                  <a:noFill/>
                </a:ln>
                <a:solidFill>
                  <a:schemeClr val="tx1"/>
                </a:solidFill>
                <a:latin typeface="Arial"/>
                <a:cs typeface="Arial"/>
              </a:rPr>
              <a:t>CLUSTERS</a:t>
            </a:r>
            <a:endParaRPr/>
          </a:p>
        </p:txBody>
      </p:sp>
      <p:graphicFrame>
        <p:nvGraphicFramePr>
          <p:cNvPr id="7" name="Tableau 6"/>
          <p:cNvGraphicFramePr>
            <a:graphicFrameLocks noGrp="1"/>
          </p:cNvGraphicFramePr>
          <p:nvPr>
            <p:extLst>
              <p:ext uri="{D42A27DB-BD31-4B8C-83A1-F6EECF244321}">
                <p14:modId xmlns:p14="http://schemas.microsoft.com/office/powerpoint/2010/main" val="2207925259"/>
              </p:ext>
            </p:extLst>
          </p:nvPr>
        </p:nvGraphicFramePr>
        <p:xfrm>
          <a:off x="3033628" y="1059582"/>
          <a:ext cx="6110372" cy="3801533"/>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dirty="0">
                          <a:solidFill>
                            <a:schemeClr val="tx1"/>
                          </a:solidFill>
                          <a:latin typeface="+mn-lt"/>
                        </a:rPr>
                        <a:t>Approche </a:t>
                      </a:r>
                      <a:r>
                        <a:rPr lang="fr-FR" sz="1600" b="0" i="1" dirty="0">
                          <a:solidFill>
                            <a:schemeClr val="tx1"/>
                          </a:solidFill>
                          <a:latin typeface="+mn-lt"/>
                        </a:rPr>
                        <a:t>"top-down"</a:t>
                      </a:r>
                      <a:r>
                        <a:rPr lang="fr-FR" sz="1600" b="0" dirty="0">
                          <a:solidFill>
                            <a:schemeClr val="tx1"/>
                          </a:solidFill>
                          <a:latin typeface="+mn-lt"/>
                        </a:rPr>
                        <a:t> pour soutenir les </a:t>
                      </a:r>
                      <a:r>
                        <a:rPr lang="fr-FR" sz="1600" b="1" dirty="0">
                          <a:solidFill>
                            <a:schemeClr val="tx1"/>
                          </a:solidFill>
                          <a:latin typeface="+mn-lt"/>
                        </a:rPr>
                        <a:t>priorités politiques stratégiques </a:t>
                      </a:r>
                      <a:r>
                        <a:rPr lang="fr-FR" sz="1600" b="0" dirty="0">
                          <a:solidFill>
                            <a:schemeClr val="tx1"/>
                          </a:solidFill>
                          <a:latin typeface="+mn-lt"/>
                        </a:rPr>
                        <a:t>de l'Union Européenne</a:t>
                      </a:r>
                      <a:r>
                        <a:rPr lang="fr-FR" sz="1600" b="1" dirty="0">
                          <a:solidFill>
                            <a:schemeClr val="tx1"/>
                          </a:solidFill>
                          <a:latin typeface="+mn-lt"/>
                        </a:rPr>
                        <a:t> </a:t>
                      </a:r>
                      <a:r>
                        <a:rPr lang="fr-FR" sz="1600" b="0" dirty="0">
                          <a:solidFill>
                            <a:schemeClr val="tx1"/>
                          </a:solidFill>
                          <a:latin typeface="+mn-lt"/>
                        </a:rPr>
                        <a:t>et les </a:t>
                      </a:r>
                      <a:r>
                        <a:rPr lang="fr-FR" sz="1600" b="1" dirty="0">
                          <a:solidFill>
                            <a:schemeClr val="tx1"/>
                          </a:solidFill>
                          <a:latin typeface="+mn-lt"/>
                        </a:rPr>
                        <a:t>objectifs de développement durable </a:t>
                      </a:r>
                      <a:r>
                        <a:rPr lang="fr-FR" sz="1600" b="0" dirty="0">
                          <a:solidFill>
                            <a:schemeClr val="tx1"/>
                          </a:solidFill>
                          <a:latin typeface="+mn-lt"/>
                        </a:rPr>
                        <a:t>des Nations Unies.</a:t>
                      </a:r>
                      <a:endParaRPr dirty="0">
                        <a:solidFill>
                          <a:schemeClr val="tx1"/>
                        </a:solidFill>
                      </a:endParaRPr>
                    </a:p>
                    <a:p>
                      <a:pPr marL="285750" marR="437515" lvl="0" indent="-285750">
                        <a:spcAft>
                          <a:spcPts val="300"/>
                        </a:spcAft>
                        <a:buClr>
                          <a:srgbClr val="EA5433"/>
                        </a:buClr>
                        <a:buSzPct val="90000"/>
                        <a:buFont typeface="Courier New"/>
                        <a:buChar char="o"/>
                        <a:defRPr/>
                      </a:pPr>
                      <a:r>
                        <a:rPr lang="fr-FR" sz="1600" b="0" dirty="0">
                          <a:solidFill>
                            <a:schemeClr val="tx1"/>
                          </a:solidFill>
                          <a:latin typeface="+mn-lt"/>
                        </a:rPr>
                        <a:t>Appels à projets </a:t>
                      </a:r>
                      <a:r>
                        <a:rPr lang="fr-FR" sz="1600" b="1" dirty="0">
                          <a:solidFill>
                            <a:schemeClr val="tx1"/>
                          </a:solidFill>
                          <a:latin typeface="+mn-lt"/>
                        </a:rPr>
                        <a:t>centrés sur des problématiques sociétales</a:t>
                      </a:r>
                      <a:r>
                        <a:rPr lang="fr-FR" sz="1600" b="0" dirty="0">
                          <a:solidFill>
                            <a:schemeClr val="tx1"/>
                          </a:solidFill>
                          <a:latin typeface="+mn-lt"/>
                        </a:rPr>
                        <a:t>, des </a:t>
                      </a:r>
                      <a:r>
                        <a:rPr lang="fr-FR" sz="1600" b="1" dirty="0">
                          <a:solidFill>
                            <a:schemeClr val="tx1"/>
                          </a:solidFill>
                          <a:latin typeface="+mn-lt"/>
                        </a:rPr>
                        <a:t>défis globaux : </a:t>
                      </a:r>
                      <a:endParaRPr lang="fr-FR" sz="16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dirty="0">
                          <a:solidFill>
                            <a:schemeClr val="tx1"/>
                          </a:solidFill>
                          <a:latin typeface="+mn-lt"/>
                        </a:rPr>
                        <a:t>Répondre aux</a:t>
                      </a:r>
                      <a:r>
                        <a:rPr lang="fr-FR" sz="1600" b="1" dirty="0">
                          <a:solidFill>
                            <a:schemeClr val="tx1"/>
                          </a:solidFill>
                          <a:latin typeface="+mn-lt"/>
                        </a:rPr>
                        <a:t> impacts attendus</a:t>
                      </a:r>
                      <a:endParaRPr lang="fr-FR" sz="16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dirty="0">
                          <a:solidFill>
                            <a:schemeClr val="tx1"/>
                          </a:solidFill>
                          <a:latin typeface="+mn-lt"/>
                        </a:rPr>
                        <a:t>Fournir des</a:t>
                      </a:r>
                      <a:r>
                        <a:rPr lang="fr-FR" sz="1600" b="1" dirty="0">
                          <a:solidFill>
                            <a:schemeClr val="tx1"/>
                          </a:solidFill>
                          <a:latin typeface="+mn-lt"/>
                        </a:rPr>
                        <a:t> </a:t>
                      </a:r>
                      <a:r>
                        <a:rPr lang="fr-FR" sz="1600" b="1" dirty="0" smtClean="0">
                          <a:solidFill>
                            <a:schemeClr val="tx1"/>
                          </a:solidFill>
                          <a:latin typeface="+mn-lt"/>
                        </a:rPr>
                        <a:t>options</a:t>
                      </a:r>
                      <a:r>
                        <a:rPr lang="fr-FR" sz="1600" b="0" baseline="0" dirty="0" smtClean="0">
                          <a:solidFill>
                            <a:schemeClr val="tx1"/>
                          </a:solidFill>
                          <a:latin typeface="+mn-lt"/>
                        </a:rPr>
                        <a:t> et</a:t>
                      </a:r>
                      <a:r>
                        <a:rPr lang="fr-FR" sz="1600" b="0" dirty="0" smtClean="0">
                          <a:solidFill>
                            <a:schemeClr val="tx1"/>
                          </a:solidFill>
                          <a:latin typeface="+mn-lt"/>
                        </a:rPr>
                        <a:t> </a:t>
                      </a:r>
                      <a:r>
                        <a:rPr lang="fr-FR" sz="1600" b="1" dirty="0" smtClean="0">
                          <a:solidFill>
                            <a:schemeClr val="tx1"/>
                          </a:solidFill>
                          <a:latin typeface="+mn-lt"/>
                        </a:rPr>
                        <a:t>solutions </a:t>
                      </a:r>
                      <a:r>
                        <a:rPr lang="fr-FR" sz="1600" b="1" dirty="0">
                          <a:solidFill>
                            <a:schemeClr val="tx1"/>
                          </a:solidFill>
                          <a:latin typeface="+mn-lt"/>
                        </a:rPr>
                        <a:t>(non) technologiques</a:t>
                      </a:r>
                      <a:r>
                        <a:rPr lang="fr-FR" sz="1600" b="0" dirty="0">
                          <a:solidFill>
                            <a:schemeClr val="tx1"/>
                          </a:solidFill>
                          <a:latin typeface="+mn-lt"/>
                        </a:rPr>
                        <a:t>,</a:t>
                      </a:r>
                      <a:r>
                        <a:rPr lang="fr-FR" sz="1600" b="1" dirty="0">
                          <a:solidFill>
                            <a:schemeClr val="tx1"/>
                          </a:solidFill>
                          <a:latin typeface="+mn-lt"/>
                        </a:rPr>
                        <a:t> </a:t>
                      </a:r>
                      <a:r>
                        <a:rPr lang="fr-FR" sz="1600" b="1" dirty="0" smtClean="0">
                          <a:solidFill>
                            <a:schemeClr val="tx1"/>
                          </a:solidFill>
                          <a:latin typeface="+mn-lt"/>
                        </a:rPr>
                        <a:t>recommandations</a:t>
                      </a:r>
                      <a:r>
                        <a:rPr lang="fr-FR" sz="1600" b="1" dirty="0">
                          <a:solidFill>
                            <a:schemeClr val="tx1"/>
                          </a:solidFill>
                          <a:latin typeface="+mn-lt"/>
                        </a:rPr>
                        <a:t>...</a:t>
                      </a:r>
                      <a:endParaRPr dirty="0">
                        <a:solidFill>
                          <a:schemeClr val="tx1"/>
                        </a:solidFill>
                      </a:endParaRPr>
                    </a:p>
                    <a:p>
                      <a:pPr marL="285750" marR="437515" lvl="0" indent="-285750">
                        <a:spcAft>
                          <a:spcPts val="600"/>
                        </a:spcAft>
                        <a:buClr>
                          <a:srgbClr val="EA5433"/>
                        </a:buClr>
                        <a:buSzPct val="90000"/>
                        <a:buFont typeface="Courier New"/>
                        <a:buChar char="o"/>
                        <a:defRPr/>
                      </a:pPr>
                      <a:r>
                        <a:rPr lang="fr-FR" sz="1600" b="0" dirty="0">
                          <a:solidFill>
                            <a:schemeClr val="tx1"/>
                          </a:solidFill>
                          <a:latin typeface="+mn-lt"/>
                        </a:rPr>
                        <a:t>Projets </a:t>
                      </a:r>
                      <a:r>
                        <a:rPr lang="fr-FR" sz="1600" b="1" dirty="0">
                          <a:solidFill>
                            <a:schemeClr val="tx1"/>
                          </a:solidFill>
                          <a:latin typeface="+mn-lt"/>
                        </a:rPr>
                        <a:t>collaboratifs</a:t>
                      </a:r>
                      <a:r>
                        <a:rPr lang="fr-FR" sz="1600" b="0" dirty="0">
                          <a:solidFill>
                            <a:schemeClr val="tx1"/>
                          </a:solidFill>
                          <a:latin typeface="+mn-lt"/>
                        </a:rPr>
                        <a:t> trans</a:t>
                      </a:r>
                      <a:r>
                        <a:rPr lang="fr-FR" sz="1600" b="1" dirty="0">
                          <a:solidFill>
                            <a:schemeClr val="tx1"/>
                          </a:solidFill>
                          <a:latin typeface="+mn-lt"/>
                        </a:rPr>
                        <a:t>disciplinaires</a:t>
                      </a:r>
                      <a:r>
                        <a:rPr lang="fr-FR" sz="1600" b="0" dirty="0">
                          <a:solidFill>
                            <a:schemeClr val="tx1"/>
                          </a:solidFill>
                          <a:latin typeface="+mn-lt"/>
                        </a:rPr>
                        <a:t>,</a:t>
                      </a:r>
                      <a:r>
                        <a:rPr lang="fr-FR" sz="1600" dirty="0">
                          <a:solidFill>
                            <a:schemeClr val="tx1"/>
                          </a:solidFill>
                          <a:latin typeface="+mn-lt"/>
                        </a:rPr>
                        <a:t> </a:t>
                      </a:r>
                      <a:r>
                        <a:rPr lang="fr-FR" sz="1600" b="0" dirty="0" err="1">
                          <a:solidFill>
                            <a:schemeClr val="tx1"/>
                          </a:solidFill>
                          <a:latin typeface="+mn-lt"/>
                        </a:rPr>
                        <a:t>tran</a:t>
                      </a:r>
                      <a:r>
                        <a:rPr lang="fr-FR" sz="1600" b="1" dirty="0" err="1">
                          <a:solidFill>
                            <a:schemeClr val="tx1"/>
                          </a:solidFill>
                          <a:latin typeface="+mn-lt"/>
                        </a:rPr>
                        <a:t>sectoriels</a:t>
                      </a:r>
                      <a:r>
                        <a:rPr lang="fr-FR" sz="1600" b="1" dirty="0">
                          <a:solidFill>
                            <a:schemeClr val="tx1"/>
                          </a:solidFill>
                          <a:latin typeface="+mn-lt"/>
                        </a:rPr>
                        <a:t> </a:t>
                      </a:r>
                      <a:r>
                        <a:rPr lang="fr-FR" sz="1600" b="0" dirty="0">
                          <a:solidFill>
                            <a:schemeClr val="tx1"/>
                          </a:solidFill>
                          <a:latin typeface="+mn-lt"/>
                        </a:rPr>
                        <a:t>et</a:t>
                      </a:r>
                      <a:r>
                        <a:rPr lang="fr-FR" sz="1600" b="1" dirty="0">
                          <a:solidFill>
                            <a:schemeClr val="tx1"/>
                          </a:solidFill>
                          <a:latin typeface="+mn-lt"/>
                        </a:rPr>
                        <a:t> </a:t>
                      </a:r>
                      <a:r>
                        <a:rPr lang="fr-FR" sz="1600" b="0" dirty="0">
                          <a:solidFill>
                            <a:schemeClr val="tx1"/>
                          </a:solidFill>
                          <a:latin typeface="+mn-lt"/>
                        </a:rPr>
                        <a:t>trans</a:t>
                      </a:r>
                      <a:r>
                        <a:rPr lang="fr-FR" sz="1600" b="1" dirty="0">
                          <a:solidFill>
                            <a:schemeClr val="tx1"/>
                          </a:solidFill>
                          <a:latin typeface="+mn-lt"/>
                        </a:rPr>
                        <a:t>nationaux</a:t>
                      </a:r>
                      <a:endParaRPr lang="fr-FR" sz="14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dirty="0">
                          <a:solidFill>
                            <a:schemeClr val="tx1"/>
                          </a:solidFill>
                          <a:latin typeface="+mn-lt"/>
                        </a:rPr>
                        <a:t>3-4 ans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chemeClr val="accent4"/>
                        </a:buClr>
                        <a:buSzPct val="90000"/>
                        <a:buFont typeface="Courier New"/>
                        <a:buChar char="o"/>
                        <a:defRPr/>
                      </a:pPr>
                      <a:r>
                        <a:rPr lang="fr-FR" sz="1600" b="0" dirty="0">
                          <a:solidFill>
                            <a:schemeClr val="tx1"/>
                          </a:solidFill>
                          <a:latin typeface="+mn-lt"/>
                        </a:rPr>
                        <a:t>Minimum</a:t>
                      </a:r>
                      <a:r>
                        <a:rPr lang="fr-FR" sz="1600" dirty="0">
                          <a:solidFill>
                            <a:schemeClr val="tx1"/>
                          </a:solidFill>
                          <a:latin typeface="+mn-lt"/>
                        </a:rPr>
                        <a:t> </a:t>
                      </a:r>
                      <a:r>
                        <a:rPr lang="fr-FR" sz="1600" b="1" dirty="0">
                          <a:solidFill>
                            <a:schemeClr val="tx1"/>
                          </a:solidFill>
                          <a:latin typeface="+mn-lt"/>
                        </a:rPr>
                        <a:t>2-3 </a:t>
                      </a:r>
                      <a:r>
                        <a:rPr lang="fr-FR" sz="1600" b="1" dirty="0" smtClean="0">
                          <a:solidFill>
                            <a:schemeClr val="tx1"/>
                          </a:solidFill>
                          <a:latin typeface="+mn-lt"/>
                        </a:rPr>
                        <a:t>M€</a:t>
                      </a:r>
                      <a:r>
                        <a:rPr lang="fr-FR" sz="1600" b="0" dirty="0" smtClean="0">
                          <a:solidFill>
                            <a:schemeClr val="tx1"/>
                          </a:solidFill>
                          <a:latin typeface="+mn-lt"/>
                        </a:rPr>
                        <a:t>,</a:t>
                      </a:r>
                      <a:r>
                        <a:rPr lang="fr-FR" sz="1600" b="0" dirty="0">
                          <a:solidFill>
                            <a:schemeClr val="tx1"/>
                          </a:solidFill>
                          <a:latin typeface="+mn-lt"/>
                        </a:rPr>
                        <a:t> </a:t>
                      </a:r>
                      <a:r>
                        <a:rPr lang="fr-FR" sz="1600" b="1" i="0" u="none" strike="noStrike" cap="none" dirty="0">
                          <a:solidFill>
                            <a:schemeClr val="tx1"/>
                          </a:solidFill>
                          <a:latin typeface="+mn-lt"/>
                          <a:ea typeface="+mn-ea"/>
                          <a:cs typeface="+mn-cs"/>
                        </a:rPr>
                        <a:t>4-5 </a:t>
                      </a:r>
                      <a:r>
                        <a:rPr lang="fr-FR" sz="1600" b="1" i="0" u="none" strike="noStrike" cap="none" dirty="0" smtClean="0">
                          <a:solidFill>
                            <a:schemeClr val="tx1"/>
                          </a:solidFill>
                          <a:latin typeface="+mn-lt"/>
                          <a:ea typeface="+mn-ea"/>
                          <a:cs typeface="+mn-cs"/>
                        </a:rPr>
                        <a:t>M€</a:t>
                      </a:r>
                      <a:r>
                        <a:rPr lang="fr-FR" sz="1600" b="0" dirty="0" smtClean="0">
                          <a:solidFill>
                            <a:schemeClr val="tx1"/>
                          </a:solidFill>
                          <a:latin typeface="+mn-lt"/>
                        </a:rPr>
                        <a:t>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rgbClr val="EA5433"/>
                        </a:buClr>
                        <a:buSzPct val="90000"/>
                        <a:buFont typeface="Courier New"/>
                        <a:buChar char="o"/>
                        <a:defRPr/>
                      </a:pPr>
                      <a:r>
                        <a:rPr lang="fr-FR" sz="1600" b="1" u="none" dirty="0">
                          <a:solidFill>
                            <a:schemeClr val="tx1"/>
                          </a:solidFill>
                          <a:latin typeface="+mn-lt"/>
                        </a:rPr>
                        <a:t>3 types de projets :</a:t>
                      </a:r>
                      <a:r>
                        <a:rPr lang="fr-FR" sz="1600" b="0" dirty="0">
                          <a:solidFill>
                            <a:schemeClr val="tx1"/>
                          </a:solidFill>
                          <a:latin typeface="+mn-lt"/>
                        </a:rPr>
                        <a:t> RIA, IA, CSA</a:t>
                      </a:r>
                      <a:endParaRPr lang="fr-FR" sz="14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770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93337517"/>
              </p:ext>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(top-down)</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CLUSTERS</a:t>
            </a:r>
            <a:endParaRPr dirty="0"/>
          </a:p>
        </p:txBody>
      </p:sp>
    </p:spTree>
    <p:extLst>
      <p:ext uri="{BB962C8B-B14F-4D97-AF65-F5344CB8AC3E}">
        <p14:creationId xmlns:p14="http://schemas.microsoft.com/office/powerpoint/2010/main" val="293532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9</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ext uri="{D42A27DB-BD31-4B8C-83A1-F6EECF244321}">
                <p14:modId xmlns:p14="http://schemas.microsoft.com/office/powerpoint/2010/main" val="1582164379"/>
              </p:ext>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Tree>
    <p:extLst>
      <p:ext uri="{BB962C8B-B14F-4D97-AF65-F5344CB8AC3E}">
        <p14:creationId xmlns:p14="http://schemas.microsoft.com/office/powerpoint/2010/main" val="329652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4A17D9-E236-4691-B704-33703C186AEA}">
  <ds:schemaRefs>
    <ds:schemaRef ds:uri="http://schemas.microsoft.com/office/2006/documentManagement/types"/>
    <ds:schemaRef ds:uri="http://schemas.microsoft.com/office/infopath/2007/PartnerControls"/>
    <ds:schemaRef ds:uri="e074068c-b24f-4ff9-a86f-a3aee0152276"/>
    <ds:schemaRef ds:uri="http://purl.org/dc/elements/1.1/"/>
    <ds:schemaRef ds:uri="http://schemas.microsoft.com/office/2006/metadata/properties"/>
    <ds:schemaRef ds:uri="1f47c0f9-1590-49e1-8db1-3ab35d550439"/>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9FF0D36-D67B-401D-9422-759C7B9370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MODL-PPT-HEU-MESR</Template>
  <TotalTime>92564</TotalTime>
  <Words>8524</Words>
  <Application>Microsoft Office PowerPoint</Application>
  <PresentationFormat>Affichage à l'écran (16:9)</PresentationFormat>
  <Paragraphs>1913</Paragraphs>
  <Slides>36</Slides>
  <Notes>3</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.Lucida Grande UI Regular</vt:lpstr>
      <vt:lpstr>Arial</vt:lpstr>
      <vt:lpstr>Arial,Sans-Serif</vt:lpstr>
      <vt:lpstr>Calibri</vt:lpstr>
      <vt:lpstr>Courier New</vt:lpstr>
      <vt:lpstr>Menlo Regular</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2023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Destination 2 Des solutions intersectorielles pour la transition climatique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documents pour aller plus loin</vt:lpstr>
      <vt:lpstr>Devenez expert-évaluateur pour HORIZON EUROPE</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386</cp:revision>
  <cp:lastPrinted>2022-06-28T15:17:54Z</cp:lastPrinted>
  <dcterms:created xsi:type="dcterms:W3CDTF">2022-06-13T15:26:11Z</dcterms:created>
  <dcterms:modified xsi:type="dcterms:W3CDTF">2022-11-28T13:47:26Z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