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Lst>
  <p:notesMasterIdLst>
    <p:notesMasterId r:id="rId36"/>
  </p:notesMasterIdLst>
  <p:handoutMasterIdLst>
    <p:handoutMasterId r:id="rId37"/>
  </p:handoutMasterIdLst>
  <p:sldIdLst>
    <p:sldId id="399" r:id="rId6"/>
    <p:sldId id="328" r:id="rId7"/>
    <p:sldId id="490" r:id="rId8"/>
    <p:sldId id="656" r:id="rId9"/>
    <p:sldId id="669" r:id="rId10"/>
    <p:sldId id="525" r:id="rId11"/>
    <p:sldId id="658" r:id="rId12"/>
    <p:sldId id="646" r:id="rId13"/>
    <p:sldId id="440" r:id="rId14"/>
    <p:sldId id="441" r:id="rId15"/>
    <p:sldId id="660" r:id="rId16"/>
    <p:sldId id="661" r:id="rId17"/>
    <p:sldId id="662" r:id="rId18"/>
    <p:sldId id="663" r:id="rId19"/>
    <p:sldId id="648" r:id="rId20"/>
    <p:sldId id="664" r:id="rId21"/>
    <p:sldId id="665" r:id="rId22"/>
    <p:sldId id="666" r:id="rId23"/>
    <p:sldId id="667" r:id="rId24"/>
    <p:sldId id="560" r:id="rId25"/>
    <p:sldId id="659" r:id="rId26"/>
    <p:sldId id="613" r:id="rId27"/>
    <p:sldId id="653" r:id="rId28"/>
    <p:sldId id="655" r:id="rId29"/>
    <p:sldId id="668" r:id="rId30"/>
    <p:sldId id="638" r:id="rId31"/>
    <p:sldId id="649" r:id="rId32"/>
    <p:sldId id="654" r:id="rId33"/>
    <p:sldId id="611" r:id="rId34"/>
    <p:sldId id="615"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1"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32591-E0D1-DFCB-9518-C0AA87453718}" v="231" dt="2022-09-15T13:15:29.598"/>
    <p1510:client id="{63A544E6-2D7B-5BA9-D35B-1B73CF0A9F6D}" v="2413" dt="2022-09-15T16:03:25.213"/>
    <p1510:client id="{3AAB7406-B5A9-24AA-4C7D-1C71E689BF03}" v="1" dt="2022-09-16T13:42:45.556"/>
    <p1510:client id="{F7569D96-5A45-41EE-BB45-DFD4BF43EB67}" v="171" dt="2022-09-16T10:18:52.844"/>
    <p1510:client id="{44EF8E2C-92F6-C729-0414-C004C3D8C747}" v="2" dt="2022-09-15T14:00:34.528"/>
    <p1510:client id="{4A092171-043F-BB24-E0D6-F812E0611C10}" v="75" dt="2022-09-20T13:46:06.513"/>
    <p1510:client id="{BD4AE692-5FBC-EB1E-CBE6-804EC6E718AD}" v="9" dt="2022-09-15T13:08:04.371"/>
    <p1510:client id="{921F3630-5999-2E1B-2B53-830CFB2D75F0}" v="16" dt="2022-09-16T11:10:35.059"/>
    <p1510:client id="{AB87DD03-D548-4BD3-652B-AAE6CBB515C3}" v="106" dt="2022-09-15T16:27:37.259"/>
    <p1510:client id="{F9376A43-AAF0-3399-2BAE-5182AB638980}" v="262" dt="2022-09-15T12:48:35.83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4" y="13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117"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slide" Target="slides/slide29.xml"/><Relationship Id="rId11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11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14"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13" Type="http://schemas.openxmlformats.org/officeDocument/2006/relationships/presProps" Target="presProps.xml"/><Relationship Id="rId11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116" Type="http://schemas.openxmlformats.org/officeDocument/2006/relationships/tableStyles" Target="tableStyles.xml"/><Relationship Id="rId20" Type="http://schemas.openxmlformats.org/officeDocument/2006/relationships/slide" Target="slides/slide15.xml"/><Relationship Id="rId111"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84614" y="1"/>
            <a:ext cx="2971800" cy="458788"/>
          </a:xfrm>
          <a:prstGeom prst="rect">
            <a:avLst/>
          </a:prstGeom>
        </p:spPr>
        <p:txBody>
          <a:bodyPr vert="horz" lIns="91440" tIns="45720" rIns="91440" bIns="45720" rtlCol="0"/>
          <a:lstStyle>
            <a:lvl1pPr algn="r">
              <a:defRPr sz="1200"/>
            </a:lvl1pPr>
          </a:lstStyle>
          <a:p>
            <a:fld id="{50879BB1-10A8-5240-88E7-0FE7C0588E6C}" type="datetimeFigureOut">
              <a:rPr lang="fr-FR" smtClean="0"/>
              <a:t>27/11/2022</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7BE2FB11-2BF4-3A48-A408-19C827CD84FD}" type="slidenum">
              <a:rPr lang="fr-FR" smtClean="0"/>
              <a:t>‹N°›</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4"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4"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86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err="1"/>
              <a:t>Nombreux</a:t>
            </a:r>
            <a:r>
              <a:rPr lang="en-US"/>
              <a:t> </a:t>
            </a:r>
            <a:r>
              <a:rPr lang="en-US" err="1"/>
              <a:t>appels</a:t>
            </a:r>
            <a:r>
              <a:rPr lang="en-US"/>
              <a:t> </a:t>
            </a:r>
            <a:r>
              <a:rPr lang="en-US" err="1"/>
              <a:t>passés</a:t>
            </a:r>
            <a:r>
              <a:rPr lang="en-US"/>
              <a:t> sur la </a:t>
            </a:r>
            <a:r>
              <a:rPr lang="en-US" err="1"/>
              <a:t>crise</a:t>
            </a:r>
            <a:r>
              <a:rPr lang="en-US"/>
              <a:t> de </a:t>
            </a:r>
            <a:r>
              <a:rPr lang="en-US" err="1"/>
              <a:t>confiance</a:t>
            </a:r>
            <a:r>
              <a:rPr lang="en-US"/>
              <a:t> dans </a:t>
            </a:r>
            <a:r>
              <a:rPr lang="en-US" err="1"/>
              <a:t>nos</a:t>
            </a:r>
            <a:r>
              <a:rPr lang="en-US"/>
              <a:t> </a:t>
            </a:r>
            <a:r>
              <a:rPr lang="en-US" err="1"/>
              <a:t>démocraties</a:t>
            </a:r>
            <a:r>
              <a:rPr lang="en-US"/>
              <a:t>, les </a:t>
            </a:r>
            <a:r>
              <a:rPr lang="en-US" err="1"/>
              <a:t>discours</a:t>
            </a:r>
            <a:r>
              <a:rPr lang="en-US"/>
              <a:t> </a:t>
            </a:r>
            <a:r>
              <a:rPr lang="en-US" err="1"/>
              <a:t>populistes</a:t>
            </a:r>
            <a:r>
              <a:rPr lang="en-US"/>
              <a:t>, la </a:t>
            </a:r>
            <a:r>
              <a:rPr lang="en-US" err="1"/>
              <a:t>désinformation</a:t>
            </a:r>
            <a:r>
              <a:rPr lang="en-US"/>
              <a:t>, </a:t>
            </a:r>
            <a:r>
              <a:rPr lang="en-US" err="1"/>
              <a:t>l'influence</a:t>
            </a:r>
            <a:r>
              <a:rPr lang="en-US"/>
              <a:t> des </a:t>
            </a:r>
            <a:r>
              <a:rPr lang="en-US" err="1"/>
              <a:t>réseaux</a:t>
            </a:r>
            <a:r>
              <a:rPr lang="en-US"/>
              <a:t> </a:t>
            </a:r>
            <a:r>
              <a:rPr lang="en-US" err="1"/>
              <a:t>sociaux</a:t>
            </a:r>
            <a:r>
              <a:rPr lang="en-US"/>
              <a:t>, les questions </a:t>
            </a:r>
            <a:r>
              <a:rPr lang="en-US" err="1"/>
              <a:t>d'identités</a:t>
            </a:r>
            <a:r>
              <a:rPr lang="en-US"/>
              <a:t>... Pour les plus </a:t>
            </a:r>
            <a:r>
              <a:rPr lang="en-US" err="1"/>
              <a:t>récents</a:t>
            </a:r>
            <a:r>
              <a:rPr lang="en-US"/>
              <a:t>: CL2-2022-DEMOCRACY-01-05: Evolution of political extremism and its influence on contemporary social and political dialogue; CL2-2022-DEMOCRACY-01-07: Politics and the impact of online social networks and new media; CL2-2022-DEMOCRACY-01-08: Representative democracy in flux; GOVERNANCE-01-2019: Trust in governance; GOVERNANCE-17-2019: Democratic crisis? Resolving socio-economic and political challenges to reinvigorate democracies </a:t>
            </a: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532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163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47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008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46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259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4808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5618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150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48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84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97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651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777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688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626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0529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79726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266122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6561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1087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770874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6">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1-fct-01-0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euhynet.eu" TargetMode="External"/><Relationship Id="rId5" Type="http://schemas.openxmlformats.org/officeDocument/2006/relationships/hyperlink" Target="https://ec.europa.eu/info/funding-tenders/opportunities/portal/screen/opportunities/topic-details/horizon-cl2-2021-transformations-01-07" TargetMode="External"/><Relationship Id="rId4" Type="http://schemas.openxmlformats.org/officeDocument/2006/relationships/hyperlink" Target="https://ec.europa.eu/info/funding-tenders/opportunities/portal/screen/opportunities/topic-details/horizon-cl2-2022-democracy-01-0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1-fct-01-03"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horizon-cl2-2022-democracy-01-0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2-fct-01-0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2-democracy-01-0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governance-01-2019" TargetMode="External"/><Relationship Id="rId4" Type="http://schemas.openxmlformats.org/officeDocument/2006/relationships/hyperlink" Target="https://ec.europa.eu/info/funding-tenders/opportunities/portal/screen/opportunities/topic-details/horizon-cl2-2022-democracy-01-0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governance-04-2019"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rev-inequal-07-201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2-democracy-01-0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horizon-cl2-2022-transformations-01-05" TargetMode="External"/><Relationship Id="rId4" Type="http://schemas.openxmlformats.org/officeDocument/2006/relationships/hyperlink" Target="https://ec.europa.eu/info/funding-tenders/opportunities/portal/screen/opportunities/topic-details/governance-21-202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1-democracy-01-0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cordis.europa.eu/project/id/693537" TargetMode="External"/><Relationship Id="rId5" Type="http://schemas.openxmlformats.org/officeDocument/2006/relationships/hyperlink" Target="https://ec.europa.eu/info/funding-tenders/opportunities/portal/screen/opportunities/topic-details/eng-globally-02-2017" TargetMode="External"/><Relationship Id="rId4" Type="http://schemas.openxmlformats.org/officeDocument/2006/relationships/hyperlink" Target="https://ec.europa.eu/info/funding-tenders/opportunities/portal/screen/opportunities/topic-details/su-governance-07-20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knowledge4policy.ec.europa.eu/participatory-democracy_e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freedomhouse.org/report/freedom-world/2021/democracy-under-siege" TargetMode="External"/><Relationship Id="rId4" Type="http://schemas.openxmlformats.org/officeDocument/2006/relationships/hyperlink" Target="https://research-and-innovation.ec.europa.eu/research-area/social-sciences-and-humanities_e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ordis.europa.eu/search/e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3.xml"/><Relationship Id="rId4" Type="http://schemas.openxmlformats.org/officeDocument/2006/relationships/image" Target="../media/image10.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horizon-europe.gouv.fr/boite-outils-du-pcn-cluster-2-30216"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1.png"/><Relationship Id="rId7" Type="http://schemas.openxmlformats.org/officeDocument/2006/relationships/image" Target="../media/image15.tif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tiff"/><Relationship Id="rId5" Type="http://schemas.openxmlformats.org/officeDocument/2006/relationships/image" Target="../media/image13.tiff"/><Relationship Id="rId10" Type="http://schemas.openxmlformats.org/officeDocument/2006/relationships/hyperlink" Target="https://www.horizon-europe.gouv.fr/cluster-2" TargetMode="External"/><Relationship Id="rId4" Type="http://schemas.openxmlformats.org/officeDocument/2006/relationships/image" Target="../media/image12.tiff"/><Relationship Id="rId9" Type="http://schemas.openxmlformats.org/officeDocument/2006/relationships/hyperlink" Target="mailto:pcn-shs@recherche.gouv.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1126770" y="1322773"/>
            <a:ext cx="7668384" cy="3106351"/>
          </a:xfrm>
        </p:spPr>
        <p:txBody>
          <a:bodyPr/>
          <a:lstStyle/>
          <a:p>
            <a:pPr>
              <a:lnSpc>
                <a:spcPct val="100000"/>
              </a:lnSpc>
            </a:pPr>
            <a:r>
              <a:rPr lang="fr-FR" sz="2800" b="0" dirty="0"/>
              <a:t>Programme Horizon Europe </a:t>
            </a:r>
          </a:p>
          <a:p>
            <a:pPr>
              <a:lnSpc>
                <a:spcPct val="100000"/>
              </a:lnSpc>
            </a:pPr>
            <a:r>
              <a:rPr lang="fr-FR" sz="2800" b="0" dirty="0"/>
              <a:t>Cluster 2  </a:t>
            </a:r>
          </a:p>
          <a:p>
            <a:pPr>
              <a:lnSpc>
                <a:spcPct val="100000"/>
              </a:lnSpc>
            </a:pPr>
            <a:r>
              <a:rPr lang="fr-FR" sz="2800" b="0" dirty="0"/>
              <a:t>‘Culture, créativité  et société inclusive’</a:t>
            </a:r>
          </a:p>
          <a:p>
            <a:pPr>
              <a:lnSpc>
                <a:spcPct val="100000"/>
              </a:lnSpc>
            </a:pPr>
            <a:endParaRPr lang="fr-FR" sz="2800" b="0" dirty="0"/>
          </a:p>
          <a:p>
            <a:pPr>
              <a:lnSpc>
                <a:spcPct val="100000"/>
              </a:lnSpc>
            </a:pPr>
            <a:r>
              <a:rPr lang="fr-FR" sz="2800" b="0" dirty="0"/>
              <a:t>Webinaire 28 novembre 2022</a:t>
            </a:r>
          </a:p>
          <a:p>
            <a:pPr>
              <a:lnSpc>
                <a:spcPct val="100000"/>
              </a:lnSpc>
            </a:pPr>
            <a:r>
              <a:rPr lang="fr-FR" sz="2800" b="0" dirty="0"/>
              <a:t>Appels ‘Démocratie et gouvernance’</a:t>
            </a:r>
            <a:endParaRPr lang="fr-FR" sz="2800" dirty="0"/>
          </a:p>
          <a:p>
            <a:pPr>
              <a:lnSpc>
                <a:spcPct val="100000"/>
              </a:lnSpc>
            </a:pPr>
            <a:endParaRPr lang="fr-FR" sz="2800" dirty="0"/>
          </a:p>
          <a:p>
            <a:pPr>
              <a:lnSpc>
                <a:spcPct val="100000"/>
              </a:lnSpc>
            </a:pPr>
            <a:r>
              <a:rPr lang="fr-FR" sz="2000" b="0" dirty="0"/>
              <a:t>                                                     </a:t>
            </a:r>
            <a:endParaRPr lang="fr-FR" dirty="0"/>
          </a:p>
          <a:p>
            <a:pPr>
              <a:lnSpc>
                <a:spcPct val="100000"/>
              </a:lnSpc>
              <a:spcBef>
                <a:spcPts val="1200"/>
              </a:spcBef>
            </a:pPr>
            <a:r>
              <a:rPr lang="fr-FR" sz="2000" b="0" dirty="0"/>
              <a:t>                                                       - - </a:t>
            </a:r>
            <a:endParaRPr lang="fr-FR" dirty="0"/>
          </a:p>
        </p:txBody>
      </p:sp>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1012091"/>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Destination 1 : Démocratie et gouvernance </a:t>
            </a:r>
          </a:p>
        </p:txBody>
      </p:sp>
      <p:sp>
        <p:nvSpPr>
          <p:cNvPr id="118" name="Google Shape;118;p9"/>
          <p:cNvSpPr txBox="1">
            <a:spLocks noGrp="1"/>
          </p:cNvSpPr>
          <p:nvPr>
            <p:ph type="body" idx="1"/>
          </p:nvPr>
        </p:nvSpPr>
        <p:spPr>
          <a:xfrm>
            <a:off x="359999" y="1506431"/>
            <a:ext cx="8413217" cy="3399334"/>
          </a:xfrm>
          <a:prstGeom prst="rect">
            <a:avLst/>
          </a:prstGeom>
          <a:solidFill>
            <a:schemeClr val="bg1"/>
          </a:solidFill>
          <a:ln>
            <a:noFill/>
          </a:ln>
        </p:spPr>
        <p:txBody>
          <a:bodyPr spcFirstLastPara="1" wrap="square" lIns="0" tIns="0" rIns="0" bIns="0" anchor="t" anchorCtr="0">
            <a:noAutofit/>
          </a:bodyPr>
          <a:lstStyle/>
          <a:p>
            <a:pPr marL="514350" indent="-285750" algn="just">
              <a:spcBef>
                <a:spcPts val="600"/>
              </a:spcBef>
              <a:buFont typeface="Arial"/>
              <a:buChar char="•"/>
            </a:pPr>
            <a:r>
              <a:rPr lang="fr-FR" sz="1500" dirty="0"/>
              <a:t>La </a:t>
            </a:r>
            <a:r>
              <a:rPr lang="fr-FR" sz="1500" b="1" dirty="0"/>
              <a:t>crise de confiance dans nos institutions</a:t>
            </a:r>
            <a:r>
              <a:rPr lang="fr-FR" sz="1500" dirty="0"/>
              <a:t> </a:t>
            </a:r>
            <a:r>
              <a:rPr lang="fr-FR" sz="1500" b="1" dirty="0"/>
              <a:t>et l’intensification du rejet de la démocratie</a:t>
            </a:r>
            <a:r>
              <a:rPr lang="fr-FR" sz="1500" dirty="0"/>
              <a:t>:</a:t>
            </a:r>
            <a:r>
              <a:rPr lang="en-US" sz="1500" dirty="0"/>
              <a:t> </a:t>
            </a:r>
            <a:r>
              <a:rPr lang="fr-FR" sz="1500" dirty="0"/>
              <a:t>la désinformation ; le poids des mouvements extrémistes ; la remise en cause du contrat social; les nouveaux référents identitaires (religion, LGBT…); la montée des populismes, des régimes nationalistes, autoritaires </a:t>
            </a:r>
          </a:p>
          <a:p>
            <a:pPr marL="514350" indent="-285750" algn="just">
              <a:spcBef>
                <a:spcPts val="600"/>
              </a:spcBef>
              <a:buChar char="•"/>
            </a:pPr>
            <a:r>
              <a:rPr lang="fr-FR" sz="1500" dirty="0"/>
              <a:t>Les alternatives, les nouveaux processus et espaces démocratiques : les initiatives de </a:t>
            </a:r>
            <a:r>
              <a:rPr lang="fr-FR" sz="1500" b="1" dirty="0"/>
              <a:t>démocratie</a:t>
            </a:r>
            <a:r>
              <a:rPr lang="fr-FR" sz="1500" dirty="0"/>
              <a:t> </a:t>
            </a:r>
            <a:r>
              <a:rPr lang="fr-FR" sz="1500" b="1" dirty="0"/>
              <a:t>participative; </a:t>
            </a:r>
            <a:r>
              <a:rPr lang="fr-FR" sz="1500" dirty="0"/>
              <a:t>la participation de groupes marginalisés ; les </a:t>
            </a:r>
            <a:r>
              <a:rPr lang="fr-FR" sz="1500" b="1" dirty="0"/>
              <a:t>nouveaux espaces d’expression politique</a:t>
            </a:r>
            <a:r>
              <a:rPr lang="fr-FR" sz="1500" dirty="0"/>
              <a:t> relevant de la culture, de l’art…</a:t>
            </a:r>
          </a:p>
          <a:p>
            <a:pPr marL="514350" indent="-285750" algn="just">
              <a:spcBef>
                <a:spcPts val="600"/>
              </a:spcBef>
              <a:buChar char="•"/>
            </a:pPr>
            <a:r>
              <a:rPr lang="fr-FR" sz="1500" dirty="0"/>
              <a:t>Les </a:t>
            </a:r>
            <a:r>
              <a:rPr lang="fr-FR" sz="1500" b="1" dirty="0"/>
              <a:t>mouvements d’opposition, de protestation </a:t>
            </a:r>
            <a:r>
              <a:rPr lang="fr-FR" sz="1500" dirty="0"/>
              <a:t>(subversion, activisme classique, formes innovantes comme la désobéissance civile) </a:t>
            </a:r>
          </a:p>
          <a:p>
            <a:pPr marL="514350" indent="-285750" algn="just">
              <a:spcBef>
                <a:spcPts val="600"/>
              </a:spcBef>
              <a:buChar char="•"/>
            </a:pPr>
            <a:r>
              <a:rPr lang="fr-FR" sz="1500" dirty="0"/>
              <a:t>La </a:t>
            </a:r>
            <a:r>
              <a:rPr lang="fr-FR" sz="1500" b="1" dirty="0"/>
              <a:t>transition climatique</a:t>
            </a:r>
            <a:r>
              <a:rPr lang="fr-FR" sz="1500" dirty="0"/>
              <a:t> : gérer démocratiquement une transition pesant sur </a:t>
            </a:r>
            <a:r>
              <a:rPr lang="fr-FR" sz="1500" dirty="0" err="1"/>
              <a:t>less</a:t>
            </a:r>
            <a:r>
              <a:rPr lang="fr-FR" sz="1500" dirty="0"/>
              <a:t> modes de vie; quelle coopération internationale?</a:t>
            </a:r>
          </a:p>
          <a:p>
            <a:pPr marL="514350" indent="-285750" algn="just">
              <a:spcBef>
                <a:spcPts val="600"/>
              </a:spcBef>
              <a:buChar char="•"/>
            </a:pPr>
            <a:r>
              <a:rPr lang="fr-FR" sz="1500" dirty="0"/>
              <a:t>Les évolutions </a:t>
            </a:r>
            <a:r>
              <a:rPr lang="fr-FR" sz="1500" b="1" dirty="0"/>
              <a:t>géopolitiques</a:t>
            </a:r>
            <a:r>
              <a:rPr lang="fr-FR" sz="1500" dirty="0"/>
              <a:t>, la politique de voisinage, l’invasion de l’Ukraine par la Russie</a:t>
            </a:r>
          </a:p>
          <a:p>
            <a:pPr marL="228600" indent="0" algn="just"/>
            <a:endParaRPr lang="fr-FR" sz="1500" dirty="0">
              <a:solidFill>
                <a:schemeClr val="bg2"/>
              </a:solidFill>
            </a:endParaRP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a:solidFill>
                  <a:schemeClr val="accent4"/>
                </a:solidFill>
              </a:rPr>
              <a:t>2023-2024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Tree>
    <p:extLst>
      <p:ext uri="{BB962C8B-B14F-4D97-AF65-F5344CB8AC3E}">
        <p14:creationId xmlns:p14="http://schemas.microsoft.com/office/powerpoint/2010/main" val="69124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Detecting, analyzing and countering foreign information manipulation and interference</a:t>
            </a:r>
            <a:endParaRPr lang="en-US" sz="2400"/>
          </a:p>
        </p:txBody>
      </p:sp>
      <p:sp>
        <p:nvSpPr>
          <p:cNvPr id="200" name="Google Shape;200;p18"/>
          <p:cNvSpPr txBox="1">
            <a:spLocks noGrp="1"/>
          </p:cNvSpPr>
          <p:nvPr>
            <p:ph type="body" idx="1"/>
          </p:nvPr>
        </p:nvSpPr>
        <p:spPr>
          <a:xfrm>
            <a:off x="359999" y="1565889"/>
            <a:ext cx="8424000" cy="231698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123076"/>
              </a:buClr>
              <a:buSzPts val="1500"/>
              <a:buChar char="•"/>
            </a:pPr>
            <a:r>
              <a:rPr lang="fr-FR" sz="1400"/>
              <a:t>Améliorer notre capacité à détecter les</a:t>
            </a:r>
            <a:r>
              <a:rPr lang="fr-FR" sz="1400" b="1"/>
              <a:t> tentatives étrangères d’influencer les processus démocratiques européens</a:t>
            </a:r>
            <a:r>
              <a:rPr lang="fr-FR" sz="1400"/>
              <a:t> : </a:t>
            </a:r>
            <a:r>
              <a:rPr lang="fr-FR" sz="1400" i="1" err="1"/>
              <a:t>Foreign</a:t>
            </a:r>
            <a:r>
              <a:rPr lang="fr-FR" sz="1400" i="1"/>
              <a:t> Information Manipulation and </a:t>
            </a:r>
            <a:r>
              <a:rPr lang="fr-FR" sz="1400" i="1" err="1"/>
              <a:t>Interference</a:t>
            </a:r>
            <a:r>
              <a:rPr lang="fr-FR" sz="1400" i="1"/>
              <a:t> (</a:t>
            </a:r>
            <a:r>
              <a:rPr lang="fr-FR" sz="1400" b="1" i="1"/>
              <a:t>FIMI</a:t>
            </a:r>
            <a:r>
              <a:rPr lang="fr-FR" sz="1400" i="1"/>
              <a:t>) </a:t>
            </a:r>
            <a:r>
              <a:rPr lang="fr-FR" sz="1400"/>
              <a:t>= initiatives souvent coordonnées et usant de moyens légaux.</a:t>
            </a:r>
          </a:p>
          <a:p>
            <a:pPr marL="419100" indent="-285750">
              <a:lnSpc>
                <a:spcPct val="110000"/>
              </a:lnSpc>
              <a:spcBef>
                <a:spcPts val="300"/>
              </a:spcBef>
              <a:buClr>
                <a:srgbClr val="123076"/>
              </a:buClr>
              <a:buSzPts val="1500"/>
              <a:buChar char="•"/>
            </a:pPr>
            <a:r>
              <a:rPr lang="fr-FR" sz="1400"/>
              <a:t>Quelles sont les tactiques, techniques et procédures (</a:t>
            </a:r>
            <a:r>
              <a:rPr lang="fr-FR" sz="1400" b="1"/>
              <a:t>TTP</a:t>
            </a:r>
            <a:r>
              <a:rPr lang="fr-FR" sz="1400"/>
              <a:t>) utilisées ? </a:t>
            </a:r>
          </a:p>
          <a:p>
            <a:pPr marL="419100" indent="-285750">
              <a:lnSpc>
                <a:spcPct val="110000"/>
              </a:lnSpc>
              <a:spcBef>
                <a:spcPts val="300"/>
              </a:spcBef>
              <a:buClr>
                <a:srgbClr val="123076"/>
              </a:buClr>
              <a:buSzPts val="1500"/>
              <a:buChar char="•"/>
            </a:pPr>
            <a:r>
              <a:rPr lang="fr-FR" sz="1400"/>
              <a:t>Liens avec activités illégales : cyberattaques, discours de haine. </a:t>
            </a:r>
            <a:endParaRPr lang="fr-FR" sz="1400">
              <a:solidFill>
                <a:srgbClr val="000091"/>
              </a:solidFill>
            </a:endParaRPr>
          </a:p>
          <a:p>
            <a:pPr marL="419100" indent="-285750">
              <a:lnSpc>
                <a:spcPct val="110000"/>
              </a:lnSpc>
              <a:spcBef>
                <a:spcPts val="300"/>
              </a:spcBef>
              <a:buClr>
                <a:srgbClr val="123076"/>
              </a:buClr>
              <a:buSzPts val="1500"/>
              <a:buChar char="•"/>
            </a:pPr>
            <a:r>
              <a:rPr lang="fr-FR" sz="1400"/>
              <a:t>Recommandations &amp; méthodes pour les décideurs, les praticiens privés, la société civile pour contrer cette manipulation étrangère et améliorer la résilience. Anticiper aussi les effets négatifs de ces méthodes.</a:t>
            </a:r>
            <a:endParaRPr lang="fr-FR" sz="1400">
              <a:solidFill>
                <a:srgbClr val="000091"/>
              </a:solidFill>
            </a:endParaRPr>
          </a:p>
          <a:p>
            <a:pPr marL="0" indent="0">
              <a:spcBef>
                <a:spcPts val="300"/>
              </a:spcBef>
              <a:buClr>
                <a:schemeClr val="dk1"/>
              </a:buClr>
              <a:buSzPts val="1100"/>
            </a:pPr>
            <a:endParaRPr lang="fr-FR" sz="1500" b="1">
              <a:solidFill>
                <a:schemeClr val="accent4"/>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2066250" y="1262681"/>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Manipulation de l’information et interférences étrangères</a:t>
            </a:r>
            <a:endParaRPr lang="en-US"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HORIZON-CL2-2023-DEMOCRACY-01-01</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17975"/>
            <a:ext cx="8495766" cy="812048"/>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a:solidFill>
                  <a:schemeClr val="bg1">
                    <a:lumMod val="50000"/>
                  </a:schemeClr>
                </a:solidFill>
              </a:rPr>
              <a:t>Voir aussi : </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CL3-2021-</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FCT-01-03</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Desinformation</a:t>
            </a:r>
            <a:r>
              <a:rPr lang="en-US" sz="1100">
                <a:solidFill>
                  <a:schemeClr val="bg1">
                    <a:lumMod val="50000"/>
                  </a:schemeClr>
                </a:solidFill>
                <a:ea typeface="+mn-lt"/>
                <a:cs typeface="+mn-lt"/>
              </a:rPr>
              <a:t> and fake news et, de </a:t>
            </a:r>
            <a:r>
              <a:rPr lang="en-US" sz="1100" err="1">
                <a:solidFill>
                  <a:schemeClr val="bg1">
                    <a:lumMod val="50000"/>
                  </a:schemeClr>
                </a:solidFill>
                <a:ea typeface="+mn-lt"/>
                <a:cs typeface="+mn-lt"/>
              </a:rPr>
              <a:t>façon</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générale</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appels</a:t>
            </a:r>
            <a:r>
              <a:rPr lang="en-US" sz="1100">
                <a:solidFill>
                  <a:schemeClr val="bg1">
                    <a:lumMod val="50000"/>
                  </a:schemeClr>
                </a:solidFill>
                <a:ea typeface="+mn-lt"/>
                <a:cs typeface="+mn-lt"/>
              </a:rPr>
              <a:t> Cluster </a:t>
            </a:r>
            <a:r>
              <a:rPr lang="en-US" sz="1100" err="1">
                <a:solidFill>
                  <a:schemeClr val="bg1">
                    <a:lumMod val="50000"/>
                  </a:schemeClr>
                </a:solidFill>
                <a:ea typeface="+mn-lt"/>
                <a:cs typeface="+mn-lt"/>
              </a:rPr>
              <a:t>sécurité</a:t>
            </a:r>
            <a:r>
              <a:rPr lang="en-US" sz="1100">
                <a:solidFill>
                  <a:schemeClr val="bg1">
                    <a:lumMod val="50000"/>
                  </a:schemeClr>
                </a:solidFill>
                <a:ea typeface="+mn-lt"/>
                <a:cs typeface="+mn-lt"/>
              </a:rPr>
              <a:t> sur les </a:t>
            </a:r>
            <a:r>
              <a:rPr lang="en-US" sz="1100" err="1">
                <a:solidFill>
                  <a:schemeClr val="bg1">
                    <a:lumMod val="50000"/>
                  </a:schemeClr>
                </a:solidFill>
                <a:ea typeface="+mn-lt"/>
                <a:cs typeface="+mn-lt"/>
              </a:rPr>
              <a:t>réseaux</a:t>
            </a:r>
            <a:r>
              <a:rPr lang="en-US" sz="1100">
                <a:solidFill>
                  <a:schemeClr val="bg1">
                    <a:lumMod val="50000"/>
                  </a:schemeClr>
                </a:solidFill>
                <a:ea typeface="+mn-lt"/>
                <a:cs typeface="+mn-lt"/>
              </a:rPr>
              <a:t> de </a:t>
            </a:r>
            <a:r>
              <a:rPr lang="en-US" sz="1100" err="1">
                <a:solidFill>
                  <a:schemeClr val="bg1">
                    <a:lumMod val="50000"/>
                  </a:schemeClr>
                </a:solidFill>
                <a:ea typeface="+mn-lt"/>
                <a:cs typeface="+mn-lt"/>
              </a:rPr>
              <a:t>praticiens</a:t>
            </a:r>
            <a:r>
              <a:rPr lang="en-US" sz="1100">
                <a:solidFill>
                  <a:schemeClr val="bg1">
                    <a:lumMod val="50000"/>
                  </a:schemeClr>
                </a:solidFill>
                <a:ea typeface="+mn-lt"/>
                <a:cs typeface="+mn-lt"/>
              </a:rPr>
              <a:t> dans le </a:t>
            </a:r>
            <a:r>
              <a:rPr lang="en-US" sz="1100" err="1">
                <a:solidFill>
                  <a:schemeClr val="bg1">
                    <a:lumMod val="50000"/>
                  </a:schemeClr>
                </a:solidFill>
                <a:ea typeface="+mn-lt"/>
                <a:cs typeface="+mn-lt"/>
              </a:rPr>
              <a:t>domaine</a:t>
            </a:r>
            <a:r>
              <a:rPr lang="en-US" sz="1100">
                <a:solidFill>
                  <a:schemeClr val="bg1">
                    <a:lumMod val="50000"/>
                  </a:schemeClr>
                </a:solidFill>
                <a:ea typeface="+mn-lt"/>
                <a:cs typeface="+mn-lt"/>
              </a:rPr>
              <a:t> de la </a:t>
            </a:r>
            <a:r>
              <a:rPr lang="en-US" sz="1100" err="1">
                <a:solidFill>
                  <a:schemeClr val="bg1">
                    <a:lumMod val="50000"/>
                  </a:schemeClr>
                </a:solidFill>
                <a:ea typeface="+mn-lt"/>
                <a:cs typeface="+mn-lt"/>
              </a:rPr>
              <a:t>sécurité</a:t>
            </a:r>
            <a:r>
              <a:rPr lang="en-US" sz="1100">
                <a:solidFill>
                  <a:schemeClr val="bg1">
                    <a:lumMod val="50000"/>
                  </a:schemeClr>
                </a:solidFill>
                <a:ea typeface="+mn-lt"/>
                <a:cs typeface="+mn-lt"/>
              </a:rPr>
              <a:t>; CL2-</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DEMOCRACY 2022-01-05</a:t>
            </a:r>
            <a:r>
              <a:rPr lang="en-US" sz="1100">
                <a:solidFill>
                  <a:schemeClr val="bg1">
                    <a:lumMod val="50000"/>
                  </a:schemeClr>
                </a:solidFill>
                <a:ea typeface="+mn-lt"/>
                <a:cs typeface="+mn-lt"/>
              </a:rPr>
              <a:t> sur les </a:t>
            </a:r>
            <a:r>
              <a:rPr lang="en-US" sz="1100" err="1">
                <a:solidFill>
                  <a:schemeClr val="bg1">
                    <a:lumMod val="50000"/>
                  </a:schemeClr>
                </a:solidFill>
                <a:ea typeface="+mn-lt"/>
                <a:cs typeface="+mn-lt"/>
              </a:rPr>
              <a:t>discours</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populistes</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voir</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aussi</a:t>
            </a:r>
            <a:r>
              <a:rPr lang="en-US" sz="1100">
                <a:solidFill>
                  <a:schemeClr val="bg1">
                    <a:lumMod val="50000"/>
                  </a:schemeClr>
                </a:solidFill>
                <a:ea typeface="+mn-lt"/>
                <a:cs typeface="+mn-lt"/>
              </a:rPr>
              <a:t>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CL2-2021-TRANSFORMATIONS-01-07</a:t>
            </a:r>
            <a:r>
              <a:rPr lang="en-US" sz="1100">
                <a:solidFill>
                  <a:schemeClr val="bg1">
                    <a:lumMod val="50000"/>
                  </a:schemeClr>
                </a:solidFill>
                <a:ea typeface="+mn-lt"/>
                <a:cs typeface="+mn-lt"/>
              </a:rPr>
              <a:t>: Upgrading Independent Knowledge on Contemporary China in Europe. </a:t>
            </a:r>
          </a:p>
          <a:p>
            <a:r>
              <a:rPr lang="en-US" sz="1100" err="1">
                <a:solidFill>
                  <a:schemeClr val="bg1">
                    <a:lumMod val="50000"/>
                  </a:schemeClr>
                </a:solidFill>
                <a:cs typeface="Arial"/>
              </a:rPr>
              <a:t>Projet</a:t>
            </a:r>
            <a:r>
              <a:rPr lang="en-US" sz="1100">
                <a:solidFill>
                  <a:schemeClr val="bg1">
                    <a:lumMod val="50000"/>
                  </a:schemeClr>
                </a:solidFill>
                <a:cs typeface="Arial"/>
              </a:rPr>
              <a:t> </a:t>
            </a:r>
            <a:r>
              <a:rPr lang="en-US" sz="1100" err="1">
                <a:solidFill>
                  <a:schemeClr val="bg1">
                    <a:lumMod val="50000"/>
                  </a:schemeClr>
                </a:solidFill>
                <a:cs typeface="Arial"/>
              </a:rPr>
              <a:t>lié</a:t>
            </a:r>
            <a:r>
              <a:rPr lang="en-US" sz="1100">
                <a:solidFill>
                  <a:schemeClr val="bg1">
                    <a:lumMod val="50000"/>
                  </a:schemeClr>
                </a:solidFill>
                <a:cs typeface="Arial"/>
              </a:rPr>
              <a:t>: </a:t>
            </a:r>
            <a:r>
              <a:rPr lang="en-US" sz="1100">
                <a:solidFill>
                  <a:schemeClr val="bg1">
                    <a:lumMod val="50000"/>
                  </a:schemeClr>
                </a:solidFill>
                <a:cs typeface="Arial"/>
                <a:hlinkClick r:id="rId6">
                  <a:extLst>
                    <a:ext uri="{A12FA001-AC4F-418D-AE19-62706E023703}">
                      <ahyp:hlinkClr xmlns:ahyp="http://schemas.microsoft.com/office/drawing/2018/hyperlinkcolor" val="tx"/>
                    </a:ext>
                  </a:extLst>
                </a:hlinkClick>
              </a:rPr>
              <a:t>EU-HYBNET</a:t>
            </a:r>
            <a:endParaRPr lang="en-US" sz="1100" b="1" i="1">
              <a:solidFill>
                <a:schemeClr val="bg1">
                  <a:lumMod val="50000"/>
                </a:schemeClr>
              </a:solidFill>
              <a:cs typeface="Arial"/>
            </a:endParaRPr>
          </a:p>
        </p:txBody>
      </p:sp>
    </p:spTree>
    <p:extLst>
      <p:ext uri="{BB962C8B-B14F-4D97-AF65-F5344CB8AC3E}">
        <p14:creationId xmlns:p14="http://schemas.microsoft.com/office/powerpoint/2010/main" val="254786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696680"/>
          </a:xfrm>
          <a:prstGeom prst="rect">
            <a:avLst/>
          </a:prstGeom>
          <a:noFill/>
          <a:ln>
            <a:noFill/>
          </a:ln>
        </p:spPr>
        <p:txBody>
          <a:bodyPr spcFirstLastPara="1" wrap="square" lIns="0" tIns="0" rIns="0" bIns="0" anchor="t" anchorCtr="0">
            <a:noAutofit/>
          </a:bodyPr>
          <a:lstStyle/>
          <a:p>
            <a:r>
              <a:rPr lang="en-US" sz="1800"/>
              <a:t>Developing a better understanding of information suppression by state authorities as an example of foreign manipulation and interference</a:t>
            </a:r>
            <a:r>
              <a:rPr lang="fr-FR" sz="1800"/>
              <a:t> </a:t>
            </a:r>
            <a:endParaRPr lang="en-US" sz="1800" b="0"/>
          </a:p>
          <a:p>
            <a:endParaRPr lang="fr-FR" sz="1800"/>
          </a:p>
          <a:p>
            <a:endParaRPr lang="en-IE" sz="1800"/>
          </a:p>
        </p:txBody>
      </p:sp>
      <p:sp>
        <p:nvSpPr>
          <p:cNvPr id="200" name="Google Shape;200;p18"/>
          <p:cNvSpPr txBox="1">
            <a:spLocks noGrp="1"/>
          </p:cNvSpPr>
          <p:nvPr>
            <p:ph type="body" idx="1"/>
          </p:nvPr>
        </p:nvSpPr>
        <p:spPr>
          <a:xfrm>
            <a:off x="359999" y="1838451"/>
            <a:ext cx="8424000" cy="2044425"/>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a:t>
            </a:r>
            <a:r>
              <a:rPr lang="fr-FR" sz="1500" b="1"/>
              <a:t>conceptuelle</a:t>
            </a:r>
            <a:r>
              <a:rPr lang="fr-FR" sz="1500"/>
              <a:t> du phénomène</a:t>
            </a:r>
            <a:endParaRPr lang="en-US" sz="1500"/>
          </a:p>
          <a:p>
            <a:pPr marL="419100" indent="-285750">
              <a:lnSpc>
                <a:spcPct val="110000"/>
              </a:lnSpc>
              <a:spcBef>
                <a:spcPts val="300"/>
              </a:spcBef>
              <a:buClr>
                <a:srgbClr val="000091"/>
              </a:buClr>
              <a:buFont typeface="Arial,Sans-Serif"/>
              <a:buChar char="•"/>
            </a:pPr>
            <a:r>
              <a:rPr lang="fr-FR" sz="1500"/>
              <a:t>Présenter des </a:t>
            </a:r>
            <a:r>
              <a:rPr lang="fr-FR" sz="1500" b="1"/>
              <a:t>cas pratiques</a:t>
            </a:r>
            <a:r>
              <a:rPr lang="fr-FR" sz="1500"/>
              <a:t> : pressions sur des individus (harassement, intimidations…), pression sur les médias (restriction des droits, pression sur les journalistes étrangers…) ; coercition économique sur les entreprises étrangères. </a:t>
            </a:r>
            <a:endParaRPr lang="en-US" sz="1500"/>
          </a:p>
          <a:p>
            <a:pPr marL="419100" indent="-285750">
              <a:lnSpc>
                <a:spcPct val="110000"/>
              </a:lnSpc>
              <a:spcBef>
                <a:spcPts val="300"/>
              </a:spcBef>
              <a:buFont typeface="Arial,Sans-Serif"/>
              <a:buChar char="•"/>
            </a:pPr>
            <a:r>
              <a:rPr lang="fr-FR" sz="1500"/>
              <a:t>Réaliser un compendium de ces TTP</a:t>
            </a:r>
            <a:endParaRPr lang="en-US" sz="1500"/>
          </a:p>
          <a:p>
            <a:pPr marL="419100" indent="-285750">
              <a:lnSpc>
                <a:spcPct val="110000"/>
              </a:lnSpc>
              <a:spcBef>
                <a:spcPts val="300"/>
              </a:spcBef>
              <a:buFont typeface="Arial,Sans-Serif"/>
              <a:buChar char="•"/>
            </a:pPr>
            <a:r>
              <a:rPr lang="fr-FR" sz="1500"/>
              <a:t>Approches politique, historique, légale; analyses comportementales...</a:t>
            </a:r>
            <a:endParaRPr lang="en-US" sz="1500"/>
          </a:p>
          <a:p>
            <a:pPr marL="419100" indent="-285750">
              <a:lnSpc>
                <a:spcPct val="110000"/>
              </a:lnSpc>
              <a:spcBef>
                <a:spcPts val="300"/>
              </a:spcBef>
              <a:buFont typeface="Arial,Sans-Serif"/>
              <a:buChar char="•"/>
            </a:pPr>
            <a:r>
              <a:rPr lang="fr-FR" sz="1500"/>
              <a:t>Recommandations, méthodes pour détecter et traiter la suppression d’information dans l’UE, dans les pays associés et dans les pays tiers.</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522231"/>
            <a:ext cx="6717749" cy="3077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spcBef>
                <a:spcPts val="300"/>
              </a:spcBef>
            </a:pPr>
            <a:r>
              <a:rPr lang="fr-FR" sz="1400" b="0" i="1">
                <a:solidFill>
                  <a:schemeClr val="tx1">
                    <a:lumMod val="65000"/>
                    <a:lumOff val="35000"/>
                  </a:schemeClr>
                </a:solidFill>
              </a:rPr>
              <a:t>La suppression d'informations, technique de FIMI par les régimes autoritaires</a:t>
            </a:r>
            <a:endParaRPr lang="fr-FR" sz="1400" b="0">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HORIZON-CL2-2023-DEMOCRACY-01-02 </a:t>
            </a:r>
            <a:endParaRPr lang="en-US" sz="1200" dirty="0"/>
          </a:p>
          <a:p>
            <a:pPr algn="r"/>
            <a:r>
              <a:rPr lang="fr-FR" sz="1200" dirty="0"/>
              <a:t>Budget global : </a:t>
            </a:r>
            <a:r>
              <a:rPr lang="fr-FR" sz="1200" b="1" dirty="0"/>
              <a:t>9M€ - </a:t>
            </a:r>
            <a:r>
              <a:rPr lang="fr-FR" sz="1200" dirty="0"/>
              <a:t>Budget par projet :</a:t>
            </a:r>
            <a:r>
              <a:rPr lang="fr-FR" sz="1200" b="1" dirty="0"/>
              <a:t> 2 à 3M€</a:t>
            </a:r>
            <a:r>
              <a:rPr lang="en-US" sz="1200" dirty="0"/>
              <a:t> </a:t>
            </a:r>
          </a:p>
          <a:p>
            <a:pPr algn="r"/>
            <a:r>
              <a:rPr lang="fr-FR" sz="1200" dirty="0"/>
              <a:t>Type de projet : </a:t>
            </a:r>
            <a:r>
              <a:rPr lang="fr-FR" sz="1200" b="1" dirty="0"/>
              <a:t>Action de Recherche et Innovation (RIA)</a:t>
            </a:r>
            <a:r>
              <a:rPr lang="en-US" sz="1200" dirty="0"/>
              <a:t> </a:t>
            </a:r>
          </a:p>
          <a:p>
            <a:pPr algn="r"/>
            <a:endParaRPr lang="en-US" sz="1200" dirty="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45621"/>
            <a:ext cx="8495766" cy="48099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a:solidFill>
                  <a:schemeClr val="bg1">
                    <a:lumMod val="50000"/>
                  </a:schemeClr>
                </a:solidFill>
                <a:ea typeface="+mn-lt"/>
                <a:cs typeface="+mn-lt"/>
              </a:rPr>
              <a:t>Voir aussi : </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CL3-2021-</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FCT-01-03</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Desinformation</a:t>
            </a:r>
            <a:r>
              <a:rPr lang="en-US" sz="1100">
                <a:solidFill>
                  <a:schemeClr val="bg1">
                    <a:lumMod val="50000"/>
                  </a:schemeClr>
                </a:solidFill>
                <a:ea typeface="+mn-lt"/>
                <a:cs typeface="+mn-lt"/>
              </a:rPr>
              <a:t> and fake news;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CL2-2022-DEMOCRACY-01-06</a:t>
            </a:r>
            <a:r>
              <a:rPr lang="en-US" sz="1100">
                <a:solidFill>
                  <a:schemeClr val="bg1">
                    <a:lumMod val="50000"/>
                  </a:schemeClr>
                </a:solidFill>
                <a:ea typeface="+mn-lt"/>
                <a:cs typeface="+mn-lt"/>
              </a:rPr>
              <a:t>: Media for democracy – democratic media</a:t>
            </a:r>
            <a:endParaRPr lang="en-US">
              <a:solidFill>
                <a:schemeClr val="bg1">
                  <a:lumMod val="50000"/>
                </a:schemeClr>
              </a:solidFill>
            </a:endParaRPr>
          </a:p>
        </p:txBody>
      </p:sp>
    </p:spTree>
    <p:extLst>
      <p:ext uri="{BB962C8B-B14F-4D97-AF65-F5344CB8AC3E}">
        <p14:creationId xmlns:p14="http://schemas.microsoft.com/office/powerpoint/2010/main" val="1445820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New approaches for combatting corruption and other undue influences on political decision</a:t>
            </a:r>
            <a:endParaRPr lang="en-US" sz="1800" b="0"/>
          </a:p>
          <a:p>
            <a:endParaRPr lang="en-US" sz="1800"/>
          </a:p>
        </p:txBody>
      </p:sp>
      <p:sp>
        <p:nvSpPr>
          <p:cNvPr id="200" name="Google Shape;200;p18"/>
          <p:cNvSpPr txBox="1">
            <a:spLocks noGrp="1"/>
          </p:cNvSpPr>
          <p:nvPr>
            <p:ph type="body" idx="1"/>
          </p:nvPr>
        </p:nvSpPr>
        <p:spPr>
          <a:xfrm>
            <a:off x="359999" y="1801816"/>
            <a:ext cx="8424000" cy="2615924"/>
          </a:xfrm>
          <a:prstGeom prst="rect">
            <a:avLst/>
          </a:prstGeom>
          <a:noFill/>
          <a:ln>
            <a:noFill/>
          </a:ln>
        </p:spPr>
        <p:txBody>
          <a:bodyPr spcFirstLastPara="1" wrap="square" lIns="0" tIns="0" rIns="0" bIns="0" anchor="t" anchorCtr="0">
            <a:noAutofit/>
          </a:bodyPr>
          <a:lstStyle/>
          <a:p>
            <a:pPr marL="0" indent="0">
              <a:spcBef>
                <a:spcPts val="300"/>
              </a:spcBef>
            </a:pPr>
            <a:r>
              <a:rPr lang="fr-FR" sz="1500" b="1" dirty="0">
                <a:solidFill>
                  <a:schemeClr val="accent4"/>
                </a:solidFill>
              </a:rPr>
              <a:t>Attendus</a:t>
            </a:r>
            <a:endParaRPr lang="fr-FR" sz="1500" dirty="0">
              <a:solidFill>
                <a:schemeClr val="accent4"/>
              </a:solidFill>
            </a:endParaRPr>
          </a:p>
          <a:p>
            <a:pPr marL="514350" indent="-323850">
              <a:lnSpc>
                <a:spcPct val="110000"/>
              </a:lnSpc>
              <a:spcBef>
                <a:spcPts val="300"/>
              </a:spcBef>
              <a:buClr>
                <a:srgbClr val="000091"/>
              </a:buClr>
              <a:buFont typeface="Arial,Sans-Serif"/>
              <a:buChar char="●"/>
            </a:pPr>
            <a:r>
              <a:rPr lang="fr-FR" sz="1500" dirty="0"/>
              <a:t>Fournir de nouveaux éléments de </a:t>
            </a:r>
            <a:r>
              <a:rPr lang="fr-FR" sz="1500" b="1" dirty="0"/>
              <a:t>compréhension</a:t>
            </a:r>
            <a:r>
              <a:rPr lang="fr-FR" sz="1500" dirty="0"/>
              <a:t> et des </a:t>
            </a:r>
            <a:r>
              <a:rPr lang="fr-FR" sz="1500" b="1" dirty="0"/>
              <a:t>données</a:t>
            </a:r>
            <a:r>
              <a:rPr lang="fr-FR" sz="1500" dirty="0"/>
              <a:t> sur ce phénomène</a:t>
            </a:r>
            <a:endParaRPr lang="en-US" sz="1500" dirty="0"/>
          </a:p>
          <a:p>
            <a:pPr marL="514350" indent="-323850">
              <a:lnSpc>
                <a:spcPct val="110000"/>
              </a:lnSpc>
              <a:spcBef>
                <a:spcPts val="300"/>
              </a:spcBef>
              <a:buClr>
                <a:srgbClr val="000091"/>
              </a:buClr>
              <a:buFont typeface="Arial,Sans-Serif"/>
              <a:buChar char="●"/>
            </a:pPr>
            <a:r>
              <a:rPr lang="fr-FR" sz="1500" dirty="0"/>
              <a:t>Connaissances avancées sur </a:t>
            </a:r>
            <a:r>
              <a:rPr lang="fr-FR" sz="1500" b="1" dirty="0"/>
              <a:t>l’utilisation des technologies</a:t>
            </a:r>
            <a:r>
              <a:rPr lang="fr-FR" sz="1500" dirty="0"/>
              <a:t> (IA, blockchain, analyses données cryptées) pour lutter contre ces formes de manipulation.</a:t>
            </a:r>
            <a:endParaRPr lang="en-US" sz="1500" dirty="0"/>
          </a:p>
          <a:p>
            <a:pPr marL="514350" indent="-323850">
              <a:lnSpc>
                <a:spcPct val="110000"/>
              </a:lnSpc>
              <a:spcBef>
                <a:spcPts val="300"/>
              </a:spcBef>
              <a:buClr>
                <a:srgbClr val="000091"/>
              </a:buClr>
              <a:buFont typeface="Arial,Sans-Serif"/>
              <a:buChar char="●"/>
            </a:pPr>
            <a:r>
              <a:rPr lang="fr-FR" sz="1500" dirty="0"/>
              <a:t>Renforcer les </a:t>
            </a:r>
            <a:r>
              <a:rPr lang="fr-FR" sz="1500" b="1" dirty="0"/>
              <a:t>outils législatifs </a:t>
            </a:r>
            <a:r>
              <a:rPr lang="fr-FR" sz="1500" dirty="0"/>
              <a:t>nationaux et européens</a:t>
            </a:r>
            <a:endParaRPr lang="en-US" sz="1500" dirty="0"/>
          </a:p>
          <a:p>
            <a:pPr marL="514350" indent="-323850">
              <a:lnSpc>
                <a:spcPct val="110000"/>
              </a:lnSpc>
              <a:spcBef>
                <a:spcPts val="300"/>
              </a:spcBef>
              <a:buClr>
                <a:srgbClr val="000091"/>
              </a:buClr>
              <a:buFont typeface="Arial,Sans-Serif"/>
              <a:buChar char="●"/>
            </a:pPr>
            <a:r>
              <a:rPr lang="fr-FR" sz="1500" dirty="0"/>
              <a:t>Les </a:t>
            </a:r>
            <a:r>
              <a:rPr lang="fr-FR" sz="1500" b="1" dirty="0"/>
              <a:t>acteurs </a:t>
            </a:r>
            <a:r>
              <a:rPr lang="fr-FR" sz="1500" dirty="0"/>
              <a:t>de cette corruption : acteurs politiques, financiers, économiques, commerciaux</a:t>
            </a:r>
            <a:endParaRPr lang="en-US" sz="1500" dirty="0"/>
          </a:p>
          <a:p>
            <a:pPr marL="514350" indent="-323850">
              <a:lnSpc>
                <a:spcPct val="110000"/>
              </a:lnSpc>
              <a:spcBef>
                <a:spcPts val="300"/>
              </a:spcBef>
              <a:buClr>
                <a:srgbClr val="000091"/>
              </a:buClr>
              <a:buFont typeface="Arial,Sans-Serif"/>
              <a:buChar char="●"/>
            </a:pPr>
            <a:r>
              <a:rPr lang="fr-FR" sz="1500" dirty="0"/>
              <a:t>Rôle de </a:t>
            </a:r>
            <a:r>
              <a:rPr lang="fr-FR" sz="1500" b="1" dirty="0"/>
              <a:t>l’analyse de données </a:t>
            </a:r>
            <a:r>
              <a:rPr lang="fr-FR" sz="1500" dirty="0"/>
              <a:t>dans la communication politique, rôle du </a:t>
            </a:r>
            <a:r>
              <a:rPr lang="fr-FR" sz="1500" b="1" dirty="0"/>
              <a:t>journalisme d’investigation</a:t>
            </a:r>
            <a:endParaRPr lang="en-US" sz="1500" dirty="0"/>
          </a:p>
          <a:p>
            <a:pPr marL="514350" indent="-323850">
              <a:lnSpc>
                <a:spcPct val="110000"/>
              </a:lnSpc>
              <a:spcBef>
                <a:spcPts val="300"/>
              </a:spcBef>
              <a:buClr>
                <a:srgbClr val="000091"/>
              </a:buClr>
              <a:buFont typeface="Arial,Sans-Serif"/>
              <a:buChar char="●"/>
            </a:pPr>
            <a:r>
              <a:rPr lang="fr-FR" sz="1500" dirty="0"/>
              <a:t>Rôle l’</a:t>
            </a:r>
            <a:r>
              <a:rPr lang="fr-FR" sz="1500" b="1" dirty="0"/>
              <a:t>éducation</a:t>
            </a:r>
            <a:r>
              <a:rPr lang="fr-FR" sz="1500" dirty="0"/>
              <a:t> et des </a:t>
            </a:r>
            <a:r>
              <a:rPr lang="fr-FR" sz="1500" b="1" dirty="0"/>
              <a:t>médias</a:t>
            </a:r>
            <a:r>
              <a:rPr lang="fr-FR" sz="1500" dirty="0"/>
              <a:t>, notamment des </a:t>
            </a:r>
            <a:r>
              <a:rPr lang="fr-FR" sz="1500" b="1" dirty="0"/>
              <a:t>réseaux sociaux</a:t>
            </a:r>
            <a:r>
              <a:rPr lang="fr-FR" sz="1500" dirty="0"/>
              <a:t>.</a:t>
            </a:r>
            <a:endParaRPr lang="fr-FR" dirty="0"/>
          </a:p>
          <a:p>
            <a:pPr marL="0" indent="0">
              <a:spcBef>
                <a:spcPts val="300"/>
              </a:spcBef>
              <a:buClr>
                <a:srgbClr val="000000"/>
              </a:buClr>
              <a:buSzPts val="1100"/>
            </a:pPr>
            <a:endParaRPr lang="fr-FR" sz="1500" b="1" dirty="0">
              <a:solidFill>
                <a:srgbClr val="EA5433"/>
              </a:solidFill>
            </a:endParaRPr>
          </a:p>
          <a:p>
            <a:pPr marL="419100" indent="-285750">
              <a:lnSpc>
                <a:spcPct val="110000"/>
              </a:lnSpc>
              <a:spcBef>
                <a:spcPts val="300"/>
              </a:spcBef>
              <a:buClr>
                <a:srgbClr val="123076"/>
              </a:buClr>
              <a:buSzPts val="1500"/>
              <a:buChar char="•"/>
            </a:pPr>
            <a:endParaRPr lang="fr-FR" sz="1400" dirty="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076347" y="1448962"/>
            <a:ext cx="8351652" cy="2197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spcBef>
                <a:spcPts val="300"/>
              </a:spcBef>
            </a:pPr>
            <a:r>
              <a:rPr lang="fr-FR" sz="1400" b="0" i="1">
                <a:solidFill>
                  <a:schemeClr val="tx1">
                    <a:lumMod val="65000"/>
                    <a:lumOff val="35000"/>
                  </a:schemeClr>
                </a:solidFill>
              </a:rPr>
              <a:t>Combattre la corruption et autres formes d’influence sur les décisions politiques</a:t>
            </a:r>
            <a:endParaRPr lang="fr-FR" sz="1400" b="0">
              <a:solidFill>
                <a:schemeClr val="tx1">
                  <a:lumMod val="65000"/>
                  <a:lumOff val="35000"/>
                </a:schemeClr>
              </a:solidFill>
            </a:endParaRPr>
          </a:p>
          <a:p>
            <a:pPr>
              <a:lnSpc>
                <a:spcPct val="100000"/>
              </a:lnSpc>
            </a:pPr>
            <a:endParaRPr lang="fr-FR" sz="1400" b="0" i="1">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HORIZON-CL2-2023-DEMOCRACY-01-03 </a:t>
            </a:r>
            <a:endParaRPr lang="en-US" sz="1200"/>
          </a:p>
          <a:p>
            <a:pPr algn="r"/>
            <a:r>
              <a:rPr lang="fr-FR" sz="1200"/>
              <a:t>Budget global : </a:t>
            </a:r>
            <a:r>
              <a:rPr lang="fr-FR" sz="1200" b="1"/>
              <a:t>12M€ - </a:t>
            </a:r>
            <a:r>
              <a:rPr lang="fr-FR" sz="1200"/>
              <a:t>Budget par projet :</a:t>
            </a:r>
            <a:r>
              <a:rPr lang="fr-FR" sz="1200" b="1"/>
              <a:t> 5 à 6M€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418614" y="4526216"/>
            <a:ext cx="8495766" cy="34178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marL="133350">
              <a:lnSpc>
                <a:spcPct val="110000"/>
              </a:lnSpc>
              <a:spcBef>
                <a:spcPts val="300"/>
              </a:spcBef>
            </a:pPr>
            <a:r>
              <a:rPr lang="fr-FR" sz="1100">
                <a:solidFill>
                  <a:schemeClr val="bg1">
                    <a:lumMod val="50000"/>
                  </a:schemeClr>
                </a:solidFill>
                <a:ea typeface="+mn-lt"/>
                <a:cs typeface="+mn-lt"/>
              </a:rPr>
              <a:t>Voir aussi :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CL3-2022-FCT-01-05</a:t>
            </a:r>
            <a:r>
              <a:rPr lang="en-US" sz="1100">
                <a:solidFill>
                  <a:schemeClr val="bg1">
                    <a:lumMod val="50000"/>
                  </a:schemeClr>
                </a:solidFill>
                <a:ea typeface="+mn-lt"/>
                <a:cs typeface="+mn-lt"/>
              </a:rPr>
              <a:t>: Effective fight against corruption. </a:t>
            </a:r>
            <a:r>
              <a:rPr lang="en-US" sz="1100" err="1">
                <a:solidFill>
                  <a:schemeClr val="bg1">
                    <a:lumMod val="50000"/>
                  </a:schemeClr>
                </a:solidFill>
                <a:ea typeface="+mn-lt"/>
                <a:cs typeface="+mn-lt"/>
              </a:rPr>
              <a:t>Projet</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associé</a:t>
            </a:r>
            <a:r>
              <a:rPr lang="en-US" sz="1100">
                <a:solidFill>
                  <a:schemeClr val="bg1">
                    <a:lumMod val="50000"/>
                  </a:schemeClr>
                </a:solidFill>
                <a:ea typeface="+mn-lt"/>
                <a:cs typeface="+mn-lt"/>
              </a:rPr>
              <a:t>: FP7 </a:t>
            </a:r>
            <a:r>
              <a:rPr lang="en-GB" sz="1100">
                <a:solidFill>
                  <a:schemeClr val="bg1">
                    <a:lumMod val="50000"/>
                  </a:schemeClr>
                </a:solidFill>
                <a:ea typeface="+mn-lt"/>
                <a:cs typeface="+mn-lt"/>
              </a:rPr>
              <a:t>ANTICORRP</a:t>
            </a:r>
            <a:endParaRPr lang="fr-FR" sz="1100">
              <a:solidFill>
                <a:schemeClr val="bg1">
                  <a:lumMod val="50000"/>
                </a:schemeClr>
              </a:solidFill>
              <a:ea typeface="+mn-lt"/>
              <a:cs typeface="+mn-lt"/>
            </a:endParaRPr>
          </a:p>
          <a:p>
            <a:endParaRPr lang="en-US" sz="1100">
              <a:solidFill>
                <a:schemeClr val="bg1">
                  <a:lumMod val="50000"/>
                </a:schemeClr>
              </a:solidFill>
              <a:cs typeface="Arial"/>
            </a:endParaRPr>
          </a:p>
        </p:txBody>
      </p:sp>
    </p:spTree>
    <p:extLst>
      <p:ext uri="{BB962C8B-B14F-4D97-AF65-F5344CB8AC3E}">
        <p14:creationId xmlns:p14="http://schemas.microsoft.com/office/powerpoint/2010/main" val="319607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The emotional politics of democracy</a:t>
            </a:r>
            <a:endParaRPr lang="en-US"/>
          </a:p>
        </p:txBody>
      </p:sp>
      <p:sp>
        <p:nvSpPr>
          <p:cNvPr id="200" name="Google Shape;200;p18"/>
          <p:cNvSpPr txBox="1">
            <a:spLocks noGrp="1"/>
          </p:cNvSpPr>
          <p:nvPr>
            <p:ph type="body" idx="1"/>
          </p:nvPr>
        </p:nvSpPr>
        <p:spPr>
          <a:xfrm>
            <a:off x="359999" y="1538048"/>
            <a:ext cx="8424000" cy="2674538"/>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Comment </a:t>
            </a:r>
            <a:r>
              <a:rPr lang="fr-FR" sz="1500" b="1"/>
              <a:t>intégrer cette dimension émotionnelle dans les politiques</a:t>
            </a:r>
            <a:r>
              <a:rPr lang="fr-FR" sz="1500"/>
              <a:t>, dans les </a:t>
            </a:r>
            <a:r>
              <a:rPr lang="fr-FR" sz="1500" b="1"/>
              <a:t>prises de décision </a:t>
            </a:r>
            <a:r>
              <a:rPr lang="fr-FR" sz="1500"/>
              <a:t>(informer les décideurs), dans la </a:t>
            </a:r>
            <a:r>
              <a:rPr lang="fr-FR" sz="1500" b="1"/>
              <a:t>communication </a:t>
            </a:r>
            <a:r>
              <a:rPr lang="fr-FR" sz="1500"/>
              <a:t>sur les décisions… </a:t>
            </a:r>
            <a:endParaRPr lang="en-US" sz="1500"/>
          </a:p>
          <a:p>
            <a:pPr marL="419100" indent="-285750">
              <a:lnSpc>
                <a:spcPct val="110000"/>
              </a:lnSpc>
              <a:spcBef>
                <a:spcPts val="300"/>
              </a:spcBef>
              <a:buClr>
                <a:srgbClr val="000091"/>
              </a:buClr>
              <a:buFont typeface="Arial,Sans-Serif"/>
              <a:buChar char="•"/>
            </a:pPr>
            <a:r>
              <a:rPr lang="fr-FR" sz="1500" b="1"/>
              <a:t>Impact </a:t>
            </a:r>
            <a:r>
              <a:rPr lang="fr-FR" sz="1500"/>
              <a:t>des émotions (espoir, peurs, frustrations, solidarité, haine, envie, honte…), des valeurs, identités et normes </a:t>
            </a:r>
            <a:r>
              <a:rPr lang="fr-FR" sz="1500" b="1"/>
              <a:t>sur la confiance dans la démocratie</a:t>
            </a:r>
            <a:r>
              <a:rPr lang="fr-FR" sz="1500"/>
              <a:t>, la mobilisation et la participation politique, la désinformation, les mouvements sociaux, les mouvements extrémistes.</a:t>
            </a:r>
            <a:endParaRPr lang="en-US" sz="1500"/>
          </a:p>
          <a:p>
            <a:pPr marL="419100" indent="-285750">
              <a:lnSpc>
                <a:spcPct val="110000"/>
              </a:lnSpc>
              <a:spcBef>
                <a:spcPts val="300"/>
              </a:spcBef>
              <a:buClr>
                <a:srgbClr val="000091"/>
              </a:buClr>
              <a:buFont typeface="Arial,Sans-Serif"/>
              <a:buChar char="•"/>
            </a:pPr>
            <a:r>
              <a:rPr lang="fr-FR" sz="1500"/>
              <a:t>Concevoir des pilotes, fournir des recommandations concrètes.</a:t>
            </a:r>
            <a:endParaRPr lang="fr-FR"/>
          </a:p>
          <a:p>
            <a:pPr marL="133350" indent="0">
              <a:lnSpc>
                <a:spcPct val="110000"/>
              </a:lnSpc>
              <a:spcBef>
                <a:spcPts val="300"/>
              </a:spcBef>
              <a:buClr>
                <a:srgbClr val="000091"/>
              </a:buClr>
            </a:pPr>
            <a:r>
              <a:rPr lang="fr-FR" sz="1500"/>
              <a:t>Cas d’études recommandés : pandémie de COVID, guerre en Ukraine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112982" y="1214502"/>
            <a:ext cx="8351652" cy="2490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fr-FR" sz="1400" b="0" i="1">
                <a:solidFill>
                  <a:schemeClr val="tx1">
                    <a:lumMod val="65000"/>
                    <a:lumOff val="35000"/>
                  </a:schemeClr>
                </a:solidFill>
              </a:rPr>
              <a:t>Interactions entre politiques et émotions, valeurs, identités, croyances</a:t>
            </a:r>
            <a:endParaRPr lang="en-US"/>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HORIZON-CL2-2023-DEMOCRACY-01-04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3984025"/>
            <a:ext cx="8495766" cy="986551"/>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a:solidFill>
                  <a:schemeClr val="bg1">
                    <a:lumMod val="50000"/>
                  </a:schemeClr>
                </a:solidFill>
                <a:ea typeface="+mn-lt"/>
                <a:cs typeface="+mn-lt"/>
              </a:rPr>
              <a:t>Voir aussi : N</a:t>
            </a:r>
            <a:r>
              <a:rPr lang="en-GB" sz="1100" err="1">
                <a:solidFill>
                  <a:schemeClr val="bg1">
                    <a:lumMod val="50000"/>
                  </a:schemeClr>
                </a:solidFill>
                <a:ea typeface="+mn-lt"/>
                <a:cs typeface="+mn-lt"/>
              </a:rPr>
              <a:t>ombreux</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appels</a:t>
            </a:r>
            <a:r>
              <a:rPr lang="en-GB" sz="1100">
                <a:solidFill>
                  <a:schemeClr val="bg1">
                    <a:lumMod val="50000"/>
                  </a:schemeClr>
                </a:solidFill>
                <a:ea typeface="+mn-lt"/>
                <a:cs typeface="+mn-lt"/>
              </a:rPr>
              <a:t> dans le passé sur la crise de </a:t>
            </a:r>
            <a:r>
              <a:rPr lang="en-GB" sz="1100" err="1">
                <a:solidFill>
                  <a:schemeClr val="bg1">
                    <a:lumMod val="50000"/>
                  </a:schemeClr>
                </a:solidFill>
                <a:ea typeface="+mn-lt"/>
                <a:cs typeface="+mn-lt"/>
              </a:rPr>
              <a:t>confiance</a:t>
            </a:r>
            <a:r>
              <a:rPr lang="en-GB" sz="1100">
                <a:solidFill>
                  <a:schemeClr val="bg1">
                    <a:lumMod val="50000"/>
                  </a:schemeClr>
                </a:solidFill>
                <a:ea typeface="+mn-lt"/>
                <a:cs typeface="+mn-lt"/>
              </a:rPr>
              <a:t> dans </a:t>
            </a:r>
            <a:r>
              <a:rPr lang="en-GB" sz="1100" err="1">
                <a:solidFill>
                  <a:schemeClr val="bg1">
                    <a:lumMod val="50000"/>
                  </a:schemeClr>
                </a:solidFill>
                <a:ea typeface="+mn-lt"/>
                <a:cs typeface="+mn-lt"/>
              </a:rPr>
              <a:t>nos</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démocraties</a:t>
            </a:r>
            <a:r>
              <a:rPr lang="en-GB" sz="1100">
                <a:solidFill>
                  <a:schemeClr val="bg1">
                    <a:lumMod val="50000"/>
                  </a:schemeClr>
                </a:solidFill>
                <a:ea typeface="+mn-lt"/>
                <a:cs typeface="+mn-lt"/>
              </a:rPr>
              <a:t>, les </a:t>
            </a:r>
            <a:r>
              <a:rPr lang="en-GB" sz="1100" err="1">
                <a:solidFill>
                  <a:schemeClr val="bg1">
                    <a:lumMod val="50000"/>
                  </a:schemeClr>
                </a:solidFill>
                <a:ea typeface="+mn-lt"/>
                <a:cs typeface="+mn-lt"/>
              </a:rPr>
              <a:t>discours</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populistes</a:t>
            </a:r>
            <a:r>
              <a:rPr lang="en-GB" sz="1100">
                <a:solidFill>
                  <a:schemeClr val="bg1">
                    <a:lumMod val="50000"/>
                  </a:schemeClr>
                </a:solidFill>
                <a:ea typeface="+mn-lt"/>
                <a:cs typeface="+mn-lt"/>
              </a:rPr>
              <a:t>, la </a:t>
            </a:r>
            <a:r>
              <a:rPr lang="en-GB" sz="1100" err="1">
                <a:solidFill>
                  <a:schemeClr val="bg1">
                    <a:lumMod val="50000"/>
                  </a:schemeClr>
                </a:solidFill>
                <a:ea typeface="+mn-lt"/>
                <a:cs typeface="+mn-lt"/>
              </a:rPr>
              <a:t>désinformation</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l'influence</a:t>
            </a:r>
            <a:r>
              <a:rPr lang="en-GB" sz="1100">
                <a:solidFill>
                  <a:schemeClr val="bg1">
                    <a:lumMod val="50000"/>
                  </a:schemeClr>
                </a:solidFill>
                <a:ea typeface="+mn-lt"/>
                <a:cs typeface="+mn-lt"/>
              </a:rPr>
              <a:t> des </a:t>
            </a:r>
            <a:r>
              <a:rPr lang="en-GB" sz="1100" err="1">
                <a:solidFill>
                  <a:schemeClr val="bg1">
                    <a:lumMod val="50000"/>
                  </a:schemeClr>
                </a:solidFill>
                <a:ea typeface="+mn-lt"/>
                <a:cs typeface="+mn-lt"/>
              </a:rPr>
              <a:t>réseaux</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sociaux</a:t>
            </a:r>
            <a:r>
              <a:rPr lang="en-GB" sz="1100">
                <a:solidFill>
                  <a:schemeClr val="bg1">
                    <a:lumMod val="50000"/>
                  </a:schemeClr>
                </a:solidFill>
                <a:ea typeface="+mn-lt"/>
                <a:cs typeface="+mn-lt"/>
              </a:rPr>
              <a:t>, les questions </a:t>
            </a:r>
            <a:r>
              <a:rPr lang="en-GB" sz="1100" err="1">
                <a:solidFill>
                  <a:schemeClr val="bg1">
                    <a:lumMod val="50000"/>
                  </a:schemeClr>
                </a:solidFill>
                <a:ea typeface="+mn-lt"/>
                <a:cs typeface="+mn-lt"/>
              </a:rPr>
              <a:t>d'identités</a:t>
            </a:r>
            <a:r>
              <a:rPr lang="en-GB" sz="1100">
                <a:solidFill>
                  <a:schemeClr val="bg1">
                    <a:lumMod val="50000"/>
                  </a:schemeClr>
                </a:solidFill>
                <a:ea typeface="+mn-lt"/>
                <a:cs typeface="+mn-lt"/>
              </a:rPr>
              <a:t>... Pour les plus </a:t>
            </a:r>
            <a:r>
              <a:rPr lang="en-GB" sz="1100" err="1">
                <a:solidFill>
                  <a:schemeClr val="bg1">
                    <a:lumMod val="50000"/>
                  </a:schemeClr>
                </a:solidFill>
                <a:ea typeface="+mn-lt"/>
                <a:cs typeface="+mn-lt"/>
              </a:rPr>
              <a:t>récents</a:t>
            </a:r>
            <a:r>
              <a:rPr lang="en-GB" sz="1100">
                <a:solidFill>
                  <a:schemeClr val="bg1">
                    <a:lumMod val="50000"/>
                  </a:schemeClr>
                </a:solidFill>
                <a:ea typeface="+mn-lt"/>
                <a:cs typeface="+mn-lt"/>
              </a:rPr>
              <a:t>: </a:t>
            </a:r>
            <a:r>
              <a:rPr lang="en-GB"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CL2-2022-DEMOCRACY-01-05</a:t>
            </a:r>
            <a:r>
              <a:rPr lang="en-GB" sz="1100">
                <a:solidFill>
                  <a:schemeClr val="bg1">
                    <a:lumMod val="50000"/>
                  </a:schemeClr>
                </a:solidFill>
                <a:ea typeface="+mn-lt"/>
                <a:cs typeface="+mn-lt"/>
              </a:rPr>
              <a:t>: Evolution of political extremism and its influence on contemporary social and political dialogue; </a:t>
            </a:r>
            <a:r>
              <a:rPr lang="en-GB"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CL2-2022-DEMOCRACY-01-08</a:t>
            </a:r>
            <a:r>
              <a:rPr lang="en-GB" sz="1100">
                <a:solidFill>
                  <a:schemeClr val="bg1">
                    <a:lumMod val="50000"/>
                  </a:schemeClr>
                </a:solidFill>
                <a:ea typeface="+mn-lt"/>
                <a:cs typeface="+mn-lt"/>
              </a:rPr>
              <a:t>: Representative democracy in flux; </a:t>
            </a:r>
            <a:r>
              <a:rPr lang="en-GB"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GOVERNANCE-01-2019</a:t>
            </a:r>
            <a:r>
              <a:rPr lang="en-GB" sz="1100">
                <a:solidFill>
                  <a:schemeClr val="bg1">
                    <a:lumMod val="50000"/>
                  </a:schemeClr>
                </a:solidFill>
                <a:ea typeface="+mn-lt"/>
                <a:cs typeface="+mn-lt"/>
              </a:rPr>
              <a:t>: Trust in governance… . </a:t>
            </a:r>
            <a:r>
              <a:rPr lang="en-GB" sz="1100" err="1">
                <a:solidFill>
                  <a:schemeClr val="bg1">
                    <a:lumMod val="50000"/>
                  </a:schemeClr>
                </a:solidFill>
                <a:ea typeface="+mn-lt"/>
                <a:cs typeface="+mn-lt"/>
              </a:rPr>
              <a:t>Voir</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aussi</a:t>
            </a:r>
            <a:r>
              <a:rPr lang="en-GB" sz="1100">
                <a:solidFill>
                  <a:schemeClr val="bg1">
                    <a:lumMod val="50000"/>
                  </a:schemeClr>
                </a:solidFill>
                <a:ea typeface="+mn-lt"/>
                <a:cs typeface="+mn-lt"/>
              </a:rPr>
              <a:t> JRC initiative for Meaningful and Ethical Communication</a:t>
            </a:r>
            <a:endParaRPr lang="en-US">
              <a:solidFill>
                <a:schemeClr val="bg1">
                  <a:lumMod val="50000"/>
                </a:schemeClr>
              </a:solidFill>
            </a:endParaRPr>
          </a:p>
        </p:txBody>
      </p:sp>
    </p:spTree>
    <p:extLst>
      <p:ext uri="{BB962C8B-B14F-4D97-AF65-F5344CB8AC3E}">
        <p14:creationId xmlns:p14="http://schemas.microsoft.com/office/powerpoint/2010/main" val="350920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21544"/>
            <a:ext cx="8424000" cy="578644"/>
          </a:xfrm>
          <a:prstGeom prst="rect">
            <a:avLst/>
          </a:prstGeom>
          <a:noFill/>
          <a:ln>
            <a:noFill/>
          </a:ln>
        </p:spPr>
        <p:txBody>
          <a:bodyPr spcFirstLastPara="1" wrap="square" lIns="0" tIns="0" rIns="0" bIns="0" anchor="t" anchorCtr="0">
            <a:noAutofit/>
          </a:bodyPr>
          <a:lstStyle/>
          <a:p>
            <a:r>
              <a:rPr lang="fr-FR" sz="2000" dirty="0">
                <a:solidFill>
                  <a:schemeClr val="accent4"/>
                </a:solidFill>
              </a:rPr>
              <a:t>Le JRC – Joint </a:t>
            </a:r>
            <a:r>
              <a:rPr lang="fr-FR" sz="2000" dirty="0" err="1">
                <a:solidFill>
                  <a:schemeClr val="accent4"/>
                </a:solidFill>
              </a:rPr>
              <a:t>Research</a:t>
            </a:r>
            <a:r>
              <a:rPr lang="fr-FR" sz="2000" dirty="0">
                <a:solidFill>
                  <a:schemeClr val="accent4"/>
                </a:solidFill>
              </a:rPr>
              <a:t> Council</a:t>
            </a:r>
            <a:br>
              <a:rPr lang="fr-FR" sz="1800" dirty="0">
                <a:solidFill>
                  <a:schemeClr val="tx1">
                    <a:lumMod val="65000"/>
                    <a:lumOff val="35000"/>
                  </a:schemeClr>
                </a:solidFill>
              </a:rPr>
            </a:br>
            <a:br>
              <a:rPr lang="fr-FR" sz="1800" dirty="0">
                <a:solidFill>
                  <a:schemeClr val="tx1">
                    <a:lumMod val="65000"/>
                    <a:lumOff val="35000"/>
                  </a:schemeClr>
                </a:solidFill>
              </a:rPr>
            </a:br>
            <a:endParaRPr lang="en-US" sz="1800" dirty="0"/>
          </a:p>
        </p:txBody>
      </p:sp>
      <p:sp>
        <p:nvSpPr>
          <p:cNvPr id="200" name="Google Shape;200;p18"/>
          <p:cNvSpPr txBox="1">
            <a:spLocks noGrp="1"/>
          </p:cNvSpPr>
          <p:nvPr>
            <p:ph type="body" idx="1"/>
          </p:nvPr>
        </p:nvSpPr>
        <p:spPr>
          <a:xfrm>
            <a:off x="359999" y="1500188"/>
            <a:ext cx="8424000" cy="3489061"/>
          </a:xfrm>
          <a:prstGeom prst="rect">
            <a:avLst/>
          </a:prstGeom>
          <a:noFill/>
          <a:ln>
            <a:noFill/>
          </a:ln>
        </p:spPr>
        <p:txBody>
          <a:bodyPr spcFirstLastPara="1" wrap="square" lIns="0" tIns="0" rIns="0" bIns="0" anchor="t" anchorCtr="0">
            <a:noAutofit/>
          </a:bodyPr>
          <a:lstStyle/>
          <a:p>
            <a:pPr marL="133350" indent="0">
              <a:lnSpc>
                <a:spcPct val="110000"/>
              </a:lnSpc>
              <a:spcBef>
                <a:spcPts val="300"/>
              </a:spcBef>
              <a:buSzPts val="1500"/>
            </a:pPr>
            <a:r>
              <a:rPr lang="en-US" sz="1600" dirty="0">
                <a:solidFill>
                  <a:schemeClr val="bg2"/>
                </a:solidFill>
                <a:latin typeface="+mj-lt"/>
              </a:rPr>
              <a:t>Dans </a:t>
            </a:r>
            <a:r>
              <a:rPr lang="en-US" sz="1600" dirty="0" err="1">
                <a:solidFill>
                  <a:schemeClr val="bg2"/>
                </a:solidFill>
                <a:latin typeface="+mj-lt"/>
              </a:rPr>
              <a:t>certains</a:t>
            </a:r>
            <a:r>
              <a:rPr lang="en-US" sz="1600" dirty="0">
                <a:solidFill>
                  <a:schemeClr val="bg2"/>
                </a:solidFill>
                <a:latin typeface="+mj-lt"/>
              </a:rPr>
              <a:t> </a:t>
            </a:r>
            <a:r>
              <a:rPr lang="en-US" sz="1600" dirty="0" err="1">
                <a:solidFill>
                  <a:schemeClr val="bg2"/>
                </a:solidFill>
                <a:latin typeface="+mj-lt"/>
              </a:rPr>
              <a:t>appels</a:t>
            </a:r>
            <a:r>
              <a:rPr lang="en-US" sz="1600" dirty="0">
                <a:solidFill>
                  <a:schemeClr val="bg2"/>
                </a:solidFill>
                <a:latin typeface="+mj-lt"/>
              </a:rPr>
              <a:t>, </a:t>
            </a:r>
            <a:r>
              <a:rPr lang="en-US" sz="1600" dirty="0" err="1">
                <a:solidFill>
                  <a:schemeClr val="bg2"/>
                </a:solidFill>
                <a:latin typeface="+mj-lt"/>
              </a:rPr>
              <a:t>il</a:t>
            </a:r>
            <a:r>
              <a:rPr lang="en-US" sz="1600" dirty="0">
                <a:solidFill>
                  <a:schemeClr val="bg2"/>
                </a:solidFill>
                <a:latin typeface="+mj-lt"/>
              </a:rPr>
              <a:t> </a:t>
            </a:r>
            <a:r>
              <a:rPr lang="en-US" sz="1600" dirty="0" err="1">
                <a:solidFill>
                  <a:schemeClr val="bg2"/>
                </a:solidFill>
                <a:latin typeface="+mj-lt"/>
              </a:rPr>
              <a:t>est</a:t>
            </a:r>
            <a:r>
              <a:rPr lang="en-US" sz="1600" dirty="0">
                <a:solidFill>
                  <a:schemeClr val="bg2"/>
                </a:solidFill>
                <a:latin typeface="+mj-lt"/>
              </a:rPr>
              <a:t> </a:t>
            </a:r>
            <a:r>
              <a:rPr lang="en-US" sz="1600" dirty="0" err="1">
                <a:solidFill>
                  <a:schemeClr val="bg2"/>
                </a:solidFill>
                <a:latin typeface="+mj-lt"/>
              </a:rPr>
              <a:t>noté</a:t>
            </a:r>
            <a:r>
              <a:rPr lang="en-US" sz="1600" dirty="0">
                <a:solidFill>
                  <a:schemeClr val="bg2"/>
                </a:solidFill>
                <a:latin typeface="+mj-lt"/>
              </a:rPr>
              <a:t> dans les conditions </a:t>
            </a:r>
            <a:r>
              <a:rPr lang="en-US" sz="1600" dirty="0" err="1">
                <a:solidFill>
                  <a:schemeClr val="bg2"/>
                </a:solidFill>
                <a:latin typeface="+mj-lt"/>
              </a:rPr>
              <a:t>d’éligibilité</a:t>
            </a:r>
            <a:r>
              <a:rPr lang="en-US" sz="1600" dirty="0">
                <a:solidFill>
                  <a:schemeClr val="bg2"/>
                </a:solidFill>
                <a:latin typeface="+mj-lt"/>
              </a:rPr>
              <a:t> “</a:t>
            </a:r>
            <a:r>
              <a:rPr lang="en-US" sz="1600" b="1" dirty="0">
                <a:solidFill>
                  <a:schemeClr val="bg2"/>
                </a:solidFill>
                <a:latin typeface="+mj-lt"/>
              </a:rPr>
              <a:t>Participation of the JRC recommended</a:t>
            </a:r>
            <a:r>
              <a:rPr lang="en-US" sz="1600" dirty="0">
                <a:solidFill>
                  <a:schemeClr val="bg2"/>
                </a:solidFill>
                <a:latin typeface="+mj-lt"/>
              </a:rPr>
              <a:t>”. </a:t>
            </a:r>
          </a:p>
          <a:p>
            <a:pPr marL="133350" indent="0">
              <a:lnSpc>
                <a:spcPct val="110000"/>
              </a:lnSpc>
              <a:spcBef>
                <a:spcPts val="300"/>
              </a:spcBef>
              <a:buSzPts val="1500"/>
            </a:pPr>
            <a:endParaRPr lang="en-US" sz="1600" dirty="0">
              <a:solidFill>
                <a:schemeClr val="bg2"/>
              </a:solidFill>
              <a:latin typeface="+mj-lt"/>
            </a:endParaRPr>
          </a:p>
          <a:p>
            <a:pPr marL="133350" indent="0">
              <a:lnSpc>
                <a:spcPct val="110000"/>
              </a:lnSpc>
              <a:spcBef>
                <a:spcPts val="300"/>
              </a:spcBef>
              <a:buSzPts val="1500"/>
            </a:pPr>
            <a:r>
              <a:rPr lang="en-US" sz="1600" dirty="0">
                <a:solidFill>
                  <a:schemeClr val="bg2"/>
                </a:solidFill>
                <a:latin typeface="+mj-lt"/>
              </a:rPr>
              <a:t>Le </a:t>
            </a:r>
            <a:r>
              <a:rPr lang="en-US" sz="1600" i="1" dirty="0">
                <a:solidFill>
                  <a:schemeClr val="bg2"/>
                </a:solidFill>
                <a:latin typeface="+mj-lt"/>
              </a:rPr>
              <a:t>Joint Research Centre </a:t>
            </a:r>
            <a:r>
              <a:rPr lang="en-US" sz="1600" dirty="0" err="1">
                <a:solidFill>
                  <a:schemeClr val="bg2"/>
                </a:solidFill>
                <a:latin typeface="+mj-lt"/>
              </a:rPr>
              <a:t>est</a:t>
            </a:r>
            <a:r>
              <a:rPr lang="en-US" sz="1600" dirty="0">
                <a:solidFill>
                  <a:schemeClr val="bg2"/>
                </a:solidFill>
                <a:latin typeface="+mj-lt"/>
              </a:rPr>
              <a:t> le </a:t>
            </a:r>
            <a:r>
              <a:rPr lang="en-US" sz="1600" dirty="0" err="1">
                <a:solidFill>
                  <a:schemeClr val="bg2"/>
                </a:solidFill>
                <a:latin typeface="+mj-lt"/>
              </a:rPr>
              <a:t>centre</a:t>
            </a:r>
            <a:r>
              <a:rPr lang="en-US" sz="1600" dirty="0">
                <a:solidFill>
                  <a:schemeClr val="bg2"/>
                </a:solidFill>
                <a:latin typeface="+mj-lt"/>
              </a:rPr>
              <a:t> de </a:t>
            </a:r>
            <a:r>
              <a:rPr lang="en-US" sz="1600" dirty="0" err="1">
                <a:solidFill>
                  <a:schemeClr val="bg2"/>
                </a:solidFill>
                <a:latin typeface="+mj-lt"/>
              </a:rPr>
              <a:t>recherche</a:t>
            </a:r>
            <a:r>
              <a:rPr lang="en-US" sz="1600" dirty="0">
                <a:solidFill>
                  <a:schemeClr val="bg2"/>
                </a:solidFill>
                <a:latin typeface="+mj-lt"/>
              </a:rPr>
              <a:t> de la Commission (</a:t>
            </a:r>
            <a:r>
              <a:rPr lang="en-US" sz="1600" dirty="0">
                <a:latin typeface="+mj-lt"/>
              </a:rPr>
              <a:t>Commission's science and knowledge service)</a:t>
            </a:r>
            <a:r>
              <a:rPr lang="en-US" sz="1600" dirty="0">
                <a:solidFill>
                  <a:schemeClr val="bg2"/>
                </a:solidFill>
                <a:latin typeface="+mj-lt"/>
              </a:rPr>
              <a:t>.         </a:t>
            </a:r>
            <a:r>
              <a:rPr lang="en-US" sz="1600" dirty="0" err="1">
                <a:solidFill>
                  <a:schemeClr val="bg2"/>
                </a:solidFill>
                <a:latin typeface="+mj-lt"/>
              </a:rPr>
              <a:t>C’est</a:t>
            </a:r>
            <a:r>
              <a:rPr lang="en-US" sz="1600" dirty="0">
                <a:solidFill>
                  <a:schemeClr val="bg2"/>
                </a:solidFill>
                <a:latin typeface="+mj-lt"/>
              </a:rPr>
              <a:t> un </a:t>
            </a:r>
            <a:r>
              <a:rPr lang="en-US" sz="1600" dirty="0" err="1">
                <a:solidFill>
                  <a:schemeClr val="bg2"/>
                </a:solidFill>
                <a:latin typeface="+mj-lt"/>
              </a:rPr>
              <a:t>partenaire</a:t>
            </a:r>
            <a:r>
              <a:rPr lang="en-US" sz="1600" dirty="0">
                <a:solidFill>
                  <a:schemeClr val="bg2"/>
                </a:solidFill>
                <a:latin typeface="+mj-lt"/>
              </a:rPr>
              <a:t> </a:t>
            </a:r>
            <a:r>
              <a:rPr lang="en-US" sz="1600" b="1" dirty="0">
                <a:solidFill>
                  <a:schemeClr val="bg2"/>
                </a:solidFill>
                <a:latin typeface="+mj-lt"/>
              </a:rPr>
              <a:t>sans </a:t>
            </a:r>
            <a:r>
              <a:rPr lang="en-US" sz="1600" b="1" dirty="0" err="1">
                <a:solidFill>
                  <a:schemeClr val="bg2"/>
                </a:solidFill>
                <a:latin typeface="+mj-lt"/>
              </a:rPr>
              <a:t>financement</a:t>
            </a:r>
            <a:r>
              <a:rPr lang="en-US" sz="1600" b="1" dirty="0">
                <a:solidFill>
                  <a:schemeClr val="bg2"/>
                </a:solidFill>
                <a:latin typeface="+mj-lt"/>
              </a:rPr>
              <a:t> </a:t>
            </a:r>
            <a:r>
              <a:rPr lang="en-US" sz="1600" dirty="0">
                <a:solidFill>
                  <a:schemeClr val="bg2"/>
                </a:solidFill>
                <a:latin typeface="+mj-lt"/>
              </a:rPr>
              <a:t>à </a:t>
            </a:r>
            <a:r>
              <a:rPr lang="en-US" sz="1600" dirty="0" err="1">
                <a:solidFill>
                  <a:schemeClr val="bg2"/>
                </a:solidFill>
                <a:latin typeface="+mj-lt"/>
              </a:rPr>
              <a:t>intégrer</a:t>
            </a:r>
            <a:r>
              <a:rPr lang="en-US" sz="1600" dirty="0">
                <a:solidFill>
                  <a:schemeClr val="bg2"/>
                </a:solidFill>
                <a:latin typeface="+mj-lt"/>
              </a:rPr>
              <a:t> </a:t>
            </a:r>
            <a:r>
              <a:rPr lang="en-US" sz="1600" dirty="0" err="1">
                <a:solidFill>
                  <a:schemeClr val="bg2"/>
                </a:solidFill>
                <a:latin typeface="+mj-lt"/>
              </a:rPr>
              <a:t>dans</a:t>
            </a:r>
            <a:r>
              <a:rPr lang="en-US" sz="1600" dirty="0">
                <a:solidFill>
                  <a:schemeClr val="bg2"/>
                </a:solidFill>
                <a:latin typeface="+mj-lt"/>
              </a:rPr>
              <a:t> le consortium après le </a:t>
            </a:r>
            <a:r>
              <a:rPr lang="en-US" sz="1600" dirty="0" err="1">
                <a:solidFill>
                  <a:schemeClr val="bg2"/>
                </a:solidFill>
                <a:latin typeface="+mj-lt"/>
              </a:rPr>
              <a:t>processus</a:t>
            </a:r>
            <a:r>
              <a:rPr lang="en-US" sz="1600" dirty="0">
                <a:solidFill>
                  <a:schemeClr val="bg2"/>
                </a:solidFill>
                <a:latin typeface="+mj-lt"/>
              </a:rPr>
              <a:t> de selection (</a:t>
            </a:r>
            <a:r>
              <a:rPr lang="en-US" sz="1600" b="1" dirty="0" err="1">
                <a:solidFill>
                  <a:schemeClr val="bg2"/>
                </a:solidFill>
                <a:latin typeface="+mj-lt"/>
              </a:rPr>
              <a:t>si</a:t>
            </a:r>
            <a:r>
              <a:rPr lang="en-US" sz="1600" b="1" dirty="0">
                <a:solidFill>
                  <a:schemeClr val="bg2"/>
                </a:solidFill>
                <a:latin typeface="+mj-lt"/>
              </a:rPr>
              <a:t> </a:t>
            </a:r>
            <a:r>
              <a:rPr lang="en-US" sz="1600" b="1" dirty="0" err="1">
                <a:solidFill>
                  <a:schemeClr val="bg2"/>
                </a:solidFill>
                <a:latin typeface="+mj-lt"/>
              </a:rPr>
              <a:t>sélectionné</a:t>
            </a:r>
            <a:r>
              <a:rPr lang="en-US" sz="1600" dirty="0">
                <a:solidFill>
                  <a:schemeClr val="bg2"/>
                </a:solidFill>
                <a:latin typeface="+mj-lt"/>
              </a:rPr>
              <a:t>)</a:t>
            </a:r>
          </a:p>
          <a:p>
            <a:pPr marL="133350" indent="0">
              <a:lnSpc>
                <a:spcPct val="110000"/>
              </a:lnSpc>
              <a:spcBef>
                <a:spcPts val="300"/>
              </a:spcBef>
              <a:buSzPts val="1500"/>
            </a:pPr>
            <a:endParaRPr lang="en-US" sz="1600" dirty="0">
              <a:solidFill>
                <a:schemeClr val="bg2"/>
              </a:solidFill>
              <a:latin typeface="+mj-lt"/>
            </a:endParaRPr>
          </a:p>
          <a:p>
            <a:pPr marL="133350" indent="0">
              <a:lnSpc>
                <a:spcPct val="110000"/>
              </a:lnSpc>
              <a:spcBef>
                <a:spcPts val="300"/>
              </a:spcBef>
              <a:buSzPts val="1500"/>
            </a:pPr>
            <a:r>
              <a:rPr lang="en-US" sz="1600" dirty="0">
                <a:solidFill>
                  <a:schemeClr val="bg2"/>
                </a:solidFill>
                <a:latin typeface="+mj-lt"/>
              </a:rPr>
              <a:t>Il </a:t>
            </a:r>
            <a:r>
              <a:rPr lang="en-US" sz="1600" dirty="0" err="1">
                <a:solidFill>
                  <a:schemeClr val="bg2"/>
                </a:solidFill>
                <a:latin typeface="+mj-lt"/>
              </a:rPr>
              <a:t>faut</a:t>
            </a:r>
            <a:r>
              <a:rPr lang="en-US" sz="1600" dirty="0">
                <a:solidFill>
                  <a:schemeClr val="bg2"/>
                </a:solidFill>
                <a:latin typeface="+mj-lt"/>
              </a:rPr>
              <a:t> </a:t>
            </a:r>
            <a:r>
              <a:rPr lang="en-US" sz="1600" dirty="0" err="1">
                <a:solidFill>
                  <a:schemeClr val="bg2"/>
                </a:solidFill>
                <a:latin typeface="+mj-lt"/>
              </a:rPr>
              <a:t>toutefois</a:t>
            </a:r>
            <a:r>
              <a:rPr lang="en-US" sz="1600" dirty="0">
                <a:solidFill>
                  <a:schemeClr val="bg2"/>
                </a:solidFill>
                <a:latin typeface="+mj-lt"/>
              </a:rPr>
              <a:t> </a:t>
            </a:r>
            <a:r>
              <a:rPr lang="en-US" sz="1600" b="1" dirty="0">
                <a:solidFill>
                  <a:schemeClr val="bg2"/>
                </a:solidFill>
                <a:latin typeface="+mj-lt"/>
              </a:rPr>
              <a:t>consulter</a:t>
            </a:r>
            <a:r>
              <a:rPr lang="en-US" sz="1600" dirty="0">
                <a:solidFill>
                  <a:schemeClr val="bg2"/>
                </a:solidFill>
                <a:latin typeface="+mj-lt"/>
              </a:rPr>
              <a:t> le JRC </a:t>
            </a:r>
            <a:r>
              <a:rPr lang="en-US" sz="1600" b="1" dirty="0" err="1">
                <a:solidFill>
                  <a:schemeClr val="bg2"/>
                </a:solidFill>
                <a:latin typeface="+mj-lt"/>
              </a:rPr>
              <a:t>en</a:t>
            </a:r>
            <a:r>
              <a:rPr lang="en-US" sz="1600" b="1" dirty="0">
                <a:solidFill>
                  <a:schemeClr val="bg2"/>
                </a:solidFill>
                <a:latin typeface="+mj-lt"/>
              </a:rPr>
              <a:t> </a:t>
            </a:r>
            <a:r>
              <a:rPr lang="en-US" sz="1600" b="1" dirty="0" err="1">
                <a:solidFill>
                  <a:schemeClr val="bg2"/>
                </a:solidFill>
                <a:latin typeface="+mj-lt"/>
              </a:rPr>
              <a:t>amont</a:t>
            </a:r>
            <a:r>
              <a:rPr lang="en-US" sz="1600" b="1" dirty="0">
                <a:solidFill>
                  <a:schemeClr val="bg2"/>
                </a:solidFill>
                <a:latin typeface="+mj-lt"/>
              </a:rPr>
              <a:t> </a:t>
            </a:r>
            <a:r>
              <a:rPr lang="en-US" sz="1600" dirty="0">
                <a:solidFill>
                  <a:schemeClr val="bg2"/>
                </a:solidFill>
                <a:latin typeface="+mj-lt"/>
              </a:rPr>
              <a:t>(au moment de la </a:t>
            </a:r>
            <a:r>
              <a:rPr lang="en-US" sz="1600" dirty="0" err="1">
                <a:solidFill>
                  <a:schemeClr val="bg2"/>
                </a:solidFill>
                <a:latin typeface="+mj-lt"/>
              </a:rPr>
              <a:t>préparation</a:t>
            </a:r>
            <a:r>
              <a:rPr lang="en-US" sz="1600" dirty="0">
                <a:solidFill>
                  <a:schemeClr val="bg2"/>
                </a:solidFill>
                <a:latin typeface="+mj-lt"/>
              </a:rPr>
              <a:t> du </a:t>
            </a:r>
            <a:r>
              <a:rPr lang="en-US" sz="1600" dirty="0" err="1">
                <a:solidFill>
                  <a:schemeClr val="bg2"/>
                </a:solidFill>
                <a:latin typeface="+mj-lt"/>
              </a:rPr>
              <a:t>projet</a:t>
            </a:r>
            <a:r>
              <a:rPr lang="en-US" sz="1600" dirty="0">
                <a:solidFill>
                  <a:schemeClr val="bg2"/>
                </a:solidFill>
                <a:latin typeface="+mj-lt"/>
              </a:rPr>
              <a:t>). </a:t>
            </a:r>
          </a:p>
          <a:p>
            <a:pPr marL="133350" indent="0">
              <a:lnSpc>
                <a:spcPct val="110000"/>
              </a:lnSpc>
              <a:spcBef>
                <a:spcPts val="300"/>
              </a:spcBef>
              <a:buSzPts val="1500"/>
            </a:pPr>
            <a:r>
              <a:rPr lang="en-US" sz="1600" dirty="0">
                <a:solidFill>
                  <a:schemeClr val="bg2"/>
                </a:solidFill>
                <a:latin typeface="+mj-lt"/>
              </a:rPr>
              <a:t>          </a:t>
            </a:r>
            <a:r>
              <a:rPr lang="en-US" sz="1600" dirty="0" err="1">
                <a:solidFill>
                  <a:schemeClr val="bg2"/>
                </a:solidFill>
                <a:latin typeface="+mj-lt"/>
              </a:rPr>
              <a:t>Processus</a:t>
            </a:r>
            <a:r>
              <a:rPr lang="en-US" sz="1600" dirty="0">
                <a:solidFill>
                  <a:schemeClr val="bg2"/>
                </a:solidFill>
                <a:latin typeface="+mj-lt"/>
              </a:rPr>
              <a:t> à </a:t>
            </a:r>
            <a:r>
              <a:rPr lang="en-US" sz="1600" dirty="0" err="1">
                <a:solidFill>
                  <a:schemeClr val="bg2"/>
                </a:solidFill>
                <a:latin typeface="+mj-lt"/>
              </a:rPr>
              <a:t>suivre</a:t>
            </a:r>
            <a:r>
              <a:rPr lang="en-US" sz="1600" dirty="0">
                <a:solidFill>
                  <a:schemeClr val="bg2"/>
                </a:solidFill>
                <a:latin typeface="+mj-lt"/>
              </a:rPr>
              <a:t>: Pour </a:t>
            </a:r>
            <a:r>
              <a:rPr lang="en-US" sz="1600" dirty="0" err="1">
                <a:solidFill>
                  <a:schemeClr val="bg2"/>
                </a:solidFill>
                <a:latin typeface="+mj-lt"/>
              </a:rPr>
              <a:t>cela</a:t>
            </a:r>
            <a:r>
              <a:rPr lang="en-US" sz="1600" dirty="0">
                <a:solidFill>
                  <a:schemeClr val="bg2"/>
                </a:solidFill>
                <a:latin typeface="+mj-lt"/>
              </a:rPr>
              <a:t>, </a:t>
            </a:r>
            <a:r>
              <a:rPr lang="en-US" sz="1600" dirty="0" err="1">
                <a:solidFill>
                  <a:schemeClr val="bg2"/>
                </a:solidFill>
                <a:latin typeface="+mj-lt"/>
              </a:rPr>
              <a:t>il</a:t>
            </a:r>
            <a:r>
              <a:rPr lang="en-US" sz="1600" dirty="0">
                <a:solidFill>
                  <a:schemeClr val="bg2"/>
                </a:solidFill>
                <a:latin typeface="+mj-lt"/>
              </a:rPr>
              <a:t> </a:t>
            </a:r>
            <a:r>
              <a:rPr lang="en-US" sz="1600" dirty="0" err="1">
                <a:solidFill>
                  <a:schemeClr val="bg2"/>
                </a:solidFill>
                <a:latin typeface="+mj-lt"/>
              </a:rPr>
              <a:t>faut</a:t>
            </a:r>
            <a:r>
              <a:rPr lang="en-US" sz="1600" dirty="0">
                <a:solidFill>
                  <a:schemeClr val="bg2"/>
                </a:solidFill>
                <a:latin typeface="+mj-lt"/>
              </a:rPr>
              <a:t> </a:t>
            </a:r>
            <a:r>
              <a:rPr lang="en-US" sz="1600" b="1" dirty="0">
                <a:solidFill>
                  <a:schemeClr val="bg2"/>
                </a:solidFill>
                <a:latin typeface="+mj-lt"/>
              </a:rPr>
              <a:t>passer par le PCN</a:t>
            </a:r>
          </a:p>
          <a:p>
            <a:pPr marL="133350" indent="0">
              <a:lnSpc>
                <a:spcPct val="110000"/>
              </a:lnSpc>
              <a:spcBef>
                <a:spcPts val="300"/>
              </a:spcBef>
              <a:buSzPts val="1500"/>
            </a:pPr>
            <a:endParaRPr lang="fr-FR" sz="1500" dirty="0"/>
          </a:p>
          <a:p>
            <a:pPr marL="0" indent="0">
              <a:buClr>
                <a:schemeClr val="dk1"/>
              </a:buClr>
              <a:buSzPts val="1100"/>
            </a:pPr>
            <a:endParaRPr lang="fr-FR" sz="1500" b="1" dirty="0">
              <a:solidFill>
                <a:schemeClr val="accent4"/>
              </a:solidFill>
            </a:endParaRPr>
          </a:p>
        </p:txBody>
      </p:sp>
      <p:sp>
        <p:nvSpPr>
          <p:cNvPr id="4" name="Flèche : droite 2">
            <a:extLst>
              <a:ext uri="{FF2B5EF4-FFF2-40B4-BE49-F238E27FC236}">
                <a16:creationId xmlns:a16="http://schemas.microsoft.com/office/drawing/2014/main" id="{D2F1B93C-1DA9-4716-B1CC-71E527741DFE}"/>
              </a:ext>
            </a:extLst>
          </p:cNvPr>
          <p:cNvSpPr/>
          <p:nvPr/>
        </p:nvSpPr>
        <p:spPr>
          <a:xfrm>
            <a:off x="3524389" y="2796466"/>
            <a:ext cx="257498" cy="53267"/>
          </a:xfrm>
          <a:prstGeom prst="rightArrow">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5" name="Flèche : droite 2">
            <a:extLst>
              <a:ext uri="{FF2B5EF4-FFF2-40B4-BE49-F238E27FC236}">
                <a16:creationId xmlns:a16="http://schemas.microsoft.com/office/drawing/2014/main" id="{D2F1B93C-1DA9-4716-B1CC-71E527741DFE}"/>
              </a:ext>
            </a:extLst>
          </p:cNvPr>
          <p:cNvSpPr/>
          <p:nvPr/>
        </p:nvSpPr>
        <p:spPr>
          <a:xfrm>
            <a:off x="605116" y="3969797"/>
            <a:ext cx="257498" cy="53267"/>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756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The climate imperative and its impact on democratic governance</a:t>
            </a:r>
            <a:endParaRPr lang="en-US"/>
          </a:p>
        </p:txBody>
      </p:sp>
      <p:sp>
        <p:nvSpPr>
          <p:cNvPr id="200" name="Google Shape;200;p18"/>
          <p:cNvSpPr txBox="1">
            <a:spLocks noGrp="1"/>
          </p:cNvSpPr>
          <p:nvPr>
            <p:ph type="body" idx="1"/>
          </p:nvPr>
        </p:nvSpPr>
        <p:spPr>
          <a:xfrm>
            <a:off x="359999" y="1669932"/>
            <a:ext cx="8424000" cy="227888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285750" indent="-285750">
              <a:spcBef>
                <a:spcPts val="300"/>
              </a:spcBef>
              <a:buClr>
                <a:srgbClr val="000091"/>
              </a:buClr>
              <a:buFont typeface="Arial,Sans-Serif"/>
              <a:buChar char="•"/>
            </a:pPr>
            <a:r>
              <a:rPr lang="fr-FR" sz="1500"/>
              <a:t>Dimensions politiques (les mouvements climatiques, le rôle croissant d’institutions non majoritaires dans la prise de décision…)</a:t>
            </a:r>
          </a:p>
          <a:p>
            <a:pPr marL="285750" indent="-285750">
              <a:spcBef>
                <a:spcPts val="300"/>
              </a:spcBef>
              <a:buFont typeface="Arial,Sans-Serif"/>
              <a:buChar char="•"/>
            </a:pPr>
            <a:r>
              <a:rPr lang="fr-FR" sz="1500"/>
              <a:t>Impact sur la gouvernance et les pratiques démocratiques : capacité des autorités à mobiliser les citoyens et à gérer la crise de la façon la plus démocratique possible ; prospecter des modes de participation civique innovant</a:t>
            </a:r>
            <a:endParaRPr lang="en-US" sz="1500"/>
          </a:p>
          <a:p>
            <a:pPr marL="514350" indent="-285750">
              <a:spcBef>
                <a:spcPts val="300"/>
              </a:spcBef>
              <a:buFont typeface="Arial"/>
              <a:buChar char="•"/>
            </a:pPr>
            <a:endParaRPr lang="fr-FR" sz="1500"/>
          </a:p>
          <a:p>
            <a:pPr marL="514350" indent="-285750">
              <a:spcBef>
                <a:spcPts val="300"/>
              </a:spcBef>
              <a:buFont typeface="Arial"/>
              <a:buChar char="•"/>
            </a:pPr>
            <a:r>
              <a:rPr lang="fr-FR" sz="1500">
                <a:solidFill>
                  <a:schemeClr val="bg2"/>
                </a:solidFill>
              </a:rPr>
              <a:t>Leçons</a:t>
            </a:r>
            <a:r>
              <a:rPr lang="fr-FR" sz="1500"/>
              <a:t> à tirer des expériences passées (gestion de la pandémie notamment)</a:t>
            </a:r>
          </a:p>
          <a:p>
            <a:pPr marL="514350" indent="-285750">
              <a:spcBef>
                <a:spcPts val="300"/>
              </a:spcBef>
              <a:buFont typeface="Arial"/>
              <a:buChar char="•"/>
            </a:pPr>
            <a:r>
              <a:rPr lang="fr-FR" sz="1500">
                <a:solidFill>
                  <a:schemeClr val="bg2"/>
                </a:solidFill>
              </a:rPr>
              <a:t>Dimension internationale de la crise climatique, conséquences</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076347" y="1324405"/>
            <a:ext cx="8351652" cy="34434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fr-FR" sz="1400" b="0" i="1">
                <a:solidFill>
                  <a:schemeClr val="tx1">
                    <a:lumMod val="65000"/>
                    <a:lumOff val="35000"/>
                  </a:schemeClr>
                </a:solidFill>
              </a:rPr>
              <a:t>L'impératif climatique: comment gérer démocratiquement une transition pesant sur les modes de vie</a:t>
            </a:r>
            <a:endParaRPr lang="fr-FR" sz="1400" b="0">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HORIZON-CL2-2023-DEMOCRACY-01-05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211159"/>
            <a:ext cx="8495766" cy="60555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en-US" sz="1100" err="1">
                <a:solidFill>
                  <a:schemeClr val="bg1">
                    <a:lumMod val="50000"/>
                  </a:schemeClr>
                </a:solidFill>
                <a:ea typeface="+mn-lt"/>
                <a:cs typeface="+mn-lt"/>
              </a:rPr>
              <a:t>Voir</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aussi</a:t>
            </a:r>
            <a:r>
              <a:rPr lang="en-US" sz="1100">
                <a:solidFill>
                  <a:schemeClr val="bg1">
                    <a:lumMod val="50000"/>
                  </a:schemeClr>
                </a:solidFill>
                <a:ea typeface="+mn-lt"/>
                <a:cs typeface="+mn-lt"/>
              </a:rPr>
              <a:t> : Clean Energy Transition partnerships; CL2-2024-DEMOCRACY-01-02: Multilevel governance in times of digital and climate transitions (</a:t>
            </a:r>
            <a:r>
              <a:rPr lang="en-US" sz="1100" err="1">
                <a:solidFill>
                  <a:schemeClr val="bg1">
                    <a:lumMod val="50000"/>
                  </a:schemeClr>
                </a:solidFill>
                <a:ea typeface="+mn-lt"/>
                <a:cs typeface="+mn-lt"/>
              </a:rPr>
              <a:t>voir</a:t>
            </a:r>
            <a:r>
              <a:rPr lang="en-US" sz="1100">
                <a:solidFill>
                  <a:schemeClr val="bg1">
                    <a:lumMod val="50000"/>
                  </a:schemeClr>
                </a:solidFill>
                <a:ea typeface="+mn-lt"/>
                <a:cs typeface="+mn-lt"/>
              </a:rPr>
              <a:t> ci-dessous)</a:t>
            </a:r>
            <a:endParaRPr lang="en-US">
              <a:solidFill>
                <a:schemeClr val="bg1">
                  <a:lumMod val="50000"/>
                </a:schemeClr>
              </a:solidFill>
            </a:endParaRPr>
          </a:p>
        </p:txBody>
      </p:sp>
    </p:spTree>
    <p:extLst>
      <p:ext uri="{BB962C8B-B14F-4D97-AF65-F5344CB8AC3E}">
        <p14:creationId xmlns:p14="http://schemas.microsoft.com/office/powerpoint/2010/main" val="391473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fr-FR" sz="1800"/>
              <a:t>Democratic </a:t>
            </a:r>
            <a:r>
              <a:rPr lang="fr-FR" sz="1800" err="1"/>
              <a:t>governance</a:t>
            </a:r>
            <a:r>
              <a:rPr lang="fr-FR" sz="1800"/>
              <a:t> for times of disruptive changes to the social </a:t>
            </a:r>
            <a:r>
              <a:rPr lang="fr-FR" sz="1800" err="1"/>
              <a:t>contract</a:t>
            </a:r>
            <a:endParaRPr lang="en-US" sz="1800" b="0" err="1"/>
          </a:p>
          <a:p>
            <a:endParaRPr lang="en-IE" sz="1800"/>
          </a:p>
        </p:txBody>
      </p:sp>
      <p:sp>
        <p:nvSpPr>
          <p:cNvPr id="200" name="Google Shape;200;p18"/>
          <p:cNvSpPr txBox="1">
            <a:spLocks noGrp="1"/>
          </p:cNvSpPr>
          <p:nvPr>
            <p:ph type="body" idx="1"/>
          </p:nvPr>
        </p:nvSpPr>
        <p:spPr>
          <a:xfrm>
            <a:off x="359999" y="1721220"/>
            <a:ext cx="8424000" cy="216165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des besoins d’</a:t>
            </a:r>
            <a:r>
              <a:rPr lang="fr-FR" sz="1500" b="1"/>
              <a:t>évaluation </a:t>
            </a:r>
            <a:r>
              <a:rPr lang="fr-FR" sz="1500"/>
              <a:t>et des besoins de </a:t>
            </a:r>
            <a:r>
              <a:rPr lang="fr-FR" sz="1500" b="1"/>
              <a:t>changements </a:t>
            </a:r>
            <a:r>
              <a:rPr lang="fr-FR" sz="1500"/>
              <a:t>du contrat social en Europe : analyses théoriques, philosophiques, politiques, historiques, juridiques .</a:t>
            </a:r>
            <a:endParaRPr lang="en-US" sz="1500"/>
          </a:p>
          <a:p>
            <a:pPr marL="419100" indent="-285750">
              <a:lnSpc>
                <a:spcPct val="110000"/>
              </a:lnSpc>
              <a:spcBef>
                <a:spcPts val="300"/>
              </a:spcBef>
              <a:buFont typeface="Arial,Sans-Serif"/>
              <a:buChar char="•"/>
            </a:pPr>
            <a:r>
              <a:rPr lang="fr-FR" sz="1500"/>
              <a:t>Proposer des </a:t>
            </a:r>
            <a:r>
              <a:rPr lang="fr-FR" sz="1500" b="1"/>
              <a:t>mécanismes de protection </a:t>
            </a:r>
            <a:r>
              <a:rPr lang="fr-FR" sz="1500"/>
              <a:t>du contrat social lorsque remis en cause.</a:t>
            </a:r>
            <a:endParaRPr lang="en-US" sz="1500"/>
          </a:p>
          <a:p>
            <a:pPr marL="419100" indent="-285750">
              <a:lnSpc>
                <a:spcPct val="110000"/>
              </a:lnSpc>
              <a:spcBef>
                <a:spcPts val="300"/>
              </a:spcBef>
              <a:buFont typeface="Arial,Sans-Serif"/>
              <a:buChar char="•"/>
            </a:pPr>
            <a:r>
              <a:rPr lang="fr-FR" sz="1500"/>
              <a:t>Proposer des </a:t>
            </a:r>
            <a:r>
              <a:rPr lang="fr-FR" sz="1500" b="1"/>
              <a:t>scénarios</a:t>
            </a:r>
            <a:r>
              <a:rPr lang="fr-FR" sz="1500"/>
              <a:t> pour de nouveaux contrats sociaux, des </a:t>
            </a:r>
            <a:r>
              <a:rPr lang="fr-FR" sz="1500" b="1"/>
              <a:t>narratifs</a:t>
            </a:r>
            <a:r>
              <a:rPr lang="fr-FR" sz="1500"/>
              <a:t> pour les accompagner.</a:t>
            </a:r>
            <a:endParaRPr lang="en-US" sz="1500"/>
          </a:p>
          <a:p>
            <a:pPr marL="514350" indent="-285750">
              <a:buFont typeface="Arial"/>
              <a:buChar char="•"/>
            </a:pPr>
            <a:endParaRPr lang="fr-FR" sz="1500"/>
          </a:p>
          <a:p>
            <a:pPr marL="514350" indent="-285750">
              <a:buFont typeface="Arial"/>
              <a:buChar char="•"/>
            </a:pPr>
            <a:r>
              <a:rPr lang="fr-FR" sz="1500">
                <a:solidFill>
                  <a:schemeClr val="bg2"/>
                </a:solidFill>
              </a:rPr>
              <a:t>Exemple de la pandémie du COVID</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87770"/>
            <a:ext cx="6717749" cy="542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Le contrat social : évolutions, remises en cause, facteurs de succès</a:t>
            </a:r>
            <a:endParaRPr lang="en-US"/>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HORIZON-CL2-2023-DEMOCRACY-01-06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en-US" sz="1100" err="1">
                <a:solidFill>
                  <a:schemeClr val="bg1">
                    <a:lumMod val="50000"/>
                  </a:schemeClr>
                </a:solidFill>
                <a:ea typeface="+mn-lt"/>
                <a:cs typeface="+mn-lt"/>
              </a:rPr>
              <a:t>Voir</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aussi</a:t>
            </a:r>
            <a:r>
              <a:rPr lang="en-US" sz="1100">
                <a:solidFill>
                  <a:schemeClr val="bg1">
                    <a:lumMod val="50000"/>
                  </a:schemeClr>
                </a:solidFill>
                <a:ea typeface="+mn-lt"/>
                <a:cs typeface="+mn-lt"/>
              </a:rPr>
              <a:t> :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GOVERNANCE-04-2019</a:t>
            </a:r>
            <a:r>
              <a:rPr lang="en-US" sz="1100">
                <a:solidFill>
                  <a:schemeClr val="bg1">
                    <a:lumMod val="50000"/>
                  </a:schemeClr>
                </a:solidFill>
                <a:ea typeface="+mn-lt"/>
                <a:cs typeface="+mn-lt"/>
              </a:rPr>
              <a:t>: Enhancing social rights and EU citizenship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REV-INEQUAL 07-2016</a:t>
            </a:r>
            <a:r>
              <a:rPr lang="en-US" sz="1100">
                <a:solidFill>
                  <a:schemeClr val="bg1">
                    <a:lumMod val="50000"/>
                  </a:schemeClr>
                </a:solidFill>
                <a:ea typeface="+mn-lt"/>
                <a:cs typeface="+mn-lt"/>
              </a:rPr>
              <a:t>: Spatial justice, social cohesion and territorial inequalities</a:t>
            </a:r>
            <a:endParaRPr lang="en-US">
              <a:solidFill>
                <a:schemeClr val="bg1">
                  <a:lumMod val="50000"/>
                </a:schemeClr>
              </a:solidFill>
            </a:endParaRPr>
          </a:p>
        </p:txBody>
      </p:sp>
    </p:spTree>
    <p:extLst>
      <p:ext uri="{BB962C8B-B14F-4D97-AF65-F5344CB8AC3E}">
        <p14:creationId xmlns:p14="http://schemas.microsoft.com/office/powerpoint/2010/main" val="3427830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IE" sz="1800" dirty="0"/>
              <a:t>Intersectionality and equality in deliberative and participatory democratic spaces</a:t>
            </a:r>
            <a:endParaRPr lang="en-US" dirty="0"/>
          </a:p>
        </p:txBody>
      </p:sp>
      <p:sp>
        <p:nvSpPr>
          <p:cNvPr id="200" name="Google Shape;200;p18"/>
          <p:cNvSpPr txBox="1">
            <a:spLocks noGrp="1"/>
          </p:cNvSpPr>
          <p:nvPr>
            <p:ph type="body" idx="1"/>
          </p:nvPr>
        </p:nvSpPr>
        <p:spPr>
          <a:xfrm>
            <a:off x="359999" y="1831123"/>
            <a:ext cx="8424000" cy="2051753"/>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théorique des pratiques et de leur volet intersectionnel.</a:t>
            </a:r>
            <a:endParaRPr lang="en-US" sz="1500"/>
          </a:p>
          <a:p>
            <a:pPr marL="419100" indent="-285750">
              <a:lnSpc>
                <a:spcPct val="110000"/>
              </a:lnSpc>
              <a:spcBef>
                <a:spcPts val="300"/>
              </a:spcBef>
              <a:buFont typeface="Arial,Sans-Serif"/>
              <a:buChar char="•"/>
            </a:pPr>
            <a:r>
              <a:rPr lang="fr-FR" sz="1500"/>
              <a:t>Proposer des modes d’intégration, d’évaluation d’approches intersectorielles dans les processus démocratiques au niveau local, régional...</a:t>
            </a:r>
            <a:endParaRPr lang="en-US" sz="1500"/>
          </a:p>
          <a:p>
            <a:pPr marL="419100" indent="-285750">
              <a:lnSpc>
                <a:spcPct val="110000"/>
              </a:lnSpc>
              <a:spcBef>
                <a:spcPts val="300"/>
              </a:spcBef>
              <a:buFont typeface="Arial,Sans-Serif"/>
              <a:buChar char="•"/>
            </a:pPr>
            <a:r>
              <a:rPr lang="fr-FR" sz="1500"/>
              <a:t>Concevoir, tester des pilotes : modes d’intégration innovants </a:t>
            </a:r>
            <a:endParaRPr lang="en-US" sz="1500"/>
          </a:p>
          <a:p>
            <a:pPr marL="419100" indent="-285750">
              <a:lnSpc>
                <a:spcPct val="110000"/>
              </a:lnSpc>
              <a:spcBef>
                <a:spcPts val="300"/>
              </a:spcBef>
              <a:buFont typeface="Arial,Sans-Serif"/>
              <a:buChar char="•"/>
            </a:pPr>
            <a:r>
              <a:rPr lang="fr-FR" sz="1500"/>
              <a:t>Déconstruire les </a:t>
            </a:r>
            <a:r>
              <a:rPr lang="fr-FR" sz="1500" i="1"/>
              <a:t>a priori</a:t>
            </a:r>
            <a:r>
              <a:rPr lang="fr-FR" sz="1500"/>
              <a:t> des communautés dites majoritaires sur la participation de groupes marginalisés</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87770"/>
            <a:ext cx="6717749" cy="542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Participation des communautés vulnérables et marginalisées aux espaces de démocratie participatives et délibératives</a:t>
            </a:r>
            <a:endParaRPr lang="en-US">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HORIZON-CL2-2023-DEMOCRACY-01-07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en-US" sz="1100" err="1">
                <a:solidFill>
                  <a:schemeClr val="tx1">
                    <a:lumMod val="85000"/>
                    <a:lumOff val="15000"/>
                  </a:schemeClr>
                </a:solidFill>
                <a:ea typeface="+mn-lt"/>
                <a:cs typeface="+mn-lt"/>
              </a:rPr>
              <a:t>Voir</a:t>
            </a:r>
            <a:r>
              <a:rPr lang="en-US" sz="1100">
                <a:solidFill>
                  <a:schemeClr val="tx1">
                    <a:lumMod val="85000"/>
                    <a:lumOff val="15000"/>
                  </a:schemeClr>
                </a:solidFill>
                <a:ea typeface="+mn-lt"/>
                <a:cs typeface="+mn-lt"/>
              </a:rPr>
              <a:t> </a:t>
            </a:r>
            <a:r>
              <a:rPr lang="en-US" sz="1100" err="1">
                <a:solidFill>
                  <a:schemeClr val="tx1">
                    <a:lumMod val="85000"/>
                    <a:lumOff val="15000"/>
                  </a:schemeClr>
                </a:solidFill>
                <a:ea typeface="+mn-lt"/>
                <a:cs typeface="+mn-lt"/>
              </a:rPr>
              <a:t>aussi</a:t>
            </a:r>
            <a:r>
              <a:rPr lang="en-US" sz="1100">
                <a:solidFill>
                  <a:schemeClr val="tx1">
                    <a:lumMod val="85000"/>
                    <a:lumOff val="15000"/>
                  </a:schemeClr>
                </a:solidFill>
                <a:ea typeface="+mn-lt"/>
                <a:cs typeface="+mn-lt"/>
              </a:rPr>
              <a:t>: </a:t>
            </a:r>
            <a:r>
              <a:rPr lang="en-US" sz="1100">
                <a:solidFill>
                  <a:schemeClr val="tx1">
                    <a:lumMod val="85000"/>
                    <a:lumOff val="15000"/>
                  </a:schemeClr>
                </a:solidFill>
                <a:ea typeface="+mn-lt"/>
                <a:cs typeface="+mn-lt"/>
                <a:hlinkClick r:id="rId3">
                  <a:extLst>
                    <a:ext uri="{A12FA001-AC4F-418D-AE19-62706E023703}">
                      <ahyp:hlinkClr xmlns:ahyp="http://schemas.microsoft.com/office/drawing/2018/hyperlinkcolor" val="tx"/>
                    </a:ext>
                  </a:extLst>
                </a:hlinkClick>
              </a:rPr>
              <a:t>CL2-2022-DEMOCRACY-01-02</a:t>
            </a:r>
            <a:r>
              <a:rPr lang="en-US" sz="1100">
                <a:solidFill>
                  <a:schemeClr val="tx1">
                    <a:lumMod val="85000"/>
                    <a:lumOff val="15000"/>
                  </a:schemeClr>
                </a:solidFill>
                <a:ea typeface="+mn-lt"/>
                <a:cs typeface="+mn-lt"/>
              </a:rPr>
              <a:t>: The future of democracy and civic participation; </a:t>
            </a:r>
            <a:r>
              <a:rPr lang="en-US" sz="1100">
                <a:solidFill>
                  <a:schemeClr val="tx1">
                    <a:lumMod val="85000"/>
                    <a:lumOff val="15000"/>
                  </a:schemeClr>
                </a:solidFill>
                <a:ea typeface="+mn-lt"/>
                <a:cs typeface="+mn-lt"/>
                <a:hlinkClick r:id="rId4">
                  <a:extLst>
                    <a:ext uri="{A12FA001-AC4F-418D-AE19-62706E023703}">
                      <ahyp:hlinkClr xmlns:ahyp="http://schemas.microsoft.com/office/drawing/2018/hyperlinkcolor" val="tx"/>
                    </a:ext>
                  </a:extLst>
                </a:hlinkClick>
              </a:rPr>
              <a:t>GOV-21-2020</a:t>
            </a:r>
            <a:r>
              <a:rPr lang="en-US" sz="1100">
                <a:solidFill>
                  <a:schemeClr val="tx1">
                    <a:lumMod val="85000"/>
                    <a:lumOff val="15000"/>
                  </a:schemeClr>
                </a:solidFill>
                <a:ea typeface="+mn-lt"/>
                <a:cs typeface="+mn-lt"/>
              </a:rPr>
              <a:t>: Developing deliberative and participative democracies through experimentation; </a:t>
            </a:r>
            <a:r>
              <a:rPr lang="en-US" sz="1100" err="1">
                <a:solidFill>
                  <a:schemeClr val="tx1">
                    <a:lumMod val="85000"/>
                    <a:lumOff val="15000"/>
                  </a:schemeClr>
                </a:solidFill>
                <a:ea typeface="+mn-lt"/>
                <a:cs typeface="+mn-lt"/>
              </a:rPr>
              <a:t>aussi</a:t>
            </a:r>
            <a:r>
              <a:rPr lang="en-US" sz="1100">
                <a:solidFill>
                  <a:schemeClr val="tx1">
                    <a:lumMod val="85000"/>
                    <a:lumOff val="15000"/>
                  </a:schemeClr>
                </a:solidFill>
                <a:ea typeface="+mn-lt"/>
                <a:cs typeface="+mn-lt"/>
              </a:rPr>
              <a:t> C</a:t>
            </a:r>
            <a:r>
              <a:rPr lang="en-US" sz="1100">
                <a:solidFill>
                  <a:schemeClr val="tx1">
                    <a:lumMod val="85000"/>
                    <a:lumOff val="15000"/>
                  </a:schemeClr>
                </a:solidFill>
                <a:ea typeface="+mn-lt"/>
                <a:cs typeface="+mn-lt"/>
                <a:hlinkClick r:id="rId5">
                  <a:extLst>
                    <a:ext uri="{A12FA001-AC4F-418D-AE19-62706E023703}">
                      <ahyp:hlinkClr xmlns:ahyp="http://schemas.microsoft.com/office/drawing/2018/hyperlinkcolor" val="tx"/>
                    </a:ext>
                  </a:extLst>
                </a:hlinkClick>
              </a:rPr>
              <a:t>L2-2022-TRANSFORMATIONS-01-05</a:t>
            </a:r>
            <a:r>
              <a:rPr lang="en-US" sz="1100">
                <a:solidFill>
                  <a:schemeClr val="tx1">
                    <a:lumMod val="85000"/>
                    <a:lumOff val="15000"/>
                  </a:schemeClr>
                </a:solidFill>
                <a:ea typeface="+mn-lt"/>
                <a:cs typeface="+mn-lt"/>
              </a:rPr>
              <a:t>: Gender and social, economic and cultural empowerment </a:t>
            </a:r>
            <a:endParaRPr lang="en-US">
              <a:solidFill>
                <a:schemeClr val="tx1">
                  <a:lumMod val="85000"/>
                  <a:lumOff val="15000"/>
                </a:schemeClr>
              </a:solidFill>
            </a:endParaRPr>
          </a:p>
        </p:txBody>
      </p:sp>
    </p:spTree>
    <p:extLst>
      <p:ext uri="{BB962C8B-B14F-4D97-AF65-F5344CB8AC3E}">
        <p14:creationId xmlns:p14="http://schemas.microsoft.com/office/powerpoint/2010/main" val="12693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P</a:t>
            </a:r>
            <a:r>
              <a:rPr lang="en-GB" sz="1800" err="1"/>
              <a:t>olitical</a:t>
            </a:r>
            <a:r>
              <a:rPr lang="en-GB" sz="1800"/>
              <a:t> perspectives for the Eastern Neighbourhood and the Western Balkans</a:t>
            </a:r>
            <a:endParaRPr lang="en-US" sz="1800"/>
          </a:p>
        </p:txBody>
      </p:sp>
      <p:sp>
        <p:nvSpPr>
          <p:cNvPr id="200" name="Google Shape;200;p18"/>
          <p:cNvSpPr txBox="1">
            <a:spLocks noGrp="1"/>
          </p:cNvSpPr>
          <p:nvPr>
            <p:ph type="body" idx="1"/>
          </p:nvPr>
        </p:nvSpPr>
        <p:spPr>
          <a:xfrm>
            <a:off x="359999" y="1743200"/>
            <a:ext cx="8424000" cy="213967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Analyse de la </a:t>
            </a:r>
            <a:r>
              <a:rPr lang="fr-FR" sz="1500" b="1"/>
              <a:t>politique de voisinage </a:t>
            </a:r>
            <a:r>
              <a:rPr lang="fr-FR" sz="1500"/>
              <a:t>de l’UE vers les pays de l’Est et des Balkans occidentaux ; analyse de la politique d’élargissement.</a:t>
            </a:r>
            <a:endParaRPr lang="en-US" sz="1500"/>
          </a:p>
          <a:p>
            <a:pPr marL="419100" indent="-285750">
              <a:lnSpc>
                <a:spcPct val="110000"/>
              </a:lnSpc>
              <a:spcBef>
                <a:spcPts val="300"/>
              </a:spcBef>
              <a:buFont typeface="Arial,Sans-Serif"/>
              <a:buChar char="•"/>
            </a:pPr>
            <a:r>
              <a:rPr lang="fr-FR" sz="1500"/>
              <a:t>Analyses des</a:t>
            </a:r>
            <a:r>
              <a:rPr lang="fr-FR" sz="1500" b="1"/>
              <a:t> </a:t>
            </a:r>
            <a:r>
              <a:rPr lang="fr-FR" sz="1500"/>
              <a:t>ambitions géopolitiques de la </a:t>
            </a:r>
            <a:r>
              <a:rPr lang="fr-FR" sz="1500" b="1"/>
              <a:t>Russie, </a:t>
            </a:r>
            <a:r>
              <a:rPr lang="fr-FR" sz="1500"/>
              <a:t>de la </a:t>
            </a:r>
            <a:r>
              <a:rPr lang="fr-FR" sz="1500" b="1"/>
              <a:t>Chine et autres pays </a:t>
            </a:r>
            <a:r>
              <a:rPr lang="fr-FR" sz="1500"/>
              <a:t>face aux pays candidats à l’adhésion</a:t>
            </a:r>
            <a:r>
              <a:rPr lang="fr-FR" sz="1500" b="1"/>
              <a:t> </a:t>
            </a:r>
            <a:r>
              <a:rPr lang="fr-FR" sz="1500"/>
              <a:t>et des divers volets de ces politiques hégémoniques (attaques militaires, cyberattaques, désinformations, dépendances économiques…)</a:t>
            </a:r>
            <a:endParaRPr lang="en-US" sz="1500"/>
          </a:p>
          <a:p>
            <a:pPr marL="419100" indent="-285750">
              <a:lnSpc>
                <a:spcPct val="110000"/>
              </a:lnSpc>
              <a:spcBef>
                <a:spcPts val="300"/>
              </a:spcBef>
              <a:buFont typeface="Arial,Sans-Serif"/>
              <a:buChar char="•"/>
            </a:pPr>
            <a:r>
              <a:rPr lang="fr-FR" sz="1500"/>
              <a:t>Renforcer les outils de </a:t>
            </a:r>
            <a:r>
              <a:rPr lang="fr-FR" sz="1500" b="1"/>
              <a:t>politique étrangère de l’UE</a:t>
            </a:r>
            <a:r>
              <a:rPr lang="fr-FR" sz="1500"/>
              <a:t> face aux menaces militaires, notamment : l’intervention militaire doit-elle en faire partie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95096"/>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Invasion de l’Ukraine par la Russie : conséquences pour l’UE</a:t>
            </a:r>
            <a:endParaRPr lang="en-US"/>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HORIZON-CL2-2023-DEMOCRACY-01-08</a:t>
            </a:r>
            <a:r>
              <a:rPr lang="en-US" sz="1200"/>
              <a:t> </a:t>
            </a:r>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en-US" sz="1100" err="1">
                <a:solidFill>
                  <a:schemeClr val="accent6">
                    <a:lumMod val="50000"/>
                  </a:schemeClr>
                </a:solidFill>
                <a:ea typeface="+mn-lt"/>
                <a:cs typeface="+mn-lt"/>
              </a:rPr>
              <a:t>Voir</a:t>
            </a:r>
            <a:r>
              <a:rPr lang="en-US" sz="1100">
                <a:solidFill>
                  <a:schemeClr val="accent6">
                    <a:lumMod val="50000"/>
                  </a:schemeClr>
                </a:solidFill>
                <a:ea typeface="+mn-lt"/>
                <a:cs typeface="+mn-lt"/>
              </a:rPr>
              <a:t> </a:t>
            </a:r>
            <a:r>
              <a:rPr lang="en-US" sz="1100" err="1">
                <a:solidFill>
                  <a:schemeClr val="accent6">
                    <a:lumMod val="50000"/>
                  </a:schemeClr>
                </a:solidFill>
                <a:ea typeface="+mn-lt"/>
                <a:cs typeface="+mn-lt"/>
              </a:rPr>
              <a:t>aussi</a:t>
            </a:r>
            <a:r>
              <a:rPr lang="en-US" sz="1100">
                <a:solidFill>
                  <a:schemeClr val="accent6">
                    <a:lumMod val="50000"/>
                  </a:schemeClr>
                </a:solidFill>
                <a:ea typeface="+mn-lt"/>
                <a:cs typeface="+mn-lt"/>
              </a:rPr>
              <a:t> :  </a:t>
            </a:r>
            <a:r>
              <a:rPr lang="en-US" sz="1100">
                <a:solidFill>
                  <a:schemeClr val="accent6">
                    <a:lumMod val="50000"/>
                  </a:schemeClr>
                </a:solidFill>
                <a:ea typeface="+mn-lt"/>
                <a:cs typeface="+mn-lt"/>
                <a:hlinkClick r:id="rId3">
                  <a:extLst>
                    <a:ext uri="{A12FA001-AC4F-418D-AE19-62706E023703}">
                      <ahyp:hlinkClr xmlns:ahyp="http://schemas.microsoft.com/office/drawing/2018/hyperlinkcolor" val="tx"/>
                    </a:ext>
                  </a:extLst>
                </a:hlinkClick>
              </a:rPr>
              <a:t>CL2-2021-DEMOCRACY-01-04</a:t>
            </a:r>
            <a:r>
              <a:rPr lang="en-US" sz="1100">
                <a:solidFill>
                  <a:schemeClr val="accent6">
                    <a:lumMod val="50000"/>
                  </a:schemeClr>
                </a:solidFill>
                <a:ea typeface="+mn-lt"/>
                <a:cs typeface="+mn-lt"/>
              </a:rPr>
              <a:t>: Democratic politics in the EU’s </a:t>
            </a:r>
            <a:r>
              <a:rPr lang="en-US" sz="1100" err="1">
                <a:solidFill>
                  <a:schemeClr val="accent6">
                    <a:lumMod val="50000"/>
                  </a:schemeClr>
                </a:solidFill>
                <a:ea typeface="+mn-lt"/>
                <a:cs typeface="+mn-lt"/>
              </a:rPr>
              <a:t>neighbourhood</a:t>
            </a:r>
            <a:r>
              <a:rPr lang="en-US" sz="1100">
                <a:solidFill>
                  <a:schemeClr val="accent6">
                    <a:lumMod val="50000"/>
                  </a:schemeClr>
                </a:solidFill>
                <a:ea typeface="+mn-lt"/>
                <a:cs typeface="+mn-lt"/>
              </a:rPr>
              <a:t> ; </a:t>
            </a:r>
            <a:r>
              <a:rPr lang="en-US" sz="1100">
                <a:solidFill>
                  <a:schemeClr val="accent6">
                    <a:lumMod val="50000"/>
                  </a:schemeClr>
                </a:solidFill>
                <a:ea typeface="+mn-lt"/>
                <a:cs typeface="+mn-lt"/>
                <a:hlinkClick r:id="rId4">
                  <a:extLst>
                    <a:ext uri="{A12FA001-AC4F-418D-AE19-62706E023703}">
                      <ahyp:hlinkClr xmlns:ahyp="http://schemas.microsoft.com/office/drawing/2018/hyperlinkcolor" val="tx"/>
                    </a:ext>
                  </a:extLst>
                </a:hlinkClick>
              </a:rPr>
              <a:t>SU-GOVERNANCE-07-2020</a:t>
            </a:r>
            <a:r>
              <a:rPr lang="en-US" sz="1100">
                <a:solidFill>
                  <a:schemeClr val="accent6">
                    <a:lumMod val="50000"/>
                  </a:schemeClr>
                </a:solidFill>
                <a:ea typeface="+mn-lt"/>
                <a:cs typeface="+mn-lt"/>
              </a:rPr>
              <a:t>: The Common Foreign and Security Policy and the expanding scope of the EU's external engagement ;</a:t>
            </a:r>
            <a:r>
              <a:rPr lang="en-US" sz="1100" u="sng">
                <a:solidFill>
                  <a:schemeClr val="accent6">
                    <a:lumMod val="50000"/>
                  </a:schemeClr>
                </a:solidFill>
                <a:ea typeface="+mn-lt"/>
                <a:cs typeface="+mn-lt"/>
              </a:rPr>
              <a:t> </a:t>
            </a:r>
            <a:r>
              <a:rPr lang="en-US" sz="1100">
                <a:solidFill>
                  <a:schemeClr val="accent6">
                    <a:lumMod val="50000"/>
                  </a:schemeClr>
                </a:solidFill>
                <a:ea typeface="+mn-lt"/>
                <a:cs typeface="+mn-lt"/>
                <a:hlinkClick r:id="rId5">
                  <a:extLst>
                    <a:ext uri="{A12FA001-AC4F-418D-AE19-62706E023703}">
                      <ahyp:hlinkClr xmlns:ahyp="http://schemas.microsoft.com/office/drawing/2018/hyperlinkcolor" val="tx"/>
                    </a:ext>
                  </a:extLst>
                </a:hlinkClick>
              </a:rPr>
              <a:t>ENG-GLOBALLY-02-2017</a:t>
            </a:r>
            <a:r>
              <a:rPr lang="en-US" sz="1100">
                <a:solidFill>
                  <a:schemeClr val="accent6">
                    <a:lumMod val="50000"/>
                  </a:schemeClr>
                </a:solidFill>
                <a:ea typeface="+mn-lt"/>
                <a:cs typeface="+mn-lt"/>
              </a:rPr>
              <a:t>: Shifting global geopolitics and Europe's preparedness for managing risks, mitigation actions and fostering peace; </a:t>
            </a:r>
            <a:r>
              <a:rPr lang="en-US" sz="1100">
                <a:solidFill>
                  <a:schemeClr val="accent6">
                    <a:lumMod val="50000"/>
                  </a:schemeClr>
                </a:solidFill>
                <a:ea typeface="+mn-lt"/>
                <a:cs typeface="+mn-lt"/>
                <a:hlinkClick r:id="rId6">
                  <a:extLst>
                    <a:ext uri="{A12FA001-AC4F-418D-AE19-62706E023703}">
                      <ahyp:hlinkClr xmlns:ahyp="http://schemas.microsoft.com/office/drawing/2018/hyperlinkcolor" val="tx"/>
                    </a:ext>
                  </a:extLst>
                </a:hlinkClick>
              </a:rPr>
              <a:t>INT-10-2015</a:t>
            </a:r>
            <a:r>
              <a:rPr lang="en-US" sz="1100">
                <a:solidFill>
                  <a:schemeClr val="accent6">
                    <a:lumMod val="50000"/>
                  </a:schemeClr>
                </a:solidFill>
                <a:ea typeface="+mn-lt"/>
                <a:cs typeface="+mn-lt"/>
              </a:rPr>
              <a:t>: The European Union and integration challenges in the Balkans </a:t>
            </a:r>
            <a:endParaRPr lang="en-US">
              <a:solidFill>
                <a:schemeClr val="accent6">
                  <a:lumMod val="50000"/>
                </a:schemeClr>
              </a:solidFill>
              <a:ea typeface="+mn-lt"/>
              <a:cs typeface="+mn-lt"/>
            </a:endParaRPr>
          </a:p>
        </p:txBody>
      </p:sp>
    </p:spTree>
    <p:extLst>
      <p:ext uri="{BB962C8B-B14F-4D97-AF65-F5344CB8AC3E}">
        <p14:creationId xmlns:p14="http://schemas.microsoft.com/office/powerpoint/2010/main" val="233744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17889" y="1047190"/>
            <a:ext cx="8609830" cy="327949"/>
          </a:xfrm>
          <a:prstGeom prst="rect">
            <a:avLst/>
          </a:prstGeom>
          <a:noFill/>
          <a:ln>
            <a:noFill/>
          </a:ln>
        </p:spPr>
        <p:txBody>
          <a:bodyPr spcFirstLastPara="1" wrap="square" lIns="0" tIns="0" rIns="0" bIns="0" anchor="t" anchorCtr="0">
            <a:noAutofit/>
          </a:bodyPr>
          <a:lstStyle/>
          <a:p>
            <a:pPr lvl="0">
              <a:buSzPts val="2500"/>
            </a:pPr>
            <a:r>
              <a:rPr lang="en-US" sz="2000" dirty="0" err="1">
                <a:solidFill>
                  <a:schemeClr val="accent4"/>
                </a:solidFill>
                <a:effectLst>
                  <a:outerShdw blurRad="50800" dist="38100" dir="5400000" algn="t" rotWithShape="0">
                    <a:prstClr val="black">
                      <a:alpha val="40000"/>
                    </a:prstClr>
                  </a:outerShdw>
                </a:effectLst>
              </a:rPr>
              <a:t>Sommaire</a:t>
            </a:r>
            <a:endParaRPr lang="en-US" sz="2000" dirty="0">
              <a:solidFill>
                <a:schemeClr val="accent4"/>
              </a:solidFill>
              <a:effectLst>
                <a:outerShdw blurRad="50800" dist="38100" dir="5400000" algn="t" rotWithShape="0">
                  <a:prstClr val="black">
                    <a:alpha val="40000"/>
                  </a:prstClr>
                </a:outerShdw>
              </a:effectLst>
            </a:endParaRPr>
          </a:p>
        </p:txBody>
      </p:sp>
      <p:sp>
        <p:nvSpPr>
          <p:cNvPr id="134" name="Google Shape;134;p16"/>
          <p:cNvSpPr txBox="1">
            <a:spLocks noGrp="1"/>
          </p:cNvSpPr>
          <p:nvPr>
            <p:ph type="body" idx="1"/>
          </p:nvPr>
        </p:nvSpPr>
        <p:spPr>
          <a:xfrm>
            <a:off x="432769" y="1503626"/>
            <a:ext cx="8494950" cy="2931183"/>
          </a:xfrm>
          <a:prstGeom prst="rect">
            <a:avLst/>
          </a:prstGeom>
          <a:noFill/>
          <a:ln>
            <a:noFill/>
          </a:ln>
        </p:spPr>
        <p:txBody>
          <a:bodyPr spcFirstLastPara="1" wrap="square" lIns="0" tIns="0" rIns="0" bIns="0" anchor="t" anchorCtr="0">
            <a:noAutofit/>
          </a:bodyPr>
          <a:lstStyle/>
          <a:p>
            <a:pPr marL="306388" indent="-306388">
              <a:buSzPts val="2000"/>
              <a:buFont typeface="Courier New" panose="02070309020205020404" pitchFamily="49" charset="0"/>
              <a:buChar char="o"/>
            </a:pPr>
            <a:r>
              <a:rPr lang="fr-FR" sz="2200" dirty="0"/>
              <a:t>Qu’est-ce que le Cluster 2 ? – pp.3-8</a:t>
            </a:r>
          </a:p>
          <a:p>
            <a:pPr marL="306388" indent="-306388">
              <a:buSzPts val="2000"/>
              <a:buFont typeface="Courier New" panose="02070309020205020404" pitchFamily="49" charset="0"/>
              <a:buChar char="o"/>
            </a:pPr>
            <a:endParaRPr lang="fr-FR" sz="2200" dirty="0"/>
          </a:p>
          <a:p>
            <a:pPr marL="306388" indent="-306388">
              <a:buSzPts val="2000"/>
              <a:buFont typeface="Courier New" panose="02070309020205020404" pitchFamily="49" charset="0"/>
              <a:buChar char="o"/>
            </a:pPr>
            <a:r>
              <a:rPr lang="fr-FR" sz="2200" dirty="0"/>
              <a:t>Les appels 2023 de la Destination « </a:t>
            </a:r>
            <a:r>
              <a:rPr lang="fr-FR" sz="2200" dirty="0" err="1"/>
              <a:t>Democracy</a:t>
            </a:r>
            <a:r>
              <a:rPr lang="fr-FR" sz="2200" dirty="0"/>
              <a:t> and </a:t>
            </a:r>
            <a:r>
              <a:rPr lang="fr-FR" sz="2200" dirty="0" err="1"/>
              <a:t>Governance</a:t>
            </a:r>
            <a:r>
              <a:rPr lang="fr-FR" sz="2200" dirty="0"/>
              <a:t> » - pp. 9-20</a:t>
            </a:r>
          </a:p>
          <a:p>
            <a:pPr marL="306388" indent="-306388">
              <a:buSzPts val="2000"/>
              <a:buFont typeface="Courier New" panose="02070309020205020404" pitchFamily="49" charset="0"/>
              <a:buChar char="o"/>
            </a:pPr>
            <a:endParaRPr lang="fr-FR" sz="2200" dirty="0"/>
          </a:p>
          <a:p>
            <a:pPr marL="306388" indent="-306388">
              <a:buSzPts val="2000"/>
              <a:buFont typeface="Courier New" panose="02070309020205020404" pitchFamily="49" charset="0"/>
              <a:buChar char="o"/>
            </a:pPr>
            <a:r>
              <a:rPr lang="fr-FR" sz="2200" dirty="0"/>
              <a:t>Recommandations, indications complémentaires – pp. 21-28</a:t>
            </a:r>
          </a:p>
        </p:txBody>
      </p:sp>
      <p:sp>
        <p:nvSpPr>
          <p:cNvPr id="135" name="Google Shape;135;p16"/>
          <p:cNvSpPr txBox="1">
            <a:spLocks noGrp="1"/>
          </p:cNvSpPr>
          <p:nvPr>
            <p:ph type="body" idx="2"/>
          </p:nvPr>
        </p:nvSpPr>
        <p:spPr>
          <a:xfrm>
            <a:off x="3605999" y="332887"/>
            <a:ext cx="5220112" cy="402404"/>
          </a:xfrm>
          <a:prstGeom prst="rect">
            <a:avLst/>
          </a:prstGeom>
          <a:noFill/>
          <a:ln>
            <a:noFill/>
          </a:ln>
        </p:spPr>
        <p:txBody>
          <a:bodyPr spcFirstLastPara="1" wrap="square" lIns="0" tIns="0" rIns="0" bIns="0" anchor="t" anchorCtr="0">
            <a:noAutofit/>
          </a:bodyPr>
          <a:lstStyle/>
          <a:p>
            <a:pPr marL="0" indent="0">
              <a:buSzPts val="700"/>
              <a:buNone/>
            </a:pPr>
            <a:endParaRPr lang="fr-FR" sz="800" dirty="0"/>
          </a:p>
        </p:txBody>
      </p:sp>
    </p:spTree>
    <p:extLst>
      <p:ext uri="{BB962C8B-B14F-4D97-AF65-F5344CB8AC3E}">
        <p14:creationId xmlns:p14="http://schemas.microsoft.com/office/powerpoint/2010/main" val="67601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dirty="0" err="1"/>
              <a:t>Democracy</a:t>
            </a:r>
            <a:r>
              <a:rPr lang="fr-FR" dirty="0"/>
              <a:t> – topics 2024</a:t>
            </a:r>
          </a:p>
        </p:txBody>
      </p:sp>
      <p:sp>
        <p:nvSpPr>
          <p:cNvPr id="4" name="Espace réservé de la date 3">
            <a:extLst>
              <a:ext uri="{FF2B5EF4-FFF2-40B4-BE49-F238E27FC236}">
                <a16:creationId xmlns:a16="http://schemas.microsoft.com/office/drawing/2014/main" id="{0C09B9B4-062E-4B0E-A88E-3FA10D26A7D0}"/>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20</a:t>
            </a:fld>
            <a:endParaRPr lang="fr-FR"/>
          </a:p>
        </p:txBody>
      </p:sp>
    </p:spTree>
    <p:extLst>
      <p:ext uri="{BB962C8B-B14F-4D97-AF65-F5344CB8AC3E}">
        <p14:creationId xmlns:p14="http://schemas.microsoft.com/office/powerpoint/2010/main" val="44718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24539"/>
            <a:ext cx="8424000" cy="359053"/>
          </a:xfrm>
          <a:prstGeom prst="rect">
            <a:avLst/>
          </a:prstGeom>
          <a:noFill/>
          <a:ln>
            <a:noFill/>
          </a:ln>
        </p:spPr>
        <p:txBody>
          <a:bodyPr spcFirstLastPara="1" wrap="square" lIns="0" tIns="0" rIns="0" bIns="0" anchor="t" anchorCtr="0">
            <a:noAutofit/>
          </a:bodyPr>
          <a:lstStyle/>
          <a:p>
            <a:pPr>
              <a:buSzPts val="2500"/>
            </a:pPr>
            <a:r>
              <a:rPr lang="fr-FR" sz="1600" dirty="0">
                <a:solidFill>
                  <a:schemeClr val="accent4"/>
                </a:solidFill>
                <a:effectLst>
                  <a:outerShdw blurRad="50800" dist="38100" dir="2700000" algn="tl" rotWithShape="0">
                    <a:prstClr val="black">
                      <a:alpha val="40000"/>
                    </a:prstClr>
                  </a:outerShdw>
                </a:effectLst>
              </a:rPr>
              <a:t>Liste des topics DEMOCRACY 2024</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dirty="0">
                <a:solidFill>
                  <a:schemeClr val="tx2"/>
                </a:solidFill>
              </a:rPr>
              <a:t>Cluster 2 « Culture, créativité et société inclusive »</a:t>
            </a:r>
          </a:p>
          <a:p>
            <a:pPr marL="0" indent="0">
              <a:buSzPts val="700"/>
              <a:buFont typeface="Arial"/>
              <a:buNone/>
            </a:pPr>
            <a:r>
              <a:rPr lang="fr-FR" sz="1100" dirty="0">
                <a:solidFill>
                  <a:schemeClr val="tx2"/>
                </a:solidFill>
              </a:rPr>
              <a:t>Programme de travail 2023-</a:t>
            </a:r>
            <a:r>
              <a:rPr lang="fr-FR" sz="1100" u="sng" dirty="0">
                <a:solidFill>
                  <a:schemeClr val="tx2"/>
                </a:solidFill>
              </a:rPr>
              <a:t>2024</a:t>
            </a:r>
          </a:p>
          <a:p>
            <a:pPr marL="0" indent="0">
              <a:buSzPts val="700"/>
              <a:buFont typeface="Arial"/>
              <a:buNone/>
            </a:pPr>
            <a:r>
              <a:rPr lang="fr-FR" sz="1100" i="1" dirty="0">
                <a:solidFill>
                  <a:schemeClr val="tx2"/>
                </a:solidFill>
              </a:rPr>
              <a:t>Appels « Démocratie &amp; Gouvernance »</a:t>
            </a:r>
          </a:p>
          <a:p>
            <a:pPr marL="0" indent="0">
              <a:buSzPts val="700"/>
              <a:buFont typeface="Arial"/>
              <a:buNone/>
            </a:pPr>
            <a:endParaRPr lang="fr-FR" sz="1100" dirty="0"/>
          </a:p>
        </p:txBody>
      </p:sp>
      <p:sp>
        <p:nvSpPr>
          <p:cNvPr id="5" name="ZoneTexte 4">
            <a:extLst>
              <a:ext uri="{FF2B5EF4-FFF2-40B4-BE49-F238E27FC236}">
                <a16:creationId xmlns:a16="http://schemas.microsoft.com/office/drawing/2014/main" id="{2270F61D-9444-64D6-173B-423756033852}"/>
              </a:ext>
            </a:extLst>
          </p:cNvPr>
          <p:cNvSpPr txBox="1"/>
          <p:nvPr/>
        </p:nvSpPr>
        <p:spPr>
          <a:xfrm>
            <a:off x="359996" y="1366951"/>
            <a:ext cx="8423999" cy="3316292"/>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ts val="300"/>
              </a:spcAft>
              <a:buClr>
                <a:schemeClr val="tx2"/>
              </a:buClr>
              <a:buSzTx/>
              <a:buFont typeface="+mj-lt"/>
              <a:buAutoNum type="arabicParenR"/>
              <a:tabLst>
                <a:tab pos="5754688" algn="r"/>
              </a:tabLst>
            </a:pP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Protest politics and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cultures of opposition </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in democracy</a:t>
            </a:r>
            <a:endParaRPr kumimoji="0" lang="en-GB" altLang="fr-FR" b="0" i="0" u="none" strike="noStrike" cap="none" normalizeH="0" baseline="0" dirty="0">
              <a:ln>
                <a:noFill/>
              </a:ln>
              <a:solidFill>
                <a:schemeClr val="tx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Font typeface="+mj-lt"/>
              <a:buAutoNum type="arabicParenR"/>
              <a:tabLst>
                <a:tab pos="5754688" algn="r"/>
              </a:tabLst>
            </a:pP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Multilevel governance </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in times of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digital and climate transitions</a:t>
            </a:r>
            <a:endParaRPr kumimoji="0" lang="en-GB" altLang="fr-FR" b="1" i="0" u="none" strike="noStrike" cap="none" normalizeH="0" baseline="0" dirty="0">
              <a:ln>
                <a:noFill/>
              </a:ln>
              <a:solidFill>
                <a:schemeClr val="tx2"/>
              </a:solidFill>
              <a:effectLst/>
              <a:cs typeface="Times New Roman"/>
            </a:endParaRPr>
          </a:p>
          <a:p>
            <a:pPr marL="342900" indent="-342900" eaLnBrk="0" fontAlgn="base" hangingPunct="0">
              <a:spcBef>
                <a:spcPct val="0"/>
              </a:spcBef>
              <a:spcAft>
                <a:spcPts val="300"/>
              </a:spcAft>
              <a:buClr>
                <a:schemeClr val="tx2"/>
              </a:buClr>
              <a:buFont typeface="+mj-lt"/>
              <a:buAutoNum type="arabicParenR"/>
              <a:tabLst>
                <a:tab pos="5754688" algn="r"/>
              </a:tabLst>
            </a:pP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What is the long-term impact of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rule of law </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and other </a:t>
            </a:r>
            <a:r>
              <a:rPr lang="en-GB" altLang="fr-FR" dirty="0">
                <a:solidFill>
                  <a:schemeClr val="tx2"/>
                </a:solidFill>
                <a:ea typeface="Times New Roman" panose="02020603050405020304" pitchFamily="18" charset="0"/>
                <a:cs typeface="Times New Roman"/>
              </a:rPr>
              <a:t>European values </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 </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on </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socio-economic outcomes</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a:t>
            </a:r>
            <a:endParaRPr kumimoji="0" lang="en-GB" altLang="fr-FR" b="0" i="0" u="none" strike="noStrike" cap="none" normalizeH="0" baseline="0" dirty="0">
              <a:ln>
                <a:noFill/>
              </a:ln>
              <a:solidFill>
                <a:schemeClr val="tx2"/>
              </a:solidFill>
              <a:effectLst/>
              <a:cs typeface="Times New Roman"/>
            </a:endParaRPr>
          </a:p>
          <a:p>
            <a:pPr marL="342900" indent="-342900" eaLnBrk="0" fontAlgn="base" hangingPunct="0">
              <a:spcBef>
                <a:spcPct val="0"/>
              </a:spcBef>
              <a:spcAft>
                <a:spcPts val="300"/>
              </a:spcAft>
              <a:buClr>
                <a:schemeClr val="tx2"/>
              </a:buClr>
              <a:buFont typeface="+mj-lt"/>
              <a:buAutoNum type="arabicParenR"/>
              <a:tabLst>
                <a:tab pos="5754688" algn="r"/>
              </a:tabLst>
            </a:pP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The interrelation between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social, cultural and political</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identities</a:t>
            </a:r>
            <a:r>
              <a:rPr lang="en-GB" altLang="fr-FR" b="1" dirty="0">
                <a:solidFill>
                  <a:schemeClr val="tx2"/>
                </a:solidFill>
                <a:ea typeface="Times New Roman" panose="02020603050405020304" pitchFamily="18" charset="0"/>
                <a:cs typeface="Times New Roman"/>
              </a:rPr>
              <a:t> </a:t>
            </a:r>
            <a:r>
              <a:rPr lang="en-GB" altLang="fr-FR" dirty="0">
                <a:solidFill>
                  <a:schemeClr val="tx2"/>
                </a:solidFill>
                <a:ea typeface="Times New Roman" panose="02020603050405020304" pitchFamily="18" charset="0"/>
                <a:cs typeface="Times New Roman"/>
              </a:rPr>
              <a:t>and</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 </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sense of </a:t>
            </a:r>
            <a:r>
              <a:rPr lang="en-GB" altLang="fr-FR" dirty="0">
                <a:solidFill>
                  <a:schemeClr val="tx2"/>
                </a:solidFill>
                <a:ea typeface="Times New Roman" panose="02020603050405020304" pitchFamily="18" charset="0"/>
                <a:cs typeface="Times New Roman"/>
              </a:rPr>
              <a:t>belonging (…)</a:t>
            </a:r>
          </a:p>
          <a:p>
            <a:pPr marL="342900" indent="-342900">
              <a:spcBef>
                <a:spcPct val="0"/>
              </a:spcBef>
              <a:spcAft>
                <a:spcPts val="300"/>
              </a:spcAft>
              <a:buClr>
                <a:schemeClr val="tx2"/>
              </a:buClr>
              <a:buAutoNum type="arabicParenR"/>
              <a:tabLst>
                <a:tab pos="5754688" algn="r"/>
              </a:tabLst>
            </a:pPr>
            <a:r>
              <a:rPr lang="en-GB" altLang="fr-FR" b="1" dirty="0">
                <a:solidFill>
                  <a:schemeClr val="tx2"/>
                </a:solidFill>
                <a:ea typeface="Times New Roman" panose="02020603050405020304" pitchFamily="18" charset="0"/>
                <a:cs typeface="Times New Roman"/>
              </a:rPr>
              <a:t>Gender-roles</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 in extremist movements </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and their impact on democracy</a:t>
            </a:r>
            <a:endParaRPr lang="en-GB" altLang="fr-FR" b="0" i="0" u="none" strike="noStrike" cap="none" normalizeH="0" baseline="0" dirty="0">
              <a:ln>
                <a:noFill/>
              </a:ln>
              <a:solidFill>
                <a:schemeClr val="tx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Font typeface="+mj-lt"/>
              <a:buAutoNum type="arabicParenR"/>
              <a:tabLst>
                <a:tab pos="5754688" algn="r"/>
              </a:tabLst>
            </a:pP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Computational Social Science </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approaches in research on democracy</a:t>
            </a:r>
            <a:endParaRPr kumimoji="0" lang="en-GB" altLang="fr-FR" b="0" i="0" u="none" strike="noStrike" cap="none" normalizeH="0" baseline="0" dirty="0">
              <a:ln>
                <a:noFill/>
              </a:ln>
              <a:solidFill>
                <a:schemeClr val="tx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Font typeface="+mj-lt"/>
              <a:buAutoNum type="arabicParenR"/>
              <a:tabLst>
                <a:tab pos="5754688" algn="r"/>
              </a:tabLst>
            </a:pP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Digital democracy</a:t>
            </a:r>
            <a:endParaRPr kumimoji="0" lang="en-GB" altLang="fr-FR" b="1" i="0" u="none" strike="noStrike" cap="none" normalizeH="0" baseline="0" dirty="0">
              <a:ln>
                <a:noFill/>
              </a:ln>
              <a:solidFill>
                <a:schemeClr val="tx2"/>
              </a:solidFill>
              <a:effectLst/>
              <a:cs typeface="Times New Roman"/>
            </a:endParaRPr>
          </a:p>
          <a:p>
            <a:pPr marL="342900" indent="-342900" eaLnBrk="0" fontAlgn="base" hangingPunct="0">
              <a:spcBef>
                <a:spcPct val="0"/>
              </a:spcBef>
              <a:spcAft>
                <a:spcPts val="300"/>
              </a:spcAft>
              <a:buClr>
                <a:schemeClr val="tx2"/>
              </a:buClr>
              <a:buFont typeface="+mj-lt"/>
              <a:buAutoNum type="arabicParenR"/>
              <a:tabLst>
                <a:tab pos="5754688" algn="r"/>
              </a:tabLst>
            </a:pP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Culture, the arts and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cultural spaces</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 </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for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democratic participation</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 and political expression,</a:t>
            </a:r>
            <a:endParaRPr lang="en-GB" altLang="fr-FR" dirty="0">
              <a:solidFill>
                <a:schemeClr val="tx2"/>
              </a:solidFill>
              <a:ea typeface="Times New Roman" panose="02020603050405020304" pitchFamily="18" charset="0"/>
              <a:cs typeface="Times New Roman"/>
            </a:endParaRPr>
          </a:p>
          <a:p>
            <a:pPr marL="342900" marR="0" lvl="0" indent="-342900" algn="l" defTabSz="914400">
              <a:lnSpc>
                <a:spcPct val="100000"/>
              </a:lnSpc>
              <a:spcBef>
                <a:spcPct val="0"/>
              </a:spcBef>
              <a:spcAft>
                <a:spcPts val="300"/>
              </a:spcAft>
              <a:buClr>
                <a:schemeClr val="tx2"/>
              </a:buClr>
              <a:buSzTx/>
              <a:buAutoNum type="arabicParenR"/>
              <a:tabLst>
                <a:tab pos="5754688" algn="r"/>
              </a:tabLst>
            </a:pP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The role and functioning of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public administrations </a:t>
            </a: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in democratic systems</a:t>
            </a:r>
            <a:endParaRPr lang="en-GB" altLang="fr-FR" b="0" i="0" u="none" strike="noStrike" cap="none" normalizeH="0" baseline="0" dirty="0">
              <a:ln>
                <a:noFill/>
              </a:ln>
              <a:solidFill>
                <a:schemeClr val="tx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Font typeface="+mj-lt"/>
              <a:buAutoNum type="arabicParenR"/>
              <a:tabLst>
                <a:tab pos="5754688" algn="r"/>
              </a:tabLst>
            </a:pP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Political participation in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multilingual spaces</a:t>
            </a:r>
            <a:endParaRPr kumimoji="0" lang="en-GB" altLang="fr-FR" b="1" i="0" u="none" strike="noStrike" cap="none" normalizeH="0" baseline="0" dirty="0">
              <a:ln>
                <a:noFill/>
              </a:ln>
              <a:solidFill>
                <a:schemeClr val="tx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Font typeface="+mj-lt"/>
              <a:buAutoNum type="arabicParenR"/>
              <a:tabLst>
                <a:tab pos="5754688" algn="r"/>
              </a:tabLst>
            </a:pP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Future scenarios and </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young</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 </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visions for </a:t>
            </a:r>
            <a:r>
              <a:rPr kumimoji="0" lang="en-GB" altLang="fr-FR" b="1" i="0" u="none" strike="noStrike" cap="none" normalizeH="0" baseline="0" dirty="0">
                <a:ln>
                  <a:noFill/>
                </a:ln>
                <a:solidFill>
                  <a:schemeClr val="tx2"/>
                </a:solidFill>
                <a:effectLst/>
                <a:ea typeface="Times New Roman" panose="02020603050405020304" pitchFamily="18" charset="0"/>
                <a:cs typeface="Times New Roman"/>
              </a:rPr>
              <a:t>European democracy 2040</a:t>
            </a:r>
            <a:endParaRPr lang="en-GB" altLang="fr-FR" b="1" i="0" u="none" strike="noStrike" cap="none" normalizeH="0" baseline="0" dirty="0">
              <a:ln>
                <a:noFill/>
              </a:ln>
              <a:solidFill>
                <a:schemeClr val="tx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Font typeface="+mj-lt"/>
              <a:buAutoNum type="arabicParenR"/>
              <a:tabLst>
                <a:tab pos="5754688" algn="r"/>
              </a:tabLst>
            </a:pPr>
            <a:r>
              <a:rPr kumimoji="0" lang="en-GB" altLang="fr-FR" b="0" i="0" u="none" strike="noStrike" cap="none" normalizeH="0" baseline="0" dirty="0">
                <a:ln>
                  <a:noFill/>
                </a:ln>
                <a:solidFill>
                  <a:schemeClr val="tx2"/>
                </a:solidFill>
                <a:effectLst/>
                <a:ea typeface="Times New Roman" panose="02020603050405020304" pitchFamily="18" charset="0"/>
                <a:cs typeface="Times New Roman"/>
              </a:rPr>
              <a:t>Testing and implementation of </a:t>
            </a:r>
            <a:r>
              <a:rPr kumimoji="0" lang="en-GB" altLang="fr-FR" i="0" u="none" strike="noStrike" cap="none" normalizeH="0" baseline="0" dirty="0">
                <a:ln>
                  <a:noFill/>
                </a:ln>
                <a:solidFill>
                  <a:schemeClr val="tx2"/>
                </a:solidFill>
                <a:effectLst/>
                <a:ea typeface="Times New Roman" panose="02020603050405020304" pitchFamily="18" charset="0"/>
                <a:cs typeface="Times New Roman"/>
              </a:rPr>
              <a:t>research results fostering democracy and governance (CSA)</a:t>
            </a:r>
            <a:endParaRPr lang="en-GB" altLang="fr-FR" i="0" u="none" strike="noStrike" cap="none" normalizeH="0" baseline="0" dirty="0">
              <a:ln>
                <a:noFill/>
              </a:ln>
              <a:solidFill>
                <a:schemeClr val="tx2"/>
              </a:solidFill>
              <a:effectLst/>
              <a:cs typeface="Times New Roman"/>
            </a:endParaRPr>
          </a:p>
        </p:txBody>
      </p:sp>
    </p:spTree>
    <p:extLst>
      <p:ext uri="{BB962C8B-B14F-4D97-AF65-F5344CB8AC3E}">
        <p14:creationId xmlns:p14="http://schemas.microsoft.com/office/powerpoint/2010/main" val="1814446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F53CB-87F1-451F-BFC5-7784D4C8DFBC}"/>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smtClean="0"/>
              <a:pPr/>
              <a:t>22</a:t>
            </a:fld>
            <a:endParaRPr lang="fr-FR"/>
          </a:p>
        </p:txBody>
      </p:sp>
      <p:sp>
        <p:nvSpPr>
          <p:cNvPr id="4" name="Espace réservé du texte 3">
            <a:extLst>
              <a:ext uri="{FF2B5EF4-FFF2-40B4-BE49-F238E27FC236}">
                <a16:creationId xmlns:a16="http://schemas.microsoft.com/office/drawing/2014/main" id="{55F5C202-EB4B-439F-BB92-7200689329DE}"/>
              </a:ext>
            </a:extLst>
          </p:cNvPr>
          <p:cNvSpPr>
            <a:spLocks noGrp="1"/>
          </p:cNvSpPr>
          <p:nvPr>
            <p:ph type="body" sz="quarter" idx="13"/>
          </p:nvPr>
        </p:nvSpPr>
        <p:spPr>
          <a:xfrm>
            <a:off x="1115616" y="1581293"/>
            <a:ext cx="7668384" cy="2841953"/>
          </a:xfrm>
        </p:spPr>
        <p:txBody>
          <a:bodyPr/>
          <a:lstStyle/>
          <a:p>
            <a:r>
              <a:rPr lang="fr-FR" dirty="0"/>
              <a:t>Recommandations, indications</a:t>
            </a:r>
          </a:p>
          <a:p>
            <a:r>
              <a:rPr lang="fr-FR" dirty="0"/>
              <a:t>complémentaires</a:t>
            </a:r>
          </a:p>
        </p:txBody>
      </p:sp>
    </p:spTree>
    <p:extLst>
      <p:ext uri="{BB962C8B-B14F-4D97-AF65-F5344CB8AC3E}">
        <p14:creationId xmlns:p14="http://schemas.microsoft.com/office/powerpoint/2010/main" val="129855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59999" y="996902"/>
            <a:ext cx="8424000" cy="3557343"/>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dirty="0">
                <a:solidFill>
                  <a:schemeClr val="accent4"/>
                </a:solidFill>
              </a:rPr>
              <a:t>La terminologie</a:t>
            </a:r>
            <a:r>
              <a:rPr lang="en-US" sz="1500" b="1" dirty="0"/>
              <a:t> </a:t>
            </a:r>
            <a:endParaRPr lang="en-US" sz="1500" dirty="0">
              <a:solidFill>
                <a:schemeClr val="bg2"/>
              </a:solidFill>
            </a:endParaRPr>
          </a:p>
          <a:p>
            <a:pPr marL="285750" indent="-285750">
              <a:spcBef>
                <a:spcPts val="300"/>
              </a:spcBef>
              <a:buClr>
                <a:srgbClr val="000000"/>
              </a:buClr>
              <a:buSzPts val="1100"/>
              <a:buFont typeface="Arial" panose="020B0604020202020204" pitchFamily="34" charset="0"/>
              <a:buChar char="•"/>
            </a:pPr>
            <a:r>
              <a:rPr lang="fr-FR" sz="1500" dirty="0">
                <a:solidFill>
                  <a:schemeClr val="bg2"/>
                </a:solidFill>
              </a:rPr>
              <a:t>Les </a:t>
            </a:r>
            <a:r>
              <a:rPr lang="fr-FR" sz="1500" b="1" i="1" dirty="0">
                <a:solidFill>
                  <a:schemeClr val="bg2"/>
                </a:solidFill>
              </a:rPr>
              <a:t>Clusters</a:t>
            </a:r>
            <a:r>
              <a:rPr lang="fr-FR" sz="1500" dirty="0">
                <a:solidFill>
                  <a:schemeClr val="bg2"/>
                </a:solidFill>
              </a:rPr>
              <a:t> = groupes thématiques généraux (ex-défis sociétaux dans H2020) : cluster santé (1), SHS (« Culture, créativité et société inclusive », n°2), Sécurité (3), Industrie (4), </a:t>
            </a:r>
          </a:p>
          <a:p>
            <a:pPr marL="285750" indent="-285750">
              <a:spcBef>
                <a:spcPts val="300"/>
              </a:spcBef>
              <a:buClr>
                <a:srgbClr val="000000"/>
              </a:buClr>
              <a:buSzPts val="1100"/>
              <a:buFont typeface="Arial" panose="020B0604020202020204" pitchFamily="34" charset="0"/>
              <a:buChar char="•"/>
            </a:pPr>
            <a:r>
              <a:rPr lang="fr-FR" sz="1500" dirty="0">
                <a:solidFill>
                  <a:schemeClr val="bg2"/>
                </a:solidFill>
              </a:rPr>
              <a:t>Un appel thématique  = un </a:t>
            </a:r>
            <a:r>
              <a:rPr lang="fr-FR" sz="1500" b="1" i="1" dirty="0">
                <a:solidFill>
                  <a:schemeClr val="bg2"/>
                </a:solidFill>
              </a:rPr>
              <a:t>Topic</a:t>
            </a:r>
            <a:endParaRPr lang="fr-FR" sz="1500" dirty="0">
              <a:solidFill>
                <a:schemeClr val="bg2"/>
              </a:solidFill>
            </a:endParaRPr>
          </a:p>
          <a:p>
            <a:pPr marL="285750" indent="-285750">
              <a:spcBef>
                <a:spcPts val="300"/>
              </a:spcBef>
              <a:buClr>
                <a:srgbClr val="000000"/>
              </a:buClr>
              <a:buSzPts val="1100"/>
              <a:buFont typeface="Arial" panose="020B0604020202020204" pitchFamily="34" charset="0"/>
              <a:buChar char="•"/>
            </a:pPr>
            <a:r>
              <a:rPr lang="fr-FR" sz="1500" dirty="0">
                <a:solidFill>
                  <a:schemeClr val="bg2"/>
                </a:solidFill>
              </a:rPr>
              <a:t>Catégorie thématique d’appels dans un Cluster  = </a:t>
            </a:r>
            <a:r>
              <a:rPr lang="fr-FR" sz="1500" b="1" i="1" dirty="0">
                <a:solidFill>
                  <a:schemeClr val="bg2"/>
                </a:solidFill>
              </a:rPr>
              <a:t>Destination</a:t>
            </a:r>
            <a:r>
              <a:rPr lang="fr-FR" sz="1500" dirty="0">
                <a:solidFill>
                  <a:schemeClr val="bg2"/>
                </a:solidFill>
              </a:rPr>
              <a:t> </a:t>
            </a:r>
          </a:p>
          <a:p>
            <a:pPr marL="285750" indent="-285750">
              <a:spcBef>
                <a:spcPts val="300"/>
              </a:spcBef>
              <a:buClr>
                <a:srgbClr val="000000"/>
              </a:buClr>
              <a:buSzPts val="1100"/>
              <a:buFont typeface="Arial" panose="020B0604020202020204" pitchFamily="34" charset="0"/>
              <a:buChar char="•"/>
            </a:pPr>
            <a:r>
              <a:rPr lang="fr-FR" sz="1500" b="1" i="1" dirty="0" err="1">
                <a:solidFill>
                  <a:schemeClr val="bg2"/>
                </a:solidFill>
              </a:rPr>
              <a:t>Work</a:t>
            </a:r>
            <a:r>
              <a:rPr lang="fr-FR" sz="1500" b="1" i="1" dirty="0">
                <a:solidFill>
                  <a:schemeClr val="bg2"/>
                </a:solidFill>
              </a:rPr>
              <a:t> Programme</a:t>
            </a:r>
            <a:r>
              <a:rPr lang="fr-FR" sz="1500" dirty="0">
                <a:solidFill>
                  <a:schemeClr val="bg2"/>
                </a:solidFill>
              </a:rPr>
              <a:t>: Plan de travail = liste des appels (topics) sur deux ans (2023-24)</a:t>
            </a:r>
            <a:endParaRPr lang="fr-FR" sz="1500" dirty="0">
              <a:solidFill>
                <a:srgbClr val="000091"/>
              </a:solidFill>
            </a:endParaRPr>
          </a:p>
          <a:p>
            <a:pPr marL="285750" indent="-285750">
              <a:spcBef>
                <a:spcPts val="300"/>
              </a:spcBef>
              <a:buClr>
                <a:srgbClr val="000000"/>
              </a:buClr>
              <a:buSzPts val="1100"/>
              <a:buFont typeface="Arial" panose="020B0604020202020204" pitchFamily="34" charset="0"/>
              <a:buChar char="•"/>
            </a:pPr>
            <a:r>
              <a:rPr lang="fr-FR" sz="1500" dirty="0">
                <a:solidFill>
                  <a:srgbClr val="000091"/>
                </a:solidFill>
              </a:rPr>
              <a:t>Un « instrument de financement » : RIA, IA, CSA  (diapositive suivante)   </a:t>
            </a:r>
          </a:p>
          <a:p>
            <a:pPr marL="0" indent="0">
              <a:spcBef>
                <a:spcPts val="300"/>
              </a:spcBef>
              <a:buClr>
                <a:schemeClr val="dk1"/>
              </a:buClr>
              <a:buSzPts val="1100"/>
            </a:pPr>
            <a:endParaRPr lang="fr-FR" sz="1500" b="1" dirty="0">
              <a:solidFill>
                <a:schemeClr val="accent4"/>
              </a:solidFill>
            </a:endParaRPr>
          </a:p>
          <a:p>
            <a:pPr marL="0" indent="0">
              <a:spcBef>
                <a:spcPts val="300"/>
              </a:spcBef>
              <a:buClr>
                <a:schemeClr val="dk1"/>
              </a:buClr>
              <a:buSzPts val="1100"/>
            </a:pPr>
            <a:r>
              <a:rPr lang="fr-FR" sz="1500" b="1" dirty="0">
                <a:solidFill>
                  <a:schemeClr val="accent4"/>
                </a:solidFill>
              </a:rPr>
              <a:t>Les textes de références</a:t>
            </a:r>
            <a:r>
              <a:rPr lang="fr-FR" sz="1500" b="1" dirty="0">
                <a:solidFill>
                  <a:schemeClr val="bg2">
                    <a:lumMod val="50000"/>
                  </a:schemeClr>
                </a:solidFill>
              </a:rPr>
              <a:t> </a:t>
            </a:r>
            <a:r>
              <a:rPr lang="fr-FR" sz="1500" dirty="0">
                <a:solidFill>
                  <a:schemeClr val="bg2"/>
                </a:solidFill>
              </a:rPr>
              <a:t>cités dans l’appel ou dans l’introduction générale de la destination : résolutions du parlement, rapports publiés par divers départements de la commission (</a:t>
            </a:r>
            <a:r>
              <a:rPr lang="en-GB" sz="1500" dirty="0">
                <a:solidFill>
                  <a:schemeClr val="bg2"/>
                </a:solidFill>
                <a:hlinkClick r:id="rId3">
                  <a:extLst>
                    <a:ext uri="{A12FA001-AC4F-418D-AE19-62706E023703}">
                      <ahyp:hlinkClr xmlns:ahyp="http://schemas.microsoft.com/office/drawing/2018/hyperlinkcolor" val="tx"/>
                    </a:ext>
                  </a:extLst>
                </a:hlinkClick>
              </a:rPr>
              <a:t>https://knowledge4policy.ec.europa.eu/participatory-democracy_en</a:t>
            </a:r>
            <a:r>
              <a:rPr lang="en-GB" sz="1500" dirty="0">
                <a:solidFill>
                  <a:schemeClr val="bg2"/>
                </a:solidFill>
              </a:rPr>
              <a:t> sur </a:t>
            </a:r>
            <a:r>
              <a:rPr lang="en-GB" sz="1500" dirty="0" err="1">
                <a:solidFill>
                  <a:schemeClr val="bg2"/>
                </a:solidFill>
              </a:rPr>
              <a:t>l’appel</a:t>
            </a:r>
            <a:r>
              <a:rPr lang="en-GB" sz="1500" dirty="0">
                <a:solidFill>
                  <a:schemeClr val="bg2"/>
                </a:solidFill>
              </a:rPr>
              <a:t> 2023-01-07), les Policy Focus du </a:t>
            </a:r>
            <a:r>
              <a:rPr lang="en-GB" sz="1500" dirty="0" err="1">
                <a:solidFill>
                  <a:schemeClr val="bg2"/>
                </a:solidFill>
              </a:rPr>
              <a:t>Département</a:t>
            </a:r>
            <a:r>
              <a:rPr lang="en-GB" sz="1500" dirty="0">
                <a:solidFill>
                  <a:schemeClr val="bg2"/>
                </a:solidFill>
              </a:rPr>
              <a:t> SHS de la DG (</a:t>
            </a:r>
            <a:r>
              <a:rPr lang="en-GB" sz="1500" dirty="0">
                <a:solidFill>
                  <a:schemeClr val="bg2"/>
                </a:solidFill>
                <a:hlinkClick r:id="rId4">
                  <a:extLst>
                    <a:ext uri="{A12FA001-AC4F-418D-AE19-62706E023703}">
                      <ahyp:hlinkClr xmlns:ahyp="http://schemas.microsoft.com/office/drawing/2018/hyperlinkcolor" val="tx"/>
                    </a:ext>
                  </a:extLst>
                </a:hlinkClick>
              </a:rPr>
              <a:t>lien</a:t>
            </a:r>
            <a:r>
              <a:rPr lang="en-GB" sz="1500" dirty="0">
                <a:solidFill>
                  <a:schemeClr val="bg2"/>
                </a:solidFill>
              </a:rPr>
              <a:t>); des rapports de </a:t>
            </a:r>
            <a:r>
              <a:rPr lang="en-GB" sz="1500" dirty="0" err="1">
                <a:solidFill>
                  <a:schemeClr val="bg2"/>
                </a:solidFill>
              </a:rPr>
              <a:t>précédents</a:t>
            </a:r>
            <a:r>
              <a:rPr lang="en-GB" sz="1500" dirty="0">
                <a:solidFill>
                  <a:schemeClr val="bg2"/>
                </a:solidFill>
              </a:rPr>
              <a:t> </a:t>
            </a:r>
            <a:r>
              <a:rPr lang="en-GB" sz="1500" dirty="0" err="1">
                <a:solidFill>
                  <a:schemeClr val="bg2"/>
                </a:solidFill>
              </a:rPr>
              <a:t>projets</a:t>
            </a:r>
            <a:r>
              <a:rPr lang="en-GB" sz="1500" dirty="0">
                <a:solidFill>
                  <a:schemeClr val="bg2"/>
                </a:solidFill>
              </a:rPr>
              <a:t> </a:t>
            </a:r>
            <a:r>
              <a:rPr lang="en-GB" sz="1500" dirty="0" err="1">
                <a:solidFill>
                  <a:schemeClr val="bg2"/>
                </a:solidFill>
              </a:rPr>
              <a:t>ou</a:t>
            </a:r>
            <a:r>
              <a:rPr lang="en-GB" sz="1500" dirty="0">
                <a:solidFill>
                  <a:schemeClr val="bg2"/>
                </a:solidFill>
              </a:rPr>
              <a:t> des rapports de</a:t>
            </a:r>
            <a:r>
              <a:rPr lang="fr-FR" sz="1500" dirty="0">
                <a:solidFill>
                  <a:schemeClr val="bg2"/>
                </a:solidFill>
              </a:rPr>
              <a:t> </a:t>
            </a:r>
            <a:r>
              <a:rPr lang="fr-FR" sz="1500" dirty="0" err="1">
                <a:solidFill>
                  <a:schemeClr val="bg2"/>
                </a:solidFill>
              </a:rPr>
              <a:t>think</a:t>
            </a:r>
            <a:r>
              <a:rPr lang="fr-FR" sz="1500" dirty="0">
                <a:solidFill>
                  <a:schemeClr val="bg2"/>
                </a:solidFill>
              </a:rPr>
              <a:t> tanks (intro: </a:t>
            </a:r>
            <a:r>
              <a:rPr lang="en-GB" sz="1500" dirty="0">
                <a:solidFill>
                  <a:schemeClr val="bg2"/>
                </a:solidFill>
                <a:hlinkClick r:id="rId5">
                  <a:extLst>
                    <a:ext uri="{A12FA001-AC4F-418D-AE19-62706E023703}">
                      <ahyp:hlinkClr xmlns:ahyp="http://schemas.microsoft.com/office/drawing/2018/hyperlinkcolor" val="tx"/>
                    </a:ext>
                  </a:extLst>
                </a:hlinkClick>
              </a:rPr>
              <a:t>https://freedomhouse.org/report/freedom-world/2021/democracy-under-siege</a:t>
            </a:r>
            <a:r>
              <a:rPr lang="en-GB" sz="1500" dirty="0">
                <a:solidFill>
                  <a:schemeClr val="bg2"/>
                </a:solidFill>
              </a:rPr>
              <a:t>; etc.</a:t>
            </a:r>
            <a:endParaRPr lang="fr-FR" sz="1500" dirty="0">
              <a:solidFill>
                <a:schemeClr val="bg2"/>
              </a:solidFill>
            </a:endParaRPr>
          </a:p>
          <a:p>
            <a:pPr marL="0" indent="0">
              <a:spcBef>
                <a:spcPts val="300"/>
              </a:spcBef>
              <a:buClr>
                <a:srgbClr val="000000"/>
              </a:buClr>
              <a:buSzPts val="1100"/>
            </a:pPr>
            <a:r>
              <a:rPr lang="fr-FR" sz="1500" dirty="0">
                <a:solidFill>
                  <a:schemeClr val="bg2"/>
                </a:solidFill>
              </a:rPr>
              <a:t>    </a:t>
            </a:r>
            <a:r>
              <a:rPr lang="fr-FR" sz="1500" dirty="0">
                <a:solidFill>
                  <a:srgbClr val="000091"/>
                </a:solidFill>
              </a:rPr>
              <a:t>                         </a:t>
            </a:r>
            <a:endParaRPr lang="fr-FR" sz="1500" i="1" dirty="0"/>
          </a:p>
          <a:p>
            <a:pPr marL="228600" indent="0">
              <a:buClr>
                <a:srgbClr val="123076"/>
              </a:buClr>
              <a:buSzPts val="1500"/>
            </a:pPr>
            <a:br>
              <a:rPr lang="fr-FR" sz="1400" b="1" i="1" dirty="0"/>
            </a:br>
            <a:r>
              <a:rPr lang="fr-FR" sz="1400" b="1" i="1" dirty="0"/>
              <a:t> </a:t>
            </a:r>
            <a:endParaRPr lang="fr-FR" dirty="0"/>
          </a:p>
          <a:p>
            <a:pPr marL="0" indent="0">
              <a:spcBef>
                <a:spcPts val="300"/>
              </a:spcBef>
              <a:buClr>
                <a:srgbClr val="000000"/>
              </a:buClr>
              <a:buSzPts val="1100"/>
            </a:pPr>
            <a:endParaRPr lang="fr-FR" sz="1500" b="1" dirty="0">
              <a:solidFill>
                <a:srgbClr val="EA5433"/>
              </a:solidFill>
            </a:endParaRPr>
          </a:p>
          <a:p>
            <a:pPr marL="419100" indent="-285750">
              <a:lnSpc>
                <a:spcPct val="110000"/>
              </a:lnSpc>
              <a:spcBef>
                <a:spcPts val="300"/>
              </a:spcBef>
              <a:buClr>
                <a:srgbClr val="123076"/>
              </a:buClr>
              <a:buSzPts val="1500"/>
              <a:buChar char="•"/>
            </a:pPr>
            <a:endParaRPr lang="fr-FR" sz="1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661396" y="181364"/>
            <a:ext cx="5122603" cy="276999"/>
          </a:xfrm>
          <a:prstGeom prst="rect">
            <a:avLst/>
          </a:prstGeom>
          <a:noFill/>
        </p:spPr>
        <p:txBody>
          <a:bodyPr wrap="square" lIns="91440" tIns="45720" rIns="91440" bIns="45720" rtlCol="0" anchor="t">
            <a:spAutoFit/>
          </a:bodyPr>
          <a:lstStyle/>
          <a:p>
            <a:pPr marL="0" indent="0" algn="r">
              <a:buNone/>
            </a:pPr>
            <a:r>
              <a:rPr lang="en-US" sz="1200" dirty="0" err="1">
                <a:solidFill>
                  <a:schemeClr val="bg2"/>
                </a:solidFill>
              </a:rPr>
              <a:t>Recommandations</a:t>
            </a:r>
            <a:r>
              <a:rPr lang="en-US" sz="1200" dirty="0">
                <a:solidFill>
                  <a:schemeClr val="bg2"/>
                </a:solidFill>
              </a:rPr>
              <a:t>, indications</a:t>
            </a:r>
          </a:p>
        </p:txBody>
      </p:sp>
    </p:spTree>
    <p:extLst>
      <p:ext uri="{BB962C8B-B14F-4D97-AF65-F5344CB8AC3E}">
        <p14:creationId xmlns:p14="http://schemas.microsoft.com/office/powerpoint/2010/main" val="456975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59999" y="976276"/>
            <a:ext cx="8424000" cy="3712601"/>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600" b="1" dirty="0">
                <a:solidFill>
                  <a:schemeClr val="accent4"/>
                </a:solidFill>
              </a:rPr>
              <a:t>Consulter les projets déjà financés – Comment, pourquoi?</a:t>
            </a:r>
          </a:p>
          <a:p>
            <a:pPr marL="0" indent="0">
              <a:spcBef>
                <a:spcPts val="300"/>
              </a:spcBef>
              <a:buClr>
                <a:srgbClr val="000000"/>
              </a:buClr>
              <a:buSzPts val="1100"/>
            </a:pPr>
            <a:endParaRPr lang="fr-FR" sz="900" dirty="0">
              <a:solidFill>
                <a:schemeClr val="accent4"/>
              </a:solidFill>
            </a:endParaRPr>
          </a:p>
          <a:p>
            <a:pPr marL="228600" indent="0">
              <a:buClr>
                <a:srgbClr val="123076"/>
              </a:buClr>
              <a:buSzPts val="1500"/>
            </a:pPr>
            <a:r>
              <a:rPr lang="fr-FR" sz="1600" dirty="0">
                <a:solidFill>
                  <a:schemeClr val="bg2"/>
                </a:solidFill>
              </a:rPr>
              <a:t>Utiliser la </a:t>
            </a:r>
            <a:r>
              <a:rPr lang="fr-FR" sz="1600" b="1" dirty="0">
                <a:solidFill>
                  <a:schemeClr val="bg2"/>
                </a:solidFill>
              </a:rPr>
              <a:t>plateforme </a:t>
            </a:r>
            <a:r>
              <a:rPr lang="fr-FR" sz="1600" b="1" dirty="0">
                <a:solidFill>
                  <a:schemeClr val="accent4"/>
                </a:solidFill>
                <a:hlinkClick r:id="rId3">
                  <a:extLst>
                    <a:ext uri="{A12FA001-AC4F-418D-AE19-62706E023703}">
                      <ahyp:hlinkClr xmlns:ahyp="http://schemas.microsoft.com/office/drawing/2018/hyperlinkcolor" val="tx"/>
                    </a:ext>
                  </a:extLst>
                </a:hlinkClick>
              </a:rPr>
              <a:t>CORDIS</a:t>
            </a:r>
            <a:r>
              <a:rPr lang="fr-FR" sz="1600" b="1" dirty="0">
                <a:solidFill>
                  <a:schemeClr val="bg2"/>
                </a:solidFill>
              </a:rPr>
              <a:t> </a:t>
            </a:r>
            <a:r>
              <a:rPr lang="fr-FR" sz="1600" dirty="0">
                <a:solidFill>
                  <a:schemeClr val="bg2"/>
                </a:solidFill>
              </a:rPr>
              <a:t>(</a:t>
            </a:r>
            <a:r>
              <a:rPr lang="en-US" sz="1600" i="1" dirty="0">
                <a:solidFill>
                  <a:schemeClr val="bg2"/>
                </a:solidFill>
              </a:rPr>
              <a:t>Community Research and Development Information Service</a:t>
            </a:r>
            <a:r>
              <a:rPr lang="en-US" sz="1600" dirty="0">
                <a:solidFill>
                  <a:schemeClr val="bg2"/>
                </a:solidFill>
              </a:rPr>
              <a:t>)</a:t>
            </a:r>
            <a:r>
              <a:rPr lang="fr-FR" sz="1600" dirty="0">
                <a:solidFill>
                  <a:schemeClr val="bg2"/>
                </a:solidFill>
              </a:rPr>
              <a:t>, de la CE.</a:t>
            </a:r>
            <a:br>
              <a:rPr lang="fr-FR" sz="1600" dirty="0">
                <a:solidFill>
                  <a:schemeClr val="bg2"/>
                </a:solidFill>
              </a:rPr>
            </a:br>
            <a:r>
              <a:rPr lang="fr-FR" sz="1600" dirty="0">
                <a:solidFill>
                  <a:schemeClr val="bg2"/>
                </a:solidFill>
              </a:rPr>
              <a:t> </a:t>
            </a:r>
            <a:r>
              <a:rPr lang="fr-FR" sz="1600" dirty="0">
                <a:solidFill>
                  <a:schemeClr val="bg2"/>
                </a:solidFill>
                <a:sym typeface="Wingdings" panose="05000000000000000000" pitchFamily="2" charset="2"/>
              </a:rPr>
              <a:t> </a:t>
            </a:r>
            <a:r>
              <a:rPr lang="fr-FR" sz="1600" dirty="0">
                <a:solidFill>
                  <a:schemeClr val="bg2"/>
                </a:solidFill>
              </a:rPr>
              <a:t>Ce qu’on trouve sur les fiches-projets de CORDIS : éléments-clés du projet : résumé, dates, financement, résultats, livrables, consortium lien vers le site web du projet.</a:t>
            </a:r>
          </a:p>
          <a:p>
            <a:pPr marL="228600" indent="0">
              <a:buClr>
                <a:srgbClr val="123076"/>
              </a:buClr>
              <a:buSzPts val="1500"/>
            </a:pPr>
            <a:endParaRPr lang="fr-FR" sz="1600" dirty="0">
              <a:solidFill>
                <a:schemeClr val="bg2"/>
              </a:solidFill>
            </a:endParaRPr>
          </a:p>
          <a:p>
            <a:pPr marL="228600" indent="0">
              <a:buClr>
                <a:srgbClr val="123076"/>
              </a:buClr>
              <a:buSzPts val="1500"/>
            </a:pPr>
            <a:r>
              <a:rPr lang="fr-FR" sz="1600" dirty="0">
                <a:solidFill>
                  <a:schemeClr val="bg2"/>
                </a:solidFill>
              </a:rPr>
              <a:t>Pour vous aider : </a:t>
            </a:r>
            <a:r>
              <a:rPr lang="fr-FR" sz="1600" dirty="0">
                <a:solidFill>
                  <a:schemeClr val="accent4"/>
                </a:solidFill>
              </a:rPr>
              <a:t>utilisez notre liste en bas de chaque diapositive (</a:t>
            </a:r>
            <a:r>
              <a:rPr lang="fr-FR" sz="1600" dirty="0">
                <a:solidFill>
                  <a:schemeClr val="bg2"/>
                </a:solidFill>
              </a:rPr>
              <a:t>liste </a:t>
            </a:r>
            <a:r>
              <a:rPr lang="fr-FR" sz="1600" b="1" dirty="0">
                <a:solidFill>
                  <a:schemeClr val="bg2"/>
                </a:solidFill>
              </a:rPr>
              <a:t>non exhaustive </a:t>
            </a:r>
            <a:r>
              <a:rPr lang="fr-FR" sz="1600" dirty="0">
                <a:solidFill>
                  <a:schemeClr val="bg2"/>
                </a:solidFill>
              </a:rPr>
              <a:t>de projets financés) </a:t>
            </a:r>
            <a:r>
              <a:rPr lang="fr-FR" sz="1600" dirty="0">
                <a:solidFill>
                  <a:schemeClr val="bg2"/>
                </a:solidFill>
                <a:sym typeface="Wingdings" panose="05000000000000000000" pitchFamily="2" charset="2"/>
              </a:rPr>
              <a:t>avec le lien vers le </a:t>
            </a:r>
            <a:r>
              <a:rPr lang="fr-FR" sz="1600" i="1" dirty="0">
                <a:solidFill>
                  <a:schemeClr val="bg2"/>
                </a:solidFill>
                <a:sym typeface="Wingdings" panose="05000000000000000000" pitchFamily="2" charset="2"/>
              </a:rPr>
              <a:t>topic</a:t>
            </a:r>
            <a:r>
              <a:rPr lang="fr-FR" sz="1600" dirty="0">
                <a:solidFill>
                  <a:schemeClr val="bg2"/>
                </a:solidFill>
              </a:rPr>
              <a:t> </a:t>
            </a:r>
            <a:r>
              <a:rPr lang="fr-FR" sz="1600" dirty="0">
                <a:solidFill>
                  <a:schemeClr val="bg2"/>
                </a:solidFill>
                <a:sym typeface="Wingdings" panose="05000000000000000000" pitchFamily="2" charset="2"/>
              </a:rPr>
              <a:t>e</a:t>
            </a:r>
            <a:r>
              <a:rPr lang="fr-FR" sz="1600" dirty="0">
                <a:solidFill>
                  <a:schemeClr val="bg2"/>
                </a:solidFill>
              </a:rPr>
              <a:t>n bas de la page de l’appel</a:t>
            </a:r>
            <a:br>
              <a:rPr lang="fr-FR" sz="1600" dirty="0">
                <a:solidFill>
                  <a:schemeClr val="bg2"/>
                </a:solidFill>
              </a:rPr>
            </a:br>
            <a:endParaRPr lang="fr-FR" sz="1600" dirty="0">
              <a:solidFill>
                <a:schemeClr val="bg2"/>
              </a:solidFill>
            </a:endParaRPr>
          </a:p>
          <a:p>
            <a:pPr marL="228600" indent="0">
              <a:buClr>
                <a:srgbClr val="123076"/>
              </a:buClr>
              <a:buSzPts val="1500"/>
            </a:pPr>
            <a:r>
              <a:rPr lang="fr-FR" sz="1600" dirty="0">
                <a:solidFill>
                  <a:schemeClr val="bg2"/>
                </a:solidFill>
              </a:rPr>
              <a:t>Pourquoi consulter les projets déjà financés:</a:t>
            </a:r>
          </a:p>
          <a:p>
            <a:pPr>
              <a:buClr>
                <a:srgbClr val="123076"/>
              </a:buClr>
              <a:buSzPts val="1500"/>
              <a:buChar char="•"/>
            </a:pPr>
            <a:r>
              <a:rPr lang="fr-FR" sz="1600" dirty="0">
                <a:solidFill>
                  <a:schemeClr val="bg2"/>
                </a:solidFill>
              </a:rPr>
              <a:t>Etat de l’art des projets à intégrer à l’état de l’art au même titre que la bibliographie.</a:t>
            </a:r>
          </a:p>
          <a:p>
            <a:pPr>
              <a:buClr>
                <a:srgbClr val="123076"/>
              </a:buClr>
              <a:buSzPts val="1500"/>
              <a:buChar char="•"/>
            </a:pPr>
            <a:r>
              <a:rPr lang="fr-FR" sz="1600" dirty="0">
                <a:solidFill>
                  <a:schemeClr val="bg2"/>
                </a:solidFill>
              </a:rPr>
              <a:t>Consortiums : pour identifier des partenaires-clés. </a:t>
            </a:r>
            <a:r>
              <a:rPr lang="fr-FR" sz="1600" dirty="0">
                <a:solidFill>
                  <a:srgbClr val="000091"/>
                </a:solidFill>
              </a:rPr>
              <a:t>      </a:t>
            </a:r>
          </a:p>
          <a:p>
            <a:pPr>
              <a:buClr>
                <a:srgbClr val="123076"/>
              </a:buClr>
              <a:buSzPts val="1500"/>
              <a:buChar char="•"/>
            </a:pPr>
            <a:r>
              <a:rPr lang="fr-FR" sz="1600" dirty="0">
                <a:solidFill>
                  <a:srgbClr val="000091"/>
                </a:solidFill>
              </a:rPr>
              <a:t>Exemples de projets lauréats (articulation des thématiques/</a:t>
            </a:r>
            <a:r>
              <a:rPr lang="fr-FR" sz="1600" dirty="0" err="1">
                <a:solidFill>
                  <a:srgbClr val="000091"/>
                </a:solidFill>
              </a:rPr>
              <a:t>WPs</a:t>
            </a:r>
            <a:r>
              <a:rPr lang="fr-FR" sz="1600" dirty="0">
                <a:solidFill>
                  <a:srgbClr val="000091"/>
                </a:solidFill>
              </a:rPr>
              <a:t>, profil des consortiums…)                   </a:t>
            </a:r>
            <a:endParaRPr lang="fr-FR" sz="1400" b="1" i="1" dirty="0"/>
          </a:p>
          <a:p>
            <a:pPr marL="228600" indent="0">
              <a:buClr>
                <a:srgbClr val="123076"/>
              </a:buClr>
              <a:buSzPts val="1500"/>
            </a:pPr>
            <a:br>
              <a:rPr lang="fr-FR" sz="1400" b="1" i="1" dirty="0"/>
            </a:br>
            <a:r>
              <a:rPr lang="fr-FR" sz="1400" b="1" i="1" dirty="0"/>
              <a:t> </a:t>
            </a:r>
            <a:endParaRPr lang="fr-FR" dirty="0"/>
          </a:p>
          <a:p>
            <a:pPr marL="0" indent="0">
              <a:spcBef>
                <a:spcPts val="300"/>
              </a:spcBef>
              <a:buClr>
                <a:srgbClr val="000000"/>
              </a:buClr>
              <a:buSzPts val="1100"/>
            </a:pPr>
            <a:endParaRPr lang="fr-FR" sz="1500" b="1" dirty="0">
              <a:solidFill>
                <a:srgbClr val="EA5433"/>
              </a:solidFill>
            </a:endParaRPr>
          </a:p>
          <a:p>
            <a:pPr marL="419100" indent="-285750">
              <a:lnSpc>
                <a:spcPct val="110000"/>
              </a:lnSpc>
              <a:spcBef>
                <a:spcPts val="300"/>
              </a:spcBef>
              <a:buClr>
                <a:srgbClr val="123076"/>
              </a:buClr>
              <a:buSzPts val="1500"/>
              <a:buChar char="•"/>
            </a:pPr>
            <a:endParaRPr lang="fr-FR" sz="1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819526" y="153864"/>
            <a:ext cx="4964473" cy="276999"/>
          </a:xfrm>
          <a:prstGeom prst="rect">
            <a:avLst/>
          </a:prstGeom>
          <a:noFill/>
        </p:spPr>
        <p:txBody>
          <a:bodyPr wrap="square" lIns="91440" tIns="45720" rIns="91440" bIns="45720" rtlCol="0" anchor="t">
            <a:spAutoFit/>
          </a:bodyPr>
          <a:lstStyle/>
          <a:p>
            <a:pPr marL="0" indent="0" algn="r">
              <a:buNone/>
            </a:pPr>
            <a:r>
              <a:rPr lang="en-US" sz="1200" dirty="0" err="1">
                <a:solidFill>
                  <a:schemeClr val="bg2"/>
                </a:solidFill>
              </a:rPr>
              <a:t>Recommandations</a:t>
            </a:r>
            <a:r>
              <a:rPr lang="en-US" sz="1200" dirty="0">
                <a:solidFill>
                  <a:schemeClr val="bg2"/>
                </a:solidFill>
              </a:rPr>
              <a:t>, indications</a:t>
            </a:r>
          </a:p>
        </p:txBody>
      </p:sp>
    </p:spTree>
    <p:extLst>
      <p:ext uri="{BB962C8B-B14F-4D97-AF65-F5344CB8AC3E}">
        <p14:creationId xmlns:p14="http://schemas.microsoft.com/office/powerpoint/2010/main" val="4041640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nvPr>
        </p:nvGraphicFramePr>
        <p:xfrm>
          <a:off x="427382" y="1525041"/>
          <a:ext cx="8398729" cy="3116533"/>
        </p:xfrm>
        <a:graphic>
          <a:graphicData uri="http://schemas.openxmlformats.org/drawingml/2006/table">
            <a:tbl>
              <a:tblPr firstRow="1" bandRow="1">
                <a:tableStyleId>{9DCAF9ED-07DC-4A11-8D7F-57B35C25682E}</a:tableStyleId>
              </a:tblPr>
              <a:tblGrid>
                <a:gridCol w="8398729">
                  <a:extLst>
                    <a:ext uri="{9D8B030D-6E8A-4147-A177-3AD203B41FA5}">
                      <a16:colId xmlns:a16="http://schemas.microsoft.com/office/drawing/2014/main" val="75169683"/>
                    </a:ext>
                  </a:extLst>
                </a:gridCol>
              </a:tblGrid>
              <a:tr h="3116533">
                <a:tc>
                  <a:txBody>
                    <a:bodyPr/>
                    <a:lstStyle/>
                    <a:p>
                      <a:pPr rtl="0" fontAlgn="base"/>
                      <a:r>
                        <a:rPr lang="fr-FR" sz="1600" b="1" i="0" u="none" strike="noStrike" cap="none" dirty="0">
                          <a:solidFill>
                            <a:schemeClr val="accent4"/>
                          </a:solidFill>
                          <a:effectLst/>
                          <a:latin typeface="+mn-lt"/>
                          <a:ea typeface="+mn-ea"/>
                          <a:cs typeface="+mn-cs"/>
                          <a:sym typeface="Arial"/>
                        </a:rPr>
                        <a:t>RIA – </a:t>
                      </a:r>
                      <a:r>
                        <a:rPr lang="fr-FR" sz="1600" b="1" i="0" u="none" strike="noStrike" cap="none" dirty="0" err="1">
                          <a:solidFill>
                            <a:schemeClr val="accent4"/>
                          </a:solidFill>
                          <a:effectLst/>
                          <a:latin typeface="+mn-lt"/>
                          <a:ea typeface="+mn-ea"/>
                          <a:cs typeface="+mn-cs"/>
                          <a:sym typeface="Arial"/>
                        </a:rPr>
                        <a:t>Research</a:t>
                      </a:r>
                      <a:r>
                        <a:rPr lang="fr-FR" sz="1600" b="1" i="0" u="none" strike="noStrike" cap="none" dirty="0">
                          <a:solidFill>
                            <a:schemeClr val="accent4"/>
                          </a:solidFill>
                          <a:effectLst/>
                          <a:latin typeface="+mn-lt"/>
                          <a:ea typeface="+mn-ea"/>
                          <a:cs typeface="+mn-cs"/>
                          <a:sym typeface="Arial"/>
                        </a:rPr>
                        <a:t> and Innovation Actions</a:t>
                      </a:r>
                      <a:r>
                        <a:rPr lang="en-US" sz="1600" b="1" i="0" u="none" strike="noStrike" cap="none" dirty="0">
                          <a:solidFill>
                            <a:schemeClr val="accent4"/>
                          </a:solidFill>
                          <a:effectLst/>
                          <a:latin typeface="+mn-lt"/>
                          <a:ea typeface="+mn-ea"/>
                          <a:cs typeface="+mn-cs"/>
                          <a:sym typeface="Arial"/>
                        </a:rPr>
                        <a:t>​</a:t>
                      </a:r>
                    </a:p>
                    <a:p>
                      <a:pPr rtl="0" fontAlgn="base">
                        <a:spcAft>
                          <a:spcPts val="900"/>
                        </a:spcAft>
                      </a:pPr>
                      <a:r>
                        <a:rPr lang="fr-FR" sz="1400" b="0" i="0" u="none" strike="noStrike" cap="none" dirty="0">
                          <a:solidFill>
                            <a:schemeClr val="bg2"/>
                          </a:solidFill>
                          <a:effectLst/>
                          <a:latin typeface="+mn-lt"/>
                          <a:ea typeface="+mn-ea"/>
                          <a:cs typeface="+mn-cs"/>
                          <a:sym typeface="Arial"/>
                        </a:rPr>
                        <a:t>Projets visant à </a:t>
                      </a:r>
                      <a:r>
                        <a:rPr lang="fr-FR" sz="1400" b="1" i="0" u="none" strike="noStrike" cap="none" dirty="0">
                          <a:solidFill>
                            <a:schemeClr val="bg2"/>
                          </a:solidFill>
                          <a:effectLst/>
                          <a:latin typeface="+mn-lt"/>
                          <a:ea typeface="+mn-ea"/>
                          <a:cs typeface="+mn-cs"/>
                          <a:sym typeface="Arial"/>
                        </a:rPr>
                        <a:t>établir de nouvelles connaissances </a:t>
                      </a:r>
                      <a:r>
                        <a:rPr lang="fr-FR" sz="1400" b="0" i="0" u="none" strike="noStrike" cap="none" dirty="0">
                          <a:solidFill>
                            <a:schemeClr val="bg2"/>
                          </a:solidFill>
                          <a:effectLst/>
                          <a:latin typeface="+mn-lt"/>
                          <a:ea typeface="+mn-ea"/>
                          <a:cs typeface="+mn-cs"/>
                          <a:sym typeface="Arial"/>
                        </a:rPr>
                        <a:t>et/ou à </a:t>
                      </a:r>
                      <a:r>
                        <a:rPr lang="fr-FR" sz="1400" b="1" i="0" u="none" strike="noStrike" cap="none" dirty="0">
                          <a:solidFill>
                            <a:schemeClr val="bg2"/>
                          </a:solidFill>
                          <a:effectLst/>
                          <a:latin typeface="+mn-lt"/>
                          <a:ea typeface="+mn-ea"/>
                          <a:cs typeface="+mn-cs"/>
                          <a:sym typeface="Arial"/>
                        </a:rPr>
                        <a:t>explorer la faisabilité</a:t>
                      </a:r>
                      <a:r>
                        <a:rPr lang="fr-FR" sz="1400" b="0" i="0" u="none" strike="noStrike" cap="none" dirty="0">
                          <a:solidFill>
                            <a:schemeClr val="bg2"/>
                          </a:solidFill>
                          <a:effectLst/>
                          <a:latin typeface="+mn-lt"/>
                          <a:ea typeface="+mn-ea"/>
                          <a:cs typeface="+mn-cs"/>
                          <a:sym typeface="Arial"/>
                        </a:rPr>
                        <a:t> d'une technologie, d'un produit, d'un procédé ou d'un service : </a:t>
                      </a:r>
                      <a:r>
                        <a:rPr lang="fr-FR" sz="1400" b="0" i="1" u="none" strike="noStrike" cap="none" dirty="0">
                          <a:solidFill>
                            <a:schemeClr val="bg2"/>
                          </a:solidFill>
                          <a:effectLst/>
                          <a:latin typeface="+mn-lt"/>
                          <a:ea typeface="+mn-ea"/>
                          <a:cs typeface="+mn-cs"/>
                          <a:sym typeface="Arial"/>
                        </a:rPr>
                        <a:t>recherche fondamentale et appliquée, développement de technologie, essais d’un prototype à petite échelle...</a:t>
                      </a:r>
                      <a:r>
                        <a:rPr lang="fr-FR" sz="1400" b="1" i="0" u="none" strike="noStrike" cap="none" dirty="0">
                          <a:solidFill>
                            <a:schemeClr val="bg2"/>
                          </a:solidFill>
                          <a:effectLst/>
                          <a:latin typeface="+mn-lt"/>
                          <a:ea typeface="+mn-ea"/>
                          <a:cs typeface="+mn-cs"/>
                          <a:sym typeface="Arial"/>
                        </a:rPr>
                        <a:t>​</a:t>
                      </a:r>
                    </a:p>
                    <a:p>
                      <a:pPr rtl="0" fontAlgn="base"/>
                      <a:r>
                        <a:rPr lang="fr-FR" sz="1600" b="1" i="0" u="none" strike="noStrike" cap="none" dirty="0">
                          <a:solidFill>
                            <a:schemeClr val="accent4"/>
                          </a:solidFill>
                          <a:effectLst/>
                          <a:latin typeface="+mn-lt"/>
                          <a:ea typeface="+mn-ea"/>
                          <a:cs typeface="+mn-cs"/>
                          <a:sym typeface="Arial"/>
                        </a:rPr>
                        <a:t>IA – Innovation Actions​</a:t>
                      </a:r>
                    </a:p>
                    <a:p>
                      <a:pPr rtl="0" fontAlgn="base">
                        <a:spcAft>
                          <a:spcPts val="900"/>
                        </a:spcAft>
                      </a:pPr>
                      <a:r>
                        <a:rPr lang="fr-FR" sz="1400" b="0" i="0" u="none" strike="noStrike" cap="none" dirty="0">
                          <a:solidFill>
                            <a:schemeClr val="bg2"/>
                          </a:solidFill>
                          <a:effectLst/>
                          <a:latin typeface="+mn-lt"/>
                          <a:ea typeface="+mn-ea"/>
                          <a:cs typeface="+mn-cs"/>
                          <a:sym typeface="Arial"/>
                        </a:rPr>
                        <a:t>Projets visant</a:t>
                      </a:r>
                      <a:r>
                        <a:rPr lang="fr-FR" sz="1400" b="1" i="0" u="none" strike="noStrike" cap="none" dirty="0">
                          <a:solidFill>
                            <a:schemeClr val="bg2"/>
                          </a:solidFill>
                          <a:effectLst/>
                          <a:latin typeface="+mn-lt"/>
                          <a:ea typeface="+mn-ea"/>
                          <a:cs typeface="+mn-cs"/>
                          <a:sym typeface="Arial"/>
                        </a:rPr>
                        <a:t> </a:t>
                      </a:r>
                      <a:r>
                        <a:rPr lang="fr-FR" sz="1400" b="0" i="0" u="none" strike="noStrike" cap="none" dirty="0">
                          <a:solidFill>
                            <a:schemeClr val="bg2"/>
                          </a:solidFill>
                          <a:effectLst/>
                          <a:latin typeface="+mn-lt"/>
                          <a:ea typeface="+mn-ea"/>
                          <a:cs typeface="+mn-cs"/>
                          <a:sym typeface="Arial"/>
                        </a:rPr>
                        <a:t>à produire des </a:t>
                      </a:r>
                      <a:r>
                        <a:rPr lang="fr-FR" sz="1400" b="1" i="0" u="none" strike="noStrike" cap="none" dirty="0">
                          <a:solidFill>
                            <a:schemeClr val="bg2"/>
                          </a:solidFill>
                          <a:effectLst/>
                          <a:latin typeface="+mn-lt"/>
                          <a:ea typeface="+mn-ea"/>
                          <a:cs typeface="+mn-cs"/>
                          <a:sym typeface="Arial"/>
                        </a:rPr>
                        <a:t>plans, arrangements ou concepts pour un produit, procédé ou service </a:t>
                      </a:r>
                      <a:r>
                        <a:rPr lang="fr-FR" sz="1400" b="0" i="0" u="none" strike="noStrike" cap="none" dirty="0">
                          <a:solidFill>
                            <a:schemeClr val="bg2"/>
                          </a:solidFill>
                          <a:effectLst/>
                          <a:latin typeface="+mn-lt"/>
                          <a:ea typeface="+mn-ea"/>
                          <a:cs typeface="+mn-cs"/>
                          <a:sym typeface="Arial"/>
                        </a:rPr>
                        <a:t>nouveau ou amélioré : </a:t>
                      </a:r>
                      <a:r>
                        <a:rPr lang="fr-FR" sz="1400" b="0" i="1" u="none" strike="noStrike" cap="none" dirty="0">
                          <a:solidFill>
                            <a:schemeClr val="bg2"/>
                          </a:solidFill>
                          <a:effectLst/>
                          <a:latin typeface="+mn-lt"/>
                          <a:ea typeface="+mn-ea"/>
                          <a:cs typeface="+mn-cs"/>
                          <a:sym typeface="Arial"/>
                        </a:rPr>
                        <a:t>prototypage, essais, démonstration ou pilotes, validation du produit à grande échelle, première commercialisation...</a:t>
                      </a:r>
                      <a:r>
                        <a:rPr lang="fr-FR" sz="1400" b="1" i="0" u="none" strike="noStrike" cap="none" dirty="0">
                          <a:solidFill>
                            <a:schemeClr val="bg2"/>
                          </a:solidFill>
                          <a:effectLst/>
                          <a:latin typeface="+mn-lt"/>
                          <a:ea typeface="+mn-ea"/>
                          <a:cs typeface="+mn-cs"/>
                          <a:sym typeface="Arial"/>
                        </a:rPr>
                        <a:t>​</a:t>
                      </a:r>
                    </a:p>
                    <a:p>
                      <a:pPr rtl="0" fontAlgn="base"/>
                      <a:r>
                        <a:rPr lang="fr-FR" sz="1600" b="1" i="0" u="none" strike="noStrike" cap="none" dirty="0">
                          <a:solidFill>
                            <a:schemeClr val="accent4"/>
                          </a:solidFill>
                          <a:effectLst/>
                          <a:latin typeface="+mn-lt"/>
                          <a:ea typeface="+mn-ea"/>
                          <a:cs typeface="+mn-cs"/>
                          <a:sym typeface="Arial"/>
                        </a:rPr>
                        <a:t>CSA – Coordination and Support Actions </a:t>
                      </a:r>
                      <a:r>
                        <a:rPr lang="en-US" sz="1600" b="1" i="0" u="none" strike="noStrike" cap="none" dirty="0">
                          <a:solidFill>
                            <a:schemeClr val="accent4"/>
                          </a:solidFill>
                          <a:effectLst/>
                          <a:latin typeface="+mn-lt"/>
                          <a:ea typeface="+mn-ea"/>
                          <a:cs typeface="+mn-cs"/>
                          <a:sym typeface="Arial"/>
                        </a:rPr>
                        <a:t>​</a:t>
                      </a:r>
                    </a:p>
                    <a:p>
                      <a:pPr rtl="0" fontAlgn="base"/>
                      <a:r>
                        <a:rPr lang="fr-FR" sz="1400" b="0" i="0" u="none" strike="noStrike" cap="none" dirty="0">
                          <a:solidFill>
                            <a:schemeClr val="bg2"/>
                          </a:solidFill>
                          <a:effectLst/>
                          <a:latin typeface="+mn-lt"/>
                          <a:ea typeface="+mn-ea"/>
                          <a:cs typeface="+mn-cs"/>
                          <a:sym typeface="Arial"/>
                        </a:rPr>
                        <a:t>Projets consistant principalement en des </a:t>
                      </a:r>
                      <a:r>
                        <a:rPr lang="fr-FR" sz="1400" b="1" i="0" u="none" strike="noStrike" cap="none" dirty="0">
                          <a:solidFill>
                            <a:schemeClr val="bg2"/>
                          </a:solidFill>
                          <a:effectLst/>
                          <a:latin typeface="+mn-lt"/>
                          <a:ea typeface="+mn-ea"/>
                          <a:cs typeface="+mn-cs"/>
                          <a:sym typeface="Arial"/>
                        </a:rPr>
                        <a:t>mesures d'accompagnement</a:t>
                      </a:r>
                      <a:r>
                        <a:rPr lang="fr-FR" sz="1400" b="0" i="0" u="none" strike="noStrike" cap="none" dirty="0">
                          <a:solidFill>
                            <a:schemeClr val="bg2"/>
                          </a:solidFill>
                          <a:effectLst/>
                          <a:latin typeface="+mn-lt"/>
                          <a:ea typeface="+mn-ea"/>
                          <a:cs typeface="+mn-cs"/>
                          <a:sym typeface="Arial"/>
                        </a:rPr>
                        <a:t> : </a:t>
                      </a:r>
                      <a:r>
                        <a:rPr lang="fr-FR" sz="1400" b="0" i="1" u="none" strike="noStrike" cap="none" dirty="0">
                          <a:solidFill>
                            <a:schemeClr val="bg2"/>
                          </a:solidFill>
                          <a:effectLst/>
                          <a:latin typeface="+mn-lt"/>
                          <a:ea typeface="+mn-ea"/>
                          <a:cs typeface="+mn-cs"/>
                          <a:sym typeface="Arial"/>
                        </a:rPr>
                        <a:t>mise en réseau des acteurs, actions de communication et sensibilisation, dialogue politique, production d'études/rapports, planification stratégique...</a:t>
                      </a:r>
                      <a:r>
                        <a:rPr lang="fr-FR" sz="1400" b="1" i="0" u="none" strike="noStrike" cap="none" dirty="0">
                          <a:solidFill>
                            <a:schemeClr val="bg2"/>
                          </a:solidFill>
                          <a:effectLst/>
                          <a:latin typeface="+mn-lt"/>
                          <a:ea typeface="+mn-ea"/>
                          <a:cs typeface="+mn-cs"/>
                          <a:sym typeface="Arial"/>
                        </a:rPr>
                        <a:t>​</a:t>
                      </a: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2" name="ZoneTexte 1">
            <a:extLst>
              <a:ext uri="{FF2B5EF4-FFF2-40B4-BE49-F238E27FC236}">
                <a16:creationId xmlns:a16="http://schemas.microsoft.com/office/drawing/2014/main" id="{D392443B-F1A6-7028-E153-EF035695E1F7}"/>
              </a:ext>
            </a:extLst>
          </p:cNvPr>
          <p:cNvSpPr txBox="1"/>
          <p:nvPr/>
        </p:nvSpPr>
        <p:spPr>
          <a:xfrm>
            <a:off x="427382" y="1035030"/>
            <a:ext cx="8398729"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fr-FR" sz="1800" b="1" dirty="0">
                <a:solidFill>
                  <a:schemeClr val="bg2"/>
                </a:solidFill>
                <a:effectLst>
                  <a:outerShdw blurRad="50800" dist="38100" dir="2700000" algn="tl" rotWithShape="0">
                    <a:prstClr val="black">
                      <a:alpha val="40000"/>
                    </a:prstClr>
                  </a:outerShdw>
                </a:effectLst>
              </a:rPr>
              <a:t>Les 3 types de projets collaboratifs d'Horizon Europe</a:t>
            </a:r>
            <a:r>
              <a:rPr lang="fr-FR" sz="1800" dirty="0">
                <a:solidFill>
                  <a:schemeClr val="bg2"/>
                </a:solidFill>
                <a:effectLst>
                  <a:outerShdw blurRad="50800" dist="38100" dir="2700000" algn="tl" rotWithShape="0">
                    <a:prstClr val="black">
                      <a:alpha val="40000"/>
                    </a:prstClr>
                  </a:outerShdw>
                </a:effectLst>
              </a:rPr>
              <a:t> </a:t>
            </a:r>
            <a:r>
              <a:rPr lang="fr-FR" dirty="0">
                <a:solidFill>
                  <a:schemeClr val="bg2"/>
                </a:solidFill>
                <a:effectLst>
                  <a:outerShdw blurRad="50800" dist="38100" dir="2700000" algn="tl" rotWithShape="0">
                    <a:prstClr val="black">
                      <a:alpha val="40000"/>
                    </a:prstClr>
                  </a:outerShdw>
                </a:effectLst>
              </a:rPr>
              <a:t>(instruments de financement)</a:t>
            </a:r>
            <a:r>
              <a:rPr lang="fr-FR" b="1" dirty="0">
                <a:solidFill>
                  <a:schemeClr val="bg2"/>
                </a:solidFill>
                <a:effectLst>
                  <a:outerShdw blurRad="50800" dist="38100" dir="2700000" algn="tl" rotWithShape="0">
                    <a:prstClr val="black">
                      <a:alpha val="40000"/>
                    </a:prstClr>
                  </a:outerShdw>
                </a:effectLst>
              </a:rPr>
              <a:t>​</a:t>
            </a:r>
            <a:r>
              <a:rPr lang="fr-FR" b="1" dirty="0">
                <a:solidFill>
                  <a:schemeClr val="accent6"/>
                </a:solidFill>
                <a:effectLst>
                  <a:outerShdw blurRad="50800" dist="38100" dir="2700000" algn="tl" rotWithShape="0">
                    <a:prstClr val="black">
                      <a:alpha val="40000"/>
                    </a:prstClr>
                  </a:outerShdw>
                </a:effectLst>
              </a:rPr>
              <a:t> </a:t>
            </a:r>
          </a:p>
        </p:txBody>
      </p:sp>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71085"/>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r">
              <a:buNone/>
            </a:pPr>
            <a:r>
              <a:rPr lang="en-US" sz="1200" dirty="0" err="1">
                <a:solidFill>
                  <a:schemeClr val="bg2"/>
                </a:solidFill>
              </a:rPr>
              <a:t>Recommandations</a:t>
            </a:r>
            <a:r>
              <a:rPr lang="en-US" sz="1200" dirty="0">
                <a:solidFill>
                  <a:schemeClr val="bg2"/>
                </a:solidFill>
              </a:rPr>
              <a:t>, indications</a:t>
            </a:r>
          </a:p>
        </p:txBody>
      </p:sp>
    </p:spTree>
    <p:extLst>
      <p:ext uri="{BB962C8B-B14F-4D97-AF65-F5344CB8AC3E}">
        <p14:creationId xmlns:p14="http://schemas.microsoft.com/office/powerpoint/2010/main" val="168863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8C368-F5B1-2649-AC15-A848B7D5071D}"/>
              </a:ext>
            </a:extLst>
          </p:cNvPr>
          <p:cNvSpPr>
            <a:spLocks noGrp="1"/>
          </p:cNvSpPr>
          <p:nvPr>
            <p:ph type="title"/>
          </p:nvPr>
        </p:nvSpPr>
        <p:spPr>
          <a:xfrm>
            <a:off x="128042" y="1107337"/>
            <a:ext cx="3096717" cy="720000"/>
          </a:xfrm>
        </p:spPr>
        <p:txBody>
          <a:bodyPr/>
          <a:lstStyle/>
          <a:p>
            <a:r>
              <a:rPr lang="fr-FR" sz="2400" dirty="0">
                <a:solidFill>
                  <a:schemeClr val="accent4"/>
                </a:solidFill>
                <a:effectLst>
                  <a:outerShdw blurRad="50800" dist="38100" dir="2700000" algn="tl" rotWithShape="0">
                    <a:prstClr val="black">
                      <a:alpha val="40000"/>
                    </a:prstClr>
                  </a:outerShdw>
                </a:effectLst>
              </a:rPr>
              <a:t>Lire un appel "topic"</a:t>
            </a:r>
          </a:p>
        </p:txBody>
      </p:sp>
      <p:sp>
        <p:nvSpPr>
          <p:cNvPr id="3" name="Espace réservé du texte 2">
            <a:extLst>
              <a:ext uri="{FF2B5EF4-FFF2-40B4-BE49-F238E27FC236}">
                <a16:creationId xmlns:a16="http://schemas.microsoft.com/office/drawing/2014/main" id="{8B1C06C3-D287-1E47-8414-B7A1F3668635}"/>
              </a:ext>
            </a:extLst>
          </p:cNvPr>
          <p:cNvSpPr>
            <a:spLocks noGrp="1"/>
          </p:cNvSpPr>
          <p:nvPr>
            <p:ph type="body" idx="1"/>
          </p:nvPr>
        </p:nvSpPr>
        <p:spPr>
          <a:xfrm>
            <a:off x="146304" y="1637090"/>
            <a:ext cx="3129378" cy="3300670"/>
          </a:xfrm>
        </p:spPr>
        <p:txBody>
          <a:bodyPr/>
          <a:lstStyle/>
          <a:p>
            <a:pPr marL="0">
              <a:spcBef>
                <a:spcPts val="600"/>
              </a:spcBef>
              <a:spcAft>
                <a:spcPts val="600"/>
              </a:spcAft>
              <a:buClr>
                <a:schemeClr val="accent4"/>
              </a:buClr>
              <a:buSzPct val="90000"/>
              <a:buFont typeface="+mj-lt"/>
              <a:buAutoNum type="arabicParenR"/>
            </a:pPr>
            <a:r>
              <a:rPr lang="fr-FR" sz="1200" b="1" dirty="0"/>
              <a:t>Code et titre de l’appel </a:t>
            </a:r>
            <a:r>
              <a:rPr lang="fr-FR" sz="1200" dirty="0"/>
              <a:t>ou « </a:t>
            </a:r>
            <a:r>
              <a:rPr lang="fr-FR" sz="1200" b="1" dirty="0"/>
              <a:t>topic</a:t>
            </a:r>
            <a:r>
              <a:rPr lang="fr-FR" sz="1200" dirty="0"/>
              <a:t> » : Programme, Cluster, appel prévu en 2022, de la destination « </a:t>
            </a:r>
            <a:r>
              <a:rPr lang="fr-FR" sz="1200" dirty="0" err="1"/>
              <a:t>Heritage</a:t>
            </a:r>
            <a:r>
              <a:rPr lang="fr-FR" sz="1200" dirty="0"/>
              <a:t> », 10</a:t>
            </a:r>
            <a:r>
              <a:rPr lang="fr-FR" sz="1200" baseline="30000" dirty="0"/>
              <a:t>e</a:t>
            </a:r>
            <a:r>
              <a:rPr lang="fr-FR" sz="1200" dirty="0"/>
              <a:t> topic.</a:t>
            </a:r>
          </a:p>
          <a:p>
            <a:pPr marL="0">
              <a:spcBef>
                <a:spcPts val="600"/>
              </a:spcBef>
              <a:spcAft>
                <a:spcPts val="600"/>
              </a:spcAft>
              <a:buClr>
                <a:schemeClr val="accent4"/>
              </a:buClr>
              <a:buSzPct val="90000"/>
              <a:buFont typeface="+mj-lt"/>
              <a:buAutoNum type="arabicParenR"/>
            </a:pPr>
            <a:r>
              <a:rPr lang="fr-FR" sz="1200" b="1" dirty="0"/>
              <a:t>Conditions :</a:t>
            </a:r>
            <a:r>
              <a:rPr lang="fr-FR" sz="1200" dirty="0"/>
              <a:t> budget approximatif par projet, budget total pour l’appel, instrument de financement.</a:t>
            </a:r>
          </a:p>
          <a:p>
            <a:pPr marL="0">
              <a:spcBef>
                <a:spcPts val="600"/>
              </a:spcBef>
              <a:spcAft>
                <a:spcPts val="600"/>
              </a:spcAft>
              <a:buClr>
                <a:schemeClr val="accent4"/>
              </a:buClr>
              <a:buSzPct val="90000"/>
              <a:buFont typeface="+mj-lt"/>
              <a:buAutoNum type="arabicParenR"/>
            </a:pPr>
            <a:r>
              <a:rPr lang="fr-FR" sz="1200" b="1" dirty="0" err="1"/>
              <a:t>Expected</a:t>
            </a:r>
            <a:r>
              <a:rPr lang="fr-FR" sz="1200" b="1" dirty="0"/>
              <a:t> </a:t>
            </a:r>
            <a:r>
              <a:rPr lang="fr-FR" sz="1200" b="1" dirty="0" err="1"/>
              <a:t>outcomes</a:t>
            </a:r>
            <a:r>
              <a:rPr lang="fr-FR" sz="1200" b="1" dirty="0"/>
              <a:t> : </a:t>
            </a:r>
            <a:r>
              <a:rPr lang="fr-FR" sz="1200" dirty="0"/>
              <a:t>résultats attendus des projets financés</a:t>
            </a:r>
          </a:p>
          <a:p>
            <a:pPr marL="0">
              <a:spcBef>
                <a:spcPts val="600"/>
              </a:spcBef>
              <a:spcAft>
                <a:spcPts val="600"/>
              </a:spcAft>
              <a:buClr>
                <a:schemeClr val="accent4"/>
              </a:buClr>
              <a:buSzPct val="90000"/>
              <a:buFont typeface="+mj-lt"/>
              <a:buAutoNum type="arabicParenR"/>
            </a:pPr>
            <a:r>
              <a:rPr lang="fr-FR" sz="1200" b="1" dirty="0"/>
              <a:t>Scope : </a:t>
            </a:r>
            <a:r>
              <a:rPr lang="fr-FR" sz="1200" dirty="0"/>
              <a:t>enjeux traités, périmètre du sujet, liens avec les stratégies politiques, références à d’autres projets, etc.</a:t>
            </a:r>
          </a:p>
        </p:txBody>
      </p:sp>
      <p:sp>
        <p:nvSpPr>
          <p:cNvPr id="4" name="Espace réservé du texte 3">
            <a:extLst>
              <a:ext uri="{FF2B5EF4-FFF2-40B4-BE49-F238E27FC236}">
                <a16:creationId xmlns:a16="http://schemas.microsoft.com/office/drawing/2014/main" id="{D7796659-890B-684E-A45A-8AEDDDFF0DBB}"/>
              </a:ext>
            </a:extLst>
          </p:cNvPr>
          <p:cNvSpPr>
            <a:spLocks noGrp="1"/>
          </p:cNvSpPr>
          <p:nvPr>
            <p:ph type="body" idx="2"/>
          </p:nvPr>
        </p:nvSpPr>
        <p:spPr/>
        <p:txBody>
          <a:bodyPr/>
          <a:lstStyle/>
          <a:p>
            <a:pPr marL="180975" indent="0">
              <a:buNone/>
            </a:pPr>
            <a:r>
              <a:rPr lang="fr-FR"/>
              <a:t>Lire un topic</a:t>
            </a:r>
          </a:p>
        </p:txBody>
      </p:sp>
      <p:sp>
        <p:nvSpPr>
          <p:cNvPr id="9" name="Rectangle à coins arrondis 8">
            <a:extLst>
              <a:ext uri="{FF2B5EF4-FFF2-40B4-BE49-F238E27FC236}">
                <a16:creationId xmlns:a16="http://schemas.microsoft.com/office/drawing/2014/main" id="{03E8949A-1FA9-7748-A579-5C141CCB5E8A}"/>
              </a:ext>
            </a:extLst>
          </p:cNvPr>
          <p:cNvSpPr/>
          <p:nvPr/>
        </p:nvSpPr>
        <p:spPr>
          <a:xfrm>
            <a:off x="5604866" y="3024674"/>
            <a:ext cx="2448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a:extLst>
              <a:ext uri="{FF2B5EF4-FFF2-40B4-BE49-F238E27FC236}">
                <a16:creationId xmlns:a16="http://schemas.microsoft.com/office/drawing/2014/main" id="{E6D0E2F0-3F63-ED41-AA95-F6160DA5B36D}"/>
              </a:ext>
            </a:extLst>
          </p:cNvPr>
          <p:cNvGrpSpPr/>
          <p:nvPr/>
        </p:nvGrpSpPr>
        <p:grpSpPr>
          <a:xfrm>
            <a:off x="3206498" y="177696"/>
            <a:ext cx="5760000" cy="3441030"/>
            <a:chOff x="2913321" y="938850"/>
            <a:chExt cx="5958893" cy="3441030"/>
          </a:xfrm>
        </p:grpSpPr>
        <p:pic>
          <p:nvPicPr>
            <p:cNvPr id="10" name="Image 9">
              <a:extLst>
                <a:ext uri="{FF2B5EF4-FFF2-40B4-BE49-F238E27FC236}">
                  <a16:creationId xmlns:a16="http://schemas.microsoft.com/office/drawing/2014/main" id="{AE68F976-AC13-9A48-9587-AB13D3A00216}"/>
                </a:ext>
              </a:extLst>
            </p:cNvPr>
            <p:cNvPicPr>
              <a:picLocks noChangeAspect="1"/>
            </p:cNvPicPr>
            <p:nvPr/>
          </p:nvPicPr>
          <p:blipFill rotWithShape="1">
            <a:blip r:embed="rId2"/>
            <a:srcRect b="57828"/>
            <a:stretch/>
          </p:blipFill>
          <p:spPr>
            <a:xfrm>
              <a:off x="2932214" y="3166642"/>
              <a:ext cx="5940000" cy="1213238"/>
            </a:xfrm>
            <a:prstGeom prst="rect">
              <a:avLst/>
            </a:prstGeom>
          </p:spPr>
        </p:pic>
        <p:pic>
          <p:nvPicPr>
            <p:cNvPr id="6" name="Image 5">
              <a:extLst>
                <a:ext uri="{FF2B5EF4-FFF2-40B4-BE49-F238E27FC236}">
                  <a16:creationId xmlns:a16="http://schemas.microsoft.com/office/drawing/2014/main" id="{15010AC7-79F8-C54F-9BD5-3C8F28575686}"/>
                </a:ext>
              </a:extLst>
            </p:cNvPr>
            <p:cNvPicPr>
              <a:picLocks noChangeAspect="1"/>
            </p:cNvPicPr>
            <p:nvPr/>
          </p:nvPicPr>
          <p:blipFill>
            <a:blip r:embed="rId3"/>
            <a:stretch>
              <a:fillRect/>
            </a:stretch>
          </p:blipFill>
          <p:spPr>
            <a:xfrm>
              <a:off x="2913321" y="938850"/>
              <a:ext cx="5940000" cy="2342540"/>
            </a:xfrm>
            <a:prstGeom prst="rect">
              <a:avLst/>
            </a:prstGeom>
          </p:spPr>
        </p:pic>
      </p:grpSp>
      <p:sp>
        <p:nvSpPr>
          <p:cNvPr id="11" name="Rectangle à coins arrondis 10">
            <a:extLst>
              <a:ext uri="{FF2B5EF4-FFF2-40B4-BE49-F238E27FC236}">
                <a16:creationId xmlns:a16="http://schemas.microsoft.com/office/drawing/2014/main" id="{9AC8C4E9-E956-F54A-9D76-A28A43BBAD7D}"/>
              </a:ext>
            </a:extLst>
          </p:cNvPr>
          <p:cNvSpPr/>
          <p:nvPr/>
        </p:nvSpPr>
        <p:spPr>
          <a:xfrm>
            <a:off x="6623375" y="1316990"/>
            <a:ext cx="2232000" cy="180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a:extLst>
              <a:ext uri="{FF2B5EF4-FFF2-40B4-BE49-F238E27FC236}">
                <a16:creationId xmlns:a16="http://schemas.microsoft.com/office/drawing/2014/main" id="{AB96360B-55BC-704F-BA71-21DED33D03C3}"/>
              </a:ext>
            </a:extLst>
          </p:cNvPr>
          <p:cNvSpPr/>
          <p:nvPr/>
        </p:nvSpPr>
        <p:spPr>
          <a:xfrm>
            <a:off x="3307650" y="2858390"/>
            <a:ext cx="4032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D4945A4C-C628-4B44-88C0-88E3F2E9B7EE}"/>
              </a:ext>
            </a:extLst>
          </p:cNvPr>
          <p:cNvPicPr>
            <a:picLocks noChangeAspect="1"/>
          </p:cNvPicPr>
          <p:nvPr/>
        </p:nvPicPr>
        <p:blipFill rotWithShape="1">
          <a:blip r:embed="rId4"/>
          <a:srcRect b="68222"/>
          <a:stretch/>
        </p:blipFill>
        <p:spPr>
          <a:xfrm>
            <a:off x="3333631" y="3413867"/>
            <a:ext cx="5760000" cy="1397090"/>
          </a:xfrm>
          <a:prstGeom prst="rect">
            <a:avLst/>
          </a:prstGeom>
        </p:spPr>
      </p:pic>
      <p:sp>
        <p:nvSpPr>
          <p:cNvPr id="8" name="Rectangle à coins arrondis 7">
            <a:extLst>
              <a:ext uri="{FF2B5EF4-FFF2-40B4-BE49-F238E27FC236}">
                <a16:creationId xmlns:a16="http://schemas.microsoft.com/office/drawing/2014/main" id="{7B341503-700B-E741-92DC-1B906597025F}"/>
              </a:ext>
            </a:extLst>
          </p:cNvPr>
          <p:cNvSpPr/>
          <p:nvPr/>
        </p:nvSpPr>
        <p:spPr>
          <a:xfrm>
            <a:off x="5748866" y="2206564"/>
            <a:ext cx="2376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a:extLst>
              <a:ext uri="{FF2B5EF4-FFF2-40B4-BE49-F238E27FC236}">
                <a16:creationId xmlns:a16="http://schemas.microsoft.com/office/drawing/2014/main" id="{8752CC38-2E40-EC44-BE63-D184B687B837}"/>
              </a:ext>
            </a:extLst>
          </p:cNvPr>
          <p:cNvSpPr/>
          <p:nvPr/>
        </p:nvSpPr>
        <p:spPr>
          <a:xfrm>
            <a:off x="3366064" y="164220"/>
            <a:ext cx="2711303" cy="230732"/>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extLst>
              <a:ext uri="{FF2B5EF4-FFF2-40B4-BE49-F238E27FC236}">
                <a16:creationId xmlns:a16="http://schemas.microsoft.com/office/drawing/2014/main" id="{6E1F825D-7EED-B649-99CE-98D1D83DF4A5}"/>
              </a:ext>
            </a:extLst>
          </p:cNvPr>
          <p:cNvSpPr/>
          <p:nvPr/>
        </p:nvSpPr>
        <p:spPr>
          <a:xfrm>
            <a:off x="4560866" y="2495378"/>
            <a:ext cx="1980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extLst>
              <a:ext uri="{FF2B5EF4-FFF2-40B4-BE49-F238E27FC236}">
                <a16:creationId xmlns:a16="http://schemas.microsoft.com/office/drawing/2014/main" id="{1C6E054B-2C29-D844-89F1-B5C8F9ADD8E1}"/>
              </a:ext>
            </a:extLst>
          </p:cNvPr>
          <p:cNvSpPr/>
          <p:nvPr/>
        </p:nvSpPr>
        <p:spPr>
          <a:xfrm>
            <a:off x="3367462" y="3411252"/>
            <a:ext cx="468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a:extLst>
              <a:ext uri="{FF2B5EF4-FFF2-40B4-BE49-F238E27FC236}">
                <a16:creationId xmlns:a16="http://schemas.microsoft.com/office/drawing/2014/main" id="{03B384C0-F864-744A-8FC4-D7A4660368A4}"/>
              </a:ext>
            </a:extLst>
          </p:cNvPr>
          <p:cNvCxnSpPr>
            <a:cxnSpLocks/>
          </p:cNvCxnSpPr>
          <p:nvPr/>
        </p:nvCxnSpPr>
        <p:spPr>
          <a:xfrm flipV="1">
            <a:off x="2544515" y="405505"/>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D831BA6-F30E-9F42-AA9A-A6CB9F79D921}"/>
              </a:ext>
            </a:extLst>
          </p:cNvPr>
          <p:cNvCxnSpPr>
            <a:cxnSpLocks/>
          </p:cNvCxnSpPr>
          <p:nvPr/>
        </p:nvCxnSpPr>
        <p:spPr>
          <a:xfrm flipV="1">
            <a:off x="2715698" y="1953639"/>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180D73B-2EA2-B346-9A0D-6CF10887FA7E}"/>
              </a:ext>
            </a:extLst>
          </p:cNvPr>
          <p:cNvCxnSpPr>
            <a:cxnSpLocks/>
          </p:cNvCxnSpPr>
          <p:nvPr/>
        </p:nvCxnSpPr>
        <p:spPr>
          <a:xfrm flipV="1">
            <a:off x="2713682" y="2297387"/>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53C11167-AB6B-7E47-8F8A-C588D7965D1E}"/>
              </a:ext>
            </a:extLst>
          </p:cNvPr>
          <p:cNvCxnSpPr>
            <a:cxnSpLocks/>
          </p:cNvCxnSpPr>
          <p:nvPr/>
        </p:nvCxnSpPr>
        <p:spPr>
          <a:xfrm flipV="1">
            <a:off x="2713682" y="2594126"/>
            <a:ext cx="580262" cy="153919"/>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CA1766A5-CA33-A143-8DC7-3B5B533540C4}"/>
              </a:ext>
            </a:extLst>
          </p:cNvPr>
          <p:cNvCxnSpPr>
            <a:cxnSpLocks/>
          </p:cNvCxnSpPr>
          <p:nvPr/>
        </p:nvCxnSpPr>
        <p:spPr>
          <a:xfrm flipV="1">
            <a:off x="2772119" y="3024674"/>
            <a:ext cx="508130" cy="51405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471F4963-6188-7249-8EDE-5D4B3FDB6A97}"/>
              </a:ext>
            </a:extLst>
          </p:cNvPr>
          <p:cNvCxnSpPr>
            <a:cxnSpLocks/>
          </p:cNvCxnSpPr>
          <p:nvPr/>
        </p:nvCxnSpPr>
        <p:spPr>
          <a:xfrm flipV="1">
            <a:off x="2774669" y="3662126"/>
            <a:ext cx="532981" cy="40317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7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5;p16">
            <a:extLst>
              <a:ext uri="{FF2B5EF4-FFF2-40B4-BE49-F238E27FC236}">
                <a16:creationId xmlns:a16="http://schemas.microsoft.com/office/drawing/2014/main" id="{AB2C7F04-0584-D41E-A9C5-956D7064D36F}"/>
              </a:ext>
            </a:extLst>
          </p:cNvPr>
          <p:cNvSpPr txBox="1">
            <a:spLocks noGrp="1"/>
          </p:cNvSpPr>
          <p:nvPr>
            <p:ph type="body" idx="2"/>
          </p:nvPr>
        </p:nvSpPr>
        <p:spPr>
          <a:xfrm>
            <a:off x="4633087" y="268164"/>
            <a:ext cx="4267200" cy="360000"/>
          </a:xfrm>
          <a:prstGeom prst="rect">
            <a:avLst/>
          </a:prstGeom>
          <a:noFill/>
          <a:ln>
            <a:noFill/>
          </a:ln>
        </p:spPr>
        <p:txBody>
          <a:bodyPr spcFirstLastPara="1" wrap="square" lIns="0" tIns="0" rIns="0" bIns="0" anchor="t" anchorCtr="0">
            <a:noAutofit/>
          </a:bodyPr>
          <a:lstStyle/>
          <a:p>
            <a:pPr marL="0" indent="0">
              <a:buNone/>
            </a:pPr>
            <a:r>
              <a:rPr lang="en-US" sz="1200" b="0" dirty="0" err="1">
                <a:solidFill>
                  <a:schemeClr val="bg2"/>
                </a:solidFill>
              </a:rPr>
              <a:t>Recommandations</a:t>
            </a:r>
            <a:r>
              <a:rPr lang="en-US" sz="1200" b="0" dirty="0">
                <a:solidFill>
                  <a:schemeClr val="bg2"/>
                </a:solidFill>
              </a:rPr>
              <a:t>, indications</a:t>
            </a:r>
          </a:p>
          <a:p>
            <a:pPr marL="0" indent="0">
              <a:buNone/>
            </a:pPr>
            <a:endParaRPr lang="fr-FR" dirty="0">
              <a:solidFill>
                <a:schemeClr val="accent4"/>
              </a:solidFill>
            </a:endParaRPr>
          </a:p>
        </p:txBody>
      </p:sp>
      <p:sp>
        <p:nvSpPr>
          <p:cNvPr id="22" name="Titre 1">
            <a:extLst>
              <a:ext uri="{FF2B5EF4-FFF2-40B4-BE49-F238E27FC236}">
                <a16:creationId xmlns:a16="http://schemas.microsoft.com/office/drawing/2014/main" id="{3EA12C79-0473-4758-9504-556938C24929}"/>
              </a:ext>
            </a:extLst>
          </p:cNvPr>
          <p:cNvSpPr>
            <a:spLocks noGrp="1"/>
          </p:cNvSpPr>
          <p:nvPr>
            <p:ph type="title"/>
          </p:nvPr>
        </p:nvSpPr>
        <p:spPr>
          <a:xfrm>
            <a:off x="451325" y="921144"/>
            <a:ext cx="8239236" cy="3826208"/>
          </a:xfrm>
          <a:solidFill>
            <a:schemeClr val="bg1"/>
          </a:solidFill>
        </p:spPr>
        <p:txBody>
          <a:bodyPr/>
          <a:lstStyle/>
          <a:p>
            <a:r>
              <a:rPr lang="fr-FR" sz="1800" dirty="0">
                <a:solidFill>
                  <a:schemeClr val="accent4"/>
                </a:solidFill>
              </a:rPr>
              <a:t>ANR MRSEI - Montage de réseaux scientifiques européens</a:t>
            </a:r>
            <a:br>
              <a:rPr lang="fr-FR" sz="1400" b="0" dirty="0">
                <a:solidFill>
                  <a:schemeClr val="accent4"/>
                </a:solidFill>
              </a:rPr>
            </a:br>
            <a:br>
              <a:rPr lang="fr-FR" sz="1400" b="0" dirty="0">
                <a:solidFill>
                  <a:schemeClr val="accent4"/>
                </a:solidFill>
              </a:rPr>
            </a:br>
            <a:r>
              <a:rPr lang="fr-FR" sz="1400" b="0" dirty="0"/>
              <a:t>Le programme ANR MRSEI a été créé pour donner les moyens aux scientifiques travaillant dans des laboratoires français de répondre en tant que coordinatrice/coordinateur un projet de recherche à des appels collaboratifs européens (Horizon Europe) ou internationaux et de leur donner ainsi la possibilité de développer des projets interdisciplinaires ambitieux et de renforcer leur visibilité au niveau international. </a:t>
            </a:r>
            <a:br>
              <a:rPr lang="fr-FR" sz="1400" b="0" dirty="0"/>
            </a:br>
            <a:br>
              <a:rPr lang="fr-FR" sz="1400" b="0" dirty="0"/>
            </a:br>
            <a:r>
              <a:rPr lang="fr-FR" sz="1400" b="0" dirty="0"/>
              <a:t>Sont attendues des propositions ayant pour objet de constituer un réseau scientifique et de </a:t>
            </a:r>
            <a:r>
              <a:rPr lang="fr-FR" sz="1400" dirty="0"/>
              <a:t>préparer une proposition en réponse à un appel européen</a:t>
            </a:r>
            <a:r>
              <a:rPr lang="fr-FR" sz="1400" b="0" dirty="0"/>
              <a:t>. </a:t>
            </a:r>
            <a:br>
              <a:rPr lang="fr-FR" sz="1400" b="0" dirty="0"/>
            </a:br>
            <a:br>
              <a:rPr lang="fr-FR" sz="1400" b="0" dirty="0"/>
            </a:br>
            <a:r>
              <a:rPr lang="fr-FR" sz="1400" b="0" dirty="0"/>
              <a:t>Les projets déposés seront évalués sur : </a:t>
            </a:r>
            <a:br>
              <a:rPr lang="fr-FR" sz="1400" b="0" dirty="0"/>
            </a:br>
            <a:r>
              <a:rPr lang="fr-FR" sz="1400" b="0" dirty="0"/>
              <a:t>- leurs qualités scientifiques, </a:t>
            </a:r>
            <a:br>
              <a:rPr lang="fr-FR" sz="1400" b="0" dirty="0"/>
            </a:br>
            <a:r>
              <a:rPr lang="fr-FR" sz="1400" b="0" dirty="0"/>
              <a:t>- leur adéquation à l’appel visé </a:t>
            </a:r>
            <a:br>
              <a:rPr lang="fr-FR" sz="1400" b="0" dirty="0"/>
            </a:br>
            <a:r>
              <a:rPr lang="fr-FR" sz="1400" b="0" dirty="0"/>
              <a:t>- les profils des partenaires identifiés ou envisagés pour répondre à l’appel visé </a:t>
            </a:r>
            <a:br>
              <a:rPr lang="fr-FR" sz="1400" b="0" dirty="0"/>
            </a:br>
            <a:br>
              <a:rPr lang="fr-FR" sz="1400" b="0" dirty="0"/>
            </a:br>
            <a:r>
              <a:rPr lang="fr-FR" sz="1400" b="0" dirty="0"/>
              <a:t>Les projets sélectionnés recevront une aide maximale de 30 k€</a:t>
            </a:r>
          </a:p>
        </p:txBody>
      </p:sp>
    </p:spTree>
    <p:extLst>
      <p:ext uri="{BB962C8B-B14F-4D97-AF65-F5344CB8AC3E}">
        <p14:creationId xmlns:p14="http://schemas.microsoft.com/office/powerpoint/2010/main" val="63119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algn="ctr"/>
            <a:r>
              <a:rPr lang="fr-FR" sz="1800" dirty="0">
                <a:solidFill>
                  <a:schemeClr val="accent4"/>
                </a:solidFill>
              </a:rPr>
              <a:t>Le PCN Cluster 2</a:t>
            </a:r>
            <a:r>
              <a:rPr lang="en-US" sz="1800" b="0" dirty="0"/>
              <a:t> </a:t>
            </a:r>
            <a:endParaRPr lang="en-US" sz="1800" dirty="0"/>
          </a:p>
        </p:txBody>
      </p:sp>
      <p:sp>
        <p:nvSpPr>
          <p:cNvPr id="200" name="Google Shape;200;p18"/>
          <p:cNvSpPr txBox="1">
            <a:spLocks noGrp="1"/>
          </p:cNvSpPr>
          <p:nvPr>
            <p:ph type="body" idx="1"/>
          </p:nvPr>
        </p:nvSpPr>
        <p:spPr>
          <a:xfrm>
            <a:off x="359999" y="1317250"/>
            <a:ext cx="8424000" cy="3454130"/>
          </a:xfrm>
          <a:prstGeom prst="rect">
            <a:avLst/>
          </a:prstGeom>
          <a:noFill/>
          <a:ln>
            <a:noFill/>
          </a:ln>
        </p:spPr>
        <p:txBody>
          <a:bodyPr spcFirstLastPara="1" wrap="square" lIns="0" tIns="0" rIns="0" bIns="0" anchor="t" anchorCtr="0">
            <a:noAutofit/>
          </a:bodyPr>
          <a:lstStyle/>
          <a:p>
            <a:pPr marL="228600" indent="0">
              <a:buClr>
                <a:srgbClr val="123076"/>
              </a:buClr>
              <a:buSzPts val="1500"/>
            </a:pPr>
            <a:r>
              <a:rPr lang="fr-FR" sz="1400" b="1" dirty="0">
                <a:solidFill>
                  <a:schemeClr val="accent4"/>
                </a:solidFill>
              </a:rPr>
              <a:t>Informations</a:t>
            </a:r>
            <a:r>
              <a:rPr lang="fr-FR" sz="1400" dirty="0">
                <a:solidFill>
                  <a:schemeClr val="bg2"/>
                </a:solidFill>
              </a:rPr>
              <a:t> sur le cluster, guide des appels, webinaires (disponible en </a:t>
            </a:r>
            <a:r>
              <a:rPr lang="fr-FR" sz="1400" dirty="0" err="1">
                <a:solidFill>
                  <a:schemeClr val="bg2"/>
                </a:solidFill>
              </a:rPr>
              <a:t>replay</a:t>
            </a:r>
            <a:r>
              <a:rPr lang="fr-FR" sz="1400" dirty="0">
                <a:solidFill>
                  <a:schemeClr val="bg2"/>
                </a:solidFill>
              </a:rPr>
              <a:t>) . </a:t>
            </a:r>
          </a:p>
          <a:p>
            <a:pPr marL="228600" indent="0">
              <a:buClr>
                <a:srgbClr val="123076"/>
              </a:buClr>
              <a:buSzPts val="1500"/>
            </a:pPr>
            <a:endParaRPr lang="fr-FR" sz="1400" dirty="0">
              <a:solidFill>
                <a:schemeClr val="bg2"/>
              </a:solidFill>
            </a:endParaRPr>
          </a:p>
          <a:p>
            <a:pPr marL="228600" indent="0">
              <a:buClr>
                <a:srgbClr val="123076"/>
              </a:buClr>
              <a:buSzPts val="1500"/>
            </a:pPr>
            <a:r>
              <a:rPr lang="fr-FR" sz="1400" b="1" dirty="0">
                <a:solidFill>
                  <a:schemeClr val="accent4"/>
                </a:solidFill>
              </a:rPr>
              <a:t>Fiches pratiques</a:t>
            </a:r>
            <a:r>
              <a:rPr lang="fr-FR" sz="1400" dirty="0">
                <a:solidFill>
                  <a:schemeClr val="bg2"/>
                </a:solidFill>
              </a:rPr>
              <a:t>: Horizon Europe et le Cluster 2 : de quoi parle-t-on ?; Rechercher (et trouver !) des partenaires ; Les aides disponibles (financières et accompagnement) ; Accueil en délégation CNRS ; a participation des associations et collectivités au Cluster 2 (</a:t>
            </a:r>
            <a:r>
              <a:rPr lang="fr-FR" sz="1400" dirty="0">
                <a:solidFill>
                  <a:schemeClr val="bg2"/>
                </a:solidFill>
                <a:hlinkClick r:id="rId3"/>
              </a:rPr>
              <a:t>Lien</a:t>
            </a:r>
            <a:r>
              <a:rPr lang="fr-FR" sz="1400" dirty="0">
                <a:solidFill>
                  <a:schemeClr val="bg2"/>
                </a:solidFill>
              </a:rPr>
              <a:t>)</a:t>
            </a:r>
          </a:p>
          <a:p>
            <a:pPr marL="228600" indent="0">
              <a:buClr>
                <a:srgbClr val="123076"/>
              </a:buClr>
              <a:buSzPts val="1500"/>
            </a:pPr>
            <a:endParaRPr lang="fr-FR" sz="1400" dirty="0">
              <a:solidFill>
                <a:schemeClr val="bg2"/>
              </a:solidFill>
            </a:endParaRPr>
          </a:p>
          <a:p>
            <a:pPr marL="228600" indent="0">
              <a:buClr>
                <a:srgbClr val="123076"/>
              </a:buClr>
              <a:buSzPts val="1500"/>
            </a:pPr>
            <a:r>
              <a:rPr lang="fr-FR" sz="1400" dirty="0">
                <a:solidFill>
                  <a:schemeClr val="accent4"/>
                </a:solidFill>
              </a:rPr>
              <a:t>Ateliers </a:t>
            </a:r>
            <a:r>
              <a:rPr lang="fr-FR" sz="1400" b="1" dirty="0">
                <a:solidFill>
                  <a:schemeClr val="accent4"/>
                </a:solidFill>
              </a:rPr>
              <a:t>méthodologiques</a:t>
            </a:r>
            <a:r>
              <a:rPr lang="fr-FR" sz="1400" dirty="0">
                <a:solidFill>
                  <a:schemeClr val="accent4"/>
                </a:solidFill>
              </a:rPr>
              <a:t> </a:t>
            </a:r>
            <a:r>
              <a:rPr lang="fr-FR" sz="1400" dirty="0">
                <a:solidFill>
                  <a:schemeClr val="bg2"/>
                </a:solidFill>
              </a:rPr>
              <a:t>– Par exemple:</a:t>
            </a:r>
          </a:p>
          <a:p>
            <a:pPr>
              <a:buClr>
                <a:srgbClr val="123076"/>
              </a:buClr>
              <a:buSzPts val="1500"/>
              <a:buChar char="•"/>
            </a:pPr>
            <a:r>
              <a:rPr lang="fr-FR" sz="1400" dirty="0">
                <a:solidFill>
                  <a:schemeClr val="bg2"/>
                </a:solidFill>
              </a:rPr>
              <a:t>comment répondre à un appel (exemple/s à l’appui), les thèmes à traiter, articulation des </a:t>
            </a:r>
            <a:r>
              <a:rPr lang="fr-FR" sz="1400" dirty="0" err="1">
                <a:solidFill>
                  <a:schemeClr val="bg2"/>
                </a:solidFill>
              </a:rPr>
              <a:t>work</a:t>
            </a:r>
            <a:r>
              <a:rPr lang="fr-FR" sz="1400" dirty="0">
                <a:solidFill>
                  <a:schemeClr val="bg2"/>
                </a:solidFill>
              </a:rPr>
              <a:t> packages, profil attendu du consortium… exemples de projets lauréats</a:t>
            </a:r>
          </a:p>
          <a:p>
            <a:pPr>
              <a:buClr>
                <a:srgbClr val="123076"/>
              </a:buClr>
              <a:buSzPts val="1500"/>
              <a:buChar char="•"/>
            </a:pPr>
            <a:r>
              <a:rPr lang="fr-FR" sz="1400" dirty="0">
                <a:solidFill>
                  <a:schemeClr val="bg2"/>
                </a:solidFill>
              </a:rPr>
              <a:t>atelier sur la recherche de partenaire</a:t>
            </a:r>
          </a:p>
          <a:p>
            <a:pPr>
              <a:buClr>
                <a:srgbClr val="123076"/>
              </a:buClr>
              <a:buSzPts val="1500"/>
              <a:buChar char="•"/>
            </a:pPr>
            <a:r>
              <a:rPr lang="fr-FR" sz="1400" dirty="0">
                <a:solidFill>
                  <a:schemeClr val="bg2"/>
                </a:solidFill>
              </a:rPr>
              <a:t>atelier sur l'analyse des ESR (Evaluation </a:t>
            </a:r>
            <a:r>
              <a:rPr lang="fr-FR" sz="1400" dirty="0" err="1">
                <a:solidFill>
                  <a:schemeClr val="bg2"/>
                </a:solidFill>
              </a:rPr>
              <a:t>Summary</a:t>
            </a:r>
            <a:r>
              <a:rPr lang="fr-FR" sz="1400" dirty="0">
                <a:solidFill>
                  <a:schemeClr val="bg2"/>
                </a:solidFill>
              </a:rPr>
              <a:t> report) …</a:t>
            </a:r>
          </a:p>
          <a:p>
            <a:pPr marL="228600" indent="0">
              <a:buClr>
                <a:srgbClr val="123076"/>
              </a:buClr>
              <a:buSzPts val="1500"/>
            </a:pPr>
            <a:endParaRPr lang="fr-FR" sz="1400" dirty="0">
              <a:solidFill>
                <a:schemeClr val="bg2"/>
              </a:solidFill>
            </a:endParaRPr>
          </a:p>
          <a:p>
            <a:pPr marL="228600" indent="0">
              <a:buClr>
                <a:srgbClr val="123076"/>
              </a:buClr>
              <a:buSzPts val="1500"/>
            </a:pPr>
            <a:r>
              <a:rPr lang="fr-FR" sz="1400" b="1" dirty="0">
                <a:solidFill>
                  <a:schemeClr val="accent4"/>
                </a:solidFill>
              </a:rPr>
              <a:t>Conseils personnalisés </a:t>
            </a:r>
            <a:r>
              <a:rPr lang="fr-FR" sz="1400" dirty="0">
                <a:solidFill>
                  <a:schemeClr val="bg2"/>
                </a:solidFill>
              </a:rPr>
              <a:t>aux porteurs de projets – Prenez RDV avec nous</a:t>
            </a:r>
            <a:br>
              <a:rPr lang="fr-FR" sz="1400" dirty="0">
                <a:solidFill>
                  <a:schemeClr val="bg2"/>
                </a:solidFill>
              </a:rPr>
            </a:br>
            <a:br>
              <a:rPr lang="fr-FR" sz="1400" dirty="0">
                <a:solidFill>
                  <a:schemeClr val="bg2"/>
                </a:solidFill>
              </a:rPr>
            </a:br>
            <a:r>
              <a:rPr lang="fr-FR" sz="1400" dirty="0">
                <a:solidFill>
                  <a:schemeClr val="bg2"/>
                </a:solidFill>
              </a:rPr>
              <a:t>Notre site : </a:t>
            </a:r>
            <a:r>
              <a:rPr lang="fr-FR" sz="1400" dirty="0">
                <a:solidFill>
                  <a:schemeClr val="bg2"/>
                </a:solidFill>
                <a:hlinkClick r:id="rId3"/>
              </a:rPr>
              <a:t>cliquer</a:t>
            </a:r>
            <a:r>
              <a:rPr lang="fr-FR" sz="1600" dirty="0">
                <a:solidFill>
                  <a:srgbClr val="000091"/>
                </a:solidFill>
                <a:hlinkClick r:id="rId3"/>
              </a:rPr>
              <a:t>  </a:t>
            </a:r>
            <a:r>
              <a:rPr lang="fr-FR" sz="1600" dirty="0">
                <a:solidFill>
                  <a:srgbClr val="000091"/>
                </a:solidFill>
              </a:rPr>
              <a:t>               </a:t>
            </a:r>
            <a:r>
              <a:rPr lang="fr-FR" sz="1400" dirty="0">
                <a:solidFill>
                  <a:srgbClr val="000091"/>
                </a:solidFill>
              </a:rPr>
              <a:t> </a:t>
            </a:r>
            <a:endParaRPr lang="fr-FR" sz="1400" b="1" i="1" dirty="0"/>
          </a:p>
          <a:p>
            <a:pPr marL="228600" indent="0">
              <a:buClr>
                <a:srgbClr val="123076"/>
              </a:buClr>
              <a:buSzPts val="1500"/>
            </a:pPr>
            <a:br>
              <a:rPr lang="fr-FR" sz="1400" b="1" i="1" dirty="0"/>
            </a:br>
            <a:r>
              <a:rPr lang="fr-FR" sz="1400" b="1" i="1" dirty="0"/>
              <a:t> </a:t>
            </a:r>
            <a:endParaRPr lang="fr-FR" dirty="0"/>
          </a:p>
          <a:p>
            <a:pPr marL="0" indent="0">
              <a:spcBef>
                <a:spcPts val="300"/>
              </a:spcBef>
              <a:buClr>
                <a:srgbClr val="000000"/>
              </a:buClr>
              <a:buSzPts val="1100"/>
            </a:pPr>
            <a:endParaRPr lang="fr-FR" sz="1500" b="1" dirty="0">
              <a:solidFill>
                <a:srgbClr val="EA5433"/>
              </a:solidFill>
            </a:endParaRPr>
          </a:p>
          <a:p>
            <a:pPr marL="419100" indent="-285750">
              <a:lnSpc>
                <a:spcPct val="110000"/>
              </a:lnSpc>
              <a:spcBef>
                <a:spcPts val="300"/>
              </a:spcBef>
              <a:buClr>
                <a:srgbClr val="123076"/>
              </a:buClr>
              <a:buSzPts val="1500"/>
              <a:buChar char="•"/>
            </a:pPr>
            <a:endParaRPr lang="fr-FR" sz="1400" dirty="0"/>
          </a:p>
        </p:txBody>
      </p:sp>
    </p:spTree>
    <p:extLst>
      <p:ext uri="{BB962C8B-B14F-4D97-AF65-F5344CB8AC3E}">
        <p14:creationId xmlns:p14="http://schemas.microsoft.com/office/powerpoint/2010/main" val="422758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888173"/>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nvGraphicFramePr>
        <p:xfrm>
          <a:off x="360000" y="1427195"/>
          <a:ext cx="8427448" cy="3122350"/>
        </p:xfrm>
        <a:graphic>
          <a:graphicData uri="http://schemas.openxmlformats.org/drawingml/2006/table">
            <a:tbl>
              <a:tblPr firstRow="1" bandRow="1">
                <a:tableStyleId>{2D5ABB26-0587-4C30-8999-92F81FD0307C}</a:tableStyleId>
              </a:tblPr>
              <a:tblGrid>
                <a:gridCol w="2260918">
                  <a:extLst>
                    <a:ext uri="{9D8B030D-6E8A-4147-A177-3AD203B41FA5}">
                      <a16:colId xmlns:a16="http://schemas.microsoft.com/office/drawing/2014/main" val="833197995"/>
                    </a:ext>
                  </a:extLst>
                </a:gridCol>
                <a:gridCol w="3028950">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76956">
                <a:tc>
                  <a:txBody>
                    <a:bodyPr/>
                    <a:lstStyle/>
                    <a:p>
                      <a:r>
                        <a:rPr lang="fr-FR" sz="1400" b="1">
                          <a:solidFill>
                            <a:schemeClr val="bg2"/>
                          </a:solidFill>
                        </a:rPr>
                        <a:t>Julien Ténédos</a:t>
                      </a:r>
                      <a:r>
                        <a:rPr lang="fr-FR" sz="140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a:solidFill>
                            <a:schemeClr val="bg2"/>
                          </a:solidFill>
                        </a:rPr>
                        <a:t>Coordinateur </a:t>
                      </a:r>
                      <a:r>
                        <a:rPr lang="fr-FR" sz="1400">
                          <a:solidFill>
                            <a:schemeClr val="bg2"/>
                          </a:solidFill>
                        </a:rPr>
                        <a:t>Clusters 2-3</a:t>
                      </a:r>
                      <a:endParaRPr lang="fr-FR" sz="1400" i="1">
                        <a:solidFill>
                          <a:schemeClr val="bg2"/>
                        </a:solidFill>
                      </a:endParaRPr>
                    </a:p>
                  </a:txBody>
                  <a:tcPr/>
                </a:tc>
                <a:tc>
                  <a:txBody>
                    <a:bodyPr/>
                    <a:lstStyle/>
                    <a:p>
                      <a:r>
                        <a:rPr lang="fr-FR">
                          <a:solidFill>
                            <a:schemeClr val="bg2"/>
                          </a:solidFill>
                        </a:rPr>
                        <a:t>MESR (100%)</a:t>
                      </a:r>
                    </a:p>
                    <a:p>
                      <a:endParaRPr lang="fr-FR">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Margot </a:t>
                      </a:r>
                      <a:r>
                        <a:rPr lang="fr-FR" sz="1400" b="1" err="1">
                          <a:solidFill>
                            <a:schemeClr val="bg2"/>
                          </a:solidFill>
                        </a:rPr>
                        <a:t>Burident</a:t>
                      </a:r>
                      <a:endParaRPr lang="fr-FR" sz="1200" b="1">
                        <a:solidFill>
                          <a:schemeClr val="bg2"/>
                        </a:solidFill>
                      </a:endParaRPr>
                    </a:p>
                    <a:p>
                      <a:r>
                        <a:rPr lang="fr-FR" i="1">
                          <a:solidFill>
                            <a:schemeClr val="bg2"/>
                          </a:solidFill>
                        </a:rPr>
                        <a:t>Membre</a:t>
                      </a:r>
                    </a:p>
                  </a:txBody>
                  <a:tcPr/>
                </a:tc>
                <a:tc>
                  <a:txBody>
                    <a:bodyPr/>
                    <a:lstStyle/>
                    <a:p>
                      <a:r>
                        <a:rPr lang="fr-FR">
                          <a:solidFill>
                            <a:schemeClr val="bg2"/>
                          </a:solidFill>
                        </a:rPr>
                        <a:t>MESR (40%)</a:t>
                      </a:r>
                    </a:p>
                    <a:p>
                      <a:r>
                        <a:rPr lang="fr-FR">
                          <a:solidFill>
                            <a:schemeClr val="bg2"/>
                          </a:solidFill>
                        </a:rPr>
                        <a:t>Université Picardie Jules Verne</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814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Sylvie Gangloff</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Fondation Maison des Sciences de l’Homme</a:t>
                      </a:r>
                    </a:p>
                  </a:txBody>
                  <a:tcPr/>
                </a:tc>
                <a:tc>
                  <a:txBody>
                    <a:bodyPr/>
                    <a:lstStyle/>
                    <a:p>
                      <a:endParaRPr lang="fr-FR">
                        <a:solidFill>
                          <a:schemeClr val="bg2"/>
                        </a:solidFill>
                      </a:endParaRPr>
                    </a:p>
                  </a:txBody>
                  <a:tcPr/>
                </a:tc>
                <a:extLst>
                  <a:ext uri="{0D108BD9-81ED-4DB2-BD59-A6C34878D82A}">
                    <a16:rowId xmlns:a16="http://schemas.microsoft.com/office/drawing/2014/main" val="551391505"/>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Florent </a:t>
                      </a:r>
                      <a:r>
                        <a:rPr lang="fr-FR" sz="1400" b="1" err="1">
                          <a:solidFill>
                            <a:schemeClr val="bg2"/>
                          </a:solidFill>
                        </a:rPr>
                        <a:t>Goiffon</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Paul-Valéry Montpellier</a:t>
                      </a:r>
                    </a:p>
                  </a:txBody>
                  <a:tcPr/>
                </a:tc>
                <a:tc>
                  <a:txBody>
                    <a:bodyPr/>
                    <a:lstStyle/>
                    <a:p>
                      <a:endParaRPr lang="fr-FR">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Alexandra Torero </a:t>
                      </a:r>
                      <a:r>
                        <a:rPr lang="fr-FR" sz="1400" b="1" err="1">
                          <a:solidFill>
                            <a:schemeClr val="bg2"/>
                          </a:solidFill>
                        </a:rPr>
                        <a:t>Ibad</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de Lille</a:t>
                      </a:r>
                    </a:p>
                  </a:txBody>
                  <a:tcPr/>
                </a:tc>
                <a:tc>
                  <a:txBody>
                    <a:bodyPr/>
                    <a:lstStyle/>
                    <a:p>
                      <a:endParaRPr lang="fr-FR">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3" name="Image 2">
            <a:extLst>
              <a:ext uri="{FF2B5EF4-FFF2-40B4-BE49-F238E27FC236}">
                <a16:creationId xmlns:a16="http://schemas.microsoft.com/office/drawing/2014/main" id="{F7F4D34E-37B5-0C42-B44B-2A9097B1849E}"/>
              </a:ext>
            </a:extLst>
          </p:cNvPr>
          <p:cNvPicPr>
            <a:picLocks noChangeAspect="1"/>
          </p:cNvPicPr>
          <p:nvPr/>
        </p:nvPicPr>
        <p:blipFill>
          <a:blip r:embed="rId4"/>
          <a:stretch>
            <a:fillRect/>
          </a:stretch>
        </p:blipFill>
        <p:spPr>
          <a:xfrm>
            <a:off x="5729444" y="1367612"/>
            <a:ext cx="889000" cy="952500"/>
          </a:xfrm>
          <a:prstGeom prst="rect">
            <a:avLst/>
          </a:prstGeom>
        </p:spPr>
      </p:pic>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5"/>
          <a:stretch>
            <a:fillRect/>
          </a:stretch>
        </p:blipFill>
        <p:spPr>
          <a:xfrm>
            <a:off x="7342724" y="1897566"/>
            <a:ext cx="889000" cy="952500"/>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6"/>
          <a:stretch>
            <a:fillRect/>
          </a:stretch>
        </p:blipFill>
        <p:spPr>
          <a:xfrm>
            <a:off x="6150959" y="2585861"/>
            <a:ext cx="889000" cy="952500"/>
          </a:xfrm>
          <a:prstGeom prst="rect">
            <a:avLst/>
          </a:prstGeom>
        </p:spPr>
      </p:pic>
      <p:pic>
        <p:nvPicPr>
          <p:cNvPr id="6" name="Image 5">
            <a:extLst>
              <a:ext uri="{FF2B5EF4-FFF2-40B4-BE49-F238E27FC236}">
                <a16:creationId xmlns:a16="http://schemas.microsoft.com/office/drawing/2014/main" id="{3A4CE9CA-4ED4-6B49-A169-10BA6A402970}"/>
              </a:ext>
            </a:extLst>
          </p:cNvPr>
          <p:cNvPicPr>
            <a:picLocks noChangeAspect="1"/>
          </p:cNvPicPr>
          <p:nvPr/>
        </p:nvPicPr>
        <p:blipFill>
          <a:blip r:embed="rId7"/>
          <a:stretch>
            <a:fillRect/>
          </a:stretch>
        </p:blipFill>
        <p:spPr>
          <a:xfrm>
            <a:off x="7370158" y="3250964"/>
            <a:ext cx="889000" cy="952500"/>
          </a:xfrm>
          <a:prstGeom prst="rect">
            <a:avLst/>
          </a:prstGeom>
        </p:spPr>
      </p:pic>
      <p:pic>
        <p:nvPicPr>
          <p:cNvPr id="7" name="Image 6">
            <a:extLst>
              <a:ext uri="{FF2B5EF4-FFF2-40B4-BE49-F238E27FC236}">
                <a16:creationId xmlns:a16="http://schemas.microsoft.com/office/drawing/2014/main" id="{8159DB65-BD79-EB4C-8C81-8B09DC0E6C45}"/>
              </a:ext>
            </a:extLst>
          </p:cNvPr>
          <p:cNvPicPr>
            <a:picLocks noChangeAspect="1"/>
          </p:cNvPicPr>
          <p:nvPr/>
        </p:nvPicPr>
        <p:blipFill>
          <a:blip r:embed="rId8"/>
          <a:stretch>
            <a:fillRect/>
          </a:stretch>
        </p:blipFill>
        <p:spPr>
          <a:xfrm>
            <a:off x="5956316" y="3828504"/>
            <a:ext cx="889000" cy="952500"/>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9">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10">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SHS : CONTACTS</a:t>
            </a:r>
          </a:p>
        </p:txBody>
      </p:sp>
    </p:spTree>
    <p:extLst>
      <p:ext uri="{BB962C8B-B14F-4D97-AF65-F5344CB8AC3E}">
        <p14:creationId xmlns:p14="http://schemas.microsoft.com/office/powerpoint/2010/main" val="45448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673970130"/>
              </p:ext>
            </p:extLst>
          </p:nvPr>
        </p:nvGraphicFramePr>
        <p:xfrm>
          <a:off x="537882" y="1102864"/>
          <a:ext cx="8288229" cy="7886915"/>
        </p:xfrm>
        <a:graphic>
          <a:graphicData uri="http://schemas.openxmlformats.org/drawingml/2006/table">
            <a:tbl>
              <a:tblPr firstRow="1" bandRow="1">
                <a:tableStyleId>{9DCAF9ED-07DC-4A11-8D7F-57B35C25682E}</a:tableStyleId>
              </a:tblPr>
              <a:tblGrid>
                <a:gridCol w="8288229">
                  <a:extLst>
                    <a:ext uri="{9D8B030D-6E8A-4147-A177-3AD203B41FA5}">
                      <a16:colId xmlns:a16="http://schemas.microsoft.com/office/drawing/2014/main" val="75169683"/>
                    </a:ext>
                  </a:extLst>
                </a:gridCol>
              </a:tblGrid>
              <a:tr h="4822567">
                <a:tc>
                  <a:txBody>
                    <a:bodyPr/>
                    <a:lstStyle/>
                    <a:p>
                      <a:pPr marL="12065" marR="437515" lvl="0" indent="0" algn="ctr"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None/>
                        <a:tabLst/>
                        <a:defRPr/>
                      </a:pPr>
                      <a:r>
                        <a:rPr lang="en-US" sz="2000" dirty="0">
                          <a:solidFill>
                            <a:schemeClr val="accent4"/>
                          </a:solidFill>
                          <a:effectLst>
                            <a:outerShdw blurRad="50800" dist="38100" dir="5400000" algn="t" rotWithShape="0">
                              <a:prstClr val="black">
                                <a:alpha val="40000"/>
                              </a:prstClr>
                            </a:outerShdw>
                          </a:effectLst>
                        </a:rPr>
                        <a:t>CLUSTER 2 : “CULTURE, CRÉATIVITÉ ET SOCIÉTÉ INCLUSIVE”</a:t>
                      </a:r>
                    </a:p>
                    <a:p>
                      <a:pPr marL="297815" marR="437515" lvl="0" indent="-28575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Char char="o"/>
                        <a:tabLst/>
                        <a:defRPr/>
                      </a:pPr>
                      <a:r>
                        <a:rPr lang="fr-FR" sz="1600" b="0" dirty="0">
                          <a:solidFill>
                            <a:schemeClr val="bg2"/>
                          </a:solidFill>
                          <a:latin typeface="+mn-lt"/>
                        </a:rPr>
                        <a:t>Des </a:t>
                      </a:r>
                      <a:r>
                        <a:rPr lang="fr-FR" sz="1600" b="1" dirty="0">
                          <a:solidFill>
                            <a:schemeClr val="accent4"/>
                          </a:solidFill>
                          <a:latin typeface="+mn-lt"/>
                        </a:rPr>
                        <a:t>appels top-down</a:t>
                      </a:r>
                    </a:p>
                    <a:p>
                      <a:pPr marL="297815" marR="437515" lvl="0" indent="-28575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Char char="o"/>
                        <a:tabLst/>
                        <a:defRPr/>
                      </a:pPr>
                      <a:r>
                        <a:rPr lang="fr-FR" sz="1600" b="0" dirty="0">
                          <a:solidFill>
                            <a:schemeClr val="bg2"/>
                          </a:solidFill>
                          <a:latin typeface="+mn-lt"/>
                        </a:rPr>
                        <a:t>Appels très prescriptifs</a:t>
                      </a:r>
                      <a:r>
                        <a:rPr lang="fr-FR" sz="1600" b="0" i="0" dirty="0">
                          <a:solidFill>
                            <a:schemeClr val="bg2"/>
                          </a:solidFill>
                          <a:latin typeface="+mn-lt"/>
                        </a:rPr>
                        <a:t> =</a:t>
                      </a:r>
                      <a:r>
                        <a:rPr lang="fr-FR" sz="1600" b="0" i="0" baseline="0" dirty="0">
                          <a:solidFill>
                            <a:schemeClr val="bg2"/>
                          </a:solidFill>
                          <a:latin typeface="+mn-lt"/>
                        </a:rPr>
                        <a:t> </a:t>
                      </a:r>
                      <a:r>
                        <a:rPr lang="fr-FR" sz="1600" b="0" i="0" dirty="0">
                          <a:solidFill>
                            <a:schemeClr val="bg2"/>
                          </a:solidFill>
                          <a:latin typeface="+mn-lt"/>
                        </a:rPr>
                        <a:t>répondre</a:t>
                      </a:r>
                      <a:r>
                        <a:rPr lang="fr-FR" sz="1600" b="0" i="0" baseline="0" dirty="0">
                          <a:solidFill>
                            <a:schemeClr val="bg2"/>
                          </a:solidFill>
                          <a:latin typeface="+mn-lt"/>
                        </a:rPr>
                        <a:t> aux </a:t>
                      </a:r>
                      <a:r>
                        <a:rPr lang="fr-FR" sz="1600" b="0" i="0" dirty="0">
                          <a:solidFill>
                            <a:schemeClr val="bg2"/>
                          </a:solidFill>
                          <a:latin typeface="+mn-lt"/>
                        </a:rPr>
                        <a:t>résultats attendus qui sont listés, se conformer aux modalités d’exécution énoncées </a:t>
                      </a:r>
                      <a:endParaRPr lang="fr-FR" sz="1600" b="0" i="0" u="none" strike="noStrike" cap="none" dirty="0">
                        <a:solidFill>
                          <a:schemeClr val="bg2"/>
                        </a:solidFill>
                        <a:effectLst/>
                        <a:latin typeface="+mn-lt"/>
                        <a:ea typeface="+mn-ea"/>
                        <a:cs typeface="+mn-cs"/>
                        <a:sym typeface="Arial"/>
                      </a:endParaRPr>
                    </a:p>
                    <a:p>
                      <a:pPr marL="285750" marR="0" lvl="0" indent="-28575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Char char="o"/>
                        <a:tabLst/>
                        <a:defRPr/>
                      </a:pPr>
                      <a:r>
                        <a:rPr lang="fr-FR" sz="1600" b="0" dirty="0">
                          <a:solidFill>
                            <a:schemeClr val="bg2"/>
                          </a:solidFill>
                          <a:latin typeface="+mn-lt"/>
                        </a:rPr>
                        <a:t>Projets collaboratifs transnationaux : environ </a:t>
                      </a:r>
                      <a:r>
                        <a:rPr lang="fr-FR" sz="1600" b="0" dirty="0">
                          <a:solidFill>
                            <a:schemeClr val="accent4"/>
                          </a:solidFill>
                          <a:latin typeface="+mn-lt"/>
                        </a:rPr>
                        <a:t>de</a:t>
                      </a:r>
                      <a:r>
                        <a:rPr lang="fr-FR" sz="1600" b="0" baseline="0" dirty="0">
                          <a:solidFill>
                            <a:schemeClr val="accent4"/>
                          </a:solidFill>
                          <a:latin typeface="+mn-lt"/>
                        </a:rPr>
                        <a:t> 7 à 12 partenaires; </a:t>
                      </a:r>
                      <a:r>
                        <a:rPr lang="fr-FR" sz="1600" b="0" i="0" baseline="0" dirty="0">
                          <a:solidFill>
                            <a:schemeClr val="bg2"/>
                          </a:solidFill>
                          <a:latin typeface="+mn-lt"/>
                        </a:rPr>
                        <a:t>Participation pays tiers possible</a:t>
                      </a:r>
                      <a:endParaRPr lang="fr-FR" sz="1600" b="0" i="0" dirty="0">
                        <a:solidFill>
                          <a:schemeClr val="bg2"/>
                        </a:solidFill>
                        <a:latin typeface="+mn-lt"/>
                      </a:endParaRPr>
                    </a:p>
                    <a:p>
                      <a:pPr marL="297815" marR="437515" lvl="0" indent="-28575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Char char="o"/>
                        <a:tabLst/>
                        <a:defRPr/>
                      </a:pPr>
                      <a:r>
                        <a:rPr lang="fr-FR" sz="1600" b="1" dirty="0">
                          <a:solidFill>
                            <a:schemeClr val="accent4"/>
                          </a:solidFill>
                          <a:latin typeface="+mn-lt"/>
                        </a:rPr>
                        <a:t>3-4 ans </a:t>
                      </a:r>
                      <a:r>
                        <a:rPr lang="fr-FR" sz="1600" b="0" dirty="0">
                          <a:solidFill>
                            <a:schemeClr val="bg2"/>
                          </a:solidFill>
                          <a:latin typeface="+mn-lt"/>
                        </a:rPr>
                        <a:t>en moyenne </a:t>
                      </a:r>
                      <a:endParaRPr lang="en-US" sz="1600" dirty="0"/>
                    </a:p>
                    <a:p>
                      <a:pPr marL="297815" marR="437515" lvl="0" indent="-285750">
                        <a:spcBef>
                          <a:spcPts val="600"/>
                        </a:spcBef>
                        <a:spcAft>
                          <a:spcPts val="600"/>
                        </a:spcAft>
                        <a:buClr>
                          <a:srgbClr val="EA5433"/>
                        </a:buClr>
                        <a:buSzPct val="90000"/>
                        <a:buFont typeface="Courier New" panose="02070309020205020404" pitchFamily="49" charset="0"/>
                        <a:buChar char="o"/>
                      </a:pPr>
                      <a:r>
                        <a:rPr lang="fr-FR" sz="1600" b="1" dirty="0">
                          <a:solidFill>
                            <a:schemeClr val="accent4"/>
                          </a:solidFill>
                          <a:latin typeface="+mn-lt"/>
                        </a:rPr>
                        <a:t>Environ 3 Millions </a:t>
                      </a:r>
                      <a:r>
                        <a:rPr lang="fr-FR" sz="1600" b="0" dirty="0">
                          <a:solidFill>
                            <a:schemeClr val="bg2"/>
                          </a:solidFill>
                          <a:latin typeface="+mn-lt"/>
                        </a:rPr>
                        <a:t>d’euros par projet (sauf exceptions)</a:t>
                      </a:r>
                      <a:endParaRPr lang="fr-FR" sz="1600" b="0" dirty="0">
                        <a:solidFill>
                          <a:schemeClr val="dk2"/>
                        </a:solidFill>
                      </a:endParaRPr>
                    </a:p>
                    <a:p>
                      <a:pPr marL="297815" marR="437515" lvl="0" indent="-285750">
                        <a:spcAft>
                          <a:spcPts val="600"/>
                        </a:spcAft>
                        <a:buClr>
                          <a:srgbClr val="EA5433"/>
                        </a:buClr>
                        <a:buSzPct val="90000"/>
                        <a:buFont typeface="Courier New" panose="02070309020205020404" pitchFamily="49" charset="0"/>
                        <a:buChar char="o"/>
                      </a:pPr>
                      <a:endParaRPr lang="en-US" sz="1600" dirty="0"/>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600" b="1" dirty="0">
                        <a:solidFill>
                          <a:schemeClr val="bg2"/>
                        </a:solidFill>
                        <a:latin typeface="+mn-lt"/>
                      </a:endParaRP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600" b="1" dirty="0">
                        <a:solidFill>
                          <a:schemeClr val="bg2"/>
                        </a:solidFill>
                        <a:latin typeface="+mn-lt"/>
                      </a:endParaRPr>
                    </a:p>
                    <a:p>
                      <a:pPr marL="285750" marR="0" lvl="0" indent="-285750" algn="l"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pPr>
                      <a:endParaRPr lang="fr-FR" sz="1600" b="0" i="0" u="none" strike="noStrike" noProof="0" dirty="0">
                        <a:solidFill>
                          <a:schemeClr val="bg2"/>
                        </a:solidFill>
                        <a:latin typeface="Arial"/>
                      </a:endParaRPr>
                    </a:p>
                    <a:p>
                      <a:pPr marL="12065" marR="437515" lvl="2" indent="0" algn="l" defTabSz="914400">
                        <a:lnSpc>
                          <a:spcPct val="100000"/>
                        </a:lnSpc>
                        <a:spcBef>
                          <a:spcPts val="0"/>
                        </a:spcBef>
                        <a:spcAft>
                          <a:spcPts val="600"/>
                        </a:spcAft>
                        <a:buFontTx/>
                        <a:buNone/>
                        <a:tabLst/>
                        <a:defRPr/>
                      </a:pPr>
                      <a:endParaRPr lang="fr-FR" sz="1600" b="0" i="1" u="none" strike="noStrike" noProof="0" dirty="0">
                        <a:solidFill>
                          <a:schemeClr val="bg2"/>
                        </a:solidFill>
                        <a:latin typeface="Arial"/>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r h="3064348">
                <a:tc>
                  <a:txBody>
                    <a:bodyPr/>
                    <a:lstStyle/>
                    <a:p>
                      <a:pPr marL="12065" marR="437515" lvl="2" indent="0" algn="l" defTabSz="914400">
                        <a:lnSpc>
                          <a:spcPct val="100000"/>
                        </a:lnSpc>
                        <a:spcBef>
                          <a:spcPts val="0"/>
                        </a:spcBef>
                        <a:spcAft>
                          <a:spcPts val="600"/>
                        </a:spcAft>
                        <a:buFontTx/>
                        <a:buNone/>
                        <a:tabLst/>
                        <a:defRPr/>
                      </a:pPr>
                      <a:endParaRPr lang="fr-FR" sz="1600" b="0" i="1" u="none" strike="noStrike" noProof="0" dirty="0">
                        <a:solidFill>
                          <a:schemeClr val="bg2"/>
                        </a:solidFill>
                        <a:latin typeface="Arial"/>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1643455760"/>
                  </a:ext>
                </a:extLst>
              </a:tr>
            </a:tbl>
          </a:graphicData>
        </a:graphic>
      </p:graphicFrame>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dirty="0">
                <a:solidFill>
                  <a:schemeClr val="bg2"/>
                </a:solidFill>
              </a:rPr>
              <a:t>Qu’est-ce que le Cluster 2 ?</a:t>
            </a:r>
            <a:endParaRPr lang="fr-FR" sz="800" b="1" dirty="0">
              <a:solidFill>
                <a:schemeClr val="bg2"/>
              </a:solidFill>
            </a:endParaRPr>
          </a:p>
        </p:txBody>
      </p:sp>
    </p:spTree>
    <p:extLst>
      <p:ext uri="{BB962C8B-B14F-4D97-AF65-F5344CB8AC3E}">
        <p14:creationId xmlns:p14="http://schemas.microsoft.com/office/powerpoint/2010/main" val="51915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D6CBFD-0CC5-4E22-B117-0F52B92A417D}"/>
              </a:ext>
            </a:extLst>
          </p:cNvPr>
          <p:cNvSpPr>
            <a:spLocks noGrp="1"/>
          </p:cNvSpPr>
          <p:nvPr>
            <p:ph type="title"/>
          </p:nvPr>
        </p:nvSpPr>
        <p:spPr/>
        <p:txBody>
          <a:bodyPr/>
          <a:lstStyle/>
          <a:p>
            <a:r>
              <a:rPr lang="fr-FR" dirty="0"/>
              <a:t>q</a:t>
            </a:r>
          </a:p>
        </p:txBody>
      </p:sp>
      <p:sp>
        <p:nvSpPr>
          <p:cNvPr id="3" name="Espace réservé de la date 2">
            <a:extLst>
              <a:ext uri="{FF2B5EF4-FFF2-40B4-BE49-F238E27FC236}">
                <a16:creationId xmlns:a16="http://schemas.microsoft.com/office/drawing/2014/main" id="{CFEAA082-5B06-4AFB-B421-D56DA1146682}"/>
              </a:ext>
            </a:extLst>
          </p:cNvPr>
          <p:cNvSpPr>
            <a:spLocks noGrp="1"/>
          </p:cNvSpPr>
          <p:nvPr>
            <p:ph type="dt" sz="half" idx="10"/>
          </p:nvPr>
        </p:nvSpPr>
        <p:spPr/>
        <p:txBody>
          <a:bodyPr/>
          <a:lstStyle/>
          <a:p>
            <a:pPr algn="r"/>
            <a:r>
              <a:rPr lang="fr-FR" cap="all"/>
              <a:t>XX/XX/XXXX</a:t>
            </a:r>
          </a:p>
        </p:txBody>
      </p:sp>
      <p:sp>
        <p:nvSpPr>
          <p:cNvPr id="4" name="Espace réservé du numéro de diapositive 3">
            <a:extLst>
              <a:ext uri="{FF2B5EF4-FFF2-40B4-BE49-F238E27FC236}">
                <a16:creationId xmlns:a16="http://schemas.microsoft.com/office/drawing/2014/main" id="{87998ADE-8124-4B3E-92FB-8AF003B293A3}"/>
              </a:ext>
            </a:extLst>
          </p:cNvPr>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32358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17889" y="1047190"/>
            <a:ext cx="8609830" cy="327949"/>
          </a:xfrm>
          <a:prstGeom prst="rect">
            <a:avLst/>
          </a:prstGeom>
          <a:noFill/>
          <a:ln>
            <a:noFill/>
          </a:ln>
        </p:spPr>
        <p:txBody>
          <a:bodyPr spcFirstLastPara="1" wrap="square" lIns="0" tIns="0" rIns="0" bIns="0" anchor="t" anchorCtr="0">
            <a:noAutofit/>
          </a:bodyPr>
          <a:lstStyle/>
          <a:p>
            <a:pPr lvl="0">
              <a:buSzPts val="2500"/>
            </a:pPr>
            <a:r>
              <a:rPr lang="en-US" sz="2000" dirty="0" err="1">
                <a:solidFill>
                  <a:schemeClr val="accent4"/>
                </a:solidFill>
                <a:effectLst>
                  <a:outerShdw blurRad="50800" dist="38100" dir="5400000" algn="t" rotWithShape="0">
                    <a:prstClr val="black">
                      <a:alpha val="40000"/>
                    </a:prstClr>
                  </a:outerShdw>
                </a:effectLst>
              </a:rPr>
              <a:t>Adresser</a:t>
            </a:r>
            <a:r>
              <a:rPr lang="en-US" sz="2000" dirty="0">
                <a:solidFill>
                  <a:schemeClr val="accent4"/>
                </a:solidFill>
                <a:effectLst>
                  <a:outerShdw blurRad="50800" dist="38100" dir="5400000" algn="t" rotWithShape="0">
                    <a:prstClr val="black">
                      <a:alpha val="40000"/>
                    </a:prstClr>
                  </a:outerShdw>
                </a:effectLst>
              </a:rPr>
              <a:t> des </a:t>
            </a:r>
            <a:r>
              <a:rPr lang="en-US" sz="2000" dirty="0" err="1">
                <a:solidFill>
                  <a:schemeClr val="accent4"/>
                </a:solidFill>
                <a:effectLst>
                  <a:outerShdw blurRad="50800" dist="38100" dir="5400000" algn="t" rotWithShape="0">
                    <a:prstClr val="black">
                      <a:alpha val="40000"/>
                    </a:prstClr>
                  </a:outerShdw>
                </a:effectLst>
              </a:rPr>
              <a:t>enjeux</a:t>
            </a:r>
            <a:r>
              <a:rPr lang="en-US" sz="2000" dirty="0">
                <a:solidFill>
                  <a:schemeClr val="accent4"/>
                </a:solidFill>
                <a:effectLst>
                  <a:outerShdw blurRad="50800" dist="38100" dir="5400000" algn="t" rotWithShape="0">
                    <a:prstClr val="black">
                      <a:alpha val="40000"/>
                    </a:prstClr>
                  </a:outerShdw>
                </a:effectLst>
              </a:rPr>
              <a:t> de </a:t>
            </a:r>
            <a:r>
              <a:rPr lang="en-US" sz="2000" dirty="0" err="1">
                <a:solidFill>
                  <a:schemeClr val="accent4"/>
                </a:solidFill>
                <a:effectLst>
                  <a:outerShdw blurRad="50800" dist="38100" dir="5400000" algn="t" rotWithShape="0">
                    <a:prstClr val="black">
                      <a:alpha val="40000"/>
                    </a:prstClr>
                  </a:outerShdw>
                </a:effectLst>
              </a:rPr>
              <a:t>sociétés</a:t>
            </a:r>
            <a:endParaRPr lang="en-US" sz="2000" dirty="0">
              <a:solidFill>
                <a:schemeClr val="accent4"/>
              </a:solidFill>
              <a:effectLst>
                <a:outerShdw blurRad="50800" dist="38100" dir="5400000" algn="t" rotWithShape="0">
                  <a:prstClr val="black">
                    <a:alpha val="40000"/>
                  </a:prstClr>
                </a:outerShdw>
              </a:effectLst>
            </a:endParaRPr>
          </a:p>
        </p:txBody>
      </p:sp>
      <p:sp>
        <p:nvSpPr>
          <p:cNvPr id="134" name="Google Shape;134;p16"/>
          <p:cNvSpPr txBox="1">
            <a:spLocks noGrp="1"/>
          </p:cNvSpPr>
          <p:nvPr>
            <p:ph type="body" idx="1"/>
          </p:nvPr>
        </p:nvSpPr>
        <p:spPr>
          <a:xfrm>
            <a:off x="317889" y="1375139"/>
            <a:ext cx="8609830" cy="3282586"/>
          </a:xfrm>
          <a:prstGeom prst="rect">
            <a:avLst/>
          </a:prstGeom>
          <a:noFill/>
          <a:ln>
            <a:noFill/>
          </a:ln>
        </p:spPr>
        <p:txBody>
          <a:bodyPr spcFirstLastPara="1" wrap="square" lIns="0" tIns="0" rIns="0" bIns="0" anchor="t" anchorCtr="0">
            <a:noAutofit/>
          </a:bodyPr>
          <a:lstStyle/>
          <a:p>
            <a:pPr marL="228600" indent="0" fontAlgn="base">
              <a:spcBef>
                <a:spcPts val="600"/>
              </a:spcBef>
              <a:buClr>
                <a:schemeClr val="accent4"/>
              </a:buClr>
            </a:pPr>
            <a:r>
              <a:rPr lang="fr-FR" sz="1600" dirty="0"/>
              <a:t>Ces </a:t>
            </a:r>
            <a:r>
              <a:rPr lang="fr-FR" sz="1600" b="1" dirty="0"/>
              <a:t>appels thématiques</a:t>
            </a:r>
            <a:r>
              <a:rPr lang="fr-FR" sz="1600" dirty="0"/>
              <a:t> sont regroupés en « </a:t>
            </a:r>
            <a:r>
              <a:rPr lang="fr-FR" sz="1600" b="1" dirty="0"/>
              <a:t>Clusters</a:t>
            </a:r>
            <a:r>
              <a:rPr lang="fr-FR" sz="1600" dirty="0"/>
              <a:t> » : « Santé » (1), « Culture, créativité et société inclusive » (2), « Sécurité civile pour la société civile » (3) ; « Numérique, industrie et espace » (4) ; “Climat, énergie et mobilité” (5) ; “Alimentation (…) agriculture et environnement” (6).</a:t>
            </a:r>
          </a:p>
          <a:p>
            <a:pPr marL="228600" indent="0" fontAlgn="base">
              <a:spcBef>
                <a:spcPts val="600"/>
              </a:spcBef>
              <a:buClr>
                <a:schemeClr val="accent4"/>
              </a:buClr>
            </a:pPr>
            <a:endParaRPr lang="fr-FR" sz="1600" b="1" dirty="0"/>
          </a:p>
          <a:p>
            <a:pPr marL="228600" indent="0" fontAlgn="base">
              <a:spcBef>
                <a:spcPts val="600"/>
              </a:spcBef>
              <a:buClr>
                <a:schemeClr val="accent4"/>
              </a:buClr>
            </a:pPr>
            <a:r>
              <a:rPr lang="fr-FR" sz="1600" b="1" dirty="0"/>
              <a:t>Les appels du Cluster 2 “Culture, créativité et société inclusive"</a:t>
            </a:r>
            <a:r>
              <a:rPr lang="fr-FR" sz="1600" dirty="0"/>
              <a:t> portent sur les enjeux sociaux, économiques, politiques ou culturels auxquels sont confrontés nos sociétés. Il s’agit par exemple de la crise de confiance dans la démocratie, de la montée des populismes, de la remise en cause de l’Union européenne ; de la sauvegarde et de la valorisation des arts, de la culture et du patrimoine européens ; du rôle socio-économique des industries culturelles et créatives ; des migrations ; de la réduction des inégalités, de la formation, de l’adaptation au marché du travail.</a:t>
            </a:r>
          </a:p>
          <a:p>
            <a:pPr marL="514350" indent="-285750" fontAlgn="base">
              <a:spcBef>
                <a:spcPts val="600"/>
              </a:spcBef>
              <a:buClr>
                <a:schemeClr val="accent4"/>
              </a:buClr>
              <a:buFont typeface="Wingdings" pitchFamily="2" charset="2"/>
              <a:buChar char="ü"/>
            </a:pPr>
            <a:endParaRPr lang="fr-FR" sz="1600" dirty="0"/>
          </a:p>
        </p:txBody>
      </p:sp>
      <p:sp>
        <p:nvSpPr>
          <p:cNvPr id="135" name="Google Shape;135;p16"/>
          <p:cNvSpPr txBox="1">
            <a:spLocks noGrp="1"/>
          </p:cNvSpPr>
          <p:nvPr>
            <p:ph type="body" idx="2"/>
          </p:nvPr>
        </p:nvSpPr>
        <p:spPr>
          <a:xfrm>
            <a:off x="3605999" y="332887"/>
            <a:ext cx="5220112" cy="402404"/>
          </a:xfrm>
          <a:prstGeom prst="rect">
            <a:avLst/>
          </a:prstGeom>
          <a:noFill/>
          <a:ln>
            <a:noFill/>
          </a:ln>
        </p:spPr>
        <p:txBody>
          <a:bodyPr spcFirstLastPara="1" wrap="square" lIns="0" tIns="0" rIns="0" bIns="0" anchor="t" anchorCtr="0">
            <a:noAutofit/>
          </a:bodyPr>
          <a:lstStyle/>
          <a:p>
            <a:pPr marL="180975" indent="0">
              <a:buSzPts val="700"/>
              <a:buNone/>
            </a:pPr>
            <a:r>
              <a:rPr lang="fr-FR" sz="1200" dirty="0">
                <a:solidFill>
                  <a:schemeClr val="bg2"/>
                </a:solidFill>
              </a:rPr>
              <a:t>Qu’est-ce que le Cluster 2 ?</a:t>
            </a:r>
            <a:endParaRPr lang="fr-FR" sz="800" dirty="0">
              <a:solidFill>
                <a:schemeClr val="bg2"/>
              </a:solidFill>
            </a:endParaRPr>
          </a:p>
        </p:txBody>
      </p:sp>
    </p:spTree>
    <p:extLst>
      <p:ext uri="{BB962C8B-B14F-4D97-AF65-F5344CB8AC3E}">
        <p14:creationId xmlns:p14="http://schemas.microsoft.com/office/powerpoint/2010/main" val="82678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nvPr>
        </p:nvGraphicFramePr>
        <p:xfrm>
          <a:off x="297250" y="1177572"/>
          <a:ext cx="8288229" cy="5334541"/>
        </p:xfrm>
        <a:graphic>
          <a:graphicData uri="http://schemas.openxmlformats.org/drawingml/2006/table">
            <a:tbl>
              <a:tblPr firstRow="1" bandRow="1">
                <a:tableStyleId>{9DCAF9ED-07DC-4A11-8D7F-57B35C25682E}</a:tableStyleId>
              </a:tblPr>
              <a:tblGrid>
                <a:gridCol w="8288229">
                  <a:extLst>
                    <a:ext uri="{9D8B030D-6E8A-4147-A177-3AD203B41FA5}">
                      <a16:colId xmlns:a16="http://schemas.microsoft.com/office/drawing/2014/main" val="75169683"/>
                    </a:ext>
                  </a:extLst>
                </a:gridCol>
              </a:tblGrid>
              <a:tr h="5334541">
                <a:tc>
                  <a:txBody>
                    <a:bodyPr/>
                    <a:lstStyle/>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r>
                        <a:rPr lang="fr-FR" sz="1600" b="0" i="0" u="none" dirty="0">
                          <a:solidFill>
                            <a:schemeClr val="bg2"/>
                          </a:solidFill>
                          <a:latin typeface="+mn-lt"/>
                        </a:rPr>
                        <a:t>Résultats attendus :</a:t>
                      </a:r>
                      <a:r>
                        <a:rPr lang="fr-FR" sz="1600" b="0" i="0" dirty="0">
                          <a:solidFill>
                            <a:schemeClr val="bg2"/>
                          </a:solidFill>
                          <a:latin typeface="+mn-lt"/>
                        </a:rPr>
                        <a:t> </a:t>
                      </a:r>
                      <a:r>
                        <a:rPr lang="fr-FR" sz="1600" b="1" i="0" dirty="0">
                          <a:solidFill>
                            <a:schemeClr val="bg2"/>
                          </a:solidFill>
                          <a:latin typeface="+mn-lt"/>
                        </a:rPr>
                        <a:t>analyses scientifiques</a:t>
                      </a:r>
                      <a:r>
                        <a:rPr lang="fr-FR" sz="1600" b="1" i="0" u="none" strike="noStrike" noProof="0" dirty="0">
                          <a:solidFill>
                            <a:schemeClr val="bg2"/>
                          </a:solidFill>
                          <a:latin typeface="+mn-lt"/>
                        </a:rPr>
                        <a:t>, </a:t>
                      </a:r>
                      <a:r>
                        <a:rPr lang="fr-FR" sz="1600" b="1" i="0" u="none" strike="noStrike" baseline="0" noProof="0" dirty="0">
                          <a:solidFill>
                            <a:schemeClr val="bg2"/>
                          </a:solidFill>
                          <a:latin typeface="+mn-lt"/>
                        </a:rPr>
                        <a:t>échanges de bonnes pratiques, </a:t>
                      </a:r>
                      <a:r>
                        <a:rPr lang="fr-FR" sz="1600" b="1" i="0" u="none" strike="noStrike" noProof="0" dirty="0">
                          <a:solidFill>
                            <a:schemeClr val="bg2"/>
                          </a:solidFill>
                          <a:latin typeface="+mn-lt"/>
                        </a:rPr>
                        <a:t>recommandations politiques, </a:t>
                      </a:r>
                      <a:r>
                        <a:rPr lang="fr-FR" sz="1600" b="0" i="0" u="none" strike="noStrike" noProof="0" dirty="0">
                          <a:solidFill>
                            <a:schemeClr val="bg2"/>
                          </a:solidFill>
                          <a:latin typeface="+mn-lt"/>
                        </a:rPr>
                        <a:t>modules de formation, méthodes de conservation</a:t>
                      </a:r>
                      <a:r>
                        <a:rPr lang="fr-FR" sz="1600" b="0" i="0" u="none" strike="noStrike" baseline="0" noProof="0" dirty="0">
                          <a:solidFill>
                            <a:schemeClr val="bg2"/>
                          </a:solidFill>
                          <a:latin typeface="+mn-lt"/>
                        </a:rPr>
                        <a:t> du patrimoine, de lutte contre les inégalités</a:t>
                      </a:r>
                      <a:r>
                        <a:rPr lang="fr-FR" sz="1600" b="0" i="0" u="none" strike="noStrike" noProof="0" dirty="0">
                          <a:solidFill>
                            <a:schemeClr val="bg2"/>
                          </a:solidFill>
                          <a:latin typeface="+mn-lt"/>
                        </a:rPr>
                        <a:t>…</a:t>
                      </a: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600" b="1" i="0" u="none" strike="noStrike" cap="none" dirty="0">
                        <a:solidFill>
                          <a:schemeClr val="bg2"/>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r>
                        <a:rPr lang="fr-FR" sz="1600" b="1" i="0" u="none" strike="noStrike" cap="none" dirty="0">
                          <a:solidFill>
                            <a:schemeClr val="accent4"/>
                          </a:solidFill>
                          <a:effectLst/>
                          <a:latin typeface="+mn-lt"/>
                          <a:ea typeface="+mn-ea"/>
                          <a:cs typeface="+mn-cs"/>
                          <a:sym typeface="Arial"/>
                        </a:rPr>
                        <a:t>L’impact</a:t>
                      </a:r>
                      <a:r>
                        <a:rPr lang="fr-FR" sz="1600" b="1" i="0" u="none" strike="noStrike" cap="none" dirty="0">
                          <a:solidFill>
                            <a:schemeClr val="bg2"/>
                          </a:solidFill>
                          <a:effectLst/>
                          <a:latin typeface="+mn-lt"/>
                          <a:ea typeface="+mn-ea"/>
                          <a:cs typeface="+mn-cs"/>
                          <a:sym typeface="Arial"/>
                        </a:rPr>
                        <a:t> du projet est </a:t>
                      </a:r>
                      <a:r>
                        <a:rPr lang="fr-FR" sz="1600" b="1" i="0" u="none" strike="noStrike" cap="none" dirty="0">
                          <a:solidFill>
                            <a:schemeClr val="accent4"/>
                          </a:solidFill>
                          <a:effectLst/>
                          <a:latin typeface="+mn-lt"/>
                          <a:ea typeface="+mn-ea"/>
                          <a:cs typeface="+mn-cs"/>
                          <a:sym typeface="Arial"/>
                        </a:rPr>
                        <a:t>académique</a:t>
                      </a:r>
                      <a:r>
                        <a:rPr lang="fr-FR" sz="1600" b="1" i="0" u="none" strike="noStrike" cap="none" dirty="0">
                          <a:solidFill>
                            <a:schemeClr val="bg2"/>
                          </a:solidFill>
                          <a:effectLst/>
                          <a:latin typeface="+mn-lt"/>
                          <a:ea typeface="+mn-ea"/>
                          <a:cs typeface="+mn-cs"/>
                          <a:sym typeface="Arial"/>
                        </a:rPr>
                        <a:t> et</a:t>
                      </a:r>
                      <a:r>
                        <a:rPr lang="fr-FR" sz="1600" b="1" i="0" u="none" strike="noStrike" cap="none" baseline="0" dirty="0">
                          <a:solidFill>
                            <a:schemeClr val="bg2"/>
                          </a:solidFill>
                          <a:effectLst/>
                          <a:latin typeface="+mn-lt"/>
                          <a:ea typeface="+mn-ea"/>
                          <a:cs typeface="+mn-cs"/>
                          <a:sym typeface="Arial"/>
                        </a:rPr>
                        <a:t> </a:t>
                      </a:r>
                      <a:r>
                        <a:rPr lang="fr-FR" sz="1600" b="1" i="0" u="none" strike="noStrike" cap="none" dirty="0">
                          <a:solidFill>
                            <a:schemeClr val="bg2"/>
                          </a:solidFill>
                          <a:effectLst/>
                          <a:latin typeface="+mn-lt"/>
                          <a:ea typeface="+mn-ea"/>
                          <a:cs typeface="+mn-cs"/>
                          <a:sym typeface="Arial"/>
                        </a:rPr>
                        <a:t>surtout, </a:t>
                      </a:r>
                      <a:r>
                        <a:rPr lang="fr-FR" sz="1600" b="1" i="0" u="none" strike="noStrike" cap="none" dirty="0">
                          <a:solidFill>
                            <a:schemeClr val="accent4"/>
                          </a:solidFill>
                          <a:effectLst/>
                          <a:latin typeface="+mn-lt"/>
                          <a:ea typeface="+mn-ea"/>
                          <a:cs typeface="+mn-cs"/>
                          <a:sym typeface="Arial"/>
                        </a:rPr>
                        <a:t>sociétal</a:t>
                      </a:r>
                      <a:r>
                        <a:rPr lang="fr-FR" sz="1600" b="1" i="0" u="none" strike="noStrike" cap="none" dirty="0">
                          <a:solidFill>
                            <a:schemeClr val="bg2"/>
                          </a:solidFill>
                          <a:effectLst/>
                          <a:latin typeface="+mn-lt"/>
                          <a:ea typeface="+mn-ea"/>
                          <a:cs typeface="+mn-cs"/>
                          <a:sym typeface="Arial"/>
                        </a:rPr>
                        <a:t> et/ou économique</a:t>
                      </a:r>
                      <a:r>
                        <a:rPr lang="fr-FR" sz="1600" b="1" i="0" u="none" strike="noStrike" cap="none" baseline="0" dirty="0">
                          <a:solidFill>
                            <a:schemeClr val="bg2"/>
                          </a:solidFill>
                          <a:effectLst/>
                          <a:latin typeface="+mn-lt"/>
                          <a:ea typeface="+mn-ea"/>
                          <a:cs typeface="+mn-cs"/>
                          <a:sym typeface="Arial"/>
                        </a:rPr>
                        <a:t> </a:t>
                      </a:r>
                      <a:r>
                        <a:rPr lang="fr-FR" sz="1600" b="0" i="0" u="none" strike="noStrike" cap="none" baseline="0" dirty="0">
                          <a:solidFill>
                            <a:schemeClr val="bg2"/>
                          </a:solidFill>
                          <a:effectLst/>
                          <a:latin typeface="+mn-lt"/>
                          <a:ea typeface="+mn-ea"/>
                          <a:cs typeface="+mn-cs"/>
                          <a:sym typeface="Arial"/>
                        </a:rPr>
                        <a:t>(</a:t>
                      </a:r>
                      <a:r>
                        <a:rPr lang="fr-FR" sz="1600" b="0" i="0" u="none" strike="noStrike" cap="none" dirty="0">
                          <a:solidFill>
                            <a:schemeClr val="bg2"/>
                          </a:solidFill>
                          <a:effectLst/>
                          <a:latin typeface="+mn-lt"/>
                          <a:ea typeface="+mn-ea"/>
                          <a:cs typeface="+mn-cs"/>
                          <a:sym typeface="Arial"/>
                        </a:rPr>
                        <a:t>un tiers de la note). </a:t>
                      </a: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600" b="0" i="0" u="none" dirty="0">
                        <a:solidFill>
                          <a:schemeClr val="bg2"/>
                        </a:solidFill>
                        <a:latin typeface="+mn-lt"/>
                      </a:endParaRP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r>
                        <a:rPr lang="fr-FR" sz="1600" b="0" i="0" dirty="0">
                          <a:solidFill>
                            <a:schemeClr val="bg2"/>
                          </a:solidFill>
                          <a:latin typeface="+mn-lt"/>
                        </a:rPr>
                        <a:t>Recherche fondamentale, recherche participative, expérimentations, pilotes, dialogue politique, engagement citoyen…</a:t>
                      </a:r>
                    </a:p>
                    <a:p>
                      <a:pPr marL="0" marR="0" lvl="0" indent="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None/>
                        <a:tabLst/>
                        <a:defRPr/>
                      </a:pPr>
                      <a:endParaRPr lang="fr-FR" sz="1600" b="1" dirty="0">
                        <a:solidFill>
                          <a:schemeClr val="bg2"/>
                        </a:solidFill>
                        <a:latin typeface="+mn-lt"/>
                      </a:endParaRP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r>
                        <a:rPr lang="fr-FR" sz="1600" b="1" dirty="0">
                          <a:solidFill>
                            <a:schemeClr val="accent4"/>
                          </a:solidFill>
                          <a:latin typeface="+mn-lt"/>
                        </a:rPr>
                        <a:t>Consortium pluridisciplinaires </a:t>
                      </a:r>
                      <a:r>
                        <a:rPr lang="fr-FR" sz="1600" b="0" dirty="0">
                          <a:solidFill>
                            <a:schemeClr val="accent4"/>
                          </a:solidFill>
                          <a:latin typeface="+mn-lt"/>
                        </a:rPr>
                        <a:t>et</a:t>
                      </a:r>
                      <a:r>
                        <a:rPr lang="fr-FR" sz="1600" dirty="0">
                          <a:solidFill>
                            <a:schemeClr val="accent4"/>
                          </a:solidFill>
                          <a:latin typeface="+mn-lt"/>
                        </a:rPr>
                        <a:t> </a:t>
                      </a:r>
                      <a:r>
                        <a:rPr lang="fr-FR" sz="1600" b="1" dirty="0">
                          <a:solidFill>
                            <a:schemeClr val="accent4"/>
                          </a:solidFill>
                          <a:latin typeface="+mn-lt"/>
                        </a:rPr>
                        <a:t>intersectoriels </a:t>
                      </a:r>
                      <a:r>
                        <a:rPr lang="fr-FR" sz="1600" b="0" i="0" dirty="0">
                          <a:solidFill>
                            <a:schemeClr val="bg2"/>
                          </a:solidFill>
                          <a:latin typeface="+mn-lt"/>
                        </a:rPr>
                        <a:t>:</a:t>
                      </a:r>
                      <a:r>
                        <a:rPr lang="fr-FR" sz="1600" b="0" i="0" baseline="0" dirty="0">
                          <a:solidFill>
                            <a:schemeClr val="bg2"/>
                          </a:solidFill>
                          <a:latin typeface="+mn-lt"/>
                        </a:rPr>
                        <a:t> chercheurs de diverses disciplines, </a:t>
                      </a:r>
                      <a:r>
                        <a:rPr lang="fr-FR" sz="1600" b="0" i="0" u="none" strike="noStrike" cap="none" dirty="0">
                          <a:solidFill>
                            <a:schemeClr val="bg2"/>
                          </a:solidFill>
                          <a:effectLst/>
                          <a:latin typeface="+mn-lt"/>
                          <a:ea typeface="+mn-ea"/>
                          <a:cs typeface="+mn-cs"/>
                          <a:sym typeface="Arial"/>
                        </a:rPr>
                        <a:t>acteurs sociaux, économiques et culturels, stakeholders, collectivités territoriales… Préciser les modes de concertation et collaboration avec les citoyens concernés par l’objet du projet. </a:t>
                      </a: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600" b="0" i="0" u="none" strike="noStrike" cap="none" dirty="0">
                        <a:solidFill>
                          <a:schemeClr val="bg2"/>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400" b="0" i="0" dirty="0">
                        <a:solidFill>
                          <a:schemeClr val="bg2"/>
                        </a:solidFill>
                        <a:latin typeface="+mn-lt"/>
                      </a:endParaRP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400" b="1" i="0" u="none" strike="noStrike" cap="none" dirty="0">
                        <a:solidFill>
                          <a:schemeClr val="bg2"/>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600" b="0" i="0" dirty="0">
                        <a:solidFill>
                          <a:schemeClr val="bg2"/>
                        </a:solidFill>
                        <a:latin typeface="+mn-lt"/>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dirty="0">
                <a:solidFill>
                  <a:schemeClr val="bg2"/>
                </a:solidFill>
              </a:rPr>
              <a:t>Qu’est-ce que le Cluster 2 ?</a:t>
            </a:r>
            <a:endParaRPr lang="fr-FR" sz="800" b="1" dirty="0">
              <a:solidFill>
                <a:schemeClr val="bg2"/>
              </a:solidFill>
            </a:endParaRPr>
          </a:p>
        </p:txBody>
      </p:sp>
    </p:spTree>
    <p:extLst>
      <p:ext uri="{BB962C8B-B14F-4D97-AF65-F5344CB8AC3E}">
        <p14:creationId xmlns:p14="http://schemas.microsoft.com/office/powerpoint/2010/main" val="232579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ZoneTexte 1">
            <a:extLst>
              <a:ext uri="{FF2B5EF4-FFF2-40B4-BE49-F238E27FC236}">
                <a16:creationId xmlns:a16="http://schemas.microsoft.com/office/drawing/2014/main" id="{C46A23DA-A48D-4536-AF21-A64279DFF85E}"/>
              </a:ext>
            </a:extLst>
          </p:cNvPr>
          <p:cNvSpPr txBox="1"/>
          <p:nvPr/>
        </p:nvSpPr>
        <p:spPr>
          <a:xfrm>
            <a:off x="313911" y="906118"/>
            <a:ext cx="8723242" cy="35035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fr-FR" sz="2000" b="1" dirty="0">
                <a:solidFill>
                  <a:schemeClr val="accent4"/>
                </a:solidFill>
                <a:effectLst>
                  <a:outerShdw blurRad="50800" dist="38100" dir="5400000" algn="t" rotWithShape="0">
                    <a:prstClr val="black">
                      <a:alpha val="40000"/>
                    </a:prstClr>
                  </a:outerShdw>
                </a:effectLst>
              </a:rPr>
              <a:t>QUELS TYPES DE STRUCTURES</a:t>
            </a:r>
            <a:r>
              <a:rPr lang="fr-FR" sz="1800" dirty="0">
                <a:solidFill>
                  <a:schemeClr val="accent4"/>
                </a:solidFill>
                <a:effectLst>
                  <a:outerShdw blurRad="50800" dist="38100" dir="5400000" algn="t" rotWithShape="0">
                    <a:prstClr val="black">
                      <a:alpha val="40000"/>
                    </a:prstClr>
                  </a:outerShdw>
                </a:effectLst>
              </a:rPr>
              <a:t> </a:t>
            </a:r>
            <a:r>
              <a:rPr lang="fr-FR" sz="2000" b="1" dirty="0">
                <a:solidFill>
                  <a:schemeClr val="accent4"/>
                </a:solidFill>
                <a:effectLst>
                  <a:outerShdw blurRad="50800" dist="38100" dir="5400000" algn="t" rotWithShape="0">
                    <a:prstClr val="black">
                      <a:alpha val="40000"/>
                    </a:prstClr>
                  </a:outerShdw>
                </a:effectLst>
              </a:rPr>
              <a:t>ATTENDUS ?</a:t>
            </a:r>
            <a:endParaRPr lang="fr-FR" sz="2000" dirty="0">
              <a:solidFill>
                <a:schemeClr val="accent4"/>
              </a:solidFill>
              <a:effectLst>
                <a:outerShdw blurRad="50800" dist="38100" dir="5400000" algn="t" rotWithShape="0">
                  <a:prstClr val="black">
                    <a:alpha val="40000"/>
                  </a:prstClr>
                </a:outerShdw>
              </a:effectLst>
            </a:endParaRPr>
          </a:p>
          <a:p>
            <a:pPr>
              <a:spcAft>
                <a:spcPts val="400"/>
              </a:spcAft>
            </a:pPr>
            <a:endParaRPr lang="fr-FR" sz="1000" b="1" dirty="0">
              <a:solidFill>
                <a:srgbClr val="000091"/>
              </a:solidFill>
            </a:endParaRPr>
          </a:p>
          <a:p>
            <a:pPr>
              <a:spcAft>
                <a:spcPts val="400"/>
              </a:spcAft>
            </a:pPr>
            <a:r>
              <a:rPr lang="fr-FR" sz="1500" b="1" dirty="0">
                <a:solidFill>
                  <a:srgbClr val="000091"/>
                </a:solidFill>
              </a:rPr>
              <a:t>Acteurs publics et privés de la recherche</a:t>
            </a:r>
          </a:p>
          <a:p>
            <a:pPr>
              <a:spcAft>
                <a:spcPts val="400"/>
              </a:spcAft>
            </a:pPr>
            <a:r>
              <a:rPr lang="fr-FR" sz="1500" b="1" dirty="0">
                <a:solidFill>
                  <a:srgbClr val="000091"/>
                </a:solidFill>
              </a:rPr>
              <a:t>Autorités publiques nationales, régionales, locales et leurs opérateurs</a:t>
            </a:r>
          </a:p>
          <a:p>
            <a:r>
              <a:rPr lang="fr-FR" sz="1500" b="1" dirty="0">
                <a:solidFill>
                  <a:srgbClr val="000091"/>
                </a:solidFill>
              </a:rPr>
              <a:t>Institutions culturelles et patrimoniales</a:t>
            </a:r>
            <a:r>
              <a:rPr lang="fr-FR" sz="1500" dirty="0">
                <a:solidFill>
                  <a:srgbClr val="000091"/>
                </a:solidFill>
              </a:rPr>
              <a:t> (cas d’étude, démonstrateurs, recherche...)</a:t>
            </a:r>
          </a:p>
          <a:p>
            <a:pPr>
              <a:spcAft>
                <a:spcPts val="400"/>
              </a:spcAft>
            </a:pPr>
            <a:r>
              <a:rPr lang="fr-FR" sz="1500" b="1" dirty="0">
                <a:solidFill>
                  <a:srgbClr val="000091"/>
                </a:solidFill>
              </a:rPr>
              <a:t>Entreprises des nouvelles technologies</a:t>
            </a:r>
            <a:r>
              <a:rPr lang="fr-FR" sz="1500" dirty="0">
                <a:solidFill>
                  <a:srgbClr val="000091"/>
                </a:solidFill>
              </a:rPr>
              <a:t> : outils d’</a:t>
            </a:r>
            <a:r>
              <a:rPr lang="fr-FR" sz="1500" dirty="0" err="1">
                <a:solidFill>
                  <a:srgbClr val="000091"/>
                </a:solidFill>
              </a:rPr>
              <a:t>eformation</a:t>
            </a:r>
            <a:r>
              <a:rPr lang="fr-FR" sz="1500" dirty="0">
                <a:solidFill>
                  <a:srgbClr val="000091"/>
                </a:solidFill>
              </a:rPr>
              <a:t>, de visualisation, d’analyse de </a:t>
            </a:r>
            <a:r>
              <a:rPr lang="fr-FR" sz="1500" dirty="0" err="1">
                <a:solidFill>
                  <a:srgbClr val="000091"/>
                </a:solidFill>
              </a:rPr>
              <a:t>big</a:t>
            </a:r>
            <a:r>
              <a:rPr lang="fr-FR" sz="1500" dirty="0">
                <a:solidFill>
                  <a:srgbClr val="000091"/>
                </a:solidFill>
              </a:rPr>
              <a:t> data, de diffusion de l'information, jeux vidéos ou documentaires (pour le volet impact);  intelligence artificielle pour le traitement de données massives…</a:t>
            </a:r>
          </a:p>
          <a:p>
            <a:pPr>
              <a:spcAft>
                <a:spcPts val="400"/>
              </a:spcAft>
            </a:pPr>
            <a:r>
              <a:rPr lang="fr-FR" sz="1500" b="1" dirty="0">
                <a:solidFill>
                  <a:srgbClr val="000091"/>
                </a:solidFill>
              </a:rPr>
              <a:t>Industries culturelles et créatives</a:t>
            </a:r>
            <a:r>
              <a:rPr lang="fr-FR" sz="1500" dirty="0">
                <a:solidFill>
                  <a:srgbClr val="000091"/>
                </a:solidFill>
              </a:rPr>
              <a:t> (cas d’études, production de contenus/supports à visées pédagogique ou informationnelle) </a:t>
            </a:r>
          </a:p>
          <a:p>
            <a:pPr>
              <a:spcAft>
                <a:spcPts val="400"/>
              </a:spcAft>
            </a:pPr>
            <a:r>
              <a:rPr lang="fr-FR" sz="1500" b="1" dirty="0">
                <a:solidFill>
                  <a:srgbClr val="000091"/>
                </a:solidFill>
              </a:rPr>
              <a:t>Entrepreneur social, associations et ONG </a:t>
            </a:r>
            <a:r>
              <a:rPr lang="fr-FR" sz="1500" dirty="0">
                <a:solidFill>
                  <a:srgbClr val="000091"/>
                </a:solidFill>
              </a:rPr>
              <a:t> (jeunesse, citoyenneté active, migrants...)</a:t>
            </a:r>
            <a:endParaRPr lang="fr-FR" sz="1500" dirty="0"/>
          </a:p>
          <a:p>
            <a:pPr>
              <a:spcAft>
                <a:spcPts val="400"/>
              </a:spcAft>
            </a:pPr>
            <a:r>
              <a:rPr lang="fr-FR" sz="1500" b="1" dirty="0">
                <a:solidFill>
                  <a:srgbClr val="000091"/>
                </a:solidFill>
              </a:rPr>
              <a:t>Cabinets de formation</a:t>
            </a:r>
            <a:r>
              <a:rPr lang="fr-FR" sz="1500" dirty="0">
                <a:solidFill>
                  <a:srgbClr val="000091"/>
                </a:solidFill>
              </a:rPr>
              <a:t> et d'accompagnement professionnel; </a:t>
            </a:r>
          </a:p>
          <a:p>
            <a:pPr>
              <a:spcAft>
                <a:spcPts val="400"/>
              </a:spcAft>
            </a:pPr>
            <a:r>
              <a:rPr lang="fr-FR" sz="1500" dirty="0">
                <a:solidFill>
                  <a:srgbClr val="000091"/>
                </a:solidFill>
              </a:rPr>
              <a:t>…</a:t>
            </a:r>
          </a:p>
        </p:txBody>
      </p:sp>
      <p:sp>
        <p:nvSpPr>
          <p:cNvPr id="6" name="Google Shape;135;p16">
            <a:extLst>
              <a:ext uri="{FF2B5EF4-FFF2-40B4-BE49-F238E27FC236}">
                <a16:creationId xmlns:a16="http://schemas.microsoft.com/office/drawing/2014/main" id="{B3A3F7EA-F523-E57A-76F5-730F22D9F605}"/>
              </a:ext>
            </a:extLst>
          </p:cNvPr>
          <p:cNvSpPr txBox="1">
            <a:spLocks/>
          </p:cNvSpPr>
          <p:nvPr/>
        </p:nvSpPr>
        <p:spPr>
          <a:xfrm>
            <a:off x="3626939" y="331455"/>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dirty="0">
                <a:solidFill>
                  <a:schemeClr val="bg2"/>
                </a:solidFill>
              </a:rPr>
              <a:t>Qu’est-ce que le Cluster 2 ?</a:t>
            </a:r>
            <a:endParaRPr lang="fr-FR" sz="800" b="1" dirty="0">
              <a:solidFill>
                <a:schemeClr val="bg2"/>
              </a:solidFill>
            </a:endParaRPr>
          </a:p>
          <a:p>
            <a:pPr algn="r">
              <a:buSzPts val="700"/>
            </a:pPr>
            <a:r>
              <a:rPr lang="fr-FR" sz="1200" b="1" dirty="0">
                <a:solidFill>
                  <a:schemeClr val="bg2"/>
                </a:solidFill>
              </a:rPr>
              <a:t>Pour qui ?</a:t>
            </a:r>
            <a:endParaRPr lang="fr-FR" sz="800" b="1" dirty="0">
              <a:solidFill>
                <a:schemeClr val="bg2"/>
              </a:solidFill>
            </a:endParaRPr>
          </a:p>
        </p:txBody>
      </p:sp>
    </p:spTree>
    <p:extLst>
      <p:ext uri="{BB962C8B-B14F-4D97-AF65-F5344CB8AC3E}">
        <p14:creationId xmlns:p14="http://schemas.microsoft.com/office/powerpoint/2010/main" val="36863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2734123934"/>
              </p:ext>
            </p:extLst>
          </p:nvPr>
        </p:nvGraphicFramePr>
        <p:xfrm>
          <a:off x="537882" y="1271588"/>
          <a:ext cx="8288229" cy="7222730"/>
        </p:xfrm>
        <a:graphic>
          <a:graphicData uri="http://schemas.openxmlformats.org/drawingml/2006/table">
            <a:tbl>
              <a:tblPr firstRow="1" bandRow="1">
                <a:tableStyleId>{9DCAF9ED-07DC-4A11-8D7F-57B35C25682E}</a:tableStyleId>
              </a:tblPr>
              <a:tblGrid>
                <a:gridCol w="8288229">
                  <a:extLst>
                    <a:ext uri="{9D8B030D-6E8A-4147-A177-3AD203B41FA5}">
                      <a16:colId xmlns:a16="http://schemas.microsoft.com/office/drawing/2014/main" val="75169683"/>
                    </a:ext>
                  </a:extLst>
                </a:gridCol>
              </a:tblGrid>
              <a:tr h="4084280">
                <a:tc>
                  <a:txBody>
                    <a:bodyPr/>
                    <a:lstStyle/>
                    <a:p>
                      <a:pPr marL="12065" marR="437515" lvl="0" indent="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None/>
                        <a:tabLst/>
                        <a:defRPr/>
                      </a:pPr>
                      <a:r>
                        <a:rPr lang="fr-FR" sz="1600" b="0" dirty="0">
                          <a:solidFill>
                            <a:schemeClr val="bg2"/>
                          </a:solidFill>
                          <a:latin typeface="+mn-lt"/>
                        </a:rPr>
                        <a:t>Le Cluster 2, c’est : </a:t>
                      </a:r>
                    </a:p>
                    <a:p>
                      <a:pPr marL="12065" marR="437515" lvl="0" indent="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None/>
                        <a:tabLst/>
                        <a:defRPr/>
                      </a:pPr>
                      <a:endParaRPr lang="fr-FR" sz="900" b="0" dirty="0">
                        <a:solidFill>
                          <a:schemeClr val="bg2"/>
                        </a:solidFill>
                        <a:latin typeface="+mn-lt"/>
                      </a:endParaRPr>
                    </a:p>
                    <a:p>
                      <a:pPr marL="297815" marR="437515" lvl="0" indent="-28575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Char char="o"/>
                        <a:tabLst/>
                        <a:defRPr/>
                      </a:pPr>
                      <a:r>
                        <a:rPr lang="fr-FR" sz="1600" b="0" dirty="0">
                          <a:solidFill>
                            <a:schemeClr val="bg2"/>
                          </a:solidFill>
                          <a:latin typeface="+mn-lt"/>
                        </a:rPr>
                        <a:t>Trois grands domaines thématiques (appelés « </a:t>
                      </a:r>
                      <a:r>
                        <a:rPr lang="fr-FR" sz="1600" b="0" i="1" dirty="0">
                          <a:solidFill>
                            <a:schemeClr val="bg2"/>
                          </a:solidFill>
                          <a:latin typeface="+mn-lt"/>
                        </a:rPr>
                        <a:t>destinations</a:t>
                      </a:r>
                      <a:r>
                        <a:rPr lang="fr-FR" sz="1600" b="0" dirty="0">
                          <a:solidFill>
                            <a:schemeClr val="bg2"/>
                          </a:solidFill>
                          <a:latin typeface="+mn-lt"/>
                        </a:rPr>
                        <a:t> »)</a:t>
                      </a:r>
                    </a:p>
                    <a:p>
                      <a:pPr marL="297815" marR="437515" lvl="0" indent="-28575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Char char="o"/>
                        <a:tabLst/>
                        <a:defRPr/>
                      </a:pPr>
                      <a:r>
                        <a:rPr lang="fr-FR" sz="1600" b="0" dirty="0">
                          <a:solidFill>
                            <a:schemeClr val="bg2"/>
                          </a:solidFill>
                          <a:latin typeface="+mn-lt"/>
                        </a:rPr>
                        <a:t>Un « programme de travail » (</a:t>
                      </a:r>
                      <a:r>
                        <a:rPr lang="fr-FR" sz="1600" b="0" i="1" dirty="0" err="1">
                          <a:solidFill>
                            <a:schemeClr val="bg2"/>
                          </a:solidFill>
                          <a:latin typeface="+mn-lt"/>
                        </a:rPr>
                        <a:t>work</a:t>
                      </a:r>
                      <a:r>
                        <a:rPr lang="fr-FR" sz="1600" b="0" i="1" dirty="0">
                          <a:solidFill>
                            <a:schemeClr val="bg2"/>
                          </a:solidFill>
                          <a:latin typeface="+mn-lt"/>
                        </a:rPr>
                        <a:t> programme</a:t>
                      </a:r>
                      <a:r>
                        <a:rPr lang="fr-FR" sz="1600" b="0" dirty="0">
                          <a:solidFill>
                            <a:schemeClr val="bg2"/>
                          </a:solidFill>
                          <a:latin typeface="+mn-lt"/>
                        </a:rPr>
                        <a:t>) sur deux ans pour les années 2023 et 2024        Tous les appels (« </a:t>
                      </a:r>
                      <a:r>
                        <a:rPr lang="fr-FR" sz="1600" b="0" i="1" dirty="0">
                          <a:solidFill>
                            <a:schemeClr val="bg2"/>
                          </a:solidFill>
                          <a:latin typeface="+mn-lt"/>
                        </a:rPr>
                        <a:t>Topics</a:t>
                      </a:r>
                      <a:r>
                        <a:rPr lang="fr-FR" sz="1600" b="0" dirty="0">
                          <a:solidFill>
                            <a:schemeClr val="bg2"/>
                          </a:solidFill>
                          <a:latin typeface="+mn-lt"/>
                        </a:rPr>
                        <a:t> ») 2023-2024 sont publiés. </a:t>
                      </a:r>
                    </a:p>
                    <a:p>
                      <a:pPr marL="297815" marR="437515" lvl="0" indent="-285750" algn="l" defTabSz="914400" rtl="0" eaLnBrk="1" fontAlgn="auto" latinLnBrk="0" hangingPunct="1">
                        <a:lnSpc>
                          <a:spcPct val="100000"/>
                        </a:lnSpc>
                        <a:spcBef>
                          <a:spcPts val="600"/>
                        </a:spcBef>
                        <a:spcAft>
                          <a:spcPts val="600"/>
                        </a:spcAft>
                        <a:buClr>
                          <a:srgbClr val="EA5433"/>
                        </a:buClr>
                        <a:buSzPct val="90000"/>
                        <a:buFont typeface="Courier New" panose="02070309020205020404" pitchFamily="49" charset="0"/>
                        <a:buChar char="o"/>
                        <a:tabLst/>
                        <a:defRPr/>
                      </a:pPr>
                      <a:endParaRPr lang="fr-FR" sz="1600" b="0" dirty="0">
                        <a:solidFill>
                          <a:schemeClr val="dk2"/>
                        </a:solidFill>
                      </a:endParaRPr>
                    </a:p>
                    <a:p>
                      <a:pPr marL="12065" marR="437515" lvl="0" indent="0" algn="r">
                        <a:spcBef>
                          <a:spcPts val="600"/>
                        </a:spcBef>
                        <a:spcAft>
                          <a:spcPts val="600"/>
                        </a:spcAft>
                        <a:buClr>
                          <a:srgbClr val="EA5433"/>
                        </a:buClr>
                        <a:buSzPct val="90000"/>
                        <a:buFont typeface="Courier New" panose="02070309020205020404" pitchFamily="49" charset="0"/>
                        <a:buNone/>
                      </a:pPr>
                      <a:r>
                        <a:rPr lang="fr-FR" sz="1600" b="0" dirty="0">
                          <a:solidFill>
                            <a:schemeClr val="dk2"/>
                          </a:solidFill>
                        </a:rPr>
                        <a:t>Appels 2023 : deadline </a:t>
                      </a:r>
                      <a:r>
                        <a:rPr lang="fr-FR" sz="1600" b="0" dirty="0">
                          <a:solidFill>
                            <a:schemeClr val="accent4"/>
                          </a:solidFill>
                        </a:rPr>
                        <a:t>14 mars 2023</a:t>
                      </a:r>
                    </a:p>
                    <a:p>
                      <a:pPr marL="12065" marR="437515" lvl="0" indent="0" algn="r">
                        <a:spcBef>
                          <a:spcPts val="600"/>
                        </a:spcBef>
                        <a:spcAft>
                          <a:spcPts val="600"/>
                        </a:spcAft>
                        <a:buClr>
                          <a:srgbClr val="EA5433"/>
                        </a:buClr>
                        <a:buSzPct val="90000"/>
                        <a:buFont typeface="Courier New" panose="02070309020205020404" pitchFamily="49" charset="0"/>
                        <a:buNone/>
                      </a:pPr>
                      <a:r>
                        <a:rPr lang="fr-FR" sz="1600" b="0" dirty="0">
                          <a:solidFill>
                            <a:schemeClr val="dk2"/>
                          </a:solidFill>
                        </a:rPr>
                        <a:t>Appels 2024 : deadline </a:t>
                      </a:r>
                      <a:r>
                        <a:rPr lang="fr-FR" sz="1600" b="0" dirty="0">
                          <a:solidFill>
                            <a:schemeClr val="accent4"/>
                          </a:solidFill>
                        </a:rPr>
                        <a:t>7 février 2024</a:t>
                      </a:r>
                    </a:p>
                    <a:p>
                      <a:pPr marL="297815" marR="437515" lvl="0" indent="-285750">
                        <a:spcAft>
                          <a:spcPts val="600"/>
                        </a:spcAft>
                        <a:buClr>
                          <a:srgbClr val="EA5433"/>
                        </a:buClr>
                        <a:buSzPct val="90000"/>
                        <a:buFont typeface="Courier New" panose="02070309020205020404" pitchFamily="49" charset="0"/>
                        <a:buChar char="o"/>
                      </a:pPr>
                      <a:endParaRPr lang="en-US" sz="1600" dirty="0"/>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600" b="1" dirty="0">
                        <a:solidFill>
                          <a:schemeClr val="bg2"/>
                        </a:solidFill>
                        <a:latin typeface="+mn-lt"/>
                      </a:endParaRPr>
                    </a:p>
                    <a:p>
                      <a:pPr marL="285750" marR="0" lvl="0" indent="-285750" algn="l" defTabSz="914400"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tabLst/>
                        <a:defRPr/>
                      </a:pPr>
                      <a:endParaRPr lang="fr-FR" sz="1600" b="1" dirty="0">
                        <a:solidFill>
                          <a:schemeClr val="bg2"/>
                        </a:solidFill>
                        <a:latin typeface="+mn-lt"/>
                      </a:endParaRPr>
                    </a:p>
                    <a:p>
                      <a:pPr marL="285750" marR="0" lvl="0" indent="-285750" algn="l" rtl="0" eaLnBrk="1" fontAlgn="auto" latinLnBrk="0" hangingPunct="1">
                        <a:lnSpc>
                          <a:spcPct val="100000"/>
                        </a:lnSpc>
                        <a:spcBef>
                          <a:spcPts val="0"/>
                        </a:spcBef>
                        <a:spcAft>
                          <a:spcPts val="0"/>
                        </a:spcAft>
                        <a:buClr>
                          <a:srgbClr val="EA5433"/>
                        </a:buClr>
                        <a:buSzPct val="90000"/>
                        <a:buFont typeface="Courier New" panose="02070309020205020404" pitchFamily="49" charset="0"/>
                        <a:buChar char="o"/>
                      </a:pPr>
                      <a:endParaRPr lang="fr-FR" sz="1600" b="0" i="0" u="none" strike="noStrike" noProof="0" dirty="0">
                        <a:solidFill>
                          <a:schemeClr val="bg2"/>
                        </a:solidFill>
                        <a:latin typeface="Arial"/>
                      </a:endParaRPr>
                    </a:p>
                    <a:p>
                      <a:pPr marL="12065" marR="437515" lvl="2" indent="0" algn="l" defTabSz="914400">
                        <a:lnSpc>
                          <a:spcPct val="100000"/>
                        </a:lnSpc>
                        <a:spcBef>
                          <a:spcPts val="0"/>
                        </a:spcBef>
                        <a:spcAft>
                          <a:spcPts val="600"/>
                        </a:spcAft>
                        <a:buFontTx/>
                        <a:buNone/>
                        <a:tabLst/>
                        <a:defRPr/>
                      </a:pPr>
                      <a:endParaRPr lang="fr-FR" sz="1600" b="0" i="1" u="none" strike="noStrike" noProof="0" dirty="0">
                        <a:solidFill>
                          <a:schemeClr val="bg2"/>
                        </a:solidFill>
                        <a:latin typeface="Arial"/>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r h="3001250">
                <a:tc>
                  <a:txBody>
                    <a:bodyPr/>
                    <a:lstStyle/>
                    <a:p>
                      <a:pPr marL="12065" marR="437515" lvl="2" indent="0" algn="l" defTabSz="914400">
                        <a:lnSpc>
                          <a:spcPct val="100000"/>
                        </a:lnSpc>
                        <a:spcBef>
                          <a:spcPts val="0"/>
                        </a:spcBef>
                        <a:spcAft>
                          <a:spcPts val="600"/>
                        </a:spcAft>
                        <a:buFontTx/>
                        <a:buNone/>
                        <a:tabLst/>
                        <a:defRPr/>
                      </a:pPr>
                      <a:endParaRPr lang="fr-FR" sz="1600" b="0" i="1" u="none" strike="noStrike" noProof="0" dirty="0">
                        <a:solidFill>
                          <a:schemeClr val="bg2"/>
                        </a:solidFill>
                        <a:latin typeface="Arial"/>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1643455760"/>
                  </a:ext>
                </a:extLst>
              </a:tr>
            </a:tbl>
          </a:graphicData>
        </a:graphic>
      </p:graphicFrame>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dirty="0">
                <a:solidFill>
                  <a:schemeClr val="bg2"/>
                </a:solidFill>
              </a:rPr>
              <a:t>Qu’est-ce que le Cluster 2 ?</a:t>
            </a:r>
            <a:endParaRPr lang="fr-FR" sz="800" b="1" dirty="0">
              <a:solidFill>
                <a:schemeClr val="bg2"/>
              </a:solidFill>
            </a:endParaRPr>
          </a:p>
        </p:txBody>
      </p:sp>
      <p:sp>
        <p:nvSpPr>
          <p:cNvPr id="4" name="Flèche : droite 3">
            <a:extLst>
              <a:ext uri="{FF2B5EF4-FFF2-40B4-BE49-F238E27FC236}">
                <a16:creationId xmlns:a16="http://schemas.microsoft.com/office/drawing/2014/main" id="{F4404A04-EBF9-47DC-BD1E-52827EABDBBF}"/>
              </a:ext>
            </a:extLst>
          </p:cNvPr>
          <p:cNvSpPr/>
          <p:nvPr/>
        </p:nvSpPr>
        <p:spPr>
          <a:xfrm>
            <a:off x="2234628" y="2731270"/>
            <a:ext cx="250031" cy="9286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4213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ZoneTexte 1">
            <a:extLst>
              <a:ext uri="{FF2B5EF4-FFF2-40B4-BE49-F238E27FC236}">
                <a16:creationId xmlns:a16="http://schemas.microsoft.com/office/drawing/2014/main" id="{C46A23DA-A48D-4536-AF21-A64279DFF85E}"/>
              </a:ext>
            </a:extLst>
          </p:cNvPr>
          <p:cNvSpPr txBox="1"/>
          <p:nvPr/>
        </p:nvSpPr>
        <p:spPr>
          <a:xfrm>
            <a:off x="313911" y="906118"/>
            <a:ext cx="8723242" cy="37600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600"/>
              </a:spcAft>
            </a:pPr>
            <a:r>
              <a:rPr lang="fr-FR" sz="1800" b="1" dirty="0">
                <a:solidFill>
                  <a:schemeClr val="accent4"/>
                </a:solidFill>
                <a:effectLst>
                  <a:outerShdw blurRad="50800" dist="38100" dir="5400000" algn="t" rotWithShape="0">
                    <a:prstClr val="black">
                      <a:alpha val="40000"/>
                    </a:prstClr>
                  </a:outerShdw>
                </a:effectLst>
              </a:rPr>
              <a:t>Trois « Destinations »</a:t>
            </a:r>
            <a:endParaRPr lang="fr-FR" sz="1800" dirty="0">
              <a:solidFill>
                <a:srgbClr val="000091"/>
              </a:solidFill>
            </a:endParaRPr>
          </a:p>
          <a:p>
            <a:pPr marL="0" indent="0">
              <a:spcBef>
                <a:spcPts val="600"/>
              </a:spcBef>
              <a:spcAft>
                <a:spcPts val="600"/>
              </a:spcAft>
            </a:pPr>
            <a:endParaRPr lang="fr-FR" sz="800" dirty="0">
              <a:solidFill>
                <a:srgbClr val="000091"/>
              </a:solidFill>
            </a:endParaRPr>
          </a:p>
          <a:p>
            <a:pPr marL="0" indent="0">
              <a:spcBef>
                <a:spcPts val="600"/>
              </a:spcBef>
              <a:spcAft>
                <a:spcPts val="600"/>
              </a:spcAft>
            </a:pPr>
            <a:r>
              <a:rPr lang="fr-FR" sz="1600" dirty="0">
                <a:solidFill>
                  <a:srgbClr val="000091"/>
                </a:solidFill>
              </a:rPr>
              <a:t>Destination 2 – « </a:t>
            </a:r>
            <a:r>
              <a:rPr lang="fr-FR" sz="1600" b="1" dirty="0" err="1">
                <a:solidFill>
                  <a:schemeClr val="accent4"/>
                </a:solidFill>
              </a:rPr>
              <a:t>Heritage</a:t>
            </a:r>
            <a:r>
              <a:rPr lang="fr-FR" sz="1600" b="1" dirty="0">
                <a:solidFill>
                  <a:schemeClr val="accent4"/>
                </a:solidFill>
              </a:rPr>
              <a:t> </a:t>
            </a:r>
            <a:r>
              <a:rPr lang="fr-FR" sz="1600" dirty="0">
                <a:solidFill>
                  <a:srgbClr val="000091"/>
                </a:solidFill>
              </a:rPr>
              <a:t>» : </a:t>
            </a:r>
            <a:r>
              <a:rPr lang="fr-FR" sz="1600" dirty="0">
                <a:solidFill>
                  <a:schemeClr val="bg2"/>
                </a:solidFill>
              </a:rPr>
              <a:t>Le potentiel du </a:t>
            </a:r>
            <a:r>
              <a:rPr lang="fr-FR" sz="1600" b="1" dirty="0">
                <a:solidFill>
                  <a:schemeClr val="bg2"/>
                </a:solidFill>
              </a:rPr>
              <a:t>patrimoine</a:t>
            </a:r>
            <a:r>
              <a:rPr lang="fr-FR" sz="1600" dirty="0">
                <a:solidFill>
                  <a:schemeClr val="bg2"/>
                </a:solidFill>
              </a:rPr>
              <a:t> culturel, des arts et des secteurs culturels et créatifs (</a:t>
            </a:r>
            <a:r>
              <a:rPr lang="fr-FR" sz="1600" b="1" dirty="0">
                <a:solidFill>
                  <a:schemeClr val="bg2"/>
                </a:solidFill>
              </a:rPr>
              <a:t>ICC</a:t>
            </a:r>
            <a:r>
              <a:rPr lang="fr-FR" sz="1600" dirty="0">
                <a:solidFill>
                  <a:schemeClr val="bg2"/>
                </a:solidFill>
              </a:rPr>
              <a:t>) comme moteur d’une </a:t>
            </a:r>
            <a:r>
              <a:rPr lang="fr-FR" sz="1600" b="1" dirty="0">
                <a:solidFill>
                  <a:schemeClr val="bg2"/>
                </a:solidFill>
              </a:rPr>
              <a:t>innovation</a:t>
            </a:r>
            <a:r>
              <a:rPr lang="fr-FR" sz="1600" dirty="0">
                <a:solidFill>
                  <a:schemeClr val="bg2"/>
                </a:solidFill>
              </a:rPr>
              <a:t> durable et du sentiment d’appartenance européen est réalisé grâce à un engagement continu de la société, des citoyens et des secteurs économiques ainsi que grâce à une meilleure protection, restauration et promotion du patrimoine culturel</a:t>
            </a:r>
          </a:p>
          <a:p>
            <a:pPr marL="0" indent="0">
              <a:spcBef>
                <a:spcPts val="600"/>
              </a:spcBef>
              <a:spcAft>
                <a:spcPts val="600"/>
              </a:spcAft>
            </a:pPr>
            <a:r>
              <a:rPr lang="fr-FR" sz="1600" dirty="0">
                <a:solidFill>
                  <a:schemeClr val="bg2"/>
                </a:solidFill>
              </a:rPr>
              <a:t>Destination 3 – « </a:t>
            </a:r>
            <a:r>
              <a:rPr lang="fr-FR" sz="1600" b="1" dirty="0">
                <a:solidFill>
                  <a:schemeClr val="accent4"/>
                </a:solidFill>
              </a:rPr>
              <a:t>Transformation </a:t>
            </a:r>
            <a:r>
              <a:rPr lang="fr-FR" sz="1600" dirty="0">
                <a:solidFill>
                  <a:schemeClr val="bg2"/>
                </a:solidFill>
              </a:rPr>
              <a:t>» : </a:t>
            </a:r>
            <a:r>
              <a:rPr lang="fr-FR" sz="1600" b="1" dirty="0">
                <a:solidFill>
                  <a:schemeClr val="bg2"/>
                </a:solidFill>
              </a:rPr>
              <a:t>Les inégalités </a:t>
            </a:r>
            <a:r>
              <a:rPr lang="fr-FR" sz="1600" dirty="0">
                <a:solidFill>
                  <a:schemeClr val="bg2"/>
                </a:solidFill>
              </a:rPr>
              <a:t>et l'inclusion</a:t>
            </a:r>
            <a:r>
              <a:rPr lang="fr-FR" sz="1600" b="1" dirty="0">
                <a:solidFill>
                  <a:schemeClr val="bg2"/>
                </a:solidFill>
              </a:rPr>
              <a:t>. </a:t>
            </a:r>
            <a:r>
              <a:rPr lang="fr-FR" sz="1600" dirty="0">
                <a:solidFill>
                  <a:schemeClr val="bg2"/>
                </a:solidFill>
              </a:rPr>
              <a:t>La double</a:t>
            </a:r>
            <a:r>
              <a:rPr lang="fr-FR" sz="1600" b="1" dirty="0">
                <a:solidFill>
                  <a:schemeClr val="bg2"/>
                </a:solidFill>
              </a:rPr>
              <a:t> transition écologique et numérique</a:t>
            </a:r>
            <a:r>
              <a:rPr lang="fr-FR" sz="1600" dirty="0">
                <a:solidFill>
                  <a:schemeClr val="bg2"/>
                </a:solidFill>
              </a:rPr>
              <a:t>. Le </a:t>
            </a:r>
            <a:r>
              <a:rPr lang="fr-FR" sz="1600" b="1" dirty="0">
                <a:solidFill>
                  <a:schemeClr val="bg2"/>
                </a:solidFill>
              </a:rPr>
              <a:t>vieillissement</a:t>
            </a:r>
            <a:r>
              <a:rPr lang="fr-FR" sz="1600" dirty="0">
                <a:solidFill>
                  <a:schemeClr val="bg2"/>
                </a:solidFill>
              </a:rPr>
              <a:t> des sociétés; Le fonctionnement du </a:t>
            </a:r>
            <a:r>
              <a:rPr lang="fr-FR" sz="1600" b="1" dirty="0">
                <a:solidFill>
                  <a:schemeClr val="bg2"/>
                </a:solidFill>
              </a:rPr>
              <a:t>marché du travail, </a:t>
            </a:r>
            <a:r>
              <a:rPr lang="fr-FR" sz="1600" dirty="0">
                <a:solidFill>
                  <a:schemeClr val="bg2"/>
                </a:solidFill>
              </a:rPr>
              <a:t>l’</a:t>
            </a:r>
            <a:r>
              <a:rPr lang="fr-FR" sz="1600" b="1" dirty="0">
                <a:solidFill>
                  <a:schemeClr val="bg2"/>
                </a:solidFill>
              </a:rPr>
              <a:t>emploi </a:t>
            </a:r>
            <a:r>
              <a:rPr lang="fr-FR" sz="1600" dirty="0">
                <a:solidFill>
                  <a:schemeClr val="bg2"/>
                </a:solidFill>
              </a:rPr>
              <a:t>et l’</a:t>
            </a:r>
            <a:r>
              <a:rPr lang="fr-FR" sz="1600" b="1" dirty="0">
                <a:solidFill>
                  <a:schemeClr val="bg2"/>
                </a:solidFill>
              </a:rPr>
              <a:t>éducation; </a:t>
            </a:r>
            <a:r>
              <a:rPr lang="fr-FR" sz="1600" dirty="0">
                <a:solidFill>
                  <a:schemeClr val="bg2"/>
                </a:solidFill>
              </a:rPr>
              <a:t>Les </a:t>
            </a:r>
            <a:r>
              <a:rPr lang="fr-FR" sz="1600" b="1" dirty="0">
                <a:solidFill>
                  <a:schemeClr val="bg2"/>
                </a:solidFill>
              </a:rPr>
              <a:t>migrations </a:t>
            </a:r>
            <a:r>
              <a:rPr lang="fr-FR" sz="1600" dirty="0">
                <a:solidFill>
                  <a:schemeClr val="bg2"/>
                </a:solidFill>
              </a:rPr>
              <a:t>: politiques de l’asile, de la migration et de l’intégration des migrants.        </a:t>
            </a:r>
            <a:endParaRPr lang="fr-FR" sz="1500" dirty="0">
              <a:solidFill>
                <a:srgbClr val="000091"/>
              </a:solidFill>
            </a:endParaRPr>
          </a:p>
          <a:p>
            <a:pPr>
              <a:spcAft>
                <a:spcPts val="400"/>
              </a:spcAft>
            </a:pPr>
            <a:endParaRPr lang="fr-FR" sz="1500" dirty="0">
              <a:solidFill>
                <a:srgbClr val="000091"/>
              </a:solidFill>
            </a:endParaRPr>
          </a:p>
          <a:p>
            <a:pPr>
              <a:spcAft>
                <a:spcPts val="400"/>
              </a:spcAft>
            </a:pPr>
            <a:r>
              <a:rPr lang="fr-FR" sz="1500" dirty="0">
                <a:solidFill>
                  <a:srgbClr val="000091"/>
                </a:solidFill>
              </a:rPr>
              <a:t>…</a:t>
            </a:r>
          </a:p>
        </p:txBody>
      </p:sp>
      <p:sp>
        <p:nvSpPr>
          <p:cNvPr id="6" name="Google Shape;135;p16">
            <a:extLst>
              <a:ext uri="{FF2B5EF4-FFF2-40B4-BE49-F238E27FC236}">
                <a16:creationId xmlns:a16="http://schemas.microsoft.com/office/drawing/2014/main" id="{B3A3F7EA-F523-E57A-76F5-730F22D9F605}"/>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dirty="0">
                <a:solidFill>
                  <a:schemeClr val="bg2"/>
                </a:solidFill>
              </a:rPr>
              <a:t>Qu’est-ce que le Cluster 2 ?</a:t>
            </a:r>
            <a:endParaRPr lang="fr-FR" sz="800" b="1" dirty="0">
              <a:solidFill>
                <a:schemeClr val="bg2"/>
              </a:solidFill>
            </a:endParaRPr>
          </a:p>
        </p:txBody>
      </p:sp>
    </p:spTree>
    <p:extLst>
      <p:ext uri="{BB962C8B-B14F-4D97-AF65-F5344CB8AC3E}">
        <p14:creationId xmlns:p14="http://schemas.microsoft.com/office/powerpoint/2010/main" val="260806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1589104"/>
            <a:ext cx="8160140" cy="1775534"/>
          </a:xfrm>
        </p:spPr>
        <p:txBody>
          <a:bodyPr/>
          <a:lstStyle/>
          <a:p>
            <a:pPr marL="0"/>
            <a:r>
              <a:rPr lang="fr-FR" dirty="0"/>
              <a:t>Destination 1</a:t>
            </a:r>
          </a:p>
          <a:p>
            <a:pPr marL="0"/>
            <a:r>
              <a:rPr lang="fr-FR" dirty="0"/>
              <a:t>Démocratie et Gouvernance</a:t>
            </a:r>
          </a:p>
          <a:p>
            <a:pPr marL="0"/>
            <a:r>
              <a:rPr lang="fr-FR" dirty="0"/>
              <a:t>Appels 2023</a:t>
            </a:r>
          </a:p>
        </p:txBody>
      </p:sp>
    </p:spTree>
    <p:extLst>
      <p:ext uri="{BB962C8B-B14F-4D97-AF65-F5344CB8AC3E}">
        <p14:creationId xmlns:p14="http://schemas.microsoft.com/office/powerpoint/2010/main" val="626032941"/>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5" ma:contentTypeDescription="Crée un document." ma:contentTypeScope="" ma:versionID="691de7e7bffb6e5eacdbe246dc23eb57">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6729a8cd9a790f9bb5d7480d6ec2731a"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FAEC2-2851-440E-85C5-E89ED916874E}">
  <ds:schemaRefs>
    <ds:schemaRef ds:uri="http://schemas.microsoft.com/office/2006/documentManagement/types"/>
    <ds:schemaRef ds:uri="http://purl.org/dc/terms/"/>
    <ds:schemaRef ds:uri="http://purl.org/dc/dcmitype/"/>
    <ds:schemaRef ds:uri="9cbc025d-47c5-44cb-89f3-c4e18166c5a1"/>
    <ds:schemaRef ds:uri="http://purl.org/dc/elements/1.1/"/>
    <ds:schemaRef ds:uri="http://www.w3.org/XML/1998/namespace"/>
    <ds:schemaRef ds:uri="98d9d0a2-ff8a-4bd0-a3bb-9fb67e21c52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F439596-F6FE-4D98-8058-559BCD29D430}">
  <ds:schemaRefs>
    <ds:schemaRef ds:uri="98d9d0a2-ff8a-4bd0-a3bb-9fb67e21c525"/>
    <ds:schemaRef ds:uri="9cbc025d-47c5-44cb-89f3-c4e18166c5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B1B9AB-E5B6-4954-9BAA-89545274C1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1184</TotalTime>
  <Words>3928</Words>
  <Application>Microsoft Office PowerPoint</Application>
  <PresentationFormat>Affichage à l'écran (16:9)</PresentationFormat>
  <Paragraphs>283</Paragraphs>
  <Slides>30</Slides>
  <Notes>19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30</vt:i4>
      </vt:variant>
    </vt:vector>
  </HeadingPairs>
  <TitlesOfParts>
    <vt:vector size="38" baseType="lpstr">
      <vt:lpstr>Arial</vt:lpstr>
      <vt:lpstr>Arial,Sans-Serif</vt:lpstr>
      <vt:lpstr>Calibri</vt:lpstr>
      <vt:lpstr>Courier New</vt:lpstr>
      <vt:lpstr>Times New Roman</vt:lpstr>
      <vt:lpstr>Wingdings</vt:lpstr>
      <vt:lpstr>OPÉRATEURS</vt:lpstr>
      <vt:lpstr>1_OPÉRATEURS</vt:lpstr>
      <vt:lpstr>Présentation PowerPoint</vt:lpstr>
      <vt:lpstr>Sommaire</vt:lpstr>
      <vt:lpstr>Présentation PowerPoint</vt:lpstr>
      <vt:lpstr>Adresser des enjeux de sociétés</vt:lpstr>
      <vt:lpstr>Présentation PowerPoint</vt:lpstr>
      <vt:lpstr>Présentation PowerPoint</vt:lpstr>
      <vt:lpstr>Présentation PowerPoint</vt:lpstr>
      <vt:lpstr>Présentation PowerPoint</vt:lpstr>
      <vt:lpstr>Présentation PowerPoint</vt:lpstr>
      <vt:lpstr>Destination 1 : Démocratie et gouvernance </vt:lpstr>
      <vt:lpstr>Detecting, analyzing and countering foreign information manipulation and interference</vt:lpstr>
      <vt:lpstr>Developing a better understanding of information suppression by state authorities as an example of foreign manipulation and interference   </vt:lpstr>
      <vt:lpstr>New approaches for combatting corruption and other undue influences on political decision </vt:lpstr>
      <vt:lpstr>The emotional politics of democracy</vt:lpstr>
      <vt:lpstr>Le JRC – Joint Research Council  </vt:lpstr>
      <vt:lpstr>The climate imperative and its impact on democratic governance</vt:lpstr>
      <vt:lpstr>Democratic governance for times of disruptive changes to the social contract </vt:lpstr>
      <vt:lpstr>Intersectionality and equality in deliberative and participatory democratic spaces</vt:lpstr>
      <vt:lpstr>Political perspectives for the Eastern Neighbourhood and the Western Balkans</vt:lpstr>
      <vt:lpstr>Democracy – topics 2024</vt:lpstr>
      <vt:lpstr>Liste des topics DEMOCRACY 2024</vt:lpstr>
      <vt:lpstr>Présentation PowerPoint</vt:lpstr>
      <vt:lpstr>Présentation PowerPoint</vt:lpstr>
      <vt:lpstr>Présentation PowerPoint</vt:lpstr>
      <vt:lpstr>Présentation PowerPoint</vt:lpstr>
      <vt:lpstr>Lire un appel "topic"</vt:lpstr>
      <vt:lpstr>ANR MRSEI - Montage de réseaux scientifiques européens  Le programme ANR MRSEI a été créé pour donner les moyens aux scientifiques travaillant dans des laboratoires français de répondre en tant que coordinatrice/coordinateur un projet de recherche à des appels collaboratifs européens (Horizon Europe) ou internationaux et de leur donner ainsi la possibilité de développer des projets interdisciplinaires ambitieux et de renforcer leur visibilité au niveau international.   Sont attendues des propositions ayant pour objet de constituer un réseau scientifique et de préparer une proposition en réponse à un appel européen.   Les projets déposés seront évalués sur :  - leurs qualités scientifiques,  - leur adéquation à l’appel visé  - les profils des partenaires identifiés ou envisagés pour répondre à l’appel visé   Les projets sélectionnés recevront une aide maximale de 30 k€</vt:lpstr>
      <vt:lpstr>Le PCN Cluster 2 </vt:lpstr>
      <vt:lpstr>Présentation PowerPoint</vt:lpstr>
      <vt:lpstr>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Sylvie Gangloff</cp:lastModifiedBy>
  <cp:revision>80</cp:revision>
  <cp:lastPrinted>2022-10-03T10:38:29Z</cp:lastPrinted>
  <dcterms:modified xsi:type="dcterms:W3CDTF">2022-11-27T10:17:53Z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