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55" r:id="rId5"/>
  </p:sldMasterIdLst>
  <p:notesMasterIdLst>
    <p:notesMasterId r:id="rId40"/>
  </p:notesMasterIdLst>
  <p:handoutMasterIdLst>
    <p:handoutMasterId r:id="rId41"/>
  </p:handoutMasterIdLst>
  <p:sldIdLst>
    <p:sldId id="399" r:id="rId6"/>
    <p:sldId id="404" r:id="rId7"/>
    <p:sldId id="261" r:id="rId8"/>
    <p:sldId id="490" r:id="rId9"/>
    <p:sldId id="654" r:id="rId10"/>
    <p:sldId id="525" r:id="rId11"/>
    <p:sldId id="618" r:id="rId12"/>
    <p:sldId id="529" r:id="rId13"/>
    <p:sldId id="652" r:id="rId14"/>
    <p:sldId id="653" r:id="rId15"/>
    <p:sldId id="595" r:id="rId16"/>
    <p:sldId id="498" r:id="rId17"/>
    <p:sldId id="516" r:id="rId18"/>
    <p:sldId id="517" r:id="rId19"/>
    <p:sldId id="518" r:id="rId20"/>
    <p:sldId id="519" r:id="rId21"/>
    <p:sldId id="520" r:id="rId22"/>
    <p:sldId id="521" r:id="rId23"/>
    <p:sldId id="522" r:id="rId24"/>
    <p:sldId id="596" r:id="rId25"/>
    <p:sldId id="588" r:id="rId26"/>
    <p:sldId id="589" r:id="rId27"/>
    <p:sldId id="590" r:id="rId28"/>
    <p:sldId id="591" r:id="rId29"/>
    <p:sldId id="592" r:id="rId30"/>
    <p:sldId id="621" r:id="rId31"/>
    <p:sldId id="553" r:id="rId32"/>
    <p:sldId id="552" r:id="rId33"/>
    <p:sldId id="554" r:id="rId34"/>
    <p:sldId id="613" r:id="rId35"/>
    <p:sldId id="639" r:id="rId36"/>
    <p:sldId id="630" r:id="rId37"/>
    <p:sldId id="610" r:id="rId38"/>
    <p:sldId id="611" r:id="rId3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123" roundtripDataSignature="AMtx7miPYWrwpuyBnyEJ5ueRHruxzpsHF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A06603-9BCB-DC72-87A7-B07579E4A3D2}" name="Florent GOIFFON" initials="FG" userId="S::florent.goiffon@collaboratif-dne.fr::b7f31834-e297-4753-a31b-96c29fed42cf" providerId="AD"/>
  <p188:author id="{B7580C07-CCC1-5265-041C-2FFBDA032C6C}" name="Alexandra TORERO-IBAD" initials="AT" userId="S::alexandra.torero-ibad@collaboratif-dne.fr::25d8c62a-6b0d-4a2b-8b4b-5128e6ae843a" providerId="AD"/>
  <p188:author id="{9D2E181C-F17D-9A14-F562-DB1E1D89C02F}" name="Sylvie GANGLOFF" initials="SG" userId="S::sylvie.gangloff@collaboratif-dne.fr::d6914ae8-1b39-442f-bc7b-1e30cce071f5" providerId="AD"/>
  <p188:author id="{A36691CE-8DF7-3A15-6F02-FDE530BD5671}" name="Margot BURIDENT" initials="MB" userId="S::margot.burident@collaboratif-dne.fr::c281ca76-7ca7-4de7-bc03-98a390b0c00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lorent GOIFFON" initials="FG" lastIdx="4" clrIdx="0">
    <p:extLst>
      <p:ext uri="{19B8F6BF-5375-455C-9EA6-DF929625EA0E}">
        <p15:presenceInfo xmlns:p15="http://schemas.microsoft.com/office/powerpoint/2012/main" userId="S::florent.goiffon@collaboratif-dne.fr::b7f31834-e297-4753-a31b-96c29fed42c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46BD"/>
    <a:srgbClr val="3333F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3362BD-0DEF-E008-6099-19A55CBF2925}" v="91" dt="2022-11-28T12:53:51.486"/>
    <p1510:client id="{D1C7D3D2-6376-41EE-86B3-77AD022E7A21}" v="58" dt="2022-11-29T08:46:00.334"/>
    <p1510:client id="{DE203158-401F-CC1C-FEF8-2757A4B27B42}" v="74" dt="2022-11-28T08:11:55.568"/>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8"/>
  </p:normalViewPr>
  <p:slideViewPr>
    <p:cSldViewPr snapToGrid="0">
      <p:cViewPr varScale="1">
        <p:scale>
          <a:sx n="159" d="100"/>
          <a:sy n="159" d="100"/>
        </p:scale>
        <p:origin x="280" y="184"/>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12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123" Type="http://customschemas.google.com/relationships/presentationmetadata" Target="metadata"/><Relationship Id="rId128" Type="http://schemas.openxmlformats.org/officeDocument/2006/relationships/tableStyles" Target="tableStyles.xml"/><Relationship Id="rId131"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27"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13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126"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124" Type="http://schemas.openxmlformats.org/officeDocument/2006/relationships/commentAuthors" Target="commentAuthors.xml"/><Relationship Id="rId129"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lorent GOIFFON" userId="S::florent.goiffon@collaboratif-dne.fr::b7f31834-e297-4753-a31b-96c29fed42cf" providerId="AD" clId="Web-{DE203158-401F-CC1C-FEF8-2757A4B27B42}"/>
    <pc:docChg chg="modSld">
      <pc:chgData name="Florent GOIFFON" userId="S::florent.goiffon@collaboratif-dne.fr::b7f31834-e297-4753-a31b-96c29fed42cf" providerId="AD" clId="Web-{DE203158-401F-CC1C-FEF8-2757A4B27B42}" dt="2022-11-28T08:11:52.646" v="46" actId="20577"/>
      <pc:docMkLst>
        <pc:docMk/>
      </pc:docMkLst>
      <pc:sldChg chg="modSp">
        <pc:chgData name="Florent GOIFFON" userId="S::florent.goiffon@collaboratif-dne.fr::b7f31834-e297-4753-a31b-96c29fed42cf" providerId="AD" clId="Web-{DE203158-401F-CC1C-FEF8-2757A4B27B42}" dt="2022-11-28T08:09:41.438" v="10"/>
        <pc:sldMkLst>
          <pc:docMk/>
          <pc:sldMk cId="0" sldId="261"/>
        </pc:sldMkLst>
        <pc:spChg chg="mod">
          <ac:chgData name="Florent GOIFFON" userId="S::florent.goiffon@collaboratif-dne.fr::b7f31834-e297-4753-a31b-96c29fed42cf" providerId="AD" clId="Web-{DE203158-401F-CC1C-FEF8-2757A4B27B42}" dt="2022-11-28T08:09:41.438" v="10"/>
          <ac:spMkLst>
            <pc:docMk/>
            <pc:sldMk cId="0" sldId="261"/>
            <ac:spMk id="8" creationId="{C7A9C311-A38E-48DB-BB99-B6F49A63B31B}"/>
          </ac:spMkLst>
        </pc:spChg>
      </pc:sldChg>
      <pc:sldChg chg="modSp">
        <pc:chgData name="Florent GOIFFON" userId="S::florent.goiffon@collaboratif-dne.fr::b7f31834-e297-4753-a31b-96c29fed42cf" providerId="AD" clId="Web-{DE203158-401F-CC1C-FEF8-2757A4B27B42}" dt="2022-11-28T08:09:10.109" v="9" actId="20577"/>
        <pc:sldMkLst>
          <pc:docMk/>
          <pc:sldMk cId="3209988928" sldId="529"/>
        </pc:sldMkLst>
        <pc:spChg chg="mod">
          <ac:chgData name="Florent GOIFFON" userId="S::florent.goiffon@collaboratif-dne.fr::b7f31834-e297-4753-a31b-96c29fed42cf" providerId="AD" clId="Web-{DE203158-401F-CC1C-FEF8-2757A4B27B42}" dt="2022-11-28T08:09:10.109" v="9" actId="20577"/>
          <ac:spMkLst>
            <pc:docMk/>
            <pc:sldMk cId="3209988928" sldId="529"/>
            <ac:spMk id="3" creationId="{A5056007-7352-8092-7EA3-6626650662BD}"/>
          </ac:spMkLst>
        </pc:spChg>
      </pc:sldChg>
      <pc:sldChg chg="addSp delSp modSp">
        <pc:chgData name="Florent GOIFFON" userId="S::florent.goiffon@collaboratif-dne.fr::b7f31834-e297-4753-a31b-96c29fed42cf" providerId="AD" clId="Web-{DE203158-401F-CC1C-FEF8-2757A4B27B42}" dt="2022-11-28T08:11:42.005" v="43" actId="1076"/>
        <pc:sldMkLst>
          <pc:docMk/>
          <pc:sldMk cId="3750019763" sldId="652"/>
        </pc:sldMkLst>
        <pc:spChg chg="add mod">
          <ac:chgData name="Florent GOIFFON" userId="S::florent.goiffon@collaboratif-dne.fr::b7f31834-e297-4753-a31b-96c29fed42cf" providerId="AD" clId="Web-{DE203158-401F-CC1C-FEF8-2757A4B27B42}" dt="2022-11-28T08:11:42.005" v="43" actId="1076"/>
          <ac:spMkLst>
            <pc:docMk/>
            <pc:sldMk cId="3750019763" sldId="652"/>
            <ac:spMk id="13" creationId="{E0A48F55-4F0B-D5D1-1E02-99C913D9DA12}"/>
          </ac:spMkLst>
        </pc:spChg>
        <pc:spChg chg="add del">
          <ac:chgData name="Florent GOIFFON" userId="S::florent.goiffon@collaboratif-dne.fr::b7f31834-e297-4753-a31b-96c29fed42cf" providerId="AD" clId="Web-{DE203158-401F-CC1C-FEF8-2757A4B27B42}" dt="2022-11-28T08:10:22.674" v="25"/>
          <ac:spMkLst>
            <pc:docMk/>
            <pc:sldMk cId="3750019763" sldId="652"/>
            <ac:spMk id="15" creationId="{6A892581-DA07-996B-0340-355470B41FE5}"/>
          </ac:spMkLst>
        </pc:spChg>
        <pc:spChg chg="add mod">
          <ac:chgData name="Florent GOIFFON" userId="S::florent.goiffon@collaboratif-dne.fr::b7f31834-e297-4753-a31b-96c29fed42cf" providerId="AD" clId="Web-{DE203158-401F-CC1C-FEF8-2757A4B27B42}" dt="2022-11-28T08:11:35.926" v="42" actId="1076"/>
          <ac:spMkLst>
            <pc:docMk/>
            <pc:sldMk cId="3750019763" sldId="652"/>
            <ac:spMk id="16" creationId="{ACEAD6BB-CA11-BD68-8541-E06FDFAEB15E}"/>
          </ac:spMkLst>
        </pc:spChg>
      </pc:sldChg>
      <pc:sldChg chg="addSp modSp">
        <pc:chgData name="Florent GOIFFON" userId="S::florent.goiffon@collaboratif-dne.fr::b7f31834-e297-4753-a31b-96c29fed42cf" providerId="AD" clId="Web-{DE203158-401F-CC1C-FEF8-2757A4B27B42}" dt="2022-11-28T08:11:52.646" v="46" actId="20577"/>
        <pc:sldMkLst>
          <pc:docMk/>
          <pc:sldMk cId="2873236715" sldId="653"/>
        </pc:sldMkLst>
        <pc:spChg chg="add mod">
          <ac:chgData name="Florent GOIFFON" userId="S::florent.goiffon@collaboratif-dne.fr::b7f31834-e297-4753-a31b-96c29fed42cf" providerId="AD" clId="Web-{DE203158-401F-CC1C-FEF8-2757A4B27B42}" dt="2022-11-28T08:11:52.646" v="46" actId="20577"/>
          <ac:spMkLst>
            <pc:docMk/>
            <pc:sldMk cId="2873236715" sldId="653"/>
            <ac:spMk id="12" creationId="{3013EADF-2BC6-9850-2A37-392BF20FBB7C}"/>
          </ac:spMkLst>
        </pc:spChg>
      </pc:sldChg>
    </pc:docChg>
  </pc:docChgLst>
  <pc:docChgLst>
    <pc:chgData name="Margot BURIDENT" userId="S::margot.burident@collaboratif-dne.fr::c281ca76-7ca7-4de7-bc03-98a390b0c007" providerId="AD" clId="Web-{E0E9799B-C282-3127-0990-BFA3D4817002}"/>
    <pc:docChg chg="modSld">
      <pc:chgData name="Margot BURIDENT" userId="S::margot.burident@collaboratif-dne.fr::c281ca76-7ca7-4de7-bc03-98a390b0c007" providerId="AD" clId="Web-{E0E9799B-C282-3127-0990-BFA3D4817002}" dt="2022-11-25T15:44:16.894" v="21"/>
      <pc:docMkLst>
        <pc:docMk/>
      </pc:docMkLst>
      <pc:sldChg chg="mod modShow modNotes">
        <pc:chgData name="Margot BURIDENT" userId="S::margot.burident@collaboratif-dne.fr::c281ca76-7ca7-4de7-bc03-98a390b0c007" providerId="AD" clId="Web-{E0E9799B-C282-3127-0990-BFA3D4817002}" dt="2022-11-25T15:41:04.996" v="15"/>
        <pc:sldMkLst>
          <pc:docMk/>
          <pc:sldMk cId="3238810631" sldId="552"/>
        </pc:sldMkLst>
      </pc:sldChg>
      <pc:sldChg chg="mod modShow">
        <pc:chgData name="Margot BURIDENT" userId="S::margot.burident@collaboratif-dne.fr::c281ca76-7ca7-4de7-bc03-98a390b0c007" providerId="AD" clId="Web-{E0E9799B-C282-3127-0990-BFA3D4817002}" dt="2022-11-25T09:47:31.042" v="1"/>
        <pc:sldMkLst>
          <pc:docMk/>
          <pc:sldMk cId="475980778" sldId="553"/>
        </pc:sldMkLst>
      </pc:sldChg>
      <pc:sldChg chg="mod modShow modNotes">
        <pc:chgData name="Margot BURIDENT" userId="S::margot.burident@collaboratif-dne.fr::c281ca76-7ca7-4de7-bc03-98a390b0c007" providerId="AD" clId="Web-{E0E9799B-C282-3127-0990-BFA3D4817002}" dt="2022-11-25T15:44:16.894" v="21"/>
        <pc:sldMkLst>
          <pc:docMk/>
          <pc:sldMk cId="2253661812" sldId="554"/>
        </pc:sldMkLst>
      </pc:sldChg>
      <pc:sldChg chg="mod modShow">
        <pc:chgData name="Margot BURIDENT" userId="S::margot.burident@collaboratif-dne.fr::c281ca76-7ca7-4de7-bc03-98a390b0c007" providerId="AD" clId="Web-{E0E9799B-C282-3127-0990-BFA3D4817002}" dt="2022-11-25T09:47:21.886" v="0"/>
        <pc:sldMkLst>
          <pc:docMk/>
          <pc:sldMk cId="3677958987" sldId="621"/>
        </pc:sldMkLst>
      </pc:sldChg>
    </pc:docChg>
  </pc:docChgLst>
  <pc:docChgLst>
    <pc:chgData name="Margot BURIDENT" userId="S::margot.burident@collaboratif-dne.fr::c281ca76-7ca7-4de7-bc03-98a390b0c007" providerId="AD" clId="Web-{D1C7D3D2-6376-41EE-86B3-77AD022E7A21}"/>
    <pc:docChg chg="modSld">
      <pc:chgData name="Margot BURIDENT" userId="S::margot.burident@collaboratif-dne.fr::c281ca76-7ca7-4de7-bc03-98a390b0c007" providerId="AD" clId="Web-{D1C7D3D2-6376-41EE-86B3-77AD022E7A21}" dt="2022-11-29T08:46:00.334" v="51" actId="20577"/>
      <pc:docMkLst>
        <pc:docMk/>
      </pc:docMkLst>
      <pc:sldChg chg="modSp">
        <pc:chgData name="Margot BURIDENT" userId="S::margot.burident@collaboratif-dne.fr::c281ca76-7ca7-4de7-bc03-98a390b0c007" providerId="AD" clId="Web-{D1C7D3D2-6376-41EE-86B3-77AD022E7A21}" dt="2022-11-29T08:40:02.916" v="5" actId="20577"/>
        <pc:sldMkLst>
          <pc:docMk/>
          <pc:sldMk cId="69465440" sldId="498"/>
        </pc:sldMkLst>
        <pc:spChg chg="mod">
          <ac:chgData name="Margot BURIDENT" userId="S::margot.burident@collaboratif-dne.fr::c281ca76-7ca7-4de7-bc03-98a390b0c007" providerId="AD" clId="Web-{D1C7D3D2-6376-41EE-86B3-77AD022E7A21}" dt="2022-11-29T08:40:02.916" v="5" actId="20577"/>
          <ac:spMkLst>
            <pc:docMk/>
            <pc:sldMk cId="69465440" sldId="498"/>
            <ac:spMk id="197" creationId="{00000000-0000-0000-0000-000000000000}"/>
          </ac:spMkLst>
        </pc:spChg>
      </pc:sldChg>
      <pc:sldChg chg="modSp">
        <pc:chgData name="Margot BURIDENT" userId="S::margot.burident@collaboratif-dne.fr::c281ca76-7ca7-4de7-bc03-98a390b0c007" providerId="AD" clId="Web-{D1C7D3D2-6376-41EE-86B3-77AD022E7A21}" dt="2022-11-29T08:40:47.152" v="11" actId="20577"/>
        <pc:sldMkLst>
          <pc:docMk/>
          <pc:sldMk cId="20736113" sldId="516"/>
        </pc:sldMkLst>
        <pc:spChg chg="mod">
          <ac:chgData name="Margot BURIDENT" userId="S::margot.burident@collaboratif-dne.fr::c281ca76-7ca7-4de7-bc03-98a390b0c007" providerId="AD" clId="Web-{D1C7D3D2-6376-41EE-86B3-77AD022E7A21}" dt="2022-11-29T08:40:47.152" v="11" actId="20577"/>
          <ac:spMkLst>
            <pc:docMk/>
            <pc:sldMk cId="20736113" sldId="516"/>
            <ac:spMk id="197" creationId="{00000000-0000-0000-0000-000000000000}"/>
          </ac:spMkLst>
        </pc:spChg>
      </pc:sldChg>
      <pc:sldChg chg="modSp">
        <pc:chgData name="Margot BURIDENT" userId="S::margot.burident@collaboratif-dne.fr::c281ca76-7ca7-4de7-bc03-98a390b0c007" providerId="AD" clId="Web-{D1C7D3D2-6376-41EE-86B3-77AD022E7A21}" dt="2022-11-29T08:41:20.434" v="14" actId="20577"/>
        <pc:sldMkLst>
          <pc:docMk/>
          <pc:sldMk cId="4181135471" sldId="517"/>
        </pc:sldMkLst>
        <pc:spChg chg="mod">
          <ac:chgData name="Margot BURIDENT" userId="S::margot.burident@collaboratif-dne.fr::c281ca76-7ca7-4de7-bc03-98a390b0c007" providerId="AD" clId="Web-{D1C7D3D2-6376-41EE-86B3-77AD022E7A21}" dt="2022-11-29T08:41:20.434" v="14" actId="20577"/>
          <ac:spMkLst>
            <pc:docMk/>
            <pc:sldMk cId="4181135471" sldId="517"/>
            <ac:spMk id="197" creationId="{00000000-0000-0000-0000-000000000000}"/>
          </ac:spMkLst>
        </pc:spChg>
      </pc:sldChg>
      <pc:sldChg chg="modSp">
        <pc:chgData name="Margot BURIDENT" userId="S::margot.burident@collaboratif-dne.fr::c281ca76-7ca7-4de7-bc03-98a390b0c007" providerId="AD" clId="Web-{D1C7D3D2-6376-41EE-86B3-77AD022E7A21}" dt="2022-11-29T08:41:59.935" v="19" actId="20577"/>
        <pc:sldMkLst>
          <pc:docMk/>
          <pc:sldMk cId="2834823166" sldId="518"/>
        </pc:sldMkLst>
        <pc:spChg chg="mod">
          <ac:chgData name="Margot BURIDENT" userId="S::margot.burident@collaboratif-dne.fr::c281ca76-7ca7-4de7-bc03-98a390b0c007" providerId="AD" clId="Web-{D1C7D3D2-6376-41EE-86B3-77AD022E7A21}" dt="2022-11-29T08:41:59.935" v="19" actId="20577"/>
          <ac:spMkLst>
            <pc:docMk/>
            <pc:sldMk cId="2834823166" sldId="518"/>
            <ac:spMk id="197" creationId="{00000000-0000-0000-0000-000000000000}"/>
          </ac:spMkLst>
        </pc:spChg>
      </pc:sldChg>
      <pc:sldChg chg="modSp">
        <pc:chgData name="Margot BURIDENT" userId="S::margot.burident@collaboratif-dne.fr::c281ca76-7ca7-4de7-bc03-98a390b0c007" providerId="AD" clId="Web-{D1C7D3D2-6376-41EE-86B3-77AD022E7A21}" dt="2022-11-29T08:42:55.703" v="27" actId="20577"/>
        <pc:sldMkLst>
          <pc:docMk/>
          <pc:sldMk cId="283885890" sldId="519"/>
        </pc:sldMkLst>
        <pc:spChg chg="mod">
          <ac:chgData name="Margot BURIDENT" userId="S::margot.burident@collaboratif-dne.fr::c281ca76-7ca7-4de7-bc03-98a390b0c007" providerId="AD" clId="Web-{D1C7D3D2-6376-41EE-86B3-77AD022E7A21}" dt="2022-11-29T08:42:55.703" v="27" actId="20577"/>
          <ac:spMkLst>
            <pc:docMk/>
            <pc:sldMk cId="283885890" sldId="519"/>
            <ac:spMk id="197" creationId="{00000000-0000-0000-0000-000000000000}"/>
          </ac:spMkLst>
        </pc:spChg>
        <pc:spChg chg="mod">
          <ac:chgData name="Margot BURIDENT" userId="S::margot.burident@collaboratif-dne.fr::c281ca76-7ca7-4de7-bc03-98a390b0c007" providerId="AD" clId="Web-{D1C7D3D2-6376-41EE-86B3-77AD022E7A21}" dt="2022-11-29T08:42:49" v="26" actId="20577"/>
          <ac:spMkLst>
            <pc:docMk/>
            <pc:sldMk cId="283885890" sldId="519"/>
            <ac:spMk id="200" creationId="{00000000-0000-0000-0000-000000000000}"/>
          </ac:spMkLst>
        </pc:spChg>
      </pc:sldChg>
      <pc:sldChg chg="modSp">
        <pc:chgData name="Margot BURIDENT" userId="S::margot.burident@collaboratif-dne.fr::c281ca76-7ca7-4de7-bc03-98a390b0c007" providerId="AD" clId="Web-{D1C7D3D2-6376-41EE-86B3-77AD022E7A21}" dt="2022-11-29T08:43:24.657" v="30" actId="20577"/>
        <pc:sldMkLst>
          <pc:docMk/>
          <pc:sldMk cId="3119415140" sldId="520"/>
        </pc:sldMkLst>
        <pc:spChg chg="mod">
          <ac:chgData name="Margot BURIDENT" userId="S::margot.burident@collaboratif-dne.fr::c281ca76-7ca7-4de7-bc03-98a390b0c007" providerId="AD" clId="Web-{D1C7D3D2-6376-41EE-86B3-77AD022E7A21}" dt="2022-11-29T08:43:24.657" v="30" actId="20577"/>
          <ac:spMkLst>
            <pc:docMk/>
            <pc:sldMk cId="3119415140" sldId="520"/>
            <ac:spMk id="197" creationId="{00000000-0000-0000-0000-000000000000}"/>
          </ac:spMkLst>
        </pc:spChg>
      </pc:sldChg>
      <pc:sldChg chg="modSp">
        <pc:chgData name="Margot BURIDENT" userId="S::margot.burident@collaboratif-dne.fr::c281ca76-7ca7-4de7-bc03-98a390b0c007" providerId="AD" clId="Web-{D1C7D3D2-6376-41EE-86B3-77AD022E7A21}" dt="2022-11-29T08:43:49.517" v="34" actId="20577"/>
        <pc:sldMkLst>
          <pc:docMk/>
          <pc:sldMk cId="608366914" sldId="521"/>
        </pc:sldMkLst>
        <pc:spChg chg="mod">
          <ac:chgData name="Margot BURIDENT" userId="S::margot.burident@collaboratif-dne.fr::c281ca76-7ca7-4de7-bc03-98a390b0c007" providerId="AD" clId="Web-{D1C7D3D2-6376-41EE-86B3-77AD022E7A21}" dt="2022-11-29T08:43:49.517" v="34" actId="20577"/>
          <ac:spMkLst>
            <pc:docMk/>
            <pc:sldMk cId="608366914" sldId="521"/>
            <ac:spMk id="197" creationId="{00000000-0000-0000-0000-000000000000}"/>
          </ac:spMkLst>
        </pc:spChg>
      </pc:sldChg>
      <pc:sldChg chg="modSp">
        <pc:chgData name="Margot BURIDENT" userId="S::margot.burident@collaboratif-dne.fr::c281ca76-7ca7-4de7-bc03-98a390b0c007" providerId="AD" clId="Web-{D1C7D3D2-6376-41EE-86B3-77AD022E7A21}" dt="2022-11-29T08:44:45.285" v="42" actId="20577"/>
        <pc:sldMkLst>
          <pc:docMk/>
          <pc:sldMk cId="2388793652" sldId="522"/>
        </pc:sldMkLst>
        <pc:spChg chg="mod">
          <ac:chgData name="Margot BURIDENT" userId="S::margot.burident@collaboratif-dne.fr::c281ca76-7ca7-4de7-bc03-98a390b0c007" providerId="AD" clId="Web-{D1C7D3D2-6376-41EE-86B3-77AD022E7A21}" dt="2022-11-29T08:44:19.409" v="38" actId="20577"/>
          <ac:spMkLst>
            <pc:docMk/>
            <pc:sldMk cId="2388793652" sldId="522"/>
            <ac:spMk id="197" creationId="{00000000-0000-0000-0000-000000000000}"/>
          </ac:spMkLst>
        </pc:spChg>
        <pc:spChg chg="mod">
          <ac:chgData name="Margot BURIDENT" userId="S::margot.burident@collaboratif-dne.fr::c281ca76-7ca7-4de7-bc03-98a390b0c007" providerId="AD" clId="Web-{D1C7D3D2-6376-41EE-86B3-77AD022E7A21}" dt="2022-11-29T08:44:45.285" v="42" actId="20577"/>
          <ac:spMkLst>
            <pc:docMk/>
            <pc:sldMk cId="2388793652" sldId="522"/>
            <ac:spMk id="200" creationId="{00000000-0000-0000-0000-000000000000}"/>
          </ac:spMkLst>
        </pc:spChg>
      </pc:sldChg>
      <pc:sldChg chg="modSp">
        <pc:chgData name="Margot BURIDENT" userId="S::margot.burident@collaboratif-dne.fr::c281ca76-7ca7-4de7-bc03-98a390b0c007" providerId="AD" clId="Web-{D1C7D3D2-6376-41EE-86B3-77AD022E7A21}" dt="2022-11-29T08:45:35.427" v="47" actId="20577"/>
        <pc:sldMkLst>
          <pc:docMk/>
          <pc:sldMk cId="3238810631" sldId="552"/>
        </pc:sldMkLst>
        <pc:spChg chg="mod">
          <ac:chgData name="Margot BURIDENT" userId="S::margot.burident@collaboratif-dne.fr::c281ca76-7ca7-4de7-bc03-98a390b0c007" providerId="AD" clId="Web-{D1C7D3D2-6376-41EE-86B3-77AD022E7A21}" dt="2022-11-29T08:45:35.427" v="47" actId="20577"/>
          <ac:spMkLst>
            <pc:docMk/>
            <pc:sldMk cId="3238810631" sldId="552"/>
            <ac:spMk id="197" creationId="{00000000-0000-0000-0000-000000000000}"/>
          </ac:spMkLst>
        </pc:spChg>
        <pc:spChg chg="mod">
          <ac:chgData name="Margot BURIDENT" userId="S::margot.burident@collaboratif-dne.fr::c281ca76-7ca7-4de7-bc03-98a390b0c007" providerId="AD" clId="Web-{D1C7D3D2-6376-41EE-86B3-77AD022E7A21}" dt="2022-11-29T08:45:29.224" v="46" actId="1076"/>
          <ac:spMkLst>
            <pc:docMk/>
            <pc:sldMk cId="3238810631" sldId="552"/>
            <ac:spMk id="200" creationId="{00000000-0000-0000-0000-000000000000}"/>
          </ac:spMkLst>
        </pc:spChg>
      </pc:sldChg>
      <pc:sldChg chg="modSp">
        <pc:chgData name="Margot BURIDENT" userId="S::margot.burident@collaboratif-dne.fr::c281ca76-7ca7-4de7-bc03-98a390b0c007" providerId="AD" clId="Web-{D1C7D3D2-6376-41EE-86B3-77AD022E7A21}" dt="2022-11-29T08:46:00.334" v="51" actId="20577"/>
        <pc:sldMkLst>
          <pc:docMk/>
          <pc:sldMk cId="2253661812" sldId="554"/>
        </pc:sldMkLst>
        <pc:spChg chg="mod">
          <ac:chgData name="Margot BURIDENT" userId="S::margot.burident@collaboratif-dne.fr::c281ca76-7ca7-4de7-bc03-98a390b0c007" providerId="AD" clId="Web-{D1C7D3D2-6376-41EE-86B3-77AD022E7A21}" dt="2022-11-29T08:46:00.334" v="51" actId="20577"/>
          <ac:spMkLst>
            <pc:docMk/>
            <pc:sldMk cId="2253661812" sldId="554"/>
            <ac:spMk id="197" creationId="{00000000-0000-0000-0000-000000000000}"/>
          </ac:spMkLst>
        </pc:spChg>
      </pc:sldChg>
    </pc:docChg>
  </pc:docChgLst>
  <pc:docChgLst>
    <pc:chgData name="Margot BURIDENT" userId="S::margot.burident@collaboratif-dne.fr::c281ca76-7ca7-4de7-bc03-98a390b0c007" providerId="AD" clId="Web-{F4CA2843-1A9F-C0AC-447B-5D727AC0D911}"/>
    <pc:docChg chg="modSld">
      <pc:chgData name="Margot BURIDENT" userId="S::margot.burident@collaboratif-dne.fr::c281ca76-7ca7-4de7-bc03-98a390b0c007" providerId="AD" clId="Web-{F4CA2843-1A9F-C0AC-447B-5D727AC0D911}" dt="2022-11-24T10:09:55.528" v="37"/>
      <pc:docMkLst>
        <pc:docMk/>
      </pc:docMkLst>
      <pc:sldChg chg="addSp modSp">
        <pc:chgData name="Margot BURIDENT" userId="S::margot.burident@collaboratif-dne.fr::c281ca76-7ca7-4de7-bc03-98a390b0c007" providerId="AD" clId="Web-{F4CA2843-1A9F-C0AC-447B-5D727AC0D911}" dt="2022-11-24T10:09:16.058" v="28" actId="20577"/>
        <pc:sldMkLst>
          <pc:docMk/>
          <pc:sldMk cId="1233764112" sldId="399"/>
        </pc:sldMkLst>
        <pc:spChg chg="add mod">
          <ac:chgData name="Margot BURIDENT" userId="S::margot.burident@collaboratif-dne.fr::c281ca76-7ca7-4de7-bc03-98a390b0c007" providerId="AD" clId="Web-{F4CA2843-1A9F-C0AC-447B-5D727AC0D911}" dt="2022-11-24T10:08:57.011" v="25" actId="14100"/>
          <ac:spMkLst>
            <pc:docMk/>
            <pc:sldMk cId="1233764112" sldId="399"/>
            <ac:spMk id="3" creationId="{B99222BD-1551-F34D-FF67-F21929497E58}"/>
          </ac:spMkLst>
        </pc:spChg>
        <pc:spChg chg="mod">
          <ac:chgData name="Margot BURIDENT" userId="S::margot.burident@collaboratif-dne.fr::c281ca76-7ca7-4de7-bc03-98a390b0c007" providerId="AD" clId="Web-{F4CA2843-1A9F-C0AC-447B-5D727AC0D911}" dt="2022-11-24T10:09:16.058" v="28" actId="20577"/>
          <ac:spMkLst>
            <pc:docMk/>
            <pc:sldMk cId="1233764112" sldId="399"/>
            <ac:spMk id="5" creationId="{CCB067EF-6338-C34E-8BD8-AE93FAC383B5}"/>
          </ac:spMkLst>
        </pc:spChg>
      </pc:sldChg>
      <pc:sldChg chg="mod modShow">
        <pc:chgData name="Margot BURIDENT" userId="S::margot.burident@collaboratif-dne.fr::c281ca76-7ca7-4de7-bc03-98a390b0c007" providerId="AD" clId="Web-{F4CA2843-1A9F-C0AC-447B-5D727AC0D911}" dt="2022-11-24T10:09:38.106" v="31"/>
        <pc:sldMkLst>
          <pc:docMk/>
          <pc:sldMk cId="1633694726" sldId="440"/>
        </pc:sldMkLst>
      </pc:sldChg>
      <pc:sldChg chg="mod modShow">
        <pc:chgData name="Margot BURIDENT" userId="S::margot.burident@collaboratif-dne.fr::c281ca76-7ca7-4de7-bc03-98a390b0c007" providerId="AD" clId="Web-{F4CA2843-1A9F-C0AC-447B-5D727AC0D911}" dt="2022-11-24T10:09:37.606" v="29"/>
        <pc:sldMkLst>
          <pc:docMk/>
          <pc:sldMk cId="1324010767" sldId="579"/>
        </pc:sldMkLst>
      </pc:sldChg>
      <pc:sldChg chg="mod modShow">
        <pc:chgData name="Margot BURIDENT" userId="S::margot.burident@collaboratif-dne.fr::c281ca76-7ca7-4de7-bc03-98a390b0c007" providerId="AD" clId="Web-{F4CA2843-1A9F-C0AC-447B-5D727AC0D911}" dt="2022-11-24T10:09:54.419" v="32"/>
        <pc:sldMkLst>
          <pc:docMk/>
          <pc:sldMk cId="1338537630" sldId="588"/>
        </pc:sldMkLst>
      </pc:sldChg>
      <pc:sldChg chg="mod modShow">
        <pc:chgData name="Margot BURIDENT" userId="S::margot.burident@collaboratif-dne.fr::c281ca76-7ca7-4de7-bc03-98a390b0c007" providerId="AD" clId="Web-{F4CA2843-1A9F-C0AC-447B-5D727AC0D911}" dt="2022-11-24T10:09:54.653" v="33"/>
        <pc:sldMkLst>
          <pc:docMk/>
          <pc:sldMk cId="1114063570" sldId="589"/>
        </pc:sldMkLst>
      </pc:sldChg>
      <pc:sldChg chg="mod modShow">
        <pc:chgData name="Margot BURIDENT" userId="S::margot.burident@collaboratif-dne.fr::c281ca76-7ca7-4de7-bc03-98a390b0c007" providerId="AD" clId="Web-{F4CA2843-1A9F-C0AC-447B-5D727AC0D911}" dt="2022-11-24T10:09:55.435" v="36"/>
        <pc:sldMkLst>
          <pc:docMk/>
          <pc:sldMk cId="3424814508" sldId="590"/>
        </pc:sldMkLst>
      </pc:sldChg>
      <pc:sldChg chg="mod modShow">
        <pc:chgData name="Margot BURIDENT" userId="S::margot.burident@collaboratif-dne.fr::c281ca76-7ca7-4de7-bc03-98a390b0c007" providerId="AD" clId="Web-{F4CA2843-1A9F-C0AC-447B-5D727AC0D911}" dt="2022-11-24T10:09:54.935" v="34"/>
        <pc:sldMkLst>
          <pc:docMk/>
          <pc:sldMk cId="601808728" sldId="591"/>
        </pc:sldMkLst>
      </pc:sldChg>
      <pc:sldChg chg="mod modShow">
        <pc:chgData name="Margot BURIDENT" userId="S::margot.burident@collaboratif-dne.fr::c281ca76-7ca7-4de7-bc03-98a390b0c007" providerId="AD" clId="Web-{F4CA2843-1A9F-C0AC-447B-5D727AC0D911}" dt="2022-11-24T10:09:55.169" v="35"/>
        <pc:sldMkLst>
          <pc:docMk/>
          <pc:sldMk cId="2495948909" sldId="592"/>
        </pc:sldMkLst>
      </pc:sldChg>
      <pc:sldChg chg="mod modShow">
        <pc:chgData name="Margot BURIDENT" userId="S::margot.burident@collaboratif-dne.fr::c281ca76-7ca7-4de7-bc03-98a390b0c007" providerId="AD" clId="Web-{F4CA2843-1A9F-C0AC-447B-5D727AC0D911}" dt="2022-11-24T10:09:55.528" v="37"/>
        <pc:sldMkLst>
          <pc:docMk/>
          <pc:sldMk cId="227566034" sldId="596"/>
        </pc:sldMkLst>
      </pc:sldChg>
      <pc:sldChg chg="mod modShow">
        <pc:chgData name="Margot BURIDENT" userId="S::margot.burident@collaboratif-dne.fr::c281ca76-7ca7-4de7-bc03-98a390b0c007" providerId="AD" clId="Web-{F4CA2843-1A9F-C0AC-447B-5D727AC0D911}" dt="2022-11-24T10:09:37.856" v="30"/>
        <pc:sldMkLst>
          <pc:docMk/>
          <pc:sldMk cId="3893114080" sldId="609"/>
        </pc:sldMkLst>
      </pc:sldChg>
    </pc:docChg>
  </pc:docChgLst>
  <pc:docChgLst>
    <pc:chgData name="Margot BURIDENT" userId="S::margot.burident@collaboratif-dne.fr::c281ca76-7ca7-4de7-bc03-98a390b0c007" providerId="AD" clId="Web-{D797ECD5-7855-8049-EF1D-5874ECAC46AC}"/>
    <pc:docChg chg="modSld">
      <pc:chgData name="Margot BURIDENT" userId="S::margot.burident@collaboratif-dne.fr::c281ca76-7ca7-4de7-bc03-98a390b0c007" providerId="AD" clId="Web-{D797ECD5-7855-8049-EF1D-5874ECAC46AC}" dt="2022-11-24T13:10:14.501" v="3"/>
      <pc:docMkLst>
        <pc:docMk/>
      </pc:docMkLst>
      <pc:sldChg chg="modNotes">
        <pc:chgData name="Margot BURIDENT" userId="S::margot.burident@collaboratif-dne.fr::c281ca76-7ca7-4de7-bc03-98a390b0c007" providerId="AD" clId="Web-{D797ECD5-7855-8049-EF1D-5874ECAC46AC}" dt="2022-11-24T13:10:14.501" v="3"/>
        <pc:sldMkLst>
          <pc:docMk/>
          <pc:sldMk cId="20736113" sldId="516"/>
        </pc:sldMkLst>
      </pc:sldChg>
    </pc:docChg>
  </pc:docChgLst>
  <pc:docChgLst>
    <pc:chgData name="Florent GOIFFON" userId="b7f31834-e297-4753-a31b-96c29fed42cf" providerId="ADAL" clId="{A71DE66B-340E-B74B-BEAF-951DEF20B7C8}"/>
    <pc:docChg chg="undo custSel delSld modSld">
      <pc:chgData name="Florent GOIFFON" userId="b7f31834-e297-4753-a31b-96c29fed42cf" providerId="ADAL" clId="{A71DE66B-340E-B74B-BEAF-951DEF20B7C8}" dt="2022-11-28T08:06:35.904" v="355" actId="2696"/>
      <pc:docMkLst>
        <pc:docMk/>
      </pc:docMkLst>
      <pc:sldChg chg="addSp modSp mod">
        <pc:chgData name="Florent GOIFFON" userId="b7f31834-e297-4753-a31b-96c29fed42cf" providerId="ADAL" clId="{A71DE66B-340E-B74B-BEAF-951DEF20B7C8}" dt="2022-11-28T07:44:24.917" v="140" actId="20577"/>
        <pc:sldMkLst>
          <pc:docMk/>
          <pc:sldMk cId="1233764112" sldId="399"/>
        </pc:sldMkLst>
        <pc:spChg chg="mod">
          <ac:chgData name="Florent GOIFFON" userId="b7f31834-e297-4753-a31b-96c29fed42cf" providerId="ADAL" clId="{A71DE66B-340E-B74B-BEAF-951DEF20B7C8}" dt="2022-11-28T07:44:16.010" v="136" actId="948"/>
          <ac:spMkLst>
            <pc:docMk/>
            <pc:sldMk cId="1233764112" sldId="399"/>
            <ac:spMk id="3" creationId="{B99222BD-1551-F34D-FF67-F21929497E58}"/>
          </ac:spMkLst>
        </pc:spChg>
        <pc:spChg chg="mod">
          <ac:chgData name="Florent GOIFFON" userId="b7f31834-e297-4753-a31b-96c29fed42cf" providerId="ADAL" clId="{A71DE66B-340E-B74B-BEAF-951DEF20B7C8}" dt="2022-11-28T07:44:24.917" v="140" actId="20577"/>
          <ac:spMkLst>
            <pc:docMk/>
            <pc:sldMk cId="1233764112" sldId="399"/>
            <ac:spMk id="5" creationId="{CCB067EF-6338-C34E-8BD8-AE93FAC383B5}"/>
          </ac:spMkLst>
        </pc:spChg>
        <pc:spChg chg="add mod">
          <ac:chgData name="Florent GOIFFON" userId="b7f31834-e297-4753-a31b-96c29fed42cf" providerId="ADAL" clId="{A71DE66B-340E-B74B-BEAF-951DEF20B7C8}" dt="2022-11-28T07:42:21.147" v="119" actId="1076"/>
          <ac:spMkLst>
            <pc:docMk/>
            <pc:sldMk cId="1233764112" sldId="399"/>
            <ac:spMk id="6" creationId="{F4B628BA-74E4-8D90-78B0-0CC9BDFA9AD8}"/>
          </ac:spMkLst>
        </pc:spChg>
      </pc:sldChg>
      <pc:sldChg chg="del">
        <pc:chgData name="Florent GOIFFON" userId="b7f31834-e297-4753-a31b-96c29fed42cf" providerId="ADAL" clId="{A71DE66B-340E-B74B-BEAF-951DEF20B7C8}" dt="2022-11-28T08:06:34.897" v="353" actId="2696"/>
        <pc:sldMkLst>
          <pc:docMk/>
          <pc:sldMk cId="1633694726" sldId="440"/>
        </pc:sldMkLst>
      </pc:sldChg>
      <pc:sldChg chg="modSp mod">
        <pc:chgData name="Florent GOIFFON" userId="b7f31834-e297-4753-a31b-96c29fed42cf" providerId="ADAL" clId="{A71DE66B-340E-B74B-BEAF-951DEF20B7C8}" dt="2022-11-28T08:01:22.863" v="235" actId="13926"/>
        <pc:sldMkLst>
          <pc:docMk/>
          <pc:sldMk cId="69465440" sldId="498"/>
        </pc:sldMkLst>
        <pc:spChg chg="mod">
          <ac:chgData name="Florent GOIFFON" userId="b7f31834-e297-4753-a31b-96c29fed42cf" providerId="ADAL" clId="{A71DE66B-340E-B74B-BEAF-951DEF20B7C8}" dt="2022-11-28T08:01:22.863" v="235" actId="13926"/>
          <ac:spMkLst>
            <pc:docMk/>
            <pc:sldMk cId="69465440" sldId="498"/>
            <ac:spMk id="200" creationId="{00000000-0000-0000-0000-000000000000}"/>
          </ac:spMkLst>
        </pc:spChg>
      </pc:sldChg>
      <pc:sldChg chg="modSp mod">
        <pc:chgData name="Florent GOIFFON" userId="b7f31834-e297-4753-a31b-96c29fed42cf" providerId="ADAL" clId="{A71DE66B-340E-B74B-BEAF-951DEF20B7C8}" dt="2022-11-28T08:01:19.195" v="234" actId="13926"/>
        <pc:sldMkLst>
          <pc:docMk/>
          <pc:sldMk cId="20736113" sldId="516"/>
        </pc:sldMkLst>
        <pc:spChg chg="mod">
          <ac:chgData name="Florent GOIFFON" userId="b7f31834-e297-4753-a31b-96c29fed42cf" providerId="ADAL" clId="{A71DE66B-340E-B74B-BEAF-951DEF20B7C8}" dt="2022-11-28T08:01:19.195" v="234" actId="13926"/>
          <ac:spMkLst>
            <pc:docMk/>
            <pc:sldMk cId="20736113" sldId="516"/>
            <ac:spMk id="200" creationId="{00000000-0000-0000-0000-000000000000}"/>
          </ac:spMkLst>
        </pc:spChg>
      </pc:sldChg>
      <pc:sldChg chg="modSp mod">
        <pc:chgData name="Florent GOIFFON" userId="b7f31834-e297-4753-a31b-96c29fed42cf" providerId="ADAL" clId="{A71DE66B-340E-B74B-BEAF-951DEF20B7C8}" dt="2022-11-28T08:01:14.256" v="233" actId="13926"/>
        <pc:sldMkLst>
          <pc:docMk/>
          <pc:sldMk cId="4181135471" sldId="517"/>
        </pc:sldMkLst>
        <pc:spChg chg="mod">
          <ac:chgData name="Florent GOIFFON" userId="b7f31834-e297-4753-a31b-96c29fed42cf" providerId="ADAL" clId="{A71DE66B-340E-B74B-BEAF-951DEF20B7C8}" dt="2022-11-28T08:01:14.256" v="233" actId="13926"/>
          <ac:spMkLst>
            <pc:docMk/>
            <pc:sldMk cId="4181135471" sldId="517"/>
            <ac:spMk id="200" creationId="{00000000-0000-0000-0000-000000000000}"/>
          </ac:spMkLst>
        </pc:spChg>
      </pc:sldChg>
      <pc:sldChg chg="modSp mod">
        <pc:chgData name="Florent GOIFFON" userId="b7f31834-e297-4753-a31b-96c29fed42cf" providerId="ADAL" clId="{A71DE66B-340E-B74B-BEAF-951DEF20B7C8}" dt="2022-11-28T08:01:10.229" v="232" actId="13926"/>
        <pc:sldMkLst>
          <pc:docMk/>
          <pc:sldMk cId="2834823166" sldId="518"/>
        </pc:sldMkLst>
        <pc:spChg chg="mod">
          <ac:chgData name="Florent GOIFFON" userId="b7f31834-e297-4753-a31b-96c29fed42cf" providerId="ADAL" clId="{A71DE66B-340E-B74B-BEAF-951DEF20B7C8}" dt="2022-11-28T08:01:10.229" v="232" actId="13926"/>
          <ac:spMkLst>
            <pc:docMk/>
            <pc:sldMk cId="2834823166" sldId="518"/>
            <ac:spMk id="200" creationId="{00000000-0000-0000-0000-000000000000}"/>
          </ac:spMkLst>
        </pc:spChg>
      </pc:sldChg>
      <pc:sldChg chg="modSp mod">
        <pc:chgData name="Florent GOIFFON" userId="b7f31834-e297-4753-a31b-96c29fed42cf" providerId="ADAL" clId="{A71DE66B-340E-B74B-BEAF-951DEF20B7C8}" dt="2022-11-28T08:01:06.101" v="230" actId="13926"/>
        <pc:sldMkLst>
          <pc:docMk/>
          <pc:sldMk cId="283885890" sldId="519"/>
        </pc:sldMkLst>
        <pc:spChg chg="mod">
          <ac:chgData name="Florent GOIFFON" userId="b7f31834-e297-4753-a31b-96c29fed42cf" providerId="ADAL" clId="{A71DE66B-340E-B74B-BEAF-951DEF20B7C8}" dt="2022-11-28T08:01:06.101" v="230" actId="13926"/>
          <ac:spMkLst>
            <pc:docMk/>
            <pc:sldMk cId="283885890" sldId="519"/>
            <ac:spMk id="200" creationId="{00000000-0000-0000-0000-000000000000}"/>
          </ac:spMkLst>
        </pc:spChg>
      </pc:sldChg>
      <pc:sldChg chg="modSp mod">
        <pc:chgData name="Florent GOIFFON" userId="b7f31834-e297-4753-a31b-96c29fed42cf" providerId="ADAL" clId="{A71DE66B-340E-B74B-BEAF-951DEF20B7C8}" dt="2022-11-28T08:01:01.859" v="229" actId="13926"/>
        <pc:sldMkLst>
          <pc:docMk/>
          <pc:sldMk cId="3119415140" sldId="520"/>
        </pc:sldMkLst>
        <pc:spChg chg="mod">
          <ac:chgData name="Florent GOIFFON" userId="b7f31834-e297-4753-a31b-96c29fed42cf" providerId="ADAL" clId="{A71DE66B-340E-B74B-BEAF-951DEF20B7C8}" dt="2022-11-28T08:01:01.859" v="229" actId="13926"/>
          <ac:spMkLst>
            <pc:docMk/>
            <pc:sldMk cId="3119415140" sldId="520"/>
            <ac:spMk id="200" creationId="{00000000-0000-0000-0000-000000000000}"/>
          </ac:spMkLst>
        </pc:spChg>
      </pc:sldChg>
      <pc:sldChg chg="modSp mod">
        <pc:chgData name="Florent GOIFFON" userId="b7f31834-e297-4753-a31b-96c29fed42cf" providerId="ADAL" clId="{A71DE66B-340E-B74B-BEAF-951DEF20B7C8}" dt="2022-11-28T08:02:00.993" v="236" actId="20577"/>
        <pc:sldMkLst>
          <pc:docMk/>
          <pc:sldMk cId="608366914" sldId="521"/>
        </pc:sldMkLst>
        <pc:spChg chg="mod">
          <ac:chgData name="Florent GOIFFON" userId="b7f31834-e297-4753-a31b-96c29fed42cf" providerId="ADAL" clId="{A71DE66B-340E-B74B-BEAF-951DEF20B7C8}" dt="2022-11-28T08:02:00.993" v="236" actId="20577"/>
          <ac:spMkLst>
            <pc:docMk/>
            <pc:sldMk cId="608366914" sldId="521"/>
            <ac:spMk id="200" creationId="{00000000-0000-0000-0000-000000000000}"/>
          </ac:spMkLst>
        </pc:spChg>
      </pc:sldChg>
      <pc:sldChg chg="modSp mod">
        <pc:chgData name="Florent GOIFFON" userId="b7f31834-e297-4753-a31b-96c29fed42cf" providerId="ADAL" clId="{A71DE66B-340E-B74B-BEAF-951DEF20B7C8}" dt="2022-11-28T08:05:12.175" v="313" actId="1036"/>
        <pc:sldMkLst>
          <pc:docMk/>
          <pc:sldMk cId="2388793652" sldId="522"/>
        </pc:sldMkLst>
        <pc:spChg chg="mod">
          <ac:chgData name="Florent GOIFFON" userId="b7f31834-e297-4753-a31b-96c29fed42cf" providerId="ADAL" clId="{A71DE66B-340E-B74B-BEAF-951DEF20B7C8}" dt="2022-11-28T08:05:12.175" v="313" actId="1036"/>
          <ac:spMkLst>
            <pc:docMk/>
            <pc:sldMk cId="2388793652" sldId="522"/>
            <ac:spMk id="200" creationId="{00000000-0000-0000-0000-000000000000}"/>
          </ac:spMkLst>
        </pc:spChg>
      </pc:sldChg>
      <pc:sldChg chg="delSp modSp mod">
        <pc:chgData name="Florent GOIFFON" userId="b7f31834-e297-4753-a31b-96c29fed42cf" providerId="ADAL" clId="{A71DE66B-340E-B74B-BEAF-951DEF20B7C8}" dt="2022-11-28T08:06:27.397" v="352" actId="1076"/>
        <pc:sldMkLst>
          <pc:docMk/>
          <pc:sldMk cId="3238810631" sldId="552"/>
        </pc:sldMkLst>
        <pc:spChg chg="del">
          <ac:chgData name="Florent GOIFFON" userId="b7f31834-e297-4753-a31b-96c29fed42cf" providerId="ADAL" clId="{A71DE66B-340E-B74B-BEAF-951DEF20B7C8}" dt="2022-11-28T08:05:36.594" v="328" actId="478"/>
          <ac:spMkLst>
            <pc:docMk/>
            <pc:sldMk cId="3238810631" sldId="552"/>
            <ac:spMk id="5" creationId="{15013E42-C1BF-B169-0A32-C850139AEC5C}"/>
          </ac:spMkLst>
        </pc:spChg>
        <pc:spChg chg="mod">
          <ac:chgData name="Florent GOIFFON" userId="b7f31834-e297-4753-a31b-96c29fed42cf" providerId="ADAL" clId="{A71DE66B-340E-B74B-BEAF-951DEF20B7C8}" dt="2022-11-28T08:06:27.397" v="352" actId="1076"/>
          <ac:spMkLst>
            <pc:docMk/>
            <pc:sldMk cId="3238810631" sldId="552"/>
            <ac:spMk id="200" creationId="{00000000-0000-0000-0000-000000000000}"/>
          </ac:spMkLst>
        </pc:spChg>
      </pc:sldChg>
      <pc:sldChg chg="modSp mod">
        <pc:chgData name="Florent GOIFFON" userId="b7f31834-e297-4753-a31b-96c29fed42cf" providerId="ADAL" clId="{A71DE66B-340E-B74B-BEAF-951DEF20B7C8}" dt="2022-11-28T08:05:53.617" v="332" actId="14100"/>
        <pc:sldMkLst>
          <pc:docMk/>
          <pc:sldMk cId="475980778" sldId="553"/>
        </pc:sldMkLst>
        <pc:spChg chg="mod">
          <ac:chgData name="Florent GOIFFON" userId="b7f31834-e297-4753-a31b-96c29fed42cf" providerId="ADAL" clId="{A71DE66B-340E-B74B-BEAF-951DEF20B7C8}" dt="2022-11-28T08:05:46.815" v="330" actId="1076"/>
          <ac:spMkLst>
            <pc:docMk/>
            <pc:sldMk cId="475980778" sldId="553"/>
            <ac:spMk id="197" creationId="{00000000-0000-0000-0000-000000000000}"/>
          </ac:spMkLst>
        </pc:spChg>
        <pc:spChg chg="mod">
          <ac:chgData name="Florent GOIFFON" userId="b7f31834-e297-4753-a31b-96c29fed42cf" providerId="ADAL" clId="{A71DE66B-340E-B74B-BEAF-951DEF20B7C8}" dt="2022-11-28T08:05:53.617" v="332" actId="14100"/>
          <ac:spMkLst>
            <pc:docMk/>
            <pc:sldMk cId="475980778" sldId="553"/>
            <ac:spMk id="200" creationId="{00000000-0000-0000-0000-000000000000}"/>
          </ac:spMkLst>
        </pc:spChg>
      </pc:sldChg>
      <pc:sldChg chg="delSp modSp mod">
        <pc:chgData name="Florent GOIFFON" userId="b7f31834-e297-4753-a31b-96c29fed42cf" providerId="ADAL" clId="{A71DE66B-340E-B74B-BEAF-951DEF20B7C8}" dt="2022-11-28T08:06:20.738" v="350" actId="1076"/>
        <pc:sldMkLst>
          <pc:docMk/>
          <pc:sldMk cId="2253661812" sldId="554"/>
        </pc:sldMkLst>
        <pc:spChg chg="del">
          <ac:chgData name="Florent GOIFFON" userId="b7f31834-e297-4753-a31b-96c29fed42cf" providerId="ADAL" clId="{A71DE66B-340E-B74B-BEAF-951DEF20B7C8}" dt="2022-11-28T08:06:13.478" v="348" actId="478"/>
          <ac:spMkLst>
            <pc:docMk/>
            <pc:sldMk cId="2253661812" sldId="554"/>
            <ac:spMk id="5" creationId="{15013E42-C1BF-B169-0A32-C850139AEC5C}"/>
          </ac:spMkLst>
        </pc:spChg>
        <pc:spChg chg="mod">
          <ac:chgData name="Florent GOIFFON" userId="b7f31834-e297-4753-a31b-96c29fed42cf" providerId="ADAL" clId="{A71DE66B-340E-B74B-BEAF-951DEF20B7C8}" dt="2022-11-28T08:06:20.738" v="350" actId="1076"/>
          <ac:spMkLst>
            <pc:docMk/>
            <pc:sldMk cId="2253661812" sldId="554"/>
            <ac:spMk id="200" creationId="{00000000-0000-0000-0000-000000000000}"/>
          </ac:spMkLst>
        </pc:spChg>
      </pc:sldChg>
      <pc:sldChg chg="del">
        <pc:chgData name="Florent GOIFFON" userId="b7f31834-e297-4753-a31b-96c29fed42cf" providerId="ADAL" clId="{A71DE66B-340E-B74B-BEAF-951DEF20B7C8}" dt="2022-11-28T08:06:35.904" v="355" actId="2696"/>
        <pc:sldMkLst>
          <pc:docMk/>
          <pc:sldMk cId="1324010767" sldId="579"/>
        </pc:sldMkLst>
      </pc:sldChg>
      <pc:sldChg chg="del">
        <pc:chgData name="Florent GOIFFON" userId="b7f31834-e297-4753-a31b-96c29fed42cf" providerId="ADAL" clId="{A71DE66B-340E-B74B-BEAF-951DEF20B7C8}" dt="2022-11-28T08:06:35.371" v="354" actId="2696"/>
        <pc:sldMkLst>
          <pc:docMk/>
          <pc:sldMk cId="3893114080" sldId="609"/>
        </pc:sldMkLst>
      </pc:sldChg>
      <pc:sldChg chg="modSp mod">
        <pc:chgData name="Florent GOIFFON" userId="b7f31834-e297-4753-a31b-96c29fed42cf" providerId="ADAL" clId="{A71DE66B-340E-B74B-BEAF-951DEF20B7C8}" dt="2022-11-28T07:54:16.100" v="201" actId="207"/>
        <pc:sldMkLst>
          <pc:docMk/>
          <pc:sldMk cId="3750019763" sldId="652"/>
        </pc:sldMkLst>
        <pc:spChg chg="mod">
          <ac:chgData name="Florent GOIFFON" userId="b7f31834-e297-4753-a31b-96c29fed42cf" providerId="ADAL" clId="{A71DE66B-340E-B74B-BEAF-951DEF20B7C8}" dt="2022-11-28T07:53:43.611" v="185" actId="1035"/>
          <ac:spMkLst>
            <pc:docMk/>
            <pc:sldMk cId="3750019763" sldId="652"/>
            <ac:spMk id="2" creationId="{2FCB396C-5471-3E45-51BB-B7DD5CD6DB64}"/>
          </ac:spMkLst>
        </pc:spChg>
        <pc:spChg chg="mod">
          <ac:chgData name="Florent GOIFFON" userId="b7f31834-e297-4753-a31b-96c29fed42cf" providerId="ADAL" clId="{A71DE66B-340E-B74B-BEAF-951DEF20B7C8}" dt="2022-11-28T07:54:16.100" v="201" actId="207"/>
          <ac:spMkLst>
            <pc:docMk/>
            <pc:sldMk cId="3750019763" sldId="652"/>
            <ac:spMk id="12" creationId="{768D615A-4EFF-EE97-EA5D-8FF0395C1017}"/>
          </ac:spMkLst>
        </pc:spChg>
      </pc:sldChg>
      <pc:sldChg chg="modSp mod">
        <pc:chgData name="Florent GOIFFON" userId="b7f31834-e297-4753-a31b-96c29fed42cf" providerId="ADAL" clId="{A71DE66B-340E-B74B-BEAF-951DEF20B7C8}" dt="2022-11-28T07:52:58.846" v="166" actId="1038"/>
        <pc:sldMkLst>
          <pc:docMk/>
          <pc:sldMk cId="2873236715" sldId="653"/>
        </pc:sldMkLst>
        <pc:spChg chg="mod">
          <ac:chgData name="Florent GOIFFON" userId="b7f31834-e297-4753-a31b-96c29fed42cf" providerId="ADAL" clId="{A71DE66B-340E-B74B-BEAF-951DEF20B7C8}" dt="2022-11-28T07:52:58.846" v="166" actId="1038"/>
          <ac:spMkLst>
            <pc:docMk/>
            <pc:sldMk cId="2873236715" sldId="653"/>
            <ac:spMk id="3" creationId="{B75469CB-C078-E8C8-BCBC-87926D1C6AA7}"/>
          </ac:spMkLst>
        </pc:spChg>
        <pc:spChg chg="mod">
          <ac:chgData name="Florent GOIFFON" userId="b7f31834-e297-4753-a31b-96c29fed42cf" providerId="ADAL" clId="{A71DE66B-340E-B74B-BEAF-951DEF20B7C8}" dt="2022-11-28T07:52:48.737" v="146" actId="14100"/>
          <ac:spMkLst>
            <pc:docMk/>
            <pc:sldMk cId="2873236715" sldId="653"/>
            <ac:spMk id="8" creationId="{9007FB38-BD72-1A01-8E31-2914E53E7E0D}"/>
          </ac:spMkLst>
        </pc:spChg>
        <pc:spChg chg="mod">
          <ac:chgData name="Florent GOIFFON" userId="b7f31834-e297-4753-a31b-96c29fed42cf" providerId="ADAL" clId="{A71DE66B-340E-B74B-BEAF-951DEF20B7C8}" dt="2022-11-28T07:52:38.423" v="144" actId="14100"/>
          <ac:spMkLst>
            <pc:docMk/>
            <pc:sldMk cId="2873236715" sldId="653"/>
            <ac:spMk id="10" creationId="{1163D1D3-1914-12F3-D316-B5DC91321D49}"/>
          </ac:spMkLst>
        </pc:spChg>
      </pc:sldChg>
    </pc:docChg>
  </pc:docChgLst>
  <pc:docChgLst>
    <pc:chgData name="Margot BURIDENT" userId="S::margot.burident@collaboratif-dne.fr::c281ca76-7ca7-4de7-bc03-98a390b0c007" providerId="AD" clId="Web-{0F3362BD-0DEF-E008-6099-19A55CBF2925}"/>
    <pc:docChg chg="addSld modSld">
      <pc:chgData name="Margot BURIDENT" userId="S::margot.burident@collaboratif-dne.fr::c281ca76-7ca7-4de7-bc03-98a390b0c007" providerId="AD" clId="Web-{0F3362BD-0DEF-E008-6099-19A55CBF2925}" dt="2022-11-28T12:53:51.486" v="84" actId="1076"/>
      <pc:docMkLst>
        <pc:docMk/>
      </pc:docMkLst>
      <pc:sldChg chg="modSp add replId">
        <pc:chgData name="Margot BURIDENT" userId="S::margot.burident@collaboratif-dne.fr::c281ca76-7ca7-4de7-bc03-98a390b0c007" providerId="AD" clId="Web-{0F3362BD-0DEF-E008-6099-19A55CBF2925}" dt="2022-11-28T12:53:51.486" v="84" actId="1076"/>
        <pc:sldMkLst>
          <pc:docMk/>
          <pc:sldMk cId="2441111076" sldId="654"/>
        </pc:sldMkLst>
        <pc:spChg chg="mod">
          <ac:chgData name="Margot BURIDENT" userId="S::margot.burident@collaboratif-dne.fr::c281ca76-7ca7-4de7-bc03-98a390b0c007" providerId="AD" clId="Web-{0F3362BD-0DEF-E008-6099-19A55CBF2925}" dt="2022-11-28T12:51:45.028" v="3" actId="20577"/>
          <ac:spMkLst>
            <pc:docMk/>
            <pc:sldMk cId="2441111076" sldId="654"/>
            <ac:spMk id="2" creationId="{D392443B-F1A6-7028-E153-EF035695E1F7}"/>
          </ac:spMkLst>
        </pc:spChg>
        <pc:graphicFrameChg chg="mod modGraphic">
          <ac:chgData name="Margot BURIDENT" userId="S::margot.burident@collaboratif-dne.fr::c281ca76-7ca7-4de7-bc03-98a390b0c007" providerId="AD" clId="Web-{0F3362BD-0DEF-E008-6099-19A55CBF2925}" dt="2022-11-28T12:53:51.486" v="84" actId="1076"/>
          <ac:graphicFrameMkLst>
            <pc:docMk/>
            <pc:sldMk cId="2441111076" sldId="654"/>
            <ac:graphicFrameMk id="5" creationId="{5280606C-A280-D44B-A36A-3DB1E45AD62C}"/>
          </ac:graphicFrameMkLst>
        </pc:graphicFrameChg>
      </pc:sldChg>
    </pc:docChg>
  </pc:docChgLst>
  <pc:docChgLst>
    <pc:chgData name="Margot BURIDENT " userId="c281ca76-7ca7-4de7-bc03-98a390b0c007" providerId="ADAL" clId="{F7FFF2A1-A533-498B-82D4-CC6DE9F35FBF}"/>
    <pc:docChg chg="custSel addSld modSld">
      <pc:chgData name="Margot BURIDENT " userId="c281ca76-7ca7-4de7-bc03-98a390b0c007" providerId="ADAL" clId="{F7FFF2A1-A533-498B-82D4-CC6DE9F35FBF}" dt="2022-11-24T10:03:28.481" v="47"/>
      <pc:docMkLst>
        <pc:docMk/>
      </pc:docMkLst>
      <pc:sldChg chg="addSp delSp modSp add modTransition">
        <pc:chgData name="Margot BURIDENT " userId="c281ca76-7ca7-4de7-bc03-98a390b0c007" providerId="ADAL" clId="{F7FFF2A1-A533-498B-82D4-CC6DE9F35FBF}" dt="2022-11-24T10:03:28.481" v="47"/>
        <pc:sldMkLst>
          <pc:docMk/>
          <pc:sldMk cId="3079667732" sldId="610"/>
        </pc:sldMkLst>
        <pc:spChg chg="add del mod">
          <ac:chgData name="Margot BURIDENT " userId="c281ca76-7ca7-4de7-bc03-98a390b0c007" providerId="ADAL" clId="{F7FFF2A1-A533-498B-82D4-CC6DE9F35FBF}" dt="2022-11-24T10:03:23.919" v="46"/>
          <ac:spMkLst>
            <pc:docMk/>
            <pc:sldMk cId="3079667732" sldId="610"/>
            <ac:spMk id="2" creationId="{BDCABA87-1A3F-4263-9C7F-144AA7ECFAA1}"/>
          </ac:spMkLst>
        </pc:spChg>
        <pc:spChg chg="add del mod">
          <ac:chgData name="Margot BURIDENT " userId="c281ca76-7ca7-4de7-bc03-98a390b0c007" providerId="ADAL" clId="{F7FFF2A1-A533-498B-82D4-CC6DE9F35FBF}" dt="2022-11-24T10:03:23.919" v="46"/>
          <ac:spMkLst>
            <pc:docMk/>
            <pc:sldMk cId="3079667732" sldId="610"/>
            <ac:spMk id="4" creationId="{0F166BA5-C44F-4078-A15D-74073757FC88}"/>
          </ac:spMkLst>
        </pc:spChg>
        <pc:spChg chg="add del mod">
          <ac:chgData name="Margot BURIDENT " userId="c281ca76-7ca7-4de7-bc03-98a390b0c007" providerId="ADAL" clId="{F7FFF2A1-A533-498B-82D4-CC6DE9F35FBF}" dt="2022-11-24T10:03:23.919" v="46"/>
          <ac:spMkLst>
            <pc:docMk/>
            <pc:sldMk cId="3079667732" sldId="610"/>
            <ac:spMk id="5" creationId="{B1067B74-26CE-4030-A9AB-0FF28A8B5530}"/>
          </ac:spMkLst>
        </pc:spChg>
      </pc:sldChg>
      <pc:sldChg chg="addSp delSp modSp">
        <pc:chgData name="Margot BURIDENT " userId="c281ca76-7ca7-4de7-bc03-98a390b0c007" providerId="ADAL" clId="{F7FFF2A1-A533-498B-82D4-CC6DE9F35FBF}" dt="2022-11-24T10:01:40.989" v="43" actId="255"/>
        <pc:sldMkLst>
          <pc:docMk/>
          <pc:sldMk cId="1298558995" sldId="613"/>
        </pc:sldMkLst>
        <pc:spChg chg="del mod">
          <ac:chgData name="Margot BURIDENT " userId="c281ca76-7ca7-4de7-bc03-98a390b0c007" providerId="ADAL" clId="{F7FFF2A1-A533-498B-82D4-CC6DE9F35FBF}" dt="2022-11-24T09:59:39.649" v="9" actId="478"/>
          <ac:spMkLst>
            <pc:docMk/>
            <pc:sldMk cId="1298558995" sldId="613"/>
            <ac:spMk id="2" creationId="{A57F53CB-87F1-451F-BFC5-7784D4C8DFBC}"/>
          </ac:spMkLst>
        </pc:spChg>
        <pc:spChg chg="add del">
          <ac:chgData name="Margot BURIDENT " userId="c281ca76-7ca7-4de7-bc03-98a390b0c007" providerId="ADAL" clId="{F7FFF2A1-A533-498B-82D4-CC6DE9F35FBF}" dt="2022-11-24T09:59:21.574" v="1"/>
          <ac:spMkLst>
            <pc:docMk/>
            <pc:sldMk cId="1298558995" sldId="613"/>
            <ac:spMk id="4" creationId="{BFA8B1AA-0910-4419-B4EA-60ACA937B8CC}"/>
          </ac:spMkLst>
        </pc:spChg>
        <pc:spChg chg="add mod">
          <ac:chgData name="Margot BURIDENT " userId="c281ca76-7ca7-4de7-bc03-98a390b0c007" providerId="ADAL" clId="{F7FFF2A1-A533-498B-82D4-CC6DE9F35FBF}" dt="2022-11-24T09:59:39.649" v="9" actId="478"/>
          <ac:spMkLst>
            <pc:docMk/>
            <pc:sldMk cId="1298558995" sldId="613"/>
            <ac:spMk id="6" creationId="{926F2181-3A7C-48CA-9A18-60EDB514F201}"/>
          </ac:spMkLst>
        </pc:spChg>
        <pc:spChg chg="add mod">
          <ac:chgData name="Margot BURIDENT " userId="c281ca76-7ca7-4de7-bc03-98a390b0c007" providerId="ADAL" clId="{F7FFF2A1-A533-498B-82D4-CC6DE9F35FBF}" dt="2022-11-24T10:01:40.989" v="43" actId="255"/>
          <ac:spMkLst>
            <pc:docMk/>
            <pc:sldMk cId="1298558995" sldId="613"/>
            <ac:spMk id="7" creationId="{DD821C67-D367-4889-9C29-B900DEFF9482}"/>
          </ac:spMkLst>
        </pc:spChg>
      </pc:sldChg>
      <pc:sldChg chg="add">
        <pc:chgData name="Margot BURIDENT " userId="c281ca76-7ca7-4de7-bc03-98a390b0c007" providerId="ADAL" clId="{F7FFF2A1-A533-498B-82D4-CC6DE9F35FBF}" dt="2022-11-24T10:00:30.486" v="34"/>
        <pc:sldMkLst>
          <pc:docMk/>
          <pc:sldMk cId="2208245373" sldId="630"/>
        </pc:sldMkLst>
      </pc:sldChg>
      <pc:sldChg chg="add">
        <pc:chgData name="Margot BURIDENT " userId="c281ca76-7ca7-4de7-bc03-98a390b0c007" providerId="ADAL" clId="{F7FFF2A1-A533-498B-82D4-CC6DE9F35FBF}" dt="2022-11-24T10:00:30.486" v="34"/>
        <pc:sldMkLst>
          <pc:docMk/>
          <pc:sldMk cId="481880368" sldId="639"/>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hyperlink" Target="https://www.horizon-europe.gouv.fr/recherche/media/replay/tag/shs" TargetMode="External"/><Relationship Id="rId2" Type="http://schemas.openxmlformats.org/officeDocument/2006/relationships/hyperlink" Target="https://www.horizon-europe.gouv.fr/sites/default/files/2022-05/fiche-faites-venir-le-pcn-shs-pdf-6317.pdf" TargetMode="External"/><Relationship Id="rId1" Type="http://schemas.openxmlformats.org/officeDocument/2006/relationships/hyperlink" Target="https://www.horizon-europe.gouv.fr/boite-outils-du-pcn-cluster-2-30216"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www.horizon-europe.gouv.fr/sites/default/files/2022-05/fiche-faites-venir-le-pcn-shs-pdf-6317.pdf" TargetMode="External"/><Relationship Id="rId2" Type="http://schemas.openxmlformats.org/officeDocument/2006/relationships/hyperlink" Target="https://www.horizon-europe.gouv.fr/boite-outils-du-pcn-cluster-2-30216" TargetMode="External"/><Relationship Id="rId1" Type="http://schemas.openxmlformats.org/officeDocument/2006/relationships/hyperlink" Target="https://www.horizon-europe.gouv.fr/recherche/media/replay/tag/shs"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EE8E22-3CBE-46B6-9782-72394A22A4E7}" type="doc">
      <dgm:prSet loTypeId="urn:microsoft.com/office/officeart/2005/8/layout/cycle4" loCatId="relationship" qsTypeId="urn:microsoft.com/office/officeart/2005/8/quickstyle/simple1" qsCatId="simple" csTypeId="urn:microsoft.com/office/officeart/2005/8/colors/colorful1" csCatId="colorful" phldr="1"/>
      <dgm:spPr/>
      <dgm:t>
        <a:bodyPr/>
        <a:lstStyle/>
        <a:p>
          <a:endParaRPr lang="fr-FR"/>
        </a:p>
      </dgm:t>
    </dgm:pt>
    <dgm:pt modelId="{5F001706-E2CE-419B-A417-26CF7B7C59C3}">
      <dgm:prSet phldrT="[Texte]"/>
      <dgm:spPr/>
      <dgm:t>
        <a:bodyPr/>
        <a:lstStyle/>
        <a:p>
          <a:r>
            <a:rPr lang="fr-FR">
              <a:latin typeface="Arial"/>
            </a:rPr>
            <a:t>Evénements</a:t>
          </a:r>
          <a:r>
            <a:rPr lang="fr-FR"/>
            <a:t> organisés par le PCN</a:t>
          </a:r>
        </a:p>
      </dgm:t>
    </dgm:pt>
    <dgm:pt modelId="{C9A0CF69-7F42-4667-9A5D-8694B32AC839}" type="parTrans" cxnId="{682F832E-26C4-41A2-84DD-76F437F0AE3F}">
      <dgm:prSet/>
      <dgm:spPr/>
      <dgm:t>
        <a:bodyPr/>
        <a:lstStyle/>
        <a:p>
          <a:endParaRPr lang="fr-FR"/>
        </a:p>
      </dgm:t>
    </dgm:pt>
    <dgm:pt modelId="{C4D7BA0F-BDA6-484E-A769-A139ED787DBF}" type="sibTrans" cxnId="{682F832E-26C4-41A2-84DD-76F437F0AE3F}">
      <dgm:prSet/>
      <dgm:spPr/>
      <dgm:t>
        <a:bodyPr/>
        <a:lstStyle/>
        <a:p>
          <a:endParaRPr lang="fr-FR"/>
        </a:p>
      </dgm:t>
    </dgm:pt>
    <dgm:pt modelId="{8F9A4809-E840-4676-8CB9-49BD1D6D8B33}">
      <dgm:prSet phldrT="[Texte]"/>
      <dgm:spPr/>
      <dgm:t>
        <a:bodyPr/>
        <a:lstStyle/>
        <a:p>
          <a:r>
            <a:rPr lang="fr-FR"/>
            <a:t>Sessions sur mesure</a:t>
          </a:r>
        </a:p>
      </dgm:t>
    </dgm:pt>
    <dgm:pt modelId="{CA0520C2-D464-448C-B23C-B35DBAF5D753}" type="parTrans" cxnId="{0E0CB5D2-1C5A-42B7-B6A2-AB51D80E51D0}">
      <dgm:prSet/>
      <dgm:spPr/>
      <dgm:t>
        <a:bodyPr/>
        <a:lstStyle/>
        <a:p>
          <a:endParaRPr lang="fr-FR"/>
        </a:p>
      </dgm:t>
    </dgm:pt>
    <dgm:pt modelId="{CB83C0C1-54EB-443B-80DD-DF172002DA80}" type="sibTrans" cxnId="{0E0CB5D2-1C5A-42B7-B6A2-AB51D80E51D0}">
      <dgm:prSet/>
      <dgm:spPr/>
      <dgm:t>
        <a:bodyPr/>
        <a:lstStyle/>
        <a:p>
          <a:endParaRPr lang="fr-FR"/>
        </a:p>
      </dgm:t>
    </dgm:pt>
    <dgm:pt modelId="{2CF0EF9A-635A-4DC8-8228-1E687CE2BA06}">
      <dgm:prSet phldrT="[Texte]"/>
      <dgm:spPr/>
      <dgm:t>
        <a:bodyPr/>
        <a:lstStyle/>
        <a:p>
          <a:r>
            <a:rPr lang="fr-FR"/>
            <a:t>Rendez-vous individuels</a:t>
          </a:r>
        </a:p>
      </dgm:t>
    </dgm:pt>
    <dgm:pt modelId="{C1DC6B04-8161-409A-8958-576350323C5A}" type="parTrans" cxnId="{52CA3FDE-2626-45B9-899B-92E919510782}">
      <dgm:prSet/>
      <dgm:spPr/>
      <dgm:t>
        <a:bodyPr/>
        <a:lstStyle/>
        <a:p>
          <a:endParaRPr lang="fr-FR"/>
        </a:p>
      </dgm:t>
    </dgm:pt>
    <dgm:pt modelId="{A5717674-8165-4F61-97BE-12A21C3755CE}" type="sibTrans" cxnId="{52CA3FDE-2626-45B9-899B-92E919510782}">
      <dgm:prSet/>
      <dgm:spPr/>
      <dgm:t>
        <a:bodyPr/>
        <a:lstStyle/>
        <a:p>
          <a:endParaRPr lang="fr-FR"/>
        </a:p>
      </dgm:t>
    </dgm:pt>
    <dgm:pt modelId="{20B69A29-2215-4675-BD0C-CEDD77EFCF70}">
      <dgm:prSet phldrT="[Texte]"/>
      <dgm:spPr/>
      <dgm:t>
        <a:bodyPr/>
        <a:lstStyle/>
        <a:p>
          <a:r>
            <a:rPr lang="fr-FR"/>
            <a:t>Ressources sur horizon-europe.gouv.fr</a:t>
          </a:r>
        </a:p>
      </dgm:t>
    </dgm:pt>
    <dgm:pt modelId="{45E8BF5B-D01B-4E6B-9315-2C7CACD6D746}" type="parTrans" cxnId="{ACEC501B-ECCB-4757-81F7-AFCBE8EF0B41}">
      <dgm:prSet/>
      <dgm:spPr/>
      <dgm:t>
        <a:bodyPr/>
        <a:lstStyle/>
        <a:p>
          <a:endParaRPr lang="fr-FR"/>
        </a:p>
      </dgm:t>
    </dgm:pt>
    <dgm:pt modelId="{D1B6EE05-71FE-4C16-A492-3DD96AD1029B}" type="sibTrans" cxnId="{ACEC501B-ECCB-4757-81F7-AFCBE8EF0B41}">
      <dgm:prSet/>
      <dgm:spPr/>
      <dgm:t>
        <a:bodyPr/>
        <a:lstStyle/>
        <a:p>
          <a:endParaRPr lang="fr-FR"/>
        </a:p>
      </dgm:t>
    </dgm:pt>
    <dgm:pt modelId="{C9C165E5-8792-4616-8626-212367C30B0E}">
      <dgm:prSet phldrT="[Texte]" custT="1"/>
      <dgm:spPr/>
      <dgm:t>
        <a:bodyPr/>
        <a:lstStyle/>
        <a:p>
          <a:r>
            <a:rPr lang="fr-FR" sz="1000"/>
            <a:t>Sessions d’information sur les opportunités de financement</a:t>
          </a:r>
        </a:p>
      </dgm:t>
    </dgm:pt>
    <dgm:pt modelId="{8EE9B740-26B3-4D05-B6F1-3552BDD458E6}" type="parTrans" cxnId="{C165C381-53CD-4DB2-810D-CCCD1799CB59}">
      <dgm:prSet/>
      <dgm:spPr/>
      <dgm:t>
        <a:bodyPr/>
        <a:lstStyle/>
        <a:p>
          <a:endParaRPr lang="fr-FR"/>
        </a:p>
      </dgm:t>
    </dgm:pt>
    <dgm:pt modelId="{66A45254-82AB-425B-A842-1469A428BD3D}" type="sibTrans" cxnId="{C165C381-53CD-4DB2-810D-CCCD1799CB59}">
      <dgm:prSet/>
      <dgm:spPr/>
      <dgm:t>
        <a:bodyPr/>
        <a:lstStyle/>
        <a:p>
          <a:endParaRPr lang="fr-FR"/>
        </a:p>
      </dgm:t>
    </dgm:pt>
    <dgm:pt modelId="{0E1B7DEC-D410-4DD2-9873-A492DA088FB5}">
      <dgm:prSet phldrT="[Texte]" custT="1"/>
      <dgm:spPr/>
      <dgm:t>
        <a:bodyPr/>
        <a:lstStyle/>
        <a:p>
          <a:pPr algn="r"/>
          <a:r>
            <a:rPr lang="fr-FR" sz="1000"/>
            <a:t>Co-organisation avec les établissements et les structures de recherche</a:t>
          </a:r>
        </a:p>
      </dgm:t>
    </dgm:pt>
    <dgm:pt modelId="{00919EA4-8304-47CD-B0DA-235DA421E64F}" type="parTrans" cxnId="{617D023D-9942-44F1-A9D1-82530300BF28}">
      <dgm:prSet/>
      <dgm:spPr/>
      <dgm:t>
        <a:bodyPr/>
        <a:lstStyle/>
        <a:p>
          <a:endParaRPr lang="fr-FR"/>
        </a:p>
      </dgm:t>
    </dgm:pt>
    <dgm:pt modelId="{19AF61E5-927C-4679-B6BD-05ED6FEB3742}" type="sibTrans" cxnId="{617D023D-9942-44F1-A9D1-82530300BF28}">
      <dgm:prSet/>
      <dgm:spPr/>
      <dgm:t>
        <a:bodyPr/>
        <a:lstStyle/>
        <a:p>
          <a:endParaRPr lang="fr-FR"/>
        </a:p>
      </dgm:t>
    </dgm:pt>
    <dgm:pt modelId="{C2898367-756C-486A-9A60-97862EF08D8E}">
      <dgm:prSet phldrT="[Texte]" custT="1"/>
      <dgm:spPr/>
      <dgm:t>
        <a:bodyPr/>
        <a:lstStyle/>
        <a:p>
          <a:pPr algn="r"/>
          <a:r>
            <a:rPr lang="fr-FR" sz="1000"/>
            <a:t>Aide à l’orientation</a:t>
          </a:r>
        </a:p>
      </dgm:t>
    </dgm:pt>
    <dgm:pt modelId="{79E9F579-F10D-4284-B172-4ADEB1EC8952}" type="parTrans" cxnId="{491FABCA-1A8A-45BB-8F8C-197B70641321}">
      <dgm:prSet/>
      <dgm:spPr/>
      <dgm:t>
        <a:bodyPr/>
        <a:lstStyle/>
        <a:p>
          <a:endParaRPr lang="fr-FR"/>
        </a:p>
      </dgm:t>
    </dgm:pt>
    <dgm:pt modelId="{62F033D8-46F1-4B2E-821A-1760E050606C}" type="sibTrans" cxnId="{491FABCA-1A8A-45BB-8F8C-197B70641321}">
      <dgm:prSet/>
      <dgm:spPr/>
      <dgm:t>
        <a:bodyPr/>
        <a:lstStyle/>
        <a:p>
          <a:endParaRPr lang="fr-FR"/>
        </a:p>
      </dgm:t>
    </dgm:pt>
    <dgm:pt modelId="{B3C0F9CD-6E12-4D74-979F-0444C94EFB08}">
      <dgm:prSet phldrT="[Texte]" custT="1"/>
      <dgm:spPr/>
      <dgm:t>
        <a:bodyPr/>
        <a:lstStyle/>
        <a:p>
          <a:pPr algn="r"/>
          <a:r>
            <a:rPr lang="fr-FR" sz="1000"/>
            <a:t>Conseils personnalisés aux porteurs de projets</a:t>
          </a:r>
        </a:p>
      </dgm:t>
    </dgm:pt>
    <dgm:pt modelId="{992371D0-6ABE-4E86-8CD6-ADDA59FCDB1B}" type="parTrans" cxnId="{C86EBDB5-CC2F-4865-A0C1-F76CF237FE5B}">
      <dgm:prSet/>
      <dgm:spPr/>
      <dgm:t>
        <a:bodyPr/>
        <a:lstStyle/>
        <a:p>
          <a:endParaRPr lang="fr-FR"/>
        </a:p>
      </dgm:t>
    </dgm:pt>
    <dgm:pt modelId="{EBBCC846-9305-4A3C-A4DB-35C3B6942629}" type="sibTrans" cxnId="{C86EBDB5-CC2F-4865-A0C1-F76CF237FE5B}">
      <dgm:prSet/>
      <dgm:spPr/>
      <dgm:t>
        <a:bodyPr/>
        <a:lstStyle/>
        <a:p>
          <a:endParaRPr lang="fr-FR"/>
        </a:p>
      </dgm:t>
    </dgm:pt>
    <dgm:pt modelId="{B3D54D99-20C6-4FCF-802A-5F8B5161F60F}">
      <dgm:prSet phldrT="[Texte]" custT="1"/>
      <dgm:spPr/>
      <dgm:t>
        <a:bodyPr/>
        <a:lstStyle/>
        <a:p>
          <a:r>
            <a:rPr lang="fr-FR" sz="1000"/>
            <a:t>Conseils : </a:t>
          </a:r>
          <a:r>
            <a:rPr lang="fr-FR" sz="1000">
              <a:hlinkClick xmlns:r="http://schemas.openxmlformats.org/officeDocument/2006/relationships" r:id="rId1"/>
            </a:rPr>
            <a:t>fiches pratiques</a:t>
          </a:r>
          <a:endParaRPr lang="fr-FR" sz="1000"/>
        </a:p>
      </dgm:t>
    </dgm:pt>
    <dgm:pt modelId="{2622B05E-4A7F-4F08-8437-044E26856D49}" type="parTrans" cxnId="{F6A3A80A-9835-4D05-B055-327DA30051B0}">
      <dgm:prSet/>
      <dgm:spPr/>
      <dgm:t>
        <a:bodyPr/>
        <a:lstStyle/>
        <a:p>
          <a:endParaRPr lang="fr-FR"/>
        </a:p>
      </dgm:t>
    </dgm:pt>
    <dgm:pt modelId="{DA6FF427-B210-421D-BE97-FC3F3A41745F}" type="sibTrans" cxnId="{F6A3A80A-9835-4D05-B055-327DA30051B0}">
      <dgm:prSet/>
      <dgm:spPr/>
      <dgm:t>
        <a:bodyPr/>
        <a:lstStyle/>
        <a:p>
          <a:endParaRPr lang="fr-FR"/>
        </a:p>
      </dgm:t>
    </dgm:pt>
    <dgm:pt modelId="{84A6CD04-1B10-4E10-8765-39B8CCE22518}">
      <dgm:prSet phldrT="[Texte]" custT="1"/>
      <dgm:spPr/>
      <dgm:t>
        <a:bodyPr/>
        <a:lstStyle/>
        <a:p>
          <a:r>
            <a:rPr lang="fr-FR" sz="1000"/>
            <a:t>Ateliers méthodologiques</a:t>
          </a:r>
        </a:p>
      </dgm:t>
    </dgm:pt>
    <dgm:pt modelId="{9E0A3BB8-476B-4B52-8737-8898AEFA6AB4}" type="parTrans" cxnId="{CAB98F37-13D2-496D-9438-B11AB7C89064}">
      <dgm:prSet/>
      <dgm:spPr/>
      <dgm:t>
        <a:bodyPr/>
        <a:lstStyle/>
        <a:p>
          <a:endParaRPr lang="fr-FR"/>
        </a:p>
      </dgm:t>
    </dgm:pt>
    <dgm:pt modelId="{05BDA99C-62BE-47D6-9A28-556BE076C6FD}" type="sibTrans" cxnId="{CAB98F37-13D2-496D-9438-B11AB7C89064}">
      <dgm:prSet/>
      <dgm:spPr/>
      <dgm:t>
        <a:bodyPr/>
        <a:lstStyle/>
        <a:p>
          <a:endParaRPr lang="fr-FR"/>
        </a:p>
      </dgm:t>
    </dgm:pt>
    <dgm:pt modelId="{B2263B32-7037-4009-851F-C1A692BBD8E1}">
      <dgm:prSet phldrT="[Texte]" custT="1"/>
      <dgm:spPr/>
      <dgm:t>
        <a:bodyPr/>
        <a:lstStyle/>
        <a:p>
          <a:pPr algn="r"/>
          <a:r>
            <a:rPr lang="fr-FR" sz="1000"/>
            <a:t>Informations ciblées</a:t>
          </a:r>
        </a:p>
      </dgm:t>
    </dgm:pt>
    <dgm:pt modelId="{064C16F2-2D3B-4693-8857-F1759C57DC84}" type="parTrans" cxnId="{7D45CC3B-2C59-48EA-A164-8D70A5BE6DF1}">
      <dgm:prSet/>
      <dgm:spPr/>
      <dgm:t>
        <a:bodyPr/>
        <a:lstStyle/>
        <a:p>
          <a:endParaRPr lang="fr-FR"/>
        </a:p>
      </dgm:t>
    </dgm:pt>
    <dgm:pt modelId="{814D044D-8887-4B7C-BFFC-C7371B27F36B}" type="sibTrans" cxnId="{7D45CC3B-2C59-48EA-A164-8D70A5BE6DF1}">
      <dgm:prSet/>
      <dgm:spPr/>
      <dgm:t>
        <a:bodyPr/>
        <a:lstStyle/>
        <a:p>
          <a:endParaRPr lang="fr-FR"/>
        </a:p>
      </dgm:t>
    </dgm:pt>
    <dgm:pt modelId="{1DD6FE5F-E69B-4C07-B65C-E71121A27919}">
      <dgm:prSet phldrT="[Texte]" custT="1"/>
      <dgm:spPr/>
      <dgm:t>
        <a:bodyPr/>
        <a:lstStyle/>
        <a:p>
          <a:pPr algn="r"/>
          <a:r>
            <a:rPr lang="fr-FR" sz="1000"/>
            <a:t>Ateliers adaptés</a:t>
          </a:r>
        </a:p>
      </dgm:t>
    </dgm:pt>
    <dgm:pt modelId="{2592A777-D23D-49BA-B70D-1F7BD85A9EC8}" type="parTrans" cxnId="{73BA057A-55DE-4647-9AD7-F3CAB196031F}">
      <dgm:prSet/>
      <dgm:spPr/>
      <dgm:t>
        <a:bodyPr/>
        <a:lstStyle/>
        <a:p>
          <a:endParaRPr lang="fr-FR"/>
        </a:p>
      </dgm:t>
    </dgm:pt>
    <dgm:pt modelId="{A5B3FB62-A57B-4BFD-860A-323F81032A23}" type="sibTrans" cxnId="{73BA057A-55DE-4647-9AD7-F3CAB196031F}">
      <dgm:prSet/>
      <dgm:spPr/>
      <dgm:t>
        <a:bodyPr/>
        <a:lstStyle/>
        <a:p>
          <a:endParaRPr lang="fr-FR"/>
        </a:p>
      </dgm:t>
    </dgm:pt>
    <dgm:pt modelId="{432CE641-AE14-4BF6-B689-134F544CE569}">
      <dgm:prSet phldrT="[Texte]" custT="1"/>
      <dgm:spPr/>
      <dgm:t>
        <a:bodyPr/>
        <a:lstStyle/>
        <a:p>
          <a:pPr algn="r"/>
          <a:r>
            <a:rPr lang="fr-FR" sz="1000"/>
            <a:t>Voir </a:t>
          </a:r>
          <a:r>
            <a:rPr lang="fr-FR" sz="1000">
              <a:hlinkClick xmlns:r="http://schemas.openxmlformats.org/officeDocument/2006/relationships" r:id="rId2"/>
            </a:rPr>
            <a:t>fiche pratique</a:t>
          </a:r>
          <a:endParaRPr lang="fr-FR" sz="1000"/>
        </a:p>
      </dgm:t>
    </dgm:pt>
    <dgm:pt modelId="{87262B3F-541D-4471-AB62-BC08EB641EFB}" type="parTrans" cxnId="{2A3F7B71-D78E-49FA-A3D1-A3D05DC818EF}">
      <dgm:prSet/>
      <dgm:spPr/>
      <dgm:t>
        <a:bodyPr/>
        <a:lstStyle/>
        <a:p>
          <a:endParaRPr lang="fr-FR"/>
        </a:p>
      </dgm:t>
    </dgm:pt>
    <dgm:pt modelId="{992D0654-10B2-4206-BAD9-DC9BBD0D6AB4}" type="sibTrans" cxnId="{2A3F7B71-D78E-49FA-A3D1-A3D05DC818EF}">
      <dgm:prSet/>
      <dgm:spPr/>
      <dgm:t>
        <a:bodyPr/>
        <a:lstStyle/>
        <a:p>
          <a:endParaRPr lang="fr-FR"/>
        </a:p>
      </dgm:t>
    </dgm:pt>
    <dgm:pt modelId="{B06C92DE-1D61-4F45-A670-CE394A036CCB}">
      <dgm:prSet phldrT="[Texte]" custT="1"/>
      <dgm:spPr/>
      <dgm:t>
        <a:bodyPr/>
        <a:lstStyle/>
        <a:p>
          <a:pPr rtl="0"/>
          <a:r>
            <a:rPr lang="fr-FR" sz="1000"/>
            <a:t>Informations sur </a:t>
          </a:r>
          <a:r>
            <a:rPr lang="fr-FR" sz="1000">
              <a:latin typeface="Arial"/>
            </a:rPr>
            <a:t>le cluster, guide des</a:t>
          </a:r>
          <a:r>
            <a:rPr lang="fr-FR" sz="1000"/>
            <a:t> appels</a:t>
          </a:r>
        </a:p>
      </dgm:t>
    </dgm:pt>
    <dgm:pt modelId="{3D13A94F-2BE2-4AB5-9052-54586247EDDC}" type="parTrans" cxnId="{CF9D5027-18BB-4760-BD33-1AD83B4A4970}">
      <dgm:prSet/>
      <dgm:spPr/>
      <dgm:t>
        <a:bodyPr/>
        <a:lstStyle/>
        <a:p>
          <a:endParaRPr lang="fr-FR"/>
        </a:p>
      </dgm:t>
    </dgm:pt>
    <dgm:pt modelId="{531057F5-36C4-4257-9151-32BA401A317C}" type="sibTrans" cxnId="{CF9D5027-18BB-4760-BD33-1AD83B4A4970}">
      <dgm:prSet/>
      <dgm:spPr/>
      <dgm:t>
        <a:bodyPr/>
        <a:lstStyle/>
        <a:p>
          <a:endParaRPr lang="fr-FR"/>
        </a:p>
      </dgm:t>
    </dgm:pt>
    <dgm:pt modelId="{65E9E748-89E2-4F26-8214-5CCE266A3853}">
      <dgm:prSet phldrT="[Texte]" custT="1"/>
      <dgm:spPr/>
      <dgm:t>
        <a:bodyPr/>
        <a:lstStyle/>
        <a:p>
          <a:r>
            <a:rPr lang="fr-FR" sz="1000">
              <a:hlinkClick xmlns:r="http://schemas.openxmlformats.org/officeDocument/2006/relationships" r:id="rId3"/>
            </a:rPr>
            <a:t>Replays</a:t>
          </a:r>
          <a:r>
            <a:rPr lang="fr-FR" sz="1000"/>
            <a:t> de nos webinaires</a:t>
          </a:r>
        </a:p>
      </dgm:t>
    </dgm:pt>
    <dgm:pt modelId="{C8F721AC-4E21-4F6E-9446-596510E0B397}" type="parTrans" cxnId="{DF3C2C03-1165-42A4-B4AA-6C8E87CE2D2B}">
      <dgm:prSet/>
      <dgm:spPr/>
      <dgm:t>
        <a:bodyPr/>
        <a:lstStyle/>
        <a:p>
          <a:endParaRPr lang="fr-FR"/>
        </a:p>
      </dgm:t>
    </dgm:pt>
    <dgm:pt modelId="{EC584558-BCE3-46E1-8135-DC789287D025}" type="sibTrans" cxnId="{DF3C2C03-1165-42A4-B4AA-6C8E87CE2D2B}">
      <dgm:prSet/>
      <dgm:spPr/>
      <dgm:t>
        <a:bodyPr/>
        <a:lstStyle/>
        <a:p>
          <a:endParaRPr lang="fr-FR"/>
        </a:p>
      </dgm:t>
    </dgm:pt>
    <dgm:pt modelId="{51FC0DC1-1EBF-4F14-8765-FCC81C59FBC4}" type="pres">
      <dgm:prSet presAssocID="{2CEE8E22-3CBE-46B6-9782-72394A22A4E7}" presName="cycleMatrixDiagram" presStyleCnt="0">
        <dgm:presLayoutVars>
          <dgm:chMax val="1"/>
          <dgm:dir/>
          <dgm:animLvl val="lvl"/>
          <dgm:resizeHandles val="exact"/>
        </dgm:presLayoutVars>
      </dgm:prSet>
      <dgm:spPr/>
    </dgm:pt>
    <dgm:pt modelId="{95C618E3-4C1C-4CD6-B971-5CCAFAC6AF9A}" type="pres">
      <dgm:prSet presAssocID="{2CEE8E22-3CBE-46B6-9782-72394A22A4E7}" presName="children" presStyleCnt="0"/>
      <dgm:spPr/>
    </dgm:pt>
    <dgm:pt modelId="{28E07BCC-8489-4CBB-BA3E-17744D312B9D}" type="pres">
      <dgm:prSet presAssocID="{2CEE8E22-3CBE-46B6-9782-72394A22A4E7}" presName="child1group" presStyleCnt="0"/>
      <dgm:spPr/>
    </dgm:pt>
    <dgm:pt modelId="{133597C0-0266-4CD2-AE7A-E33FE63A83DF}" type="pres">
      <dgm:prSet presAssocID="{2CEE8E22-3CBE-46B6-9782-72394A22A4E7}" presName="child1" presStyleLbl="bgAcc1" presStyleIdx="0" presStyleCnt="4" custScaleX="121321"/>
      <dgm:spPr/>
    </dgm:pt>
    <dgm:pt modelId="{51FACA36-5B6C-4147-8552-F6D47BAC28AA}" type="pres">
      <dgm:prSet presAssocID="{2CEE8E22-3CBE-46B6-9782-72394A22A4E7}" presName="child1Text" presStyleLbl="bgAcc1" presStyleIdx="0" presStyleCnt="4">
        <dgm:presLayoutVars>
          <dgm:bulletEnabled val="1"/>
        </dgm:presLayoutVars>
      </dgm:prSet>
      <dgm:spPr/>
    </dgm:pt>
    <dgm:pt modelId="{34483012-CE9A-44A7-9D69-0AC0BECAA94A}" type="pres">
      <dgm:prSet presAssocID="{2CEE8E22-3CBE-46B6-9782-72394A22A4E7}" presName="child2group" presStyleCnt="0"/>
      <dgm:spPr/>
    </dgm:pt>
    <dgm:pt modelId="{6F8EDD14-013D-4D9D-8CEB-921B9D110908}" type="pres">
      <dgm:prSet presAssocID="{2CEE8E22-3CBE-46B6-9782-72394A22A4E7}" presName="child2" presStyleLbl="bgAcc1" presStyleIdx="1" presStyleCnt="4" custScaleX="119849" custScaleY="97088" custLinFactNeighborX="1845" custLinFactNeighborY="570"/>
      <dgm:spPr/>
    </dgm:pt>
    <dgm:pt modelId="{F941BECA-D34D-42C8-96D7-360E2BF9DFE9}" type="pres">
      <dgm:prSet presAssocID="{2CEE8E22-3CBE-46B6-9782-72394A22A4E7}" presName="child2Text" presStyleLbl="bgAcc1" presStyleIdx="1" presStyleCnt="4">
        <dgm:presLayoutVars>
          <dgm:bulletEnabled val="1"/>
        </dgm:presLayoutVars>
      </dgm:prSet>
      <dgm:spPr/>
    </dgm:pt>
    <dgm:pt modelId="{534E8103-7614-49CD-83D0-7D5CEAB3D93E}" type="pres">
      <dgm:prSet presAssocID="{2CEE8E22-3CBE-46B6-9782-72394A22A4E7}" presName="child3group" presStyleCnt="0"/>
      <dgm:spPr/>
    </dgm:pt>
    <dgm:pt modelId="{39EC2364-1EA9-45B7-8C1D-9187ED38E946}" type="pres">
      <dgm:prSet presAssocID="{2CEE8E22-3CBE-46B6-9782-72394A22A4E7}" presName="child3" presStyleLbl="bgAcc1" presStyleIdx="2" presStyleCnt="4" custScaleX="116894"/>
      <dgm:spPr/>
    </dgm:pt>
    <dgm:pt modelId="{D850C1AC-0031-4C87-9E15-1118CE1E309C}" type="pres">
      <dgm:prSet presAssocID="{2CEE8E22-3CBE-46B6-9782-72394A22A4E7}" presName="child3Text" presStyleLbl="bgAcc1" presStyleIdx="2" presStyleCnt="4">
        <dgm:presLayoutVars>
          <dgm:bulletEnabled val="1"/>
        </dgm:presLayoutVars>
      </dgm:prSet>
      <dgm:spPr/>
    </dgm:pt>
    <dgm:pt modelId="{9A613B2C-EE05-46D2-8104-795BD281A98E}" type="pres">
      <dgm:prSet presAssocID="{2CEE8E22-3CBE-46B6-9782-72394A22A4E7}" presName="child4group" presStyleCnt="0"/>
      <dgm:spPr/>
    </dgm:pt>
    <dgm:pt modelId="{1A15FFBE-192F-4B14-A439-D9D847B5EB47}" type="pres">
      <dgm:prSet presAssocID="{2CEE8E22-3CBE-46B6-9782-72394A22A4E7}" presName="child4" presStyleLbl="bgAcc1" presStyleIdx="3" presStyleCnt="4" custScaleX="117957"/>
      <dgm:spPr/>
    </dgm:pt>
    <dgm:pt modelId="{632E1510-87A4-4D80-833C-9F6A772D0B2A}" type="pres">
      <dgm:prSet presAssocID="{2CEE8E22-3CBE-46B6-9782-72394A22A4E7}" presName="child4Text" presStyleLbl="bgAcc1" presStyleIdx="3" presStyleCnt="4">
        <dgm:presLayoutVars>
          <dgm:bulletEnabled val="1"/>
        </dgm:presLayoutVars>
      </dgm:prSet>
      <dgm:spPr/>
    </dgm:pt>
    <dgm:pt modelId="{7BD4D608-AEBC-4D78-A372-0A2976C9CEF8}" type="pres">
      <dgm:prSet presAssocID="{2CEE8E22-3CBE-46B6-9782-72394A22A4E7}" presName="childPlaceholder" presStyleCnt="0"/>
      <dgm:spPr/>
    </dgm:pt>
    <dgm:pt modelId="{0837B07B-7E21-4CC2-B8BF-3584BD4585BD}" type="pres">
      <dgm:prSet presAssocID="{2CEE8E22-3CBE-46B6-9782-72394A22A4E7}" presName="circle" presStyleCnt="0"/>
      <dgm:spPr/>
    </dgm:pt>
    <dgm:pt modelId="{85EA1706-05E2-4EBF-AC99-0AF8DC5B90A3}" type="pres">
      <dgm:prSet presAssocID="{2CEE8E22-3CBE-46B6-9782-72394A22A4E7}" presName="quadrant1" presStyleLbl="node1" presStyleIdx="0" presStyleCnt="4">
        <dgm:presLayoutVars>
          <dgm:chMax val="1"/>
          <dgm:bulletEnabled val="1"/>
        </dgm:presLayoutVars>
      </dgm:prSet>
      <dgm:spPr/>
    </dgm:pt>
    <dgm:pt modelId="{232B4DEC-0670-4569-97BE-42F1B6B206B9}" type="pres">
      <dgm:prSet presAssocID="{2CEE8E22-3CBE-46B6-9782-72394A22A4E7}" presName="quadrant2" presStyleLbl="node1" presStyleIdx="1" presStyleCnt="4">
        <dgm:presLayoutVars>
          <dgm:chMax val="1"/>
          <dgm:bulletEnabled val="1"/>
        </dgm:presLayoutVars>
      </dgm:prSet>
      <dgm:spPr/>
    </dgm:pt>
    <dgm:pt modelId="{5FD47609-C5E0-432F-9E27-CA19D7DDB554}" type="pres">
      <dgm:prSet presAssocID="{2CEE8E22-3CBE-46B6-9782-72394A22A4E7}" presName="quadrant3" presStyleLbl="node1" presStyleIdx="2" presStyleCnt="4">
        <dgm:presLayoutVars>
          <dgm:chMax val="1"/>
          <dgm:bulletEnabled val="1"/>
        </dgm:presLayoutVars>
      </dgm:prSet>
      <dgm:spPr/>
    </dgm:pt>
    <dgm:pt modelId="{5577B63C-7871-4573-834E-E550FA6F279A}" type="pres">
      <dgm:prSet presAssocID="{2CEE8E22-3CBE-46B6-9782-72394A22A4E7}" presName="quadrant4" presStyleLbl="node1" presStyleIdx="3" presStyleCnt="4">
        <dgm:presLayoutVars>
          <dgm:chMax val="1"/>
          <dgm:bulletEnabled val="1"/>
        </dgm:presLayoutVars>
      </dgm:prSet>
      <dgm:spPr/>
    </dgm:pt>
    <dgm:pt modelId="{873715D8-55B0-4EDB-AD9F-668BDCE0D6D6}" type="pres">
      <dgm:prSet presAssocID="{2CEE8E22-3CBE-46B6-9782-72394A22A4E7}" presName="quadrantPlaceholder" presStyleCnt="0"/>
      <dgm:spPr/>
    </dgm:pt>
    <dgm:pt modelId="{3CCFEC1D-0403-45C6-99A9-766FC4272FE4}" type="pres">
      <dgm:prSet presAssocID="{2CEE8E22-3CBE-46B6-9782-72394A22A4E7}" presName="center1" presStyleLbl="fgShp" presStyleIdx="0" presStyleCnt="2"/>
      <dgm:spPr/>
    </dgm:pt>
    <dgm:pt modelId="{760E5DD2-B81A-46A9-B261-DD10A3308299}" type="pres">
      <dgm:prSet presAssocID="{2CEE8E22-3CBE-46B6-9782-72394A22A4E7}" presName="center2" presStyleLbl="fgShp" presStyleIdx="1" presStyleCnt="2"/>
      <dgm:spPr/>
    </dgm:pt>
  </dgm:ptLst>
  <dgm:cxnLst>
    <dgm:cxn modelId="{DF3C2C03-1165-42A4-B4AA-6C8E87CE2D2B}" srcId="{20B69A29-2215-4675-BD0C-CEDD77EFCF70}" destId="{65E9E748-89E2-4F26-8214-5CCE266A3853}" srcOrd="1" destOrd="0" parTransId="{C8F721AC-4E21-4F6E-9446-596510E0B397}" sibTransId="{EC584558-BCE3-46E1-8135-DC789287D025}"/>
    <dgm:cxn modelId="{30D3CD07-100C-4E66-85CC-847477DD8CED}" type="presOf" srcId="{B06C92DE-1D61-4F45-A670-CE394A036CCB}" destId="{632E1510-87A4-4D80-833C-9F6A772D0B2A}" srcOrd="1" destOrd="0" presId="urn:microsoft.com/office/officeart/2005/8/layout/cycle4"/>
    <dgm:cxn modelId="{F6A3A80A-9835-4D05-B055-327DA30051B0}" srcId="{20B69A29-2215-4675-BD0C-CEDD77EFCF70}" destId="{B3D54D99-20C6-4FCF-802A-5F8B5161F60F}" srcOrd="2" destOrd="0" parTransId="{2622B05E-4A7F-4F08-8437-044E26856D49}" sibTransId="{DA6FF427-B210-421D-BE97-FC3F3A41745F}"/>
    <dgm:cxn modelId="{2FF37311-3646-493C-9C07-CF7DB742B2FE}" type="presOf" srcId="{B3C0F9CD-6E12-4D74-979F-0444C94EFB08}" destId="{39EC2364-1EA9-45B7-8C1D-9187ED38E946}" srcOrd="0" destOrd="1" presId="urn:microsoft.com/office/officeart/2005/8/layout/cycle4"/>
    <dgm:cxn modelId="{09E4BD16-A032-4D8D-AEF9-0F272C9168F9}" type="presOf" srcId="{C2898367-756C-486A-9A60-97862EF08D8E}" destId="{D850C1AC-0031-4C87-9E15-1118CE1E309C}" srcOrd="1" destOrd="0" presId="urn:microsoft.com/office/officeart/2005/8/layout/cycle4"/>
    <dgm:cxn modelId="{F9C2C617-1490-498B-9C69-ACA1676E4EF0}" type="presOf" srcId="{0E1B7DEC-D410-4DD2-9873-A492DA088FB5}" destId="{F941BECA-D34D-42C8-96D7-360E2BF9DFE9}" srcOrd="1" destOrd="0" presId="urn:microsoft.com/office/officeart/2005/8/layout/cycle4"/>
    <dgm:cxn modelId="{ACEC501B-ECCB-4757-81F7-AFCBE8EF0B41}" srcId="{2CEE8E22-3CBE-46B6-9782-72394A22A4E7}" destId="{20B69A29-2215-4675-BD0C-CEDD77EFCF70}" srcOrd="3" destOrd="0" parTransId="{45E8BF5B-D01B-4E6B-9315-2C7CACD6D746}" sibTransId="{D1B6EE05-71FE-4C16-A492-3DD96AD1029B}"/>
    <dgm:cxn modelId="{CF9D5027-18BB-4760-BD33-1AD83B4A4970}" srcId="{20B69A29-2215-4675-BD0C-CEDD77EFCF70}" destId="{B06C92DE-1D61-4F45-A670-CE394A036CCB}" srcOrd="0" destOrd="0" parTransId="{3D13A94F-2BE2-4AB5-9052-54586247EDDC}" sibTransId="{531057F5-36C4-4257-9151-32BA401A317C}"/>
    <dgm:cxn modelId="{3EE2EA2B-1168-4708-B7CE-F3E1A63E5799}" type="presOf" srcId="{65E9E748-89E2-4F26-8214-5CCE266A3853}" destId="{1A15FFBE-192F-4B14-A439-D9D847B5EB47}" srcOrd="0" destOrd="1" presId="urn:microsoft.com/office/officeart/2005/8/layout/cycle4"/>
    <dgm:cxn modelId="{682F832E-26C4-41A2-84DD-76F437F0AE3F}" srcId="{2CEE8E22-3CBE-46B6-9782-72394A22A4E7}" destId="{5F001706-E2CE-419B-A417-26CF7B7C59C3}" srcOrd="0" destOrd="0" parTransId="{C9A0CF69-7F42-4667-9A5D-8694B32AC839}" sibTransId="{C4D7BA0F-BDA6-484E-A769-A139ED787DBF}"/>
    <dgm:cxn modelId="{CAB98F37-13D2-496D-9438-B11AB7C89064}" srcId="{5F001706-E2CE-419B-A417-26CF7B7C59C3}" destId="{84A6CD04-1B10-4E10-8765-39B8CCE22518}" srcOrd="1" destOrd="0" parTransId="{9E0A3BB8-476B-4B52-8737-8898AEFA6AB4}" sibTransId="{05BDA99C-62BE-47D6-9A28-556BE076C6FD}"/>
    <dgm:cxn modelId="{7D45CC3B-2C59-48EA-A164-8D70A5BE6DF1}" srcId="{8F9A4809-E840-4676-8CB9-49BD1D6D8B33}" destId="{B2263B32-7037-4009-851F-C1A692BBD8E1}" srcOrd="1" destOrd="0" parTransId="{064C16F2-2D3B-4693-8857-F1759C57DC84}" sibTransId="{814D044D-8887-4B7C-BFFC-C7371B27F36B}"/>
    <dgm:cxn modelId="{617D023D-9942-44F1-A9D1-82530300BF28}" srcId="{8F9A4809-E840-4676-8CB9-49BD1D6D8B33}" destId="{0E1B7DEC-D410-4DD2-9873-A492DA088FB5}" srcOrd="0" destOrd="0" parTransId="{00919EA4-8304-47CD-B0DA-235DA421E64F}" sibTransId="{19AF61E5-927C-4679-B6BD-05ED6FEB3742}"/>
    <dgm:cxn modelId="{E1E15540-8127-443A-948A-28B7025955A9}" type="presOf" srcId="{B2263B32-7037-4009-851F-C1A692BBD8E1}" destId="{F941BECA-D34D-42C8-96D7-360E2BF9DFE9}" srcOrd="1" destOrd="1" presId="urn:microsoft.com/office/officeart/2005/8/layout/cycle4"/>
    <dgm:cxn modelId="{60CDCA5C-970E-48D8-85B2-27F9D0BBB9A2}" type="presOf" srcId="{84A6CD04-1B10-4E10-8765-39B8CCE22518}" destId="{51FACA36-5B6C-4147-8552-F6D47BAC28AA}" srcOrd="1" destOrd="1" presId="urn:microsoft.com/office/officeart/2005/8/layout/cycle4"/>
    <dgm:cxn modelId="{20216A5E-AEB1-470E-8B83-392EE43F8EE4}" type="presOf" srcId="{2CEE8E22-3CBE-46B6-9782-72394A22A4E7}" destId="{51FC0DC1-1EBF-4F14-8765-FCC81C59FBC4}" srcOrd="0" destOrd="0" presId="urn:microsoft.com/office/officeart/2005/8/layout/cycle4"/>
    <dgm:cxn modelId="{1700E843-5066-471C-B3C3-20F777EF1873}" type="presOf" srcId="{432CE641-AE14-4BF6-B689-134F544CE569}" destId="{6F8EDD14-013D-4D9D-8CEB-921B9D110908}" srcOrd="0" destOrd="3" presId="urn:microsoft.com/office/officeart/2005/8/layout/cycle4"/>
    <dgm:cxn modelId="{8F492146-64BC-482B-B134-F86D7C30CF56}" type="presOf" srcId="{C9C165E5-8792-4616-8626-212367C30B0E}" destId="{51FACA36-5B6C-4147-8552-F6D47BAC28AA}" srcOrd="1" destOrd="0" presId="urn:microsoft.com/office/officeart/2005/8/layout/cycle4"/>
    <dgm:cxn modelId="{E7C5F66E-9A04-4BC1-B5B4-DCEA05DFDC16}" type="presOf" srcId="{20B69A29-2215-4675-BD0C-CEDD77EFCF70}" destId="{5577B63C-7871-4573-834E-E550FA6F279A}" srcOrd="0" destOrd="0" presId="urn:microsoft.com/office/officeart/2005/8/layout/cycle4"/>
    <dgm:cxn modelId="{BFEF5A70-D5A5-4E16-9AA3-94D537BDE027}" type="presOf" srcId="{1DD6FE5F-E69B-4C07-B65C-E71121A27919}" destId="{6F8EDD14-013D-4D9D-8CEB-921B9D110908}" srcOrd="0" destOrd="2" presId="urn:microsoft.com/office/officeart/2005/8/layout/cycle4"/>
    <dgm:cxn modelId="{2A3F7B71-D78E-49FA-A3D1-A3D05DC818EF}" srcId="{8F9A4809-E840-4676-8CB9-49BD1D6D8B33}" destId="{432CE641-AE14-4BF6-B689-134F544CE569}" srcOrd="3" destOrd="0" parTransId="{87262B3F-541D-4471-AB62-BC08EB641EFB}" sibTransId="{992D0654-10B2-4206-BAD9-DC9BBD0D6AB4}"/>
    <dgm:cxn modelId="{CAB3C275-D8E3-4DBA-AB67-75ED4AF9AE6D}" type="presOf" srcId="{C9C165E5-8792-4616-8626-212367C30B0E}" destId="{133597C0-0266-4CD2-AE7A-E33FE63A83DF}" srcOrd="0" destOrd="0" presId="urn:microsoft.com/office/officeart/2005/8/layout/cycle4"/>
    <dgm:cxn modelId="{73BA057A-55DE-4647-9AD7-F3CAB196031F}" srcId="{8F9A4809-E840-4676-8CB9-49BD1D6D8B33}" destId="{1DD6FE5F-E69B-4C07-B65C-E71121A27919}" srcOrd="2" destOrd="0" parTransId="{2592A777-D23D-49BA-B70D-1F7BD85A9EC8}" sibTransId="{A5B3FB62-A57B-4BFD-860A-323F81032A23}"/>
    <dgm:cxn modelId="{C165C381-53CD-4DB2-810D-CCCD1799CB59}" srcId="{5F001706-E2CE-419B-A417-26CF7B7C59C3}" destId="{C9C165E5-8792-4616-8626-212367C30B0E}" srcOrd="0" destOrd="0" parTransId="{8EE9B740-26B3-4D05-B6F1-3552BDD458E6}" sibTransId="{66A45254-82AB-425B-A842-1469A428BD3D}"/>
    <dgm:cxn modelId="{F03E8584-F090-4DFE-BB21-F8D54EAAAC2B}" type="presOf" srcId="{B3D54D99-20C6-4FCF-802A-5F8B5161F60F}" destId="{1A15FFBE-192F-4B14-A439-D9D847B5EB47}" srcOrd="0" destOrd="2" presId="urn:microsoft.com/office/officeart/2005/8/layout/cycle4"/>
    <dgm:cxn modelId="{B86AD486-1FB1-497C-865D-199F87B5BC49}" type="presOf" srcId="{1DD6FE5F-E69B-4C07-B65C-E71121A27919}" destId="{F941BECA-D34D-42C8-96D7-360E2BF9DFE9}" srcOrd="1" destOrd="2" presId="urn:microsoft.com/office/officeart/2005/8/layout/cycle4"/>
    <dgm:cxn modelId="{FB6E6B89-E0D2-4A66-88F8-22F9D4E5E5B4}" type="presOf" srcId="{5F001706-E2CE-419B-A417-26CF7B7C59C3}" destId="{85EA1706-05E2-4EBF-AC99-0AF8DC5B90A3}" srcOrd="0" destOrd="0" presId="urn:microsoft.com/office/officeart/2005/8/layout/cycle4"/>
    <dgm:cxn modelId="{992E3F96-72C1-40DC-878E-F6EED220F894}" type="presOf" srcId="{8F9A4809-E840-4676-8CB9-49BD1D6D8B33}" destId="{232B4DEC-0670-4569-97BE-42F1B6B206B9}" srcOrd="0" destOrd="0" presId="urn:microsoft.com/office/officeart/2005/8/layout/cycle4"/>
    <dgm:cxn modelId="{61826C9E-6603-4A0B-92D8-745DB06173F8}" type="presOf" srcId="{C2898367-756C-486A-9A60-97862EF08D8E}" destId="{39EC2364-1EA9-45B7-8C1D-9187ED38E946}" srcOrd="0" destOrd="0" presId="urn:microsoft.com/office/officeart/2005/8/layout/cycle4"/>
    <dgm:cxn modelId="{20F6399F-185A-42FF-B6C6-445E243BB796}" type="presOf" srcId="{65E9E748-89E2-4F26-8214-5CCE266A3853}" destId="{632E1510-87A4-4D80-833C-9F6A772D0B2A}" srcOrd="1" destOrd="1" presId="urn:microsoft.com/office/officeart/2005/8/layout/cycle4"/>
    <dgm:cxn modelId="{7FFE729F-1A42-44F0-9355-6897DA4B11B6}" type="presOf" srcId="{B3D54D99-20C6-4FCF-802A-5F8B5161F60F}" destId="{632E1510-87A4-4D80-833C-9F6A772D0B2A}" srcOrd="1" destOrd="2" presId="urn:microsoft.com/office/officeart/2005/8/layout/cycle4"/>
    <dgm:cxn modelId="{F7AAF0B1-EB8B-4676-80E6-CEA7D75E2BA8}" type="presOf" srcId="{B3C0F9CD-6E12-4D74-979F-0444C94EFB08}" destId="{D850C1AC-0031-4C87-9E15-1118CE1E309C}" srcOrd="1" destOrd="1" presId="urn:microsoft.com/office/officeart/2005/8/layout/cycle4"/>
    <dgm:cxn modelId="{C86EBDB5-CC2F-4865-A0C1-F76CF237FE5B}" srcId="{2CF0EF9A-635A-4DC8-8228-1E687CE2BA06}" destId="{B3C0F9CD-6E12-4D74-979F-0444C94EFB08}" srcOrd="1" destOrd="0" parTransId="{992371D0-6ABE-4E86-8CD6-ADDA59FCDB1B}" sibTransId="{EBBCC846-9305-4A3C-A4DB-35C3B6942629}"/>
    <dgm:cxn modelId="{9D2ADFB9-B793-496B-8043-4047AD68A615}" type="presOf" srcId="{0E1B7DEC-D410-4DD2-9873-A492DA088FB5}" destId="{6F8EDD14-013D-4D9D-8CEB-921B9D110908}" srcOrd="0" destOrd="0" presId="urn:microsoft.com/office/officeart/2005/8/layout/cycle4"/>
    <dgm:cxn modelId="{E7685EBE-3234-4E0B-8171-595948B7516C}" type="presOf" srcId="{B06C92DE-1D61-4F45-A670-CE394A036CCB}" destId="{1A15FFBE-192F-4B14-A439-D9D847B5EB47}" srcOrd="0" destOrd="0" presId="urn:microsoft.com/office/officeart/2005/8/layout/cycle4"/>
    <dgm:cxn modelId="{22A3EAC1-1D67-4A37-A7AC-D20F4653AFA5}" type="presOf" srcId="{2CF0EF9A-635A-4DC8-8228-1E687CE2BA06}" destId="{5FD47609-C5E0-432F-9E27-CA19D7DDB554}" srcOrd="0" destOrd="0" presId="urn:microsoft.com/office/officeart/2005/8/layout/cycle4"/>
    <dgm:cxn modelId="{BBB761C7-DB28-41FC-B72E-365B5AA2A61E}" type="presOf" srcId="{B2263B32-7037-4009-851F-C1A692BBD8E1}" destId="{6F8EDD14-013D-4D9D-8CEB-921B9D110908}" srcOrd="0" destOrd="1" presId="urn:microsoft.com/office/officeart/2005/8/layout/cycle4"/>
    <dgm:cxn modelId="{491FABCA-1A8A-45BB-8F8C-197B70641321}" srcId="{2CF0EF9A-635A-4DC8-8228-1E687CE2BA06}" destId="{C2898367-756C-486A-9A60-97862EF08D8E}" srcOrd="0" destOrd="0" parTransId="{79E9F579-F10D-4284-B172-4ADEB1EC8952}" sibTransId="{62F033D8-46F1-4B2E-821A-1760E050606C}"/>
    <dgm:cxn modelId="{0E0CB5D2-1C5A-42B7-B6A2-AB51D80E51D0}" srcId="{2CEE8E22-3CBE-46B6-9782-72394A22A4E7}" destId="{8F9A4809-E840-4676-8CB9-49BD1D6D8B33}" srcOrd="1" destOrd="0" parTransId="{CA0520C2-D464-448C-B23C-B35DBAF5D753}" sibTransId="{CB83C0C1-54EB-443B-80DD-DF172002DA80}"/>
    <dgm:cxn modelId="{3C47BED5-E37C-4406-9232-50DC66252DCE}" type="presOf" srcId="{84A6CD04-1B10-4E10-8765-39B8CCE22518}" destId="{133597C0-0266-4CD2-AE7A-E33FE63A83DF}" srcOrd="0" destOrd="1" presId="urn:microsoft.com/office/officeart/2005/8/layout/cycle4"/>
    <dgm:cxn modelId="{83D5F6DD-1CE9-4C1D-9306-B6DE4104AF29}" type="presOf" srcId="{432CE641-AE14-4BF6-B689-134F544CE569}" destId="{F941BECA-D34D-42C8-96D7-360E2BF9DFE9}" srcOrd="1" destOrd="3" presId="urn:microsoft.com/office/officeart/2005/8/layout/cycle4"/>
    <dgm:cxn modelId="{52CA3FDE-2626-45B9-899B-92E919510782}" srcId="{2CEE8E22-3CBE-46B6-9782-72394A22A4E7}" destId="{2CF0EF9A-635A-4DC8-8228-1E687CE2BA06}" srcOrd="2" destOrd="0" parTransId="{C1DC6B04-8161-409A-8958-576350323C5A}" sibTransId="{A5717674-8165-4F61-97BE-12A21C3755CE}"/>
    <dgm:cxn modelId="{EB62A0D5-48C9-4495-8C03-7177310D5B01}" type="presParOf" srcId="{51FC0DC1-1EBF-4F14-8765-FCC81C59FBC4}" destId="{95C618E3-4C1C-4CD6-B971-5CCAFAC6AF9A}" srcOrd="0" destOrd="0" presId="urn:microsoft.com/office/officeart/2005/8/layout/cycle4"/>
    <dgm:cxn modelId="{DBE7D0A8-1283-4A71-B131-70C5048D10A2}" type="presParOf" srcId="{95C618E3-4C1C-4CD6-B971-5CCAFAC6AF9A}" destId="{28E07BCC-8489-4CBB-BA3E-17744D312B9D}" srcOrd="0" destOrd="0" presId="urn:microsoft.com/office/officeart/2005/8/layout/cycle4"/>
    <dgm:cxn modelId="{FB045485-EBC2-4D87-8D91-6A2183F255DF}" type="presParOf" srcId="{28E07BCC-8489-4CBB-BA3E-17744D312B9D}" destId="{133597C0-0266-4CD2-AE7A-E33FE63A83DF}" srcOrd="0" destOrd="0" presId="urn:microsoft.com/office/officeart/2005/8/layout/cycle4"/>
    <dgm:cxn modelId="{169457E5-348D-4EAA-A854-97DE4230D341}" type="presParOf" srcId="{28E07BCC-8489-4CBB-BA3E-17744D312B9D}" destId="{51FACA36-5B6C-4147-8552-F6D47BAC28AA}" srcOrd="1" destOrd="0" presId="urn:microsoft.com/office/officeart/2005/8/layout/cycle4"/>
    <dgm:cxn modelId="{6800D4DC-FE4D-4454-A335-B0DBE3E5E6BB}" type="presParOf" srcId="{95C618E3-4C1C-4CD6-B971-5CCAFAC6AF9A}" destId="{34483012-CE9A-44A7-9D69-0AC0BECAA94A}" srcOrd="1" destOrd="0" presId="urn:microsoft.com/office/officeart/2005/8/layout/cycle4"/>
    <dgm:cxn modelId="{E7A35F4B-2F45-44DA-A1F1-29394A28E29C}" type="presParOf" srcId="{34483012-CE9A-44A7-9D69-0AC0BECAA94A}" destId="{6F8EDD14-013D-4D9D-8CEB-921B9D110908}" srcOrd="0" destOrd="0" presId="urn:microsoft.com/office/officeart/2005/8/layout/cycle4"/>
    <dgm:cxn modelId="{6EEAFB37-6C89-4514-AD97-5BFEC3CF5076}" type="presParOf" srcId="{34483012-CE9A-44A7-9D69-0AC0BECAA94A}" destId="{F941BECA-D34D-42C8-96D7-360E2BF9DFE9}" srcOrd="1" destOrd="0" presId="urn:microsoft.com/office/officeart/2005/8/layout/cycle4"/>
    <dgm:cxn modelId="{06B5FEEA-2609-434D-BE51-03A7E9002690}" type="presParOf" srcId="{95C618E3-4C1C-4CD6-B971-5CCAFAC6AF9A}" destId="{534E8103-7614-49CD-83D0-7D5CEAB3D93E}" srcOrd="2" destOrd="0" presId="urn:microsoft.com/office/officeart/2005/8/layout/cycle4"/>
    <dgm:cxn modelId="{03EDD4D2-159E-402B-8567-A4ABCA3518B4}" type="presParOf" srcId="{534E8103-7614-49CD-83D0-7D5CEAB3D93E}" destId="{39EC2364-1EA9-45B7-8C1D-9187ED38E946}" srcOrd="0" destOrd="0" presId="urn:microsoft.com/office/officeart/2005/8/layout/cycle4"/>
    <dgm:cxn modelId="{3B844BB4-4357-4AF5-A713-08FAC0E7E0E9}" type="presParOf" srcId="{534E8103-7614-49CD-83D0-7D5CEAB3D93E}" destId="{D850C1AC-0031-4C87-9E15-1118CE1E309C}" srcOrd="1" destOrd="0" presId="urn:microsoft.com/office/officeart/2005/8/layout/cycle4"/>
    <dgm:cxn modelId="{793E0277-B1A7-4E5C-99E1-C01653EA248D}" type="presParOf" srcId="{95C618E3-4C1C-4CD6-B971-5CCAFAC6AF9A}" destId="{9A613B2C-EE05-46D2-8104-795BD281A98E}" srcOrd="3" destOrd="0" presId="urn:microsoft.com/office/officeart/2005/8/layout/cycle4"/>
    <dgm:cxn modelId="{71419039-48E1-4E63-BE12-2F32FC40C1B3}" type="presParOf" srcId="{9A613B2C-EE05-46D2-8104-795BD281A98E}" destId="{1A15FFBE-192F-4B14-A439-D9D847B5EB47}" srcOrd="0" destOrd="0" presId="urn:microsoft.com/office/officeart/2005/8/layout/cycle4"/>
    <dgm:cxn modelId="{20DA4789-00BD-4ACE-9314-32C184C24C05}" type="presParOf" srcId="{9A613B2C-EE05-46D2-8104-795BD281A98E}" destId="{632E1510-87A4-4D80-833C-9F6A772D0B2A}" srcOrd="1" destOrd="0" presId="urn:microsoft.com/office/officeart/2005/8/layout/cycle4"/>
    <dgm:cxn modelId="{13A038D0-E52F-4334-AB89-EC4A3A7994F3}" type="presParOf" srcId="{95C618E3-4C1C-4CD6-B971-5CCAFAC6AF9A}" destId="{7BD4D608-AEBC-4D78-A372-0A2976C9CEF8}" srcOrd="4" destOrd="0" presId="urn:microsoft.com/office/officeart/2005/8/layout/cycle4"/>
    <dgm:cxn modelId="{22ED0CAE-F19F-46DB-8D35-9A7ECD575359}" type="presParOf" srcId="{51FC0DC1-1EBF-4F14-8765-FCC81C59FBC4}" destId="{0837B07B-7E21-4CC2-B8BF-3584BD4585BD}" srcOrd="1" destOrd="0" presId="urn:microsoft.com/office/officeart/2005/8/layout/cycle4"/>
    <dgm:cxn modelId="{BEE47C08-E601-4146-8B16-48D2AD78F4B0}" type="presParOf" srcId="{0837B07B-7E21-4CC2-B8BF-3584BD4585BD}" destId="{85EA1706-05E2-4EBF-AC99-0AF8DC5B90A3}" srcOrd="0" destOrd="0" presId="urn:microsoft.com/office/officeart/2005/8/layout/cycle4"/>
    <dgm:cxn modelId="{33119A4F-4D52-4945-A309-861951CBD8A4}" type="presParOf" srcId="{0837B07B-7E21-4CC2-B8BF-3584BD4585BD}" destId="{232B4DEC-0670-4569-97BE-42F1B6B206B9}" srcOrd="1" destOrd="0" presId="urn:microsoft.com/office/officeart/2005/8/layout/cycle4"/>
    <dgm:cxn modelId="{32104A1D-F735-48C4-9557-1F53943FBC14}" type="presParOf" srcId="{0837B07B-7E21-4CC2-B8BF-3584BD4585BD}" destId="{5FD47609-C5E0-432F-9E27-CA19D7DDB554}" srcOrd="2" destOrd="0" presId="urn:microsoft.com/office/officeart/2005/8/layout/cycle4"/>
    <dgm:cxn modelId="{6192FB22-93B2-4AA9-9287-391B806453FA}" type="presParOf" srcId="{0837B07B-7E21-4CC2-B8BF-3584BD4585BD}" destId="{5577B63C-7871-4573-834E-E550FA6F279A}" srcOrd="3" destOrd="0" presId="urn:microsoft.com/office/officeart/2005/8/layout/cycle4"/>
    <dgm:cxn modelId="{62086859-7762-461E-AEAA-99F67020C730}" type="presParOf" srcId="{0837B07B-7E21-4CC2-B8BF-3584BD4585BD}" destId="{873715D8-55B0-4EDB-AD9F-668BDCE0D6D6}" srcOrd="4" destOrd="0" presId="urn:microsoft.com/office/officeart/2005/8/layout/cycle4"/>
    <dgm:cxn modelId="{BCBE9AE9-7A23-4FDA-8030-3EC8D887E96C}" type="presParOf" srcId="{51FC0DC1-1EBF-4F14-8765-FCC81C59FBC4}" destId="{3CCFEC1D-0403-45C6-99A9-766FC4272FE4}" srcOrd="2" destOrd="0" presId="urn:microsoft.com/office/officeart/2005/8/layout/cycle4"/>
    <dgm:cxn modelId="{CA3A976C-4D9D-4CC4-84B2-921DC796C0B6}" type="presParOf" srcId="{51FC0DC1-1EBF-4F14-8765-FCC81C59FBC4}" destId="{760E5DD2-B81A-46A9-B261-DD10A330829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EC2364-1EA9-45B7-8C1D-9187ED38E946}">
      <dsp:nvSpPr>
        <dsp:cNvPr id="0" name=""/>
        <dsp:cNvSpPr/>
      </dsp:nvSpPr>
      <dsp:spPr>
        <a:xfrm>
          <a:off x="4755198" y="2711511"/>
          <a:ext cx="2302617" cy="1276005"/>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r" defTabSz="444500">
            <a:lnSpc>
              <a:spcPct val="90000"/>
            </a:lnSpc>
            <a:spcBef>
              <a:spcPct val="0"/>
            </a:spcBef>
            <a:spcAft>
              <a:spcPct val="15000"/>
            </a:spcAft>
            <a:buChar char="•"/>
          </a:pPr>
          <a:r>
            <a:rPr lang="fr-FR" sz="1000" kern="1200"/>
            <a:t>Aide à l’orientation</a:t>
          </a:r>
        </a:p>
        <a:p>
          <a:pPr marL="57150" lvl="1" indent="-57150" algn="r" defTabSz="444500">
            <a:lnSpc>
              <a:spcPct val="90000"/>
            </a:lnSpc>
            <a:spcBef>
              <a:spcPct val="0"/>
            </a:spcBef>
            <a:spcAft>
              <a:spcPct val="15000"/>
            </a:spcAft>
            <a:buChar char="•"/>
          </a:pPr>
          <a:r>
            <a:rPr lang="fr-FR" sz="1000" kern="1200"/>
            <a:t>Conseils personnalisés aux porteurs de projets</a:t>
          </a:r>
        </a:p>
      </dsp:txBody>
      <dsp:txXfrm>
        <a:off x="5474013" y="3058542"/>
        <a:ext cx="1555771" cy="900944"/>
      </dsp:txXfrm>
    </dsp:sp>
    <dsp:sp modelId="{1A15FFBE-192F-4B14-A439-D9D847B5EB47}">
      <dsp:nvSpPr>
        <dsp:cNvPr id="0" name=""/>
        <dsp:cNvSpPr/>
      </dsp:nvSpPr>
      <dsp:spPr>
        <a:xfrm>
          <a:off x="1530790" y="2711511"/>
          <a:ext cx="2323556" cy="1276005"/>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444500" rtl="0">
            <a:lnSpc>
              <a:spcPct val="90000"/>
            </a:lnSpc>
            <a:spcBef>
              <a:spcPct val="0"/>
            </a:spcBef>
            <a:spcAft>
              <a:spcPct val="15000"/>
            </a:spcAft>
            <a:buChar char="•"/>
          </a:pPr>
          <a:r>
            <a:rPr lang="fr-FR" sz="1000" kern="1200"/>
            <a:t>Informations sur </a:t>
          </a:r>
          <a:r>
            <a:rPr lang="fr-FR" sz="1000" kern="1200">
              <a:latin typeface="Arial"/>
            </a:rPr>
            <a:t>le cluster, guide des</a:t>
          </a:r>
          <a:r>
            <a:rPr lang="fr-FR" sz="1000" kern="1200"/>
            <a:t> appels</a:t>
          </a:r>
        </a:p>
        <a:p>
          <a:pPr marL="57150" lvl="1" indent="-57150" algn="l" defTabSz="444500">
            <a:lnSpc>
              <a:spcPct val="90000"/>
            </a:lnSpc>
            <a:spcBef>
              <a:spcPct val="0"/>
            </a:spcBef>
            <a:spcAft>
              <a:spcPct val="15000"/>
            </a:spcAft>
            <a:buChar char="•"/>
          </a:pPr>
          <a:r>
            <a:rPr lang="fr-FR" sz="1000" kern="1200">
              <a:hlinkClick xmlns:r="http://schemas.openxmlformats.org/officeDocument/2006/relationships" r:id="rId1"/>
            </a:rPr>
            <a:t>Replays</a:t>
          </a:r>
          <a:r>
            <a:rPr lang="fr-FR" sz="1000" kern="1200"/>
            <a:t> de nos webinaires</a:t>
          </a:r>
        </a:p>
        <a:p>
          <a:pPr marL="57150" lvl="1" indent="-57150" algn="l" defTabSz="444500">
            <a:lnSpc>
              <a:spcPct val="90000"/>
            </a:lnSpc>
            <a:spcBef>
              <a:spcPct val="0"/>
            </a:spcBef>
            <a:spcAft>
              <a:spcPct val="15000"/>
            </a:spcAft>
            <a:buChar char="•"/>
          </a:pPr>
          <a:r>
            <a:rPr lang="fr-FR" sz="1000" kern="1200"/>
            <a:t>Conseils : </a:t>
          </a:r>
          <a:r>
            <a:rPr lang="fr-FR" sz="1000" kern="1200">
              <a:hlinkClick xmlns:r="http://schemas.openxmlformats.org/officeDocument/2006/relationships" r:id="rId2"/>
            </a:rPr>
            <a:t>fiches pratiques</a:t>
          </a:r>
          <a:endParaRPr lang="fr-FR" sz="1000" kern="1200"/>
        </a:p>
      </dsp:txBody>
      <dsp:txXfrm>
        <a:off x="1558820" y="3058542"/>
        <a:ext cx="1570429" cy="900944"/>
      </dsp:txXfrm>
    </dsp:sp>
    <dsp:sp modelId="{6F8EDD14-013D-4D9D-8CEB-921B9D110908}">
      <dsp:nvSpPr>
        <dsp:cNvPr id="0" name=""/>
        <dsp:cNvSpPr/>
      </dsp:nvSpPr>
      <dsp:spPr>
        <a:xfrm>
          <a:off x="4762437" y="25851"/>
          <a:ext cx="2360825" cy="1238848"/>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r" defTabSz="444500">
            <a:lnSpc>
              <a:spcPct val="90000"/>
            </a:lnSpc>
            <a:spcBef>
              <a:spcPct val="0"/>
            </a:spcBef>
            <a:spcAft>
              <a:spcPct val="15000"/>
            </a:spcAft>
            <a:buChar char="•"/>
          </a:pPr>
          <a:r>
            <a:rPr lang="fr-FR" sz="1000" kern="1200"/>
            <a:t>Co-organisation avec les établissements et les structures de recherche</a:t>
          </a:r>
        </a:p>
        <a:p>
          <a:pPr marL="57150" lvl="1" indent="-57150" algn="r" defTabSz="444500">
            <a:lnSpc>
              <a:spcPct val="90000"/>
            </a:lnSpc>
            <a:spcBef>
              <a:spcPct val="0"/>
            </a:spcBef>
            <a:spcAft>
              <a:spcPct val="15000"/>
            </a:spcAft>
            <a:buChar char="•"/>
          </a:pPr>
          <a:r>
            <a:rPr lang="fr-FR" sz="1000" kern="1200"/>
            <a:t>Informations ciblées</a:t>
          </a:r>
        </a:p>
        <a:p>
          <a:pPr marL="57150" lvl="1" indent="-57150" algn="r" defTabSz="444500">
            <a:lnSpc>
              <a:spcPct val="90000"/>
            </a:lnSpc>
            <a:spcBef>
              <a:spcPct val="0"/>
            </a:spcBef>
            <a:spcAft>
              <a:spcPct val="15000"/>
            </a:spcAft>
            <a:buChar char="•"/>
          </a:pPr>
          <a:r>
            <a:rPr lang="fr-FR" sz="1000" kern="1200"/>
            <a:t>Ateliers adaptés</a:t>
          </a:r>
        </a:p>
        <a:p>
          <a:pPr marL="57150" lvl="1" indent="-57150" algn="r" defTabSz="444500">
            <a:lnSpc>
              <a:spcPct val="90000"/>
            </a:lnSpc>
            <a:spcBef>
              <a:spcPct val="0"/>
            </a:spcBef>
            <a:spcAft>
              <a:spcPct val="15000"/>
            </a:spcAft>
            <a:buChar char="•"/>
          </a:pPr>
          <a:r>
            <a:rPr lang="fr-FR" sz="1000" kern="1200"/>
            <a:t>Voir </a:t>
          </a:r>
          <a:r>
            <a:rPr lang="fr-FR" sz="1000" kern="1200">
              <a:hlinkClick xmlns:r="http://schemas.openxmlformats.org/officeDocument/2006/relationships" r:id="rId3"/>
            </a:rPr>
            <a:t>fiche pratique</a:t>
          </a:r>
          <a:endParaRPr lang="fr-FR" sz="1000" kern="1200"/>
        </a:p>
      </dsp:txBody>
      <dsp:txXfrm>
        <a:off x="5497898" y="53064"/>
        <a:ext cx="1598151" cy="874710"/>
      </dsp:txXfrm>
    </dsp:sp>
    <dsp:sp modelId="{133597C0-0266-4CD2-AE7A-E33FE63A83DF}">
      <dsp:nvSpPr>
        <dsp:cNvPr id="0" name=""/>
        <dsp:cNvSpPr/>
      </dsp:nvSpPr>
      <dsp:spPr>
        <a:xfrm>
          <a:off x="1497657" y="0"/>
          <a:ext cx="2389821" cy="1276005"/>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444500">
            <a:lnSpc>
              <a:spcPct val="90000"/>
            </a:lnSpc>
            <a:spcBef>
              <a:spcPct val="0"/>
            </a:spcBef>
            <a:spcAft>
              <a:spcPct val="15000"/>
            </a:spcAft>
            <a:buChar char="•"/>
          </a:pPr>
          <a:r>
            <a:rPr lang="fr-FR" sz="1000" kern="1200"/>
            <a:t>Sessions d’information sur les opportunités de financement</a:t>
          </a:r>
        </a:p>
        <a:p>
          <a:pPr marL="57150" lvl="1" indent="-57150" algn="l" defTabSz="444500">
            <a:lnSpc>
              <a:spcPct val="90000"/>
            </a:lnSpc>
            <a:spcBef>
              <a:spcPct val="0"/>
            </a:spcBef>
            <a:spcAft>
              <a:spcPct val="15000"/>
            </a:spcAft>
            <a:buChar char="•"/>
          </a:pPr>
          <a:r>
            <a:rPr lang="fr-FR" sz="1000" kern="1200"/>
            <a:t>Ateliers méthodologiques</a:t>
          </a:r>
        </a:p>
      </dsp:txBody>
      <dsp:txXfrm>
        <a:off x="1525687" y="28030"/>
        <a:ext cx="1616815" cy="900944"/>
      </dsp:txXfrm>
    </dsp:sp>
    <dsp:sp modelId="{85EA1706-05E2-4EBF-AC99-0AF8DC5B90A3}">
      <dsp:nvSpPr>
        <dsp:cNvPr id="0" name=""/>
        <dsp:cNvSpPr/>
      </dsp:nvSpPr>
      <dsp:spPr>
        <a:xfrm>
          <a:off x="2525818" y="227288"/>
          <a:ext cx="1726594" cy="1726594"/>
        </a:xfrm>
        <a:prstGeom prst="pieWedg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fr-FR" sz="1200" kern="1200">
              <a:latin typeface="Arial"/>
            </a:rPr>
            <a:t>Evénements</a:t>
          </a:r>
          <a:r>
            <a:rPr lang="fr-FR" sz="1200" kern="1200"/>
            <a:t> organisés par le PCN</a:t>
          </a:r>
        </a:p>
      </dsp:txBody>
      <dsp:txXfrm>
        <a:off x="3031526" y="732996"/>
        <a:ext cx="1220886" cy="1220886"/>
      </dsp:txXfrm>
    </dsp:sp>
    <dsp:sp modelId="{232B4DEC-0670-4569-97BE-42F1B6B206B9}">
      <dsp:nvSpPr>
        <dsp:cNvPr id="0" name=""/>
        <dsp:cNvSpPr/>
      </dsp:nvSpPr>
      <dsp:spPr>
        <a:xfrm rot="5400000">
          <a:off x="4332164" y="227288"/>
          <a:ext cx="1726594" cy="1726594"/>
        </a:xfrm>
        <a:prstGeom prst="pieWedg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fr-FR" sz="1200" kern="1200"/>
            <a:t>Sessions sur mesure</a:t>
          </a:r>
        </a:p>
      </dsp:txBody>
      <dsp:txXfrm rot="-5400000">
        <a:off x="4332164" y="732996"/>
        <a:ext cx="1220886" cy="1220886"/>
      </dsp:txXfrm>
    </dsp:sp>
    <dsp:sp modelId="{5FD47609-C5E0-432F-9E27-CA19D7DDB554}">
      <dsp:nvSpPr>
        <dsp:cNvPr id="0" name=""/>
        <dsp:cNvSpPr/>
      </dsp:nvSpPr>
      <dsp:spPr>
        <a:xfrm rot="10800000">
          <a:off x="4332164" y="2033633"/>
          <a:ext cx="1726594" cy="1726594"/>
        </a:xfrm>
        <a:prstGeom prst="pieWedg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fr-FR" sz="1200" kern="1200"/>
            <a:t>Rendez-vous individuels</a:t>
          </a:r>
        </a:p>
      </dsp:txBody>
      <dsp:txXfrm rot="10800000">
        <a:off x="4332164" y="2033633"/>
        <a:ext cx="1220886" cy="1220886"/>
      </dsp:txXfrm>
    </dsp:sp>
    <dsp:sp modelId="{5577B63C-7871-4573-834E-E550FA6F279A}">
      <dsp:nvSpPr>
        <dsp:cNvPr id="0" name=""/>
        <dsp:cNvSpPr/>
      </dsp:nvSpPr>
      <dsp:spPr>
        <a:xfrm rot="16200000">
          <a:off x="2525818" y="2033633"/>
          <a:ext cx="1726594" cy="1726594"/>
        </a:xfrm>
        <a:prstGeom prst="pieWedg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fr-FR" sz="1200" kern="1200"/>
            <a:t>Ressources sur horizon-europe.gouv.fr</a:t>
          </a:r>
        </a:p>
      </dsp:txBody>
      <dsp:txXfrm rot="5400000">
        <a:off x="3031526" y="2033633"/>
        <a:ext cx="1220886" cy="1220886"/>
      </dsp:txXfrm>
    </dsp:sp>
    <dsp:sp modelId="{3CCFEC1D-0403-45C6-99A9-766FC4272FE4}">
      <dsp:nvSpPr>
        <dsp:cNvPr id="0" name=""/>
        <dsp:cNvSpPr/>
      </dsp:nvSpPr>
      <dsp:spPr>
        <a:xfrm>
          <a:off x="3994222" y="1634881"/>
          <a:ext cx="596133" cy="518377"/>
        </a:xfrm>
        <a:prstGeom prst="circular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0E5DD2-B81A-46A9-B261-DD10A3308299}">
      <dsp:nvSpPr>
        <dsp:cNvPr id="0" name=""/>
        <dsp:cNvSpPr/>
      </dsp:nvSpPr>
      <dsp:spPr>
        <a:xfrm rot="10800000">
          <a:off x="3994222" y="1834257"/>
          <a:ext cx="596133" cy="518377"/>
        </a:xfrm>
        <a:prstGeom prst="circular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A73A9C0-40D5-9847-B686-C66A09238CA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8126EBFD-41AA-FE46-B1E9-C524C1EE1C0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879BB1-10A8-5240-88E7-0FE7C0588E6C}" type="datetimeFigureOut">
              <a:rPr lang="fr-FR" smtClean="0"/>
              <a:t>29/11/2022</a:t>
            </a:fld>
            <a:endParaRPr lang="fr-FR"/>
          </a:p>
        </p:txBody>
      </p:sp>
      <p:sp>
        <p:nvSpPr>
          <p:cNvPr id="4" name="Espace réservé du pied de page 3">
            <a:extLst>
              <a:ext uri="{FF2B5EF4-FFF2-40B4-BE49-F238E27FC236}">
                <a16:creationId xmlns:a16="http://schemas.microsoft.com/office/drawing/2014/main" id="{BEC2F47A-3A28-744F-A442-D85A462A8CE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B83E5F2-EC50-704E-8A99-BF3B6E9A807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E2FB11-2BF4-3A48-A408-19C827CD84FD}" type="slidenum">
              <a:rPr lang="fr-FR" smtClean="0"/>
              <a:t>‹#›</a:t>
            </a:fld>
            <a:endParaRPr lang="fr-FR"/>
          </a:p>
        </p:txBody>
      </p:sp>
    </p:spTree>
    <p:extLst>
      <p:ext uri="{BB962C8B-B14F-4D97-AF65-F5344CB8AC3E}">
        <p14:creationId xmlns:p14="http://schemas.microsoft.com/office/powerpoint/2010/main" val="4140605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indent="0">
              <a:buSzPts val="1100"/>
            </a:pPr>
            <a:endParaRPr lang="fr-FR" sz="1000" i="1">
              <a:solidFill>
                <a:srgbClr val="444342"/>
              </a:solidFill>
            </a:endParaRPr>
          </a:p>
        </p:txBody>
      </p:sp>
      <p:sp>
        <p:nvSpPr>
          <p:cNvPr id="148" name="Google Shape;148;p9: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4869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sz="1200" i="1">
                <a:solidFill>
                  <a:schemeClr val="accent4"/>
                </a:solidFill>
                <a:sym typeface="Wingdings" pitchFamily="2" charset="2"/>
              </a:rPr>
              <a:t> </a:t>
            </a:r>
            <a:r>
              <a:rPr lang="fr-FR" sz="1200" i="1">
                <a:solidFill>
                  <a:schemeClr val="bg2"/>
                </a:solidFill>
              </a:rPr>
              <a:t>Impliquer différents États membres/pays associés, afin d'élaborer des recommandations valables à l'échelle européenne.</a:t>
            </a:r>
            <a:endParaRPr lang="en-US" sz="1200" i="1">
              <a:solidFill>
                <a:schemeClr val="bg2"/>
              </a:solidFill>
            </a:endParaRPr>
          </a:p>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01953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sz="1200" i="1">
                <a:solidFill>
                  <a:schemeClr val="accent4"/>
                </a:solidFill>
                <a:sym typeface="Wingdings" pitchFamily="2" charset="2"/>
              </a:rPr>
              <a:t> </a:t>
            </a:r>
            <a:r>
              <a:rPr lang="fr-FR" sz="1200" i="1">
                <a:solidFill>
                  <a:schemeClr val="bg2"/>
                </a:solidFill>
              </a:rPr>
              <a:t>La participation de pays ayant des politiques divergentes en matière de culture générale est encouragée.</a:t>
            </a:r>
            <a:endParaRPr lang="en-US" sz="1200" i="1">
              <a:solidFill>
                <a:schemeClr val="bg2"/>
              </a:solidFill>
            </a:endParaRPr>
          </a:p>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43441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69081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sz="1200" b="0">
                <a:solidFill>
                  <a:schemeClr val="bg1">
                    <a:lumMod val="50000"/>
                  </a:schemeClr>
                </a:solidFill>
              </a:rPr>
              <a:t>NEB :  Des solutions innovantes pour des modes de vie plus écologiques et plus justes grâce aux arts et à la culture, à l'architecture et au design pour tous.</a:t>
            </a:r>
            <a:endParaRPr lang="en-US" sz="2000" b="0">
              <a:solidFill>
                <a:schemeClr val="bg1">
                  <a:lumMod val="50000"/>
                </a:schemeClr>
              </a:solidFill>
            </a:endParaRPr>
          </a:p>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35490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sz="1200" b="0">
                <a:solidFill>
                  <a:schemeClr val="bg1">
                    <a:lumMod val="50000"/>
                  </a:schemeClr>
                </a:solidFill>
              </a:rPr>
              <a:t>Les ICC pour une transition climatique durable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a:t>Lien </a:t>
            </a:r>
            <a:r>
              <a:rPr lang="en-US" sz="1200" err="1"/>
              <a:t>à</a:t>
            </a:r>
            <a:r>
              <a:rPr lang="en-US" sz="1200"/>
              <a:t> faire avec </a:t>
            </a:r>
            <a:r>
              <a:rPr lang="en-US" sz="1200" err="1"/>
              <a:t>cet</a:t>
            </a:r>
            <a:r>
              <a:rPr lang="en-US" sz="1200"/>
              <a:t> </a:t>
            </a:r>
            <a:r>
              <a:rPr lang="en-US" sz="1200" err="1"/>
              <a:t>appel</a:t>
            </a:r>
            <a:r>
              <a:rPr lang="en-US" sz="1200"/>
              <a:t> : "Industries </a:t>
            </a:r>
            <a:r>
              <a:rPr lang="en-US" sz="1200" err="1"/>
              <a:t>culturelles</a:t>
            </a:r>
            <a:r>
              <a:rPr lang="en-US" sz="1200"/>
              <a:t> et </a:t>
            </a:r>
            <a:r>
              <a:rPr lang="en-US" sz="1200" err="1"/>
              <a:t>créatives</a:t>
            </a:r>
            <a:r>
              <a:rPr lang="en-US" sz="1200"/>
              <a:t> pour </a:t>
            </a:r>
            <a:r>
              <a:rPr lang="en-US" sz="1200" err="1"/>
              <a:t>une</a:t>
            </a:r>
            <a:r>
              <a:rPr lang="en-US" sz="1200"/>
              <a:t> transition </a:t>
            </a:r>
            <a:r>
              <a:rPr lang="en-US" sz="1200" err="1"/>
              <a:t>climatique</a:t>
            </a:r>
            <a:r>
              <a:rPr lang="en-US" sz="1200"/>
              <a:t> durable" de </a:t>
            </a:r>
            <a:r>
              <a:rPr lang="en-US" sz="1200" err="1"/>
              <a:t>l'appel</a:t>
            </a:r>
            <a:r>
              <a:rPr lang="en-US" sz="1200"/>
              <a:t> Horizon Europe Cluster 2 2023.</a:t>
            </a:r>
          </a:p>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51464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sz="1200" b="1" i="1">
                <a:solidFill>
                  <a:schemeClr val="bg1">
                    <a:lumMod val="50000"/>
                  </a:schemeClr>
                </a:solidFill>
              </a:rPr>
              <a:t>La transition numérique pour des industries culturelles et créatives européennes compétitives</a:t>
            </a:r>
            <a:endParaRPr lang="en-US" sz="2000" b="1" i="1">
              <a:solidFill>
                <a:schemeClr val="bg1">
                  <a:lumMod val="50000"/>
                </a:schemeClr>
              </a:solidFil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fr-FR" sz="1200" i="1"/>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sz="1200" i="1"/>
              <a:t>Mettre en place au moins quatre essais pilotes à petite échelle dans des conditions réelles pour tester et affiner les mesures de soutien proposées. Valider des résultats dans des contextes nationaux et des tailles d'entreprises différentes, les essais pilotes au moins sur quatre États membres/pays associés différents, ainsi que des entreprises de ICC de tailles différentes. Large éventail de parties prenantes en fonction de l'orientation choisie</a:t>
            </a:r>
            <a:endParaRPr lang="fr-FR" sz="1200" b="1" i="1">
              <a:solidFill>
                <a:srgbClr val="000091"/>
              </a:solidFill>
            </a:endParaRPr>
          </a:p>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78457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sz="1200" b="1" i="1">
                <a:solidFill>
                  <a:schemeClr val="bg1">
                    <a:lumMod val="50000"/>
                  </a:schemeClr>
                </a:solidFill>
              </a:rPr>
              <a:t>Le patrimoine culturel et les arts de l'Europe - promouvoir nos valeurs chez nous et à l'étranger</a:t>
            </a:r>
            <a:endParaRPr lang="en-US" sz="2000" b="1" i="1">
              <a:solidFill>
                <a:schemeClr val="bg1">
                  <a:lumMod val="50000"/>
                </a:schemeClr>
              </a:solidFil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i="1"/>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i="1"/>
              <a:t>Les impacts </a:t>
            </a:r>
            <a:r>
              <a:rPr lang="en-US" sz="1200" i="1" err="1"/>
              <a:t>potentiels</a:t>
            </a:r>
            <a:r>
              <a:rPr lang="en-US" sz="1200" i="1"/>
              <a:t> des </a:t>
            </a:r>
            <a:r>
              <a:rPr lang="en-US" sz="1200" i="1" err="1"/>
              <a:t>nouvelles</a:t>
            </a:r>
            <a:r>
              <a:rPr lang="en-US" sz="1200" i="1"/>
              <a:t> </a:t>
            </a:r>
            <a:r>
              <a:rPr lang="en-US" sz="1200" i="1" err="1"/>
              <a:t>réglementations</a:t>
            </a:r>
            <a:r>
              <a:rPr lang="en-US" sz="1200" i="1"/>
              <a:t> sur le </a:t>
            </a:r>
            <a:r>
              <a:rPr lang="en-US" sz="1200" i="1" err="1"/>
              <a:t>secteur</a:t>
            </a:r>
            <a:r>
              <a:rPr lang="en-US" sz="1200" i="1"/>
              <a:t> </a:t>
            </a:r>
            <a:r>
              <a:rPr lang="en-US" sz="1200" i="1" err="1"/>
              <a:t>artistique</a:t>
            </a:r>
            <a:r>
              <a:rPr lang="en-US" sz="1200" i="1"/>
              <a:t>, y </a:t>
            </a:r>
            <a:r>
              <a:rPr lang="en-US" sz="1200" i="1" err="1"/>
              <a:t>compris</a:t>
            </a:r>
            <a:r>
              <a:rPr lang="en-US" sz="1200" i="1"/>
              <a:t> la directive sur le droit </a:t>
            </a:r>
            <a:r>
              <a:rPr lang="en-US" sz="1200" i="1" err="1"/>
              <a:t>d'auteur</a:t>
            </a:r>
            <a:r>
              <a:rPr lang="en-US" sz="1200" i="1"/>
              <a:t> qui a </a:t>
            </a:r>
            <a:r>
              <a:rPr lang="en-US" sz="1200" i="1" err="1"/>
              <a:t>été</a:t>
            </a:r>
            <a:r>
              <a:rPr lang="en-US" sz="1200" i="1"/>
              <a:t> </a:t>
            </a:r>
            <a:r>
              <a:rPr lang="en-US" sz="1200" i="1" err="1"/>
              <a:t>adoptée</a:t>
            </a:r>
            <a:r>
              <a:rPr lang="en-US" sz="1200" i="1"/>
              <a:t> </a:t>
            </a:r>
            <a:r>
              <a:rPr lang="en-US" sz="1200" i="1" err="1"/>
              <a:t>en</a:t>
            </a:r>
            <a:r>
              <a:rPr lang="en-US" sz="1200" i="1"/>
              <a:t> mars 2019. </a:t>
            </a:r>
            <a:r>
              <a:rPr lang="en-US" sz="1200" i="1" err="1"/>
              <a:t>Coopération</a:t>
            </a:r>
            <a:r>
              <a:rPr lang="en-US" sz="1200" i="1"/>
              <a:t> au </a:t>
            </a:r>
            <a:r>
              <a:rPr lang="en-US" sz="1200" i="1" err="1"/>
              <a:t>niveau</a:t>
            </a:r>
            <a:r>
              <a:rPr lang="en-US" sz="1200" i="1"/>
              <a:t> local, national et </a:t>
            </a:r>
            <a:r>
              <a:rPr lang="en-US" sz="1200" i="1" err="1"/>
              <a:t>européen</a:t>
            </a:r>
            <a:r>
              <a:rPr lang="en-US" sz="1200" i="1"/>
              <a:t>, des </a:t>
            </a:r>
            <a:r>
              <a:rPr lang="en-US" sz="1200" i="1" err="1"/>
              <a:t>secteurs</a:t>
            </a:r>
            <a:r>
              <a:rPr lang="en-US" sz="1200" i="1"/>
              <a:t> </a:t>
            </a:r>
            <a:r>
              <a:rPr lang="en-US" sz="1200" i="1" err="1"/>
              <a:t>artistiques</a:t>
            </a:r>
            <a:r>
              <a:rPr lang="en-US" sz="1200" i="1"/>
              <a:t> et des ICC, alliances </a:t>
            </a:r>
            <a:r>
              <a:rPr lang="en-US" sz="1200" i="1" err="1"/>
              <a:t>stratégiques</a:t>
            </a:r>
            <a:r>
              <a:rPr lang="en-US" sz="1200" i="1"/>
              <a:t> avec </a:t>
            </a:r>
            <a:r>
              <a:rPr lang="en-US" sz="1200" i="1" err="1"/>
              <a:t>d'autres</a:t>
            </a:r>
            <a:r>
              <a:rPr lang="en-US" sz="1200" i="1"/>
              <a:t> </a:t>
            </a:r>
            <a:r>
              <a:rPr lang="en-US" sz="1200" i="1" err="1"/>
              <a:t>secteurs</a:t>
            </a:r>
            <a:endParaRPr lang="en-US" sz="1200" i="1"/>
          </a:p>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05559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sz="1200" b="1" i="1">
                <a:solidFill>
                  <a:schemeClr val="bg1">
                    <a:lumMod val="50000"/>
                  </a:schemeClr>
                </a:solidFill>
              </a:rPr>
              <a:t>Renforcer le capital linguistique européen dans un monde globalisé</a:t>
            </a:r>
            <a:endParaRPr lang="en-US" sz="2000" b="1" i="1">
              <a:solidFill>
                <a:schemeClr val="bg1">
                  <a:lumMod val="50000"/>
                </a:schemeClr>
              </a:solidFill>
            </a:endParaRPr>
          </a:p>
          <a:p>
            <a:pPr marL="0" indent="0"/>
            <a:endParaRPr lang="en-US" i="1"/>
          </a:p>
          <a:p>
            <a:pPr marL="0" indent="0"/>
            <a:r>
              <a:rPr lang="en-US" i="1" err="1"/>
              <a:t>Meilleure</a:t>
            </a:r>
            <a:r>
              <a:rPr lang="en-US" i="1"/>
              <a:t> </a:t>
            </a:r>
            <a:r>
              <a:rPr lang="en-US" i="1" err="1"/>
              <a:t>compréhension</a:t>
            </a:r>
            <a:r>
              <a:rPr lang="en-US" i="1"/>
              <a:t> de </a:t>
            </a:r>
            <a:r>
              <a:rPr lang="en-US" i="1" err="1"/>
              <a:t>l’impact</a:t>
            </a:r>
            <a:r>
              <a:rPr lang="en-US" i="1"/>
              <a:t> des technologies </a:t>
            </a:r>
            <a:r>
              <a:rPr lang="en-US" i="1" err="1"/>
              <a:t>liées</a:t>
            </a:r>
            <a:r>
              <a:rPr lang="en-US" i="1"/>
              <a:t> </a:t>
            </a:r>
            <a:r>
              <a:rPr lang="en-US" i="1" err="1"/>
              <a:t>à</a:t>
            </a:r>
            <a:r>
              <a:rPr lang="en-US" i="1"/>
              <a:t> la </a:t>
            </a:r>
            <a:r>
              <a:rPr lang="en-US" i="1" err="1"/>
              <a:t>numérisation</a:t>
            </a:r>
            <a:r>
              <a:rPr lang="en-US" i="1"/>
              <a:t> et aux </a:t>
            </a:r>
            <a:r>
              <a:rPr lang="en-US" i="1" err="1"/>
              <a:t>langues</a:t>
            </a:r>
            <a:r>
              <a:rPr lang="en-US" i="1"/>
              <a:t> sur les </a:t>
            </a:r>
            <a:r>
              <a:rPr lang="en-US" i="1" err="1"/>
              <a:t>langues</a:t>
            </a:r>
            <a:r>
              <a:rPr lang="en-US" i="1"/>
              <a:t> </a:t>
            </a:r>
            <a:r>
              <a:rPr lang="en-US" i="1" err="1"/>
              <a:t>européennes</a:t>
            </a:r>
            <a:r>
              <a:rPr lang="en-US" i="1"/>
              <a:t> &gt;&gt; </a:t>
            </a:r>
            <a:r>
              <a:rPr lang="en-US" i="1" err="1"/>
              <a:t>langues</a:t>
            </a:r>
            <a:r>
              <a:rPr lang="en-US" i="1"/>
              <a:t> </a:t>
            </a:r>
            <a:r>
              <a:rPr lang="en-US" i="1" err="1"/>
              <a:t>en</a:t>
            </a:r>
            <a:r>
              <a:rPr lang="en-US" i="1"/>
              <a:t> danger et </a:t>
            </a:r>
            <a:r>
              <a:rPr lang="en-US" i="1" err="1"/>
              <a:t>préservation</a:t>
            </a:r>
            <a:r>
              <a:rPr lang="en-US" i="1"/>
              <a:t> de </a:t>
            </a:r>
            <a:r>
              <a:rPr lang="en-US" i="1" err="1"/>
              <a:t>l’identité</a:t>
            </a:r>
            <a:r>
              <a:rPr lang="en-US" i="1"/>
              <a:t> des </a:t>
            </a:r>
            <a:r>
              <a:rPr lang="en-US" i="1" err="1"/>
              <a:t>citoyens</a:t>
            </a:r>
            <a:r>
              <a:rPr lang="en-US" i="1"/>
              <a:t> EU.</a:t>
            </a:r>
          </a:p>
          <a:p>
            <a:pPr marL="171450" indent="-171450">
              <a:buChar char="•"/>
            </a:pPr>
            <a:r>
              <a:rPr lang="en-US" i="1" err="1"/>
              <a:t>Possibilité</a:t>
            </a:r>
            <a:r>
              <a:rPr lang="en-US" i="1"/>
              <a:t> </a:t>
            </a:r>
            <a:r>
              <a:rPr lang="en-US" i="1" err="1"/>
              <a:t>d’études</a:t>
            </a:r>
            <a:r>
              <a:rPr lang="en-US" i="1"/>
              <a:t> de </a:t>
            </a:r>
            <a:r>
              <a:rPr lang="en-US" i="1" err="1"/>
              <a:t>contextes</a:t>
            </a:r>
            <a:r>
              <a:rPr lang="en-US" i="1"/>
              <a:t> </a:t>
            </a:r>
            <a:r>
              <a:rPr lang="en-US" i="1" err="1"/>
              <a:t>multilingues</a:t>
            </a:r>
            <a:r>
              <a:rPr lang="en-US" i="1"/>
              <a:t> </a:t>
            </a:r>
            <a:r>
              <a:rPr lang="en-US" i="1" err="1"/>
              <a:t>ailleurs</a:t>
            </a:r>
            <a:r>
              <a:rPr lang="en-US" i="1"/>
              <a:t> dans le monde pour </a:t>
            </a:r>
            <a:r>
              <a:rPr lang="en-US" i="1" err="1"/>
              <a:t>en</a:t>
            </a:r>
            <a:r>
              <a:rPr lang="en-US" i="1"/>
              <a:t> </a:t>
            </a:r>
            <a:r>
              <a:rPr lang="en-US" i="1" err="1"/>
              <a:t>tirer</a:t>
            </a:r>
            <a:r>
              <a:rPr lang="en-US" i="1"/>
              <a:t> des </a:t>
            </a:r>
            <a:r>
              <a:rPr lang="en-US" i="1" err="1"/>
              <a:t>bonnes</a:t>
            </a:r>
            <a:r>
              <a:rPr lang="en-US" i="1"/>
              <a:t> pratiques</a:t>
            </a:r>
          </a:p>
          <a:p>
            <a:pPr marL="171450" indent="-171450">
              <a:buChar char="•"/>
            </a:pPr>
            <a:r>
              <a:rPr lang="en-US" i="1" err="1"/>
              <a:t>Impliquer</a:t>
            </a:r>
            <a:r>
              <a:rPr lang="en-US" i="1"/>
              <a:t> des </a:t>
            </a:r>
            <a:r>
              <a:rPr lang="en-US" i="1" err="1"/>
              <a:t>jeunes</a:t>
            </a:r>
            <a:r>
              <a:rPr lang="en-US" i="1"/>
              <a:t> </a:t>
            </a:r>
            <a:r>
              <a:rPr lang="en-US" i="1" err="1"/>
              <a:t>dès</a:t>
            </a:r>
            <a:r>
              <a:rPr lang="en-US" i="1"/>
              <a:t> le début du </a:t>
            </a:r>
            <a:r>
              <a:rPr lang="en-US" i="1" err="1"/>
              <a:t>projet</a:t>
            </a:r>
            <a:r>
              <a:rPr lang="en-US" i="1"/>
              <a:t> pour </a:t>
            </a:r>
            <a:r>
              <a:rPr lang="en-US" i="1" err="1"/>
              <a:t>recueillir</a:t>
            </a:r>
            <a:r>
              <a:rPr lang="en-US" i="1"/>
              <a:t> </a:t>
            </a:r>
            <a:r>
              <a:rPr lang="en-US" i="1" err="1"/>
              <a:t>leur</a:t>
            </a:r>
            <a:r>
              <a:rPr lang="en-US" i="1"/>
              <a:t> perceptions et </a:t>
            </a:r>
            <a:r>
              <a:rPr lang="en-US" i="1" err="1"/>
              <a:t>avis</a:t>
            </a:r>
            <a:r>
              <a:rPr lang="en-US" i="1"/>
              <a:t> sur le </a:t>
            </a:r>
            <a:r>
              <a:rPr lang="en-US" i="1" err="1"/>
              <a:t>multilinguisme</a:t>
            </a:r>
            <a:r>
              <a:rPr lang="en-US" i="1"/>
              <a:t> </a:t>
            </a:r>
            <a:r>
              <a:rPr lang="en-US" i="1" err="1"/>
              <a:t>en</a:t>
            </a:r>
            <a:r>
              <a:rPr lang="en-US" i="1"/>
              <a:t> Europe</a:t>
            </a:r>
          </a:p>
          <a:p>
            <a:pPr marL="171450" indent="-171450">
              <a:buChar char="•"/>
            </a:pPr>
            <a:r>
              <a:rPr lang="en-US" i="1"/>
              <a:t>Liens </a:t>
            </a:r>
            <a:r>
              <a:rPr lang="en-US" i="1" err="1"/>
              <a:t>à</a:t>
            </a:r>
            <a:r>
              <a:rPr lang="en-US" i="1"/>
              <a:t> faire avec CL2-2024-DEMOCRACY-01-10: Political participation in multilingual spaces.</a:t>
            </a:r>
          </a:p>
          <a:p>
            <a:pPr marL="0" indent="0"/>
            <a:r>
              <a:rPr lang="en-US"/>
              <a:t> </a:t>
            </a: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492645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843626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r>
              <a:rPr lang="en-US" dirty="0" err="1"/>
              <a:t>Utilisation</a:t>
            </a:r>
            <a:r>
              <a:rPr lang="en-US" dirty="0"/>
              <a:t> de la </a:t>
            </a:r>
            <a:r>
              <a:rPr lang="en-US" dirty="0" err="1"/>
              <a:t>plateforme</a:t>
            </a:r>
            <a:r>
              <a:rPr lang="en-US" dirty="0"/>
              <a:t> ECCCH, </a:t>
            </a:r>
            <a:r>
              <a:rPr lang="en-US" dirty="0" err="1"/>
              <a:t>ses</a:t>
            </a:r>
            <a:r>
              <a:rPr lang="en-US" dirty="0"/>
              <a:t> </a:t>
            </a:r>
            <a:r>
              <a:rPr lang="en-US" dirty="0" err="1"/>
              <a:t>outils</a:t>
            </a:r>
            <a:r>
              <a:rPr lang="en-US" dirty="0"/>
              <a:t> et </a:t>
            </a:r>
            <a:r>
              <a:rPr lang="en-US" dirty="0" err="1"/>
              <a:t>ses</a:t>
            </a:r>
            <a:r>
              <a:rPr lang="en-US" dirty="0"/>
              <a:t> services pour </a:t>
            </a:r>
            <a:r>
              <a:rPr lang="en-US" dirty="0" err="1"/>
              <a:t>l'étude</a:t>
            </a:r>
            <a:r>
              <a:rPr lang="en-US" dirty="0"/>
              <a:t>, la </a:t>
            </a:r>
            <a:r>
              <a:rPr lang="en-US" dirty="0" err="1"/>
              <a:t>numérisation</a:t>
            </a:r>
            <a:r>
              <a:rPr lang="en-US" dirty="0"/>
              <a:t>, la conservation, la </a:t>
            </a:r>
            <a:r>
              <a:rPr lang="en-US" dirty="0" err="1"/>
              <a:t>valorisation</a:t>
            </a:r>
            <a:r>
              <a:rPr lang="en-US" dirty="0"/>
              <a:t> et </a:t>
            </a:r>
            <a:r>
              <a:rPr lang="en-US" dirty="0" err="1"/>
              <a:t>l'accès</a:t>
            </a:r>
            <a:r>
              <a:rPr lang="en-US" dirty="0"/>
              <a:t> aux artefacts du </a:t>
            </a:r>
            <a:r>
              <a:rPr lang="en-US" dirty="0" err="1"/>
              <a:t>patrimoine</a:t>
            </a:r>
            <a:r>
              <a:rPr lang="en-US" dirty="0"/>
              <a:t> </a:t>
            </a:r>
            <a:r>
              <a:rPr lang="en-US" dirty="0" err="1"/>
              <a:t>culturel</a:t>
            </a:r>
            <a:r>
              <a:rPr lang="en-US" dirty="0"/>
              <a:t> </a:t>
            </a:r>
          </a:p>
          <a:p>
            <a:pPr marL="0" indent="0"/>
            <a:r>
              <a:rPr lang="en-US" dirty="0" err="1"/>
              <a:t>Fournir</a:t>
            </a:r>
            <a:r>
              <a:rPr lang="en-US" dirty="0"/>
              <a:t> un cadre </a:t>
            </a:r>
            <a:r>
              <a:rPr lang="en-US" dirty="0" err="1"/>
              <a:t>unifié</a:t>
            </a:r>
            <a:r>
              <a:rPr lang="en-US" dirty="0"/>
              <a:t> pour </a:t>
            </a:r>
            <a:r>
              <a:rPr lang="en-US" dirty="0" err="1"/>
              <a:t>l'accès</a:t>
            </a:r>
            <a:r>
              <a:rPr lang="en-US" dirty="0"/>
              <a:t> et la </a:t>
            </a:r>
            <a:r>
              <a:rPr lang="en-US" dirty="0" err="1"/>
              <a:t>préservation</a:t>
            </a:r>
            <a:r>
              <a:rPr lang="en-US" dirty="0"/>
              <a:t> à long </a:t>
            </a:r>
            <a:r>
              <a:rPr lang="en-US" dirty="0" err="1"/>
              <a:t>terme</a:t>
            </a:r>
            <a:r>
              <a:rPr lang="en-US" dirty="0"/>
              <a:t> des </a:t>
            </a:r>
            <a:r>
              <a:rPr lang="en-US" dirty="0" err="1"/>
              <a:t>données</a:t>
            </a:r>
            <a:r>
              <a:rPr lang="en-US" dirty="0"/>
              <a:t> </a:t>
            </a:r>
            <a:r>
              <a:rPr lang="en-US" dirty="0" err="1"/>
              <a:t>numériques</a:t>
            </a:r>
            <a:r>
              <a:rPr lang="en-US" dirty="0"/>
              <a:t>, tant </a:t>
            </a:r>
            <a:r>
              <a:rPr lang="en-US" dirty="0" err="1"/>
              <a:t>publiques</a:t>
            </a:r>
            <a:r>
              <a:rPr lang="en-US" dirty="0"/>
              <a:t> que </a:t>
            </a:r>
            <a:r>
              <a:rPr lang="en-US" dirty="0" err="1"/>
              <a:t>privées</a:t>
            </a:r>
          </a:p>
          <a:p>
            <a:pPr marL="0" indent="0"/>
            <a:r>
              <a:rPr lang="en-US" dirty="0" err="1"/>
              <a:t>présenter</a:t>
            </a:r>
            <a:r>
              <a:rPr lang="en-US" dirty="0"/>
              <a:t> un plan </a:t>
            </a:r>
            <a:r>
              <a:rPr lang="en-US" dirty="0" err="1"/>
              <a:t>d'affaires</a:t>
            </a:r>
            <a:r>
              <a:rPr lang="en-US" dirty="0"/>
              <a:t> </a:t>
            </a:r>
            <a:r>
              <a:rPr lang="en-US" dirty="0" err="1"/>
              <a:t>garantissant</a:t>
            </a:r>
            <a:r>
              <a:rPr lang="en-US" dirty="0"/>
              <a:t> la </a:t>
            </a:r>
            <a:r>
              <a:rPr lang="en-US" dirty="0" err="1"/>
              <a:t>viabilité</a:t>
            </a:r>
            <a:r>
              <a:rPr lang="en-US" dirty="0"/>
              <a:t> pendant et après la mise </a:t>
            </a:r>
            <a:r>
              <a:rPr lang="en-US" dirty="0" err="1"/>
              <a:t>en</a:t>
            </a:r>
            <a:r>
              <a:rPr lang="en-US" dirty="0"/>
              <a:t> </a:t>
            </a:r>
            <a:r>
              <a:rPr lang="en-US" dirty="0" err="1"/>
              <a:t>œuvre</a:t>
            </a:r>
            <a:r>
              <a:rPr lang="en-US" dirty="0"/>
              <a:t> de la subvention.</a:t>
            </a:r>
          </a:p>
          <a:p>
            <a:pPr marL="0" indent="0"/>
            <a:r>
              <a:rPr lang="en-US" dirty="0" err="1"/>
              <a:t>Permettre</a:t>
            </a:r>
            <a:r>
              <a:rPr lang="en-US" dirty="0"/>
              <a:t> la </a:t>
            </a:r>
            <a:r>
              <a:rPr lang="en-US" dirty="0" err="1"/>
              <a:t>représentation</a:t>
            </a:r>
            <a:r>
              <a:rPr lang="en-US" dirty="0"/>
              <a:t> </a:t>
            </a:r>
            <a:r>
              <a:rPr lang="en-US" dirty="0" err="1"/>
              <a:t>sémantique</a:t>
            </a:r>
            <a:r>
              <a:rPr lang="en-US" dirty="0"/>
              <a:t> de multiples types de </a:t>
            </a:r>
            <a:r>
              <a:rPr lang="en-US" dirty="0" err="1"/>
              <a:t>données</a:t>
            </a:r>
            <a:r>
              <a:rPr lang="en-US" dirty="0"/>
              <a:t> (</a:t>
            </a:r>
            <a:r>
              <a:rPr lang="en-US" dirty="0" err="1"/>
              <a:t>diverses</a:t>
            </a:r>
            <a:r>
              <a:rPr lang="en-US" dirty="0"/>
              <a:t> incarnations de </a:t>
            </a:r>
            <a:r>
              <a:rPr lang="en-US" dirty="0" err="1"/>
              <a:t>médias</a:t>
            </a:r>
            <a:r>
              <a:rPr lang="en-US" dirty="0"/>
              <a:t> 2D et 3D, </a:t>
            </a:r>
            <a:r>
              <a:rPr lang="en-US" dirty="0" err="1"/>
              <a:t>vidéo</a:t>
            </a:r>
            <a:r>
              <a:rPr lang="en-US" dirty="0"/>
              <a:t>, </a:t>
            </a:r>
            <a:r>
              <a:rPr lang="en-US" dirty="0" err="1"/>
              <a:t>texte</a:t>
            </a:r>
            <a:r>
              <a:rPr lang="en-US" dirty="0"/>
              <a:t>), </a:t>
            </a:r>
            <a:r>
              <a:rPr lang="en-US" dirty="0" err="1"/>
              <a:t>stockées</a:t>
            </a:r>
            <a:r>
              <a:rPr lang="en-US" dirty="0"/>
              <a:t> dans des </a:t>
            </a:r>
            <a:r>
              <a:rPr lang="en-US" dirty="0" err="1"/>
              <a:t>référentiels</a:t>
            </a:r>
            <a:r>
              <a:rPr lang="en-US" dirty="0"/>
              <a:t> </a:t>
            </a:r>
            <a:r>
              <a:rPr lang="en-US" dirty="0" err="1"/>
              <a:t>fédérés</a:t>
            </a:r>
            <a:r>
              <a:rPr lang="en-US" dirty="0"/>
              <a:t> </a:t>
            </a:r>
            <a:r>
              <a:rPr lang="en-US" dirty="0" err="1"/>
              <a:t>selon</a:t>
            </a:r>
            <a:r>
              <a:rPr lang="en-US" dirty="0"/>
              <a:t> les </a:t>
            </a:r>
            <a:r>
              <a:rPr lang="en-US" dirty="0" err="1"/>
              <a:t>principes</a:t>
            </a:r>
            <a:r>
              <a:rPr lang="en-US" dirty="0"/>
              <a:t> FAIR</a:t>
            </a: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678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a:t>TROIS PRIORITES</a:t>
            </a:r>
          </a:p>
          <a:p>
            <a:pPr marL="514350" indent="-285750" fontAlgn="base">
              <a:spcBef>
                <a:spcPts val="600"/>
              </a:spcBef>
              <a:buClr>
                <a:schemeClr val="accent4"/>
              </a:buClr>
              <a:buFont typeface="Wingdings" pitchFamily="2" charset="2"/>
              <a:buChar char="ü"/>
            </a:pPr>
            <a:r>
              <a:rPr lang="fr-FR" sz="1200"/>
              <a:t>Renforcer la </a:t>
            </a:r>
            <a:r>
              <a:rPr lang="fr-FR" sz="1200" b="1"/>
              <a:t>gouvernance démocratique</a:t>
            </a:r>
            <a:r>
              <a:rPr lang="fr-FR" sz="1200"/>
              <a:t> et la </a:t>
            </a:r>
            <a:r>
              <a:rPr lang="fr-FR" sz="1200" b="1"/>
              <a:t>participation des citoyens</a:t>
            </a:r>
            <a:endParaRPr lang="fr-FR" sz="1200"/>
          </a:p>
          <a:p>
            <a:pPr marL="514350" indent="-285750" fontAlgn="base">
              <a:spcBef>
                <a:spcPts val="600"/>
              </a:spcBef>
              <a:buClr>
                <a:schemeClr val="accent4"/>
              </a:buClr>
              <a:buFont typeface="Wingdings" pitchFamily="2" charset="2"/>
              <a:buChar char="ü"/>
            </a:pPr>
            <a:r>
              <a:rPr lang="fr-FR" sz="1600">
                <a:effectLst>
                  <a:outerShdw blurRad="50800" dist="38100" dir="5400000" algn="t" rotWithShape="0">
                    <a:prstClr val="black">
                      <a:alpha val="40000"/>
                    </a:prstClr>
                  </a:outerShdw>
                </a:effectLst>
              </a:rPr>
              <a:t>Sauvegarder et promouvoir le </a:t>
            </a:r>
            <a:r>
              <a:rPr lang="fr-FR" sz="1600" b="1">
                <a:effectLst>
                  <a:outerShdw blurRad="50800" dist="38100" dir="5400000" algn="t" rotWithShape="0">
                    <a:prstClr val="black">
                      <a:alpha val="40000"/>
                    </a:prstClr>
                  </a:outerShdw>
                </a:effectLst>
              </a:rPr>
              <a:t>patrimoine culturel européen, </a:t>
            </a:r>
            <a:r>
              <a:rPr lang="fr-FR" sz="1600">
                <a:effectLst>
                  <a:outerShdw blurRad="50800" dist="38100" dir="5400000" algn="t" rotWithShape="0">
                    <a:prstClr val="black">
                      <a:alpha val="40000"/>
                    </a:prstClr>
                  </a:outerShdw>
                </a:effectLst>
              </a:rPr>
              <a:t>soutenir les </a:t>
            </a:r>
            <a:r>
              <a:rPr lang="fr-FR" sz="1600" b="1">
                <a:effectLst>
                  <a:outerShdw blurRad="50800" dist="38100" dir="5400000" algn="t" rotWithShape="0">
                    <a:prstClr val="black">
                      <a:alpha val="40000"/>
                    </a:prstClr>
                  </a:outerShdw>
                </a:effectLst>
              </a:rPr>
              <a:t>industries culturelles et créatives</a:t>
            </a:r>
            <a:endParaRPr lang="fr-FR" sz="1600">
              <a:effectLst>
                <a:outerShdw blurRad="50800" dist="38100" dir="5400000" algn="t" rotWithShape="0">
                  <a:prstClr val="black">
                    <a:alpha val="40000"/>
                  </a:prstClr>
                </a:outerShdw>
              </a:effectLst>
            </a:endParaRPr>
          </a:p>
          <a:p>
            <a:pPr marL="514350" indent="-285750">
              <a:spcBef>
                <a:spcPts val="600"/>
              </a:spcBef>
              <a:spcAft>
                <a:spcPts val="600"/>
              </a:spcAft>
              <a:buClr>
                <a:schemeClr val="accent4"/>
              </a:buClr>
              <a:buFont typeface="Wingdings" pitchFamily="2" charset="2"/>
              <a:buChar char="ü"/>
            </a:pPr>
            <a:r>
              <a:rPr lang="fr-FR" sz="1200"/>
              <a:t>Répondre aux </a:t>
            </a:r>
            <a:r>
              <a:rPr lang="fr-FR" sz="1200" b="1"/>
              <a:t>transformations sociales, économiques, technologiques et culturelles</a:t>
            </a:r>
          </a:p>
        </p:txBody>
      </p:sp>
      <p:sp>
        <p:nvSpPr>
          <p:cNvPr id="104" name="Google Shape;10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r>
              <a:rPr lang="en-US" dirty="0"/>
              <a:t>De nouveaux </a:t>
            </a:r>
            <a:r>
              <a:rPr lang="en-US" dirty="0" err="1"/>
              <a:t>outils</a:t>
            </a:r>
            <a:r>
              <a:rPr lang="en-US" dirty="0"/>
              <a:t> et </a:t>
            </a:r>
            <a:r>
              <a:rPr lang="en-US" dirty="0" err="1"/>
              <a:t>méthodes</a:t>
            </a:r>
            <a:r>
              <a:rPr lang="en-US" dirty="0"/>
              <a:t> </a:t>
            </a:r>
            <a:r>
              <a:rPr lang="en-US" dirty="0" err="1"/>
              <a:t>alimentés</a:t>
            </a:r>
            <a:r>
              <a:rPr lang="en-US" dirty="0"/>
              <a:t> par </a:t>
            </a:r>
            <a:r>
              <a:rPr lang="en-US" dirty="0" err="1"/>
              <a:t>l'IA</a:t>
            </a:r>
            <a:r>
              <a:rPr lang="en-US" dirty="0"/>
              <a:t> qui </a:t>
            </a:r>
            <a:r>
              <a:rPr lang="en-US" dirty="0" err="1"/>
              <a:t>améliorent</a:t>
            </a:r>
            <a:r>
              <a:rPr lang="en-US" dirty="0"/>
              <a:t> le </a:t>
            </a:r>
            <a:r>
              <a:rPr lang="en-US" dirty="0" err="1"/>
              <a:t>processus</a:t>
            </a:r>
            <a:r>
              <a:rPr lang="en-US" dirty="0"/>
              <a:t> de </a:t>
            </a:r>
            <a:r>
              <a:rPr lang="en-US" dirty="0" err="1"/>
              <a:t>numérisation</a:t>
            </a:r>
            <a:r>
              <a:rPr lang="en-US" dirty="0"/>
              <a:t> des </a:t>
            </a:r>
            <a:r>
              <a:rPr lang="en-US" dirty="0" err="1"/>
              <a:t>objets</a:t>
            </a:r>
            <a:r>
              <a:rPr lang="en-US" dirty="0"/>
              <a:t> du </a:t>
            </a:r>
            <a:r>
              <a:rPr lang="en-US" dirty="0" err="1"/>
              <a:t>patrimoine</a:t>
            </a:r>
            <a:r>
              <a:rPr lang="en-US" dirty="0"/>
              <a:t> </a:t>
            </a:r>
            <a:r>
              <a:rPr lang="en-US" dirty="0" err="1"/>
              <a:t>culturel</a:t>
            </a:r>
            <a:r>
              <a:rPr lang="en-US" dirty="0"/>
              <a:t> matériel.</a:t>
            </a:r>
          </a:p>
          <a:p>
            <a:pPr marL="0" indent="0"/>
            <a:r>
              <a:rPr lang="en-US" dirty="0"/>
              <a:t>Des </a:t>
            </a:r>
            <a:r>
              <a:rPr lang="en-US" dirty="0" err="1"/>
              <a:t>méthodes</a:t>
            </a:r>
            <a:r>
              <a:rPr lang="en-US" dirty="0"/>
              <a:t> </a:t>
            </a:r>
            <a:r>
              <a:rPr lang="en-US" dirty="0" err="1"/>
              <a:t>améliorées</a:t>
            </a:r>
            <a:r>
              <a:rPr lang="en-US" dirty="0"/>
              <a:t> pour </a:t>
            </a:r>
            <a:r>
              <a:rPr lang="en-US" dirty="0" err="1"/>
              <a:t>l'acquisition</a:t>
            </a:r>
            <a:r>
              <a:rPr lang="en-US" dirty="0"/>
              <a:t> et le </a:t>
            </a:r>
            <a:r>
              <a:rPr lang="en-US" dirty="0" err="1"/>
              <a:t>traitement</a:t>
            </a:r>
            <a:r>
              <a:rPr lang="en-US" dirty="0"/>
              <a:t> de </a:t>
            </a:r>
            <a:r>
              <a:rPr lang="en-US" dirty="0" err="1"/>
              <a:t>représentations</a:t>
            </a:r>
            <a:r>
              <a:rPr lang="en-US" dirty="0"/>
              <a:t> 2D </a:t>
            </a:r>
            <a:r>
              <a:rPr lang="en-US" dirty="0" err="1"/>
              <a:t>améliorées</a:t>
            </a:r>
            <a:r>
              <a:rPr lang="en-US" dirty="0"/>
              <a:t> (par </a:t>
            </a:r>
            <a:r>
              <a:rPr lang="en-US" dirty="0" err="1"/>
              <a:t>exemple</a:t>
            </a:r>
            <a:r>
              <a:rPr lang="en-US" dirty="0"/>
              <a:t>, </a:t>
            </a:r>
            <a:r>
              <a:rPr lang="en-US" dirty="0" err="1"/>
              <a:t>imagerie</a:t>
            </a:r>
            <a:r>
              <a:rPr lang="en-US" dirty="0"/>
              <a:t> par transformation de la </a:t>
            </a:r>
            <a:r>
              <a:rPr lang="en-US" dirty="0" err="1"/>
              <a:t>réflectance</a:t>
            </a:r>
            <a:r>
              <a:rPr lang="en-US" dirty="0"/>
              <a:t>, </a:t>
            </a:r>
            <a:r>
              <a:rPr lang="en-US" dirty="0" err="1"/>
              <a:t>multispectrale</a:t>
            </a:r>
            <a:r>
              <a:rPr lang="en-US" dirty="0"/>
              <a:t>, </a:t>
            </a:r>
            <a:r>
              <a:rPr lang="en-US" dirty="0" err="1"/>
              <a:t>panoramique</a:t>
            </a:r>
            <a:r>
              <a:rPr lang="en-US" dirty="0"/>
              <a:t>), et pour </a:t>
            </a:r>
            <a:r>
              <a:rPr lang="en-US" dirty="0" err="1"/>
              <a:t>mieux</a:t>
            </a:r>
            <a:r>
              <a:rPr lang="en-US" dirty="0"/>
              <a:t> </a:t>
            </a:r>
            <a:r>
              <a:rPr lang="en-US" dirty="0" err="1"/>
              <a:t>intégrer</a:t>
            </a:r>
            <a:r>
              <a:rPr lang="en-US" dirty="0"/>
              <a:t> les </a:t>
            </a:r>
            <a:r>
              <a:rPr lang="en-US" dirty="0" err="1"/>
              <a:t>représentations</a:t>
            </a:r>
            <a:r>
              <a:rPr lang="en-US" dirty="0"/>
              <a:t> 2D aux </a:t>
            </a:r>
            <a:r>
              <a:rPr lang="en-US" dirty="0" err="1"/>
              <a:t>représentations</a:t>
            </a:r>
            <a:r>
              <a:rPr lang="en-US" dirty="0"/>
              <a:t> 3D.</a:t>
            </a:r>
          </a:p>
          <a:p>
            <a:pPr marL="0" indent="0"/>
            <a:r>
              <a:rPr lang="en-US" dirty="0"/>
              <a:t>Les </a:t>
            </a:r>
            <a:r>
              <a:rPr lang="en-US" dirty="0" err="1"/>
              <a:t>outils</a:t>
            </a:r>
            <a:r>
              <a:rPr lang="en-US" dirty="0"/>
              <a:t> </a:t>
            </a:r>
            <a:r>
              <a:rPr lang="en-US" dirty="0" err="1"/>
              <a:t>logiciels</a:t>
            </a:r>
            <a:r>
              <a:rPr lang="en-US" dirty="0"/>
              <a:t> et les </a:t>
            </a:r>
            <a:r>
              <a:rPr lang="en-US" dirty="0" err="1"/>
              <a:t>méthodes</a:t>
            </a:r>
            <a:r>
              <a:rPr lang="en-US" dirty="0"/>
              <a:t> à </a:t>
            </a:r>
            <a:r>
              <a:rPr lang="en-US" dirty="0" err="1"/>
              <a:t>développer</a:t>
            </a:r>
            <a:r>
              <a:rPr lang="en-US" dirty="0"/>
              <a:t> </a:t>
            </a:r>
            <a:r>
              <a:rPr lang="en-US" dirty="0" err="1"/>
              <a:t>devront</a:t>
            </a:r>
            <a:r>
              <a:rPr lang="en-US" dirty="0"/>
              <a:t> </a:t>
            </a:r>
            <a:r>
              <a:rPr lang="en-US" dirty="0" err="1"/>
              <a:t>dépasser</a:t>
            </a:r>
            <a:r>
              <a:rPr lang="en-US" dirty="0"/>
              <a:t> le </a:t>
            </a:r>
            <a:r>
              <a:rPr lang="en-US" dirty="0" err="1"/>
              <a:t>stade</a:t>
            </a:r>
            <a:r>
              <a:rPr lang="en-US" dirty="0"/>
              <a:t> de prototype de </a:t>
            </a:r>
            <a:r>
              <a:rPr lang="en-US" dirty="0" err="1"/>
              <a:t>laboratoire</a:t>
            </a:r>
            <a:r>
              <a:rPr lang="en-US" dirty="0"/>
              <a:t>, </a:t>
            </a:r>
            <a:r>
              <a:rPr lang="en-US" dirty="0" err="1"/>
              <a:t>être</a:t>
            </a:r>
            <a:r>
              <a:rPr lang="en-US" dirty="0"/>
              <a:t> pratiques et </a:t>
            </a:r>
            <a:r>
              <a:rPr lang="en-US" dirty="0" err="1"/>
              <a:t>pouvoir</a:t>
            </a:r>
            <a:r>
              <a:rPr lang="en-US" dirty="0"/>
              <a:t> </a:t>
            </a:r>
            <a:r>
              <a:rPr lang="en-US" dirty="0" err="1"/>
              <a:t>être</a:t>
            </a:r>
            <a:r>
              <a:rPr lang="en-US" dirty="0"/>
              <a:t> </a:t>
            </a:r>
            <a:r>
              <a:rPr lang="en-US" dirty="0" err="1"/>
              <a:t>déployés</a:t>
            </a:r>
            <a:r>
              <a:rPr lang="en-US" dirty="0"/>
              <a:t> </a:t>
            </a:r>
            <a:r>
              <a:rPr lang="en-US" dirty="0" err="1"/>
              <a:t>facilement</a:t>
            </a:r>
            <a:r>
              <a:rPr lang="en-US" dirty="0"/>
              <a:t> dans des </a:t>
            </a:r>
            <a:r>
              <a:rPr lang="en-US" dirty="0" err="1"/>
              <a:t>environnements</a:t>
            </a:r>
            <a:r>
              <a:rPr lang="en-US" dirty="0"/>
              <a:t> non </a:t>
            </a:r>
            <a:r>
              <a:rPr lang="en-US" dirty="0" err="1"/>
              <a:t>contrôlés</a:t>
            </a:r>
            <a:r>
              <a:rPr lang="en-US" dirty="0"/>
              <a:t> (par </a:t>
            </a:r>
            <a:r>
              <a:rPr lang="en-US" dirty="0" err="1"/>
              <a:t>exemple</a:t>
            </a:r>
            <a:r>
              <a:rPr lang="en-US" dirty="0"/>
              <a:t>, </a:t>
            </a:r>
            <a:r>
              <a:rPr lang="en-US" dirty="0" err="1"/>
              <a:t>numériser</a:t>
            </a:r>
            <a:r>
              <a:rPr lang="en-US" dirty="0"/>
              <a:t> dans </a:t>
            </a:r>
            <a:r>
              <a:rPr lang="en-US" dirty="0" err="1"/>
              <a:t>une</a:t>
            </a:r>
            <a:r>
              <a:rPr lang="en-US" dirty="0"/>
              <a:t> salle de </a:t>
            </a:r>
            <a:r>
              <a:rPr lang="en-US" dirty="0" err="1"/>
              <a:t>musée</a:t>
            </a:r>
            <a:r>
              <a:rPr lang="en-US" dirty="0"/>
              <a:t>), et </a:t>
            </a:r>
            <a:r>
              <a:rPr lang="en-US" dirty="0" err="1"/>
              <a:t>garantir</a:t>
            </a:r>
            <a:r>
              <a:rPr lang="en-US" dirty="0"/>
              <a:t> un </a:t>
            </a:r>
            <a:r>
              <a:rPr lang="en-US" dirty="0" err="1"/>
              <a:t>faible</a:t>
            </a:r>
            <a:r>
              <a:rPr lang="en-US" dirty="0"/>
              <a:t> </a:t>
            </a:r>
            <a:r>
              <a:rPr lang="en-US" dirty="0" err="1"/>
              <a:t>coût</a:t>
            </a:r>
            <a:r>
              <a:rPr lang="en-US" dirty="0"/>
              <a:t> et </a:t>
            </a:r>
            <a:r>
              <a:rPr lang="en-US" dirty="0" err="1"/>
              <a:t>une</a:t>
            </a:r>
            <a:r>
              <a:rPr lang="en-US" dirty="0"/>
              <a:t> </a:t>
            </a:r>
            <a:r>
              <a:rPr lang="en-US" dirty="0" err="1"/>
              <a:t>grande</a:t>
            </a:r>
            <a:r>
              <a:rPr lang="en-US" dirty="0"/>
              <a:t> </a:t>
            </a:r>
            <a:r>
              <a:rPr lang="en-US" dirty="0" err="1"/>
              <a:t>souplesse</a:t>
            </a:r>
            <a:r>
              <a:rPr lang="en-US" dirty="0"/>
              <a:t> </a:t>
            </a:r>
            <a:r>
              <a:rPr lang="en-US" dirty="0" err="1"/>
              <a:t>d'utilisation</a:t>
            </a:r>
            <a:r>
              <a:rPr lang="en-US" dirty="0"/>
              <a:t>.</a:t>
            </a: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196055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38426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241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4" name="Google Shape;314;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51108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7846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smtClean="0">
                <a:solidFill>
                  <a:schemeClr val="dk1"/>
                </a:solidFill>
                <a:latin typeface="Arial"/>
                <a:ea typeface="Arial"/>
                <a:cs typeface="Arial"/>
                <a:sym typeface="Arial"/>
              </a:rPr>
              <a:t>9</a:t>
            </a:fld>
            <a:endParaRPr lang="fr-F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34199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a:t>Menaces naturelles, anthropiques et environnementales : tremblements de terre, inondations, montée de la mer, feux, pollution </a:t>
            </a:r>
            <a:r>
              <a:rPr lang="fr-FR" err="1"/>
              <a:t>atmo</a:t>
            </a:r>
            <a:r>
              <a:rPr lang="fr-FR"/>
              <a:t>, urbanisation…</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Wingdings" pitchFamily="2" charset="2"/>
              <a:buChar char="à"/>
              <a:tabLst/>
              <a:defRPr/>
            </a:pPr>
            <a:r>
              <a:rPr lang="fr-FR" sz="1200" i="1">
                <a:solidFill>
                  <a:schemeClr val="bg2"/>
                </a:solidFill>
              </a:rPr>
              <a:t>Technologies innovantes, mais abordables, techniques non destructives, équipements transportables pour  intervention in situ : analyse chimique, recensement des polluants…surveillance de l'intégrité structurelle des monuments (ou autres objets culturels de taille importante) difficilement accessibles</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Wingdings" pitchFamily="2" charset="2"/>
              <a:buChar char="à"/>
              <a:tabLst/>
              <a:defRPr/>
            </a:pPr>
            <a:r>
              <a:rPr lang="fr-FR" sz="1200" i="1">
                <a:solidFill>
                  <a:schemeClr val="bg2"/>
                </a:solidFill>
              </a:rPr>
              <a:t> impliquer stakeholders</a:t>
            </a:r>
          </a:p>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49197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dirty="0"/>
              <a:t>ICC, source importante de croissance et d’emplois + rôle clé dans la façonnement de la culture, des valeurs… en Europe </a:t>
            </a:r>
            <a:r>
              <a:rPr lang="fr-FR" dirty="0">
                <a:sym typeface="Wingdings" pitchFamily="2" charset="2"/>
              </a:rPr>
              <a:t> rôle crucial dans l’atteinte des objectifs de transition de l’UE</a:t>
            </a:r>
          </a:p>
          <a:p>
            <a:pPr marL="0" lvl="0" indent="0" algn="l" rtl="0">
              <a:lnSpc>
                <a:spcPct val="100000"/>
              </a:lnSpc>
              <a:spcBef>
                <a:spcPts val="0"/>
              </a:spcBef>
              <a:spcAft>
                <a:spcPts val="0"/>
              </a:spcAft>
              <a:buSzPts val="1400"/>
              <a:buNone/>
            </a:pPr>
            <a:r>
              <a:rPr lang="fr-FR" dirty="0">
                <a:sym typeface="Wingdings" pitchFamily="2" charset="2"/>
              </a:rPr>
              <a:t>Mais secteur d’une grande variété et diversité… nombreuses d’entre elles en incapacité de prendre les mesures pour s’adapter</a:t>
            </a:r>
            <a:endParaRPr lang="fr-FR" dirty="0"/>
          </a:p>
          <a:p>
            <a:pPr marL="171450" lvl="0" indent="-171450" algn="l" rtl="0">
              <a:lnSpc>
                <a:spcPct val="100000"/>
              </a:lnSpc>
              <a:spcBef>
                <a:spcPts val="0"/>
              </a:spcBef>
              <a:spcAft>
                <a:spcPts val="0"/>
              </a:spcAft>
              <a:buSzPts val="1400"/>
              <a:buFont typeface="Wingdings" pitchFamily="2" charset="2"/>
              <a:buChar char="à"/>
            </a:pPr>
            <a:r>
              <a:rPr lang="fr-FR" dirty="0">
                <a:sym typeface="Wingdings" pitchFamily="2" charset="2"/>
              </a:rPr>
              <a:t>Modèles éco durables, portfolio d’approches pour traiter de ce challenge – nouvelles tech, compétences</a:t>
            </a:r>
            <a:endParaRPr lang="fr-FR" dirty="0"/>
          </a:p>
          <a:p>
            <a:pPr marL="171450" indent="-171450">
              <a:buFont typeface="Wingdings" pitchFamily="2" charset="2"/>
              <a:buChar char="à"/>
            </a:pPr>
            <a:r>
              <a:rPr lang="fr-FR" dirty="0">
                <a:sym typeface="Wingdings" pitchFamily="2" charset="2"/>
              </a:rPr>
              <a:t>Sélection un ensemble représentatif de ICC et de différents secteurs (réseaux, plateformes, clusters existants) + différents EM/PA, si pertinent impliquer des régions</a:t>
            </a:r>
            <a:endParaRPr dirty="0"/>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43288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a:t>Au-delà des bénéfices, des risques : objet culturel utilisé ou mal utilisé en dehors de son contexte… porter des messages à l’opposé du message initial, à l’encontre des valeurs et des politiques européennes ou des institutions qui les hébergent. + perte de contrôle sur l’utilisation des objets</a:t>
            </a:r>
          </a:p>
          <a:p>
            <a:pPr marL="171450" lvl="0" indent="-171450" algn="l" rtl="0">
              <a:lnSpc>
                <a:spcPct val="100000"/>
              </a:lnSpc>
              <a:spcBef>
                <a:spcPts val="0"/>
              </a:spcBef>
              <a:spcAft>
                <a:spcPts val="0"/>
              </a:spcAft>
              <a:buSzPts val="1400"/>
              <a:buFont typeface="Wingdings" pitchFamily="2" charset="2"/>
              <a:buChar char="à"/>
            </a:pPr>
            <a:r>
              <a:rPr lang="fr-FR">
                <a:sym typeface="Wingdings" pitchFamily="2" charset="2"/>
              </a:rPr>
              <a:t>Prendre en compte la variété des acteurs (grands-petits, institutions, artistes, artisans indépendants…) et les différences entre régions européennes</a:t>
            </a:r>
          </a:p>
          <a:p>
            <a:pPr marL="171450" lvl="0" indent="-171450" algn="l" rtl="0">
              <a:lnSpc>
                <a:spcPct val="100000"/>
              </a:lnSpc>
              <a:spcBef>
                <a:spcPts val="0"/>
              </a:spcBef>
              <a:spcAft>
                <a:spcPts val="0"/>
              </a:spcAft>
              <a:buSzPts val="1400"/>
              <a:buFont typeface="Wingdings" pitchFamily="2" charset="2"/>
              <a:buChar char="à"/>
            </a:pPr>
            <a:r>
              <a:rPr lang="fr-FR">
                <a:sym typeface="Wingdings" pitchFamily="2" charset="2"/>
              </a:rPr>
              <a:t> Résultats des projets précédents et liens avec projets en cours (h2020, HE et DE)  +  ECCH </a:t>
            </a:r>
            <a:endParaRPr lang="fr-F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00297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sz="1200" i="1">
                <a:solidFill>
                  <a:schemeClr val="accent4"/>
                </a:solidFill>
                <a:sym typeface="Wingdings" pitchFamily="2" charset="2"/>
              </a:rPr>
              <a:t>Patrimoine tangible (objets, monuments, paysages…) intangible (discours, pratiques…) est créé, développé, détruit, réinterprété, ré-évalué sans cesse + la façon dont on l’interprète, l’évalue ou le gère dépend de nos croyances, valeurs du moment et d’autres circonstances socio-économiques.  changements du 21</a:t>
            </a:r>
            <a:r>
              <a:rPr lang="fr-FR" sz="1200" i="1" baseline="30000">
                <a:solidFill>
                  <a:schemeClr val="accent4"/>
                </a:solidFill>
                <a:sym typeface="Wingdings" pitchFamily="2" charset="2"/>
              </a:rPr>
              <a:t>e</a:t>
            </a:r>
            <a:r>
              <a:rPr lang="fr-FR" sz="1200" i="1">
                <a:solidFill>
                  <a:schemeClr val="accent4"/>
                </a:solidFill>
                <a:sym typeface="Wingdings" pitchFamily="2" charset="2"/>
              </a:rPr>
              <a:t> s. sont très profonds  affecte toute la société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Wingdings" pitchFamily="2" charset="2"/>
              <a:buChar char="à"/>
              <a:tabLst/>
              <a:defRPr/>
            </a:pPr>
            <a:r>
              <a:rPr lang="fr-FR" sz="1200" i="1">
                <a:solidFill>
                  <a:schemeClr val="accent4"/>
                </a:solidFill>
                <a:sym typeface="Wingdings" pitchFamily="2" charset="2"/>
              </a:rPr>
              <a:t>Une meilleure prise de conscience et compréhension de la nature transformatrice de notre PC peut aider à mettre en perspective les changements sociétaux, à diminuer le stress perçu et à aborder le changement avec plus de confiance et moins de crainte  mais aucune recherche sur le sujet</a:t>
            </a:r>
          </a:p>
          <a:p>
            <a:pPr marL="0" lvl="0" indent="0" algn="l" rtl="0">
              <a:lnSpc>
                <a:spcPct val="100000"/>
              </a:lnSpc>
              <a:spcBef>
                <a:spcPts val="0"/>
              </a:spcBef>
              <a:spcAft>
                <a:spcPts val="0"/>
              </a:spcAft>
              <a:buSzPts val="1400"/>
              <a:buNone/>
            </a:pPr>
            <a:r>
              <a:rPr lang="fr-FR">
                <a:sym typeface="Wingdings" pitchFamily="2" charset="2"/>
              </a:rPr>
              <a:t> Imaginer des méthodes pour comprendre cette nature transformative et son utilité  Au moins 3 petits essais pilotes dans différents environnements, un large spectre de PC ou sous-ensemble à fort impact</a:t>
            </a:r>
            <a:endParaRPr lang="fr-F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15463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sz="1200" i="1">
                <a:solidFill>
                  <a:schemeClr val="accent4"/>
                </a:solidFill>
                <a:sym typeface="Wingdings" pitchFamily="2" charset="2"/>
              </a:rPr>
              <a:t></a:t>
            </a:r>
            <a:r>
              <a:rPr lang="fr-FR" sz="1200" i="1">
                <a:solidFill>
                  <a:schemeClr val="bg2"/>
                </a:solidFill>
                <a:sym typeface="Wingdings" pitchFamily="2" charset="2"/>
              </a:rPr>
              <a:t> </a:t>
            </a:r>
            <a:r>
              <a:rPr lang="fr-FR" sz="1200" i="1">
                <a:solidFill>
                  <a:schemeClr val="bg2"/>
                </a:solidFill>
              </a:rPr>
              <a:t>Les projets peuvent également envisager de promouvoir la silver </a:t>
            </a:r>
            <a:r>
              <a:rPr lang="fr-FR" sz="1200" i="1" err="1">
                <a:solidFill>
                  <a:schemeClr val="bg2"/>
                </a:solidFill>
              </a:rPr>
              <a:t>economy</a:t>
            </a:r>
            <a:r>
              <a:rPr lang="fr-FR" sz="1200" i="1">
                <a:solidFill>
                  <a:schemeClr val="bg2"/>
                </a:solidFill>
              </a:rPr>
              <a:t> et le silver tourisme.</a:t>
            </a:r>
            <a:endParaRPr lang="en-US" sz="1200" i="1">
              <a:solidFill>
                <a:schemeClr val="bg2"/>
              </a:solidFill>
            </a:endParaRPr>
          </a:p>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849207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uverture">
  <p:cSld name="Couverture">
    <p:spTree>
      <p:nvGrpSpPr>
        <p:cNvPr id="1" name="Shape 15"/>
        <p:cNvGrpSpPr/>
        <p:nvPr/>
      </p:nvGrpSpPr>
      <p:grpSpPr>
        <a:xfrm>
          <a:off x="0" y="0"/>
          <a:ext cx="0" cy="0"/>
          <a:chOff x="0" y="0"/>
          <a:chExt cx="0" cy="0"/>
        </a:xfrm>
      </p:grpSpPr>
      <p:sp>
        <p:nvSpPr>
          <p:cNvPr id="16" name="Google Shape;16;p32"/>
          <p:cNvSpPr txBox="1">
            <a:spLocks noGrp="1"/>
          </p:cNvSpPr>
          <p:nvPr>
            <p:ph type="dt" idx="10"/>
          </p:nvPr>
        </p:nvSpPr>
        <p:spPr>
          <a:xfrm>
            <a:off x="0" y="496350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2"/>
          <p:cNvSpPr txBox="1">
            <a:spLocks noGrp="1"/>
          </p:cNvSpPr>
          <p:nvPr>
            <p:ph type="ftr" idx="11"/>
          </p:nvPr>
        </p:nvSpPr>
        <p:spPr>
          <a:xfrm>
            <a:off x="720000" y="3919897"/>
            <a:ext cx="3240000" cy="9000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1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8" name="Google Shape;18;p32"/>
          <p:cNvSpPr txBox="1">
            <a:spLocks noGrp="1"/>
          </p:cNvSpPr>
          <p:nvPr>
            <p:ph type="sldNum" idx="12"/>
          </p:nvPr>
        </p:nvSpPr>
        <p:spPr>
          <a:xfrm>
            <a:off x="0" y="496350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sp>
        <p:nvSpPr>
          <p:cNvPr id="19" name="Google Shape;19;p32"/>
          <p:cNvSpPr txBox="1">
            <a:spLocks noGrp="1"/>
          </p:cNvSpPr>
          <p:nvPr>
            <p:ph type="title"/>
          </p:nvPr>
        </p:nvSpPr>
        <p:spPr>
          <a:xfrm>
            <a:off x="0" y="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00"/>
              <a:buFont typeface="Arial"/>
              <a:buNone/>
              <a:defRPr sz="1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0" name="Google Shape;20;p32"/>
          <p:cNvPicPr preferRelativeResize="0"/>
          <p:nvPr/>
        </p:nvPicPr>
        <p:blipFill rotWithShape="1">
          <a:blip r:embed="rId2">
            <a:alphaModFix/>
          </a:blip>
          <a:srcRect/>
          <a:stretch/>
        </p:blipFill>
        <p:spPr>
          <a:xfrm>
            <a:off x="-12760" y="0"/>
            <a:ext cx="9152690" cy="515296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a:t>Titre</a:t>
            </a:r>
          </a:p>
        </p:txBody>
      </p:sp>
      <p:sp>
        <p:nvSpPr>
          <p:cNvPr id="10" name="Espace réservé du texte 9"/>
          <p:cNvSpPr>
            <a:spLocks noGrp="1"/>
          </p:cNvSpPr>
          <p:nvPr>
            <p:ph type="body" sz="quarter" idx="13" hasCustomPrompt="1"/>
          </p:nvPr>
        </p:nvSpPr>
        <p:spPr bwMode="gray">
          <a:xfrm>
            <a:off x="3923928" y="324000"/>
            <a:ext cx="4860072"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a:t>Titre</a:t>
            </a:r>
          </a:p>
          <a:p>
            <a:pPr lvl="1"/>
            <a:r>
              <a:rPr lang="fr-FR"/>
              <a:t>Sous-titre</a:t>
            </a:r>
          </a:p>
        </p:txBody>
      </p:sp>
      <p:sp>
        <p:nvSpPr>
          <p:cNvPr id="12" name="Espace réservé du texte 11"/>
          <p:cNvSpPr>
            <a:spLocks noGrp="1"/>
          </p:cNvSpPr>
          <p:nvPr>
            <p:ph type="body" sz="quarter" idx="14" hasCustomPrompt="1"/>
          </p:nvPr>
        </p:nvSpPr>
        <p:spPr bwMode="gray">
          <a:xfrm>
            <a:off x="359999" y="1995686"/>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3" name="Espace réservé du texte 11"/>
          <p:cNvSpPr>
            <a:spLocks noGrp="1"/>
          </p:cNvSpPr>
          <p:nvPr>
            <p:ph type="body" sz="quarter" idx="15" hasCustomPrompt="1"/>
          </p:nvPr>
        </p:nvSpPr>
        <p:spPr bwMode="gray">
          <a:xfrm>
            <a:off x="3312000" y="1995686"/>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4" name="Espace réservé du texte 11"/>
          <p:cNvSpPr>
            <a:spLocks noGrp="1"/>
          </p:cNvSpPr>
          <p:nvPr>
            <p:ph type="body" sz="quarter" idx="16" hasCustomPrompt="1"/>
          </p:nvPr>
        </p:nvSpPr>
        <p:spPr bwMode="gray">
          <a:xfrm>
            <a:off x="6264000" y="1995686"/>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a:t>
            </a:fld>
            <a:endParaRPr lang="fr-FR"/>
          </a:p>
        </p:txBody>
      </p:sp>
    </p:spTree>
    <p:extLst>
      <p:ext uri="{BB962C8B-B14F-4D97-AF65-F5344CB8AC3E}">
        <p14:creationId xmlns:p14="http://schemas.microsoft.com/office/powerpoint/2010/main" val="1770874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1116000"/>
            <a:ext cx="8424000" cy="720000"/>
          </a:xfrm>
        </p:spPr>
        <p:txBody>
          <a:bodyPr/>
          <a:lstStyle/>
          <a:p>
            <a:r>
              <a:rPr lang="fr-FR" noProof="0"/>
              <a:t>Titre</a:t>
            </a:r>
            <a:endParaRPr lang="fr-FR"/>
          </a:p>
        </p:txBody>
      </p:sp>
      <p:sp>
        <p:nvSpPr>
          <p:cNvPr id="9" name="Espace réservé du contenu 8"/>
          <p:cNvSpPr>
            <a:spLocks noGrp="1"/>
          </p:cNvSpPr>
          <p:nvPr>
            <p:ph sz="quarter" idx="14" hasCustomPrompt="1"/>
          </p:nvPr>
        </p:nvSpPr>
        <p:spPr bwMode="gray">
          <a:xfrm>
            <a:off x="359998" y="2027849"/>
            <a:ext cx="8424000" cy="2574000"/>
          </a:xfrm>
        </p:spPr>
        <p:txBody>
          <a:bodyPr/>
          <a:lstStyle>
            <a:lvl1pPr>
              <a:defRPr/>
            </a:lvl1pPr>
            <a:lvl2pPr>
              <a:defRPr/>
            </a:lvl2pPr>
            <a:lvl3pPr>
              <a:defRPr/>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5" name="Espace réservé du texte 9"/>
          <p:cNvSpPr>
            <a:spLocks noGrp="1"/>
          </p:cNvSpPr>
          <p:nvPr>
            <p:ph type="body" sz="quarter" idx="13" hasCustomPrompt="1"/>
          </p:nvPr>
        </p:nvSpPr>
        <p:spPr bwMode="gray">
          <a:xfrm>
            <a:off x="3563888" y="324000"/>
            <a:ext cx="5220112"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a:t>Titre</a:t>
            </a:r>
          </a:p>
          <a:p>
            <a:pPr lvl="1"/>
            <a:r>
              <a:rPr lang="fr-FR"/>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10" name="Espace réservé du numéro de diapositive 7">
            <a:extLst>
              <a:ext uri="{FF2B5EF4-FFF2-40B4-BE49-F238E27FC236}">
                <a16:creationId xmlns:a16="http://schemas.microsoft.com/office/drawing/2014/main" id="{18BB1EA6-B51D-8C43-9842-1E89F403ABFA}"/>
              </a:ext>
            </a:extLst>
          </p:cNvPr>
          <p:cNvSpPr>
            <a:spLocks noGrp="1"/>
          </p:cNvSpPr>
          <p:nvPr>
            <p:ph type="sldNum" sz="quarter" idx="12"/>
          </p:nvPr>
        </p:nvSpPr>
        <p:spPr bwMode="gray">
          <a:xfrm>
            <a:off x="7596336" y="4793698"/>
            <a:ext cx="1170000" cy="349802"/>
          </a:xfrm>
          <a:prstGeom prst="rect">
            <a:avLst/>
          </a:prstGeom>
        </p:spPr>
        <p:txBody>
          <a:bodyPr/>
          <a:lstStyle>
            <a:lvl1pPr algn="r">
              <a:defRPr sz="1600">
                <a:solidFill>
                  <a:schemeClr val="tx2"/>
                </a:solidFill>
              </a:defRPr>
            </a:lvl1pPr>
          </a:lstStyle>
          <a:p>
            <a:fld id="{733122C9-A0B9-462F-8757-0847AD287B63}" type="slidenum">
              <a:rPr lang="fr-FR" smtClean="0"/>
              <a:pPr/>
              <a:t>‹#›</a:t>
            </a:fld>
            <a:endParaRPr lang="fr-FR"/>
          </a:p>
        </p:txBody>
      </p:sp>
    </p:spTree>
    <p:extLst>
      <p:ext uri="{BB962C8B-B14F-4D97-AF65-F5344CB8AC3E}">
        <p14:creationId xmlns:p14="http://schemas.microsoft.com/office/powerpoint/2010/main" val="3494911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34"/>
          <p:cNvSpPr txBox="1">
            <a:spLocks noGrp="1"/>
          </p:cNvSpPr>
          <p:nvPr>
            <p:ph type="title"/>
          </p:nvPr>
        </p:nvSpPr>
        <p:spPr>
          <a:xfrm>
            <a:off x="415366" y="842448"/>
            <a:ext cx="8313267" cy="956786"/>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1350" b="1" i="0">
                <a:solidFill>
                  <a:srgbClr val="0D4193"/>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4"/>
          <p:cNvSpPr txBox="1">
            <a:spLocks noGrp="1"/>
          </p:cNvSpPr>
          <p:nvPr>
            <p:ph type="body" idx="1"/>
          </p:nvPr>
        </p:nvSpPr>
        <p:spPr>
          <a:xfrm>
            <a:off x="4744592" y="999267"/>
            <a:ext cx="4208780" cy="12763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sz="1650" b="1" i="0">
                <a:solidFill>
                  <a:srgbClr val="0D4193"/>
                </a:solidFill>
                <a:latin typeface="Arial"/>
                <a:ea typeface="Arial"/>
                <a:cs typeface="Arial"/>
                <a:sym typeface="Arial"/>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1" name="Google Shape;31;p34"/>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2" name="Google Shape;32;p34"/>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FR"/>
              <a:t>06/07/2021</a:t>
            </a:r>
          </a:p>
        </p:txBody>
      </p:sp>
      <p:sp>
        <p:nvSpPr>
          <p:cNvPr id="33" name="Google Shape;33;p34"/>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pic>
        <p:nvPicPr>
          <p:cNvPr id="7" name="Image 6">
            <a:extLst>
              <a:ext uri="{FF2B5EF4-FFF2-40B4-BE49-F238E27FC236}">
                <a16:creationId xmlns:a16="http://schemas.microsoft.com/office/drawing/2014/main" id="{D327F4F5-3D5C-5452-407C-8CEC7D74C677}"/>
              </a:ext>
            </a:extLst>
          </p:cNvPr>
          <p:cNvPicPr>
            <a:picLocks noChangeAspect="1"/>
          </p:cNvPicPr>
          <p:nvPr userDrawn="1"/>
        </p:nvPicPr>
        <p:blipFill>
          <a:blip r:embed="rId2"/>
          <a:stretch>
            <a:fillRect/>
          </a:stretch>
        </p:blipFill>
        <p:spPr>
          <a:xfrm>
            <a:off x="308136" y="175767"/>
            <a:ext cx="804016" cy="59055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et contenu">
  <p:cSld name="Titre et contenu">
    <p:spTree>
      <p:nvGrpSpPr>
        <p:cNvPr id="1" name="Shape 34"/>
        <p:cNvGrpSpPr/>
        <p:nvPr/>
      </p:nvGrpSpPr>
      <p:grpSpPr>
        <a:xfrm>
          <a:off x="0" y="0"/>
          <a:ext cx="0" cy="0"/>
          <a:chOff x="0" y="0"/>
          <a:chExt cx="0" cy="0"/>
        </a:xfrm>
      </p:grpSpPr>
      <p:sp>
        <p:nvSpPr>
          <p:cNvPr id="35" name="Google Shape;35;p35"/>
          <p:cNvSpPr txBox="1">
            <a:spLocks noGrp="1"/>
          </p:cNvSpPr>
          <p:nvPr>
            <p:ph type="title"/>
          </p:nvPr>
        </p:nvSpPr>
        <p:spPr>
          <a:xfrm>
            <a:off x="359999" y="1116000"/>
            <a:ext cx="8424000" cy="72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5"/>
          <p:cNvSpPr txBox="1">
            <a:spLocks noGrp="1"/>
          </p:cNvSpPr>
          <p:nvPr>
            <p:ph type="body" idx="1"/>
          </p:nvPr>
        </p:nvSpPr>
        <p:spPr>
          <a:xfrm>
            <a:off x="359998" y="2027849"/>
            <a:ext cx="8424000" cy="2574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050"/>
              <a:buNone/>
              <a:defRPr/>
            </a:lvl1pPr>
            <a:lvl2pPr marL="914400" lvl="1" indent="-288925" algn="l">
              <a:lnSpc>
                <a:spcPct val="100000"/>
              </a:lnSpc>
              <a:spcBef>
                <a:spcPts val="600"/>
              </a:spcBef>
              <a:spcAft>
                <a:spcPts val="0"/>
              </a:spcAft>
              <a:buClr>
                <a:schemeClr val="dk1"/>
              </a:buClr>
              <a:buSzPts val="950"/>
              <a:buChar char="•"/>
              <a:defRPr/>
            </a:lvl2pPr>
            <a:lvl3pPr marL="1371600" lvl="2" indent="-282575" algn="l">
              <a:lnSpc>
                <a:spcPct val="100000"/>
              </a:lnSpc>
              <a:spcBef>
                <a:spcPts val="600"/>
              </a:spcBef>
              <a:spcAft>
                <a:spcPts val="0"/>
              </a:spcAft>
              <a:buClr>
                <a:schemeClr val="dk1"/>
              </a:buClr>
              <a:buSzPts val="850"/>
              <a:buChar char="•"/>
              <a:defRPr/>
            </a:lvl3pPr>
            <a:lvl4pPr marL="1828800" lvl="3" indent="-276225" algn="l">
              <a:lnSpc>
                <a:spcPct val="100000"/>
              </a:lnSpc>
              <a:spcBef>
                <a:spcPts val="100"/>
              </a:spcBef>
              <a:spcAft>
                <a:spcPts val="0"/>
              </a:spcAft>
              <a:buClr>
                <a:schemeClr val="dk1"/>
              </a:buClr>
              <a:buSzPts val="750"/>
              <a:buChar char="•"/>
              <a:defRPr/>
            </a:lvl4pPr>
            <a:lvl5pPr marL="2286000" lvl="4" indent="-273050" algn="l">
              <a:lnSpc>
                <a:spcPct val="100000"/>
              </a:lnSpc>
              <a:spcBef>
                <a:spcPts val="100"/>
              </a:spcBef>
              <a:spcAft>
                <a:spcPts val="0"/>
              </a:spcAft>
              <a:buClr>
                <a:schemeClr val="dk1"/>
              </a:buClr>
              <a:buSzPts val="7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7" name="Google Shape;37;p35"/>
          <p:cNvSpPr txBox="1">
            <a:spLocks noGrp="1"/>
          </p:cNvSpPr>
          <p:nvPr>
            <p:ph type="body" idx="2"/>
          </p:nvPr>
        </p:nvSpPr>
        <p:spPr>
          <a:xfrm>
            <a:off x="4863402" y="255613"/>
            <a:ext cx="3902934" cy="360000"/>
          </a:xfrm>
          <a:prstGeom prst="rect">
            <a:avLst/>
          </a:prstGeom>
          <a:noFill/>
          <a:ln>
            <a:noFill/>
          </a:ln>
        </p:spPr>
        <p:txBody>
          <a:bodyPr spcFirstLastPara="1" wrap="square" lIns="0" tIns="0" rIns="0" bIns="0" anchor="t" anchorCtr="0">
            <a:noAutofit/>
          </a:bodyPr>
          <a:lstStyle>
            <a:lvl1pPr marL="457200" lvl="0" indent="-276225" algn="r">
              <a:lnSpc>
                <a:spcPct val="100000"/>
              </a:lnSpc>
              <a:spcBef>
                <a:spcPts val="0"/>
              </a:spcBef>
              <a:spcAft>
                <a:spcPts val="0"/>
              </a:spcAft>
              <a:buClr>
                <a:schemeClr val="dk2"/>
              </a:buClr>
              <a:buSzPts val="750"/>
              <a:buFont typeface="Arial"/>
              <a:buAutoNum type="arabicPeriod"/>
              <a:defRPr sz="750" b="1"/>
            </a:lvl1pPr>
            <a:lvl2pPr marL="914400" lvl="1" indent="-276225" algn="r">
              <a:lnSpc>
                <a:spcPct val="100000"/>
              </a:lnSpc>
              <a:spcBef>
                <a:spcPts val="0"/>
              </a:spcBef>
              <a:spcAft>
                <a:spcPts val="0"/>
              </a:spcAft>
              <a:buClr>
                <a:schemeClr val="dk1"/>
              </a:buClr>
              <a:buSzPts val="750"/>
              <a:buFont typeface="Arial"/>
              <a:buAutoNum type="alphaLcPeriod"/>
              <a:defRPr sz="750"/>
            </a:lvl2pPr>
            <a:lvl3pPr marL="1371600" lvl="2" indent="-342900" algn="l">
              <a:lnSpc>
                <a:spcPct val="100000"/>
              </a:lnSpc>
              <a:spcBef>
                <a:spcPts val="100"/>
              </a:spcBef>
              <a:spcAft>
                <a:spcPts val="0"/>
              </a:spcAft>
              <a:buClr>
                <a:schemeClr val="dk1"/>
              </a:buClr>
              <a:buSzPts val="1800"/>
              <a:buChar char="•"/>
              <a:defRPr/>
            </a:lvl3pPr>
            <a:lvl4pPr marL="1828800" lvl="3" indent="-342900" algn="l">
              <a:lnSpc>
                <a:spcPct val="100000"/>
              </a:lnSpc>
              <a:spcBef>
                <a:spcPts val="100"/>
              </a:spcBef>
              <a:spcAft>
                <a:spcPts val="0"/>
              </a:spcAft>
              <a:buClr>
                <a:schemeClr val="dk1"/>
              </a:buClr>
              <a:buSzPts val="1800"/>
              <a:buChar char="•"/>
              <a:defRPr/>
            </a:lvl4pPr>
            <a:lvl5pPr marL="2286000" lvl="4" indent="-342900" algn="l">
              <a:lnSpc>
                <a:spcPct val="100000"/>
              </a:lnSpc>
              <a:spcBef>
                <a:spcPts val="10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8" name="Google Shape;38;p35"/>
          <p:cNvSpPr txBox="1">
            <a:spLocks noGrp="1"/>
          </p:cNvSpPr>
          <p:nvPr>
            <p:ph type="dt" idx="10"/>
          </p:nvPr>
        </p:nvSpPr>
        <p:spPr>
          <a:xfrm>
            <a:off x="6426336" y="4876006"/>
            <a:ext cx="1170000" cy="26749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FR"/>
              <a:t>06/07/2021</a:t>
            </a:r>
          </a:p>
        </p:txBody>
      </p:sp>
      <p:sp>
        <p:nvSpPr>
          <p:cNvPr id="39" name="Google Shape;39;p35"/>
          <p:cNvSpPr txBox="1">
            <a:spLocks noGrp="1"/>
          </p:cNvSpPr>
          <p:nvPr>
            <p:ph type="sldNum" idx="12"/>
          </p:nvPr>
        </p:nvSpPr>
        <p:spPr>
          <a:xfrm>
            <a:off x="7596336" y="4793698"/>
            <a:ext cx="1170000" cy="34980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pic>
        <p:nvPicPr>
          <p:cNvPr id="7" name="Image 6">
            <a:extLst>
              <a:ext uri="{FF2B5EF4-FFF2-40B4-BE49-F238E27FC236}">
                <a16:creationId xmlns:a16="http://schemas.microsoft.com/office/drawing/2014/main" id="{6C435A7D-2A77-03E0-D005-372169C7A3B9}"/>
              </a:ext>
            </a:extLst>
          </p:cNvPr>
          <p:cNvPicPr>
            <a:picLocks noChangeAspect="1"/>
          </p:cNvPicPr>
          <p:nvPr userDrawn="1"/>
        </p:nvPicPr>
        <p:blipFill>
          <a:blip r:embed="rId2"/>
          <a:stretch>
            <a:fillRect/>
          </a:stretch>
        </p:blipFill>
        <p:spPr>
          <a:xfrm>
            <a:off x="308136" y="175767"/>
            <a:ext cx="804016" cy="59055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Titre et sous-titr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C9E55479-C1F7-1A4C-8A97-BDB48ABA6889}"/>
              </a:ext>
            </a:extLst>
          </p:cNvPr>
          <p:cNvPicPr>
            <a:picLocks noChangeAspect="1"/>
          </p:cNvPicPr>
          <p:nvPr userDrawn="1"/>
        </p:nvPicPr>
        <p:blipFill>
          <a:blip r:embed="rId2"/>
          <a:stretch>
            <a:fillRect/>
          </a:stretch>
        </p:blipFill>
        <p:spPr>
          <a:xfrm>
            <a:off x="0" y="843558"/>
            <a:ext cx="9144000" cy="3938016"/>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2" name="Espace réservé de la date 1"/>
          <p:cNvSpPr>
            <a:spLocks noGrp="1"/>
          </p:cNvSpPr>
          <p:nvPr>
            <p:ph type="dt" sz="half" idx="10"/>
          </p:nvPr>
        </p:nvSpPr>
        <p:spPr bwMode="gray">
          <a:xfrm>
            <a:off x="6426336" y="4876006"/>
            <a:ext cx="1170000" cy="267494"/>
          </a:xfrm>
          <a:prstGeom prst="rect">
            <a:avLst/>
          </a:prstGeom>
        </p:spPr>
        <p:txBody>
          <a:bodyPr/>
          <a:lstStyle>
            <a:lvl1pPr>
              <a:defRPr/>
            </a:lvl1pPr>
          </a:lstStyle>
          <a:p>
            <a:pPr algn="r"/>
            <a:r>
              <a:rPr lang="fr-FR" cap="all"/>
              <a:t>06/07/2021</a:t>
            </a:r>
          </a:p>
        </p:txBody>
      </p:sp>
      <p:sp>
        <p:nvSpPr>
          <p:cNvPr id="8" name="Espace réservé du numéro de diapositive 7"/>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a:t>
            </a:fld>
            <a:endParaRPr lang="fr-FR"/>
          </a:p>
        </p:txBody>
      </p:sp>
      <p:sp>
        <p:nvSpPr>
          <p:cNvPr id="11" name="Espace réservé du texte 10"/>
          <p:cNvSpPr>
            <a:spLocks noGrp="1"/>
          </p:cNvSpPr>
          <p:nvPr>
            <p:ph type="body" sz="quarter" idx="13" hasCustomPrompt="1"/>
          </p:nvPr>
        </p:nvSpPr>
        <p:spPr bwMode="gray">
          <a:xfrm>
            <a:off x="1115616" y="2346046"/>
            <a:ext cx="7668384" cy="2077200"/>
          </a:xfrm>
        </p:spPr>
        <p:txBody>
          <a:bodyPr/>
          <a:lstStyle>
            <a:lvl1pPr>
              <a:lnSpc>
                <a:spcPct val="90000"/>
              </a:lnSpc>
              <a:spcAft>
                <a:spcPts val="0"/>
              </a:spcAft>
              <a:defRPr sz="3250" b="1" cap="none" baseline="0">
                <a:solidFill>
                  <a:schemeClr val="bg1"/>
                </a:solidFill>
              </a:defRPr>
            </a:lvl1pPr>
            <a:lvl2pPr marL="0" indent="0">
              <a:spcBef>
                <a:spcPts val="500"/>
              </a:spcBef>
              <a:spcAft>
                <a:spcPts val="0"/>
              </a:spcAft>
              <a:buNone/>
              <a:defRPr sz="1850">
                <a:solidFill>
                  <a:srgbClr val="FFDD00"/>
                </a:solidFill>
              </a:defRPr>
            </a:lvl2pPr>
          </a:lstStyle>
          <a:p>
            <a:pPr lvl="0"/>
            <a:r>
              <a:rPr lang="fr-FR"/>
              <a:t>Titre</a:t>
            </a:r>
          </a:p>
          <a:p>
            <a:pPr lvl="1"/>
            <a:r>
              <a:rPr lang="fr-FR"/>
              <a:t>Sous-titre</a:t>
            </a:r>
          </a:p>
        </p:txBody>
      </p:sp>
      <p:pic>
        <p:nvPicPr>
          <p:cNvPr id="14" name="Image 13">
            <a:extLst>
              <a:ext uri="{FF2B5EF4-FFF2-40B4-BE49-F238E27FC236}">
                <a16:creationId xmlns:a16="http://schemas.microsoft.com/office/drawing/2014/main" id="{0B3ED864-6123-8B40-8783-2DF8831D71C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83630"/>
          <a:stretch/>
        </p:blipFill>
        <p:spPr>
          <a:xfrm>
            <a:off x="-8690" y="0"/>
            <a:ext cx="9152690" cy="843558"/>
          </a:xfrm>
          <a:prstGeom prst="rect">
            <a:avLst/>
          </a:prstGeom>
        </p:spPr>
      </p:pic>
      <p:pic>
        <p:nvPicPr>
          <p:cNvPr id="10" name="Image 9">
            <a:extLst>
              <a:ext uri="{FF2B5EF4-FFF2-40B4-BE49-F238E27FC236}">
                <a16:creationId xmlns:a16="http://schemas.microsoft.com/office/drawing/2014/main" id="{66584F9D-C3B0-E5F4-8246-50098B037782}"/>
              </a:ext>
            </a:extLst>
          </p:cNvPr>
          <p:cNvPicPr>
            <a:picLocks noChangeAspect="1"/>
          </p:cNvPicPr>
          <p:nvPr userDrawn="1"/>
        </p:nvPicPr>
        <p:blipFill>
          <a:blip r:embed="rId4"/>
          <a:stretch>
            <a:fillRect/>
          </a:stretch>
        </p:blipFill>
        <p:spPr>
          <a:xfrm>
            <a:off x="308136" y="175767"/>
            <a:ext cx="804016" cy="590550"/>
          </a:xfrm>
          <a:prstGeom prst="rect">
            <a:avLst/>
          </a:prstGeom>
        </p:spPr>
      </p:pic>
    </p:spTree>
    <p:extLst>
      <p:ext uri="{BB962C8B-B14F-4D97-AF65-F5344CB8AC3E}">
        <p14:creationId xmlns:p14="http://schemas.microsoft.com/office/powerpoint/2010/main" val="2792536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1111091"/>
            <a:ext cx="8442808" cy="3574645"/>
          </a:xfr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1111092"/>
            <a:ext cx="7560840" cy="3574645"/>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876006"/>
            <a:ext cx="1170000" cy="267494"/>
          </a:xfrm>
          <a:prstGeom prst="rect">
            <a:avLst/>
          </a:prstGeom>
        </p:spPr>
        <p:txBody>
          <a:bodyPr/>
          <a:lstStyle>
            <a:lvl1pPr>
              <a:defRPr/>
            </a:lvl1pPr>
          </a:lstStyle>
          <a:p>
            <a:pPr algn="r"/>
            <a:r>
              <a:rPr lang="fr-FR" cap="all"/>
              <a:t>06/07/2021</a:t>
            </a:r>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a:t>
            </a:fld>
            <a:endParaRPr lang="fr-FR"/>
          </a:p>
        </p:txBody>
      </p:sp>
    </p:spTree>
    <p:extLst>
      <p:ext uri="{BB962C8B-B14F-4D97-AF65-F5344CB8AC3E}">
        <p14:creationId xmlns:p14="http://schemas.microsoft.com/office/powerpoint/2010/main" val="3815123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XX/XX/XXXX</a:t>
            </a:r>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a:t>
            </a:fld>
            <a:endParaRPr lang="fr-FR"/>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pic>
        <p:nvPicPr>
          <p:cNvPr id="8" name="Image 7">
            <a:extLst>
              <a:ext uri="{FF2B5EF4-FFF2-40B4-BE49-F238E27FC236}">
                <a16:creationId xmlns:a16="http://schemas.microsoft.com/office/drawing/2014/main" id="{9571B293-EB6B-9149-9E08-668EB7F040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60" y="-99465"/>
            <a:ext cx="9152690" cy="5152965"/>
          </a:xfrm>
          <a:prstGeom prst="rect">
            <a:avLst/>
          </a:prstGeom>
        </p:spPr>
      </p:pic>
      <p:pic>
        <p:nvPicPr>
          <p:cNvPr id="9" name="Image 8" descr="Une image contenant nature, ciel nocturne&#10;&#10;Description générée automatiquement">
            <a:extLst>
              <a:ext uri="{FF2B5EF4-FFF2-40B4-BE49-F238E27FC236}">
                <a16:creationId xmlns:a16="http://schemas.microsoft.com/office/drawing/2014/main" id="{49A634D5-92FA-4760-9488-2222A25E1EF5}"/>
              </a:ext>
            </a:extLst>
          </p:cNvPr>
          <p:cNvPicPr>
            <a:picLocks noChangeAspect="1"/>
          </p:cNvPicPr>
          <p:nvPr userDrawn="1"/>
        </p:nvPicPr>
        <p:blipFill>
          <a:blip r:embed="rId3"/>
          <a:stretch>
            <a:fillRect/>
          </a:stretch>
        </p:blipFill>
        <p:spPr>
          <a:xfrm>
            <a:off x="-12760" y="1704841"/>
            <a:ext cx="9156760" cy="2811125"/>
          </a:xfrm>
          <a:prstGeom prst="rect">
            <a:avLst/>
          </a:prstGeom>
        </p:spPr>
      </p:pic>
      <p:pic>
        <p:nvPicPr>
          <p:cNvPr id="11" name="Image 10">
            <a:extLst>
              <a:ext uri="{FF2B5EF4-FFF2-40B4-BE49-F238E27FC236}">
                <a16:creationId xmlns:a16="http://schemas.microsoft.com/office/drawing/2014/main" id="{88677A4B-A0C8-4DFF-AC8B-474FB9D2B58C}"/>
              </a:ext>
            </a:extLst>
          </p:cNvPr>
          <p:cNvPicPr>
            <a:picLocks noChangeAspect="1"/>
          </p:cNvPicPr>
          <p:nvPr userDrawn="1"/>
        </p:nvPicPr>
        <p:blipFill>
          <a:blip r:embed="rId4"/>
          <a:stretch>
            <a:fillRect/>
          </a:stretch>
        </p:blipFill>
        <p:spPr>
          <a:xfrm>
            <a:off x="899592" y="2670595"/>
            <a:ext cx="4104376" cy="945371"/>
          </a:xfrm>
          <a:prstGeom prst="rect">
            <a:avLst/>
          </a:prstGeom>
        </p:spPr>
      </p:pic>
      <p:pic>
        <p:nvPicPr>
          <p:cNvPr id="10" name="Image 9">
            <a:extLst>
              <a:ext uri="{FF2B5EF4-FFF2-40B4-BE49-F238E27FC236}">
                <a16:creationId xmlns:a16="http://schemas.microsoft.com/office/drawing/2014/main" id="{51E0E002-B412-650A-B06C-C0A065E7837F}"/>
              </a:ext>
            </a:extLst>
          </p:cNvPr>
          <p:cNvPicPr>
            <a:picLocks noChangeAspect="1"/>
          </p:cNvPicPr>
          <p:nvPr userDrawn="1"/>
        </p:nvPicPr>
        <p:blipFill>
          <a:blip r:embed="rId5"/>
          <a:stretch>
            <a:fillRect/>
          </a:stretch>
        </p:blipFill>
        <p:spPr>
          <a:xfrm>
            <a:off x="308136" y="175767"/>
            <a:ext cx="1584000" cy="1163448"/>
          </a:xfrm>
          <a:prstGeom prst="rect">
            <a:avLst/>
          </a:prstGeom>
        </p:spPr>
      </p:pic>
    </p:spTree>
    <p:extLst>
      <p:ext uri="{BB962C8B-B14F-4D97-AF65-F5344CB8AC3E}">
        <p14:creationId xmlns:p14="http://schemas.microsoft.com/office/powerpoint/2010/main" val="1061107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0B3ED864-6123-8B40-8783-2DF8831D71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3630"/>
          <a:stretch/>
        </p:blipFill>
        <p:spPr>
          <a:xfrm>
            <a:off x="-8690" y="0"/>
            <a:ext cx="9152690" cy="843558"/>
          </a:xfrm>
          <a:prstGeom prst="rect">
            <a:avLst/>
          </a:prstGeom>
        </p:spPr>
      </p:pic>
      <p:pic>
        <p:nvPicPr>
          <p:cNvPr id="9" name="Image 8">
            <a:extLst>
              <a:ext uri="{FF2B5EF4-FFF2-40B4-BE49-F238E27FC236}">
                <a16:creationId xmlns:a16="http://schemas.microsoft.com/office/drawing/2014/main" id="{C9E55479-C1F7-1A4C-8A97-BDB48ABA6889}"/>
              </a:ext>
            </a:extLst>
          </p:cNvPr>
          <p:cNvPicPr>
            <a:picLocks noChangeAspect="1"/>
          </p:cNvPicPr>
          <p:nvPr userDrawn="1"/>
        </p:nvPicPr>
        <p:blipFill>
          <a:blip r:embed="rId3"/>
          <a:stretch>
            <a:fillRect/>
          </a:stretch>
        </p:blipFill>
        <p:spPr>
          <a:xfrm>
            <a:off x="0" y="843558"/>
            <a:ext cx="9144000" cy="3938016"/>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2" name="Espace réservé de la date 1"/>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8" name="Espace réservé du numéro de diapositive 7"/>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a:t>
            </a:fld>
            <a:endParaRPr lang="fr-FR"/>
          </a:p>
        </p:txBody>
      </p:sp>
      <p:sp>
        <p:nvSpPr>
          <p:cNvPr id="11" name="Espace réservé du texte 10"/>
          <p:cNvSpPr>
            <a:spLocks noGrp="1"/>
          </p:cNvSpPr>
          <p:nvPr>
            <p:ph type="body" sz="quarter" idx="13" hasCustomPrompt="1"/>
          </p:nvPr>
        </p:nvSpPr>
        <p:spPr bwMode="gray">
          <a:xfrm>
            <a:off x="1115616" y="2346046"/>
            <a:ext cx="7668384" cy="2077200"/>
          </a:xfrm>
        </p:spPr>
        <p:txBody>
          <a:bodyPr/>
          <a:lstStyle>
            <a:lvl1pPr>
              <a:lnSpc>
                <a:spcPct val="90000"/>
              </a:lnSpc>
              <a:spcAft>
                <a:spcPts val="0"/>
              </a:spcAft>
              <a:defRPr sz="3250" b="1" cap="none" baseline="0">
                <a:solidFill>
                  <a:schemeClr val="bg1"/>
                </a:solidFill>
              </a:defRPr>
            </a:lvl1pPr>
            <a:lvl2pPr marL="0" indent="0">
              <a:spcBef>
                <a:spcPts val="500"/>
              </a:spcBef>
              <a:spcAft>
                <a:spcPts val="0"/>
              </a:spcAft>
              <a:buNone/>
              <a:defRPr sz="1850">
                <a:solidFill>
                  <a:srgbClr val="FFDD00"/>
                </a:solidFill>
              </a:defRPr>
            </a:lvl2pPr>
          </a:lstStyle>
          <a:p>
            <a:pPr lvl="0"/>
            <a:r>
              <a:rPr lang="fr-FR"/>
              <a:t>Titre</a:t>
            </a:r>
          </a:p>
          <a:p>
            <a:pPr lvl="1"/>
            <a:r>
              <a:rPr lang="fr-FR"/>
              <a:t>Sous-titre</a:t>
            </a:r>
          </a:p>
        </p:txBody>
      </p:sp>
      <p:pic>
        <p:nvPicPr>
          <p:cNvPr id="10" name="Image 9">
            <a:extLst>
              <a:ext uri="{FF2B5EF4-FFF2-40B4-BE49-F238E27FC236}">
                <a16:creationId xmlns:a16="http://schemas.microsoft.com/office/drawing/2014/main" id="{9B581A9F-1435-57D2-3528-2F805C047696}"/>
              </a:ext>
            </a:extLst>
          </p:cNvPr>
          <p:cNvPicPr>
            <a:picLocks noChangeAspect="1"/>
          </p:cNvPicPr>
          <p:nvPr userDrawn="1"/>
        </p:nvPicPr>
        <p:blipFill>
          <a:blip r:embed="rId4"/>
          <a:stretch>
            <a:fillRect/>
          </a:stretch>
        </p:blipFill>
        <p:spPr>
          <a:xfrm>
            <a:off x="308136" y="175767"/>
            <a:ext cx="804016" cy="590550"/>
          </a:xfrm>
          <a:prstGeom prst="rect">
            <a:avLst/>
          </a:prstGeom>
        </p:spPr>
      </p:pic>
    </p:spTree>
    <p:extLst>
      <p:ext uri="{BB962C8B-B14F-4D97-AF65-F5344CB8AC3E}">
        <p14:creationId xmlns:p14="http://schemas.microsoft.com/office/powerpoint/2010/main" val="2661224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a:t>Titre</a:t>
            </a:r>
          </a:p>
        </p:txBody>
      </p:sp>
      <p:sp>
        <p:nvSpPr>
          <p:cNvPr id="8" name="Espace réservé du texte 7"/>
          <p:cNvSpPr>
            <a:spLocks noGrp="1"/>
          </p:cNvSpPr>
          <p:nvPr>
            <p:ph type="body" sz="quarter" idx="13" hasCustomPrompt="1"/>
          </p:nvPr>
        </p:nvSpPr>
        <p:spPr bwMode="gray">
          <a:xfrm>
            <a:off x="359998" y="1994054"/>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a:t>Titre de la partie</a:t>
            </a:r>
          </a:p>
          <a:p>
            <a:pPr lvl="1"/>
            <a:r>
              <a:rPr lang="fr-FR"/>
              <a:t>Deuxième niveau</a:t>
            </a:r>
          </a:p>
        </p:txBody>
      </p:sp>
      <p:sp>
        <p:nvSpPr>
          <p:cNvPr id="9" name="Espace réservé du texte 7"/>
          <p:cNvSpPr>
            <a:spLocks noGrp="1"/>
          </p:cNvSpPr>
          <p:nvPr>
            <p:ph type="body" sz="quarter" idx="14" hasCustomPrompt="1"/>
          </p:nvPr>
        </p:nvSpPr>
        <p:spPr bwMode="gray">
          <a:xfrm>
            <a:off x="3312000"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a:t>Titre de la partie</a:t>
            </a:r>
          </a:p>
          <a:p>
            <a:pPr lvl="1"/>
            <a:r>
              <a:rPr lang="fr-FR"/>
              <a:t>Deuxième niveau</a:t>
            </a:r>
          </a:p>
        </p:txBody>
      </p:sp>
      <p:sp>
        <p:nvSpPr>
          <p:cNvPr id="10" name="Espace réservé du texte 7"/>
          <p:cNvSpPr>
            <a:spLocks noGrp="1"/>
          </p:cNvSpPr>
          <p:nvPr>
            <p:ph type="body" sz="quarter" idx="15" hasCustomPrompt="1"/>
          </p:nvPr>
        </p:nvSpPr>
        <p:spPr bwMode="gray">
          <a:xfrm>
            <a:off x="6263999"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a:t>Titre de la partie</a:t>
            </a:r>
          </a:p>
          <a:p>
            <a:pPr lvl="1"/>
            <a:r>
              <a:rPr lang="fr-FR"/>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a:t>
            </a:fld>
            <a:endParaRPr lang="fr-FR"/>
          </a:p>
        </p:txBody>
      </p:sp>
    </p:spTree>
    <p:extLst>
      <p:ext uri="{BB962C8B-B14F-4D97-AF65-F5344CB8AC3E}">
        <p14:creationId xmlns:p14="http://schemas.microsoft.com/office/powerpoint/2010/main" val="2465615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1111091"/>
            <a:ext cx="8442808" cy="3574645"/>
          </a:xfr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1111092"/>
            <a:ext cx="7560840" cy="3574645"/>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a:t>
            </a:fld>
            <a:endParaRPr lang="fr-FR"/>
          </a:p>
        </p:txBody>
      </p:sp>
    </p:spTree>
    <p:extLst>
      <p:ext uri="{BB962C8B-B14F-4D97-AF65-F5344CB8AC3E}">
        <p14:creationId xmlns:p14="http://schemas.microsoft.com/office/powerpoint/2010/main" val="1810873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1"/>
          <p:cNvPicPr preferRelativeResize="0"/>
          <p:nvPr/>
        </p:nvPicPr>
        <p:blipFill rotWithShape="1">
          <a:blip r:embed="rId7">
            <a:alphaModFix/>
          </a:blip>
          <a:srcRect/>
          <a:stretch/>
        </p:blipFill>
        <p:spPr>
          <a:xfrm>
            <a:off x="14559" y="6773"/>
            <a:ext cx="9152690" cy="5152964"/>
          </a:xfrm>
          <a:prstGeom prst="rect">
            <a:avLst/>
          </a:prstGeom>
          <a:noFill/>
          <a:ln>
            <a:noFill/>
          </a:ln>
        </p:spPr>
      </p:pic>
      <p:sp>
        <p:nvSpPr>
          <p:cNvPr id="11" name="Google Shape;11;p31"/>
          <p:cNvSpPr txBox="1">
            <a:spLocks noGrp="1"/>
          </p:cNvSpPr>
          <p:nvPr>
            <p:ph type="title"/>
          </p:nvPr>
        </p:nvSpPr>
        <p:spPr>
          <a:xfrm>
            <a:off x="359999" y="1131590"/>
            <a:ext cx="8424000" cy="7200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2"/>
              </a:buClr>
              <a:buSzPts val="255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31"/>
          <p:cNvSpPr txBox="1">
            <a:spLocks noGrp="1"/>
          </p:cNvSpPr>
          <p:nvPr>
            <p:ph type="body" idx="1"/>
          </p:nvPr>
        </p:nvSpPr>
        <p:spPr>
          <a:xfrm>
            <a:off x="359999" y="1995686"/>
            <a:ext cx="8424000" cy="2574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2"/>
              </a:buClr>
              <a:buSzPts val="1050"/>
              <a:buFont typeface="Arial"/>
              <a:buNone/>
              <a:defRPr sz="1050" b="0" i="0" u="none" strike="noStrike" cap="none">
                <a:solidFill>
                  <a:schemeClr val="dk2"/>
                </a:solidFill>
                <a:latin typeface="Arial"/>
                <a:ea typeface="Arial"/>
                <a:cs typeface="Arial"/>
                <a:sym typeface="Arial"/>
              </a:defRPr>
            </a:lvl1pPr>
            <a:lvl2pPr marL="914400" marR="0" lvl="1" indent="-288925" algn="l" rtl="0">
              <a:lnSpc>
                <a:spcPct val="100000"/>
              </a:lnSpc>
              <a:spcBef>
                <a:spcPts val="600"/>
              </a:spcBef>
              <a:spcAft>
                <a:spcPts val="0"/>
              </a:spcAft>
              <a:buClr>
                <a:schemeClr val="dk1"/>
              </a:buClr>
              <a:buSzPts val="950"/>
              <a:buFont typeface="Arial"/>
              <a:buChar char="•"/>
              <a:defRPr sz="950" b="0" i="0" u="none" strike="noStrike" cap="none">
                <a:solidFill>
                  <a:schemeClr val="dk1"/>
                </a:solidFill>
                <a:latin typeface="Arial"/>
                <a:ea typeface="Arial"/>
                <a:cs typeface="Arial"/>
                <a:sym typeface="Arial"/>
              </a:defRPr>
            </a:lvl2pPr>
            <a:lvl3pPr marL="1371600" marR="0" lvl="2" indent="-282575" algn="l" rtl="0">
              <a:lnSpc>
                <a:spcPct val="100000"/>
              </a:lnSpc>
              <a:spcBef>
                <a:spcPts val="600"/>
              </a:spcBef>
              <a:spcAft>
                <a:spcPts val="0"/>
              </a:spcAft>
              <a:buClr>
                <a:schemeClr val="dk1"/>
              </a:buClr>
              <a:buSzPts val="850"/>
              <a:buFont typeface="Arial"/>
              <a:buChar char="•"/>
              <a:defRPr sz="850" b="0" i="0" u="none" strike="noStrike" cap="none">
                <a:solidFill>
                  <a:schemeClr val="dk1"/>
                </a:solidFill>
                <a:latin typeface="Arial"/>
                <a:ea typeface="Arial"/>
                <a:cs typeface="Arial"/>
                <a:sym typeface="Arial"/>
              </a:defRPr>
            </a:lvl3pPr>
            <a:lvl4pPr marL="1828800" marR="0" lvl="3" indent="-276225" algn="l" rtl="0">
              <a:lnSpc>
                <a:spcPct val="100000"/>
              </a:lnSpc>
              <a:spcBef>
                <a:spcPts val="10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4pPr>
            <a:lvl5pPr marL="2286000" marR="0" lvl="4"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 name="Google Shape;13;p31"/>
          <p:cNvSpPr txBox="1">
            <a:spLocks noGrp="1"/>
          </p:cNvSpPr>
          <p:nvPr>
            <p:ph type="dt" idx="10"/>
          </p:nvPr>
        </p:nvSpPr>
        <p:spPr>
          <a:xfrm>
            <a:off x="6426336" y="4783500"/>
            <a:ext cx="1170000" cy="36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7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fr-FR"/>
              <a:t>06/07/2021</a:t>
            </a:r>
          </a:p>
        </p:txBody>
      </p:sp>
      <p:sp>
        <p:nvSpPr>
          <p:cNvPr id="14" name="Google Shape;14;p31"/>
          <p:cNvSpPr txBox="1">
            <a:spLocks noGrp="1"/>
          </p:cNvSpPr>
          <p:nvPr>
            <p:ph type="sldNum" idx="12"/>
          </p:nvPr>
        </p:nvSpPr>
        <p:spPr>
          <a:xfrm>
            <a:off x="7596336" y="4783500"/>
            <a:ext cx="1170000" cy="3600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pic>
        <p:nvPicPr>
          <p:cNvPr id="7" name="Image 6">
            <a:extLst>
              <a:ext uri="{FF2B5EF4-FFF2-40B4-BE49-F238E27FC236}">
                <a16:creationId xmlns:a16="http://schemas.microsoft.com/office/drawing/2014/main" id="{4CC1F531-5A20-E0B1-93B5-66CE7DA57434}"/>
              </a:ext>
            </a:extLst>
          </p:cNvPr>
          <p:cNvPicPr>
            <a:picLocks noChangeAspect="1"/>
          </p:cNvPicPr>
          <p:nvPr userDrawn="1"/>
        </p:nvPicPr>
        <p:blipFill>
          <a:blip r:embed="rId8"/>
          <a:stretch>
            <a:fillRect/>
          </a:stretch>
        </p:blipFill>
        <p:spPr>
          <a:xfrm>
            <a:off x="308136" y="175767"/>
            <a:ext cx="804016" cy="590550"/>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6D15CC7-BC12-A746-B153-F1F8A3C7E677}"/>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690" y="0"/>
            <a:ext cx="9152690" cy="5152964"/>
          </a:xfrm>
          <a:prstGeom prst="rect">
            <a:avLst/>
          </a:prstGeom>
        </p:spPr>
      </p:pic>
      <p:sp>
        <p:nvSpPr>
          <p:cNvPr id="2" name="Espace réservé du titre 1"/>
          <p:cNvSpPr>
            <a:spLocks noGrp="1"/>
          </p:cNvSpPr>
          <p:nvPr>
            <p:ph type="title"/>
          </p:nvPr>
        </p:nvSpPr>
        <p:spPr bwMode="gray">
          <a:xfrm>
            <a:off x="359999" y="1131590"/>
            <a:ext cx="8424000" cy="720000"/>
          </a:xfrm>
          <a:prstGeom prst="rect">
            <a:avLst/>
          </a:prstGeom>
        </p:spPr>
        <p:txBody>
          <a:bodyPr vert="horz" lIns="0" tIns="0" rIns="0" bIns="0" rtlCol="0" anchor="t" anchorCtr="0">
            <a:noAutofit/>
          </a:bodyPr>
          <a:lstStyle/>
          <a:p>
            <a:r>
              <a:rPr lang="fr-FR" noProof="0"/>
              <a:t>Titre</a:t>
            </a:r>
          </a:p>
        </p:txBody>
      </p:sp>
      <p:sp>
        <p:nvSpPr>
          <p:cNvPr id="3" name="Espace réservé du texte 2"/>
          <p:cNvSpPr>
            <a:spLocks noGrp="1"/>
          </p:cNvSpPr>
          <p:nvPr>
            <p:ph type="body" idx="1"/>
          </p:nvPr>
        </p:nvSpPr>
        <p:spPr bwMode="gray">
          <a:xfrm>
            <a:off x="359999" y="1995686"/>
            <a:ext cx="8424000" cy="2574000"/>
          </a:xfrm>
          <a:prstGeom prst="rect">
            <a:avLst/>
          </a:prstGeom>
        </p:spPr>
        <p:txBody>
          <a:bodyPr vert="horz" lIns="0" tIns="0" rIns="0" bIns="0" rtlCol="0" anchor="t" anchorCtr="0">
            <a:noAutofit/>
          </a:body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r>
              <a:rPr lang="fr-FR" cap="all"/>
              <a:t>XX/XX/XXXX</a:t>
            </a:r>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chemeClr val="tx2"/>
                </a:solidFill>
              </a:defRPr>
            </a:lvl1pPr>
          </a:lstStyle>
          <a:p>
            <a:fld id="{733122C9-A0B9-462F-8757-0847AD287B63}" type="slidenum">
              <a:rPr lang="fr-FR" smtClean="0"/>
              <a:pPr/>
              <a:t>‹#›</a:t>
            </a:fld>
            <a:endParaRPr lang="fr-FR"/>
          </a:p>
        </p:txBody>
      </p:sp>
      <p:pic>
        <p:nvPicPr>
          <p:cNvPr id="7" name="Image 6">
            <a:extLst>
              <a:ext uri="{FF2B5EF4-FFF2-40B4-BE49-F238E27FC236}">
                <a16:creationId xmlns:a16="http://schemas.microsoft.com/office/drawing/2014/main" id="{4887EFC6-D54A-87E9-7444-943BC7C85613}"/>
              </a:ext>
            </a:extLst>
          </p:cNvPr>
          <p:cNvPicPr>
            <a:picLocks noChangeAspect="1"/>
          </p:cNvPicPr>
          <p:nvPr userDrawn="1"/>
        </p:nvPicPr>
        <p:blipFill>
          <a:blip r:embed="rId9"/>
          <a:stretch>
            <a:fillRect/>
          </a:stretch>
        </p:blipFill>
        <p:spPr>
          <a:xfrm>
            <a:off x="308136" y="184156"/>
            <a:ext cx="804016" cy="590550"/>
          </a:xfrm>
          <a:prstGeom prst="rect">
            <a:avLst/>
          </a:prstGeom>
        </p:spPr>
      </p:pic>
    </p:spTree>
    <p:extLst>
      <p:ext uri="{BB962C8B-B14F-4D97-AF65-F5344CB8AC3E}">
        <p14:creationId xmlns:p14="http://schemas.microsoft.com/office/powerpoint/2010/main" val="3993831259"/>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Lst>
  <p:hf hdr="0"/>
  <p:txStyles>
    <p:title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www.horizon-europe.gouv.fr/cluster-2" TargetMode="External"/><Relationship Id="rId7" Type="http://schemas.openxmlformats.org/officeDocument/2006/relationships/hyperlink" Target="https://ec.europa.eu/info/funding-tenders/opportunities/docs/2021-2027/horizon/temp-form/ef/ef_he-ria-ia_en.pdf"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hyperlink" Target="https://ec.europa.eu/info/sites/default/files/research_and_innovation/funding/documents/ec_rtd_horizon-europe-strategic-plan-2021-24.pdf" TargetMode="External"/><Relationship Id="rId5" Type="http://schemas.openxmlformats.org/officeDocument/2006/relationships/hyperlink" Target="https://www.horizon-europe.gouv.fr/ressources-juridiques-et-financieres-24384" TargetMode="External"/><Relationship Id="rId4" Type="http://schemas.openxmlformats.org/officeDocument/2006/relationships/hyperlink" Target="https://www.horizon-europe.gouv.fr/sites/default/files/2022-05/fiche-faites-venir-le-pcn-shs-pdf-6317.pdf" TargetMode="Externa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8" Type="http://schemas.openxmlformats.org/officeDocument/2006/relationships/image" Target="../media/image15.tiff"/><Relationship Id="rId3" Type="http://schemas.openxmlformats.org/officeDocument/2006/relationships/image" Target="../media/image10.png"/><Relationship Id="rId7" Type="http://schemas.openxmlformats.org/officeDocument/2006/relationships/image" Target="../media/image14.tiff"/><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13.tiff"/><Relationship Id="rId5" Type="http://schemas.openxmlformats.org/officeDocument/2006/relationships/image" Target="../media/image12.tiff"/><Relationship Id="rId10" Type="http://schemas.openxmlformats.org/officeDocument/2006/relationships/hyperlink" Target="https://www.horizon-europe.gouv.fr/cluster-2" TargetMode="External"/><Relationship Id="rId4" Type="http://schemas.openxmlformats.org/officeDocument/2006/relationships/image" Target="../media/image11.tiff"/><Relationship Id="rId9" Type="http://schemas.openxmlformats.org/officeDocument/2006/relationships/hyperlink" Target="mailto:pcn-shs@recherche.gouv.fr"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C6B1EB-F707-8543-A6EF-5F13D8892D00}"/>
              </a:ext>
            </a:extLst>
          </p:cNvPr>
          <p:cNvSpPr>
            <a:spLocks noGrp="1"/>
          </p:cNvSpPr>
          <p:nvPr>
            <p:ph type="title"/>
          </p:nvPr>
        </p:nvSpPr>
        <p:spPr/>
        <p:txBody>
          <a:bodyPr/>
          <a:lstStyle/>
          <a:p>
            <a:endParaRPr lang="fr-FR"/>
          </a:p>
        </p:txBody>
      </p:sp>
      <p:sp>
        <p:nvSpPr>
          <p:cNvPr id="5" name="Espace réservé du texte 4">
            <a:extLst>
              <a:ext uri="{FF2B5EF4-FFF2-40B4-BE49-F238E27FC236}">
                <a16:creationId xmlns:a16="http://schemas.microsoft.com/office/drawing/2014/main" id="{CCB067EF-6338-C34E-8BD8-AE93FAC383B5}"/>
              </a:ext>
            </a:extLst>
          </p:cNvPr>
          <p:cNvSpPr>
            <a:spLocks noGrp="1"/>
          </p:cNvSpPr>
          <p:nvPr>
            <p:ph type="body" sz="quarter" idx="13"/>
          </p:nvPr>
        </p:nvSpPr>
        <p:spPr>
          <a:xfrm>
            <a:off x="150696" y="2191712"/>
            <a:ext cx="8842605" cy="1225836"/>
          </a:xfrm>
        </p:spPr>
        <p:txBody>
          <a:bodyPr/>
          <a:lstStyle/>
          <a:p>
            <a:pPr algn="ctr">
              <a:lnSpc>
                <a:spcPct val="100000"/>
              </a:lnSpc>
              <a:spcBef>
                <a:spcPts val="1200"/>
              </a:spcBef>
            </a:pPr>
            <a:r>
              <a:rPr lang="fr-FR" sz="3000" b="0" dirty="0"/>
              <a:t>DESTINATION 2 </a:t>
            </a:r>
            <a:r>
              <a:rPr lang="fr-FR" sz="3000" dirty="0"/>
              <a:t>« Patrimoine culturel européen &amp; Industries culturelles et créatives »</a:t>
            </a:r>
            <a:endParaRPr lang="fr-FR" dirty="0"/>
          </a:p>
        </p:txBody>
      </p:sp>
      <p:sp>
        <p:nvSpPr>
          <p:cNvPr id="3" name="TextBox 2">
            <a:extLst>
              <a:ext uri="{FF2B5EF4-FFF2-40B4-BE49-F238E27FC236}">
                <a16:creationId xmlns:a16="http://schemas.microsoft.com/office/drawing/2014/main" id="{B99222BD-1551-F34D-FF67-F21929497E58}"/>
              </a:ext>
            </a:extLst>
          </p:cNvPr>
          <p:cNvSpPr txBox="1"/>
          <p:nvPr/>
        </p:nvSpPr>
        <p:spPr>
          <a:xfrm>
            <a:off x="120316" y="956512"/>
            <a:ext cx="8903367" cy="8463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600"/>
              </a:spcAft>
            </a:pPr>
            <a:r>
              <a:rPr lang="fr-FR" sz="2000" b="1" dirty="0">
                <a:solidFill>
                  <a:srgbClr val="FFFFFF"/>
                </a:solidFill>
              </a:rPr>
              <a:t>CLUSTER 2 « CULTURE, CRÉATIVITÉ ET SOCIÉTÉ INCLUSIVE »</a:t>
            </a:r>
          </a:p>
          <a:p>
            <a:pPr algn="ctr"/>
            <a:r>
              <a:rPr lang="fr-FR" sz="2400" b="1" dirty="0">
                <a:solidFill>
                  <a:schemeClr val="bg1"/>
                </a:solidFill>
              </a:rPr>
              <a:t>APPELS 2023</a:t>
            </a:r>
            <a:r>
              <a:rPr lang="en-US" sz="2400" b="1" dirty="0">
                <a:solidFill>
                  <a:schemeClr val="bg1"/>
                </a:solidFill>
              </a:rPr>
              <a:t>​</a:t>
            </a:r>
          </a:p>
        </p:txBody>
      </p:sp>
      <p:sp>
        <p:nvSpPr>
          <p:cNvPr id="6" name="ZoneTexte 5">
            <a:extLst>
              <a:ext uri="{FF2B5EF4-FFF2-40B4-BE49-F238E27FC236}">
                <a16:creationId xmlns:a16="http://schemas.microsoft.com/office/drawing/2014/main" id="{F4B628BA-74E4-8D90-78B0-0CC9BDFA9AD8}"/>
              </a:ext>
            </a:extLst>
          </p:cNvPr>
          <p:cNvSpPr txBox="1"/>
          <p:nvPr/>
        </p:nvSpPr>
        <p:spPr>
          <a:xfrm>
            <a:off x="4310711" y="4337562"/>
            <a:ext cx="4652210" cy="400110"/>
          </a:xfrm>
          <a:prstGeom prst="rect">
            <a:avLst/>
          </a:prstGeom>
          <a:noFill/>
        </p:spPr>
        <p:txBody>
          <a:bodyPr wrap="square">
            <a:spAutoFit/>
          </a:bodyPr>
          <a:lstStyle/>
          <a:p>
            <a:pPr algn="r">
              <a:lnSpc>
                <a:spcPct val="100000"/>
              </a:lnSpc>
              <a:spcBef>
                <a:spcPts val="1200"/>
              </a:spcBef>
            </a:pPr>
            <a:r>
              <a:rPr lang="fr-FR" sz="2000" b="0" dirty="0">
                <a:solidFill>
                  <a:schemeClr val="bg1"/>
                </a:solidFill>
              </a:rPr>
              <a:t>WEBINAIRE - 29 novembre 2022 -</a:t>
            </a:r>
          </a:p>
        </p:txBody>
      </p:sp>
    </p:spTree>
    <p:extLst>
      <p:ext uri="{BB962C8B-B14F-4D97-AF65-F5344CB8AC3E}">
        <p14:creationId xmlns:p14="http://schemas.microsoft.com/office/powerpoint/2010/main" val="1233764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B396C-5471-3E45-51BB-B7DD5CD6DB64}"/>
              </a:ext>
            </a:extLst>
          </p:cNvPr>
          <p:cNvSpPr>
            <a:spLocks noGrp="1"/>
          </p:cNvSpPr>
          <p:nvPr>
            <p:ph type="title"/>
          </p:nvPr>
        </p:nvSpPr>
        <p:spPr>
          <a:xfrm>
            <a:off x="367725" y="922926"/>
            <a:ext cx="8246369" cy="401948"/>
          </a:xfrm>
        </p:spPr>
        <p:txBody>
          <a:bodyPr/>
          <a:lstStyle/>
          <a:p>
            <a:r>
              <a:rPr lang="en-US" sz="2400" err="1">
                <a:solidFill>
                  <a:schemeClr val="accent4"/>
                </a:solidFill>
                <a:effectLst>
                  <a:outerShdw blurRad="50800" dist="38100" dir="5400000" algn="t" rotWithShape="0">
                    <a:prstClr val="black">
                      <a:alpha val="40000"/>
                    </a:prstClr>
                  </a:outerShdw>
                </a:effectLst>
                <a:latin typeface="+mn-lt"/>
              </a:rPr>
              <a:t>Liste</a:t>
            </a:r>
            <a:r>
              <a:rPr lang="en-US" sz="2400">
                <a:solidFill>
                  <a:schemeClr val="accent4"/>
                </a:solidFill>
                <a:effectLst>
                  <a:outerShdw blurRad="50800" dist="38100" dir="5400000" algn="t" rotWithShape="0">
                    <a:prstClr val="black">
                      <a:alpha val="40000"/>
                    </a:prstClr>
                  </a:outerShdw>
                </a:effectLst>
                <a:latin typeface="+mn-lt"/>
              </a:rPr>
              <a:t> des topics </a:t>
            </a:r>
            <a:r>
              <a:rPr lang="en-US" sz="2400">
                <a:solidFill>
                  <a:schemeClr val="accent4"/>
                </a:solidFill>
                <a:effectLst>
                  <a:outerShdw blurRad="50800" dist="38100" dir="5400000" algn="t" rotWithShape="0">
                    <a:prstClr val="black">
                      <a:alpha val="40000"/>
                    </a:prstClr>
                  </a:outerShdw>
                </a:effectLst>
              </a:rPr>
              <a:t>HERITAGE </a:t>
            </a:r>
            <a:r>
              <a:rPr lang="en-US" sz="2400">
                <a:solidFill>
                  <a:schemeClr val="accent4"/>
                </a:solidFill>
                <a:effectLst>
                  <a:outerShdw blurRad="50800" dist="38100" dir="5400000" algn="t" rotWithShape="0">
                    <a:prstClr val="black">
                      <a:alpha val="40000"/>
                    </a:prstClr>
                  </a:outerShdw>
                </a:effectLst>
                <a:latin typeface="+mn-lt"/>
              </a:rPr>
              <a:t>2024</a:t>
            </a:r>
          </a:p>
        </p:txBody>
      </p:sp>
      <p:sp>
        <p:nvSpPr>
          <p:cNvPr id="4" name="Text Placeholder 3">
            <a:extLst>
              <a:ext uri="{FF2B5EF4-FFF2-40B4-BE49-F238E27FC236}">
                <a16:creationId xmlns:a16="http://schemas.microsoft.com/office/drawing/2014/main" id="{1E07E4EC-9998-46B2-0C8D-C56DCC9C6BEA}"/>
              </a:ext>
            </a:extLst>
          </p:cNvPr>
          <p:cNvSpPr>
            <a:spLocks noGrp="1"/>
          </p:cNvSpPr>
          <p:nvPr>
            <p:ph type="body" idx="2"/>
          </p:nvPr>
        </p:nvSpPr>
        <p:spPr/>
        <p:txBody>
          <a:bodyPr/>
          <a:lstStyle/>
          <a:p>
            <a:pPr marL="180975" indent="0">
              <a:buNone/>
            </a:pPr>
            <a:r>
              <a:rPr lang="fr-FR" sz="1100" b="0"/>
              <a:t>Cluster 2 « Culture, créativité et société inclusive »</a:t>
            </a:r>
            <a:endParaRPr lang="en-US" sz="1100" b="0"/>
          </a:p>
          <a:p>
            <a:pPr marL="180975" indent="0">
              <a:buNone/>
            </a:pPr>
            <a:r>
              <a:rPr lang="fr-FR" sz="1100">
                <a:solidFill>
                  <a:schemeClr val="bg2"/>
                </a:solidFill>
              </a:rPr>
              <a:t>Programme de travail </a:t>
            </a:r>
            <a:r>
              <a:rPr lang="fr-FR" sz="1100">
                <a:solidFill>
                  <a:schemeClr val="accent4"/>
                </a:solidFill>
              </a:rPr>
              <a:t>2023-</a:t>
            </a:r>
            <a:r>
              <a:rPr lang="fr-FR" sz="1100" u="sng">
                <a:solidFill>
                  <a:schemeClr val="accent4"/>
                </a:solidFill>
              </a:rPr>
              <a:t>2024</a:t>
            </a:r>
            <a:endParaRPr lang="en-US" sz="1100" b="0" u="sng">
              <a:solidFill>
                <a:schemeClr val="accent4"/>
              </a:solidFill>
            </a:endParaRPr>
          </a:p>
          <a:p>
            <a:pPr marL="180975" indent="0">
              <a:buNone/>
            </a:pPr>
            <a:r>
              <a:rPr lang="fr-FR" sz="1100" i="1">
                <a:solidFill>
                  <a:schemeClr val="bg2"/>
                </a:solidFill>
              </a:rPr>
              <a:t>Appels </a:t>
            </a:r>
            <a:r>
              <a:rPr lang="fr-FR" sz="1100" i="1">
                <a:solidFill>
                  <a:schemeClr val="accent4"/>
                </a:solidFill>
              </a:rPr>
              <a:t>« Patrimoine culturel &amp; ICC </a:t>
            </a:r>
            <a:r>
              <a:rPr lang="fr-FR" sz="1200" i="1">
                <a:solidFill>
                  <a:schemeClr val="accent4"/>
                </a:solidFill>
              </a:rPr>
              <a:t>»</a:t>
            </a:r>
            <a:endParaRPr lang="en-US" sz="1200">
              <a:solidFill>
                <a:schemeClr val="accent4"/>
              </a:solidFill>
            </a:endParaRPr>
          </a:p>
        </p:txBody>
      </p:sp>
      <p:sp>
        <p:nvSpPr>
          <p:cNvPr id="3" name="ZoneTexte 2">
            <a:extLst>
              <a:ext uri="{FF2B5EF4-FFF2-40B4-BE49-F238E27FC236}">
                <a16:creationId xmlns:a16="http://schemas.microsoft.com/office/drawing/2014/main" id="{B75469CB-C078-E8C8-BCBC-87926D1C6AA7}"/>
              </a:ext>
            </a:extLst>
          </p:cNvPr>
          <p:cNvSpPr txBox="1"/>
          <p:nvPr/>
        </p:nvSpPr>
        <p:spPr>
          <a:xfrm>
            <a:off x="323647" y="1655365"/>
            <a:ext cx="7628020" cy="2323713"/>
          </a:xfrm>
          <a:prstGeom prst="rect">
            <a:avLst/>
          </a:prstGeom>
          <a:noFill/>
        </p:spPr>
        <p:txBody>
          <a:bodyPr wrap="square" rtlCol="0">
            <a:spAutoFit/>
          </a:bodyPr>
          <a:lstStyle/>
          <a:p>
            <a:pPr marL="342900" indent="-342900">
              <a:spcBef>
                <a:spcPts val="600"/>
              </a:spcBef>
              <a:spcAft>
                <a:spcPts val="600"/>
              </a:spcAft>
              <a:buClr>
                <a:schemeClr val="accent4"/>
              </a:buClr>
              <a:buFont typeface="+mj-lt"/>
              <a:buAutoNum type="arabicParenR"/>
            </a:pPr>
            <a:r>
              <a:rPr lang="en-GB" sz="1500" b="1" i="0" u="none" strike="noStrike" dirty="0">
                <a:solidFill>
                  <a:schemeClr val="bg2"/>
                </a:solidFill>
                <a:effectLst/>
                <a:latin typeface="+mn-lt"/>
              </a:rPr>
              <a:t>New European Bauhaus </a:t>
            </a:r>
            <a:r>
              <a:rPr lang="en-GB" sz="1500" i="0" u="none" strike="noStrike" dirty="0">
                <a:solidFill>
                  <a:schemeClr val="bg2"/>
                </a:solidFill>
                <a:effectLst/>
                <a:latin typeface="+mn-lt"/>
              </a:rPr>
              <a:t>– Innovative solutions for greener and fairer ways of life through arts and culture, architecture and design for all </a:t>
            </a:r>
          </a:p>
          <a:p>
            <a:pPr marL="342900" indent="-342900">
              <a:spcBef>
                <a:spcPts val="600"/>
              </a:spcBef>
              <a:spcAft>
                <a:spcPts val="600"/>
              </a:spcAft>
              <a:buClr>
                <a:schemeClr val="accent4"/>
              </a:buClr>
              <a:buFont typeface="+mj-lt"/>
              <a:buAutoNum type="arabicParenR"/>
            </a:pPr>
            <a:r>
              <a:rPr lang="en-GB" sz="1500" i="0" u="none" strike="noStrike" dirty="0">
                <a:solidFill>
                  <a:schemeClr val="bg2"/>
                </a:solidFill>
                <a:effectLst/>
                <a:latin typeface="+mn-lt"/>
              </a:rPr>
              <a:t>Cultural and creative industries for a </a:t>
            </a:r>
            <a:r>
              <a:rPr lang="en-GB" sz="1500" b="1" i="0" u="none" strike="noStrike" dirty="0">
                <a:solidFill>
                  <a:schemeClr val="bg2"/>
                </a:solidFill>
                <a:effectLst/>
                <a:latin typeface="+mn-lt"/>
              </a:rPr>
              <a:t>sustainable climate transition </a:t>
            </a:r>
          </a:p>
          <a:p>
            <a:pPr marL="342900" indent="-342900">
              <a:spcBef>
                <a:spcPts val="600"/>
              </a:spcBef>
              <a:spcAft>
                <a:spcPts val="600"/>
              </a:spcAft>
              <a:buClr>
                <a:schemeClr val="accent4"/>
              </a:buClr>
              <a:buFont typeface="+mj-lt"/>
              <a:buAutoNum type="arabicParenR"/>
            </a:pPr>
            <a:r>
              <a:rPr lang="fr-FR" sz="1500" i="0" u="none" strike="noStrike" dirty="0" err="1">
                <a:solidFill>
                  <a:schemeClr val="bg2"/>
                </a:solidFill>
                <a:effectLst/>
                <a:latin typeface="+mn-lt"/>
              </a:rPr>
              <a:t>Leverage</a:t>
            </a:r>
            <a:r>
              <a:rPr lang="fr-FR" sz="1500" i="0" u="none" strike="noStrike" dirty="0">
                <a:solidFill>
                  <a:schemeClr val="bg2"/>
                </a:solidFill>
                <a:effectLst/>
                <a:latin typeface="+mn-lt"/>
              </a:rPr>
              <a:t> the </a:t>
            </a:r>
            <a:r>
              <a:rPr lang="fr-FR" sz="1500" b="1" i="0" u="none" strike="noStrike" dirty="0">
                <a:solidFill>
                  <a:schemeClr val="bg2"/>
                </a:solidFill>
                <a:effectLst/>
                <a:latin typeface="+mn-lt"/>
              </a:rPr>
              <a:t>digital transition </a:t>
            </a:r>
            <a:r>
              <a:rPr lang="fr-FR" sz="1500" i="0" u="none" strike="noStrike" dirty="0">
                <a:solidFill>
                  <a:schemeClr val="bg2"/>
                </a:solidFill>
                <a:effectLst/>
                <a:latin typeface="+mn-lt"/>
              </a:rPr>
              <a:t>for </a:t>
            </a:r>
            <a:r>
              <a:rPr lang="fr-FR" sz="1500" i="0" u="none" strike="noStrike" dirty="0" err="1">
                <a:solidFill>
                  <a:schemeClr val="bg2"/>
                </a:solidFill>
                <a:effectLst/>
                <a:latin typeface="+mn-lt"/>
              </a:rPr>
              <a:t>competitive</a:t>
            </a:r>
            <a:r>
              <a:rPr lang="fr-FR" sz="1500" i="0" u="none" strike="noStrike" dirty="0">
                <a:solidFill>
                  <a:schemeClr val="bg2"/>
                </a:solidFill>
                <a:effectLst/>
                <a:latin typeface="+mn-lt"/>
              </a:rPr>
              <a:t> </a:t>
            </a:r>
            <a:r>
              <a:rPr lang="fr-FR" sz="1500" i="0" u="none" strike="noStrike" dirty="0" err="1">
                <a:solidFill>
                  <a:schemeClr val="bg2"/>
                </a:solidFill>
                <a:effectLst/>
                <a:latin typeface="+mn-lt"/>
              </a:rPr>
              <a:t>European</a:t>
            </a:r>
            <a:r>
              <a:rPr lang="fr-FR" sz="1500" i="0" u="none" strike="noStrike" dirty="0">
                <a:solidFill>
                  <a:schemeClr val="bg2"/>
                </a:solidFill>
                <a:effectLst/>
                <a:latin typeface="+mn-lt"/>
              </a:rPr>
              <a:t> cultural and </a:t>
            </a:r>
            <a:r>
              <a:rPr lang="fr-FR" sz="1500" i="0" u="none" strike="noStrike" dirty="0" err="1">
                <a:solidFill>
                  <a:schemeClr val="bg2"/>
                </a:solidFill>
                <a:effectLst/>
                <a:latin typeface="+mn-lt"/>
              </a:rPr>
              <a:t>creative</a:t>
            </a:r>
            <a:r>
              <a:rPr lang="fr-FR" sz="1500" i="0" u="none" strike="noStrike" dirty="0">
                <a:solidFill>
                  <a:schemeClr val="bg2"/>
                </a:solidFill>
                <a:effectLst/>
                <a:latin typeface="+mn-lt"/>
              </a:rPr>
              <a:t> industries</a:t>
            </a:r>
            <a:endParaRPr lang="en-GB" sz="1500" dirty="0">
              <a:solidFill>
                <a:schemeClr val="bg2"/>
              </a:solidFill>
              <a:latin typeface="+mn-lt"/>
            </a:endParaRPr>
          </a:p>
          <a:p>
            <a:pPr marL="342900" indent="-342900">
              <a:spcBef>
                <a:spcPts val="600"/>
              </a:spcBef>
              <a:spcAft>
                <a:spcPts val="600"/>
              </a:spcAft>
              <a:buClr>
                <a:schemeClr val="accent4"/>
              </a:buClr>
              <a:buFont typeface="+mj-lt"/>
              <a:buAutoNum type="arabicParenR"/>
            </a:pPr>
            <a:r>
              <a:rPr lang="en-GB" sz="1500" i="0" u="none" strike="noStrike" dirty="0">
                <a:solidFill>
                  <a:schemeClr val="bg2"/>
                </a:solidFill>
                <a:effectLst/>
                <a:latin typeface="+mn-lt"/>
              </a:rPr>
              <a:t>Europe’s cultural heritage and arts – </a:t>
            </a:r>
            <a:r>
              <a:rPr lang="en-GB" sz="1500" b="1" i="0" u="none" strike="noStrike" dirty="0">
                <a:solidFill>
                  <a:schemeClr val="bg2"/>
                </a:solidFill>
                <a:effectLst/>
                <a:latin typeface="+mn-lt"/>
              </a:rPr>
              <a:t>promoting our values at home and abroad </a:t>
            </a:r>
          </a:p>
          <a:p>
            <a:pPr marL="342900" indent="-342900">
              <a:spcBef>
                <a:spcPts val="600"/>
              </a:spcBef>
              <a:spcAft>
                <a:spcPts val="600"/>
              </a:spcAft>
              <a:buClr>
                <a:schemeClr val="accent4"/>
              </a:buClr>
              <a:buFont typeface="+mj-lt"/>
              <a:buAutoNum type="arabicParenR"/>
            </a:pPr>
            <a:r>
              <a:rPr lang="fr-FR" sz="1500" i="0" u="none" strike="noStrike" dirty="0" err="1">
                <a:solidFill>
                  <a:schemeClr val="bg2"/>
                </a:solidFill>
                <a:effectLst/>
                <a:latin typeface="+mn-lt"/>
              </a:rPr>
              <a:t>Strategies</a:t>
            </a:r>
            <a:r>
              <a:rPr lang="fr-FR" sz="1500" i="0" u="none" strike="noStrike" dirty="0">
                <a:solidFill>
                  <a:schemeClr val="bg2"/>
                </a:solidFill>
                <a:effectLst/>
                <a:latin typeface="+mn-lt"/>
              </a:rPr>
              <a:t> to </a:t>
            </a:r>
            <a:r>
              <a:rPr lang="fr-FR" sz="1500" i="0" u="none" strike="noStrike" dirty="0" err="1">
                <a:solidFill>
                  <a:schemeClr val="bg2"/>
                </a:solidFill>
                <a:effectLst/>
                <a:latin typeface="+mn-lt"/>
              </a:rPr>
              <a:t>strengthen</a:t>
            </a:r>
            <a:r>
              <a:rPr lang="fr-FR" sz="1500" i="0" u="none" strike="noStrike" dirty="0">
                <a:solidFill>
                  <a:schemeClr val="bg2"/>
                </a:solidFill>
                <a:effectLst/>
                <a:latin typeface="+mn-lt"/>
              </a:rPr>
              <a:t> the </a:t>
            </a:r>
            <a:r>
              <a:rPr lang="fr-FR" sz="1500" b="1" i="0" u="none" strike="noStrike" dirty="0" err="1">
                <a:solidFill>
                  <a:schemeClr val="bg2"/>
                </a:solidFill>
                <a:effectLst/>
                <a:latin typeface="+mn-lt"/>
              </a:rPr>
              <a:t>European</a:t>
            </a:r>
            <a:r>
              <a:rPr lang="fr-FR" sz="1500" b="1" i="0" u="none" strike="noStrike" dirty="0">
                <a:solidFill>
                  <a:schemeClr val="bg2"/>
                </a:solidFill>
                <a:effectLst/>
                <a:latin typeface="+mn-lt"/>
              </a:rPr>
              <a:t> </a:t>
            </a:r>
            <a:r>
              <a:rPr lang="fr-FR" sz="1500" b="1" i="0" u="none" strike="noStrike" dirty="0" err="1">
                <a:solidFill>
                  <a:schemeClr val="bg2"/>
                </a:solidFill>
                <a:effectLst/>
                <a:latin typeface="+mn-lt"/>
              </a:rPr>
              <a:t>linguistic</a:t>
            </a:r>
            <a:r>
              <a:rPr lang="fr-FR" sz="1500" b="1" i="0" u="none" strike="noStrike" dirty="0">
                <a:solidFill>
                  <a:schemeClr val="bg2"/>
                </a:solidFill>
                <a:effectLst/>
                <a:latin typeface="+mn-lt"/>
              </a:rPr>
              <a:t> capital </a:t>
            </a:r>
            <a:r>
              <a:rPr lang="fr-FR" sz="1500" i="0" u="none" strike="noStrike" dirty="0">
                <a:solidFill>
                  <a:schemeClr val="bg2"/>
                </a:solidFill>
                <a:effectLst/>
                <a:latin typeface="+mn-lt"/>
              </a:rPr>
              <a:t>in a </a:t>
            </a:r>
            <a:r>
              <a:rPr lang="fr-FR" sz="1500" i="0" u="none" strike="noStrike" dirty="0" err="1">
                <a:solidFill>
                  <a:schemeClr val="bg2"/>
                </a:solidFill>
                <a:effectLst/>
                <a:latin typeface="+mn-lt"/>
              </a:rPr>
              <a:t>globalised</a:t>
            </a:r>
            <a:r>
              <a:rPr lang="fr-FR" sz="1500" i="0" u="none" strike="noStrike" dirty="0">
                <a:solidFill>
                  <a:schemeClr val="bg2"/>
                </a:solidFill>
                <a:effectLst/>
                <a:latin typeface="+mn-lt"/>
              </a:rPr>
              <a:t> world</a:t>
            </a:r>
            <a:endParaRPr lang="fr-FR" sz="1500" dirty="0">
              <a:solidFill>
                <a:schemeClr val="bg2"/>
              </a:solidFill>
              <a:latin typeface="+mn-lt"/>
            </a:endParaRPr>
          </a:p>
        </p:txBody>
      </p:sp>
      <p:sp>
        <p:nvSpPr>
          <p:cNvPr id="6" name="ZoneTexte 5">
            <a:extLst>
              <a:ext uri="{FF2B5EF4-FFF2-40B4-BE49-F238E27FC236}">
                <a16:creationId xmlns:a16="http://schemas.microsoft.com/office/drawing/2014/main" id="{3219BA52-1538-D51F-9F99-3FC0FF133520}"/>
              </a:ext>
            </a:extLst>
          </p:cNvPr>
          <p:cNvSpPr txBox="1"/>
          <p:nvPr/>
        </p:nvSpPr>
        <p:spPr>
          <a:xfrm>
            <a:off x="7995745" y="1903144"/>
            <a:ext cx="731290" cy="276999"/>
          </a:xfrm>
          <a:prstGeom prst="rect">
            <a:avLst/>
          </a:prstGeom>
          <a:noFill/>
        </p:spPr>
        <p:txBody>
          <a:bodyPr wrap="none" rtlCol="0">
            <a:spAutoFit/>
          </a:bodyPr>
          <a:lstStyle/>
          <a:p>
            <a:r>
              <a:rPr lang="fr-FR" sz="1200" i="1">
                <a:solidFill>
                  <a:schemeClr val="accent4"/>
                </a:solidFill>
              </a:rPr>
              <a:t>GREEN</a:t>
            </a:r>
          </a:p>
        </p:txBody>
      </p:sp>
      <p:sp>
        <p:nvSpPr>
          <p:cNvPr id="7" name="Accolade fermante 6">
            <a:extLst>
              <a:ext uri="{FF2B5EF4-FFF2-40B4-BE49-F238E27FC236}">
                <a16:creationId xmlns:a16="http://schemas.microsoft.com/office/drawing/2014/main" id="{FBBC92AF-D425-2C8A-2C75-577B58CD8935}"/>
              </a:ext>
            </a:extLst>
          </p:cNvPr>
          <p:cNvSpPr/>
          <p:nvPr/>
        </p:nvSpPr>
        <p:spPr>
          <a:xfrm>
            <a:off x="7717536" y="1632186"/>
            <a:ext cx="283464" cy="836693"/>
          </a:xfrm>
          <a:prstGeom prst="rightBrace">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chemeClr val="accent4"/>
              </a:solidFill>
            </a:endParaRPr>
          </a:p>
        </p:txBody>
      </p:sp>
      <p:sp>
        <p:nvSpPr>
          <p:cNvPr id="8" name="Accolade fermante 7">
            <a:extLst>
              <a:ext uri="{FF2B5EF4-FFF2-40B4-BE49-F238E27FC236}">
                <a16:creationId xmlns:a16="http://schemas.microsoft.com/office/drawing/2014/main" id="{9007FB38-BD72-1A01-8E31-2914E53E7E0D}"/>
              </a:ext>
            </a:extLst>
          </p:cNvPr>
          <p:cNvSpPr/>
          <p:nvPr/>
        </p:nvSpPr>
        <p:spPr>
          <a:xfrm>
            <a:off x="7717536" y="2534545"/>
            <a:ext cx="283464" cy="601687"/>
          </a:xfrm>
          <a:prstGeom prst="rightBrace">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chemeClr val="accent4"/>
              </a:solidFill>
            </a:endParaRPr>
          </a:p>
        </p:txBody>
      </p:sp>
      <p:sp>
        <p:nvSpPr>
          <p:cNvPr id="9" name="ZoneTexte 8">
            <a:extLst>
              <a:ext uri="{FF2B5EF4-FFF2-40B4-BE49-F238E27FC236}">
                <a16:creationId xmlns:a16="http://schemas.microsoft.com/office/drawing/2014/main" id="{C7B214F4-EFD8-F1CD-8EAC-730446B0B453}"/>
              </a:ext>
            </a:extLst>
          </p:cNvPr>
          <p:cNvSpPr txBox="1"/>
          <p:nvPr/>
        </p:nvSpPr>
        <p:spPr>
          <a:xfrm>
            <a:off x="8000999" y="2618055"/>
            <a:ext cx="784189" cy="276999"/>
          </a:xfrm>
          <a:prstGeom prst="rect">
            <a:avLst/>
          </a:prstGeom>
          <a:noFill/>
        </p:spPr>
        <p:txBody>
          <a:bodyPr wrap="none" rtlCol="0">
            <a:spAutoFit/>
          </a:bodyPr>
          <a:lstStyle/>
          <a:p>
            <a:r>
              <a:rPr lang="fr-FR" sz="1200" i="1">
                <a:solidFill>
                  <a:schemeClr val="accent4"/>
                </a:solidFill>
              </a:rPr>
              <a:t>DIGITAL</a:t>
            </a:r>
          </a:p>
        </p:txBody>
      </p:sp>
      <p:sp>
        <p:nvSpPr>
          <p:cNvPr id="10" name="Accolade fermante 9">
            <a:extLst>
              <a:ext uri="{FF2B5EF4-FFF2-40B4-BE49-F238E27FC236}">
                <a16:creationId xmlns:a16="http://schemas.microsoft.com/office/drawing/2014/main" id="{1163D1D3-1914-12F3-D316-B5DC91321D49}"/>
              </a:ext>
            </a:extLst>
          </p:cNvPr>
          <p:cNvSpPr/>
          <p:nvPr/>
        </p:nvSpPr>
        <p:spPr>
          <a:xfrm>
            <a:off x="7712282" y="3208421"/>
            <a:ext cx="283464" cy="770657"/>
          </a:xfrm>
          <a:prstGeom prst="rightBrace">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chemeClr val="accent4"/>
              </a:solidFill>
            </a:endParaRPr>
          </a:p>
        </p:txBody>
      </p:sp>
      <p:sp>
        <p:nvSpPr>
          <p:cNvPr id="11" name="ZoneTexte 10">
            <a:extLst>
              <a:ext uri="{FF2B5EF4-FFF2-40B4-BE49-F238E27FC236}">
                <a16:creationId xmlns:a16="http://schemas.microsoft.com/office/drawing/2014/main" id="{77AACC2C-D906-F1B8-EEFA-4CAF50F423AF}"/>
              </a:ext>
            </a:extLst>
          </p:cNvPr>
          <p:cNvSpPr txBox="1"/>
          <p:nvPr/>
        </p:nvSpPr>
        <p:spPr>
          <a:xfrm>
            <a:off x="7995745" y="3365446"/>
            <a:ext cx="1117614" cy="276999"/>
          </a:xfrm>
          <a:prstGeom prst="rect">
            <a:avLst/>
          </a:prstGeom>
          <a:noFill/>
        </p:spPr>
        <p:txBody>
          <a:bodyPr wrap="none" rtlCol="0">
            <a:spAutoFit/>
          </a:bodyPr>
          <a:lstStyle/>
          <a:p>
            <a:r>
              <a:rPr lang="fr-FR" sz="1200" i="1">
                <a:solidFill>
                  <a:schemeClr val="accent4"/>
                </a:solidFill>
              </a:rPr>
              <a:t>INNOVATIVE</a:t>
            </a:r>
          </a:p>
        </p:txBody>
      </p:sp>
      <p:sp>
        <p:nvSpPr>
          <p:cNvPr id="12" name="Rectangle avec un coin rogné et arrondi 2">
            <a:extLst>
              <a:ext uri="{FF2B5EF4-FFF2-40B4-BE49-F238E27FC236}">
                <a16:creationId xmlns:a16="http://schemas.microsoft.com/office/drawing/2014/main" id="{3013EADF-2BC6-9850-2A37-392BF20FBB7C}"/>
              </a:ext>
            </a:extLst>
          </p:cNvPr>
          <p:cNvSpPr>
            <a:spLocks/>
          </p:cNvSpPr>
          <p:nvPr/>
        </p:nvSpPr>
        <p:spPr>
          <a:xfrm>
            <a:off x="7905323" y="4370524"/>
            <a:ext cx="895095" cy="321753"/>
          </a:xfrm>
          <a:prstGeom prst="snipRoundRect">
            <a:avLst/>
          </a:prstGeom>
          <a:solidFill>
            <a:schemeClr val="accent4"/>
          </a:solidFill>
          <a:ln>
            <a:solidFill>
              <a:schemeClr val="accent4"/>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fr-FR" b="1" dirty="0">
                <a:solidFill>
                  <a:schemeClr val="bg1"/>
                </a:solidFill>
                <a:cs typeface="Arial"/>
              </a:rPr>
              <a:t> 65M€</a:t>
            </a:r>
            <a:endParaRPr lang="fr-FR" dirty="0">
              <a:solidFill>
                <a:schemeClr val="bg1"/>
              </a:solidFill>
            </a:endParaRPr>
          </a:p>
        </p:txBody>
      </p:sp>
    </p:spTree>
    <p:extLst>
      <p:ext uri="{BB962C8B-B14F-4D97-AF65-F5344CB8AC3E}">
        <p14:creationId xmlns:p14="http://schemas.microsoft.com/office/powerpoint/2010/main" val="2873236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a:extLst>
              <a:ext uri="{FF2B5EF4-FFF2-40B4-BE49-F238E27FC236}">
                <a16:creationId xmlns:a16="http://schemas.microsoft.com/office/drawing/2014/main" id="{54E6E356-5B94-4381-A44A-A37F47771A44}"/>
              </a:ext>
            </a:extLst>
          </p:cNvPr>
          <p:cNvSpPr>
            <a:spLocks noGrp="1"/>
          </p:cNvSpPr>
          <p:nvPr>
            <p:ph type="pic" sz="quarter" idx="13"/>
          </p:nvPr>
        </p:nvSpPr>
        <p:spPr/>
      </p:sp>
      <p:sp>
        <p:nvSpPr>
          <p:cNvPr id="3" name="Titre 2">
            <a:extLst>
              <a:ext uri="{FF2B5EF4-FFF2-40B4-BE49-F238E27FC236}">
                <a16:creationId xmlns:a16="http://schemas.microsoft.com/office/drawing/2014/main" id="{3C61FFA1-7882-4DE4-B8E4-C70FE64200F3}"/>
              </a:ext>
            </a:extLst>
          </p:cNvPr>
          <p:cNvSpPr>
            <a:spLocks noGrp="1"/>
          </p:cNvSpPr>
          <p:nvPr>
            <p:ph type="title"/>
          </p:nvPr>
        </p:nvSpPr>
        <p:spPr/>
        <p:txBody>
          <a:bodyPr/>
          <a:lstStyle/>
          <a:p>
            <a:pPr marL="0" indent="0">
              <a:buNone/>
            </a:pPr>
            <a:r>
              <a:rPr lang="fr-FR"/>
              <a:t>TOPICS 2023</a:t>
            </a:r>
          </a:p>
        </p:txBody>
      </p:sp>
      <p:sp>
        <p:nvSpPr>
          <p:cNvPr id="4" name="Espace réservé de la date 3">
            <a:extLst>
              <a:ext uri="{FF2B5EF4-FFF2-40B4-BE49-F238E27FC236}">
                <a16:creationId xmlns:a16="http://schemas.microsoft.com/office/drawing/2014/main" id="{5289D484-C341-4F3B-9E51-F1F2F68F8106}"/>
              </a:ext>
            </a:extLst>
          </p:cNvPr>
          <p:cNvSpPr>
            <a:spLocks noGrp="1"/>
          </p:cNvSpPr>
          <p:nvPr>
            <p:ph type="dt" sz="half" idx="10"/>
          </p:nvPr>
        </p:nvSpPr>
        <p:spPr/>
        <p:txBody>
          <a:bodyPr/>
          <a:lstStyle/>
          <a:p>
            <a:pPr algn="r"/>
            <a:r>
              <a:rPr lang="fr-FR" cap="all"/>
              <a:t>XX/XX/XXXX</a:t>
            </a:r>
          </a:p>
        </p:txBody>
      </p:sp>
      <p:sp>
        <p:nvSpPr>
          <p:cNvPr id="5" name="Espace réservé du numéro de diapositive 4">
            <a:extLst>
              <a:ext uri="{FF2B5EF4-FFF2-40B4-BE49-F238E27FC236}">
                <a16:creationId xmlns:a16="http://schemas.microsoft.com/office/drawing/2014/main" id="{0403429D-EEA7-477C-922E-3607F1958F9A}"/>
              </a:ext>
            </a:extLst>
          </p:cNvPr>
          <p:cNvSpPr>
            <a:spLocks noGrp="1"/>
          </p:cNvSpPr>
          <p:nvPr>
            <p:ph type="sldNum" sz="quarter" idx="12"/>
          </p:nvPr>
        </p:nvSpPr>
        <p:spPr/>
        <p:txBody>
          <a:bodyPr/>
          <a:lstStyle/>
          <a:p>
            <a:fld id="{733122C9-A0B9-462F-8757-0847AD287B63}" type="slidenum">
              <a:rPr lang="fr-FR" smtClean="0"/>
              <a:pPr/>
              <a:t>11</a:t>
            </a:fld>
            <a:endParaRPr lang="fr-FR"/>
          </a:p>
        </p:txBody>
      </p:sp>
    </p:spTree>
    <p:extLst>
      <p:ext uri="{BB962C8B-B14F-4D97-AF65-F5344CB8AC3E}">
        <p14:creationId xmlns:p14="http://schemas.microsoft.com/office/powerpoint/2010/main" val="3780422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1038397"/>
            <a:ext cx="8424000" cy="681928"/>
          </a:xfrm>
          <a:prstGeom prst="rect">
            <a:avLst/>
          </a:prstGeom>
          <a:noFill/>
          <a:ln>
            <a:noFill/>
          </a:ln>
        </p:spPr>
        <p:txBody>
          <a:bodyPr spcFirstLastPara="1" wrap="square" lIns="0" tIns="0" rIns="0" bIns="0" anchor="t" anchorCtr="0">
            <a:noAutofit/>
          </a:bodyPr>
          <a:lstStyle/>
          <a:p>
            <a:r>
              <a:rPr lang="en-GB" sz="2000" dirty="0">
                <a:solidFill>
                  <a:schemeClr val="tx2"/>
                </a:solidFill>
              </a:rPr>
              <a:t>Advanced technologies for remote monitoring of heritage monuments and artefacts</a:t>
            </a:r>
            <a:r>
              <a:rPr lang="fr-FR" sz="2000" dirty="0">
                <a:solidFill>
                  <a:schemeClr val="tx2"/>
                </a:solidFill>
              </a:rPr>
              <a:t> </a:t>
            </a:r>
            <a:br>
              <a:rPr lang="fr-FR" sz="2000" dirty="0">
                <a:solidFill>
                  <a:schemeClr val="tx2"/>
                </a:solidFill>
              </a:rPr>
            </a:br>
            <a:r>
              <a:rPr lang="fr-FR" sz="1400" b="0" i="1" dirty="0">
                <a:solidFill>
                  <a:schemeClr val="tx1">
                    <a:lumMod val="65000"/>
                    <a:lumOff val="35000"/>
                  </a:schemeClr>
                </a:solidFill>
              </a:rPr>
              <a:t>Technologies avancées pour la surveillance à distance des monuments et artefacts du patrimoine</a:t>
            </a:r>
            <a:endParaRPr lang="en-US" sz="1400">
              <a:solidFill>
                <a:schemeClr val="tx1">
                  <a:lumMod val="65000"/>
                  <a:lumOff val="35000"/>
                </a:schemeClr>
              </a:solidFill>
            </a:endParaRPr>
          </a:p>
        </p:txBody>
      </p:sp>
      <p:sp>
        <p:nvSpPr>
          <p:cNvPr id="200" name="Google Shape;200;p18"/>
          <p:cNvSpPr txBox="1">
            <a:spLocks noGrp="1"/>
          </p:cNvSpPr>
          <p:nvPr>
            <p:ph type="body" idx="1"/>
          </p:nvPr>
        </p:nvSpPr>
        <p:spPr>
          <a:xfrm>
            <a:off x="359999" y="1795286"/>
            <a:ext cx="8424000" cy="2578433"/>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600" b="1" dirty="0">
                <a:solidFill>
                  <a:schemeClr val="accent4"/>
                </a:solidFill>
                <a:highlight>
                  <a:srgbClr val="C0C0C0"/>
                </a:highlight>
              </a:rPr>
              <a:t>Attendus </a:t>
            </a:r>
            <a:endParaRPr lang="fr-FR" sz="1600" dirty="0">
              <a:solidFill>
                <a:schemeClr val="accent4"/>
              </a:solidFill>
              <a:highlight>
                <a:srgbClr val="C0C0C0"/>
              </a:highlight>
            </a:endParaRPr>
          </a:p>
          <a:p>
            <a:pPr marL="514350" indent="-330200">
              <a:spcBef>
                <a:spcPts val="200"/>
              </a:spcBef>
              <a:spcAft>
                <a:spcPts val="600"/>
              </a:spcAft>
              <a:buClr>
                <a:srgbClr val="000091"/>
              </a:buClr>
              <a:buSzPts val="1500"/>
              <a:buFont typeface="Arial"/>
              <a:buChar char="•"/>
            </a:pPr>
            <a:r>
              <a:rPr lang="fr-FR" sz="1800" dirty="0">
                <a:solidFill>
                  <a:schemeClr val="bg2"/>
                </a:solidFill>
              </a:rPr>
              <a:t>Nouvelles méthodes de </a:t>
            </a:r>
            <a:r>
              <a:rPr lang="fr-FR" sz="1800" b="1" dirty="0">
                <a:solidFill>
                  <a:schemeClr val="bg2"/>
                </a:solidFill>
              </a:rPr>
              <a:t>surveillance à distance de l'état de dégradation</a:t>
            </a:r>
            <a:r>
              <a:rPr lang="fr-FR" sz="1800" dirty="0">
                <a:solidFill>
                  <a:schemeClr val="bg2"/>
                </a:solidFill>
              </a:rPr>
              <a:t> des matériaux d'origine des monuments, bâtiments et artefacts du patrimoine culturel.</a:t>
            </a:r>
          </a:p>
          <a:p>
            <a:pPr marL="514350" indent="-330200">
              <a:spcBef>
                <a:spcPts val="200"/>
              </a:spcBef>
              <a:spcAft>
                <a:spcPts val="600"/>
              </a:spcAft>
              <a:buClr>
                <a:srgbClr val="000091"/>
              </a:buClr>
              <a:buSzPts val="1500"/>
              <a:buFont typeface="Arial"/>
              <a:buChar char="•"/>
            </a:pPr>
            <a:r>
              <a:rPr lang="fr-FR" sz="1800" dirty="0">
                <a:solidFill>
                  <a:schemeClr val="bg2"/>
                </a:solidFill>
              </a:rPr>
              <a:t>Méthodes innovantes de surveillance sur site des polluants et de l'état des interventions précédentes dans les bâtiments, monuments et artefacts, afin de sélectionner les </a:t>
            </a:r>
            <a:r>
              <a:rPr lang="fr-FR" sz="1800" b="1" dirty="0">
                <a:solidFill>
                  <a:schemeClr val="bg2"/>
                </a:solidFill>
              </a:rPr>
              <a:t>stratégies et matériaux de conservation écologiques et efficaces optimaux</a:t>
            </a:r>
            <a:endParaRPr lang="fr-FR" sz="1800" dirty="0">
              <a:solidFill>
                <a:schemeClr val="bg2"/>
              </a:solidFill>
            </a:endParaRPr>
          </a:p>
          <a:p>
            <a:pPr marL="0" indent="0">
              <a:buClr>
                <a:schemeClr val="dk1"/>
              </a:buClr>
              <a:buSzPts val="1100"/>
            </a:pPr>
            <a:endParaRPr lang="fr-FR" sz="1800" b="1" i="1" dirty="0">
              <a:solidFill>
                <a:schemeClr val="accent4"/>
              </a:solidFill>
              <a:sym typeface="Wingdings" pitchFamily="2" charset="2"/>
            </a:endParaRPr>
          </a:p>
        </p:txBody>
      </p:sp>
      <p:sp>
        <p:nvSpPr>
          <p:cNvPr id="9" name="ZoneTexte 8">
            <a:extLst>
              <a:ext uri="{FF2B5EF4-FFF2-40B4-BE49-F238E27FC236}">
                <a16:creationId xmlns:a16="http://schemas.microsoft.com/office/drawing/2014/main" id="{2B298DEF-02DC-747B-7772-A2AF5BB986AE}"/>
              </a:ext>
            </a:extLst>
          </p:cNvPr>
          <p:cNvSpPr txBox="1"/>
          <p:nvPr/>
        </p:nvSpPr>
        <p:spPr>
          <a:xfrm>
            <a:off x="3889710" y="344645"/>
            <a:ext cx="4894289" cy="276999"/>
          </a:xfrm>
          <a:prstGeom prst="rect">
            <a:avLst/>
          </a:prstGeom>
          <a:noFill/>
        </p:spPr>
        <p:txBody>
          <a:bodyPr wrap="square" rtlCol="0">
            <a:spAutoFit/>
          </a:bodyPr>
          <a:lstStyle/>
          <a:p>
            <a:pPr algn="r" fontAlgn="base"/>
            <a:r>
              <a:rPr lang="fr-FR" sz="1200" b="1" u="sng">
                <a:solidFill>
                  <a:schemeClr val="tx1"/>
                </a:solidFill>
              </a:rPr>
              <a:t>HORIZON-CL2-2023-HERITAGE-01-01</a:t>
            </a:r>
            <a:r>
              <a:rPr lang="en-US" sz="1200">
                <a:solidFill>
                  <a:schemeClr val="tx1"/>
                </a:solidFill>
              </a:rPr>
              <a:t>​</a:t>
            </a:r>
          </a:p>
        </p:txBody>
      </p:sp>
      <p:sp>
        <p:nvSpPr>
          <p:cNvPr id="10" name="ZoneTexte 9">
            <a:extLst>
              <a:ext uri="{FF2B5EF4-FFF2-40B4-BE49-F238E27FC236}">
                <a16:creationId xmlns:a16="http://schemas.microsoft.com/office/drawing/2014/main" id="{31E336BC-7A5A-392A-1E2C-732C5DAC0987}"/>
              </a:ext>
            </a:extLst>
          </p:cNvPr>
          <p:cNvSpPr txBox="1"/>
          <p:nvPr/>
        </p:nvSpPr>
        <p:spPr>
          <a:xfrm rot="16200000">
            <a:off x="-206022" y="1137634"/>
            <a:ext cx="824265" cy="307777"/>
          </a:xfrm>
          <a:prstGeom prst="rect">
            <a:avLst/>
          </a:prstGeom>
          <a:noFill/>
        </p:spPr>
        <p:txBody>
          <a:bodyPr wrap="none" rtlCol="0">
            <a:spAutoFit/>
          </a:bodyPr>
          <a:lstStyle/>
          <a:p>
            <a:r>
              <a:rPr lang="fr-FR" i="1">
                <a:solidFill>
                  <a:schemeClr val="accent2"/>
                </a:solidFill>
              </a:rPr>
              <a:t>GREEN</a:t>
            </a:r>
          </a:p>
        </p:txBody>
      </p:sp>
      <p:sp>
        <p:nvSpPr>
          <p:cNvPr id="12" name="ZoneTexte 11">
            <a:extLst>
              <a:ext uri="{FF2B5EF4-FFF2-40B4-BE49-F238E27FC236}">
                <a16:creationId xmlns:a16="http://schemas.microsoft.com/office/drawing/2014/main" id="{79FBBC47-16A9-9BA7-7840-F0AF4842E9A2}"/>
              </a:ext>
            </a:extLst>
          </p:cNvPr>
          <p:cNvSpPr txBox="1"/>
          <p:nvPr/>
        </p:nvSpPr>
        <p:spPr>
          <a:xfrm>
            <a:off x="359999" y="4824502"/>
            <a:ext cx="8424000" cy="318998"/>
          </a:xfrm>
          <a:prstGeom prst="rect">
            <a:avLst/>
          </a:prstGeom>
          <a:noFill/>
        </p:spPr>
        <p:txBody>
          <a:bodyPr wrap="square">
            <a:spAutoFit/>
          </a:bodyPr>
          <a:lstStyle/>
          <a:p>
            <a:pPr marL="0" indent="0" algn="r">
              <a:lnSpc>
                <a:spcPct val="114999"/>
              </a:lnSpc>
              <a:spcBef>
                <a:spcPts val="300"/>
              </a:spcBef>
              <a:buClr>
                <a:srgbClr val="000091"/>
              </a:buClr>
              <a:buSzPts val="1500"/>
            </a:pPr>
            <a:r>
              <a:rPr lang="fr-FR" sz="1400" b="1">
                <a:solidFill>
                  <a:schemeClr val="tx1"/>
                </a:solidFill>
              </a:rPr>
              <a:t>Action de recherche et innovation (RIA)</a:t>
            </a:r>
            <a:r>
              <a:rPr lang="fr-FR" b="1">
                <a:solidFill>
                  <a:schemeClr val="tx1"/>
                </a:solidFill>
              </a:rPr>
              <a:t>.</a:t>
            </a:r>
            <a:r>
              <a:rPr lang="fr-FR" sz="1400" b="1">
                <a:solidFill>
                  <a:schemeClr val="tx1"/>
                </a:solidFill>
              </a:rPr>
              <a:t> Budget prévisionnel : 12M € - Budget par projet : 3-4 M€</a:t>
            </a:r>
            <a:endParaRPr lang="fr-FR" sz="1400">
              <a:solidFill>
                <a:schemeClr val="tx1"/>
              </a:solidFill>
            </a:endParaRPr>
          </a:p>
        </p:txBody>
      </p:sp>
    </p:spTree>
    <p:extLst>
      <p:ext uri="{BB962C8B-B14F-4D97-AF65-F5344CB8AC3E}">
        <p14:creationId xmlns:p14="http://schemas.microsoft.com/office/powerpoint/2010/main" val="69465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1058363"/>
            <a:ext cx="8424000" cy="484200"/>
          </a:xfrm>
          <a:prstGeom prst="rect">
            <a:avLst/>
          </a:prstGeom>
          <a:noFill/>
          <a:ln>
            <a:noFill/>
          </a:ln>
        </p:spPr>
        <p:txBody>
          <a:bodyPr spcFirstLastPara="1" wrap="square" lIns="0" tIns="0" rIns="0" bIns="0" anchor="t" anchorCtr="0">
            <a:noAutofit/>
          </a:bodyPr>
          <a:lstStyle/>
          <a:p>
            <a:r>
              <a:rPr lang="en-GB" sz="2000" dirty="0">
                <a:solidFill>
                  <a:schemeClr val="tx2"/>
                </a:solidFill>
              </a:rPr>
              <a:t>Cultural and creative industries for a sustainable climate transition</a:t>
            </a:r>
            <a:br>
              <a:rPr lang="en-GB" sz="2000" dirty="0">
                <a:solidFill>
                  <a:schemeClr val="tx2"/>
                </a:solidFill>
              </a:rPr>
            </a:br>
            <a:r>
              <a:rPr lang="fr-FR" sz="1400" b="0" i="1" dirty="0">
                <a:solidFill>
                  <a:schemeClr val="tx1">
                    <a:lumMod val="65000"/>
                    <a:lumOff val="35000"/>
                  </a:schemeClr>
                </a:solidFill>
              </a:rPr>
              <a:t>Les industries culturelles et créatives pour une transition climatique</a:t>
            </a:r>
            <a:r>
              <a:rPr lang="fr-FR" sz="2000" b="0" i="1" dirty="0">
                <a:solidFill>
                  <a:schemeClr val="tx1">
                    <a:lumMod val="65000"/>
                    <a:lumOff val="35000"/>
                  </a:schemeClr>
                </a:solidFill>
              </a:rPr>
              <a:t> </a:t>
            </a:r>
            <a:r>
              <a:rPr lang="fr-FR" sz="1400" b="0" i="1" dirty="0">
                <a:solidFill>
                  <a:schemeClr val="tx1">
                    <a:lumMod val="65000"/>
                    <a:lumOff val="35000"/>
                  </a:schemeClr>
                </a:solidFill>
              </a:rPr>
              <a:t>durable</a:t>
            </a:r>
            <a:r>
              <a:rPr lang="fr-FR" sz="1400" dirty="0">
                <a:solidFill>
                  <a:schemeClr val="tx2"/>
                </a:solidFill>
              </a:rPr>
              <a:t>  </a:t>
            </a:r>
            <a:endParaRPr lang="en-US" sz="1400" dirty="0">
              <a:solidFill>
                <a:schemeClr val="tx2"/>
              </a:solidFill>
            </a:endParaRPr>
          </a:p>
        </p:txBody>
      </p:sp>
      <p:sp>
        <p:nvSpPr>
          <p:cNvPr id="200" name="Google Shape;200;p18"/>
          <p:cNvSpPr txBox="1">
            <a:spLocks noGrp="1"/>
          </p:cNvSpPr>
          <p:nvPr>
            <p:ph type="body" idx="1"/>
          </p:nvPr>
        </p:nvSpPr>
        <p:spPr>
          <a:xfrm>
            <a:off x="359999" y="1587482"/>
            <a:ext cx="8424001" cy="2497655"/>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600" b="1" dirty="0">
                <a:solidFill>
                  <a:schemeClr val="accent4"/>
                </a:solidFill>
                <a:highlight>
                  <a:srgbClr val="C0C0C0"/>
                </a:highlight>
              </a:rPr>
              <a:t>Attendus </a:t>
            </a:r>
            <a:endParaRPr lang="fr-FR" sz="1600" dirty="0">
              <a:solidFill>
                <a:schemeClr val="accent4"/>
              </a:solidFill>
              <a:highlight>
                <a:srgbClr val="C0C0C0"/>
              </a:highlight>
            </a:endParaRPr>
          </a:p>
          <a:p>
            <a:pPr marL="469900" indent="-285750">
              <a:spcBef>
                <a:spcPts val="200"/>
              </a:spcBef>
              <a:spcAft>
                <a:spcPts val="600"/>
              </a:spcAft>
              <a:buClr>
                <a:srgbClr val="000091"/>
              </a:buClr>
              <a:buSzPts val="1500"/>
              <a:buChar char="•"/>
            </a:pPr>
            <a:r>
              <a:rPr lang="fr-FR" sz="1800" dirty="0">
                <a:solidFill>
                  <a:schemeClr val="bg2"/>
                </a:solidFill>
              </a:rPr>
              <a:t>Meilleure compréhension des </a:t>
            </a:r>
            <a:r>
              <a:rPr lang="fr-FR" sz="1800" b="1" dirty="0">
                <a:solidFill>
                  <a:schemeClr val="bg2"/>
                </a:solidFill>
              </a:rPr>
              <a:t>challenges et des opportunités </a:t>
            </a:r>
            <a:r>
              <a:rPr lang="fr-FR" sz="1800" dirty="0">
                <a:solidFill>
                  <a:schemeClr val="bg2"/>
                </a:solidFill>
              </a:rPr>
              <a:t>pour les ICC vis-à-vis de la transition climatique.</a:t>
            </a:r>
          </a:p>
          <a:p>
            <a:pPr marL="469900" indent="-285750">
              <a:spcBef>
                <a:spcPts val="200"/>
              </a:spcBef>
              <a:spcAft>
                <a:spcPts val="600"/>
              </a:spcAft>
              <a:buClr>
                <a:srgbClr val="000091"/>
              </a:buClr>
              <a:buSzPts val="1500"/>
              <a:buChar char="•"/>
            </a:pPr>
            <a:r>
              <a:rPr lang="fr-FR" sz="1800" dirty="0">
                <a:solidFill>
                  <a:schemeClr val="bg2"/>
                </a:solidFill>
              </a:rPr>
              <a:t>Approches sur la manière dont des </a:t>
            </a:r>
            <a:r>
              <a:rPr lang="fr-FR" sz="1800" b="1" dirty="0">
                <a:solidFill>
                  <a:schemeClr val="bg2"/>
                </a:solidFill>
              </a:rPr>
              <a:t>modèles commerciaux innovants</a:t>
            </a:r>
            <a:r>
              <a:rPr lang="fr-FR" sz="1800" dirty="0">
                <a:solidFill>
                  <a:schemeClr val="bg2"/>
                </a:solidFill>
              </a:rPr>
              <a:t>, y compris ceux recourant aux </a:t>
            </a:r>
            <a:r>
              <a:rPr lang="fr-FR" sz="1800" b="1" dirty="0">
                <a:solidFill>
                  <a:schemeClr val="bg2"/>
                </a:solidFill>
              </a:rPr>
              <a:t>nouvelles technologies</a:t>
            </a:r>
            <a:r>
              <a:rPr lang="fr-FR" sz="1800" dirty="0">
                <a:solidFill>
                  <a:schemeClr val="bg2"/>
                </a:solidFill>
              </a:rPr>
              <a:t>, peuvent faire des ICC européennes des </a:t>
            </a:r>
            <a:r>
              <a:rPr lang="fr-FR" sz="1800" b="1" dirty="0">
                <a:solidFill>
                  <a:schemeClr val="bg2"/>
                </a:solidFill>
              </a:rPr>
              <a:t>moteurs d'une transition climatique durable.</a:t>
            </a:r>
          </a:p>
          <a:p>
            <a:pPr marL="469900" indent="-285750">
              <a:spcBef>
                <a:spcPts val="200"/>
              </a:spcBef>
              <a:buClr>
                <a:srgbClr val="000091"/>
              </a:buClr>
              <a:buSzPts val="1500"/>
              <a:buChar char="•"/>
            </a:pPr>
            <a:r>
              <a:rPr lang="fr-FR" sz="1800" dirty="0">
                <a:solidFill>
                  <a:schemeClr val="bg2"/>
                </a:solidFill>
              </a:rPr>
              <a:t>Des ICC européennes </a:t>
            </a:r>
            <a:r>
              <a:rPr lang="fr-FR" sz="1800" b="1" dirty="0">
                <a:solidFill>
                  <a:schemeClr val="bg2"/>
                </a:solidFill>
              </a:rPr>
              <a:t>mieux préparées à s'adapter et à contribuer à la transition</a:t>
            </a:r>
            <a:r>
              <a:rPr lang="fr-FR" sz="1800" dirty="0">
                <a:solidFill>
                  <a:schemeClr val="bg2"/>
                </a:solidFill>
              </a:rPr>
              <a:t> climatique conformément aux objectifs de 2030 du </a:t>
            </a:r>
            <a:r>
              <a:rPr lang="fr-FR" sz="1800" b="1" dirty="0">
                <a:solidFill>
                  <a:schemeClr val="bg2"/>
                </a:solidFill>
              </a:rPr>
              <a:t>Green Deal.</a:t>
            </a:r>
          </a:p>
        </p:txBody>
      </p:sp>
      <p:sp>
        <p:nvSpPr>
          <p:cNvPr id="6" name="ZoneTexte 5">
            <a:extLst>
              <a:ext uri="{FF2B5EF4-FFF2-40B4-BE49-F238E27FC236}">
                <a16:creationId xmlns:a16="http://schemas.microsoft.com/office/drawing/2014/main" id="{FD01F942-3F1C-6F6D-2F36-06263209D3E3}"/>
              </a:ext>
            </a:extLst>
          </p:cNvPr>
          <p:cNvSpPr txBox="1"/>
          <p:nvPr/>
        </p:nvSpPr>
        <p:spPr>
          <a:xfrm rot="16200000">
            <a:off x="-206022" y="1137634"/>
            <a:ext cx="824265" cy="307777"/>
          </a:xfrm>
          <a:prstGeom prst="rect">
            <a:avLst/>
          </a:prstGeom>
          <a:noFill/>
        </p:spPr>
        <p:txBody>
          <a:bodyPr wrap="none" rtlCol="0">
            <a:spAutoFit/>
          </a:bodyPr>
          <a:lstStyle/>
          <a:p>
            <a:r>
              <a:rPr lang="fr-FR" i="1">
                <a:solidFill>
                  <a:schemeClr val="accent2"/>
                </a:solidFill>
              </a:rPr>
              <a:t>GREEN</a:t>
            </a:r>
          </a:p>
        </p:txBody>
      </p:sp>
      <p:sp>
        <p:nvSpPr>
          <p:cNvPr id="8" name="ZoneTexte 7">
            <a:extLst>
              <a:ext uri="{FF2B5EF4-FFF2-40B4-BE49-F238E27FC236}">
                <a16:creationId xmlns:a16="http://schemas.microsoft.com/office/drawing/2014/main" id="{E4B0779C-616B-EE4D-85EA-E9E731AD0E3A}"/>
              </a:ext>
            </a:extLst>
          </p:cNvPr>
          <p:cNvSpPr txBox="1"/>
          <p:nvPr/>
        </p:nvSpPr>
        <p:spPr>
          <a:xfrm>
            <a:off x="3889710" y="324690"/>
            <a:ext cx="4894289" cy="276999"/>
          </a:xfrm>
          <a:prstGeom prst="rect">
            <a:avLst/>
          </a:prstGeom>
          <a:noFill/>
        </p:spPr>
        <p:txBody>
          <a:bodyPr wrap="square" rtlCol="0">
            <a:spAutoFit/>
          </a:bodyPr>
          <a:lstStyle/>
          <a:p>
            <a:pPr algn="r" fontAlgn="base"/>
            <a:r>
              <a:rPr lang="fr-FR" sz="1200" b="1" u="sng">
                <a:solidFill>
                  <a:schemeClr val="tx1"/>
                </a:solidFill>
              </a:rPr>
              <a:t>HORIZON-CL2-2023-HERITAGE-01-02</a:t>
            </a:r>
            <a:r>
              <a:rPr lang="en-US" sz="1200">
                <a:solidFill>
                  <a:schemeClr val="tx1"/>
                </a:solidFill>
              </a:rPr>
              <a:t>​</a:t>
            </a:r>
          </a:p>
        </p:txBody>
      </p:sp>
      <p:sp>
        <p:nvSpPr>
          <p:cNvPr id="12" name="ZoneTexte 11">
            <a:extLst>
              <a:ext uri="{FF2B5EF4-FFF2-40B4-BE49-F238E27FC236}">
                <a16:creationId xmlns:a16="http://schemas.microsoft.com/office/drawing/2014/main" id="{EDB69330-068A-F7AC-EFC7-DDD29868038B}"/>
              </a:ext>
            </a:extLst>
          </p:cNvPr>
          <p:cNvSpPr txBox="1"/>
          <p:nvPr/>
        </p:nvSpPr>
        <p:spPr>
          <a:xfrm>
            <a:off x="359999" y="4824502"/>
            <a:ext cx="8424000" cy="318998"/>
          </a:xfrm>
          <a:prstGeom prst="rect">
            <a:avLst/>
          </a:prstGeom>
          <a:noFill/>
        </p:spPr>
        <p:txBody>
          <a:bodyPr wrap="square">
            <a:spAutoFit/>
          </a:bodyPr>
          <a:lstStyle/>
          <a:p>
            <a:pPr marL="0" indent="0" algn="r">
              <a:lnSpc>
                <a:spcPct val="114999"/>
              </a:lnSpc>
              <a:spcBef>
                <a:spcPts val="300"/>
              </a:spcBef>
              <a:buClr>
                <a:srgbClr val="000091"/>
              </a:buClr>
              <a:buSzPts val="1500"/>
            </a:pPr>
            <a:r>
              <a:rPr lang="fr-FR" sz="1400" b="1">
                <a:solidFill>
                  <a:schemeClr val="tx1"/>
                </a:solidFill>
              </a:rPr>
              <a:t>Action de recherche et innovation (RIA)</a:t>
            </a:r>
            <a:r>
              <a:rPr lang="fr-FR" b="1">
                <a:solidFill>
                  <a:schemeClr val="tx1"/>
                </a:solidFill>
              </a:rPr>
              <a:t>.</a:t>
            </a:r>
            <a:r>
              <a:rPr lang="fr-FR" sz="1400" b="1">
                <a:solidFill>
                  <a:schemeClr val="tx1"/>
                </a:solidFill>
              </a:rPr>
              <a:t> Budget prévisionnel : 12M € - Budget par projet : 3-4 M€</a:t>
            </a:r>
            <a:endParaRPr lang="fr-FR" sz="1400">
              <a:solidFill>
                <a:schemeClr val="tx1"/>
              </a:solidFill>
            </a:endParaRPr>
          </a:p>
        </p:txBody>
      </p:sp>
    </p:spTree>
    <p:extLst>
      <p:ext uri="{BB962C8B-B14F-4D97-AF65-F5344CB8AC3E}">
        <p14:creationId xmlns:p14="http://schemas.microsoft.com/office/powerpoint/2010/main" val="20736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1049422"/>
            <a:ext cx="8424000" cy="484200"/>
          </a:xfrm>
          <a:prstGeom prst="rect">
            <a:avLst/>
          </a:prstGeom>
          <a:noFill/>
          <a:ln>
            <a:noFill/>
          </a:ln>
        </p:spPr>
        <p:txBody>
          <a:bodyPr spcFirstLastPara="1" wrap="square" lIns="0" tIns="0" rIns="0" bIns="0" anchor="t" anchorCtr="0">
            <a:noAutofit/>
          </a:bodyPr>
          <a:lstStyle/>
          <a:p>
            <a:r>
              <a:rPr lang="en-GB" sz="2000" dirty="0">
                <a:solidFill>
                  <a:schemeClr val="tx2"/>
                </a:solidFill>
              </a:rPr>
              <a:t>Re-visiting the digitisation of cultural heritage: What, how and why?</a:t>
            </a:r>
            <a:br>
              <a:rPr lang="en-GB" sz="2000" dirty="0">
                <a:solidFill>
                  <a:schemeClr val="tx2"/>
                </a:solidFill>
              </a:rPr>
            </a:br>
            <a:r>
              <a:rPr lang="fr-FR" sz="1400" b="0" i="1" dirty="0">
                <a:solidFill>
                  <a:schemeClr val="tx1">
                    <a:lumMod val="65000"/>
                    <a:lumOff val="35000"/>
                  </a:schemeClr>
                </a:solidFill>
              </a:rPr>
              <a:t>Revisiter la numérisation du patrimoine culturel : quoi, comment et pourquoi ?</a:t>
            </a:r>
            <a:endParaRPr lang="en-US" sz="1400" b="0">
              <a:solidFill>
                <a:schemeClr val="tx1">
                  <a:lumMod val="65000"/>
                  <a:lumOff val="35000"/>
                </a:schemeClr>
              </a:solidFill>
            </a:endParaRPr>
          </a:p>
          <a:p>
            <a:r>
              <a:rPr lang="fr-FR" sz="2000" dirty="0">
                <a:solidFill>
                  <a:schemeClr val="tx2"/>
                </a:solidFill>
              </a:rPr>
              <a:t>   </a:t>
            </a:r>
            <a:endParaRPr lang="en-US" dirty="0">
              <a:solidFill>
                <a:schemeClr val="tx2"/>
              </a:solidFill>
            </a:endParaRPr>
          </a:p>
        </p:txBody>
      </p:sp>
      <p:sp>
        <p:nvSpPr>
          <p:cNvPr id="200" name="Google Shape;200;p18"/>
          <p:cNvSpPr txBox="1">
            <a:spLocks noGrp="1"/>
          </p:cNvSpPr>
          <p:nvPr>
            <p:ph type="body" idx="1"/>
          </p:nvPr>
        </p:nvSpPr>
        <p:spPr>
          <a:xfrm>
            <a:off x="290304" y="1595191"/>
            <a:ext cx="8424000" cy="3223619"/>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600" b="1" dirty="0">
                <a:solidFill>
                  <a:schemeClr val="accent4"/>
                </a:solidFill>
                <a:highlight>
                  <a:srgbClr val="C0C0C0"/>
                </a:highlight>
              </a:rPr>
              <a:t>Attendus </a:t>
            </a:r>
            <a:endParaRPr lang="fr-FR" sz="1600" dirty="0">
              <a:solidFill>
                <a:schemeClr val="accent4"/>
              </a:solidFill>
              <a:highlight>
                <a:srgbClr val="C0C0C0"/>
              </a:highlight>
            </a:endParaRPr>
          </a:p>
          <a:p>
            <a:pPr marL="514350" indent="-330200">
              <a:spcBef>
                <a:spcPts val="200"/>
              </a:spcBef>
              <a:spcAft>
                <a:spcPts val="600"/>
              </a:spcAft>
              <a:buClr>
                <a:srgbClr val="000091"/>
              </a:buClr>
              <a:buSzPts val="1500"/>
              <a:buFont typeface="Arial"/>
              <a:buChar char="•"/>
            </a:pPr>
            <a:r>
              <a:rPr lang="fr-FR" sz="1800" dirty="0">
                <a:solidFill>
                  <a:schemeClr val="bg2"/>
                </a:solidFill>
              </a:rPr>
              <a:t>Meilleure compréhension du </a:t>
            </a:r>
            <a:r>
              <a:rPr lang="fr-FR" sz="1800" b="1" dirty="0">
                <a:solidFill>
                  <a:schemeClr val="bg2"/>
                </a:solidFill>
              </a:rPr>
              <a:t>potentiel</a:t>
            </a:r>
            <a:r>
              <a:rPr lang="fr-FR" sz="1800" dirty="0">
                <a:solidFill>
                  <a:schemeClr val="bg2"/>
                </a:solidFill>
              </a:rPr>
              <a:t>, des </a:t>
            </a:r>
            <a:r>
              <a:rPr lang="fr-FR" sz="1800" b="1" dirty="0">
                <a:solidFill>
                  <a:schemeClr val="bg2"/>
                </a:solidFill>
              </a:rPr>
              <a:t>opportunités</a:t>
            </a:r>
            <a:r>
              <a:rPr lang="fr-FR" sz="1800" dirty="0">
                <a:solidFill>
                  <a:schemeClr val="bg2"/>
                </a:solidFill>
              </a:rPr>
              <a:t>, des </a:t>
            </a:r>
            <a:r>
              <a:rPr lang="fr-FR" sz="1800" b="1" dirty="0">
                <a:solidFill>
                  <a:schemeClr val="bg2"/>
                </a:solidFill>
              </a:rPr>
              <a:t>obstacles</a:t>
            </a:r>
            <a:r>
              <a:rPr lang="fr-FR" sz="1800" dirty="0">
                <a:solidFill>
                  <a:schemeClr val="bg2"/>
                </a:solidFill>
              </a:rPr>
              <a:t> et des </a:t>
            </a:r>
            <a:r>
              <a:rPr lang="fr-FR" sz="1800" b="1" dirty="0">
                <a:solidFill>
                  <a:schemeClr val="bg2"/>
                </a:solidFill>
              </a:rPr>
              <a:t>risques</a:t>
            </a:r>
            <a:r>
              <a:rPr lang="fr-FR" sz="1800" dirty="0">
                <a:solidFill>
                  <a:schemeClr val="bg2"/>
                </a:solidFill>
              </a:rPr>
              <a:t> de la numérisation du patrimoine culturel.</a:t>
            </a:r>
          </a:p>
          <a:p>
            <a:pPr marL="514350" indent="-330200">
              <a:spcBef>
                <a:spcPts val="200"/>
              </a:spcBef>
              <a:spcAft>
                <a:spcPts val="600"/>
              </a:spcAft>
              <a:buClr>
                <a:srgbClr val="000091"/>
              </a:buClr>
              <a:buSzPts val="1500"/>
              <a:buFont typeface="Arial"/>
              <a:buChar char="•"/>
            </a:pPr>
            <a:r>
              <a:rPr lang="fr-FR" sz="1800" dirty="0">
                <a:solidFill>
                  <a:schemeClr val="bg2"/>
                </a:solidFill>
              </a:rPr>
              <a:t>Recommandations et méthodes pour une </a:t>
            </a:r>
            <a:r>
              <a:rPr lang="fr-FR" sz="1800" b="1" dirty="0">
                <a:solidFill>
                  <a:schemeClr val="bg2"/>
                </a:solidFill>
              </a:rPr>
              <a:t>meilleure gestion </a:t>
            </a:r>
            <a:r>
              <a:rPr lang="fr-FR" sz="1800" dirty="0">
                <a:solidFill>
                  <a:schemeClr val="bg2"/>
                </a:solidFill>
              </a:rPr>
              <a:t>par le secteur du patrimoine culturel européen de la </a:t>
            </a:r>
            <a:r>
              <a:rPr lang="fr-FR" sz="1800" b="1" dirty="0">
                <a:solidFill>
                  <a:schemeClr val="bg2"/>
                </a:solidFill>
              </a:rPr>
              <a:t>numérisation de ses collections.</a:t>
            </a:r>
          </a:p>
          <a:p>
            <a:pPr marL="514350" indent="-330200">
              <a:spcBef>
                <a:spcPts val="200"/>
              </a:spcBef>
              <a:spcAft>
                <a:spcPts val="600"/>
              </a:spcAft>
              <a:buClr>
                <a:srgbClr val="000091"/>
              </a:buClr>
              <a:buSzPts val="1500"/>
              <a:buFont typeface="Arial"/>
              <a:buChar char="•"/>
            </a:pPr>
            <a:r>
              <a:rPr lang="fr-FR" sz="1800" dirty="0">
                <a:solidFill>
                  <a:schemeClr val="bg2"/>
                </a:solidFill>
              </a:rPr>
              <a:t>Cadre(s) validé(s) pour un meilleur usage des </a:t>
            </a:r>
            <a:r>
              <a:rPr lang="fr-FR" sz="1800" b="1" dirty="0">
                <a:solidFill>
                  <a:schemeClr val="bg2"/>
                </a:solidFill>
              </a:rPr>
              <a:t>actifs numériques </a:t>
            </a:r>
            <a:r>
              <a:rPr lang="fr-FR" sz="1800" dirty="0">
                <a:solidFill>
                  <a:schemeClr val="bg2"/>
                </a:solidFill>
              </a:rPr>
              <a:t>du secteur.</a:t>
            </a:r>
          </a:p>
          <a:p>
            <a:pPr marL="514350" indent="-330200">
              <a:spcBef>
                <a:spcPts val="200"/>
              </a:spcBef>
              <a:spcAft>
                <a:spcPts val="600"/>
              </a:spcAft>
              <a:buClr>
                <a:srgbClr val="000091"/>
              </a:buClr>
              <a:buSzPts val="1500"/>
              <a:buFont typeface="Arial"/>
              <a:buChar char="•"/>
            </a:pPr>
            <a:r>
              <a:rPr lang="fr-FR" sz="1800" dirty="0">
                <a:solidFill>
                  <a:schemeClr val="bg2"/>
                </a:solidFill>
              </a:rPr>
              <a:t>Contributions pour aider les institutions européennes du patrimoine à </a:t>
            </a:r>
            <a:r>
              <a:rPr lang="fr-FR" sz="1800" b="1" dirty="0">
                <a:solidFill>
                  <a:schemeClr val="bg2"/>
                </a:solidFill>
              </a:rPr>
              <a:t>capitaliser sur les opportunités </a:t>
            </a:r>
            <a:r>
              <a:rPr lang="fr-FR" sz="1800" dirty="0">
                <a:solidFill>
                  <a:schemeClr val="bg2"/>
                </a:solidFill>
              </a:rPr>
              <a:t>du numérique.</a:t>
            </a:r>
          </a:p>
          <a:p>
            <a:pPr marL="514350" indent="-330200">
              <a:spcBef>
                <a:spcPts val="200"/>
              </a:spcBef>
              <a:buSzPts val="1500"/>
              <a:buChar char="•"/>
            </a:pPr>
            <a:endParaRPr lang="fr-FR" sz="1800" dirty="0">
              <a:solidFill>
                <a:schemeClr val="bg2"/>
              </a:solidFill>
            </a:endParaRPr>
          </a:p>
          <a:p>
            <a:pPr marL="514350" indent="-330200">
              <a:spcBef>
                <a:spcPts val="200"/>
              </a:spcBef>
              <a:buSzPts val="1500"/>
              <a:buChar char="•"/>
            </a:pPr>
            <a:endParaRPr lang="fr-FR" sz="1800" dirty="0">
              <a:solidFill>
                <a:schemeClr val="bg2"/>
              </a:solidFill>
            </a:endParaRPr>
          </a:p>
          <a:p>
            <a:pPr marL="228600" indent="0">
              <a:buSzPts val="1500"/>
            </a:pPr>
            <a:endParaRPr lang="fr-FR" sz="1800" dirty="0"/>
          </a:p>
          <a:p>
            <a:pPr marL="228600" indent="0">
              <a:buSzPts val="1500"/>
            </a:pPr>
            <a:endParaRPr lang="fr-FR" sz="1800" dirty="0">
              <a:solidFill>
                <a:schemeClr val="bg2"/>
              </a:solidFill>
            </a:endParaRPr>
          </a:p>
          <a:p>
            <a:pPr marL="514350" indent="-330200">
              <a:spcBef>
                <a:spcPts val="200"/>
              </a:spcBef>
              <a:buSzPts val="1500"/>
              <a:buChar char="•"/>
            </a:pPr>
            <a:endParaRPr lang="fr-FR" sz="1800" dirty="0">
              <a:solidFill>
                <a:schemeClr val="bg2"/>
              </a:solidFill>
            </a:endParaRPr>
          </a:p>
          <a:p>
            <a:pPr marL="0" indent="0">
              <a:spcBef>
                <a:spcPts val="200"/>
              </a:spcBef>
            </a:pPr>
            <a:endParaRPr lang="fr-FR" sz="1800" i="1" dirty="0">
              <a:solidFill>
                <a:schemeClr val="bg2"/>
              </a:solidFill>
            </a:endParaRPr>
          </a:p>
          <a:p>
            <a:pPr marL="0" indent="0">
              <a:spcBef>
                <a:spcPts val="200"/>
              </a:spcBef>
            </a:pPr>
            <a:endParaRPr lang="fr-FR" sz="1800" dirty="0">
              <a:solidFill>
                <a:schemeClr val="bg2"/>
              </a:solidFill>
            </a:endParaRPr>
          </a:p>
        </p:txBody>
      </p:sp>
      <p:sp>
        <p:nvSpPr>
          <p:cNvPr id="6" name="ZoneTexte 5">
            <a:extLst>
              <a:ext uri="{FF2B5EF4-FFF2-40B4-BE49-F238E27FC236}">
                <a16:creationId xmlns:a16="http://schemas.microsoft.com/office/drawing/2014/main" id="{DEB8F4ED-9B53-752A-6412-9D6D99023BAA}"/>
              </a:ext>
            </a:extLst>
          </p:cNvPr>
          <p:cNvSpPr txBox="1"/>
          <p:nvPr/>
        </p:nvSpPr>
        <p:spPr>
          <a:xfrm rot="16200000">
            <a:off x="-234876" y="1137634"/>
            <a:ext cx="881973" cy="307777"/>
          </a:xfrm>
          <a:prstGeom prst="rect">
            <a:avLst/>
          </a:prstGeom>
          <a:noFill/>
        </p:spPr>
        <p:txBody>
          <a:bodyPr wrap="none" rtlCol="0">
            <a:spAutoFit/>
          </a:bodyPr>
          <a:lstStyle/>
          <a:p>
            <a:r>
              <a:rPr lang="fr-FR" i="1">
                <a:solidFill>
                  <a:schemeClr val="accent2"/>
                </a:solidFill>
              </a:rPr>
              <a:t>DIGITAL</a:t>
            </a:r>
          </a:p>
        </p:txBody>
      </p:sp>
      <p:sp>
        <p:nvSpPr>
          <p:cNvPr id="10" name="ZoneTexte 9">
            <a:extLst>
              <a:ext uri="{FF2B5EF4-FFF2-40B4-BE49-F238E27FC236}">
                <a16:creationId xmlns:a16="http://schemas.microsoft.com/office/drawing/2014/main" id="{6E928556-1E57-3C83-BCD8-ED21896E1E15}"/>
              </a:ext>
            </a:extLst>
          </p:cNvPr>
          <p:cNvSpPr txBox="1"/>
          <p:nvPr/>
        </p:nvSpPr>
        <p:spPr>
          <a:xfrm>
            <a:off x="359999" y="4824502"/>
            <a:ext cx="8424000" cy="318998"/>
          </a:xfrm>
          <a:prstGeom prst="rect">
            <a:avLst/>
          </a:prstGeom>
          <a:noFill/>
        </p:spPr>
        <p:txBody>
          <a:bodyPr wrap="square">
            <a:spAutoFit/>
          </a:bodyPr>
          <a:lstStyle/>
          <a:p>
            <a:pPr marL="0" indent="0" algn="r">
              <a:lnSpc>
                <a:spcPct val="114999"/>
              </a:lnSpc>
              <a:spcBef>
                <a:spcPts val="300"/>
              </a:spcBef>
              <a:buClr>
                <a:srgbClr val="000091"/>
              </a:buClr>
              <a:buSzPts val="1500"/>
            </a:pPr>
            <a:r>
              <a:rPr lang="fr-FR" sz="1400" b="1">
                <a:solidFill>
                  <a:schemeClr val="tx1"/>
                </a:solidFill>
              </a:rPr>
              <a:t>Action de recherche et innovation (RIA)</a:t>
            </a:r>
            <a:r>
              <a:rPr lang="fr-FR" b="1">
                <a:solidFill>
                  <a:schemeClr val="tx1"/>
                </a:solidFill>
              </a:rPr>
              <a:t>.</a:t>
            </a:r>
            <a:r>
              <a:rPr lang="fr-FR" sz="1400" b="1">
                <a:solidFill>
                  <a:schemeClr val="tx1"/>
                </a:solidFill>
              </a:rPr>
              <a:t> Budget prévisionnel : 12M € - Budget par projet : 3-4 M€</a:t>
            </a:r>
            <a:endParaRPr lang="fr-FR" sz="1400">
              <a:solidFill>
                <a:schemeClr val="tx1"/>
              </a:solidFill>
            </a:endParaRPr>
          </a:p>
        </p:txBody>
      </p:sp>
      <p:sp>
        <p:nvSpPr>
          <p:cNvPr id="11" name="ZoneTexte 10">
            <a:extLst>
              <a:ext uri="{FF2B5EF4-FFF2-40B4-BE49-F238E27FC236}">
                <a16:creationId xmlns:a16="http://schemas.microsoft.com/office/drawing/2014/main" id="{78A281AE-EF84-DDAD-47A2-1BC599BBCAD1}"/>
              </a:ext>
            </a:extLst>
          </p:cNvPr>
          <p:cNvSpPr txBox="1"/>
          <p:nvPr/>
        </p:nvSpPr>
        <p:spPr>
          <a:xfrm>
            <a:off x="3889710" y="324690"/>
            <a:ext cx="4894289" cy="276999"/>
          </a:xfrm>
          <a:prstGeom prst="rect">
            <a:avLst/>
          </a:prstGeom>
          <a:noFill/>
        </p:spPr>
        <p:txBody>
          <a:bodyPr wrap="square" rtlCol="0">
            <a:spAutoFit/>
          </a:bodyPr>
          <a:lstStyle/>
          <a:p>
            <a:pPr algn="r" fontAlgn="base"/>
            <a:r>
              <a:rPr lang="fr-FR" sz="1200" b="1" u="sng">
                <a:solidFill>
                  <a:schemeClr val="tx1"/>
                </a:solidFill>
              </a:rPr>
              <a:t>HORIZON-CL2-2023-HERITAGE-01-03</a:t>
            </a:r>
            <a:r>
              <a:rPr lang="en-US" sz="1200">
                <a:solidFill>
                  <a:schemeClr val="tx1"/>
                </a:solidFill>
              </a:rPr>
              <a:t>​</a:t>
            </a:r>
          </a:p>
        </p:txBody>
      </p:sp>
    </p:spTree>
    <p:extLst>
      <p:ext uri="{BB962C8B-B14F-4D97-AF65-F5344CB8AC3E}">
        <p14:creationId xmlns:p14="http://schemas.microsoft.com/office/powerpoint/2010/main" val="4181135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1096558"/>
            <a:ext cx="8504868" cy="484200"/>
          </a:xfrm>
          <a:prstGeom prst="rect">
            <a:avLst/>
          </a:prstGeom>
          <a:noFill/>
          <a:ln>
            <a:noFill/>
          </a:ln>
        </p:spPr>
        <p:txBody>
          <a:bodyPr spcFirstLastPara="1" wrap="square" lIns="0" tIns="0" rIns="0" bIns="0" anchor="t" anchorCtr="0">
            <a:noAutofit/>
          </a:bodyPr>
          <a:lstStyle/>
          <a:p>
            <a:r>
              <a:rPr lang="en-GB" sz="2000" dirty="0">
                <a:solidFill>
                  <a:schemeClr val="tx2"/>
                </a:solidFill>
              </a:rPr>
              <a:t>Cultural heritage in transformation – facing change with confidence</a:t>
            </a:r>
            <a:br>
              <a:rPr lang="en-GB" sz="2000" dirty="0">
                <a:solidFill>
                  <a:schemeClr val="tx2"/>
                </a:solidFill>
              </a:rPr>
            </a:br>
            <a:r>
              <a:rPr lang="fr-FR" sz="1400" b="0" i="1" dirty="0">
                <a:solidFill>
                  <a:schemeClr val="tx1">
                    <a:lumMod val="65000"/>
                    <a:lumOff val="35000"/>
                  </a:schemeClr>
                </a:solidFill>
              </a:rPr>
              <a:t>Le patrimoine culturel en évolution - affronter le changement avec</a:t>
            </a:r>
            <a:r>
              <a:rPr lang="fr-FR" sz="2000" b="0" i="1" dirty="0">
                <a:solidFill>
                  <a:schemeClr val="tx1">
                    <a:lumMod val="65000"/>
                    <a:lumOff val="35000"/>
                  </a:schemeClr>
                </a:solidFill>
              </a:rPr>
              <a:t> </a:t>
            </a:r>
            <a:r>
              <a:rPr lang="fr-FR" sz="1400" b="0" i="1" dirty="0">
                <a:solidFill>
                  <a:schemeClr val="tx1">
                    <a:lumMod val="65000"/>
                    <a:lumOff val="35000"/>
                  </a:schemeClr>
                </a:solidFill>
              </a:rPr>
              <a:t>confiance</a:t>
            </a:r>
            <a:endParaRPr lang="fr-FR" sz="1400" b="0">
              <a:solidFill>
                <a:schemeClr val="tx1">
                  <a:lumMod val="65000"/>
                  <a:lumOff val="35000"/>
                </a:schemeClr>
              </a:solidFill>
            </a:endParaRPr>
          </a:p>
          <a:p>
            <a:r>
              <a:rPr lang="fr-FR" sz="2000" dirty="0">
                <a:solidFill>
                  <a:schemeClr val="tx2"/>
                </a:solidFill>
              </a:rPr>
              <a:t>    </a:t>
            </a:r>
            <a:endParaRPr lang="en-US" dirty="0">
              <a:solidFill>
                <a:schemeClr val="tx2"/>
              </a:solidFill>
            </a:endParaRPr>
          </a:p>
        </p:txBody>
      </p:sp>
      <p:sp>
        <p:nvSpPr>
          <p:cNvPr id="200" name="Google Shape;200;p18"/>
          <p:cNvSpPr txBox="1">
            <a:spLocks noGrp="1"/>
          </p:cNvSpPr>
          <p:nvPr>
            <p:ph type="body" idx="1"/>
          </p:nvPr>
        </p:nvSpPr>
        <p:spPr>
          <a:xfrm>
            <a:off x="359999" y="1760499"/>
            <a:ext cx="8424000" cy="2466186"/>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600" b="1" dirty="0">
                <a:solidFill>
                  <a:schemeClr val="accent4"/>
                </a:solidFill>
                <a:highlight>
                  <a:srgbClr val="C0C0C0"/>
                </a:highlight>
              </a:rPr>
              <a:t>Attendus </a:t>
            </a:r>
            <a:endParaRPr lang="fr-FR" sz="1600" dirty="0">
              <a:solidFill>
                <a:schemeClr val="accent4"/>
              </a:solidFill>
              <a:highlight>
                <a:srgbClr val="C0C0C0"/>
              </a:highlight>
            </a:endParaRPr>
          </a:p>
          <a:p>
            <a:pPr marL="514350" indent="-330200">
              <a:spcBef>
                <a:spcPts val="200"/>
              </a:spcBef>
              <a:spcAft>
                <a:spcPts val="600"/>
              </a:spcAft>
              <a:buClr>
                <a:srgbClr val="000091"/>
              </a:buClr>
              <a:buSzPts val="1500"/>
              <a:buFont typeface="Arial"/>
              <a:buChar char="•"/>
            </a:pPr>
            <a:r>
              <a:rPr lang="fr-FR" sz="1800" dirty="0">
                <a:solidFill>
                  <a:schemeClr val="bg2"/>
                </a:solidFill>
              </a:rPr>
              <a:t>Compréhension approfondie de la </a:t>
            </a:r>
            <a:r>
              <a:rPr lang="fr-FR" sz="1800" b="1" dirty="0">
                <a:solidFill>
                  <a:schemeClr val="bg2"/>
                </a:solidFill>
              </a:rPr>
              <a:t>nature évolutive du patrimoine culturel</a:t>
            </a:r>
            <a:r>
              <a:rPr lang="fr-FR" sz="1800" dirty="0">
                <a:solidFill>
                  <a:schemeClr val="bg2"/>
                </a:solidFill>
              </a:rPr>
              <a:t> et comment elle peut être </a:t>
            </a:r>
            <a:r>
              <a:rPr lang="fr-FR" sz="1800" b="1" dirty="0">
                <a:solidFill>
                  <a:schemeClr val="bg2"/>
                </a:solidFill>
              </a:rPr>
              <a:t>transmise efficacement aux citoyens</a:t>
            </a:r>
            <a:r>
              <a:rPr lang="fr-FR" sz="1800" dirty="0">
                <a:solidFill>
                  <a:schemeClr val="bg2"/>
                </a:solidFill>
              </a:rPr>
              <a:t>.</a:t>
            </a:r>
            <a:endParaRPr lang="en-US" sz="1800" dirty="0">
              <a:solidFill>
                <a:schemeClr val="bg2"/>
              </a:solidFill>
            </a:endParaRPr>
          </a:p>
          <a:p>
            <a:pPr marL="514350" indent="-330200">
              <a:spcBef>
                <a:spcPts val="200"/>
              </a:spcBef>
              <a:spcAft>
                <a:spcPts val="600"/>
              </a:spcAft>
              <a:buClr>
                <a:srgbClr val="000091"/>
              </a:buClr>
              <a:buSzPts val="1500"/>
              <a:buFont typeface="Arial"/>
              <a:buChar char="•"/>
            </a:pPr>
            <a:r>
              <a:rPr lang="fr-FR" sz="1800" b="1" dirty="0">
                <a:solidFill>
                  <a:schemeClr val="bg2"/>
                </a:solidFill>
              </a:rPr>
              <a:t>Méthodes testées à petite échelle</a:t>
            </a:r>
            <a:r>
              <a:rPr lang="fr-FR" sz="1800" dirty="0">
                <a:solidFill>
                  <a:schemeClr val="bg2"/>
                </a:solidFill>
              </a:rPr>
              <a:t>, qui déploient une meilleure compréhension de la nature transformative du patrimoine pour aider </a:t>
            </a:r>
            <a:r>
              <a:rPr lang="fr-FR" sz="1800" b="1" dirty="0">
                <a:solidFill>
                  <a:schemeClr val="bg2"/>
                </a:solidFill>
              </a:rPr>
              <a:t>les citoyens à aborder </a:t>
            </a:r>
            <a:r>
              <a:rPr lang="fr-FR" sz="1800" dirty="0">
                <a:solidFill>
                  <a:schemeClr val="bg2"/>
                </a:solidFill>
              </a:rPr>
              <a:t>avec plus de confiance </a:t>
            </a:r>
            <a:r>
              <a:rPr lang="fr-FR" sz="1800" b="1" dirty="0">
                <a:solidFill>
                  <a:schemeClr val="bg2"/>
                </a:solidFill>
              </a:rPr>
              <a:t>les transformations </a:t>
            </a:r>
            <a:r>
              <a:rPr lang="fr-FR" sz="1800" dirty="0">
                <a:solidFill>
                  <a:schemeClr val="bg2"/>
                </a:solidFill>
              </a:rPr>
              <a:t>sociétales en cours ou à venir.</a:t>
            </a:r>
            <a:endParaRPr lang="fr-FR" sz="1500" dirty="0">
              <a:solidFill>
                <a:schemeClr val="bg2"/>
              </a:solidFill>
            </a:endParaRPr>
          </a:p>
        </p:txBody>
      </p:sp>
      <p:sp>
        <p:nvSpPr>
          <p:cNvPr id="6" name="ZoneTexte 5">
            <a:extLst>
              <a:ext uri="{FF2B5EF4-FFF2-40B4-BE49-F238E27FC236}">
                <a16:creationId xmlns:a16="http://schemas.microsoft.com/office/drawing/2014/main" id="{203EE6B5-04D0-5953-5E32-CD16CFBDBE43}"/>
              </a:ext>
            </a:extLst>
          </p:cNvPr>
          <p:cNvSpPr txBox="1"/>
          <p:nvPr/>
        </p:nvSpPr>
        <p:spPr>
          <a:xfrm rot="16200000">
            <a:off x="-430442" y="1359468"/>
            <a:ext cx="1273105" cy="307777"/>
          </a:xfrm>
          <a:prstGeom prst="rect">
            <a:avLst/>
          </a:prstGeom>
          <a:noFill/>
        </p:spPr>
        <p:txBody>
          <a:bodyPr wrap="none" rtlCol="0">
            <a:spAutoFit/>
          </a:bodyPr>
          <a:lstStyle/>
          <a:p>
            <a:r>
              <a:rPr lang="fr-FR" i="1">
                <a:solidFill>
                  <a:schemeClr val="accent2"/>
                </a:solidFill>
              </a:rPr>
              <a:t>INNOVATIVE</a:t>
            </a:r>
          </a:p>
        </p:txBody>
      </p:sp>
      <p:sp>
        <p:nvSpPr>
          <p:cNvPr id="8" name="ZoneTexte 7">
            <a:extLst>
              <a:ext uri="{FF2B5EF4-FFF2-40B4-BE49-F238E27FC236}">
                <a16:creationId xmlns:a16="http://schemas.microsoft.com/office/drawing/2014/main" id="{6148BAC7-FC7B-4762-7511-15D375BA0A62}"/>
              </a:ext>
            </a:extLst>
          </p:cNvPr>
          <p:cNvSpPr txBox="1"/>
          <p:nvPr/>
        </p:nvSpPr>
        <p:spPr>
          <a:xfrm>
            <a:off x="359999" y="4824502"/>
            <a:ext cx="8424000" cy="318998"/>
          </a:xfrm>
          <a:prstGeom prst="rect">
            <a:avLst/>
          </a:prstGeom>
          <a:noFill/>
        </p:spPr>
        <p:txBody>
          <a:bodyPr wrap="square">
            <a:spAutoFit/>
          </a:bodyPr>
          <a:lstStyle/>
          <a:p>
            <a:pPr marL="0" indent="0" algn="r">
              <a:lnSpc>
                <a:spcPct val="114999"/>
              </a:lnSpc>
              <a:spcBef>
                <a:spcPts val="300"/>
              </a:spcBef>
              <a:buClr>
                <a:srgbClr val="000091"/>
              </a:buClr>
              <a:buSzPts val="1500"/>
            </a:pPr>
            <a:r>
              <a:rPr lang="fr-FR" sz="1400" b="1">
                <a:solidFill>
                  <a:schemeClr val="tx1"/>
                </a:solidFill>
              </a:rPr>
              <a:t>Action de recherche et innovation (RIA)</a:t>
            </a:r>
            <a:r>
              <a:rPr lang="fr-FR" b="1">
                <a:solidFill>
                  <a:schemeClr val="tx1"/>
                </a:solidFill>
              </a:rPr>
              <a:t>.</a:t>
            </a:r>
            <a:r>
              <a:rPr lang="fr-FR" sz="1400" b="1">
                <a:solidFill>
                  <a:schemeClr val="tx1"/>
                </a:solidFill>
              </a:rPr>
              <a:t> Budget prévisionnel : </a:t>
            </a:r>
            <a:r>
              <a:rPr lang="fr-FR" b="1">
                <a:solidFill>
                  <a:schemeClr val="tx1"/>
                </a:solidFill>
              </a:rPr>
              <a:t>9</a:t>
            </a:r>
            <a:r>
              <a:rPr lang="fr-FR" sz="1400" b="1">
                <a:solidFill>
                  <a:schemeClr val="tx1"/>
                </a:solidFill>
              </a:rPr>
              <a:t>M € - Budget par projet : 2-3 M€</a:t>
            </a:r>
            <a:endParaRPr lang="fr-FR" sz="1400">
              <a:solidFill>
                <a:schemeClr val="tx1"/>
              </a:solidFill>
            </a:endParaRPr>
          </a:p>
        </p:txBody>
      </p:sp>
      <p:sp>
        <p:nvSpPr>
          <p:cNvPr id="10" name="ZoneTexte 9">
            <a:extLst>
              <a:ext uri="{FF2B5EF4-FFF2-40B4-BE49-F238E27FC236}">
                <a16:creationId xmlns:a16="http://schemas.microsoft.com/office/drawing/2014/main" id="{54103CB6-497B-E9A5-68AF-CE0C5C99126C}"/>
              </a:ext>
            </a:extLst>
          </p:cNvPr>
          <p:cNvSpPr txBox="1"/>
          <p:nvPr/>
        </p:nvSpPr>
        <p:spPr>
          <a:xfrm>
            <a:off x="3889710" y="324690"/>
            <a:ext cx="4894289" cy="276999"/>
          </a:xfrm>
          <a:prstGeom prst="rect">
            <a:avLst/>
          </a:prstGeom>
          <a:noFill/>
        </p:spPr>
        <p:txBody>
          <a:bodyPr wrap="square" rtlCol="0">
            <a:spAutoFit/>
          </a:bodyPr>
          <a:lstStyle/>
          <a:p>
            <a:pPr algn="r" fontAlgn="base"/>
            <a:r>
              <a:rPr lang="fr-FR" sz="1200" b="1" u="sng">
                <a:solidFill>
                  <a:schemeClr val="tx1"/>
                </a:solidFill>
              </a:rPr>
              <a:t>HORIZON-CL2-2023-HERITAGE-01-04</a:t>
            </a:r>
            <a:r>
              <a:rPr lang="en-US" sz="1200">
                <a:solidFill>
                  <a:schemeClr val="tx1"/>
                </a:solidFill>
              </a:rPr>
              <a:t>​</a:t>
            </a:r>
          </a:p>
        </p:txBody>
      </p:sp>
    </p:spTree>
    <p:extLst>
      <p:ext uri="{BB962C8B-B14F-4D97-AF65-F5344CB8AC3E}">
        <p14:creationId xmlns:p14="http://schemas.microsoft.com/office/powerpoint/2010/main" val="2834823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1023132"/>
            <a:ext cx="8424000" cy="484200"/>
          </a:xfrm>
          <a:prstGeom prst="rect">
            <a:avLst/>
          </a:prstGeom>
          <a:noFill/>
          <a:ln>
            <a:noFill/>
          </a:ln>
        </p:spPr>
        <p:txBody>
          <a:bodyPr spcFirstLastPara="1" wrap="square" lIns="0" tIns="0" rIns="0" bIns="0" anchor="t" anchorCtr="0">
            <a:noAutofit/>
          </a:bodyPr>
          <a:lstStyle/>
          <a:p>
            <a:r>
              <a:rPr lang="en-GB" sz="2000" dirty="0">
                <a:solidFill>
                  <a:schemeClr val="tx2"/>
                </a:solidFill>
              </a:rPr>
              <a:t>Fostering socioeconomic development and job creation in rural and remote areas through cultural tourism</a:t>
            </a:r>
            <a:br>
              <a:rPr lang="en-GB" sz="2000" dirty="0">
                <a:solidFill>
                  <a:schemeClr val="tx2"/>
                </a:solidFill>
              </a:rPr>
            </a:br>
            <a:r>
              <a:rPr lang="fr-FR" sz="1400" b="0" i="1" dirty="0">
                <a:solidFill>
                  <a:schemeClr val="tx1">
                    <a:lumMod val="65000"/>
                    <a:lumOff val="35000"/>
                  </a:schemeClr>
                </a:solidFill>
              </a:rPr>
              <a:t>Favoriser le développement socio-économique et la création d'emplois dans les zones rurales et reculées grâce au tourisme culturel</a:t>
            </a:r>
            <a:endParaRPr lang="en-US" sz="1400">
              <a:solidFill>
                <a:schemeClr val="tx1">
                  <a:lumMod val="65000"/>
                  <a:lumOff val="35000"/>
                </a:schemeClr>
              </a:solidFill>
            </a:endParaRPr>
          </a:p>
        </p:txBody>
      </p:sp>
      <p:sp>
        <p:nvSpPr>
          <p:cNvPr id="200" name="Google Shape;200;p18"/>
          <p:cNvSpPr txBox="1">
            <a:spLocks noGrp="1"/>
          </p:cNvSpPr>
          <p:nvPr>
            <p:ph type="body" idx="1"/>
          </p:nvPr>
        </p:nvSpPr>
        <p:spPr>
          <a:xfrm>
            <a:off x="82186" y="2037142"/>
            <a:ext cx="8520050" cy="2764174"/>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600" b="1" dirty="0">
                <a:solidFill>
                  <a:schemeClr val="accent4"/>
                </a:solidFill>
                <a:highlight>
                  <a:srgbClr val="C0C0C0"/>
                </a:highlight>
              </a:rPr>
              <a:t>Attendus </a:t>
            </a:r>
            <a:endParaRPr lang="fr-FR" sz="1600" dirty="0">
              <a:solidFill>
                <a:schemeClr val="accent4"/>
              </a:solidFill>
              <a:highlight>
                <a:srgbClr val="C0C0C0"/>
              </a:highlight>
            </a:endParaRPr>
          </a:p>
          <a:p>
            <a:pPr marL="514350" indent="-330200">
              <a:spcBef>
                <a:spcPts val="200"/>
              </a:spcBef>
              <a:spcAft>
                <a:spcPts val="600"/>
              </a:spcAft>
              <a:buClr>
                <a:srgbClr val="000091"/>
              </a:buClr>
              <a:buSzPts val="1500"/>
              <a:buFont typeface="Arial"/>
              <a:buChar char="•"/>
            </a:pPr>
            <a:r>
              <a:rPr lang="fr-FR" sz="1700" dirty="0">
                <a:solidFill>
                  <a:schemeClr val="bg2"/>
                </a:solidFill>
              </a:rPr>
              <a:t>Accroître la </a:t>
            </a:r>
            <a:r>
              <a:rPr lang="fr-FR" sz="1700" b="1" dirty="0">
                <a:solidFill>
                  <a:schemeClr val="bg2"/>
                </a:solidFill>
              </a:rPr>
              <a:t>coopération </a:t>
            </a:r>
            <a:r>
              <a:rPr lang="fr-FR" sz="1700" b="1" dirty="0" err="1">
                <a:solidFill>
                  <a:schemeClr val="bg2"/>
                </a:solidFill>
              </a:rPr>
              <a:t>macrorégionale</a:t>
            </a:r>
            <a:r>
              <a:rPr lang="fr-FR" sz="1700" b="1" dirty="0">
                <a:solidFill>
                  <a:schemeClr val="bg2"/>
                </a:solidFill>
              </a:rPr>
              <a:t> </a:t>
            </a:r>
            <a:r>
              <a:rPr lang="fr-FR" sz="1700" dirty="0">
                <a:solidFill>
                  <a:schemeClr val="bg2"/>
                </a:solidFill>
              </a:rPr>
              <a:t>dans le tourisme culturel pour contribuer au </a:t>
            </a:r>
            <a:r>
              <a:rPr lang="fr-FR" sz="1700" b="1" dirty="0">
                <a:solidFill>
                  <a:schemeClr val="bg2"/>
                </a:solidFill>
              </a:rPr>
              <a:t>développement</a:t>
            </a:r>
            <a:r>
              <a:rPr lang="fr-FR" sz="1700" dirty="0">
                <a:solidFill>
                  <a:schemeClr val="bg2"/>
                </a:solidFill>
              </a:rPr>
              <a:t> socio-économique </a:t>
            </a:r>
            <a:r>
              <a:rPr lang="fr-FR" sz="1700" b="1" dirty="0">
                <a:solidFill>
                  <a:schemeClr val="bg2"/>
                </a:solidFill>
              </a:rPr>
              <a:t>des territoires ruraux et ultrapériphériques</a:t>
            </a:r>
            <a:r>
              <a:rPr lang="fr-FR" sz="1700" dirty="0">
                <a:solidFill>
                  <a:schemeClr val="bg2"/>
                </a:solidFill>
              </a:rPr>
              <a:t>.</a:t>
            </a:r>
            <a:endParaRPr lang="en-US" sz="1700">
              <a:solidFill>
                <a:schemeClr val="bg2"/>
              </a:solidFill>
            </a:endParaRPr>
          </a:p>
          <a:p>
            <a:pPr marL="514350" indent="-330200">
              <a:spcBef>
                <a:spcPts val="200"/>
              </a:spcBef>
              <a:spcAft>
                <a:spcPts val="600"/>
              </a:spcAft>
              <a:buClr>
                <a:srgbClr val="000091"/>
              </a:buClr>
              <a:buSzPts val="1500"/>
              <a:buFont typeface="Arial"/>
              <a:buChar char="•"/>
            </a:pPr>
            <a:r>
              <a:rPr lang="fr-FR" sz="1700" dirty="0">
                <a:solidFill>
                  <a:schemeClr val="bg2"/>
                </a:solidFill>
              </a:rPr>
              <a:t>Développer des </a:t>
            </a:r>
            <a:r>
              <a:rPr lang="fr-FR" sz="1700" b="1" dirty="0">
                <a:solidFill>
                  <a:schemeClr val="bg2"/>
                </a:solidFill>
              </a:rPr>
              <a:t>modèles économiques de tourisme culturel et de tourisme créatif </a:t>
            </a:r>
            <a:r>
              <a:rPr lang="fr-FR" sz="1700" dirty="0">
                <a:solidFill>
                  <a:schemeClr val="bg2"/>
                </a:solidFill>
              </a:rPr>
              <a:t>pour les </a:t>
            </a:r>
            <a:r>
              <a:rPr lang="fr-FR" sz="1700" b="1" dirty="0">
                <a:solidFill>
                  <a:schemeClr val="bg2"/>
                </a:solidFill>
              </a:rPr>
              <a:t>zones rurales </a:t>
            </a:r>
            <a:r>
              <a:rPr lang="fr-FR" sz="1700" dirty="0">
                <a:solidFill>
                  <a:schemeClr val="bg2"/>
                </a:solidFill>
              </a:rPr>
              <a:t>pour augmenter les opportunités d'emploi et les investissements durables. </a:t>
            </a:r>
            <a:endParaRPr lang="en-US" sz="1700">
              <a:solidFill>
                <a:schemeClr val="bg2"/>
              </a:solidFill>
            </a:endParaRPr>
          </a:p>
          <a:p>
            <a:pPr marL="514350" indent="-330200">
              <a:spcBef>
                <a:spcPts val="300"/>
              </a:spcBef>
              <a:spcAft>
                <a:spcPts val="600"/>
              </a:spcAft>
              <a:buClr>
                <a:srgbClr val="000091"/>
              </a:buClr>
              <a:buSzPts val="1500"/>
              <a:buFont typeface="Arial"/>
              <a:buChar char="•"/>
            </a:pPr>
            <a:r>
              <a:rPr lang="fr-FR" sz="1700" dirty="0">
                <a:solidFill>
                  <a:schemeClr val="bg2"/>
                </a:solidFill>
              </a:rPr>
              <a:t>Promouvoir un </a:t>
            </a:r>
            <a:r>
              <a:rPr lang="fr-FR" sz="1700" b="1" dirty="0">
                <a:solidFill>
                  <a:schemeClr val="bg2"/>
                </a:solidFill>
              </a:rPr>
              <a:t>tourisme </a:t>
            </a:r>
            <a:r>
              <a:rPr lang="fr-FR" sz="1700" dirty="0">
                <a:solidFill>
                  <a:schemeClr val="bg2"/>
                </a:solidFill>
              </a:rPr>
              <a:t>qui favorise </a:t>
            </a:r>
            <a:r>
              <a:rPr lang="fr-FR" sz="1700" b="1" dirty="0">
                <a:solidFill>
                  <a:schemeClr val="bg2"/>
                </a:solidFill>
              </a:rPr>
              <a:t>l'inclusion sociale</a:t>
            </a:r>
            <a:r>
              <a:rPr lang="fr-FR" sz="1700" dirty="0">
                <a:solidFill>
                  <a:schemeClr val="bg2"/>
                </a:solidFill>
              </a:rPr>
              <a:t>, respecte les </a:t>
            </a:r>
            <a:r>
              <a:rPr lang="fr-FR" sz="1700" b="1" dirty="0">
                <a:solidFill>
                  <a:schemeClr val="bg2"/>
                </a:solidFill>
              </a:rPr>
              <a:t>besoins des communautés locales</a:t>
            </a:r>
            <a:r>
              <a:rPr lang="fr-FR" sz="1700" dirty="0">
                <a:solidFill>
                  <a:schemeClr val="bg2"/>
                </a:solidFill>
              </a:rPr>
              <a:t>, le patrimoine et </a:t>
            </a:r>
            <a:r>
              <a:rPr lang="fr-FR" sz="1700" b="1" dirty="0">
                <a:solidFill>
                  <a:schemeClr val="bg2"/>
                </a:solidFill>
              </a:rPr>
              <a:t>les capacités </a:t>
            </a:r>
            <a:r>
              <a:rPr lang="fr-FR" sz="1700" dirty="0">
                <a:solidFill>
                  <a:schemeClr val="bg2"/>
                </a:solidFill>
              </a:rPr>
              <a:t>des territoires.</a:t>
            </a:r>
          </a:p>
          <a:p>
            <a:pPr marL="139700" indent="0">
              <a:lnSpc>
                <a:spcPct val="110000"/>
              </a:lnSpc>
              <a:spcBef>
                <a:spcPts val="300"/>
              </a:spcBef>
              <a:buSzPts val="1400"/>
            </a:pPr>
            <a:endParaRPr lang="fr-FR" sz="1500" b="1" dirty="0">
              <a:solidFill>
                <a:schemeClr val="accent4"/>
              </a:solidFill>
            </a:endParaRPr>
          </a:p>
        </p:txBody>
      </p:sp>
      <p:sp>
        <p:nvSpPr>
          <p:cNvPr id="6" name="ZoneTexte 5">
            <a:extLst>
              <a:ext uri="{FF2B5EF4-FFF2-40B4-BE49-F238E27FC236}">
                <a16:creationId xmlns:a16="http://schemas.microsoft.com/office/drawing/2014/main" id="{9039F856-3451-7163-6A53-BF0EC1F8E696}"/>
              </a:ext>
            </a:extLst>
          </p:cNvPr>
          <p:cNvSpPr txBox="1"/>
          <p:nvPr/>
        </p:nvSpPr>
        <p:spPr>
          <a:xfrm rot="16200000">
            <a:off x="-430442" y="1359468"/>
            <a:ext cx="1273105" cy="307777"/>
          </a:xfrm>
          <a:prstGeom prst="rect">
            <a:avLst/>
          </a:prstGeom>
          <a:noFill/>
        </p:spPr>
        <p:txBody>
          <a:bodyPr wrap="none" rtlCol="0">
            <a:spAutoFit/>
          </a:bodyPr>
          <a:lstStyle/>
          <a:p>
            <a:r>
              <a:rPr lang="fr-FR" i="1">
                <a:solidFill>
                  <a:schemeClr val="accent2"/>
                </a:solidFill>
              </a:rPr>
              <a:t>INNOVATIVE</a:t>
            </a:r>
          </a:p>
        </p:txBody>
      </p:sp>
      <p:sp>
        <p:nvSpPr>
          <p:cNvPr id="9" name="ZoneTexte 8">
            <a:extLst>
              <a:ext uri="{FF2B5EF4-FFF2-40B4-BE49-F238E27FC236}">
                <a16:creationId xmlns:a16="http://schemas.microsoft.com/office/drawing/2014/main" id="{3B6929E2-0E57-20A5-7677-AF0355DFAF33}"/>
              </a:ext>
            </a:extLst>
          </p:cNvPr>
          <p:cNvSpPr txBox="1"/>
          <p:nvPr/>
        </p:nvSpPr>
        <p:spPr>
          <a:xfrm>
            <a:off x="359999" y="4824502"/>
            <a:ext cx="8424000" cy="318998"/>
          </a:xfrm>
          <a:prstGeom prst="rect">
            <a:avLst/>
          </a:prstGeom>
          <a:noFill/>
        </p:spPr>
        <p:txBody>
          <a:bodyPr wrap="square">
            <a:spAutoFit/>
          </a:bodyPr>
          <a:lstStyle/>
          <a:p>
            <a:pPr marL="0" indent="0" algn="r">
              <a:lnSpc>
                <a:spcPct val="114999"/>
              </a:lnSpc>
              <a:spcBef>
                <a:spcPts val="300"/>
              </a:spcBef>
              <a:buClr>
                <a:srgbClr val="000091"/>
              </a:buClr>
              <a:buSzPts val="1500"/>
            </a:pPr>
            <a:r>
              <a:rPr lang="fr-FR" sz="1400" b="1">
                <a:solidFill>
                  <a:schemeClr val="tx1"/>
                </a:solidFill>
              </a:rPr>
              <a:t>Action de recherche et innovation (RIA)</a:t>
            </a:r>
            <a:r>
              <a:rPr lang="fr-FR" b="1">
                <a:solidFill>
                  <a:schemeClr val="tx1"/>
                </a:solidFill>
              </a:rPr>
              <a:t>.</a:t>
            </a:r>
            <a:r>
              <a:rPr lang="fr-FR" sz="1400" b="1">
                <a:solidFill>
                  <a:schemeClr val="tx1"/>
                </a:solidFill>
              </a:rPr>
              <a:t> Budget prévisionnel : </a:t>
            </a:r>
            <a:r>
              <a:rPr lang="fr-FR" b="1">
                <a:solidFill>
                  <a:schemeClr val="tx1"/>
                </a:solidFill>
              </a:rPr>
              <a:t>9</a:t>
            </a:r>
            <a:r>
              <a:rPr lang="fr-FR" sz="1400" b="1">
                <a:solidFill>
                  <a:schemeClr val="tx1"/>
                </a:solidFill>
              </a:rPr>
              <a:t>M € - Budget par projet : 2-3 M€</a:t>
            </a:r>
            <a:endParaRPr lang="fr-FR" sz="1400">
              <a:solidFill>
                <a:schemeClr val="tx1"/>
              </a:solidFill>
            </a:endParaRPr>
          </a:p>
        </p:txBody>
      </p:sp>
      <p:sp>
        <p:nvSpPr>
          <p:cNvPr id="11" name="ZoneTexte 10">
            <a:extLst>
              <a:ext uri="{FF2B5EF4-FFF2-40B4-BE49-F238E27FC236}">
                <a16:creationId xmlns:a16="http://schemas.microsoft.com/office/drawing/2014/main" id="{CC328BC3-8F3C-8243-9BE4-070E5189288D}"/>
              </a:ext>
            </a:extLst>
          </p:cNvPr>
          <p:cNvSpPr txBox="1"/>
          <p:nvPr/>
        </p:nvSpPr>
        <p:spPr>
          <a:xfrm>
            <a:off x="3889710" y="344645"/>
            <a:ext cx="4894289" cy="276999"/>
          </a:xfrm>
          <a:prstGeom prst="rect">
            <a:avLst/>
          </a:prstGeom>
          <a:noFill/>
        </p:spPr>
        <p:txBody>
          <a:bodyPr wrap="square" rtlCol="0">
            <a:spAutoFit/>
          </a:bodyPr>
          <a:lstStyle/>
          <a:p>
            <a:pPr algn="r" fontAlgn="base"/>
            <a:r>
              <a:rPr lang="fr-FR" sz="1200" b="1" u="sng">
                <a:solidFill>
                  <a:schemeClr val="tx1"/>
                </a:solidFill>
              </a:rPr>
              <a:t>HORIZON-CL2-2023-HERITAGE-01-05</a:t>
            </a:r>
            <a:r>
              <a:rPr lang="en-US" sz="1200">
                <a:solidFill>
                  <a:schemeClr val="tx1"/>
                </a:solidFill>
              </a:rPr>
              <a:t>​</a:t>
            </a:r>
          </a:p>
        </p:txBody>
      </p:sp>
    </p:spTree>
    <p:extLst>
      <p:ext uri="{BB962C8B-B14F-4D97-AF65-F5344CB8AC3E}">
        <p14:creationId xmlns:p14="http://schemas.microsoft.com/office/powerpoint/2010/main" val="283885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70452" y="1116878"/>
            <a:ext cx="8424000" cy="484200"/>
          </a:xfrm>
          <a:prstGeom prst="rect">
            <a:avLst/>
          </a:prstGeom>
          <a:noFill/>
          <a:ln>
            <a:noFill/>
          </a:ln>
        </p:spPr>
        <p:txBody>
          <a:bodyPr spcFirstLastPara="1" wrap="square" lIns="0" tIns="0" rIns="0" bIns="0" anchor="t" anchorCtr="0">
            <a:noAutofit/>
          </a:bodyPr>
          <a:lstStyle/>
          <a:p>
            <a:r>
              <a:rPr lang="en-GB" sz="2000" dirty="0">
                <a:solidFill>
                  <a:schemeClr val="tx2"/>
                </a:solidFill>
              </a:rPr>
              <a:t>A world leading European video game innovation system</a:t>
            </a:r>
            <a:br>
              <a:rPr lang="en-GB" sz="2000" dirty="0">
                <a:solidFill>
                  <a:schemeClr val="tx2"/>
                </a:solidFill>
              </a:rPr>
            </a:br>
            <a:r>
              <a:rPr lang="fr-FR" sz="1400" b="0" i="1" dirty="0">
                <a:solidFill>
                  <a:schemeClr val="tx1">
                    <a:lumMod val="65000"/>
                    <a:lumOff val="35000"/>
                  </a:schemeClr>
                </a:solidFill>
              </a:rPr>
              <a:t>Un système d'innovation européen de premier plan en matière de jeux</a:t>
            </a:r>
            <a:r>
              <a:rPr lang="fr-FR" sz="2000" b="0" i="1" dirty="0">
                <a:solidFill>
                  <a:schemeClr val="tx1">
                    <a:lumMod val="65000"/>
                    <a:lumOff val="35000"/>
                  </a:schemeClr>
                </a:solidFill>
              </a:rPr>
              <a:t> vidéo</a:t>
            </a:r>
            <a:endParaRPr lang="fr-FR" sz="2000" b="0" dirty="0">
              <a:solidFill>
                <a:schemeClr val="tx1">
                  <a:lumMod val="65000"/>
                  <a:lumOff val="35000"/>
                </a:schemeClr>
              </a:solidFill>
            </a:endParaRPr>
          </a:p>
          <a:p>
            <a:endParaRPr lang="en-US" dirty="0">
              <a:solidFill>
                <a:schemeClr val="tx2"/>
              </a:solidFill>
            </a:endParaRPr>
          </a:p>
        </p:txBody>
      </p:sp>
      <p:sp>
        <p:nvSpPr>
          <p:cNvPr id="200" name="Google Shape;200;p18"/>
          <p:cNvSpPr txBox="1">
            <a:spLocks noGrp="1"/>
          </p:cNvSpPr>
          <p:nvPr>
            <p:ph type="body" idx="1"/>
          </p:nvPr>
        </p:nvSpPr>
        <p:spPr>
          <a:xfrm>
            <a:off x="366968" y="1675003"/>
            <a:ext cx="8430969" cy="3001649"/>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600" b="1" dirty="0">
                <a:solidFill>
                  <a:schemeClr val="accent4"/>
                </a:solidFill>
                <a:highlight>
                  <a:srgbClr val="C0C0C0"/>
                </a:highlight>
              </a:rPr>
              <a:t>Attendus </a:t>
            </a:r>
            <a:endParaRPr lang="fr-FR" sz="1600" dirty="0">
              <a:solidFill>
                <a:schemeClr val="accent4"/>
              </a:solidFill>
              <a:highlight>
                <a:srgbClr val="C0C0C0"/>
              </a:highlight>
            </a:endParaRPr>
          </a:p>
          <a:p>
            <a:pPr marL="514350" indent="-330200">
              <a:spcBef>
                <a:spcPts val="200"/>
              </a:spcBef>
              <a:buClr>
                <a:srgbClr val="000091"/>
              </a:buClr>
              <a:buSzPts val="1500"/>
              <a:buFont typeface="Arial"/>
              <a:buChar char="•"/>
            </a:pPr>
            <a:r>
              <a:rPr lang="fr-FR" sz="1800" dirty="0">
                <a:solidFill>
                  <a:schemeClr val="bg2"/>
                </a:solidFill>
              </a:rPr>
              <a:t>Recommandations  politiques (R&amp;I incluse) pour </a:t>
            </a:r>
            <a:r>
              <a:rPr lang="fr-FR" sz="1800" b="1" dirty="0">
                <a:solidFill>
                  <a:schemeClr val="bg2"/>
                </a:solidFill>
              </a:rPr>
              <a:t>soutenir une innovation et une croissance durables </a:t>
            </a:r>
            <a:r>
              <a:rPr lang="fr-FR" sz="1800" dirty="0">
                <a:solidFill>
                  <a:schemeClr val="bg2"/>
                </a:solidFill>
              </a:rPr>
              <a:t>dans l'industrie européenne du jeu vidéo.</a:t>
            </a:r>
            <a:endParaRPr lang="en-US" sz="1800" dirty="0">
              <a:solidFill>
                <a:schemeClr val="bg2"/>
              </a:solidFill>
            </a:endParaRPr>
          </a:p>
          <a:p>
            <a:pPr marL="514350" indent="-330200">
              <a:spcBef>
                <a:spcPts val="200"/>
              </a:spcBef>
              <a:buClr>
                <a:srgbClr val="000091"/>
              </a:buClr>
              <a:buSzPts val="1500"/>
              <a:buFont typeface="Arial"/>
              <a:buChar char="•"/>
            </a:pPr>
            <a:r>
              <a:rPr lang="fr-FR" sz="1800" dirty="0">
                <a:solidFill>
                  <a:schemeClr val="bg2"/>
                </a:solidFill>
              </a:rPr>
              <a:t>Méthodologies pour accroître </a:t>
            </a:r>
            <a:r>
              <a:rPr lang="fr-FR" sz="1800" b="1" dirty="0">
                <a:solidFill>
                  <a:schemeClr val="bg2"/>
                </a:solidFill>
              </a:rPr>
              <a:t>l'utilisation du savoir-faire et de la technologie du jeu vidéo </a:t>
            </a:r>
            <a:r>
              <a:rPr lang="fr-FR" sz="1800" dirty="0">
                <a:solidFill>
                  <a:schemeClr val="bg2"/>
                </a:solidFill>
              </a:rPr>
              <a:t>afin de stimuler </a:t>
            </a:r>
            <a:r>
              <a:rPr lang="fr-FR" sz="1800" b="1" dirty="0">
                <a:solidFill>
                  <a:schemeClr val="bg2"/>
                </a:solidFill>
              </a:rPr>
              <a:t>l'innovation dans d'autres secteurs </a:t>
            </a:r>
            <a:r>
              <a:rPr lang="fr-FR" sz="1800" dirty="0">
                <a:solidFill>
                  <a:schemeClr val="bg2"/>
                </a:solidFill>
              </a:rPr>
              <a:t>économiques.</a:t>
            </a:r>
            <a:endParaRPr lang="en-US" sz="1800" dirty="0">
              <a:solidFill>
                <a:schemeClr val="bg2"/>
              </a:solidFill>
            </a:endParaRPr>
          </a:p>
          <a:p>
            <a:pPr marL="514350" indent="-330200">
              <a:spcBef>
                <a:spcPts val="200"/>
              </a:spcBef>
              <a:spcAft>
                <a:spcPts val="600"/>
              </a:spcAft>
              <a:buClr>
                <a:srgbClr val="000091"/>
              </a:buClr>
              <a:buSzPts val="1500"/>
              <a:buFont typeface="Arial"/>
              <a:buChar char="•"/>
            </a:pPr>
            <a:r>
              <a:rPr lang="fr-FR" sz="1800" dirty="0">
                <a:solidFill>
                  <a:schemeClr val="bg2"/>
                </a:solidFill>
              </a:rPr>
              <a:t>Contributions pour </a:t>
            </a:r>
            <a:r>
              <a:rPr lang="fr-FR" sz="1800" b="1" dirty="0">
                <a:solidFill>
                  <a:schemeClr val="bg2"/>
                </a:solidFill>
              </a:rPr>
              <a:t>une industrie européenne du jeu vidéo florissante </a:t>
            </a:r>
            <a:r>
              <a:rPr lang="fr-FR" sz="1800" dirty="0">
                <a:solidFill>
                  <a:schemeClr val="bg2"/>
                </a:solidFill>
              </a:rPr>
              <a:t>concourant à la </a:t>
            </a:r>
            <a:r>
              <a:rPr lang="fr-FR" sz="1800" b="1" dirty="0">
                <a:solidFill>
                  <a:schemeClr val="bg2"/>
                </a:solidFill>
              </a:rPr>
              <a:t>croissance économique</a:t>
            </a:r>
            <a:r>
              <a:rPr lang="fr-FR" sz="1800" dirty="0">
                <a:solidFill>
                  <a:schemeClr val="bg2"/>
                </a:solidFill>
              </a:rPr>
              <a:t>, à la </a:t>
            </a:r>
            <a:r>
              <a:rPr lang="fr-FR" sz="1800" b="1" dirty="0">
                <a:solidFill>
                  <a:schemeClr val="bg2"/>
                </a:solidFill>
              </a:rPr>
              <a:t>création d'emplois</a:t>
            </a:r>
            <a:r>
              <a:rPr lang="fr-FR" sz="1800" dirty="0">
                <a:solidFill>
                  <a:schemeClr val="bg2"/>
                </a:solidFill>
              </a:rPr>
              <a:t>, au </a:t>
            </a:r>
            <a:r>
              <a:rPr lang="fr-FR" sz="1800" b="1" dirty="0">
                <a:solidFill>
                  <a:schemeClr val="bg2"/>
                </a:solidFill>
              </a:rPr>
              <a:t>bien-être physique et mental </a:t>
            </a:r>
            <a:r>
              <a:rPr lang="fr-FR" sz="1800" dirty="0">
                <a:solidFill>
                  <a:schemeClr val="bg2"/>
                </a:solidFill>
              </a:rPr>
              <a:t>ainsi qu'à la </a:t>
            </a:r>
            <a:r>
              <a:rPr lang="fr-FR" sz="1800" b="1" dirty="0">
                <a:solidFill>
                  <a:schemeClr val="bg2"/>
                </a:solidFill>
              </a:rPr>
              <a:t>cohésion sociale et culturelle</a:t>
            </a:r>
            <a:r>
              <a:rPr lang="fr-FR" sz="1800" dirty="0">
                <a:solidFill>
                  <a:schemeClr val="bg2"/>
                </a:solidFill>
              </a:rPr>
              <a:t>.</a:t>
            </a:r>
          </a:p>
          <a:p>
            <a:pPr marL="139700" indent="0">
              <a:lnSpc>
                <a:spcPct val="110000"/>
              </a:lnSpc>
              <a:spcBef>
                <a:spcPts val="300"/>
              </a:spcBef>
              <a:buSzPts val="1400"/>
            </a:pPr>
            <a:endParaRPr lang="fr-FR" sz="1500" b="1" dirty="0">
              <a:solidFill>
                <a:schemeClr val="accent4"/>
              </a:solidFill>
            </a:endParaRPr>
          </a:p>
        </p:txBody>
      </p:sp>
      <p:sp>
        <p:nvSpPr>
          <p:cNvPr id="6" name="ZoneTexte 5">
            <a:extLst>
              <a:ext uri="{FF2B5EF4-FFF2-40B4-BE49-F238E27FC236}">
                <a16:creationId xmlns:a16="http://schemas.microsoft.com/office/drawing/2014/main" id="{082230F6-3DFB-F7CB-4732-938B518BED45}"/>
              </a:ext>
            </a:extLst>
          </p:cNvPr>
          <p:cNvSpPr txBox="1"/>
          <p:nvPr/>
        </p:nvSpPr>
        <p:spPr>
          <a:xfrm rot="16200000">
            <a:off x="-430442" y="1359468"/>
            <a:ext cx="1273105" cy="307777"/>
          </a:xfrm>
          <a:prstGeom prst="rect">
            <a:avLst/>
          </a:prstGeom>
          <a:noFill/>
        </p:spPr>
        <p:txBody>
          <a:bodyPr wrap="none" rtlCol="0">
            <a:spAutoFit/>
          </a:bodyPr>
          <a:lstStyle/>
          <a:p>
            <a:r>
              <a:rPr lang="fr-FR" i="1">
                <a:solidFill>
                  <a:schemeClr val="accent2"/>
                </a:solidFill>
              </a:rPr>
              <a:t>INNOVATIVE</a:t>
            </a:r>
          </a:p>
        </p:txBody>
      </p:sp>
      <p:sp>
        <p:nvSpPr>
          <p:cNvPr id="8" name="ZoneTexte 7">
            <a:extLst>
              <a:ext uri="{FF2B5EF4-FFF2-40B4-BE49-F238E27FC236}">
                <a16:creationId xmlns:a16="http://schemas.microsoft.com/office/drawing/2014/main" id="{6210A3BB-DECF-C102-8B1D-E7367084BBF0}"/>
              </a:ext>
            </a:extLst>
          </p:cNvPr>
          <p:cNvSpPr txBox="1"/>
          <p:nvPr/>
        </p:nvSpPr>
        <p:spPr>
          <a:xfrm>
            <a:off x="359999" y="4824502"/>
            <a:ext cx="8424000" cy="318998"/>
          </a:xfrm>
          <a:prstGeom prst="rect">
            <a:avLst/>
          </a:prstGeom>
          <a:noFill/>
        </p:spPr>
        <p:txBody>
          <a:bodyPr wrap="square">
            <a:spAutoFit/>
          </a:bodyPr>
          <a:lstStyle/>
          <a:p>
            <a:pPr marL="0" indent="0" algn="r">
              <a:lnSpc>
                <a:spcPct val="114999"/>
              </a:lnSpc>
              <a:spcBef>
                <a:spcPts val="300"/>
              </a:spcBef>
              <a:buClr>
                <a:srgbClr val="000091"/>
              </a:buClr>
              <a:buSzPts val="1500"/>
            </a:pPr>
            <a:r>
              <a:rPr lang="fr-FR" sz="1400" b="1">
                <a:solidFill>
                  <a:schemeClr val="tx1"/>
                </a:solidFill>
              </a:rPr>
              <a:t>Action de recherche et innovation (RIA)</a:t>
            </a:r>
            <a:r>
              <a:rPr lang="fr-FR" b="1">
                <a:solidFill>
                  <a:schemeClr val="tx1"/>
                </a:solidFill>
              </a:rPr>
              <a:t>.</a:t>
            </a:r>
            <a:r>
              <a:rPr lang="fr-FR" sz="1400" b="1">
                <a:solidFill>
                  <a:schemeClr val="tx1"/>
                </a:solidFill>
              </a:rPr>
              <a:t> Budget prévisionnel : 12M € - Budget par projet : 3-4 M€</a:t>
            </a:r>
            <a:endParaRPr lang="fr-FR" sz="1400">
              <a:solidFill>
                <a:schemeClr val="tx1"/>
              </a:solidFill>
            </a:endParaRPr>
          </a:p>
        </p:txBody>
      </p:sp>
      <p:sp>
        <p:nvSpPr>
          <p:cNvPr id="10" name="ZoneTexte 9">
            <a:extLst>
              <a:ext uri="{FF2B5EF4-FFF2-40B4-BE49-F238E27FC236}">
                <a16:creationId xmlns:a16="http://schemas.microsoft.com/office/drawing/2014/main" id="{356025D6-E0E3-CA7B-9664-7E6E39308B16}"/>
              </a:ext>
            </a:extLst>
          </p:cNvPr>
          <p:cNvSpPr txBox="1"/>
          <p:nvPr/>
        </p:nvSpPr>
        <p:spPr>
          <a:xfrm>
            <a:off x="3889710" y="344645"/>
            <a:ext cx="4894289" cy="276999"/>
          </a:xfrm>
          <a:prstGeom prst="rect">
            <a:avLst/>
          </a:prstGeom>
          <a:noFill/>
        </p:spPr>
        <p:txBody>
          <a:bodyPr wrap="square" rtlCol="0">
            <a:spAutoFit/>
          </a:bodyPr>
          <a:lstStyle/>
          <a:p>
            <a:pPr algn="r" fontAlgn="base"/>
            <a:r>
              <a:rPr lang="fr-FR" sz="1200" b="1" u="sng">
                <a:solidFill>
                  <a:schemeClr val="tx1"/>
                </a:solidFill>
              </a:rPr>
              <a:t>HORIZON-CL2-2023-HERITAGE-01-06</a:t>
            </a:r>
            <a:r>
              <a:rPr lang="en-US" sz="1200">
                <a:solidFill>
                  <a:schemeClr val="tx1"/>
                </a:solidFill>
              </a:rPr>
              <a:t>​</a:t>
            </a:r>
          </a:p>
        </p:txBody>
      </p:sp>
    </p:spTree>
    <p:extLst>
      <p:ext uri="{BB962C8B-B14F-4D97-AF65-F5344CB8AC3E}">
        <p14:creationId xmlns:p14="http://schemas.microsoft.com/office/powerpoint/2010/main" val="3119415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1135737"/>
            <a:ext cx="8424000" cy="484200"/>
          </a:xfrm>
          <a:prstGeom prst="rect">
            <a:avLst/>
          </a:prstGeom>
          <a:noFill/>
          <a:ln>
            <a:noFill/>
          </a:ln>
        </p:spPr>
        <p:txBody>
          <a:bodyPr spcFirstLastPara="1" wrap="square" lIns="0" tIns="0" rIns="0" bIns="0" anchor="t" anchorCtr="0">
            <a:noAutofit/>
          </a:bodyPr>
          <a:lstStyle/>
          <a:p>
            <a:r>
              <a:rPr lang="en-GB" sz="2000" dirty="0">
                <a:solidFill>
                  <a:schemeClr val="tx2"/>
                </a:solidFill>
              </a:rPr>
              <a:t>Promoting cultural literacy through arts education to foster social inclusion </a:t>
            </a:r>
            <a:br>
              <a:rPr lang="en-GB" sz="2000" dirty="0">
                <a:solidFill>
                  <a:schemeClr val="tx2"/>
                </a:solidFill>
              </a:rPr>
            </a:br>
            <a:r>
              <a:rPr lang="fr-FR" sz="1400" b="0" i="1" dirty="0">
                <a:solidFill>
                  <a:schemeClr val="tx1">
                    <a:lumMod val="65000"/>
                    <a:lumOff val="35000"/>
                  </a:schemeClr>
                </a:solidFill>
              </a:rPr>
              <a:t>Promouvoir l'alphabétisation culturelle par l'éducation artistique pour favoriser l'inclusion sociale</a:t>
            </a:r>
            <a:endParaRPr lang="en-US" sz="1400">
              <a:solidFill>
                <a:schemeClr val="tx1">
                  <a:lumMod val="65000"/>
                  <a:lumOff val="35000"/>
                </a:schemeClr>
              </a:solidFill>
            </a:endParaRPr>
          </a:p>
        </p:txBody>
      </p:sp>
      <p:sp>
        <p:nvSpPr>
          <p:cNvPr id="200" name="Google Shape;200;p18"/>
          <p:cNvSpPr txBox="1">
            <a:spLocks noGrp="1"/>
          </p:cNvSpPr>
          <p:nvPr>
            <p:ph type="body" idx="1"/>
          </p:nvPr>
        </p:nvSpPr>
        <p:spPr>
          <a:xfrm>
            <a:off x="359999" y="1878871"/>
            <a:ext cx="8424000" cy="2927206"/>
          </a:xfrm>
          <a:prstGeom prst="rect">
            <a:avLst/>
          </a:prstGeom>
          <a:noFill/>
          <a:ln>
            <a:noFill/>
          </a:ln>
        </p:spPr>
        <p:txBody>
          <a:bodyPr spcFirstLastPara="1" wrap="square" lIns="0" tIns="0" rIns="0" bIns="0" anchor="t" anchorCtr="0">
            <a:noAutofit/>
          </a:bodyPr>
          <a:lstStyle/>
          <a:p>
            <a:pPr marL="0" indent="0">
              <a:buClr>
                <a:schemeClr val="dk1"/>
              </a:buClr>
              <a:buSzPts val="1100"/>
            </a:pPr>
            <a:r>
              <a:rPr lang="fr-FR" sz="1600" b="1" dirty="0">
                <a:solidFill>
                  <a:schemeClr val="accent4"/>
                </a:solidFill>
                <a:highlight>
                  <a:srgbClr val="C0C0C0"/>
                </a:highlight>
              </a:rPr>
              <a:t>Attendus </a:t>
            </a:r>
            <a:endParaRPr lang="fr-FR" sz="1600" dirty="0">
              <a:solidFill>
                <a:schemeClr val="accent4"/>
              </a:solidFill>
              <a:highlight>
                <a:srgbClr val="C0C0C0"/>
              </a:highlight>
            </a:endParaRPr>
          </a:p>
          <a:p>
            <a:pPr marL="285750" indent="-285750">
              <a:lnSpc>
                <a:spcPct val="114999"/>
              </a:lnSpc>
              <a:buClr>
                <a:srgbClr val="000091"/>
              </a:buClr>
              <a:buSzPts val="1500"/>
              <a:buFont typeface="Arial,Sans-Serif"/>
              <a:buChar char="•"/>
            </a:pPr>
            <a:r>
              <a:rPr lang="fr-FR" sz="1800" dirty="0">
                <a:solidFill>
                  <a:schemeClr val="bg2"/>
                </a:solidFill>
              </a:rPr>
              <a:t>Compréhension de </a:t>
            </a:r>
            <a:r>
              <a:rPr lang="fr-FR" sz="1800" b="1" dirty="0">
                <a:solidFill>
                  <a:schemeClr val="bg2"/>
                </a:solidFill>
              </a:rPr>
              <a:t>l'importance de la culture générale </a:t>
            </a:r>
            <a:r>
              <a:rPr lang="fr-FR" sz="1800" dirty="0">
                <a:solidFill>
                  <a:schemeClr val="bg2"/>
                </a:solidFill>
              </a:rPr>
              <a:t>pour la </a:t>
            </a:r>
            <a:r>
              <a:rPr lang="fr-FR" sz="1800" b="1" dirty="0">
                <a:solidFill>
                  <a:schemeClr val="bg2"/>
                </a:solidFill>
              </a:rPr>
              <a:t>cohésion sociale </a:t>
            </a:r>
            <a:r>
              <a:rPr lang="fr-FR" sz="1800" dirty="0">
                <a:solidFill>
                  <a:schemeClr val="bg2"/>
                </a:solidFill>
              </a:rPr>
              <a:t>et la </a:t>
            </a:r>
            <a:r>
              <a:rPr lang="fr-FR" sz="1800" b="1" dirty="0">
                <a:solidFill>
                  <a:schemeClr val="bg2"/>
                </a:solidFill>
              </a:rPr>
              <a:t>tolérance </a:t>
            </a:r>
            <a:r>
              <a:rPr lang="fr-FR" sz="1800" dirty="0">
                <a:solidFill>
                  <a:schemeClr val="bg2"/>
                </a:solidFill>
              </a:rPr>
              <a:t>et la </a:t>
            </a:r>
            <a:r>
              <a:rPr lang="fr-FR" sz="1800" b="1" dirty="0">
                <a:solidFill>
                  <a:schemeClr val="bg2"/>
                </a:solidFill>
              </a:rPr>
              <a:t>diversité culturelle.</a:t>
            </a:r>
            <a:endParaRPr lang="en-US" sz="1800" dirty="0">
              <a:solidFill>
                <a:schemeClr val="bg2"/>
              </a:solidFill>
            </a:endParaRPr>
          </a:p>
          <a:p>
            <a:pPr marL="285750" indent="-285750">
              <a:lnSpc>
                <a:spcPct val="114999"/>
              </a:lnSpc>
              <a:buClr>
                <a:srgbClr val="000091"/>
              </a:buClr>
              <a:buSzPts val="1500"/>
              <a:buFont typeface="Arial,Sans-Serif"/>
              <a:buChar char="•"/>
            </a:pPr>
            <a:r>
              <a:rPr lang="fr-FR" sz="1800" dirty="0">
                <a:solidFill>
                  <a:schemeClr val="bg2"/>
                </a:solidFill>
              </a:rPr>
              <a:t>Solutions innovantes pour </a:t>
            </a:r>
            <a:r>
              <a:rPr lang="fr-FR" sz="1800" b="1" dirty="0">
                <a:solidFill>
                  <a:schemeClr val="bg2"/>
                </a:solidFill>
              </a:rPr>
              <a:t>améliorer la culture générale en Europe </a:t>
            </a:r>
            <a:r>
              <a:rPr lang="fr-FR" sz="1800" dirty="0">
                <a:solidFill>
                  <a:schemeClr val="bg2"/>
                </a:solidFill>
              </a:rPr>
              <a:t>à travers </a:t>
            </a:r>
            <a:r>
              <a:rPr lang="fr-FR" sz="1800" b="1" dirty="0">
                <a:solidFill>
                  <a:schemeClr val="bg2"/>
                </a:solidFill>
              </a:rPr>
              <a:t>l'éducation formelle et non formelle</a:t>
            </a:r>
            <a:r>
              <a:rPr lang="fr-FR" sz="1800" dirty="0">
                <a:solidFill>
                  <a:schemeClr val="bg2"/>
                </a:solidFill>
              </a:rPr>
              <a:t>.</a:t>
            </a:r>
            <a:endParaRPr lang="en-US" sz="1800" dirty="0">
              <a:solidFill>
                <a:schemeClr val="bg2"/>
              </a:solidFill>
            </a:endParaRPr>
          </a:p>
          <a:p>
            <a:pPr marL="285750" indent="-285750">
              <a:lnSpc>
                <a:spcPct val="114999"/>
              </a:lnSpc>
              <a:spcAft>
                <a:spcPts val="600"/>
              </a:spcAft>
              <a:buClr>
                <a:srgbClr val="000091"/>
              </a:buClr>
              <a:buSzPts val="1500"/>
              <a:buFont typeface="Arial,Sans-Serif"/>
              <a:buChar char="•"/>
            </a:pPr>
            <a:r>
              <a:rPr lang="fr-FR" sz="1800" dirty="0">
                <a:solidFill>
                  <a:schemeClr val="bg2"/>
                </a:solidFill>
              </a:rPr>
              <a:t>Encourager </a:t>
            </a:r>
            <a:r>
              <a:rPr lang="fr-FR" sz="1800" b="1" dirty="0">
                <a:solidFill>
                  <a:schemeClr val="bg2"/>
                </a:solidFill>
              </a:rPr>
              <a:t>la culture autour de la culture européenne et non-européenne </a:t>
            </a:r>
            <a:r>
              <a:rPr lang="fr-FR" sz="1800" dirty="0">
                <a:solidFill>
                  <a:schemeClr val="bg2"/>
                </a:solidFill>
              </a:rPr>
              <a:t>afin de créer une intégration à double sens.</a:t>
            </a:r>
          </a:p>
          <a:p>
            <a:pPr marL="139700" indent="0">
              <a:lnSpc>
                <a:spcPct val="110000"/>
              </a:lnSpc>
              <a:buSzPts val="1400"/>
            </a:pPr>
            <a:endParaRPr lang="fr-FR" sz="1500" b="1" dirty="0"/>
          </a:p>
        </p:txBody>
      </p:sp>
      <p:sp>
        <p:nvSpPr>
          <p:cNvPr id="6" name="ZoneTexte 5">
            <a:extLst>
              <a:ext uri="{FF2B5EF4-FFF2-40B4-BE49-F238E27FC236}">
                <a16:creationId xmlns:a16="http://schemas.microsoft.com/office/drawing/2014/main" id="{41D09FA4-C4ED-8367-3178-DF2F9DD8136C}"/>
              </a:ext>
            </a:extLst>
          </p:cNvPr>
          <p:cNvSpPr txBox="1"/>
          <p:nvPr/>
        </p:nvSpPr>
        <p:spPr>
          <a:xfrm rot="16200000">
            <a:off x="-430442" y="1359468"/>
            <a:ext cx="1273105" cy="307777"/>
          </a:xfrm>
          <a:prstGeom prst="rect">
            <a:avLst/>
          </a:prstGeom>
          <a:noFill/>
        </p:spPr>
        <p:txBody>
          <a:bodyPr wrap="none" rtlCol="0">
            <a:spAutoFit/>
          </a:bodyPr>
          <a:lstStyle/>
          <a:p>
            <a:r>
              <a:rPr lang="fr-FR" i="1">
                <a:solidFill>
                  <a:schemeClr val="accent2"/>
                </a:solidFill>
              </a:rPr>
              <a:t>INNOVATIVE</a:t>
            </a:r>
          </a:p>
        </p:txBody>
      </p:sp>
      <p:sp>
        <p:nvSpPr>
          <p:cNvPr id="8" name="ZoneTexte 7">
            <a:extLst>
              <a:ext uri="{FF2B5EF4-FFF2-40B4-BE49-F238E27FC236}">
                <a16:creationId xmlns:a16="http://schemas.microsoft.com/office/drawing/2014/main" id="{74193C68-13E1-BBF1-AC51-3AA205E92582}"/>
              </a:ext>
            </a:extLst>
          </p:cNvPr>
          <p:cNvSpPr txBox="1"/>
          <p:nvPr/>
        </p:nvSpPr>
        <p:spPr>
          <a:xfrm>
            <a:off x="359999" y="4824502"/>
            <a:ext cx="8424000" cy="318998"/>
          </a:xfrm>
          <a:prstGeom prst="rect">
            <a:avLst/>
          </a:prstGeom>
          <a:noFill/>
        </p:spPr>
        <p:txBody>
          <a:bodyPr wrap="square">
            <a:spAutoFit/>
          </a:bodyPr>
          <a:lstStyle/>
          <a:p>
            <a:pPr marL="0" indent="0" algn="r">
              <a:lnSpc>
                <a:spcPct val="114999"/>
              </a:lnSpc>
              <a:spcBef>
                <a:spcPts val="300"/>
              </a:spcBef>
              <a:buClr>
                <a:srgbClr val="000091"/>
              </a:buClr>
              <a:buSzPts val="1500"/>
            </a:pPr>
            <a:r>
              <a:rPr lang="fr-FR" sz="1400" b="1">
                <a:solidFill>
                  <a:schemeClr val="tx1"/>
                </a:solidFill>
              </a:rPr>
              <a:t>Action de recherche et innovation (RIA)</a:t>
            </a:r>
            <a:r>
              <a:rPr lang="fr-FR" b="1">
                <a:solidFill>
                  <a:schemeClr val="tx1"/>
                </a:solidFill>
              </a:rPr>
              <a:t>.</a:t>
            </a:r>
            <a:r>
              <a:rPr lang="fr-FR" sz="1400" b="1">
                <a:solidFill>
                  <a:schemeClr val="tx1"/>
                </a:solidFill>
              </a:rPr>
              <a:t> Budget prévisionnel : </a:t>
            </a:r>
            <a:r>
              <a:rPr lang="fr-FR" b="1">
                <a:solidFill>
                  <a:schemeClr val="tx1"/>
                </a:solidFill>
              </a:rPr>
              <a:t>9</a:t>
            </a:r>
            <a:r>
              <a:rPr lang="fr-FR" sz="1400" b="1">
                <a:solidFill>
                  <a:schemeClr val="tx1"/>
                </a:solidFill>
              </a:rPr>
              <a:t>M € - Budget par projet : 2-3 M€</a:t>
            </a:r>
            <a:endParaRPr lang="fr-FR" sz="1400">
              <a:solidFill>
                <a:schemeClr val="tx1"/>
              </a:solidFill>
            </a:endParaRPr>
          </a:p>
        </p:txBody>
      </p:sp>
      <p:sp>
        <p:nvSpPr>
          <p:cNvPr id="10" name="ZoneTexte 9">
            <a:extLst>
              <a:ext uri="{FF2B5EF4-FFF2-40B4-BE49-F238E27FC236}">
                <a16:creationId xmlns:a16="http://schemas.microsoft.com/office/drawing/2014/main" id="{B6F13D7E-552C-72AD-D2A9-ED0EFB898592}"/>
              </a:ext>
            </a:extLst>
          </p:cNvPr>
          <p:cNvSpPr txBox="1"/>
          <p:nvPr/>
        </p:nvSpPr>
        <p:spPr>
          <a:xfrm>
            <a:off x="3889710" y="344645"/>
            <a:ext cx="4894289" cy="276999"/>
          </a:xfrm>
          <a:prstGeom prst="rect">
            <a:avLst/>
          </a:prstGeom>
          <a:noFill/>
        </p:spPr>
        <p:txBody>
          <a:bodyPr wrap="square" rtlCol="0">
            <a:spAutoFit/>
          </a:bodyPr>
          <a:lstStyle/>
          <a:p>
            <a:pPr algn="r" fontAlgn="base"/>
            <a:r>
              <a:rPr lang="fr-FR" sz="1200" b="1" u="sng">
                <a:solidFill>
                  <a:schemeClr val="tx1"/>
                </a:solidFill>
              </a:rPr>
              <a:t>HORIZON-CL2-2023-HERITAGE-01-07</a:t>
            </a:r>
            <a:r>
              <a:rPr lang="en-US" sz="1200">
                <a:solidFill>
                  <a:schemeClr val="tx1"/>
                </a:solidFill>
              </a:rPr>
              <a:t>​</a:t>
            </a:r>
          </a:p>
        </p:txBody>
      </p:sp>
    </p:spTree>
    <p:extLst>
      <p:ext uri="{BB962C8B-B14F-4D97-AF65-F5344CB8AC3E}">
        <p14:creationId xmlns:p14="http://schemas.microsoft.com/office/powerpoint/2010/main" val="608366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60000" y="1045187"/>
            <a:ext cx="8424000" cy="552805"/>
          </a:xfrm>
          <a:prstGeom prst="rect">
            <a:avLst/>
          </a:prstGeom>
          <a:noFill/>
          <a:ln>
            <a:noFill/>
          </a:ln>
        </p:spPr>
        <p:txBody>
          <a:bodyPr spcFirstLastPara="1" wrap="square" lIns="0" tIns="0" rIns="0" bIns="0" anchor="t" anchorCtr="0">
            <a:noAutofit/>
          </a:bodyPr>
          <a:lstStyle/>
          <a:p>
            <a:r>
              <a:rPr lang="en-GB" sz="2000" dirty="0">
                <a:solidFill>
                  <a:schemeClr val="tx2"/>
                </a:solidFill>
              </a:rPr>
              <a:t>Cultural and creative approaches for gender-responsive STEAM education  </a:t>
            </a:r>
            <a:br>
              <a:rPr lang="en-GB" sz="2000" dirty="0">
                <a:solidFill>
                  <a:schemeClr val="tx2"/>
                </a:solidFill>
              </a:rPr>
            </a:br>
            <a:r>
              <a:rPr lang="fr-FR" sz="1400" b="0" i="1" dirty="0">
                <a:solidFill>
                  <a:schemeClr val="tx1">
                    <a:lumMod val="65000"/>
                    <a:lumOff val="35000"/>
                  </a:schemeClr>
                </a:solidFill>
              </a:rPr>
              <a:t>Approches culturelles et créatives pour une éducation en sciences, technologies, ingénierie et mathématiques (STEM) sensible au genre</a:t>
            </a:r>
            <a:endParaRPr lang="en-US" sz="1400" b="0">
              <a:solidFill>
                <a:schemeClr val="tx1">
                  <a:lumMod val="65000"/>
                  <a:lumOff val="35000"/>
                </a:schemeClr>
              </a:solidFill>
            </a:endParaRPr>
          </a:p>
          <a:p>
            <a:endParaRPr lang="en-GB" sz="1400" dirty="0"/>
          </a:p>
        </p:txBody>
      </p:sp>
      <p:sp>
        <p:nvSpPr>
          <p:cNvPr id="200" name="Google Shape;200;p18"/>
          <p:cNvSpPr txBox="1">
            <a:spLocks noGrp="1"/>
          </p:cNvSpPr>
          <p:nvPr>
            <p:ph type="body" idx="1"/>
          </p:nvPr>
        </p:nvSpPr>
        <p:spPr>
          <a:xfrm>
            <a:off x="233000" y="2028648"/>
            <a:ext cx="8424000" cy="2762097"/>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dirty="0">
                <a:solidFill>
                  <a:schemeClr val="accent4"/>
                </a:solidFill>
                <a:highlight>
                  <a:srgbClr val="C0C0C0"/>
                </a:highlight>
              </a:rPr>
              <a:t>Attendus </a:t>
            </a:r>
            <a:endParaRPr lang="fr-FR" sz="1500">
              <a:solidFill>
                <a:schemeClr val="accent4"/>
              </a:solidFill>
              <a:highlight>
                <a:srgbClr val="C0C0C0"/>
              </a:highlight>
            </a:endParaRPr>
          </a:p>
          <a:p>
            <a:pPr marL="285750" indent="-285750">
              <a:lnSpc>
                <a:spcPct val="114999"/>
              </a:lnSpc>
              <a:spcBef>
                <a:spcPts val="300"/>
              </a:spcBef>
              <a:buClr>
                <a:srgbClr val="000091"/>
              </a:buClr>
              <a:buSzPts val="1500"/>
              <a:buFont typeface="Arial,Sans-Serif"/>
              <a:buChar char="•"/>
            </a:pPr>
            <a:r>
              <a:rPr lang="fr-FR" sz="1500" b="1" dirty="0">
                <a:solidFill>
                  <a:schemeClr val="bg2"/>
                </a:solidFill>
              </a:rPr>
              <a:t>Réseau</a:t>
            </a:r>
            <a:r>
              <a:rPr lang="fr-FR" sz="1500" dirty="0">
                <a:solidFill>
                  <a:schemeClr val="bg2"/>
                </a:solidFill>
              </a:rPr>
              <a:t> entre ICC, société civile, entreprises technologiques et établissements d'enseignement secondaire et supérieur pour f</a:t>
            </a:r>
            <a:r>
              <a:rPr lang="fr-FR" sz="1500" b="1" dirty="0">
                <a:solidFill>
                  <a:schemeClr val="bg2"/>
                </a:solidFill>
              </a:rPr>
              <a:t>avoriser l'adoption d'approches artistiques, culturelles et</a:t>
            </a:r>
            <a:r>
              <a:rPr lang="fr-FR" sz="1500" dirty="0">
                <a:solidFill>
                  <a:schemeClr val="bg2"/>
                </a:solidFill>
              </a:rPr>
              <a:t> </a:t>
            </a:r>
            <a:r>
              <a:rPr lang="fr-FR" sz="1500" b="1" dirty="0">
                <a:solidFill>
                  <a:schemeClr val="bg2"/>
                </a:solidFill>
              </a:rPr>
              <a:t>de sciences sociales dans l'enseignement, la recherche et l'innovation en STEM. </a:t>
            </a:r>
            <a:endParaRPr lang="en-US" sz="1500" b="1">
              <a:solidFill>
                <a:schemeClr val="bg2"/>
              </a:solidFill>
            </a:endParaRPr>
          </a:p>
          <a:p>
            <a:pPr marL="285750" indent="-285750">
              <a:lnSpc>
                <a:spcPct val="114999"/>
              </a:lnSpc>
              <a:spcBef>
                <a:spcPts val="300"/>
              </a:spcBef>
              <a:buClr>
                <a:srgbClr val="000091"/>
              </a:buClr>
              <a:buSzPts val="1500"/>
              <a:buFont typeface="Arial,Sans-Serif"/>
              <a:buChar char="•"/>
            </a:pPr>
            <a:r>
              <a:rPr lang="fr-FR" sz="1500" dirty="0">
                <a:solidFill>
                  <a:schemeClr val="bg2"/>
                </a:solidFill>
              </a:rPr>
              <a:t>Meilleure compréhension des </a:t>
            </a:r>
            <a:r>
              <a:rPr lang="fr-FR" sz="1500" b="1" dirty="0">
                <a:solidFill>
                  <a:schemeClr val="bg2"/>
                </a:solidFill>
              </a:rPr>
              <a:t>avantages de l'intégration des approches artistiques, culturelles et en sciences sociales</a:t>
            </a:r>
            <a:r>
              <a:rPr lang="fr-FR" sz="1500" dirty="0">
                <a:solidFill>
                  <a:schemeClr val="bg2"/>
                </a:solidFill>
              </a:rPr>
              <a:t> dans l'enseignement, la recherche en STEM et de son impact sur la compétitivité, le genre et les perspectives de carrière.</a:t>
            </a:r>
            <a:endParaRPr lang="en-US" sz="1500">
              <a:solidFill>
                <a:schemeClr val="bg2"/>
              </a:solidFill>
            </a:endParaRPr>
          </a:p>
          <a:p>
            <a:pPr marL="285750" indent="-285750">
              <a:lnSpc>
                <a:spcPct val="114999"/>
              </a:lnSpc>
              <a:spcBef>
                <a:spcPts val="300"/>
              </a:spcBef>
              <a:buClr>
                <a:srgbClr val="000091"/>
              </a:buClr>
              <a:buSzPts val="1500"/>
              <a:buFont typeface="Arial,Sans-Serif"/>
              <a:buChar char="•"/>
            </a:pPr>
            <a:r>
              <a:rPr lang="fr-FR" sz="1500" dirty="0">
                <a:solidFill>
                  <a:schemeClr val="bg2"/>
                </a:solidFill>
              </a:rPr>
              <a:t>Pilotage de la </a:t>
            </a:r>
            <a:r>
              <a:rPr lang="fr-FR" sz="1500" b="1" dirty="0">
                <a:solidFill>
                  <a:schemeClr val="bg2"/>
                </a:solidFill>
              </a:rPr>
              <a:t>première semaine STE(A)M de l’UE pour les futures femmes innovatrices</a:t>
            </a:r>
            <a:r>
              <a:rPr lang="fr-FR" sz="1500" dirty="0">
                <a:solidFill>
                  <a:schemeClr val="bg2"/>
                </a:solidFill>
              </a:rPr>
              <a:t>, en collaboration avec des musées des sciences et des technologies, des entreprises technologiques, des établissements d'enseignement et des ICC.</a:t>
            </a:r>
          </a:p>
        </p:txBody>
      </p:sp>
      <p:sp>
        <p:nvSpPr>
          <p:cNvPr id="6" name="ZoneTexte 5">
            <a:extLst>
              <a:ext uri="{FF2B5EF4-FFF2-40B4-BE49-F238E27FC236}">
                <a16:creationId xmlns:a16="http://schemas.microsoft.com/office/drawing/2014/main" id="{3D81EF23-2F4D-0F4E-AA94-12DE388C0842}"/>
              </a:ext>
            </a:extLst>
          </p:cNvPr>
          <p:cNvSpPr txBox="1"/>
          <p:nvPr/>
        </p:nvSpPr>
        <p:spPr>
          <a:xfrm rot="16200000">
            <a:off x="-430442" y="1359468"/>
            <a:ext cx="1273105" cy="307777"/>
          </a:xfrm>
          <a:prstGeom prst="rect">
            <a:avLst/>
          </a:prstGeom>
          <a:noFill/>
        </p:spPr>
        <p:txBody>
          <a:bodyPr wrap="none" rtlCol="0">
            <a:spAutoFit/>
          </a:bodyPr>
          <a:lstStyle/>
          <a:p>
            <a:r>
              <a:rPr lang="fr-FR" i="1">
                <a:solidFill>
                  <a:schemeClr val="accent2"/>
                </a:solidFill>
              </a:rPr>
              <a:t>INNOVATIVE</a:t>
            </a:r>
          </a:p>
        </p:txBody>
      </p:sp>
      <p:sp>
        <p:nvSpPr>
          <p:cNvPr id="7" name="ZoneTexte 6">
            <a:extLst>
              <a:ext uri="{FF2B5EF4-FFF2-40B4-BE49-F238E27FC236}">
                <a16:creationId xmlns:a16="http://schemas.microsoft.com/office/drawing/2014/main" id="{150BE302-1BA0-B4DB-CAF1-BF86A107D8DC}"/>
              </a:ext>
            </a:extLst>
          </p:cNvPr>
          <p:cNvSpPr txBox="1"/>
          <p:nvPr/>
        </p:nvSpPr>
        <p:spPr>
          <a:xfrm>
            <a:off x="52222" y="4824502"/>
            <a:ext cx="8796477" cy="318998"/>
          </a:xfrm>
          <a:prstGeom prst="rect">
            <a:avLst/>
          </a:prstGeom>
          <a:noFill/>
        </p:spPr>
        <p:txBody>
          <a:bodyPr wrap="square">
            <a:spAutoFit/>
          </a:bodyPr>
          <a:lstStyle/>
          <a:p>
            <a:pPr marL="0" indent="0" algn="r">
              <a:lnSpc>
                <a:spcPct val="114999"/>
              </a:lnSpc>
              <a:spcBef>
                <a:spcPts val="300"/>
              </a:spcBef>
              <a:buClr>
                <a:srgbClr val="000091"/>
              </a:buClr>
              <a:buSzPts val="1500"/>
            </a:pPr>
            <a:r>
              <a:rPr lang="fr-FR" sz="1400" b="1">
                <a:solidFill>
                  <a:schemeClr val="tx1"/>
                </a:solidFill>
              </a:rPr>
              <a:t>Action de coordination et de soutien (CSA)</a:t>
            </a:r>
            <a:r>
              <a:rPr lang="fr-FR" b="1">
                <a:solidFill>
                  <a:schemeClr val="tx1"/>
                </a:solidFill>
              </a:rPr>
              <a:t>.</a:t>
            </a:r>
            <a:r>
              <a:rPr lang="fr-FR" sz="1400" b="1">
                <a:solidFill>
                  <a:schemeClr val="tx1"/>
                </a:solidFill>
              </a:rPr>
              <a:t> Budget prévisionnel : 1,5M € - Budget par projet : </a:t>
            </a:r>
            <a:r>
              <a:rPr lang="fr-FR" b="1">
                <a:solidFill>
                  <a:schemeClr val="tx1"/>
                </a:solidFill>
              </a:rPr>
              <a:t>1-1,5</a:t>
            </a:r>
            <a:r>
              <a:rPr lang="fr-FR" sz="1400" b="1">
                <a:solidFill>
                  <a:schemeClr val="tx1"/>
                </a:solidFill>
              </a:rPr>
              <a:t> M€</a:t>
            </a:r>
            <a:endParaRPr lang="fr-FR" sz="1400">
              <a:solidFill>
                <a:schemeClr val="tx1"/>
              </a:solidFill>
            </a:endParaRPr>
          </a:p>
        </p:txBody>
      </p:sp>
      <p:sp>
        <p:nvSpPr>
          <p:cNvPr id="8" name="ZoneTexte 7">
            <a:extLst>
              <a:ext uri="{FF2B5EF4-FFF2-40B4-BE49-F238E27FC236}">
                <a16:creationId xmlns:a16="http://schemas.microsoft.com/office/drawing/2014/main" id="{14D7C05E-19C1-4040-5821-FF730A4E1A56}"/>
              </a:ext>
            </a:extLst>
          </p:cNvPr>
          <p:cNvSpPr txBox="1"/>
          <p:nvPr/>
        </p:nvSpPr>
        <p:spPr>
          <a:xfrm>
            <a:off x="3889710" y="344645"/>
            <a:ext cx="4894289" cy="276999"/>
          </a:xfrm>
          <a:prstGeom prst="rect">
            <a:avLst/>
          </a:prstGeom>
          <a:noFill/>
        </p:spPr>
        <p:txBody>
          <a:bodyPr wrap="square" rtlCol="0">
            <a:spAutoFit/>
          </a:bodyPr>
          <a:lstStyle/>
          <a:p>
            <a:pPr algn="r" fontAlgn="base"/>
            <a:r>
              <a:rPr lang="fr-FR" sz="1200" b="1" u="sng">
                <a:solidFill>
                  <a:schemeClr val="tx1"/>
                </a:solidFill>
              </a:rPr>
              <a:t>HORIZON-CL2-2023-HERITAGE-01-08</a:t>
            </a:r>
            <a:r>
              <a:rPr lang="en-US" sz="1200">
                <a:solidFill>
                  <a:schemeClr val="tx1"/>
                </a:solidFill>
              </a:rPr>
              <a:t>​</a:t>
            </a:r>
          </a:p>
        </p:txBody>
      </p:sp>
    </p:spTree>
    <p:extLst>
      <p:ext uri="{BB962C8B-B14F-4D97-AF65-F5344CB8AC3E}">
        <p14:creationId xmlns:p14="http://schemas.microsoft.com/office/powerpoint/2010/main" val="2388793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3" name="Image 2">
            <a:extLst>
              <a:ext uri="{FF2B5EF4-FFF2-40B4-BE49-F238E27FC236}">
                <a16:creationId xmlns:a16="http://schemas.microsoft.com/office/drawing/2014/main" id="{EAEB39B5-7328-034A-BA47-60884C25FD4C}"/>
              </a:ext>
            </a:extLst>
          </p:cNvPr>
          <p:cNvPicPr>
            <a:picLocks noChangeAspect="1"/>
          </p:cNvPicPr>
          <p:nvPr/>
        </p:nvPicPr>
        <p:blipFill>
          <a:blip r:embed="rId3"/>
          <a:stretch>
            <a:fillRect/>
          </a:stretch>
        </p:blipFill>
        <p:spPr>
          <a:xfrm>
            <a:off x="3195664" y="1466394"/>
            <a:ext cx="5498877" cy="3240000"/>
          </a:xfrm>
          <a:prstGeom prst="rect">
            <a:avLst/>
          </a:prstGeom>
          <a:ln>
            <a:noFill/>
          </a:ln>
          <a:effectLst>
            <a:outerShdw blurRad="292100" dist="139700" dir="2700000" algn="tl" rotWithShape="0">
              <a:srgbClr val="333333">
                <a:alpha val="65000"/>
              </a:srgbClr>
            </a:outerShdw>
          </a:effectLst>
        </p:spPr>
      </p:pic>
      <p:sp>
        <p:nvSpPr>
          <p:cNvPr id="37" name="Espace réservé du texte 9">
            <a:extLst>
              <a:ext uri="{FF2B5EF4-FFF2-40B4-BE49-F238E27FC236}">
                <a16:creationId xmlns:a16="http://schemas.microsoft.com/office/drawing/2014/main" id="{9A2698E8-72CE-F24A-AEEA-E83768C08881}"/>
              </a:ext>
            </a:extLst>
          </p:cNvPr>
          <p:cNvSpPr txBox="1">
            <a:spLocks/>
          </p:cNvSpPr>
          <p:nvPr/>
        </p:nvSpPr>
        <p:spPr>
          <a:xfrm>
            <a:off x="3474428" y="308747"/>
            <a:ext cx="5220112" cy="360000"/>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80975" algn="r"/>
            <a:r>
              <a:rPr lang="fr-FR" sz="2400" b="1">
                <a:solidFill>
                  <a:schemeClr val="bg2"/>
                </a:solidFill>
              </a:rPr>
              <a:t>HORIZON EUROPE</a:t>
            </a:r>
          </a:p>
        </p:txBody>
      </p:sp>
      <p:sp>
        <p:nvSpPr>
          <p:cNvPr id="6" name="Rectangle 5">
            <a:extLst>
              <a:ext uri="{FF2B5EF4-FFF2-40B4-BE49-F238E27FC236}">
                <a16:creationId xmlns:a16="http://schemas.microsoft.com/office/drawing/2014/main" id="{D4F15913-4E25-0C40-BB20-2FF39D9DDE43}"/>
              </a:ext>
            </a:extLst>
          </p:cNvPr>
          <p:cNvSpPr/>
          <p:nvPr/>
        </p:nvSpPr>
        <p:spPr>
          <a:xfrm>
            <a:off x="229422" y="1506150"/>
            <a:ext cx="2986128" cy="2939266"/>
          </a:xfrm>
          <a:prstGeom prst="rect">
            <a:avLst/>
          </a:prstGeom>
        </p:spPr>
        <p:txBody>
          <a:bodyPr wrap="square">
            <a:spAutoFit/>
          </a:bodyPr>
          <a:lstStyle/>
          <a:p>
            <a:pPr marL="285750" indent="-285750" fontAlgn="base">
              <a:spcBef>
                <a:spcPts val="300"/>
              </a:spcBef>
              <a:spcAft>
                <a:spcPts val="300"/>
              </a:spcAft>
              <a:buClr>
                <a:schemeClr val="accent4"/>
              </a:buClr>
              <a:buSzPct val="80000"/>
              <a:buFont typeface="Police système"/>
              <a:buChar char="↘"/>
            </a:pPr>
            <a:r>
              <a:rPr lang="fr-FR" b="1">
                <a:solidFill>
                  <a:srgbClr val="000091"/>
                </a:solidFill>
                <a:latin typeface="Arial" panose="020B0604020202020204" pitchFamily="34" charset="0"/>
              </a:rPr>
              <a:t>2021 – 2027</a:t>
            </a:r>
          </a:p>
          <a:p>
            <a:pPr marL="285750" indent="-285750" fontAlgn="base">
              <a:spcBef>
                <a:spcPts val="300"/>
              </a:spcBef>
              <a:spcAft>
                <a:spcPts val="300"/>
              </a:spcAft>
              <a:buClr>
                <a:schemeClr val="accent4"/>
              </a:buClr>
              <a:buSzPct val="80000"/>
              <a:buFont typeface="Police système"/>
              <a:buChar char="↘"/>
            </a:pPr>
            <a:r>
              <a:rPr lang="fr-FR" b="1">
                <a:solidFill>
                  <a:srgbClr val="000091"/>
                </a:solidFill>
                <a:latin typeface="Arial" panose="020B0604020202020204" pitchFamily="34" charset="0"/>
              </a:rPr>
              <a:t>95,5 Mds €</a:t>
            </a:r>
          </a:p>
          <a:p>
            <a:pPr marL="285750" indent="-285750" fontAlgn="base">
              <a:spcBef>
                <a:spcPts val="300"/>
              </a:spcBef>
              <a:spcAft>
                <a:spcPts val="300"/>
              </a:spcAft>
              <a:buClr>
                <a:schemeClr val="accent4"/>
              </a:buClr>
              <a:buSzPct val="80000"/>
              <a:buFont typeface="Police système"/>
              <a:buChar char="↘"/>
            </a:pPr>
            <a:r>
              <a:rPr lang="fr-FR" sz="1200" i="1">
                <a:solidFill>
                  <a:schemeClr val="bg2"/>
                </a:solidFill>
              </a:rPr>
              <a:t>Renforcer les </a:t>
            </a:r>
            <a:r>
              <a:rPr lang="fr-FR" sz="1200" b="1" i="1">
                <a:solidFill>
                  <a:schemeClr val="bg2"/>
                </a:solidFill>
              </a:rPr>
              <a:t>bases scientifiques et technologiques </a:t>
            </a:r>
            <a:r>
              <a:rPr lang="fr-FR" sz="1200" i="1">
                <a:solidFill>
                  <a:schemeClr val="bg2"/>
                </a:solidFill>
              </a:rPr>
              <a:t>de l'Union ;</a:t>
            </a:r>
            <a:r>
              <a:rPr lang="en-US" sz="1200" i="1">
                <a:solidFill>
                  <a:schemeClr val="bg2"/>
                </a:solidFill>
              </a:rPr>
              <a:t>​</a:t>
            </a:r>
          </a:p>
          <a:p>
            <a:pPr marL="285750" indent="-285750" fontAlgn="base">
              <a:spcBef>
                <a:spcPts val="300"/>
              </a:spcBef>
              <a:spcAft>
                <a:spcPts val="300"/>
              </a:spcAft>
              <a:buClr>
                <a:schemeClr val="accent4"/>
              </a:buClr>
              <a:buSzPct val="80000"/>
              <a:buFont typeface="Police système"/>
              <a:buChar char="↘"/>
            </a:pPr>
            <a:r>
              <a:rPr lang="fr-FR" sz="1200" i="1">
                <a:solidFill>
                  <a:schemeClr val="bg2"/>
                </a:solidFill>
              </a:rPr>
              <a:t>Stimuler sa capacité d’</a:t>
            </a:r>
            <a:r>
              <a:rPr lang="fr-FR" sz="1200" b="1" i="1">
                <a:solidFill>
                  <a:schemeClr val="bg2"/>
                </a:solidFill>
              </a:rPr>
              <a:t>innovation</a:t>
            </a:r>
            <a:r>
              <a:rPr lang="fr-FR" sz="1200" i="1">
                <a:solidFill>
                  <a:schemeClr val="bg2"/>
                </a:solidFill>
              </a:rPr>
              <a:t>, sa </a:t>
            </a:r>
            <a:r>
              <a:rPr lang="fr-FR" sz="1200" b="1" i="1">
                <a:solidFill>
                  <a:schemeClr val="bg2"/>
                </a:solidFill>
              </a:rPr>
              <a:t>compétitivité </a:t>
            </a:r>
            <a:r>
              <a:rPr lang="fr-FR" sz="1200" i="1">
                <a:solidFill>
                  <a:schemeClr val="bg2"/>
                </a:solidFill>
              </a:rPr>
              <a:t>et la création d’</a:t>
            </a:r>
            <a:r>
              <a:rPr lang="fr-FR" sz="1200" b="1" i="1">
                <a:solidFill>
                  <a:schemeClr val="bg2"/>
                </a:solidFill>
              </a:rPr>
              <a:t>emplois</a:t>
            </a:r>
            <a:r>
              <a:rPr lang="fr-FR" sz="1200" i="1">
                <a:solidFill>
                  <a:schemeClr val="bg2"/>
                </a:solidFill>
              </a:rPr>
              <a:t> ;</a:t>
            </a:r>
            <a:r>
              <a:rPr lang="en-US" sz="1200" i="1">
                <a:solidFill>
                  <a:schemeClr val="bg2"/>
                </a:solidFill>
              </a:rPr>
              <a:t>​</a:t>
            </a:r>
          </a:p>
          <a:p>
            <a:pPr marL="285750" indent="-285750" fontAlgn="base">
              <a:spcBef>
                <a:spcPts val="300"/>
              </a:spcBef>
              <a:spcAft>
                <a:spcPts val="300"/>
              </a:spcAft>
              <a:buClr>
                <a:schemeClr val="accent4"/>
              </a:buClr>
              <a:buSzPct val="80000"/>
              <a:buFont typeface="Police système"/>
              <a:buChar char="↘"/>
            </a:pPr>
            <a:r>
              <a:rPr lang="fr-FR" sz="1200" i="1">
                <a:solidFill>
                  <a:schemeClr val="bg2"/>
                </a:solidFill>
              </a:rPr>
              <a:t>Concrétiser les </a:t>
            </a:r>
            <a:r>
              <a:rPr lang="fr-FR" sz="1200" b="1" i="1">
                <a:solidFill>
                  <a:schemeClr val="bg2"/>
                </a:solidFill>
              </a:rPr>
              <a:t>priorités politiques </a:t>
            </a:r>
            <a:r>
              <a:rPr lang="fr-FR" sz="1200" i="1">
                <a:solidFill>
                  <a:schemeClr val="bg2"/>
                </a:solidFill>
              </a:rPr>
              <a:t>stratégiques de l'Union ;</a:t>
            </a:r>
            <a:r>
              <a:rPr lang="en-US" sz="1200" i="1">
                <a:solidFill>
                  <a:schemeClr val="bg2"/>
                </a:solidFill>
              </a:rPr>
              <a:t>​</a:t>
            </a:r>
          </a:p>
          <a:p>
            <a:pPr marL="285750" indent="-285750" fontAlgn="base">
              <a:spcBef>
                <a:spcPts val="300"/>
              </a:spcBef>
              <a:spcAft>
                <a:spcPts val="300"/>
              </a:spcAft>
              <a:buClr>
                <a:schemeClr val="accent4"/>
              </a:buClr>
              <a:buSzPct val="80000"/>
              <a:buFont typeface="Police système"/>
              <a:buChar char="↘"/>
            </a:pPr>
            <a:r>
              <a:rPr lang="fr-FR" sz="1200" i="1">
                <a:solidFill>
                  <a:schemeClr val="bg2"/>
                </a:solidFill>
              </a:rPr>
              <a:t>Contribuer à répondre aux </a:t>
            </a:r>
            <a:r>
              <a:rPr lang="fr-FR" sz="1200" b="1" i="1">
                <a:solidFill>
                  <a:schemeClr val="bg2"/>
                </a:solidFill>
              </a:rPr>
              <a:t>problématiques mondiales</a:t>
            </a:r>
            <a:r>
              <a:rPr lang="fr-FR" sz="1200" i="1">
                <a:solidFill>
                  <a:schemeClr val="bg2"/>
                </a:solidFill>
              </a:rPr>
              <a:t>, dont les objectifs de </a:t>
            </a:r>
            <a:r>
              <a:rPr lang="fr-FR" sz="1200" b="1" i="1">
                <a:solidFill>
                  <a:schemeClr val="bg2"/>
                </a:solidFill>
              </a:rPr>
              <a:t>développement durable </a:t>
            </a:r>
            <a:r>
              <a:rPr lang="fr-FR" sz="1200" i="1">
                <a:solidFill>
                  <a:schemeClr val="bg2"/>
                </a:solidFill>
              </a:rPr>
              <a:t>des Nations Unies.</a:t>
            </a:r>
            <a:endParaRPr lang="en-US" sz="1200" i="1">
              <a:solidFill>
                <a:schemeClr val="bg2"/>
              </a:solidFill>
            </a:endParaRPr>
          </a:p>
        </p:txBody>
      </p:sp>
      <p:sp>
        <p:nvSpPr>
          <p:cNvPr id="7" name="Rectangle 6">
            <a:extLst>
              <a:ext uri="{FF2B5EF4-FFF2-40B4-BE49-F238E27FC236}">
                <a16:creationId xmlns:a16="http://schemas.microsoft.com/office/drawing/2014/main" id="{4E01FD08-2E2D-DF4A-BEE9-151742CDEDC2}"/>
              </a:ext>
            </a:extLst>
          </p:cNvPr>
          <p:cNvSpPr/>
          <p:nvPr/>
        </p:nvSpPr>
        <p:spPr>
          <a:xfrm>
            <a:off x="298995" y="978198"/>
            <a:ext cx="8395545" cy="307777"/>
          </a:xfrm>
          <a:prstGeom prst="rect">
            <a:avLst/>
          </a:prstGeom>
        </p:spPr>
        <p:txBody>
          <a:bodyPr wrap="square" lIns="91440" tIns="45720" rIns="91440" bIns="45720" anchor="t">
            <a:spAutoFit/>
          </a:bodyPr>
          <a:lstStyle/>
          <a:p>
            <a:pPr fontAlgn="base"/>
            <a:r>
              <a:rPr lang="fr-FR" b="1">
                <a:solidFill>
                  <a:schemeClr val="accent4"/>
                </a:solidFill>
                <a:effectLst>
                  <a:outerShdw blurRad="50800" dist="38100" dir="2700000" algn="tl" rotWithShape="0">
                    <a:prstClr val="black">
                      <a:alpha val="40000"/>
                    </a:prstClr>
                  </a:outerShdw>
                </a:effectLst>
              </a:rPr>
              <a:t>LE PROGRAMME-CADRE DE L'UNION EUROPÉENNE POUR LA RECHERCHE ET L'INNOVATION</a:t>
            </a:r>
          </a:p>
        </p:txBody>
      </p:sp>
      <p:sp>
        <p:nvSpPr>
          <p:cNvPr id="12" name="Rectangle à coins arrondis 11">
            <a:extLst>
              <a:ext uri="{FF2B5EF4-FFF2-40B4-BE49-F238E27FC236}">
                <a16:creationId xmlns:a16="http://schemas.microsoft.com/office/drawing/2014/main" id="{4DE91148-A0AE-584E-995B-26A42C99968A}"/>
              </a:ext>
            </a:extLst>
          </p:cNvPr>
          <p:cNvSpPr/>
          <p:nvPr/>
        </p:nvSpPr>
        <p:spPr>
          <a:xfrm>
            <a:off x="4930219" y="1442302"/>
            <a:ext cx="1998482" cy="1890975"/>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à coins arrondis 11">
            <a:extLst>
              <a:ext uri="{FF2B5EF4-FFF2-40B4-BE49-F238E27FC236}">
                <a16:creationId xmlns:a16="http://schemas.microsoft.com/office/drawing/2014/main" id="{B8F65286-5C99-40D9-861E-434241F24E96}"/>
              </a:ext>
            </a:extLst>
          </p:cNvPr>
          <p:cNvSpPr/>
          <p:nvPr/>
        </p:nvSpPr>
        <p:spPr>
          <a:xfrm>
            <a:off x="5235628" y="2249986"/>
            <a:ext cx="1464815" cy="216000"/>
          </a:xfrm>
          <a:prstGeom prst="round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effectLst>
                <a:outerShdw blurRad="50800" dist="38100" dir="5400000" algn="t" rotWithShape="0">
                  <a:prstClr val="black">
                    <a:alpha val="40000"/>
                  </a:prstClr>
                </a:outerShdw>
              </a:effectLst>
            </a:endParaRPr>
          </a:p>
        </p:txBody>
      </p:sp>
    </p:spTree>
    <p:extLst>
      <p:ext uri="{BB962C8B-B14F-4D97-AF65-F5344CB8AC3E}">
        <p14:creationId xmlns:p14="http://schemas.microsoft.com/office/powerpoint/2010/main" val="3902605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pour une image  1">
            <a:extLst>
              <a:ext uri="{FF2B5EF4-FFF2-40B4-BE49-F238E27FC236}">
                <a16:creationId xmlns:a16="http://schemas.microsoft.com/office/drawing/2014/main" id="{54E6E356-5B94-4381-A44A-A37F47771A44}"/>
              </a:ext>
            </a:extLst>
          </p:cNvPr>
          <p:cNvSpPr>
            <a:spLocks noGrp="1"/>
          </p:cNvSpPr>
          <p:nvPr>
            <p:ph type="pic" sz="quarter" idx="13"/>
          </p:nvPr>
        </p:nvSpPr>
        <p:spPr/>
      </p:sp>
      <p:sp>
        <p:nvSpPr>
          <p:cNvPr id="3" name="Titre 2">
            <a:extLst>
              <a:ext uri="{FF2B5EF4-FFF2-40B4-BE49-F238E27FC236}">
                <a16:creationId xmlns:a16="http://schemas.microsoft.com/office/drawing/2014/main" id="{3C61FFA1-7882-4DE4-B8E4-C70FE64200F3}"/>
              </a:ext>
            </a:extLst>
          </p:cNvPr>
          <p:cNvSpPr>
            <a:spLocks noGrp="1"/>
          </p:cNvSpPr>
          <p:nvPr>
            <p:ph type="title"/>
          </p:nvPr>
        </p:nvSpPr>
        <p:spPr/>
        <p:txBody>
          <a:bodyPr/>
          <a:lstStyle/>
          <a:p>
            <a:pPr marL="0" indent="0">
              <a:buNone/>
            </a:pPr>
            <a:r>
              <a:rPr lang="fr-FR"/>
              <a:t>TOPICS 2024</a:t>
            </a:r>
          </a:p>
        </p:txBody>
      </p:sp>
      <p:sp>
        <p:nvSpPr>
          <p:cNvPr id="4" name="Espace réservé de la date 3">
            <a:extLst>
              <a:ext uri="{FF2B5EF4-FFF2-40B4-BE49-F238E27FC236}">
                <a16:creationId xmlns:a16="http://schemas.microsoft.com/office/drawing/2014/main" id="{5289D484-C341-4F3B-9E51-F1F2F68F8106}"/>
              </a:ext>
            </a:extLst>
          </p:cNvPr>
          <p:cNvSpPr>
            <a:spLocks noGrp="1"/>
          </p:cNvSpPr>
          <p:nvPr>
            <p:ph type="dt" sz="half" idx="10"/>
          </p:nvPr>
        </p:nvSpPr>
        <p:spPr/>
        <p:txBody>
          <a:bodyPr/>
          <a:lstStyle/>
          <a:p>
            <a:pPr algn="r"/>
            <a:r>
              <a:rPr lang="fr-FR" cap="all"/>
              <a:t>XX/XX/XXXX</a:t>
            </a:r>
          </a:p>
        </p:txBody>
      </p:sp>
      <p:sp>
        <p:nvSpPr>
          <p:cNvPr id="5" name="Espace réservé du numéro de diapositive 4">
            <a:extLst>
              <a:ext uri="{FF2B5EF4-FFF2-40B4-BE49-F238E27FC236}">
                <a16:creationId xmlns:a16="http://schemas.microsoft.com/office/drawing/2014/main" id="{0403429D-EEA7-477C-922E-3607F1958F9A}"/>
              </a:ext>
            </a:extLst>
          </p:cNvPr>
          <p:cNvSpPr>
            <a:spLocks noGrp="1"/>
          </p:cNvSpPr>
          <p:nvPr>
            <p:ph type="sldNum" sz="quarter" idx="12"/>
          </p:nvPr>
        </p:nvSpPr>
        <p:spPr/>
        <p:txBody>
          <a:bodyPr/>
          <a:lstStyle/>
          <a:p>
            <a:fld id="{733122C9-A0B9-462F-8757-0847AD287B63}" type="slidenum">
              <a:rPr lang="fr-FR" smtClean="0"/>
              <a:pPr/>
              <a:t>20</a:t>
            </a:fld>
            <a:endParaRPr lang="fr-FR"/>
          </a:p>
        </p:txBody>
      </p:sp>
    </p:spTree>
    <p:extLst>
      <p:ext uri="{BB962C8B-B14F-4D97-AF65-F5344CB8AC3E}">
        <p14:creationId xmlns:p14="http://schemas.microsoft.com/office/powerpoint/2010/main" val="227566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552805"/>
          </a:xfrm>
          <a:prstGeom prst="rect">
            <a:avLst/>
          </a:prstGeom>
          <a:noFill/>
          <a:ln>
            <a:noFill/>
          </a:ln>
        </p:spPr>
        <p:txBody>
          <a:bodyPr spcFirstLastPara="1" wrap="square" lIns="0" tIns="0" rIns="0" bIns="0" anchor="t" anchorCtr="0">
            <a:noAutofit/>
          </a:bodyPr>
          <a:lstStyle/>
          <a:p>
            <a:r>
              <a:rPr lang="en-GB" sz="2000">
                <a:solidFill>
                  <a:schemeClr val="tx2"/>
                </a:solidFill>
              </a:rPr>
              <a:t>New European Bauhaus – Innovative solutions for greener and fairer ways of life through arts and culture, architecture and design for all</a:t>
            </a:r>
            <a:r>
              <a:rPr lang="fr-FR" sz="2000">
                <a:solidFill>
                  <a:schemeClr val="tx2"/>
                </a:solidFill>
              </a:rPr>
              <a:t>   </a:t>
            </a:r>
            <a:endParaRPr lang="en-US" sz="2000">
              <a:solidFill>
                <a:schemeClr val="tx2"/>
              </a:solidFill>
            </a:endParaRPr>
          </a:p>
        </p:txBody>
      </p:sp>
      <p:sp>
        <p:nvSpPr>
          <p:cNvPr id="200" name="Google Shape;200;p18"/>
          <p:cNvSpPr txBox="1">
            <a:spLocks noGrp="1"/>
          </p:cNvSpPr>
          <p:nvPr>
            <p:ph type="body" idx="1"/>
          </p:nvPr>
        </p:nvSpPr>
        <p:spPr>
          <a:xfrm>
            <a:off x="240293" y="2257168"/>
            <a:ext cx="8663412" cy="2193650"/>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600" b="1">
                <a:solidFill>
                  <a:schemeClr val="accent4"/>
                </a:solidFill>
              </a:rPr>
              <a:t>Résultats attendus </a:t>
            </a:r>
            <a:endParaRPr lang="fr-FR" sz="1100">
              <a:solidFill>
                <a:schemeClr val="accent4"/>
              </a:solidFill>
            </a:endParaRPr>
          </a:p>
          <a:p>
            <a:pPr>
              <a:spcAft>
                <a:spcPts val="600"/>
              </a:spcAft>
              <a:buClr>
                <a:srgbClr val="000091"/>
              </a:buClr>
              <a:buSzPts val="1500"/>
              <a:buFont typeface="Arial"/>
              <a:buChar char="•"/>
            </a:pPr>
            <a:r>
              <a:rPr lang="fr-FR" sz="1800" b="1"/>
              <a:t>Solutions innovantes</a:t>
            </a:r>
            <a:r>
              <a:rPr lang="fr-FR" sz="1800"/>
              <a:t>, validées lors d'essais pilotes, démontrant comment des </a:t>
            </a:r>
            <a:r>
              <a:rPr lang="fr-FR" sz="1800" b="1"/>
              <a:t>investissements stratégiques </a:t>
            </a:r>
            <a:r>
              <a:rPr lang="fr-FR" sz="1800"/>
              <a:t>dans l'esprit de l'initiative NEB </a:t>
            </a:r>
            <a:r>
              <a:rPr lang="fr-FR" sz="1800" b="1"/>
              <a:t>dans le patrimoine culturel et les actifs culturels</a:t>
            </a:r>
            <a:r>
              <a:rPr lang="fr-FR" sz="1800"/>
              <a:t> (paysages naturels inclus) peuvent être réalisés avec succès. </a:t>
            </a:r>
          </a:p>
          <a:p>
            <a:pPr>
              <a:buClr>
                <a:srgbClr val="000091"/>
              </a:buClr>
              <a:buSzPts val="1500"/>
              <a:buFont typeface="Arial"/>
              <a:buChar char="•"/>
            </a:pPr>
            <a:r>
              <a:rPr lang="fr-FR" sz="1800"/>
              <a:t>Accroître la compréhension et la visibilité du </a:t>
            </a:r>
            <a:r>
              <a:rPr lang="fr-FR" sz="1800" b="1"/>
              <a:t>rôle que peut jouer l'innovation fondée sur la culture</a:t>
            </a:r>
            <a:r>
              <a:rPr lang="fr-FR" sz="1800"/>
              <a:t> et intégrant l'approche NEB. </a:t>
            </a:r>
            <a:endParaRPr lang="fr-FR" sz="1200"/>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1434164" y="1615457"/>
            <a:ext cx="7237906" cy="55280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r"/>
            <a:endParaRPr lang="en-US" sz="2800" b="0">
              <a:solidFill>
                <a:schemeClr val="bg1">
                  <a:lumMod val="50000"/>
                </a:schemeClr>
              </a:solidFill>
            </a:endParaRPr>
          </a:p>
        </p:txBody>
      </p:sp>
      <p:sp>
        <p:nvSpPr>
          <p:cNvPr id="7" name="ZoneTexte 6">
            <a:extLst>
              <a:ext uri="{FF2B5EF4-FFF2-40B4-BE49-F238E27FC236}">
                <a16:creationId xmlns:a16="http://schemas.microsoft.com/office/drawing/2014/main" id="{F1A684ED-C4E7-C074-1839-A81BE633FBBA}"/>
              </a:ext>
            </a:extLst>
          </p:cNvPr>
          <p:cNvSpPr txBox="1"/>
          <p:nvPr/>
        </p:nvSpPr>
        <p:spPr>
          <a:xfrm rot="16200000">
            <a:off x="-206022" y="1137634"/>
            <a:ext cx="824265" cy="307777"/>
          </a:xfrm>
          <a:prstGeom prst="rect">
            <a:avLst/>
          </a:prstGeom>
          <a:noFill/>
        </p:spPr>
        <p:txBody>
          <a:bodyPr wrap="none" rtlCol="0">
            <a:spAutoFit/>
          </a:bodyPr>
          <a:lstStyle/>
          <a:p>
            <a:r>
              <a:rPr lang="fr-FR" i="1">
                <a:solidFill>
                  <a:schemeClr val="accent2"/>
                </a:solidFill>
              </a:rPr>
              <a:t>GREEN</a:t>
            </a:r>
          </a:p>
        </p:txBody>
      </p:sp>
      <p:sp>
        <p:nvSpPr>
          <p:cNvPr id="9" name="ZoneTexte 8">
            <a:extLst>
              <a:ext uri="{FF2B5EF4-FFF2-40B4-BE49-F238E27FC236}">
                <a16:creationId xmlns:a16="http://schemas.microsoft.com/office/drawing/2014/main" id="{D405143C-8771-4F0E-FBF9-F7C75BAAE587}"/>
              </a:ext>
            </a:extLst>
          </p:cNvPr>
          <p:cNvSpPr txBox="1"/>
          <p:nvPr/>
        </p:nvSpPr>
        <p:spPr>
          <a:xfrm>
            <a:off x="325816" y="4824502"/>
            <a:ext cx="8424000" cy="318998"/>
          </a:xfrm>
          <a:prstGeom prst="rect">
            <a:avLst/>
          </a:prstGeom>
          <a:noFill/>
        </p:spPr>
        <p:txBody>
          <a:bodyPr wrap="square">
            <a:spAutoFit/>
          </a:bodyPr>
          <a:lstStyle/>
          <a:p>
            <a:pPr marL="0" indent="0" algn="r">
              <a:lnSpc>
                <a:spcPct val="114999"/>
              </a:lnSpc>
              <a:spcBef>
                <a:spcPts val="300"/>
              </a:spcBef>
              <a:buClr>
                <a:srgbClr val="000091"/>
              </a:buClr>
              <a:buSzPts val="1500"/>
            </a:pPr>
            <a:r>
              <a:rPr lang="fr-FR" sz="1400" b="1">
                <a:solidFill>
                  <a:schemeClr val="tx1"/>
                </a:solidFill>
              </a:rPr>
              <a:t>Action d’innovation (IA). Budget prévisionnel : 16M € - Budget par projet : 3-5 M€</a:t>
            </a:r>
            <a:endParaRPr lang="fr-FR" sz="1400">
              <a:solidFill>
                <a:schemeClr val="tx1"/>
              </a:solidFill>
            </a:endParaRPr>
          </a:p>
        </p:txBody>
      </p:sp>
      <p:sp>
        <p:nvSpPr>
          <p:cNvPr id="12" name="ZoneTexte 11">
            <a:extLst>
              <a:ext uri="{FF2B5EF4-FFF2-40B4-BE49-F238E27FC236}">
                <a16:creationId xmlns:a16="http://schemas.microsoft.com/office/drawing/2014/main" id="{7E569B9F-62ED-E068-4606-1C4F37B9699B}"/>
              </a:ext>
            </a:extLst>
          </p:cNvPr>
          <p:cNvSpPr txBox="1"/>
          <p:nvPr/>
        </p:nvSpPr>
        <p:spPr>
          <a:xfrm>
            <a:off x="3889710" y="344645"/>
            <a:ext cx="4894289" cy="276999"/>
          </a:xfrm>
          <a:prstGeom prst="rect">
            <a:avLst/>
          </a:prstGeom>
          <a:noFill/>
        </p:spPr>
        <p:txBody>
          <a:bodyPr wrap="square" rtlCol="0">
            <a:spAutoFit/>
          </a:bodyPr>
          <a:lstStyle/>
          <a:p>
            <a:pPr algn="r" fontAlgn="base"/>
            <a:r>
              <a:rPr lang="fr-FR" sz="1200" b="1" u="sng">
                <a:solidFill>
                  <a:schemeClr val="tx1"/>
                </a:solidFill>
              </a:rPr>
              <a:t>HORIZON-CL2-2024-HERITAGE-01-01</a:t>
            </a:r>
            <a:r>
              <a:rPr lang="en-US" sz="1200">
                <a:solidFill>
                  <a:schemeClr val="tx1"/>
                </a:solidFill>
              </a:rPr>
              <a:t>​</a:t>
            </a:r>
          </a:p>
        </p:txBody>
      </p:sp>
    </p:spTree>
    <p:extLst>
      <p:ext uri="{BB962C8B-B14F-4D97-AF65-F5344CB8AC3E}">
        <p14:creationId xmlns:p14="http://schemas.microsoft.com/office/powerpoint/2010/main" val="1338537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76085" y="1058079"/>
            <a:ext cx="8424000" cy="552805"/>
          </a:xfrm>
          <a:prstGeom prst="rect">
            <a:avLst/>
          </a:prstGeom>
          <a:noFill/>
          <a:ln>
            <a:noFill/>
          </a:ln>
        </p:spPr>
        <p:txBody>
          <a:bodyPr spcFirstLastPara="1" wrap="square" lIns="0" tIns="0" rIns="0" bIns="0" anchor="t" anchorCtr="0">
            <a:noAutofit/>
          </a:bodyPr>
          <a:lstStyle/>
          <a:p>
            <a:r>
              <a:rPr lang="fr-FR" sz="2000">
                <a:solidFill>
                  <a:schemeClr val="tx2"/>
                </a:solidFill>
              </a:rPr>
              <a:t>Cultural and </a:t>
            </a:r>
            <a:r>
              <a:rPr lang="fr-FR" sz="2000" err="1">
                <a:solidFill>
                  <a:schemeClr val="tx2"/>
                </a:solidFill>
              </a:rPr>
              <a:t>creative</a:t>
            </a:r>
            <a:r>
              <a:rPr lang="fr-FR" sz="2000">
                <a:solidFill>
                  <a:schemeClr val="tx2"/>
                </a:solidFill>
              </a:rPr>
              <a:t> industries for a </a:t>
            </a:r>
            <a:r>
              <a:rPr lang="fr-FR" sz="2000" err="1">
                <a:solidFill>
                  <a:schemeClr val="tx2"/>
                </a:solidFill>
              </a:rPr>
              <a:t>sustainable</a:t>
            </a:r>
            <a:r>
              <a:rPr lang="fr-FR" sz="2000">
                <a:solidFill>
                  <a:schemeClr val="tx2"/>
                </a:solidFill>
              </a:rPr>
              <a:t> </a:t>
            </a:r>
            <a:r>
              <a:rPr lang="fr-FR" sz="2000" err="1">
                <a:solidFill>
                  <a:schemeClr val="tx2"/>
                </a:solidFill>
              </a:rPr>
              <a:t>climate</a:t>
            </a:r>
            <a:r>
              <a:rPr lang="fr-FR" sz="2000">
                <a:solidFill>
                  <a:schemeClr val="tx2"/>
                </a:solidFill>
              </a:rPr>
              <a:t> transition</a:t>
            </a:r>
          </a:p>
        </p:txBody>
      </p:sp>
      <p:sp>
        <p:nvSpPr>
          <p:cNvPr id="200" name="Google Shape;200;p18"/>
          <p:cNvSpPr txBox="1">
            <a:spLocks noGrp="1"/>
          </p:cNvSpPr>
          <p:nvPr>
            <p:ph type="body" idx="1"/>
          </p:nvPr>
        </p:nvSpPr>
        <p:spPr>
          <a:xfrm>
            <a:off x="325816" y="1697608"/>
            <a:ext cx="8663412" cy="3034123"/>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600" b="1">
                <a:solidFill>
                  <a:schemeClr val="accent4"/>
                </a:solidFill>
              </a:rPr>
              <a:t>Résultats attendus </a:t>
            </a:r>
            <a:endParaRPr lang="fr-FR" sz="1600">
              <a:solidFill>
                <a:schemeClr val="accent4"/>
              </a:solidFill>
            </a:endParaRPr>
          </a:p>
          <a:p>
            <a:pPr marL="514350" indent="-285750">
              <a:spcAft>
                <a:spcPts val="600"/>
              </a:spcAft>
              <a:buClr>
                <a:srgbClr val="000091"/>
              </a:buClr>
              <a:buSzPts val="1500"/>
              <a:buFont typeface="Arial,Sans-Serif"/>
              <a:buChar char="•"/>
            </a:pPr>
            <a:r>
              <a:rPr lang="en-US" sz="1800" err="1"/>
              <a:t>Approche</a:t>
            </a:r>
            <a:r>
              <a:rPr lang="en-US" sz="1800"/>
              <a:t>(s) </a:t>
            </a:r>
            <a:r>
              <a:rPr lang="en-US" sz="1800" err="1"/>
              <a:t>affinée</a:t>
            </a:r>
            <a:r>
              <a:rPr lang="en-US" sz="1800"/>
              <a:t>(s) et </a:t>
            </a:r>
            <a:r>
              <a:rPr lang="en-US" sz="1800" err="1"/>
              <a:t>validée</a:t>
            </a:r>
            <a:r>
              <a:rPr lang="en-US" sz="1800"/>
              <a:t>(s) pour que les ICC </a:t>
            </a:r>
            <a:r>
              <a:rPr lang="en-US" sz="1800" err="1"/>
              <a:t>deviennent</a:t>
            </a:r>
            <a:r>
              <a:rPr lang="en-US" sz="1800"/>
              <a:t> de </a:t>
            </a:r>
            <a:r>
              <a:rPr lang="en-US" sz="1800" err="1"/>
              <a:t>véritables</a:t>
            </a:r>
            <a:r>
              <a:rPr lang="en-US" sz="1800"/>
              <a:t> </a:t>
            </a:r>
            <a:r>
              <a:rPr lang="en-US" sz="1800" err="1"/>
              <a:t>moteurs</a:t>
            </a:r>
            <a:r>
              <a:rPr lang="en-US" sz="1800"/>
              <a:t> </a:t>
            </a:r>
            <a:r>
              <a:rPr lang="en-US" sz="1800" err="1"/>
              <a:t>d'une</a:t>
            </a:r>
            <a:r>
              <a:rPr lang="en-US" sz="1800"/>
              <a:t> transition </a:t>
            </a:r>
            <a:r>
              <a:rPr lang="en-US" sz="1800" err="1"/>
              <a:t>climatique</a:t>
            </a:r>
            <a:r>
              <a:rPr lang="en-US" sz="1800"/>
              <a:t> durable. </a:t>
            </a:r>
          </a:p>
          <a:p>
            <a:pPr>
              <a:spcAft>
                <a:spcPts val="600"/>
              </a:spcAft>
              <a:buClr>
                <a:srgbClr val="000091"/>
              </a:buClr>
              <a:buSzPts val="1500"/>
              <a:buFont typeface="Arial"/>
              <a:buChar char="•"/>
            </a:pPr>
            <a:r>
              <a:rPr lang="en-US" sz="1800"/>
              <a:t>Contributions </a:t>
            </a:r>
            <a:r>
              <a:rPr lang="en-US" sz="1800" err="1"/>
              <a:t>significatives</a:t>
            </a:r>
            <a:r>
              <a:rPr lang="en-US" sz="1800"/>
              <a:t> pour aider les ICC </a:t>
            </a:r>
            <a:r>
              <a:rPr lang="en-US" sz="1800" err="1"/>
              <a:t>européennes</a:t>
            </a:r>
            <a:r>
              <a:rPr lang="en-US" sz="1800"/>
              <a:t> </a:t>
            </a:r>
            <a:r>
              <a:rPr lang="en-US" sz="1800" err="1"/>
              <a:t>à</a:t>
            </a:r>
            <a:r>
              <a:rPr lang="en-US" sz="1800"/>
              <a:t> </a:t>
            </a:r>
            <a:r>
              <a:rPr lang="en-US" sz="1800" err="1"/>
              <a:t>mieux</a:t>
            </a:r>
            <a:r>
              <a:rPr lang="en-US" sz="1800"/>
              <a:t> se </a:t>
            </a:r>
            <a:r>
              <a:rPr lang="en-US" sz="1800" err="1"/>
              <a:t>préparer</a:t>
            </a:r>
            <a:r>
              <a:rPr lang="en-US" sz="1800"/>
              <a:t> </a:t>
            </a:r>
            <a:r>
              <a:rPr lang="en-US" sz="1800" err="1"/>
              <a:t>à</a:t>
            </a:r>
            <a:r>
              <a:rPr lang="en-US" sz="1800"/>
              <a:t> </a:t>
            </a:r>
            <a:r>
              <a:rPr lang="en-US" sz="1800" err="1"/>
              <a:t>s'adapter</a:t>
            </a:r>
            <a:r>
              <a:rPr lang="en-US" sz="1800"/>
              <a:t> et </a:t>
            </a:r>
            <a:r>
              <a:rPr lang="en-US" sz="1800" err="1"/>
              <a:t>à</a:t>
            </a:r>
            <a:r>
              <a:rPr lang="en-US" sz="1800"/>
              <a:t> </a:t>
            </a:r>
            <a:r>
              <a:rPr lang="en-US" sz="1800" err="1"/>
              <a:t>contribuer</a:t>
            </a:r>
            <a:r>
              <a:rPr lang="en-US" sz="1800"/>
              <a:t> </a:t>
            </a:r>
            <a:r>
              <a:rPr lang="en-US" sz="1800" err="1"/>
              <a:t>à</a:t>
            </a:r>
            <a:r>
              <a:rPr lang="en-US" sz="1800"/>
              <a:t> la transition </a:t>
            </a:r>
            <a:r>
              <a:rPr lang="en-US" sz="1800" err="1"/>
              <a:t>climatique</a:t>
            </a:r>
            <a:r>
              <a:rPr lang="en-US" sz="1800"/>
              <a:t> (</a:t>
            </a:r>
            <a:r>
              <a:rPr lang="en-US" sz="1800" err="1"/>
              <a:t>objectifs</a:t>
            </a:r>
            <a:r>
              <a:rPr lang="en-US" sz="1800"/>
              <a:t> de 2030 du Green Deal).</a:t>
            </a:r>
          </a:p>
          <a:p>
            <a:pPr>
              <a:spcAft>
                <a:spcPts val="600"/>
              </a:spcAft>
              <a:buClr>
                <a:srgbClr val="000091"/>
              </a:buClr>
              <a:buSzPts val="1500"/>
              <a:buChar char="•"/>
            </a:pPr>
            <a:r>
              <a:rPr lang="en-US" sz="1800"/>
              <a:t>Les </a:t>
            </a:r>
            <a:r>
              <a:rPr lang="en-US" sz="1800" err="1"/>
              <a:t>résultats</a:t>
            </a:r>
            <a:r>
              <a:rPr lang="en-US" sz="1800"/>
              <a:t> </a:t>
            </a:r>
            <a:r>
              <a:rPr lang="en-US" sz="1800" err="1"/>
              <a:t>doivent</a:t>
            </a:r>
            <a:r>
              <a:rPr lang="en-US" sz="1800"/>
              <a:t> </a:t>
            </a:r>
            <a:r>
              <a:rPr lang="en-US" sz="1800" err="1"/>
              <a:t>être</a:t>
            </a:r>
            <a:r>
              <a:rPr lang="en-US" sz="1800"/>
              <a:t> </a:t>
            </a:r>
            <a:r>
              <a:rPr lang="en-US" sz="1800" err="1"/>
              <a:t>valables</a:t>
            </a:r>
            <a:r>
              <a:rPr lang="en-US" sz="1800"/>
              <a:t> au </a:t>
            </a:r>
            <a:r>
              <a:rPr lang="en-US" sz="1800" err="1"/>
              <a:t>niveau</a:t>
            </a:r>
            <a:r>
              <a:rPr lang="en-US" sz="1800"/>
              <a:t> </a:t>
            </a:r>
            <a:r>
              <a:rPr lang="en-US" sz="1800" err="1"/>
              <a:t>européen</a:t>
            </a:r>
            <a:r>
              <a:rPr lang="en-US" sz="1800"/>
              <a:t>, les </a:t>
            </a:r>
            <a:r>
              <a:rPr lang="en-US" sz="1800" err="1"/>
              <a:t>essais</a:t>
            </a:r>
            <a:r>
              <a:rPr lang="en-US" sz="1800"/>
              <a:t> </a:t>
            </a:r>
            <a:r>
              <a:rPr lang="en-US" sz="1800" err="1"/>
              <a:t>pilotes</a:t>
            </a:r>
            <a:r>
              <a:rPr lang="en-US" sz="1800"/>
              <a:t> </a:t>
            </a:r>
            <a:r>
              <a:rPr lang="en-US" sz="1800" err="1"/>
              <a:t>doivent</a:t>
            </a:r>
            <a:r>
              <a:rPr lang="en-US" sz="1800"/>
              <a:t> </a:t>
            </a:r>
            <a:r>
              <a:rPr lang="en-US" sz="1800" err="1"/>
              <a:t>donc</a:t>
            </a:r>
            <a:r>
              <a:rPr lang="en-US" sz="1800"/>
              <a:t> </a:t>
            </a:r>
            <a:r>
              <a:rPr lang="en-US" sz="1800" err="1"/>
              <a:t>impliquer</a:t>
            </a:r>
            <a:r>
              <a:rPr lang="en-US" sz="1800"/>
              <a:t> au </a:t>
            </a:r>
            <a:r>
              <a:rPr lang="en-US" sz="1800" err="1"/>
              <a:t>moins</a:t>
            </a:r>
            <a:r>
              <a:rPr lang="en-US" sz="1800"/>
              <a:t> cinq </a:t>
            </a:r>
            <a:r>
              <a:rPr lang="en-US" sz="1800" err="1"/>
              <a:t>États</a:t>
            </a:r>
            <a:r>
              <a:rPr lang="en-US" sz="1800"/>
              <a:t> </a:t>
            </a:r>
            <a:r>
              <a:rPr lang="en-US" sz="1800" err="1"/>
              <a:t>membres</a:t>
            </a:r>
            <a:r>
              <a:rPr lang="en-US" sz="1800"/>
              <a:t>/pays </a:t>
            </a:r>
            <a:r>
              <a:rPr lang="en-US" sz="1800" err="1"/>
              <a:t>associés</a:t>
            </a:r>
            <a:r>
              <a:rPr lang="en-US" sz="1800"/>
              <a:t>,</a:t>
            </a:r>
            <a:endParaRPr lang="en-US" sz="1800">
              <a:solidFill>
                <a:srgbClr val="000091"/>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889710" y="1306343"/>
            <a:ext cx="4878205" cy="28254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r"/>
            <a:endParaRPr lang="fr-FR" sz="1600" b="0">
              <a:solidFill>
                <a:schemeClr val="bg1">
                  <a:lumMod val="50000"/>
                </a:schemeClr>
              </a:solidFill>
            </a:endParaRPr>
          </a:p>
        </p:txBody>
      </p:sp>
      <p:sp>
        <p:nvSpPr>
          <p:cNvPr id="7" name="ZoneTexte 6">
            <a:extLst>
              <a:ext uri="{FF2B5EF4-FFF2-40B4-BE49-F238E27FC236}">
                <a16:creationId xmlns:a16="http://schemas.microsoft.com/office/drawing/2014/main" id="{C6029015-9BD1-79D8-88CC-9919DECC48F6}"/>
              </a:ext>
            </a:extLst>
          </p:cNvPr>
          <p:cNvSpPr txBox="1"/>
          <p:nvPr/>
        </p:nvSpPr>
        <p:spPr>
          <a:xfrm rot="16200000">
            <a:off x="-206022" y="1137634"/>
            <a:ext cx="824265" cy="307777"/>
          </a:xfrm>
          <a:prstGeom prst="rect">
            <a:avLst/>
          </a:prstGeom>
          <a:noFill/>
        </p:spPr>
        <p:txBody>
          <a:bodyPr wrap="none" rtlCol="0">
            <a:spAutoFit/>
          </a:bodyPr>
          <a:lstStyle/>
          <a:p>
            <a:r>
              <a:rPr lang="fr-FR" i="1">
                <a:solidFill>
                  <a:schemeClr val="accent2"/>
                </a:solidFill>
              </a:rPr>
              <a:t>GREEN</a:t>
            </a:r>
          </a:p>
        </p:txBody>
      </p:sp>
      <p:sp>
        <p:nvSpPr>
          <p:cNvPr id="8" name="ZoneTexte 7">
            <a:extLst>
              <a:ext uri="{FF2B5EF4-FFF2-40B4-BE49-F238E27FC236}">
                <a16:creationId xmlns:a16="http://schemas.microsoft.com/office/drawing/2014/main" id="{1C4B7298-A730-6A21-D956-446018B4229B}"/>
              </a:ext>
            </a:extLst>
          </p:cNvPr>
          <p:cNvSpPr txBox="1"/>
          <p:nvPr/>
        </p:nvSpPr>
        <p:spPr>
          <a:xfrm>
            <a:off x="325816" y="4824502"/>
            <a:ext cx="8424000" cy="318998"/>
          </a:xfrm>
          <a:prstGeom prst="rect">
            <a:avLst/>
          </a:prstGeom>
          <a:noFill/>
        </p:spPr>
        <p:txBody>
          <a:bodyPr wrap="square">
            <a:spAutoFit/>
          </a:bodyPr>
          <a:lstStyle/>
          <a:p>
            <a:pPr marL="0" indent="0" algn="r">
              <a:lnSpc>
                <a:spcPct val="114999"/>
              </a:lnSpc>
              <a:spcBef>
                <a:spcPts val="300"/>
              </a:spcBef>
              <a:buClr>
                <a:srgbClr val="000091"/>
              </a:buClr>
              <a:buSzPts val="1500"/>
            </a:pPr>
            <a:r>
              <a:rPr lang="fr-FR" sz="1400" b="1">
                <a:solidFill>
                  <a:schemeClr val="tx1"/>
                </a:solidFill>
              </a:rPr>
              <a:t>Action d’innovation (IA). Budget prévisionnel : 13M € - Budget par projet : 3-4 M€</a:t>
            </a:r>
            <a:endParaRPr lang="fr-FR" sz="1400">
              <a:solidFill>
                <a:schemeClr val="tx1"/>
              </a:solidFill>
            </a:endParaRPr>
          </a:p>
        </p:txBody>
      </p:sp>
      <p:sp>
        <p:nvSpPr>
          <p:cNvPr id="9" name="ZoneTexte 8">
            <a:extLst>
              <a:ext uri="{FF2B5EF4-FFF2-40B4-BE49-F238E27FC236}">
                <a16:creationId xmlns:a16="http://schemas.microsoft.com/office/drawing/2014/main" id="{8AD07468-0FF9-8313-EAF5-A0F07C5C055C}"/>
              </a:ext>
            </a:extLst>
          </p:cNvPr>
          <p:cNvSpPr txBox="1"/>
          <p:nvPr/>
        </p:nvSpPr>
        <p:spPr>
          <a:xfrm>
            <a:off x="3889710" y="344645"/>
            <a:ext cx="4894289" cy="276999"/>
          </a:xfrm>
          <a:prstGeom prst="rect">
            <a:avLst/>
          </a:prstGeom>
          <a:noFill/>
        </p:spPr>
        <p:txBody>
          <a:bodyPr wrap="square" rtlCol="0">
            <a:spAutoFit/>
          </a:bodyPr>
          <a:lstStyle/>
          <a:p>
            <a:pPr algn="r" fontAlgn="base"/>
            <a:r>
              <a:rPr lang="fr-FR" sz="1200" b="1" u="sng">
                <a:solidFill>
                  <a:schemeClr val="tx1"/>
                </a:solidFill>
              </a:rPr>
              <a:t>HORIZON-CL2-2024-HERITAGE-01-02</a:t>
            </a:r>
            <a:r>
              <a:rPr lang="en-US" sz="1200">
                <a:solidFill>
                  <a:schemeClr val="tx1"/>
                </a:solidFill>
              </a:rPr>
              <a:t>​</a:t>
            </a:r>
          </a:p>
        </p:txBody>
      </p:sp>
    </p:spTree>
    <p:extLst>
      <p:ext uri="{BB962C8B-B14F-4D97-AF65-F5344CB8AC3E}">
        <p14:creationId xmlns:p14="http://schemas.microsoft.com/office/powerpoint/2010/main" val="1114063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60000" y="1167628"/>
            <a:ext cx="8424000" cy="552805"/>
          </a:xfrm>
          <a:prstGeom prst="rect">
            <a:avLst/>
          </a:prstGeom>
          <a:noFill/>
          <a:ln>
            <a:noFill/>
          </a:ln>
        </p:spPr>
        <p:txBody>
          <a:bodyPr spcFirstLastPara="1" wrap="square" lIns="0" tIns="0" rIns="0" bIns="0" anchor="t" anchorCtr="0">
            <a:noAutofit/>
          </a:bodyPr>
          <a:lstStyle/>
          <a:p>
            <a:r>
              <a:rPr lang="en-GB" sz="2000">
                <a:solidFill>
                  <a:schemeClr val="tx2"/>
                </a:solidFill>
              </a:rPr>
              <a:t>Leverage the digital transition for competitive European cultural and creative industries</a:t>
            </a:r>
            <a:r>
              <a:rPr lang="fr-FR" sz="2000">
                <a:solidFill>
                  <a:schemeClr val="tx2"/>
                </a:solidFill>
              </a:rPr>
              <a:t> </a:t>
            </a:r>
            <a:endParaRPr lang="en-US" sz="2000">
              <a:solidFill>
                <a:schemeClr val="tx2"/>
              </a:solidFill>
            </a:endParaRPr>
          </a:p>
        </p:txBody>
      </p:sp>
      <p:sp>
        <p:nvSpPr>
          <p:cNvPr id="200" name="Google Shape;200;p18"/>
          <p:cNvSpPr txBox="1">
            <a:spLocks noGrp="1"/>
          </p:cNvSpPr>
          <p:nvPr>
            <p:ph type="body" idx="1"/>
          </p:nvPr>
        </p:nvSpPr>
        <p:spPr>
          <a:xfrm>
            <a:off x="359998" y="1929116"/>
            <a:ext cx="8509523" cy="2686703"/>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600" b="1">
                <a:solidFill>
                  <a:schemeClr val="accent4"/>
                </a:solidFill>
              </a:rPr>
              <a:t>Résultats attendus </a:t>
            </a:r>
            <a:endParaRPr lang="en-US" sz="1600"/>
          </a:p>
          <a:p>
            <a:pPr>
              <a:spcAft>
                <a:spcPts val="600"/>
              </a:spcAft>
              <a:buClr>
                <a:srgbClr val="000091"/>
              </a:buClr>
              <a:buSzPts val="1500"/>
              <a:buFont typeface="Arial"/>
              <a:buChar char="•"/>
            </a:pPr>
            <a:r>
              <a:rPr lang="en-US" sz="1800"/>
              <a:t>Des </a:t>
            </a:r>
            <a:r>
              <a:rPr lang="en-US" sz="1800" err="1"/>
              <a:t>mesures</a:t>
            </a:r>
            <a:r>
              <a:rPr lang="en-US" sz="1800"/>
              <a:t> </a:t>
            </a:r>
            <a:r>
              <a:rPr lang="en-US" sz="1800" err="1"/>
              <a:t>validées</a:t>
            </a:r>
            <a:r>
              <a:rPr lang="en-US" sz="1800"/>
              <a:t> et </a:t>
            </a:r>
            <a:r>
              <a:rPr lang="en-US" sz="1800" err="1"/>
              <a:t>affinées</a:t>
            </a:r>
            <a:r>
              <a:rPr lang="en-US" sz="1800"/>
              <a:t> pour </a:t>
            </a:r>
            <a:r>
              <a:rPr lang="en-US" sz="1800" err="1"/>
              <a:t>accroître</a:t>
            </a:r>
            <a:r>
              <a:rPr lang="en-US" sz="1800"/>
              <a:t> </a:t>
            </a:r>
            <a:r>
              <a:rPr lang="en-US" sz="1800" err="1"/>
              <a:t>l'utilisation</a:t>
            </a:r>
            <a:r>
              <a:rPr lang="en-US" sz="1800"/>
              <a:t> des technologies </a:t>
            </a:r>
            <a:r>
              <a:rPr lang="en-US" sz="1800" err="1"/>
              <a:t>numériques</a:t>
            </a:r>
            <a:r>
              <a:rPr lang="en-US" sz="1800"/>
              <a:t> </a:t>
            </a:r>
            <a:r>
              <a:rPr lang="en-US" sz="1800" err="1"/>
              <a:t>innovantes</a:t>
            </a:r>
            <a:r>
              <a:rPr lang="en-US" sz="1800"/>
              <a:t> par les industries </a:t>
            </a:r>
            <a:r>
              <a:rPr lang="en-US" sz="1800" err="1"/>
              <a:t>culturelles</a:t>
            </a:r>
            <a:r>
              <a:rPr lang="en-US" sz="1800"/>
              <a:t> et </a:t>
            </a:r>
            <a:r>
              <a:rPr lang="en-US" sz="1800" err="1"/>
              <a:t>créatives</a:t>
            </a:r>
            <a:r>
              <a:rPr lang="en-US" sz="1800"/>
              <a:t> (ICC) </a:t>
            </a:r>
            <a:r>
              <a:rPr lang="en-US" sz="1800" err="1"/>
              <a:t>d'Europe</a:t>
            </a:r>
            <a:r>
              <a:rPr lang="en-US" sz="1800"/>
              <a:t>, </a:t>
            </a:r>
            <a:r>
              <a:rPr lang="en-US" sz="1800" err="1"/>
              <a:t>en</a:t>
            </a:r>
            <a:r>
              <a:rPr lang="en-US" sz="1800"/>
              <a:t> </a:t>
            </a:r>
            <a:r>
              <a:rPr lang="en-US" sz="1800" err="1"/>
              <a:t>vue</a:t>
            </a:r>
            <a:r>
              <a:rPr lang="en-US" sz="1800"/>
              <a:t> </a:t>
            </a:r>
            <a:r>
              <a:rPr lang="en-US" sz="1800" err="1"/>
              <a:t>d'une</a:t>
            </a:r>
            <a:r>
              <a:rPr lang="en-US" sz="1800"/>
              <a:t> </a:t>
            </a:r>
            <a:r>
              <a:rPr lang="en-US" sz="1800" err="1"/>
              <a:t>compétitivité</a:t>
            </a:r>
            <a:r>
              <a:rPr lang="en-US" sz="1800"/>
              <a:t> et </a:t>
            </a:r>
            <a:r>
              <a:rPr lang="en-US" sz="1800" err="1"/>
              <a:t>d'une</a:t>
            </a:r>
            <a:r>
              <a:rPr lang="en-US" sz="1800"/>
              <a:t> </a:t>
            </a:r>
            <a:r>
              <a:rPr lang="en-US" sz="1800" err="1"/>
              <a:t>durabilité</a:t>
            </a:r>
            <a:r>
              <a:rPr lang="en-US" sz="1800"/>
              <a:t> accrues.</a:t>
            </a:r>
          </a:p>
          <a:p>
            <a:pPr>
              <a:spcAft>
                <a:spcPts val="600"/>
              </a:spcAft>
              <a:buClr>
                <a:srgbClr val="000091"/>
              </a:buClr>
              <a:buSzPts val="1500"/>
              <a:buFont typeface="Arial"/>
              <a:buChar char="•"/>
            </a:pPr>
            <a:r>
              <a:rPr lang="en-US" sz="1800"/>
              <a:t>Des ICC </a:t>
            </a:r>
            <a:r>
              <a:rPr lang="en-US" sz="1800" err="1"/>
              <a:t>européennes</a:t>
            </a:r>
            <a:r>
              <a:rPr lang="en-US" sz="1800"/>
              <a:t> </a:t>
            </a:r>
            <a:r>
              <a:rPr lang="en-US" sz="1800" err="1"/>
              <a:t>capables</a:t>
            </a:r>
            <a:r>
              <a:rPr lang="en-US" sz="1800"/>
              <a:t> de </a:t>
            </a:r>
            <a:r>
              <a:rPr lang="en-US" sz="1800" err="1"/>
              <a:t>contribuer</a:t>
            </a:r>
            <a:r>
              <a:rPr lang="en-US" sz="1800"/>
              <a:t> </a:t>
            </a:r>
            <a:r>
              <a:rPr lang="en-US" sz="1800" err="1"/>
              <a:t>à</a:t>
            </a:r>
            <a:r>
              <a:rPr lang="en-US" sz="1800"/>
              <a:t> </a:t>
            </a:r>
            <a:r>
              <a:rPr lang="en-US" sz="1800" err="1"/>
              <a:t>une</a:t>
            </a:r>
            <a:r>
              <a:rPr lang="en-US" sz="1800"/>
              <a:t> transition numérique </a:t>
            </a:r>
            <a:r>
              <a:rPr lang="en-US" sz="1800" err="1"/>
              <a:t>centrée</a:t>
            </a:r>
            <a:r>
              <a:rPr lang="en-US" sz="1800"/>
              <a:t> sur </a:t>
            </a:r>
            <a:r>
              <a:rPr lang="en-US" sz="1800" err="1"/>
              <a:t>l'humain</a:t>
            </a:r>
            <a:r>
              <a:rPr lang="en-US" sz="1800"/>
              <a:t>.</a:t>
            </a:r>
            <a:endParaRPr lang="en-US" sz="1800" i="1">
              <a:solidFill>
                <a:srgbClr val="000091"/>
              </a:solidFill>
            </a:endParaRPr>
          </a:p>
        </p:txBody>
      </p:sp>
      <p:sp>
        <p:nvSpPr>
          <p:cNvPr id="6" name="ZoneTexte 5">
            <a:extLst>
              <a:ext uri="{FF2B5EF4-FFF2-40B4-BE49-F238E27FC236}">
                <a16:creationId xmlns:a16="http://schemas.microsoft.com/office/drawing/2014/main" id="{101979C4-71A1-67D4-D4E9-961A0423FF40}"/>
              </a:ext>
            </a:extLst>
          </p:cNvPr>
          <p:cNvSpPr txBox="1"/>
          <p:nvPr/>
        </p:nvSpPr>
        <p:spPr>
          <a:xfrm rot="16200000">
            <a:off x="-234876" y="1137634"/>
            <a:ext cx="881973" cy="307777"/>
          </a:xfrm>
          <a:prstGeom prst="rect">
            <a:avLst/>
          </a:prstGeom>
          <a:noFill/>
        </p:spPr>
        <p:txBody>
          <a:bodyPr wrap="none" rtlCol="0">
            <a:spAutoFit/>
          </a:bodyPr>
          <a:lstStyle/>
          <a:p>
            <a:r>
              <a:rPr lang="fr-FR" i="1">
                <a:solidFill>
                  <a:schemeClr val="accent2"/>
                </a:solidFill>
              </a:rPr>
              <a:t>DIGITAL</a:t>
            </a:r>
          </a:p>
        </p:txBody>
      </p:sp>
      <p:sp>
        <p:nvSpPr>
          <p:cNvPr id="7" name="ZoneTexte 6">
            <a:extLst>
              <a:ext uri="{FF2B5EF4-FFF2-40B4-BE49-F238E27FC236}">
                <a16:creationId xmlns:a16="http://schemas.microsoft.com/office/drawing/2014/main" id="{68E29381-DF45-E351-861C-26B52CD10741}"/>
              </a:ext>
            </a:extLst>
          </p:cNvPr>
          <p:cNvSpPr txBox="1"/>
          <p:nvPr/>
        </p:nvSpPr>
        <p:spPr>
          <a:xfrm>
            <a:off x="325816" y="4824502"/>
            <a:ext cx="8424000" cy="318998"/>
          </a:xfrm>
          <a:prstGeom prst="rect">
            <a:avLst/>
          </a:prstGeom>
          <a:noFill/>
        </p:spPr>
        <p:txBody>
          <a:bodyPr wrap="square">
            <a:spAutoFit/>
          </a:bodyPr>
          <a:lstStyle/>
          <a:p>
            <a:pPr marL="0" indent="0" algn="r">
              <a:lnSpc>
                <a:spcPct val="114999"/>
              </a:lnSpc>
              <a:spcBef>
                <a:spcPts val="300"/>
              </a:spcBef>
              <a:buClr>
                <a:srgbClr val="000091"/>
              </a:buClr>
              <a:buSzPts val="1500"/>
            </a:pPr>
            <a:r>
              <a:rPr lang="fr-FR" sz="1400" b="1">
                <a:solidFill>
                  <a:schemeClr val="tx1"/>
                </a:solidFill>
              </a:rPr>
              <a:t>Action d’innovation (IA). Budget prévisionnel : 13M € - Budget par projet : 3-4 M€</a:t>
            </a:r>
            <a:endParaRPr lang="fr-FR" sz="1400">
              <a:solidFill>
                <a:schemeClr val="tx1"/>
              </a:solidFill>
            </a:endParaRPr>
          </a:p>
        </p:txBody>
      </p:sp>
      <p:sp>
        <p:nvSpPr>
          <p:cNvPr id="8" name="ZoneTexte 7">
            <a:extLst>
              <a:ext uri="{FF2B5EF4-FFF2-40B4-BE49-F238E27FC236}">
                <a16:creationId xmlns:a16="http://schemas.microsoft.com/office/drawing/2014/main" id="{9D688A89-FF17-A24E-ECD2-2A7089B8C048}"/>
              </a:ext>
            </a:extLst>
          </p:cNvPr>
          <p:cNvSpPr txBox="1"/>
          <p:nvPr/>
        </p:nvSpPr>
        <p:spPr>
          <a:xfrm>
            <a:off x="3889710" y="344645"/>
            <a:ext cx="4894289" cy="276999"/>
          </a:xfrm>
          <a:prstGeom prst="rect">
            <a:avLst/>
          </a:prstGeom>
          <a:noFill/>
        </p:spPr>
        <p:txBody>
          <a:bodyPr wrap="square" rtlCol="0">
            <a:spAutoFit/>
          </a:bodyPr>
          <a:lstStyle/>
          <a:p>
            <a:pPr algn="r" fontAlgn="base"/>
            <a:r>
              <a:rPr lang="fr-FR" sz="1200" b="1" u="sng">
                <a:solidFill>
                  <a:schemeClr val="tx1"/>
                </a:solidFill>
              </a:rPr>
              <a:t>HORIZON-CL2-2024-HERITAGE-01-03</a:t>
            </a:r>
            <a:r>
              <a:rPr lang="en-US" sz="1200">
                <a:solidFill>
                  <a:schemeClr val="tx1"/>
                </a:solidFill>
              </a:rPr>
              <a:t>​</a:t>
            </a:r>
          </a:p>
        </p:txBody>
      </p:sp>
    </p:spTree>
    <p:extLst>
      <p:ext uri="{BB962C8B-B14F-4D97-AF65-F5344CB8AC3E}">
        <p14:creationId xmlns:p14="http://schemas.microsoft.com/office/powerpoint/2010/main" val="3424814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552805"/>
          </a:xfrm>
          <a:prstGeom prst="rect">
            <a:avLst/>
          </a:prstGeom>
          <a:noFill/>
          <a:ln>
            <a:noFill/>
          </a:ln>
        </p:spPr>
        <p:txBody>
          <a:bodyPr spcFirstLastPara="1" wrap="square" lIns="0" tIns="0" rIns="0" bIns="0" anchor="t" anchorCtr="0">
            <a:noAutofit/>
          </a:bodyPr>
          <a:lstStyle/>
          <a:p>
            <a:r>
              <a:rPr lang="en-GB" sz="2000">
                <a:solidFill>
                  <a:schemeClr val="tx2"/>
                </a:solidFill>
              </a:rPr>
              <a:t>Europe’s cultural heritage and arts – promoting our values at home and abroad</a:t>
            </a:r>
            <a:r>
              <a:rPr lang="fr-FR" sz="2000" b="0">
                <a:solidFill>
                  <a:schemeClr val="tx2"/>
                </a:solidFill>
              </a:rPr>
              <a:t> </a:t>
            </a:r>
            <a:r>
              <a:rPr lang="fr-FR" sz="2000">
                <a:solidFill>
                  <a:schemeClr val="tx2"/>
                </a:solidFill>
              </a:rPr>
              <a:t> </a:t>
            </a:r>
            <a:endParaRPr lang="en-US" sz="2000">
              <a:solidFill>
                <a:schemeClr val="tx2"/>
              </a:solidFill>
            </a:endParaRPr>
          </a:p>
        </p:txBody>
      </p:sp>
      <p:sp>
        <p:nvSpPr>
          <p:cNvPr id="200" name="Google Shape;200;p18"/>
          <p:cNvSpPr txBox="1">
            <a:spLocks noGrp="1"/>
          </p:cNvSpPr>
          <p:nvPr>
            <p:ph type="body" idx="1"/>
          </p:nvPr>
        </p:nvSpPr>
        <p:spPr>
          <a:xfrm>
            <a:off x="359999" y="1646130"/>
            <a:ext cx="8744047" cy="3104809"/>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600" b="1">
                <a:solidFill>
                  <a:schemeClr val="accent4"/>
                </a:solidFill>
              </a:rPr>
              <a:t>Résultats attendus </a:t>
            </a:r>
            <a:endParaRPr lang="fr-FR" sz="1600">
              <a:solidFill>
                <a:schemeClr val="accent4"/>
              </a:solidFill>
            </a:endParaRPr>
          </a:p>
          <a:p>
            <a:pPr>
              <a:spcAft>
                <a:spcPts val="600"/>
              </a:spcAft>
              <a:buClr>
                <a:srgbClr val="000091"/>
              </a:buClr>
              <a:buSzPts val="1500"/>
              <a:buFont typeface="Arial"/>
              <a:buChar char="•"/>
            </a:pPr>
            <a:r>
              <a:rPr lang="en-US" sz="1800" err="1"/>
              <a:t>Accroître</a:t>
            </a:r>
            <a:r>
              <a:rPr lang="en-US" sz="1800"/>
              <a:t> encore la </a:t>
            </a:r>
            <a:r>
              <a:rPr lang="en-US" sz="1800" err="1"/>
              <a:t>visibilité</a:t>
            </a:r>
            <a:r>
              <a:rPr lang="en-US" sz="1800"/>
              <a:t> des arts et de la culture </a:t>
            </a:r>
            <a:r>
              <a:rPr lang="en-US" sz="1800" err="1"/>
              <a:t>européens</a:t>
            </a:r>
            <a:r>
              <a:rPr lang="en-US" sz="1800"/>
              <a:t> au </a:t>
            </a:r>
            <a:r>
              <a:rPr lang="en-US" sz="1800" err="1"/>
              <a:t>niveau</a:t>
            </a:r>
            <a:r>
              <a:rPr lang="en-US" sz="1800"/>
              <a:t> international.</a:t>
            </a:r>
          </a:p>
          <a:p>
            <a:pPr>
              <a:spcAft>
                <a:spcPts val="600"/>
              </a:spcAft>
              <a:buClr>
                <a:srgbClr val="000091"/>
              </a:buClr>
              <a:buSzPts val="1500"/>
              <a:buFont typeface="Arial"/>
              <a:buChar char="•"/>
            </a:pPr>
            <a:r>
              <a:rPr lang="en-US" sz="1800" err="1"/>
              <a:t>Développer</a:t>
            </a:r>
            <a:r>
              <a:rPr lang="en-US" sz="1800"/>
              <a:t> et tester des solutions </a:t>
            </a:r>
            <a:r>
              <a:rPr lang="en-US" sz="1800" err="1"/>
              <a:t>pilotes</a:t>
            </a:r>
            <a:r>
              <a:rPr lang="en-US" sz="1800"/>
              <a:t> </a:t>
            </a:r>
            <a:r>
              <a:rPr lang="en-US" sz="1800" err="1"/>
              <a:t>basées</a:t>
            </a:r>
            <a:r>
              <a:rPr lang="en-US" sz="1800"/>
              <a:t> sur un </a:t>
            </a:r>
            <a:r>
              <a:rPr lang="en-US" sz="1800" err="1"/>
              <a:t>modèle</a:t>
            </a:r>
            <a:r>
              <a:rPr lang="en-US" sz="1800"/>
              <a:t> </a:t>
            </a:r>
            <a:r>
              <a:rPr lang="en-US" sz="1800" err="1"/>
              <a:t>mixte</a:t>
            </a:r>
            <a:r>
              <a:rPr lang="en-US" sz="1800"/>
              <a:t> qui </a:t>
            </a:r>
            <a:r>
              <a:rPr lang="en-US" sz="1800" err="1"/>
              <a:t>permettra</a:t>
            </a:r>
            <a:r>
              <a:rPr lang="en-US" sz="1800"/>
              <a:t> </a:t>
            </a:r>
            <a:r>
              <a:rPr lang="en-US" sz="1800" err="1"/>
              <a:t>une</a:t>
            </a:r>
            <a:r>
              <a:rPr lang="en-US" sz="1800"/>
              <a:t> </a:t>
            </a:r>
            <a:r>
              <a:rPr lang="en-US" sz="1800" err="1"/>
              <a:t>coopération</a:t>
            </a:r>
            <a:r>
              <a:rPr lang="en-US" sz="1800"/>
              <a:t> entre les </a:t>
            </a:r>
            <a:r>
              <a:rPr lang="en-US" sz="1800" err="1"/>
              <a:t>niveaux</a:t>
            </a:r>
            <a:r>
              <a:rPr lang="en-US" sz="1800"/>
              <a:t> local, national et </a:t>
            </a:r>
            <a:r>
              <a:rPr lang="en-US" sz="1800" err="1"/>
              <a:t>européen</a:t>
            </a:r>
            <a:r>
              <a:rPr lang="en-US" sz="1800"/>
              <a:t> et </a:t>
            </a:r>
            <a:r>
              <a:rPr lang="en-US" sz="1800" err="1"/>
              <a:t>établir</a:t>
            </a:r>
            <a:r>
              <a:rPr lang="en-US" sz="1800"/>
              <a:t> des alliances </a:t>
            </a:r>
            <a:r>
              <a:rPr lang="en-US" sz="1800" err="1"/>
              <a:t>stratégiques</a:t>
            </a:r>
            <a:r>
              <a:rPr lang="en-US" sz="1800"/>
              <a:t> entre les </a:t>
            </a:r>
            <a:r>
              <a:rPr lang="en-US" sz="1800" err="1"/>
              <a:t>secteurs</a:t>
            </a:r>
            <a:r>
              <a:rPr lang="en-US" sz="1800"/>
              <a:t> </a:t>
            </a:r>
            <a:r>
              <a:rPr lang="en-US" sz="1800" err="1"/>
              <a:t>artistiques</a:t>
            </a:r>
            <a:r>
              <a:rPr lang="en-US" sz="1800"/>
              <a:t> et </a:t>
            </a:r>
            <a:r>
              <a:rPr lang="en-US" sz="1800" err="1"/>
              <a:t>culturels</a:t>
            </a:r>
            <a:r>
              <a:rPr lang="en-US" sz="1800"/>
              <a:t> et avec </a:t>
            </a:r>
            <a:r>
              <a:rPr lang="en-US" sz="1800" err="1"/>
              <a:t>d'autres</a:t>
            </a:r>
            <a:r>
              <a:rPr lang="en-US" sz="1800"/>
              <a:t> </a:t>
            </a:r>
            <a:r>
              <a:rPr lang="en-US" sz="1800" err="1"/>
              <a:t>secteurs</a:t>
            </a:r>
            <a:r>
              <a:rPr lang="en-US" sz="1800"/>
              <a:t>. </a:t>
            </a:r>
            <a:r>
              <a:rPr lang="en-US" sz="1800" err="1"/>
              <a:t>Évaluer</a:t>
            </a:r>
            <a:r>
              <a:rPr lang="en-US" sz="1800"/>
              <a:t> </a:t>
            </a:r>
            <a:r>
              <a:rPr lang="en-US" sz="1800" err="1"/>
              <a:t>l'efficacité</a:t>
            </a:r>
            <a:r>
              <a:rPr lang="en-US" sz="1800"/>
              <a:t> des </a:t>
            </a:r>
            <a:r>
              <a:rPr lang="en-US" sz="1800" err="1"/>
              <a:t>bonnes</a:t>
            </a:r>
            <a:r>
              <a:rPr lang="en-US" sz="1800"/>
              <a:t> pratiques, des </a:t>
            </a:r>
            <a:r>
              <a:rPr lang="en-US" sz="1800" err="1"/>
              <a:t>programmes</a:t>
            </a:r>
            <a:r>
              <a:rPr lang="en-US" sz="1800"/>
              <a:t> et des politiques qui </a:t>
            </a:r>
            <a:r>
              <a:rPr lang="en-US" sz="1800" err="1"/>
              <a:t>promeuvent</a:t>
            </a:r>
            <a:r>
              <a:rPr lang="en-US" sz="1800"/>
              <a:t> les </a:t>
            </a:r>
            <a:r>
              <a:rPr lang="en-US" sz="1800" err="1"/>
              <a:t>priorités</a:t>
            </a:r>
            <a:r>
              <a:rPr lang="en-US" sz="1800"/>
              <a:t>, la culture et les </a:t>
            </a:r>
            <a:r>
              <a:rPr lang="en-US" sz="1800" err="1"/>
              <a:t>valeurs</a:t>
            </a:r>
            <a:r>
              <a:rPr lang="en-US" sz="1800"/>
              <a:t> </a:t>
            </a:r>
            <a:r>
              <a:rPr lang="en-US" sz="1800" err="1"/>
              <a:t>fondamentales</a:t>
            </a:r>
            <a:r>
              <a:rPr lang="en-US" sz="1800"/>
              <a:t> de </a:t>
            </a:r>
            <a:r>
              <a:rPr lang="en-US" sz="1800" err="1"/>
              <a:t>l'UE</a:t>
            </a:r>
            <a:r>
              <a:rPr lang="en-US" sz="1800"/>
              <a:t> </a:t>
            </a:r>
            <a:r>
              <a:rPr lang="en-US" sz="1800" err="1"/>
              <a:t>à</a:t>
            </a:r>
            <a:r>
              <a:rPr lang="en-US" sz="1800"/>
              <a:t> </a:t>
            </a:r>
            <a:r>
              <a:rPr lang="en-US" sz="1800" err="1"/>
              <a:t>l'étranger</a:t>
            </a:r>
            <a:r>
              <a:rPr lang="en-US" sz="1800"/>
              <a:t>.</a:t>
            </a:r>
            <a:endParaRPr lang="fr-FR" sz="1800"/>
          </a:p>
          <a:p>
            <a:pPr>
              <a:spcAft>
                <a:spcPts val="600"/>
              </a:spcAft>
              <a:buClr>
                <a:srgbClr val="000091"/>
              </a:buClr>
              <a:buSzPts val="1500"/>
              <a:buChar char="•"/>
            </a:pPr>
            <a:r>
              <a:rPr lang="en-US" sz="1800" err="1"/>
              <a:t>Renforcer</a:t>
            </a:r>
            <a:r>
              <a:rPr lang="en-US" sz="1800"/>
              <a:t> la </a:t>
            </a:r>
            <a:r>
              <a:rPr lang="en-US" sz="1800" err="1"/>
              <a:t>présence</a:t>
            </a:r>
            <a:r>
              <a:rPr lang="en-US" sz="1800"/>
              <a:t> des ICC dans le monde </a:t>
            </a:r>
            <a:r>
              <a:rPr lang="en-US" sz="1800" err="1"/>
              <a:t>en</a:t>
            </a:r>
            <a:r>
              <a:rPr lang="en-US" sz="1800"/>
              <a:t> </a:t>
            </a:r>
            <a:r>
              <a:rPr lang="en-US" sz="1800" err="1"/>
              <a:t>promouvant</a:t>
            </a:r>
            <a:r>
              <a:rPr lang="en-US" sz="1800"/>
              <a:t> les arts </a:t>
            </a:r>
            <a:r>
              <a:rPr lang="en-US" sz="1800" err="1"/>
              <a:t>européens</a:t>
            </a:r>
            <a:r>
              <a:rPr lang="en-US" sz="1800"/>
              <a:t> </a:t>
            </a:r>
            <a:r>
              <a:rPr lang="en-US" sz="1800" err="1"/>
              <a:t>à</a:t>
            </a:r>
            <a:r>
              <a:rPr lang="en-US" sz="1800"/>
              <a:t> </a:t>
            </a:r>
            <a:r>
              <a:rPr lang="en-US" sz="1800" err="1"/>
              <a:t>l'échelle</a:t>
            </a:r>
            <a:r>
              <a:rPr lang="en-US" sz="1800"/>
              <a:t> </a:t>
            </a:r>
            <a:r>
              <a:rPr lang="en-US" sz="1800" err="1"/>
              <a:t>internationale</a:t>
            </a:r>
            <a:r>
              <a:rPr lang="en-US" sz="1800"/>
              <a:t>.</a:t>
            </a:r>
            <a:endParaRPr lang="en-US" sz="1800">
              <a:solidFill>
                <a:srgbClr val="000091"/>
              </a:solidFill>
            </a:endParaRPr>
          </a:p>
          <a:p>
            <a:endParaRPr lang="en-US"/>
          </a:p>
          <a:p>
            <a:pPr marL="228600" indent="0"/>
            <a:endParaRPr lang="en-US" sz="1300" i="1">
              <a:solidFill>
                <a:srgbClr val="000091"/>
              </a:solidFill>
            </a:endParaRPr>
          </a:p>
          <a:p>
            <a:pPr>
              <a:buClr>
                <a:srgbClr val="000091"/>
              </a:buClr>
              <a:buSzPts val="1500"/>
              <a:buChar char="•"/>
            </a:pPr>
            <a:endParaRPr lang="fr-FR" sz="1400">
              <a:solidFill>
                <a:srgbClr val="EA5433"/>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889710" y="1289882"/>
            <a:ext cx="4894289" cy="46788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r"/>
            <a:endParaRPr lang="en-US" sz="2800" b="0" i="1">
              <a:solidFill>
                <a:schemeClr val="bg1">
                  <a:lumMod val="50000"/>
                </a:schemeClr>
              </a:solidFill>
            </a:endParaRPr>
          </a:p>
        </p:txBody>
      </p:sp>
      <p:sp>
        <p:nvSpPr>
          <p:cNvPr id="7" name="ZoneTexte 6">
            <a:extLst>
              <a:ext uri="{FF2B5EF4-FFF2-40B4-BE49-F238E27FC236}">
                <a16:creationId xmlns:a16="http://schemas.microsoft.com/office/drawing/2014/main" id="{35B93DD8-12C8-AA23-82A5-C34FEA5395E1}"/>
              </a:ext>
            </a:extLst>
          </p:cNvPr>
          <p:cNvSpPr txBox="1"/>
          <p:nvPr/>
        </p:nvSpPr>
        <p:spPr>
          <a:xfrm rot="16200000">
            <a:off x="-430440" y="1137634"/>
            <a:ext cx="1273105" cy="307777"/>
          </a:xfrm>
          <a:prstGeom prst="rect">
            <a:avLst/>
          </a:prstGeom>
          <a:noFill/>
        </p:spPr>
        <p:txBody>
          <a:bodyPr wrap="none" rtlCol="0">
            <a:spAutoFit/>
          </a:bodyPr>
          <a:lstStyle/>
          <a:p>
            <a:r>
              <a:rPr lang="fr-FR" i="1">
                <a:solidFill>
                  <a:schemeClr val="accent2"/>
                </a:solidFill>
              </a:rPr>
              <a:t>INNOVATIVE</a:t>
            </a:r>
          </a:p>
        </p:txBody>
      </p:sp>
      <p:sp>
        <p:nvSpPr>
          <p:cNvPr id="8" name="ZoneTexte 7">
            <a:extLst>
              <a:ext uri="{FF2B5EF4-FFF2-40B4-BE49-F238E27FC236}">
                <a16:creationId xmlns:a16="http://schemas.microsoft.com/office/drawing/2014/main" id="{AB77303E-1B03-86AB-82E9-A9C57087F545}"/>
              </a:ext>
            </a:extLst>
          </p:cNvPr>
          <p:cNvSpPr txBox="1"/>
          <p:nvPr/>
        </p:nvSpPr>
        <p:spPr>
          <a:xfrm>
            <a:off x="325816" y="4824502"/>
            <a:ext cx="8424000" cy="318998"/>
          </a:xfrm>
          <a:prstGeom prst="rect">
            <a:avLst/>
          </a:prstGeom>
          <a:noFill/>
        </p:spPr>
        <p:txBody>
          <a:bodyPr wrap="square">
            <a:spAutoFit/>
          </a:bodyPr>
          <a:lstStyle/>
          <a:p>
            <a:pPr marL="0" indent="0" algn="r">
              <a:lnSpc>
                <a:spcPct val="114999"/>
              </a:lnSpc>
              <a:spcBef>
                <a:spcPts val="300"/>
              </a:spcBef>
              <a:buClr>
                <a:srgbClr val="000091"/>
              </a:buClr>
              <a:buSzPts val="1500"/>
            </a:pPr>
            <a:r>
              <a:rPr lang="fr-FR" sz="1400" b="1">
                <a:solidFill>
                  <a:schemeClr val="tx1"/>
                </a:solidFill>
              </a:rPr>
              <a:t>Action d’innovation (IA). Budget prévisionnel : 13M € - Budget par projet : 3-4 M€</a:t>
            </a:r>
            <a:endParaRPr lang="fr-FR" sz="1400">
              <a:solidFill>
                <a:schemeClr val="tx1"/>
              </a:solidFill>
            </a:endParaRPr>
          </a:p>
        </p:txBody>
      </p:sp>
      <p:sp>
        <p:nvSpPr>
          <p:cNvPr id="9" name="ZoneTexte 8">
            <a:extLst>
              <a:ext uri="{FF2B5EF4-FFF2-40B4-BE49-F238E27FC236}">
                <a16:creationId xmlns:a16="http://schemas.microsoft.com/office/drawing/2014/main" id="{B77BB96E-BD3B-3784-11C8-047FD6939564}"/>
              </a:ext>
            </a:extLst>
          </p:cNvPr>
          <p:cNvSpPr txBox="1"/>
          <p:nvPr/>
        </p:nvSpPr>
        <p:spPr>
          <a:xfrm>
            <a:off x="3889710" y="344645"/>
            <a:ext cx="4894289" cy="276999"/>
          </a:xfrm>
          <a:prstGeom prst="rect">
            <a:avLst/>
          </a:prstGeom>
          <a:noFill/>
        </p:spPr>
        <p:txBody>
          <a:bodyPr wrap="square" rtlCol="0">
            <a:spAutoFit/>
          </a:bodyPr>
          <a:lstStyle/>
          <a:p>
            <a:pPr algn="r" fontAlgn="base"/>
            <a:r>
              <a:rPr lang="fr-FR" sz="1200" b="1" u="sng">
                <a:solidFill>
                  <a:schemeClr val="tx1"/>
                </a:solidFill>
              </a:rPr>
              <a:t>HORIZON-CL2-2024-HERITAGE-01-04</a:t>
            </a:r>
            <a:r>
              <a:rPr lang="en-US" sz="1200">
                <a:solidFill>
                  <a:schemeClr val="tx1"/>
                </a:solidFill>
              </a:rPr>
              <a:t>​</a:t>
            </a:r>
          </a:p>
        </p:txBody>
      </p:sp>
    </p:spTree>
    <p:extLst>
      <p:ext uri="{BB962C8B-B14F-4D97-AF65-F5344CB8AC3E}">
        <p14:creationId xmlns:p14="http://schemas.microsoft.com/office/powerpoint/2010/main" val="601808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1064849"/>
            <a:ext cx="8424000" cy="552805"/>
          </a:xfrm>
          <a:prstGeom prst="rect">
            <a:avLst/>
          </a:prstGeom>
          <a:noFill/>
          <a:ln>
            <a:noFill/>
          </a:ln>
        </p:spPr>
        <p:txBody>
          <a:bodyPr spcFirstLastPara="1" wrap="square" lIns="0" tIns="0" rIns="0" bIns="0" anchor="t" anchorCtr="0">
            <a:noAutofit/>
          </a:bodyPr>
          <a:lstStyle/>
          <a:p>
            <a:r>
              <a:rPr lang="en-GB" sz="2000">
                <a:solidFill>
                  <a:schemeClr val="tx2"/>
                </a:solidFill>
              </a:rPr>
              <a:t>Strategies to strengthen the European linguistic capital in a globalised world</a:t>
            </a:r>
            <a:r>
              <a:rPr lang="fr-FR" sz="2000">
                <a:solidFill>
                  <a:schemeClr val="tx2"/>
                </a:solidFill>
              </a:rPr>
              <a:t>  </a:t>
            </a:r>
            <a:endParaRPr lang="en-US" sz="2000">
              <a:solidFill>
                <a:schemeClr val="tx2"/>
              </a:solidFill>
            </a:endParaRPr>
          </a:p>
        </p:txBody>
      </p:sp>
      <p:sp>
        <p:nvSpPr>
          <p:cNvPr id="200" name="Google Shape;200;p18"/>
          <p:cNvSpPr txBox="1">
            <a:spLocks noGrp="1"/>
          </p:cNvSpPr>
          <p:nvPr>
            <p:ph type="body" idx="1"/>
          </p:nvPr>
        </p:nvSpPr>
        <p:spPr>
          <a:xfrm>
            <a:off x="359999" y="1705439"/>
            <a:ext cx="8424000" cy="2943493"/>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600" b="1">
                <a:solidFill>
                  <a:schemeClr val="accent4"/>
                </a:solidFill>
              </a:rPr>
              <a:t>Résultats attendus </a:t>
            </a:r>
            <a:endParaRPr lang="fr-FR" sz="1600">
              <a:solidFill>
                <a:schemeClr val="accent4"/>
              </a:solidFill>
            </a:endParaRPr>
          </a:p>
          <a:p>
            <a:pPr>
              <a:spcAft>
                <a:spcPts val="600"/>
              </a:spcAft>
              <a:buClr>
                <a:srgbClr val="000091"/>
              </a:buClr>
              <a:buSzPts val="1500"/>
              <a:buFont typeface="Arial"/>
              <a:buChar char="•"/>
            </a:pPr>
            <a:r>
              <a:rPr lang="fr-FR" sz="1800" b="1"/>
              <a:t>Stratégies de protection</a:t>
            </a:r>
            <a:r>
              <a:rPr lang="fr-FR" sz="1800"/>
              <a:t> du capital linguistique européen : mesures et processus de mise en œuvre socialement durables et économiquement abordables à court et moyen termes.</a:t>
            </a:r>
          </a:p>
          <a:p>
            <a:pPr>
              <a:spcAft>
                <a:spcPts val="600"/>
              </a:spcAft>
              <a:buClr>
                <a:srgbClr val="000091"/>
              </a:buClr>
              <a:buSzPts val="1500"/>
              <a:buFont typeface="Arial"/>
              <a:buChar char="•"/>
            </a:pPr>
            <a:r>
              <a:rPr lang="fr-FR" sz="1800" b="1"/>
              <a:t>Coopération renforcée</a:t>
            </a:r>
            <a:r>
              <a:rPr lang="fr-FR" sz="1800"/>
              <a:t> au niveau européen </a:t>
            </a:r>
            <a:r>
              <a:rPr lang="fr-FR" sz="1800" b="1"/>
              <a:t>entre experts</a:t>
            </a:r>
            <a:r>
              <a:rPr lang="fr-FR" sz="1800"/>
              <a:t> du sujet et autres acteurs concernés, y compris les établissements d'enseignement.  </a:t>
            </a:r>
          </a:p>
          <a:p>
            <a:pPr>
              <a:spcAft>
                <a:spcPts val="600"/>
              </a:spcAft>
              <a:buClr>
                <a:srgbClr val="000091"/>
              </a:buClr>
              <a:buSzPts val="1500"/>
              <a:buFont typeface="Arial"/>
              <a:buChar char="•"/>
            </a:pPr>
            <a:r>
              <a:rPr lang="fr-FR" sz="1800" b="1"/>
              <a:t>Recommandations</a:t>
            </a:r>
            <a:r>
              <a:rPr lang="fr-FR" sz="1800"/>
              <a:t> sur les politiques de multilinguisme et d'éducation, mesures visant à </a:t>
            </a:r>
            <a:r>
              <a:rPr lang="fr-FR" sz="1800" b="1"/>
              <a:t>promouvoir l'utilisation d'autres langues</a:t>
            </a:r>
            <a:r>
              <a:rPr lang="fr-FR" sz="1800"/>
              <a:t> que la langue maternelle, et encourager les</a:t>
            </a:r>
            <a:r>
              <a:rPr lang="fr-FR" sz="1800" b="1"/>
              <a:t> jeunes</a:t>
            </a:r>
            <a:r>
              <a:rPr lang="fr-FR" sz="1800"/>
              <a:t> à poursuivre des </a:t>
            </a:r>
            <a:r>
              <a:rPr lang="fr-FR" sz="1800" b="1"/>
              <a:t>études en "humanités"</a:t>
            </a:r>
            <a:r>
              <a:rPr lang="fr-FR" sz="1800"/>
              <a:t> dans leur langue maternelle.</a:t>
            </a:r>
          </a:p>
        </p:txBody>
      </p:sp>
      <p:sp>
        <p:nvSpPr>
          <p:cNvPr id="6" name="ZoneTexte 5">
            <a:extLst>
              <a:ext uri="{FF2B5EF4-FFF2-40B4-BE49-F238E27FC236}">
                <a16:creationId xmlns:a16="http://schemas.microsoft.com/office/drawing/2014/main" id="{21C74340-6467-FE0D-5572-D65FE6EC0A06}"/>
              </a:ext>
            </a:extLst>
          </p:cNvPr>
          <p:cNvSpPr txBox="1"/>
          <p:nvPr/>
        </p:nvSpPr>
        <p:spPr>
          <a:xfrm rot="16200000">
            <a:off x="-430440" y="1137634"/>
            <a:ext cx="1273105" cy="307777"/>
          </a:xfrm>
          <a:prstGeom prst="rect">
            <a:avLst/>
          </a:prstGeom>
          <a:noFill/>
        </p:spPr>
        <p:txBody>
          <a:bodyPr wrap="none" rtlCol="0">
            <a:spAutoFit/>
          </a:bodyPr>
          <a:lstStyle/>
          <a:p>
            <a:r>
              <a:rPr lang="fr-FR" i="1">
                <a:solidFill>
                  <a:schemeClr val="accent4"/>
                </a:solidFill>
              </a:rPr>
              <a:t>INNOVATIVE</a:t>
            </a:r>
          </a:p>
        </p:txBody>
      </p:sp>
      <p:sp>
        <p:nvSpPr>
          <p:cNvPr id="7" name="ZoneTexte 6">
            <a:extLst>
              <a:ext uri="{FF2B5EF4-FFF2-40B4-BE49-F238E27FC236}">
                <a16:creationId xmlns:a16="http://schemas.microsoft.com/office/drawing/2014/main" id="{8DCFA9EF-CB95-2035-F3B4-919C5609CCE9}"/>
              </a:ext>
            </a:extLst>
          </p:cNvPr>
          <p:cNvSpPr txBox="1"/>
          <p:nvPr/>
        </p:nvSpPr>
        <p:spPr>
          <a:xfrm>
            <a:off x="325816" y="4824502"/>
            <a:ext cx="8424000" cy="318998"/>
          </a:xfrm>
          <a:prstGeom prst="rect">
            <a:avLst/>
          </a:prstGeom>
          <a:noFill/>
        </p:spPr>
        <p:txBody>
          <a:bodyPr wrap="square">
            <a:spAutoFit/>
          </a:bodyPr>
          <a:lstStyle/>
          <a:p>
            <a:pPr marL="0" indent="0" algn="r">
              <a:lnSpc>
                <a:spcPct val="114999"/>
              </a:lnSpc>
              <a:spcBef>
                <a:spcPts val="300"/>
              </a:spcBef>
              <a:buClr>
                <a:srgbClr val="000091"/>
              </a:buClr>
              <a:buSzPts val="1500"/>
            </a:pPr>
            <a:r>
              <a:rPr lang="fr-FR" sz="1400" b="1">
                <a:solidFill>
                  <a:schemeClr val="tx1"/>
                </a:solidFill>
              </a:rPr>
              <a:t>Action de recherche et innovation (RIA). Budget prévisionnel : 10M € - Budget par projet : 2-3 M€</a:t>
            </a:r>
            <a:endParaRPr lang="fr-FR" sz="1400">
              <a:solidFill>
                <a:schemeClr val="tx1"/>
              </a:solidFill>
            </a:endParaRPr>
          </a:p>
        </p:txBody>
      </p:sp>
      <p:sp>
        <p:nvSpPr>
          <p:cNvPr id="10" name="ZoneTexte 9">
            <a:extLst>
              <a:ext uri="{FF2B5EF4-FFF2-40B4-BE49-F238E27FC236}">
                <a16:creationId xmlns:a16="http://schemas.microsoft.com/office/drawing/2014/main" id="{D0BCA2BE-2B07-0EED-EA71-AFD8AD60B5AB}"/>
              </a:ext>
            </a:extLst>
          </p:cNvPr>
          <p:cNvSpPr txBox="1"/>
          <p:nvPr/>
        </p:nvSpPr>
        <p:spPr>
          <a:xfrm>
            <a:off x="3889710" y="344645"/>
            <a:ext cx="4894289" cy="276999"/>
          </a:xfrm>
          <a:prstGeom prst="rect">
            <a:avLst/>
          </a:prstGeom>
          <a:noFill/>
        </p:spPr>
        <p:txBody>
          <a:bodyPr wrap="square" rtlCol="0">
            <a:spAutoFit/>
          </a:bodyPr>
          <a:lstStyle/>
          <a:p>
            <a:pPr algn="r" fontAlgn="base"/>
            <a:r>
              <a:rPr lang="fr-FR" sz="1200" b="1" u="sng">
                <a:solidFill>
                  <a:schemeClr val="tx1"/>
                </a:solidFill>
              </a:rPr>
              <a:t>HORIZON-CL2-2024-HERITAGE-01-05</a:t>
            </a:r>
            <a:r>
              <a:rPr lang="en-US" sz="1200">
                <a:solidFill>
                  <a:schemeClr val="tx1"/>
                </a:solidFill>
              </a:rPr>
              <a:t>​</a:t>
            </a:r>
          </a:p>
        </p:txBody>
      </p:sp>
    </p:spTree>
    <p:extLst>
      <p:ext uri="{BB962C8B-B14F-4D97-AF65-F5344CB8AC3E}">
        <p14:creationId xmlns:p14="http://schemas.microsoft.com/office/powerpoint/2010/main" val="2495948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a:extLst>
              <a:ext uri="{FF2B5EF4-FFF2-40B4-BE49-F238E27FC236}">
                <a16:creationId xmlns:a16="http://schemas.microsoft.com/office/drawing/2014/main" id="{5A004BB0-C4EF-4C8F-8652-E2994A096022}"/>
              </a:ext>
            </a:extLst>
          </p:cNvPr>
          <p:cNvSpPr>
            <a:spLocks noGrp="1"/>
          </p:cNvSpPr>
          <p:nvPr>
            <p:ph type="pic" sz="quarter" idx="13"/>
          </p:nvPr>
        </p:nvSpPr>
        <p:spPr/>
      </p:sp>
      <p:sp>
        <p:nvSpPr>
          <p:cNvPr id="3" name="Titre 2">
            <a:extLst>
              <a:ext uri="{FF2B5EF4-FFF2-40B4-BE49-F238E27FC236}">
                <a16:creationId xmlns:a16="http://schemas.microsoft.com/office/drawing/2014/main" id="{6EEFA7F2-7BF1-4F79-9E38-D957AFA001D1}"/>
              </a:ext>
            </a:extLst>
          </p:cNvPr>
          <p:cNvSpPr>
            <a:spLocks noGrp="1"/>
          </p:cNvSpPr>
          <p:nvPr>
            <p:ph type="title"/>
          </p:nvPr>
        </p:nvSpPr>
        <p:spPr/>
        <p:txBody>
          <a:bodyPr/>
          <a:lstStyle/>
          <a:p>
            <a:pPr marL="0" indent="0">
              <a:buNone/>
            </a:pPr>
            <a:r>
              <a:rPr lang="en-GB"/>
              <a:t>A European Collaborative Cloud for Cultural Heritage (2023)</a:t>
            </a:r>
            <a:endParaRPr lang="fr-FR"/>
          </a:p>
        </p:txBody>
      </p:sp>
      <p:sp>
        <p:nvSpPr>
          <p:cNvPr id="4" name="Espace réservé du numéro de diapositive 3">
            <a:extLst>
              <a:ext uri="{FF2B5EF4-FFF2-40B4-BE49-F238E27FC236}">
                <a16:creationId xmlns:a16="http://schemas.microsoft.com/office/drawing/2014/main" id="{1E2E8393-A519-43C1-8B25-E5AF1D98053F}"/>
              </a:ext>
            </a:extLst>
          </p:cNvPr>
          <p:cNvSpPr>
            <a:spLocks noGrp="1"/>
          </p:cNvSpPr>
          <p:nvPr>
            <p:ph type="sldNum" sz="quarter" idx="12"/>
          </p:nvPr>
        </p:nvSpPr>
        <p:spPr/>
        <p:txBody>
          <a:bodyPr/>
          <a:lstStyle/>
          <a:p>
            <a:fld id="{733122C9-A0B9-462F-8757-0847AD287B63}" type="slidenum">
              <a:rPr lang="fr-FR" smtClean="0"/>
              <a:pPr/>
              <a:t>26</a:t>
            </a:fld>
            <a:endParaRPr lang="fr-FR"/>
          </a:p>
        </p:txBody>
      </p:sp>
    </p:spTree>
    <p:extLst>
      <p:ext uri="{BB962C8B-B14F-4D97-AF65-F5344CB8AC3E}">
        <p14:creationId xmlns:p14="http://schemas.microsoft.com/office/powerpoint/2010/main" val="3677958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60000" y="1001912"/>
            <a:ext cx="8424000" cy="352008"/>
          </a:xfrm>
          <a:prstGeom prst="rect">
            <a:avLst/>
          </a:prstGeom>
          <a:noFill/>
          <a:ln>
            <a:noFill/>
          </a:ln>
        </p:spPr>
        <p:txBody>
          <a:bodyPr spcFirstLastPara="1" wrap="square" lIns="0" tIns="0" rIns="0" bIns="0" anchor="t" anchorCtr="0">
            <a:noAutofit/>
          </a:bodyPr>
          <a:lstStyle/>
          <a:p>
            <a:r>
              <a:rPr lang="en-GB" dirty="0"/>
              <a:t>A European Collaborative Cloud for Cultural Heritage</a:t>
            </a:r>
            <a:br>
              <a:rPr lang="en-GB" dirty="0"/>
            </a:br>
            <a:r>
              <a:rPr lang="en-GB" sz="1400" b="0" dirty="0">
                <a:solidFill>
                  <a:schemeClr val="bg1">
                    <a:lumMod val="50000"/>
                  </a:schemeClr>
                </a:solidFill>
              </a:rPr>
              <a:t>                                </a:t>
            </a:r>
          </a:p>
        </p:txBody>
      </p:sp>
      <p:sp>
        <p:nvSpPr>
          <p:cNvPr id="200" name="Google Shape;200;p18"/>
          <p:cNvSpPr txBox="1">
            <a:spLocks noGrp="1"/>
          </p:cNvSpPr>
          <p:nvPr>
            <p:ph type="body" idx="1"/>
          </p:nvPr>
        </p:nvSpPr>
        <p:spPr>
          <a:xfrm>
            <a:off x="359999" y="1479029"/>
            <a:ext cx="8424000" cy="3286393"/>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400" i="1" dirty="0">
                <a:solidFill>
                  <a:schemeClr val="bg2"/>
                </a:solidFill>
              </a:rPr>
              <a:t>Etablir un </a:t>
            </a:r>
            <a:r>
              <a:rPr lang="fr-FR" sz="1400" b="1" i="1" dirty="0">
                <a:solidFill>
                  <a:schemeClr val="bg2"/>
                </a:solidFill>
              </a:rPr>
              <a:t>espace collaboratif numérique </a:t>
            </a:r>
            <a:r>
              <a:rPr lang="fr-FR" sz="1400" i="1" dirty="0">
                <a:solidFill>
                  <a:schemeClr val="bg2"/>
                </a:solidFill>
              </a:rPr>
              <a:t>sur le patrimoine culturel, incluant une </a:t>
            </a:r>
            <a:r>
              <a:rPr lang="fr-FR" sz="1400" b="1" i="1" dirty="0">
                <a:solidFill>
                  <a:schemeClr val="bg2"/>
                </a:solidFill>
              </a:rPr>
              <a:t>plateforme cloud </a:t>
            </a:r>
            <a:r>
              <a:rPr lang="fr-FR" sz="1400" i="1" dirty="0">
                <a:solidFill>
                  <a:schemeClr val="bg2"/>
                </a:solidFill>
              </a:rPr>
              <a:t>pour : </a:t>
            </a:r>
          </a:p>
          <a:p>
            <a:pPr marL="285750" indent="-285750">
              <a:spcBef>
                <a:spcPts val="300"/>
              </a:spcBef>
              <a:buClr>
                <a:schemeClr val="dk1"/>
              </a:buClr>
              <a:buSzPts val="1100"/>
              <a:buFontTx/>
              <a:buChar char="-"/>
            </a:pPr>
            <a:r>
              <a:rPr lang="fr-FR" sz="1400" i="1" dirty="0">
                <a:solidFill>
                  <a:schemeClr val="bg2"/>
                </a:solidFill>
              </a:rPr>
              <a:t>Les institutions patrimoniales, les chercheurs, les ICC et la société européenne ;</a:t>
            </a:r>
          </a:p>
          <a:p>
            <a:pPr marL="285750" indent="-285750">
              <a:spcBef>
                <a:spcPts val="300"/>
              </a:spcBef>
              <a:buClr>
                <a:schemeClr val="dk1"/>
              </a:buClr>
              <a:buSzPts val="1100"/>
              <a:buFontTx/>
              <a:buChar char="-"/>
            </a:pPr>
            <a:r>
              <a:rPr lang="fr-FR" sz="1400" i="1" dirty="0">
                <a:solidFill>
                  <a:schemeClr val="bg2"/>
                </a:solidFill>
              </a:rPr>
              <a:t>Répondre aux besoins urgents et évolutifs des acteurs du secteur à l’ère numérique.</a:t>
            </a:r>
          </a:p>
          <a:p>
            <a:pPr marL="285750" indent="-285750">
              <a:spcBef>
                <a:spcPts val="300"/>
              </a:spcBef>
              <a:spcAft>
                <a:spcPts val="900"/>
              </a:spcAft>
              <a:buClr>
                <a:schemeClr val="dk1"/>
              </a:buClr>
              <a:buSzPts val="1100"/>
              <a:buFontTx/>
              <a:buChar char="-"/>
            </a:pPr>
            <a:r>
              <a:rPr lang="fr-FR" sz="1400" i="1" dirty="0">
                <a:solidFill>
                  <a:schemeClr val="bg2"/>
                </a:solidFill>
                <a:sym typeface="Wingdings" pitchFamily="2" charset="2"/>
              </a:rPr>
              <a:t>Permettre la collaboration, la synergie et la </a:t>
            </a:r>
            <a:r>
              <a:rPr lang="fr-FR" sz="1400" i="1" dirty="0" err="1">
                <a:solidFill>
                  <a:schemeClr val="bg2"/>
                </a:solidFill>
                <a:sym typeface="Wingdings" pitchFamily="2" charset="2"/>
              </a:rPr>
              <a:t>co-création</a:t>
            </a:r>
            <a:r>
              <a:rPr lang="fr-FR" sz="1400" i="1" dirty="0">
                <a:solidFill>
                  <a:schemeClr val="bg2"/>
                </a:solidFill>
                <a:sym typeface="Wingdings" pitchFamily="2" charset="2"/>
              </a:rPr>
              <a:t> entre acteurs publics et privés  générer de nouveaux domaines de recherche, de connaissance et de création de valeur sociétale</a:t>
            </a:r>
          </a:p>
          <a:p>
            <a:pPr marL="285750" indent="-285750">
              <a:spcBef>
                <a:spcPts val="300"/>
              </a:spcBef>
              <a:buClr>
                <a:schemeClr val="dk1"/>
              </a:buClr>
              <a:buSzPts val="1100"/>
              <a:buFont typeface="Wingdings" pitchFamily="2" charset="2"/>
              <a:buChar char="à"/>
            </a:pPr>
            <a:r>
              <a:rPr lang="fr-FR" sz="1400" i="1" dirty="0">
                <a:solidFill>
                  <a:schemeClr val="bg2"/>
                </a:solidFill>
              </a:rPr>
              <a:t>Des communautés actives pour contribuer à l’assistance, la formation, des modèles de données, des bibliothèques communes, des guides…</a:t>
            </a:r>
          </a:p>
          <a:p>
            <a:pPr marL="285750" indent="-285750">
              <a:spcBef>
                <a:spcPts val="300"/>
              </a:spcBef>
              <a:buClr>
                <a:schemeClr val="dk1"/>
              </a:buClr>
              <a:buSzPts val="1100"/>
              <a:buFont typeface="Wingdings" pitchFamily="2" charset="2"/>
              <a:buChar char="à"/>
            </a:pPr>
            <a:r>
              <a:rPr lang="fr-FR" sz="1400" i="1" dirty="0">
                <a:solidFill>
                  <a:schemeClr val="bg2"/>
                </a:solidFill>
              </a:rPr>
              <a:t>Droits de PI des objets numériques produits et stockés dans l’ECCCH enregistrés et traçables</a:t>
            </a:r>
          </a:p>
          <a:p>
            <a:pPr marL="285750" indent="-285750">
              <a:spcBef>
                <a:spcPts val="300"/>
              </a:spcBef>
              <a:buClr>
                <a:schemeClr val="dk1"/>
              </a:buClr>
              <a:buSzPts val="1100"/>
              <a:buFont typeface="Wingdings" pitchFamily="2" charset="2"/>
              <a:buChar char="à"/>
            </a:pPr>
            <a:r>
              <a:rPr lang="fr-FR" sz="1400" i="1" dirty="0">
                <a:solidFill>
                  <a:schemeClr val="bg2"/>
                </a:solidFill>
              </a:rPr>
              <a:t>Une architecture à la conception évolutive pour intégrer les nouvelles technologies, nouveaux outils</a:t>
            </a:r>
          </a:p>
          <a:p>
            <a:pPr marL="285750" indent="-285750">
              <a:spcBef>
                <a:spcPts val="300"/>
              </a:spcBef>
              <a:buClr>
                <a:schemeClr val="dk1"/>
              </a:buClr>
              <a:buSzPts val="1100"/>
              <a:buFont typeface="Wingdings" pitchFamily="2" charset="2"/>
              <a:buChar char="à"/>
            </a:pPr>
            <a:r>
              <a:rPr lang="fr-FR" sz="1400" i="1" dirty="0">
                <a:solidFill>
                  <a:schemeClr val="bg2"/>
                </a:solidFill>
              </a:rPr>
              <a:t>Une conception inclusive pour intégrer de nouveaux utilisateurs et se connecter à d’autres plateformes</a:t>
            </a:r>
          </a:p>
          <a:p>
            <a:pPr marL="285750" indent="-285750">
              <a:spcBef>
                <a:spcPts val="300"/>
              </a:spcBef>
              <a:buClr>
                <a:schemeClr val="dk1"/>
              </a:buClr>
              <a:buSzPts val="1100"/>
              <a:buFont typeface="Wingdings" pitchFamily="2" charset="2"/>
              <a:buChar char="à"/>
            </a:pPr>
            <a:r>
              <a:rPr lang="fr-FR" sz="1400" i="1" dirty="0">
                <a:solidFill>
                  <a:schemeClr val="bg2"/>
                </a:solidFill>
              </a:rPr>
              <a:t>Développé à partir des connaissances, technologies et processus existants en Europe</a:t>
            </a:r>
          </a:p>
          <a:p>
            <a:pPr marL="285750" indent="-285750">
              <a:spcBef>
                <a:spcPts val="300"/>
              </a:spcBef>
              <a:buClr>
                <a:schemeClr val="dk1"/>
              </a:buClr>
              <a:buSzPts val="1100"/>
              <a:buFont typeface="Wingdings" pitchFamily="2" charset="2"/>
              <a:buChar char="à"/>
            </a:pPr>
            <a:r>
              <a:rPr lang="fr-FR" sz="1400" i="1" dirty="0">
                <a:solidFill>
                  <a:schemeClr val="bg2"/>
                </a:solidFill>
              </a:rPr>
              <a:t>Une gouvernance impliquant un large éventail d’Etats Membres et Pays Associés.</a:t>
            </a:r>
          </a:p>
        </p:txBody>
      </p:sp>
      <p:sp>
        <p:nvSpPr>
          <p:cNvPr id="201" name="Google Shape;201;p18"/>
          <p:cNvSpPr txBox="1">
            <a:spLocks noGrp="1"/>
          </p:cNvSpPr>
          <p:nvPr>
            <p:ph type="body" idx="2"/>
          </p:nvPr>
        </p:nvSpPr>
        <p:spPr>
          <a:xfrm>
            <a:off x="3563888" y="323999"/>
            <a:ext cx="5220112" cy="55280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700"/>
              <a:buNone/>
            </a:pPr>
            <a:r>
              <a:rPr lang="fr-FR" sz="1100" b="0"/>
              <a:t>Cluster 2 « Culture, créativité et société inclusive »</a:t>
            </a:r>
          </a:p>
          <a:p>
            <a:pPr marL="0" lvl="0" indent="0" algn="r" rtl="0">
              <a:lnSpc>
                <a:spcPct val="100000"/>
              </a:lnSpc>
              <a:spcBef>
                <a:spcPts val="0"/>
              </a:spcBef>
              <a:spcAft>
                <a:spcPts val="0"/>
              </a:spcAft>
              <a:buSzPts val="700"/>
              <a:buNone/>
            </a:pPr>
            <a:r>
              <a:rPr lang="fr-FR" sz="1100">
                <a:solidFill>
                  <a:schemeClr val="bg2"/>
                </a:solidFill>
              </a:rPr>
              <a:t>Programme de travail </a:t>
            </a:r>
            <a:r>
              <a:rPr lang="fr-FR" sz="1100">
                <a:solidFill>
                  <a:schemeClr val="accent4"/>
                </a:solidFill>
              </a:rPr>
              <a:t>2023-2024</a:t>
            </a:r>
          </a:p>
          <a:p>
            <a:pPr marL="0" lvl="0" indent="0" algn="r" rtl="0">
              <a:lnSpc>
                <a:spcPct val="100000"/>
              </a:lnSpc>
              <a:spcBef>
                <a:spcPts val="0"/>
              </a:spcBef>
              <a:spcAft>
                <a:spcPts val="0"/>
              </a:spcAft>
              <a:buSzPts val="700"/>
              <a:buNone/>
            </a:pPr>
            <a:r>
              <a:rPr lang="fr-FR" sz="1100" i="1">
                <a:solidFill>
                  <a:schemeClr val="bg2"/>
                </a:solidFill>
              </a:rPr>
              <a:t>Appels </a:t>
            </a:r>
            <a:r>
              <a:rPr lang="fr-FR" sz="1100" i="1">
                <a:solidFill>
                  <a:schemeClr val="accent4"/>
                </a:solidFill>
              </a:rPr>
              <a:t>« Patrimoine culturel &amp; ICC »</a:t>
            </a:r>
            <a:endParaRPr sz="1100" i="1">
              <a:solidFill>
                <a:schemeClr val="accent4"/>
              </a:solidFill>
            </a:endParaRPr>
          </a:p>
          <a:p>
            <a:pPr marL="0" indent="0">
              <a:buSzPts val="700"/>
              <a:buNone/>
            </a:pPr>
            <a:endParaRPr sz="1100"/>
          </a:p>
        </p:txBody>
      </p:sp>
    </p:spTree>
    <p:extLst>
      <p:ext uri="{BB962C8B-B14F-4D97-AF65-F5344CB8AC3E}">
        <p14:creationId xmlns:p14="http://schemas.microsoft.com/office/powerpoint/2010/main" val="4759807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552805"/>
          </a:xfrm>
          <a:prstGeom prst="rect">
            <a:avLst/>
          </a:prstGeom>
          <a:noFill/>
          <a:ln>
            <a:noFill/>
          </a:ln>
        </p:spPr>
        <p:txBody>
          <a:bodyPr spcFirstLastPara="1" wrap="square" lIns="0" tIns="0" rIns="0" bIns="0" anchor="t" anchorCtr="0">
            <a:noAutofit/>
          </a:bodyPr>
          <a:lstStyle/>
          <a:p>
            <a:r>
              <a:rPr lang="en-GB" dirty="0"/>
              <a:t>A European Collaborative Cloud for Cultural Heritage</a:t>
            </a:r>
            <a:br>
              <a:rPr lang="en-GB" dirty="0"/>
            </a:br>
            <a:r>
              <a:rPr lang="fr-FR" sz="1400" b="0" i="1" dirty="0">
                <a:solidFill>
                  <a:schemeClr val="tx1">
                    <a:lumMod val="65000"/>
                    <a:lumOff val="35000"/>
                  </a:schemeClr>
                </a:solidFill>
              </a:rPr>
              <a:t>Nuage collaboratif européen pour le patrimoine</a:t>
            </a:r>
            <a:r>
              <a:rPr lang="en-GB" sz="1400" dirty="0"/>
              <a:t> </a:t>
            </a:r>
            <a:endParaRPr lang="en-US" sz="1400"/>
          </a:p>
        </p:txBody>
      </p:sp>
      <p:sp>
        <p:nvSpPr>
          <p:cNvPr id="200" name="Google Shape;200;p18"/>
          <p:cNvSpPr txBox="1">
            <a:spLocks noGrp="1"/>
          </p:cNvSpPr>
          <p:nvPr>
            <p:ph type="body" idx="1"/>
          </p:nvPr>
        </p:nvSpPr>
        <p:spPr>
          <a:xfrm>
            <a:off x="248874" y="1682576"/>
            <a:ext cx="8424000" cy="3128385"/>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600" b="1" dirty="0">
                <a:solidFill>
                  <a:schemeClr val="accent4"/>
                </a:solidFill>
                <a:highlight>
                  <a:srgbClr val="C0C0C0"/>
                </a:highlight>
              </a:rPr>
              <a:t>Attendus </a:t>
            </a:r>
            <a:endParaRPr lang="fr-FR" sz="1600" dirty="0">
              <a:solidFill>
                <a:schemeClr val="accent4"/>
              </a:solidFill>
              <a:highlight>
                <a:srgbClr val="C0C0C0"/>
              </a:highlight>
            </a:endParaRPr>
          </a:p>
          <a:p>
            <a:pPr marL="285750" indent="-285750">
              <a:lnSpc>
                <a:spcPct val="114999"/>
              </a:lnSpc>
              <a:spcBef>
                <a:spcPts val="300"/>
              </a:spcBef>
              <a:buClr>
                <a:srgbClr val="000091"/>
              </a:buClr>
              <a:buSzPts val="1500"/>
              <a:buFont typeface="Arial,Sans-Serif"/>
              <a:buChar char="•"/>
            </a:pPr>
            <a:r>
              <a:rPr lang="fr-FR" sz="1500" dirty="0">
                <a:solidFill>
                  <a:schemeClr val="bg2"/>
                </a:solidFill>
              </a:rPr>
              <a:t>Etablir l’ECCCH en tant qu’entité légal servant de </a:t>
            </a:r>
            <a:r>
              <a:rPr lang="fr-FR" sz="1500" b="1" dirty="0">
                <a:solidFill>
                  <a:schemeClr val="bg2"/>
                </a:solidFill>
              </a:rPr>
              <a:t>point d’entrée unique </a:t>
            </a:r>
            <a:r>
              <a:rPr lang="fr-FR" sz="1500" dirty="0">
                <a:solidFill>
                  <a:schemeClr val="bg2"/>
                </a:solidFill>
              </a:rPr>
              <a:t>(Single Entry Point) et organisme de gestion, soutenu par un conseil consultatif externe indépendant. </a:t>
            </a:r>
          </a:p>
          <a:p>
            <a:pPr marL="285750" indent="-285750">
              <a:lnSpc>
                <a:spcPct val="114999"/>
              </a:lnSpc>
              <a:spcBef>
                <a:spcPts val="300"/>
              </a:spcBef>
              <a:buClr>
                <a:srgbClr val="000091"/>
              </a:buClr>
              <a:buSzPts val="1500"/>
              <a:buFont typeface="Arial,Sans-Serif"/>
              <a:buChar char="•"/>
            </a:pPr>
            <a:r>
              <a:rPr lang="fr-FR" sz="1500" dirty="0">
                <a:solidFill>
                  <a:schemeClr val="bg2"/>
                </a:solidFill>
              </a:rPr>
              <a:t>L’ECCCH et ses services sont </a:t>
            </a:r>
            <a:r>
              <a:rPr lang="fr-FR" sz="1500" b="1" dirty="0">
                <a:solidFill>
                  <a:schemeClr val="bg2"/>
                </a:solidFill>
              </a:rPr>
              <a:t>connus de tous</a:t>
            </a:r>
            <a:r>
              <a:rPr lang="fr-FR" sz="1500" dirty="0">
                <a:solidFill>
                  <a:schemeClr val="bg2"/>
                </a:solidFill>
              </a:rPr>
              <a:t> les acteurs, professionnels et potentiels utilisateurs et </a:t>
            </a:r>
            <a:r>
              <a:rPr lang="fr-FR" sz="1500" b="1" dirty="0">
                <a:solidFill>
                  <a:schemeClr val="bg2"/>
                </a:solidFill>
              </a:rPr>
              <a:t>facilite les coopérations </a:t>
            </a:r>
            <a:r>
              <a:rPr lang="fr-FR" sz="1500" dirty="0">
                <a:solidFill>
                  <a:schemeClr val="bg2"/>
                </a:solidFill>
              </a:rPr>
              <a:t>disciplinaires, institutionnelles, sectorielles et politiques.</a:t>
            </a:r>
          </a:p>
          <a:p>
            <a:pPr marL="285750" indent="-285750">
              <a:lnSpc>
                <a:spcPct val="114999"/>
              </a:lnSpc>
              <a:spcBef>
                <a:spcPts val="300"/>
              </a:spcBef>
              <a:buClr>
                <a:srgbClr val="000091"/>
              </a:buClr>
              <a:buSzPts val="1500"/>
              <a:buFont typeface="Arial,Sans-Serif"/>
              <a:buChar char="•"/>
            </a:pPr>
            <a:r>
              <a:rPr lang="fr-FR" sz="1500" dirty="0">
                <a:solidFill>
                  <a:schemeClr val="bg2"/>
                </a:solidFill>
              </a:rPr>
              <a:t>L’ECCH permet le </a:t>
            </a:r>
            <a:r>
              <a:rPr lang="fr-FR" sz="1500" b="1" dirty="0">
                <a:solidFill>
                  <a:schemeClr val="bg2"/>
                </a:solidFill>
              </a:rPr>
              <a:t>développement de solutions innovantes </a:t>
            </a:r>
            <a:r>
              <a:rPr lang="fr-FR" sz="1500" dirty="0">
                <a:solidFill>
                  <a:schemeClr val="bg2"/>
                </a:solidFill>
              </a:rPr>
              <a:t>pour la découverte, la conservation,  la valorisation… d’objets patrimoniaux numériques ou numérisables. Permettant par exemple de lutter contre le trafic illicite des œuvres d'arts.</a:t>
            </a:r>
          </a:p>
          <a:p>
            <a:pPr marL="285750" indent="-285750">
              <a:lnSpc>
                <a:spcPct val="114999"/>
              </a:lnSpc>
              <a:spcBef>
                <a:spcPts val="300"/>
              </a:spcBef>
              <a:buClr>
                <a:srgbClr val="000091"/>
              </a:buClr>
              <a:buSzPts val="1500"/>
              <a:buFont typeface="Arial,Sans-Serif"/>
              <a:buChar char="•"/>
            </a:pPr>
            <a:r>
              <a:rPr lang="fr-FR" sz="1500" dirty="0">
                <a:solidFill>
                  <a:schemeClr val="bg2"/>
                </a:solidFill>
              </a:rPr>
              <a:t>Les professionnels et instituions du patrimoine culturel développent de </a:t>
            </a:r>
            <a:r>
              <a:rPr lang="fr-FR" sz="1500" b="1" dirty="0">
                <a:solidFill>
                  <a:schemeClr val="bg2"/>
                </a:solidFill>
              </a:rPr>
              <a:t>nouvelles façons de travailler et collaborer </a:t>
            </a:r>
            <a:r>
              <a:rPr lang="fr-FR" sz="1500" dirty="0">
                <a:solidFill>
                  <a:schemeClr val="bg2"/>
                </a:solidFill>
              </a:rPr>
              <a:t>à travers l’Europe, des </a:t>
            </a:r>
            <a:r>
              <a:rPr lang="fr-FR" sz="1500" b="1" dirty="0">
                <a:solidFill>
                  <a:schemeClr val="bg2"/>
                </a:solidFill>
              </a:rPr>
              <a:t>nouveaux modèles économiques </a:t>
            </a:r>
            <a:r>
              <a:rPr lang="fr-FR" sz="1500" dirty="0">
                <a:solidFill>
                  <a:schemeClr val="bg2"/>
                </a:solidFill>
              </a:rPr>
              <a:t>pour gérer et valoriser la PI liée aux </a:t>
            </a:r>
            <a:r>
              <a:rPr lang="fr-FR" sz="1500" b="1" dirty="0">
                <a:solidFill>
                  <a:schemeClr val="bg2"/>
                </a:solidFill>
              </a:rPr>
              <a:t>artefacts culturels et à leurs jumeaux numériques</a:t>
            </a:r>
            <a:r>
              <a:rPr lang="fr-FR" sz="1500" dirty="0">
                <a:solidFill>
                  <a:schemeClr val="bg2"/>
                </a:solidFill>
              </a:rPr>
              <a:t>. </a:t>
            </a:r>
          </a:p>
        </p:txBody>
      </p:sp>
      <p:sp>
        <p:nvSpPr>
          <p:cNvPr id="8" name="ZoneTexte 7">
            <a:extLst>
              <a:ext uri="{FF2B5EF4-FFF2-40B4-BE49-F238E27FC236}">
                <a16:creationId xmlns:a16="http://schemas.microsoft.com/office/drawing/2014/main" id="{95ABDD3B-4559-AEA4-1A00-ABCDE8D8F002}"/>
              </a:ext>
            </a:extLst>
          </p:cNvPr>
          <p:cNvSpPr txBox="1"/>
          <p:nvPr/>
        </p:nvSpPr>
        <p:spPr>
          <a:xfrm>
            <a:off x="3889710" y="214022"/>
            <a:ext cx="4894289" cy="646331"/>
          </a:xfrm>
          <a:prstGeom prst="rect">
            <a:avLst/>
          </a:prstGeom>
          <a:noFill/>
        </p:spPr>
        <p:txBody>
          <a:bodyPr wrap="square" rtlCol="0">
            <a:spAutoFit/>
          </a:bodyPr>
          <a:lstStyle/>
          <a:p>
            <a:pPr algn="r" fontAlgn="base"/>
            <a:r>
              <a:rPr lang="fr-FR" sz="1200" b="1"/>
              <a:t>Référence : </a:t>
            </a:r>
            <a:r>
              <a:rPr lang="fr-FR" sz="1200" b="1" u="sng"/>
              <a:t>HORIZON-CL2-2023-HERITAGE-ECCCH-01-01</a:t>
            </a:r>
            <a:r>
              <a:rPr lang="en-US" sz="1200"/>
              <a:t>​</a:t>
            </a:r>
          </a:p>
          <a:p>
            <a:pPr algn="r" fontAlgn="base"/>
            <a:r>
              <a:rPr lang="fr-FR" sz="1200"/>
              <a:t>Budget global : </a:t>
            </a:r>
            <a:r>
              <a:rPr lang="fr-FR" sz="1200" b="1"/>
              <a:t>25M€ - </a:t>
            </a:r>
            <a:r>
              <a:rPr lang="fr-FR" sz="1200"/>
              <a:t>Budget par projet :</a:t>
            </a:r>
            <a:r>
              <a:rPr lang="fr-FR" sz="1200" b="1"/>
              <a:t> 20 à 25M€</a:t>
            </a:r>
            <a:r>
              <a:rPr lang="en-US" sz="1200"/>
              <a:t>​</a:t>
            </a:r>
          </a:p>
          <a:p>
            <a:pPr algn="r" fontAlgn="base"/>
            <a:r>
              <a:rPr lang="fr-FR" sz="1200"/>
              <a:t>Type de projet : </a:t>
            </a:r>
            <a:r>
              <a:rPr lang="fr-FR" sz="1200" b="1"/>
              <a:t>Action d’Innovation (IA)</a:t>
            </a:r>
            <a:r>
              <a:rPr lang="en-US" sz="1200"/>
              <a:t>​</a:t>
            </a:r>
          </a:p>
        </p:txBody>
      </p:sp>
    </p:spTree>
    <p:extLst>
      <p:ext uri="{BB962C8B-B14F-4D97-AF65-F5344CB8AC3E}">
        <p14:creationId xmlns:p14="http://schemas.microsoft.com/office/powerpoint/2010/main" val="32388106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552805"/>
          </a:xfrm>
          <a:prstGeom prst="rect">
            <a:avLst/>
          </a:prstGeom>
          <a:noFill/>
          <a:ln>
            <a:noFill/>
          </a:ln>
        </p:spPr>
        <p:txBody>
          <a:bodyPr spcFirstLastPara="1" wrap="square" lIns="0" tIns="0" rIns="0" bIns="0" anchor="t" anchorCtr="0">
            <a:noAutofit/>
          </a:bodyPr>
          <a:lstStyle/>
          <a:p>
            <a:r>
              <a:rPr lang="en-GB" dirty="0"/>
              <a:t>ECCCH - Innovative tools for digitising cultural heritage objects</a:t>
            </a:r>
            <a:r>
              <a:rPr lang="fr-FR" dirty="0"/>
              <a:t> </a:t>
            </a:r>
            <a:br>
              <a:rPr lang="fr-FR" dirty="0"/>
            </a:br>
            <a:r>
              <a:rPr lang="fr-FR" sz="1400" b="0" i="1" dirty="0">
                <a:solidFill>
                  <a:schemeClr val="tx1">
                    <a:lumMod val="65000"/>
                    <a:lumOff val="35000"/>
                  </a:schemeClr>
                </a:solidFill>
              </a:rPr>
              <a:t>Outils innovants pour la numérisation des objets patrimoniaux</a:t>
            </a:r>
            <a:endParaRPr lang="en-US" sz="1400" b="0">
              <a:solidFill>
                <a:schemeClr val="tx1">
                  <a:lumMod val="65000"/>
                  <a:lumOff val="35000"/>
                </a:schemeClr>
              </a:solidFill>
            </a:endParaRPr>
          </a:p>
          <a:p>
            <a:endParaRPr lang="fr-FR" dirty="0"/>
          </a:p>
        </p:txBody>
      </p:sp>
      <p:sp>
        <p:nvSpPr>
          <p:cNvPr id="200" name="Google Shape;200;p18"/>
          <p:cNvSpPr txBox="1">
            <a:spLocks noGrp="1"/>
          </p:cNvSpPr>
          <p:nvPr>
            <p:ph type="body" idx="1"/>
          </p:nvPr>
        </p:nvSpPr>
        <p:spPr>
          <a:xfrm>
            <a:off x="360000" y="1913255"/>
            <a:ext cx="8424000" cy="2650725"/>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600" b="1" dirty="0">
                <a:solidFill>
                  <a:schemeClr val="accent4"/>
                </a:solidFill>
                <a:highlight>
                  <a:srgbClr val="C0C0C0"/>
                </a:highlight>
              </a:rPr>
              <a:t>Attendus </a:t>
            </a:r>
            <a:endParaRPr lang="fr-FR" sz="1600" dirty="0">
              <a:solidFill>
                <a:schemeClr val="accent4"/>
              </a:solidFill>
              <a:highlight>
                <a:srgbClr val="C0C0C0"/>
              </a:highlight>
            </a:endParaRPr>
          </a:p>
          <a:p>
            <a:pPr marL="285750" indent="-285750">
              <a:lnSpc>
                <a:spcPct val="114999"/>
              </a:lnSpc>
              <a:spcBef>
                <a:spcPts val="300"/>
              </a:spcBef>
              <a:buClr>
                <a:srgbClr val="000091"/>
              </a:buClr>
              <a:buSzPts val="1500"/>
              <a:buFont typeface="Arial,Sans-Serif"/>
              <a:buChar char="•"/>
            </a:pPr>
            <a:r>
              <a:rPr lang="fr-FR" sz="1500" dirty="0">
                <a:solidFill>
                  <a:schemeClr val="bg2"/>
                </a:solidFill>
              </a:rPr>
              <a:t>Les professionnels du patrimoine utilisent un ensemble d’</a:t>
            </a:r>
            <a:r>
              <a:rPr lang="fr-FR" sz="1500" b="1" dirty="0">
                <a:solidFill>
                  <a:schemeClr val="bg2"/>
                </a:solidFill>
              </a:rPr>
              <a:t>outils et méthodes communs</a:t>
            </a:r>
            <a:r>
              <a:rPr lang="fr-FR" sz="1500" dirty="0">
                <a:solidFill>
                  <a:schemeClr val="bg2"/>
                </a:solidFill>
              </a:rPr>
              <a:t> innovants pour la </a:t>
            </a:r>
            <a:r>
              <a:rPr lang="fr-FR" sz="1500" b="1" dirty="0">
                <a:solidFill>
                  <a:schemeClr val="bg2"/>
                </a:solidFill>
              </a:rPr>
              <a:t>numérisation et la visualisation </a:t>
            </a:r>
            <a:r>
              <a:rPr lang="fr-FR" sz="1500" dirty="0">
                <a:solidFill>
                  <a:schemeClr val="bg2"/>
                </a:solidFill>
              </a:rPr>
              <a:t>d’objets du patrimoine culturel (3D, 2D améliorée) en ce qui concerne leurs </a:t>
            </a:r>
            <a:r>
              <a:rPr lang="fr-FR" sz="1500" b="1" dirty="0">
                <a:solidFill>
                  <a:schemeClr val="bg2"/>
                </a:solidFill>
              </a:rPr>
              <a:t>propriétés et caractéristiques visibles et non visibles, </a:t>
            </a:r>
            <a:r>
              <a:rPr lang="fr-FR" sz="1500" dirty="0">
                <a:solidFill>
                  <a:schemeClr val="bg2"/>
                </a:solidFill>
              </a:rPr>
              <a:t>qui sont accessibles grâce au ECCCH.</a:t>
            </a:r>
          </a:p>
          <a:p>
            <a:pPr marL="285750" indent="-285750">
              <a:lnSpc>
                <a:spcPct val="114999"/>
              </a:lnSpc>
              <a:spcBef>
                <a:spcPts val="300"/>
              </a:spcBef>
              <a:buClr>
                <a:srgbClr val="000091"/>
              </a:buClr>
              <a:buSzPts val="1500"/>
              <a:buFont typeface="Arial,Sans-Serif"/>
              <a:buChar char="•"/>
            </a:pPr>
            <a:r>
              <a:rPr lang="fr-FR" sz="1500" dirty="0">
                <a:solidFill>
                  <a:schemeClr val="bg2"/>
                </a:solidFill>
              </a:rPr>
              <a:t>L’ECCCH fournit aux institutions et aux professionnels du patrimoine culturel des </a:t>
            </a:r>
            <a:r>
              <a:rPr lang="fr-FR" sz="1500" b="1" dirty="0">
                <a:solidFill>
                  <a:schemeClr val="bg2"/>
                </a:solidFill>
              </a:rPr>
              <a:t>capacités technologiques et méthodologiques accrues pour étudier les objets </a:t>
            </a:r>
            <a:r>
              <a:rPr lang="fr-FR" sz="1500" dirty="0">
                <a:solidFill>
                  <a:schemeClr val="bg2"/>
                </a:solidFill>
              </a:rPr>
              <a:t>du patrimoine culturel, pour </a:t>
            </a:r>
            <a:r>
              <a:rPr lang="fr-FR" sz="1500" b="1" dirty="0">
                <a:solidFill>
                  <a:schemeClr val="bg2"/>
                </a:solidFill>
              </a:rPr>
              <a:t>partager les données </a:t>
            </a:r>
            <a:r>
              <a:rPr lang="fr-FR" sz="1500" dirty="0">
                <a:solidFill>
                  <a:schemeClr val="bg2"/>
                </a:solidFill>
              </a:rPr>
              <a:t>relatives à leurs propriétés et caractéristiques visibles et non visibles, et pour </a:t>
            </a:r>
            <a:r>
              <a:rPr lang="fr-FR" sz="1500" b="1" dirty="0">
                <a:solidFill>
                  <a:schemeClr val="bg2"/>
                </a:solidFill>
              </a:rPr>
              <a:t>développer de nouvelles formes de collaboration</a:t>
            </a:r>
            <a:r>
              <a:rPr lang="fr-FR" sz="1500" dirty="0">
                <a:solidFill>
                  <a:schemeClr val="bg2"/>
                </a:solidFill>
              </a:rPr>
              <a:t>. </a:t>
            </a:r>
          </a:p>
        </p:txBody>
      </p:sp>
      <p:sp>
        <p:nvSpPr>
          <p:cNvPr id="8" name="ZoneTexte 7">
            <a:extLst>
              <a:ext uri="{FF2B5EF4-FFF2-40B4-BE49-F238E27FC236}">
                <a16:creationId xmlns:a16="http://schemas.microsoft.com/office/drawing/2014/main" id="{BB73AB90-7413-9745-A366-02ADCB14DE28}"/>
              </a:ext>
            </a:extLst>
          </p:cNvPr>
          <p:cNvSpPr txBox="1"/>
          <p:nvPr/>
        </p:nvSpPr>
        <p:spPr>
          <a:xfrm>
            <a:off x="3889710" y="214022"/>
            <a:ext cx="4894289" cy="646331"/>
          </a:xfrm>
          <a:prstGeom prst="rect">
            <a:avLst/>
          </a:prstGeom>
          <a:noFill/>
        </p:spPr>
        <p:txBody>
          <a:bodyPr wrap="square" rtlCol="0">
            <a:spAutoFit/>
          </a:bodyPr>
          <a:lstStyle/>
          <a:p>
            <a:pPr algn="r" fontAlgn="base"/>
            <a:r>
              <a:rPr lang="fr-FR" sz="1200" b="1"/>
              <a:t>Référence : </a:t>
            </a:r>
            <a:r>
              <a:rPr lang="fr-FR" sz="1200" b="1" u="sng"/>
              <a:t>HORIZON-CL2-2023-HERITAGE-ECCCH-01-02</a:t>
            </a:r>
            <a:r>
              <a:rPr lang="en-US" sz="1200"/>
              <a:t>​</a:t>
            </a:r>
          </a:p>
          <a:p>
            <a:pPr algn="r" fontAlgn="base"/>
            <a:r>
              <a:rPr lang="fr-FR" sz="1200"/>
              <a:t>Budget global : </a:t>
            </a:r>
            <a:r>
              <a:rPr lang="fr-FR" sz="1200" b="1"/>
              <a:t>10M€ - </a:t>
            </a:r>
            <a:r>
              <a:rPr lang="fr-FR" sz="1200"/>
              <a:t>Budget par projet :</a:t>
            </a:r>
            <a:r>
              <a:rPr lang="fr-FR" sz="1200" b="1"/>
              <a:t> 4 à 5M€</a:t>
            </a:r>
            <a:r>
              <a:rPr lang="en-US" sz="1200"/>
              <a:t>​</a:t>
            </a:r>
          </a:p>
          <a:p>
            <a:pPr algn="r" fontAlgn="base"/>
            <a:r>
              <a:rPr lang="fr-FR" sz="1200"/>
              <a:t>Type de projet : </a:t>
            </a:r>
            <a:r>
              <a:rPr lang="fr-FR" sz="1200" b="1"/>
              <a:t>Action de Recherche et Innovation (RIA)</a:t>
            </a:r>
            <a:r>
              <a:rPr lang="en-US" sz="1200"/>
              <a:t>​</a:t>
            </a:r>
          </a:p>
        </p:txBody>
      </p:sp>
    </p:spTree>
    <p:extLst>
      <p:ext uri="{BB962C8B-B14F-4D97-AF65-F5344CB8AC3E}">
        <p14:creationId xmlns:p14="http://schemas.microsoft.com/office/powerpoint/2010/main" val="2253661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9" name="Google Shape;109;p8"/>
          <p:cNvSpPr txBox="1">
            <a:spLocks noGrp="1"/>
          </p:cNvSpPr>
          <p:nvPr>
            <p:ph type="body" idx="1"/>
          </p:nvPr>
        </p:nvSpPr>
        <p:spPr>
          <a:xfrm>
            <a:off x="161024" y="1079013"/>
            <a:ext cx="7379540" cy="3455296"/>
          </a:xfrm>
          <a:prstGeom prst="rect">
            <a:avLst/>
          </a:prstGeom>
          <a:noFill/>
          <a:ln>
            <a:noFill/>
          </a:ln>
        </p:spPr>
        <p:txBody>
          <a:bodyPr spcFirstLastPara="1" wrap="square" lIns="0" tIns="0" rIns="0" bIns="0" anchor="t" anchorCtr="0">
            <a:noAutofit/>
          </a:bodyPr>
          <a:lstStyle/>
          <a:p>
            <a:pPr marL="101600" indent="-101600">
              <a:buSzPts val="2000"/>
            </a:pPr>
            <a:r>
              <a:rPr lang="fr-FR" sz="1800" b="1">
                <a:solidFill>
                  <a:schemeClr val="accent4"/>
                </a:solidFill>
                <a:effectLst>
                  <a:outerShdw blurRad="50800" dist="38100" dir="5400000" algn="t" rotWithShape="0">
                    <a:prstClr val="black">
                      <a:alpha val="40000"/>
                    </a:prstClr>
                  </a:outerShdw>
                </a:effectLst>
              </a:rPr>
              <a:t>Trois axes thématiques </a:t>
            </a:r>
            <a:r>
              <a:rPr lang="fr-FR" sz="1800" b="1">
                <a:solidFill>
                  <a:schemeClr val="tx2"/>
                </a:solidFill>
                <a:effectLst>
                  <a:outerShdw blurRad="50800" dist="38100" dir="5400000" algn="t" rotWithShape="0">
                    <a:prstClr val="black">
                      <a:alpha val="40000"/>
                    </a:prstClr>
                  </a:outerShdw>
                </a:effectLst>
                <a:sym typeface="Wingdings" pitchFamily="2" charset="2"/>
              </a:rPr>
              <a:t></a:t>
            </a:r>
            <a:r>
              <a:rPr lang="fr-FR" sz="1800" b="1" i="1">
                <a:solidFill>
                  <a:schemeClr val="tx2"/>
                </a:solidFill>
                <a:effectLst>
                  <a:outerShdw blurRad="50800" dist="38100" dir="5400000" algn="t" rotWithShape="0">
                    <a:prstClr val="black">
                      <a:alpha val="40000"/>
                    </a:prstClr>
                  </a:outerShdw>
                </a:effectLst>
                <a:sym typeface="Wingdings" pitchFamily="2" charset="2"/>
              </a:rPr>
              <a:t> </a:t>
            </a:r>
            <a:r>
              <a:rPr lang="fr-FR" sz="1800" i="1">
                <a:solidFill>
                  <a:schemeClr val="tx2"/>
                </a:solidFill>
                <a:effectLst>
                  <a:outerShdw blurRad="50800" dist="38100" dir="5400000" algn="t" rotWithShape="0">
                    <a:prstClr val="black">
                      <a:alpha val="40000"/>
                    </a:prstClr>
                  </a:outerShdw>
                </a:effectLst>
              </a:rPr>
              <a:t> DESTINATIONS</a:t>
            </a:r>
            <a:r>
              <a:rPr lang="fr-FR" sz="1800">
                <a:solidFill>
                  <a:schemeClr val="tx2"/>
                </a:solidFill>
                <a:effectLst>
                  <a:outerShdw blurRad="50800" dist="38100" dir="5400000" algn="t" rotWithShape="0">
                    <a:prstClr val="black">
                      <a:alpha val="40000"/>
                    </a:prstClr>
                  </a:outerShdw>
                </a:effectLst>
              </a:rPr>
              <a:t> </a:t>
            </a:r>
          </a:p>
          <a:p>
            <a:pPr marL="444500" lvl="0" indent="-342900" algn="l" rtl="0">
              <a:lnSpc>
                <a:spcPct val="100000"/>
              </a:lnSpc>
              <a:spcBef>
                <a:spcPts val="600"/>
              </a:spcBef>
              <a:spcAft>
                <a:spcPts val="600"/>
              </a:spcAft>
              <a:buClr>
                <a:schemeClr val="accent4"/>
              </a:buClr>
              <a:buSzPts val="1386"/>
              <a:buFont typeface="Arial"/>
              <a:buAutoNum type="arabicParenR"/>
            </a:pPr>
            <a:r>
              <a:rPr lang="fr-FR" sz="1600" b="1"/>
              <a:t>DÉMOCRATIE ET GOUVERNANCE </a:t>
            </a:r>
            <a:r>
              <a:rPr lang="fr-FR" sz="1200" i="1">
                <a:solidFill>
                  <a:schemeClr val="accent4"/>
                </a:solidFill>
                <a:sym typeface="Wingdings" pitchFamily="2" charset="2"/>
              </a:rPr>
              <a:t> DEMOCRACY</a:t>
            </a:r>
            <a:endParaRPr lang="fr-FR" sz="1200" i="1">
              <a:solidFill>
                <a:schemeClr val="accent4"/>
              </a:solidFill>
            </a:endParaRPr>
          </a:p>
          <a:p>
            <a:pPr marL="444500" indent="-342900">
              <a:spcBef>
                <a:spcPts val="600"/>
              </a:spcBef>
              <a:spcAft>
                <a:spcPts val="600"/>
              </a:spcAft>
              <a:buClr>
                <a:schemeClr val="accent4"/>
              </a:buClr>
              <a:buSzPts val="1386"/>
              <a:buFont typeface="Arial"/>
              <a:buAutoNum type="arabicParenR"/>
            </a:pPr>
            <a:r>
              <a:rPr lang="fr-FR" sz="1600" b="1">
                <a:effectLst>
                  <a:outerShdw blurRad="50800" dist="38100" dir="5400000" algn="t" rotWithShape="0">
                    <a:prstClr val="black">
                      <a:alpha val="40000"/>
                    </a:prstClr>
                  </a:outerShdw>
                </a:effectLst>
              </a:rPr>
              <a:t>PATRIMOINE CULTUREL EUROPÉEN ET INDUSTRIES CULTURELLES ET CRÉATIVES </a:t>
            </a:r>
            <a:r>
              <a:rPr lang="fr-FR" sz="1200" i="1">
                <a:solidFill>
                  <a:schemeClr val="accent4"/>
                </a:solidFill>
                <a:effectLst>
                  <a:outerShdw blurRad="50800" dist="38100" dir="5400000" algn="t" rotWithShape="0">
                    <a:prstClr val="black">
                      <a:alpha val="40000"/>
                    </a:prstClr>
                  </a:outerShdw>
                </a:effectLst>
                <a:sym typeface="Wingdings" pitchFamily="2" charset="2"/>
              </a:rPr>
              <a:t> HERITAGE</a:t>
            </a:r>
            <a:endParaRPr lang="fr-FR" sz="1400" b="1">
              <a:solidFill>
                <a:schemeClr val="accent4"/>
              </a:solidFill>
              <a:effectLst>
                <a:outerShdw blurRad="50800" dist="38100" dir="5400000" algn="t" rotWithShape="0">
                  <a:prstClr val="black">
                    <a:alpha val="40000"/>
                  </a:prstClr>
                </a:outerShdw>
              </a:effectLst>
            </a:endParaRPr>
          </a:p>
          <a:p>
            <a:pPr marL="444500" indent="-342900">
              <a:spcBef>
                <a:spcPts val="600"/>
              </a:spcBef>
              <a:spcAft>
                <a:spcPts val="600"/>
              </a:spcAft>
              <a:buClr>
                <a:schemeClr val="accent4"/>
              </a:buClr>
              <a:buSzPts val="1386"/>
              <a:buFont typeface="Arial"/>
              <a:buAutoNum type="arabicParenR"/>
            </a:pPr>
            <a:r>
              <a:rPr lang="fr-FR" sz="1600" b="1" cap="all"/>
              <a:t>Transformations sociales et économiques </a:t>
            </a:r>
            <a:r>
              <a:rPr lang="fr-FR" sz="1200" i="1">
                <a:solidFill>
                  <a:schemeClr val="accent4"/>
                </a:solidFill>
                <a:sym typeface="Wingdings" pitchFamily="2" charset="2"/>
              </a:rPr>
              <a:t> TRANSFORMATIONS</a:t>
            </a:r>
            <a:endParaRPr lang="fr-FR" sz="1600">
              <a:solidFill>
                <a:schemeClr val="accent4"/>
              </a:solidFill>
            </a:endParaRPr>
          </a:p>
          <a:p>
            <a:pPr marL="0" indent="0">
              <a:spcBef>
                <a:spcPts val="600"/>
              </a:spcBef>
            </a:pPr>
            <a:r>
              <a:rPr lang="fr-FR" sz="1800" b="1">
                <a:solidFill>
                  <a:schemeClr val="accent4"/>
                </a:solidFill>
                <a:effectLst>
                  <a:outerShdw blurRad="50800" dist="38100" dir="5400000" algn="t" rotWithShape="0">
                    <a:prstClr val="black">
                      <a:alpha val="40000"/>
                    </a:prstClr>
                  </a:outerShdw>
                </a:effectLst>
              </a:rPr>
              <a:t>Calendrier  </a:t>
            </a:r>
            <a:r>
              <a:rPr lang="fr-FR" sz="1800" b="1">
                <a:solidFill>
                  <a:schemeClr val="accent4"/>
                </a:solidFill>
                <a:effectLst>
                  <a:outerShdw blurRad="50800" dist="38100" dir="5400000" algn="t" rotWithShape="0">
                    <a:prstClr val="black">
                      <a:alpha val="40000"/>
                    </a:prstClr>
                  </a:outerShdw>
                </a:effectLst>
                <a:sym typeface="Wingdings" pitchFamily="2" charset="2"/>
              </a:rPr>
              <a:t> </a:t>
            </a:r>
            <a:r>
              <a:rPr lang="fr-FR" sz="1800">
                <a:solidFill>
                  <a:schemeClr val="accent4"/>
                </a:solidFill>
                <a:effectLst>
                  <a:outerShdw blurRad="50800" dist="38100" dir="5400000" algn="t" rotWithShape="0">
                    <a:prstClr val="black">
                      <a:alpha val="40000"/>
                    </a:prstClr>
                  </a:outerShdw>
                </a:effectLst>
              </a:rPr>
              <a:t>Programmes de Travail bisannuels</a:t>
            </a:r>
            <a:endParaRPr lang="fr-FR" sz="1800" i="1">
              <a:solidFill>
                <a:schemeClr val="accent4"/>
              </a:solidFill>
              <a:effectLst>
                <a:outerShdw blurRad="50800" dist="38100" dir="5400000" algn="t" rotWithShape="0">
                  <a:prstClr val="black">
                    <a:alpha val="40000"/>
                  </a:prstClr>
                </a:outerShdw>
              </a:effectLst>
            </a:endParaRPr>
          </a:p>
          <a:p>
            <a:pPr marL="481330" lvl="2" indent="0">
              <a:buNone/>
            </a:pPr>
            <a:r>
              <a:rPr lang="fr-FR" sz="1600">
                <a:solidFill>
                  <a:schemeClr val="bg2">
                    <a:lumMod val="20000"/>
                    <a:lumOff val="80000"/>
                  </a:schemeClr>
                </a:solidFill>
              </a:rPr>
              <a:t>Appels 2021 :</a:t>
            </a:r>
            <a:r>
              <a:rPr lang="fr-FR" sz="1600" b="1">
                <a:solidFill>
                  <a:schemeClr val="bg2">
                    <a:lumMod val="20000"/>
                    <a:lumOff val="80000"/>
                  </a:schemeClr>
                </a:solidFill>
              </a:rPr>
              <a:t> publication - 22 juin 2021 - deadline </a:t>
            </a:r>
            <a:r>
              <a:rPr lang="fr-FR" sz="1600" b="1">
                <a:solidFill>
                  <a:schemeClr val="accent4">
                    <a:lumMod val="40000"/>
                    <a:lumOff val="60000"/>
                  </a:schemeClr>
                </a:solidFill>
              </a:rPr>
              <a:t>7 octobre 2021</a:t>
            </a:r>
            <a:endParaRPr lang="fr-FR">
              <a:solidFill>
                <a:schemeClr val="accent4">
                  <a:lumMod val="40000"/>
                  <a:lumOff val="60000"/>
                </a:schemeClr>
              </a:solidFill>
            </a:endParaRPr>
          </a:p>
          <a:p>
            <a:pPr marL="481330" lvl="2" indent="0" algn="l">
              <a:lnSpc>
                <a:spcPct val="100000"/>
              </a:lnSpc>
              <a:spcBef>
                <a:spcPts val="600"/>
              </a:spcBef>
              <a:spcAft>
                <a:spcPts val="600"/>
              </a:spcAft>
              <a:buSzPts val="850"/>
              <a:buNone/>
            </a:pPr>
            <a:r>
              <a:rPr lang="fr-FR" sz="1600">
                <a:solidFill>
                  <a:schemeClr val="bg2">
                    <a:lumMod val="20000"/>
                    <a:lumOff val="80000"/>
                  </a:schemeClr>
                </a:solidFill>
              </a:rPr>
              <a:t>Appels 2022 : </a:t>
            </a:r>
            <a:r>
              <a:rPr lang="fr-FR" sz="1600" b="1">
                <a:solidFill>
                  <a:schemeClr val="bg2">
                    <a:lumMod val="20000"/>
                    <a:lumOff val="80000"/>
                  </a:schemeClr>
                </a:solidFill>
              </a:rPr>
              <a:t>publication - 20 janvier 2022 - deadline </a:t>
            </a:r>
            <a:r>
              <a:rPr lang="fr-FR" sz="1600" b="1">
                <a:solidFill>
                  <a:schemeClr val="accent4">
                    <a:lumMod val="40000"/>
                    <a:lumOff val="60000"/>
                  </a:schemeClr>
                </a:solidFill>
              </a:rPr>
              <a:t>20 avril 2022</a:t>
            </a:r>
          </a:p>
          <a:p>
            <a:pPr marL="481330" lvl="2" indent="0">
              <a:buNone/>
            </a:pPr>
            <a:r>
              <a:rPr lang="fr-FR" sz="1600">
                <a:solidFill>
                  <a:schemeClr val="dk2"/>
                </a:solidFill>
              </a:rPr>
              <a:t>Appels 2023 : </a:t>
            </a:r>
            <a:r>
              <a:rPr lang="fr-FR" sz="1600" b="1">
                <a:solidFill>
                  <a:schemeClr val="dk2"/>
                </a:solidFill>
              </a:rPr>
              <a:t>publication – décembre 2022 - deadline </a:t>
            </a:r>
            <a:r>
              <a:rPr lang="fr-FR" sz="1600" b="1">
                <a:solidFill>
                  <a:schemeClr val="accent4"/>
                </a:solidFill>
              </a:rPr>
              <a:t>14 mars 2023</a:t>
            </a:r>
            <a:endParaRPr lang="fr-FR" sz="1600">
              <a:solidFill>
                <a:schemeClr val="accent4"/>
              </a:solidFill>
            </a:endParaRPr>
          </a:p>
          <a:p>
            <a:pPr marL="481330" lvl="2" indent="0">
              <a:buNone/>
            </a:pPr>
            <a:r>
              <a:rPr lang="fr-FR" sz="1600">
                <a:solidFill>
                  <a:schemeClr val="dk2"/>
                </a:solidFill>
              </a:rPr>
              <a:t>Appels 2024 : </a:t>
            </a:r>
            <a:r>
              <a:rPr lang="fr-FR" sz="1600" b="1">
                <a:solidFill>
                  <a:schemeClr val="dk2"/>
                </a:solidFill>
              </a:rPr>
              <a:t>publication – décembre 2022 - deadline </a:t>
            </a:r>
            <a:r>
              <a:rPr lang="fr-FR" sz="1600" b="1">
                <a:solidFill>
                  <a:schemeClr val="accent4"/>
                </a:solidFill>
              </a:rPr>
              <a:t>7 février 2024</a:t>
            </a:r>
            <a:endParaRPr lang="fr-FR" sz="1600">
              <a:solidFill>
                <a:schemeClr val="accent4"/>
              </a:solidFill>
            </a:endParaRPr>
          </a:p>
          <a:p>
            <a:pPr marL="481330" lvl="2" indent="0" algn="l">
              <a:lnSpc>
                <a:spcPct val="100000"/>
              </a:lnSpc>
              <a:spcBef>
                <a:spcPts val="600"/>
              </a:spcBef>
              <a:spcAft>
                <a:spcPts val="0"/>
              </a:spcAft>
              <a:buSzPts val="850"/>
              <a:buNone/>
            </a:pPr>
            <a:endParaRPr sz="1600">
              <a:solidFill>
                <a:schemeClr val="accent4"/>
              </a:solidFill>
            </a:endParaRPr>
          </a:p>
        </p:txBody>
      </p:sp>
      <p:sp>
        <p:nvSpPr>
          <p:cNvPr id="2" name="Google Shape;135;p16">
            <a:extLst>
              <a:ext uri="{FF2B5EF4-FFF2-40B4-BE49-F238E27FC236}">
                <a16:creationId xmlns:a16="http://schemas.microsoft.com/office/drawing/2014/main" id="{61748B29-F8BB-490F-A2A1-40E21261F391}"/>
              </a:ext>
            </a:extLst>
          </p:cNvPr>
          <p:cNvSpPr txBox="1">
            <a:spLocks noGrp="1"/>
          </p:cNvSpPr>
          <p:nvPr>
            <p:ph type="body" idx="2"/>
          </p:nvPr>
        </p:nvSpPr>
        <p:spPr>
          <a:xfrm>
            <a:off x="3618030" y="348063"/>
            <a:ext cx="5220112" cy="3600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chemeClr val="dk2"/>
              </a:buClr>
              <a:buSzPts val="700"/>
              <a:buNone/>
            </a:pPr>
            <a:r>
              <a:rPr lang="fr-FR" sz="1100"/>
              <a:t>LE CLUSTER 2</a:t>
            </a:r>
          </a:p>
          <a:p>
            <a:pPr marL="0" lvl="0" indent="0" algn="r" rtl="0">
              <a:lnSpc>
                <a:spcPct val="100000"/>
              </a:lnSpc>
              <a:spcBef>
                <a:spcPts val="0"/>
              </a:spcBef>
              <a:spcAft>
                <a:spcPts val="0"/>
              </a:spcAft>
              <a:buClr>
                <a:schemeClr val="dk2"/>
              </a:buClr>
              <a:buSzPts val="700"/>
              <a:buNone/>
            </a:pPr>
            <a:r>
              <a:rPr lang="fr-FR" sz="1100"/>
              <a:t>Mise en œuvre</a:t>
            </a:r>
          </a:p>
        </p:txBody>
      </p:sp>
      <p:sp>
        <p:nvSpPr>
          <p:cNvPr id="7" name="Rectangle avec un coin rogné et arrondi 2">
            <a:extLst>
              <a:ext uri="{FF2B5EF4-FFF2-40B4-BE49-F238E27FC236}">
                <a16:creationId xmlns:a16="http://schemas.microsoft.com/office/drawing/2014/main" id="{C7A9C311-A38E-48DB-BB99-B6F49A63B31B}"/>
              </a:ext>
            </a:extLst>
          </p:cNvPr>
          <p:cNvSpPr>
            <a:spLocks/>
          </p:cNvSpPr>
          <p:nvPr/>
        </p:nvSpPr>
        <p:spPr>
          <a:xfrm>
            <a:off x="7500721" y="3189203"/>
            <a:ext cx="1542457" cy="584743"/>
          </a:xfrm>
          <a:prstGeom prst="snipRoundRect">
            <a:avLst/>
          </a:prstGeom>
          <a:solidFill>
            <a:schemeClr val="accent4">
              <a:lumMod val="60000"/>
              <a:lumOff val="40000"/>
            </a:schemeClr>
          </a:solidFill>
          <a:ln>
            <a:solidFill>
              <a:schemeClr val="accent4">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fr-FR" b="1">
                <a:solidFill>
                  <a:schemeClr val="bg1"/>
                </a:solidFill>
              </a:rPr>
              <a:t>PT 2021-2022</a:t>
            </a:r>
          </a:p>
          <a:p>
            <a:pPr algn="ctr"/>
            <a:r>
              <a:rPr lang="fr-FR" b="1">
                <a:solidFill>
                  <a:schemeClr val="bg1"/>
                </a:solidFill>
                <a:cs typeface="Arial"/>
              </a:rPr>
              <a:t>434 Millions €</a:t>
            </a:r>
          </a:p>
        </p:txBody>
      </p:sp>
      <p:sp>
        <p:nvSpPr>
          <p:cNvPr id="8" name="Rectangle avec un coin rogné et arrondi 2">
            <a:extLst>
              <a:ext uri="{FF2B5EF4-FFF2-40B4-BE49-F238E27FC236}">
                <a16:creationId xmlns:a16="http://schemas.microsoft.com/office/drawing/2014/main" id="{C7A9C311-A38E-48DB-BB99-B6F49A63B31B}"/>
              </a:ext>
            </a:extLst>
          </p:cNvPr>
          <p:cNvSpPr>
            <a:spLocks/>
          </p:cNvSpPr>
          <p:nvPr/>
        </p:nvSpPr>
        <p:spPr>
          <a:xfrm>
            <a:off x="7500721" y="3900176"/>
            <a:ext cx="1542457" cy="584743"/>
          </a:xfrm>
          <a:prstGeom prst="snipRoundRect">
            <a:avLst/>
          </a:prstGeom>
          <a:solidFill>
            <a:schemeClr val="accent4"/>
          </a:solidFill>
          <a:ln>
            <a:solidFill>
              <a:schemeClr val="accent4"/>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fr-FR" b="1">
                <a:solidFill>
                  <a:schemeClr val="bg1"/>
                </a:solidFill>
              </a:rPr>
              <a:t>PT 2023-2024</a:t>
            </a:r>
          </a:p>
          <a:p>
            <a:pPr algn="ctr"/>
            <a:r>
              <a:rPr lang="fr-FR" b="1">
                <a:solidFill>
                  <a:schemeClr val="bg1"/>
                </a:solidFill>
                <a:cs typeface="Arial"/>
              </a:rPr>
              <a:t>524 M€</a:t>
            </a:r>
          </a:p>
        </p:txBody>
      </p:sp>
      <p:grpSp>
        <p:nvGrpSpPr>
          <p:cNvPr id="3" name="Groupe 2">
            <a:extLst>
              <a:ext uri="{FF2B5EF4-FFF2-40B4-BE49-F238E27FC236}">
                <a16:creationId xmlns:a16="http://schemas.microsoft.com/office/drawing/2014/main" id="{9EB00314-77C8-F7A5-6BAE-7E419463CBAE}"/>
              </a:ext>
            </a:extLst>
          </p:cNvPr>
          <p:cNvGrpSpPr/>
          <p:nvPr/>
        </p:nvGrpSpPr>
        <p:grpSpPr>
          <a:xfrm>
            <a:off x="7500721" y="1583626"/>
            <a:ext cx="1553975" cy="1357965"/>
            <a:chOff x="7429001" y="1592591"/>
            <a:chExt cx="1553975" cy="1357965"/>
          </a:xfrm>
        </p:grpSpPr>
        <p:sp>
          <p:nvSpPr>
            <p:cNvPr id="19" name="Flèche vers le bas 18">
              <a:extLst>
                <a:ext uri="{FF2B5EF4-FFF2-40B4-BE49-F238E27FC236}">
                  <a16:creationId xmlns:a16="http://schemas.microsoft.com/office/drawing/2014/main" id="{BD1C64C3-F45A-0CE5-634D-38E27ADE4037}"/>
                </a:ext>
              </a:extLst>
            </p:cNvPr>
            <p:cNvSpPr/>
            <p:nvPr/>
          </p:nvSpPr>
          <p:spPr>
            <a:xfrm>
              <a:off x="7581588" y="2591046"/>
              <a:ext cx="1237281" cy="359510"/>
            </a:xfrm>
            <a:prstGeom prst="downArrow">
              <a:avLst/>
            </a:prstGeom>
            <a:solidFill>
              <a:schemeClr val="tx1">
                <a:lumMod val="50000"/>
                <a:lumOff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 coins arrondis 17">
              <a:extLst>
                <a:ext uri="{FF2B5EF4-FFF2-40B4-BE49-F238E27FC236}">
                  <a16:creationId xmlns:a16="http://schemas.microsoft.com/office/drawing/2014/main" id="{596E1CE6-ABE5-C29F-DD7A-151A1477CB0C}"/>
                </a:ext>
              </a:extLst>
            </p:cNvPr>
            <p:cNvSpPr/>
            <p:nvPr/>
          </p:nvSpPr>
          <p:spPr>
            <a:xfrm>
              <a:off x="7429001" y="1592591"/>
              <a:ext cx="1553975" cy="1096366"/>
            </a:xfrm>
            <a:prstGeom prst="round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fr-FR" b="1">
                  <a:solidFill>
                    <a:schemeClr val="bg1"/>
                  </a:solidFill>
                  <a:cs typeface="Arial"/>
                </a:rPr>
                <a:t>2021 – 2027</a:t>
              </a:r>
            </a:p>
            <a:p>
              <a:pPr algn="ctr" fontAlgn="base"/>
              <a:endParaRPr lang="fr-FR" b="1">
                <a:solidFill>
                  <a:schemeClr val="bg1"/>
                </a:solidFill>
              </a:endParaRPr>
            </a:p>
            <a:p>
              <a:pPr algn="ctr"/>
              <a:r>
                <a:rPr lang="fr-FR" b="1">
                  <a:solidFill>
                    <a:schemeClr val="bg1"/>
                  </a:solidFill>
                  <a:effectLst>
                    <a:outerShdw blurRad="50800" dist="38100" dir="5400000" algn="t" rotWithShape="0">
                      <a:prstClr val="black">
                        <a:alpha val="40000"/>
                      </a:prstClr>
                    </a:outerShdw>
                  </a:effectLst>
                </a:rPr>
                <a:t>1,9 Milliards € </a:t>
              </a:r>
              <a:endParaRPr lang="fr-FR">
                <a:solidFill>
                  <a:schemeClr val="bg1"/>
                </a:solidFill>
                <a:effectLst>
                  <a:outerShdw blurRad="50800" dist="38100" dir="5400000" algn="t" rotWithShape="0">
                    <a:prstClr val="black">
                      <a:alpha val="40000"/>
                    </a:prstClr>
                  </a:outerShdw>
                </a:effectLst>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CD4A553F-332F-4B68-BE47-46B3E9FD2D49}"/>
              </a:ext>
            </a:extLst>
          </p:cNvPr>
          <p:cNvSpPr>
            <a:spLocks noGrp="1"/>
          </p:cNvSpPr>
          <p:nvPr>
            <p:ph type="sldNum" sz="quarter" idx="12"/>
          </p:nvPr>
        </p:nvSpPr>
        <p:spPr/>
        <p:txBody>
          <a:bodyPr/>
          <a:lstStyle/>
          <a:p>
            <a:fld id="{733122C9-A0B9-462F-8757-0847AD287B63}" type="slidenum">
              <a:rPr lang="fr-FR" dirty="0" smtClean="0"/>
              <a:pPr/>
              <a:t>30</a:t>
            </a:fld>
            <a:endParaRPr lang="fr-FR"/>
          </a:p>
        </p:txBody>
      </p:sp>
      <p:sp>
        <p:nvSpPr>
          <p:cNvPr id="6" name="Titre 5">
            <a:extLst>
              <a:ext uri="{FF2B5EF4-FFF2-40B4-BE49-F238E27FC236}">
                <a16:creationId xmlns:a16="http://schemas.microsoft.com/office/drawing/2014/main" id="{926F2181-3A7C-48CA-9A18-60EDB514F201}"/>
              </a:ext>
            </a:extLst>
          </p:cNvPr>
          <p:cNvSpPr>
            <a:spLocks noGrp="1"/>
          </p:cNvSpPr>
          <p:nvPr>
            <p:ph type="title"/>
          </p:nvPr>
        </p:nvSpPr>
        <p:spPr/>
        <p:txBody>
          <a:bodyPr/>
          <a:lstStyle/>
          <a:p>
            <a:endParaRPr lang="fr-FR"/>
          </a:p>
        </p:txBody>
      </p:sp>
      <p:sp>
        <p:nvSpPr>
          <p:cNvPr id="7" name="ZoneTexte 6">
            <a:extLst>
              <a:ext uri="{FF2B5EF4-FFF2-40B4-BE49-F238E27FC236}">
                <a16:creationId xmlns:a16="http://schemas.microsoft.com/office/drawing/2014/main" id="{DD821C67-D367-4889-9C29-B900DEFF9482}"/>
              </a:ext>
            </a:extLst>
          </p:cNvPr>
          <p:cNvSpPr txBox="1"/>
          <p:nvPr/>
        </p:nvSpPr>
        <p:spPr>
          <a:xfrm>
            <a:off x="180000" y="2571750"/>
            <a:ext cx="6610662" cy="584775"/>
          </a:xfrm>
          <a:prstGeom prst="rect">
            <a:avLst/>
          </a:prstGeom>
          <a:noFill/>
        </p:spPr>
        <p:txBody>
          <a:bodyPr wrap="square" rtlCol="0">
            <a:spAutoFit/>
          </a:bodyPr>
          <a:lstStyle/>
          <a:p>
            <a:r>
              <a:rPr lang="fr-FR" sz="3200" b="1">
                <a:solidFill>
                  <a:schemeClr val="bg1"/>
                </a:solidFill>
              </a:rPr>
              <a:t>POUR ALLER PLUS LOIN</a:t>
            </a:r>
          </a:p>
        </p:txBody>
      </p:sp>
    </p:spTree>
    <p:extLst>
      <p:ext uri="{BB962C8B-B14F-4D97-AF65-F5344CB8AC3E}">
        <p14:creationId xmlns:p14="http://schemas.microsoft.com/office/powerpoint/2010/main" val="12985589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2DCA59A0-A4AC-472A-932B-9344FB491E08}"/>
              </a:ext>
            </a:extLst>
          </p:cNvPr>
          <p:cNvSpPr>
            <a:spLocks noGrp="1"/>
          </p:cNvSpPr>
          <p:nvPr>
            <p:ph type="body" idx="1"/>
          </p:nvPr>
        </p:nvSpPr>
        <p:spPr>
          <a:xfrm>
            <a:off x="269358" y="999461"/>
            <a:ext cx="8408314" cy="3425179"/>
          </a:xfrm>
        </p:spPr>
        <p:txBody>
          <a:bodyPr/>
          <a:lstStyle/>
          <a:p>
            <a:r>
              <a:rPr lang="fr-FR" sz="1400" b="1">
                <a:solidFill>
                  <a:schemeClr val="accent4">
                    <a:lumMod val="75000"/>
                  </a:schemeClr>
                </a:solidFill>
              </a:rPr>
              <a:t>ANR MRSEI - Montage de réseaux scientifiques européens</a:t>
            </a:r>
            <a:r>
              <a:rPr lang="en-US" sz="1400">
                <a:solidFill>
                  <a:schemeClr val="accent4">
                    <a:lumMod val="75000"/>
                  </a:schemeClr>
                </a:solidFill>
              </a:rPr>
              <a:t>​</a:t>
            </a:r>
            <a:br>
              <a:rPr lang="en-US"/>
            </a:br>
            <a:r>
              <a:rPr lang="en-US"/>
              <a:t>​</a:t>
            </a:r>
          </a:p>
          <a:p>
            <a:r>
              <a:rPr lang="fr-FR" sz="1400"/>
              <a:t>Le programme ANR MRSEI a été créé pour donner les moyens aux scientifiques travaillant dans des laboratoires français de répondre en tant que coordinatrice/coordinateur un projet de recherche à des appels collaboratifs européens (Horizon Europe) ou internationaux et de leur donner ainsi la possibilité de développer des projets interdisciplinaires ambitieux et de renforcer leur visibilité au niveau international. </a:t>
            </a:r>
            <a:r>
              <a:rPr lang="en-US" sz="1400"/>
              <a:t>​</a:t>
            </a:r>
            <a:br>
              <a:rPr lang="en-US" sz="1400"/>
            </a:br>
            <a:r>
              <a:rPr lang="en-US" sz="1400"/>
              <a:t>​</a:t>
            </a:r>
            <a:br>
              <a:rPr lang="en-US" sz="1400"/>
            </a:br>
            <a:r>
              <a:rPr lang="fr-FR" sz="1400"/>
              <a:t>Sont attendues des propositions ayant pour objet de constituer un réseau scientifique et de </a:t>
            </a:r>
            <a:r>
              <a:rPr lang="fr-FR" sz="1400" b="1"/>
              <a:t>préparer une proposition en réponse à un appel européen</a:t>
            </a:r>
            <a:r>
              <a:rPr lang="fr-FR" sz="1400"/>
              <a:t>. </a:t>
            </a:r>
            <a:r>
              <a:rPr lang="en-US" sz="1400"/>
              <a:t>​</a:t>
            </a:r>
            <a:br>
              <a:rPr lang="en-US" sz="1400"/>
            </a:br>
            <a:r>
              <a:rPr lang="en-US" sz="1400"/>
              <a:t>​</a:t>
            </a:r>
            <a:br>
              <a:rPr lang="en-US" sz="1400"/>
            </a:br>
            <a:r>
              <a:rPr lang="fr-FR" sz="1400"/>
              <a:t>Les projets déposés seront évalués sur : </a:t>
            </a:r>
            <a:r>
              <a:rPr lang="en-US" sz="1400"/>
              <a:t>​</a:t>
            </a:r>
            <a:br>
              <a:rPr lang="en-US" sz="1400"/>
            </a:br>
            <a:r>
              <a:rPr lang="fr-FR" sz="1400"/>
              <a:t>- leurs qualités scientifiques, </a:t>
            </a:r>
            <a:r>
              <a:rPr lang="en-US" sz="1400"/>
              <a:t>​</a:t>
            </a:r>
            <a:br>
              <a:rPr lang="en-US" sz="1400"/>
            </a:br>
            <a:r>
              <a:rPr lang="fr-FR" sz="1400"/>
              <a:t>- leur adéquation à l’appel visé </a:t>
            </a:r>
            <a:r>
              <a:rPr lang="en-US" sz="1400"/>
              <a:t>​</a:t>
            </a:r>
            <a:br>
              <a:rPr lang="en-US" sz="1400"/>
            </a:br>
            <a:r>
              <a:rPr lang="fr-FR" sz="1400"/>
              <a:t>- les profils des partenaires identifiés ou envisagés pour répondre à l’appel visé </a:t>
            </a:r>
            <a:r>
              <a:rPr lang="en-US" sz="1400"/>
              <a:t>​</a:t>
            </a:r>
            <a:br>
              <a:rPr lang="en-US" sz="1400"/>
            </a:br>
            <a:r>
              <a:rPr lang="en-US" sz="1400"/>
              <a:t>​</a:t>
            </a:r>
            <a:br>
              <a:rPr lang="en-US" sz="1400"/>
            </a:br>
            <a:r>
              <a:rPr lang="fr-FR" sz="1400"/>
              <a:t>Les projets sélectionnés recevront </a:t>
            </a:r>
            <a:r>
              <a:rPr lang="fr-FR" sz="1400" b="1"/>
              <a:t>une aide maximale de 30 k€</a:t>
            </a:r>
            <a:r>
              <a:rPr lang="en-US" sz="1400" b="1"/>
              <a:t>​</a:t>
            </a:r>
          </a:p>
          <a:p>
            <a:endParaRPr lang="fr-FR"/>
          </a:p>
        </p:txBody>
      </p:sp>
      <p:sp>
        <p:nvSpPr>
          <p:cNvPr id="5" name="Espace réservé du numéro de diapositive 4">
            <a:extLst>
              <a:ext uri="{FF2B5EF4-FFF2-40B4-BE49-F238E27FC236}">
                <a16:creationId xmlns:a16="http://schemas.microsoft.com/office/drawing/2014/main" id="{BBAB9844-74BE-404D-967E-C3897C6244E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31</a:t>
            </a:fld>
            <a:endParaRPr lang="fr-FR"/>
          </a:p>
        </p:txBody>
      </p:sp>
    </p:spTree>
    <p:extLst>
      <p:ext uri="{BB962C8B-B14F-4D97-AF65-F5344CB8AC3E}">
        <p14:creationId xmlns:p14="http://schemas.microsoft.com/office/powerpoint/2010/main" val="4818803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5" name="Google Shape;135;p16"/>
          <p:cNvSpPr txBox="1">
            <a:spLocks noGrp="1"/>
          </p:cNvSpPr>
          <p:nvPr>
            <p:ph type="body" idx="2"/>
          </p:nvPr>
        </p:nvSpPr>
        <p:spPr>
          <a:xfrm>
            <a:off x="3637908" y="348063"/>
            <a:ext cx="5220112" cy="360000"/>
          </a:xfrm>
          <a:prstGeom prst="rect">
            <a:avLst/>
          </a:prstGeom>
          <a:noFill/>
          <a:ln>
            <a:noFill/>
          </a:ln>
        </p:spPr>
        <p:txBody>
          <a:bodyPr spcFirstLastPara="1" wrap="square" lIns="0" tIns="0" rIns="0" bIns="0" anchor="t" anchorCtr="0">
            <a:noAutofit/>
          </a:bodyPr>
          <a:lstStyle/>
          <a:p>
            <a:pPr marL="0" indent="0">
              <a:buNone/>
            </a:pPr>
            <a:r>
              <a:rPr lang="fr-FR" sz="1100">
                <a:solidFill>
                  <a:schemeClr val="accent4"/>
                </a:solidFill>
              </a:rPr>
              <a:t>LE PCN SHS : ACTIVITES ET RESSOURCES </a:t>
            </a:r>
          </a:p>
        </p:txBody>
      </p:sp>
      <p:sp>
        <p:nvSpPr>
          <p:cNvPr id="25" name="ZoneTexte 24">
            <a:extLst>
              <a:ext uri="{FF2B5EF4-FFF2-40B4-BE49-F238E27FC236}">
                <a16:creationId xmlns:a16="http://schemas.microsoft.com/office/drawing/2014/main" id="{B7A85280-BF5D-331B-62B4-7F9DAAEEA97F}"/>
              </a:ext>
            </a:extLst>
          </p:cNvPr>
          <p:cNvSpPr txBox="1"/>
          <p:nvPr/>
        </p:nvSpPr>
        <p:spPr>
          <a:xfrm>
            <a:off x="129670" y="957739"/>
            <a:ext cx="8428382" cy="41857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b="1">
                <a:solidFill>
                  <a:srgbClr val="000091"/>
                </a:solidFill>
              </a:rPr>
              <a:t>Le PCN met à votre disposition des ressources en ligne :</a:t>
            </a:r>
            <a:r>
              <a:rPr lang="fr-FR">
                <a:solidFill>
                  <a:srgbClr val="000091"/>
                </a:solidFill>
              </a:rPr>
              <a:t> résultats des appels, fiches pratiques (recherche de partenaire, science ouverte, acteurs non académiques, etc.), liste des projets financés...</a:t>
            </a:r>
          </a:p>
          <a:p>
            <a:r>
              <a:rPr lang="fr-FR">
                <a:solidFill>
                  <a:srgbClr val="000091"/>
                </a:solidFill>
                <a:hlinkClick r:id="rId3">
                  <a:extLst>
                    <a:ext uri="{A12FA001-AC4F-418D-AE19-62706E023703}">
                      <ahyp:hlinkClr xmlns:ahyp="http://schemas.microsoft.com/office/drawing/2018/hyperlinkcolor" val="tx"/>
                    </a:ext>
                  </a:extLst>
                </a:hlinkClick>
              </a:rPr>
              <a:t>https://www.horizon-europe.gouv.fr/cluster-2</a:t>
            </a:r>
            <a:r>
              <a:rPr lang="fr-FR">
                <a:solidFill>
                  <a:srgbClr val="000091"/>
                </a:solidFill>
              </a:rPr>
              <a:t> </a:t>
            </a:r>
          </a:p>
          <a:p>
            <a:endParaRPr lang="fr-FR">
              <a:solidFill>
                <a:srgbClr val="000091"/>
              </a:solidFill>
            </a:endParaRPr>
          </a:p>
          <a:p>
            <a:pPr fontAlgn="base"/>
            <a:r>
              <a:rPr lang="fr-FR">
                <a:solidFill>
                  <a:schemeClr val="bg2">
                    <a:lumMod val="75000"/>
                  </a:schemeClr>
                </a:solidFill>
              </a:rPr>
              <a:t>Ateliers </a:t>
            </a:r>
            <a:r>
              <a:rPr lang="fr-FR" b="1">
                <a:solidFill>
                  <a:schemeClr val="bg2">
                    <a:lumMod val="75000"/>
                  </a:schemeClr>
                </a:solidFill>
              </a:rPr>
              <a:t>méthodologiques</a:t>
            </a:r>
            <a:r>
              <a:rPr lang="fr-FR">
                <a:solidFill>
                  <a:schemeClr val="bg2">
                    <a:lumMod val="75000"/>
                  </a:schemeClr>
                </a:solidFill>
              </a:rPr>
              <a:t> – Par exemple:</a:t>
            </a:r>
            <a:r>
              <a:rPr lang="en-US">
                <a:solidFill>
                  <a:schemeClr val="bg2">
                    <a:lumMod val="75000"/>
                  </a:schemeClr>
                </a:solidFill>
              </a:rPr>
              <a:t>​</a:t>
            </a:r>
          </a:p>
          <a:p>
            <a:pPr fontAlgn="base"/>
            <a:r>
              <a:rPr lang="fr-FR">
                <a:solidFill>
                  <a:schemeClr val="bg2">
                    <a:lumMod val="75000"/>
                  </a:schemeClr>
                </a:solidFill>
              </a:rPr>
              <a:t>comment répondre à un appel (exemple/s à l’appui), les thèmes à traiter, articulation des </a:t>
            </a:r>
            <a:r>
              <a:rPr lang="fr-FR" err="1">
                <a:solidFill>
                  <a:schemeClr val="bg2">
                    <a:lumMod val="75000"/>
                  </a:schemeClr>
                </a:solidFill>
              </a:rPr>
              <a:t>work</a:t>
            </a:r>
            <a:r>
              <a:rPr lang="fr-FR">
                <a:solidFill>
                  <a:schemeClr val="bg2">
                    <a:lumMod val="75000"/>
                  </a:schemeClr>
                </a:solidFill>
              </a:rPr>
              <a:t> packages, profil attendu du consortium… exemples de projets lauréats</a:t>
            </a:r>
            <a:r>
              <a:rPr lang="en-US">
                <a:solidFill>
                  <a:schemeClr val="bg2">
                    <a:lumMod val="75000"/>
                  </a:schemeClr>
                </a:solidFill>
              </a:rPr>
              <a:t>​</a:t>
            </a:r>
          </a:p>
          <a:p>
            <a:pPr fontAlgn="base"/>
            <a:r>
              <a:rPr lang="fr-FR">
                <a:solidFill>
                  <a:schemeClr val="bg2">
                    <a:lumMod val="75000"/>
                  </a:schemeClr>
                </a:solidFill>
              </a:rPr>
              <a:t>atelier sur la recherche de partenaire</a:t>
            </a:r>
            <a:r>
              <a:rPr lang="en-US">
                <a:solidFill>
                  <a:schemeClr val="bg2">
                    <a:lumMod val="75000"/>
                  </a:schemeClr>
                </a:solidFill>
              </a:rPr>
              <a:t>​</a:t>
            </a:r>
          </a:p>
          <a:p>
            <a:pPr fontAlgn="base"/>
            <a:r>
              <a:rPr lang="fr-FR">
                <a:solidFill>
                  <a:schemeClr val="bg2">
                    <a:lumMod val="75000"/>
                  </a:schemeClr>
                </a:solidFill>
              </a:rPr>
              <a:t>atelier sur l'analyse des ESR (Evaluation </a:t>
            </a:r>
            <a:r>
              <a:rPr lang="fr-FR" err="1">
                <a:solidFill>
                  <a:schemeClr val="bg2">
                    <a:lumMod val="75000"/>
                  </a:schemeClr>
                </a:solidFill>
              </a:rPr>
              <a:t>Summary</a:t>
            </a:r>
            <a:r>
              <a:rPr lang="fr-FR">
                <a:solidFill>
                  <a:schemeClr val="bg2">
                    <a:lumMod val="75000"/>
                  </a:schemeClr>
                </a:solidFill>
              </a:rPr>
              <a:t> report) …</a:t>
            </a:r>
            <a:endParaRPr lang="en-US">
              <a:solidFill>
                <a:schemeClr val="bg2">
                  <a:lumMod val="75000"/>
                </a:schemeClr>
              </a:solidFill>
            </a:endParaRPr>
          </a:p>
          <a:p>
            <a:endParaRPr lang="fr-FR">
              <a:solidFill>
                <a:srgbClr val="000091"/>
              </a:solidFill>
            </a:endParaRPr>
          </a:p>
          <a:p>
            <a:r>
              <a:rPr lang="fr-FR" b="1">
                <a:solidFill>
                  <a:srgbClr val="000091"/>
                </a:solidFill>
              </a:rPr>
              <a:t>Faites venir le PCN</a:t>
            </a:r>
            <a:r>
              <a:rPr lang="fr-FR">
                <a:solidFill>
                  <a:srgbClr val="000091"/>
                </a:solidFill>
              </a:rPr>
              <a:t> pour rencontrer vos communautés et les mobiliser sur le programme : session d'information, ateliers sur mesure, rendez-vous individuels, etc. : </a:t>
            </a:r>
            <a:r>
              <a:rPr lang="fr-FR">
                <a:solidFill>
                  <a:srgbClr val="000091"/>
                </a:solidFill>
                <a:hlinkClick r:id="rId4"/>
              </a:rPr>
              <a:t>faites venir le PCN</a:t>
            </a:r>
          </a:p>
          <a:p>
            <a:endParaRPr lang="fr-FR">
              <a:solidFill>
                <a:srgbClr val="000091"/>
              </a:solidFill>
            </a:endParaRPr>
          </a:p>
          <a:p>
            <a:r>
              <a:rPr lang="fr-FR">
                <a:solidFill>
                  <a:srgbClr val="000091"/>
                </a:solidFill>
              </a:rPr>
              <a:t>Ressources du PCN JURFIN : </a:t>
            </a:r>
            <a:r>
              <a:rPr lang="fr-FR">
                <a:solidFill>
                  <a:srgbClr val="000091"/>
                </a:solidFill>
                <a:hlinkClick r:id="rId5"/>
              </a:rPr>
              <a:t>sur le site du PCN</a:t>
            </a:r>
          </a:p>
          <a:p>
            <a:endParaRPr lang="fr-FR">
              <a:solidFill>
                <a:srgbClr val="000091"/>
              </a:solidFill>
            </a:endParaRPr>
          </a:p>
          <a:p>
            <a:r>
              <a:rPr lang="fr-FR">
                <a:solidFill>
                  <a:srgbClr val="000091"/>
                </a:solidFill>
              </a:rPr>
              <a:t>Ne montez pas vos projets sans l'aide de vos services d'appui : Cellule Europe, </a:t>
            </a:r>
          </a:p>
          <a:p>
            <a:endParaRPr lang="fr-FR">
              <a:solidFill>
                <a:srgbClr val="000091"/>
              </a:solidFill>
            </a:endParaRPr>
          </a:p>
          <a:p>
            <a:r>
              <a:rPr lang="fr-FR">
                <a:solidFill>
                  <a:srgbClr val="000091"/>
                </a:solidFill>
              </a:rPr>
              <a:t>Lisez les appels ; </a:t>
            </a:r>
            <a:r>
              <a:rPr lang="fr-FR">
                <a:solidFill>
                  <a:srgbClr val="000091"/>
                </a:solidFill>
                <a:hlinkClick r:id="rId6"/>
              </a:rPr>
              <a:t>lisez le plan stratégique</a:t>
            </a:r>
            <a:r>
              <a:rPr lang="fr-FR">
                <a:solidFill>
                  <a:srgbClr val="000091"/>
                </a:solidFill>
              </a:rPr>
              <a:t>, </a:t>
            </a:r>
            <a:r>
              <a:rPr lang="fr-FR">
                <a:solidFill>
                  <a:srgbClr val="000091"/>
                </a:solidFill>
                <a:hlinkClick r:id="rId7"/>
              </a:rPr>
              <a:t>regardez les critères d'évaluation</a:t>
            </a:r>
            <a:endParaRPr lang="fr-FR">
              <a:solidFill>
                <a:srgbClr val="000091"/>
              </a:solidFill>
            </a:endParaRPr>
          </a:p>
          <a:p>
            <a:endParaRPr lang="fr-FR">
              <a:solidFill>
                <a:srgbClr val="000091"/>
              </a:solidFill>
            </a:endParaRPr>
          </a:p>
        </p:txBody>
      </p:sp>
    </p:spTree>
    <p:extLst>
      <p:ext uri="{BB962C8B-B14F-4D97-AF65-F5344CB8AC3E}">
        <p14:creationId xmlns:p14="http://schemas.microsoft.com/office/powerpoint/2010/main" val="22082453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5" name="Google Shape;135;p16"/>
          <p:cNvSpPr txBox="1">
            <a:spLocks noGrp="1"/>
          </p:cNvSpPr>
          <p:nvPr>
            <p:ph type="body" idx="2"/>
          </p:nvPr>
        </p:nvSpPr>
        <p:spPr>
          <a:xfrm>
            <a:off x="3637908" y="348063"/>
            <a:ext cx="5220112" cy="360000"/>
          </a:xfrm>
          <a:prstGeom prst="rect">
            <a:avLst/>
          </a:prstGeom>
          <a:noFill/>
          <a:ln>
            <a:noFill/>
          </a:ln>
        </p:spPr>
        <p:txBody>
          <a:bodyPr spcFirstLastPara="1" wrap="square" lIns="0" tIns="0" rIns="0" bIns="0" anchor="t" anchorCtr="0">
            <a:noAutofit/>
          </a:bodyPr>
          <a:lstStyle/>
          <a:p>
            <a:pPr marL="0" indent="0">
              <a:buNone/>
            </a:pPr>
            <a:r>
              <a:rPr lang="fr-FR" sz="1100">
                <a:solidFill>
                  <a:schemeClr val="accent4"/>
                </a:solidFill>
              </a:rPr>
              <a:t>LE PCN SHS : ACTIVITES ET RESSOURCES </a:t>
            </a:r>
          </a:p>
        </p:txBody>
      </p:sp>
      <p:graphicFrame>
        <p:nvGraphicFramePr>
          <p:cNvPr id="3" name="Diagramme 2">
            <a:extLst>
              <a:ext uri="{FF2B5EF4-FFF2-40B4-BE49-F238E27FC236}">
                <a16:creationId xmlns:a16="http://schemas.microsoft.com/office/drawing/2014/main" id="{E2D1F7A0-4FC8-4B90-B5E0-11E2FC9B7959}"/>
              </a:ext>
            </a:extLst>
          </p:cNvPr>
          <p:cNvGraphicFramePr/>
          <p:nvPr/>
        </p:nvGraphicFramePr>
        <p:xfrm>
          <a:off x="215107" y="837737"/>
          <a:ext cx="8584578" cy="39875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796677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7" name="Google Shape;317;p30"/>
          <p:cNvSpPr txBox="1">
            <a:spLocks noGrp="1"/>
          </p:cNvSpPr>
          <p:nvPr>
            <p:ph type="body" idx="1"/>
          </p:nvPr>
        </p:nvSpPr>
        <p:spPr>
          <a:xfrm>
            <a:off x="359999" y="1027320"/>
            <a:ext cx="8647694" cy="3673924"/>
          </a:xfrm>
          <a:prstGeom prst="rect">
            <a:avLst/>
          </a:prstGeom>
          <a:noFill/>
          <a:ln>
            <a:noFill/>
          </a:ln>
        </p:spPr>
        <p:txBody>
          <a:bodyPr spcFirstLastPara="1" wrap="square" lIns="0" tIns="0" rIns="0" bIns="0" anchor="t" anchorCtr="0">
            <a:noAutofit/>
          </a:bodyPr>
          <a:lstStyle/>
          <a:p>
            <a:pPr marL="0" indent="0">
              <a:spcBef>
                <a:spcPts val="600"/>
              </a:spcBef>
              <a:spcAft>
                <a:spcPts val="600"/>
              </a:spcAft>
            </a:pPr>
            <a:r>
              <a:rPr lang="fr-FR" sz="2000" b="1" dirty="0"/>
              <a:t>Le Point de Contact National Cluster 2 - SHS</a:t>
            </a:r>
          </a:p>
          <a:p>
            <a:pPr marL="228600" lvl="0" indent="0" algn="l">
              <a:lnSpc>
                <a:spcPct val="100000"/>
              </a:lnSpc>
              <a:buClr>
                <a:schemeClr val="accent4"/>
              </a:buClr>
              <a:buSzPct val="80000"/>
            </a:pPr>
            <a:endParaRPr lang="fr-FR" sz="1400" b="1"/>
          </a:p>
          <a:p>
            <a:pPr marL="228600" lvl="0" indent="0" algn="l">
              <a:lnSpc>
                <a:spcPct val="100000"/>
              </a:lnSpc>
              <a:buClr>
                <a:schemeClr val="accent4"/>
              </a:buClr>
              <a:buSzPct val="80000"/>
            </a:pPr>
            <a:endParaRPr lang="fr-FR" sz="1400" b="1"/>
          </a:p>
          <a:p>
            <a:pPr marL="228600" lvl="0" indent="0" algn="l">
              <a:lnSpc>
                <a:spcPct val="100000"/>
              </a:lnSpc>
              <a:buClr>
                <a:schemeClr val="accent4"/>
              </a:buClr>
              <a:buSzPct val="80000"/>
            </a:pPr>
            <a:endParaRPr lang="fr-FR" sz="1400" b="1"/>
          </a:p>
          <a:p>
            <a:pPr marL="228600" lvl="0" indent="0" algn="l">
              <a:lnSpc>
                <a:spcPct val="100000"/>
              </a:lnSpc>
              <a:buClr>
                <a:schemeClr val="accent4"/>
              </a:buClr>
              <a:buSzPct val="80000"/>
            </a:pPr>
            <a:endParaRPr lang="fr-FR" sz="1400" b="1"/>
          </a:p>
        </p:txBody>
      </p:sp>
      <p:pic>
        <p:nvPicPr>
          <p:cNvPr id="16386" name="Picture 2" descr="/var/folders/8j/9b5kksxs04n_0fl5tt05ywbs255cp_/T/com.microsoft.Powerpoint/WebArchiveCopyPasteTempFiles/xkWhIAAAAASUVORK5CYII=">
            <a:extLst>
              <a:ext uri="{FF2B5EF4-FFF2-40B4-BE49-F238E27FC236}">
                <a16:creationId xmlns:a16="http://schemas.microsoft.com/office/drawing/2014/main" id="{230F454A-6917-DC4E-867D-8DF57E66EA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2757" y="843455"/>
            <a:ext cx="2084692" cy="900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au 1">
            <a:extLst>
              <a:ext uri="{FF2B5EF4-FFF2-40B4-BE49-F238E27FC236}">
                <a16:creationId xmlns:a16="http://schemas.microsoft.com/office/drawing/2014/main" id="{D15D388A-ECF3-114F-99D7-721FC359B2F0}"/>
              </a:ext>
            </a:extLst>
          </p:cNvPr>
          <p:cNvGraphicFramePr>
            <a:graphicFrameLocks noGrp="1"/>
          </p:cNvGraphicFramePr>
          <p:nvPr>
            <p:extLst>
              <p:ext uri="{D42A27DB-BD31-4B8C-83A1-F6EECF244321}">
                <p14:modId xmlns:p14="http://schemas.microsoft.com/office/powerpoint/2010/main" val="1712296479"/>
              </p:ext>
            </p:extLst>
          </p:nvPr>
        </p:nvGraphicFramePr>
        <p:xfrm>
          <a:off x="360000" y="1427195"/>
          <a:ext cx="8427448" cy="3122350"/>
        </p:xfrm>
        <a:graphic>
          <a:graphicData uri="http://schemas.openxmlformats.org/drawingml/2006/table">
            <a:tbl>
              <a:tblPr firstRow="1" bandRow="1">
                <a:tableStyleId>{2D5ABB26-0587-4C30-8999-92F81FD0307C}</a:tableStyleId>
              </a:tblPr>
              <a:tblGrid>
                <a:gridCol w="2260918">
                  <a:extLst>
                    <a:ext uri="{9D8B030D-6E8A-4147-A177-3AD203B41FA5}">
                      <a16:colId xmlns:a16="http://schemas.microsoft.com/office/drawing/2014/main" val="833197995"/>
                    </a:ext>
                  </a:extLst>
                </a:gridCol>
                <a:gridCol w="3028950">
                  <a:extLst>
                    <a:ext uri="{9D8B030D-6E8A-4147-A177-3AD203B41FA5}">
                      <a16:colId xmlns:a16="http://schemas.microsoft.com/office/drawing/2014/main" val="348020799"/>
                    </a:ext>
                  </a:extLst>
                </a:gridCol>
                <a:gridCol w="3137580">
                  <a:extLst>
                    <a:ext uri="{9D8B030D-6E8A-4147-A177-3AD203B41FA5}">
                      <a16:colId xmlns:a16="http://schemas.microsoft.com/office/drawing/2014/main" val="2221850590"/>
                    </a:ext>
                  </a:extLst>
                </a:gridCol>
              </a:tblGrid>
              <a:tr h="576956">
                <a:tc>
                  <a:txBody>
                    <a:bodyPr/>
                    <a:lstStyle/>
                    <a:p>
                      <a:r>
                        <a:rPr lang="fr-FR" sz="1400" b="1" dirty="0">
                          <a:solidFill>
                            <a:schemeClr val="bg2"/>
                          </a:solidFill>
                        </a:rPr>
                        <a:t>Julien Ténédos</a:t>
                      </a:r>
                      <a:r>
                        <a:rPr lang="fr-FR" sz="1400" dirty="0">
                          <a:solidFill>
                            <a:schemeClr val="bg2"/>
                          </a:solidFil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400" i="1" dirty="0">
                          <a:solidFill>
                            <a:schemeClr val="bg2"/>
                          </a:solidFill>
                        </a:rPr>
                        <a:t>Coordinateur </a:t>
                      </a:r>
                      <a:r>
                        <a:rPr lang="fr-FR" sz="1400" dirty="0">
                          <a:solidFill>
                            <a:schemeClr val="bg2"/>
                          </a:solidFill>
                        </a:rPr>
                        <a:t>Clusters 2-3</a:t>
                      </a:r>
                      <a:endParaRPr lang="fr-FR" sz="1400" i="1" dirty="0">
                        <a:solidFill>
                          <a:schemeClr val="bg2"/>
                        </a:solidFill>
                      </a:endParaRPr>
                    </a:p>
                  </a:txBody>
                  <a:tcPr/>
                </a:tc>
                <a:tc>
                  <a:txBody>
                    <a:bodyPr/>
                    <a:lstStyle/>
                    <a:p>
                      <a:r>
                        <a:rPr lang="fr-FR" dirty="0">
                          <a:solidFill>
                            <a:schemeClr val="bg2"/>
                          </a:solidFill>
                        </a:rPr>
                        <a:t>MESR (100%)</a:t>
                      </a:r>
                    </a:p>
                    <a:p>
                      <a:endParaRPr lang="fr-FR">
                        <a:solidFill>
                          <a:schemeClr val="bg2"/>
                        </a:solidFill>
                      </a:endParaRPr>
                    </a:p>
                  </a:txBody>
                  <a:tcPr/>
                </a:tc>
                <a:tc>
                  <a:txBody>
                    <a:bodyPr/>
                    <a:lstStyle/>
                    <a:p>
                      <a:endParaRPr lang="fr-FR">
                        <a:solidFill>
                          <a:schemeClr val="bg2"/>
                        </a:solidFill>
                      </a:endParaRPr>
                    </a:p>
                  </a:txBody>
                  <a:tcPr/>
                </a:tc>
                <a:extLst>
                  <a:ext uri="{0D108BD9-81ED-4DB2-BD59-A6C34878D82A}">
                    <a16:rowId xmlns:a16="http://schemas.microsoft.com/office/drawing/2014/main" val="935794927"/>
                  </a:ext>
                </a:extLst>
              </a:tr>
              <a:tr h="57695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400" b="1" dirty="0">
                          <a:solidFill>
                            <a:schemeClr val="bg2"/>
                          </a:solidFill>
                        </a:rPr>
                        <a:t>Margot </a:t>
                      </a:r>
                      <a:r>
                        <a:rPr lang="fr-FR" sz="1400" b="1" dirty="0" err="1">
                          <a:solidFill>
                            <a:schemeClr val="bg2"/>
                          </a:solidFill>
                        </a:rPr>
                        <a:t>Burident</a:t>
                      </a:r>
                      <a:endParaRPr lang="fr-FR" sz="1200" b="1" dirty="0">
                        <a:solidFill>
                          <a:schemeClr val="bg2"/>
                        </a:solidFill>
                      </a:endParaRPr>
                    </a:p>
                    <a:p>
                      <a:r>
                        <a:rPr lang="fr-FR" i="1" dirty="0">
                          <a:solidFill>
                            <a:schemeClr val="bg2"/>
                          </a:solidFill>
                        </a:rPr>
                        <a:t>Membre</a:t>
                      </a:r>
                    </a:p>
                  </a:txBody>
                  <a:tcPr/>
                </a:tc>
                <a:tc>
                  <a:txBody>
                    <a:bodyPr/>
                    <a:lstStyle/>
                    <a:p>
                      <a:r>
                        <a:rPr lang="fr-FR" dirty="0">
                          <a:solidFill>
                            <a:schemeClr val="bg2"/>
                          </a:solidFill>
                        </a:rPr>
                        <a:t>MESR (40%)</a:t>
                      </a:r>
                    </a:p>
                    <a:p>
                      <a:r>
                        <a:rPr lang="fr-FR" dirty="0">
                          <a:solidFill>
                            <a:schemeClr val="bg2"/>
                          </a:solidFill>
                        </a:rPr>
                        <a:t>Université Picardie Jules Verne</a:t>
                      </a:r>
                    </a:p>
                  </a:txBody>
                  <a:tcPr/>
                </a:tc>
                <a:tc>
                  <a:txBody>
                    <a:bodyPr/>
                    <a:lstStyle/>
                    <a:p>
                      <a:endParaRPr lang="fr-FR">
                        <a:solidFill>
                          <a:schemeClr val="bg2"/>
                        </a:solidFill>
                      </a:endParaRPr>
                    </a:p>
                  </a:txBody>
                  <a:tcPr/>
                </a:tc>
                <a:extLst>
                  <a:ext uri="{0D108BD9-81ED-4DB2-BD59-A6C34878D82A}">
                    <a16:rowId xmlns:a16="http://schemas.microsoft.com/office/drawing/2014/main" val="2316629235"/>
                  </a:ext>
                </a:extLst>
              </a:tr>
              <a:tr h="8145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400" b="1" dirty="0">
                          <a:solidFill>
                            <a:schemeClr val="bg2"/>
                          </a:solidFill>
                        </a:rPr>
                        <a:t>Sylvie Gangloff</a:t>
                      </a:r>
                      <a:endParaRPr lang="fr-FR" sz="1200" b="1" dirty="0">
                        <a:solidFill>
                          <a:schemeClr val="bg2"/>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i="1" dirty="0">
                          <a:solidFill>
                            <a:schemeClr val="bg2"/>
                          </a:solidFill>
                        </a:rPr>
                        <a:t>Membre</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dirty="0">
                          <a:solidFill>
                            <a:schemeClr val="bg2"/>
                          </a:solidFill>
                        </a:rPr>
                        <a:t>MESR (40%)</a:t>
                      </a:r>
                    </a:p>
                    <a:p>
                      <a:r>
                        <a:rPr lang="fr-FR" dirty="0">
                          <a:solidFill>
                            <a:schemeClr val="bg2"/>
                          </a:solidFill>
                        </a:rPr>
                        <a:t>Fondation Maison des Sciences de l’Homme</a:t>
                      </a:r>
                    </a:p>
                  </a:txBody>
                  <a:tcPr/>
                </a:tc>
                <a:tc>
                  <a:txBody>
                    <a:bodyPr/>
                    <a:lstStyle/>
                    <a:p>
                      <a:endParaRPr lang="fr-FR">
                        <a:solidFill>
                          <a:schemeClr val="bg2"/>
                        </a:solidFill>
                      </a:endParaRPr>
                    </a:p>
                  </a:txBody>
                  <a:tcPr/>
                </a:tc>
                <a:extLst>
                  <a:ext uri="{0D108BD9-81ED-4DB2-BD59-A6C34878D82A}">
                    <a16:rowId xmlns:a16="http://schemas.microsoft.com/office/drawing/2014/main" val="551391505"/>
                  </a:ext>
                </a:extLst>
              </a:tr>
              <a:tr h="57695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400" b="1" dirty="0">
                          <a:solidFill>
                            <a:schemeClr val="bg2"/>
                          </a:solidFill>
                        </a:rPr>
                        <a:t>Florent </a:t>
                      </a:r>
                      <a:r>
                        <a:rPr lang="fr-FR" sz="1400" b="1" dirty="0" err="1">
                          <a:solidFill>
                            <a:schemeClr val="bg2"/>
                          </a:solidFill>
                        </a:rPr>
                        <a:t>Goiffon</a:t>
                      </a:r>
                      <a:endParaRPr lang="fr-FR" sz="1200" b="1" dirty="0">
                        <a:solidFill>
                          <a:schemeClr val="bg2"/>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i="1" dirty="0">
                          <a:solidFill>
                            <a:schemeClr val="bg2"/>
                          </a:solidFill>
                        </a:rPr>
                        <a:t>Membre</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dirty="0">
                          <a:solidFill>
                            <a:schemeClr val="bg2"/>
                          </a:solidFill>
                        </a:rPr>
                        <a:t>MESR (40%)</a:t>
                      </a:r>
                    </a:p>
                    <a:p>
                      <a:r>
                        <a:rPr lang="fr-FR" dirty="0">
                          <a:solidFill>
                            <a:schemeClr val="bg2"/>
                          </a:solidFill>
                        </a:rPr>
                        <a:t>Université Paul-Valéry Montpellier 3</a:t>
                      </a:r>
                    </a:p>
                  </a:txBody>
                  <a:tcPr/>
                </a:tc>
                <a:tc>
                  <a:txBody>
                    <a:bodyPr/>
                    <a:lstStyle/>
                    <a:p>
                      <a:endParaRPr lang="fr-FR">
                        <a:solidFill>
                          <a:schemeClr val="bg2"/>
                        </a:solidFill>
                      </a:endParaRPr>
                    </a:p>
                  </a:txBody>
                  <a:tcPr/>
                </a:tc>
                <a:extLst>
                  <a:ext uri="{0D108BD9-81ED-4DB2-BD59-A6C34878D82A}">
                    <a16:rowId xmlns:a16="http://schemas.microsoft.com/office/drawing/2014/main" val="2885318520"/>
                  </a:ext>
                </a:extLst>
              </a:tr>
              <a:tr h="57695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400" b="1" dirty="0">
                          <a:solidFill>
                            <a:schemeClr val="bg2"/>
                          </a:solidFill>
                        </a:rPr>
                        <a:t>Alexandra Torero </a:t>
                      </a:r>
                      <a:r>
                        <a:rPr lang="fr-FR" sz="1400" b="1" dirty="0" err="1">
                          <a:solidFill>
                            <a:schemeClr val="bg2"/>
                          </a:solidFill>
                        </a:rPr>
                        <a:t>Ibad</a:t>
                      </a:r>
                      <a:endParaRPr lang="fr-FR" sz="1200" b="1" dirty="0">
                        <a:solidFill>
                          <a:schemeClr val="bg2"/>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i="1" dirty="0">
                          <a:solidFill>
                            <a:schemeClr val="bg2"/>
                          </a:solidFill>
                        </a:rPr>
                        <a:t>Membre</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dirty="0">
                          <a:solidFill>
                            <a:schemeClr val="bg2"/>
                          </a:solidFill>
                        </a:rPr>
                        <a:t>MESR (40%)</a:t>
                      </a:r>
                    </a:p>
                    <a:p>
                      <a:r>
                        <a:rPr lang="fr-FR" dirty="0">
                          <a:solidFill>
                            <a:schemeClr val="bg2"/>
                          </a:solidFill>
                        </a:rPr>
                        <a:t>Université de Lille</a:t>
                      </a:r>
                    </a:p>
                  </a:txBody>
                  <a:tcPr/>
                </a:tc>
                <a:tc>
                  <a:txBody>
                    <a:bodyPr/>
                    <a:lstStyle/>
                    <a:p>
                      <a:endParaRPr lang="fr-FR">
                        <a:solidFill>
                          <a:schemeClr val="bg2"/>
                        </a:solidFill>
                      </a:endParaRPr>
                    </a:p>
                  </a:txBody>
                  <a:tcPr/>
                </a:tc>
                <a:extLst>
                  <a:ext uri="{0D108BD9-81ED-4DB2-BD59-A6C34878D82A}">
                    <a16:rowId xmlns:a16="http://schemas.microsoft.com/office/drawing/2014/main" val="1746046136"/>
                  </a:ext>
                </a:extLst>
              </a:tr>
            </a:tbl>
          </a:graphicData>
        </a:graphic>
      </p:graphicFrame>
      <p:pic>
        <p:nvPicPr>
          <p:cNvPr id="3" name="Image 2">
            <a:extLst>
              <a:ext uri="{FF2B5EF4-FFF2-40B4-BE49-F238E27FC236}">
                <a16:creationId xmlns:a16="http://schemas.microsoft.com/office/drawing/2014/main" id="{F7F4D34E-37B5-0C42-B44B-2A9097B1849E}"/>
              </a:ext>
            </a:extLst>
          </p:cNvPr>
          <p:cNvPicPr>
            <a:picLocks noChangeAspect="1"/>
          </p:cNvPicPr>
          <p:nvPr/>
        </p:nvPicPr>
        <p:blipFill>
          <a:blip r:embed="rId4"/>
          <a:stretch>
            <a:fillRect/>
          </a:stretch>
        </p:blipFill>
        <p:spPr>
          <a:xfrm>
            <a:off x="5729444" y="1367612"/>
            <a:ext cx="889000" cy="952500"/>
          </a:xfrm>
          <a:prstGeom prst="rect">
            <a:avLst/>
          </a:prstGeom>
        </p:spPr>
      </p:pic>
      <p:pic>
        <p:nvPicPr>
          <p:cNvPr id="4" name="Image 3">
            <a:extLst>
              <a:ext uri="{FF2B5EF4-FFF2-40B4-BE49-F238E27FC236}">
                <a16:creationId xmlns:a16="http://schemas.microsoft.com/office/drawing/2014/main" id="{3DA7B343-4BBF-2D40-B82C-A20C61609E04}"/>
              </a:ext>
            </a:extLst>
          </p:cNvPr>
          <p:cNvPicPr>
            <a:picLocks noChangeAspect="1"/>
          </p:cNvPicPr>
          <p:nvPr/>
        </p:nvPicPr>
        <p:blipFill>
          <a:blip r:embed="rId5"/>
          <a:stretch>
            <a:fillRect/>
          </a:stretch>
        </p:blipFill>
        <p:spPr>
          <a:xfrm>
            <a:off x="7342724" y="1897566"/>
            <a:ext cx="889000" cy="952500"/>
          </a:xfrm>
          <a:prstGeom prst="rect">
            <a:avLst/>
          </a:prstGeom>
        </p:spPr>
      </p:pic>
      <p:pic>
        <p:nvPicPr>
          <p:cNvPr id="5" name="Image 4">
            <a:extLst>
              <a:ext uri="{FF2B5EF4-FFF2-40B4-BE49-F238E27FC236}">
                <a16:creationId xmlns:a16="http://schemas.microsoft.com/office/drawing/2014/main" id="{ABDDD36F-D1DA-E545-9E84-1B43F5B14633}"/>
              </a:ext>
            </a:extLst>
          </p:cNvPr>
          <p:cNvPicPr>
            <a:picLocks noChangeAspect="1"/>
          </p:cNvPicPr>
          <p:nvPr/>
        </p:nvPicPr>
        <p:blipFill>
          <a:blip r:embed="rId6"/>
          <a:stretch>
            <a:fillRect/>
          </a:stretch>
        </p:blipFill>
        <p:spPr>
          <a:xfrm>
            <a:off x="6150959" y="2585861"/>
            <a:ext cx="889000" cy="952500"/>
          </a:xfrm>
          <a:prstGeom prst="rect">
            <a:avLst/>
          </a:prstGeom>
        </p:spPr>
      </p:pic>
      <p:pic>
        <p:nvPicPr>
          <p:cNvPr id="6" name="Image 5">
            <a:extLst>
              <a:ext uri="{FF2B5EF4-FFF2-40B4-BE49-F238E27FC236}">
                <a16:creationId xmlns:a16="http://schemas.microsoft.com/office/drawing/2014/main" id="{3A4CE9CA-4ED4-6B49-A169-10BA6A402970}"/>
              </a:ext>
            </a:extLst>
          </p:cNvPr>
          <p:cNvPicPr>
            <a:picLocks noChangeAspect="1"/>
          </p:cNvPicPr>
          <p:nvPr/>
        </p:nvPicPr>
        <p:blipFill>
          <a:blip r:embed="rId7"/>
          <a:stretch>
            <a:fillRect/>
          </a:stretch>
        </p:blipFill>
        <p:spPr>
          <a:xfrm>
            <a:off x="7370158" y="3250964"/>
            <a:ext cx="889000" cy="952500"/>
          </a:xfrm>
          <a:prstGeom prst="rect">
            <a:avLst/>
          </a:prstGeom>
        </p:spPr>
      </p:pic>
      <p:pic>
        <p:nvPicPr>
          <p:cNvPr id="7" name="Image 6">
            <a:extLst>
              <a:ext uri="{FF2B5EF4-FFF2-40B4-BE49-F238E27FC236}">
                <a16:creationId xmlns:a16="http://schemas.microsoft.com/office/drawing/2014/main" id="{8159DB65-BD79-EB4C-8C81-8B09DC0E6C45}"/>
              </a:ext>
            </a:extLst>
          </p:cNvPr>
          <p:cNvPicPr>
            <a:picLocks noChangeAspect="1"/>
          </p:cNvPicPr>
          <p:nvPr/>
        </p:nvPicPr>
        <p:blipFill>
          <a:blip r:embed="rId8"/>
          <a:stretch>
            <a:fillRect/>
          </a:stretch>
        </p:blipFill>
        <p:spPr>
          <a:xfrm>
            <a:off x="5956316" y="3828504"/>
            <a:ext cx="889000" cy="952500"/>
          </a:xfrm>
          <a:prstGeom prst="rect">
            <a:avLst/>
          </a:prstGeom>
        </p:spPr>
      </p:pic>
      <p:sp>
        <p:nvSpPr>
          <p:cNvPr id="8" name="Rectangle 7">
            <a:extLst>
              <a:ext uri="{FF2B5EF4-FFF2-40B4-BE49-F238E27FC236}">
                <a16:creationId xmlns:a16="http://schemas.microsoft.com/office/drawing/2014/main" id="{B58FFE1C-CEB6-CD4B-BD5E-07C9AB1592D6}"/>
              </a:ext>
            </a:extLst>
          </p:cNvPr>
          <p:cNvSpPr/>
          <p:nvPr/>
        </p:nvSpPr>
        <p:spPr>
          <a:xfrm>
            <a:off x="116695" y="4835723"/>
            <a:ext cx="2666114" cy="307777"/>
          </a:xfrm>
          <a:prstGeom prst="rect">
            <a:avLst/>
          </a:prstGeom>
        </p:spPr>
        <p:txBody>
          <a:bodyPr wrap="none">
            <a:spAutoFit/>
          </a:bodyPr>
          <a:lstStyle/>
          <a:p>
            <a:pPr marL="228600">
              <a:spcBef>
                <a:spcPts val="600"/>
              </a:spcBef>
              <a:spcAft>
                <a:spcPts val="600"/>
              </a:spcAft>
              <a:buClr>
                <a:schemeClr val="accent4"/>
              </a:buClr>
              <a:buSzPct val="80000"/>
            </a:pPr>
            <a:r>
              <a:rPr lang="fr-FR">
                <a:solidFill>
                  <a:srgbClr val="3333FF"/>
                </a:solidFill>
                <a:hlinkClick r:id="rId9">
                  <a:extLst>
                    <a:ext uri="{A12FA001-AC4F-418D-AE19-62706E023703}">
                      <ahyp:hlinkClr xmlns:ahyp="http://schemas.microsoft.com/office/drawing/2018/hyperlinkcolor" val="tx"/>
                    </a:ext>
                  </a:extLst>
                </a:hlinkClick>
              </a:rPr>
              <a:t>pcn-shs@recherche.gouv.fr</a:t>
            </a:r>
            <a:r>
              <a:rPr lang="fr-FR">
                <a:solidFill>
                  <a:srgbClr val="3333FF"/>
                </a:solidFill>
              </a:rPr>
              <a:t> </a:t>
            </a:r>
          </a:p>
        </p:txBody>
      </p:sp>
      <p:sp>
        <p:nvSpPr>
          <p:cNvPr id="13" name="ZoneTexte 12">
            <a:extLst>
              <a:ext uri="{FF2B5EF4-FFF2-40B4-BE49-F238E27FC236}">
                <a16:creationId xmlns:a16="http://schemas.microsoft.com/office/drawing/2014/main" id="{3F879105-51DB-6722-4DED-E6099F4B202B}"/>
              </a:ext>
            </a:extLst>
          </p:cNvPr>
          <p:cNvSpPr txBox="1"/>
          <p:nvPr/>
        </p:nvSpPr>
        <p:spPr>
          <a:xfrm>
            <a:off x="4943889" y="4852240"/>
            <a:ext cx="3955014" cy="307777"/>
          </a:xfrm>
          <a:prstGeom prst="rect">
            <a:avLst/>
          </a:prstGeom>
          <a:noFill/>
        </p:spPr>
        <p:txBody>
          <a:bodyPr wrap="square">
            <a:spAutoFit/>
          </a:bodyPr>
          <a:lstStyle/>
          <a:p>
            <a:pPr marL="228600">
              <a:spcBef>
                <a:spcPts val="600"/>
              </a:spcBef>
              <a:spcAft>
                <a:spcPts val="600"/>
              </a:spcAft>
              <a:buClr>
                <a:schemeClr val="accent4"/>
              </a:buClr>
              <a:buSzPct val="80000"/>
            </a:pPr>
            <a:r>
              <a:rPr lang="fr-FR" sz="1400">
                <a:solidFill>
                  <a:srgbClr val="3333FF"/>
                </a:solidFill>
                <a:hlinkClick r:id="rId10">
                  <a:extLst>
                    <a:ext uri="{A12FA001-AC4F-418D-AE19-62706E023703}">
                      <ahyp:hlinkClr xmlns:ahyp="http://schemas.microsoft.com/office/drawing/2018/hyperlinkcolor" val="tx"/>
                    </a:ext>
                  </a:extLst>
                </a:hlinkClick>
              </a:rPr>
              <a:t>https://www.horizon-europe.gouv.fr/cluster-2</a:t>
            </a:r>
            <a:r>
              <a:rPr lang="fr-FR" sz="1400">
                <a:solidFill>
                  <a:srgbClr val="3333FF"/>
                </a:solidFill>
              </a:rPr>
              <a:t> </a:t>
            </a:r>
            <a:endParaRPr lang="fr-FR" sz="1200">
              <a:solidFill>
                <a:srgbClr val="3333FF"/>
              </a:solidFill>
            </a:endParaRPr>
          </a:p>
        </p:txBody>
      </p:sp>
      <p:sp>
        <p:nvSpPr>
          <p:cNvPr id="12" name="Google Shape;135;p16">
            <a:extLst>
              <a:ext uri="{FF2B5EF4-FFF2-40B4-BE49-F238E27FC236}">
                <a16:creationId xmlns:a16="http://schemas.microsoft.com/office/drawing/2014/main" id="{96D19D58-FC36-415E-88F5-3899E39FA596}"/>
              </a:ext>
            </a:extLst>
          </p:cNvPr>
          <p:cNvSpPr txBox="1">
            <a:spLocks noGrp="1"/>
          </p:cNvSpPr>
          <p:nvPr>
            <p:ph type="body" idx="2"/>
          </p:nvPr>
        </p:nvSpPr>
        <p:spPr>
          <a:xfrm>
            <a:off x="3618030" y="348063"/>
            <a:ext cx="5220112" cy="360000"/>
          </a:xfrm>
          <a:prstGeom prst="rect">
            <a:avLst/>
          </a:prstGeom>
          <a:noFill/>
          <a:ln>
            <a:noFill/>
          </a:ln>
        </p:spPr>
        <p:txBody>
          <a:bodyPr spcFirstLastPara="1" wrap="square" lIns="0" tIns="0" rIns="0" bIns="0" anchor="t" anchorCtr="0">
            <a:noAutofit/>
          </a:bodyPr>
          <a:lstStyle/>
          <a:p>
            <a:pPr marL="0" indent="0">
              <a:buNone/>
            </a:pPr>
            <a:r>
              <a:rPr lang="fr-FR" sz="1100" dirty="0">
                <a:solidFill>
                  <a:schemeClr val="accent4"/>
                </a:solidFill>
              </a:rPr>
              <a:t>Le PCN SHS : CONTACTS</a:t>
            </a:r>
          </a:p>
        </p:txBody>
      </p:sp>
    </p:spTree>
    <p:extLst>
      <p:ext uri="{BB962C8B-B14F-4D97-AF65-F5344CB8AC3E}">
        <p14:creationId xmlns:p14="http://schemas.microsoft.com/office/powerpoint/2010/main" val="454484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5280606C-A280-D44B-A36A-3DB1E45AD62C}"/>
              </a:ext>
            </a:extLst>
          </p:cNvPr>
          <p:cNvGraphicFramePr>
            <a:graphicFrameLocks noGrp="1"/>
          </p:cNvGraphicFramePr>
          <p:nvPr>
            <p:extLst>
              <p:ext uri="{D42A27DB-BD31-4B8C-83A1-F6EECF244321}">
                <p14:modId xmlns:p14="http://schemas.microsoft.com/office/powerpoint/2010/main" val="2352759142"/>
              </p:ext>
            </p:extLst>
          </p:nvPr>
        </p:nvGraphicFramePr>
        <p:xfrm>
          <a:off x="537882" y="1405772"/>
          <a:ext cx="8288229" cy="3581400"/>
        </p:xfrm>
        <a:graphic>
          <a:graphicData uri="http://schemas.openxmlformats.org/drawingml/2006/table">
            <a:tbl>
              <a:tblPr firstRow="1" bandRow="1">
                <a:tableStyleId>{9DCAF9ED-07DC-4A11-8D7F-57B35C25682E}</a:tableStyleId>
              </a:tblPr>
              <a:tblGrid>
                <a:gridCol w="8288229">
                  <a:extLst>
                    <a:ext uri="{9D8B030D-6E8A-4147-A177-3AD203B41FA5}">
                      <a16:colId xmlns:a16="http://schemas.microsoft.com/office/drawing/2014/main" val="75169683"/>
                    </a:ext>
                  </a:extLst>
                </a:gridCol>
              </a:tblGrid>
              <a:tr h="3019425">
                <a:tc>
                  <a:txBody>
                    <a:bodyPr/>
                    <a:lstStyle/>
                    <a:p>
                      <a:pPr marL="285750" marR="437515" lvl="0" indent="-285750">
                        <a:spcAft>
                          <a:spcPts val="600"/>
                        </a:spcAft>
                        <a:buClr>
                          <a:srgbClr val="EA5433"/>
                        </a:buClr>
                        <a:buSzPct val="90000"/>
                        <a:buFont typeface="Courier New" panose="02070309020205020404" pitchFamily="49" charset="0"/>
                        <a:buChar char="o"/>
                      </a:pPr>
                      <a:r>
                        <a:rPr lang="fr-FR" sz="1600" b="1" dirty="0">
                          <a:solidFill>
                            <a:schemeClr val="accent4"/>
                          </a:solidFill>
                          <a:latin typeface="+mn-lt"/>
                        </a:rPr>
                        <a:t>3-4 ans </a:t>
                      </a:r>
                      <a:r>
                        <a:rPr lang="fr-FR" sz="1600" b="0" dirty="0">
                          <a:solidFill>
                            <a:schemeClr val="bg2"/>
                          </a:solidFill>
                          <a:latin typeface="+mn-lt"/>
                        </a:rPr>
                        <a:t>en moyenne</a:t>
                      </a:r>
                      <a:endParaRPr lang="en-US" dirty="0"/>
                    </a:p>
                    <a:p>
                      <a:pPr marL="297815" marR="437515" lvl="0" indent="-285750">
                        <a:spcAft>
                          <a:spcPts val="600"/>
                        </a:spcAft>
                        <a:buClr>
                          <a:srgbClr val="EA5433"/>
                        </a:buClr>
                        <a:buSzPct val="90000"/>
                        <a:buFont typeface="Courier New" panose="02070309020205020404" pitchFamily="49" charset="0"/>
                        <a:buChar char="o"/>
                      </a:pPr>
                      <a:r>
                        <a:rPr lang="fr-FR" sz="1600" b="0" dirty="0">
                          <a:solidFill>
                            <a:schemeClr val="bg2"/>
                          </a:solidFill>
                          <a:latin typeface="+mn-lt"/>
                        </a:rPr>
                        <a:t>Minimum</a:t>
                      </a:r>
                      <a:r>
                        <a:rPr lang="fr-FR" sz="1600" dirty="0">
                          <a:solidFill>
                            <a:schemeClr val="bg2"/>
                          </a:solidFill>
                          <a:latin typeface="+mn-lt"/>
                        </a:rPr>
                        <a:t> </a:t>
                      </a:r>
                      <a:r>
                        <a:rPr lang="fr-FR" sz="1600" b="1" dirty="0">
                          <a:solidFill>
                            <a:schemeClr val="accent4"/>
                          </a:solidFill>
                          <a:latin typeface="+mn-lt"/>
                        </a:rPr>
                        <a:t>2-3 Millions </a:t>
                      </a:r>
                      <a:r>
                        <a:rPr lang="fr-FR" sz="1600" b="0" dirty="0">
                          <a:solidFill>
                            <a:schemeClr val="bg2"/>
                          </a:solidFill>
                          <a:latin typeface="+mn-lt"/>
                        </a:rPr>
                        <a:t>d’euros</a:t>
                      </a:r>
                      <a:endParaRPr lang="en-US" dirty="0"/>
                    </a:p>
                    <a:p>
                      <a:pPr marL="297815" marR="437515" lvl="0" indent="-285750">
                        <a:spcAft>
                          <a:spcPts val="600"/>
                        </a:spcAft>
                        <a:buClr>
                          <a:srgbClr val="EA5433"/>
                        </a:buClr>
                        <a:buSzPct val="90000"/>
                        <a:buFont typeface="Courier New" panose="02070309020205020404" pitchFamily="49" charset="0"/>
                        <a:buChar char="o"/>
                      </a:pPr>
                      <a:r>
                        <a:rPr lang="fr-FR" sz="1600" b="1" u="none" dirty="0">
                          <a:solidFill>
                            <a:schemeClr val="bg2"/>
                          </a:solidFill>
                          <a:latin typeface="+mn-lt"/>
                        </a:rPr>
                        <a:t>3 types de projets :</a:t>
                      </a:r>
                      <a:r>
                        <a:rPr lang="fr-FR" sz="1600" b="0" dirty="0">
                          <a:solidFill>
                            <a:schemeClr val="bg2"/>
                          </a:solidFill>
                          <a:latin typeface="+mn-lt"/>
                        </a:rPr>
                        <a:t> </a:t>
                      </a:r>
                      <a:r>
                        <a:rPr lang="fr-FR" sz="1600" b="0" dirty="0">
                          <a:solidFill>
                            <a:schemeClr val="accent4"/>
                          </a:solidFill>
                          <a:latin typeface="+mn-lt"/>
                        </a:rPr>
                        <a:t>Actions de Recherche et Innovation (RIA), Actions d'innovation (IA), Actions de Coordination et de Soutien (CSA) </a:t>
                      </a:r>
                      <a:r>
                        <a:rPr lang="fr-FR" sz="1200" b="0" i="1" dirty="0">
                          <a:solidFill>
                            <a:schemeClr val="bg2"/>
                          </a:solidFill>
                          <a:latin typeface="+mn-lt"/>
                        </a:rPr>
                        <a:t>voir diapositive suivante</a:t>
                      </a:r>
                    </a:p>
                    <a:p>
                      <a:pPr marL="297815" marR="437515" lvl="0" indent="-285750" algn="l" defTabSz="914400" rtl="0" eaLnBrk="1" fontAlgn="auto" latinLnBrk="0" hangingPunct="1">
                        <a:lnSpc>
                          <a:spcPct val="100000"/>
                        </a:lnSpc>
                        <a:spcBef>
                          <a:spcPts val="0"/>
                        </a:spcBef>
                        <a:spcAft>
                          <a:spcPts val="600"/>
                        </a:spcAft>
                        <a:buClr>
                          <a:srgbClr val="EA5433"/>
                        </a:buClr>
                        <a:buSzPct val="90000"/>
                        <a:buFont typeface="Courier New" panose="02070309020205020404" pitchFamily="49" charset="0"/>
                        <a:buChar char="o"/>
                        <a:tabLst/>
                        <a:defRPr/>
                      </a:pPr>
                      <a:r>
                        <a:rPr lang="fr-FR" sz="1600" b="0" dirty="0">
                          <a:solidFill>
                            <a:schemeClr val="bg2"/>
                          </a:solidFill>
                          <a:latin typeface="+mn-lt"/>
                        </a:rPr>
                        <a:t>Projets </a:t>
                      </a:r>
                      <a:r>
                        <a:rPr lang="fr-FR" sz="1600" b="1" dirty="0">
                          <a:solidFill>
                            <a:schemeClr val="accent4"/>
                          </a:solidFill>
                          <a:latin typeface="+mn-lt"/>
                        </a:rPr>
                        <a:t>collaboratifs</a:t>
                      </a:r>
                      <a:r>
                        <a:rPr lang="fr-FR" sz="1600" b="0" dirty="0">
                          <a:solidFill>
                            <a:schemeClr val="accent4"/>
                          </a:solidFill>
                          <a:latin typeface="+mn-lt"/>
                        </a:rPr>
                        <a:t> </a:t>
                      </a:r>
                      <a:r>
                        <a:rPr lang="fr-FR" sz="1600" b="1" dirty="0">
                          <a:solidFill>
                            <a:schemeClr val="accent4"/>
                          </a:solidFill>
                          <a:latin typeface="+mn-lt"/>
                        </a:rPr>
                        <a:t>internationaux </a:t>
                      </a:r>
                      <a:r>
                        <a:rPr lang="fr-FR" sz="1400" b="0" dirty="0">
                          <a:solidFill>
                            <a:schemeClr val="bg2"/>
                          </a:solidFill>
                          <a:latin typeface="+mn-lt"/>
                        </a:rPr>
                        <a:t>(consortia de minimum 3 partenaires de 3 pays européens différents)</a:t>
                      </a:r>
                      <a:r>
                        <a:rPr lang="fr-FR" sz="1600" b="0" dirty="0">
                          <a:solidFill>
                            <a:schemeClr val="bg2"/>
                          </a:solidFill>
                          <a:latin typeface="+mn-lt"/>
                        </a:rPr>
                        <a:t>, </a:t>
                      </a:r>
                      <a:r>
                        <a:rPr lang="fr-FR" sz="1600" b="1" dirty="0">
                          <a:solidFill>
                            <a:schemeClr val="accent4"/>
                          </a:solidFill>
                          <a:latin typeface="+mn-lt"/>
                        </a:rPr>
                        <a:t>interdisciplinaires </a:t>
                      </a:r>
                      <a:r>
                        <a:rPr lang="fr-FR" sz="1600" b="0" dirty="0">
                          <a:solidFill>
                            <a:schemeClr val="accent4"/>
                          </a:solidFill>
                          <a:latin typeface="+mn-lt"/>
                        </a:rPr>
                        <a:t>et</a:t>
                      </a:r>
                      <a:r>
                        <a:rPr lang="fr-FR" sz="1600" dirty="0">
                          <a:solidFill>
                            <a:schemeClr val="accent4"/>
                          </a:solidFill>
                          <a:latin typeface="+mn-lt"/>
                        </a:rPr>
                        <a:t> </a:t>
                      </a:r>
                      <a:r>
                        <a:rPr lang="fr-FR" sz="1600" b="1" dirty="0">
                          <a:solidFill>
                            <a:schemeClr val="accent4"/>
                          </a:solidFill>
                          <a:latin typeface="+mn-lt"/>
                        </a:rPr>
                        <a:t>intersectoriels </a:t>
                      </a:r>
                      <a:r>
                        <a:rPr lang="fr-FR" sz="1400" b="0" i="0" dirty="0">
                          <a:solidFill>
                            <a:schemeClr val="bg2"/>
                          </a:solidFill>
                          <a:latin typeface="+mn-lt"/>
                        </a:rPr>
                        <a:t>(associer les compétences et expertises complémentaires du monde de la recherche, de l’entreprise, des pouvoirs publics, du secteur associatif…).</a:t>
                      </a:r>
                    </a:p>
                    <a:p>
                      <a:pPr marL="297815" marR="437515" lvl="0" indent="-285750" algn="l" rtl="0" eaLnBrk="1" fontAlgn="auto" latinLnBrk="0" hangingPunct="1">
                        <a:lnSpc>
                          <a:spcPct val="100000"/>
                        </a:lnSpc>
                        <a:spcBef>
                          <a:spcPts val="0"/>
                        </a:spcBef>
                        <a:spcAft>
                          <a:spcPts val="600"/>
                        </a:spcAft>
                        <a:buClr>
                          <a:srgbClr val="EA5433"/>
                        </a:buClr>
                        <a:buSzPct val="90000"/>
                        <a:buFont typeface="Courier New" panose="02070309020205020404" pitchFamily="49" charset="0"/>
                        <a:buChar char="o"/>
                      </a:pPr>
                      <a:r>
                        <a:rPr lang="fr-FR" sz="1600" b="1" i="0" dirty="0">
                          <a:solidFill>
                            <a:schemeClr val="bg2"/>
                          </a:solidFill>
                          <a:latin typeface="+mn-lt"/>
                        </a:rPr>
                        <a:t>Recherche </a:t>
                      </a:r>
                      <a:r>
                        <a:rPr lang="fr-FR" sz="1600" b="0" i="0" dirty="0">
                          <a:solidFill>
                            <a:schemeClr val="bg2"/>
                          </a:solidFill>
                          <a:latin typeface="+mn-lt"/>
                        </a:rPr>
                        <a:t>fondamentale/participative/appliquée, </a:t>
                      </a:r>
                      <a:r>
                        <a:rPr lang="fr-FR" sz="1600" b="1" i="0" dirty="0">
                          <a:solidFill>
                            <a:schemeClr val="bg2"/>
                          </a:solidFill>
                          <a:latin typeface="+mn-lt"/>
                        </a:rPr>
                        <a:t>développements</a:t>
                      </a:r>
                      <a:r>
                        <a:rPr lang="fr-FR" sz="1600" b="0" i="0" dirty="0">
                          <a:solidFill>
                            <a:schemeClr val="bg2"/>
                          </a:solidFill>
                          <a:latin typeface="+mn-lt"/>
                        </a:rPr>
                        <a:t>, </a:t>
                      </a:r>
                      <a:r>
                        <a:rPr lang="fr-FR" sz="1600" b="1" i="0" dirty="0">
                          <a:solidFill>
                            <a:schemeClr val="bg2"/>
                          </a:solidFill>
                          <a:latin typeface="+mn-lt"/>
                        </a:rPr>
                        <a:t>expérimentations</a:t>
                      </a:r>
                      <a:r>
                        <a:rPr lang="fr-FR" sz="1600" b="0" i="0" dirty="0">
                          <a:solidFill>
                            <a:schemeClr val="bg2"/>
                          </a:solidFill>
                          <a:latin typeface="+mn-lt"/>
                        </a:rPr>
                        <a:t>, </a:t>
                      </a:r>
                      <a:r>
                        <a:rPr lang="fr-FR" sz="1600" b="1" i="0" dirty="0">
                          <a:solidFill>
                            <a:schemeClr val="bg2"/>
                          </a:solidFill>
                          <a:latin typeface="+mn-lt"/>
                        </a:rPr>
                        <a:t>pilotes</a:t>
                      </a:r>
                      <a:r>
                        <a:rPr lang="fr-FR" sz="1600" b="0" i="0" dirty="0">
                          <a:solidFill>
                            <a:schemeClr val="bg2"/>
                          </a:solidFill>
                          <a:latin typeface="+mn-lt"/>
                        </a:rPr>
                        <a:t>, </a:t>
                      </a:r>
                      <a:r>
                        <a:rPr lang="fr-FR" sz="1600" b="1" i="0" dirty="0">
                          <a:solidFill>
                            <a:schemeClr val="bg2"/>
                          </a:solidFill>
                          <a:latin typeface="+mn-lt"/>
                        </a:rPr>
                        <a:t>dialogue politique</a:t>
                      </a:r>
                      <a:r>
                        <a:rPr lang="fr-FR" sz="1600" b="0" i="0" dirty="0">
                          <a:solidFill>
                            <a:schemeClr val="bg2"/>
                          </a:solidFill>
                          <a:latin typeface="+mn-lt"/>
                        </a:rPr>
                        <a:t>, </a:t>
                      </a:r>
                      <a:r>
                        <a:rPr lang="fr-FR" sz="1600" b="1" i="0" dirty="0">
                          <a:solidFill>
                            <a:schemeClr val="bg2"/>
                          </a:solidFill>
                          <a:latin typeface="+mn-lt"/>
                        </a:rPr>
                        <a:t>engagement citoyen</a:t>
                      </a:r>
                      <a:r>
                        <a:rPr lang="fr-FR" sz="1600" b="0" i="0" dirty="0">
                          <a:solidFill>
                            <a:schemeClr val="bg2"/>
                          </a:solidFill>
                          <a:latin typeface="+mn-lt"/>
                        </a:rPr>
                        <a:t>… </a:t>
                      </a:r>
                      <a:endParaRPr lang="fr-FR" sz="1600" b="0" i="0" dirty="0">
                        <a:solidFill>
                          <a:schemeClr val="bg2"/>
                        </a:solidFill>
                        <a:latin typeface="+mn-lt"/>
                        <a:sym typeface="Arial"/>
                      </a:endParaRPr>
                    </a:p>
                    <a:p>
                      <a:pPr marL="0" marR="0" lvl="0" indent="0" algn="l" rtl="0" eaLnBrk="1" fontAlgn="auto" latinLnBrk="0" hangingPunct="1">
                        <a:lnSpc>
                          <a:spcPct val="100000"/>
                        </a:lnSpc>
                        <a:spcBef>
                          <a:spcPts val="0"/>
                        </a:spcBef>
                        <a:spcAft>
                          <a:spcPts val="0"/>
                        </a:spcAft>
                        <a:buClr>
                          <a:srgbClr val="EA5433"/>
                        </a:buClr>
                        <a:buSzPct val="90000"/>
                        <a:buFontTx/>
                        <a:buNone/>
                      </a:pPr>
                      <a:r>
                        <a:rPr lang="fr-FR" sz="1600" b="0" i="1" dirty="0">
                          <a:solidFill>
                            <a:schemeClr val="accent4"/>
                          </a:solidFill>
                          <a:latin typeface="+mn-lt"/>
                          <a:sym typeface="Wingdings" pitchFamily="2" charset="2"/>
                        </a:rPr>
                        <a:t></a:t>
                      </a:r>
                      <a:r>
                        <a:rPr lang="fr-FR" sz="1600" b="0" i="1" dirty="0">
                          <a:solidFill>
                            <a:schemeClr val="accent4"/>
                          </a:solidFill>
                          <a:latin typeface="+mn-lt"/>
                        </a:rPr>
                        <a:t> </a:t>
                      </a:r>
                      <a:r>
                        <a:rPr lang="fr-FR" sz="1600" b="1" i="1" u="sng" dirty="0">
                          <a:solidFill>
                            <a:schemeClr val="bg2"/>
                          </a:solidFill>
                          <a:latin typeface="+mn-lt"/>
                        </a:rPr>
                        <a:t>Résultats attendus</a:t>
                      </a:r>
                      <a:r>
                        <a:rPr lang="fr-FR" sz="1600" b="1" i="1" u="none" dirty="0">
                          <a:solidFill>
                            <a:schemeClr val="bg2"/>
                          </a:solidFill>
                          <a:latin typeface="+mn-lt"/>
                        </a:rPr>
                        <a:t> :</a:t>
                      </a:r>
                      <a:r>
                        <a:rPr lang="fr-FR" sz="1600" b="0" i="1" dirty="0">
                          <a:solidFill>
                            <a:schemeClr val="bg2"/>
                          </a:solidFill>
                          <a:latin typeface="+mn-lt"/>
                        </a:rPr>
                        <a:t> c</a:t>
                      </a:r>
                      <a:r>
                        <a:rPr lang="fr-FR" sz="1600" b="0" i="1" u="none" strike="noStrike" noProof="0" dirty="0" err="1">
                          <a:solidFill>
                            <a:schemeClr val="bg2"/>
                          </a:solidFill>
                          <a:latin typeface="Arial"/>
                        </a:rPr>
                        <a:t>onnaissances</a:t>
                      </a:r>
                      <a:r>
                        <a:rPr lang="fr-FR" sz="1600" b="0" i="1" u="none" strike="noStrike" noProof="0" dirty="0">
                          <a:solidFill>
                            <a:schemeClr val="bg2"/>
                          </a:solidFill>
                          <a:latin typeface="Arial"/>
                        </a:rPr>
                        <a:t>, ressources, solutions techniques, services, innovations sociales, recommandations politiques, réseaux d'acteurs…</a:t>
                      </a:r>
                    </a:p>
                    <a:p>
                      <a:pPr marL="12065" marR="437515" lvl="2" indent="0" algn="l" defTabSz="914400">
                        <a:lnSpc>
                          <a:spcPct val="100000"/>
                        </a:lnSpc>
                        <a:spcBef>
                          <a:spcPts val="0"/>
                        </a:spcBef>
                        <a:spcAft>
                          <a:spcPts val="600"/>
                        </a:spcAft>
                        <a:buFontTx/>
                        <a:buNone/>
                        <a:tabLst/>
                        <a:defRPr/>
                      </a:pPr>
                      <a:endParaRPr lang="fr-FR" sz="1600" b="0" i="1" u="none" strike="noStrike" noProof="0" dirty="0">
                        <a:solidFill>
                          <a:schemeClr val="bg2"/>
                        </a:solidFill>
                        <a:latin typeface="Arial"/>
                      </a:endParaRPr>
                    </a:p>
                  </a:txBody>
                  <a:tcPr>
                    <a:lnL w="0" cap="flat" cmpd="sng" algn="ctr">
                      <a:noFill/>
                      <a:prstDash val="sysDashDot"/>
                      <a:round/>
                      <a:headEnd type="none" w="med" len="med"/>
                      <a:tailEnd type="none" w="med" len="med"/>
                    </a:lnL>
                    <a:lnR w="0" cap="flat" cmpd="sng" algn="ctr">
                      <a:noFill/>
                      <a:prstDash val="sysDashDot"/>
                      <a:round/>
                      <a:headEnd type="none" w="med" len="med"/>
                      <a:tailEnd type="none" w="med" len="med"/>
                    </a:lnR>
                    <a:lnT w="0" cap="flat" cmpd="sng" algn="ctr">
                      <a:noFill/>
                      <a:prstDash val="sysDashDot"/>
                      <a:round/>
                      <a:headEnd type="none" w="med" len="med"/>
                      <a:tailEnd type="none" w="med" len="med"/>
                    </a:lnT>
                    <a:lnB w="0" cap="flat" cmpd="sng" algn="ctr">
                      <a:noFill/>
                      <a:prstDash val="sysDashDot"/>
                      <a:round/>
                      <a:headEnd type="none" w="med" len="med"/>
                      <a:tailEnd type="none" w="med" len="med"/>
                    </a:lnB>
                    <a:noFill/>
                  </a:tcPr>
                </a:tc>
                <a:extLst>
                  <a:ext uri="{0D108BD9-81ED-4DB2-BD59-A6C34878D82A}">
                    <a16:rowId xmlns:a16="http://schemas.microsoft.com/office/drawing/2014/main" val="3064312639"/>
                  </a:ext>
                </a:extLst>
              </a:tr>
            </a:tbl>
          </a:graphicData>
        </a:graphic>
      </p:graphicFrame>
      <p:sp>
        <p:nvSpPr>
          <p:cNvPr id="2" name="ZoneTexte 1">
            <a:extLst>
              <a:ext uri="{FF2B5EF4-FFF2-40B4-BE49-F238E27FC236}">
                <a16:creationId xmlns:a16="http://schemas.microsoft.com/office/drawing/2014/main" id="{D392443B-F1A6-7028-E153-EF035695E1F7}"/>
              </a:ext>
            </a:extLst>
          </p:cNvPr>
          <p:cNvSpPr txBox="1"/>
          <p:nvPr/>
        </p:nvSpPr>
        <p:spPr>
          <a:xfrm>
            <a:off x="278202" y="995273"/>
            <a:ext cx="852289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b="1">
                <a:solidFill>
                  <a:srgbClr val="EA5433"/>
                </a:solidFill>
                <a:effectLst>
                  <a:outerShdw blurRad="50800" dist="38100" dir="5400000" algn="t" rotWithShape="0">
                    <a:prstClr val="black">
                      <a:alpha val="40000"/>
                    </a:prstClr>
                  </a:outerShdw>
                </a:effectLst>
              </a:rPr>
              <a:t>QUELS TYPES DE PROJETS ATTENDUS ? </a:t>
            </a:r>
          </a:p>
        </p:txBody>
      </p:sp>
      <p:sp>
        <p:nvSpPr>
          <p:cNvPr id="6" name="Google Shape;135;p16">
            <a:extLst>
              <a:ext uri="{FF2B5EF4-FFF2-40B4-BE49-F238E27FC236}">
                <a16:creationId xmlns:a16="http://schemas.microsoft.com/office/drawing/2014/main" id="{7615318A-51D9-A692-5D65-A1B3B75F3C68}"/>
              </a:ext>
            </a:extLst>
          </p:cNvPr>
          <p:cNvSpPr txBox="1">
            <a:spLocks/>
          </p:cNvSpPr>
          <p:nvPr/>
        </p:nvSpPr>
        <p:spPr>
          <a:xfrm>
            <a:off x="3605999" y="332887"/>
            <a:ext cx="5220112" cy="40240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buSzPts val="700"/>
            </a:pPr>
            <a:r>
              <a:rPr lang="fr-FR" sz="1200" b="1">
                <a:solidFill>
                  <a:schemeClr val="bg2"/>
                </a:solidFill>
              </a:rPr>
              <a:t>LE CLUSTER 2</a:t>
            </a:r>
          </a:p>
          <a:p>
            <a:pPr algn="r">
              <a:buSzPts val="700"/>
            </a:pPr>
            <a:r>
              <a:rPr lang="fr-FR" sz="1200" b="1">
                <a:solidFill>
                  <a:schemeClr val="bg2"/>
                </a:solidFill>
              </a:rPr>
              <a:t>Pour faire quoi ?</a:t>
            </a:r>
            <a:endParaRPr lang="fr-FR" sz="800" b="1">
              <a:solidFill>
                <a:schemeClr val="bg2"/>
              </a:solidFill>
            </a:endParaRPr>
          </a:p>
        </p:txBody>
      </p:sp>
    </p:spTree>
    <p:extLst>
      <p:ext uri="{BB962C8B-B14F-4D97-AF65-F5344CB8AC3E}">
        <p14:creationId xmlns:p14="http://schemas.microsoft.com/office/powerpoint/2010/main" val="519156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5280606C-A280-D44B-A36A-3DB1E45AD62C}"/>
              </a:ext>
            </a:extLst>
          </p:cNvPr>
          <p:cNvGraphicFramePr>
            <a:graphicFrameLocks noGrp="1"/>
          </p:cNvGraphicFramePr>
          <p:nvPr>
            <p:extLst>
              <p:ext uri="{D42A27DB-BD31-4B8C-83A1-F6EECF244321}">
                <p14:modId xmlns:p14="http://schemas.microsoft.com/office/powerpoint/2010/main" val="4003238741"/>
              </p:ext>
            </p:extLst>
          </p:nvPr>
        </p:nvGraphicFramePr>
        <p:xfrm>
          <a:off x="252132" y="985084"/>
          <a:ext cx="8288229" cy="3474720"/>
        </p:xfrm>
        <a:graphic>
          <a:graphicData uri="http://schemas.openxmlformats.org/drawingml/2006/table">
            <a:tbl>
              <a:tblPr firstRow="1" bandRow="1">
                <a:tableStyleId>{9DCAF9ED-07DC-4A11-8D7F-57B35C25682E}</a:tableStyleId>
              </a:tblPr>
              <a:tblGrid>
                <a:gridCol w="8288229">
                  <a:extLst>
                    <a:ext uri="{9D8B030D-6E8A-4147-A177-3AD203B41FA5}">
                      <a16:colId xmlns:a16="http://schemas.microsoft.com/office/drawing/2014/main" val="75169683"/>
                    </a:ext>
                  </a:extLst>
                </a:gridCol>
              </a:tblGrid>
              <a:tr h="3019425">
                <a:tc>
                  <a:txBody>
                    <a:bodyPr/>
                    <a:lstStyle/>
                    <a:p>
                      <a:pPr marL="285750" marR="437515" lvl="0" indent="-285750">
                        <a:spcAft>
                          <a:spcPts val="600"/>
                        </a:spcAft>
                        <a:buClr>
                          <a:srgbClr val="EA5433"/>
                        </a:buClr>
                        <a:buSzPct val="90000"/>
                        <a:buFont typeface="Courier New" panose="02070309020205020404" pitchFamily="49" charset="0"/>
                        <a:buChar char="o"/>
                      </a:pPr>
                      <a:endParaRPr lang="fr-FR" sz="1600" b="0" dirty="0">
                        <a:solidFill>
                          <a:schemeClr val="bg2"/>
                        </a:solidFill>
                        <a:latin typeface="+mn-lt"/>
                      </a:endParaRPr>
                    </a:p>
                    <a:p>
                      <a:pPr marL="297815" marR="437515" lvl="0" indent="-285750" algn="l">
                        <a:lnSpc>
                          <a:spcPct val="100000"/>
                        </a:lnSpc>
                        <a:spcBef>
                          <a:spcPts val="600"/>
                        </a:spcBef>
                        <a:spcAft>
                          <a:spcPts val="600"/>
                        </a:spcAft>
                        <a:buClr>
                          <a:srgbClr val="FFFFFF"/>
                        </a:buClr>
                        <a:buFont typeface="Courier New,monospace"/>
                        <a:buChar char="o"/>
                      </a:pPr>
                      <a:r>
                        <a:rPr lang="fr-FR" sz="2000" b="0" i="0" u="none" strike="noStrike" noProof="0" dirty="0">
                          <a:solidFill>
                            <a:schemeClr val="bg2"/>
                          </a:solidFill>
                          <a:latin typeface="Arial"/>
                        </a:rPr>
                        <a:t>Des </a:t>
                      </a:r>
                      <a:r>
                        <a:rPr lang="fr-FR" sz="2000" b="1" i="0" u="none" strike="noStrike" noProof="0" dirty="0">
                          <a:solidFill>
                            <a:schemeClr val="accent4"/>
                          </a:solidFill>
                          <a:latin typeface="Arial"/>
                        </a:rPr>
                        <a:t>appels top-down</a:t>
                      </a:r>
                      <a:endParaRPr lang="en-US" sz="2000" b="1" i="0" u="none" strike="noStrike" noProof="0"/>
                    </a:p>
                    <a:p>
                      <a:pPr marL="297815" marR="437515" lvl="0" indent="-285750" algn="l">
                        <a:lnSpc>
                          <a:spcPct val="100000"/>
                        </a:lnSpc>
                        <a:spcBef>
                          <a:spcPts val="600"/>
                        </a:spcBef>
                        <a:spcAft>
                          <a:spcPts val="600"/>
                        </a:spcAft>
                        <a:buClr>
                          <a:srgbClr val="FFFFFF"/>
                        </a:buClr>
                        <a:buFont typeface="Courier New,monospace"/>
                        <a:buChar char="o"/>
                      </a:pPr>
                      <a:r>
                        <a:rPr lang="fr-FR" sz="2000" b="0" i="0" u="none" strike="noStrike" noProof="0" dirty="0">
                          <a:solidFill>
                            <a:schemeClr val="bg2"/>
                          </a:solidFill>
                          <a:latin typeface="Arial"/>
                        </a:rPr>
                        <a:t>Appels très prescriptifs = répondre aux résultats attendus qui sont listés, se conformer aux modalités d’exécution énoncées </a:t>
                      </a:r>
                      <a:endParaRPr lang="fr-FR" sz="2000" b="1" i="0" u="none" strike="noStrike" noProof="0"/>
                    </a:p>
                    <a:p>
                      <a:pPr marL="285750" marR="0" lvl="0" indent="-285750" algn="l">
                        <a:lnSpc>
                          <a:spcPct val="100000"/>
                        </a:lnSpc>
                        <a:spcBef>
                          <a:spcPts val="600"/>
                        </a:spcBef>
                        <a:spcAft>
                          <a:spcPts val="600"/>
                        </a:spcAft>
                        <a:buClr>
                          <a:srgbClr val="FFFFFF"/>
                        </a:buClr>
                        <a:buFont typeface="Courier New,monospace"/>
                        <a:buChar char="o"/>
                      </a:pPr>
                      <a:r>
                        <a:rPr lang="fr-FR" sz="2000" b="0" i="0" u="none" strike="noStrike" noProof="0" dirty="0">
                          <a:solidFill>
                            <a:schemeClr val="bg2"/>
                          </a:solidFill>
                          <a:latin typeface="Arial"/>
                        </a:rPr>
                        <a:t>Projets collaboratifs transnationaux : environ </a:t>
                      </a:r>
                      <a:r>
                        <a:rPr lang="fr-FR" sz="2000" b="0" i="0" u="none" strike="noStrike" noProof="0" dirty="0">
                          <a:solidFill>
                            <a:schemeClr val="accent4"/>
                          </a:solidFill>
                          <a:latin typeface="Arial"/>
                        </a:rPr>
                        <a:t>de 7 à 12 partenaires; </a:t>
                      </a:r>
                      <a:r>
                        <a:rPr lang="fr-FR" sz="2000" b="0" i="0" u="none" strike="noStrike" noProof="0" dirty="0">
                          <a:solidFill>
                            <a:schemeClr val="bg2"/>
                          </a:solidFill>
                          <a:latin typeface="Arial"/>
                        </a:rPr>
                        <a:t>Participation pays tiers possible</a:t>
                      </a:r>
                      <a:endParaRPr lang="fr-FR" sz="2000" b="1" i="0" u="none" strike="noStrike" noProof="0" dirty="0"/>
                    </a:p>
                    <a:p>
                      <a:pPr marL="285750" marR="0" lvl="0" indent="-285750" algn="l">
                        <a:lnSpc>
                          <a:spcPct val="100000"/>
                        </a:lnSpc>
                        <a:spcBef>
                          <a:spcPts val="600"/>
                        </a:spcBef>
                        <a:spcAft>
                          <a:spcPts val="600"/>
                        </a:spcAft>
                        <a:buClr>
                          <a:srgbClr val="FFFFFF"/>
                        </a:buClr>
                        <a:buFont typeface="Courier New,monospace"/>
                        <a:buChar char="o"/>
                      </a:pPr>
                      <a:r>
                        <a:rPr lang="fr-FR" sz="2000" b="0" i="0" u="none" strike="noStrike" noProof="0" dirty="0">
                          <a:solidFill>
                            <a:schemeClr val="bg2"/>
                          </a:solidFill>
                          <a:latin typeface="Arial"/>
                        </a:rPr>
                        <a:t>Projets centrés sur l'impact : </a:t>
                      </a:r>
                      <a:r>
                        <a:rPr lang="fr-FR" sz="2000" b="1" i="0" u="none" strike="noStrike" noProof="0" dirty="0">
                          <a:solidFill>
                            <a:schemeClr val="accent4"/>
                          </a:solidFill>
                          <a:latin typeface="Arial"/>
                        </a:rPr>
                        <a:t>L’impact</a:t>
                      </a:r>
                      <a:r>
                        <a:rPr lang="fr-FR" sz="2000" b="1" i="0" u="none" strike="noStrike" noProof="0" dirty="0">
                          <a:solidFill>
                            <a:schemeClr val="bg2"/>
                          </a:solidFill>
                          <a:latin typeface="Arial"/>
                        </a:rPr>
                        <a:t> du projet est </a:t>
                      </a:r>
                      <a:r>
                        <a:rPr lang="fr-FR" sz="2000" b="1" i="0" u="none" strike="noStrike" noProof="0" dirty="0">
                          <a:solidFill>
                            <a:schemeClr val="accent4"/>
                          </a:solidFill>
                          <a:latin typeface="Arial"/>
                        </a:rPr>
                        <a:t>académique</a:t>
                      </a:r>
                      <a:r>
                        <a:rPr lang="fr-FR" sz="2000" b="1" i="0" u="none" strike="noStrike" noProof="0" dirty="0">
                          <a:solidFill>
                            <a:schemeClr val="bg2"/>
                          </a:solidFill>
                          <a:latin typeface="Arial"/>
                        </a:rPr>
                        <a:t> et surtout, </a:t>
                      </a:r>
                      <a:r>
                        <a:rPr lang="fr-FR" sz="2000" b="1" i="0" u="none" strike="noStrike" noProof="0" dirty="0">
                          <a:solidFill>
                            <a:schemeClr val="accent4"/>
                          </a:solidFill>
                          <a:latin typeface="Arial"/>
                        </a:rPr>
                        <a:t>sociétal</a:t>
                      </a:r>
                      <a:r>
                        <a:rPr lang="fr-FR" sz="2000" b="1" i="0" u="none" strike="noStrike" noProof="0" dirty="0">
                          <a:solidFill>
                            <a:schemeClr val="bg2"/>
                          </a:solidFill>
                          <a:latin typeface="Arial"/>
                        </a:rPr>
                        <a:t> et/ou économique </a:t>
                      </a:r>
                      <a:r>
                        <a:rPr lang="fr-FR" sz="2000" b="0" i="0" u="none" strike="noStrike" noProof="0" dirty="0">
                          <a:solidFill>
                            <a:schemeClr val="bg2"/>
                          </a:solidFill>
                          <a:latin typeface="Arial"/>
                        </a:rPr>
                        <a:t>(un tiers de la note)</a:t>
                      </a:r>
                    </a:p>
                    <a:p>
                      <a:pPr marL="297815" marR="437515" lvl="0" indent="-285750" algn="l">
                        <a:lnSpc>
                          <a:spcPct val="100000"/>
                        </a:lnSpc>
                        <a:spcBef>
                          <a:spcPts val="600"/>
                        </a:spcBef>
                        <a:spcAft>
                          <a:spcPts val="600"/>
                        </a:spcAft>
                        <a:buClr>
                          <a:srgbClr val="FFFFFF"/>
                        </a:buClr>
                        <a:buFont typeface="Courier New,monospace"/>
                        <a:buChar char="o"/>
                      </a:pPr>
                      <a:endParaRPr lang="fr-FR" sz="1600" b="1" i="0" u="none" strike="noStrike" noProof="0" dirty="0">
                        <a:solidFill>
                          <a:schemeClr val="accent4"/>
                        </a:solidFill>
                        <a:latin typeface="Arial"/>
                      </a:endParaRPr>
                    </a:p>
                  </a:txBody>
                  <a:tcPr>
                    <a:lnL w="0" cap="flat" cmpd="sng" algn="ctr">
                      <a:noFill/>
                      <a:prstDash val="sysDashDot"/>
                      <a:round/>
                      <a:headEnd type="none" w="med" len="med"/>
                      <a:tailEnd type="none" w="med" len="med"/>
                    </a:lnL>
                    <a:lnR w="0" cap="flat" cmpd="sng" algn="ctr">
                      <a:noFill/>
                      <a:prstDash val="sysDashDot"/>
                      <a:round/>
                      <a:headEnd type="none" w="med" len="med"/>
                      <a:tailEnd type="none" w="med" len="med"/>
                    </a:lnR>
                    <a:lnT w="0" cap="flat" cmpd="sng" algn="ctr">
                      <a:noFill/>
                      <a:prstDash val="sysDashDot"/>
                      <a:round/>
                      <a:headEnd type="none" w="med" len="med"/>
                      <a:tailEnd type="none" w="med" len="med"/>
                    </a:lnT>
                    <a:lnB w="0" cap="flat" cmpd="sng" algn="ctr">
                      <a:noFill/>
                      <a:prstDash val="sysDashDot"/>
                      <a:round/>
                      <a:headEnd type="none" w="med" len="med"/>
                      <a:tailEnd type="none" w="med" len="med"/>
                    </a:lnB>
                    <a:noFill/>
                  </a:tcPr>
                </a:tc>
                <a:extLst>
                  <a:ext uri="{0D108BD9-81ED-4DB2-BD59-A6C34878D82A}">
                    <a16:rowId xmlns:a16="http://schemas.microsoft.com/office/drawing/2014/main" val="3064312639"/>
                  </a:ext>
                </a:extLst>
              </a:tr>
            </a:tbl>
          </a:graphicData>
        </a:graphic>
      </p:graphicFrame>
      <p:sp>
        <p:nvSpPr>
          <p:cNvPr id="2" name="ZoneTexte 1">
            <a:extLst>
              <a:ext uri="{FF2B5EF4-FFF2-40B4-BE49-F238E27FC236}">
                <a16:creationId xmlns:a16="http://schemas.microsoft.com/office/drawing/2014/main" id="{D392443B-F1A6-7028-E153-EF035695E1F7}"/>
              </a:ext>
            </a:extLst>
          </p:cNvPr>
          <p:cNvSpPr txBox="1"/>
          <p:nvPr/>
        </p:nvSpPr>
        <p:spPr>
          <a:xfrm>
            <a:off x="278202" y="995273"/>
            <a:ext cx="852289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fr-FR" sz="2000" b="1" dirty="0">
              <a:solidFill>
                <a:srgbClr val="EA5433"/>
              </a:solidFill>
              <a:effectLst>
                <a:outerShdw blurRad="50800" dist="38100" dir="5400000" algn="t" rotWithShape="0">
                  <a:prstClr val="black">
                    <a:alpha val="40000"/>
                  </a:prstClr>
                </a:outerShdw>
              </a:effectLst>
            </a:endParaRPr>
          </a:p>
        </p:txBody>
      </p:sp>
      <p:sp>
        <p:nvSpPr>
          <p:cNvPr id="6" name="Google Shape;135;p16">
            <a:extLst>
              <a:ext uri="{FF2B5EF4-FFF2-40B4-BE49-F238E27FC236}">
                <a16:creationId xmlns:a16="http://schemas.microsoft.com/office/drawing/2014/main" id="{7615318A-51D9-A692-5D65-A1B3B75F3C68}"/>
              </a:ext>
            </a:extLst>
          </p:cNvPr>
          <p:cNvSpPr txBox="1">
            <a:spLocks/>
          </p:cNvSpPr>
          <p:nvPr/>
        </p:nvSpPr>
        <p:spPr>
          <a:xfrm>
            <a:off x="3605999" y="332887"/>
            <a:ext cx="5220112" cy="40240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buSzPts val="700"/>
            </a:pPr>
            <a:r>
              <a:rPr lang="fr-FR" sz="1200" b="1">
                <a:solidFill>
                  <a:schemeClr val="bg2"/>
                </a:solidFill>
              </a:rPr>
              <a:t>LE CLUSTER 2</a:t>
            </a:r>
          </a:p>
          <a:p>
            <a:pPr algn="r">
              <a:buSzPts val="700"/>
            </a:pPr>
            <a:r>
              <a:rPr lang="fr-FR" sz="1200" b="1">
                <a:solidFill>
                  <a:schemeClr val="bg2"/>
                </a:solidFill>
              </a:rPr>
              <a:t>Pour faire quoi ?</a:t>
            </a:r>
            <a:endParaRPr lang="fr-FR" sz="800" b="1">
              <a:solidFill>
                <a:schemeClr val="bg2"/>
              </a:solidFill>
            </a:endParaRPr>
          </a:p>
        </p:txBody>
      </p:sp>
    </p:spTree>
    <p:extLst>
      <p:ext uri="{BB962C8B-B14F-4D97-AF65-F5344CB8AC3E}">
        <p14:creationId xmlns:p14="http://schemas.microsoft.com/office/powerpoint/2010/main" val="2441111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2" name="ZoneTexte 1">
            <a:extLst>
              <a:ext uri="{FF2B5EF4-FFF2-40B4-BE49-F238E27FC236}">
                <a16:creationId xmlns:a16="http://schemas.microsoft.com/office/drawing/2014/main" id="{C46A23DA-A48D-4536-AF21-A64279DFF85E}"/>
              </a:ext>
            </a:extLst>
          </p:cNvPr>
          <p:cNvSpPr txBox="1"/>
          <p:nvPr/>
        </p:nvSpPr>
        <p:spPr>
          <a:xfrm>
            <a:off x="313911" y="906118"/>
            <a:ext cx="8723242" cy="38446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400"/>
              </a:spcAft>
            </a:pPr>
            <a:r>
              <a:rPr lang="fr-FR" sz="2000" b="1">
                <a:solidFill>
                  <a:schemeClr val="accent4"/>
                </a:solidFill>
                <a:effectLst>
                  <a:outerShdw blurRad="50800" dist="38100" dir="5400000" algn="t" rotWithShape="0">
                    <a:prstClr val="black">
                      <a:alpha val="40000"/>
                    </a:prstClr>
                  </a:outerShdw>
                </a:effectLst>
              </a:rPr>
              <a:t>QUELS TYPES DE STRUCTURES</a:t>
            </a:r>
            <a:r>
              <a:rPr lang="fr-FR" sz="1800">
                <a:solidFill>
                  <a:schemeClr val="accent4"/>
                </a:solidFill>
                <a:effectLst>
                  <a:outerShdw blurRad="50800" dist="38100" dir="5400000" algn="t" rotWithShape="0">
                    <a:prstClr val="black">
                      <a:alpha val="40000"/>
                    </a:prstClr>
                  </a:outerShdw>
                </a:effectLst>
              </a:rPr>
              <a:t> </a:t>
            </a:r>
            <a:r>
              <a:rPr lang="fr-FR" sz="2000" b="1">
                <a:solidFill>
                  <a:schemeClr val="accent4"/>
                </a:solidFill>
                <a:effectLst>
                  <a:outerShdw blurRad="50800" dist="38100" dir="5400000" algn="t" rotWithShape="0">
                    <a:prstClr val="black">
                      <a:alpha val="40000"/>
                    </a:prstClr>
                  </a:outerShdw>
                </a:effectLst>
              </a:rPr>
              <a:t>ATTENDUS DANS LE CLUSTER 2 ?</a:t>
            </a:r>
            <a:endParaRPr lang="fr-FR" sz="2000">
              <a:solidFill>
                <a:schemeClr val="accent4"/>
              </a:solidFill>
              <a:effectLst>
                <a:outerShdw blurRad="50800" dist="38100" dir="5400000" algn="t" rotWithShape="0">
                  <a:prstClr val="black">
                    <a:alpha val="40000"/>
                  </a:prstClr>
                </a:outerShdw>
              </a:effectLst>
            </a:endParaRPr>
          </a:p>
          <a:p>
            <a:pPr>
              <a:spcAft>
                <a:spcPts val="600"/>
              </a:spcAft>
            </a:pPr>
            <a:r>
              <a:rPr lang="fr-FR" sz="1350" b="1">
                <a:solidFill>
                  <a:srgbClr val="000091"/>
                </a:solidFill>
              </a:rPr>
              <a:t>Acteurs publics et privés de la recherche</a:t>
            </a:r>
          </a:p>
          <a:p>
            <a:pPr>
              <a:spcAft>
                <a:spcPts val="600"/>
              </a:spcAft>
            </a:pPr>
            <a:r>
              <a:rPr lang="fr-FR" sz="1350" b="1">
                <a:solidFill>
                  <a:srgbClr val="000091"/>
                </a:solidFill>
              </a:rPr>
              <a:t>Autorités publiques nationales, régionales, locales et leurs opérateurs</a:t>
            </a:r>
          </a:p>
          <a:p>
            <a:pPr>
              <a:spcAft>
                <a:spcPts val="600"/>
              </a:spcAft>
            </a:pPr>
            <a:r>
              <a:rPr lang="fr-FR" sz="1350" b="1">
                <a:solidFill>
                  <a:srgbClr val="000091"/>
                </a:solidFill>
              </a:rPr>
              <a:t>Institutions culturelles et patrimoniales</a:t>
            </a:r>
            <a:r>
              <a:rPr lang="fr-FR" sz="1350">
                <a:solidFill>
                  <a:srgbClr val="000091"/>
                </a:solidFill>
              </a:rPr>
              <a:t> </a:t>
            </a:r>
            <a:r>
              <a:rPr lang="fr-FR" sz="1350" i="1">
                <a:solidFill>
                  <a:srgbClr val="000091"/>
                </a:solidFill>
              </a:rPr>
              <a:t>(cas d’étude, démonstrateurs, recherche...)</a:t>
            </a:r>
            <a:endParaRPr lang="fr-FR" sz="1350">
              <a:solidFill>
                <a:srgbClr val="000091"/>
              </a:solidFill>
            </a:endParaRPr>
          </a:p>
          <a:p>
            <a:pPr>
              <a:spcAft>
                <a:spcPts val="600"/>
              </a:spcAft>
            </a:pPr>
            <a:r>
              <a:rPr lang="fr-FR" sz="1350" b="1">
                <a:solidFill>
                  <a:srgbClr val="000091"/>
                </a:solidFill>
              </a:rPr>
              <a:t>Médias, groupes de presse, associations/réseaux de journalistes</a:t>
            </a:r>
            <a:endParaRPr lang="fr-FR" sz="1350">
              <a:solidFill>
                <a:srgbClr val="000091"/>
              </a:solidFill>
            </a:endParaRPr>
          </a:p>
          <a:p>
            <a:pPr>
              <a:spcAft>
                <a:spcPts val="600"/>
              </a:spcAft>
            </a:pPr>
            <a:r>
              <a:rPr lang="fr-FR" sz="1350" b="1">
                <a:solidFill>
                  <a:srgbClr val="000091"/>
                </a:solidFill>
              </a:rPr>
              <a:t>Entreprises des nouvelles technologies</a:t>
            </a:r>
            <a:r>
              <a:rPr lang="fr-FR" sz="1350">
                <a:solidFill>
                  <a:srgbClr val="000091"/>
                </a:solidFill>
              </a:rPr>
              <a:t> </a:t>
            </a:r>
            <a:r>
              <a:rPr lang="fr-FR" sz="1350" i="1">
                <a:solidFill>
                  <a:srgbClr val="000091"/>
                </a:solidFill>
              </a:rPr>
              <a:t>(big data, intelligence artificielle : traitement de données massives, modélisation-visualisation, e-services publics, diffusion de l'information…)</a:t>
            </a:r>
          </a:p>
          <a:p>
            <a:pPr>
              <a:spcAft>
                <a:spcPts val="600"/>
              </a:spcAft>
            </a:pPr>
            <a:r>
              <a:rPr lang="fr-FR" sz="1350" b="1">
                <a:solidFill>
                  <a:srgbClr val="000091"/>
                </a:solidFill>
              </a:rPr>
              <a:t>Industries culturelles et créatives</a:t>
            </a:r>
            <a:r>
              <a:rPr lang="fr-FR" sz="1350">
                <a:solidFill>
                  <a:srgbClr val="000091"/>
                </a:solidFill>
              </a:rPr>
              <a:t> </a:t>
            </a:r>
            <a:r>
              <a:rPr lang="fr-FR" sz="1350" i="1">
                <a:solidFill>
                  <a:srgbClr val="000091"/>
                </a:solidFill>
              </a:rPr>
              <a:t>(cas d’étude, démonstrateur/expérimentateur, end-user, production de contenus/supports à visées pédagogique ou informationnelle) </a:t>
            </a:r>
            <a:endParaRPr lang="fr-FR" sz="1350" i="1"/>
          </a:p>
          <a:p>
            <a:pPr>
              <a:spcAft>
                <a:spcPts val="600"/>
              </a:spcAft>
            </a:pPr>
            <a:r>
              <a:rPr lang="fr-FR" sz="1350" b="1">
                <a:solidFill>
                  <a:srgbClr val="000091"/>
                </a:solidFill>
              </a:rPr>
              <a:t>Associations locales/nationales et ONG internationales</a:t>
            </a:r>
            <a:r>
              <a:rPr lang="fr-FR" sz="1350">
                <a:solidFill>
                  <a:srgbClr val="000091"/>
                </a:solidFill>
              </a:rPr>
              <a:t> </a:t>
            </a:r>
            <a:r>
              <a:rPr lang="fr-FR" sz="1350" i="1">
                <a:solidFill>
                  <a:srgbClr val="000091"/>
                </a:solidFill>
              </a:rPr>
              <a:t>(jeunesse, citoyenneté active, inclusion, aide aux migrants, </a:t>
            </a:r>
            <a:r>
              <a:rPr lang="fr-FR" sz="1350" i="1" err="1">
                <a:solidFill>
                  <a:srgbClr val="000091"/>
                </a:solidFill>
              </a:rPr>
              <a:t>community</a:t>
            </a:r>
            <a:r>
              <a:rPr lang="fr-FR" sz="1350" i="1">
                <a:solidFill>
                  <a:srgbClr val="000091"/>
                </a:solidFill>
              </a:rPr>
              <a:t> </a:t>
            </a:r>
            <a:r>
              <a:rPr lang="fr-FR" sz="1350" i="1" err="1">
                <a:solidFill>
                  <a:srgbClr val="000091"/>
                </a:solidFill>
              </a:rPr>
              <a:t>organising</a:t>
            </a:r>
            <a:r>
              <a:rPr lang="fr-FR" sz="1350" i="1">
                <a:solidFill>
                  <a:srgbClr val="000091"/>
                </a:solidFill>
              </a:rPr>
              <a:t>, droits de l'homme, égalité femme-homme)</a:t>
            </a:r>
            <a:endParaRPr lang="fr-FR" sz="1350" i="1"/>
          </a:p>
          <a:p>
            <a:pPr>
              <a:spcAft>
                <a:spcPts val="600"/>
              </a:spcAft>
            </a:pPr>
            <a:r>
              <a:rPr lang="fr-FR" sz="1350" b="1">
                <a:solidFill>
                  <a:srgbClr val="000091"/>
                </a:solidFill>
              </a:rPr>
              <a:t>Cabinets d’avocats - en expertise juridique</a:t>
            </a:r>
          </a:p>
          <a:p>
            <a:pPr>
              <a:spcAft>
                <a:spcPts val="600"/>
              </a:spcAft>
            </a:pPr>
            <a:r>
              <a:rPr lang="fr-FR" sz="1350" b="1">
                <a:solidFill>
                  <a:srgbClr val="000091"/>
                </a:solidFill>
              </a:rPr>
              <a:t>Cabinets/agences de formation</a:t>
            </a:r>
            <a:r>
              <a:rPr lang="fr-FR" sz="1350">
                <a:solidFill>
                  <a:srgbClr val="000091"/>
                </a:solidFill>
              </a:rPr>
              <a:t> et d'accompagnement professionnel</a:t>
            </a:r>
          </a:p>
          <a:p>
            <a:pPr>
              <a:spcAft>
                <a:spcPts val="600"/>
              </a:spcAft>
            </a:pPr>
            <a:r>
              <a:rPr lang="fr-FR" sz="1350" b="1">
                <a:solidFill>
                  <a:srgbClr val="000091"/>
                </a:solidFill>
              </a:rPr>
              <a:t>Réseaux/fédérations d’organisations syndicales et professionnelles</a:t>
            </a:r>
            <a:endParaRPr lang="fr-FR" sz="1350">
              <a:solidFill>
                <a:srgbClr val="000091"/>
              </a:solidFill>
            </a:endParaRPr>
          </a:p>
        </p:txBody>
      </p:sp>
      <p:sp>
        <p:nvSpPr>
          <p:cNvPr id="6" name="Google Shape;135;p16">
            <a:extLst>
              <a:ext uri="{FF2B5EF4-FFF2-40B4-BE49-F238E27FC236}">
                <a16:creationId xmlns:a16="http://schemas.microsoft.com/office/drawing/2014/main" id="{B3A3F7EA-F523-E57A-76F5-730F22D9F605}"/>
              </a:ext>
            </a:extLst>
          </p:cNvPr>
          <p:cNvSpPr txBox="1">
            <a:spLocks/>
          </p:cNvSpPr>
          <p:nvPr/>
        </p:nvSpPr>
        <p:spPr>
          <a:xfrm>
            <a:off x="3605999" y="332887"/>
            <a:ext cx="5220112" cy="40240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buSzPts val="700"/>
            </a:pPr>
            <a:r>
              <a:rPr lang="fr-FR" sz="1200" b="1">
                <a:solidFill>
                  <a:schemeClr val="bg2"/>
                </a:solidFill>
              </a:rPr>
              <a:t>LE CLUSTER 2</a:t>
            </a:r>
          </a:p>
          <a:p>
            <a:pPr algn="r">
              <a:buSzPts val="700"/>
            </a:pPr>
            <a:r>
              <a:rPr lang="fr-FR" sz="1200" b="1">
                <a:solidFill>
                  <a:schemeClr val="bg2"/>
                </a:solidFill>
              </a:rPr>
              <a:t>Pour qui ?</a:t>
            </a:r>
            <a:endParaRPr lang="fr-FR" sz="800" b="1">
              <a:solidFill>
                <a:schemeClr val="bg2"/>
              </a:solidFill>
            </a:endParaRPr>
          </a:p>
        </p:txBody>
      </p:sp>
    </p:spTree>
    <p:extLst>
      <p:ext uri="{BB962C8B-B14F-4D97-AF65-F5344CB8AC3E}">
        <p14:creationId xmlns:p14="http://schemas.microsoft.com/office/powerpoint/2010/main" val="368639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A18342-320B-4566-AC76-0BCFBF792C4E}"/>
              </a:ext>
            </a:extLst>
          </p:cNvPr>
          <p:cNvSpPr>
            <a:spLocks noGrp="1"/>
          </p:cNvSpPr>
          <p:nvPr>
            <p:ph type="title"/>
          </p:nvPr>
        </p:nvSpPr>
        <p:spPr/>
        <p:txBody>
          <a:bodyPr/>
          <a:lstStyle/>
          <a:p>
            <a:endParaRPr lang="fr-FR"/>
          </a:p>
        </p:txBody>
      </p:sp>
      <p:sp>
        <p:nvSpPr>
          <p:cNvPr id="3" name="Espace réservé du numéro de diapositive 2">
            <a:extLst>
              <a:ext uri="{FF2B5EF4-FFF2-40B4-BE49-F238E27FC236}">
                <a16:creationId xmlns:a16="http://schemas.microsoft.com/office/drawing/2014/main" id="{46E48205-B4FD-4AE5-809D-BAA21D9C1390}"/>
              </a:ext>
            </a:extLst>
          </p:cNvPr>
          <p:cNvSpPr>
            <a:spLocks noGrp="1"/>
          </p:cNvSpPr>
          <p:nvPr>
            <p:ph type="sldNum" sz="quarter" idx="12"/>
          </p:nvPr>
        </p:nvSpPr>
        <p:spPr/>
        <p:txBody>
          <a:bodyPr/>
          <a:lstStyle/>
          <a:p>
            <a:fld id="{733122C9-A0B9-462F-8757-0847AD287B63}" type="slidenum">
              <a:rPr lang="fr-FR" smtClean="0"/>
              <a:pPr/>
              <a:t>7</a:t>
            </a:fld>
            <a:endParaRPr lang="fr-FR"/>
          </a:p>
        </p:txBody>
      </p:sp>
      <p:sp>
        <p:nvSpPr>
          <p:cNvPr id="4" name="Espace réservé du texte 3">
            <a:extLst>
              <a:ext uri="{FF2B5EF4-FFF2-40B4-BE49-F238E27FC236}">
                <a16:creationId xmlns:a16="http://schemas.microsoft.com/office/drawing/2014/main" id="{08B7E46A-E0EE-477E-9840-87E8FB5A5C00}"/>
              </a:ext>
            </a:extLst>
          </p:cNvPr>
          <p:cNvSpPr>
            <a:spLocks noGrp="1"/>
          </p:cNvSpPr>
          <p:nvPr>
            <p:ph type="body" sz="quarter" idx="13"/>
          </p:nvPr>
        </p:nvSpPr>
        <p:spPr>
          <a:xfrm>
            <a:off x="737808" y="1749279"/>
            <a:ext cx="7668384" cy="2077200"/>
          </a:xfrm>
        </p:spPr>
        <p:txBody>
          <a:bodyPr/>
          <a:lstStyle/>
          <a:p>
            <a:pPr marL="0" algn="ctr"/>
            <a:r>
              <a:rPr lang="fr-FR"/>
              <a:t>PROGRAMME DE TRAVAIL 2023-2024</a:t>
            </a:r>
          </a:p>
          <a:p>
            <a:pPr marL="0" algn="ctr"/>
            <a:endParaRPr lang="fr-FR"/>
          </a:p>
          <a:p>
            <a:pPr marL="0" algn="ctr"/>
            <a:r>
              <a:rPr lang="fr-FR"/>
              <a:t>CLUSTER 2 – DESTINATION 2</a:t>
            </a:r>
          </a:p>
        </p:txBody>
      </p:sp>
    </p:spTree>
    <p:extLst>
      <p:ext uri="{BB962C8B-B14F-4D97-AF65-F5344CB8AC3E}">
        <p14:creationId xmlns:p14="http://schemas.microsoft.com/office/powerpoint/2010/main" val="3272455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5056007-7352-8092-7EA3-6626650662BD}"/>
              </a:ext>
            </a:extLst>
          </p:cNvPr>
          <p:cNvSpPr>
            <a:spLocks noGrp="1"/>
          </p:cNvSpPr>
          <p:nvPr>
            <p:ph type="body" idx="1"/>
          </p:nvPr>
        </p:nvSpPr>
        <p:spPr>
          <a:xfrm>
            <a:off x="361263" y="922927"/>
            <a:ext cx="8530665" cy="2051736"/>
          </a:xfrm>
          <a:solidFill>
            <a:schemeClr val="bg1"/>
          </a:solidFill>
        </p:spPr>
        <p:txBody>
          <a:bodyPr/>
          <a:lstStyle/>
          <a:p>
            <a:pPr marL="0" indent="0">
              <a:spcBef>
                <a:spcPts val="600"/>
              </a:spcBef>
              <a:spcAft>
                <a:spcPts val="600"/>
              </a:spcAft>
            </a:pPr>
            <a:r>
              <a:rPr lang="en-US" sz="2000" b="1" dirty="0" err="1">
                <a:solidFill>
                  <a:schemeClr val="accent4"/>
                </a:solidFill>
                <a:effectLst>
                  <a:outerShdw blurRad="50800" dist="38100" dir="5400000" algn="t" rotWithShape="0">
                    <a:prstClr val="black">
                      <a:alpha val="40000"/>
                    </a:prstClr>
                  </a:outerShdw>
                </a:effectLst>
              </a:rPr>
              <a:t>Priorités</a:t>
            </a:r>
            <a:r>
              <a:rPr lang="en-US" sz="2000" b="1" dirty="0">
                <a:solidFill>
                  <a:schemeClr val="accent4"/>
                </a:solidFill>
                <a:effectLst>
                  <a:outerShdw blurRad="50800" dist="38100" dir="5400000" algn="t" rotWithShape="0">
                    <a:prstClr val="black">
                      <a:alpha val="40000"/>
                    </a:prstClr>
                  </a:outerShdw>
                </a:effectLst>
              </a:rPr>
              <a:t> 2023-2024</a:t>
            </a:r>
          </a:p>
          <a:p>
            <a:pPr marL="0" indent="0">
              <a:spcBef>
                <a:spcPts val="600"/>
              </a:spcBef>
              <a:spcAft>
                <a:spcPts val="600"/>
              </a:spcAft>
            </a:pPr>
            <a:r>
              <a:rPr lang="en-US" sz="1500" b="1" dirty="0"/>
              <a:t>GREEN :</a:t>
            </a:r>
            <a:r>
              <a:rPr lang="en-US" sz="1500" dirty="0"/>
              <a:t> </a:t>
            </a:r>
            <a:r>
              <a:rPr lang="en-US" sz="1500" dirty="0" err="1"/>
              <a:t>s’adapter</a:t>
            </a:r>
            <a:r>
              <a:rPr lang="en-US" sz="1500" dirty="0"/>
              <a:t> aux </a:t>
            </a:r>
            <a:r>
              <a:rPr lang="en-US" sz="1500" dirty="0" err="1"/>
              <a:t>conséquences</a:t>
            </a:r>
            <a:r>
              <a:rPr lang="en-US" sz="1500" dirty="0"/>
              <a:t> du </a:t>
            </a:r>
            <a:r>
              <a:rPr lang="en-US" sz="1500" dirty="0" err="1"/>
              <a:t>changement</a:t>
            </a:r>
            <a:r>
              <a:rPr lang="en-US" sz="1500" dirty="0"/>
              <a:t> </a:t>
            </a:r>
            <a:r>
              <a:rPr lang="en-US" sz="1500" dirty="0" err="1"/>
              <a:t>climatique</a:t>
            </a:r>
            <a:r>
              <a:rPr lang="en-US" sz="1500" dirty="0"/>
              <a:t> et </a:t>
            </a:r>
            <a:r>
              <a:rPr lang="en-US" sz="1500" dirty="0" err="1"/>
              <a:t>soutenir</a:t>
            </a:r>
            <a:r>
              <a:rPr lang="en-US" sz="1500" dirty="0"/>
              <a:t> les </a:t>
            </a:r>
            <a:r>
              <a:rPr lang="en-US" sz="1500" dirty="0" err="1"/>
              <a:t>citoyens</a:t>
            </a:r>
            <a:r>
              <a:rPr lang="en-US" sz="1500" dirty="0"/>
              <a:t> </a:t>
            </a:r>
            <a:r>
              <a:rPr lang="en-US" sz="1500" dirty="0" err="1"/>
              <a:t>européens</a:t>
            </a:r>
            <a:r>
              <a:rPr lang="en-US" sz="1500" dirty="0"/>
              <a:t> pour </a:t>
            </a:r>
            <a:r>
              <a:rPr lang="en-US" sz="1500" dirty="0" err="1"/>
              <a:t>une</a:t>
            </a:r>
            <a:r>
              <a:rPr lang="en-US" sz="1500" dirty="0"/>
              <a:t> transition </a:t>
            </a:r>
            <a:r>
              <a:rPr lang="en-US" sz="1500" dirty="0" err="1"/>
              <a:t>climatique</a:t>
            </a:r>
            <a:r>
              <a:rPr lang="en-US" sz="1500" dirty="0"/>
              <a:t> inclusive, </a:t>
            </a:r>
            <a:r>
              <a:rPr lang="en-US" sz="1500" dirty="0" err="1"/>
              <a:t>socialement</a:t>
            </a:r>
            <a:r>
              <a:rPr lang="en-US" sz="1500" dirty="0"/>
              <a:t> et </a:t>
            </a:r>
            <a:r>
              <a:rPr lang="en-US" sz="1500" dirty="0" err="1"/>
              <a:t>culturellement</a:t>
            </a:r>
            <a:r>
              <a:rPr lang="en-US" sz="1500" dirty="0"/>
              <a:t> durable…</a:t>
            </a:r>
          </a:p>
          <a:p>
            <a:pPr marL="0" indent="0">
              <a:spcBef>
                <a:spcPts val="600"/>
              </a:spcBef>
              <a:spcAft>
                <a:spcPts val="600"/>
              </a:spcAft>
            </a:pPr>
            <a:r>
              <a:rPr lang="en-US" sz="1500" b="1" dirty="0"/>
              <a:t>DIGITAL </a:t>
            </a:r>
            <a:r>
              <a:rPr lang="en-US" sz="1500" dirty="0"/>
              <a:t>: </a:t>
            </a:r>
            <a:r>
              <a:rPr lang="en-US" sz="1500" dirty="0" err="1"/>
              <a:t>saisir</a:t>
            </a:r>
            <a:r>
              <a:rPr lang="en-US" sz="1500" dirty="0"/>
              <a:t> les </a:t>
            </a:r>
            <a:r>
              <a:rPr lang="en-US" sz="1500" dirty="0" err="1"/>
              <a:t>opportunités</a:t>
            </a:r>
            <a:r>
              <a:rPr lang="en-US" sz="1500" dirty="0"/>
              <a:t> et </a:t>
            </a:r>
            <a:r>
              <a:rPr lang="en-US" sz="1500" dirty="0" err="1"/>
              <a:t>relever</a:t>
            </a:r>
            <a:r>
              <a:rPr lang="en-US" sz="1500" dirty="0"/>
              <a:t> les </a:t>
            </a:r>
            <a:r>
              <a:rPr lang="en-US" sz="1500" dirty="0" err="1"/>
              <a:t>défis</a:t>
            </a:r>
            <a:r>
              <a:rPr lang="en-US" sz="1500" dirty="0"/>
              <a:t> du numérique au </a:t>
            </a:r>
            <a:r>
              <a:rPr lang="en-US" sz="1500" dirty="0" err="1"/>
              <a:t>bénéfice</a:t>
            </a:r>
            <a:r>
              <a:rPr lang="en-US" sz="1500" dirty="0"/>
              <a:t> des </a:t>
            </a:r>
            <a:r>
              <a:rPr lang="en-US" sz="1500" dirty="0" err="1"/>
              <a:t>citoyens</a:t>
            </a:r>
            <a:r>
              <a:rPr lang="en-US" sz="1500" dirty="0"/>
              <a:t> et des </a:t>
            </a:r>
            <a:r>
              <a:rPr lang="en-US" sz="1500" dirty="0" err="1"/>
              <a:t>acteurs</a:t>
            </a:r>
            <a:r>
              <a:rPr lang="en-US" sz="1500" dirty="0"/>
              <a:t> du </a:t>
            </a:r>
            <a:r>
              <a:rPr lang="en-US" sz="1500" dirty="0" err="1"/>
              <a:t>secteur</a:t>
            </a:r>
            <a:r>
              <a:rPr lang="en-US" sz="1500" dirty="0"/>
              <a:t>…</a:t>
            </a:r>
          </a:p>
          <a:p>
            <a:pPr marL="0" indent="0">
              <a:spcBef>
                <a:spcPts val="600"/>
              </a:spcBef>
              <a:spcAft>
                <a:spcPts val="900"/>
              </a:spcAft>
            </a:pPr>
            <a:r>
              <a:rPr lang="en-US" sz="1500" b="1" dirty="0"/>
              <a:t>INNOVATIVE </a:t>
            </a:r>
            <a:r>
              <a:rPr lang="en-US" sz="1500" dirty="0"/>
              <a:t>: le </a:t>
            </a:r>
            <a:r>
              <a:rPr lang="en-US" sz="1500" dirty="0" err="1"/>
              <a:t>patrimoine</a:t>
            </a:r>
            <a:r>
              <a:rPr lang="en-US" sz="1500" dirty="0"/>
              <a:t> </a:t>
            </a:r>
            <a:r>
              <a:rPr lang="en-US" sz="1500" dirty="0" err="1"/>
              <a:t>culturel</a:t>
            </a:r>
            <a:r>
              <a:rPr lang="en-US" sz="1500" dirty="0"/>
              <a:t>, les arts et les ICC </a:t>
            </a:r>
            <a:r>
              <a:rPr lang="en-US" sz="1500" dirty="0" err="1"/>
              <a:t>comme</a:t>
            </a:r>
            <a:r>
              <a:rPr lang="en-US" sz="1500" dirty="0"/>
              <a:t> clef des transformations </a:t>
            </a:r>
            <a:r>
              <a:rPr lang="en-US" sz="1500" dirty="0" err="1"/>
              <a:t>sociétales</a:t>
            </a:r>
            <a:r>
              <a:rPr lang="en-US" sz="1500" dirty="0"/>
              <a:t> et </a:t>
            </a:r>
            <a:r>
              <a:rPr lang="en-US" sz="1500" dirty="0" err="1"/>
              <a:t>moteur</a:t>
            </a:r>
            <a:r>
              <a:rPr lang="en-US" sz="1500" dirty="0"/>
              <a:t> </a:t>
            </a:r>
            <a:r>
              <a:rPr lang="en-US" sz="1500" dirty="0" err="1"/>
              <a:t>d'innovations</a:t>
            </a:r>
            <a:r>
              <a:rPr lang="en-US" sz="1500" dirty="0"/>
              <a:t> socio-</a:t>
            </a:r>
            <a:r>
              <a:rPr lang="en-US" sz="1500" dirty="0" err="1"/>
              <a:t>écologiques</a:t>
            </a:r>
            <a:r>
              <a:rPr lang="en-US" sz="1500" dirty="0"/>
              <a:t>, de </a:t>
            </a:r>
            <a:r>
              <a:rPr lang="en-US" sz="1500" dirty="0" err="1"/>
              <a:t>processus</a:t>
            </a:r>
            <a:r>
              <a:rPr lang="en-US" sz="1500" dirty="0"/>
              <a:t> </a:t>
            </a:r>
            <a:r>
              <a:rPr lang="en-US" sz="1500" dirty="0" err="1"/>
              <a:t>démocratiques</a:t>
            </a:r>
            <a:r>
              <a:rPr lang="en-US" sz="1500" dirty="0"/>
              <a:t> </a:t>
            </a:r>
            <a:r>
              <a:rPr lang="en-US" sz="1500" dirty="0" err="1"/>
              <a:t>participatifs</a:t>
            </a:r>
            <a:r>
              <a:rPr lang="en-US" sz="1500" dirty="0"/>
              <a:t> et de la </a:t>
            </a:r>
            <a:r>
              <a:rPr lang="en-US" sz="1500" dirty="0" err="1"/>
              <a:t>croissance</a:t>
            </a:r>
            <a:r>
              <a:rPr lang="en-US" sz="1500" dirty="0"/>
              <a:t> </a:t>
            </a:r>
            <a:r>
              <a:rPr lang="en-US" sz="1500" dirty="0" err="1"/>
              <a:t>économique</a:t>
            </a:r>
            <a:r>
              <a:rPr lang="en-US" sz="1500" dirty="0"/>
              <a:t>…</a:t>
            </a:r>
          </a:p>
        </p:txBody>
      </p:sp>
      <p:sp>
        <p:nvSpPr>
          <p:cNvPr id="4" name="Text Placeholder 3">
            <a:extLst>
              <a:ext uri="{FF2B5EF4-FFF2-40B4-BE49-F238E27FC236}">
                <a16:creationId xmlns:a16="http://schemas.microsoft.com/office/drawing/2014/main" id="{1E07E4EC-9998-46B2-0C8D-C56DCC9C6BEA}"/>
              </a:ext>
            </a:extLst>
          </p:cNvPr>
          <p:cNvSpPr>
            <a:spLocks noGrp="1"/>
          </p:cNvSpPr>
          <p:nvPr>
            <p:ph type="body" idx="2"/>
          </p:nvPr>
        </p:nvSpPr>
        <p:spPr/>
        <p:txBody>
          <a:bodyPr/>
          <a:lstStyle/>
          <a:p>
            <a:pPr marL="180975" indent="0">
              <a:buNone/>
            </a:pPr>
            <a:r>
              <a:rPr lang="fr-FR" sz="1100" b="0"/>
              <a:t>Cluster 2 « Culture, créativité et société inclusive »</a:t>
            </a:r>
            <a:endParaRPr lang="en-US" sz="1100" b="0"/>
          </a:p>
          <a:p>
            <a:pPr marL="180975" indent="0">
              <a:buNone/>
            </a:pPr>
            <a:r>
              <a:rPr lang="fr-FR" sz="1100">
                <a:solidFill>
                  <a:schemeClr val="bg2"/>
                </a:solidFill>
              </a:rPr>
              <a:t>Programme de travail </a:t>
            </a:r>
            <a:r>
              <a:rPr lang="fr-FR" sz="1100">
                <a:solidFill>
                  <a:schemeClr val="accent4"/>
                </a:solidFill>
              </a:rPr>
              <a:t>2023-2024</a:t>
            </a:r>
            <a:endParaRPr lang="en-US" sz="1100" b="0">
              <a:solidFill>
                <a:schemeClr val="accent4"/>
              </a:solidFill>
            </a:endParaRPr>
          </a:p>
          <a:p>
            <a:pPr marL="180975" indent="0">
              <a:buNone/>
            </a:pPr>
            <a:r>
              <a:rPr lang="fr-FR" sz="1100" i="1">
                <a:solidFill>
                  <a:schemeClr val="bg2"/>
                </a:solidFill>
              </a:rPr>
              <a:t>Appels </a:t>
            </a:r>
            <a:r>
              <a:rPr lang="fr-FR" sz="1100" i="1">
                <a:solidFill>
                  <a:schemeClr val="accent4"/>
                </a:solidFill>
              </a:rPr>
              <a:t>« Patrimoine culturel &amp; ICC </a:t>
            </a:r>
            <a:r>
              <a:rPr lang="fr-FR" sz="1200" i="1">
                <a:solidFill>
                  <a:schemeClr val="accent4"/>
                </a:solidFill>
              </a:rPr>
              <a:t>»</a:t>
            </a:r>
            <a:endParaRPr lang="en-US" sz="1200">
              <a:solidFill>
                <a:schemeClr val="accent4"/>
              </a:solidFill>
            </a:endParaRPr>
          </a:p>
        </p:txBody>
      </p:sp>
      <p:sp>
        <p:nvSpPr>
          <p:cNvPr id="7" name="Text Placeholder 2">
            <a:extLst>
              <a:ext uri="{FF2B5EF4-FFF2-40B4-BE49-F238E27FC236}">
                <a16:creationId xmlns:a16="http://schemas.microsoft.com/office/drawing/2014/main" id="{5C6822C5-DA4C-F8C8-90E6-90AE56908EF8}"/>
              </a:ext>
            </a:extLst>
          </p:cNvPr>
          <p:cNvSpPr txBox="1">
            <a:spLocks/>
          </p:cNvSpPr>
          <p:nvPr/>
        </p:nvSpPr>
        <p:spPr>
          <a:xfrm>
            <a:off x="361263" y="3523322"/>
            <a:ext cx="8530665" cy="139450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2"/>
              </a:buClr>
              <a:buSzPts val="1050"/>
              <a:buFont typeface="Arial"/>
              <a:buNone/>
              <a:defRPr sz="1050" b="0" i="0" u="none" strike="noStrike" cap="none">
                <a:solidFill>
                  <a:schemeClr val="dk2"/>
                </a:solidFill>
                <a:latin typeface="Arial"/>
                <a:ea typeface="Arial"/>
                <a:cs typeface="Arial"/>
                <a:sym typeface="Arial"/>
              </a:defRPr>
            </a:lvl1pPr>
            <a:lvl2pPr marL="914400" marR="0" lvl="1" indent="-288925" algn="l" rtl="0">
              <a:lnSpc>
                <a:spcPct val="100000"/>
              </a:lnSpc>
              <a:spcBef>
                <a:spcPts val="600"/>
              </a:spcBef>
              <a:spcAft>
                <a:spcPts val="0"/>
              </a:spcAft>
              <a:buClr>
                <a:schemeClr val="dk1"/>
              </a:buClr>
              <a:buSzPts val="950"/>
              <a:buFont typeface="Arial"/>
              <a:buChar char="•"/>
              <a:defRPr sz="950" b="0" i="0" u="none" strike="noStrike" cap="none">
                <a:solidFill>
                  <a:schemeClr val="dk1"/>
                </a:solidFill>
                <a:latin typeface="Arial"/>
                <a:ea typeface="Arial"/>
                <a:cs typeface="Arial"/>
                <a:sym typeface="Arial"/>
              </a:defRPr>
            </a:lvl2pPr>
            <a:lvl3pPr marL="1371600" marR="0" lvl="2" indent="-282575" algn="l" rtl="0">
              <a:lnSpc>
                <a:spcPct val="100000"/>
              </a:lnSpc>
              <a:spcBef>
                <a:spcPts val="600"/>
              </a:spcBef>
              <a:spcAft>
                <a:spcPts val="0"/>
              </a:spcAft>
              <a:buClr>
                <a:schemeClr val="dk1"/>
              </a:buClr>
              <a:buSzPts val="850"/>
              <a:buFont typeface="Arial"/>
              <a:buChar char="•"/>
              <a:defRPr sz="850" b="0" i="0" u="none" strike="noStrike" cap="none">
                <a:solidFill>
                  <a:schemeClr val="dk1"/>
                </a:solidFill>
                <a:latin typeface="Arial"/>
                <a:ea typeface="Arial"/>
                <a:cs typeface="Arial"/>
                <a:sym typeface="Arial"/>
              </a:defRPr>
            </a:lvl3pPr>
            <a:lvl4pPr marL="1828800" marR="0" lvl="3" indent="-276225" algn="l" rtl="0">
              <a:lnSpc>
                <a:spcPct val="100000"/>
              </a:lnSpc>
              <a:spcBef>
                <a:spcPts val="10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4pPr>
            <a:lvl5pPr marL="2286000" marR="0" lvl="4"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0" indent="0">
              <a:spcAft>
                <a:spcPts val="600"/>
              </a:spcAft>
            </a:pPr>
            <a:r>
              <a:rPr lang="en-US" sz="1800" b="1">
                <a:solidFill>
                  <a:schemeClr val="accent4"/>
                </a:solidFill>
                <a:effectLst>
                  <a:outerShdw blurRad="50800" dist="38100" dir="5400000" algn="t" rotWithShape="0">
                    <a:prstClr val="black">
                      <a:alpha val="40000"/>
                    </a:prstClr>
                  </a:outerShdw>
                </a:effectLst>
              </a:rPr>
              <a:t>Impact </a:t>
            </a:r>
            <a:r>
              <a:rPr lang="en-US" sz="1800" b="1" err="1">
                <a:solidFill>
                  <a:schemeClr val="accent4"/>
                </a:solidFill>
                <a:effectLst>
                  <a:outerShdw blurRad="50800" dist="38100" dir="5400000" algn="t" rotWithShape="0">
                    <a:prstClr val="black">
                      <a:alpha val="40000"/>
                    </a:prstClr>
                  </a:outerShdw>
                </a:effectLst>
              </a:rPr>
              <a:t>attendu</a:t>
            </a:r>
            <a:r>
              <a:rPr lang="en-US" sz="1800" b="1">
                <a:solidFill>
                  <a:schemeClr val="accent4"/>
                </a:solidFill>
                <a:effectLst>
                  <a:outerShdw blurRad="50800" dist="38100" dir="5400000" algn="t" rotWithShape="0">
                    <a:prstClr val="black">
                      <a:alpha val="40000"/>
                    </a:prstClr>
                  </a:outerShdw>
                </a:effectLst>
              </a:rPr>
              <a:t> de la destination</a:t>
            </a:r>
          </a:p>
          <a:p>
            <a:pPr marL="0" indent="0">
              <a:spcAft>
                <a:spcPts val="600"/>
              </a:spcAft>
            </a:pPr>
            <a:r>
              <a:rPr lang="fr-FR" sz="1500" i="1">
                <a:solidFill>
                  <a:schemeClr val="bg2"/>
                </a:solidFill>
              </a:rPr>
              <a:t>Le potentiel du patrimoine culturel, des arts et des secteurs culturels et créatifs comme moteur d’une innovation durable et du sentiment d’appartenance européen est réalisé grâce à un engagement continu de la société, des citoyens et des secteurs économiques ainsi que grâce à une meilleure protection, restauration et promotion du patrimoine culturel.</a:t>
            </a:r>
            <a:endParaRPr lang="fr-FR" i="1">
              <a:solidFill>
                <a:schemeClr val="bg2"/>
              </a:solidFill>
            </a:endParaRPr>
          </a:p>
        </p:txBody>
      </p:sp>
      <p:sp>
        <p:nvSpPr>
          <p:cNvPr id="8" name="Rectangle : coins arrondis 3">
            <a:extLst>
              <a:ext uri="{FF2B5EF4-FFF2-40B4-BE49-F238E27FC236}">
                <a16:creationId xmlns:a16="http://schemas.microsoft.com/office/drawing/2014/main" id="{B8F50871-81D2-BC21-1840-52221FBA2B93}"/>
              </a:ext>
            </a:extLst>
          </p:cNvPr>
          <p:cNvSpPr/>
          <p:nvPr/>
        </p:nvSpPr>
        <p:spPr>
          <a:xfrm>
            <a:off x="252073" y="3493386"/>
            <a:ext cx="8639856" cy="1394501"/>
          </a:xfrm>
          <a:prstGeom prst="roundRect">
            <a:avLst/>
          </a:prstGeom>
          <a:solidFill>
            <a:schemeClr val="accent4">
              <a:lumMod val="20000"/>
              <a:lumOff val="8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09988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B396C-5471-3E45-51BB-B7DD5CD6DB64}"/>
              </a:ext>
            </a:extLst>
          </p:cNvPr>
          <p:cNvSpPr>
            <a:spLocks noGrp="1"/>
          </p:cNvSpPr>
          <p:nvPr>
            <p:ph type="title"/>
          </p:nvPr>
        </p:nvSpPr>
        <p:spPr>
          <a:xfrm>
            <a:off x="367724" y="968087"/>
            <a:ext cx="8246369" cy="401948"/>
          </a:xfrm>
        </p:spPr>
        <p:txBody>
          <a:bodyPr/>
          <a:lstStyle/>
          <a:p>
            <a:r>
              <a:rPr lang="en-US" sz="2400" dirty="0" err="1">
                <a:solidFill>
                  <a:schemeClr val="accent4"/>
                </a:solidFill>
                <a:effectLst>
                  <a:outerShdw blurRad="50800" dist="38100" dir="5400000" algn="t" rotWithShape="0">
                    <a:prstClr val="black">
                      <a:alpha val="40000"/>
                    </a:prstClr>
                  </a:outerShdw>
                </a:effectLst>
              </a:rPr>
              <a:t>Liste</a:t>
            </a:r>
            <a:r>
              <a:rPr lang="en-US" sz="2400" dirty="0">
                <a:solidFill>
                  <a:schemeClr val="accent4"/>
                </a:solidFill>
                <a:effectLst>
                  <a:outerShdw blurRad="50800" dist="38100" dir="5400000" algn="t" rotWithShape="0">
                    <a:prstClr val="black">
                      <a:alpha val="40000"/>
                    </a:prstClr>
                  </a:outerShdw>
                </a:effectLst>
              </a:rPr>
              <a:t> des topics HERITAGE 2023</a:t>
            </a:r>
          </a:p>
        </p:txBody>
      </p:sp>
      <p:sp>
        <p:nvSpPr>
          <p:cNvPr id="4" name="Text Placeholder 3">
            <a:extLst>
              <a:ext uri="{FF2B5EF4-FFF2-40B4-BE49-F238E27FC236}">
                <a16:creationId xmlns:a16="http://schemas.microsoft.com/office/drawing/2014/main" id="{1E07E4EC-9998-46B2-0C8D-C56DCC9C6BEA}"/>
              </a:ext>
            </a:extLst>
          </p:cNvPr>
          <p:cNvSpPr>
            <a:spLocks noGrp="1"/>
          </p:cNvSpPr>
          <p:nvPr>
            <p:ph type="body" idx="2"/>
          </p:nvPr>
        </p:nvSpPr>
        <p:spPr/>
        <p:txBody>
          <a:bodyPr/>
          <a:lstStyle/>
          <a:p>
            <a:pPr marL="180975" indent="0">
              <a:buNone/>
            </a:pPr>
            <a:r>
              <a:rPr lang="fr-FR" sz="1100" b="0"/>
              <a:t>Cluster 2 « Culture, créativité et société inclusive »</a:t>
            </a:r>
            <a:endParaRPr lang="en-US" sz="1100" b="0"/>
          </a:p>
          <a:p>
            <a:pPr marL="180975" indent="0">
              <a:buNone/>
            </a:pPr>
            <a:r>
              <a:rPr lang="fr-FR" sz="1100">
                <a:solidFill>
                  <a:schemeClr val="bg2"/>
                </a:solidFill>
              </a:rPr>
              <a:t>Programme de travail </a:t>
            </a:r>
            <a:r>
              <a:rPr lang="fr-FR" sz="1100" u="sng">
                <a:solidFill>
                  <a:schemeClr val="accent4"/>
                </a:solidFill>
              </a:rPr>
              <a:t>2023</a:t>
            </a:r>
            <a:r>
              <a:rPr lang="fr-FR" sz="1100">
                <a:solidFill>
                  <a:schemeClr val="accent4"/>
                </a:solidFill>
              </a:rPr>
              <a:t>-2024</a:t>
            </a:r>
            <a:endParaRPr lang="en-US" sz="1100" b="0">
              <a:solidFill>
                <a:schemeClr val="accent4"/>
              </a:solidFill>
            </a:endParaRPr>
          </a:p>
          <a:p>
            <a:pPr marL="180975" indent="0">
              <a:buNone/>
            </a:pPr>
            <a:r>
              <a:rPr lang="fr-FR" sz="1100" i="1">
                <a:solidFill>
                  <a:schemeClr val="bg2"/>
                </a:solidFill>
              </a:rPr>
              <a:t>Appels </a:t>
            </a:r>
            <a:r>
              <a:rPr lang="fr-FR" sz="1100" i="1">
                <a:solidFill>
                  <a:schemeClr val="accent4"/>
                </a:solidFill>
              </a:rPr>
              <a:t>« Patrimoine culturel &amp; ICC </a:t>
            </a:r>
            <a:r>
              <a:rPr lang="fr-FR" sz="1200" i="1">
                <a:solidFill>
                  <a:schemeClr val="accent4"/>
                </a:solidFill>
              </a:rPr>
              <a:t>»</a:t>
            </a:r>
            <a:endParaRPr lang="en-US" sz="1200">
              <a:solidFill>
                <a:schemeClr val="accent4"/>
              </a:solidFill>
            </a:endParaRPr>
          </a:p>
        </p:txBody>
      </p:sp>
      <p:sp>
        <p:nvSpPr>
          <p:cNvPr id="5" name="ZoneTexte 4">
            <a:extLst>
              <a:ext uri="{FF2B5EF4-FFF2-40B4-BE49-F238E27FC236}">
                <a16:creationId xmlns:a16="http://schemas.microsoft.com/office/drawing/2014/main" id="{7D41CF1F-E93B-50D1-E976-6238CE6FCFA7}"/>
              </a:ext>
            </a:extLst>
          </p:cNvPr>
          <p:cNvSpPr txBox="1"/>
          <p:nvPr/>
        </p:nvSpPr>
        <p:spPr>
          <a:xfrm>
            <a:off x="367724" y="1363313"/>
            <a:ext cx="7950785" cy="3247043"/>
          </a:xfrm>
          <a:prstGeom prst="rect">
            <a:avLst/>
          </a:prstGeom>
          <a:noFill/>
        </p:spPr>
        <p:txBody>
          <a:bodyPr wrap="square" lIns="91440" tIns="45720" rIns="91440" bIns="45720" anchor="t">
            <a:spAutoFit/>
          </a:bodyPr>
          <a:lstStyle/>
          <a:p>
            <a:pPr marL="342900" indent="-342900">
              <a:spcBef>
                <a:spcPts val="600"/>
              </a:spcBef>
              <a:spcAft>
                <a:spcPts val="600"/>
              </a:spcAft>
              <a:buClr>
                <a:schemeClr val="accent4"/>
              </a:buClr>
              <a:buFont typeface="+mj-lt"/>
              <a:buAutoNum type="arabicParenR"/>
            </a:pPr>
            <a:r>
              <a:rPr lang="fr-FR" sz="1500" i="0" u="none" strike="noStrike" dirty="0">
                <a:solidFill>
                  <a:schemeClr val="bg2"/>
                </a:solidFill>
                <a:effectLst/>
                <a:latin typeface="+mn-lt"/>
              </a:rPr>
              <a:t>Advanced technologies for </a:t>
            </a:r>
            <a:r>
              <a:rPr lang="fr-FR" sz="1500" b="1" i="0" u="none" strike="noStrike" dirty="0" err="1">
                <a:solidFill>
                  <a:schemeClr val="bg2"/>
                </a:solidFill>
                <a:effectLst/>
                <a:latin typeface="+mn-lt"/>
              </a:rPr>
              <a:t>remote</a:t>
            </a:r>
            <a:r>
              <a:rPr lang="fr-FR" sz="1500" b="1" i="0" u="none" strike="noStrike" dirty="0">
                <a:solidFill>
                  <a:schemeClr val="bg2"/>
                </a:solidFill>
                <a:effectLst/>
                <a:latin typeface="+mn-lt"/>
              </a:rPr>
              <a:t> monitoring of </a:t>
            </a:r>
            <a:r>
              <a:rPr lang="fr-FR" sz="1500" b="1" i="0" u="none" strike="noStrike" dirty="0" err="1">
                <a:solidFill>
                  <a:schemeClr val="bg2"/>
                </a:solidFill>
                <a:effectLst/>
                <a:latin typeface="+mn-lt"/>
              </a:rPr>
              <a:t>heritage</a:t>
            </a:r>
            <a:r>
              <a:rPr lang="fr-FR" sz="1500" b="1" i="0" u="none" strike="noStrike" dirty="0">
                <a:solidFill>
                  <a:schemeClr val="bg2"/>
                </a:solidFill>
                <a:effectLst/>
                <a:latin typeface="+mn-lt"/>
              </a:rPr>
              <a:t> monuments </a:t>
            </a:r>
            <a:r>
              <a:rPr lang="fr-FR" sz="1500" i="0" u="none" strike="noStrike" dirty="0">
                <a:solidFill>
                  <a:schemeClr val="bg2"/>
                </a:solidFill>
                <a:effectLst/>
                <a:latin typeface="+mn-lt"/>
              </a:rPr>
              <a:t>and artefacts</a:t>
            </a:r>
          </a:p>
          <a:p>
            <a:pPr marL="342900" indent="-342900">
              <a:spcBef>
                <a:spcPts val="600"/>
              </a:spcBef>
              <a:spcAft>
                <a:spcPts val="600"/>
              </a:spcAft>
              <a:buClr>
                <a:schemeClr val="accent4"/>
              </a:buClr>
              <a:buFont typeface="+mj-lt"/>
              <a:buAutoNum type="arabicParenR"/>
            </a:pPr>
            <a:r>
              <a:rPr lang="en-GB" sz="1500" i="0" u="none" strike="noStrike" dirty="0">
                <a:solidFill>
                  <a:schemeClr val="bg2"/>
                </a:solidFill>
                <a:effectLst/>
                <a:latin typeface="+mn-lt"/>
              </a:rPr>
              <a:t>Cultural and creative industries for a </a:t>
            </a:r>
            <a:r>
              <a:rPr lang="en-GB" sz="1500" b="1" i="0" u="none" strike="noStrike" dirty="0">
                <a:solidFill>
                  <a:schemeClr val="bg2"/>
                </a:solidFill>
                <a:effectLst/>
                <a:latin typeface="+mn-lt"/>
              </a:rPr>
              <a:t>sustainable climate transition </a:t>
            </a:r>
            <a:endParaRPr lang="fr-FR" sz="1500" b="1" dirty="0">
              <a:solidFill>
                <a:schemeClr val="bg2"/>
              </a:solidFill>
              <a:latin typeface="+mn-lt"/>
            </a:endParaRPr>
          </a:p>
          <a:p>
            <a:pPr marL="342900" indent="-342900">
              <a:spcBef>
                <a:spcPts val="600"/>
              </a:spcBef>
              <a:spcAft>
                <a:spcPts val="600"/>
              </a:spcAft>
              <a:buClr>
                <a:schemeClr val="accent4"/>
              </a:buClr>
              <a:buFont typeface="+mj-lt"/>
              <a:buAutoNum type="arabicParenR"/>
            </a:pPr>
            <a:r>
              <a:rPr lang="en-GB" sz="1500" i="0" u="none" strike="noStrike" dirty="0">
                <a:solidFill>
                  <a:schemeClr val="bg2"/>
                </a:solidFill>
                <a:effectLst/>
                <a:latin typeface="+mn-lt"/>
              </a:rPr>
              <a:t>Re-visiting the </a:t>
            </a:r>
            <a:r>
              <a:rPr lang="en-GB" sz="1500" b="1" i="0" u="none" strike="noStrike" dirty="0">
                <a:solidFill>
                  <a:schemeClr val="bg2"/>
                </a:solidFill>
                <a:effectLst/>
                <a:latin typeface="+mn-lt"/>
              </a:rPr>
              <a:t>digitisation of cultural heritage</a:t>
            </a:r>
            <a:r>
              <a:rPr lang="en-GB" sz="1500" i="0" u="none" strike="noStrike" dirty="0">
                <a:solidFill>
                  <a:schemeClr val="bg2"/>
                </a:solidFill>
                <a:effectLst/>
                <a:latin typeface="+mn-lt"/>
              </a:rPr>
              <a:t>: What, how and why? </a:t>
            </a:r>
            <a:endParaRPr lang="fr-FR" sz="1500" i="0" u="none" strike="noStrike" dirty="0">
              <a:solidFill>
                <a:schemeClr val="bg2"/>
              </a:solidFill>
              <a:effectLst/>
              <a:latin typeface="+mn-lt"/>
            </a:endParaRPr>
          </a:p>
          <a:p>
            <a:pPr marL="342900" indent="-342900">
              <a:spcBef>
                <a:spcPts val="600"/>
              </a:spcBef>
              <a:spcAft>
                <a:spcPts val="600"/>
              </a:spcAft>
              <a:buClr>
                <a:schemeClr val="accent4"/>
              </a:buClr>
              <a:buFont typeface="+mj-lt"/>
              <a:buAutoNum type="arabicParenR"/>
            </a:pPr>
            <a:r>
              <a:rPr lang="en-GB" sz="1500" b="1" i="0" u="none" strike="noStrike" dirty="0">
                <a:solidFill>
                  <a:schemeClr val="bg2"/>
                </a:solidFill>
                <a:effectLst/>
                <a:latin typeface="+mn-lt"/>
              </a:rPr>
              <a:t>Cultural heritage in evolution </a:t>
            </a:r>
            <a:r>
              <a:rPr lang="en-GB" sz="1500" i="0" u="none" strike="noStrike" dirty="0">
                <a:solidFill>
                  <a:schemeClr val="bg2"/>
                </a:solidFill>
                <a:effectLst/>
                <a:latin typeface="+mn-lt"/>
              </a:rPr>
              <a:t>– facing change with confidence </a:t>
            </a:r>
            <a:endParaRPr lang="fr-FR" sz="1500" i="0" u="none" strike="noStrike" dirty="0">
              <a:solidFill>
                <a:schemeClr val="bg2"/>
              </a:solidFill>
              <a:effectLst/>
              <a:latin typeface="+mn-lt"/>
            </a:endParaRPr>
          </a:p>
          <a:p>
            <a:pPr marL="342900" indent="-342900">
              <a:spcBef>
                <a:spcPts val="600"/>
              </a:spcBef>
              <a:spcAft>
                <a:spcPts val="600"/>
              </a:spcAft>
              <a:buClr>
                <a:schemeClr val="accent4"/>
              </a:buClr>
              <a:buFont typeface="+mj-lt"/>
              <a:buAutoNum type="arabicParenR"/>
            </a:pPr>
            <a:r>
              <a:rPr lang="fr-FR" sz="1500" i="0" u="none" strike="noStrike" dirty="0" err="1">
                <a:solidFill>
                  <a:schemeClr val="bg2"/>
                </a:solidFill>
                <a:effectLst/>
                <a:latin typeface="+mn-lt"/>
              </a:rPr>
              <a:t>Fostering</a:t>
            </a:r>
            <a:r>
              <a:rPr lang="fr-FR" sz="1500" i="0" u="none" strike="noStrike" dirty="0">
                <a:solidFill>
                  <a:schemeClr val="bg2"/>
                </a:solidFill>
                <a:effectLst/>
                <a:latin typeface="+mn-lt"/>
              </a:rPr>
              <a:t> </a:t>
            </a:r>
            <a:r>
              <a:rPr lang="fr-FR" sz="1500" i="0" u="none" strike="noStrike" dirty="0" err="1">
                <a:solidFill>
                  <a:schemeClr val="bg2"/>
                </a:solidFill>
                <a:effectLst/>
                <a:latin typeface="+mn-lt"/>
              </a:rPr>
              <a:t>socioeconomic</a:t>
            </a:r>
            <a:r>
              <a:rPr lang="fr-FR" sz="1500" i="0" u="none" strike="noStrike" dirty="0">
                <a:solidFill>
                  <a:schemeClr val="bg2"/>
                </a:solidFill>
                <a:effectLst/>
                <a:latin typeface="+mn-lt"/>
              </a:rPr>
              <a:t> </a:t>
            </a:r>
            <a:r>
              <a:rPr lang="fr-FR" sz="1500" i="0" u="none" strike="noStrike" dirty="0" err="1">
                <a:solidFill>
                  <a:schemeClr val="bg2"/>
                </a:solidFill>
                <a:effectLst/>
                <a:latin typeface="+mn-lt"/>
              </a:rPr>
              <a:t>development</a:t>
            </a:r>
            <a:r>
              <a:rPr lang="fr-FR" sz="1500" i="0" u="none" strike="noStrike" dirty="0">
                <a:solidFill>
                  <a:schemeClr val="bg2"/>
                </a:solidFill>
                <a:effectLst/>
                <a:latin typeface="+mn-lt"/>
              </a:rPr>
              <a:t> and job </a:t>
            </a:r>
            <a:r>
              <a:rPr lang="fr-FR" sz="1500" i="0" u="none" strike="noStrike" dirty="0" err="1">
                <a:solidFill>
                  <a:schemeClr val="bg2"/>
                </a:solidFill>
                <a:effectLst/>
                <a:latin typeface="+mn-lt"/>
              </a:rPr>
              <a:t>creation</a:t>
            </a:r>
            <a:r>
              <a:rPr lang="fr-FR" sz="1500" i="0" u="none" strike="noStrike" dirty="0">
                <a:solidFill>
                  <a:schemeClr val="bg2"/>
                </a:solidFill>
                <a:effectLst/>
                <a:latin typeface="+mn-lt"/>
              </a:rPr>
              <a:t> in </a:t>
            </a:r>
            <a:r>
              <a:rPr lang="fr-FR" sz="1500" b="1" i="0" u="none" strike="noStrike" dirty="0">
                <a:solidFill>
                  <a:schemeClr val="bg2"/>
                </a:solidFill>
                <a:effectLst/>
                <a:latin typeface="+mn-lt"/>
              </a:rPr>
              <a:t>rural and </a:t>
            </a:r>
            <a:r>
              <a:rPr lang="fr-FR" sz="1500" b="1" i="0" u="none" strike="noStrike" dirty="0" err="1">
                <a:solidFill>
                  <a:schemeClr val="bg2"/>
                </a:solidFill>
                <a:effectLst/>
                <a:latin typeface="+mn-lt"/>
              </a:rPr>
              <a:t>remote</a:t>
            </a:r>
            <a:r>
              <a:rPr lang="fr-FR" sz="1500" b="1" i="0" u="none" strike="noStrike" dirty="0">
                <a:solidFill>
                  <a:schemeClr val="bg2"/>
                </a:solidFill>
                <a:effectLst/>
                <a:latin typeface="+mn-lt"/>
              </a:rPr>
              <a:t> areas </a:t>
            </a:r>
            <a:r>
              <a:rPr lang="fr-FR" sz="1500" i="0" u="none" strike="noStrike" dirty="0" err="1">
                <a:solidFill>
                  <a:schemeClr val="bg2"/>
                </a:solidFill>
                <a:effectLst/>
                <a:latin typeface="+mn-lt"/>
              </a:rPr>
              <a:t>through</a:t>
            </a:r>
            <a:r>
              <a:rPr lang="fr-FR" sz="1500" i="0" u="none" strike="noStrike" dirty="0">
                <a:solidFill>
                  <a:schemeClr val="bg2"/>
                </a:solidFill>
                <a:effectLst/>
                <a:latin typeface="+mn-lt"/>
              </a:rPr>
              <a:t> </a:t>
            </a:r>
            <a:r>
              <a:rPr lang="fr-FR" sz="1500" b="1" i="0" u="none" strike="noStrike" dirty="0">
                <a:solidFill>
                  <a:schemeClr val="bg2"/>
                </a:solidFill>
                <a:effectLst/>
                <a:latin typeface="+mn-lt"/>
              </a:rPr>
              <a:t>cultural </a:t>
            </a:r>
            <a:r>
              <a:rPr lang="fr-FR" sz="1500" b="1" i="0" u="none" strike="noStrike" dirty="0" err="1">
                <a:solidFill>
                  <a:schemeClr val="bg2"/>
                </a:solidFill>
                <a:effectLst/>
                <a:latin typeface="+mn-lt"/>
              </a:rPr>
              <a:t>tourism</a:t>
            </a:r>
            <a:endParaRPr lang="fr-FR" sz="1500" b="1" dirty="0">
              <a:solidFill>
                <a:schemeClr val="bg2"/>
              </a:solidFill>
              <a:latin typeface="+mn-lt"/>
            </a:endParaRPr>
          </a:p>
          <a:p>
            <a:pPr marL="342900" indent="-342900">
              <a:spcBef>
                <a:spcPts val="600"/>
              </a:spcBef>
              <a:spcAft>
                <a:spcPts val="600"/>
              </a:spcAft>
              <a:buClr>
                <a:schemeClr val="accent4"/>
              </a:buClr>
              <a:buFont typeface="+mj-lt"/>
              <a:buAutoNum type="arabicParenR"/>
            </a:pPr>
            <a:r>
              <a:rPr lang="en-GB" sz="1500" i="0" u="none" strike="noStrike" dirty="0">
                <a:solidFill>
                  <a:schemeClr val="bg2"/>
                </a:solidFill>
                <a:effectLst/>
                <a:latin typeface="+mn-lt"/>
              </a:rPr>
              <a:t>A world leading </a:t>
            </a:r>
            <a:r>
              <a:rPr lang="en-GB" sz="1500" b="1" i="0" u="none" strike="noStrike" dirty="0">
                <a:solidFill>
                  <a:schemeClr val="bg2"/>
                </a:solidFill>
                <a:effectLst/>
                <a:latin typeface="+mn-lt"/>
              </a:rPr>
              <a:t>European video game</a:t>
            </a:r>
            <a:r>
              <a:rPr lang="en-GB" sz="1500" i="0" u="none" strike="noStrike" dirty="0">
                <a:solidFill>
                  <a:schemeClr val="bg2"/>
                </a:solidFill>
                <a:effectLst/>
                <a:latin typeface="+mn-lt"/>
              </a:rPr>
              <a:t> innovation system </a:t>
            </a:r>
            <a:endParaRPr lang="fr-FR" sz="1500" i="0" u="none" strike="noStrike" dirty="0">
              <a:solidFill>
                <a:schemeClr val="bg2"/>
              </a:solidFill>
              <a:effectLst/>
              <a:latin typeface="+mn-lt"/>
            </a:endParaRPr>
          </a:p>
          <a:p>
            <a:pPr marL="342900" indent="-342900">
              <a:spcBef>
                <a:spcPts val="600"/>
              </a:spcBef>
              <a:spcAft>
                <a:spcPts val="600"/>
              </a:spcAft>
              <a:buClr>
                <a:schemeClr val="accent4"/>
              </a:buClr>
              <a:buAutoNum type="arabicParenR"/>
            </a:pPr>
            <a:r>
              <a:rPr lang="en-GB" sz="1500" dirty="0">
                <a:solidFill>
                  <a:schemeClr val="bg2"/>
                </a:solidFill>
                <a:latin typeface="+mn-lt"/>
              </a:rPr>
              <a:t>Promoting </a:t>
            </a:r>
            <a:r>
              <a:rPr lang="en-GB" sz="1500" b="1" dirty="0">
                <a:solidFill>
                  <a:schemeClr val="bg2"/>
                </a:solidFill>
                <a:latin typeface="+mn-lt"/>
              </a:rPr>
              <a:t>cultural literacy through arts education </a:t>
            </a:r>
            <a:r>
              <a:rPr lang="en-GB" sz="1500" dirty="0">
                <a:solidFill>
                  <a:schemeClr val="bg2"/>
                </a:solidFill>
                <a:latin typeface="+mn-lt"/>
              </a:rPr>
              <a:t>to foster social inclusion </a:t>
            </a:r>
          </a:p>
          <a:p>
            <a:pPr marL="342900" indent="-342900">
              <a:spcBef>
                <a:spcPts val="600"/>
              </a:spcBef>
              <a:spcAft>
                <a:spcPts val="600"/>
              </a:spcAft>
              <a:buClr>
                <a:schemeClr val="accent4"/>
              </a:buClr>
              <a:buAutoNum type="arabicParenR"/>
            </a:pPr>
            <a:r>
              <a:rPr lang="en-GB" sz="1500" dirty="0">
                <a:solidFill>
                  <a:schemeClr val="bg2"/>
                </a:solidFill>
                <a:latin typeface="+mn-lt"/>
              </a:rPr>
              <a:t>Cultural and creative approaches for </a:t>
            </a:r>
            <a:r>
              <a:rPr lang="en-GB" sz="1500" b="1" dirty="0">
                <a:solidFill>
                  <a:schemeClr val="bg2"/>
                </a:solidFill>
                <a:latin typeface="+mn-lt"/>
              </a:rPr>
              <a:t>gender-responsive STEAM education</a:t>
            </a:r>
          </a:p>
        </p:txBody>
      </p:sp>
      <p:sp>
        <p:nvSpPr>
          <p:cNvPr id="6" name="ZoneTexte 5">
            <a:extLst>
              <a:ext uri="{FF2B5EF4-FFF2-40B4-BE49-F238E27FC236}">
                <a16:creationId xmlns:a16="http://schemas.microsoft.com/office/drawing/2014/main" id="{586E20DD-CCB2-F15C-BD87-9D713043709E}"/>
              </a:ext>
            </a:extLst>
          </p:cNvPr>
          <p:cNvSpPr txBox="1"/>
          <p:nvPr/>
        </p:nvSpPr>
        <p:spPr>
          <a:xfrm rot="16200000">
            <a:off x="8091364" y="1526112"/>
            <a:ext cx="731290" cy="276999"/>
          </a:xfrm>
          <a:prstGeom prst="rect">
            <a:avLst/>
          </a:prstGeom>
          <a:noFill/>
        </p:spPr>
        <p:txBody>
          <a:bodyPr wrap="none" rtlCol="0">
            <a:spAutoFit/>
          </a:bodyPr>
          <a:lstStyle/>
          <a:p>
            <a:r>
              <a:rPr lang="fr-FR" sz="1200" i="1">
                <a:solidFill>
                  <a:schemeClr val="accent4"/>
                </a:solidFill>
              </a:rPr>
              <a:t>GREEN</a:t>
            </a:r>
          </a:p>
        </p:txBody>
      </p:sp>
      <p:sp>
        <p:nvSpPr>
          <p:cNvPr id="7" name="Accolade fermante 6">
            <a:extLst>
              <a:ext uri="{FF2B5EF4-FFF2-40B4-BE49-F238E27FC236}">
                <a16:creationId xmlns:a16="http://schemas.microsoft.com/office/drawing/2014/main" id="{BF184342-FB70-C15E-A215-5AD1A01BFBC5}"/>
              </a:ext>
            </a:extLst>
          </p:cNvPr>
          <p:cNvSpPr/>
          <p:nvPr/>
        </p:nvSpPr>
        <p:spPr>
          <a:xfrm>
            <a:off x="8016460" y="1334438"/>
            <a:ext cx="283464" cy="660347"/>
          </a:xfrm>
          <a:prstGeom prst="rightBrace">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chemeClr val="accent4"/>
              </a:solidFill>
            </a:endParaRPr>
          </a:p>
        </p:txBody>
      </p:sp>
      <p:sp>
        <p:nvSpPr>
          <p:cNvPr id="8" name="Accolade fermante 7">
            <a:extLst>
              <a:ext uri="{FF2B5EF4-FFF2-40B4-BE49-F238E27FC236}">
                <a16:creationId xmlns:a16="http://schemas.microsoft.com/office/drawing/2014/main" id="{9E865A1F-1B41-1900-9F00-AF753D2DC329}"/>
              </a:ext>
            </a:extLst>
          </p:cNvPr>
          <p:cNvSpPr/>
          <p:nvPr/>
        </p:nvSpPr>
        <p:spPr>
          <a:xfrm>
            <a:off x="8006532" y="2115545"/>
            <a:ext cx="283464" cy="326449"/>
          </a:xfrm>
          <a:prstGeom prst="rightBrace">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chemeClr val="accent4"/>
              </a:solidFill>
            </a:endParaRPr>
          </a:p>
        </p:txBody>
      </p:sp>
      <p:sp>
        <p:nvSpPr>
          <p:cNvPr id="9" name="ZoneTexte 8">
            <a:extLst>
              <a:ext uri="{FF2B5EF4-FFF2-40B4-BE49-F238E27FC236}">
                <a16:creationId xmlns:a16="http://schemas.microsoft.com/office/drawing/2014/main" id="{F1B17481-7608-72C4-4261-15CEB408BC07}"/>
              </a:ext>
            </a:extLst>
          </p:cNvPr>
          <p:cNvSpPr txBox="1"/>
          <p:nvPr/>
        </p:nvSpPr>
        <p:spPr>
          <a:xfrm rot="16200000">
            <a:off x="8055954" y="2171259"/>
            <a:ext cx="784189" cy="276999"/>
          </a:xfrm>
          <a:prstGeom prst="rect">
            <a:avLst/>
          </a:prstGeom>
          <a:noFill/>
        </p:spPr>
        <p:txBody>
          <a:bodyPr wrap="none" rtlCol="0">
            <a:spAutoFit/>
          </a:bodyPr>
          <a:lstStyle/>
          <a:p>
            <a:r>
              <a:rPr lang="fr-FR" sz="1200" i="1">
                <a:solidFill>
                  <a:schemeClr val="accent4"/>
                </a:solidFill>
              </a:rPr>
              <a:t>DIGITAL</a:t>
            </a:r>
          </a:p>
        </p:txBody>
      </p:sp>
      <p:sp>
        <p:nvSpPr>
          <p:cNvPr id="10" name="Accolade fermante 9">
            <a:extLst>
              <a:ext uri="{FF2B5EF4-FFF2-40B4-BE49-F238E27FC236}">
                <a16:creationId xmlns:a16="http://schemas.microsoft.com/office/drawing/2014/main" id="{CE7972F1-59D3-64F5-D4E9-CD88CF80EDE5}"/>
              </a:ext>
            </a:extLst>
          </p:cNvPr>
          <p:cNvSpPr/>
          <p:nvPr/>
        </p:nvSpPr>
        <p:spPr>
          <a:xfrm>
            <a:off x="8000999" y="2533078"/>
            <a:ext cx="283464" cy="2160019"/>
          </a:xfrm>
          <a:prstGeom prst="rightBrace">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chemeClr val="accent4"/>
              </a:solidFill>
            </a:endParaRPr>
          </a:p>
        </p:txBody>
      </p:sp>
      <p:sp>
        <p:nvSpPr>
          <p:cNvPr id="11" name="ZoneTexte 10">
            <a:extLst>
              <a:ext uri="{FF2B5EF4-FFF2-40B4-BE49-F238E27FC236}">
                <a16:creationId xmlns:a16="http://schemas.microsoft.com/office/drawing/2014/main" id="{A9798FB2-51D0-E65D-E4A0-0D887DF81066}"/>
              </a:ext>
            </a:extLst>
          </p:cNvPr>
          <p:cNvSpPr txBox="1"/>
          <p:nvPr/>
        </p:nvSpPr>
        <p:spPr>
          <a:xfrm rot="16200000">
            <a:off x="7898202" y="3474587"/>
            <a:ext cx="1117614" cy="276999"/>
          </a:xfrm>
          <a:prstGeom prst="rect">
            <a:avLst/>
          </a:prstGeom>
          <a:noFill/>
        </p:spPr>
        <p:txBody>
          <a:bodyPr wrap="none" rtlCol="0">
            <a:spAutoFit/>
          </a:bodyPr>
          <a:lstStyle/>
          <a:p>
            <a:r>
              <a:rPr lang="fr-FR" sz="1200" i="1">
                <a:solidFill>
                  <a:schemeClr val="accent4"/>
                </a:solidFill>
              </a:rPr>
              <a:t>INNOVATIVE</a:t>
            </a:r>
          </a:p>
        </p:txBody>
      </p:sp>
      <p:sp>
        <p:nvSpPr>
          <p:cNvPr id="12" name="ZoneTexte 11">
            <a:extLst>
              <a:ext uri="{FF2B5EF4-FFF2-40B4-BE49-F238E27FC236}">
                <a16:creationId xmlns:a16="http://schemas.microsoft.com/office/drawing/2014/main" id="{768D615A-4EFF-EE97-EA5D-8FF0395C1017}"/>
              </a:ext>
            </a:extLst>
          </p:cNvPr>
          <p:cNvSpPr txBox="1"/>
          <p:nvPr/>
        </p:nvSpPr>
        <p:spPr>
          <a:xfrm>
            <a:off x="367724" y="4775839"/>
            <a:ext cx="7501952" cy="338554"/>
          </a:xfrm>
          <a:prstGeom prst="rect">
            <a:avLst/>
          </a:prstGeom>
          <a:noFill/>
        </p:spPr>
        <p:txBody>
          <a:bodyPr wrap="square">
            <a:spAutoFit/>
          </a:bodyPr>
          <a:lstStyle/>
          <a:p>
            <a:r>
              <a:rPr lang="en-GB" sz="1600" b="1" dirty="0">
                <a:solidFill>
                  <a:schemeClr val="accent4"/>
                </a:solidFill>
              </a:rPr>
              <a:t>+ 2 topics: </a:t>
            </a:r>
            <a:r>
              <a:rPr lang="en-GB" sz="1600" b="1" dirty="0">
                <a:solidFill>
                  <a:schemeClr val="bg2"/>
                </a:solidFill>
              </a:rPr>
              <a:t>A </a:t>
            </a:r>
            <a:r>
              <a:rPr lang="en-GB" sz="1600" b="1" dirty="0">
                <a:solidFill>
                  <a:schemeClr val="accent4"/>
                </a:solidFill>
              </a:rPr>
              <a:t>E</a:t>
            </a:r>
            <a:r>
              <a:rPr lang="en-GB" sz="1600" b="1" dirty="0">
                <a:solidFill>
                  <a:schemeClr val="bg2"/>
                </a:solidFill>
              </a:rPr>
              <a:t>uropean </a:t>
            </a:r>
            <a:r>
              <a:rPr lang="en-GB" sz="1600" b="1" dirty="0">
                <a:solidFill>
                  <a:schemeClr val="accent4"/>
                </a:solidFill>
              </a:rPr>
              <a:t>C</a:t>
            </a:r>
            <a:r>
              <a:rPr lang="en-GB" sz="1600" b="1" dirty="0">
                <a:solidFill>
                  <a:schemeClr val="bg2"/>
                </a:solidFill>
              </a:rPr>
              <a:t>ollaborative </a:t>
            </a:r>
            <a:r>
              <a:rPr lang="en-GB" sz="1600" b="1" dirty="0">
                <a:solidFill>
                  <a:schemeClr val="accent4"/>
                </a:solidFill>
              </a:rPr>
              <a:t>C</a:t>
            </a:r>
            <a:r>
              <a:rPr lang="en-GB" sz="1600" b="1" dirty="0">
                <a:solidFill>
                  <a:schemeClr val="bg2"/>
                </a:solidFill>
              </a:rPr>
              <a:t>loud for </a:t>
            </a:r>
            <a:r>
              <a:rPr lang="en-GB" sz="1600" b="1" dirty="0">
                <a:solidFill>
                  <a:schemeClr val="accent4"/>
                </a:solidFill>
              </a:rPr>
              <a:t>C</a:t>
            </a:r>
            <a:r>
              <a:rPr lang="en-GB" sz="1600" b="1" dirty="0">
                <a:solidFill>
                  <a:schemeClr val="bg2"/>
                </a:solidFill>
              </a:rPr>
              <a:t>ultural </a:t>
            </a:r>
            <a:r>
              <a:rPr lang="en-GB" sz="1600" b="1" dirty="0">
                <a:solidFill>
                  <a:schemeClr val="accent4"/>
                </a:solidFill>
              </a:rPr>
              <a:t>H</a:t>
            </a:r>
            <a:r>
              <a:rPr lang="en-GB" sz="1600" b="1" dirty="0">
                <a:solidFill>
                  <a:schemeClr val="bg2"/>
                </a:solidFill>
              </a:rPr>
              <a:t>eritage</a:t>
            </a:r>
            <a:r>
              <a:rPr lang="en-GB" sz="1600" b="1" dirty="0">
                <a:solidFill>
                  <a:schemeClr val="accent4"/>
                </a:solidFill>
              </a:rPr>
              <a:t> </a:t>
            </a:r>
            <a:endParaRPr lang="fr-FR" sz="1600" b="1" dirty="0">
              <a:solidFill>
                <a:schemeClr val="accent4"/>
              </a:solidFill>
            </a:endParaRPr>
          </a:p>
        </p:txBody>
      </p:sp>
      <p:sp>
        <p:nvSpPr>
          <p:cNvPr id="13" name="Rectangle avec un coin rogné et arrondi 2">
            <a:extLst>
              <a:ext uri="{FF2B5EF4-FFF2-40B4-BE49-F238E27FC236}">
                <a16:creationId xmlns:a16="http://schemas.microsoft.com/office/drawing/2014/main" id="{E0A48F55-4F0B-D5D1-1E02-99C913D9DA12}"/>
              </a:ext>
            </a:extLst>
          </p:cNvPr>
          <p:cNvSpPr>
            <a:spLocks/>
          </p:cNvSpPr>
          <p:nvPr/>
        </p:nvSpPr>
        <p:spPr>
          <a:xfrm>
            <a:off x="7905323" y="4370524"/>
            <a:ext cx="895095" cy="321753"/>
          </a:xfrm>
          <a:prstGeom prst="snipRoundRect">
            <a:avLst/>
          </a:prstGeom>
          <a:solidFill>
            <a:schemeClr val="accent4"/>
          </a:solidFill>
          <a:ln>
            <a:solidFill>
              <a:schemeClr val="accent4"/>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fr-FR" b="1" dirty="0">
                <a:solidFill>
                  <a:schemeClr val="bg1"/>
                </a:solidFill>
                <a:cs typeface="Arial"/>
              </a:rPr>
              <a:t> 78M€</a:t>
            </a:r>
            <a:endParaRPr lang="fr-FR" dirty="0">
              <a:solidFill>
                <a:schemeClr val="bg1"/>
              </a:solidFill>
            </a:endParaRPr>
          </a:p>
        </p:txBody>
      </p:sp>
      <p:sp>
        <p:nvSpPr>
          <p:cNvPr id="16" name="Rectangle avec un coin rogné et arrondi 2">
            <a:extLst>
              <a:ext uri="{FF2B5EF4-FFF2-40B4-BE49-F238E27FC236}">
                <a16:creationId xmlns:a16="http://schemas.microsoft.com/office/drawing/2014/main" id="{ACEAD6BB-CA11-BD68-8541-E06FDFAEB15E}"/>
              </a:ext>
            </a:extLst>
          </p:cNvPr>
          <p:cNvSpPr>
            <a:spLocks/>
          </p:cNvSpPr>
          <p:nvPr/>
        </p:nvSpPr>
        <p:spPr>
          <a:xfrm>
            <a:off x="7905323" y="4810529"/>
            <a:ext cx="925440" cy="331867"/>
          </a:xfrm>
          <a:prstGeom prst="snipRoundRect">
            <a:avLst/>
          </a:prstGeom>
          <a:solidFill>
            <a:schemeClr val="accent4"/>
          </a:solidFill>
          <a:ln>
            <a:solidFill>
              <a:schemeClr val="accent4"/>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fr-FR" b="1" dirty="0">
                <a:solidFill>
                  <a:schemeClr val="bg1"/>
                </a:solidFill>
                <a:cs typeface="Arial"/>
              </a:rPr>
              <a:t>35M€</a:t>
            </a:r>
            <a:endParaRPr lang="fr-FR" dirty="0">
              <a:solidFill>
                <a:schemeClr val="bg1"/>
              </a:solidFill>
            </a:endParaRPr>
          </a:p>
        </p:txBody>
      </p:sp>
    </p:spTree>
    <p:extLst>
      <p:ext uri="{BB962C8B-B14F-4D97-AF65-F5344CB8AC3E}">
        <p14:creationId xmlns:p14="http://schemas.microsoft.com/office/powerpoint/2010/main" val="3750019763"/>
      </p:ext>
    </p:extLst>
  </p:cSld>
  <p:clrMapOvr>
    <a:masterClrMapping/>
  </p:clrMapOvr>
</p:sld>
</file>

<file path=ppt/theme/theme1.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3.xml><?xml version="1.0" encoding="utf-8"?>
<a:theme xmlns:a="http://schemas.openxmlformats.org/drawingml/2006/main"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cbc025d-47c5-44cb-89f3-c4e18166c5a1">
      <Terms xmlns="http://schemas.microsoft.com/office/infopath/2007/PartnerControls"/>
    </lcf76f155ced4ddcb4097134ff3c332f>
    <TaxCatchAll xmlns="98d9d0a2-ff8a-4bd0-a3bb-9fb67e21c52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C697B5B71E7BA4B9D3640E35F4DEE70" ma:contentTypeVersion="17" ma:contentTypeDescription="Crée un document." ma:contentTypeScope="" ma:versionID="ae21b39a66c014313c809a55c13ed926">
  <xsd:schema xmlns:xsd="http://www.w3.org/2001/XMLSchema" xmlns:xs="http://www.w3.org/2001/XMLSchema" xmlns:p="http://schemas.microsoft.com/office/2006/metadata/properties" xmlns:ns2="9cbc025d-47c5-44cb-89f3-c4e18166c5a1" xmlns:ns3="98d9d0a2-ff8a-4bd0-a3bb-9fb67e21c525" targetNamespace="http://schemas.microsoft.com/office/2006/metadata/properties" ma:root="true" ma:fieldsID="e411cd81475d228f9627042a845f33bd" ns2:_="" ns3:_="">
    <xsd:import namespace="9cbc025d-47c5-44cb-89f3-c4e18166c5a1"/>
    <xsd:import namespace="98d9d0a2-ff8a-4bd0-a3bb-9fb67e21c52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bc025d-47c5-44cb-89f3-c4e18166c5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2a5a789a-0080-4889-9b37-6d1526ad7742"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8d9d0a2-ff8a-4bd0-a3bb-9fb67e21c525" elementFormDefault="qualified">
    <xsd:import namespace="http://schemas.microsoft.com/office/2006/documentManagement/types"/>
    <xsd:import namespace="http://schemas.microsoft.com/office/infopath/2007/PartnerControls"/>
    <xsd:element name="SharedWithUsers" ma:index="15"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Partagé avec détails" ma:internalName="SharedWithDetails" ma:readOnly="true">
      <xsd:simpleType>
        <xsd:restriction base="dms:Note">
          <xsd:maxLength value="255"/>
        </xsd:restriction>
      </xsd:simpleType>
    </xsd:element>
    <xsd:element name="TaxCatchAll" ma:index="21" nillable="true" ma:displayName="Taxonomy Catch All Column" ma:hidden="true" ma:list="{a9c40da3-b055-417a-9d37-0936ae6c91d7}" ma:internalName="TaxCatchAll" ma:showField="CatchAllData" ma:web="98d9d0a2-ff8a-4bd0-a3bb-9fb67e21c5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7FAEC2-2851-440E-85C5-E89ED916874E}">
  <ds:schemaRefs>
    <ds:schemaRef ds:uri="http://purl.org/dc/terms/"/>
    <ds:schemaRef ds:uri="http://purl.org/dc/elements/1.1/"/>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http://purl.org/dc/dcmitype/"/>
    <ds:schemaRef ds:uri="98d9d0a2-ff8a-4bd0-a3bb-9fb67e21c525"/>
    <ds:schemaRef ds:uri="9cbc025d-47c5-44cb-89f3-c4e18166c5a1"/>
    <ds:schemaRef ds:uri="http://www.w3.org/XML/1998/namespace"/>
  </ds:schemaRefs>
</ds:datastoreItem>
</file>

<file path=customXml/itemProps2.xml><?xml version="1.0" encoding="utf-8"?>
<ds:datastoreItem xmlns:ds="http://schemas.openxmlformats.org/officeDocument/2006/customXml" ds:itemID="{05FEDBDD-E65B-4983-8F07-E8A728E24D48}">
  <ds:schemaRefs>
    <ds:schemaRef ds:uri="98d9d0a2-ff8a-4bd0-a3bb-9fb67e21c525"/>
    <ds:schemaRef ds:uri="9cbc025d-47c5-44cb-89f3-c4e18166c5a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7B1B9AB-E5B6-4954-9BAA-89545274C1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TotalTime>
  <Words>4279</Words>
  <Application>Microsoft Office PowerPoint</Application>
  <PresentationFormat>On-screen Show (16:9)</PresentationFormat>
  <Paragraphs>345</Paragraphs>
  <Slides>34</Slides>
  <Notes>23</Notes>
  <HiddenSlides>6</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OPÉRATEURS</vt:lpstr>
      <vt:lpstr>1_OPÉRATEURS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Liste des topics HERITAGE 2023</vt:lpstr>
      <vt:lpstr>Liste des topics HERITAGE 2024</vt:lpstr>
      <vt:lpstr>TOPICS 2023</vt:lpstr>
      <vt:lpstr>Advanced technologies for remote monitoring of heritage monuments and artefacts  Technologies avancées pour la surveillance à distance des monuments et artefacts du patrimoine</vt:lpstr>
      <vt:lpstr>Cultural and creative industries for a sustainable climate transition Les industries culturelles et créatives pour une transition climatique durable  </vt:lpstr>
      <vt:lpstr>Re-visiting the digitisation of cultural heritage: What, how and why? Revisiter la numérisation du patrimoine culturel : quoi, comment et pourquoi ?    </vt:lpstr>
      <vt:lpstr>Cultural heritage in transformation – facing change with confidence Le patrimoine culturel en évolution - affronter le changement avec confiance     </vt:lpstr>
      <vt:lpstr>Fostering socioeconomic development and job creation in rural and remote areas through cultural tourism Favoriser le développement socio-économique et la création d'emplois dans les zones rurales et reculées grâce au tourisme culturel</vt:lpstr>
      <vt:lpstr>A world leading European video game innovation system Un système d'innovation européen de premier plan en matière de jeux vidéo </vt:lpstr>
      <vt:lpstr>Promoting cultural literacy through arts education to foster social inclusion  Promouvoir l'alphabétisation culturelle par l'éducation artistique pour favoriser l'inclusion sociale</vt:lpstr>
      <vt:lpstr>Cultural and creative approaches for gender-responsive STEAM education   Approches culturelles et créatives pour une éducation en sciences, technologies, ingénierie et mathématiques (STEM) sensible au genre </vt:lpstr>
      <vt:lpstr>TOPICS 2024</vt:lpstr>
      <vt:lpstr>New European Bauhaus – Innovative solutions for greener and fairer ways of life through arts and culture, architecture and design for all   </vt:lpstr>
      <vt:lpstr>Cultural and creative industries for a sustainable climate transition</vt:lpstr>
      <vt:lpstr>Leverage the digital transition for competitive European cultural and creative industries </vt:lpstr>
      <vt:lpstr>Europe’s cultural heritage and arts – promoting our values at home and abroad  </vt:lpstr>
      <vt:lpstr>Strategies to strengthen the European linguistic capital in a globalised world  </vt:lpstr>
      <vt:lpstr>A European Collaborative Cloud for Cultural Heritage (2023)</vt:lpstr>
      <vt:lpstr>A European Collaborative Cloud for Cultural Heritage                                 </vt:lpstr>
      <vt:lpstr>A European Collaborative Cloud for Cultural Heritage Nuage collaboratif européen pour le patrimoine </vt:lpstr>
      <vt:lpstr>ECCCH - Innovative tools for digitising cultural heritage objects  Outils innovants pour la numérisation des objets patrimoniaux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creator>Sylvie Gangloff</dc:creator>
  <cp:lastModifiedBy>Florent GOIFFON</cp:lastModifiedBy>
  <cp:revision>89</cp:revision>
  <cp:lastPrinted>2022-11-22T08:42:46Z</cp:lastPrinted>
  <dcterms:modified xsi:type="dcterms:W3CDTF">2022-11-29T08:46:03Z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0x010100BC697B5B71E7BA4B9D3640E35F4DEE70</vt:lpwstr>
  </property>
  <property fmtid="{D5CDD505-2E9C-101B-9397-08002B2CF9AE}" pid="3" name="MediaServiceImageTags">
    <vt:lpwstr/>
  </property>
</Properties>
</file>