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40"/>
  </p:notesMasterIdLst>
  <p:sldIdLst>
    <p:sldId id="267" r:id="rId3"/>
    <p:sldId id="268" r:id="rId4"/>
    <p:sldId id="269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70" r:id="rId24"/>
    <p:sldId id="274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76" r:id="rId34"/>
    <p:sldId id="296" r:id="rId35"/>
    <p:sldId id="297" r:id="rId36"/>
    <p:sldId id="273" r:id="rId37"/>
    <p:sldId id="271" r:id="rId38"/>
    <p:sldId id="277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79600-E409-4F18-B3EF-A69784AFD696}" type="datetimeFigureOut">
              <a:rPr lang="fr-FR" smtClean="0"/>
              <a:t>29/04/2022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6E25F-8BD6-4D93-B061-BB8F2B342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970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125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194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666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707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171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554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029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323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084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1090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b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72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b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5716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b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5298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b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8156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b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325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b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1041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b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3318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b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393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b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007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125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063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640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906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03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29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088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4148-0E28-4998-905F-B008BCE7B8A1}" type="datetimeFigureOut">
              <a:rPr lang="fr-FR" smtClean="0"/>
              <a:t>29/04/2022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5B42-FCC5-4585-950D-99335D6B2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519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4148-0E28-4998-905F-B008BCE7B8A1}" type="datetimeFigureOut">
              <a:rPr lang="fr-FR" smtClean="0"/>
              <a:t>29/04/2022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5B42-FCC5-4585-950D-99335D6B2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59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4148-0E28-4998-905F-B008BCE7B8A1}" type="datetimeFigureOut">
              <a:rPr lang="fr-FR" smtClean="0"/>
              <a:t>29/04/2022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5B42-FCC5-4585-950D-99335D6B2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570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2" y="7144"/>
            <a:ext cx="12203587" cy="6870619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8568448" y="6501341"/>
            <a:ext cx="1560000" cy="35665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1371" y="2468895"/>
            <a:ext cx="1957381" cy="2022621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87488" y="3128061"/>
            <a:ext cx="10224512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none" baseline="0">
                <a:solidFill>
                  <a:schemeClr val="tx2"/>
                </a:solidFill>
              </a:defRPr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4189343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  <a:prstGeom prst="rect">
            <a:avLst/>
          </a:prstGeom>
        </p:spPr>
        <p:txBody>
          <a:bodyPr anchor="b" anchorCtr="0"/>
          <a:lstStyle>
            <a:lvl1pPr>
              <a:defRPr sz="1533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4" y="1"/>
            <a:ext cx="12203587" cy="68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05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‹N°›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31369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‹N°›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86628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1223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‹N°›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65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‹N°›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374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‹N°›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0511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4148-0E28-4998-905F-B008BCE7B8A1}" type="datetimeFigureOut">
              <a:rPr lang="fr-FR" smtClean="0"/>
              <a:t>29/04/2022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5B42-FCC5-4585-950D-99335D6B2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466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‹N°›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698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‹N°›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614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‹N°›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477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‹N°›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2340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‹N°›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71711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‹N°›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9165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‹N°›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950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84557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‹N°›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8845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‹N°›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32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4148-0E28-4998-905F-B008BCE7B8A1}" type="datetimeFigureOut">
              <a:rPr lang="fr-FR" smtClean="0"/>
              <a:t>29/04/2022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5B42-FCC5-4585-950D-99335D6B2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619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‹N°›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83846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2364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10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4148-0E28-4998-905F-B008BCE7B8A1}" type="datetimeFigureOut">
              <a:rPr lang="fr-FR" smtClean="0"/>
              <a:t>29/04/2022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5B42-FCC5-4585-950D-99335D6B2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80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4148-0E28-4998-905F-B008BCE7B8A1}" type="datetimeFigureOut">
              <a:rPr lang="fr-FR" smtClean="0"/>
              <a:t>29/04/2022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5B42-FCC5-4585-950D-99335D6B2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626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4148-0E28-4998-905F-B008BCE7B8A1}" type="datetimeFigureOut">
              <a:rPr lang="fr-FR" smtClean="0"/>
              <a:t>29/04/2022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5B42-FCC5-4585-950D-99335D6B2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50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4148-0E28-4998-905F-B008BCE7B8A1}" type="datetimeFigureOut">
              <a:rPr lang="fr-FR" smtClean="0"/>
              <a:t>29/04/2022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5B42-FCC5-4585-950D-99335D6B2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169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4148-0E28-4998-905F-B008BCE7B8A1}" type="datetimeFigureOut">
              <a:rPr lang="fr-FR" smtClean="0"/>
              <a:t>29/04/2022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5B42-FCC5-4585-950D-99335D6B2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09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4148-0E28-4998-905F-B008BCE7B8A1}" type="datetimeFigureOut">
              <a:rPr lang="fr-FR" smtClean="0"/>
              <a:t>29/04/2022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5B42-FCC5-4585-950D-99335D6B2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96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74148-0E28-4998-905F-B008BCE7B8A1}" type="datetimeFigureOut">
              <a:rPr lang="fr-FR" smtClean="0"/>
              <a:t>29/04/2022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D5B42-FCC5-4585-950D-99335D6B2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02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3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op.europa.eu/en/web/eu-law-and-publications/publication-detail/-/publication/3c6ffd74-8ac3-11eb-b85c-01aa75ed71a1" TargetMode="External"/><Relationship Id="rId13" Type="http://schemas.openxmlformats.org/officeDocument/2006/relationships/hyperlink" Target="https://cordis.europa.eu/project/id/864283" TargetMode="External"/><Relationship Id="rId3" Type="http://schemas.openxmlformats.org/officeDocument/2006/relationships/hyperlink" Target="https://energy.ec.europa.eu/topics/research-and-technology/flexibility-markets_en#bridge-initiative" TargetMode="External"/><Relationship Id="rId7" Type="http://schemas.openxmlformats.org/officeDocument/2006/relationships/hyperlink" Target="https://energy.ec.europa.eu/topics/energy-efficiency/energy-efficient-buildings/eu-building-stock-observatory_en" TargetMode="External"/><Relationship Id="rId12" Type="http://schemas.openxmlformats.org/officeDocument/2006/relationships/hyperlink" Target="https://cordis.europa.eu/project/id/768614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eur-lex.europa.eu/legal-content/EN/TXT/PDF/?uri=CELEX:32018L0844&amp;from=IT" TargetMode="External"/><Relationship Id="rId11" Type="http://schemas.openxmlformats.org/officeDocument/2006/relationships/hyperlink" Target="https://cordis.europa.eu/project/id/768776" TargetMode="External"/><Relationship Id="rId5" Type="http://schemas.openxmlformats.org/officeDocument/2006/relationships/hyperlink" Target="https://www.horizon-europe.gouv.fr/demand-response-energy-efficient-residential-buildings-26567" TargetMode="External"/><Relationship Id="rId10" Type="http://schemas.openxmlformats.org/officeDocument/2006/relationships/hyperlink" Target="https://cordis.europa.eu/project/id/766733/fr" TargetMode="External"/><Relationship Id="rId4" Type="http://schemas.openxmlformats.org/officeDocument/2006/relationships/hyperlink" Target="https://ec.europa.eu/info/sites/default/files/research_and_innovation/funding/documents/ec_rtd_he-partnerships-built4people.pdf" TargetMode="External"/><Relationship Id="rId9" Type="http://schemas.openxmlformats.org/officeDocument/2006/relationships/hyperlink" Target="https://eur-lex.europa.eu/legal-content/EN/TXT/?qid=1603122220757&amp;uri=CELEX:52020DC0662*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eur-lex.europa.eu/legal-content/EN/TXT/?qid=1603122220757&amp;uri=CELEX:52020DC0662*" TargetMode="External"/><Relationship Id="rId13" Type="http://schemas.openxmlformats.org/officeDocument/2006/relationships/hyperlink" Target="https://cordis.europa.eu/project/id/101033864" TargetMode="External"/><Relationship Id="rId18" Type="http://schemas.openxmlformats.org/officeDocument/2006/relationships/hyperlink" Target="https://cordis.europa.eu/project/id/754174" TargetMode="External"/><Relationship Id="rId3" Type="http://schemas.openxmlformats.org/officeDocument/2006/relationships/hyperlink" Target="https://ec.europa.eu/info/sites/default/files/research_and_innovation/funding/documents/ec_rtd_he-partnerships-built4people.pdf" TargetMode="External"/><Relationship Id="rId7" Type="http://schemas.openxmlformats.org/officeDocument/2006/relationships/hyperlink" Target="https://op.europa.eu/en/web/eu-law-and-publications/publication-detail/-/publication/3c6ffd74-8ac3-11eb-b85c-01aa75ed71a1" TargetMode="External"/><Relationship Id="rId12" Type="http://schemas.openxmlformats.org/officeDocument/2006/relationships/hyperlink" Target="https://cordis.europa.eu/project/id/101033740" TargetMode="External"/><Relationship Id="rId17" Type="http://schemas.openxmlformats.org/officeDocument/2006/relationships/hyperlink" Target="https://cordis.europa.eu/project/id/101033700" TargetMode="External"/><Relationship Id="rId2" Type="http://schemas.openxmlformats.org/officeDocument/2006/relationships/notesSlide" Target="../notesSlides/notesSlide20.xml"/><Relationship Id="rId16" Type="http://schemas.openxmlformats.org/officeDocument/2006/relationships/hyperlink" Target="https://cordis.europa.eu/project/id/101037080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energy.ec.europa.eu/topics/energy-efficiency/energy-efficient-buildings/eu-building-stock-observatory_en" TargetMode="External"/><Relationship Id="rId11" Type="http://schemas.openxmlformats.org/officeDocument/2006/relationships/hyperlink" Target="https://cordis.europa.eu/project/id/101033743" TargetMode="External"/><Relationship Id="rId5" Type="http://schemas.openxmlformats.org/officeDocument/2006/relationships/hyperlink" Target="https://eur-lex.europa.eu/legal-content/EN/TXT/PDF/?uri=CELEX:32018L0844&amp;from=IT" TargetMode="External"/><Relationship Id="rId15" Type="http://schemas.openxmlformats.org/officeDocument/2006/relationships/hyperlink" Target="https://cordis.europa.eu/project/id/101036723" TargetMode="External"/><Relationship Id="rId10" Type="http://schemas.openxmlformats.org/officeDocument/2006/relationships/hyperlink" Target="https://ec.europa.eu/energy/sites/ener/files/energy_system_integration_strategy_.pdf" TargetMode="External"/><Relationship Id="rId4" Type="http://schemas.openxmlformats.org/officeDocument/2006/relationships/hyperlink" Target="https://www.horizon-europe.gouv.fr/renewable-intensive-energy-positive-homes-26570" TargetMode="External"/><Relationship Id="rId9" Type="http://schemas.openxmlformats.org/officeDocument/2006/relationships/hyperlink" Target="https://ec.europa.eu/environment/strategy/circular-economy-action-plan_en" TargetMode="External"/><Relationship Id="rId14" Type="http://schemas.openxmlformats.org/officeDocument/2006/relationships/hyperlink" Target="https://cordis.europa.eu/project/id/101037075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eur-lex.europa.eu/legal-content/EN/TXT/?qid=1603122220757&amp;uri=CELEX:52020DC0662*" TargetMode="External"/><Relationship Id="rId13" Type="http://schemas.openxmlformats.org/officeDocument/2006/relationships/hyperlink" Target="https://cordis.europa.eu/project/id/869918/reporting" TargetMode="External"/><Relationship Id="rId18" Type="http://schemas.openxmlformats.org/officeDocument/2006/relationships/hyperlink" Target="https://cordis.europa.eu/project/id/893240" TargetMode="External"/><Relationship Id="rId3" Type="http://schemas.openxmlformats.org/officeDocument/2006/relationships/hyperlink" Target="https://ec.europa.eu/info/sites/default/files/research_and_innovation/funding/documents/ec_rtd_he-partnerships-built4people.pdf" TargetMode="External"/><Relationship Id="rId7" Type="http://schemas.openxmlformats.org/officeDocument/2006/relationships/hyperlink" Target="https://op.europa.eu/en/web/eu-law-and-publications/publication-detail/-/publication/3c6ffd74-8ac3-11eb-b85c-01aa75ed71a1" TargetMode="External"/><Relationship Id="rId12" Type="http://schemas.openxmlformats.org/officeDocument/2006/relationships/hyperlink" Target="https://cordis.europa.eu/project/id/870072" TargetMode="External"/><Relationship Id="rId17" Type="http://schemas.openxmlformats.org/officeDocument/2006/relationships/hyperlink" Target="https://cordis.europa.eu/project/id/894240/fr" TargetMode="External"/><Relationship Id="rId2" Type="http://schemas.openxmlformats.org/officeDocument/2006/relationships/notesSlide" Target="../notesSlides/notesSlide21.xml"/><Relationship Id="rId16" Type="http://schemas.openxmlformats.org/officeDocument/2006/relationships/hyperlink" Target="https://cordis.europa.eu/project/id/893079/fr" TargetMode="External"/><Relationship Id="rId20" Type="http://schemas.openxmlformats.org/officeDocument/2006/relationships/hyperlink" Target="https://cordis.europa.eu/project/id/101033683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energy.ec.europa.eu/topics/energy-efficiency/energy-efficient-buildings/eu-building-stock-observatory_en" TargetMode="External"/><Relationship Id="rId11" Type="http://schemas.openxmlformats.org/officeDocument/2006/relationships/hyperlink" Target="https://cordis.europa.eu/project/id/870157" TargetMode="External"/><Relationship Id="rId5" Type="http://schemas.openxmlformats.org/officeDocument/2006/relationships/hyperlink" Target="https://eur-lex.europa.eu/legal-content/EN/TXT/PDF/?uri=CELEX:32018L0844&amp;from=IT" TargetMode="External"/><Relationship Id="rId15" Type="http://schemas.openxmlformats.org/officeDocument/2006/relationships/hyperlink" Target="https://cordis.europa.eu/project/id/958284" TargetMode="External"/><Relationship Id="rId10" Type="http://schemas.openxmlformats.org/officeDocument/2006/relationships/hyperlink" Target="https://ec.europa.eu/energy/sites/ener/files/energy_system_integration_strategy_.pdf" TargetMode="External"/><Relationship Id="rId19" Type="http://schemas.openxmlformats.org/officeDocument/2006/relationships/hyperlink" Target="https://cordis.europa.eu/project/id/101023666" TargetMode="External"/><Relationship Id="rId4" Type="http://schemas.openxmlformats.org/officeDocument/2006/relationships/hyperlink" Target="https://www.horizon-europe.gouv.fr/smarter-buildings-better-energy-performance-26573" TargetMode="External"/><Relationship Id="rId9" Type="http://schemas.openxmlformats.org/officeDocument/2006/relationships/hyperlink" Target="https://ec.europa.eu/environment/strategy/circular-economy-action-plan_en" TargetMode="External"/><Relationship Id="rId14" Type="http://schemas.openxmlformats.org/officeDocument/2006/relationships/hyperlink" Target="https://cordis.europa.eu/project/id/958345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op.europa.eu/en/web/eu-law-and-publications/publication-detail/-/publication/3c6ffd74-8ac3-11eb-b85c-01aa75ed71a1" TargetMode="External"/><Relationship Id="rId13" Type="http://schemas.openxmlformats.org/officeDocument/2006/relationships/hyperlink" Target="https://cordis.europa.eu/project/id/101037075" TargetMode="External"/><Relationship Id="rId3" Type="http://schemas.openxmlformats.org/officeDocument/2006/relationships/hyperlink" Target="https://ec.europa.eu/info/sites/default/files/research_and_innovation/funding/documents/ec_rtd_he-partnerships-built4people.pdf" TargetMode="External"/><Relationship Id="rId7" Type="http://schemas.openxmlformats.org/officeDocument/2006/relationships/hyperlink" Target="https://energy.ec.europa.eu/topics/energy-efficiency/energy-efficient-buildings/eu-building-stock-observatory_en" TargetMode="External"/><Relationship Id="rId12" Type="http://schemas.openxmlformats.org/officeDocument/2006/relationships/hyperlink" Target="https://europa.eu/new-european-bauhaus/about/delivery_fr" TargetMode="External"/><Relationship Id="rId17" Type="http://schemas.openxmlformats.org/officeDocument/2006/relationships/hyperlink" Target="https://cordis.europa.eu/project/id/101036504" TargetMode="External"/><Relationship Id="rId2" Type="http://schemas.openxmlformats.org/officeDocument/2006/relationships/notesSlide" Target="../notesSlides/notesSlide22.xml"/><Relationship Id="rId16" Type="http://schemas.openxmlformats.org/officeDocument/2006/relationships/hyperlink" Target="https://cordis.europa.eu/project/id/101036640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eur-lex.europa.eu/legal-content/EN/TXT/PDF/?uri=CELEX:32018L0844&amp;from=IT" TargetMode="External"/><Relationship Id="rId11" Type="http://schemas.openxmlformats.org/officeDocument/2006/relationships/hyperlink" Target="https://ec.europa.eu/energy/sites/ener/files/energy_system_integration_strategy_.pdf" TargetMode="External"/><Relationship Id="rId5" Type="http://schemas.openxmlformats.org/officeDocument/2006/relationships/hyperlink" Target="https://www.horizon-europe.gouv.fr/designs-materials-and-solutions-improve-resilience-preparedness-responsiveness-built-environment" TargetMode="External"/><Relationship Id="rId15" Type="http://schemas.openxmlformats.org/officeDocument/2006/relationships/hyperlink" Target="https://cordis.europa.eu/project/id/101037080" TargetMode="External"/><Relationship Id="rId10" Type="http://schemas.openxmlformats.org/officeDocument/2006/relationships/hyperlink" Target="https://ec.europa.eu/environment/strategy/circular-economy-action-plan_en" TargetMode="External"/><Relationship Id="rId4" Type="http://schemas.openxmlformats.org/officeDocument/2006/relationships/hyperlink" Target="https://jpi-urbaneurope.eu/driving-urban-transitions-to-a-sustainable-future-dut/" TargetMode="External"/><Relationship Id="rId9" Type="http://schemas.openxmlformats.org/officeDocument/2006/relationships/hyperlink" Target="https://eur-lex.europa.eu/legal-content/EN/TXT/?qid=1603122220757&amp;uri=CELEX:52020DC0662*" TargetMode="External"/><Relationship Id="rId14" Type="http://schemas.openxmlformats.org/officeDocument/2006/relationships/hyperlink" Target="https://cordis.europa.eu/project/id/101036723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op.europa.eu/en/web/eu-law-and-publications/publication-detail/-/publication/3c6ffd74-8ac3-11eb-b85c-01aa75ed71a1" TargetMode="External"/><Relationship Id="rId13" Type="http://schemas.openxmlformats.org/officeDocument/2006/relationships/hyperlink" Target="https://cordis.europa.eu/project/id/101037075" TargetMode="External"/><Relationship Id="rId18" Type="http://schemas.openxmlformats.org/officeDocument/2006/relationships/hyperlink" Target="https://cordis.europa.eu/project/id/754112" TargetMode="External"/><Relationship Id="rId3" Type="http://schemas.openxmlformats.org/officeDocument/2006/relationships/hyperlink" Target="https://ec.europa.eu/info/sites/default/files/research_and_innovation/funding/documents/ec_rtd_he-partnerships-built4people.pdf" TargetMode="External"/><Relationship Id="rId7" Type="http://schemas.openxmlformats.org/officeDocument/2006/relationships/hyperlink" Target="https://energy.ec.europa.eu/topics/energy-efficiency/energy-efficient-buildings/eu-building-stock-observatory_en" TargetMode="External"/><Relationship Id="rId12" Type="http://schemas.openxmlformats.org/officeDocument/2006/relationships/hyperlink" Target="https://europa.eu/new-european-bauhaus/about/delivery_fr" TargetMode="External"/><Relationship Id="rId17" Type="http://schemas.openxmlformats.org/officeDocument/2006/relationships/hyperlink" Target="https://cordis.europa.eu/project/id/101036504" TargetMode="External"/><Relationship Id="rId2" Type="http://schemas.openxmlformats.org/officeDocument/2006/relationships/notesSlide" Target="../notesSlides/notesSlide23.xml"/><Relationship Id="rId16" Type="http://schemas.openxmlformats.org/officeDocument/2006/relationships/hyperlink" Target="https://cordis.europa.eu/project/id/101036640" TargetMode="External"/><Relationship Id="rId20" Type="http://schemas.openxmlformats.org/officeDocument/2006/relationships/hyperlink" Target="https://cordis.europa.eu/project/id/785072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eur-lex.europa.eu/legal-content/EN/TXT/PDF/?uri=CELEX:32018L0844&amp;from=IT" TargetMode="External"/><Relationship Id="rId11" Type="http://schemas.openxmlformats.org/officeDocument/2006/relationships/hyperlink" Target="https://ec.europa.eu/energy/sites/ener/files/energy_system_integration_strategy_.pdf" TargetMode="External"/><Relationship Id="rId5" Type="http://schemas.openxmlformats.org/officeDocument/2006/relationships/hyperlink" Target="https://www.horizon-europe.gouv.fr/solutions-sustainable-resilient-inclusive-and-accessible-regeneration-neighbourhoods-enabling-low" TargetMode="External"/><Relationship Id="rId15" Type="http://schemas.openxmlformats.org/officeDocument/2006/relationships/hyperlink" Target="https://cordis.europa.eu/project/id/101037080" TargetMode="External"/><Relationship Id="rId10" Type="http://schemas.openxmlformats.org/officeDocument/2006/relationships/hyperlink" Target="https://ec.europa.eu/environment/strategy/circular-economy-action-plan_en" TargetMode="External"/><Relationship Id="rId19" Type="http://schemas.openxmlformats.org/officeDocument/2006/relationships/hyperlink" Target="https://cordis.europa.eu/project/id/754045" TargetMode="External"/><Relationship Id="rId4" Type="http://schemas.openxmlformats.org/officeDocument/2006/relationships/hyperlink" Target="https://jpi-urbaneurope.eu/driving-urban-transitions-to-a-sustainable-future-dut/" TargetMode="External"/><Relationship Id="rId9" Type="http://schemas.openxmlformats.org/officeDocument/2006/relationships/hyperlink" Target="https://eur-lex.europa.eu/legal-content/EN/TXT/?qid=1603122220757&amp;uri=CELEX:52020DC0662*" TargetMode="External"/><Relationship Id="rId14" Type="http://schemas.openxmlformats.org/officeDocument/2006/relationships/hyperlink" Target="https://cordis.europa.eu/project/id/101036723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op.europa.eu/en/web/eu-law-and-publications/publication-detail/-/publication/3c6ffd74-8ac3-11eb-b85c-01aa75ed71a1" TargetMode="External"/><Relationship Id="rId13" Type="http://schemas.openxmlformats.org/officeDocument/2006/relationships/hyperlink" Target="https://cordis.europa.eu/project/id/872931" TargetMode="External"/><Relationship Id="rId3" Type="http://schemas.openxmlformats.org/officeDocument/2006/relationships/hyperlink" Target="https://ec.europa.eu/info/sites/default/files/research_and_innovation/funding/documents/ec_rtd_he-partnerships-built4people.pdf" TargetMode="External"/><Relationship Id="rId7" Type="http://schemas.openxmlformats.org/officeDocument/2006/relationships/hyperlink" Target="https://energy.ec.europa.eu/topics/energy-efficiency/energy-efficient-buildings/eu-building-stock-observatory_en" TargetMode="External"/><Relationship Id="rId12" Type="http://schemas.openxmlformats.org/officeDocument/2006/relationships/hyperlink" Target="https://europa.eu/new-european-bauhaus/about/delivery_fr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eur-lex.europa.eu/legal-content/EN/TXT/PDF/?uri=CELEX:32018L0844&amp;from=IT" TargetMode="External"/><Relationship Id="rId11" Type="http://schemas.openxmlformats.org/officeDocument/2006/relationships/hyperlink" Target="https://ec.europa.eu/energy/sites/ener/files/energy_system_integration_strategy_.pdf" TargetMode="External"/><Relationship Id="rId5" Type="http://schemas.openxmlformats.org/officeDocument/2006/relationships/hyperlink" Target="https://www.horizon-europe.gouv.fr/sustainable-and-resource-efficient-solutions-open-accessible-inclusive-resilient-and-low-emission" TargetMode="External"/><Relationship Id="rId15" Type="http://schemas.openxmlformats.org/officeDocument/2006/relationships/hyperlink" Target="http://culturaldipole.eu/" TargetMode="External"/><Relationship Id="rId10" Type="http://schemas.openxmlformats.org/officeDocument/2006/relationships/hyperlink" Target="https://ec.europa.eu/environment/strategy/circular-economy-action-plan_en" TargetMode="External"/><Relationship Id="rId4" Type="http://schemas.openxmlformats.org/officeDocument/2006/relationships/hyperlink" Target="https://jpi-urbaneurope.eu/driving-urban-transitions-to-a-sustainable-future-dut/" TargetMode="External"/><Relationship Id="rId9" Type="http://schemas.openxmlformats.org/officeDocument/2006/relationships/hyperlink" Target="https://eur-lex.europa.eu/legal-content/EN/TXT/?qid=1603122220757&amp;uri=CELEX:52020DC0662*" TargetMode="External"/><Relationship Id="rId14" Type="http://schemas.openxmlformats.org/officeDocument/2006/relationships/hyperlink" Target="https://cordis.europa.eu/project/id/78521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energy.ec.europa.eu/topics/energy-efficiency/energy-efficient-buildings/eu-building-stock-observatory_en" TargetMode="External"/><Relationship Id="rId13" Type="http://schemas.openxmlformats.org/officeDocument/2006/relationships/hyperlink" Target="https://europa.eu/new-european-bauhaus/about/delivery_fr" TargetMode="External"/><Relationship Id="rId3" Type="http://schemas.openxmlformats.org/officeDocument/2006/relationships/hyperlink" Target="https://energy.ec.europa.eu/topics/research-and-technology/flexibility-markets_en#bridge-initiative" TargetMode="External"/><Relationship Id="rId7" Type="http://schemas.openxmlformats.org/officeDocument/2006/relationships/hyperlink" Target="https://eur-lex.europa.eu/legal-content/EN/TXT/PDF/?uri=CELEX:32018L0844&amp;from=IT" TargetMode="External"/><Relationship Id="rId12" Type="http://schemas.openxmlformats.org/officeDocument/2006/relationships/hyperlink" Target="https://ec.europa.eu/energy/sites/ener/files/energy_system_integration_strategy_.pdf" TargetMode="External"/><Relationship Id="rId17" Type="http://schemas.openxmlformats.org/officeDocument/2006/relationships/hyperlink" Target="https://cordis.europa.eu/project/id/893240" TargetMode="External"/><Relationship Id="rId2" Type="http://schemas.openxmlformats.org/officeDocument/2006/relationships/notesSlide" Target="../notesSlides/notesSlide25.xml"/><Relationship Id="rId16" Type="http://schemas.openxmlformats.org/officeDocument/2006/relationships/hyperlink" Target="https://cordis.europa.eu/project/id/864283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horizon-europe.gouv.fr/smart-grid-ready-and-smart-network-ready-buildings-acting-active-utility-nodes-built4people-26591" TargetMode="External"/><Relationship Id="rId11" Type="http://schemas.openxmlformats.org/officeDocument/2006/relationships/hyperlink" Target="https://ec.europa.eu/environment/strategy/circular-economy-action-plan_en" TargetMode="External"/><Relationship Id="rId5" Type="http://schemas.openxmlformats.org/officeDocument/2006/relationships/hyperlink" Target="https://jpi-urbaneurope.eu/driving-urban-transitions-to-a-sustainable-future-dut/" TargetMode="External"/><Relationship Id="rId15" Type="http://schemas.openxmlformats.org/officeDocument/2006/relationships/hyperlink" Target="https://cordis.europa.eu/project/id/101033683" TargetMode="External"/><Relationship Id="rId10" Type="http://schemas.openxmlformats.org/officeDocument/2006/relationships/hyperlink" Target="https://eur-lex.europa.eu/legal-content/EN/TXT/?qid=1603122220757&amp;uri=CELEX:52020DC0662*" TargetMode="External"/><Relationship Id="rId4" Type="http://schemas.openxmlformats.org/officeDocument/2006/relationships/hyperlink" Target="https://ec.europa.eu/info/sites/default/files/research_and_innovation/funding/documents/ec_rtd_he-partnerships-built4people.pdf" TargetMode="External"/><Relationship Id="rId9" Type="http://schemas.openxmlformats.org/officeDocument/2006/relationships/hyperlink" Target="https://op.europa.eu/en/web/eu-law-and-publications/publication-detail/-/publication/3c6ffd74-8ac3-11eb-b85c-01aa75ed71a1" TargetMode="External"/><Relationship Id="rId14" Type="http://schemas.openxmlformats.org/officeDocument/2006/relationships/hyperlink" Target="https://cordis.europa.eu/project/id/101023666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energy.ec.europa.eu/topics/energy-efficiency/energy-efficient-buildings/eu-building-stock-observatory_en" TargetMode="External"/><Relationship Id="rId13" Type="http://schemas.openxmlformats.org/officeDocument/2006/relationships/hyperlink" Target="https://europa.eu/new-european-bauhaus/about/delivery_fr" TargetMode="External"/><Relationship Id="rId3" Type="http://schemas.openxmlformats.org/officeDocument/2006/relationships/hyperlink" Target="https://energy.ec.europa.eu/topics/research-and-technology/flexibility-markets_en#bridge-initiative" TargetMode="External"/><Relationship Id="rId7" Type="http://schemas.openxmlformats.org/officeDocument/2006/relationships/hyperlink" Target="https://eur-lex.europa.eu/legal-content/EN/TXT/PDF/?uri=CELEX:32018L0844&amp;from=IT" TargetMode="External"/><Relationship Id="rId12" Type="http://schemas.openxmlformats.org/officeDocument/2006/relationships/hyperlink" Target="https://ec.europa.eu/energy/sites/ener/files/energy_system_integration_strategy_.pdf" TargetMode="External"/><Relationship Id="rId17" Type="http://schemas.openxmlformats.org/officeDocument/2006/relationships/hyperlink" Target="https://cordis.europa.eu/project/id/862820" TargetMode="External"/><Relationship Id="rId2" Type="http://schemas.openxmlformats.org/officeDocument/2006/relationships/notesSlide" Target="../notesSlides/notesSlide26.xml"/><Relationship Id="rId16" Type="http://schemas.openxmlformats.org/officeDocument/2006/relationships/hyperlink" Target="https://cordis.europa.eu/project/id/723562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horizon-europe.gouv.fr/more-sustainable-buildings-reduced-embodied-energy-carbon-high-life-cycle-performance-and-reduced" TargetMode="External"/><Relationship Id="rId11" Type="http://schemas.openxmlformats.org/officeDocument/2006/relationships/hyperlink" Target="https://ec.europa.eu/environment/strategy/circular-economy-action-plan_en" TargetMode="External"/><Relationship Id="rId5" Type="http://schemas.openxmlformats.org/officeDocument/2006/relationships/hyperlink" Target="https://jpi-urbaneurope.eu/driving-urban-transitions-to-a-sustainable-future-dut/" TargetMode="External"/><Relationship Id="rId15" Type="http://schemas.openxmlformats.org/officeDocument/2006/relationships/hyperlink" Target="https://cordis.europa.eu/project/id/723825" TargetMode="External"/><Relationship Id="rId10" Type="http://schemas.openxmlformats.org/officeDocument/2006/relationships/hyperlink" Target="https://eur-lex.europa.eu/legal-content/EN/TXT/?qid=1603122220757&amp;uri=CELEX:52020DC0662*" TargetMode="External"/><Relationship Id="rId4" Type="http://schemas.openxmlformats.org/officeDocument/2006/relationships/hyperlink" Target="https://ec.europa.eu/info/sites/default/files/research_and_innovation/funding/documents/ec_rtd_he-partnerships-built4people.pdf" TargetMode="External"/><Relationship Id="rId9" Type="http://schemas.openxmlformats.org/officeDocument/2006/relationships/hyperlink" Target="https://op.europa.eu/en/web/eu-law-and-publications/publication-detail/-/publication/3c6ffd74-8ac3-11eb-b85c-01aa75ed71a1" TargetMode="External"/><Relationship Id="rId14" Type="http://schemas.openxmlformats.org/officeDocument/2006/relationships/hyperlink" Target="https://cordis.europa.eu/project/id/723916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orizon-europe.gouv.fr/faq-cluster-climat-et-energie-27938" TargetMode="External"/><Relationship Id="rId13" Type="http://schemas.openxmlformats.org/officeDocument/2006/relationships/hyperlink" Target="https://www.linkedin.com/company/pcn-climat-energie" TargetMode="External"/><Relationship Id="rId3" Type="http://schemas.openxmlformats.org/officeDocument/2006/relationships/hyperlink" Target="https://ec.europa.eu/info/funding-tenders/opportunities/portal/screen/opportunities/horizon-dashboard" TargetMode="External"/><Relationship Id="rId7" Type="http://schemas.openxmlformats.org/officeDocument/2006/relationships/hyperlink" Target="https://www.horizon-europe.gouv.fr/climat-energie-cluster5" TargetMode="External"/><Relationship Id="rId12" Type="http://schemas.openxmlformats.org/officeDocument/2006/relationships/hyperlink" Target="https://www.horizon-europe.gouv.fr/liste-de-diffusion-du-pcn-climat-energie-27809" TargetMode="External"/><Relationship Id="rId17" Type="http://schemas.openxmlformats.org/officeDocument/2006/relationships/hyperlink" Target="https://anr.fr/fr/actualites-de-lanr/details/news/lancement-dun-nouveau-programme-intitule-soutien-aux-reseaux-scientifiques-europeens-ou-internati/" TargetMode="External"/><Relationship Id="rId2" Type="http://schemas.openxmlformats.org/officeDocument/2006/relationships/hyperlink" Target="https://ec.europa.eu/info/funding-tenders/opportunities/portal/screen/home" TargetMode="External"/><Relationship Id="rId16" Type="http://schemas.openxmlformats.org/officeDocument/2006/relationships/hyperlink" Target="https://anr.fr/fr/detail/call/appel-a-projets-montage-de-reseaux-scientifiques-europeens-ou-internationaux-mrsei-edition-20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tkmVHfGeH4k" TargetMode="External"/><Relationship Id="rId11" Type="http://schemas.openxmlformats.org/officeDocument/2006/relationships/hyperlink" Target="https://www.horizon-europe.gouv.fr/contactez-les-pcn?point_de_contact_national=climat-energie" TargetMode="External"/><Relationship Id="rId5" Type="http://schemas.openxmlformats.org/officeDocument/2006/relationships/hyperlink" Target="https://ec.europa.eu/research/participants/docs/h2020-funding-guide/other/event210324.htm" TargetMode="External"/><Relationship Id="rId15" Type="http://schemas.openxmlformats.org/officeDocument/2006/relationships/hyperlink" Target="https://www.horizon-europe.gouv.fr/ressources-juridiques-et-financieres-24384" TargetMode="External"/><Relationship Id="rId10" Type="http://schemas.openxmlformats.org/officeDocument/2006/relationships/hyperlink" Target="https://www.horizon-europe.gouv.fr/les-textes-politiques-fondamentaux-pour-les-thematiques-climatenergie-27755" TargetMode="External"/><Relationship Id="rId4" Type="http://schemas.openxmlformats.org/officeDocument/2006/relationships/hyperlink" Target="https://cordis.europa.eu/fr" TargetMode="External"/><Relationship Id="rId9" Type="http://schemas.openxmlformats.org/officeDocument/2006/relationships/hyperlink" Target="https://www.horizon-europe.gouv.fr/guide-des-appels-2022-du-cluster-5-climat-et-energie-29609" TargetMode="External"/><Relationship Id="rId14" Type="http://schemas.openxmlformats.org/officeDocument/2006/relationships/hyperlink" Target="https://www.horizon-europe.gouv.fr/recherches-de-partenaires-et-offres-de-competences-sur-les-thematiques-climatenergie-27650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r>
              <a:rPr lang="fr-FR" dirty="0">
                <a:solidFill>
                  <a:srgbClr val="000000">
                    <a:alpha val="0"/>
                  </a:srgbClr>
                </a:solidFill>
                <a:latin typeface="Arial"/>
              </a:rPr>
              <a:t>XX/XX/XXXX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10C140CD-8AED-46FF-A9A2-77308F3F39AE}" type="slidenum">
              <a:rPr lang="fr-FR">
                <a:solidFill>
                  <a:srgbClr val="000000">
                    <a:alpha val="0"/>
                  </a:srgbClr>
                </a:solidFill>
                <a:latin typeface="Arial"/>
              </a:rPr>
              <a:pPr defTabSz="1219170">
                <a:defRPr/>
              </a:pPr>
              <a:t>1</a:t>
            </a:fld>
            <a:endParaRPr lang="fr-FR" dirty="0">
              <a:solidFill>
                <a:srgbClr val="000000">
                  <a:alpha val="0"/>
                </a:srgbClr>
              </a:solidFill>
              <a:latin typeface="Arial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1487488" y="2372883"/>
            <a:ext cx="9959941" cy="2959485"/>
          </a:xfrm>
          <a:prstGeom prst="rect">
            <a:avLst/>
          </a:prstGeom>
          <a:solidFill>
            <a:srgbClr val="000091"/>
          </a:solidFill>
          <a:ln w="9525">
            <a:noFill/>
            <a:miter lim="800000"/>
            <a:headEnd/>
            <a:tailEnd/>
          </a:ln>
        </p:spPr>
        <p:txBody>
          <a:bodyPr lIns="121800" tIns="60903" rIns="121800" bIns="60903"/>
          <a:lstStyle/>
          <a:p>
            <a:pPr defTabSz="1219170"/>
            <a:r>
              <a:rPr lang="fr-FR" sz="4000" b="1" dirty="0" smtClean="0">
                <a:solidFill>
                  <a:srgbClr val="FFFFFF"/>
                </a:solidFill>
                <a:latin typeface="Arial"/>
                <a:cs typeface="Arial" charset="0"/>
              </a:rPr>
              <a:t>Webinaire de présentation des appels 2022 de la destination 4 du cluster 5, dédiés aux bâtiments</a:t>
            </a:r>
          </a:p>
          <a:p>
            <a:pPr algn="r" defTabSz="1219170"/>
            <a:endParaRPr lang="fr-FR" sz="4000" b="1" i="1" dirty="0">
              <a:solidFill>
                <a:srgbClr val="FFFFFF"/>
              </a:solidFill>
              <a:latin typeface="Arial"/>
              <a:cs typeface="Arial" charset="0"/>
            </a:endParaRPr>
          </a:p>
          <a:p>
            <a:pPr algn="r" defTabSz="1219170"/>
            <a:r>
              <a:rPr lang="fr-FR" sz="4267" b="1" i="1" dirty="0" smtClean="0">
                <a:solidFill>
                  <a:srgbClr val="FFFFFF"/>
                </a:solidFill>
                <a:latin typeface="Arial"/>
                <a:cs typeface="Arial" charset="0"/>
              </a:rPr>
              <a:t>29 avril 2022</a:t>
            </a:r>
          </a:p>
          <a:p>
            <a:pPr defTabSz="1219170"/>
            <a:endParaRPr lang="fr-FR" sz="1600" b="1" i="1" dirty="0">
              <a:solidFill>
                <a:srgbClr val="FFFFFF"/>
              </a:solidFill>
              <a:latin typeface="Arial"/>
              <a:cs typeface="Arial" charset="0"/>
            </a:endParaRPr>
          </a:p>
          <a:p>
            <a:pPr defTabSz="1219170"/>
            <a:endParaRPr lang="fr-FR" sz="1600" b="1" i="1" dirty="0">
              <a:solidFill>
                <a:srgbClr val="FFFFFF"/>
              </a:solidFill>
              <a:latin typeface="Arial"/>
              <a:cs typeface="Arial" charset="0"/>
            </a:endParaRPr>
          </a:p>
          <a:p>
            <a:pPr defTabSz="1219170"/>
            <a:r>
              <a:rPr lang="fr-FR" sz="1600" b="1" i="1" dirty="0" smtClean="0">
                <a:solidFill>
                  <a:srgbClr val="FFFFFF"/>
                </a:solidFill>
                <a:latin typeface="Arial"/>
                <a:cs typeface="Arial" charset="0"/>
              </a:rPr>
              <a:t>Merci de couper vos micros et caméras</a:t>
            </a:r>
            <a:endParaRPr lang="fr-FR" sz="1600" b="1" i="1" dirty="0">
              <a:solidFill>
                <a:srgbClr val="FFFFFF"/>
              </a:solidFill>
              <a:latin typeface="Arial"/>
              <a:cs typeface="Arial" charset="0"/>
            </a:endParaRPr>
          </a:p>
          <a:p>
            <a:pPr defTabSz="1219170"/>
            <a:endParaRPr lang="fr-FR" sz="2667" b="1" dirty="0">
              <a:solidFill>
                <a:srgbClr val="154C85"/>
              </a:solidFill>
              <a:latin typeface="Arial"/>
              <a:cs typeface="Arial" charset="0"/>
            </a:endParaRPr>
          </a:p>
          <a:p>
            <a:pPr defTabSz="1219170"/>
            <a:endParaRPr lang="fr-FR" sz="7200" b="1" dirty="0">
              <a:solidFill>
                <a:srgbClr val="154C85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77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16429" y="1494064"/>
            <a:ext cx="10913821" cy="4931229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IE" dirty="0" smtClean="0"/>
          </a:p>
          <a:p>
            <a:pPr marL="0" indent="0">
              <a:spcAft>
                <a:spcPts val="600"/>
              </a:spcAft>
              <a:buNone/>
            </a:pPr>
            <a:endParaRPr lang="en-US" b="1" dirty="0"/>
          </a:p>
          <a:p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072" y="1265217"/>
            <a:ext cx="9342899" cy="525265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European Green Deal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26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16429" y="1494064"/>
            <a:ext cx="10913821" cy="4931229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IE" dirty="0" smtClean="0"/>
          </a:p>
          <a:p>
            <a:pPr marL="0" indent="0">
              <a:spcAft>
                <a:spcPts val="600"/>
              </a:spcAft>
              <a:buNone/>
            </a:pPr>
            <a:endParaRPr lang="en-US" b="1" dirty="0"/>
          </a:p>
          <a:p>
            <a:endParaRPr 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Fit for 55 Package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51" y="1255295"/>
            <a:ext cx="6219371" cy="5691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3722" y="1494064"/>
            <a:ext cx="44577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8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Fit for 55 Package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387" y="2127250"/>
            <a:ext cx="3629025" cy="27051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half" idx="2"/>
          </p:nvPr>
        </p:nvSpPr>
        <p:spPr>
          <a:xfrm>
            <a:off x="816429" y="1494065"/>
            <a:ext cx="10913821" cy="4237996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/>
              <a:t>Set of interconnected proposals to deliver on the European Green Deal</a:t>
            </a:r>
          </a:p>
          <a:p>
            <a:pPr>
              <a:spcAft>
                <a:spcPts val="0"/>
              </a:spcAft>
            </a:pPr>
            <a:endParaRPr lang="en-IE" sz="2000" b="1" dirty="0" smtClean="0"/>
          </a:p>
          <a:p>
            <a:pPr>
              <a:spcAft>
                <a:spcPts val="0"/>
              </a:spcAft>
            </a:pPr>
            <a:r>
              <a:rPr lang="en-IE" sz="2000" b="1" dirty="0" smtClean="0"/>
              <a:t>Revision of the Renewable Energy Directive</a:t>
            </a:r>
          </a:p>
          <a:p>
            <a:pPr>
              <a:spcAft>
                <a:spcPts val="0"/>
              </a:spcAft>
            </a:pPr>
            <a:endParaRPr lang="en-IE" sz="2000" b="1" dirty="0" smtClean="0"/>
          </a:p>
          <a:p>
            <a:pPr>
              <a:spcAft>
                <a:spcPts val="0"/>
              </a:spcAft>
            </a:pPr>
            <a:endParaRPr lang="en-IE" sz="2000" b="1" dirty="0"/>
          </a:p>
          <a:p>
            <a:pPr>
              <a:spcAft>
                <a:spcPts val="0"/>
              </a:spcAft>
            </a:pPr>
            <a:r>
              <a:rPr lang="en-IE" sz="2000" b="1" dirty="0" smtClean="0"/>
              <a:t>Revision </a:t>
            </a:r>
            <a:r>
              <a:rPr lang="en-IE" sz="2000" b="1" dirty="0"/>
              <a:t>of the Energy Efficiency </a:t>
            </a:r>
            <a:r>
              <a:rPr lang="en-IE" sz="2000" b="1" dirty="0" smtClean="0"/>
              <a:t>Directive</a:t>
            </a:r>
          </a:p>
          <a:p>
            <a:pPr>
              <a:spcAft>
                <a:spcPts val="0"/>
              </a:spcAft>
            </a:pPr>
            <a:endParaRPr lang="en-IE" sz="2000" b="1" dirty="0" smtClean="0"/>
          </a:p>
          <a:p>
            <a:pPr>
              <a:spcAft>
                <a:spcPts val="0"/>
              </a:spcAft>
            </a:pPr>
            <a:endParaRPr lang="en-IE" sz="2000" b="1" dirty="0"/>
          </a:p>
          <a:p>
            <a:pPr>
              <a:spcAft>
                <a:spcPts val="0"/>
              </a:spcAft>
            </a:pPr>
            <a:r>
              <a:rPr lang="en-IE" sz="2000" b="1" dirty="0" smtClean="0"/>
              <a:t>Recast </a:t>
            </a:r>
            <a:r>
              <a:rPr lang="en-IE" sz="2000" b="1" dirty="0"/>
              <a:t>of the Energy Performance of Buildings </a:t>
            </a:r>
            <a:r>
              <a:rPr lang="en-IE" sz="2000" b="1" dirty="0" smtClean="0"/>
              <a:t>Directive</a:t>
            </a:r>
          </a:p>
          <a:p>
            <a:pPr marL="0" indent="0">
              <a:spcAft>
                <a:spcPts val="0"/>
              </a:spcAft>
              <a:buNone/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2238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5539" y="838460"/>
            <a:ext cx="10515600" cy="782357"/>
          </a:xfrm>
        </p:spPr>
        <p:txBody>
          <a:bodyPr/>
          <a:lstStyle/>
          <a:p>
            <a:r>
              <a:rPr lang="en-IE" dirty="0" smtClean="0"/>
              <a:t>Fit for 55 Package - </a:t>
            </a:r>
            <a:r>
              <a:rPr lang="en-US" dirty="0"/>
              <a:t>Revision of the Renewable Energy </a:t>
            </a:r>
            <a:r>
              <a:rPr lang="en-US" dirty="0" smtClean="0"/>
              <a:t>Directive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2"/>
          </p:nvPr>
        </p:nvSpPr>
        <p:spPr>
          <a:xfrm>
            <a:off x="816428" y="1722665"/>
            <a:ext cx="10913821" cy="423799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IE" sz="2000" b="1" dirty="0" smtClean="0"/>
              <a:t>Increased RES ambition in key sectors (heating and cooling, transport, industry, buildings)</a:t>
            </a:r>
          </a:p>
          <a:p>
            <a:pPr>
              <a:spcAft>
                <a:spcPts val="0"/>
              </a:spcAft>
            </a:pPr>
            <a:endParaRPr lang="en-IE" sz="2000" b="1" dirty="0"/>
          </a:p>
          <a:p>
            <a:pPr>
              <a:spcAft>
                <a:spcPts val="0"/>
              </a:spcAft>
            </a:pPr>
            <a:r>
              <a:rPr lang="en-IE" sz="2000" b="1" dirty="0" smtClean="0"/>
              <a:t>Boosting the deployment and the investment in renewable energy</a:t>
            </a:r>
          </a:p>
          <a:p>
            <a:pPr>
              <a:spcAft>
                <a:spcPts val="0"/>
              </a:spcAft>
            </a:pPr>
            <a:endParaRPr lang="en-IE" sz="2000" b="1" dirty="0"/>
          </a:p>
          <a:p>
            <a:pPr>
              <a:spcAft>
                <a:spcPts val="0"/>
              </a:spcAft>
            </a:pPr>
            <a:r>
              <a:rPr lang="en-IE" sz="2000" b="1" dirty="0"/>
              <a:t>New EU 2030 target for 2030 for Renewable Energy sources in the energy mix</a:t>
            </a:r>
          </a:p>
          <a:p>
            <a:pPr>
              <a:spcAft>
                <a:spcPts val="0"/>
              </a:spcAft>
            </a:pPr>
            <a:endParaRPr lang="en-GB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0" y="3652837"/>
            <a:ext cx="4541837" cy="3099016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3192541">
            <a:off x="8164945" y="5026673"/>
            <a:ext cx="559928" cy="1257194"/>
          </a:xfrm>
          <a:prstGeom prst="downArrow">
            <a:avLst/>
          </a:prstGeom>
          <a:solidFill>
            <a:srgbClr val="0356B1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2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5539" y="838460"/>
            <a:ext cx="10515600" cy="782357"/>
          </a:xfrm>
        </p:spPr>
        <p:txBody>
          <a:bodyPr/>
          <a:lstStyle/>
          <a:p>
            <a:r>
              <a:rPr lang="en-IE" dirty="0" smtClean="0"/>
              <a:t>Fit for 55 Package - </a:t>
            </a:r>
            <a:r>
              <a:rPr lang="en-US" dirty="0"/>
              <a:t>Revision of the </a:t>
            </a:r>
            <a:r>
              <a:rPr lang="en-US" dirty="0" smtClean="0"/>
              <a:t>Energy Efficiency Directive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2"/>
          </p:nvPr>
        </p:nvSpPr>
        <p:spPr>
          <a:xfrm>
            <a:off x="816428" y="1722665"/>
            <a:ext cx="10913821" cy="423799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IE" sz="2000" b="1" dirty="0" smtClean="0"/>
              <a:t>Legal Reinforcement of the ‘Energy Efficiency First’ Principle</a:t>
            </a:r>
          </a:p>
          <a:p>
            <a:pPr>
              <a:spcAft>
                <a:spcPts val="0"/>
              </a:spcAft>
            </a:pPr>
            <a:endParaRPr lang="en-IE" sz="2000" b="1" dirty="0"/>
          </a:p>
          <a:p>
            <a:pPr>
              <a:spcAft>
                <a:spcPts val="0"/>
              </a:spcAft>
            </a:pPr>
            <a:r>
              <a:rPr lang="en-IE" sz="2000" b="1" dirty="0" smtClean="0"/>
              <a:t>Measure to alleviate energy poverty and boost consumer empowerment</a:t>
            </a:r>
          </a:p>
          <a:p>
            <a:pPr>
              <a:spcAft>
                <a:spcPts val="0"/>
              </a:spcAft>
            </a:pPr>
            <a:endParaRPr lang="en-IE" sz="2000" b="1" dirty="0" smtClean="0"/>
          </a:p>
          <a:p>
            <a:pPr>
              <a:spcAft>
                <a:spcPts val="0"/>
              </a:spcAft>
            </a:pPr>
            <a:r>
              <a:rPr lang="en-IE" sz="2000" b="1" dirty="0" smtClean="0"/>
              <a:t>New Energy Efficiency binding target for 2030</a:t>
            </a:r>
          </a:p>
          <a:p>
            <a:pPr lvl="1">
              <a:spcAft>
                <a:spcPts val="0"/>
              </a:spcAft>
            </a:pPr>
            <a:endParaRPr lang="en-IE" sz="1600" b="1" dirty="0"/>
          </a:p>
          <a:p>
            <a:pPr>
              <a:spcAft>
                <a:spcPts val="0"/>
              </a:spcAft>
            </a:pPr>
            <a:endParaRPr lang="en-GB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612" y="3446462"/>
            <a:ext cx="6059488" cy="2964426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3192541">
            <a:off x="8304645" y="4731396"/>
            <a:ext cx="559928" cy="1257194"/>
          </a:xfrm>
          <a:prstGeom prst="downArrow">
            <a:avLst/>
          </a:prstGeom>
          <a:solidFill>
            <a:srgbClr val="0356B1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5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5539" y="838460"/>
            <a:ext cx="10515600" cy="782357"/>
          </a:xfrm>
        </p:spPr>
        <p:txBody>
          <a:bodyPr/>
          <a:lstStyle/>
          <a:p>
            <a:r>
              <a:rPr lang="en-IE" dirty="0" smtClean="0"/>
              <a:t>Fit for 55 Package - </a:t>
            </a:r>
            <a:r>
              <a:rPr lang="en-US" dirty="0"/>
              <a:t>Revision of the Energy Performance of Buildings Directive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038587" y="4087271"/>
            <a:ext cx="2251712" cy="210199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half" idx="2"/>
          </p:nvPr>
        </p:nvSpPr>
        <p:spPr>
          <a:xfrm>
            <a:off x="816428" y="1722665"/>
            <a:ext cx="10913821" cy="423799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sz="2000" b="1" dirty="0" smtClean="0"/>
              <a:t>Union-wide </a:t>
            </a:r>
            <a:r>
              <a:rPr lang="en-GB" sz="2000" b="1" dirty="0"/>
              <a:t>Minimum energy performance standards (‘MEPS</a:t>
            </a:r>
            <a:r>
              <a:rPr lang="en-GB" sz="2000" b="1" dirty="0" smtClean="0"/>
              <a:t>’)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2000" dirty="0" smtClean="0"/>
              <a:t>For </a:t>
            </a:r>
            <a:r>
              <a:rPr lang="en-GB" sz="2000" dirty="0"/>
              <a:t>existing buildings, to phase-out the worst performing ones, from 2027 (public and non-residential buildings) and 2030 (residential buildings)</a:t>
            </a:r>
            <a:endParaRPr lang="en-IE" sz="2000" b="1" dirty="0" smtClean="0"/>
          </a:p>
          <a:p>
            <a:pPr>
              <a:spcAft>
                <a:spcPts val="0"/>
              </a:spcAft>
            </a:pPr>
            <a:endParaRPr lang="en-IE" sz="2000" b="1" dirty="0"/>
          </a:p>
          <a:p>
            <a:pPr>
              <a:spcAft>
                <a:spcPts val="0"/>
              </a:spcAft>
            </a:pPr>
            <a:r>
              <a:rPr lang="en-IE" sz="2000" b="1" dirty="0" smtClean="0"/>
              <a:t>Zero Emission Buildings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IE" sz="2000" dirty="0" smtClean="0"/>
              <a:t>For new-build, from 2027 (public buildings) and 2030 (other buildings)</a:t>
            </a:r>
          </a:p>
          <a:p>
            <a:pPr marL="0" indent="0">
              <a:spcAft>
                <a:spcPts val="0"/>
              </a:spcAft>
              <a:buNone/>
            </a:pPr>
            <a:endParaRPr lang="en-IE" sz="2000" dirty="0"/>
          </a:p>
          <a:p>
            <a:pPr>
              <a:spcAft>
                <a:spcPts val="0"/>
              </a:spcAft>
            </a:pPr>
            <a:r>
              <a:rPr lang="en-IE" sz="2000" b="1" dirty="0" smtClean="0"/>
              <a:t>Encouragement </a:t>
            </a:r>
            <a:r>
              <a:rPr lang="en-IE" sz="2000" b="1" dirty="0"/>
              <a:t>of innovative financing</a:t>
            </a:r>
          </a:p>
          <a:p>
            <a:pPr>
              <a:spcAft>
                <a:spcPts val="0"/>
              </a:spcAft>
            </a:pPr>
            <a:endParaRPr lang="en-IE" sz="2000" b="1" dirty="0" smtClean="0"/>
          </a:p>
          <a:p>
            <a:pPr marL="228600" lvl="1">
              <a:spcBef>
                <a:spcPts val="0"/>
              </a:spcBef>
              <a:spcAft>
                <a:spcPts val="0"/>
              </a:spcAft>
            </a:pPr>
            <a:r>
              <a:rPr lang="en-IE" b="1" dirty="0"/>
              <a:t>Revision of the Energy </a:t>
            </a:r>
            <a:r>
              <a:rPr lang="en-IE" b="1" dirty="0" smtClean="0"/>
              <a:t>Performance </a:t>
            </a:r>
            <a:r>
              <a:rPr lang="en-IE" b="1" dirty="0"/>
              <a:t>C</a:t>
            </a:r>
            <a:r>
              <a:rPr lang="en-IE" b="1" dirty="0" smtClean="0"/>
              <a:t>ertificates </a:t>
            </a:r>
            <a:endParaRPr lang="en-IE" b="1" dirty="0"/>
          </a:p>
          <a:p>
            <a:pPr lvl="1">
              <a:spcAft>
                <a:spcPts val="0"/>
              </a:spcAft>
            </a:pPr>
            <a:endParaRPr lang="en-IE" sz="1600" b="1" dirty="0"/>
          </a:p>
          <a:p>
            <a:pPr>
              <a:spcAft>
                <a:spcPts val="0"/>
              </a:spcAft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2828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11200" y="1453243"/>
            <a:ext cx="11277599" cy="4278817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IE" dirty="0" smtClean="0"/>
          </a:p>
          <a:p>
            <a:pPr>
              <a:spcAft>
                <a:spcPts val="600"/>
              </a:spcAft>
            </a:pPr>
            <a:endParaRPr lang="en-IE" dirty="0"/>
          </a:p>
          <a:p>
            <a:pPr>
              <a:spcAft>
                <a:spcPts val="600"/>
              </a:spcAft>
            </a:pPr>
            <a:endParaRPr lang="en-IE" dirty="0" smtClean="0"/>
          </a:p>
          <a:p>
            <a:pPr>
              <a:spcAft>
                <a:spcPts val="600"/>
              </a:spcAft>
            </a:pPr>
            <a:endParaRPr lang="en-IE" dirty="0"/>
          </a:p>
          <a:p>
            <a:pPr>
              <a:spcAft>
                <a:spcPts val="600"/>
              </a:spcAft>
            </a:pPr>
            <a:endParaRPr lang="en-IE" dirty="0" smtClean="0"/>
          </a:p>
          <a:p>
            <a:pPr>
              <a:spcAft>
                <a:spcPts val="600"/>
              </a:spcAft>
            </a:pPr>
            <a:endParaRPr lang="en-IE" dirty="0"/>
          </a:p>
          <a:p>
            <a:pPr marL="0" indent="0">
              <a:spcAft>
                <a:spcPts val="600"/>
              </a:spcAft>
              <a:buNone/>
            </a:pPr>
            <a:endParaRPr lang="en-IE" sz="2000" b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IE" b="1" dirty="0" smtClean="0"/>
              <a:t>Objectives:</a:t>
            </a:r>
          </a:p>
          <a:p>
            <a:pPr>
              <a:spcAft>
                <a:spcPts val="600"/>
              </a:spcAft>
            </a:pPr>
            <a:r>
              <a:rPr lang="en-US" u="sng" dirty="0" smtClean="0"/>
              <a:t>At </a:t>
            </a:r>
            <a:r>
              <a:rPr lang="en-US" u="sng" dirty="0"/>
              <a:t>least double current renovation rate</a:t>
            </a:r>
            <a:r>
              <a:rPr lang="en-US" dirty="0"/>
              <a:t> within 10 </a:t>
            </a:r>
            <a:r>
              <a:rPr lang="en-US" dirty="0" smtClean="0"/>
              <a:t>years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Foster Deep Renovations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Create 160 000 job in the construction sector</a:t>
            </a:r>
            <a:endParaRPr lang="en-US" dirty="0"/>
          </a:p>
          <a:p>
            <a:pPr marL="0" indent="0">
              <a:spcAft>
                <a:spcPts val="600"/>
              </a:spcAft>
              <a:buNone/>
            </a:pPr>
            <a:endParaRPr lang="en-IE" u="sn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Renovation Wave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890" y="1354117"/>
            <a:ext cx="6668432" cy="3205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" y="2439183"/>
            <a:ext cx="2724150" cy="857250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>
            <a:off x="3510723" y="1478643"/>
            <a:ext cx="804690" cy="2908300"/>
          </a:xfrm>
          <a:prstGeom prst="leftBrace">
            <a:avLst/>
          </a:prstGeom>
          <a:ln w="38100">
            <a:solidFill>
              <a:srgbClr val="024B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73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701" y="4514017"/>
            <a:ext cx="7129462" cy="24193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New European Bauhaus</a:t>
            </a:r>
            <a:endParaRPr lang="en-US" dirty="0"/>
          </a:p>
        </p:txBody>
      </p:sp>
      <p:sp>
        <p:nvSpPr>
          <p:cNvPr id="5" name="Explosion 2 4"/>
          <p:cNvSpPr/>
          <p:nvPr/>
        </p:nvSpPr>
        <p:spPr>
          <a:xfrm rot="1094434">
            <a:off x="7737044" y="1741254"/>
            <a:ext cx="4356099" cy="3638184"/>
          </a:xfrm>
          <a:prstGeom prst="irregularSeal2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11200" y="1535237"/>
            <a:ext cx="10947400" cy="427881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IE" dirty="0" smtClean="0"/>
              <a:t>Creative and interdisciplinary initiative that connects the European Green Deal to our living spaces and experiences.</a:t>
            </a:r>
          </a:p>
          <a:p>
            <a:pPr marL="0" indent="0">
              <a:spcAft>
                <a:spcPts val="600"/>
              </a:spcAft>
              <a:buNone/>
            </a:pPr>
            <a:endParaRPr lang="en-IE" dirty="0" smtClean="0"/>
          </a:p>
          <a:p>
            <a:pPr>
              <a:spcAft>
                <a:spcPts val="600"/>
              </a:spcAft>
            </a:pPr>
            <a:r>
              <a:rPr lang="en-IE" dirty="0" smtClean="0"/>
              <a:t>Three Pillars:</a:t>
            </a:r>
          </a:p>
          <a:p>
            <a:pPr marL="533400">
              <a:spcAft>
                <a:spcPts val="600"/>
              </a:spcAft>
            </a:pPr>
            <a:r>
              <a:rPr lang="en-IE" dirty="0" smtClean="0"/>
              <a:t>Sustainability, including circularity</a:t>
            </a:r>
          </a:p>
          <a:p>
            <a:pPr marL="533400">
              <a:spcAft>
                <a:spcPts val="600"/>
              </a:spcAft>
            </a:pPr>
            <a:r>
              <a:rPr lang="en-IE" dirty="0" smtClean="0"/>
              <a:t>Aesthetics and quality of life (well-being)</a:t>
            </a:r>
          </a:p>
          <a:p>
            <a:pPr marL="533400">
              <a:spcAft>
                <a:spcPts val="600"/>
              </a:spcAft>
            </a:pPr>
            <a:r>
              <a:rPr lang="en-IE" dirty="0" smtClean="0"/>
              <a:t>Inclusivity, including accessibility and affordability</a:t>
            </a:r>
          </a:p>
          <a:p>
            <a:pPr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598406" y="2867848"/>
            <a:ext cx="24356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Impact on HE and Destination 4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55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RePowerEu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2"/>
          </p:nvPr>
        </p:nvSpPr>
        <p:spPr>
          <a:xfrm>
            <a:off x="879929" y="1385706"/>
            <a:ext cx="10913821" cy="4237996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/>
              <a:t>Communication from the Commission – Roadmap for accelerated action</a:t>
            </a:r>
            <a:endParaRPr lang="en-US" dirty="0" smtClean="0"/>
          </a:p>
          <a:p>
            <a:pPr>
              <a:spcAft>
                <a:spcPts val="0"/>
              </a:spcAft>
            </a:pPr>
            <a:r>
              <a:rPr lang="en-IE" sz="2200" b="1" dirty="0" smtClean="0"/>
              <a:t>Address immediate needs</a:t>
            </a:r>
          </a:p>
          <a:p>
            <a:pPr marL="444500" lvl="1" indent="-177800"/>
            <a:r>
              <a:rPr lang="en-IE" sz="2200" dirty="0" smtClean="0"/>
              <a:t>Mitigate </a:t>
            </a:r>
            <a:r>
              <a:rPr lang="en-IE" sz="2200" dirty="0"/>
              <a:t>high retail energy prices and ensure sufficient gas storage</a:t>
            </a:r>
          </a:p>
          <a:p>
            <a:pPr>
              <a:spcAft>
                <a:spcPts val="0"/>
              </a:spcAft>
            </a:pPr>
            <a:r>
              <a:rPr lang="en-IE" sz="2200" b="1" dirty="0" smtClean="0"/>
              <a:t>Reduce EU’s energy dependencies </a:t>
            </a:r>
          </a:p>
          <a:p>
            <a:pPr marL="444500" lvl="1">
              <a:spcAft>
                <a:spcPts val="0"/>
              </a:spcAft>
            </a:pPr>
            <a:r>
              <a:rPr lang="en-IE" sz="2200" dirty="0" smtClean="0"/>
              <a:t>Eliminate the dependency to Russian fossil fuels</a:t>
            </a:r>
            <a:endParaRPr lang="en-IE" sz="2200" dirty="0"/>
          </a:p>
          <a:p>
            <a:pPr marL="444500" lvl="1">
              <a:spcAft>
                <a:spcPts val="0"/>
              </a:spcAft>
            </a:pPr>
            <a:r>
              <a:rPr lang="en-IE" sz="2200" dirty="0"/>
              <a:t>Focus on the European Green Deal and Fit for </a:t>
            </a:r>
            <a:r>
              <a:rPr lang="en-IE" sz="2200" dirty="0" smtClean="0"/>
              <a:t>55</a:t>
            </a:r>
            <a:endParaRPr lang="en-IE" sz="2200" dirty="0"/>
          </a:p>
          <a:p>
            <a:pPr marL="444500" lvl="1">
              <a:spcAft>
                <a:spcPts val="0"/>
              </a:spcAft>
            </a:pPr>
            <a:r>
              <a:rPr lang="en-IE" sz="2200" dirty="0" smtClean="0"/>
              <a:t>Boosting Renewables and Energy Efficiency.</a:t>
            </a:r>
          </a:p>
          <a:p>
            <a:pPr>
              <a:spcAft>
                <a:spcPts val="0"/>
              </a:spcAft>
            </a:pPr>
            <a:endParaRPr lang="en-IE" sz="1800" u="sng" dirty="0"/>
          </a:p>
          <a:p>
            <a:pPr>
              <a:spcAft>
                <a:spcPts val="0"/>
              </a:spcAft>
            </a:pPr>
            <a:r>
              <a:rPr lang="en-US" sz="2200" b="1" dirty="0"/>
              <a:t>Specific </a:t>
            </a:r>
            <a:r>
              <a:rPr lang="en-US" sz="2200" b="1" dirty="0" err="1"/>
              <a:t>RePowerEU</a:t>
            </a:r>
            <a:r>
              <a:rPr lang="en-US" sz="2200" b="1" dirty="0"/>
              <a:t> track ‘Electrify Europe</a:t>
            </a:r>
            <a:r>
              <a:rPr lang="en-US" sz="2200" b="1" dirty="0" smtClean="0"/>
              <a:t>’</a:t>
            </a:r>
          </a:p>
          <a:p>
            <a:pPr marL="444500" lvl="1" indent="-266700">
              <a:spcAft>
                <a:spcPts val="0"/>
              </a:spcAft>
              <a:tabLst>
                <a:tab pos="444500" algn="l"/>
              </a:tabLst>
            </a:pPr>
            <a:r>
              <a:rPr lang="en-US" dirty="0"/>
              <a:t>Energy savings measures + Energy efficiency</a:t>
            </a:r>
          </a:p>
          <a:p>
            <a:pPr marL="444500" lvl="1" indent="-266700">
              <a:spcAft>
                <a:spcPts val="0"/>
              </a:spcAft>
              <a:tabLst>
                <a:tab pos="444500" algn="l"/>
              </a:tabLst>
            </a:pPr>
            <a:r>
              <a:rPr lang="en-US" dirty="0"/>
              <a:t>Homes – </a:t>
            </a:r>
            <a:r>
              <a:rPr lang="en-US" dirty="0" smtClean="0"/>
              <a:t>Electrification </a:t>
            </a:r>
            <a:r>
              <a:rPr lang="en-US" dirty="0"/>
              <a:t>of Building thermic needs (e.g. heat pumps)</a:t>
            </a:r>
          </a:p>
          <a:p>
            <a:pPr marL="444500" lvl="1" indent="-266700">
              <a:spcAft>
                <a:spcPts val="0"/>
              </a:spcAft>
              <a:tabLst>
                <a:tab pos="444500" algn="l"/>
              </a:tabLst>
            </a:pPr>
            <a:r>
              <a:rPr lang="en-US" dirty="0"/>
              <a:t>Industry – </a:t>
            </a:r>
            <a:r>
              <a:rPr lang="en-US" dirty="0" smtClean="0"/>
              <a:t>Electrification </a:t>
            </a:r>
            <a:r>
              <a:rPr lang="en-US" dirty="0"/>
              <a:t>and </a:t>
            </a:r>
            <a:r>
              <a:rPr lang="en-US" dirty="0" err="1"/>
              <a:t>decarbonisation</a:t>
            </a:r>
            <a:r>
              <a:rPr lang="en-US" dirty="0"/>
              <a:t> (e.g. innovation).</a:t>
            </a:r>
          </a:p>
          <a:p>
            <a:pPr>
              <a:spcAft>
                <a:spcPts val="0"/>
              </a:spcAft>
            </a:pPr>
            <a:endParaRPr lang="en-US" dirty="0"/>
          </a:p>
          <a:p>
            <a:pPr>
              <a:spcAft>
                <a:spcPts val="0"/>
              </a:spcAft>
            </a:pPr>
            <a:endParaRPr lang="en-IE" u="sng" dirty="0"/>
          </a:p>
          <a:p>
            <a:pPr lvl="1">
              <a:spcAft>
                <a:spcPts val="0"/>
              </a:spcAft>
            </a:pPr>
            <a:endParaRPr lang="en-IE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6947" y="2900605"/>
            <a:ext cx="1171575" cy="12941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134" y="3441700"/>
            <a:ext cx="1382683" cy="1397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4747" y="4303146"/>
            <a:ext cx="1179068" cy="13205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36947" y="4140396"/>
            <a:ext cx="585787" cy="330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74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Built4People Partnership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2"/>
          </p:nvPr>
        </p:nvSpPr>
        <p:spPr>
          <a:xfrm>
            <a:off x="885255" y="1435070"/>
            <a:ext cx="10913821" cy="4975562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GB" dirty="0" smtClean="0"/>
              <a:t>Co-programmed partnership under Horizon Europe</a:t>
            </a:r>
          </a:p>
          <a:p>
            <a:pPr>
              <a:spcAft>
                <a:spcPts val="2400"/>
              </a:spcAft>
            </a:pPr>
            <a:r>
              <a:rPr lang="en-GB" dirty="0" smtClean="0"/>
              <a:t>R&amp;I Agenda for a People Centric &amp; Sustainable Built Environment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Challenges:</a:t>
            </a:r>
          </a:p>
          <a:p>
            <a:pPr lvl="1">
              <a:spcAft>
                <a:spcPts val="1200"/>
              </a:spcAft>
            </a:pPr>
            <a:r>
              <a:rPr lang="en-GB" dirty="0" smtClean="0"/>
              <a:t>Improve energy efficiency in buildings and in the construction sector;</a:t>
            </a:r>
          </a:p>
          <a:p>
            <a:pPr lvl="1">
              <a:spcAft>
                <a:spcPts val="1200"/>
              </a:spcAft>
              <a:tabLst>
                <a:tab pos="2692400" algn="l"/>
              </a:tabLst>
            </a:pPr>
            <a:r>
              <a:rPr lang="en-GB" dirty="0" smtClean="0"/>
              <a:t>Decarbonisation: Deployment of RES at the Buildings/District level. </a:t>
            </a:r>
          </a:p>
          <a:p>
            <a:pPr lvl="1">
              <a:spcAft>
                <a:spcPts val="1200"/>
              </a:spcAft>
              <a:tabLst>
                <a:tab pos="2692400" algn="l"/>
              </a:tabLst>
            </a:pPr>
            <a:r>
              <a:rPr lang="en-GB" dirty="0" smtClean="0"/>
              <a:t>Resource Efficient and circular economy: </a:t>
            </a:r>
            <a:r>
              <a:rPr lang="en-GB" dirty="0"/>
              <a:t>Foster circularity in construction. Use greener construction </a:t>
            </a:r>
            <a:r>
              <a:rPr lang="en-GB" dirty="0" smtClean="0"/>
              <a:t>materials/more sustainable building </a:t>
            </a:r>
            <a:r>
              <a:rPr lang="en-GB" dirty="0"/>
              <a:t>techniques</a:t>
            </a:r>
            <a:r>
              <a:rPr lang="en-GB" dirty="0" smtClean="0"/>
              <a:t>.</a:t>
            </a:r>
          </a:p>
          <a:p>
            <a:pPr lvl="1">
              <a:spcAft>
                <a:spcPts val="2400"/>
              </a:spcAft>
              <a:tabLst>
                <a:tab pos="2692400" algn="l"/>
              </a:tabLst>
            </a:pPr>
            <a:r>
              <a:rPr lang="en-GB" dirty="0" smtClean="0"/>
              <a:t>Empower citizens and promote their engagement towards sustainability.</a:t>
            </a:r>
            <a:br>
              <a:rPr lang="en-GB" dirty="0" smtClean="0"/>
            </a:br>
            <a:r>
              <a:rPr lang="en-GB" dirty="0" smtClean="0"/>
              <a:t>	 </a:t>
            </a:r>
            <a:endParaRPr lang="en-GB" dirty="0"/>
          </a:p>
          <a:p>
            <a:pPr>
              <a:spcAft>
                <a:spcPts val="24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52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POr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33122C9-A0B9-462F-8757-0847AD287B63}" type="slidenum">
              <a:rPr lang="fr-FR">
                <a:solidFill>
                  <a:srgbClr val="000091"/>
                </a:solidFill>
                <a:latin typeface="Arial"/>
              </a:rPr>
              <a:pPr defTabSz="1219170"/>
              <a:t>2</a:t>
            </a:fld>
            <a:endParaRPr lang="fr-FR" dirty="0">
              <a:solidFill>
                <a:srgbClr val="000091"/>
              </a:solidFill>
              <a:latin typeface="Arial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gray">
          <a:xfrm>
            <a:off x="623392" y="1286869"/>
            <a:ext cx="11232000" cy="96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3" kern="1200">
                <a:solidFill>
                  <a:schemeClr val="tx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fr-FR" sz="4400" b="1" dirty="0">
                <a:solidFill>
                  <a:srgbClr val="00009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4191" y="2433274"/>
            <a:ext cx="928510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0091"/>
                </a:solidFill>
                <a:latin typeface="inherit"/>
              </a:rPr>
              <a:t>15h00</a:t>
            </a:r>
            <a:r>
              <a:rPr lang="fr-FR" sz="1600" dirty="0">
                <a:solidFill>
                  <a:srgbClr val="000091"/>
                </a:solidFill>
                <a:latin typeface="Marianne"/>
              </a:rPr>
              <a:t> : Accueil et </a:t>
            </a:r>
            <a:r>
              <a:rPr lang="fr-FR" sz="1600" dirty="0" smtClean="0">
                <a:solidFill>
                  <a:srgbClr val="000091"/>
                </a:solidFill>
                <a:latin typeface="Marianne"/>
              </a:rPr>
              <a:t>introduction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000091"/>
              </a:solidFill>
              <a:latin typeface="Marianne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0091"/>
                </a:solidFill>
                <a:latin typeface="inherit"/>
              </a:rPr>
              <a:t>15h05</a:t>
            </a:r>
            <a:r>
              <a:rPr lang="fr-FR" sz="1600" dirty="0">
                <a:solidFill>
                  <a:srgbClr val="000091"/>
                </a:solidFill>
                <a:latin typeface="Marianne"/>
              </a:rPr>
              <a:t> : Présentation du contexte stratégique/politique européen de la Destination 4, Edouardo Soares Antunes de la DG ENER, Commission européenne </a:t>
            </a:r>
            <a:endParaRPr lang="fr-FR" sz="1600" dirty="0" smtClean="0">
              <a:solidFill>
                <a:srgbClr val="000091"/>
              </a:solidFill>
              <a:latin typeface="Marianne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fr-FR" sz="1600" b="1" dirty="0">
              <a:solidFill>
                <a:srgbClr val="000091"/>
              </a:solidFill>
              <a:latin typeface="Marianne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0091"/>
                </a:solidFill>
                <a:latin typeface="inherit"/>
              </a:rPr>
              <a:t>15h30</a:t>
            </a:r>
            <a:r>
              <a:rPr lang="fr-FR" sz="1600" b="1" dirty="0">
                <a:solidFill>
                  <a:srgbClr val="000091"/>
                </a:solidFill>
                <a:latin typeface="inherit"/>
              </a:rPr>
              <a:t> </a:t>
            </a:r>
            <a:r>
              <a:rPr lang="fr-FR" sz="1600" dirty="0">
                <a:solidFill>
                  <a:srgbClr val="000091"/>
                </a:solidFill>
                <a:latin typeface="Marianne"/>
              </a:rPr>
              <a:t>: Questions - réponses en présence de Edouardo Soares Antunes de la DG ENER et de Sylvain Robert de la CINEA, Commission </a:t>
            </a:r>
            <a:r>
              <a:rPr lang="fr-FR" sz="1600" dirty="0" smtClean="0">
                <a:solidFill>
                  <a:srgbClr val="000091"/>
                </a:solidFill>
                <a:latin typeface="Marianne"/>
              </a:rPr>
              <a:t>européenne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000091"/>
              </a:solidFill>
              <a:latin typeface="Marianne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0091"/>
                </a:solidFill>
                <a:latin typeface="inherit"/>
              </a:rPr>
              <a:t>15h40 </a:t>
            </a:r>
            <a:r>
              <a:rPr lang="fr-FR" sz="1600" dirty="0">
                <a:solidFill>
                  <a:srgbClr val="000091"/>
                </a:solidFill>
                <a:latin typeface="Marianne"/>
              </a:rPr>
              <a:t>: Présentation des 8 appels à propositions, PCN </a:t>
            </a:r>
            <a:r>
              <a:rPr lang="fr-FR" sz="1600" dirty="0" smtClean="0">
                <a:solidFill>
                  <a:srgbClr val="000091"/>
                </a:solidFill>
                <a:latin typeface="Marianne"/>
              </a:rPr>
              <a:t>Climat-Énergie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fr-FR" sz="1600" dirty="0" smtClean="0">
              <a:solidFill>
                <a:srgbClr val="000091"/>
              </a:solidFill>
              <a:latin typeface="Marianne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0091"/>
                </a:solidFill>
                <a:latin typeface="inherit"/>
              </a:rPr>
              <a:t>16h10 </a:t>
            </a:r>
            <a:r>
              <a:rPr lang="fr-FR" sz="1600" dirty="0">
                <a:solidFill>
                  <a:srgbClr val="000091"/>
                </a:solidFill>
                <a:latin typeface="Marianne"/>
              </a:rPr>
              <a:t>: Focus sur les sciences humaines et sociales associées à la thématique Climat/Energie, PCN Cluster 2 –Culture, créativité, et société inclusive 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000091"/>
              </a:solidFill>
              <a:latin typeface="Marianne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0091"/>
                </a:solidFill>
                <a:latin typeface="inherit"/>
              </a:rPr>
              <a:t>16h15</a:t>
            </a:r>
            <a:r>
              <a:rPr lang="fr-FR" sz="1600" b="1" dirty="0">
                <a:solidFill>
                  <a:srgbClr val="000091"/>
                </a:solidFill>
                <a:latin typeface="inherit"/>
              </a:rPr>
              <a:t> </a:t>
            </a:r>
            <a:r>
              <a:rPr lang="fr-FR" sz="1600" dirty="0">
                <a:solidFill>
                  <a:srgbClr val="000091"/>
                </a:solidFill>
                <a:latin typeface="Marianne"/>
              </a:rPr>
              <a:t>: Échanges 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fr-FR" sz="1600" b="1" dirty="0" smtClean="0">
              <a:solidFill>
                <a:srgbClr val="000091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0091"/>
                </a:solidFill>
                <a:latin typeface="inherit"/>
              </a:rPr>
              <a:t>16h30</a:t>
            </a:r>
            <a:r>
              <a:rPr lang="fr-FR" sz="1600" b="1" dirty="0">
                <a:solidFill>
                  <a:srgbClr val="000091"/>
                </a:solidFill>
                <a:latin typeface="inherit"/>
              </a:rPr>
              <a:t> </a:t>
            </a:r>
            <a:r>
              <a:rPr lang="fr-FR" sz="1600" dirty="0">
                <a:solidFill>
                  <a:srgbClr val="000091"/>
                </a:solidFill>
                <a:latin typeface="Marianne"/>
              </a:rPr>
              <a:t>: Conclusion</a:t>
            </a:r>
            <a:endParaRPr lang="fr-FR" sz="1600" b="0" i="0" dirty="0">
              <a:solidFill>
                <a:srgbClr val="000091"/>
              </a:solidFill>
              <a:effectLst/>
              <a:latin typeface="Marianne"/>
            </a:endParaRPr>
          </a:p>
        </p:txBody>
      </p:sp>
    </p:spTree>
    <p:extLst>
      <p:ext uri="{BB962C8B-B14F-4D97-AF65-F5344CB8AC3E}">
        <p14:creationId xmlns:p14="http://schemas.microsoft.com/office/powerpoint/2010/main" val="163282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Why we should change our energy suppliers - Earth &amp; Wind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46500"/>
            <a:ext cx="4280386" cy="2659636"/>
          </a:xfrm>
        </p:spPr>
      </p:pic>
      <p:pic>
        <p:nvPicPr>
          <p:cNvPr id="7" name="Content Placeholder 4" descr="Solar energy fastest growing electricity source in 202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448" y="1130299"/>
            <a:ext cx="4378580" cy="2616201"/>
          </a:xfrm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928801" y="2047220"/>
            <a:ext cx="3470783" cy="782357"/>
          </a:xfrm>
        </p:spPr>
        <p:txBody>
          <a:bodyPr/>
          <a:lstStyle/>
          <a:p>
            <a:r>
              <a:rPr lang="en-IE" dirty="0" smtClean="0"/>
              <a:t>Final Remarks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61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Why we should change our energy suppliers - Earth &amp; Wind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46500"/>
            <a:ext cx="4280386" cy="2659636"/>
          </a:xfrm>
        </p:spPr>
      </p:pic>
      <p:pic>
        <p:nvPicPr>
          <p:cNvPr id="7" name="Content Placeholder 4" descr="Solar energy fastest growing electricity source in 202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448" y="1130299"/>
            <a:ext cx="4378580" cy="2616201"/>
          </a:xfrm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6783346" y="4685139"/>
            <a:ext cx="3470783" cy="782357"/>
          </a:xfrm>
        </p:spPr>
        <p:txBody>
          <a:bodyPr/>
          <a:lstStyle/>
          <a:p>
            <a:pPr algn="ctr"/>
            <a:r>
              <a:rPr lang="en-IE" dirty="0" smtClean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0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Présentation des topics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8229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Listes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 bwMode="gray">
          <a:xfrm>
            <a:off x="4850336" y="120000"/>
            <a:ext cx="7170863" cy="96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3" kern="1200">
                <a:solidFill>
                  <a:schemeClr val="tx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fr-FR" sz="4400" b="1" dirty="0" smtClean="0">
                <a:solidFill>
                  <a:srgbClr val="00009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Liste des appels présentés</a:t>
            </a:r>
            <a:endParaRPr lang="fr-FR" sz="1200" b="1" dirty="0">
              <a:solidFill>
                <a:srgbClr val="00009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13">
            <a:extLst>
              <a:ext uri="{FF2B5EF4-FFF2-40B4-BE49-F238E27FC236}">
                <a16:creationId xmlns:a16="http://schemas.microsoft.com/office/drawing/2014/main" id="{3367512B-CB9C-4873-84BF-124AF990D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123624"/>
              </p:ext>
            </p:extLst>
          </p:nvPr>
        </p:nvGraphicFramePr>
        <p:xfrm>
          <a:off x="120000" y="1388105"/>
          <a:ext cx="11901199" cy="505862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114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5533">
                  <a:extLst>
                    <a:ext uri="{9D8B030D-6E8A-4147-A177-3AD203B41FA5}">
                      <a16:colId xmlns:a16="http://schemas.microsoft.com/office/drawing/2014/main" val="4106924808"/>
                    </a:ext>
                  </a:extLst>
                </a:gridCol>
                <a:gridCol w="1230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5279">
                <a:tc>
                  <a:txBody>
                    <a:bodyPr/>
                    <a:lstStyle/>
                    <a:p>
                      <a:r>
                        <a:rPr lang="en-US" sz="1100" dirty="0"/>
                        <a:t>Topic</a:t>
                      </a:r>
                    </a:p>
                  </a:txBody>
                  <a:tcPr marL="243840" marR="243840" marT="121920" marB="121920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bg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Type of Action</a:t>
                      </a:r>
                    </a:p>
                  </a:txBody>
                  <a:tcPr marL="243840" marR="243840" marT="121920" marB="12192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bg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Ind. Budget (M€)</a:t>
                      </a:r>
                    </a:p>
                  </a:txBody>
                  <a:tcPr marL="243840" marR="243840" marT="121920" marB="12192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bg1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Deadline </a:t>
                      </a:r>
                    </a:p>
                  </a:txBody>
                  <a:tcPr marL="243840" marR="243840" marT="121920" marB="121920" anchor="ctr"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057">
                <a:tc>
                  <a:txBody>
                    <a:bodyPr/>
                    <a:lstStyle/>
                    <a:p>
                      <a:pPr fontAlgn="base">
                        <a:buFont typeface="Arial" panose="020B0604020202020204" pitchFamily="34" charset="0"/>
                        <a:buNone/>
                      </a:pPr>
                      <a:r>
                        <a:rPr lang="en-US" sz="1200" i="0" kern="1200" dirty="0" smtClean="0">
                          <a:solidFill>
                            <a:srgbClr val="174489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HORIZON-CL5-2022-D4-01-01: Demand response in energy-efficient residential buildings</a:t>
                      </a:r>
                      <a:endParaRPr lang="en-US" sz="1200" i="0" kern="1200" dirty="0">
                        <a:solidFill>
                          <a:srgbClr val="174489"/>
                        </a:solidFill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4489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IA</a:t>
                      </a:r>
                      <a:endParaRPr lang="en-US" sz="1400" dirty="0">
                        <a:solidFill>
                          <a:srgbClr val="174489"/>
                        </a:solidFill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74489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12</a:t>
                      </a:r>
                      <a:endParaRPr lang="en-US" sz="1400" dirty="0">
                        <a:solidFill>
                          <a:srgbClr val="174489"/>
                        </a:solidFill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74489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6 sept.</a:t>
                      </a:r>
                      <a:r>
                        <a:rPr lang="en-US" sz="1400" baseline="0" dirty="0" smtClean="0">
                          <a:solidFill>
                            <a:srgbClr val="174489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 22</a:t>
                      </a:r>
                      <a:endParaRPr lang="en-US" sz="1400" dirty="0">
                        <a:solidFill>
                          <a:srgbClr val="174489"/>
                        </a:solidFill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057">
                <a:tc>
                  <a:txBody>
                    <a:bodyPr/>
                    <a:lstStyle/>
                    <a:p>
                      <a:pPr fontAlgn="base">
                        <a:buFont typeface="Arial" panose="020B0604020202020204" pitchFamily="34" charset="0"/>
                        <a:buNone/>
                      </a:pPr>
                      <a:r>
                        <a:rPr lang="en-US" sz="1200" i="0" kern="1200" dirty="0" smtClean="0">
                          <a:solidFill>
                            <a:srgbClr val="174489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HORIZON-CL5-2022-D4-01-02: Renewable-intensive, energy positive homes</a:t>
                      </a:r>
                      <a:endParaRPr lang="en-US" sz="1200" i="0" kern="1200" dirty="0">
                        <a:solidFill>
                          <a:srgbClr val="174489"/>
                        </a:solidFill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74489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Calibri" charset="0"/>
                          <a:cs typeface="Calibri" charset="0"/>
                        </a:rPr>
                        <a:t>IA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74489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174489"/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12</a:t>
                      </a:r>
                      <a:endParaRPr lang="en-US" sz="1400" kern="1200" dirty="0">
                        <a:solidFill>
                          <a:srgbClr val="174489"/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74489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Calibri" charset="0"/>
                          <a:cs typeface="Calibri" charset="0"/>
                        </a:rPr>
                        <a:t>6 sept. 22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74489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057">
                <a:tc>
                  <a:txBody>
                    <a:bodyPr/>
                    <a:lstStyle/>
                    <a:p>
                      <a:pPr fontAlgn="base">
                        <a:buFont typeface="Arial" panose="020B0604020202020204" pitchFamily="34" charset="0"/>
                        <a:buNone/>
                      </a:pPr>
                      <a:r>
                        <a:rPr lang="en-US" sz="1200" i="0" kern="1200" dirty="0" smtClean="0">
                          <a:solidFill>
                            <a:srgbClr val="174489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HORIZON-CL5-2022-D4-01-03: Smarter buildings for better energy performance</a:t>
                      </a:r>
                      <a:endParaRPr lang="en-US" sz="1200" i="0" kern="1200" dirty="0">
                        <a:solidFill>
                          <a:srgbClr val="174489"/>
                        </a:solidFill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74489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Calibri" charset="0"/>
                          <a:cs typeface="Calibri" charset="0"/>
                        </a:rPr>
                        <a:t>IA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74489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74489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12</a:t>
                      </a:r>
                      <a:endParaRPr lang="en-US" sz="1400" dirty="0">
                        <a:solidFill>
                          <a:srgbClr val="174489"/>
                        </a:solidFill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74489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Calibri" charset="0"/>
                          <a:cs typeface="Calibri" charset="0"/>
                        </a:rPr>
                        <a:t>6 sept. 22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74489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410">
                <a:tc>
                  <a:txBody>
                    <a:bodyPr/>
                    <a:lstStyle/>
                    <a:p>
                      <a:pPr fontAlgn="base">
                        <a:buFont typeface="Arial" panose="020B0604020202020204" pitchFamily="34" charset="0"/>
                        <a:buNone/>
                      </a:pPr>
                      <a:r>
                        <a:rPr lang="en-US" sz="1200" i="0" kern="1200" dirty="0" smtClean="0">
                          <a:solidFill>
                            <a:srgbClr val="174489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HORIZON-CL5-2022-D4-02-01: Designs, materials and solutions to improve resilience, preparedness &amp; responsiveness of the built environment for climate adaptation (Built4People)</a:t>
                      </a:r>
                      <a:endParaRPr lang="en-US" sz="1200" i="0" kern="1200" dirty="0">
                        <a:solidFill>
                          <a:srgbClr val="174489"/>
                        </a:solidFill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74489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Calibri" charset="0"/>
                          <a:cs typeface="Calibri" charset="0"/>
                        </a:rPr>
                        <a:t>IA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74489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74489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15</a:t>
                      </a:r>
                      <a:endParaRPr lang="en-US" sz="1400" dirty="0">
                        <a:solidFill>
                          <a:srgbClr val="174489"/>
                        </a:solidFill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74489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Calibri" charset="0"/>
                          <a:cs typeface="Calibri" charset="0"/>
                        </a:rPr>
                        <a:t>24 Jan. 23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74489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410">
                <a:tc>
                  <a:txBody>
                    <a:bodyPr/>
                    <a:lstStyle/>
                    <a:p>
                      <a:r>
                        <a:rPr lang="en-US" sz="1200" i="0" dirty="0" smtClean="0">
                          <a:solidFill>
                            <a:srgbClr val="174489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HORIZON-CL5-2022-D4-02-02: Solutions for the sustainable, resilient, inclusive and accessible regeneration of </a:t>
                      </a:r>
                      <a:r>
                        <a:rPr lang="en-US" sz="1200" i="0" dirty="0" err="1" smtClean="0">
                          <a:solidFill>
                            <a:srgbClr val="174489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neighbourhoods</a:t>
                      </a:r>
                      <a:r>
                        <a:rPr lang="en-US" sz="1200" i="0" dirty="0" smtClean="0">
                          <a:solidFill>
                            <a:srgbClr val="174489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 enabling low carbon footprint lifestyles and businesses (Built4People)</a:t>
                      </a:r>
                      <a:endParaRPr lang="en-US" sz="1200" i="0" dirty="0">
                        <a:solidFill>
                          <a:srgbClr val="174489"/>
                        </a:solidFill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74489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Calibri" charset="0"/>
                          <a:cs typeface="Calibri" charset="0"/>
                        </a:rPr>
                        <a:t>IA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74489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74489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15</a:t>
                      </a:r>
                      <a:endParaRPr lang="en-US" sz="1400" dirty="0">
                        <a:solidFill>
                          <a:srgbClr val="174489"/>
                        </a:solidFill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74489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Calibri" charset="0"/>
                          <a:cs typeface="Calibri" charset="0"/>
                        </a:rPr>
                        <a:t>24 Jan. 23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74489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551">
                <a:tc>
                  <a:txBody>
                    <a:bodyPr/>
                    <a:lstStyle/>
                    <a:p>
                      <a:r>
                        <a:rPr lang="en-US" sz="1200" i="0" dirty="0" smtClean="0">
                          <a:solidFill>
                            <a:srgbClr val="174489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HORIZON-CL5-2022-D4-02-03: Sustainable and resource-efficient solutions for an open, accessible, inclusive, resilient and low-emission cultural heritage: prevention, monitoring, management, maintenance, and renovation (Built4People)</a:t>
                      </a:r>
                      <a:endParaRPr lang="en-US" sz="1200" i="0" dirty="0">
                        <a:solidFill>
                          <a:srgbClr val="174489"/>
                        </a:solidFill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74489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Calibri" charset="0"/>
                          <a:cs typeface="Calibri" charset="0"/>
                        </a:rPr>
                        <a:t>RIA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74489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74489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20</a:t>
                      </a:r>
                      <a:endParaRPr lang="en-US" sz="1400" dirty="0">
                        <a:solidFill>
                          <a:srgbClr val="174489"/>
                        </a:solidFill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74489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Calibri" charset="0"/>
                          <a:cs typeface="Calibri" charset="0"/>
                        </a:rPr>
                        <a:t>24 Jan. 23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74489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1410">
                <a:tc>
                  <a:txBody>
                    <a:bodyPr/>
                    <a:lstStyle/>
                    <a:p>
                      <a:r>
                        <a:rPr lang="en-US" sz="1200" i="0" dirty="0" smtClean="0">
                          <a:solidFill>
                            <a:srgbClr val="174489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HORIZON-CL5-2022-D4-02-04: Smart-grid ready and smart-network ready buildings, acting as active utility nodes (Built4People)</a:t>
                      </a:r>
                    </a:p>
                  </a:txBody>
                  <a:tcPr marL="243840" marR="243840" marT="121920" marB="121920"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74489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Calibri" charset="0"/>
                          <a:cs typeface="Calibri" charset="0"/>
                        </a:rPr>
                        <a:t>IA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74489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74489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18</a:t>
                      </a:r>
                      <a:endParaRPr lang="en-US" sz="1400" dirty="0">
                        <a:solidFill>
                          <a:srgbClr val="174489"/>
                        </a:solidFill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74489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Calibri" charset="0"/>
                          <a:cs typeface="Calibri" charset="0"/>
                        </a:rPr>
                        <a:t>24 Jan. 23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74489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416919"/>
                  </a:ext>
                </a:extLst>
              </a:tr>
              <a:tr h="639551">
                <a:tc>
                  <a:txBody>
                    <a:bodyPr/>
                    <a:lstStyle/>
                    <a:p>
                      <a:r>
                        <a:rPr lang="en-US" sz="1200" i="0" dirty="0" smtClean="0">
                          <a:solidFill>
                            <a:srgbClr val="174489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HORIZON-CL5-2022-D4-02-05: More sustainable buildings with reduced embodied energy / carbon, high life-cycle performance and reduced life-cycle costs (Built4People)</a:t>
                      </a:r>
                    </a:p>
                  </a:txBody>
                  <a:tcPr marL="243840" marR="243840" marT="121920" marB="121920"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74489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Calibri" charset="0"/>
                          <a:cs typeface="Calibri" charset="0"/>
                        </a:rPr>
                        <a:t>IA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74489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74489"/>
                          </a:solidFill>
                          <a:latin typeface="+mj-lt"/>
                          <a:ea typeface="Calibri" charset="0"/>
                          <a:cs typeface="Calibri" charset="0"/>
                        </a:rPr>
                        <a:t>18</a:t>
                      </a:r>
                      <a:endParaRPr lang="en-US" sz="1400" dirty="0">
                        <a:solidFill>
                          <a:srgbClr val="174489"/>
                        </a:solidFill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74489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Calibri" charset="0"/>
                          <a:cs typeface="Calibri" charset="0"/>
                        </a:rPr>
                        <a:t>24 Jan. 23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74489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704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185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33122C9-A0B9-462F-8757-0847AD287B63}" type="slidenum">
              <a:rPr lang="fr-FR">
                <a:solidFill>
                  <a:srgbClr val="000091"/>
                </a:solidFill>
                <a:latin typeface="Arial"/>
              </a:rPr>
              <a:pPr defTabSz="1219170"/>
              <a:t>24</a:t>
            </a:fld>
            <a:endParaRPr lang="fr-FR" dirty="0">
              <a:solidFill>
                <a:srgbClr val="000091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62288" y="877862"/>
            <a:ext cx="2526159" cy="1384995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1219170"/>
            <a:r>
              <a:rPr lang="fr-FR" sz="1200" i="1" dirty="0" smtClean="0">
                <a:solidFill>
                  <a:srgbClr val="FFFFFF"/>
                </a:solidFill>
                <a:latin typeface="Arial"/>
              </a:rPr>
              <a:t>INFORMATIONS</a:t>
            </a:r>
          </a:p>
          <a:p>
            <a:pPr defTabSz="1219170"/>
            <a:r>
              <a:rPr lang="fr-FR" sz="1200" dirty="0" smtClean="0">
                <a:solidFill>
                  <a:srgbClr val="FFFFFF"/>
                </a:solidFill>
                <a:latin typeface="Arial"/>
              </a:rPr>
              <a:t>IA </a:t>
            </a:r>
            <a:r>
              <a:rPr lang="fr-FR" sz="1200" dirty="0">
                <a:solidFill>
                  <a:srgbClr val="FFFFFF"/>
                </a:solidFill>
                <a:latin typeface="Arial"/>
              </a:rPr>
              <a:t>(TRL en fin de projet 6-7 )</a:t>
            </a:r>
          </a:p>
          <a:p>
            <a:pPr defTabSz="1219170"/>
            <a:r>
              <a:rPr lang="fr-FR" sz="1200" dirty="0">
                <a:solidFill>
                  <a:srgbClr val="FFFFFF"/>
                </a:solidFill>
                <a:latin typeface="Arial"/>
              </a:rPr>
              <a:t>Nb estimé projets financés : </a:t>
            </a:r>
            <a:r>
              <a:rPr lang="fr-FR" sz="1200" dirty="0" smtClean="0">
                <a:solidFill>
                  <a:srgbClr val="FFFFFF"/>
                </a:solidFill>
                <a:latin typeface="Arial"/>
              </a:rPr>
              <a:t>2-3</a:t>
            </a:r>
            <a:endParaRPr lang="fr-FR" sz="1200" dirty="0">
              <a:solidFill>
                <a:srgbClr val="FFFFFF"/>
              </a:solidFill>
              <a:latin typeface="Arial"/>
            </a:endParaRPr>
          </a:p>
          <a:p>
            <a:pPr defTabSz="1219170"/>
            <a:r>
              <a:rPr lang="fr-FR" sz="1200" dirty="0">
                <a:solidFill>
                  <a:srgbClr val="FFFFFF"/>
                </a:solidFill>
                <a:latin typeface="Arial"/>
              </a:rPr>
              <a:t>Budget/projet : </a:t>
            </a:r>
            <a:r>
              <a:rPr lang="fr-FR" sz="1200" dirty="0" smtClean="0">
                <a:solidFill>
                  <a:srgbClr val="FFFFFF"/>
                </a:solidFill>
                <a:latin typeface="Arial"/>
              </a:rPr>
              <a:t>4 à 6 M</a:t>
            </a:r>
            <a:r>
              <a:rPr lang="fr-FR" sz="1200" dirty="0">
                <a:solidFill>
                  <a:srgbClr val="FFFFFF"/>
                </a:solidFill>
                <a:latin typeface="Arial"/>
              </a:rPr>
              <a:t>€</a:t>
            </a:r>
          </a:p>
          <a:p>
            <a:pPr defTabSz="1219170"/>
            <a:r>
              <a:rPr lang="fr-FR" sz="1200" dirty="0">
                <a:solidFill>
                  <a:srgbClr val="FFFFFF"/>
                </a:solidFill>
                <a:latin typeface="Arial"/>
              </a:rPr>
              <a:t>Ouverture : </a:t>
            </a:r>
            <a:r>
              <a:rPr lang="fr-FR" sz="1200" dirty="0" smtClean="0">
                <a:solidFill>
                  <a:srgbClr val="FFFFFF"/>
                </a:solidFill>
                <a:latin typeface="Arial"/>
              </a:rPr>
              <a:t>28/04/2022</a:t>
            </a:r>
            <a:endParaRPr lang="fr-FR" sz="1200" dirty="0">
              <a:solidFill>
                <a:srgbClr val="FFFFFF"/>
              </a:solidFill>
              <a:latin typeface="Arial"/>
            </a:endParaRPr>
          </a:p>
          <a:p>
            <a:pPr defTabSz="1219170"/>
            <a:r>
              <a:rPr lang="fr-FR" sz="1200" dirty="0">
                <a:solidFill>
                  <a:srgbClr val="FFFFFF"/>
                </a:solidFill>
                <a:latin typeface="Arial"/>
              </a:rPr>
              <a:t>Clôture : </a:t>
            </a:r>
            <a:r>
              <a:rPr lang="fr-FR" sz="1200" dirty="0" smtClean="0">
                <a:solidFill>
                  <a:srgbClr val="FFFFFF"/>
                </a:solidFill>
                <a:latin typeface="Arial"/>
              </a:rPr>
              <a:t>06/09/2022</a:t>
            </a:r>
          </a:p>
          <a:p>
            <a:pPr defTabSz="1219170"/>
            <a:endParaRPr lang="fr-FR" sz="1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36633" y="1256228"/>
            <a:ext cx="8355367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15000"/>
              </a:lnSpc>
            </a:pPr>
            <a:r>
              <a:rPr lang="fr-FR" sz="1200" b="1" dirty="0" smtClean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RESULTATS ATTENDUS</a:t>
            </a:r>
          </a:p>
          <a:p>
            <a:pPr algn="just" defTabSz="1219170">
              <a:lnSpc>
                <a:spcPct val="115000"/>
              </a:lnSpc>
            </a:pP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Développer des solutions innovantes de réponse à la demande </a:t>
            </a:r>
          </a:p>
          <a:p>
            <a:pPr algn="just" defTabSz="1219170">
              <a:lnSpc>
                <a:spcPct val="115000"/>
              </a:lnSpc>
            </a:pP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énergétique pour le secteur résidentiel dans le but de soutenir la transition </a:t>
            </a:r>
          </a:p>
          <a:p>
            <a:pPr algn="just" defTabSz="1219170">
              <a:lnSpc>
                <a:spcPct val="115000"/>
              </a:lnSpc>
            </a:pP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énergétique. Ces solutions doivent :</a:t>
            </a:r>
          </a:p>
          <a:p>
            <a:pPr algn="just" defTabSz="1219170">
              <a:lnSpc>
                <a:spcPct val="115000"/>
              </a:lnSpc>
            </a:pP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- Augmenter les avantages, être acceptées et appropriées par les utilisateurs finaux,</a:t>
            </a:r>
          </a:p>
          <a:p>
            <a:pPr algn="just" defTabSz="1219170">
              <a:lnSpc>
                <a:spcPct val="115000"/>
              </a:lnSpc>
            </a:pP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- Elargir la communauté des utilisateurs et permettre une approche commerciale de la réponse à la demande dans le secteur résidentiel.</a:t>
            </a:r>
          </a:p>
          <a:p>
            <a:pPr algn="just" defTabSz="1219170">
              <a:lnSpc>
                <a:spcPct val="115000"/>
              </a:lnSpc>
            </a:pPr>
            <a:endParaRPr lang="fr-FR" sz="1200" b="1" u="sng" dirty="0" smtClean="0">
              <a:solidFill>
                <a:srgbClr val="00009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5000"/>
              </a:lnSpc>
            </a:pPr>
            <a:r>
              <a:rPr lang="fr-FR" sz="1200" b="1" dirty="0" smtClean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POINTS IMPORTANTS</a:t>
            </a:r>
          </a:p>
          <a:p>
            <a:pPr algn="just" defTabSz="1219170">
              <a:lnSpc>
                <a:spcPct val="115000"/>
              </a:lnSpc>
            </a:pP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Faciliter l’engagement des utilisateurs</a:t>
            </a:r>
          </a:p>
          <a:p>
            <a:pPr algn="just" defTabSz="1219170">
              <a:lnSpc>
                <a:spcPct val="115000"/>
              </a:lnSpc>
            </a:pP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Trois sites de démonstration</a:t>
            </a:r>
          </a:p>
          <a:p>
            <a:pPr algn="just" defTabSz="1219170">
              <a:lnSpc>
                <a:spcPct val="115000"/>
              </a:lnSpc>
            </a:pP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Lien avec </a:t>
            </a: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l’initiative </a:t>
            </a: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BRIDGE</a:t>
            </a: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et le partenariat </a:t>
            </a: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Built4people </a:t>
            </a:r>
            <a:endParaRPr lang="fr-FR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5000"/>
              </a:lnSpc>
            </a:pP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Limite de la proposition augmentée à 70 pages </a:t>
            </a:r>
          </a:p>
          <a:p>
            <a:pPr algn="just" defTabSz="1219170">
              <a:lnSpc>
                <a:spcPct val="115000"/>
              </a:lnSpc>
            </a:pPr>
            <a:endParaRPr lang="fr-FR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5000"/>
              </a:lnSpc>
            </a:pPr>
            <a:r>
              <a:rPr lang="fr-FR" sz="1200" b="1" dirty="0" smtClean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fr-FR" sz="1200" b="1" u="sng" dirty="0" smtClean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indent="-171450" defTabSz="121917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fr-FR" sz="1200" b="1" dirty="0" smtClean="0">
                <a:solidFill>
                  <a:srgbClr val="000000"/>
                </a:solidFill>
              </a:rPr>
              <a:t>La science du comportement est-elle dans le champ d'application de l'appel ?</a:t>
            </a:r>
          </a:p>
          <a:p>
            <a:pPr defTabSz="1219170">
              <a:lnSpc>
                <a:spcPct val="115000"/>
              </a:lnSpc>
            </a:pPr>
            <a:r>
              <a:rPr lang="fr-FR" sz="1200" dirty="0" smtClean="0">
                <a:solidFill>
                  <a:srgbClr val="000000"/>
                </a:solidFill>
              </a:rPr>
              <a:t>Augmenter la confiance et l'acceptabilité des solutions pour les consommateurs résidentiels. </a:t>
            </a:r>
          </a:p>
          <a:p>
            <a:pPr defTabSz="1219170">
              <a:lnSpc>
                <a:spcPct val="115000"/>
              </a:lnSpc>
            </a:pPr>
            <a:r>
              <a:rPr lang="fr-FR" sz="1200" dirty="0" smtClean="0">
                <a:solidFill>
                  <a:srgbClr val="000000"/>
                </a:solidFill>
              </a:rPr>
              <a:t>Développer des outils, méthodes qui favorisent l’engagement des citoyens </a:t>
            </a:r>
          </a:p>
          <a:p>
            <a:pPr marL="171450" indent="-171450" defTabSz="121917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fr-FR" sz="1200" b="1" dirty="0" smtClean="0">
                <a:solidFill>
                  <a:srgbClr val="000000"/>
                </a:solidFill>
              </a:rPr>
              <a:t>Quelles sont les différences entre la réponse à la demande explicite et implicite ?</a:t>
            </a:r>
          </a:p>
          <a:p>
            <a:pPr defTabSz="1219170">
              <a:lnSpc>
                <a:spcPct val="115000"/>
              </a:lnSpc>
            </a:pPr>
            <a:r>
              <a:rPr lang="fr-FR" sz="1200" dirty="0" smtClean="0">
                <a:solidFill>
                  <a:srgbClr val="000000"/>
                </a:solidFill>
              </a:rPr>
              <a:t>La réponse explicite est facilitée et gérée par une tierce entité (agrégateur, fournisseur de services énergétiques, fournisseur d'énergie) // la réponse implicite est basée sur les réactions des consommateurs </a:t>
            </a:r>
          </a:p>
          <a:p>
            <a:pPr marL="171450" indent="-171450" defTabSz="121917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fr-FR" sz="1200" b="1" dirty="0" smtClean="0">
                <a:solidFill>
                  <a:srgbClr val="000000"/>
                </a:solidFill>
              </a:rPr>
              <a:t>Environnement bâti?</a:t>
            </a:r>
          </a:p>
          <a:p>
            <a:pPr defTabSz="1219170">
              <a:lnSpc>
                <a:spcPct val="115000"/>
              </a:lnSpc>
            </a:pPr>
            <a:r>
              <a:rPr lang="fr-FR" sz="1200" dirty="0" smtClean="0">
                <a:solidFill>
                  <a:srgbClr val="000000"/>
                </a:solidFill>
              </a:rPr>
              <a:t>Au delà du bâtiment </a:t>
            </a:r>
            <a:r>
              <a:rPr lang="fr-FR" sz="12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 centré sur l’usager</a:t>
            </a:r>
          </a:p>
          <a:p>
            <a:pPr defTabSz="1219170">
              <a:lnSpc>
                <a:spcPct val="115000"/>
              </a:lnSpc>
            </a:pPr>
            <a:r>
              <a:rPr lang="fr-FR" sz="1200" dirty="0" smtClean="0">
                <a:solidFill>
                  <a:srgbClr val="000000"/>
                </a:solidFill>
              </a:rPr>
              <a:t>Ensemble de la chaîne de valeur pour accélérer l'innovation centrée sur les personnes dans l'environnement bâti vers la durabilité.</a:t>
            </a:r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263171" y="231531"/>
            <a:ext cx="7687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b="1" dirty="0">
                <a:solidFill>
                  <a:schemeClr val="accent1"/>
                </a:solidFill>
              </a:rPr>
              <a:t>HORIZON-CL5-2022-D4-01-01: Demand response in energy-efficient residential </a:t>
            </a:r>
            <a:r>
              <a:rPr lang="en-US" b="1" dirty="0" smtClean="0">
                <a:solidFill>
                  <a:schemeClr val="accent1"/>
                </a:solidFill>
              </a:rPr>
              <a:t>buildings</a:t>
            </a:r>
          </a:p>
          <a:p>
            <a:pPr defTabSz="1219170"/>
            <a:r>
              <a:rPr lang="en-US" b="1" dirty="0">
                <a:solidFill>
                  <a:schemeClr val="bg1"/>
                </a:solidFill>
                <a:hlinkClick r:id="rId5"/>
              </a:rPr>
              <a:t>L</a:t>
            </a:r>
            <a:r>
              <a:rPr lang="en-US" b="1" dirty="0" smtClean="0">
                <a:solidFill>
                  <a:schemeClr val="bg1"/>
                </a:solidFill>
                <a:hlinkClick r:id="rId5"/>
              </a:rPr>
              <a:t>ien de </a:t>
            </a:r>
            <a:r>
              <a:rPr lang="en-US" b="1" dirty="0">
                <a:solidFill>
                  <a:schemeClr val="bg1"/>
                </a:solidFill>
                <a:hlinkClick r:id="rId5"/>
              </a:rPr>
              <a:t>l'appel</a:t>
            </a:r>
            <a:endParaRPr lang="en-US" b="1" dirty="0">
              <a:solidFill>
                <a:schemeClr val="bg1"/>
              </a:solidFill>
            </a:endParaRPr>
          </a:p>
          <a:p>
            <a:pPr defTabSz="1219170"/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idx="4294967295"/>
          </p:nvPr>
        </p:nvSpPr>
        <p:spPr>
          <a:xfrm>
            <a:off x="120001" y="1386496"/>
            <a:ext cx="3554096" cy="4928578"/>
          </a:xfrm>
          <a:prstGeom prst="rect">
            <a:avLst/>
          </a:prstGeom>
          <a:ln w="25400">
            <a:solidFill>
              <a:schemeClr val="accent3"/>
            </a:solidFill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72000" tIns="72000" rIns="72000" bIns="72000" anchor="t"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fr-FR" sz="1300" b="1" dirty="0" smtClean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POUR ALLER PLUS LOIN 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en-US" sz="1300" dirty="0" smtClean="0">
                <a:solidFill>
                  <a:srgbClr val="000000"/>
                </a:solidFill>
                <a:hlinkClick r:id="rId6"/>
              </a:rPr>
              <a:t>Directive 2010/31/EU, building renovation passports and relevant parts of Level</a:t>
            </a:r>
            <a:endParaRPr lang="en-US" sz="1300" dirty="0" smtClean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n-US" sz="1300" dirty="0" smtClean="0">
                <a:solidFill>
                  <a:srgbClr val="000000"/>
                </a:solidFill>
                <a:hlinkClick r:id="rId7"/>
              </a:rPr>
              <a:t>The EU Building Stock Observatory </a:t>
            </a:r>
            <a:endParaRPr lang="en-GB" sz="1300" dirty="0" smtClean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n-GB" sz="1300" dirty="0">
                <a:solidFill>
                  <a:srgbClr val="000000"/>
                </a:solidFill>
                <a:hlinkClick r:id="rId8"/>
              </a:rPr>
              <a:t>P</a:t>
            </a:r>
            <a:r>
              <a:rPr lang="en-GB" sz="1300" dirty="0" smtClean="0">
                <a:solidFill>
                  <a:srgbClr val="000000"/>
                </a:solidFill>
                <a:hlinkClick r:id="rId8"/>
              </a:rPr>
              <a:t>lan </a:t>
            </a:r>
            <a:r>
              <a:rPr lang="en-GB" sz="1300" dirty="0" err="1" smtClean="0">
                <a:solidFill>
                  <a:srgbClr val="000000"/>
                </a:solidFill>
                <a:hlinkClick r:id="rId8"/>
              </a:rPr>
              <a:t>stratégique</a:t>
            </a:r>
            <a:r>
              <a:rPr lang="en-GB" sz="1300" dirty="0" smtClean="0">
                <a:solidFill>
                  <a:srgbClr val="000000"/>
                </a:solidFill>
                <a:hlinkClick r:id="rId8"/>
              </a:rPr>
              <a:t> 2021-2024 Horizon Europe</a:t>
            </a:r>
            <a:endParaRPr lang="en-GB" sz="1300" dirty="0" smtClean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n-GB" sz="1300" dirty="0" smtClean="0">
                <a:solidFill>
                  <a:srgbClr val="000000"/>
                </a:solidFill>
                <a:hlinkClick r:id="rId9"/>
              </a:rPr>
              <a:t>Renovation wave for Europe</a:t>
            </a:r>
            <a:endParaRPr lang="en-GB" sz="1300" dirty="0" smtClean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endParaRPr lang="en-GB" sz="12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endParaRPr lang="en-GB" sz="1200" dirty="0" smtClean="0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</a:pPr>
            <a:r>
              <a:rPr lang="en-GB" sz="1400" b="1" dirty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APPERCU DE PROJETS DÉJÀ FINANCÉS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13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H2020-EE-2017-PPP</a:t>
            </a:r>
            <a:r>
              <a:rPr lang="fr-FR" sz="13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300" dirty="0" smtClean="0"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TABEDE</a:t>
            </a:r>
            <a:r>
              <a:rPr lang="fr-FR" sz="13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fr-FR" sz="13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H2020-EE-2017-RIA-IA </a:t>
            </a:r>
            <a:r>
              <a:rPr lang="en-GB" sz="1300" dirty="0" smtClean="0"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inBETWEEN</a:t>
            </a:r>
            <a:r>
              <a:rPr lang="en-GB" sz="13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fr-FR" sz="1300" dirty="0">
                <a:ea typeface="Times New Roman" panose="02020603050405020304" pitchFamily="18" charset="0"/>
                <a:cs typeface="Times New Roman" panose="02020603050405020304" pitchFamily="18" charset="0"/>
              </a:rPr>
              <a:t>H2020-EE-2017-PPP </a:t>
            </a:r>
            <a:r>
              <a:rPr lang="en-GB" sz="1300" dirty="0" smtClean="0"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HOLISDER</a:t>
            </a:r>
            <a:endParaRPr lang="en-GB" sz="13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fr-FR" sz="13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H2020-LC-SC3-2019-ES-SCC</a:t>
            </a:r>
            <a:r>
              <a:rPr lang="en-GB" sz="1300" dirty="0" smtClean="0"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 </a:t>
            </a:r>
            <a:r>
              <a:rPr lang="en-GB" sz="1600" dirty="0" smtClean="0"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ebalance+</a:t>
            </a:r>
            <a:endParaRPr lang="en-GB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16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16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16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03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33122C9-A0B9-462F-8757-0847AD287B63}" type="slidenum">
              <a:rPr lang="fr-FR">
                <a:solidFill>
                  <a:srgbClr val="000091"/>
                </a:solidFill>
                <a:latin typeface="Arial"/>
              </a:rPr>
              <a:pPr defTabSz="1219170"/>
              <a:t>25</a:t>
            </a:fld>
            <a:endParaRPr lang="fr-FR" dirty="0">
              <a:solidFill>
                <a:srgbClr val="000091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62288" y="877862"/>
            <a:ext cx="2526159" cy="1200329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1219170"/>
            <a:r>
              <a:rPr lang="fr-FR" sz="1200" i="1" dirty="0" smtClean="0">
                <a:solidFill>
                  <a:srgbClr val="FFFFFF"/>
                </a:solidFill>
                <a:latin typeface="Arial"/>
              </a:rPr>
              <a:t>INFORMATIONS</a:t>
            </a:r>
          </a:p>
          <a:p>
            <a:pPr defTabSz="1219170"/>
            <a:r>
              <a:rPr lang="fr-FR" sz="1200" dirty="0" smtClean="0">
                <a:solidFill>
                  <a:srgbClr val="FFFFFF"/>
                </a:solidFill>
                <a:latin typeface="Arial"/>
              </a:rPr>
              <a:t>IA </a:t>
            </a:r>
            <a:r>
              <a:rPr lang="fr-FR" sz="1200" dirty="0">
                <a:solidFill>
                  <a:srgbClr val="FFFFFF"/>
                </a:solidFill>
                <a:latin typeface="Arial"/>
              </a:rPr>
              <a:t>(TRL en fin de projet 6-7 )</a:t>
            </a:r>
          </a:p>
          <a:p>
            <a:pPr defTabSz="1219170"/>
            <a:r>
              <a:rPr lang="fr-FR" sz="1200" dirty="0">
                <a:solidFill>
                  <a:srgbClr val="FFFFFF"/>
                </a:solidFill>
                <a:latin typeface="Arial"/>
              </a:rPr>
              <a:t>Nb estimé projets financés : </a:t>
            </a:r>
            <a:r>
              <a:rPr lang="fr-FR" sz="1200" dirty="0" smtClean="0">
                <a:solidFill>
                  <a:srgbClr val="FFFFFF"/>
                </a:solidFill>
                <a:latin typeface="Arial"/>
              </a:rPr>
              <a:t>2-3</a:t>
            </a:r>
            <a:endParaRPr lang="fr-FR" sz="1200" dirty="0">
              <a:solidFill>
                <a:srgbClr val="FFFFFF"/>
              </a:solidFill>
              <a:latin typeface="Arial"/>
            </a:endParaRPr>
          </a:p>
          <a:p>
            <a:pPr defTabSz="1219170"/>
            <a:r>
              <a:rPr lang="fr-FR" sz="1200" dirty="0">
                <a:solidFill>
                  <a:srgbClr val="FFFFFF"/>
                </a:solidFill>
                <a:latin typeface="Arial"/>
              </a:rPr>
              <a:t>Budget/projet : </a:t>
            </a:r>
            <a:r>
              <a:rPr lang="fr-FR" sz="1200" dirty="0" smtClean="0">
                <a:solidFill>
                  <a:srgbClr val="FFFFFF"/>
                </a:solidFill>
                <a:latin typeface="Arial"/>
              </a:rPr>
              <a:t>4 à 6 M</a:t>
            </a:r>
            <a:r>
              <a:rPr lang="fr-FR" sz="1200" dirty="0">
                <a:solidFill>
                  <a:srgbClr val="FFFFFF"/>
                </a:solidFill>
                <a:latin typeface="Arial"/>
              </a:rPr>
              <a:t>€</a:t>
            </a:r>
          </a:p>
          <a:p>
            <a:pPr defTabSz="1219170"/>
            <a:r>
              <a:rPr lang="fr-FR" sz="1200" dirty="0">
                <a:solidFill>
                  <a:srgbClr val="FFFFFF"/>
                </a:solidFill>
                <a:latin typeface="Arial"/>
              </a:rPr>
              <a:t>Ouverture : </a:t>
            </a:r>
            <a:r>
              <a:rPr lang="fr-FR" sz="1200" dirty="0" smtClean="0">
                <a:solidFill>
                  <a:srgbClr val="FFFFFF"/>
                </a:solidFill>
                <a:latin typeface="Arial"/>
              </a:rPr>
              <a:t>28/04/2022</a:t>
            </a:r>
            <a:endParaRPr lang="fr-FR" sz="1200" dirty="0">
              <a:solidFill>
                <a:srgbClr val="FFFFFF"/>
              </a:solidFill>
              <a:latin typeface="Arial"/>
            </a:endParaRPr>
          </a:p>
          <a:p>
            <a:pPr defTabSz="1219170"/>
            <a:r>
              <a:rPr lang="fr-FR" sz="1200" dirty="0">
                <a:solidFill>
                  <a:srgbClr val="FFFFFF"/>
                </a:solidFill>
                <a:latin typeface="Arial"/>
              </a:rPr>
              <a:t>Clôture : </a:t>
            </a:r>
            <a:r>
              <a:rPr lang="fr-FR" sz="1200" dirty="0" smtClean="0">
                <a:solidFill>
                  <a:srgbClr val="FFFFFF"/>
                </a:solidFill>
                <a:latin typeface="Arial"/>
              </a:rPr>
              <a:t>06/09/2022</a:t>
            </a:r>
            <a:endParaRPr lang="fr-FR" sz="1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95735" y="1355818"/>
            <a:ext cx="8355367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15000"/>
              </a:lnSpc>
            </a:pPr>
            <a:r>
              <a:rPr lang="fr-FR" sz="1400" b="1" dirty="0" smtClean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RESULTATS ATTENDUS</a:t>
            </a:r>
          </a:p>
          <a:p>
            <a:pPr algn="just" defTabSz="1219170">
              <a:lnSpc>
                <a:spcPct val="115000"/>
              </a:lnSpc>
            </a:pP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Accélérer la transition vers une nouvelle génération de constructions </a:t>
            </a: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</a:p>
          <a:p>
            <a:pPr algn="just" defTabSz="1219170">
              <a:lnSpc>
                <a:spcPct val="115000"/>
              </a:lnSpc>
            </a:pP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de rénovations 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pour des résidences à haute performance énergétique et </a:t>
            </a:r>
            <a:endParaRPr lang="fr-FR" sz="1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5000"/>
              </a:lnSpc>
            </a:pP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neutre sur 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plan climatique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defTabSz="1219170">
              <a:lnSpc>
                <a:spcPct val="115000"/>
              </a:lnSpc>
            </a:pP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Intégrer 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FR" sz="1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EnR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des solutions de stockage et technologies intelligentes.</a:t>
            </a:r>
          </a:p>
          <a:p>
            <a:pPr algn="just" defTabSz="1219170">
              <a:lnSpc>
                <a:spcPct val="115000"/>
              </a:lnSpc>
            </a:pP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Veiller à l’adaptabilité 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de bâtiments et de la technologie aux différents profils d’utilisateur pour améliorer la qualité de l’air, la </a:t>
            </a: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santé…</a:t>
            </a:r>
          </a:p>
          <a:p>
            <a:pPr algn="just" defTabSz="1219170">
              <a:lnSpc>
                <a:spcPct val="115000"/>
              </a:lnSpc>
            </a:pP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Améliorer 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les compétences des professionnels du </a:t>
            </a: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secteur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pour soutenir la transition</a:t>
            </a:r>
            <a:endParaRPr lang="fr-FR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5000"/>
              </a:lnSpc>
            </a:pPr>
            <a:endParaRPr lang="fr-FR" sz="1400" b="1" u="sng" dirty="0" smtClean="0">
              <a:solidFill>
                <a:srgbClr val="00009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5000"/>
              </a:lnSpc>
            </a:pPr>
            <a:r>
              <a:rPr lang="fr-FR" sz="1400" b="1" dirty="0" smtClean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POINTS IMPORTANTS</a:t>
            </a:r>
          </a:p>
          <a:p>
            <a:pPr algn="just" defTabSz="1219170">
              <a:lnSpc>
                <a:spcPct val="115000"/>
              </a:lnSpc>
            </a:pP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Etudier et démontrer de nouvelles approches de construction/rénovation de bâtiments à énergie positive </a:t>
            </a:r>
            <a:endParaRPr lang="fr-FR" sz="1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5000"/>
              </a:lnSpc>
            </a:pP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Trois </a:t>
            </a: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sites 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de démonstration</a:t>
            </a:r>
          </a:p>
          <a:p>
            <a:pPr algn="just" defTabSz="1219170">
              <a:lnSpc>
                <a:spcPct val="115000"/>
              </a:lnSpc>
            </a:pP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Collaborer 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avec des projets européens, synergies avec le partenariat européen 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Built4people </a:t>
            </a:r>
            <a:endParaRPr lang="fr-FR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5000"/>
              </a:lnSpc>
            </a:pP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Limite 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de la proposition augmentée à 70 </a:t>
            </a: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pages</a:t>
            </a:r>
          </a:p>
          <a:p>
            <a:pPr algn="just" defTabSz="1219170">
              <a:lnSpc>
                <a:spcPct val="115000"/>
              </a:lnSpc>
            </a:pPr>
            <a:endParaRPr lang="fr-FR" sz="1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5000"/>
              </a:lnSpc>
            </a:pPr>
            <a:r>
              <a:rPr lang="fr-FR" sz="1400" b="1" dirty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fr-FR" sz="1400" b="1" u="sng" dirty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indent="-171450" defTabSz="121917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rgbClr val="000000"/>
                </a:solidFill>
              </a:rPr>
              <a:t>Environnement </a:t>
            </a:r>
            <a:r>
              <a:rPr lang="fr-FR" sz="1400" b="1" dirty="0">
                <a:solidFill>
                  <a:srgbClr val="000000"/>
                </a:solidFill>
              </a:rPr>
              <a:t>bâti?</a:t>
            </a:r>
          </a:p>
          <a:p>
            <a:pPr defTabSz="1219170">
              <a:lnSpc>
                <a:spcPct val="115000"/>
              </a:lnSpc>
            </a:pPr>
            <a:r>
              <a:rPr lang="fr-FR" sz="1400" dirty="0">
                <a:solidFill>
                  <a:srgbClr val="000000"/>
                </a:solidFill>
              </a:rPr>
              <a:t>Au delà du bâtiment </a:t>
            </a:r>
            <a:r>
              <a:rPr lang="fr-FR" sz="1400" dirty="0">
                <a:solidFill>
                  <a:srgbClr val="000000"/>
                </a:solidFill>
                <a:sym typeface="Wingdings" panose="05000000000000000000" pitchFamily="2" charset="2"/>
              </a:rPr>
              <a:t> </a:t>
            </a:r>
            <a:r>
              <a:rPr lang="fr-FR" sz="1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centré </a:t>
            </a:r>
            <a:r>
              <a:rPr lang="fr-FR" sz="1400" dirty="0">
                <a:solidFill>
                  <a:srgbClr val="000000"/>
                </a:solidFill>
                <a:sym typeface="Wingdings" panose="05000000000000000000" pitchFamily="2" charset="2"/>
              </a:rPr>
              <a:t>sur l’usager</a:t>
            </a:r>
          </a:p>
          <a:p>
            <a:pPr defTabSz="1219170">
              <a:lnSpc>
                <a:spcPct val="115000"/>
              </a:lnSpc>
            </a:pPr>
            <a:r>
              <a:rPr lang="fr-FR" sz="1400" dirty="0">
                <a:solidFill>
                  <a:srgbClr val="000000"/>
                </a:solidFill>
              </a:rPr>
              <a:t>Ensemble de la chaîne de valeur pour accélérer l'innovation centrée sur les personnes dans l'environnement bâti vers la durabilité.</a:t>
            </a:r>
          </a:p>
          <a:p>
            <a:pPr algn="just" defTabSz="1219170">
              <a:lnSpc>
                <a:spcPct val="115000"/>
              </a:lnSpc>
            </a:pPr>
            <a:endParaRPr lang="fr-FR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5000"/>
              </a:lnSpc>
            </a:pPr>
            <a:endParaRPr lang="fr-FR" sz="1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5000"/>
              </a:lnSpc>
            </a:pPr>
            <a:endParaRPr lang="fr-FR" sz="1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>
              <a:lnSpc>
                <a:spcPct val="115000"/>
              </a:lnSpc>
            </a:pP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253646" y="240000"/>
            <a:ext cx="7687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b="1" dirty="0">
                <a:solidFill>
                  <a:schemeClr val="accent1"/>
                </a:solidFill>
              </a:rPr>
              <a:t>HORIZON-CL5-2022-D4-01-02: Renewable-intensive, energy positive </a:t>
            </a:r>
            <a:r>
              <a:rPr lang="en-US" b="1" dirty="0" smtClean="0">
                <a:solidFill>
                  <a:schemeClr val="accent1"/>
                </a:solidFill>
              </a:rPr>
              <a:t>homes</a:t>
            </a:r>
          </a:p>
          <a:p>
            <a:pPr defTabSz="1219170"/>
            <a:r>
              <a:rPr lang="en-US" b="1" dirty="0" smtClean="0">
                <a:solidFill>
                  <a:schemeClr val="accent1"/>
                </a:solidFill>
                <a:hlinkClick r:id="rId4"/>
              </a:rPr>
              <a:t>Lien de l'appel</a:t>
            </a:r>
            <a:endParaRPr lang="en-US" b="1" dirty="0" smtClean="0">
              <a:solidFill>
                <a:schemeClr val="accent1"/>
              </a:solidFill>
            </a:endParaRPr>
          </a:p>
          <a:p>
            <a:pPr defTabSz="1219170"/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idx="4294967295"/>
          </p:nvPr>
        </p:nvSpPr>
        <p:spPr>
          <a:xfrm>
            <a:off x="448056" y="1344206"/>
            <a:ext cx="3247679" cy="4928578"/>
          </a:xfrm>
          <a:prstGeom prst="rect">
            <a:avLst/>
          </a:prstGeom>
          <a:ln w="25400">
            <a:solidFill>
              <a:schemeClr val="accent3"/>
            </a:solidFill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72000" tIns="72000" rIns="72000" bIns="72000" anchor="t"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fr-FR" sz="1200" b="1" dirty="0" smtClean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POUR ALLER PLUS LOIN 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hlinkClick r:id="rId5"/>
              </a:rPr>
              <a:t>Directive 2010/31/EU, building renovation passports and relevant parts of Level</a:t>
            </a:r>
            <a:endParaRPr lang="en-US" sz="12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hlinkClick r:id="rId6"/>
              </a:rPr>
              <a:t>the EU Building Stock Observatory </a:t>
            </a:r>
            <a:endParaRPr lang="en-GB" sz="12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n-GB" sz="1200" dirty="0">
                <a:solidFill>
                  <a:srgbClr val="000000"/>
                </a:solidFill>
                <a:hlinkClick r:id="rId7"/>
              </a:rPr>
              <a:t>plan </a:t>
            </a:r>
            <a:r>
              <a:rPr lang="en-GB" sz="1200" dirty="0" err="1">
                <a:solidFill>
                  <a:srgbClr val="000000"/>
                </a:solidFill>
                <a:hlinkClick r:id="rId7"/>
              </a:rPr>
              <a:t>stratégique</a:t>
            </a:r>
            <a:r>
              <a:rPr lang="en-GB" sz="1200" dirty="0">
                <a:solidFill>
                  <a:srgbClr val="000000"/>
                </a:solidFill>
                <a:hlinkClick r:id="rId7"/>
              </a:rPr>
              <a:t> 2021-2024 Horizon Europe</a:t>
            </a:r>
            <a:endParaRPr lang="en-GB" sz="12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n-GB" sz="1200" dirty="0">
                <a:solidFill>
                  <a:srgbClr val="000000"/>
                </a:solidFill>
                <a:hlinkClick r:id="rId8"/>
              </a:rPr>
              <a:t>Renovation wave for Europe</a:t>
            </a:r>
            <a:endParaRPr lang="en-GB" sz="12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fr-FR" sz="1200" dirty="0" smtClean="0">
                <a:solidFill>
                  <a:srgbClr val="000000"/>
                </a:solidFill>
                <a:hlinkClick r:id="rId9"/>
              </a:rPr>
              <a:t>Plan d’action en faveur de l’économie circulaire</a:t>
            </a:r>
            <a:endParaRPr lang="fr-FR" sz="1200" dirty="0" smtClean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fr-FR" sz="1200" dirty="0" smtClean="0">
                <a:solidFill>
                  <a:srgbClr val="000000"/>
                </a:solidFill>
                <a:hlinkClick r:id="rId10"/>
              </a:rPr>
              <a:t>Stratégie européenne sur l’intégration du système énergétique</a:t>
            </a:r>
            <a:endParaRPr lang="en-GB" sz="1200" dirty="0" smtClean="0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</a:pPr>
            <a:r>
              <a:rPr lang="en-GB" sz="1200" b="1" dirty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APPERCU DE PROJETS DÉJÀ FINANCÉS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H2020-LC-SC3-EE-2020-2  </a:t>
            </a:r>
            <a:r>
              <a:rPr lang="en-GB" sz="1200" dirty="0" err="1" smtClean="0"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SEEtheSkills</a:t>
            </a:r>
            <a:r>
              <a:rPr lang="en-GB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smtClean="0"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BUS-</a:t>
            </a:r>
            <a:r>
              <a:rPr lang="en-GB" sz="1200" dirty="0" err="1" smtClean="0"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GOCircular</a:t>
            </a: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smtClean="0"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ARISE</a:t>
            </a:r>
            <a:endParaRPr lang="en-GB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H2020-LC-GD-2020-7 </a:t>
            </a:r>
            <a:r>
              <a:rPr lang="en-GB" sz="1200" dirty="0" smtClean="0"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PROBONO</a:t>
            </a:r>
            <a:r>
              <a:rPr lang="en-GB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ARV</a:t>
            </a: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200" dirty="0" err="1" smtClean="0"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oPENLab</a:t>
            </a:r>
            <a:endParaRPr lang="en-GB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H2020-LC-SC3-EE-2020-2 </a:t>
            </a:r>
            <a:r>
              <a:rPr lang="en-GB" sz="1200" dirty="0" smtClean="0"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NEON</a:t>
            </a:r>
            <a:endParaRPr lang="en-GB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H2020-EE-2016-CSA</a:t>
            </a:r>
            <a:r>
              <a:rPr lang="en-GB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smtClean="0">
                <a:ea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A-ZEB</a:t>
            </a:r>
            <a:endParaRPr lang="en-GB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0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33122C9-A0B9-462F-8757-0847AD287B63}" type="slidenum">
              <a:rPr lang="fr-FR">
                <a:solidFill>
                  <a:srgbClr val="000091"/>
                </a:solidFill>
                <a:latin typeface="Arial"/>
              </a:rPr>
              <a:pPr defTabSz="1219170"/>
              <a:t>26</a:t>
            </a:fld>
            <a:endParaRPr lang="fr-FR" dirty="0">
              <a:solidFill>
                <a:srgbClr val="000091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62288" y="877862"/>
            <a:ext cx="2526159" cy="1384995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1219170"/>
            <a:r>
              <a:rPr lang="fr-FR" sz="1200" i="1" dirty="0" smtClean="0">
                <a:solidFill>
                  <a:srgbClr val="FFFFFF"/>
                </a:solidFill>
                <a:latin typeface="Arial"/>
              </a:rPr>
              <a:t>INFORMATIONS</a:t>
            </a:r>
          </a:p>
          <a:p>
            <a:pPr defTabSz="1219170"/>
            <a:r>
              <a:rPr lang="fr-FR" sz="1200" dirty="0" smtClean="0">
                <a:solidFill>
                  <a:srgbClr val="FFFFFF"/>
                </a:solidFill>
                <a:latin typeface="Arial"/>
              </a:rPr>
              <a:t>IA </a:t>
            </a:r>
            <a:r>
              <a:rPr lang="fr-FR" sz="1200" dirty="0">
                <a:solidFill>
                  <a:srgbClr val="FFFFFF"/>
                </a:solidFill>
                <a:latin typeface="Arial"/>
              </a:rPr>
              <a:t>(TRL en fin de projet 8</a:t>
            </a:r>
            <a:r>
              <a:rPr lang="fr-FR" sz="1200" dirty="0" smtClean="0">
                <a:solidFill>
                  <a:srgbClr val="FFFFFF"/>
                </a:solidFill>
                <a:latin typeface="Arial"/>
              </a:rPr>
              <a:t>)</a:t>
            </a:r>
            <a:endParaRPr lang="fr-FR" sz="1200" dirty="0">
              <a:solidFill>
                <a:srgbClr val="FFFFFF"/>
              </a:solidFill>
              <a:latin typeface="Arial"/>
            </a:endParaRPr>
          </a:p>
          <a:p>
            <a:pPr defTabSz="1219170"/>
            <a:r>
              <a:rPr lang="fr-FR" sz="1200" dirty="0">
                <a:solidFill>
                  <a:srgbClr val="FFFFFF"/>
                </a:solidFill>
                <a:latin typeface="Arial"/>
              </a:rPr>
              <a:t>Nb estimé projets financés : </a:t>
            </a:r>
            <a:r>
              <a:rPr lang="fr-FR" sz="1200" dirty="0" smtClean="0">
                <a:solidFill>
                  <a:srgbClr val="FFFFFF"/>
                </a:solidFill>
                <a:latin typeface="Arial"/>
              </a:rPr>
              <a:t>2-3</a:t>
            </a:r>
            <a:endParaRPr lang="fr-FR" sz="1200" dirty="0">
              <a:solidFill>
                <a:srgbClr val="FFFFFF"/>
              </a:solidFill>
              <a:latin typeface="Arial"/>
            </a:endParaRPr>
          </a:p>
          <a:p>
            <a:pPr defTabSz="1219170"/>
            <a:r>
              <a:rPr lang="fr-FR" sz="1200" dirty="0">
                <a:solidFill>
                  <a:srgbClr val="FFFFFF"/>
                </a:solidFill>
                <a:latin typeface="Arial"/>
              </a:rPr>
              <a:t>Budget/projet : </a:t>
            </a:r>
            <a:r>
              <a:rPr lang="fr-FR" sz="1200" dirty="0" smtClean="0">
                <a:solidFill>
                  <a:srgbClr val="FFFFFF"/>
                </a:solidFill>
                <a:latin typeface="Arial"/>
              </a:rPr>
              <a:t>4 à 6 M</a:t>
            </a:r>
            <a:r>
              <a:rPr lang="fr-FR" sz="1200" dirty="0">
                <a:solidFill>
                  <a:srgbClr val="FFFFFF"/>
                </a:solidFill>
                <a:latin typeface="Arial"/>
              </a:rPr>
              <a:t>€</a:t>
            </a:r>
          </a:p>
          <a:p>
            <a:pPr defTabSz="1219170"/>
            <a:r>
              <a:rPr lang="fr-FR" sz="1200" dirty="0">
                <a:solidFill>
                  <a:srgbClr val="FFFFFF"/>
                </a:solidFill>
                <a:latin typeface="Arial"/>
              </a:rPr>
              <a:t>Ouverture : </a:t>
            </a:r>
            <a:r>
              <a:rPr lang="fr-FR" sz="1200" dirty="0" smtClean="0">
                <a:solidFill>
                  <a:srgbClr val="FFFFFF"/>
                </a:solidFill>
                <a:latin typeface="Arial"/>
              </a:rPr>
              <a:t>28/04/2022</a:t>
            </a:r>
            <a:endParaRPr lang="fr-FR" sz="1200" dirty="0">
              <a:solidFill>
                <a:srgbClr val="FFFFFF"/>
              </a:solidFill>
              <a:latin typeface="Arial"/>
            </a:endParaRPr>
          </a:p>
          <a:p>
            <a:pPr defTabSz="1219170"/>
            <a:r>
              <a:rPr lang="fr-FR" sz="1200" dirty="0">
                <a:solidFill>
                  <a:srgbClr val="FFFFFF"/>
                </a:solidFill>
                <a:latin typeface="Arial"/>
              </a:rPr>
              <a:t>Clôture : </a:t>
            </a:r>
            <a:r>
              <a:rPr lang="fr-FR" sz="1200" dirty="0" smtClean="0">
                <a:solidFill>
                  <a:srgbClr val="FFFFFF"/>
                </a:solidFill>
                <a:latin typeface="Arial"/>
              </a:rPr>
              <a:t>06/09/2022</a:t>
            </a:r>
          </a:p>
          <a:p>
            <a:pPr defTabSz="1219170"/>
            <a:endParaRPr lang="fr-FR" sz="1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95735" y="1235665"/>
            <a:ext cx="8355367" cy="5206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15000"/>
              </a:lnSpc>
            </a:pPr>
            <a:r>
              <a:rPr lang="fr-FR" sz="1600" b="1" dirty="0" smtClean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RESULTATS ATTENDUS</a:t>
            </a:r>
          </a:p>
          <a:p>
            <a:pPr marL="171450" indent="-171450" algn="just" defTabSz="1219170">
              <a:lnSpc>
                <a:spcPct val="115000"/>
              </a:lnSpc>
              <a:buFontTx/>
              <a:buChar char="-"/>
            </a:pPr>
            <a:r>
              <a:rPr lang="fr-FR" sz="15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FR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solutions innovantes, abordables, </a:t>
            </a:r>
            <a:r>
              <a:rPr lang="fr-FR" sz="15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conviviales </a:t>
            </a:r>
            <a:r>
              <a:rPr lang="fr-FR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et accessibles </a:t>
            </a:r>
            <a:endParaRPr lang="fr-FR" sz="15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5000"/>
              </a:lnSpc>
            </a:pPr>
            <a:r>
              <a:rPr lang="fr-FR" sz="15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pour surveiller et </a:t>
            </a:r>
            <a:r>
              <a:rPr lang="fr-FR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améliorer en permanence la performance </a:t>
            </a:r>
            <a:endParaRPr lang="fr-FR" sz="15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5000"/>
              </a:lnSpc>
            </a:pPr>
            <a:r>
              <a:rPr lang="fr-FR" sz="15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énergétique des </a:t>
            </a:r>
            <a:r>
              <a:rPr lang="fr-FR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bâtiments.</a:t>
            </a:r>
          </a:p>
          <a:p>
            <a:pPr marL="171450" indent="-171450" algn="just" defTabSz="1219170">
              <a:lnSpc>
                <a:spcPct val="115000"/>
              </a:lnSpc>
              <a:buFontTx/>
              <a:buChar char="-"/>
            </a:pPr>
            <a:r>
              <a:rPr lang="fr-FR" sz="15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fr-FR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performance énergétique accrue des bâtiments grâce à l’emploi des énergies </a:t>
            </a:r>
            <a:endParaRPr lang="fr-FR" sz="15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5000"/>
              </a:lnSpc>
            </a:pPr>
            <a:r>
              <a:rPr lang="fr-FR" sz="15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renouvelables </a:t>
            </a:r>
            <a:r>
              <a:rPr lang="fr-FR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et du stockage et des services.</a:t>
            </a:r>
          </a:p>
          <a:p>
            <a:pPr algn="just" defTabSz="1219170">
              <a:lnSpc>
                <a:spcPct val="115000"/>
              </a:lnSpc>
            </a:pPr>
            <a:r>
              <a:rPr lang="fr-FR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- Une utilisation plus facile et plus systématique des produits et services intelligents pour réaliser des économies lorsque la rénovation énergétique n'est pas envisageable.</a:t>
            </a:r>
          </a:p>
          <a:p>
            <a:pPr algn="just" defTabSz="1219170">
              <a:lnSpc>
                <a:spcPct val="115000"/>
              </a:lnSpc>
            </a:pPr>
            <a:r>
              <a:rPr lang="fr-FR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- Une meilleure reproductibilité des solutions de technologie intelligente</a:t>
            </a:r>
          </a:p>
          <a:p>
            <a:pPr algn="just" defTabSz="1219170">
              <a:lnSpc>
                <a:spcPct val="115000"/>
              </a:lnSpc>
            </a:pPr>
            <a:endParaRPr lang="fr-FR" sz="1600" b="1" u="sng" dirty="0" smtClean="0">
              <a:solidFill>
                <a:srgbClr val="00009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5000"/>
              </a:lnSpc>
            </a:pPr>
            <a:r>
              <a:rPr lang="fr-FR" sz="1600" b="1" dirty="0" smtClean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POINTS IMPORTANTS</a:t>
            </a:r>
          </a:p>
          <a:p>
            <a:pPr algn="just" defTabSz="1219170">
              <a:lnSpc>
                <a:spcPct val="115000"/>
              </a:lnSpc>
            </a:pPr>
            <a:r>
              <a:rPr lang="fr-FR" sz="15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Trois sites de démonstration</a:t>
            </a:r>
          </a:p>
          <a:p>
            <a:pPr algn="just" defTabSz="1219170">
              <a:lnSpc>
                <a:spcPct val="115000"/>
              </a:lnSpc>
            </a:pPr>
            <a:r>
              <a:rPr lang="fr-FR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Veiller à l’acceptabilité des innovations et l’usage</a:t>
            </a:r>
            <a:r>
              <a:rPr lang="fr-FR" sz="15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1219170">
              <a:lnSpc>
                <a:spcPct val="115000"/>
              </a:lnSpc>
            </a:pPr>
            <a:r>
              <a:rPr lang="fr-FR" sz="15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Concevoir le projet de manière à intégrer les résultats/livrables dans un journal de bord numérique du bâtiment  </a:t>
            </a:r>
          </a:p>
          <a:p>
            <a:pPr algn="just" defTabSz="1219170">
              <a:lnSpc>
                <a:spcPct val="115000"/>
              </a:lnSpc>
            </a:pPr>
            <a:r>
              <a:rPr lang="fr-FR" sz="15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Suivre </a:t>
            </a:r>
            <a:r>
              <a:rPr lang="fr-FR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la directive 2010/31/UE</a:t>
            </a:r>
            <a:endParaRPr lang="fr-FR" sz="15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5000"/>
              </a:lnSpc>
            </a:pPr>
            <a:r>
              <a:rPr lang="fr-FR" sz="15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Collaborer </a:t>
            </a:r>
            <a:r>
              <a:rPr lang="fr-FR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avec des projets européens, synergies avec le partenariat européen </a:t>
            </a:r>
            <a:r>
              <a:rPr lang="fr-FR" sz="1500" dirty="0"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Built4people </a:t>
            </a:r>
            <a:endParaRPr lang="fr-FR" sz="15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5000"/>
              </a:lnSpc>
            </a:pPr>
            <a:r>
              <a:rPr lang="fr-FR" sz="15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Limite </a:t>
            </a:r>
            <a:r>
              <a:rPr lang="fr-FR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de la proposition augmentée à 70 pages</a:t>
            </a:r>
          </a:p>
          <a:p>
            <a:pPr algn="just" defTabSz="1219170">
              <a:lnSpc>
                <a:spcPct val="115000"/>
              </a:lnSpc>
            </a:pPr>
            <a:endParaRPr lang="fr-FR" sz="16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263171" y="231531"/>
            <a:ext cx="7687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b="1" dirty="0">
                <a:solidFill>
                  <a:schemeClr val="accent1"/>
                </a:solidFill>
              </a:rPr>
              <a:t>HORIZON-CL5-2022-D4-01-03: Smarter buildings for better energy performance </a:t>
            </a:r>
            <a:r>
              <a:rPr lang="en-US" b="1" dirty="0" smtClean="0">
                <a:solidFill>
                  <a:schemeClr val="accent1"/>
                </a:solidFill>
                <a:hlinkClick r:id="rId4"/>
              </a:rPr>
              <a:t>Lien de l'appel</a:t>
            </a:r>
            <a:endParaRPr lang="en-US" b="1" dirty="0" smtClean="0">
              <a:solidFill>
                <a:schemeClr val="accent1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idx="4294967295"/>
          </p:nvPr>
        </p:nvSpPr>
        <p:spPr>
          <a:xfrm>
            <a:off x="448056" y="1344206"/>
            <a:ext cx="3247679" cy="4928578"/>
          </a:xfrm>
          <a:prstGeom prst="rect">
            <a:avLst/>
          </a:prstGeom>
          <a:ln w="25400">
            <a:solidFill>
              <a:schemeClr val="accent3"/>
            </a:solidFill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72000" tIns="72000" rIns="72000" bIns="72000" anchor="t">
            <a:normAutofit fontScale="92500"/>
          </a:bodyPr>
          <a:lstStyle/>
          <a:p>
            <a:pPr algn="just">
              <a:lnSpc>
                <a:spcPct val="115000"/>
              </a:lnSpc>
            </a:pPr>
            <a:r>
              <a:rPr lang="fr-FR" sz="1200" b="1" dirty="0" smtClean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POUR ALLER PLUS LOIN 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hlinkClick r:id="rId5"/>
              </a:rPr>
              <a:t>Directive 2010/31/EU, building renovation passports and relevant parts of Level</a:t>
            </a:r>
            <a:endParaRPr lang="en-US" sz="12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hlinkClick r:id="rId6"/>
              </a:rPr>
              <a:t>the EU Building Stock Observatory </a:t>
            </a:r>
            <a:endParaRPr lang="en-GB" sz="12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n-GB" sz="1200" dirty="0">
                <a:solidFill>
                  <a:srgbClr val="000000"/>
                </a:solidFill>
                <a:hlinkClick r:id="rId7"/>
              </a:rPr>
              <a:t>plan </a:t>
            </a:r>
            <a:r>
              <a:rPr lang="en-GB" sz="1200" dirty="0" err="1">
                <a:solidFill>
                  <a:srgbClr val="000000"/>
                </a:solidFill>
                <a:hlinkClick r:id="rId7"/>
              </a:rPr>
              <a:t>stratégique</a:t>
            </a:r>
            <a:r>
              <a:rPr lang="en-GB" sz="1200" dirty="0">
                <a:solidFill>
                  <a:srgbClr val="000000"/>
                </a:solidFill>
                <a:hlinkClick r:id="rId7"/>
              </a:rPr>
              <a:t> 2021-2024 Horizon Europe</a:t>
            </a:r>
            <a:endParaRPr lang="en-GB" sz="12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n-GB" sz="1200" dirty="0">
                <a:solidFill>
                  <a:srgbClr val="000000"/>
                </a:solidFill>
                <a:hlinkClick r:id="rId8"/>
              </a:rPr>
              <a:t>Renovation wave for Europe</a:t>
            </a:r>
            <a:endParaRPr lang="en-GB" sz="12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fr-FR" sz="1200" dirty="0">
                <a:solidFill>
                  <a:srgbClr val="000000"/>
                </a:solidFill>
                <a:hlinkClick r:id="rId9"/>
              </a:rPr>
              <a:t>Plan d’action en faveur de l’économie circulaire</a:t>
            </a:r>
            <a:endParaRPr lang="fr-FR" sz="12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fr-FR" sz="1200" dirty="0">
                <a:solidFill>
                  <a:srgbClr val="000000"/>
                </a:solidFill>
                <a:hlinkClick r:id="rId10"/>
              </a:rPr>
              <a:t>Stratégie européenne sur l’intégration du système </a:t>
            </a:r>
            <a:r>
              <a:rPr lang="fr-FR" sz="1200" dirty="0" smtClean="0">
                <a:solidFill>
                  <a:srgbClr val="000000"/>
                </a:solidFill>
                <a:hlinkClick r:id="rId10"/>
              </a:rPr>
              <a:t>énergétique</a:t>
            </a:r>
            <a:endParaRPr lang="en-GB" sz="1200" dirty="0" smtClean="0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</a:pPr>
            <a:endParaRPr lang="en-GB" sz="1200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1200" b="1" dirty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APPERCU DE PROJETS DÉJÀ FINANCÉS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H2020-NMBP-EEB-2019 </a:t>
            </a:r>
            <a:r>
              <a:rPr lang="en-GB" sz="1200" dirty="0" smtClean="0"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EXCESS</a:t>
            </a:r>
            <a:r>
              <a:rPr lang="en-GB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smtClean="0"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CULTURAL-E</a:t>
            </a: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syn.ikia</a:t>
            </a:r>
            <a:endParaRPr lang="en-GB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H2020-NMBP-ST-IND-2020-unique </a:t>
            </a:r>
            <a:r>
              <a:rPr lang="en-GB" sz="1200" dirty="0" smtClean="0"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PRELUDE</a:t>
            </a:r>
            <a:r>
              <a:rPr lang="en-GB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smtClean="0"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PRECEPTE</a:t>
            </a:r>
            <a:endParaRPr lang="en-GB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H2020-LC-SC3-EE-2019</a:t>
            </a: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smtClean="0"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PHOENIX</a:t>
            </a:r>
            <a:r>
              <a:rPr lang="en-GB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200" dirty="0" smtClean="0"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domOS</a:t>
            </a:r>
            <a:r>
              <a:rPr lang="en-GB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a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REScoopVPP</a:t>
            </a:r>
            <a:r>
              <a:rPr lang="en-GB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H2020-LC-SC3-EE-2020-2</a:t>
            </a:r>
            <a:r>
              <a:rPr lang="en-US" sz="1200" b="1" dirty="0"/>
              <a:t> </a:t>
            </a: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SMART2B</a:t>
            </a: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COLLECTiEF</a:t>
            </a: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 </a:t>
            </a:r>
            <a:endParaRPr lang="fr-FR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21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33122C9-A0B9-462F-8757-0847AD287B63}" type="slidenum">
              <a:rPr lang="fr-FR">
                <a:solidFill>
                  <a:srgbClr val="000091"/>
                </a:solidFill>
                <a:latin typeface="Arial"/>
              </a:rPr>
              <a:pPr defTabSz="1219170"/>
              <a:t>27</a:t>
            </a:fld>
            <a:endParaRPr lang="fr-FR" dirty="0">
              <a:solidFill>
                <a:srgbClr val="000091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62288" y="877862"/>
            <a:ext cx="2526159" cy="1384995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1219170"/>
            <a:r>
              <a:rPr lang="fr-FR" sz="1200" i="1" dirty="0" smtClean="0">
                <a:solidFill>
                  <a:srgbClr val="FFFFFF"/>
                </a:solidFill>
                <a:latin typeface="Arial"/>
              </a:rPr>
              <a:t>INFORMATIONS</a:t>
            </a:r>
          </a:p>
          <a:p>
            <a:pPr defTabSz="1219170"/>
            <a:r>
              <a:rPr lang="fr-FR" sz="1200" dirty="0" smtClean="0">
                <a:solidFill>
                  <a:srgbClr val="FFFFFF"/>
                </a:solidFill>
                <a:latin typeface="Arial"/>
              </a:rPr>
              <a:t>IA </a:t>
            </a:r>
            <a:r>
              <a:rPr lang="fr-FR" sz="1200" dirty="0">
                <a:solidFill>
                  <a:srgbClr val="FFFFFF"/>
                </a:solidFill>
                <a:latin typeface="Arial"/>
              </a:rPr>
              <a:t>(TRL en fin de projet </a:t>
            </a:r>
            <a:r>
              <a:rPr lang="fr-FR" sz="1200" dirty="0" smtClean="0">
                <a:solidFill>
                  <a:srgbClr val="FFFFFF"/>
                </a:solidFill>
                <a:latin typeface="Arial"/>
              </a:rPr>
              <a:t>6-7)</a:t>
            </a:r>
            <a:endParaRPr lang="fr-FR" sz="1200" dirty="0">
              <a:solidFill>
                <a:srgbClr val="FFFFFF"/>
              </a:solidFill>
              <a:latin typeface="Arial"/>
            </a:endParaRPr>
          </a:p>
          <a:p>
            <a:pPr defTabSz="1219170"/>
            <a:r>
              <a:rPr lang="fr-FR" sz="1200" dirty="0">
                <a:solidFill>
                  <a:srgbClr val="FFFFFF"/>
                </a:solidFill>
                <a:latin typeface="Arial"/>
              </a:rPr>
              <a:t>Nb estimé projets financés : </a:t>
            </a:r>
            <a:r>
              <a:rPr lang="fr-FR" sz="1200" dirty="0" smtClean="0">
                <a:solidFill>
                  <a:srgbClr val="FFFFFF"/>
                </a:solidFill>
                <a:latin typeface="Arial"/>
              </a:rPr>
              <a:t>2-3</a:t>
            </a:r>
            <a:endParaRPr lang="fr-FR" sz="1200" dirty="0">
              <a:solidFill>
                <a:srgbClr val="FFFFFF"/>
              </a:solidFill>
              <a:latin typeface="Arial"/>
            </a:endParaRPr>
          </a:p>
          <a:p>
            <a:pPr defTabSz="1219170"/>
            <a:r>
              <a:rPr lang="fr-FR" sz="1200" dirty="0" smtClean="0">
                <a:solidFill>
                  <a:srgbClr val="FFFFFF"/>
                </a:solidFill>
                <a:latin typeface="Arial"/>
              </a:rPr>
              <a:t>Budget/projet </a:t>
            </a:r>
            <a:r>
              <a:rPr lang="fr-FR" sz="1200" dirty="0">
                <a:solidFill>
                  <a:srgbClr val="FFFFFF"/>
                </a:solidFill>
                <a:latin typeface="Arial"/>
              </a:rPr>
              <a:t>: 5</a:t>
            </a:r>
            <a:r>
              <a:rPr lang="fr-FR" sz="1200" dirty="0" smtClean="0">
                <a:solidFill>
                  <a:srgbClr val="FFFFFF"/>
                </a:solidFill>
                <a:latin typeface="Arial"/>
              </a:rPr>
              <a:t> à 7,5 M</a:t>
            </a:r>
            <a:r>
              <a:rPr lang="fr-FR" sz="1200" dirty="0">
                <a:solidFill>
                  <a:srgbClr val="FFFFFF"/>
                </a:solidFill>
                <a:latin typeface="Arial"/>
              </a:rPr>
              <a:t>€</a:t>
            </a:r>
          </a:p>
          <a:p>
            <a:pPr defTabSz="1219170"/>
            <a:r>
              <a:rPr lang="fr-FR" sz="1200" dirty="0">
                <a:solidFill>
                  <a:srgbClr val="FFFFFF"/>
                </a:solidFill>
                <a:latin typeface="Arial"/>
              </a:rPr>
              <a:t>Ouverture : </a:t>
            </a:r>
            <a:r>
              <a:rPr lang="fr-FR" sz="1200" dirty="0" smtClean="0">
                <a:solidFill>
                  <a:srgbClr val="FFFFFF"/>
                </a:solidFill>
                <a:latin typeface="Arial"/>
              </a:rPr>
              <a:t>06/09/2022</a:t>
            </a:r>
            <a:endParaRPr lang="fr-FR" sz="1200" dirty="0">
              <a:solidFill>
                <a:srgbClr val="FFFFFF"/>
              </a:solidFill>
              <a:latin typeface="Arial"/>
            </a:endParaRPr>
          </a:p>
          <a:p>
            <a:pPr defTabSz="1219170"/>
            <a:r>
              <a:rPr lang="fr-FR" sz="1200" dirty="0">
                <a:solidFill>
                  <a:srgbClr val="FFFFFF"/>
                </a:solidFill>
                <a:latin typeface="Arial"/>
              </a:rPr>
              <a:t>Clôture : </a:t>
            </a:r>
            <a:r>
              <a:rPr lang="fr-FR" sz="1200" dirty="0" smtClean="0">
                <a:solidFill>
                  <a:srgbClr val="FFFFFF"/>
                </a:solidFill>
                <a:latin typeface="Arial"/>
              </a:rPr>
              <a:t>24/01/2023</a:t>
            </a:r>
          </a:p>
          <a:p>
            <a:pPr defTabSz="1219170"/>
            <a:endParaRPr lang="fr-FR" sz="1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95735" y="1344206"/>
            <a:ext cx="8355367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15000"/>
              </a:lnSpc>
            </a:pPr>
            <a:r>
              <a:rPr lang="fr-FR" sz="1200" b="1" dirty="0" smtClean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RESULTATS ATTENDUS</a:t>
            </a:r>
          </a:p>
          <a:p>
            <a:pPr algn="just" defTabSz="1219170">
              <a:lnSpc>
                <a:spcPct val="115000"/>
              </a:lnSpc>
            </a:pP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- Intégration de la résilience comme une caractéristique clé de l'environnement bâti </a:t>
            </a:r>
          </a:p>
          <a:p>
            <a:pPr algn="just" defTabSz="1219170">
              <a:lnSpc>
                <a:spcPct val="115000"/>
              </a:lnSpc>
            </a:pP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tout au long de son cycle de </a:t>
            </a: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vie.</a:t>
            </a:r>
            <a:endParaRPr lang="fr-FR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defTabSz="1219170">
              <a:lnSpc>
                <a:spcPct val="115000"/>
              </a:lnSpc>
              <a:buFontTx/>
              <a:buChar char="-"/>
            </a:pP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Amélioration </a:t>
            </a: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de la capacité de l'environnement bâti à soutenir la préparation </a:t>
            </a: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et</a:t>
            </a:r>
          </a:p>
          <a:p>
            <a:pPr algn="just" defTabSz="1219170">
              <a:lnSpc>
                <a:spcPct val="115000"/>
              </a:lnSpc>
            </a:pP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réactivité aux événements perturbateurs à plus grande échelle et sensibilisation accrue au rôle protecteur de l'environnement bâti</a:t>
            </a:r>
          </a:p>
          <a:p>
            <a:pPr marL="171450" indent="-171450" algn="just" defTabSz="1219170">
              <a:lnSpc>
                <a:spcPct val="115000"/>
              </a:lnSpc>
              <a:buFontTx/>
              <a:buChar char="-"/>
            </a:pP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Amélioration </a:t>
            </a: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de la capacité de l'environnement bâti à contribuer à la qualité globale de la vie et du travail.</a:t>
            </a:r>
          </a:p>
          <a:p>
            <a:pPr marL="171450" indent="-171450" algn="just" defTabSz="1219170">
              <a:lnSpc>
                <a:spcPct val="115000"/>
              </a:lnSpc>
              <a:buFontTx/>
              <a:buChar char="-"/>
            </a:pP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Renforcement </a:t>
            </a: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des chaînes d'approvisionnement en matériaux et solutions pour un environnement bâti résilient et résistant au climat, adapté aux risques locaux. </a:t>
            </a:r>
            <a:endParaRPr lang="fr-FR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defTabSz="1219170">
              <a:lnSpc>
                <a:spcPct val="115000"/>
              </a:lnSpc>
              <a:buFontTx/>
              <a:buChar char="-"/>
            </a:pPr>
            <a:endParaRPr lang="fr-FR" sz="1200" b="1" u="sng" dirty="0" smtClean="0">
              <a:solidFill>
                <a:srgbClr val="00009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5000"/>
              </a:lnSpc>
            </a:pPr>
            <a:r>
              <a:rPr lang="fr-FR" sz="1200" b="1" dirty="0" smtClean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POINTS IMPORTANTS</a:t>
            </a:r>
          </a:p>
          <a:p>
            <a:pPr algn="just" defTabSz="1219170">
              <a:lnSpc>
                <a:spcPct val="115000"/>
              </a:lnSpc>
            </a:pP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Synergies </a:t>
            </a: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avec les partenariats </a:t>
            </a: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européens </a:t>
            </a: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Built4people </a:t>
            </a: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sz="1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 err="1" smtClean="0"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Driving</a:t>
            </a: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fr-FR" sz="1200" dirty="0" err="1" smtClean="0"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urban</a:t>
            </a: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transitions</a:t>
            </a:r>
            <a:endParaRPr lang="fr-FR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5000"/>
              </a:lnSpc>
            </a:pP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Faciliter </a:t>
            </a: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un engagement actif des citoyens ainsi que la résilience en intégrant les SHS, viser un impact sociétal élevé. </a:t>
            </a:r>
          </a:p>
          <a:p>
            <a:pPr algn="just" defTabSz="1219170">
              <a:lnSpc>
                <a:spcPct val="115000"/>
              </a:lnSpc>
            </a:pP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Mettre </a:t>
            </a: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en œuvre des stratégies ambitieuses de coopération et de rayonnement international</a:t>
            </a: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1219170">
              <a:lnSpc>
                <a:spcPct val="115000"/>
              </a:lnSpc>
            </a:pP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Trois sites de démonstration</a:t>
            </a:r>
          </a:p>
          <a:p>
            <a:pPr algn="just" defTabSz="1219170">
              <a:lnSpc>
                <a:spcPct val="115000"/>
              </a:lnSpc>
            </a:pP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Taux </a:t>
            </a: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de financement :</a:t>
            </a: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60 % pour entreprises</a:t>
            </a:r>
          </a:p>
          <a:p>
            <a:pPr algn="just" defTabSz="1219170">
              <a:lnSpc>
                <a:spcPct val="115000"/>
              </a:lnSpc>
            </a:pP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Limite </a:t>
            </a: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de la proposition augmentée à 70 pages</a:t>
            </a:r>
          </a:p>
          <a:p>
            <a:pPr algn="just" defTabSz="1219170">
              <a:lnSpc>
                <a:spcPct val="115000"/>
              </a:lnSpc>
            </a:pPr>
            <a:endParaRPr lang="fr-FR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5000"/>
              </a:lnSpc>
            </a:pPr>
            <a:r>
              <a:rPr lang="fr-FR" sz="1200" b="1" dirty="0" smtClean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fr-FR" sz="1200" b="1" u="sng" dirty="0" smtClean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indent="-171450" defTabSz="121917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fr-FR" sz="1200" b="1" dirty="0" smtClean="0">
                <a:solidFill>
                  <a:srgbClr val="000000"/>
                </a:solidFill>
              </a:rPr>
              <a:t>Taille </a:t>
            </a:r>
            <a:r>
              <a:rPr lang="fr-FR" sz="1200" b="1" dirty="0">
                <a:solidFill>
                  <a:srgbClr val="000000"/>
                </a:solidFill>
              </a:rPr>
              <a:t>d’une démonstration à grande échelle ?</a:t>
            </a:r>
          </a:p>
          <a:p>
            <a:pPr algn="just" defTabSz="1219170">
              <a:lnSpc>
                <a:spcPct val="115000"/>
              </a:lnSpc>
            </a:pP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lusieurs </a:t>
            </a: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bâtiments </a:t>
            </a: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intégrés dans le chantier</a:t>
            </a:r>
          </a:p>
          <a:p>
            <a:pPr algn="just" defTabSz="1219170">
              <a:lnSpc>
                <a:spcPct val="115000"/>
              </a:lnSpc>
            </a:pP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La surface des </a:t>
            </a: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activités de démonstration représente une part importante du quartier ou des bâtiments visés.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190494" y="0"/>
            <a:ext cx="7687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b="1" dirty="0">
                <a:solidFill>
                  <a:schemeClr val="accent1"/>
                </a:solidFill>
              </a:rPr>
              <a:t>HORIZON-CL5-2022-D4-02-01: Designs, materials and solutions to improve resilience, preparedness &amp; responsiveness of the built environment for climate adaptation (Built4People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</a:p>
          <a:p>
            <a:pPr defTabSz="1219170"/>
            <a:r>
              <a:rPr lang="en-US" b="1" dirty="0" smtClean="0">
                <a:solidFill>
                  <a:schemeClr val="accent1"/>
                </a:solidFill>
                <a:hlinkClick r:id="rId5"/>
              </a:rPr>
              <a:t>Lien de l'appel</a:t>
            </a:r>
            <a:endParaRPr lang="en-US" b="1" dirty="0" smtClean="0">
              <a:solidFill>
                <a:schemeClr val="accent1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idx="4294967295"/>
          </p:nvPr>
        </p:nvSpPr>
        <p:spPr>
          <a:xfrm>
            <a:off x="448056" y="1344206"/>
            <a:ext cx="3247679" cy="4928578"/>
          </a:xfrm>
          <a:prstGeom prst="rect">
            <a:avLst/>
          </a:prstGeom>
          <a:ln w="25400">
            <a:solidFill>
              <a:schemeClr val="accent3"/>
            </a:solidFill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72000" tIns="72000" rIns="72000" bIns="72000" anchor="t"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fr-FR" sz="1200" b="1" dirty="0" smtClean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POUR ALLER PLUS LOIN 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hlinkClick r:id="rId6"/>
              </a:rPr>
              <a:t>Directive 2010/31/EU, building renovation passports and relevant parts of Level</a:t>
            </a:r>
            <a:endParaRPr lang="en-US" sz="12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hlinkClick r:id="rId7"/>
              </a:rPr>
              <a:t>the EU Building Stock Observatory </a:t>
            </a:r>
            <a:endParaRPr lang="en-GB" sz="12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n-GB" sz="1200" dirty="0">
                <a:solidFill>
                  <a:srgbClr val="000000"/>
                </a:solidFill>
                <a:hlinkClick r:id="rId8"/>
              </a:rPr>
              <a:t>plan </a:t>
            </a:r>
            <a:r>
              <a:rPr lang="en-GB" sz="1200" dirty="0" err="1">
                <a:solidFill>
                  <a:srgbClr val="000000"/>
                </a:solidFill>
                <a:hlinkClick r:id="rId8"/>
              </a:rPr>
              <a:t>stratégique</a:t>
            </a:r>
            <a:r>
              <a:rPr lang="en-GB" sz="1200" dirty="0">
                <a:solidFill>
                  <a:srgbClr val="000000"/>
                </a:solidFill>
                <a:hlinkClick r:id="rId8"/>
              </a:rPr>
              <a:t> 2021-2024 Horizon Europe</a:t>
            </a:r>
            <a:endParaRPr lang="en-GB" sz="12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n-GB" sz="1200" dirty="0">
                <a:solidFill>
                  <a:srgbClr val="000000"/>
                </a:solidFill>
                <a:hlinkClick r:id="rId9"/>
              </a:rPr>
              <a:t>Renovation wave for Europe</a:t>
            </a:r>
            <a:endParaRPr lang="en-GB" sz="12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fr-FR" sz="1200" dirty="0">
                <a:solidFill>
                  <a:srgbClr val="000000"/>
                </a:solidFill>
                <a:hlinkClick r:id="rId10"/>
              </a:rPr>
              <a:t>Plan d’action en faveur de l’économie circulaire</a:t>
            </a:r>
            <a:endParaRPr lang="fr-FR" sz="12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fr-FR" sz="1200" dirty="0" smtClean="0">
                <a:solidFill>
                  <a:srgbClr val="000000"/>
                </a:solidFill>
                <a:hlinkClick r:id="rId11"/>
              </a:rPr>
              <a:t>Stratégie européenne sur l’intégration du système énergétique</a:t>
            </a:r>
            <a:endParaRPr lang="en-GB" sz="1200" dirty="0" smtClean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n-GB" sz="1200" dirty="0" smtClean="0">
                <a:solidFill>
                  <a:srgbClr val="000000"/>
                </a:solidFill>
                <a:hlinkClick r:id="rId12"/>
              </a:rPr>
              <a:t>New </a:t>
            </a:r>
            <a:r>
              <a:rPr lang="en-GB" sz="1200" dirty="0" err="1" smtClean="0">
                <a:solidFill>
                  <a:srgbClr val="000000"/>
                </a:solidFill>
                <a:hlinkClick r:id="rId12"/>
              </a:rPr>
              <a:t>european</a:t>
            </a:r>
            <a:r>
              <a:rPr lang="en-GB" sz="1200" dirty="0" smtClean="0">
                <a:solidFill>
                  <a:srgbClr val="000000"/>
                </a:solidFill>
                <a:hlinkClick r:id="rId12"/>
              </a:rPr>
              <a:t> Bauhaus</a:t>
            </a:r>
            <a:endParaRPr lang="en-GB" sz="1200" dirty="0" smtClean="0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</a:pPr>
            <a:r>
              <a:rPr lang="en-GB" sz="1200" b="1" dirty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APPERCU DE PROJETS DÉJÀ FINANCÉS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H2020-LC-GD-2020-7 </a:t>
            </a: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200" dirty="0" smtClean="0"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PROBONO</a:t>
            </a:r>
            <a:r>
              <a:rPr lang="en-GB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ARV</a:t>
            </a: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200" dirty="0" err="1" smtClean="0"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oPENLab</a:t>
            </a:r>
            <a:endParaRPr lang="en-GB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H2020-LC-GD-2020-4: </a:t>
            </a:r>
            <a:r>
              <a:rPr lang="en-GB" sz="1200" dirty="0" smtClean="0"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SHARED GREEN DEAL</a:t>
            </a: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smtClean="0"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ACCTING</a:t>
            </a:r>
            <a:endParaRPr lang="en-GB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05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33122C9-A0B9-462F-8757-0847AD287B63}" type="slidenum">
              <a:rPr lang="fr-FR">
                <a:solidFill>
                  <a:srgbClr val="000091"/>
                </a:solidFill>
                <a:latin typeface="Arial"/>
              </a:rPr>
              <a:pPr defTabSz="1219170"/>
              <a:t>28</a:t>
            </a:fld>
            <a:endParaRPr lang="fr-FR" dirty="0">
              <a:solidFill>
                <a:srgbClr val="000091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62288" y="877862"/>
            <a:ext cx="2526159" cy="1384995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1219170"/>
            <a:r>
              <a:rPr lang="fr-FR" sz="1200" i="1" dirty="0" smtClean="0">
                <a:solidFill>
                  <a:srgbClr val="FFFFFF"/>
                </a:solidFill>
                <a:latin typeface="Arial"/>
              </a:rPr>
              <a:t>INFORMATIONS</a:t>
            </a:r>
          </a:p>
          <a:p>
            <a:pPr defTabSz="1219170"/>
            <a:r>
              <a:rPr lang="fr-FR" sz="1200" dirty="0" smtClean="0">
                <a:solidFill>
                  <a:srgbClr val="FFFFFF"/>
                </a:solidFill>
                <a:latin typeface="Arial"/>
              </a:rPr>
              <a:t>IA </a:t>
            </a:r>
            <a:r>
              <a:rPr lang="fr-FR" sz="1200" dirty="0">
                <a:solidFill>
                  <a:srgbClr val="FFFFFF"/>
                </a:solidFill>
                <a:latin typeface="Arial"/>
              </a:rPr>
              <a:t>(TRL </a:t>
            </a:r>
            <a:r>
              <a:rPr lang="fr-FR" sz="1200" dirty="0" smtClean="0">
                <a:solidFill>
                  <a:srgbClr val="FFFFFF"/>
                </a:solidFill>
                <a:latin typeface="Arial"/>
              </a:rPr>
              <a:t>en </a:t>
            </a:r>
            <a:r>
              <a:rPr lang="fr-FR" sz="1200" dirty="0">
                <a:solidFill>
                  <a:srgbClr val="FFFFFF"/>
                </a:solidFill>
                <a:latin typeface="Arial"/>
              </a:rPr>
              <a:t>fin de projet </a:t>
            </a:r>
            <a:r>
              <a:rPr lang="fr-FR" sz="1200" dirty="0" smtClean="0">
                <a:solidFill>
                  <a:srgbClr val="FFFFFF"/>
                </a:solidFill>
                <a:latin typeface="Arial"/>
              </a:rPr>
              <a:t>6-7)</a:t>
            </a:r>
            <a:endParaRPr lang="fr-FR" sz="1200" dirty="0">
              <a:solidFill>
                <a:srgbClr val="FFFFFF"/>
              </a:solidFill>
              <a:latin typeface="Arial"/>
            </a:endParaRPr>
          </a:p>
          <a:p>
            <a:pPr defTabSz="1219170"/>
            <a:r>
              <a:rPr lang="fr-FR" sz="1200" dirty="0">
                <a:solidFill>
                  <a:srgbClr val="FFFFFF"/>
                </a:solidFill>
                <a:latin typeface="Arial"/>
              </a:rPr>
              <a:t>Nb estimé projets financés : </a:t>
            </a:r>
            <a:r>
              <a:rPr lang="fr-FR" sz="1200" dirty="0" smtClean="0">
                <a:solidFill>
                  <a:srgbClr val="FFFFFF"/>
                </a:solidFill>
                <a:latin typeface="Arial"/>
              </a:rPr>
              <a:t>2-3</a:t>
            </a:r>
            <a:endParaRPr lang="fr-FR" sz="1200" dirty="0">
              <a:solidFill>
                <a:srgbClr val="FFFFFF"/>
              </a:solidFill>
              <a:latin typeface="Arial"/>
            </a:endParaRPr>
          </a:p>
          <a:p>
            <a:pPr defTabSz="1219170"/>
            <a:r>
              <a:rPr lang="fr-FR" sz="1200" dirty="0">
                <a:solidFill>
                  <a:srgbClr val="FFFFFF"/>
                </a:solidFill>
                <a:latin typeface="Arial"/>
              </a:rPr>
              <a:t>Budget/projet : 5</a:t>
            </a:r>
            <a:r>
              <a:rPr lang="fr-FR" sz="1200" dirty="0" smtClean="0">
                <a:solidFill>
                  <a:srgbClr val="FFFFFF"/>
                </a:solidFill>
                <a:latin typeface="Arial"/>
              </a:rPr>
              <a:t> à 7,5 M</a:t>
            </a:r>
            <a:r>
              <a:rPr lang="fr-FR" sz="1200" dirty="0">
                <a:solidFill>
                  <a:srgbClr val="FFFFFF"/>
                </a:solidFill>
                <a:latin typeface="Arial"/>
              </a:rPr>
              <a:t>€</a:t>
            </a:r>
          </a:p>
          <a:p>
            <a:pPr defTabSz="1219170"/>
            <a:r>
              <a:rPr lang="fr-FR" sz="1200" dirty="0">
                <a:solidFill>
                  <a:srgbClr val="FFFFFF"/>
                </a:solidFill>
                <a:latin typeface="Arial"/>
              </a:rPr>
              <a:t>Ouverture : </a:t>
            </a:r>
            <a:r>
              <a:rPr lang="fr-FR" sz="1200" dirty="0" smtClean="0">
                <a:solidFill>
                  <a:srgbClr val="FFFFFF"/>
                </a:solidFill>
                <a:latin typeface="Arial"/>
              </a:rPr>
              <a:t>06/09/2022</a:t>
            </a:r>
            <a:endParaRPr lang="fr-FR" sz="1200" dirty="0">
              <a:solidFill>
                <a:srgbClr val="FFFFFF"/>
              </a:solidFill>
              <a:latin typeface="Arial"/>
            </a:endParaRPr>
          </a:p>
          <a:p>
            <a:pPr defTabSz="1219170"/>
            <a:r>
              <a:rPr lang="fr-FR" sz="1200" dirty="0">
                <a:solidFill>
                  <a:srgbClr val="FFFFFF"/>
                </a:solidFill>
                <a:latin typeface="Arial"/>
              </a:rPr>
              <a:t>Clôture : </a:t>
            </a:r>
            <a:r>
              <a:rPr lang="fr-FR" sz="1200" dirty="0" smtClean="0">
                <a:solidFill>
                  <a:srgbClr val="FFFFFF"/>
                </a:solidFill>
                <a:latin typeface="Arial"/>
              </a:rPr>
              <a:t>24/01/2023</a:t>
            </a:r>
          </a:p>
          <a:p>
            <a:pPr defTabSz="1219170"/>
            <a:endParaRPr lang="fr-FR" sz="1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95735" y="1309702"/>
            <a:ext cx="8355367" cy="561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15000"/>
              </a:lnSpc>
            </a:pPr>
            <a:r>
              <a:rPr lang="fr-FR" sz="1200" b="1" dirty="0" smtClean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RESULTATS ATTENDUS</a:t>
            </a:r>
          </a:p>
          <a:p>
            <a:pPr marL="171450" indent="-171450" algn="just" defTabSz="1219170">
              <a:lnSpc>
                <a:spcPct val="115000"/>
              </a:lnSpc>
              <a:buFontTx/>
              <a:buChar char="-"/>
            </a:pP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Changement </a:t>
            </a: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de comportement durable des personnes et des acteurs </a:t>
            </a: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économiques</a:t>
            </a:r>
          </a:p>
          <a:p>
            <a:pPr algn="just" defTabSz="1219170">
              <a:lnSpc>
                <a:spcPct val="115000"/>
              </a:lnSpc>
            </a:pP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vers </a:t>
            </a: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des modes de vie et des entreprises à faible empreinte carbone.</a:t>
            </a:r>
          </a:p>
          <a:p>
            <a:pPr algn="just" defTabSz="1219170">
              <a:lnSpc>
                <a:spcPct val="115000"/>
              </a:lnSpc>
            </a:pP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- Des quartiers et un environnement bâti plus durables, à faibles émissions, inclusifs </a:t>
            </a:r>
          </a:p>
          <a:p>
            <a:pPr algn="just" defTabSz="1219170">
              <a:lnSpc>
                <a:spcPct val="115000"/>
              </a:lnSpc>
            </a:pP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- Amélioration de l'accessibilité des quartiers grâce à des solutions de mobilité durable intégrées aux bâtiments.</a:t>
            </a:r>
          </a:p>
          <a:p>
            <a:pPr algn="just" defTabSz="1219170">
              <a:lnSpc>
                <a:spcPct val="115000"/>
              </a:lnSpc>
            </a:pP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- Application étendue d’outils numériques pour faciliter les processus décisionnels </a:t>
            </a:r>
          </a:p>
          <a:p>
            <a:pPr algn="just" defTabSz="1219170">
              <a:lnSpc>
                <a:spcPct val="115000"/>
              </a:lnSpc>
            </a:pP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- Sensibilisation accrue des citoyens et renforcement de leurs capacités en matière de processus participatifs </a:t>
            </a:r>
          </a:p>
          <a:p>
            <a:pPr algn="just" defTabSz="1219170">
              <a:lnSpc>
                <a:spcPct val="115000"/>
              </a:lnSpc>
            </a:pP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- Augmentation de l'attractivité de la rénovation en profondeur </a:t>
            </a:r>
          </a:p>
          <a:p>
            <a:pPr marL="171450" indent="-171450" algn="just" defTabSz="1219170">
              <a:lnSpc>
                <a:spcPct val="115000"/>
              </a:lnSpc>
              <a:buFontTx/>
              <a:buChar char="-"/>
            </a:pPr>
            <a:endParaRPr lang="fr-FR" sz="1200" b="1" u="sng" dirty="0" smtClean="0">
              <a:solidFill>
                <a:srgbClr val="00009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5000"/>
              </a:lnSpc>
            </a:pPr>
            <a:r>
              <a:rPr lang="fr-FR" sz="1200" b="1" dirty="0" smtClean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POINTS IMPORTANTS</a:t>
            </a:r>
          </a:p>
          <a:p>
            <a:pPr algn="just" defTabSz="1219170">
              <a:lnSpc>
                <a:spcPct val="115000"/>
              </a:lnSpc>
            </a:pP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Synergies </a:t>
            </a: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avec les partenariats </a:t>
            </a: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européens </a:t>
            </a: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Built4people </a:t>
            </a: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sz="1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Driving</a:t>
            </a: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fr-FR" sz="1200" dirty="0" err="1"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urban</a:t>
            </a: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transitions</a:t>
            </a:r>
            <a:endParaRPr lang="fr-FR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5000"/>
              </a:lnSpc>
            </a:pP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Implication de toutes les parties prenantes avec le soutien des SHS, et Intégration des principes de l’économie circulaire </a:t>
            </a:r>
          </a:p>
          <a:p>
            <a:pPr algn="just" defTabSz="1219170">
              <a:lnSpc>
                <a:spcPct val="115000"/>
              </a:lnSpc>
            </a:pP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Trois sites de démonstration</a:t>
            </a:r>
          </a:p>
          <a:p>
            <a:pPr algn="just" defTabSz="1219170">
              <a:lnSpc>
                <a:spcPct val="115000"/>
              </a:lnSpc>
            </a:pP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Taux de financement : </a:t>
            </a:r>
            <a:r>
              <a:rPr lang="fr-FR" sz="1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60 % pour entreprises, </a:t>
            </a: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limite de la proposition augmentée à </a:t>
            </a:r>
            <a:r>
              <a:rPr lang="fr-FR" sz="1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70 pages</a:t>
            </a:r>
          </a:p>
          <a:p>
            <a:pPr algn="just" defTabSz="1219170">
              <a:lnSpc>
                <a:spcPct val="115000"/>
              </a:lnSpc>
            </a:pPr>
            <a:endParaRPr lang="fr-FR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5000"/>
              </a:lnSpc>
            </a:pPr>
            <a:r>
              <a:rPr lang="fr-FR" sz="1200" b="1" dirty="0" smtClean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fr-FR" sz="1200" b="1" u="sng" dirty="0" smtClean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indent="-171450" defTabSz="121917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fr-FR" sz="1200" b="1" dirty="0" smtClean="0">
                <a:solidFill>
                  <a:srgbClr val="000000"/>
                </a:solidFill>
              </a:rPr>
              <a:t>Taille </a:t>
            </a:r>
            <a:r>
              <a:rPr lang="fr-FR" sz="1200" b="1" dirty="0">
                <a:solidFill>
                  <a:srgbClr val="000000"/>
                </a:solidFill>
              </a:rPr>
              <a:t>d’une démonstration à grande échelle ?</a:t>
            </a:r>
          </a:p>
          <a:p>
            <a:pPr algn="just" defTabSz="1219170">
              <a:lnSpc>
                <a:spcPct val="115000"/>
              </a:lnSpc>
            </a:pP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La surface des </a:t>
            </a: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activités de démonstration représente une part importante du quartier ou des bâtiments visés. </a:t>
            </a:r>
            <a:endParaRPr lang="fr-FR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defTabSz="121917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fr-FR" sz="1200" b="1" dirty="0">
                <a:solidFill>
                  <a:srgbClr val="000000"/>
                </a:solidFill>
              </a:rPr>
              <a:t>Les projets devraient-ils aborder la démonstration de solutions dans les quartiers urbains et ruraux </a:t>
            </a:r>
            <a:r>
              <a:rPr lang="fr-FR" sz="1200" b="1" dirty="0" smtClean="0">
                <a:solidFill>
                  <a:srgbClr val="000000"/>
                </a:solidFill>
              </a:rPr>
              <a:t>?</a:t>
            </a:r>
            <a:endParaRPr lang="fr-FR" sz="1200" b="1" dirty="0">
              <a:solidFill>
                <a:srgbClr val="000000"/>
              </a:solidFill>
            </a:endParaRPr>
          </a:p>
          <a:p>
            <a:pPr algn="just" defTabSz="1219170">
              <a:lnSpc>
                <a:spcPct val="115000"/>
              </a:lnSpc>
            </a:pP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Si l'innovation </a:t>
            </a: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de la proposition cible un type spécifique de quartier, cela doit être pris en compte lors de l'élaboration des activités de démonstration. </a:t>
            </a:r>
          </a:p>
          <a:p>
            <a:pPr marL="171450" indent="-171450" algn="just" defTabSz="121917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fr-FR" sz="1200" b="1" dirty="0" smtClean="0">
                <a:solidFill>
                  <a:srgbClr val="000000"/>
                </a:solidFill>
              </a:rPr>
              <a:t>Qu’entend-on </a:t>
            </a:r>
            <a:r>
              <a:rPr lang="fr-FR" sz="1200" b="1" dirty="0">
                <a:solidFill>
                  <a:srgbClr val="000000"/>
                </a:solidFill>
              </a:rPr>
              <a:t>par mode de vie à faible empreinte carbone ?</a:t>
            </a:r>
          </a:p>
          <a:p>
            <a:pPr algn="just" defTabSz="1219170">
              <a:lnSpc>
                <a:spcPct val="115000"/>
              </a:lnSpc>
            </a:pP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Ce terme fait référence à des solutions qui peuvent aider les personnes à vivre et à travailler de manière à réduire les émissions de carbone générées par leurs activités. </a:t>
            </a:r>
          </a:p>
          <a:p>
            <a:pPr algn="just" defTabSz="1219170">
              <a:lnSpc>
                <a:spcPct val="115000"/>
              </a:lnSpc>
            </a:pP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223892" y="0"/>
            <a:ext cx="7687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b="1" dirty="0">
                <a:solidFill>
                  <a:schemeClr val="accent1"/>
                </a:solidFill>
              </a:rPr>
              <a:t>CL5-2022-D4-02-02: Solutions for the sustainable, resilient, inclusive and accessible regeneration of </a:t>
            </a:r>
            <a:r>
              <a:rPr lang="en-US" b="1" dirty="0" err="1">
                <a:solidFill>
                  <a:schemeClr val="accent1"/>
                </a:solidFill>
              </a:rPr>
              <a:t>neighbourhoods</a:t>
            </a:r>
            <a:r>
              <a:rPr lang="en-US" b="1" dirty="0">
                <a:solidFill>
                  <a:schemeClr val="accent1"/>
                </a:solidFill>
              </a:rPr>
              <a:t> enabling low carbon footprint lifestyles and businesses (Built4People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</a:p>
          <a:p>
            <a:pPr defTabSz="1219170"/>
            <a:r>
              <a:rPr lang="en-US" b="1" dirty="0" smtClean="0">
                <a:hlinkClick r:id="rId5"/>
              </a:rPr>
              <a:t>Lien de l'appel</a:t>
            </a:r>
            <a:endParaRPr lang="en-US" b="1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idx="4294967295"/>
          </p:nvPr>
        </p:nvSpPr>
        <p:spPr>
          <a:xfrm>
            <a:off x="448056" y="1344206"/>
            <a:ext cx="3247679" cy="4928578"/>
          </a:xfrm>
          <a:prstGeom prst="rect">
            <a:avLst/>
          </a:prstGeom>
          <a:ln w="25400">
            <a:solidFill>
              <a:schemeClr val="accent3"/>
            </a:solidFill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72000" tIns="72000" rIns="72000" bIns="72000" anchor="t">
            <a:normAutofit fontScale="92500"/>
          </a:bodyPr>
          <a:lstStyle/>
          <a:p>
            <a:pPr algn="just">
              <a:lnSpc>
                <a:spcPct val="115000"/>
              </a:lnSpc>
            </a:pPr>
            <a:r>
              <a:rPr lang="fr-FR" sz="1200" b="1" dirty="0" smtClean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POUR ALLER PLUS LOIN 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hlinkClick r:id="rId6"/>
              </a:rPr>
              <a:t>Directive 2010/31/EU, building renovation passports and relevant parts of Level</a:t>
            </a:r>
            <a:endParaRPr lang="en-US" sz="12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hlinkClick r:id="rId7"/>
              </a:rPr>
              <a:t>the EU Building Stock Observatory </a:t>
            </a:r>
            <a:endParaRPr lang="en-GB" sz="12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n-GB" sz="1200" dirty="0">
                <a:solidFill>
                  <a:srgbClr val="000000"/>
                </a:solidFill>
                <a:hlinkClick r:id="rId8"/>
              </a:rPr>
              <a:t>plan </a:t>
            </a:r>
            <a:r>
              <a:rPr lang="en-GB" sz="1200" dirty="0" err="1">
                <a:solidFill>
                  <a:srgbClr val="000000"/>
                </a:solidFill>
                <a:hlinkClick r:id="rId8"/>
              </a:rPr>
              <a:t>stratégique</a:t>
            </a:r>
            <a:r>
              <a:rPr lang="en-GB" sz="1200" dirty="0">
                <a:solidFill>
                  <a:srgbClr val="000000"/>
                </a:solidFill>
                <a:hlinkClick r:id="rId8"/>
              </a:rPr>
              <a:t> 2021-2024 Horizon Europe</a:t>
            </a:r>
            <a:endParaRPr lang="en-GB" sz="12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n-GB" sz="1200" dirty="0">
                <a:solidFill>
                  <a:srgbClr val="000000"/>
                </a:solidFill>
                <a:hlinkClick r:id="rId9"/>
              </a:rPr>
              <a:t>Renovation wave for Europe</a:t>
            </a:r>
            <a:endParaRPr lang="en-GB" sz="12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fr-FR" sz="1200" dirty="0">
                <a:solidFill>
                  <a:srgbClr val="000000"/>
                </a:solidFill>
                <a:hlinkClick r:id="rId10"/>
              </a:rPr>
              <a:t>Plan d’action en faveur de l’économie circulaire</a:t>
            </a:r>
            <a:endParaRPr lang="fr-FR" sz="12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fr-FR" sz="1200" dirty="0">
                <a:solidFill>
                  <a:srgbClr val="000000"/>
                </a:solidFill>
                <a:hlinkClick r:id="rId11"/>
              </a:rPr>
              <a:t>Stratégie européenne sur l’intégration du système énergétique</a:t>
            </a:r>
            <a:endParaRPr lang="en-GB" sz="12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n-GB" sz="1200" dirty="0">
                <a:solidFill>
                  <a:srgbClr val="000000"/>
                </a:solidFill>
                <a:hlinkClick r:id="rId12"/>
              </a:rPr>
              <a:t>New </a:t>
            </a:r>
            <a:r>
              <a:rPr lang="en-GB" sz="1200" dirty="0" err="1">
                <a:solidFill>
                  <a:srgbClr val="000000"/>
                </a:solidFill>
                <a:hlinkClick r:id="rId12"/>
              </a:rPr>
              <a:t>european</a:t>
            </a:r>
            <a:r>
              <a:rPr lang="en-GB" sz="1200" dirty="0">
                <a:solidFill>
                  <a:srgbClr val="000000"/>
                </a:solidFill>
                <a:hlinkClick r:id="rId12"/>
              </a:rPr>
              <a:t> Bauhaus</a:t>
            </a:r>
            <a:endParaRPr lang="en-GB" sz="12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endParaRPr lang="fr-FR" sz="1200" b="1" dirty="0" smtClean="0">
              <a:solidFill>
                <a:srgbClr val="00009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1200" b="1" dirty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APPERCU DE PROJETS DÉJÀ FINANCÉS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H2020-LC-GD-2020-7 </a:t>
            </a: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PROBONO</a:t>
            </a: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ARV</a:t>
            </a: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200" dirty="0" err="1"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oPENLab</a:t>
            </a:r>
            <a:endParaRPr lang="en-GB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H2020-LC-GD-2020-4 </a:t>
            </a:r>
            <a:r>
              <a:rPr lang="en-GB" sz="1200" dirty="0" smtClean="0"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SHARED </a:t>
            </a: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GREEN DEAL</a:t>
            </a: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ACCTING</a:t>
            </a:r>
            <a:endParaRPr lang="en-GB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H2020-EE-2016-CSA</a:t>
            </a:r>
            <a:r>
              <a:rPr lang="en-GB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smtClean="0">
                <a:ea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INNOVATE</a:t>
            </a:r>
            <a:r>
              <a:rPr lang="en-GB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a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iBROAD</a:t>
            </a:r>
            <a:endParaRPr lang="en-GB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H2020-EE-2017-CSA-PPI </a:t>
            </a:r>
            <a:r>
              <a:rPr lang="en-GB" sz="1200" dirty="0" smtClean="0">
                <a:ea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HAPPEN</a:t>
            </a: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lnSpc>
                <a:spcPct val="115000"/>
              </a:lnSpc>
              <a:buNone/>
            </a:pPr>
            <a:endParaRPr lang="en-GB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94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33122C9-A0B9-462F-8757-0847AD287B63}" type="slidenum">
              <a:rPr lang="fr-FR">
                <a:solidFill>
                  <a:srgbClr val="000091"/>
                </a:solidFill>
                <a:latin typeface="Arial"/>
              </a:rPr>
              <a:pPr defTabSz="1219170"/>
              <a:t>29</a:t>
            </a:fld>
            <a:endParaRPr lang="fr-FR" dirty="0">
              <a:solidFill>
                <a:srgbClr val="000091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62288" y="877862"/>
            <a:ext cx="2526159" cy="1384995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1219170"/>
            <a:r>
              <a:rPr lang="fr-FR" sz="1200" i="1" dirty="0" smtClean="0">
                <a:solidFill>
                  <a:srgbClr val="FFFFFF"/>
                </a:solidFill>
                <a:latin typeface="Arial"/>
              </a:rPr>
              <a:t>INFORMATIONS</a:t>
            </a:r>
          </a:p>
          <a:p>
            <a:pPr defTabSz="1219170"/>
            <a:r>
              <a:rPr lang="fr-FR" sz="1200" dirty="0" smtClean="0">
                <a:solidFill>
                  <a:srgbClr val="FFFFFF"/>
                </a:solidFill>
                <a:latin typeface="Arial"/>
              </a:rPr>
              <a:t>RIA </a:t>
            </a:r>
            <a:r>
              <a:rPr lang="fr-FR" sz="1200" dirty="0">
                <a:solidFill>
                  <a:srgbClr val="FFFFFF"/>
                </a:solidFill>
                <a:latin typeface="Arial"/>
              </a:rPr>
              <a:t>(TRL </a:t>
            </a:r>
            <a:r>
              <a:rPr lang="fr-FR" sz="1200" dirty="0" smtClean="0">
                <a:solidFill>
                  <a:srgbClr val="FFFFFF"/>
                </a:solidFill>
                <a:latin typeface="Arial"/>
              </a:rPr>
              <a:t>en </a:t>
            </a:r>
            <a:r>
              <a:rPr lang="fr-FR" sz="1200" dirty="0">
                <a:solidFill>
                  <a:srgbClr val="FFFFFF"/>
                </a:solidFill>
                <a:latin typeface="Arial"/>
              </a:rPr>
              <a:t>fin de projet </a:t>
            </a:r>
            <a:r>
              <a:rPr lang="fr-FR" sz="1200" dirty="0" smtClean="0">
                <a:solidFill>
                  <a:srgbClr val="FFFFFF"/>
                </a:solidFill>
                <a:latin typeface="Arial"/>
              </a:rPr>
              <a:t>5)</a:t>
            </a:r>
            <a:endParaRPr lang="fr-FR" sz="1200" dirty="0">
              <a:solidFill>
                <a:srgbClr val="FFFFFF"/>
              </a:solidFill>
              <a:latin typeface="Arial"/>
            </a:endParaRPr>
          </a:p>
          <a:p>
            <a:pPr defTabSz="1219170"/>
            <a:r>
              <a:rPr lang="fr-FR" sz="1200" dirty="0">
                <a:solidFill>
                  <a:srgbClr val="FFFFFF"/>
                </a:solidFill>
                <a:latin typeface="Arial"/>
              </a:rPr>
              <a:t>Nb estimé projets financés : </a:t>
            </a:r>
            <a:r>
              <a:rPr lang="fr-FR" sz="1200" dirty="0" smtClean="0">
                <a:solidFill>
                  <a:srgbClr val="FFFFFF"/>
                </a:solidFill>
                <a:latin typeface="Arial"/>
              </a:rPr>
              <a:t>4</a:t>
            </a:r>
            <a:endParaRPr lang="fr-FR" sz="1200" dirty="0">
              <a:solidFill>
                <a:srgbClr val="FFFFFF"/>
              </a:solidFill>
              <a:latin typeface="Arial"/>
            </a:endParaRPr>
          </a:p>
          <a:p>
            <a:pPr defTabSz="1219170"/>
            <a:r>
              <a:rPr lang="fr-FR" sz="1200" dirty="0">
                <a:solidFill>
                  <a:srgbClr val="FFFFFF"/>
                </a:solidFill>
                <a:latin typeface="Arial"/>
              </a:rPr>
              <a:t>Budget/projet : </a:t>
            </a:r>
            <a:r>
              <a:rPr lang="fr-FR" sz="1200" dirty="0" smtClean="0">
                <a:solidFill>
                  <a:srgbClr val="FFFFFF"/>
                </a:solidFill>
                <a:latin typeface="Arial"/>
              </a:rPr>
              <a:t>4 à 5 M</a:t>
            </a:r>
            <a:r>
              <a:rPr lang="fr-FR" sz="1200" dirty="0">
                <a:solidFill>
                  <a:srgbClr val="FFFFFF"/>
                </a:solidFill>
                <a:latin typeface="Arial"/>
              </a:rPr>
              <a:t>€</a:t>
            </a:r>
          </a:p>
          <a:p>
            <a:pPr defTabSz="1219170"/>
            <a:r>
              <a:rPr lang="fr-FR" sz="1200" dirty="0">
                <a:solidFill>
                  <a:srgbClr val="FFFFFF"/>
                </a:solidFill>
                <a:latin typeface="Arial"/>
              </a:rPr>
              <a:t>Ouverture : </a:t>
            </a:r>
            <a:r>
              <a:rPr lang="fr-FR" sz="1200" dirty="0" smtClean="0">
                <a:solidFill>
                  <a:srgbClr val="FFFFFF"/>
                </a:solidFill>
                <a:latin typeface="Arial"/>
              </a:rPr>
              <a:t>06/09/2022</a:t>
            </a:r>
            <a:endParaRPr lang="fr-FR" sz="1200" dirty="0">
              <a:solidFill>
                <a:srgbClr val="FFFFFF"/>
              </a:solidFill>
              <a:latin typeface="Arial"/>
            </a:endParaRPr>
          </a:p>
          <a:p>
            <a:pPr defTabSz="1219170"/>
            <a:r>
              <a:rPr lang="fr-FR" sz="1200" dirty="0">
                <a:solidFill>
                  <a:srgbClr val="FFFFFF"/>
                </a:solidFill>
                <a:latin typeface="Arial"/>
              </a:rPr>
              <a:t>Clôture : </a:t>
            </a:r>
            <a:r>
              <a:rPr lang="fr-FR" sz="1200" dirty="0" smtClean="0">
                <a:solidFill>
                  <a:srgbClr val="FFFFFF"/>
                </a:solidFill>
                <a:latin typeface="Arial"/>
              </a:rPr>
              <a:t>24/01/2023</a:t>
            </a:r>
          </a:p>
          <a:p>
            <a:pPr defTabSz="1219170"/>
            <a:endParaRPr lang="fr-FR" sz="1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95735" y="1430470"/>
            <a:ext cx="8355367" cy="5295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15000"/>
              </a:lnSpc>
            </a:pPr>
            <a:r>
              <a:rPr lang="fr-FR" sz="1400" b="1" dirty="0" smtClean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RESULTATS ATTENDUS</a:t>
            </a:r>
          </a:p>
          <a:p>
            <a:pPr marL="171450" indent="-171450" algn="just" defTabSz="1219170">
              <a:lnSpc>
                <a:spcPct val="115000"/>
              </a:lnSpc>
              <a:buFontTx/>
              <a:buChar char="-"/>
            </a:pP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Disponibilité 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accrue et performance globale améliorée en préservant </a:t>
            </a:r>
            <a:endParaRPr lang="fr-FR" sz="1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5000"/>
              </a:lnSpc>
            </a:pP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l’identité architecturale et culturelle des bâtiments patrimoniaux. </a:t>
            </a:r>
            <a:endParaRPr lang="fr-FR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defTabSz="1219170">
              <a:lnSpc>
                <a:spcPct val="115000"/>
              </a:lnSpc>
              <a:buFontTx/>
              <a:buChar char="-"/>
            </a:pP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Potentiel 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démontré de rénovation historique durable, économe en énergie et en </a:t>
            </a:r>
            <a:endParaRPr lang="fr-FR" sz="1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5000"/>
              </a:lnSpc>
            </a:pP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ressources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des bâtiments du patrimoine.</a:t>
            </a:r>
          </a:p>
          <a:p>
            <a:pPr marL="171450" indent="-171450" algn="just" defTabSz="1219170">
              <a:lnSpc>
                <a:spcPct val="115000"/>
              </a:lnSpc>
              <a:buFontTx/>
              <a:buChar char="-"/>
            </a:pP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Modernisation 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et préservation de l'environnement bâti patrimonial plus rentables et moins perturbatrices.</a:t>
            </a:r>
          </a:p>
          <a:p>
            <a:pPr marL="171450" indent="-171450" algn="just" defTabSz="1219170">
              <a:lnSpc>
                <a:spcPct val="115000"/>
              </a:lnSpc>
              <a:buFontTx/>
              <a:buChar char="-"/>
            </a:pP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Amélioration 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de la prévention et de la surveillance de l'environnement bâti patrimonial.</a:t>
            </a:r>
          </a:p>
          <a:p>
            <a:pPr marL="171450" indent="-171450" algn="just" defTabSz="1219170">
              <a:lnSpc>
                <a:spcPct val="115000"/>
              </a:lnSpc>
              <a:buFontTx/>
              <a:buChar char="-"/>
            </a:pPr>
            <a:endParaRPr lang="fr-FR" sz="1400" b="1" u="sng" dirty="0" smtClean="0">
              <a:solidFill>
                <a:srgbClr val="00009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5000"/>
              </a:lnSpc>
            </a:pPr>
            <a:endParaRPr lang="fr-FR" sz="1400" b="1" dirty="0">
              <a:solidFill>
                <a:srgbClr val="00009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5000"/>
              </a:lnSpc>
            </a:pPr>
            <a:r>
              <a:rPr lang="fr-FR" sz="1400" b="1" dirty="0" smtClean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POINTS IMPORTANTS</a:t>
            </a:r>
          </a:p>
          <a:p>
            <a:pPr algn="just" defTabSz="1219170">
              <a:lnSpc>
                <a:spcPct val="115000"/>
              </a:lnSpc>
            </a:pP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Synergies 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avec les partenariats </a:t>
            </a: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européens 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Built4people 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Driving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fr-FR" sz="1400" dirty="0" err="1"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urban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transitions</a:t>
            </a:r>
            <a:endParaRPr lang="fr-FR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5000"/>
              </a:lnSpc>
            </a:pPr>
            <a:r>
              <a:rPr lang="fr-FR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Forte implication des SHS</a:t>
            </a:r>
          </a:p>
          <a:p>
            <a:pPr algn="just" defTabSz="1219170">
              <a:lnSpc>
                <a:spcPct val="115000"/>
              </a:lnSpc>
            </a:pP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Intégrer les énergies renouvelables</a:t>
            </a:r>
            <a:endParaRPr lang="fr-FR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5000"/>
              </a:lnSpc>
            </a:pP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Intégrer 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tous les aspects du cycle de vie de l'environnement bâti patrimonial </a:t>
            </a:r>
            <a:endParaRPr lang="fr-FR" sz="1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5000"/>
              </a:lnSpc>
            </a:pPr>
            <a:endParaRPr lang="fr-FR" sz="1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5000"/>
              </a:lnSpc>
            </a:pPr>
            <a:r>
              <a:rPr lang="fr-FR" sz="1400" b="1" dirty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fr-FR" sz="1400" b="1" u="sng" dirty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indent="-171450" defTabSz="121917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000000"/>
                </a:solidFill>
              </a:rPr>
              <a:t>Environnement bâti?</a:t>
            </a:r>
          </a:p>
          <a:p>
            <a:pPr defTabSz="1219170">
              <a:lnSpc>
                <a:spcPct val="115000"/>
              </a:lnSpc>
            </a:pPr>
            <a:r>
              <a:rPr lang="fr-FR" sz="1400" dirty="0">
                <a:solidFill>
                  <a:srgbClr val="000000"/>
                </a:solidFill>
              </a:rPr>
              <a:t>Au delà du bâtiment </a:t>
            </a:r>
            <a:r>
              <a:rPr lang="fr-FR" sz="1400" dirty="0">
                <a:solidFill>
                  <a:srgbClr val="000000"/>
                </a:solidFill>
                <a:sym typeface="Wingdings" panose="05000000000000000000" pitchFamily="2" charset="2"/>
              </a:rPr>
              <a:t> </a:t>
            </a:r>
            <a:r>
              <a:rPr lang="fr-FR" sz="1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centré </a:t>
            </a:r>
            <a:r>
              <a:rPr lang="fr-FR" sz="1400" dirty="0">
                <a:solidFill>
                  <a:srgbClr val="000000"/>
                </a:solidFill>
                <a:sym typeface="Wingdings" panose="05000000000000000000" pitchFamily="2" charset="2"/>
              </a:rPr>
              <a:t>sur l’usager</a:t>
            </a:r>
          </a:p>
          <a:p>
            <a:pPr defTabSz="1219170">
              <a:lnSpc>
                <a:spcPct val="115000"/>
              </a:lnSpc>
            </a:pPr>
            <a:r>
              <a:rPr lang="fr-FR" sz="1400" dirty="0">
                <a:solidFill>
                  <a:srgbClr val="000000"/>
                </a:solidFill>
              </a:rPr>
              <a:t>Ensemble de la chaîne de valeur pour accélérer l'innovation centrée sur les personnes dans l'environnement bâti vers la durabilité.</a:t>
            </a:r>
          </a:p>
          <a:p>
            <a:pPr algn="just" defTabSz="1219170">
              <a:lnSpc>
                <a:spcPct val="115000"/>
              </a:lnSpc>
            </a:pP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254827" y="-40789"/>
            <a:ext cx="76873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1600" b="1" dirty="0">
                <a:solidFill>
                  <a:schemeClr val="accent1"/>
                </a:solidFill>
              </a:rPr>
              <a:t>HORIZON-CL5-2022-D4-02-03: Sustainable and resource-efficient solutions for an open, accessible, inclusive, resilient and low-emission cultural heritage: prevention, monitoring, management, maintenance, and renovation (Built4People</a:t>
            </a:r>
            <a:r>
              <a:rPr lang="en-US" sz="1600" b="1" dirty="0" smtClean="0">
                <a:solidFill>
                  <a:schemeClr val="accent1"/>
                </a:solidFill>
              </a:rPr>
              <a:t>)</a:t>
            </a:r>
          </a:p>
          <a:p>
            <a:pPr defTabSz="1219170"/>
            <a:r>
              <a:rPr lang="en-US" b="1" dirty="0" smtClean="0">
                <a:hlinkClick r:id="rId5"/>
              </a:rPr>
              <a:t>Lien de l'appel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idx="4294967295"/>
          </p:nvPr>
        </p:nvSpPr>
        <p:spPr>
          <a:xfrm>
            <a:off x="448056" y="1344206"/>
            <a:ext cx="3247679" cy="4928578"/>
          </a:xfrm>
          <a:prstGeom prst="rect">
            <a:avLst/>
          </a:prstGeom>
          <a:ln w="25400">
            <a:solidFill>
              <a:schemeClr val="accent3"/>
            </a:solidFill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72000" tIns="72000" rIns="72000" bIns="72000" anchor="t"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fr-FR" sz="1200" b="1" dirty="0" smtClean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POUR ALLER PLUS LOIN 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en-US" sz="1200" dirty="0" smtClean="0">
                <a:solidFill>
                  <a:srgbClr val="000000"/>
                </a:solidFill>
                <a:hlinkClick r:id="rId6"/>
              </a:rPr>
              <a:t>Directive </a:t>
            </a:r>
            <a:r>
              <a:rPr lang="en-US" sz="1200" dirty="0">
                <a:solidFill>
                  <a:srgbClr val="000000"/>
                </a:solidFill>
                <a:hlinkClick r:id="rId6"/>
              </a:rPr>
              <a:t>2010/31/EU, building renovation passports and relevant parts of Level</a:t>
            </a:r>
            <a:endParaRPr lang="en-US" sz="12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hlinkClick r:id="rId7"/>
              </a:rPr>
              <a:t>the EU Building Stock Observatory </a:t>
            </a:r>
            <a:endParaRPr lang="en-GB" sz="12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n-GB" sz="1200" dirty="0">
                <a:solidFill>
                  <a:srgbClr val="000000"/>
                </a:solidFill>
                <a:hlinkClick r:id="rId8"/>
              </a:rPr>
              <a:t>plan </a:t>
            </a:r>
            <a:r>
              <a:rPr lang="en-GB" sz="1200" dirty="0" err="1">
                <a:solidFill>
                  <a:srgbClr val="000000"/>
                </a:solidFill>
                <a:hlinkClick r:id="rId8"/>
              </a:rPr>
              <a:t>stratégique</a:t>
            </a:r>
            <a:r>
              <a:rPr lang="en-GB" sz="1200" dirty="0">
                <a:solidFill>
                  <a:srgbClr val="000000"/>
                </a:solidFill>
                <a:hlinkClick r:id="rId8"/>
              </a:rPr>
              <a:t> 2021-2024 Horizon Europe</a:t>
            </a:r>
            <a:endParaRPr lang="en-GB" sz="12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n-GB" sz="1200" dirty="0">
                <a:solidFill>
                  <a:srgbClr val="000000"/>
                </a:solidFill>
                <a:hlinkClick r:id="rId9"/>
              </a:rPr>
              <a:t>Renovation wave for Europe</a:t>
            </a:r>
            <a:endParaRPr lang="en-GB" sz="12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fr-FR" sz="1200" dirty="0">
                <a:solidFill>
                  <a:srgbClr val="000000"/>
                </a:solidFill>
                <a:hlinkClick r:id="rId10"/>
              </a:rPr>
              <a:t>Plan d’action en faveur de l’économie circulaire</a:t>
            </a:r>
            <a:endParaRPr lang="fr-FR" sz="12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fr-FR" sz="1200" dirty="0">
                <a:solidFill>
                  <a:srgbClr val="000000"/>
                </a:solidFill>
                <a:hlinkClick r:id="rId11"/>
              </a:rPr>
              <a:t>Stratégie européenne sur l’intégration du système énergétique</a:t>
            </a:r>
            <a:endParaRPr lang="en-GB" sz="12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n-GB" sz="1200" dirty="0">
                <a:solidFill>
                  <a:srgbClr val="000000"/>
                </a:solidFill>
                <a:hlinkClick r:id="rId12"/>
              </a:rPr>
              <a:t>New </a:t>
            </a:r>
            <a:r>
              <a:rPr lang="en-GB" sz="1200" dirty="0" err="1">
                <a:solidFill>
                  <a:srgbClr val="000000"/>
                </a:solidFill>
                <a:hlinkClick r:id="rId12"/>
              </a:rPr>
              <a:t>european</a:t>
            </a:r>
            <a:r>
              <a:rPr lang="en-GB" sz="1200" dirty="0">
                <a:solidFill>
                  <a:srgbClr val="000000"/>
                </a:solidFill>
                <a:hlinkClick r:id="rId12"/>
              </a:rPr>
              <a:t> Bauhaus</a:t>
            </a:r>
            <a:endParaRPr lang="en-GB" sz="1200" dirty="0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</a:pPr>
            <a:r>
              <a:rPr lang="en-GB" sz="1200" b="1" dirty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APPERCU DE PROJETS DÉJÀ FINANCÉS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MSCA-RISE-2019 </a:t>
            </a:r>
            <a:r>
              <a:rPr lang="en-GB" sz="1200" dirty="0" smtClean="0"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YADES</a:t>
            </a:r>
            <a:endParaRPr lang="en-GB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H2020-EE-2017-CSA-PPI : </a:t>
            </a: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PRO-</a:t>
            </a:r>
            <a:r>
              <a:rPr lang="fr-FR" sz="1200" dirty="0" err="1" smtClean="0"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Heritage</a:t>
            </a:r>
            <a:endParaRPr lang="fr-FR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INTERREG : </a:t>
            </a: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http://culturaldipole.eu</a:t>
            </a: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/</a:t>
            </a:r>
            <a:endParaRPr lang="fr-FR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fr-FR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95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Le contexte politique/stratégique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9043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33122C9-A0B9-462F-8757-0847AD287B63}" type="slidenum">
              <a:rPr lang="fr-FR">
                <a:solidFill>
                  <a:srgbClr val="000091"/>
                </a:solidFill>
                <a:latin typeface="Arial"/>
              </a:rPr>
              <a:pPr defTabSz="1219170"/>
              <a:t>30</a:t>
            </a:fld>
            <a:endParaRPr lang="fr-FR" dirty="0">
              <a:solidFill>
                <a:srgbClr val="000091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62288" y="877862"/>
            <a:ext cx="2526159" cy="1384995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1219170"/>
            <a:r>
              <a:rPr lang="fr-FR" sz="1200" i="1" dirty="0" smtClean="0">
                <a:solidFill>
                  <a:srgbClr val="FFFFFF"/>
                </a:solidFill>
                <a:latin typeface="Arial"/>
              </a:rPr>
              <a:t>INFORMATIONS</a:t>
            </a:r>
          </a:p>
          <a:p>
            <a:pPr defTabSz="1219170"/>
            <a:r>
              <a:rPr lang="fr-FR" sz="1200" dirty="0" smtClean="0">
                <a:solidFill>
                  <a:srgbClr val="FFFFFF"/>
                </a:solidFill>
                <a:latin typeface="Arial"/>
              </a:rPr>
              <a:t>IA </a:t>
            </a:r>
            <a:r>
              <a:rPr lang="fr-FR" sz="1200" dirty="0">
                <a:solidFill>
                  <a:srgbClr val="FFFFFF"/>
                </a:solidFill>
                <a:latin typeface="Arial"/>
              </a:rPr>
              <a:t>(TRL </a:t>
            </a:r>
            <a:r>
              <a:rPr lang="fr-FR" sz="1200" dirty="0" smtClean="0">
                <a:solidFill>
                  <a:srgbClr val="FFFFFF"/>
                </a:solidFill>
                <a:latin typeface="Arial"/>
              </a:rPr>
              <a:t>en </a:t>
            </a:r>
            <a:r>
              <a:rPr lang="fr-FR" sz="1200" dirty="0">
                <a:solidFill>
                  <a:srgbClr val="FFFFFF"/>
                </a:solidFill>
                <a:latin typeface="Arial"/>
              </a:rPr>
              <a:t>fin de projet </a:t>
            </a:r>
            <a:r>
              <a:rPr lang="fr-FR" sz="1200" dirty="0" smtClean="0">
                <a:solidFill>
                  <a:srgbClr val="FFFFFF"/>
                </a:solidFill>
                <a:latin typeface="Arial"/>
              </a:rPr>
              <a:t>7)</a:t>
            </a:r>
            <a:endParaRPr lang="fr-FR" sz="1200" dirty="0">
              <a:solidFill>
                <a:srgbClr val="FFFFFF"/>
              </a:solidFill>
              <a:latin typeface="Arial"/>
            </a:endParaRPr>
          </a:p>
          <a:p>
            <a:pPr defTabSz="1219170"/>
            <a:r>
              <a:rPr lang="fr-FR" sz="1200" dirty="0">
                <a:solidFill>
                  <a:srgbClr val="FFFFFF"/>
                </a:solidFill>
                <a:latin typeface="Arial"/>
              </a:rPr>
              <a:t>Nb estimé projets financés : </a:t>
            </a:r>
            <a:r>
              <a:rPr lang="fr-FR" sz="1200" dirty="0" smtClean="0">
                <a:solidFill>
                  <a:srgbClr val="FFFFFF"/>
                </a:solidFill>
                <a:latin typeface="Arial"/>
              </a:rPr>
              <a:t>2-3</a:t>
            </a:r>
            <a:endParaRPr lang="fr-FR" sz="1200" dirty="0">
              <a:solidFill>
                <a:srgbClr val="FFFFFF"/>
              </a:solidFill>
              <a:latin typeface="Arial"/>
            </a:endParaRPr>
          </a:p>
          <a:p>
            <a:pPr defTabSz="1219170"/>
            <a:r>
              <a:rPr lang="fr-FR" sz="1200" dirty="0">
                <a:solidFill>
                  <a:srgbClr val="FFFFFF"/>
                </a:solidFill>
                <a:latin typeface="Arial"/>
              </a:rPr>
              <a:t>Budget/projet : </a:t>
            </a:r>
            <a:r>
              <a:rPr lang="fr-FR" sz="1200" dirty="0" smtClean="0">
                <a:solidFill>
                  <a:srgbClr val="FFFFFF"/>
                </a:solidFill>
                <a:latin typeface="Arial"/>
              </a:rPr>
              <a:t>6 à 9 M</a:t>
            </a:r>
            <a:r>
              <a:rPr lang="fr-FR" sz="1200" dirty="0">
                <a:solidFill>
                  <a:srgbClr val="FFFFFF"/>
                </a:solidFill>
                <a:latin typeface="Arial"/>
              </a:rPr>
              <a:t>€</a:t>
            </a:r>
          </a:p>
          <a:p>
            <a:pPr defTabSz="1219170"/>
            <a:r>
              <a:rPr lang="fr-FR" sz="1200" dirty="0">
                <a:solidFill>
                  <a:srgbClr val="FFFFFF"/>
                </a:solidFill>
                <a:latin typeface="Arial"/>
              </a:rPr>
              <a:t>Ouverture : </a:t>
            </a:r>
            <a:r>
              <a:rPr lang="fr-FR" sz="1200" dirty="0" smtClean="0">
                <a:solidFill>
                  <a:srgbClr val="FFFFFF"/>
                </a:solidFill>
                <a:latin typeface="Arial"/>
              </a:rPr>
              <a:t>06/09/2022</a:t>
            </a:r>
            <a:endParaRPr lang="fr-FR" sz="1200" dirty="0">
              <a:solidFill>
                <a:srgbClr val="FFFFFF"/>
              </a:solidFill>
              <a:latin typeface="Arial"/>
            </a:endParaRPr>
          </a:p>
          <a:p>
            <a:pPr defTabSz="1219170"/>
            <a:r>
              <a:rPr lang="fr-FR" sz="1200" dirty="0">
                <a:solidFill>
                  <a:srgbClr val="FFFFFF"/>
                </a:solidFill>
                <a:latin typeface="Arial"/>
              </a:rPr>
              <a:t>Clôture : </a:t>
            </a:r>
            <a:r>
              <a:rPr lang="fr-FR" sz="1200" dirty="0" smtClean="0">
                <a:solidFill>
                  <a:srgbClr val="FFFFFF"/>
                </a:solidFill>
                <a:latin typeface="Arial"/>
              </a:rPr>
              <a:t>24/01/2023</a:t>
            </a:r>
          </a:p>
          <a:p>
            <a:pPr defTabSz="1219170"/>
            <a:endParaRPr lang="fr-FR" sz="1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95735" y="1344206"/>
            <a:ext cx="8355367" cy="4445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15000"/>
              </a:lnSpc>
            </a:pPr>
            <a:r>
              <a:rPr lang="fr-FR" sz="1600" b="1" dirty="0" smtClean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RESULTATS ATTENDUS</a:t>
            </a:r>
          </a:p>
          <a:p>
            <a:pPr marL="171450" indent="-171450" algn="just" defTabSz="1219170">
              <a:lnSpc>
                <a:spcPct val="115000"/>
              </a:lnSpc>
              <a:buFontTx/>
              <a:buChar char="-"/>
            </a:pPr>
            <a:r>
              <a:rPr lang="fr-FR" sz="15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Amélioration </a:t>
            </a:r>
            <a:r>
              <a:rPr lang="fr-FR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de l'interopérabilité et des synergies entre </a:t>
            </a:r>
            <a:endParaRPr lang="fr-FR" sz="15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5000"/>
              </a:lnSpc>
            </a:pPr>
            <a:r>
              <a:rPr lang="fr-FR" sz="15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l'électricité </a:t>
            </a:r>
            <a:r>
              <a:rPr lang="fr-FR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sz="15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autres vecteurs énergétiques, et avec </a:t>
            </a:r>
            <a:endParaRPr lang="fr-FR" sz="15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5000"/>
              </a:lnSpc>
            </a:pPr>
            <a:r>
              <a:rPr lang="fr-FR" sz="15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d'autres </a:t>
            </a:r>
            <a:r>
              <a:rPr lang="fr-FR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secteurs non énergétiques </a:t>
            </a:r>
            <a:r>
              <a:rPr lang="fr-FR" sz="15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pertinents </a:t>
            </a:r>
            <a:r>
              <a:rPr lang="fr-FR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(par exemple, la </a:t>
            </a:r>
            <a:r>
              <a:rPr lang="fr-FR" sz="15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mobilité)</a:t>
            </a:r>
          </a:p>
          <a:p>
            <a:pPr algn="just" defTabSz="1219170">
              <a:lnSpc>
                <a:spcPct val="115000"/>
              </a:lnSpc>
            </a:pPr>
            <a:r>
              <a:rPr lang="fr-FR" sz="15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- Amélioration </a:t>
            </a:r>
            <a:r>
              <a:rPr lang="fr-FR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de la compétitivité des bâtiments en tant </a:t>
            </a:r>
            <a:r>
              <a:rPr lang="fr-FR" sz="15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qu’acteurs </a:t>
            </a:r>
            <a:r>
              <a:rPr lang="fr-FR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de flexibilité pour la gestion des réseaux. </a:t>
            </a:r>
          </a:p>
          <a:p>
            <a:pPr marL="171450" indent="-171450" algn="just" defTabSz="1219170">
              <a:lnSpc>
                <a:spcPct val="115000"/>
              </a:lnSpc>
              <a:buFontTx/>
              <a:buChar char="-"/>
            </a:pPr>
            <a:endParaRPr lang="fr-FR" sz="1600" b="1" u="sng" dirty="0" smtClean="0">
              <a:solidFill>
                <a:srgbClr val="00009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5000"/>
              </a:lnSpc>
            </a:pPr>
            <a:r>
              <a:rPr lang="fr-FR" sz="1600" b="1" dirty="0" smtClean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POINTS IMPORTANTS</a:t>
            </a:r>
          </a:p>
          <a:p>
            <a:pPr algn="just" defTabSz="1219170">
              <a:lnSpc>
                <a:spcPct val="115000"/>
              </a:lnSpc>
            </a:pPr>
            <a:r>
              <a:rPr lang="fr-FR" sz="15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Synergies avec </a:t>
            </a:r>
            <a:r>
              <a:rPr lang="fr-FR" sz="1600" dirty="0" smtClean="0"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BRIDGE</a:t>
            </a:r>
            <a:r>
              <a:rPr lang="fr-FR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et</a:t>
            </a:r>
            <a:r>
              <a:rPr lang="fr-FR" sz="15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les partenariats </a:t>
            </a:r>
            <a:r>
              <a:rPr lang="fr-FR" sz="15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européens </a:t>
            </a:r>
            <a:r>
              <a:rPr lang="fr-FR" sz="1500" dirty="0"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Built4people </a:t>
            </a:r>
            <a:r>
              <a:rPr lang="fr-FR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sz="15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500" dirty="0" err="1"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Driving</a:t>
            </a:r>
            <a:r>
              <a:rPr lang="fr-FR" sz="1500" dirty="0"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fr-FR" sz="1500" dirty="0" err="1"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urban</a:t>
            </a:r>
            <a:r>
              <a:rPr lang="fr-FR" sz="1500" dirty="0"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transitions</a:t>
            </a:r>
            <a:endParaRPr lang="fr-FR" sz="15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5000"/>
              </a:lnSpc>
            </a:pPr>
            <a:r>
              <a:rPr lang="fr-FR" sz="15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Implication de toutes les parties prenantes avec le soutien des SHS</a:t>
            </a:r>
          </a:p>
          <a:p>
            <a:pPr algn="just" defTabSz="1219170">
              <a:lnSpc>
                <a:spcPct val="115000"/>
              </a:lnSpc>
            </a:pPr>
            <a:r>
              <a:rPr lang="fr-FR" sz="15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Trois sites de démonstration</a:t>
            </a:r>
          </a:p>
          <a:p>
            <a:pPr algn="just" defTabSz="1219170">
              <a:lnSpc>
                <a:spcPct val="115000"/>
              </a:lnSpc>
            </a:pPr>
            <a:r>
              <a:rPr lang="fr-FR" sz="15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Taux de financement : </a:t>
            </a:r>
            <a:r>
              <a:rPr lang="fr-FR" sz="15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60 % pour entreprises, </a:t>
            </a:r>
            <a:r>
              <a:rPr lang="fr-FR" sz="15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limite de la proposition augmentée à </a:t>
            </a:r>
            <a:r>
              <a:rPr lang="fr-FR" sz="15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70 pages</a:t>
            </a:r>
          </a:p>
          <a:p>
            <a:pPr algn="just" defTabSz="1219170">
              <a:lnSpc>
                <a:spcPct val="115000"/>
              </a:lnSpc>
            </a:pPr>
            <a:endParaRPr lang="fr-FR" sz="16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5000"/>
              </a:lnSpc>
            </a:pPr>
            <a:r>
              <a:rPr lang="fr-FR" sz="1600" b="1" dirty="0" smtClean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fr-FR" sz="1600" b="1" u="sng" dirty="0" smtClean="0">
              <a:solidFill>
                <a:srgbClr val="00009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121917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fr-FR" sz="1500" b="1" dirty="0">
                <a:solidFill>
                  <a:srgbClr val="000000"/>
                </a:solidFill>
              </a:rPr>
              <a:t> que signifie " building-to-</a:t>
            </a:r>
            <a:r>
              <a:rPr lang="fr-FR" sz="1500" b="1" dirty="0" err="1">
                <a:solidFill>
                  <a:srgbClr val="000000"/>
                </a:solidFill>
              </a:rPr>
              <a:t>grid</a:t>
            </a:r>
            <a:r>
              <a:rPr lang="fr-FR" sz="1500" b="1" dirty="0">
                <a:solidFill>
                  <a:srgbClr val="000000"/>
                </a:solidFill>
              </a:rPr>
              <a:t> </a:t>
            </a:r>
            <a:r>
              <a:rPr lang="fr-FR" sz="1500" b="1" dirty="0" err="1">
                <a:solidFill>
                  <a:srgbClr val="000000"/>
                </a:solidFill>
              </a:rPr>
              <a:t>integration</a:t>
            </a:r>
            <a:r>
              <a:rPr lang="fr-FR" sz="1500" b="1" dirty="0">
                <a:solidFill>
                  <a:srgbClr val="000000"/>
                </a:solidFill>
              </a:rPr>
              <a:t> solutions" ?</a:t>
            </a:r>
          </a:p>
          <a:p>
            <a:pPr algn="just" defTabSz="1219170">
              <a:lnSpc>
                <a:spcPct val="115000"/>
              </a:lnSpc>
            </a:pPr>
            <a:r>
              <a:rPr lang="fr-FR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Ce terme fait référence aux bâtiments en tant que parties intégrées du système énergétique.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197053" y="82322"/>
            <a:ext cx="768733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000" b="1" dirty="0">
                <a:solidFill>
                  <a:schemeClr val="accent1"/>
                </a:solidFill>
              </a:rPr>
              <a:t>HORIZON-CL5-2022-D4-02-04: Smart-grid ready and smart-network ready buildings, acting as active utility nodes (Built4People</a:t>
            </a:r>
            <a:r>
              <a:rPr lang="en-US" sz="2000" b="1" dirty="0" smtClean="0">
                <a:solidFill>
                  <a:schemeClr val="accent1"/>
                </a:solidFill>
              </a:rPr>
              <a:t>)</a:t>
            </a:r>
          </a:p>
          <a:p>
            <a:pPr defTabSz="1219170"/>
            <a:r>
              <a:rPr lang="en-US" b="1" dirty="0" smtClean="0">
                <a:solidFill>
                  <a:schemeClr val="accent1"/>
                </a:solidFill>
                <a:hlinkClick r:id="rId6"/>
              </a:rPr>
              <a:t>Lien de l'appel</a:t>
            </a:r>
            <a:endParaRPr lang="en-US" b="1" dirty="0" smtClean="0">
              <a:solidFill>
                <a:schemeClr val="accent1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idx="4294967295"/>
          </p:nvPr>
        </p:nvSpPr>
        <p:spPr>
          <a:xfrm>
            <a:off x="448056" y="1344206"/>
            <a:ext cx="3247679" cy="4928578"/>
          </a:xfrm>
          <a:prstGeom prst="rect">
            <a:avLst/>
          </a:prstGeom>
          <a:ln w="25400">
            <a:solidFill>
              <a:schemeClr val="accent3"/>
            </a:solidFill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72000" tIns="72000" rIns="72000" bIns="72000" anchor="t"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fr-FR" sz="1200" b="1" dirty="0" smtClean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POUR ALLER PLUS LOIN 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hlinkClick r:id="rId7"/>
              </a:rPr>
              <a:t>Directive 2010/31/EU, building renovation passports and relevant parts of Level</a:t>
            </a:r>
            <a:endParaRPr lang="en-US" sz="12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hlinkClick r:id="rId8"/>
              </a:rPr>
              <a:t>the EU Building Stock Observatory </a:t>
            </a:r>
            <a:endParaRPr lang="en-GB" sz="12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n-GB" sz="1200" dirty="0">
                <a:solidFill>
                  <a:srgbClr val="000000"/>
                </a:solidFill>
                <a:hlinkClick r:id="rId9"/>
              </a:rPr>
              <a:t>plan </a:t>
            </a:r>
            <a:r>
              <a:rPr lang="en-GB" sz="1200" dirty="0" err="1">
                <a:solidFill>
                  <a:srgbClr val="000000"/>
                </a:solidFill>
                <a:hlinkClick r:id="rId9"/>
              </a:rPr>
              <a:t>stratégique</a:t>
            </a:r>
            <a:r>
              <a:rPr lang="en-GB" sz="1200" dirty="0">
                <a:solidFill>
                  <a:srgbClr val="000000"/>
                </a:solidFill>
                <a:hlinkClick r:id="rId9"/>
              </a:rPr>
              <a:t> 2021-2024 Horizon Europe</a:t>
            </a:r>
            <a:endParaRPr lang="en-GB" sz="12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n-GB" sz="1200" dirty="0">
                <a:solidFill>
                  <a:srgbClr val="000000"/>
                </a:solidFill>
                <a:hlinkClick r:id="rId10"/>
              </a:rPr>
              <a:t>Renovation wave for Europe</a:t>
            </a:r>
            <a:endParaRPr lang="en-GB" sz="12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fr-FR" sz="1200" dirty="0">
                <a:solidFill>
                  <a:srgbClr val="000000"/>
                </a:solidFill>
                <a:hlinkClick r:id="rId11"/>
              </a:rPr>
              <a:t>Plan d’action en faveur de l’économie circulaire</a:t>
            </a:r>
            <a:endParaRPr lang="fr-FR" sz="12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fr-FR" sz="1200" dirty="0">
                <a:solidFill>
                  <a:srgbClr val="000000"/>
                </a:solidFill>
                <a:hlinkClick r:id="rId12"/>
              </a:rPr>
              <a:t>Stratégie européenne sur l’intégration du système énergétique</a:t>
            </a:r>
            <a:endParaRPr lang="en-GB" sz="12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n-GB" sz="1200" dirty="0">
                <a:solidFill>
                  <a:srgbClr val="000000"/>
                </a:solidFill>
                <a:hlinkClick r:id="rId13"/>
              </a:rPr>
              <a:t>New </a:t>
            </a:r>
            <a:r>
              <a:rPr lang="en-GB" sz="1200" dirty="0" err="1">
                <a:solidFill>
                  <a:srgbClr val="000000"/>
                </a:solidFill>
                <a:hlinkClick r:id="rId13"/>
              </a:rPr>
              <a:t>european</a:t>
            </a:r>
            <a:r>
              <a:rPr lang="en-GB" sz="1200" dirty="0">
                <a:solidFill>
                  <a:srgbClr val="000000"/>
                </a:solidFill>
                <a:hlinkClick r:id="rId13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hlinkClick r:id="rId13"/>
              </a:rPr>
              <a:t>Bauhaus</a:t>
            </a:r>
            <a:endParaRPr lang="en-GB" sz="1200" dirty="0" smtClean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endParaRPr lang="en-GB" sz="1200" dirty="0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</a:pPr>
            <a:r>
              <a:rPr lang="en-GB" sz="1200" b="1" dirty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APPERCU DE PROJETS DÉJÀ FINANCÉS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H2020-LC-SC3-EE-2020-2</a:t>
            </a:r>
            <a:r>
              <a:rPr lang="en-GB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smtClean="0"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SMART2B</a:t>
            </a:r>
            <a:r>
              <a:rPr lang="en-GB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COLLECTiEF</a:t>
            </a:r>
            <a:r>
              <a:rPr lang="en-GB" sz="1200" dirty="0" smtClean="0"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 </a:t>
            </a:r>
            <a:endParaRPr lang="en-GB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H2020-LC-SC3-2019-ES-SCC</a:t>
            </a:r>
            <a:r>
              <a:rPr lang="en-GB" sz="1200" dirty="0" smtClean="0"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 ebalance+</a:t>
            </a:r>
            <a:endParaRPr lang="en-GB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H2020-LC-SC3-EE-2019 </a:t>
            </a:r>
            <a:r>
              <a:rPr lang="en-GB" sz="1200" dirty="0" smtClean="0"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REScoopVPP</a:t>
            </a:r>
            <a:endParaRPr lang="en-GB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41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33122C9-A0B9-462F-8757-0847AD287B63}" type="slidenum">
              <a:rPr lang="fr-FR">
                <a:solidFill>
                  <a:srgbClr val="000091"/>
                </a:solidFill>
                <a:latin typeface="Arial"/>
              </a:rPr>
              <a:pPr defTabSz="1219170"/>
              <a:t>31</a:t>
            </a:fld>
            <a:endParaRPr lang="fr-FR" dirty="0">
              <a:solidFill>
                <a:srgbClr val="000091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62288" y="877862"/>
            <a:ext cx="2526159" cy="1384995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1219170"/>
            <a:r>
              <a:rPr lang="fr-FR" sz="1200" i="1" dirty="0" smtClean="0">
                <a:solidFill>
                  <a:srgbClr val="FFFFFF"/>
                </a:solidFill>
                <a:latin typeface="Arial"/>
              </a:rPr>
              <a:t>INFORMATIONS</a:t>
            </a:r>
          </a:p>
          <a:p>
            <a:pPr defTabSz="1219170"/>
            <a:r>
              <a:rPr lang="fr-FR" sz="1200" dirty="0" smtClean="0">
                <a:solidFill>
                  <a:srgbClr val="FFFFFF"/>
                </a:solidFill>
                <a:latin typeface="Arial"/>
              </a:rPr>
              <a:t>IA </a:t>
            </a:r>
            <a:r>
              <a:rPr lang="fr-FR" sz="1200" dirty="0">
                <a:solidFill>
                  <a:srgbClr val="FFFFFF"/>
                </a:solidFill>
                <a:latin typeface="Arial"/>
              </a:rPr>
              <a:t>(TRL en fin de projet </a:t>
            </a:r>
            <a:r>
              <a:rPr lang="fr-FR" sz="1200" dirty="0" smtClean="0">
                <a:solidFill>
                  <a:srgbClr val="FFFFFF"/>
                </a:solidFill>
                <a:latin typeface="Arial"/>
              </a:rPr>
              <a:t>6-7)</a:t>
            </a:r>
            <a:endParaRPr lang="fr-FR" sz="1200" dirty="0">
              <a:solidFill>
                <a:srgbClr val="FFFFFF"/>
              </a:solidFill>
              <a:latin typeface="Arial"/>
            </a:endParaRPr>
          </a:p>
          <a:p>
            <a:pPr defTabSz="1219170"/>
            <a:r>
              <a:rPr lang="fr-FR" sz="1200" dirty="0">
                <a:solidFill>
                  <a:srgbClr val="FFFFFF"/>
                </a:solidFill>
                <a:latin typeface="Arial"/>
              </a:rPr>
              <a:t>Nb estimé projets financés : </a:t>
            </a:r>
            <a:r>
              <a:rPr lang="fr-FR" sz="1200" dirty="0" smtClean="0">
                <a:solidFill>
                  <a:srgbClr val="FFFFFF"/>
                </a:solidFill>
                <a:latin typeface="Arial"/>
              </a:rPr>
              <a:t>2-3</a:t>
            </a:r>
            <a:endParaRPr lang="fr-FR" sz="1200" dirty="0">
              <a:solidFill>
                <a:srgbClr val="FFFFFF"/>
              </a:solidFill>
              <a:latin typeface="Arial"/>
            </a:endParaRPr>
          </a:p>
          <a:p>
            <a:pPr defTabSz="1219170"/>
            <a:r>
              <a:rPr lang="fr-FR" sz="1200" dirty="0">
                <a:solidFill>
                  <a:srgbClr val="FFFFFF"/>
                </a:solidFill>
                <a:latin typeface="Arial"/>
              </a:rPr>
              <a:t>Budget/projet : </a:t>
            </a:r>
            <a:r>
              <a:rPr lang="fr-FR" sz="1200" dirty="0" smtClean="0">
                <a:solidFill>
                  <a:srgbClr val="FFFFFF"/>
                </a:solidFill>
                <a:latin typeface="Arial"/>
              </a:rPr>
              <a:t>6 à 9,5 M</a:t>
            </a:r>
            <a:r>
              <a:rPr lang="fr-FR" sz="1200" dirty="0">
                <a:solidFill>
                  <a:srgbClr val="FFFFFF"/>
                </a:solidFill>
                <a:latin typeface="Arial"/>
              </a:rPr>
              <a:t>€</a:t>
            </a:r>
          </a:p>
          <a:p>
            <a:pPr defTabSz="1219170"/>
            <a:r>
              <a:rPr lang="fr-FR" sz="1200" dirty="0">
                <a:solidFill>
                  <a:srgbClr val="FFFFFF"/>
                </a:solidFill>
                <a:latin typeface="Arial"/>
              </a:rPr>
              <a:t>Ouverture : </a:t>
            </a:r>
            <a:r>
              <a:rPr lang="fr-FR" sz="1200" dirty="0" smtClean="0">
                <a:solidFill>
                  <a:srgbClr val="FFFFFF"/>
                </a:solidFill>
                <a:latin typeface="Arial"/>
              </a:rPr>
              <a:t>06/09/2022</a:t>
            </a:r>
            <a:endParaRPr lang="fr-FR" sz="1200" dirty="0">
              <a:solidFill>
                <a:srgbClr val="FFFFFF"/>
              </a:solidFill>
              <a:latin typeface="Arial"/>
            </a:endParaRPr>
          </a:p>
          <a:p>
            <a:pPr defTabSz="1219170"/>
            <a:r>
              <a:rPr lang="fr-FR" sz="1200" dirty="0">
                <a:solidFill>
                  <a:srgbClr val="FFFFFF"/>
                </a:solidFill>
                <a:latin typeface="Arial"/>
              </a:rPr>
              <a:t>Clôture : </a:t>
            </a:r>
            <a:r>
              <a:rPr lang="fr-FR" sz="1200" dirty="0" smtClean="0">
                <a:solidFill>
                  <a:srgbClr val="FFFFFF"/>
                </a:solidFill>
                <a:latin typeface="Arial"/>
              </a:rPr>
              <a:t>24/01/2023</a:t>
            </a:r>
          </a:p>
          <a:p>
            <a:pPr defTabSz="1219170"/>
            <a:endParaRPr lang="fr-FR" sz="1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95735" y="1696038"/>
            <a:ext cx="8355367" cy="4799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15000"/>
              </a:lnSpc>
            </a:pPr>
            <a:r>
              <a:rPr lang="fr-FR" sz="1400" b="1" dirty="0" smtClean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RESULTATS ATTENDUS</a:t>
            </a:r>
          </a:p>
          <a:p>
            <a:pPr marL="171450" indent="-171450" algn="just" defTabSz="1219170">
              <a:lnSpc>
                <a:spcPct val="115000"/>
              </a:lnSpc>
              <a:buFontTx/>
              <a:buChar char="-"/>
            </a:pP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réduction accrue et plus traçable des émissions de GES </a:t>
            </a:r>
            <a:endParaRPr lang="fr-FR" sz="1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5000"/>
              </a:lnSpc>
            </a:pP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bâtiments dans toutes les étapes (conception, construction/rénovation…)</a:t>
            </a:r>
          </a:p>
          <a:p>
            <a:pPr marL="171450" indent="-171450" algn="just" defTabSz="1219170">
              <a:lnSpc>
                <a:spcPct val="115000"/>
              </a:lnSpc>
              <a:buFontTx/>
              <a:buChar char="-"/>
            </a:pP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Adoption 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plus rapide par le marché de solutions de conception, de matériaux, </a:t>
            </a:r>
            <a:endParaRPr lang="fr-FR" sz="1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5000"/>
              </a:lnSpc>
            </a:pP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produits, de techniques et de modèles commerciaux </a:t>
            </a:r>
          </a:p>
          <a:p>
            <a:pPr algn="just" defTabSz="1219170">
              <a:lnSpc>
                <a:spcPct val="115000"/>
              </a:lnSpc>
            </a:pP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- La généralisation d'une performance élevée et abordable en matière de cycle de vie et l'amélioration de la circularité des bâtiments dans la construction et la rénovation. </a:t>
            </a:r>
          </a:p>
          <a:p>
            <a:pPr marL="171450" indent="-171450" algn="just" defTabSz="1219170">
              <a:lnSpc>
                <a:spcPct val="115000"/>
              </a:lnSpc>
              <a:buFontTx/>
              <a:buChar char="-"/>
            </a:pPr>
            <a:endParaRPr lang="fr-FR" sz="1400" b="1" u="sng" dirty="0" smtClean="0">
              <a:solidFill>
                <a:srgbClr val="00009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5000"/>
              </a:lnSpc>
            </a:pPr>
            <a:r>
              <a:rPr lang="fr-FR" sz="1400" b="1" dirty="0" smtClean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POINTS IMPORTANTS</a:t>
            </a:r>
          </a:p>
          <a:p>
            <a:pPr algn="just" defTabSz="1219170">
              <a:lnSpc>
                <a:spcPct val="115000"/>
              </a:lnSpc>
            </a:pP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Synergies avec le projet </a:t>
            </a: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BRIDGE</a:t>
            </a: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les partenariats </a:t>
            </a: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européens 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Built4people 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Driving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fr-FR" sz="1400" dirty="0" err="1"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urban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transitions</a:t>
            </a:r>
            <a:endParaRPr lang="fr-FR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5000"/>
              </a:lnSpc>
            </a:pP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Taux 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de financement :</a:t>
            </a: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60 % pour entreprises</a:t>
            </a:r>
          </a:p>
          <a:p>
            <a:pPr algn="just" defTabSz="1219170">
              <a:lnSpc>
                <a:spcPct val="115000"/>
              </a:lnSpc>
            </a:pPr>
            <a:r>
              <a:rPr 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Limite </a:t>
            </a:r>
            <a:r>
              <a:rPr 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de la proposition augmentée à 70 pages</a:t>
            </a:r>
          </a:p>
          <a:p>
            <a:pPr algn="just" defTabSz="1219170">
              <a:lnSpc>
                <a:spcPct val="115000"/>
              </a:lnSpc>
            </a:pPr>
            <a:endParaRPr lang="fr-FR" sz="1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5000"/>
              </a:lnSpc>
            </a:pPr>
            <a:r>
              <a:rPr lang="fr-FR" sz="1400" b="1" dirty="0" smtClean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endParaRPr lang="fr-FR" sz="1400" b="1" u="sng" dirty="0" smtClean="0">
              <a:solidFill>
                <a:srgbClr val="00009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121917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rgbClr val="000000"/>
                </a:solidFill>
              </a:rPr>
              <a:t>Environnement </a:t>
            </a:r>
            <a:r>
              <a:rPr lang="fr-FR" sz="1400" b="1" dirty="0">
                <a:solidFill>
                  <a:srgbClr val="000000"/>
                </a:solidFill>
              </a:rPr>
              <a:t>bâti?</a:t>
            </a:r>
          </a:p>
          <a:p>
            <a:pPr defTabSz="1219170">
              <a:lnSpc>
                <a:spcPct val="115000"/>
              </a:lnSpc>
            </a:pPr>
            <a:r>
              <a:rPr lang="fr-FR" sz="1400" dirty="0">
                <a:solidFill>
                  <a:srgbClr val="000000"/>
                </a:solidFill>
              </a:rPr>
              <a:t>Au delà du bâtiment </a:t>
            </a:r>
            <a:r>
              <a:rPr lang="fr-FR" sz="1400" dirty="0">
                <a:solidFill>
                  <a:srgbClr val="000000"/>
                </a:solidFill>
                <a:sym typeface="Wingdings" panose="05000000000000000000" pitchFamily="2" charset="2"/>
              </a:rPr>
              <a:t> </a:t>
            </a:r>
            <a:r>
              <a:rPr lang="fr-FR" sz="1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centré </a:t>
            </a:r>
            <a:r>
              <a:rPr lang="fr-FR" sz="1400" dirty="0">
                <a:solidFill>
                  <a:srgbClr val="000000"/>
                </a:solidFill>
                <a:sym typeface="Wingdings" panose="05000000000000000000" pitchFamily="2" charset="2"/>
              </a:rPr>
              <a:t>sur l’usager</a:t>
            </a:r>
          </a:p>
          <a:p>
            <a:pPr defTabSz="1219170">
              <a:lnSpc>
                <a:spcPct val="115000"/>
              </a:lnSpc>
            </a:pPr>
            <a:r>
              <a:rPr lang="fr-FR" sz="1400" dirty="0">
                <a:solidFill>
                  <a:srgbClr val="000000"/>
                </a:solidFill>
              </a:rPr>
              <a:t>Ensemble de la chaîne de valeur pour accélérer l'innovation centrée sur les personnes dans l'environnement bâti vers la durabilité.</a:t>
            </a:r>
          </a:p>
          <a:p>
            <a:pPr algn="just" defTabSz="1219170">
              <a:lnSpc>
                <a:spcPct val="115000"/>
              </a:lnSpc>
            </a:pPr>
            <a:endParaRPr lang="fr-FR" sz="1400" b="1" u="sng" dirty="0" smtClean="0">
              <a:solidFill>
                <a:srgbClr val="00009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177069" y="-24999"/>
            <a:ext cx="7687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b="1" dirty="0">
                <a:solidFill>
                  <a:schemeClr val="accent1"/>
                </a:solidFill>
              </a:rPr>
              <a:t>HORIZON-CL5-2022-D4-02-05: More </a:t>
            </a:r>
            <a:r>
              <a:rPr lang="en-US" b="1" dirty="0" smtClean="0">
                <a:solidFill>
                  <a:schemeClr val="accent1"/>
                </a:solidFill>
              </a:rPr>
              <a:t>sustainable </a:t>
            </a:r>
            <a:r>
              <a:rPr lang="en-US" b="1" dirty="0">
                <a:solidFill>
                  <a:schemeClr val="accent1"/>
                </a:solidFill>
              </a:rPr>
              <a:t>buildings with reduced embodied energy / carbon, high life-cycle </a:t>
            </a:r>
            <a:r>
              <a:rPr lang="en-US" b="1" dirty="0" smtClean="0">
                <a:solidFill>
                  <a:schemeClr val="accent1"/>
                </a:solidFill>
              </a:rPr>
              <a:t>performance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and </a:t>
            </a:r>
            <a:r>
              <a:rPr lang="en-US" b="1" dirty="0">
                <a:solidFill>
                  <a:schemeClr val="accent1"/>
                </a:solidFill>
              </a:rPr>
              <a:t>reduced life-cycle costs (Built4People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</a:p>
          <a:p>
            <a:pPr defTabSz="1219170"/>
            <a:r>
              <a:rPr lang="en-US" b="1" dirty="0" smtClean="0">
                <a:solidFill>
                  <a:schemeClr val="accent1"/>
                </a:solidFill>
                <a:hlinkClick r:id="rId6"/>
              </a:rPr>
              <a:t>Lien de l'appel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idx="4294967295"/>
          </p:nvPr>
        </p:nvSpPr>
        <p:spPr>
          <a:xfrm>
            <a:off x="448056" y="1344206"/>
            <a:ext cx="3247679" cy="4928578"/>
          </a:xfrm>
          <a:prstGeom prst="rect">
            <a:avLst/>
          </a:prstGeom>
          <a:ln w="25400">
            <a:solidFill>
              <a:schemeClr val="accent3"/>
            </a:solidFill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72000" tIns="72000" rIns="72000" bIns="72000" anchor="t"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fr-FR" sz="1200" b="1" dirty="0" smtClean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POUR ALLER PLUS LOIN 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hlinkClick r:id="rId7"/>
              </a:rPr>
              <a:t>Directive 2010/31/EU, building renovation passports and relevant parts of Level</a:t>
            </a:r>
            <a:endParaRPr lang="en-US" sz="12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hlinkClick r:id="rId8"/>
              </a:rPr>
              <a:t>the EU Building Stock Observatory </a:t>
            </a:r>
            <a:endParaRPr lang="en-GB" sz="12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n-GB" sz="1200" dirty="0">
                <a:solidFill>
                  <a:srgbClr val="000000"/>
                </a:solidFill>
                <a:hlinkClick r:id="rId9"/>
              </a:rPr>
              <a:t>plan </a:t>
            </a:r>
            <a:r>
              <a:rPr lang="en-GB" sz="1200" dirty="0" err="1">
                <a:solidFill>
                  <a:srgbClr val="000000"/>
                </a:solidFill>
                <a:hlinkClick r:id="rId9"/>
              </a:rPr>
              <a:t>stratégique</a:t>
            </a:r>
            <a:r>
              <a:rPr lang="en-GB" sz="1200" dirty="0">
                <a:solidFill>
                  <a:srgbClr val="000000"/>
                </a:solidFill>
                <a:hlinkClick r:id="rId9"/>
              </a:rPr>
              <a:t> 2021-2024 Horizon Europe</a:t>
            </a:r>
            <a:endParaRPr lang="en-GB" sz="12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n-GB" sz="1200" dirty="0">
                <a:solidFill>
                  <a:srgbClr val="000000"/>
                </a:solidFill>
                <a:hlinkClick r:id="rId10"/>
              </a:rPr>
              <a:t>Renovation wave for Europe</a:t>
            </a:r>
            <a:endParaRPr lang="en-GB" sz="12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fr-FR" sz="1200" dirty="0">
                <a:solidFill>
                  <a:srgbClr val="000000"/>
                </a:solidFill>
                <a:hlinkClick r:id="rId11"/>
              </a:rPr>
              <a:t>Plan d’action en faveur de l’économie circulaire</a:t>
            </a:r>
            <a:endParaRPr lang="fr-FR" sz="12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fr-FR" sz="1200" dirty="0">
                <a:solidFill>
                  <a:srgbClr val="000000"/>
                </a:solidFill>
                <a:hlinkClick r:id="rId12"/>
              </a:rPr>
              <a:t>Stratégie européenne sur l’intégration du système énergétique</a:t>
            </a:r>
            <a:endParaRPr lang="en-GB" sz="12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n-GB" sz="1200" dirty="0">
                <a:solidFill>
                  <a:srgbClr val="000000"/>
                </a:solidFill>
                <a:hlinkClick r:id="rId13"/>
              </a:rPr>
              <a:t>New </a:t>
            </a:r>
            <a:r>
              <a:rPr lang="en-GB" sz="1200" dirty="0" err="1">
                <a:solidFill>
                  <a:srgbClr val="000000"/>
                </a:solidFill>
                <a:hlinkClick r:id="rId13"/>
              </a:rPr>
              <a:t>european</a:t>
            </a:r>
            <a:r>
              <a:rPr lang="en-GB" sz="1200" dirty="0">
                <a:solidFill>
                  <a:srgbClr val="000000"/>
                </a:solidFill>
                <a:hlinkClick r:id="rId13"/>
              </a:rPr>
              <a:t> Bauhaus</a:t>
            </a:r>
            <a:endParaRPr lang="en-GB" sz="12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endParaRPr lang="en-GB" sz="1200" dirty="0" smtClean="0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</a:pPr>
            <a:r>
              <a:rPr lang="en-GB" sz="1200" b="1" dirty="0" smtClean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APPERCU DE PROJETS DÉJÀ FINANCÉS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H2020-EEB-2016: </a:t>
            </a:r>
            <a:r>
              <a:rPr lang="fr-FR" sz="1200" dirty="0" err="1" smtClean="0"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InnoWEE</a:t>
            </a: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Green INSTRUCT</a:t>
            </a: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THERMOS</a:t>
            </a:r>
            <a:endParaRPr lang="fr-FR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fr-FR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H2020-RUR-2019-1 : </a:t>
            </a:r>
            <a:r>
              <a:rPr lang="fr-FR" sz="1200" dirty="0" err="1" smtClean="0"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Build</a:t>
            </a:r>
            <a:r>
              <a:rPr lang="fr-FR" sz="1200" dirty="0" smtClean="0"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-</a:t>
            </a:r>
            <a:r>
              <a:rPr lang="fr-FR" sz="1200" dirty="0" err="1" smtClean="0"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in-Wood</a:t>
            </a:r>
            <a:endParaRPr lang="fr-FR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fr-FR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fr-FR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fr-FR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fr-FR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09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FOCUS SHS</a:t>
            </a:r>
            <a:endParaRPr lang="fr-FR" dirty="0"/>
          </a:p>
        </p:txBody>
      </p:sp>
      <p:sp>
        <p:nvSpPr>
          <p:cNvPr id="4" name="AutoShape 2" descr="https://frc-powerpoint.officeapps.live.com/pods/GetClipboardImage.ashx?Id=2e0ca1ee-dd65-4a1a-90b8-500342d6ab9c&amp;DC=GFR1&amp;pkey=af0dec3e-ed69-42fe-ac0a-a9a490bbcfc3&amp;wdwaccluster=GFR1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https://frc-powerpoint.officeapps.live.com/pods/GetClipboardImage.ashx?Id=2e0ca1ee-dd65-4a1a-90b8-500342d6ab9c&amp;DC=GFR1&amp;pkey=af0dec3e-ed69-42fe-ac0a-a9a490bbcfc3&amp;wdwaccluster=GFR1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6" descr="https://frc-powerpoint.officeapps.live.com/pods/GetClipboardImage.ashx?Id=6b9920ad-d7ea-4de7-8cc6-3ff98a2e09ad&amp;DC=GFR1&amp;pkey=2e27edd8-6d81-4f83-bdd4-1adb69685a08&amp;wdwaccluster=GFR1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8" descr="https://frc-powerpoint.officeapps.live.com/pods/GetClipboardImage.ashx?Id=13444cca-3c0d-40db-9a63-9b4d916d3a5f&amp;DC=GFR1&amp;pkey=de46a820-1b77-4ada-9a0d-614251111474&amp;wdwaccluster=GFR1"/>
          <p:cNvSpPr>
            <a:spLocks noChangeAspect="1" noChangeArrowheads="1"/>
          </p:cNvSpPr>
          <p:nvPr/>
        </p:nvSpPr>
        <p:spPr bwMode="auto">
          <a:xfrm>
            <a:off x="66992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0" descr="https://frc-powerpoint.officeapps.live.com/pods/GetClipboardImage.ashx?Id=1692d393-223d-46c5-a209-9be34bbd69f7&amp;DC=GFR1&amp;pkey=1e1f8300-61a2-4a83-bc8d-4ea0f0aac8ad&amp;wdwaccluster=GFR1"/>
          <p:cNvSpPr>
            <a:spLocks noChangeAspect="1" noChangeArrowheads="1"/>
          </p:cNvSpPr>
          <p:nvPr/>
        </p:nvSpPr>
        <p:spPr bwMode="auto">
          <a:xfrm>
            <a:off x="82232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8351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CE542C-92F2-4693-9D6A-AD35527C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F8DEF9-7DA1-4F63-9C3E-7B471E9F6166}"/>
              </a:ext>
            </a:extLst>
          </p:cNvPr>
          <p:cNvSpPr/>
          <p:nvPr/>
        </p:nvSpPr>
        <p:spPr>
          <a:xfrm>
            <a:off x="465826" y="1247602"/>
            <a:ext cx="11248846" cy="523912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 defTabSz="1219170">
              <a:lnSpc>
                <a:spcPct val="115000"/>
              </a:lnSpc>
            </a:pPr>
            <a:r>
              <a:rPr lang="fr-FR" sz="2400" b="1" dirty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Les attentes des évaluateurs :</a:t>
            </a:r>
          </a:p>
          <a:p>
            <a:pPr algn="just" defTabSz="1219170">
              <a:lnSpc>
                <a:spcPct val="115000"/>
              </a:lnSpc>
            </a:pPr>
            <a:r>
              <a:rPr lang="fr-FR" sz="2000" spc="-35" dirty="0">
                <a:cs typeface="Times New Roman" panose="02020603050405020304" pitchFamily="18" charset="0"/>
              </a:rPr>
              <a:t>C</a:t>
            </a:r>
            <a:r>
              <a:rPr lang="fr-FR" sz="2000" spc="-35" dirty="0">
                <a:cs typeface="Arial"/>
              </a:rPr>
              <a:t>ontribution effective des disciplines et de l'expertise des SHS </a:t>
            </a:r>
            <a:r>
              <a:rPr lang="fr-FR" sz="2000" b="1" spc="-35" dirty="0">
                <a:cs typeface="Arial"/>
              </a:rPr>
              <a:t>au sein de la méthodologie scientifique du projet </a:t>
            </a:r>
            <a:r>
              <a:rPr lang="fr-FR" sz="2000" spc="-35" dirty="0">
                <a:cs typeface="Arial"/>
              </a:rPr>
              <a:t>= section 1.2</a:t>
            </a:r>
          </a:p>
          <a:p>
            <a:pPr algn="just" defTabSz="1219170">
              <a:lnSpc>
                <a:spcPct val="114999"/>
              </a:lnSpc>
            </a:pPr>
            <a:r>
              <a:rPr lang="fr-FR" sz="2000" b="1" spc="-35" dirty="0">
                <a:cs typeface="Arial"/>
              </a:rPr>
              <a:t>Obligatoire </a:t>
            </a:r>
            <a:r>
              <a:rPr lang="fr-FR" sz="2000" spc="-35" dirty="0">
                <a:cs typeface="Arial"/>
              </a:rPr>
              <a:t>lorsqu'explicitement attendu, utile au-delà</a:t>
            </a:r>
          </a:p>
          <a:p>
            <a:pPr algn="just" defTabSz="1219170">
              <a:lnSpc>
                <a:spcPct val="115000"/>
              </a:lnSpc>
            </a:pPr>
            <a:endParaRPr lang="fr-FR" sz="2000" spc="-35" dirty="0">
              <a:solidFill>
                <a:srgbClr val="000000"/>
              </a:solidFill>
              <a:ea typeface="Times New Roman" panose="02020603050405020304" pitchFamily="18" charset="0"/>
              <a:cs typeface="Arial"/>
            </a:endParaRPr>
          </a:p>
          <a:p>
            <a:pPr algn="just" defTabSz="1219170">
              <a:lnSpc>
                <a:spcPct val="115000"/>
              </a:lnSpc>
            </a:pPr>
            <a:r>
              <a:rPr lang="fr-FR" sz="2400" b="1" dirty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Les contributions des SHS :</a:t>
            </a:r>
          </a:p>
          <a:p>
            <a:pPr marL="342900" indent="-342900" algn="just" defTabSz="121917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fr-FR" sz="2000" spc="-35" dirty="0">
                <a:cs typeface="Arial"/>
              </a:rPr>
              <a:t>Analyse des </a:t>
            </a:r>
            <a:r>
              <a:rPr lang="fr-FR" sz="2000" b="1" spc="-35" dirty="0">
                <a:cs typeface="Arial"/>
              </a:rPr>
              <a:t>comportements</a:t>
            </a:r>
            <a:r>
              <a:rPr lang="fr-FR" sz="2000" spc="-35" dirty="0">
                <a:cs typeface="Arial"/>
              </a:rPr>
              <a:t> et comment les influencer</a:t>
            </a:r>
          </a:p>
          <a:p>
            <a:pPr marL="342900" indent="-342900" algn="just" defTabSz="121917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fr-FR" sz="2000" spc="-35" dirty="0">
                <a:cs typeface="Arial"/>
              </a:rPr>
              <a:t>Expertise</a:t>
            </a:r>
            <a:r>
              <a:rPr lang="fr-FR" sz="2000" b="1" spc="-35" dirty="0">
                <a:cs typeface="Arial"/>
              </a:rPr>
              <a:t> économique</a:t>
            </a:r>
          </a:p>
          <a:p>
            <a:pPr marL="342900" indent="-342900" algn="just" defTabSz="121917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fr-FR" sz="2000" spc="-35" dirty="0">
                <a:cs typeface="Arial"/>
              </a:rPr>
              <a:t>Recommandations</a:t>
            </a:r>
            <a:r>
              <a:rPr lang="fr-FR" sz="2000" b="1" spc="-35" dirty="0">
                <a:cs typeface="Arial"/>
              </a:rPr>
              <a:t> auprès des instances politiques</a:t>
            </a:r>
          </a:p>
          <a:p>
            <a:pPr marL="342900" indent="-342900" algn="just" defTabSz="121917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fr-FR" sz="2000" spc="-35" dirty="0">
                <a:cs typeface="Arial"/>
              </a:rPr>
              <a:t>Pour </a:t>
            </a:r>
            <a:r>
              <a:rPr lang="fr-FR" sz="2000" b="1" spc="-35" dirty="0">
                <a:cs typeface="Arial"/>
              </a:rPr>
              <a:t>l'engagement et la participation </a:t>
            </a:r>
            <a:r>
              <a:rPr lang="fr-FR" sz="2000" spc="-35" dirty="0">
                <a:cs typeface="Arial"/>
              </a:rPr>
              <a:t>des citoyens</a:t>
            </a:r>
          </a:p>
          <a:p>
            <a:pPr algn="just" defTabSz="1219170">
              <a:lnSpc>
                <a:spcPct val="115000"/>
              </a:lnSpc>
            </a:pPr>
            <a:endParaRPr lang="fr-FR" sz="2000" spc="-35" dirty="0">
              <a:cs typeface="Arial"/>
            </a:endParaRPr>
          </a:p>
          <a:p>
            <a:pPr algn="just" defTabSz="1219170">
              <a:lnSpc>
                <a:spcPct val="115000"/>
              </a:lnSpc>
            </a:pPr>
            <a:r>
              <a:rPr lang="fr-FR" sz="2400" b="1" dirty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Principales disciplines attendues :</a:t>
            </a:r>
          </a:p>
          <a:p>
            <a:pPr algn="just" defTabSz="1219170">
              <a:lnSpc>
                <a:spcPct val="115000"/>
              </a:lnSpc>
            </a:pPr>
            <a:r>
              <a:rPr lang="fr-FR" sz="2000" dirty="0">
                <a:ea typeface="Times New Roman" panose="02020603050405020304" pitchFamily="18" charset="0"/>
                <a:cs typeface="Times New Roman"/>
              </a:rPr>
              <a:t>Sociologie, sciences économiques, sciences de gestion, sciences politiques, psychologie, sciences comportementales</a:t>
            </a:r>
          </a:p>
        </p:txBody>
      </p:sp>
    </p:spTree>
    <p:extLst>
      <p:ext uri="{BB962C8B-B14F-4D97-AF65-F5344CB8AC3E}">
        <p14:creationId xmlns:p14="http://schemas.microsoft.com/office/powerpoint/2010/main" val="38311306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CE542C-92F2-4693-9D6A-AD35527C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F8DEF9-7DA1-4F63-9C3E-7B471E9F6166}"/>
              </a:ext>
            </a:extLst>
          </p:cNvPr>
          <p:cNvSpPr/>
          <p:nvPr/>
        </p:nvSpPr>
        <p:spPr>
          <a:xfrm>
            <a:off x="465826" y="1247602"/>
            <a:ext cx="11248846" cy="40357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 defTabSz="1219170">
              <a:lnSpc>
                <a:spcPct val="115000"/>
              </a:lnSpc>
            </a:pPr>
            <a:r>
              <a:rPr lang="fr-FR" sz="2400" b="1" dirty="0">
                <a:solidFill>
                  <a:srgbClr val="00009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Quelques conseils :</a:t>
            </a:r>
          </a:p>
          <a:p>
            <a:pPr algn="just" defTabSz="1219170">
              <a:lnSpc>
                <a:spcPct val="115000"/>
              </a:lnSpc>
            </a:pPr>
            <a:endParaRPr lang="fr-FR" sz="2000" dirty="0">
              <a:ea typeface="Times New Roman" panose="02020603050405020304" pitchFamily="18" charset="0"/>
              <a:cs typeface="Times New Roman"/>
            </a:endParaRPr>
          </a:p>
          <a:p>
            <a:pPr algn="just" defTabSz="1219170">
              <a:lnSpc>
                <a:spcPct val="114999"/>
              </a:lnSpc>
            </a:pPr>
            <a:r>
              <a:rPr lang="fr-FR" sz="2000" dirty="0">
                <a:ea typeface="Times New Roman" panose="02020603050405020304" pitchFamily="18" charset="0"/>
                <a:cs typeface="Times New Roman"/>
              </a:rPr>
              <a:t>Réseau, projets financés et </a:t>
            </a:r>
            <a:r>
              <a:rPr lang="fr-FR" sz="2000" i="1" dirty="0" err="1">
                <a:ea typeface="Times New Roman" panose="02020603050405020304" pitchFamily="18" charset="0"/>
                <a:cs typeface="Times New Roman"/>
              </a:rPr>
              <a:t>brokerage</a:t>
            </a:r>
            <a:r>
              <a:rPr lang="fr-FR" sz="2000" i="1" dirty="0">
                <a:ea typeface="Times New Roman" panose="02020603050405020304" pitchFamily="18" charset="0"/>
                <a:cs typeface="Times New Roman"/>
              </a:rPr>
              <a:t> </a:t>
            </a:r>
            <a:r>
              <a:rPr lang="fr-FR" sz="2000" i="1" dirty="0" err="1">
                <a:ea typeface="Times New Roman" panose="02020603050405020304" pitchFamily="18" charset="0"/>
                <a:cs typeface="Times New Roman"/>
              </a:rPr>
              <a:t>events</a:t>
            </a:r>
            <a:r>
              <a:rPr lang="fr-FR" sz="2000" i="1" dirty="0">
                <a:ea typeface="Times New Roman" panose="02020603050405020304" pitchFamily="18" charset="0"/>
                <a:cs typeface="Times New Roman"/>
              </a:rPr>
              <a:t> </a:t>
            </a:r>
            <a:r>
              <a:rPr lang="fr-FR" sz="2000" b="1" dirty="0">
                <a:ea typeface="Times New Roman" panose="02020603050405020304" pitchFamily="18" charset="0"/>
                <a:cs typeface="Times New Roman"/>
              </a:rPr>
              <a:t>pour trouver des partenaires </a:t>
            </a:r>
            <a:r>
              <a:rPr lang="fr-FR" sz="2000" dirty="0">
                <a:ea typeface="Times New Roman" panose="02020603050405020304" pitchFamily="18" charset="0"/>
                <a:cs typeface="Times New Roman"/>
              </a:rPr>
              <a:t>SHS</a:t>
            </a:r>
            <a:endParaRPr lang="fr-FR">
              <a:cs typeface="Times New Roman"/>
            </a:endParaRPr>
          </a:p>
          <a:p>
            <a:pPr algn="just" defTabSz="1219170">
              <a:lnSpc>
                <a:spcPct val="115000"/>
              </a:lnSpc>
            </a:pPr>
            <a:endParaRPr lang="fr-FR" sz="2000" b="1" dirty="0">
              <a:ea typeface="Times New Roman" panose="02020603050405020304" pitchFamily="18" charset="0"/>
              <a:cs typeface="Times New Roman"/>
            </a:endParaRPr>
          </a:p>
          <a:p>
            <a:pPr algn="just" defTabSz="1219170">
              <a:lnSpc>
                <a:spcPct val="114999"/>
              </a:lnSpc>
            </a:pPr>
            <a:r>
              <a:rPr lang="fr-FR" sz="2000" b="1" dirty="0">
                <a:ea typeface="Times New Roman" panose="02020603050405020304" pitchFamily="18" charset="0"/>
                <a:cs typeface="Times New Roman"/>
              </a:rPr>
              <a:t>Intégration le plus en amont possible </a:t>
            </a:r>
            <a:r>
              <a:rPr lang="fr-FR" sz="2000" dirty="0">
                <a:ea typeface="Times New Roman" panose="02020603050405020304" pitchFamily="18" charset="0"/>
                <a:cs typeface="Times New Roman"/>
              </a:rPr>
              <a:t>de la préparation de la proposition</a:t>
            </a:r>
            <a:endParaRPr lang="fr-FR">
              <a:cs typeface="Times New Roman"/>
            </a:endParaRPr>
          </a:p>
          <a:p>
            <a:pPr algn="just" defTabSz="1219170">
              <a:lnSpc>
                <a:spcPct val="115000"/>
              </a:lnSpc>
            </a:pPr>
            <a:endParaRPr lang="fr-FR" sz="2000" dirty="0">
              <a:ea typeface="Times New Roman" panose="02020603050405020304" pitchFamily="18" charset="0"/>
              <a:cs typeface="Times New Roman"/>
            </a:endParaRPr>
          </a:p>
          <a:p>
            <a:pPr algn="just" defTabSz="1219170">
              <a:lnSpc>
                <a:spcPct val="114999"/>
              </a:lnSpc>
            </a:pPr>
            <a:r>
              <a:rPr lang="fr-FR" sz="2000" dirty="0">
                <a:ea typeface="Times New Roman" panose="02020603050405020304" pitchFamily="18" charset="0"/>
                <a:cs typeface="Times New Roman"/>
              </a:rPr>
              <a:t>Des </a:t>
            </a:r>
            <a:r>
              <a:rPr lang="fr-FR" sz="2000" b="1" dirty="0">
                <a:ea typeface="Times New Roman" panose="02020603050405020304" pitchFamily="18" charset="0"/>
                <a:cs typeface="Times New Roman"/>
              </a:rPr>
              <a:t>enjeux de recherche intéressants </a:t>
            </a:r>
            <a:r>
              <a:rPr lang="fr-FR" sz="2000" dirty="0">
                <a:ea typeface="Times New Roman" panose="02020603050405020304" pitchFamily="18" charset="0"/>
                <a:cs typeface="Times New Roman"/>
              </a:rPr>
              <a:t>pour toutes les disciplines impliquées</a:t>
            </a:r>
            <a:endParaRPr lang="fr-FR"/>
          </a:p>
          <a:p>
            <a:pPr algn="just" defTabSz="1219170">
              <a:lnSpc>
                <a:spcPct val="115000"/>
              </a:lnSpc>
            </a:pPr>
            <a:endParaRPr lang="fr-FR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4999"/>
              </a:lnSpc>
            </a:pPr>
            <a:r>
              <a:rPr lang="fr-FR" sz="2000" dirty="0">
                <a:ea typeface="Times New Roman" panose="02020603050405020304" pitchFamily="18" charset="0"/>
                <a:cs typeface="Times New Roman"/>
              </a:rPr>
              <a:t>Construction d’un </a:t>
            </a:r>
            <a:r>
              <a:rPr lang="fr-FR" sz="2000" b="1" dirty="0">
                <a:ea typeface="Times New Roman" panose="02020603050405020304" pitchFamily="18" charset="0"/>
                <a:cs typeface="Times New Roman"/>
              </a:rPr>
              <a:t>langage commun </a:t>
            </a:r>
            <a:r>
              <a:rPr lang="fr-FR" sz="2000" dirty="0">
                <a:ea typeface="Times New Roman" panose="02020603050405020304" pitchFamily="18" charset="0"/>
                <a:cs typeface="Times New Roman"/>
              </a:rPr>
              <a:t>: concepts, terminologie…</a:t>
            </a:r>
            <a:endParaRPr lang="fr-FR"/>
          </a:p>
          <a:p>
            <a:pPr algn="just" defTabSz="1219170">
              <a:lnSpc>
                <a:spcPct val="115000"/>
              </a:lnSpc>
            </a:pPr>
            <a:endParaRPr lang="fr-FR" sz="2000" dirty="0">
              <a:ea typeface="Times New Roman" panose="02020603050405020304" pitchFamily="18" charset="0"/>
              <a:cs typeface="Times New Roman"/>
            </a:endParaRPr>
          </a:p>
          <a:p>
            <a:pPr algn="just" defTabSz="1219170">
              <a:lnSpc>
                <a:spcPct val="114999"/>
              </a:lnSpc>
            </a:pPr>
            <a:r>
              <a:rPr lang="fr-FR" sz="2000" dirty="0">
                <a:ea typeface="Times New Roman" panose="02020603050405020304" pitchFamily="18" charset="0"/>
                <a:cs typeface="Times New Roman"/>
              </a:rPr>
              <a:t>Prévoir des </a:t>
            </a:r>
            <a:r>
              <a:rPr lang="fr-FR" sz="2000" b="1" dirty="0">
                <a:ea typeface="Times New Roman" panose="02020603050405020304" pitchFamily="18" charset="0"/>
                <a:cs typeface="Times New Roman"/>
              </a:rPr>
              <a:t>échanges réguliers </a:t>
            </a:r>
            <a:r>
              <a:rPr lang="fr-FR" sz="2000" dirty="0">
                <a:ea typeface="Times New Roman" panose="02020603050405020304" pitchFamily="18" charset="0"/>
                <a:cs typeface="Times New Roman"/>
              </a:rPr>
              <a:t>et provoquer des occasions de travailler ensemble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9028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272989" y="1895161"/>
            <a:ext cx="4907314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0000"/>
                </a:solidFill>
              </a:rPr>
              <a:t>Site de la commission européenne : </a:t>
            </a:r>
            <a:r>
              <a:rPr lang="fr-FR" sz="1200" dirty="0">
                <a:solidFill>
                  <a:srgbClr val="000000"/>
                </a:solidFill>
                <a:hlinkClick r:id="rId2"/>
              </a:rPr>
              <a:t>https://</a:t>
            </a:r>
            <a:r>
              <a:rPr lang="fr-FR" sz="1200" dirty="0" smtClean="0">
                <a:solidFill>
                  <a:srgbClr val="000000"/>
                </a:solidFill>
                <a:hlinkClick r:id="rId2"/>
              </a:rPr>
              <a:t>ec.europa.eu/info/funding-tenders/opportunities/portal/screen/home</a:t>
            </a:r>
            <a:endParaRPr lang="fr-FR" sz="1200" dirty="0" smtClean="0">
              <a:solidFill>
                <a:srgbClr val="000000"/>
              </a:solidFill>
            </a:endParaRPr>
          </a:p>
          <a:p>
            <a:endParaRPr lang="fr-FR" sz="1200" dirty="0" smtClean="0">
              <a:solidFill>
                <a:srgbClr val="000000"/>
              </a:solidFill>
            </a:endParaRPr>
          </a:p>
          <a:p>
            <a:r>
              <a:rPr lang="fr-FR" sz="1200" b="1" dirty="0" smtClean="0">
                <a:solidFill>
                  <a:srgbClr val="000000"/>
                </a:solidFill>
              </a:rPr>
              <a:t>Les statistiques (</a:t>
            </a:r>
            <a:r>
              <a:rPr lang="fr-FR" sz="1200" b="1" dirty="0" err="1" smtClean="0">
                <a:solidFill>
                  <a:srgbClr val="000000"/>
                </a:solidFill>
              </a:rPr>
              <a:t>dashbord</a:t>
            </a:r>
            <a:r>
              <a:rPr lang="fr-FR" sz="1200" b="1" dirty="0" smtClean="0">
                <a:solidFill>
                  <a:srgbClr val="000000"/>
                </a:solidFill>
              </a:rPr>
              <a:t>): </a:t>
            </a:r>
            <a:r>
              <a:rPr lang="fr-FR" sz="1200" dirty="0" smtClean="0">
                <a:solidFill>
                  <a:srgbClr val="000000"/>
                </a:solidFill>
                <a:hlinkClick r:id="rId3"/>
              </a:rPr>
              <a:t>https</a:t>
            </a:r>
            <a:r>
              <a:rPr lang="fr-FR" sz="1200" dirty="0">
                <a:solidFill>
                  <a:srgbClr val="000000"/>
                </a:solidFill>
                <a:hlinkClick r:id="rId3"/>
              </a:rPr>
              <a:t>://</a:t>
            </a:r>
            <a:r>
              <a:rPr lang="fr-FR" sz="1200" dirty="0" smtClean="0">
                <a:solidFill>
                  <a:srgbClr val="000000"/>
                </a:solidFill>
                <a:hlinkClick r:id="rId3"/>
              </a:rPr>
              <a:t>ec.europa.eu/info/funding-tenders/opportunities/portal/screen/opportunities/horizon-dashboard</a:t>
            </a:r>
            <a:endParaRPr lang="fr-FR" sz="1200" dirty="0" smtClean="0">
              <a:solidFill>
                <a:srgbClr val="000000"/>
              </a:solidFill>
            </a:endParaRPr>
          </a:p>
          <a:p>
            <a:endParaRPr lang="fr-FR" sz="1200" dirty="0" smtClean="0">
              <a:solidFill>
                <a:srgbClr val="000000"/>
              </a:solidFill>
            </a:endParaRPr>
          </a:p>
          <a:p>
            <a:endParaRPr lang="fr-FR" sz="1200" dirty="0" smtClean="0">
              <a:solidFill>
                <a:srgbClr val="000000"/>
              </a:solidFill>
            </a:endParaRPr>
          </a:p>
          <a:p>
            <a:r>
              <a:rPr lang="fr-FR" sz="1200" b="1" dirty="0" smtClean="0">
                <a:solidFill>
                  <a:srgbClr val="000000"/>
                </a:solidFill>
              </a:rPr>
              <a:t>Les projets financés (</a:t>
            </a:r>
            <a:r>
              <a:rPr lang="fr-FR" sz="1200" b="1" dirty="0" err="1" smtClean="0">
                <a:solidFill>
                  <a:srgbClr val="000000"/>
                </a:solidFill>
              </a:rPr>
              <a:t>cordis</a:t>
            </a:r>
            <a:r>
              <a:rPr lang="fr-FR" sz="1200" b="1" dirty="0">
                <a:solidFill>
                  <a:srgbClr val="000000"/>
                </a:solidFill>
              </a:rPr>
              <a:t>) </a:t>
            </a:r>
            <a:r>
              <a:rPr lang="fr-FR" sz="1200" b="1" dirty="0" smtClean="0">
                <a:solidFill>
                  <a:srgbClr val="000000"/>
                </a:solidFill>
              </a:rPr>
              <a:t>: </a:t>
            </a:r>
            <a:r>
              <a:rPr lang="fr-FR" sz="1200" dirty="0" smtClean="0">
                <a:solidFill>
                  <a:srgbClr val="000000"/>
                </a:solidFill>
                <a:hlinkClick r:id="rId4"/>
              </a:rPr>
              <a:t>https</a:t>
            </a:r>
            <a:r>
              <a:rPr lang="fr-FR" sz="1200" dirty="0">
                <a:solidFill>
                  <a:srgbClr val="000000"/>
                </a:solidFill>
                <a:hlinkClick r:id="rId4"/>
              </a:rPr>
              <a:t>://</a:t>
            </a:r>
            <a:r>
              <a:rPr lang="fr-FR" sz="1200" dirty="0" smtClean="0">
                <a:solidFill>
                  <a:srgbClr val="000000"/>
                </a:solidFill>
                <a:hlinkClick r:id="rId4"/>
              </a:rPr>
              <a:t>cordis.europa.eu/fr</a:t>
            </a:r>
            <a:endParaRPr lang="fr-FR" sz="1200" dirty="0" smtClean="0">
              <a:solidFill>
                <a:srgbClr val="000000"/>
              </a:solidFill>
            </a:endParaRPr>
          </a:p>
          <a:p>
            <a:endParaRPr lang="fr-FR" sz="1200" dirty="0" smtClean="0">
              <a:solidFill>
                <a:srgbClr val="000000"/>
              </a:solidFill>
            </a:endParaRPr>
          </a:p>
          <a:p>
            <a:endParaRPr lang="fr-FR" sz="1200" dirty="0" smtClean="0">
              <a:solidFill>
                <a:srgbClr val="000000"/>
              </a:solidFill>
            </a:endParaRPr>
          </a:p>
          <a:p>
            <a:r>
              <a:rPr lang="fr-FR" sz="1200" b="1" dirty="0" smtClean="0">
                <a:solidFill>
                  <a:srgbClr val="000000"/>
                </a:solidFill>
              </a:rPr>
              <a:t>Deux webinaires à revoir 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rgbClr val="000000"/>
                </a:solidFill>
              </a:rPr>
              <a:t>Comment préparer une proposition réussie dans Horizon </a:t>
            </a:r>
            <a:r>
              <a:rPr lang="fr-FR" sz="1200" dirty="0" smtClean="0">
                <a:solidFill>
                  <a:srgbClr val="000000"/>
                </a:solidFill>
              </a:rPr>
              <a:t>Europe</a:t>
            </a:r>
          </a:p>
          <a:p>
            <a:r>
              <a:rPr lang="fr-FR" sz="1200" dirty="0">
                <a:solidFill>
                  <a:srgbClr val="000000"/>
                </a:solidFill>
                <a:hlinkClick r:id="rId5"/>
              </a:rPr>
              <a:t>https://</a:t>
            </a:r>
            <a:r>
              <a:rPr lang="fr-FR" sz="1200" dirty="0" smtClean="0">
                <a:solidFill>
                  <a:srgbClr val="000000"/>
                </a:solidFill>
                <a:hlinkClick r:id="rId5"/>
              </a:rPr>
              <a:t>ec.europa.eu/research/participants/docs/h2020-funding-guide/other/event210324.htm</a:t>
            </a:r>
            <a:endParaRPr lang="fr-FR" sz="1200" dirty="0" smtClean="0">
              <a:solidFill>
                <a:srgbClr val="000000"/>
              </a:solidFill>
            </a:endParaRPr>
          </a:p>
          <a:p>
            <a:endParaRPr lang="fr-FR" sz="1200" dirty="0">
              <a:solidFill>
                <a:srgbClr val="00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 smtClean="0">
                <a:solidFill>
                  <a:srgbClr val="000000"/>
                </a:solidFill>
              </a:rPr>
              <a:t>Une proposition réussie </a:t>
            </a:r>
            <a:r>
              <a:rPr lang="fr-FR" sz="1200" dirty="0">
                <a:solidFill>
                  <a:srgbClr val="000000"/>
                </a:solidFill>
              </a:rPr>
              <a:t>dans Horizon </a:t>
            </a:r>
            <a:r>
              <a:rPr lang="fr-FR" sz="1200" dirty="0" smtClean="0">
                <a:solidFill>
                  <a:srgbClr val="000000"/>
                </a:solidFill>
              </a:rPr>
              <a:t>Europe (part II) </a:t>
            </a:r>
            <a:r>
              <a:rPr lang="fr-FR" sz="1200" dirty="0">
                <a:solidFill>
                  <a:srgbClr val="000000"/>
                </a:solidFill>
              </a:rPr>
              <a:t>: </a:t>
            </a:r>
            <a:r>
              <a:rPr lang="fr-FR" sz="1200" dirty="0">
                <a:solidFill>
                  <a:srgbClr val="000000"/>
                </a:solidFill>
                <a:hlinkClick r:id="rId6"/>
              </a:rPr>
              <a:t>https://</a:t>
            </a:r>
            <a:r>
              <a:rPr lang="fr-FR" sz="1200" dirty="0" smtClean="0">
                <a:solidFill>
                  <a:srgbClr val="000000"/>
                </a:solidFill>
                <a:hlinkClick r:id="rId6"/>
              </a:rPr>
              <a:t>www.youtube.com/watch?v=tkmVHfGeH4k</a:t>
            </a:r>
            <a:endParaRPr lang="fr-FR" sz="1200" dirty="0" smtClean="0">
              <a:solidFill>
                <a:srgbClr val="000000"/>
              </a:solidFill>
            </a:endParaRPr>
          </a:p>
          <a:p>
            <a:endParaRPr lang="fr-FR" sz="1100" dirty="0">
              <a:solidFill>
                <a:srgbClr val="00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100" dirty="0">
              <a:solidFill>
                <a:srgbClr val="000000"/>
              </a:solidFill>
            </a:endParaRPr>
          </a:p>
          <a:p>
            <a:endParaRPr lang="fr-FR" sz="1100" dirty="0">
              <a:solidFill>
                <a:srgbClr val="000000"/>
              </a:solidFill>
            </a:endParaRPr>
          </a:p>
          <a:p>
            <a:endParaRPr lang="fr-FR" sz="1100" dirty="0">
              <a:solidFill>
                <a:srgbClr val="000000"/>
              </a:solidFill>
            </a:endParaRPr>
          </a:p>
          <a:p>
            <a:endParaRPr lang="fr-FR" sz="1100" dirty="0">
              <a:solidFill>
                <a:srgbClr val="0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180303" y="1895161"/>
            <a:ext cx="4608512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0000"/>
                </a:solidFill>
              </a:rPr>
              <a:t>Site PCN </a:t>
            </a:r>
            <a:r>
              <a:rPr lang="fr-FR" sz="1200" b="1" dirty="0">
                <a:solidFill>
                  <a:srgbClr val="000000"/>
                </a:solidFill>
              </a:rPr>
              <a:t>Climat Energie : </a:t>
            </a:r>
            <a:r>
              <a:rPr lang="fr-FR" sz="1200" dirty="0">
                <a:solidFill>
                  <a:srgbClr val="000000"/>
                </a:solidFill>
                <a:hlinkClick r:id="rId7"/>
              </a:rPr>
              <a:t>https://</a:t>
            </a:r>
            <a:r>
              <a:rPr lang="fr-FR" sz="1200" dirty="0" smtClean="0">
                <a:solidFill>
                  <a:srgbClr val="000000"/>
                </a:solidFill>
                <a:hlinkClick r:id="rId7"/>
              </a:rPr>
              <a:t>www.horizon-europe.gouv.fr/climat-energie-cluster5</a:t>
            </a:r>
            <a:endParaRPr lang="fr-FR" sz="1200" dirty="0" smtClean="0">
              <a:solidFill>
                <a:srgbClr val="000000"/>
              </a:solidFill>
            </a:endParaRPr>
          </a:p>
          <a:p>
            <a:pPr marL="171450" indent="-171450">
              <a:buFontTx/>
              <a:buChar char="-"/>
            </a:pPr>
            <a:r>
              <a:rPr lang="fr-FR" sz="1200" dirty="0" smtClean="0">
                <a:solidFill>
                  <a:srgbClr val="000000"/>
                </a:solidFill>
                <a:hlinkClick r:id="rId8"/>
              </a:rPr>
              <a:t>FAQ</a:t>
            </a:r>
            <a:endParaRPr lang="fr-FR" sz="1200" dirty="0" smtClean="0">
              <a:solidFill>
                <a:srgbClr val="000000"/>
              </a:solidFill>
            </a:endParaRPr>
          </a:p>
          <a:p>
            <a:pPr marL="171450" indent="-171450">
              <a:buFontTx/>
              <a:buChar char="-"/>
            </a:pPr>
            <a:r>
              <a:rPr lang="fr-FR" sz="1200" dirty="0" smtClean="0">
                <a:solidFill>
                  <a:srgbClr val="000000"/>
                </a:solidFill>
                <a:hlinkClick r:id="rId9"/>
              </a:rPr>
              <a:t>Guides des appels 2022</a:t>
            </a:r>
            <a:r>
              <a:rPr lang="fr-FR" sz="1200" dirty="0" smtClean="0">
                <a:solidFill>
                  <a:srgbClr val="000000"/>
                </a:solidFill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fr-FR" sz="1200" dirty="0" smtClean="0">
                <a:solidFill>
                  <a:srgbClr val="000000"/>
                </a:solidFill>
              </a:rPr>
              <a:t>l</a:t>
            </a:r>
            <a:r>
              <a:rPr lang="fr-FR" sz="1200" dirty="0" smtClean="0">
                <a:solidFill>
                  <a:srgbClr val="000000"/>
                </a:solidFill>
                <a:hlinkClick r:id="rId10"/>
              </a:rPr>
              <a:t>es textes politiques fondamentaux pour les thématiques Climat/Energie</a:t>
            </a:r>
            <a:endParaRPr lang="fr-FR" sz="1200" dirty="0" smtClean="0">
              <a:solidFill>
                <a:srgbClr val="000000"/>
              </a:solidFill>
            </a:endParaRPr>
          </a:p>
          <a:p>
            <a:endParaRPr lang="fr-FR" sz="1200" dirty="0" smtClean="0">
              <a:solidFill>
                <a:srgbClr val="000000"/>
              </a:solidFill>
            </a:endParaRPr>
          </a:p>
          <a:p>
            <a:r>
              <a:rPr lang="fr-FR" sz="1200" dirty="0">
                <a:solidFill>
                  <a:srgbClr val="000000"/>
                </a:solidFill>
              </a:rPr>
              <a:t>Interagir avec le </a:t>
            </a:r>
            <a:r>
              <a:rPr lang="fr-FR" sz="1200" dirty="0" smtClean="0">
                <a:solidFill>
                  <a:srgbClr val="000000"/>
                </a:solidFill>
              </a:rPr>
              <a:t>PCN</a:t>
            </a:r>
          </a:p>
          <a:p>
            <a:pPr marL="171450" indent="-171450">
              <a:buFontTx/>
              <a:buChar char="-"/>
            </a:pPr>
            <a:r>
              <a:rPr lang="fr-FR" sz="1200" dirty="0" smtClean="0">
                <a:solidFill>
                  <a:srgbClr val="000000"/>
                </a:solidFill>
                <a:hlinkClick r:id="rId11"/>
              </a:rPr>
              <a:t>Nous contacter</a:t>
            </a:r>
            <a:endParaRPr lang="fr-FR" sz="1200" dirty="0" smtClean="0">
              <a:solidFill>
                <a:srgbClr val="000000"/>
              </a:solidFill>
            </a:endParaRPr>
          </a:p>
          <a:p>
            <a:pPr marL="171450" indent="-171450">
              <a:buFontTx/>
              <a:buChar char="-"/>
            </a:pPr>
            <a:r>
              <a:rPr lang="fr-FR" sz="1200" dirty="0" smtClean="0">
                <a:solidFill>
                  <a:srgbClr val="000000"/>
                </a:solidFill>
                <a:hlinkClick r:id="rId12"/>
              </a:rPr>
              <a:t>S’inscrire à la liste de diffusion</a:t>
            </a:r>
            <a:endParaRPr lang="fr-FR" sz="1200" dirty="0" smtClean="0">
              <a:solidFill>
                <a:srgbClr val="000000"/>
              </a:solidFill>
            </a:endParaRPr>
          </a:p>
          <a:p>
            <a:pPr marL="171450" indent="-171450">
              <a:buFontTx/>
              <a:buChar char="-"/>
            </a:pPr>
            <a:r>
              <a:rPr lang="fr-FR" sz="1200" dirty="0" smtClean="0">
                <a:solidFill>
                  <a:srgbClr val="000000"/>
                </a:solidFill>
                <a:hlinkClick r:id="rId13"/>
              </a:rPr>
              <a:t>Nous suivre sur LinkedIn</a:t>
            </a:r>
            <a:endParaRPr lang="fr-FR" sz="1200" dirty="0" smtClean="0">
              <a:solidFill>
                <a:srgbClr val="000000"/>
              </a:solidFill>
            </a:endParaRPr>
          </a:p>
          <a:p>
            <a:pPr marL="171450" indent="-171450">
              <a:buFontTx/>
              <a:buChar char="-"/>
            </a:pPr>
            <a:endParaRPr lang="fr-FR" sz="1200" dirty="0">
              <a:solidFill>
                <a:srgbClr val="000000"/>
              </a:solidFill>
            </a:endParaRPr>
          </a:p>
          <a:p>
            <a:r>
              <a:rPr lang="fr-FR" sz="1200" dirty="0" smtClean="0">
                <a:solidFill>
                  <a:srgbClr val="000000"/>
                </a:solidFill>
              </a:rPr>
              <a:t>Montrer une marque d’intérêt</a:t>
            </a:r>
          </a:p>
          <a:p>
            <a:pPr marL="171450" indent="-171450">
              <a:buFontTx/>
              <a:buChar char="-"/>
            </a:pPr>
            <a:r>
              <a:rPr lang="fr-FR" sz="1200" dirty="0" smtClean="0">
                <a:solidFill>
                  <a:srgbClr val="000000"/>
                </a:solidFill>
                <a:hlinkClick r:id="rId14"/>
              </a:rPr>
              <a:t>outil offre de compétences</a:t>
            </a:r>
            <a:endParaRPr lang="fr-FR" sz="1200" dirty="0" smtClean="0">
              <a:solidFill>
                <a:srgbClr val="000000"/>
              </a:solidFill>
            </a:endParaRPr>
          </a:p>
          <a:p>
            <a:pPr marL="171450" indent="-171450">
              <a:buFontTx/>
              <a:buChar char="-"/>
            </a:pPr>
            <a:endParaRPr lang="fr-FR" sz="1200" dirty="0">
              <a:solidFill>
                <a:srgbClr val="000000"/>
              </a:solidFill>
            </a:endParaRPr>
          </a:p>
          <a:p>
            <a:r>
              <a:rPr lang="fr-FR" sz="1200" b="1" dirty="0" smtClean="0">
                <a:solidFill>
                  <a:srgbClr val="000000"/>
                </a:solidFill>
              </a:rPr>
              <a:t>Les ressources juridiques </a:t>
            </a:r>
            <a:r>
              <a:rPr lang="fr-FR" sz="1200" b="1" dirty="0">
                <a:solidFill>
                  <a:srgbClr val="000000"/>
                </a:solidFill>
              </a:rPr>
              <a:t>et </a:t>
            </a:r>
            <a:r>
              <a:rPr lang="fr-FR" sz="1200" b="1" dirty="0" smtClean="0">
                <a:solidFill>
                  <a:srgbClr val="000000"/>
                </a:solidFill>
              </a:rPr>
              <a:t>financière </a:t>
            </a:r>
            <a:r>
              <a:rPr lang="fr-FR" sz="1200" b="1" dirty="0">
                <a:solidFill>
                  <a:srgbClr val="000000"/>
                </a:solidFill>
              </a:rPr>
              <a:t>: </a:t>
            </a:r>
            <a:r>
              <a:rPr lang="fr-FR" sz="1200" dirty="0">
                <a:solidFill>
                  <a:srgbClr val="000000"/>
                </a:solidFill>
                <a:hlinkClick r:id="rId15"/>
              </a:rPr>
              <a:t>https://</a:t>
            </a:r>
            <a:r>
              <a:rPr lang="fr-FR" sz="1200" dirty="0" smtClean="0">
                <a:solidFill>
                  <a:srgbClr val="000000"/>
                </a:solidFill>
                <a:hlinkClick r:id="rId15"/>
              </a:rPr>
              <a:t>www.horizon-europe.gouv.fr/ressources-juridiques-et-financieres-24384</a:t>
            </a:r>
            <a:endParaRPr lang="fr-FR" sz="1200" dirty="0" smtClean="0">
              <a:solidFill>
                <a:srgbClr val="000000"/>
              </a:solidFill>
            </a:endParaRPr>
          </a:p>
          <a:p>
            <a:endParaRPr lang="fr-FR" sz="11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72989" y="1859438"/>
            <a:ext cx="4579002" cy="3231157"/>
          </a:xfrm>
          <a:prstGeom prst="rect">
            <a:avLst/>
          </a:prstGeom>
          <a:noFill/>
          <a:ln w="28575">
            <a:solidFill>
              <a:srgbClr val="0408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108086" y="1859438"/>
            <a:ext cx="4538287" cy="3231157"/>
          </a:xfrm>
          <a:prstGeom prst="rect">
            <a:avLst/>
          </a:prstGeom>
          <a:noFill/>
          <a:ln w="28575">
            <a:solidFill>
              <a:srgbClr val="0408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²</a:t>
            </a:r>
            <a:endParaRPr lang="fr-FR"/>
          </a:p>
        </p:txBody>
      </p:sp>
      <p:sp>
        <p:nvSpPr>
          <p:cNvPr id="12" name="Titre 1"/>
          <p:cNvSpPr txBox="1">
            <a:spLocks/>
          </p:cNvSpPr>
          <p:nvPr/>
        </p:nvSpPr>
        <p:spPr bwMode="gray">
          <a:xfrm>
            <a:off x="7621092" y="401106"/>
            <a:ext cx="4293268" cy="96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3" kern="1200">
                <a:solidFill>
                  <a:schemeClr val="tx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fr-FR" sz="4400" b="1" dirty="0">
                <a:solidFill>
                  <a:srgbClr val="00009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Pour vous aider</a:t>
            </a:r>
          </a:p>
          <a:p>
            <a:pPr>
              <a:spcBef>
                <a:spcPts val="0"/>
              </a:spcBef>
            </a:pPr>
            <a:endParaRPr lang="fr-FR" sz="4400" b="1" dirty="0">
              <a:solidFill>
                <a:srgbClr val="00009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94939" y="5278312"/>
            <a:ext cx="93733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Information : </a:t>
            </a:r>
          </a:p>
          <a:p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hlinkClick r:id="rId16"/>
              </a:rPr>
              <a:t>Appel à projets MRESI, édition 2022</a:t>
            </a:r>
            <a:r>
              <a:rPr lang="fr-FR" sz="1400" dirty="0"/>
              <a:t> : 3è session le 1</a:t>
            </a:r>
            <a:r>
              <a:rPr lang="fr-FR" sz="1400" baseline="30000" dirty="0"/>
              <a:t>er</a:t>
            </a:r>
            <a:r>
              <a:rPr lang="fr-FR" sz="1400" dirty="0"/>
              <a:t> juillet 2022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hlinkClick r:id="rId17"/>
              </a:rPr>
              <a:t>Soutien aux réseaux scientifiques européens ou internationaux (SRSEI)</a:t>
            </a:r>
            <a:endParaRPr lang="fr-FR" sz="1400" dirty="0"/>
          </a:p>
          <a:p>
            <a:endParaRPr lang="fr-FR" sz="1400" dirty="0" smtClean="0"/>
          </a:p>
          <a:p>
            <a:endParaRPr lang="fr-FR" sz="1400" dirty="0" smtClean="0"/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9911116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Echanges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4847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Conclusion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0" dirty="0" smtClean="0">
                <a:solidFill>
                  <a:schemeClr val="tx1"/>
                </a:solidFill>
              </a:rPr>
              <a:t> voter </a:t>
            </a:r>
            <a:r>
              <a:rPr lang="fr-FR" sz="2800" b="0" dirty="0">
                <a:solidFill>
                  <a:schemeClr val="tx1"/>
                </a:solidFill>
              </a:rPr>
              <a:t>sur </a:t>
            </a:r>
            <a:r>
              <a:rPr lang="fr-FR" sz="2800" dirty="0">
                <a:solidFill>
                  <a:schemeClr val="tx1"/>
                </a:solidFill>
              </a:rPr>
              <a:t>slido.com</a:t>
            </a:r>
            <a:r>
              <a:rPr lang="fr-FR" sz="2800" b="0" dirty="0">
                <a:solidFill>
                  <a:schemeClr val="tx1"/>
                </a:solidFill>
              </a:rPr>
              <a:t> avec </a:t>
            </a:r>
            <a:r>
              <a:rPr lang="fr-FR" sz="2800" dirty="0">
                <a:solidFill>
                  <a:schemeClr val="tx1"/>
                </a:solidFill>
              </a:rPr>
              <a:t>#</a:t>
            </a:r>
            <a:r>
              <a:rPr lang="fr-FR" sz="2800" dirty="0" smtClean="0">
                <a:solidFill>
                  <a:schemeClr val="tx1"/>
                </a:solidFill>
              </a:rPr>
              <a:t>164976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800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999" y="4368201"/>
            <a:ext cx="920621" cy="8992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11673" y="5658787"/>
            <a:ext cx="5125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https://app.sli.do/event/wpbprbeibiDoURtTvqymWv</a:t>
            </a:r>
          </a:p>
        </p:txBody>
      </p:sp>
    </p:spTree>
    <p:extLst>
      <p:ext uri="{BB962C8B-B14F-4D97-AF65-F5344CB8AC3E}">
        <p14:creationId xmlns:p14="http://schemas.microsoft.com/office/powerpoint/2010/main" val="213412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31650" y="2268526"/>
            <a:ext cx="10065224" cy="2149523"/>
          </a:xfrm>
        </p:spPr>
        <p:txBody>
          <a:bodyPr>
            <a:noAutofit/>
          </a:bodyPr>
          <a:lstStyle/>
          <a:p>
            <a:pPr>
              <a:tabLst>
                <a:tab pos="3222625" algn="l"/>
              </a:tabLst>
            </a:pPr>
            <a:r>
              <a:rPr lang="en-GB" sz="4400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Webinaire</a:t>
            </a:r>
            <a:r>
              <a:rPr lang="en-GB" sz="4400" dirty="0" smtClean="0">
                <a:ea typeface="Open Sans" panose="020B0606030504020204" pitchFamily="34" charset="0"/>
                <a:cs typeface="Open Sans" panose="020B0606030504020204" pitchFamily="34" charset="0"/>
              </a:rPr>
              <a:t> Horizon Europe</a:t>
            </a:r>
            <a:r>
              <a:rPr lang="en-GB" sz="4400" dirty="0"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4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4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69337" y="3371257"/>
            <a:ext cx="10065224" cy="897754"/>
          </a:xfrm>
        </p:spPr>
        <p:txBody>
          <a:bodyPr/>
          <a:lstStyle/>
          <a:p>
            <a:r>
              <a:rPr lang="en-US" sz="3200" dirty="0">
                <a:ea typeface="Open Sans" panose="020B0606030504020204" pitchFamily="34" charset="0"/>
                <a:cs typeface="Open Sans" panose="020B0606030504020204" pitchFamily="34" charset="0"/>
              </a:rPr>
              <a:t>Presentation of the European strategic/political </a:t>
            </a:r>
            <a:br>
              <a:rPr lang="en-US" sz="32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200" dirty="0">
                <a:ea typeface="Open Sans" panose="020B0606030504020204" pitchFamily="34" charset="0"/>
                <a:cs typeface="Open Sans" panose="020B0606030504020204" pitchFamily="34" charset="0"/>
              </a:rPr>
              <a:t>context of Destination 4</a:t>
            </a:r>
            <a:endParaRPr lang="en-GB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03962" y="5017726"/>
            <a:ext cx="5330599" cy="59615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dirty="0" smtClean="0"/>
              <a:t>Eduardo </a:t>
            </a:r>
            <a:r>
              <a:rPr lang="en-GB" dirty="0" err="1" smtClean="0"/>
              <a:t>Antunes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DG ENER</a:t>
            </a:r>
          </a:p>
          <a:p>
            <a:r>
              <a:rPr lang="en-GB" dirty="0" smtClean="0"/>
              <a:t>Unit B2 (Energy Efficiency)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7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16429" y="1494064"/>
            <a:ext cx="10913821" cy="4931229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IE" dirty="0" smtClean="0"/>
          </a:p>
          <a:p>
            <a:pPr marL="0" indent="0">
              <a:spcAft>
                <a:spcPts val="600"/>
              </a:spcAft>
              <a:buNone/>
            </a:pPr>
            <a:endParaRPr lang="en-US" b="1" dirty="0"/>
          </a:p>
          <a:p>
            <a:endParaRPr 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Overview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>
          <a:xfrm>
            <a:off x="816429" y="1494064"/>
            <a:ext cx="10913821" cy="493122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b="1" dirty="0" smtClean="0"/>
              <a:t>Horizon Europe – General</a:t>
            </a:r>
          </a:p>
          <a:p>
            <a:pPr>
              <a:spcAft>
                <a:spcPts val="600"/>
              </a:spcAft>
            </a:pPr>
            <a:r>
              <a:rPr lang="en-GB" b="1" dirty="0" smtClean="0"/>
              <a:t>Policy Context</a:t>
            </a:r>
          </a:p>
          <a:p>
            <a:pPr lvl="1">
              <a:spcAft>
                <a:spcPts val="600"/>
              </a:spcAft>
            </a:pPr>
            <a:r>
              <a:rPr lang="en-GB" b="1" dirty="0" smtClean="0"/>
              <a:t>European Green Deal</a:t>
            </a:r>
          </a:p>
          <a:p>
            <a:pPr lvl="1">
              <a:spcAft>
                <a:spcPts val="600"/>
              </a:spcAft>
            </a:pPr>
            <a:r>
              <a:rPr lang="en-GB" b="1" dirty="0" smtClean="0"/>
              <a:t>Fit for 55</a:t>
            </a:r>
          </a:p>
          <a:p>
            <a:pPr lvl="1">
              <a:spcAft>
                <a:spcPts val="600"/>
              </a:spcAft>
            </a:pPr>
            <a:r>
              <a:rPr lang="en-GB" b="1" dirty="0" smtClean="0"/>
              <a:t>Renovation Wave</a:t>
            </a:r>
          </a:p>
          <a:p>
            <a:pPr lvl="1">
              <a:spcAft>
                <a:spcPts val="600"/>
              </a:spcAft>
            </a:pPr>
            <a:r>
              <a:rPr lang="en-GB" b="1" dirty="0" smtClean="0"/>
              <a:t>New European Bauhaus</a:t>
            </a:r>
          </a:p>
          <a:p>
            <a:pPr lvl="1">
              <a:spcAft>
                <a:spcPts val="600"/>
              </a:spcAft>
            </a:pPr>
            <a:r>
              <a:rPr lang="en-GB" b="1" dirty="0" err="1" smtClean="0"/>
              <a:t>RepowerEU</a:t>
            </a:r>
            <a:endParaRPr lang="en-GB" b="1" dirty="0" smtClean="0"/>
          </a:p>
          <a:p>
            <a:pPr>
              <a:spcAft>
                <a:spcPts val="600"/>
              </a:spcAft>
            </a:pPr>
            <a:endParaRPr lang="en-GB" sz="1200" b="1" dirty="0"/>
          </a:p>
          <a:p>
            <a:pPr>
              <a:spcAft>
                <a:spcPts val="600"/>
              </a:spcAft>
            </a:pPr>
            <a:r>
              <a:rPr lang="en-GB" b="1" dirty="0" smtClean="0"/>
              <a:t>Built4People Partnership</a:t>
            </a:r>
          </a:p>
          <a:p>
            <a:pPr>
              <a:spcAft>
                <a:spcPts val="600"/>
              </a:spcAft>
            </a:pPr>
            <a:endParaRPr lang="en-GB" sz="1400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437" y="1265217"/>
            <a:ext cx="4597434" cy="428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1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901" y="709163"/>
            <a:ext cx="4274964" cy="46619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16429" y="1494064"/>
            <a:ext cx="10913821" cy="493122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1" dirty="0" smtClean="0"/>
              <a:t>Key Funding Programme for R&amp;I</a:t>
            </a:r>
          </a:p>
          <a:p>
            <a:pPr>
              <a:spcAft>
                <a:spcPts val="600"/>
              </a:spcAft>
            </a:pPr>
            <a:endParaRPr lang="en-GB" sz="1200" b="1" dirty="0"/>
          </a:p>
          <a:p>
            <a:pPr>
              <a:spcAft>
                <a:spcPts val="600"/>
              </a:spcAft>
            </a:pPr>
            <a:r>
              <a:rPr lang="en-GB" b="1" dirty="0" smtClean="0"/>
              <a:t>Period 2021-2027</a:t>
            </a:r>
          </a:p>
          <a:p>
            <a:pPr>
              <a:spcAft>
                <a:spcPts val="600"/>
              </a:spcAft>
            </a:pPr>
            <a:endParaRPr lang="en-GB" sz="1400" b="1" dirty="0" smtClean="0"/>
          </a:p>
          <a:p>
            <a:pPr>
              <a:spcAft>
                <a:spcPts val="600"/>
              </a:spcAft>
            </a:pPr>
            <a:r>
              <a:rPr lang="en-GB" b="1" dirty="0" smtClean="0"/>
              <a:t>Main Priorities</a:t>
            </a:r>
          </a:p>
          <a:p>
            <a:pPr lvl="1">
              <a:spcAft>
                <a:spcPts val="600"/>
              </a:spcAft>
            </a:pPr>
            <a:r>
              <a:rPr lang="en-GB" sz="2400" dirty="0" smtClean="0"/>
              <a:t>Tackle Climate Change;</a:t>
            </a:r>
          </a:p>
          <a:p>
            <a:pPr lvl="1">
              <a:spcAft>
                <a:spcPts val="600"/>
              </a:spcAft>
            </a:pPr>
            <a:r>
              <a:rPr lang="en-GB" sz="2400" dirty="0" smtClean="0"/>
              <a:t>Help achieve UN’s Sustainable Goals;</a:t>
            </a:r>
          </a:p>
          <a:p>
            <a:pPr lvl="1">
              <a:spcAft>
                <a:spcPts val="600"/>
              </a:spcAft>
            </a:pPr>
            <a:r>
              <a:rPr lang="en-GB" sz="2400" dirty="0" smtClean="0"/>
              <a:t>Boost Competitiveness and Growth in the EU.</a:t>
            </a:r>
            <a:endParaRPr lang="en-GB" sz="2400" dirty="0"/>
          </a:p>
          <a:p>
            <a:pPr>
              <a:spcAft>
                <a:spcPts val="600"/>
              </a:spcAft>
            </a:pPr>
            <a:endParaRPr lang="en-GB" sz="1400" b="1" dirty="0" smtClean="0"/>
          </a:p>
          <a:p>
            <a:pPr>
              <a:spcAft>
                <a:spcPts val="600"/>
              </a:spcAft>
            </a:pPr>
            <a:r>
              <a:rPr lang="en-GB" b="1" dirty="0" smtClean="0"/>
              <a:t>Financed by the Multi-Financial Framework</a:t>
            </a:r>
          </a:p>
          <a:p>
            <a:pPr lvl="1">
              <a:spcAft>
                <a:spcPts val="600"/>
              </a:spcAft>
            </a:pPr>
            <a:r>
              <a:rPr lang="en-IE" sz="2400" dirty="0" smtClean="0"/>
              <a:t>Total Financing for 2021-2027: almost €100 billion.</a:t>
            </a:r>
            <a:endParaRPr lang="en-IE" sz="2400" dirty="0"/>
          </a:p>
          <a:p>
            <a:pPr marL="0" indent="0">
              <a:buNone/>
            </a:pPr>
            <a:endParaRPr lang="en-IE" sz="700" b="1" dirty="0" smtClean="0"/>
          </a:p>
          <a:p>
            <a:pPr marL="0" indent="0">
              <a:buNone/>
            </a:pPr>
            <a:endParaRPr lang="en-IE" dirty="0" smtClean="0"/>
          </a:p>
          <a:p>
            <a:pPr>
              <a:spcAft>
                <a:spcPts val="600"/>
              </a:spcAft>
            </a:pPr>
            <a:endParaRPr lang="en-IE" dirty="0" smtClean="0"/>
          </a:p>
          <a:p>
            <a:pPr marL="0" indent="0">
              <a:spcAft>
                <a:spcPts val="600"/>
              </a:spcAft>
              <a:buNone/>
            </a:pPr>
            <a:endParaRPr lang="en-US" b="1" dirty="0"/>
          </a:p>
          <a:p>
            <a:endParaRPr 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Horizon Europe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46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79929" y="1514928"/>
            <a:ext cx="10913821" cy="4931229"/>
          </a:xfrm>
        </p:spPr>
        <p:txBody>
          <a:bodyPr/>
          <a:lstStyle/>
          <a:p>
            <a:pPr marL="0" indent="0">
              <a:buNone/>
            </a:pPr>
            <a:endParaRPr lang="en-IE" sz="700" b="1" dirty="0" smtClean="0"/>
          </a:p>
          <a:p>
            <a:pPr marL="0" indent="0">
              <a:buNone/>
            </a:pPr>
            <a:endParaRPr lang="en-IE" dirty="0" smtClean="0"/>
          </a:p>
          <a:p>
            <a:pPr>
              <a:spcAft>
                <a:spcPts val="600"/>
              </a:spcAft>
            </a:pPr>
            <a:endParaRPr lang="en-IE" dirty="0" smtClean="0"/>
          </a:p>
          <a:p>
            <a:pPr marL="0" indent="0">
              <a:spcAft>
                <a:spcPts val="600"/>
              </a:spcAft>
              <a:buNone/>
            </a:pPr>
            <a:endParaRPr lang="en-US" b="1" dirty="0"/>
          </a:p>
          <a:p>
            <a:endParaRPr 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Horizon Europe – Budget 21-27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928" y="1494064"/>
            <a:ext cx="4568371" cy="4522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522" y="1265217"/>
            <a:ext cx="3257550" cy="4067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56299" y="5513250"/>
            <a:ext cx="4101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 envelope includes € 3.5 billion under the </a:t>
            </a:r>
            <a:r>
              <a:rPr kumimoji="0" lang="en-I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InvestEu</a:t>
            </a:r>
            <a:r>
              <a:rPr kumimoji="0" lang="en-I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Fund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 rot="18787470">
            <a:off x="2019299" y="5816679"/>
            <a:ext cx="939800" cy="558100"/>
          </a:xfrm>
          <a:prstGeom prst="rightArrow">
            <a:avLst/>
          </a:prstGeom>
          <a:solidFill>
            <a:schemeClr val="accent5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5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439" y="1379763"/>
            <a:ext cx="9067800" cy="48224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16429" y="1494064"/>
            <a:ext cx="10913821" cy="4931229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IE" dirty="0" smtClean="0"/>
          </a:p>
          <a:p>
            <a:pPr marL="0" indent="0">
              <a:spcAft>
                <a:spcPts val="600"/>
              </a:spcAft>
              <a:buNone/>
            </a:pPr>
            <a:endParaRPr lang="en-US" b="1" dirty="0"/>
          </a:p>
          <a:p>
            <a:endParaRPr 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Horizon Europe – Cluster 5 / Destination 4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219700" y="3467100"/>
            <a:ext cx="2514600" cy="2730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9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883" y="2139743"/>
            <a:ext cx="3057439" cy="29060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49680" y="1951263"/>
            <a:ext cx="10913821" cy="309456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1" dirty="0" smtClean="0"/>
              <a:t>Overarching policy priority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dirty="0" smtClean="0"/>
              <a:t>EU path to a green, robust, modern, resource-efficient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dirty="0" smtClean="0"/>
              <a:t>and competitive economy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IE" sz="700" b="1" dirty="0" smtClean="0"/>
          </a:p>
          <a:p>
            <a:pPr marL="0" indent="0">
              <a:buNone/>
            </a:pPr>
            <a:endParaRPr lang="en-IE" sz="700" b="1" dirty="0" smtClean="0"/>
          </a:p>
          <a:p>
            <a:r>
              <a:rPr lang="en-IE" b="1" dirty="0" smtClean="0"/>
              <a:t>Objectives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IE" dirty="0" smtClean="0"/>
              <a:t>EU to be climate neutral by 2050.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IE" dirty="0" smtClean="0"/>
              <a:t>Cut Greenhouse gas emissions by at least 55% by 2030.</a:t>
            </a:r>
          </a:p>
          <a:p>
            <a:pPr marL="0" indent="0">
              <a:spcAft>
                <a:spcPts val="600"/>
              </a:spcAft>
              <a:buNone/>
            </a:pPr>
            <a:endParaRPr lang="en-IE" sz="1400" b="1" dirty="0" smtClean="0"/>
          </a:p>
          <a:p>
            <a:pPr marL="0" indent="0">
              <a:spcAft>
                <a:spcPts val="600"/>
              </a:spcAft>
              <a:buNone/>
            </a:pPr>
            <a:endParaRPr lang="en-IE" dirty="0" smtClean="0"/>
          </a:p>
          <a:p>
            <a:pPr>
              <a:spcAft>
                <a:spcPts val="600"/>
              </a:spcAft>
            </a:pPr>
            <a:endParaRPr lang="en-IE" dirty="0" smtClean="0"/>
          </a:p>
          <a:p>
            <a:pPr marL="0" indent="0">
              <a:spcAft>
                <a:spcPts val="600"/>
              </a:spcAft>
              <a:buNone/>
            </a:pPr>
            <a:endParaRPr lang="en-US" b="1" dirty="0"/>
          </a:p>
          <a:p>
            <a:endParaRPr 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Policy Context - European Green Deal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9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4696</TotalTime>
  <Words>3460</Words>
  <Application>Microsoft Office PowerPoint</Application>
  <PresentationFormat>Grand écran</PresentationFormat>
  <Paragraphs>629</Paragraphs>
  <Slides>37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37</vt:i4>
      </vt:variant>
    </vt:vector>
  </HeadingPairs>
  <TitlesOfParts>
    <vt:vector size="47" baseType="lpstr">
      <vt:lpstr>Arial</vt:lpstr>
      <vt:lpstr>Calibri</vt:lpstr>
      <vt:lpstr>Calibri Light</vt:lpstr>
      <vt:lpstr>inherit</vt:lpstr>
      <vt:lpstr>Marianne</vt:lpstr>
      <vt:lpstr>Open Sans</vt:lpstr>
      <vt:lpstr>Times New Roman</vt:lpstr>
      <vt:lpstr>Wingdings</vt:lpstr>
      <vt:lpstr>Thème Office</vt:lpstr>
      <vt:lpstr>Office Theme</vt:lpstr>
      <vt:lpstr>w</vt:lpstr>
      <vt:lpstr>POr</vt:lpstr>
      <vt:lpstr>Présentation PowerPoint</vt:lpstr>
      <vt:lpstr>Webinaire Horizon Europe  </vt:lpstr>
      <vt:lpstr>Overview</vt:lpstr>
      <vt:lpstr>Horizon Europe</vt:lpstr>
      <vt:lpstr>Horizon Europe – Budget 21-27</vt:lpstr>
      <vt:lpstr>Horizon Europe – Cluster 5 / Destination 4</vt:lpstr>
      <vt:lpstr>Policy Context - European Green Deal</vt:lpstr>
      <vt:lpstr>European Green Deal</vt:lpstr>
      <vt:lpstr>Fit for 55 Package</vt:lpstr>
      <vt:lpstr>Fit for 55 Package</vt:lpstr>
      <vt:lpstr>Fit for 55 Package - Revision of the Renewable Energy Directive</vt:lpstr>
      <vt:lpstr>Fit for 55 Package - Revision of the Energy Efficiency Directive</vt:lpstr>
      <vt:lpstr>Fit for 55 Package - Revision of the Energy Performance of Buildings Directive</vt:lpstr>
      <vt:lpstr>Renovation Wave</vt:lpstr>
      <vt:lpstr>New European Bauhaus</vt:lpstr>
      <vt:lpstr>RePowerEu</vt:lpstr>
      <vt:lpstr>Built4People Partnership</vt:lpstr>
      <vt:lpstr>Final Remarks</vt:lpstr>
      <vt:lpstr>Q&amp;A</vt:lpstr>
      <vt:lpstr>Présentation PowerPoint</vt:lpstr>
      <vt:lpstr>Listes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Institut Catholique de Lille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ROUSSELLE Maryline</dc:creator>
  <cp:lastModifiedBy>ROUSSELLE Maryline</cp:lastModifiedBy>
  <cp:revision>130</cp:revision>
  <dcterms:created xsi:type="dcterms:W3CDTF">2022-04-15T13:52:59Z</dcterms:created>
  <dcterms:modified xsi:type="dcterms:W3CDTF">2022-04-29T15:01:56Z</dcterms:modified>
</cp:coreProperties>
</file>