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20"/>
  </p:notesMasterIdLst>
  <p:handoutMasterIdLst>
    <p:handoutMasterId r:id="rId21"/>
  </p:handoutMasterIdLst>
  <p:sldIdLst>
    <p:sldId id="413" r:id="rId2"/>
    <p:sldId id="416" r:id="rId3"/>
    <p:sldId id="430" r:id="rId4"/>
    <p:sldId id="419" r:id="rId5"/>
    <p:sldId id="425" r:id="rId6"/>
    <p:sldId id="436" r:id="rId7"/>
    <p:sldId id="424" r:id="rId8"/>
    <p:sldId id="435" r:id="rId9"/>
    <p:sldId id="426" r:id="rId10"/>
    <p:sldId id="432" r:id="rId11"/>
    <p:sldId id="434" r:id="rId12"/>
    <p:sldId id="433" r:id="rId13"/>
    <p:sldId id="429" r:id="rId14"/>
    <p:sldId id="441" r:id="rId15"/>
    <p:sldId id="440" r:id="rId16"/>
    <p:sldId id="444" r:id="rId17"/>
    <p:sldId id="442" r:id="rId18"/>
    <p:sldId id="420" r:id="rId19"/>
  </p:sldIdLst>
  <p:sldSz cx="9144000" cy="5143500" type="screen16x9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F5B6918-37CB-4C54-A42A-5ACCF3A5A8E9}">
          <p14:sldIdLst>
            <p14:sldId id="413"/>
          </p14:sldIdLst>
        </p14:section>
        <p14:section name="Conditions de participation d'HE" id="{9E245C64-485B-445A-A8B8-DBE34A7F4670}">
          <p14:sldIdLst>
            <p14:sldId id="416"/>
            <p14:sldId id="430"/>
            <p14:sldId id="419"/>
            <p14:sldId id="425"/>
            <p14:sldId id="436"/>
            <p14:sldId id="424"/>
            <p14:sldId id="435"/>
            <p14:sldId id="426"/>
            <p14:sldId id="432"/>
            <p14:sldId id="434"/>
            <p14:sldId id="433"/>
            <p14:sldId id="429"/>
            <p14:sldId id="441"/>
            <p14:sldId id="440"/>
            <p14:sldId id="444"/>
            <p14:sldId id="442"/>
            <p14:sldId id="4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C04"/>
    <a:srgbClr val="005841"/>
    <a:srgbClr val="E4B194"/>
    <a:srgbClr val="D4EDFC"/>
    <a:srgbClr val="ECFBFE"/>
    <a:srgbClr val="D4F5FC"/>
    <a:srgbClr val="B9B9B9"/>
    <a:srgbClr val="4285F4"/>
    <a:srgbClr val="34A853"/>
    <a:srgbClr val="EA43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08" autoAdjust="0"/>
    <p:restoredTop sz="91163" autoAdjust="0"/>
  </p:normalViewPr>
  <p:slideViewPr>
    <p:cSldViewPr showGuides="1">
      <p:cViewPr varScale="1">
        <p:scale>
          <a:sx n="83" d="100"/>
          <a:sy n="83" d="100"/>
        </p:scale>
        <p:origin x="1320" y="72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3A72EF-D964-4B09-8C85-0A0A9D0849D9}" type="doc">
      <dgm:prSet loTypeId="urn:microsoft.com/office/officeart/2005/8/layout/chevron1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FC6A360A-8629-447C-90F3-69A6117965C4}">
      <dgm:prSet phldrT="[Texte]"/>
      <dgm:spPr/>
      <dgm:t>
        <a:bodyPr/>
        <a:lstStyle/>
        <a:p>
          <a:r>
            <a:rPr lang="fr-FR" dirty="0"/>
            <a:t>publication de l’appel</a:t>
          </a:r>
        </a:p>
      </dgm:t>
    </dgm:pt>
    <dgm:pt modelId="{6E16F563-3808-4555-8452-EE94F384F7FE}" type="parTrans" cxnId="{8B4B1885-86B6-4DE3-BCDA-22A39F098642}">
      <dgm:prSet/>
      <dgm:spPr/>
      <dgm:t>
        <a:bodyPr/>
        <a:lstStyle/>
        <a:p>
          <a:endParaRPr lang="fr-FR"/>
        </a:p>
      </dgm:t>
    </dgm:pt>
    <dgm:pt modelId="{F2E48A33-0A23-4953-B881-B304AB2C392A}" type="sibTrans" cxnId="{8B4B1885-86B6-4DE3-BCDA-22A39F098642}">
      <dgm:prSet/>
      <dgm:spPr/>
      <dgm:t>
        <a:bodyPr/>
        <a:lstStyle/>
        <a:p>
          <a:endParaRPr lang="fr-FR"/>
        </a:p>
      </dgm:t>
    </dgm:pt>
    <dgm:pt modelId="{EC7117FE-0A0F-46F7-AF75-86FA447C81D1}">
      <dgm:prSet phldrT="[Texte]"/>
      <dgm:spPr/>
      <dgm:t>
        <a:bodyPr/>
        <a:lstStyle/>
        <a:p>
          <a:r>
            <a:rPr lang="fr-FR" dirty="0"/>
            <a:t>préparation du projet </a:t>
          </a:r>
        </a:p>
      </dgm:t>
    </dgm:pt>
    <dgm:pt modelId="{D677556E-78FE-451F-9552-CAF8EA70C373}" type="parTrans" cxnId="{0C178FBB-E52A-4278-9A39-89D85271B07A}">
      <dgm:prSet/>
      <dgm:spPr/>
      <dgm:t>
        <a:bodyPr/>
        <a:lstStyle/>
        <a:p>
          <a:endParaRPr lang="fr-FR"/>
        </a:p>
      </dgm:t>
    </dgm:pt>
    <dgm:pt modelId="{F523BE7B-DB1B-4FD8-871E-DFE172AAA6AB}" type="sibTrans" cxnId="{0C178FBB-E52A-4278-9A39-89D85271B07A}">
      <dgm:prSet/>
      <dgm:spPr/>
      <dgm:t>
        <a:bodyPr/>
        <a:lstStyle/>
        <a:p>
          <a:endParaRPr lang="fr-FR"/>
        </a:p>
      </dgm:t>
    </dgm:pt>
    <dgm:pt modelId="{161681EF-E447-4C7A-8441-79BC50806742}">
      <dgm:prSet phldrT="[Texte]"/>
      <dgm:spPr/>
      <dgm:t>
        <a:bodyPr/>
        <a:lstStyle/>
        <a:p>
          <a:r>
            <a:rPr lang="fr-FR" dirty="0"/>
            <a:t>diffusion et valorisation des résultats </a:t>
          </a:r>
        </a:p>
      </dgm:t>
    </dgm:pt>
    <dgm:pt modelId="{BA058DC3-97D7-4906-8E60-82BF31C35783}" type="parTrans" cxnId="{E2BA4248-A310-4FFE-B5C5-61B8633519D1}">
      <dgm:prSet/>
      <dgm:spPr/>
      <dgm:t>
        <a:bodyPr/>
        <a:lstStyle/>
        <a:p>
          <a:endParaRPr lang="fr-FR"/>
        </a:p>
      </dgm:t>
    </dgm:pt>
    <dgm:pt modelId="{A892600E-69E8-4BED-84D5-B7D82C356515}" type="sibTrans" cxnId="{E2BA4248-A310-4FFE-B5C5-61B8633519D1}">
      <dgm:prSet/>
      <dgm:spPr/>
      <dgm:t>
        <a:bodyPr/>
        <a:lstStyle/>
        <a:p>
          <a:endParaRPr lang="fr-FR"/>
        </a:p>
      </dgm:t>
    </dgm:pt>
    <dgm:pt modelId="{2512F748-E930-4D12-BD54-3822121079D8}">
      <dgm:prSet phldrT="[Texte]"/>
      <dgm:spPr/>
      <dgm:t>
        <a:bodyPr/>
        <a:lstStyle/>
        <a:p>
          <a:r>
            <a:rPr lang="fr-FR" dirty="0"/>
            <a:t>évaluation</a:t>
          </a:r>
        </a:p>
      </dgm:t>
    </dgm:pt>
    <dgm:pt modelId="{AA840971-1CC9-49CB-9D48-C17E28AC8F63}" type="parTrans" cxnId="{3CE9FFC5-13F1-47EF-B8EB-3569E72B8808}">
      <dgm:prSet/>
      <dgm:spPr/>
      <dgm:t>
        <a:bodyPr/>
        <a:lstStyle/>
        <a:p>
          <a:endParaRPr lang="fr-FR"/>
        </a:p>
      </dgm:t>
    </dgm:pt>
    <dgm:pt modelId="{B9FE6BBA-6875-49D6-83C1-1759D91739FC}" type="sibTrans" cxnId="{3CE9FFC5-13F1-47EF-B8EB-3569E72B8808}">
      <dgm:prSet/>
      <dgm:spPr/>
      <dgm:t>
        <a:bodyPr/>
        <a:lstStyle/>
        <a:p>
          <a:endParaRPr lang="fr-FR"/>
        </a:p>
      </dgm:t>
    </dgm:pt>
    <dgm:pt modelId="{90B14296-8417-4ABF-8DDC-795FCD847FCD}">
      <dgm:prSet phldrT="[Texte]"/>
      <dgm:spPr/>
      <dgm:t>
        <a:bodyPr/>
        <a:lstStyle/>
        <a:p>
          <a:r>
            <a:rPr lang="fr-FR" dirty="0"/>
            <a:t>mise en œuvre du projet</a:t>
          </a:r>
        </a:p>
      </dgm:t>
    </dgm:pt>
    <dgm:pt modelId="{58AC6223-73A9-467A-B0F9-7C0CEC7B2D4E}" type="parTrans" cxnId="{C95870C2-C718-4A80-93B4-63E64DAD83F7}">
      <dgm:prSet/>
      <dgm:spPr/>
      <dgm:t>
        <a:bodyPr/>
        <a:lstStyle/>
        <a:p>
          <a:endParaRPr lang="fr-FR"/>
        </a:p>
      </dgm:t>
    </dgm:pt>
    <dgm:pt modelId="{99E5AAEF-AA21-4856-811A-41C5239119CA}" type="sibTrans" cxnId="{C95870C2-C718-4A80-93B4-63E64DAD83F7}">
      <dgm:prSet/>
      <dgm:spPr/>
      <dgm:t>
        <a:bodyPr/>
        <a:lstStyle/>
        <a:p>
          <a:endParaRPr lang="fr-FR"/>
        </a:p>
      </dgm:t>
    </dgm:pt>
    <dgm:pt modelId="{F9809F8C-91AB-4E42-85AA-E877557FEDAA}">
      <dgm:prSet phldrT="[Texte]" custT="1"/>
      <dgm:spPr/>
      <dgm:t>
        <a:bodyPr/>
        <a:lstStyle/>
        <a:p>
          <a:pPr>
            <a:spcAft>
              <a:spcPts val="300"/>
            </a:spcAft>
          </a:pPr>
          <a:r>
            <a:rPr lang="fr-FR" sz="1200" dirty="0">
              <a:solidFill>
                <a:srgbClr val="7030A0"/>
              </a:solidFill>
            </a:rPr>
            <a:t>auto-évaluation de la capacité financière</a:t>
          </a:r>
        </a:p>
      </dgm:t>
    </dgm:pt>
    <dgm:pt modelId="{65AACB89-93CB-45A1-95C9-A31851C48843}" type="parTrans" cxnId="{B0438D05-AA34-4542-9604-E0D62B7D3C4F}">
      <dgm:prSet/>
      <dgm:spPr/>
      <dgm:t>
        <a:bodyPr/>
        <a:lstStyle/>
        <a:p>
          <a:endParaRPr lang="fr-FR"/>
        </a:p>
      </dgm:t>
    </dgm:pt>
    <dgm:pt modelId="{2FD3B008-2F0C-46DF-AE9B-A1A674A1E8C8}" type="sibTrans" cxnId="{B0438D05-AA34-4542-9604-E0D62B7D3C4F}">
      <dgm:prSet/>
      <dgm:spPr/>
      <dgm:t>
        <a:bodyPr/>
        <a:lstStyle/>
        <a:p>
          <a:endParaRPr lang="fr-FR"/>
        </a:p>
      </dgm:t>
    </dgm:pt>
    <dgm:pt modelId="{C94A1FF5-6D94-4525-8A54-28DFB9515CAC}">
      <dgm:prSet phldrT="[Texte]" custT="1"/>
      <dgm:spPr/>
      <dgm:t>
        <a:bodyPr/>
        <a:lstStyle/>
        <a:p>
          <a:pPr>
            <a:spcAft>
              <a:spcPts val="300"/>
            </a:spcAft>
          </a:pPr>
          <a:r>
            <a:rPr lang="fr-FR" sz="1200" dirty="0">
              <a:solidFill>
                <a:srgbClr val="7030A0"/>
              </a:solidFill>
            </a:rPr>
            <a:t>montage et soumission sur le portail des financements</a:t>
          </a:r>
        </a:p>
      </dgm:t>
    </dgm:pt>
    <dgm:pt modelId="{CCBCB7E2-E5C8-4741-8705-C834B7132229}" type="parTrans" cxnId="{00224D0C-B590-4A5F-9DEF-B9DE79C1717E}">
      <dgm:prSet/>
      <dgm:spPr/>
      <dgm:t>
        <a:bodyPr/>
        <a:lstStyle/>
        <a:p>
          <a:endParaRPr lang="fr-FR"/>
        </a:p>
      </dgm:t>
    </dgm:pt>
    <dgm:pt modelId="{EC587BD0-F903-4750-93C9-258FB66DC7B6}" type="sibTrans" cxnId="{00224D0C-B590-4A5F-9DEF-B9DE79C1717E}">
      <dgm:prSet/>
      <dgm:spPr/>
      <dgm:t>
        <a:bodyPr/>
        <a:lstStyle/>
        <a:p>
          <a:endParaRPr lang="fr-FR"/>
        </a:p>
      </dgm:t>
    </dgm:pt>
    <dgm:pt modelId="{4235CD0E-920E-443B-BD57-540E4FEF0899}">
      <dgm:prSet custT="1"/>
      <dgm:spPr/>
      <dgm:t>
        <a:bodyPr/>
        <a:lstStyle/>
        <a:p>
          <a:pPr>
            <a:spcAft>
              <a:spcPts val="400"/>
            </a:spcAft>
          </a:pPr>
          <a:r>
            <a:rPr lang="fr-FR" sz="1200" dirty="0">
              <a:solidFill>
                <a:schemeClr val="accent2">
                  <a:lumMod val="60000"/>
                  <a:lumOff val="40000"/>
                </a:schemeClr>
              </a:solidFill>
            </a:rPr>
            <a:t>évaluation par les experts-évaluateurs</a:t>
          </a:r>
        </a:p>
      </dgm:t>
    </dgm:pt>
    <dgm:pt modelId="{E04C3D04-A461-4C80-9CF9-9F6300303E4C}" type="parTrans" cxnId="{D6BA413B-B66C-471F-8A70-30995A11AEEA}">
      <dgm:prSet/>
      <dgm:spPr/>
      <dgm:t>
        <a:bodyPr/>
        <a:lstStyle/>
        <a:p>
          <a:endParaRPr lang="fr-FR"/>
        </a:p>
      </dgm:t>
    </dgm:pt>
    <dgm:pt modelId="{5AF93DBD-9471-43AE-BED3-CCD1AA7E414F}" type="sibTrans" cxnId="{D6BA413B-B66C-471F-8A70-30995A11AEEA}">
      <dgm:prSet/>
      <dgm:spPr/>
      <dgm:t>
        <a:bodyPr/>
        <a:lstStyle/>
        <a:p>
          <a:endParaRPr lang="fr-FR"/>
        </a:p>
      </dgm:t>
    </dgm:pt>
    <dgm:pt modelId="{DF21C6A8-34BC-42A1-BE6F-D46CC77039BD}">
      <dgm:prSet phldrT="[Texte]" custT="1"/>
      <dgm:spPr/>
      <dgm:t>
        <a:bodyPr/>
        <a:lstStyle/>
        <a:p>
          <a:pPr>
            <a:spcAft>
              <a:spcPts val="400"/>
            </a:spcAft>
          </a:pPr>
          <a:r>
            <a:rPr lang="fr-FR" sz="1200" dirty="0">
              <a:solidFill>
                <a:schemeClr val="accent2">
                  <a:lumMod val="60000"/>
                  <a:lumOff val="40000"/>
                </a:schemeClr>
              </a:solidFill>
            </a:rPr>
            <a:t>admissibilité</a:t>
          </a:r>
        </a:p>
      </dgm:t>
    </dgm:pt>
    <dgm:pt modelId="{9522582A-81DA-4BED-A94A-694C1D56191C}" type="parTrans" cxnId="{445D3864-AF02-4EB8-8448-D6140D6BFEC5}">
      <dgm:prSet/>
      <dgm:spPr/>
      <dgm:t>
        <a:bodyPr/>
        <a:lstStyle/>
        <a:p>
          <a:endParaRPr lang="fr-FR"/>
        </a:p>
      </dgm:t>
    </dgm:pt>
    <dgm:pt modelId="{F48CBDF0-8F8D-4DC2-97F6-5E4F5F9703B1}" type="sibTrans" cxnId="{445D3864-AF02-4EB8-8448-D6140D6BFEC5}">
      <dgm:prSet/>
      <dgm:spPr/>
      <dgm:t>
        <a:bodyPr/>
        <a:lstStyle/>
        <a:p>
          <a:endParaRPr lang="fr-FR"/>
        </a:p>
      </dgm:t>
    </dgm:pt>
    <dgm:pt modelId="{6B529BAF-E810-4F21-89DC-C7C3188C7260}">
      <dgm:prSet phldrT="[Texte]" custT="1"/>
      <dgm:spPr/>
      <dgm:t>
        <a:bodyPr/>
        <a:lstStyle/>
        <a:p>
          <a:pPr>
            <a:spcAft>
              <a:spcPts val="400"/>
            </a:spcAft>
          </a:pPr>
          <a:r>
            <a:rPr lang="fr-FR" sz="1200" dirty="0">
              <a:solidFill>
                <a:schemeClr val="accent2">
                  <a:lumMod val="60000"/>
                  <a:lumOff val="40000"/>
                </a:schemeClr>
              </a:solidFill>
            </a:rPr>
            <a:t>examen éthique et de sécurité</a:t>
          </a:r>
        </a:p>
      </dgm:t>
    </dgm:pt>
    <dgm:pt modelId="{A34B2305-6AF0-4509-AC64-C4BDFC91AA9D}" type="parTrans" cxnId="{B5D34B6B-A04C-43BC-AF5E-E951BED00377}">
      <dgm:prSet/>
      <dgm:spPr/>
      <dgm:t>
        <a:bodyPr/>
        <a:lstStyle/>
        <a:p>
          <a:endParaRPr lang="fr-FR"/>
        </a:p>
      </dgm:t>
    </dgm:pt>
    <dgm:pt modelId="{B7502B1A-0F3B-48F0-A68D-51A76827730D}" type="sibTrans" cxnId="{B5D34B6B-A04C-43BC-AF5E-E951BED00377}">
      <dgm:prSet/>
      <dgm:spPr/>
      <dgm:t>
        <a:bodyPr/>
        <a:lstStyle/>
        <a:p>
          <a:endParaRPr lang="fr-FR"/>
        </a:p>
      </dgm:t>
    </dgm:pt>
    <dgm:pt modelId="{CC414387-0757-46B7-881C-25C1B24C0A18}">
      <dgm:prSet custT="1"/>
      <dgm:spPr/>
      <dgm:t>
        <a:bodyPr/>
        <a:lstStyle/>
        <a:p>
          <a:r>
            <a:rPr lang="fr-FR" sz="1200" dirty="0"/>
            <a:t>préparation du contrat</a:t>
          </a:r>
        </a:p>
      </dgm:t>
    </dgm:pt>
    <dgm:pt modelId="{CE5026D0-200D-4B0F-A45E-D56E01938F0B}" type="parTrans" cxnId="{365309D9-1925-49FC-B6C0-1CB63D8CAC67}">
      <dgm:prSet/>
      <dgm:spPr/>
      <dgm:t>
        <a:bodyPr/>
        <a:lstStyle/>
        <a:p>
          <a:endParaRPr lang="fr-FR"/>
        </a:p>
      </dgm:t>
    </dgm:pt>
    <dgm:pt modelId="{8506E1BF-8656-426A-9D27-6B4F41CE2F60}" type="sibTrans" cxnId="{365309D9-1925-49FC-B6C0-1CB63D8CAC67}">
      <dgm:prSet/>
      <dgm:spPr/>
      <dgm:t>
        <a:bodyPr/>
        <a:lstStyle/>
        <a:p>
          <a:endParaRPr lang="fr-FR"/>
        </a:p>
      </dgm:t>
    </dgm:pt>
    <dgm:pt modelId="{D00E58DC-F078-4F29-A94C-9666BE2F085F}">
      <dgm:prSet custT="1"/>
      <dgm:spPr/>
      <dgm:t>
        <a:bodyPr/>
        <a:lstStyle/>
        <a:p>
          <a:pPr>
            <a:spcAft>
              <a:spcPts val="400"/>
            </a:spcAft>
          </a:pPr>
          <a:r>
            <a:rPr lang="fr-FR" sz="1200" dirty="0">
              <a:solidFill>
                <a:schemeClr val="accent1"/>
              </a:solidFill>
            </a:rPr>
            <a:t>invitation à contractualiser</a:t>
          </a:r>
        </a:p>
      </dgm:t>
    </dgm:pt>
    <dgm:pt modelId="{61F41E4F-1AFD-49C0-9B90-06A4CDA24051}" type="parTrans" cxnId="{2A1E66EC-D708-4A0C-AD44-41BED8507EBA}">
      <dgm:prSet/>
      <dgm:spPr/>
      <dgm:t>
        <a:bodyPr/>
        <a:lstStyle/>
        <a:p>
          <a:endParaRPr lang="fr-FR"/>
        </a:p>
      </dgm:t>
    </dgm:pt>
    <dgm:pt modelId="{FE8D71FD-6B23-46CF-AB86-3EFBE2AB5E77}" type="sibTrans" cxnId="{2A1E66EC-D708-4A0C-AD44-41BED8507EBA}">
      <dgm:prSet/>
      <dgm:spPr/>
      <dgm:t>
        <a:bodyPr/>
        <a:lstStyle/>
        <a:p>
          <a:endParaRPr lang="fr-FR"/>
        </a:p>
      </dgm:t>
    </dgm:pt>
    <dgm:pt modelId="{D725F75F-4CC3-4A54-9801-92E1C8B20968}">
      <dgm:prSet custT="1"/>
      <dgm:spPr/>
      <dgm:t>
        <a:bodyPr/>
        <a:lstStyle/>
        <a:p>
          <a:pPr>
            <a:spcAft>
              <a:spcPts val="400"/>
            </a:spcAft>
          </a:pPr>
          <a:r>
            <a:rPr lang="fr-FR" sz="1200" dirty="0">
              <a:solidFill>
                <a:schemeClr val="accent1"/>
              </a:solidFill>
            </a:rPr>
            <a:t>négociation de l’accord de consortium</a:t>
          </a:r>
        </a:p>
      </dgm:t>
    </dgm:pt>
    <dgm:pt modelId="{84FFFA77-5B94-4C31-BDFD-DF4BFDEB10BD}" type="parTrans" cxnId="{66296B61-473D-4739-AA17-EF8CB605D047}">
      <dgm:prSet/>
      <dgm:spPr/>
      <dgm:t>
        <a:bodyPr/>
        <a:lstStyle/>
        <a:p>
          <a:endParaRPr lang="fr-FR"/>
        </a:p>
      </dgm:t>
    </dgm:pt>
    <dgm:pt modelId="{B7B5C4CB-9E13-4F2E-B8DB-3555ED4707BD}" type="sibTrans" cxnId="{66296B61-473D-4739-AA17-EF8CB605D047}">
      <dgm:prSet/>
      <dgm:spPr/>
      <dgm:t>
        <a:bodyPr/>
        <a:lstStyle/>
        <a:p>
          <a:endParaRPr lang="fr-FR"/>
        </a:p>
      </dgm:t>
    </dgm:pt>
    <dgm:pt modelId="{BC1ECD73-4E83-4694-A9E5-858B7DE4B209}">
      <dgm:prSet custT="1"/>
      <dgm:spPr/>
      <dgm:t>
        <a:bodyPr/>
        <a:lstStyle/>
        <a:p>
          <a:pPr>
            <a:spcAft>
              <a:spcPts val="400"/>
            </a:spcAft>
          </a:pPr>
          <a:r>
            <a:rPr lang="fr-FR" sz="1200" dirty="0">
              <a:solidFill>
                <a:schemeClr val="accent1"/>
              </a:solidFill>
            </a:rPr>
            <a:t>préparation et signature du contrat avec la CE</a:t>
          </a:r>
        </a:p>
      </dgm:t>
    </dgm:pt>
    <dgm:pt modelId="{916395AD-0FD1-465C-816E-46117453A9B2}" type="parTrans" cxnId="{1A055B7A-9805-47F8-BB85-70E89165DD1F}">
      <dgm:prSet/>
      <dgm:spPr/>
      <dgm:t>
        <a:bodyPr/>
        <a:lstStyle/>
        <a:p>
          <a:endParaRPr lang="fr-FR"/>
        </a:p>
      </dgm:t>
    </dgm:pt>
    <dgm:pt modelId="{5FCE723B-F0DB-4CB7-B675-87FEA05AE311}" type="sibTrans" cxnId="{1A055B7A-9805-47F8-BB85-70E89165DD1F}">
      <dgm:prSet/>
      <dgm:spPr/>
      <dgm:t>
        <a:bodyPr/>
        <a:lstStyle/>
        <a:p>
          <a:endParaRPr lang="fr-FR"/>
        </a:p>
      </dgm:t>
    </dgm:pt>
    <dgm:pt modelId="{82DE9F2E-C68C-4E86-85F7-6B46ACCC7F94}">
      <dgm:prSet custT="1"/>
      <dgm:spPr/>
      <dgm:t>
        <a:bodyPr/>
        <a:lstStyle/>
        <a:p>
          <a:pPr>
            <a:spcAft>
              <a:spcPts val="400"/>
            </a:spcAft>
          </a:pPr>
          <a:r>
            <a:rPr lang="fr-FR" sz="1200" dirty="0">
              <a:solidFill>
                <a:schemeClr val="accent1"/>
              </a:solidFill>
            </a:rPr>
            <a:t>versement du préfinancement</a:t>
          </a:r>
        </a:p>
      </dgm:t>
    </dgm:pt>
    <dgm:pt modelId="{60CBE2C0-27A4-4909-9EE5-C797409E785D}" type="parTrans" cxnId="{AA5DD91E-104B-401E-87A7-D6027D8EC476}">
      <dgm:prSet/>
      <dgm:spPr/>
      <dgm:t>
        <a:bodyPr/>
        <a:lstStyle/>
        <a:p>
          <a:endParaRPr lang="fr-FR"/>
        </a:p>
      </dgm:t>
    </dgm:pt>
    <dgm:pt modelId="{1C0284F5-84CC-4810-9793-A8166CA57470}" type="sibTrans" cxnId="{AA5DD91E-104B-401E-87A7-D6027D8EC476}">
      <dgm:prSet/>
      <dgm:spPr/>
      <dgm:t>
        <a:bodyPr/>
        <a:lstStyle/>
        <a:p>
          <a:endParaRPr lang="fr-FR"/>
        </a:p>
      </dgm:t>
    </dgm:pt>
    <dgm:pt modelId="{02FAA2FE-4B57-4D05-A273-AA2519A2E920}">
      <dgm:prSet phldrT="[Texte]"/>
      <dgm:spPr/>
      <dgm:t>
        <a:bodyPr/>
        <a:lstStyle/>
        <a:p>
          <a:r>
            <a:rPr lang="fr-FR" dirty="0">
              <a:solidFill>
                <a:schemeClr val="bg2">
                  <a:lumMod val="50000"/>
                </a:schemeClr>
              </a:solidFill>
            </a:rPr>
            <a:t>au sein du programme de travail</a:t>
          </a:r>
        </a:p>
      </dgm:t>
    </dgm:pt>
    <dgm:pt modelId="{7A9033DD-5AD4-4229-A1C8-A0D5516C6EF9}" type="parTrans" cxnId="{AC8DDAB1-FA2E-4452-B90D-175167C62445}">
      <dgm:prSet/>
      <dgm:spPr/>
      <dgm:t>
        <a:bodyPr/>
        <a:lstStyle/>
        <a:p>
          <a:endParaRPr lang="fr-FR"/>
        </a:p>
      </dgm:t>
    </dgm:pt>
    <dgm:pt modelId="{5DAE34A0-806C-4026-B011-2887F0A6BEB2}" type="sibTrans" cxnId="{AC8DDAB1-FA2E-4452-B90D-175167C62445}">
      <dgm:prSet/>
      <dgm:spPr/>
      <dgm:t>
        <a:bodyPr/>
        <a:lstStyle/>
        <a:p>
          <a:endParaRPr lang="fr-FR"/>
        </a:p>
      </dgm:t>
    </dgm:pt>
    <dgm:pt modelId="{A78C661A-A89D-4C37-AB96-4414AFE756F2}">
      <dgm:prSet phldrT="[Texte]"/>
      <dgm:spPr/>
      <dgm:t>
        <a:bodyPr/>
        <a:lstStyle/>
        <a:p>
          <a:r>
            <a:rPr lang="fr-FR" dirty="0">
              <a:solidFill>
                <a:schemeClr val="bg2">
                  <a:lumMod val="50000"/>
                </a:schemeClr>
              </a:solidFill>
            </a:rPr>
            <a:t>sur le portail des financements de la CE*</a:t>
          </a:r>
        </a:p>
      </dgm:t>
    </dgm:pt>
    <dgm:pt modelId="{13BA25B4-4CCE-46D8-A804-5AEF889CDECC}" type="parTrans" cxnId="{EE064A08-3225-4A9E-AC03-65344200AB9A}">
      <dgm:prSet/>
      <dgm:spPr/>
      <dgm:t>
        <a:bodyPr/>
        <a:lstStyle/>
        <a:p>
          <a:endParaRPr lang="fr-FR"/>
        </a:p>
      </dgm:t>
    </dgm:pt>
    <dgm:pt modelId="{0E85698F-818A-44CD-9F01-626D58280516}" type="sibTrans" cxnId="{EE064A08-3225-4A9E-AC03-65344200AB9A}">
      <dgm:prSet/>
      <dgm:spPr/>
      <dgm:t>
        <a:bodyPr/>
        <a:lstStyle/>
        <a:p>
          <a:endParaRPr lang="fr-FR"/>
        </a:p>
      </dgm:t>
    </dgm:pt>
    <dgm:pt modelId="{B33F48A6-3293-4012-91E3-BB4427ABCAA1}">
      <dgm:prSet phldrT="[Texte]"/>
      <dgm:spPr/>
      <dgm:t>
        <a:bodyPr/>
        <a:lstStyle/>
        <a:p>
          <a:pPr>
            <a:spcAft>
              <a:spcPts val="400"/>
            </a:spcAft>
          </a:pPr>
          <a:r>
            <a:rPr lang="fr-FR" dirty="0">
              <a:solidFill>
                <a:schemeClr val="accent3">
                  <a:lumMod val="50000"/>
                </a:schemeClr>
              </a:solidFill>
            </a:rPr>
            <a:t>réalisation des tâches selon l’annexe technique</a:t>
          </a:r>
        </a:p>
      </dgm:t>
    </dgm:pt>
    <dgm:pt modelId="{EAF18205-9376-4468-BB7A-9509C4807052}" type="parTrans" cxnId="{0492FF07-F862-4C74-8474-35CC8D61709C}">
      <dgm:prSet/>
      <dgm:spPr/>
      <dgm:t>
        <a:bodyPr/>
        <a:lstStyle/>
        <a:p>
          <a:endParaRPr lang="fr-FR"/>
        </a:p>
      </dgm:t>
    </dgm:pt>
    <dgm:pt modelId="{9200A746-4FD0-41D4-940B-8207A4A2B76B}" type="sibTrans" cxnId="{0492FF07-F862-4C74-8474-35CC8D61709C}">
      <dgm:prSet/>
      <dgm:spPr/>
      <dgm:t>
        <a:bodyPr/>
        <a:lstStyle/>
        <a:p>
          <a:endParaRPr lang="fr-FR"/>
        </a:p>
      </dgm:t>
    </dgm:pt>
    <dgm:pt modelId="{FBED1906-FCEA-4656-BD47-0BE3E8163AB7}">
      <dgm:prSet phldrT="[Texte]"/>
      <dgm:spPr/>
      <dgm:t>
        <a:bodyPr/>
        <a:lstStyle/>
        <a:p>
          <a:pPr>
            <a:spcAft>
              <a:spcPts val="400"/>
            </a:spcAft>
          </a:pPr>
          <a:r>
            <a:rPr lang="fr-FR" i="1" dirty="0" err="1">
              <a:solidFill>
                <a:schemeClr val="accent3">
                  <a:lumMod val="50000"/>
                </a:schemeClr>
              </a:solidFill>
            </a:rPr>
            <a:t>reporting</a:t>
          </a:r>
          <a:r>
            <a:rPr lang="fr-FR" i="1" dirty="0">
              <a:solidFill>
                <a:schemeClr val="accent3">
                  <a:lumMod val="50000"/>
                </a:schemeClr>
              </a:solidFill>
            </a:rPr>
            <a:t> en continue:</a:t>
          </a:r>
          <a:r>
            <a:rPr lang="fr-FR" dirty="0">
              <a:solidFill>
                <a:schemeClr val="accent3">
                  <a:lumMod val="50000"/>
                </a:schemeClr>
              </a:solidFill>
            </a:rPr>
            <a:t> livrables, etc.</a:t>
          </a:r>
        </a:p>
      </dgm:t>
    </dgm:pt>
    <dgm:pt modelId="{CEAF60E7-1816-45D1-A066-ECFAB42D1059}" type="parTrans" cxnId="{694ED522-63D7-4D21-80E5-7A33A883F003}">
      <dgm:prSet/>
      <dgm:spPr/>
      <dgm:t>
        <a:bodyPr/>
        <a:lstStyle/>
        <a:p>
          <a:endParaRPr lang="fr-FR"/>
        </a:p>
      </dgm:t>
    </dgm:pt>
    <dgm:pt modelId="{9C4DA324-7138-4C5A-8727-678C10A9922F}" type="sibTrans" cxnId="{694ED522-63D7-4D21-80E5-7A33A883F003}">
      <dgm:prSet/>
      <dgm:spPr/>
      <dgm:t>
        <a:bodyPr/>
        <a:lstStyle/>
        <a:p>
          <a:endParaRPr lang="fr-FR"/>
        </a:p>
      </dgm:t>
    </dgm:pt>
    <dgm:pt modelId="{934BCFD5-9794-4B57-837D-9DE6C1752409}">
      <dgm:prSet phldrT="[Texte]"/>
      <dgm:spPr/>
      <dgm:t>
        <a:bodyPr/>
        <a:lstStyle/>
        <a:p>
          <a:pPr>
            <a:spcAft>
              <a:spcPts val="400"/>
            </a:spcAft>
          </a:pPr>
          <a:r>
            <a:rPr lang="fr-FR" dirty="0">
              <a:solidFill>
                <a:schemeClr val="accent6">
                  <a:lumMod val="75000"/>
                </a:schemeClr>
              </a:solidFill>
            </a:rPr>
            <a:t>durant et à l’issue du projet</a:t>
          </a:r>
        </a:p>
      </dgm:t>
    </dgm:pt>
    <dgm:pt modelId="{6D436EE0-A620-41F0-9E67-41F4E0C3C197}" type="parTrans" cxnId="{84836980-04E1-4AA9-B108-E86913D9A058}">
      <dgm:prSet/>
      <dgm:spPr/>
      <dgm:t>
        <a:bodyPr/>
        <a:lstStyle/>
        <a:p>
          <a:endParaRPr lang="fr-FR"/>
        </a:p>
      </dgm:t>
    </dgm:pt>
    <dgm:pt modelId="{7FB1A244-0879-4D02-8AED-3788BC850110}" type="sibTrans" cxnId="{84836980-04E1-4AA9-B108-E86913D9A058}">
      <dgm:prSet/>
      <dgm:spPr/>
      <dgm:t>
        <a:bodyPr/>
        <a:lstStyle/>
        <a:p>
          <a:endParaRPr lang="fr-FR"/>
        </a:p>
      </dgm:t>
    </dgm:pt>
    <dgm:pt modelId="{70E76235-7817-4288-956C-9258F873CC2E}">
      <dgm:prSet phldrT="[Texte]"/>
      <dgm:spPr/>
      <dgm:t>
        <a:bodyPr/>
        <a:lstStyle/>
        <a:p>
          <a:pPr>
            <a:spcAft>
              <a:spcPts val="400"/>
            </a:spcAft>
          </a:pPr>
          <a:r>
            <a:rPr lang="fr-FR" dirty="0">
              <a:solidFill>
                <a:schemeClr val="accent6">
                  <a:lumMod val="75000"/>
                </a:schemeClr>
              </a:solidFill>
            </a:rPr>
            <a:t>dissémination, communication,</a:t>
          </a:r>
        </a:p>
      </dgm:t>
    </dgm:pt>
    <dgm:pt modelId="{DF325543-E061-4AE3-9A61-4C479E24D11B}" type="parTrans" cxnId="{FF0924FA-1427-416A-ADF0-0E954D1AB5B8}">
      <dgm:prSet/>
      <dgm:spPr/>
      <dgm:t>
        <a:bodyPr/>
        <a:lstStyle/>
        <a:p>
          <a:endParaRPr lang="fr-FR"/>
        </a:p>
      </dgm:t>
    </dgm:pt>
    <dgm:pt modelId="{45929E0E-A5BE-4C73-B59A-D75E0574A28B}" type="sibTrans" cxnId="{FF0924FA-1427-416A-ADF0-0E954D1AB5B8}">
      <dgm:prSet/>
      <dgm:spPr/>
      <dgm:t>
        <a:bodyPr/>
        <a:lstStyle/>
        <a:p>
          <a:endParaRPr lang="fr-FR"/>
        </a:p>
      </dgm:t>
    </dgm:pt>
    <dgm:pt modelId="{E35FACB2-89AE-4988-80DD-3D0A089B14C7}">
      <dgm:prSet phldrT="[Texte]" custT="1"/>
      <dgm:spPr/>
      <dgm:t>
        <a:bodyPr/>
        <a:lstStyle/>
        <a:p>
          <a:pPr>
            <a:spcAft>
              <a:spcPts val="400"/>
            </a:spcAft>
          </a:pPr>
          <a:r>
            <a:rPr lang="fr-FR" sz="1200" dirty="0">
              <a:solidFill>
                <a:schemeClr val="accent2">
                  <a:lumMod val="60000"/>
                  <a:lumOff val="40000"/>
                </a:schemeClr>
              </a:solidFill>
            </a:rPr>
            <a:t>éligibilité</a:t>
          </a:r>
        </a:p>
      </dgm:t>
    </dgm:pt>
    <dgm:pt modelId="{B9C18B34-BEF9-448B-9648-BF4A0D9DBB99}" type="parTrans" cxnId="{713DFA3C-BB9B-4EB2-82FA-FB68EE8FA6FF}">
      <dgm:prSet/>
      <dgm:spPr/>
      <dgm:t>
        <a:bodyPr/>
        <a:lstStyle/>
        <a:p>
          <a:endParaRPr lang="fr-FR"/>
        </a:p>
      </dgm:t>
    </dgm:pt>
    <dgm:pt modelId="{C4C72D3E-9035-40D9-BD8A-0B4FB987DCC9}" type="sibTrans" cxnId="{713DFA3C-BB9B-4EB2-82FA-FB68EE8FA6FF}">
      <dgm:prSet/>
      <dgm:spPr/>
      <dgm:t>
        <a:bodyPr/>
        <a:lstStyle/>
        <a:p>
          <a:endParaRPr lang="fr-FR"/>
        </a:p>
      </dgm:t>
    </dgm:pt>
    <dgm:pt modelId="{9045E659-8CBF-418A-94B6-D7E5CACBAD94}">
      <dgm:prSet phldrT="[Texte]" custT="1"/>
      <dgm:spPr/>
      <dgm:t>
        <a:bodyPr/>
        <a:lstStyle/>
        <a:p>
          <a:pPr>
            <a:spcAft>
              <a:spcPts val="300"/>
            </a:spcAft>
          </a:pPr>
          <a:r>
            <a:rPr lang="fr-FR" sz="1200" dirty="0">
              <a:solidFill>
                <a:srgbClr val="7030A0"/>
              </a:solidFill>
            </a:rPr>
            <a:t>auto-évaluation de l’ éthique</a:t>
          </a:r>
        </a:p>
      </dgm:t>
    </dgm:pt>
    <dgm:pt modelId="{4A31A95E-8F8A-4664-96EA-EF5BF72AA6DB}" type="parTrans" cxnId="{D602CADC-B8D8-40E7-A250-6077B0B1575A}">
      <dgm:prSet/>
      <dgm:spPr/>
      <dgm:t>
        <a:bodyPr/>
        <a:lstStyle/>
        <a:p>
          <a:endParaRPr lang="fr-FR"/>
        </a:p>
      </dgm:t>
    </dgm:pt>
    <dgm:pt modelId="{C7FDE174-C86C-4317-B2A5-6623D0546C9D}" type="sibTrans" cxnId="{D602CADC-B8D8-40E7-A250-6077B0B1575A}">
      <dgm:prSet/>
      <dgm:spPr/>
      <dgm:t>
        <a:bodyPr/>
        <a:lstStyle/>
        <a:p>
          <a:endParaRPr lang="fr-FR"/>
        </a:p>
      </dgm:t>
    </dgm:pt>
    <dgm:pt modelId="{4DA447E9-9D54-4329-A5ED-8EF57BCFB5D3}">
      <dgm:prSet phldrT="[Texte]"/>
      <dgm:spPr/>
      <dgm:t>
        <a:bodyPr/>
        <a:lstStyle/>
        <a:p>
          <a:pPr>
            <a:spcAft>
              <a:spcPts val="400"/>
            </a:spcAft>
          </a:pPr>
          <a:r>
            <a:rPr lang="fr-FR" dirty="0">
              <a:solidFill>
                <a:schemeClr val="accent6">
                  <a:lumMod val="75000"/>
                </a:schemeClr>
              </a:solidFill>
            </a:rPr>
            <a:t>publications scientifiques</a:t>
          </a:r>
        </a:p>
      </dgm:t>
    </dgm:pt>
    <dgm:pt modelId="{3AE7C966-20BF-476A-88EB-D6B5F5977433}" type="parTrans" cxnId="{36957C4B-F739-44BC-ADCC-736C3D58DCA5}">
      <dgm:prSet/>
      <dgm:spPr/>
      <dgm:t>
        <a:bodyPr/>
        <a:lstStyle/>
        <a:p>
          <a:endParaRPr lang="fr-FR"/>
        </a:p>
      </dgm:t>
    </dgm:pt>
    <dgm:pt modelId="{63975BC8-0DE0-477D-87B2-96203B662C61}" type="sibTrans" cxnId="{36957C4B-F739-44BC-ADCC-736C3D58DCA5}">
      <dgm:prSet/>
      <dgm:spPr/>
      <dgm:t>
        <a:bodyPr/>
        <a:lstStyle/>
        <a:p>
          <a:endParaRPr lang="fr-FR"/>
        </a:p>
      </dgm:t>
    </dgm:pt>
    <dgm:pt modelId="{03A472D7-7045-48E5-A1BA-34CB8D62486C}">
      <dgm:prSet phldrT="[Texte]"/>
      <dgm:spPr/>
      <dgm:t>
        <a:bodyPr/>
        <a:lstStyle/>
        <a:p>
          <a:pPr>
            <a:spcAft>
              <a:spcPts val="400"/>
            </a:spcAft>
          </a:pPr>
          <a:r>
            <a:rPr lang="fr-FR" dirty="0">
              <a:solidFill>
                <a:schemeClr val="accent3">
                  <a:lumMod val="50000"/>
                </a:schemeClr>
              </a:solidFill>
            </a:rPr>
            <a:t>rapports périodiques, vérifications et audits</a:t>
          </a:r>
        </a:p>
      </dgm:t>
    </dgm:pt>
    <dgm:pt modelId="{849CF738-9564-4AC5-B563-C87243C0CB47}" type="parTrans" cxnId="{5E152C16-73FD-48F0-802A-6C8D8E127C02}">
      <dgm:prSet/>
      <dgm:spPr/>
      <dgm:t>
        <a:bodyPr/>
        <a:lstStyle/>
        <a:p>
          <a:endParaRPr lang="fr-FR"/>
        </a:p>
      </dgm:t>
    </dgm:pt>
    <dgm:pt modelId="{73316DDD-462F-45FD-9F55-F99DD94022B3}" type="sibTrans" cxnId="{5E152C16-73FD-48F0-802A-6C8D8E127C02}">
      <dgm:prSet/>
      <dgm:spPr/>
      <dgm:t>
        <a:bodyPr/>
        <a:lstStyle/>
        <a:p>
          <a:endParaRPr lang="fr-FR"/>
        </a:p>
      </dgm:t>
    </dgm:pt>
    <dgm:pt modelId="{5F249752-BFE1-46D6-BE50-409ADA0029CE}" type="pres">
      <dgm:prSet presAssocID="{D23A72EF-D964-4B09-8C85-0A0A9D0849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C9A4911-F082-4434-8E82-9C851D59F03A}" type="pres">
      <dgm:prSet presAssocID="{FC6A360A-8629-447C-90F3-69A6117965C4}" presName="composite" presStyleCnt="0"/>
      <dgm:spPr/>
    </dgm:pt>
    <dgm:pt modelId="{C35D1A88-C71F-42DD-9FB2-AE714DA8B015}" type="pres">
      <dgm:prSet presAssocID="{FC6A360A-8629-447C-90F3-69A6117965C4}" presName="par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2E3168-5E1F-4AC0-9566-DAF8BBA13333}" type="pres">
      <dgm:prSet presAssocID="{FC6A360A-8629-447C-90F3-69A6117965C4}" presName="desTx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429C66-7F95-4DC2-BE0C-2168FF89DC8A}" type="pres">
      <dgm:prSet presAssocID="{F2E48A33-0A23-4953-B881-B304AB2C392A}" presName="space" presStyleCnt="0"/>
      <dgm:spPr/>
    </dgm:pt>
    <dgm:pt modelId="{E3C720B5-69F3-4FCB-B4D9-EC5E94D8F861}" type="pres">
      <dgm:prSet presAssocID="{EC7117FE-0A0F-46F7-AF75-86FA447C81D1}" presName="composite" presStyleCnt="0"/>
      <dgm:spPr/>
    </dgm:pt>
    <dgm:pt modelId="{E683DCA1-FBB3-4C4A-8DC8-076EB70C4688}" type="pres">
      <dgm:prSet presAssocID="{EC7117FE-0A0F-46F7-AF75-86FA447C81D1}" presName="par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8CEC03-3899-435F-BE56-9E5AFDA17B55}" type="pres">
      <dgm:prSet presAssocID="{EC7117FE-0A0F-46F7-AF75-86FA447C81D1}" presName="desTx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69ECA7-23A5-42D2-B3E7-EBA2EDE6D851}" type="pres">
      <dgm:prSet presAssocID="{F523BE7B-DB1B-4FD8-871E-DFE172AAA6AB}" presName="space" presStyleCnt="0"/>
      <dgm:spPr/>
    </dgm:pt>
    <dgm:pt modelId="{32B16C52-9702-4552-9559-98F4E986885F}" type="pres">
      <dgm:prSet presAssocID="{2512F748-E930-4D12-BD54-3822121079D8}" presName="composite" presStyleCnt="0"/>
      <dgm:spPr/>
    </dgm:pt>
    <dgm:pt modelId="{DE6CCFD6-0E18-4E17-A504-1619F99E07CC}" type="pres">
      <dgm:prSet presAssocID="{2512F748-E930-4D12-BD54-3822121079D8}" presName="par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34905C-249C-4106-B76F-11DF6F0A7346}" type="pres">
      <dgm:prSet presAssocID="{2512F748-E930-4D12-BD54-3822121079D8}" presName="desTx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1BD3A2-87DB-4C74-9399-7733B5732ADE}" type="pres">
      <dgm:prSet presAssocID="{B9FE6BBA-6875-49D6-83C1-1759D91739FC}" presName="space" presStyleCnt="0"/>
      <dgm:spPr/>
    </dgm:pt>
    <dgm:pt modelId="{A6909B27-4F0E-4ADB-B8CE-49B54EE2B791}" type="pres">
      <dgm:prSet presAssocID="{CC414387-0757-46B7-881C-25C1B24C0A18}" presName="composite" presStyleCnt="0"/>
      <dgm:spPr/>
    </dgm:pt>
    <dgm:pt modelId="{C989D9CD-4749-4A6E-9681-B6B70094D219}" type="pres">
      <dgm:prSet presAssocID="{CC414387-0757-46B7-881C-25C1B24C0A18}" presName="par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BD2F13-C059-4BBE-A9CD-F8ECB30DAAD5}" type="pres">
      <dgm:prSet presAssocID="{CC414387-0757-46B7-881C-25C1B24C0A18}" presName="desTx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62B51C-4042-4ACF-B017-188112998C5C}" type="pres">
      <dgm:prSet presAssocID="{8506E1BF-8656-426A-9D27-6B4F41CE2F60}" presName="space" presStyleCnt="0"/>
      <dgm:spPr/>
    </dgm:pt>
    <dgm:pt modelId="{F7D1FF0E-0398-4E11-A2E1-F29DFE1FC117}" type="pres">
      <dgm:prSet presAssocID="{90B14296-8417-4ABF-8DDC-795FCD847FCD}" presName="composite" presStyleCnt="0"/>
      <dgm:spPr/>
    </dgm:pt>
    <dgm:pt modelId="{FE587592-230D-4212-AB7E-2F52757698ED}" type="pres">
      <dgm:prSet presAssocID="{90B14296-8417-4ABF-8DDC-795FCD847FCD}" presName="par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874C68-2DEA-42B8-B648-786E5D26A0ED}" type="pres">
      <dgm:prSet presAssocID="{90B14296-8417-4ABF-8DDC-795FCD847FCD}" presName="desTx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42D9FE-55CD-4F00-81D3-BB91BBA5D853}" type="pres">
      <dgm:prSet presAssocID="{99E5AAEF-AA21-4856-811A-41C5239119CA}" presName="space" presStyleCnt="0"/>
      <dgm:spPr/>
    </dgm:pt>
    <dgm:pt modelId="{EBA00467-C69A-452B-B453-A91DC5A856EB}" type="pres">
      <dgm:prSet presAssocID="{161681EF-E447-4C7A-8441-79BC50806742}" presName="composite" presStyleCnt="0"/>
      <dgm:spPr/>
    </dgm:pt>
    <dgm:pt modelId="{53924A45-18B8-4C10-BA23-7D4BBA2105A9}" type="pres">
      <dgm:prSet presAssocID="{161681EF-E447-4C7A-8441-79BC50806742}" presName="par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B00DCD4-B9AF-41B3-A204-8C57A8F491DC}" type="pres">
      <dgm:prSet presAssocID="{161681EF-E447-4C7A-8441-79BC50806742}" presName="desTx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94ED522-63D7-4D21-80E5-7A33A883F003}" srcId="{90B14296-8417-4ABF-8DDC-795FCD847FCD}" destId="{FBED1906-FCEA-4656-BD47-0BE3E8163AB7}" srcOrd="1" destOrd="0" parTransId="{CEAF60E7-1816-45D1-A066-ECFAB42D1059}" sibTransId="{9C4DA324-7138-4C5A-8727-678C10A9922F}"/>
    <dgm:cxn modelId="{ABBFE3BE-7AC2-4436-971F-AC4CACBACADD}" type="presOf" srcId="{A78C661A-A89D-4C37-AB96-4414AFE756F2}" destId="{142E3168-5E1F-4AC0-9566-DAF8BBA13333}" srcOrd="0" destOrd="1" presId="urn:microsoft.com/office/officeart/2005/8/layout/chevron1"/>
    <dgm:cxn modelId="{445D3864-AF02-4EB8-8448-D6140D6BFEC5}" srcId="{2512F748-E930-4D12-BD54-3822121079D8}" destId="{DF21C6A8-34BC-42A1-BE6F-D46CC77039BD}" srcOrd="0" destOrd="0" parTransId="{9522582A-81DA-4BED-A94A-694C1D56191C}" sibTransId="{F48CBDF0-8F8D-4DC2-97F6-5E4F5F9703B1}"/>
    <dgm:cxn modelId="{8CA61BF1-331E-48F0-ADD6-6245B61E8A05}" type="presOf" srcId="{BC1ECD73-4E83-4694-A9E5-858B7DE4B209}" destId="{D2BD2F13-C059-4BBE-A9CD-F8ECB30DAAD5}" srcOrd="0" destOrd="2" presId="urn:microsoft.com/office/officeart/2005/8/layout/chevron1"/>
    <dgm:cxn modelId="{2A1E66EC-D708-4A0C-AD44-41BED8507EBA}" srcId="{CC414387-0757-46B7-881C-25C1B24C0A18}" destId="{D00E58DC-F078-4F29-A94C-9666BE2F085F}" srcOrd="0" destOrd="0" parTransId="{61F41E4F-1AFD-49C0-9B90-06A4CDA24051}" sibTransId="{FE8D71FD-6B23-46CF-AB86-3EFBE2AB5E77}"/>
    <dgm:cxn modelId="{365309D9-1925-49FC-B6C0-1CB63D8CAC67}" srcId="{D23A72EF-D964-4B09-8C85-0A0A9D0849D9}" destId="{CC414387-0757-46B7-881C-25C1B24C0A18}" srcOrd="3" destOrd="0" parTransId="{CE5026D0-200D-4B0F-A45E-D56E01938F0B}" sibTransId="{8506E1BF-8656-426A-9D27-6B4F41CE2F60}"/>
    <dgm:cxn modelId="{FA55D594-6F12-4E8D-A041-ED66F1F3461A}" type="presOf" srcId="{D725F75F-4CC3-4A54-9801-92E1C8B20968}" destId="{D2BD2F13-C059-4BBE-A9CD-F8ECB30DAAD5}" srcOrd="0" destOrd="1" presId="urn:microsoft.com/office/officeart/2005/8/layout/chevron1"/>
    <dgm:cxn modelId="{B7369A7C-9560-41CA-94A0-62ECD2356229}" type="presOf" srcId="{DF21C6A8-34BC-42A1-BE6F-D46CC77039BD}" destId="{0234905C-249C-4106-B76F-11DF6F0A7346}" srcOrd="0" destOrd="0" presId="urn:microsoft.com/office/officeart/2005/8/layout/chevron1"/>
    <dgm:cxn modelId="{DB12AE6B-E6E9-4328-9EA8-5E7176F0FDB6}" type="presOf" srcId="{4235CD0E-920E-443B-BD57-540E4FEF0899}" destId="{0234905C-249C-4106-B76F-11DF6F0A7346}" srcOrd="0" destOrd="3" presId="urn:microsoft.com/office/officeart/2005/8/layout/chevron1"/>
    <dgm:cxn modelId="{FCBE91F8-3E1E-419E-A387-2408A719050A}" type="presOf" srcId="{6B529BAF-E810-4F21-89DC-C7C3188C7260}" destId="{0234905C-249C-4106-B76F-11DF6F0A7346}" srcOrd="0" destOrd="2" presId="urn:microsoft.com/office/officeart/2005/8/layout/chevron1"/>
    <dgm:cxn modelId="{C95870C2-C718-4A80-93B4-63E64DAD83F7}" srcId="{D23A72EF-D964-4B09-8C85-0A0A9D0849D9}" destId="{90B14296-8417-4ABF-8DDC-795FCD847FCD}" srcOrd="4" destOrd="0" parTransId="{58AC6223-73A9-467A-B0F9-7C0CEC7B2D4E}" sibTransId="{99E5AAEF-AA21-4856-811A-41C5239119CA}"/>
    <dgm:cxn modelId="{AE5BD91F-25A9-456E-AAF1-6CAB069DDBC8}" type="presOf" srcId="{F9809F8C-91AB-4E42-85AA-E877557FEDAA}" destId="{468CEC03-3899-435F-BE56-9E5AFDA17B55}" srcOrd="0" destOrd="1" presId="urn:microsoft.com/office/officeart/2005/8/layout/chevron1"/>
    <dgm:cxn modelId="{8B4B1885-86B6-4DE3-BCDA-22A39F098642}" srcId="{D23A72EF-D964-4B09-8C85-0A0A9D0849D9}" destId="{FC6A360A-8629-447C-90F3-69A6117965C4}" srcOrd="0" destOrd="0" parTransId="{6E16F563-3808-4555-8452-EE94F384F7FE}" sibTransId="{F2E48A33-0A23-4953-B881-B304AB2C392A}"/>
    <dgm:cxn modelId="{17D4958B-2C2A-4EDC-87F3-692F3A9AA399}" type="presOf" srcId="{D00E58DC-F078-4F29-A94C-9666BE2F085F}" destId="{D2BD2F13-C059-4BBE-A9CD-F8ECB30DAAD5}" srcOrd="0" destOrd="0" presId="urn:microsoft.com/office/officeart/2005/8/layout/chevron1"/>
    <dgm:cxn modelId="{A7C790FD-6629-4BF2-B369-527BE21F9289}" type="presOf" srcId="{C94A1FF5-6D94-4525-8A54-28DFB9515CAC}" destId="{468CEC03-3899-435F-BE56-9E5AFDA17B55}" srcOrd="0" destOrd="0" presId="urn:microsoft.com/office/officeart/2005/8/layout/chevron1"/>
    <dgm:cxn modelId="{B763C7C4-D51A-4051-8E65-1D0C298D72C0}" type="presOf" srcId="{E35FACB2-89AE-4988-80DD-3D0A089B14C7}" destId="{0234905C-249C-4106-B76F-11DF6F0A7346}" srcOrd="0" destOrd="1" presId="urn:microsoft.com/office/officeart/2005/8/layout/chevron1"/>
    <dgm:cxn modelId="{D602CADC-B8D8-40E7-A250-6077B0B1575A}" srcId="{EC7117FE-0A0F-46F7-AF75-86FA447C81D1}" destId="{9045E659-8CBF-418A-94B6-D7E5CACBAD94}" srcOrd="2" destOrd="0" parTransId="{4A31A95E-8F8A-4664-96EA-EF5BF72AA6DB}" sibTransId="{C7FDE174-C86C-4317-B2A5-6623D0546C9D}"/>
    <dgm:cxn modelId="{B0438D05-AA34-4542-9604-E0D62B7D3C4F}" srcId="{EC7117FE-0A0F-46F7-AF75-86FA447C81D1}" destId="{F9809F8C-91AB-4E42-85AA-E877557FEDAA}" srcOrd="1" destOrd="0" parTransId="{65AACB89-93CB-45A1-95C9-A31851C48843}" sibTransId="{2FD3B008-2F0C-46DF-AE9B-A1A674A1E8C8}"/>
    <dgm:cxn modelId="{0DC7EF9C-92E9-415D-9694-B84C6F5B4775}" type="presOf" srcId="{2512F748-E930-4D12-BD54-3822121079D8}" destId="{DE6CCFD6-0E18-4E17-A504-1619F99E07CC}" srcOrd="0" destOrd="0" presId="urn:microsoft.com/office/officeart/2005/8/layout/chevron1"/>
    <dgm:cxn modelId="{3BCACEDA-EBF4-43B8-9998-AA58F1ED2643}" type="presOf" srcId="{03A472D7-7045-48E5-A1BA-34CB8D62486C}" destId="{3C874C68-2DEA-42B8-B648-786E5D26A0ED}" srcOrd="0" destOrd="2" presId="urn:microsoft.com/office/officeart/2005/8/layout/chevron1"/>
    <dgm:cxn modelId="{5E152C16-73FD-48F0-802A-6C8D8E127C02}" srcId="{90B14296-8417-4ABF-8DDC-795FCD847FCD}" destId="{03A472D7-7045-48E5-A1BA-34CB8D62486C}" srcOrd="2" destOrd="0" parTransId="{849CF738-9564-4AC5-B563-C87243C0CB47}" sibTransId="{73316DDD-462F-45FD-9F55-F99DD94022B3}"/>
    <dgm:cxn modelId="{EA368407-B127-4203-96C6-A5F18653D1ED}" type="presOf" srcId="{82DE9F2E-C68C-4E86-85F7-6B46ACCC7F94}" destId="{D2BD2F13-C059-4BBE-A9CD-F8ECB30DAAD5}" srcOrd="0" destOrd="3" presId="urn:microsoft.com/office/officeart/2005/8/layout/chevron1"/>
    <dgm:cxn modelId="{84836980-04E1-4AA9-B108-E86913D9A058}" srcId="{161681EF-E447-4C7A-8441-79BC50806742}" destId="{934BCFD5-9794-4B57-837D-9DE6C1752409}" srcOrd="0" destOrd="0" parTransId="{6D436EE0-A620-41F0-9E67-41F4E0C3C197}" sibTransId="{7FB1A244-0879-4D02-8AED-3788BC850110}"/>
    <dgm:cxn modelId="{FA1FF80F-641D-4F47-930B-2280CE59A6E3}" type="presOf" srcId="{161681EF-E447-4C7A-8441-79BC50806742}" destId="{53924A45-18B8-4C10-BA23-7D4BBA2105A9}" srcOrd="0" destOrd="0" presId="urn:microsoft.com/office/officeart/2005/8/layout/chevron1"/>
    <dgm:cxn modelId="{BE790D25-5E16-4597-BA97-CF6E8C892BCC}" type="presOf" srcId="{9045E659-8CBF-418A-94B6-D7E5CACBAD94}" destId="{468CEC03-3899-435F-BE56-9E5AFDA17B55}" srcOrd="0" destOrd="2" presId="urn:microsoft.com/office/officeart/2005/8/layout/chevron1"/>
    <dgm:cxn modelId="{B5D34B6B-A04C-43BC-AF5E-E951BED00377}" srcId="{2512F748-E930-4D12-BD54-3822121079D8}" destId="{6B529BAF-E810-4F21-89DC-C7C3188C7260}" srcOrd="2" destOrd="0" parTransId="{A34B2305-6AF0-4509-AC64-C4BDFC91AA9D}" sibTransId="{B7502B1A-0F3B-48F0-A68D-51A76827730D}"/>
    <dgm:cxn modelId="{D6BA413B-B66C-471F-8A70-30995A11AEEA}" srcId="{2512F748-E930-4D12-BD54-3822121079D8}" destId="{4235CD0E-920E-443B-BD57-540E4FEF0899}" srcOrd="3" destOrd="0" parTransId="{E04C3D04-A461-4C80-9CF9-9F6300303E4C}" sibTransId="{5AF93DBD-9471-43AE-BED3-CCD1AA7E414F}"/>
    <dgm:cxn modelId="{4E4DC041-C3CB-45ED-BF8A-459D378AEEBF}" type="presOf" srcId="{02FAA2FE-4B57-4D05-A273-AA2519A2E920}" destId="{142E3168-5E1F-4AC0-9566-DAF8BBA13333}" srcOrd="0" destOrd="0" presId="urn:microsoft.com/office/officeart/2005/8/layout/chevron1"/>
    <dgm:cxn modelId="{AF29FF9F-7CC8-412F-A10B-61520C456946}" type="presOf" srcId="{D23A72EF-D964-4B09-8C85-0A0A9D0849D9}" destId="{5F249752-BFE1-46D6-BE50-409ADA0029CE}" srcOrd="0" destOrd="0" presId="urn:microsoft.com/office/officeart/2005/8/layout/chevron1"/>
    <dgm:cxn modelId="{AC8DDAB1-FA2E-4452-B90D-175167C62445}" srcId="{FC6A360A-8629-447C-90F3-69A6117965C4}" destId="{02FAA2FE-4B57-4D05-A273-AA2519A2E920}" srcOrd="0" destOrd="0" parTransId="{7A9033DD-5AD4-4229-A1C8-A0D5516C6EF9}" sibTransId="{5DAE34A0-806C-4026-B011-2887F0A6BEB2}"/>
    <dgm:cxn modelId="{0057051E-990B-4B25-9ED7-4D78CBD42DD2}" type="presOf" srcId="{4DA447E9-9D54-4329-A5ED-8EF57BCFB5D3}" destId="{EB00DCD4-B9AF-41B3-A204-8C57A8F491DC}" srcOrd="0" destOrd="2" presId="urn:microsoft.com/office/officeart/2005/8/layout/chevron1"/>
    <dgm:cxn modelId="{7EB7EF00-FD82-4D28-A4D6-A022777D9346}" type="presOf" srcId="{FBED1906-FCEA-4656-BD47-0BE3E8163AB7}" destId="{3C874C68-2DEA-42B8-B648-786E5D26A0ED}" srcOrd="0" destOrd="1" presId="urn:microsoft.com/office/officeart/2005/8/layout/chevron1"/>
    <dgm:cxn modelId="{AA5DD91E-104B-401E-87A7-D6027D8EC476}" srcId="{CC414387-0757-46B7-881C-25C1B24C0A18}" destId="{82DE9F2E-C68C-4E86-85F7-6B46ACCC7F94}" srcOrd="3" destOrd="0" parTransId="{60CBE2C0-27A4-4909-9EE5-C797409E785D}" sibTransId="{1C0284F5-84CC-4810-9793-A8166CA57470}"/>
    <dgm:cxn modelId="{F4D391C6-57EA-4181-924B-492931403827}" type="presOf" srcId="{B33F48A6-3293-4012-91E3-BB4427ABCAA1}" destId="{3C874C68-2DEA-42B8-B648-786E5D26A0ED}" srcOrd="0" destOrd="0" presId="urn:microsoft.com/office/officeart/2005/8/layout/chevron1"/>
    <dgm:cxn modelId="{FF0924FA-1427-416A-ADF0-0E954D1AB5B8}" srcId="{161681EF-E447-4C7A-8441-79BC50806742}" destId="{70E76235-7817-4288-956C-9258F873CC2E}" srcOrd="1" destOrd="0" parTransId="{DF325543-E061-4AE3-9A61-4C479E24D11B}" sibTransId="{45929E0E-A5BE-4C73-B59A-D75E0574A28B}"/>
    <dgm:cxn modelId="{0492FF07-F862-4C74-8474-35CC8D61709C}" srcId="{90B14296-8417-4ABF-8DDC-795FCD847FCD}" destId="{B33F48A6-3293-4012-91E3-BB4427ABCAA1}" srcOrd="0" destOrd="0" parTransId="{EAF18205-9376-4468-BB7A-9509C4807052}" sibTransId="{9200A746-4FD0-41D4-940B-8207A4A2B76B}"/>
    <dgm:cxn modelId="{66296B61-473D-4739-AA17-EF8CB605D047}" srcId="{CC414387-0757-46B7-881C-25C1B24C0A18}" destId="{D725F75F-4CC3-4A54-9801-92E1C8B20968}" srcOrd="1" destOrd="0" parTransId="{84FFFA77-5B94-4C31-BDFD-DF4BFDEB10BD}" sibTransId="{B7B5C4CB-9E13-4F2E-B8DB-3555ED4707BD}"/>
    <dgm:cxn modelId="{713DFA3C-BB9B-4EB2-82FA-FB68EE8FA6FF}" srcId="{2512F748-E930-4D12-BD54-3822121079D8}" destId="{E35FACB2-89AE-4988-80DD-3D0A089B14C7}" srcOrd="1" destOrd="0" parTransId="{B9C18B34-BEF9-448B-9648-BF4A0D9DBB99}" sibTransId="{C4C72D3E-9035-40D9-BD8A-0B4FB987DCC9}"/>
    <dgm:cxn modelId="{911359D9-2261-477A-AADB-04AD94C4FF69}" type="presOf" srcId="{FC6A360A-8629-447C-90F3-69A6117965C4}" destId="{C35D1A88-C71F-42DD-9FB2-AE714DA8B015}" srcOrd="0" destOrd="0" presId="urn:microsoft.com/office/officeart/2005/8/layout/chevron1"/>
    <dgm:cxn modelId="{3CE9FFC5-13F1-47EF-B8EB-3569E72B8808}" srcId="{D23A72EF-D964-4B09-8C85-0A0A9D0849D9}" destId="{2512F748-E930-4D12-BD54-3822121079D8}" srcOrd="2" destOrd="0" parTransId="{AA840971-1CC9-49CB-9D48-C17E28AC8F63}" sibTransId="{B9FE6BBA-6875-49D6-83C1-1759D91739FC}"/>
    <dgm:cxn modelId="{00224D0C-B590-4A5F-9DEF-B9DE79C1717E}" srcId="{EC7117FE-0A0F-46F7-AF75-86FA447C81D1}" destId="{C94A1FF5-6D94-4525-8A54-28DFB9515CAC}" srcOrd="0" destOrd="0" parTransId="{CCBCB7E2-E5C8-4741-8705-C834B7132229}" sibTransId="{EC587BD0-F903-4750-93C9-258FB66DC7B6}"/>
    <dgm:cxn modelId="{BCC3A85E-2660-4488-A5CD-41E0E32D1B76}" type="presOf" srcId="{EC7117FE-0A0F-46F7-AF75-86FA447C81D1}" destId="{E683DCA1-FBB3-4C4A-8DC8-076EB70C4688}" srcOrd="0" destOrd="0" presId="urn:microsoft.com/office/officeart/2005/8/layout/chevron1"/>
    <dgm:cxn modelId="{E2BA4248-A310-4FFE-B5C5-61B8633519D1}" srcId="{D23A72EF-D964-4B09-8C85-0A0A9D0849D9}" destId="{161681EF-E447-4C7A-8441-79BC50806742}" srcOrd="5" destOrd="0" parTransId="{BA058DC3-97D7-4906-8E60-82BF31C35783}" sibTransId="{A892600E-69E8-4BED-84D5-B7D82C356515}"/>
    <dgm:cxn modelId="{EE064A08-3225-4A9E-AC03-65344200AB9A}" srcId="{FC6A360A-8629-447C-90F3-69A6117965C4}" destId="{A78C661A-A89D-4C37-AB96-4414AFE756F2}" srcOrd="1" destOrd="0" parTransId="{13BA25B4-4CCE-46D8-A804-5AEF889CDECC}" sibTransId="{0E85698F-818A-44CD-9F01-626D58280516}"/>
    <dgm:cxn modelId="{E9A4E462-BAC3-4A3E-8EDF-2340969F7F4B}" type="presOf" srcId="{70E76235-7817-4288-956C-9258F873CC2E}" destId="{EB00DCD4-B9AF-41B3-A204-8C57A8F491DC}" srcOrd="0" destOrd="1" presId="urn:microsoft.com/office/officeart/2005/8/layout/chevron1"/>
    <dgm:cxn modelId="{D4D5FC23-C9CE-4C04-989E-DF05CD67742F}" type="presOf" srcId="{934BCFD5-9794-4B57-837D-9DE6C1752409}" destId="{EB00DCD4-B9AF-41B3-A204-8C57A8F491DC}" srcOrd="0" destOrd="0" presId="urn:microsoft.com/office/officeart/2005/8/layout/chevron1"/>
    <dgm:cxn modelId="{05A0E305-0919-4BB5-9946-810A9A1F82B7}" type="presOf" srcId="{90B14296-8417-4ABF-8DDC-795FCD847FCD}" destId="{FE587592-230D-4212-AB7E-2F52757698ED}" srcOrd="0" destOrd="0" presId="urn:microsoft.com/office/officeart/2005/8/layout/chevron1"/>
    <dgm:cxn modelId="{1A055B7A-9805-47F8-BB85-70E89165DD1F}" srcId="{CC414387-0757-46B7-881C-25C1B24C0A18}" destId="{BC1ECD73-4E83-4694-A9E5-858B7DE4B209}" srcOrd="2" destOrd="0" parTransId="{916395AD-0FD1-465C-816E-46117453A9B2}" sibTransId="{5FCE723B-F0DB-4CB7-B675-87FEA05AE311}"/>
    <dgm:cxn modelId="{0C178FBB-E52A-4278-9A39-89D85271B07A}" srcId="{D23A72EF-D964-4B09-8C85-0A0A9D0849D9}" destId="{EC7117FE-0A0F-46F7-AF75-86FA447C81D1}" srcOrd="1" destOrd="0" parTransId="{D677556E-78FE-451F-9552-CAF8EA70C373}" sibTransId="{F523BE7B-DB1B-4FD8-871E-DFE172AAA6AB}"/>
    <dgm:cxn modelId="{36957C4B-F739-44BC-ADCC-736C3D58DCA5}" srcId="{161681EF-E447-4C7A-8441-79BC50806742}" destId="{4DA447E9-9D54-4329-A5ED-8EF57BCFB5D3}" srcOrd="2" destOrd="0" parTransId="{3AE7C966-20BF-476A-88EB-D6B5F5977433}" sibTransId="{63975BC8-0DE0-477D-87B2-96203B662C61}"/>
    <dgm:cxn modelId="{3DEDF3FB-D641-4CD6-97D6-80980633B8AB}" type="presOf" srcId="{CC414387-0757-46B7-881C-25C1B24C0A18}" destId="{C989D9CD-4749-4A6E-9681-B6B70094D219}" srcOrd="0" destOrd="0" presId="urn:microsoft.com/office/officeart/2005/8/layout/chevron1"/>
    <dgm:cxn modelId="{E1630DBE-0490-4A95-A6C2-BAF8B139D9EE}" type="presParOf" srcId="{5F249752-BFE1-46D6-BE50-409ADA0029CE}" destId="{9C9A4911-F082-4434-8E82-9C851D59F03A}" srcOrd="0" destOrd="0" presId="urn:microsoft.com/office/officeart/2005/8/layout/chevron1"/>
    <dgm:cxn modelId="{571A29AA-0F3C-48EF-B503-43DF5E1DB327}" type="presParOf" srcId="{9C9A4911-F082-4434-8E82-9C851D59F03A}" destId="{C35D1A88-C71F-42DD-9FB2-AE714DA8B015}" srcOrd="0" destOrd="0" presId="urn:microsoft.com/office/officeart/2005/8/layout/chevron1"/>
    <dgm:cxn modelId="{6E1BF9C5-7CD6-48A6-A1A3-5A0380D3814F}" type="presParOf" srcId="{9C9A4911-F082-4434-8E82-9C851D59F03A}" destId="{142E3168-5E1F-4AC0-9566-DAF8BBA13333}" srcOrd="1" destOrd="0" presId="urn:microsoft.com/office/officeart/2005/8/layout/chevron1"/>
    <dgm:cxn modelId="{C5DC53F6-58BA-498D-BE21-7B7632E5050D}" type="presParOf" srcId="{5F249752-BFE1-46D6-BE50-409ADA0029CE}" destId="{1B429C66-7F95-4DC2-BE0C-2168FF89DC8A}" srcOrd="1" destOrd="0" presId="urn:microsoft.com/office/officeart/2005/8/layout/chevron1"/>
    <dgm:cxn modelId="{466AD73C-0368-4DA4-BB8C-D975FFA78DA0}" type="presParOf" srcId="{5F249752-BFE1-46D6-BE50-409ADA0029CE}" destId="{E3C720B5-69F3-4FCB-B4D9-EC5E94D8F861}" srcOrd="2" destOrd="0" presId="urn:microsoft.com/office/officeart/2005/8/layout/chevron1"/>
    <dgm:cxn modelId="{B7F28FFB-95D3-4E9A-A2C3-1920F7A82688}" type="presParOf" srcId="{E3C720B5-69F3-4FCB-B4D9-EC5E94D8F861}" destId="{E683DCA1-FBB3-4C4A-8DC8-076EB70C4688}" srcOrd="0" destOrd="0" presId="urn:microsoft.com/office/officeart/2005/8/layout/chevron1"/>
    <dgm:cxn modelId="{C376E368-1511-4EEA-A783-34775603231D}" type="presParOf" srcId="{E3C720B5-69F3-4FCB-B4D9-EC5E94D8F861}" destId="{468CEC03-3899-435F-BE56-9E5AFDA17B55}" srcOrd="1" destOrd="0" presId="urn:microsoft.com/office/officeart/2005/8/layout/chevron1"/>
    <dgm:cxn modelId="{93592F73-11CD-488C-9950-4703A6F4EED0}" type="presParOf" srcId="{5F249752-BFE1-46D6-BE50-409ADA0029CE}" destId="{3369ECA7-23A5-42D2-B3E7-EBA2EDE6D851}" srcOrd="3" destOrd="0" presId="urn:microsoft.com/office/officeart/2005/8/layout/chevron1"/>
    <dgm:cxn modelId="{921363CD-D85C-421E-8E7B-C45BAD98E2F1}" type="presParOf" srcId="{5F249752-BFE1-46D6-BE50-409ADA0029CE}" destId="{32B16C52-9702-4552-9559-98F4E986885F}" srcOrd="4" destOrd="0" presId="urn:microsoft.com/office/officeart/2005/8/layout/chevron1"/>
    <dgm:cxn modelId="{CA7A346F-123E-4C64-959B-374470A265F0}" type="presParOf" srcId="{32B16C52-9702-4552-9559-98F4E986885F}" destId="{DE6CCFD6-0E18-4E17-A504-1619F99E07CC}" srcOrd="0" destOrd="0" presId="urn:microsoft.com/office/officeart/2005/8/layout/chevron1"/>
    <dgm:cxn modelId="{79F28DF6-9473-4326-9141-E3149031D34C}" type="presParOf" srcId="{32B16C52-9702-4552-9559-98F4E986885F}" destId="{0234905C-249C-4106-B76F-11DF6F0A7346}" srcOrd="1" destOrd="0" presId="urn:microsoft.com/office/officeart/2005/8/layout/chevron1"/>
    <dgm:cxn modelId="{C4AB6A6B-D30B-4DE2-A138-1F218D3E6D1D}" type="presParOf" srcId="{5F249752-BFE1-46D6-BE50-409ADA0029CE}" destId="{9C1BD3A2-87DB-4C74-9399-7733B5732ADE}" srcOrd="5" destOrd="0" presId="urn:microsoft.com/office/officeart/2005/8/layout/chevron1"/>
    <dgm:cxn modelId="{44800117-B978-47BB-9275-5C03BB5C0DE3}" type="presParOf" srcId="{5F249752-BFE1-46D6-BE50-409ADA0029CE}" destId="{A6909B27-4F0E-4ADB-B8CE-49B54EE2B791}" srcOrd="6" destOrd="0" presId="urn:microsoft.com/office/officeart/2005/8/layout/chevron1"/>
    <dgm:cxn modelId="{47F2620B-8DEE-4B0C-9853-16709A75F6DA}" type="presParOf" srcId="{A6909B27-4F0E-4ADB-B8CE-49B54EE2B791}" destId="{C989D9CD-4749-4A6E-9681-B6B70094D219}" srcOrd="0" destOrd="0" presId="urn:microsoft.com/office/officeart/2005/8/layout/chevron1"/>
    <dgm:cxn modelId="{32F8F646-D941-4954-8660-18FD0E4C0ADF}" type="presParOf" srcId="{A6909B27-4F0E-4ADB-B8CE-49B54EE2B791}" destId="{D2BD2F13-C059-4BBE-A9CD-F8ECB30DAAD5}" srcOrd="1" destOrd="0" presId="urn:microsoft.com/office/officeart/2005/8/layout/chevron1"/>
    <dgm:cxn modelId="{381B7718-581C-40C3-9EC0-0997480A5ABE}" type="presParOf" srcId="{5F249752-BFE1-46D6-BE50-409ADA0029CE}" destId="{D462B51C-4042-4ACF-B017-188112998C5C}" srcOrd="7" destOrd="0" presId="urn:microsoft.com/office/officeart/2005/8/layout/chevron1"/>
    <dgm:cxn modelId="{55F7A936-6733-4344-BF85-8D9A9706E215}" type="presParOf" srcId="{5F249752-BFE1-46D6-BE50-409ADA0029CE}" destId="{F7D1FF0E-0398-4E11-A2E1-F29DFE1FC117}" srcOrd="8" destOrd="0" presId="urn:microsoft.com/office/officeart/2005/8/layout/chevron1"/>
    <dgm:cxn modelId="{9649F381-DD3A-417D-AA0C-D0AE0C194674}" type="presParOf" srcId="{F7D1FF0E-0398-4E11-A2E1-F29DFE1FC117}" destId="{FE587592-230D-4212-AB7E-2F52757698ED}" srcOrd="0" destOrd="0" presId="urn:microsoft.com/office/officeart/2005/8/layout/chevron1"/>
    <dgm:cxn modelId="{03D06AD3-C642-42D6-B8FC-00FEA38F06AB}" type="presParOf" srcId="{F7D1FF0E-0398-4E11-A2E1-F29DFE1FC117}" destId="{3C874C68-2DEA-42B8-B648-786E5D26A0ED}" srcOrd="1" destOrd="0" presId="urn:microsoft.com/office/officeart/2005/8/layout/chevron1"/>
    <dgm:cxn modelId="{AB90D719-8CB7-47BE-B15B-311DA1F05D60}" type="presParOf" srcId="{5F249752-BFE1-46D6-BE50-409ADA0029CE}" destId="{9542D9FE-55CD-4F00-81D3-BB91BBA5D853}" srcOrd="9" destOrd="0" presId="urn:microsoft.com/office/officeart/2005/8/layout/chevron1"/>
    <dgm:cxn modelId="{10549BDD-8C4D-47C1-BA0E-5F8A745CCF55}" type="presParOf" srcId="{5F249752-BFE1-46D6-BE50-409ADA0029CE}" destId="{EBA00467-C69A-452B-B453-A91DC5A856EB}" srcOrd="10" destOrd="0" presId="urn:microsoft.com/office/officeart/2005/8/layout/chevron1"/>
    <dgm:cxn modelId="{C30AE2E1-65E7-4AD1-91EF-4CAAA84EA6C8}" type="presParOf" srcId="{EBA00467-C69A-452B-B453-A91DC5A856EB}" destId="{53924A45-18B8-4C10-BA23-7D4BBA2105A9}" srcOrd="0" destOrd="0" presId="urn:microsoft.com/office/officeart/2005/8/layout/chevron1"/>
    <dgm:cxn modelId="{5077CE60-8F9B-4078-9CC7-03C7A0843EDE}" type="presParOf" srcId="{EBA00467-C69A-452B-B453-A91DC5A856EB}" destId="{EB00DCD4-B9AF-41B3-A204-8C57A8F491DC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EACF00-5D68-4AFA-9276-0A8DBADD7588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5F4BBF33-5191-473A-9C68-4E50D595F7CA}">
      <dgm:prSet phldrT="[Texte]"/>
      <dgm:spPr/>
      <dgm:t>
        <a:bodyPr/>
        <a:lstStyle/>
        <a:p>
          <a:r>
            <a:rPr lang="fr-FR" b="1" dirty="0">
              <a:solidFill>
                <a:schemeClr val="accent3">
                  <a:lumMod val="75000"/>
                </a:schemeClr>
              </a:solidFill>
            </a:rPr>
            <a:t>Critère d’éligibilité</a:t>
          </a:r>
        </a:p>
      </dgm:t>
    </dgm:pt>
    <dgm:pt modelId="{95C1260C-A602-494D-AC45-657D923BEE65}" type="parTrans" cxnId="{80EC42A3-5954-4607-8A22-55B31EBC38B3}">
      <dgm:prSet/>
      <dgm:spPr/>
      <dgm:t>
        <a:bodyPr/>
        <a:lstStyle/>
        <a:p>
          <a:endParaRPr lang="fr-FR"/>
        </a:p>
      </dgm:t>
    </dgm:pt>
    <dgm:pt modelId="{F8EAA12B-56A7-4620-981E-6B750C28469B}" type="sibTrans" cxnId="{80EC42A3-5954-4607-8A22-55B31EBC38B3}">
      <dgm:prSet/>
      <dgm:spPr/>
      <dgm:t>
        <a:bodyPr/>
        <a:lstStyle/>
        <a:p>
          <a:endParaRPr lang="fr-FR"/>
        </a:p>
      </dgm:t>
    </dgm:pt>
    <dgm:pt modelId="{9CD66CB4-C8B8-4804-ABA5-92FD384F2403}">
      <dgm:prSet phldrT="[Texte]"/>
      <dgm:spPr/>
      <dgm:t>
        <a:bodyPr/>
        <a:lstStyle/>
        <a:p>
          <a:r>
            <a:rPr lang="fr-FR" dirty="0" smtClean="0"/>
            <a:t>Un </a:t>
          </a:r>
          <a:r>
            <a:rPr lang="fr-FR" b="1" i="1" dirty="0" err="1"/>
            <a:t>Gender</a:t>
          </a:r>
          <a:r>
            <a:rPr lang="fr-FR" b="1" i="1" dirty="0"/>
            <a:t> </a:t>
          </a:r>
          <a:r>
            <a:rPr lang="fr-FR" b="1" i="1" dirty="0" err="1"/>
            <a:t>Equality</a:t>
          </a:r>
          <a:r>
            <a:rPr lang="fr-FR" b="1" i="1" dirty="0"/>
            <a:t> Plan </a:t>
          </a:r>
          <a:r>
            <a:rPr lang="fr-FR" dirty="0"/>
            <a:t>obligatoire pour les organisations publiques, organismes de recherche ou des établissements d’enseignement supérieur </a:t>
          </a:r>
          <a:r>
            <a:rPr lang="fr-FR" b="1" dirty="0"/>
            <a:t>à partir de 2022</a:t>
          </a:r>
        </a:p>
      </dgm:t>
    </dgm:pt>
    <dgm:pt modelId="{E9A41F09-E54A-4F94-9854-B89C49BC0217}" type="parTrans" cxnId="{E65BC952-103A-4E74-BF08-E36B433963B8}">
      <dgm:prSet/>
      <dgm:spPr/>
      <dgm:t>
        <a:bodyPr/>
        <a:lstStyle/>
        <a:p>
          <a:endParaRPr lang="fr-FR"/>
        </a:p>
      </dgm:t>
    </dgm:pt>
    <dgm:pt modelId="{40FC2AAD-BFA4-469E-B741-15ED7F7E7880}" type="sibTrans" cxnId="{E65BC952-103A-4E74-BF08-E36B433963B8}">
      <dgm:prSet/>
      <dgm:spPr/>
      <dgm:t>
        <a:bodyPr/>
        <a:lstStyle/>
        <a:p>
          <a:endParaRPr lang="fr-FR"/>
        </a:p>
      </dgm:t>
    </dgm:pt>
    <dgm:pt modelId="{A27ACD87-D62E-4555-A904-3235CF98F507}">
      <dgm:prSet phldrT="[Texte]"/>
      <dgm:spPr/>
      <dgm:t>
        <a:bodyPr/>
        <a:lstStyle/>
        <a:p>
          <a:r>
            <a:rPr lang="fr-FR" b="1" dirty="0">
              <a:solidFill>
                <a:schemeClr val="accent3">
                  <a:lumMod val="75000"/>
                </a:schemeClr>
              </a:solidFill>
            </a:rPr>
            <a:t>Critère d’évaluation</a:t>
          </a:r>
        </a:p>
      </dgm:t>
    </dgm:pt>
    <dgm:pt modelId="{F0CBFAB3-811D-48AB-AF27-7F4902D37206}" type="parTrans" cxnId="{D1098591-5400-4B94-AA18-DC77F93FD27B}">
      <dgm:prSet/>
      <dgm:spPr/>
      <dgm:t>
        <a:bodyPr/>
        <a:lstStyle/>
        <a:p>
          <a:endParaRPr lang="fr-FR"/>
        </a:p>
      </dgm:t>
    </dgm:pt>
    <dgm:pt modelId="{C51CAC1D-A84C-4B2D-83FA-79FB94170E17}" type="sibTrans" cxnId="{D1098591-5400-4B94-AA18-DC77F93FD27B}">
      <dgm:prSet/>
      <dgm:spPr/>
      <dgm:t>
        <a:bodyPr/>
        <a:lstStyle/>
        <a:p>
          <a:endParaRPr lang="fr-FR"/>
        </a:p>
      </dgm:t>
    </dgm:pt>
    <dgm:pt modelId="{2DF12443-C51D-4A47-9CF2-7A543A4098B4}">
      <dgm:prSet phldrT="[Texte]"/>
      <dgm:spPr/>
      <dgm:t>
        <a:bodyPr/>
        <a:lstStyle/>
        <a:p>
          <a:r>
            <a:rPr lang="fr-FR" b="1" dirty="0"/>
            <a:t>L’intégration de la dimension du genre dans les propositions est </a:t>
          </a:r>
          <a:r>
            <a:rPr lang="fr-FR" b="1" dirty="0" smtClean="0"/>
            <a:t>obligatoire</a:t>
          </a:r>
          <a:r>
            <a:rPr lang="fr-FR" dirty="0" smtClean="0"/>
            <a:t>, </a:t>
          </a:r>
          <a:r>
            <a:rPr lang="fr-FR" dirty="0"/>
            <a:t>sauf si explicitement spécifié dans le programme de </a:t>
          </a:r>
          <a:r>
            <a:rPr lang="fr-FR" dirty="0" smtClean="0"/>
            <a:t>travail. </a:t>
          </a:r>
          <a:endParaRPr lang="fr-FR" dirty="0"/>
        </a:p>
      </dgm:t>
    </dgm:pt>
    <dgm:pt modelId="{44E339F5-B8FC-4EA8-8C6F-762AE73758B9}" type="parTrans" cxnId="{2D52508E-4956-4E8A-B08E-B758D04E130C}">
      <dgm:prSet/>
      <dgm:spPr/>
      <dgm:t>
        <a:bodyPr/>
        <a:lstStyle/>
        <a:p>
          <a:endParaRPr lang="fr-FR"/>
        </a:p>
      </dgm:t>
    </dgm:pt>
    <dgm:pt modelId="{BE2039A1-8BD8-481A-BA31-939B3BAA6FF2}" type="sibTrans" cxnId="{2D52508E-4956-4E8A-B08E-B758D04E130C}">
      <dgm:prSet/>
      <dgm:spPr/>
      <dgm:t>
        <a:bodyPr/>
        <a:lstStyle/>
        <a:p>
          <a:endParaRPr lang="fr-FR"/>
        </a:p>
      </dgm:t>
    </dgm:pt>
    <dgm:pt modelId="{AC2B81F7-ACCC-4E0B-BF2D-B585D3616870}">
      <dgm:prSet phldrT="[Texte]"/>
      <dgm:spPr/>
      <dgm:t>
        <a:bodyPr/>
        <a:lstStyle/>
        <a:p>
          <a:r>
            <a:rPr lang="fr-FR" b="1" dirty="0">
              <a:solidFill>
                <a:schemeClr val="accent3">
                  <a:lumMod val="75000"/>
                </a:schemeClr>
              </a:solidFill>
            </a:rPr>
            <a:t>Critère de classement</a:t>
          </a:r>
        </a:p>
      </dgm:t>
    </dgm:pt>
    <dgm:pt modelId="{40D3F249-C75B-45E5-B2A2-E4A832DC6BC7}" type="parTrans" cxnId="{3FB074A6-343A-4C69-8883-C0BF4600E407}">
      <dgm:prSet/>
      <dgm:spPr/>
      <dgm:t>
        <a:bodyPr/>
        <a:lstStyle/>
        <a:p>
          <a:endParaRPr lang="fr-FR"/>
        </a:p>
      </dgm:t>
    </dgm:pt>
    <dgm:pt modelId="{55746D57-0333-44AB-953D-1FD7DC970EB3}" type="sibTrans" cxnId="{3FB074A6-343A-4C69-8883-C0BF4600E407}">
      <dgm:prSet/>
      <dgm:spPr/>
      <dgm:t>
        <a:bodyPr/>
        <a:lstStyle/>
        <a:p>
          <a:endParaRPr lang="fr-FR"/>
        </a:p>
      </dgm:t>
    </dgm:pt>
    <dgm:pt modelId="{49CAE9F7-B8A7-491B-9658-6B59F7459B06}">
      <dgm:prSet phldrT="[Texte]"/>
      <dgm:spPr/>
      <dgm:t>
        <a:bodyPr/>
        <a:lstStyle/>
        <a:p>
          <a:r>
            <a:rPr lang="fr-FR" b="1" dirty="0"/>
            <a:t>En cas d’ex aequo</a:t>
          </a:r>
          <a:r>
            <a:rPr lang="fr-FR" dirty="0"/>
            <a:t>, l’équilibre entre les genres parmi le personnel impliqué dans le projet est </a:t>
          </a:r>
          <a:r>
            <a:rPr lang="fr-FR" b="1" dirty="0" smtClean="0"/>
            <a:t>le  </a:t>
          </a:r>
          <a:r>
            <a:rPr lang="fr-FR" b="1" dirty="0"/>
            <a:t>troisième </a:t>
          </a:r>
          <a:r>
            <a:rPr lang="fr-FR" b="1" dirty="0" smtClean="0"/>
            <a:t>critère </a:t>
          </a:r>
          <a:r>
            <a:rPr lang="fr-FR" dirty="0" smtClean="0"/>
            <a:t>pour </a:t>
          </a:r>
          <a:r>
            <a:rPr lang="fr-FR" dirty="0"/>
            <a:t>départager les propositions. </a:t>
          </a:r>
        </a:p>
      </dgm:t>
    </dgm:pt>
    <dgm:pt modelId="{2A37AD43-5587-4AF5-8D87-1674C2B2C77B}" type="parTrans" cxnId="{3E53906C-648E-4763-9F2D-6D9C2B755B33}">
      <dgm:prSet/>
      <dgm:spPr/>
      <dgm:t>
        <a:bodyPr/>
        <a:lstStyle/>
        <a:p>
          <a:endParaRPr lang="fr-FR"/>
        </a:p>
      </dgm:t>
    </dgm:pt>
    <dgm:pt modelId="{D5301EEC-1E97-4340-BEC4-CC19FFB22101}" type="sibTrans" cxnId="{3E53906C-648E-4763-9F2D-6D9C2B755B33}">
      <dgm:prSet/>
      <dgm:spPr/>
      <dgm:t>
        <a:bodyPr/>
        <a:lstStyle/>
        <a:p>
          <a:endParaRPr lang="fr-FR"/>
        </a:p>
      </dgm:t>
    </dgm:pt>
    <dgm:pt modelId="{4B211AD5-78DA-4CCF-9892-459D067A9A50}" type="pres">
      <dgm:prSet presAssocID="{20EACF00-5D68-4AFA-9276-0A8DBADD758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60E453A-E27D-44A3-AE61-9E285BB31062}" type="pres">
      <dgm:prSet presAssocID="{5F4BBF33-5191-473A-9C68-4E50D595F7CA}" presName="composite" presStyleCnt="0"/>
      <dgm:spPr/>
    </dgm:pt>
    <dgm:pt modelId="{D0DAD563-8714-40CC-9C8E-30DCCD40823C}" type="pres">
      <dgm:prSet presAssocID="{5F4BBF33-5191-473A-9C68-4E50D595F7C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EF8EAA-91A0-466A-BE45-A62F72864717}" type="pres">
      <dgm:prSet presAssocID="{5F4BBF33-5191-473A-9C68-4E50D595F7C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ACDA44-73CC-4873-A73C-B7B90D9AAADE}" type="pres">
      <dgm:prSet presAssocID="{F8EAA12B-56A7-4620-981E-6B750C28469B}" presName="space" presStyleCnt="0"/>
      <dgm:spPr/>
    </dgm:pt>
    <dgm:pt modelId="{252E6C90-0F5C-44F2-9B70-242AEA7A6259}" type="pres">
      <dgm:prSet presAssocID="{A27ACD87-D62E-4555-A904-3235CF98F507}" presName="composite" presStyleCnt="0"/>
      <dgm:spPr/>
    </dgm:pt>
    <dgm:pt modelId="{CC6AFAB4-36F7-4106-B6FC-853E7C956BC6}" type="pres">
      <dgm:prSet presAssocID="{A27ACD87-D62E-4555-A904-3235CF98F50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6CE9B6-1192-4371-BED7-6219A12C259A}" type="pres">
      <dgm:prSet presAssocID="{A27ACD87-D62E-4555-A904-3235CF98F50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D121B4-D432-44B7-B001-09E9094AB099}" type="pres">
      <dgm:prSet presAssocID="{C51CAC1D-A84C-4B2D-83FA-79FB94170E17}" presName="space" presStyleCnt="0"/>
      <dgm:spPr/>
    </dgm:pt>
    <dgm:pt modelId="{FD527DB1-45E8-4282-B551-0126C3C476E2}" type="pres">
      <dgm:prSet presAssocID="{AC2B81F7-ACCC-4E0B-BF2D-B585D3616870}" presName="composite" presStyleCnt="0"/>
      <dgm:spPr/>
    </dgm:pt>
    <dgm:pt modelId="{1FB14142-3B0F-4600-89D4-B321DA10E8E6}" type="pres">
      <dgm:prSet presAssocID="{AC2B81F7-ACCC-4E0B-BF2D-B585D361687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03FB42-01FB-4E78-B6A2-2B11860CF224}" type="pres">
      <dgm:prSet presAssocID="{AC2B81F7-ACCC-4E0B-BF2D-B585D361687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E53906C-648E-4763-9F2D-6D9C2B755B33}" srcId="{AC2B81F7-ACCC-4E0B-BF2D-B585D3616870}" destId="{49CAE9F7-B8A7-491B-9658-6B59F7459B06}" srcOrd="0" destOrd="0" parTransId="{2A37AD43-5587-4AF5-8D87-1674C2B2C77B}" sibTransId="{D5301EEC-1E97-4340-BEC4-CC19FFB22101}"/>
    <dgm:cxn modelId="{3FB074A6-343A-4C69-8883-C0BF4600E407}" srcId="{20EACF00-5D68-4AFA-9276-0A8DBADD7588}" destId="{AC2B81F7-ACCC-4E0B-BF2D-B585D3616870}" srcOrd="2" destOrd="0" parTransId="{40D3F249-C75B-45E5-B2A2-E4A832DC6BC7}" sibTransId="{55746D57-0333-44AB-953D-1FD7DC970EB3}"/>
    <dgm:cxn modelId="{75E41C81-6B50-4BB5-B294-0A42BC9BA1DB}" type="presOf" srcId="{9CD66CB4-C8B8-4804-ABA5-92FD384F2403}" destId="{42EF8EAA-91A0-466A-BE45-A62F72864717}" srcOrd="0" destOrd="0" presId="urn:microsoft.com/office/officeart/2005/8/layout/hList1"/>
    <dgm:cxn modelId="{D1098591-5400-4B94-AA18-DC77F93FD27B}" srcId="{20EACF00-5D68-4AFA-9276-0A8DBADD7588}" destId="{A27ACD87-D62E-4555-A904-3235CF98F507}" srcOrd="1" destOrd="0" parTransId="{F0CBFAB3-811D-48AB-AF27-7F4902D37206}" sibTransId="{C51CAC1D-A84C-4B2D-83FA-79FB94170E17}"/>
    <dgm:cxn modelId="{E3CBF1A0-472E-4262-8A30-0ED24A8D3F30}" type="presOf" srcId="{A27ACD87-D62E-4555-A904-3235CF98F507}" destId="{CC6AFAB4-36F7-4106-B6FC-853E7C956BC6}" srcOrd="0" destOrd="0" presId="urn:microsoft.com/office/officeart/2005/8/layout/hList1"/>
    <dgm:cxn modelId="{462AB7A5-839E-4A61-8A20-CC873035B6ED}" type="presOf" srcId="{AC2B81F7-ACCC-4E0B-BF2D-B585D3616870}" destId="{1FB14142-3B0F-4600-89D4-B321DA10E8E6}" srcOrd="0" destOrd="0" presId="urn:microsoft.com/office/officeart/2005/8/layout/hList1"/>
    <dgm:cxn modelId="{E65BC952-103A-4E74-BF08-E36B433963B8}" srcId="{5F4BBF33-5191-473A-9C68-4E50D595F7CA}" destId="{9CD66CB4-C8B8-4804-ABA5-92FD384F2403}" srcOrd="0" destOrd="0" parTransId="{E9A41F09-E54A-4F94-9854-B89C49BC0217}" sibTransId="{40FC2AAD-BFA4-469E-B741-15ED7F7E7880}"/>
    <dgm:cxn modelId="{9F44A430-7FC2-4229-A395-BE6A73D16B17}" type="presOf" srcId="{20EACF00-5D68-4AFA-9276-0A8DBADD7588}" destId="{4B211AD5-78DA-4CCF-9892-459D067A9A50}" srcOrd="0" destOrd="0" presId="urn:microsoft.com/office/officeart/2005/8/layout/hList1"/>
    <dgm:cxn modelId="{86CAFB86-140D-4147-9D88-A9B9BD40244C}" type="presOf" srcId="{5F4BBF33-5191-473A-9C68-4E50D595F7CA}" destId="{D0DAD563-8714-40CC-9C8E-30DCCD40823C}" srcOrd="0" destOrd="0" presId="urn:microsoft.com/office/officeart/2005/8/layout/hList1"/>
    <dgm:cxn modelId="{29978B72-5C42-4E3C-85D0-1D7559D73A9F}" type="presOf" srcId="{49CAE9F7-B8A7-491B-9658-6B59F7459B06}" destId="{5E03FB42-01FB-4E78-B6A2-2B11860CF224}" srcOrd="0" destOrd="0" presId="urn:microsoft.com/office/officeart/2005/8/layout/hList1"/>
    <dgm:cxn modelId="{E7CE9C4E-EE49-48D1-915C-B467B7C31C8A}" type="presOf" srcId="{2DF12443-C51D-4A47-9CF2-7A543A4098B4}" destId="{306CE9B6-1192-4371-BED7-6219A12C259A}" srcOrd="0" destOrd="0" presId="urn:microsoft.com/office/officeart/2005/8/layout/hList1"/>
    <dgm:cxn modelId="{2D52508E-4956-4E8A-B08E-B758D04E130C}" srcId="{A27ACD87-D62E-4555-A904-3235CF98F507}" destId="{2DF12443-C51D-4A47-9CF2-7A543A4098B4}" srcOrd="0" destOrd="0" parTransId="{44E339F5-B8FC-4EA8-8C6F-762AE73758B9}" sibTransId="{BE2039A1-8BD8-481A-BA31-939B3BAA6FF2}"/>
    <dgm:cxn modelId="{80EC42A3-5954-4607-8A22-55B31EBC38B3}" srcId="{20EACF00-5D68-4AFA-9276-0A8DBADD7588}" destId="{5F4BBF33-5191-473A-9C68-4E50D595F7CA}" srcOrd="0" destOrd="0" parTransId="{95C1260C-A602-494D-AC45-657D923BEE65}" sibTransId="{F8EAA12B-56A7-4620-981E-6B750C28469B}"/>
    <dgm:cxn modelId="{EF27DED2-17C7-4651-8DF3-52CB1F36672E}" type="presParOf" srcId="{4B211AD5-78DA-4CCF-9892-459D067A9A50}" destId="{F60E453A-E27D-44A3-AE61-9E285BB31062}" srcOrd="0" destOrd="0" presId="urn:microsoft.com/office/officeart/2005/8/layout/hList1"/>
    <dgm:cxn modelId="{8B6B83B2-A586-4AB9-A7AA-D6AF30F1B60D}" type="presParOf" srcId="{F60E453A-E27D-44A3-AE61-9E285BB31062}" destId="{D0DAD563-8714-40CC-9C8E-30DCCD40823C}" srcOrd="0" destOrd="0" presId="urn:microsoft.com/office/officeart/2005/8/layout/hList1"/>
    <dgm:cxn modelId="{AEF5CB1F-77D3-49D5-B0D4-AFA67DD1A47E}" type="presParOf" srcId="{F60E453A-E27D-44A3-AE61-9E285BB31062}" destId="{42EF8EAA-91A0-466A-BE45-A62F72864717}" srcOrd="1" destOrd="0" presId="urn:microsoft.com/office/officeart/2005/8/layout/hList1"/>
    <dgm:cxn modelId="{68B42157-387B-4741-8C01-936137FCA03B}" type="presParOf" srcId="{4B211AD5-78DA-4CCF-9892-459D067A9A50}" destId="{2CACDA44-73CC-4873-A73C-B7B90D9AAADE}" srcOrd="1" destOrd="0" presId="urn:microsoft.com/office/officeart/2005/8/layout/hList1"/>
    <dgm:cxn modelId="{101703AB-DA0E-4CD2-ACE0-413D3AC94E5A}" type="presParOf" srcId="{4B211AD5-78DA-4CCF-9892-459D067A9A50}" destId="{252E6C90-0F5C-44F2-9B70-242AEA7A6259}" srcOrd="2" destOrd="0" presId="urn:microsoft.com/office/officeart/2005/8/layout/hList1"/>
    <dgm:cxn modelId="{D95006A6-204D-4E24-A03A-5329706ADABF}" type="presParOf" srcId="{252E6C90-0F5C-44F2-9B70-242AEA7A6259}" destId="{CC6AFAB4-36F7-4106-B6FC-853E7C956BC6}" srcOrd="0" destOrd="0" presId="urn:microsoft.com/office/officeart/2005/8/layout/hList1"/>
    <dgm:cxn modelId="{F8C916E1-B590-46D7-8C22-771A75D758CF}" type="presParOf" srcId="{252E6C90-0F5C-44F2-9B70-242AEA7A6259}" destId="{306CE9B6-1192-4371-BED7-6219A12C259A}" srcOrd="1" destOrd="0" presId="urn:microsoft.com/office/officeart/2005/8/layout/hList1"/>
    <dgm:cxn modelId="{9F240504-94F7-4C32-8F45-BC28BBE312B4}" type="presParOf" srcId="{4B211AD5-78DA-4CCF-9892-459D067A9A50}" destId="{B4D121B4-D432-44B7-B001-09E9094AB099}" srcOrd="3" destOrd="0" presId="urn:microsoft.com/office/officeart/2005/8/layout/hList1"/>
    <dgm:cxn modelId="{8C32AC98-76B6-4AE1-A0B7-5B678EA4AE79}" type="presParOf" srcId="{4B211AD5-78DA-4CCF-9892-459D067A9A50}" destId="{FD527DB1-45E8-4282-B551-0126C3C476E2}" srcOrd="4" destOrd="0" presId="urn:microsoft.com/office/officeart/2005/8/layout/hList1"/>
    <dgm:cxn modelId="{9FA26133-4FC9-456B-B6C5-FDAF8F52FFB6}" type="presParOf" srcId="{FD527DB1-45E8-4282-B551-0126C3C476E2}" destId="{1FB14142-3B0F-4600-89D4-B321DA10E8E6}" srcOrd="0" destOrd="0" presId="urn:microsoft.com/office/officeart/2005/8/layout/hList1"/>
    <dgm:cxn modelId="{8C668767-D8A4-47FE-BAC4-C065966776F8}" type="presParOf" srcId="{FD527DB1-45E8-4282-B551-0126C3C476E2}" destId="{5E03FB42-01FB-4E78-B6A2-2B11860CF22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D1A88-C71F-42DD-9FB2-AE714DA8B015}">
      <dsp:nvSpPr>
        <dsp:cNvPr id="0" name=""/>
        <dsp:cNvSpPr/>
      </dsp:nvSpPr>
      <dsp:spPr>
        <a:xfrm>
          <a:off x="1104" y="195767"/>
          <a:ext cx="1583775" cy="633510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publication de l’appel</a:t>
          </a:r>
        </a:p>
      </dsp:txBody>
      <dsp:txXfrm>
        <a:off x="317859" y="195767"/>
        <a:ext cx="950265" cy="633510"/>
      </dsp:txXfrm>
    </dsp:sp>
    <dsp:sp modelId="{142E3168-5E1F-4AC0-9566-DAF8BBA13333}">
      <dsp:nvSpPr>
        <dsp:cNvPr id="0" name=""/>
        <dsp:cNvSpPr/>
      </dsp:nvSpPr>
      <dsp:spPr>
        <a:xfrm>
          <a:off x="1104" y="908466"/>
          <a:ext cx="1267020" cy="1919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>
              <a:solidFill>
                <a:schemeClr val="bg2">
                  <a:lumMod val="50000"/>
                </a:schemeClr>
              </a:solidFill>
            </a:rPr>
            <a:t>au sein du programme de travail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>
              <a:solidFill>
                <a:schemeClr val="bg2">
                  <a:lumMod val="50000"/>
                </a:schemeClr>
              </a:solidFill>
            </a:rPr>
            <a:t>sur le portail des financements de la CE*</a:t>
          </a:r>
        </a:p>
      </dsp:txBody>
      <dsp:txXfrm>
        <a:off x="1104" y="908466"/>
        <a:ext cx="1267020" cy="1919953"/>
      </dsp:txXfrm>
    </dsp:sp>
    <dsp:sp modelId="{E683DCA1-FBB3-4C4A-8DC8-076EB70C4688}">
      <dsp:nvSpPr>
        <dsp:cNvPr id="0" name=""/>
        <dsp:cNvSpPr/>
      </dsp:nvSpPr>
      <dsp:spPr>
        <a:xfrm>
          <a:off x="1368880" y="195767"/>
          <a:ext cx="1583775" cy="633510"/>
        </a:xfrm>
        <a:prstGeom prst="chevron">
          <a:avLst/>
        </a:prstGeom>
        <a:gradFill rotWithShape="0">
          <a:gsLst>
            <a:gs pos="0">
              <a:schemeClr val="accent5">
                <a:hueOff val="-3868873"/>
                <a:satOff val="-4105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5">
                <a:hueOff val="-3868873"/>
                <a:satOff val="-4105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5">
                <a:hueOff val="-3868873"/>
                <a:satOff val="-4105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préparation du projet </a:t>
          </a:r>
        </a:p>
      </dsp:txBody>
      <dsp:txXfrm>
        <a:off x="1685635" y="195767"/>
        <a:ext cx="950265" cy="633510"/>
      </dsp:txXfrm>
    </dsp:sp>
    <dsp:sp modelId="{468CEC03-3899-435F-BE56-9E5AFDA17B55}">
      <dsp:nvSpPr>
        <dsp:cNvPr id="0" name=""/>
        <dsp:cNvSpPr/>
      </dsp:nvSpPr>
      <dsp:spPr>
        <a:xfrm>
          <a:off x="1368880" y="908466"/>
          <a:ext cx="1267020" cy="1919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•"/>
          </a:pPr>
          <a:r>
            <a:rPr lang="fr-FR" sz="1200" kern="1200" dirty="0">
              <a:solidFill>
                <a:srgbClr val="7030A0"/>
              </a:solidFill>
            </a:rPr>
            <a:t>montage et soumission sur le portail des financements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•"/>
          </a:pPr>
          <a:r>
            <a:rPr lang="fr-FR" sz="1200" kern="1200" dirty="0">
              <a:solidFill>
                <a:srgbClr val="7030A0"/>
              </a:solidFill>
            </a:rPr>
            <a:t>auto-évaluation de la capacité financière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300"/>
            </a:spcAft>
            <a:buChar char="••"/>
          </a:pPr>
          <a:r>
            <a:rPr lang="fr-FR" sz="1200" kern="1200" dirty="0">
              <a:solidFill>
                <a:srgbClr val="7030A0"/>
              </a:solidFill>
            </a:rPr>
            <a:t>auto-évaluation de l’ éthique</a:t>
          </a:r>
        </a:p>
      </dsp:txBody>
      <dsp:txXfrm>
        <a:off x="1368880" y="908466"/>
        <a:ext cx="1267020" cy="1919953"/>
      </dsp:txXfrm>
    </dsp:sp>
    <dsp:sp modelId="{DE6CCFD6-0E18-4E17-A504-1619F99E07CC}">
      <dsp:nvSpPr>
        <dsp:cNvPr id="0" name=""/>
        <dsp:cNvSpPr/>
      </dsp:nvSpPr>
      <dsp:spPr>
        <a:xfrm>
          <a:off x="2736655" y="195767"/>
          <a:ext cx="1583775" cy="633510"/>
        </a:xfrm>
        <a:prstGeom prst="chevron">
          <a:avLst/>
        </a:prstGeom>
        <a:gradFill rotWithShape="0">
          <a:gsLst>
            <a:gs pos="0">
              <a:schemeClr val="accent5">
                <a:hueOff val="-7737747"/>
                <a:satOff val="-8210"/>
                <a:lumOff val="-5491"/>
                <a:alphaOff val="0"/>
                <a:shade val="51000"/>
                <a:satMod val="130000"/>
              </a:schemeClr>
            </a:gs>
            <a:gs pos="80000">
              <a:schemeClr val="accent5">
                <a:hueOff val="-7737747"/>
                <a:satOff val="-8210"/>
                <a:lumOff val="-5491"/>
                <a:alphaOff val="0"/>
                <a:shade val="93000"/>
                <a:satMod val="130000"/>
              </a:schemeClr>
            </a:gs>
            <a:gs pos="100000">
              <a:schemeClr val="accent5">
                <a:hueOff val="-7737747"/>
                <a:satOff val="-8210"/>
                <a:lumOff val="-549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évaluation</a:t>
          </a:r>
        </a:p>
      </dsp:txBody>
      <dsp:txXfrm>
        <a:off x="3053410" y="195767"/>
        <a:ext cx="950265" cy="633510"/>
      </dsp:txXfrm>
    </dsp:sp>
    <dsp:sp modelId="{0234905C-249C-4106-B76F-11DF6F0A7346}">
      <dsp:nvSpPr>
        <dsp:cNvPr id="0" name=""/>
        <dsp:cNvSpPr/>
      </dsp:nvSpPr>
      <dsp:spPr>
        <a:xfrm>
          <a:off x="2736655" y="908466"/>
          <a:ext cx="1267020" cy="1919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admissibilité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éligibilité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examen éthique et de sécurité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évaluation par les experts-évaluateurs</a:t>
          </a:r>
        </a:p>
      </dsp:txBody>
      <dsp:txXfrm>
        <a:off x="2736655" y="908466"/>
        <a:ext cx="1267020" cy="1919953"/>
      </dsp:txXfrm>
    </dsp:sp>
    <dsp:sp modelId="{C989D9CD-4749-4A6E-9681-B6B70094D219}">
      <dsp:nvSpPr>
        <dsp:cNvPr id="0" name=""/>
        <dsp:cNvSpPr/>
      </dsp:nvSpPr>
      <dsp:spPr>
        <a:xfrm>
          <a:off x="4104431" y="195767"/>
          <a:ext cx="1583775" cy="633510"/>
        </a:xfrm>
        <a:prstGeom prst="chevron">
          <a:avLst/>
        </a:prstGeom>
        <a:gradFill rotWithShape="0">
          <a:gsLst>
            <a:gs pos="0">
              <a:schemeClr val="accent5">
                <a:hueOff val="-11606620"/>
                <a:satOff val="-12315"/>
                <a:lumOff val="-8236"/>
                <a:alphaOff val="0"/>
                <a:shade val="51000"/>
                <a:satMod val="130000"/>
              </a:schemeClr>
            </a:gs>
            <a:gs pos="80000">
              <a:schemeClr val="accent5">
                <a:hueOff val="-11606620"/>
                <a:satOff val="-12315"/>
                <a:lumOff val="-8236"/>
                <a:alphaOff val="0"/>
                <a:shade val="93000"/>
                <a:satMod val="130000"/>
              </a:schemeClr>
            </a:gs>
            <a:gs pos="100000">
              <a:schemeClr val="accent5">
                <a:hueOff val="-11606620"/>
                <a:satOff val="-12315"/>
                <a:lumOff val="-823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préparation du contrat</a:t>
          </a:r>
        </a:p>
      </dsp:txBody>
      <dsp:txXfrm>
        <a:off x="4421186" y="195767"/>
        <a:ext cx="950265" cy="633510"/>
      </dsp:txXfrm>
    </dsp:sp>
    <dsp:sp modelId="{D2BD2F13-C059-4BBE-A9CD-F8ECB30DAAD5}">
      <dsp:nvSpPr>
        <dsp:cNvPr id="0" name=""/>
        <dsp:cNvSpPr/>
      </dsp:nvSpPr>
      <dsp:spPr>
        <a:xfrm>
          <a:off x="4104431" y="908466"/>
          <a:ext cx="1267020" cy="1919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1"/>
              </a:solidFill>
            </a:rPr>
            <a:t>invitation à contractualiser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1"/>
              </a:solidFill>
            </a:rPr>
            <a:t>négociation de l’accord de consortium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1"/>
              </a:solidFill>
            </a:rPr>
            <a:t>préparation et signature du contrat avec la 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1"/>
              </a:solidFill>
            </a:rPr>
            <a:t>versement du préfinancement</a:t>
          </a:r>
        </a:p>
      </dsp:txBody>
      <dsp:txXfrm>
        <a:off x="4104431" y="908466"/>
        <a:ext cx="1267020" cy="1919953"/>
      </dsp:txXfrm>
    </dsp:sp>
    <dsp:sp modelId="{FE587592-230D-4212-AB7E-2F52757698ED}">
      <dsp:nvSpPr>
        <dsp:cNvPr id="0" name=""/>
        <dsp:cNvSpPr/>
      </dsp:nvSpPr>
      <dsp:spPr>
        <a:xfrm>
          <a:off x="5472207" y="195767"/>
          <a:ext cx="1583775" cy="633510"/>
        </a:xfrm>
        <a:prstGeom prst="chevron">
          <a:avLst/>
        </a:prstGeom>
        <a:gradFill rotWithShape="0">
          <a:gsLst>
            <a:gs pos="0">
              <a:schemeClr val="accent5">
                <a:hueOff val="-15475494"/>
                <a:satOff val="-16420"/>
                <a:lumOff val="-10982"/>
                <a:alphaOff val="0"/>
                <a:shade val="51000"/>
                <a:satMod val="130000"/>
              </a:schemeClr>
            </a:gs>
            <a:gs pos="80000">
              <a:schemeClr val="accent5">
                <a:hueOff val="-15475494"/>
                <a:satOff val="-16420"/>
                <a:lumOff val="-10982"/>
                <a:alphaOff val="0"/>
                <a:shade val="93000"/>
                <a:satMod val="130000"/>
              </a:schemeClr>
            </a:gs>
            <a:gs pos="100000">
              <a:schemeClr val="accent5">
                <a:hueOff val="-15475494"/>
                <a:satOff val="-16420"/>
                <a:lumOff val="-1098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mise en œuvre du projet</a:t>
          </a:r>
        </a:p>
      </dsp:txBody>
      <dsp:txXfrm>
        <a:off x="5788962" y="195767"/>
        <a:ext cx="950265" cy="633510"/>
      </dsp:txXfrm>
    </dsp:sp>
    <dsp:sp modelId="{3C874C68-2DEA-42B8-B648-786E5D26A0ED}">
      <dsp:nvSpPr>
        <dsp:cNvPr id="0" name=""/>
        <dsp:cNvSpPr/>
      </dsp:nvSpPr>
      <dsp:spPr>
        <a:xfrm>
          <a:off x="5472207" y="908466"/>
          <a:ext cx="1267020" cy="1919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3">
                  <a:lumMod val="50000"/>
                </a:schemeClr>
              </a:solidFill>
            </a:rPr>
            <a:t>réalisation des tâches selon l’annexe technique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i="1" kern="1200" dirty="0" err="1">
              <a:solidFill>
                <a:schemeClr val="accent3">
                  <a:lumMod val="50000"/>
                </a:schemeClr>
              </a:solidFill>
            </a:rPr>
            <a:t>reporting</a:t>
          </a:r>
          <a:r>
            <a:rPr lang="fr-FR" sz="1200" i="1" kern="1200" dirty="0">
              <a:solidFill>
                <a:schemeClr val="accent3">
                  <a:lumMod val="50000"/>
                </a:schemeClr>
              </a:solidFill>
            </a:rPr>
            <a:t> en continue:</a:t>
          </a:r>
          <a:r>
            <a:rPr lang="fr-FR" sz="1200" kern="1200" dirty="0">
              <a:solidFill>
                <a:schemeClr val="accent3">
                  <a:lumMod val="50000"/>
                </a:schemeClr>
              </a:solidFill>
            </a:rPr>
            <a:t> livrables, etc.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3">
                  <a:lumMod val="50000"/>
                </a:schemeClr>
              </a:solidFill>
            </a:rPr>
            <a:t>rapports périodiques, vérifications et audits</a:t>
          </a:r>
        </a:p>
      </dsp:txBody>
      <dsp:txXfrm>
        <a:off x="5472207" y="908466"/>
        <a:ext cx="1267020" cy="1919953"/>
      </dsp:txXfrm>
    </dsp:sp>
    <dsp:sp modelId="{53924A45-18B8-4C10-BA23-7D4BBA2105A9}">
      <dsp:nvSpPr>
        <dsp:cNvPr id="0" name=""/>
        <dsp:cNvSpPr/>
      </dsp:nvSpPr>
      <dsp:spPr>
        <a:xfrm>
          <a:off x="6839982" y="195767"/>
          <a:ext cx="1583775" cy="633510"/>
        </a:xfrm>
        <a:prstGeom prst="chevron">
          <a:avLst/>
        </a:prstGeom>
        <a:gradFill rotWithShape="0">
          <a:gsLst>
            <a:gs pos="0">
              <a:schemeClr val="accent5">
                <a:hueOff val="-19344366"/>
                <a:satOff val="-20525"/>
                <a:lumOff val="-13727"/>
                <a:alphaOff val="0"/>
                <a:shade val="51000"/>
                <a:satMod val="130000"/>
              </a:schemeClr>
            </a:gs>
            <a:gs pos="80000">
              <a:schemeClr val="accent5">
                <a:hueOff val="-19344366"/>
                <a:satOff val="-20525"/>
                <a:lumOff val="-13727"/>
                <a:alphaOff val="0"/>
                <a:shade val="93000"/>
                <a:satMod val="130000"/>
              </a:schemeClr>
            </a:gs>
            <a:gs pos="100000">
              <a:schemeClr val="accent5">
                <a:hueOff val="-19344366"/>
                <a:satOff val="-20525"/>
                <a:lumOff val="-1372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diffusion et valorisation des résultats </a:t>
          </a:r>
        </a:p>
      </dsp:txBody>
      <dsp:txXfrm>
        <a:off x="7156737" y="195767"/>
        <a:ext cx="950265" cy="633510"/>
      </dsp:txXfrm>
    </dsp:sp>
    <dsp:sp modelId="{EB00DCD4-B9AF-41B3-A204-8C57A8F491DC}">
      <dsp:nvSpPr>
        <dsp:cNvPr id="0" name=""/>
        <dsp:cNvSpPr/>
      </dsp:nvSpPr>
      <dsp:spPr>
        <a:xfrm>
          <a:off x="6839982" y="908466"/>
          <a:ext cx="1267020" cy="1919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6">
                  <a:lumMod val="75000"/>
                </a:schemeClr>
              </a:solidFill>
            </a:rPr>
            <a:t>durant et à l’issue du projet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6">
                  <a:lumMod val="75000"/>
                </a:schemeClr>
              </a:solidFill>
            </a:rPr>
            <a:t>dissémination, communication,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ts val="400"/>
            </a:spcAft>
            <a:buChar char="••"/>
          </a:pPr>
          <a:r>
            <a:rPr lang="fr-FR" sz="1200" kern="1200" dirty="0">
              <a:solidFill>
                <a:schemeClr val="accent6">
                  <a:lumMod val="75000"/>
                </a:schemeClr>
              </a:solidFill>
            </a:rPr>
            <a:t>publications scientifiques</a:t>
          </a:r>
        </a:p>
      </dsp:txBody>
      <dsp:txXfrm>
        <a:off x="6839982" y="908466"/>
        <a:ext cx="1267020" cy="19199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AD563-8714-40CC-9C8E-30DCCD40823C}">
      <dsp:nvSpPr>
        <dsp:cNvPr id="0" name=""/>
        <dsp:cNvSpPr/>
      </dsp:nvSpPr>
      <dsp:spPr>
        <a:xfrm>
          <a:off x="2475" y="155680"/>
          <a:ext cx="2413393" cy="460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>
              <a:solidFill>
                <a:schemeClr val="accent3">
                  <a:lumMod val="75000"/>
                </a:schemeClr>
              </a:solidFill>
            </a:rPr>
            <a:t>Critère d’éligibilité</a:t>
          </a:r>
        </a:p>
      </dsp:txBody>
      <dsp:txXfrm>
        <a:off x="2475" y="155680"/>
        <a:ext cx="2413393" cy="460800"/>
      </dsp:txXfrm>
    </dsp:sp>
    <dsp:sp modelId="{42EF8EAA-91A0-466A-BE45-A62F72864717}">
      <dsp:nvSpPr>
        <dsp:cNvPr id="0" name=""/>
        <dsp:cNvSpPr/>
      </dsp:nvSpPr>
      <dsp:spPr>
        <a:xfrm>
          <a:off x="2475" y="616480"/>
          <a:ext cx="2413393" cy="21081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Un </a:t>
          </a:r>
          <a:r>
            <a:rPr lang="fr-FR" sz="1600" b="1" i="1" kern="1200" dirty="0" err="1"/>
            <a:t>Gender</a:t>
          </a:r>
          <a:r>
            <a:rPr lang="fr-FR" sz="1600" b="1" i="1" kern="1200" dirty="0"/>
            <a:t> </a:t>
          </a:r>
          <a:r>
            <a:rPr lang="fr-FR" sz="1600" b="1" i="1" kern="1200" dirty="0" err="1"/>
            <a:t>Equality</a:t>
          </a:r>
          <a:r>
            <a:rPr lang="fr-FR" sz="1600" b="1" i="1" kern="1200" dirty="0"/>
            <a:t> Plan </a:t>
          </a:r>
          <a:r>
            <a:rPr lang="fr-FR" sz="1600" kern="1200" dirty="0"/>
            <a:t>obligatoire pour les organisations publiques, organismes de recherche ou des établissements d’enseignement supérieur </a:t>
          </a:r>
          <a:r>
            <a:rPr lang="fr-FR" sz="1600" b="1" kern="1200" dirty="0"/>
            <a:t>à partir de 2022</a:t>
          </a:r>
        </a:p>
      </dsp:txBody>
      <dsp:txXfrm>
        <a:off x="2475" y="616480"/>
        <a:ext cx="2413393" cy="2108160"/>
      </dsp:txXfrm>
    </dsp:sp>
    <dsp:sp modelId="{CC6AFAB4-36F7-4106-B6FC-853E7C956BC6}">
      <dsp:nvSpPr>
        <dsp:cNvPr id="0" name=""/>
        <dsp:cNvSpPr/>
      </dsp:nvSpPr>
      <dsp:spPr>
        <a:xfrm>
          <a:off x="2753743" y="155680"/>
          <a:ext cx="2413393" cy="460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>
              <a:solidFill>
                <a:schemeClr val="accent3">
                  <a:lumMod val="75000"/>
                </a:schemeClr>
              </a:solidFill>
            </a:rPr>
            <a:t>Critère d’évaluation</a:t>
          </a:r>
        </a:p>
      </dsp:txBody>
      <dsp:txXfrm>
        <a:off x="2753743" y="155680"/>
        <a:ext cx="2413393" cy="460800"/>
      </dsp:txXfrm>
    </dsp:sp>
    <dsp:sp modelId="{306CE9B6-1192-4371-BED7-6219A12C259A}">
      <dsp:nvSpPr>
        <dsp:cNvPr id="0" name=""/>
        <dsp:cNvSpPr/>
      </dsp:nvSpPr>
      <dsp:spPr>
        <a:xfrm>
          <a:off x="2753743" y="616480"/>
          <a:ext cx="2413393" cy="21081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kern="1200" dirty="0"/>
            <a:t>L’intégration de la dimension du genre dans les propositions est </a:t>
          </a:r>
          <a:r>
            <a:rPr lang="fr-FR" sz="1600" b="1" kern="1200" dirty="0" smtClean="0"/>
            <a:t>obligatoire</a:t>
          </a:r>
          <a:r>
            <a:rPr lang="fr-FR" sz="1600" kern="1200" dirty="0" smtClean="0"/>
            <a:t>, </a:t>
          </a:r>
          <a:r>
            <a:rPr lang="fr-FR" sz="1600" kern="1200" dirty="0"/>
            <a:t>sauf si explicitement spécifié dans le programme de </a:t>
          </a:r>
          <a:r>
            <a:rPr lang="fr-FR" sz="1600" kern="1200" dirty="0" smtClean="0"/>
            <a:t>travail. </a:t>
          </a:r>
          <a:endParaRPr lang="fr-FR" sz="1600" kern="1200" dirty="0"/>
        </a:p>
      </dsp:txBody>
      <dsp:txXfrm>
        <a:off x="2753743" y="616480"/>
        <a:ext cx="2413393" cy="2108160"/>
      </dsp:txXfrm>
    </dsp:sp>
    <dsp:sp modelId="{1FB14142-3B0F-4600-89D4-B321DA10E8E6}">
      <dsp:nvSpPr>
        <dsp:cNvPr id="0" name=""/>
        <dsp:cNvSpPr/>
      </dsp:nvSpPr>
      <dsp:spPr>
        <a:xfrm>
          <a:off x="5505011" y="155680"/>
          <a:ext cx="2413393" cy="460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>
              <a:solidFill>
                <a:schemeClr val="accent3">
                  <a:lumMod val="75000"/>
                </a:schemeClr>
              </a:solidFill>
            </a:rPr>
            <a:t>Critère de classement</a:t>
          </a:r>
        </a:p>
      </dsp:txBody>
      <dsp:txXfrm>
        <a:off x="5505011" y="155680"/>
        <a:ext cx="2413393" cy="460800"/>
      </dsp:txXfrm>
    </dsp:sp>
    <dsp:sp modelId="{5E03FB42-01FB-4E78-B6A2-2B11860CF224}">
      <dsp:nvSpPr>
        <dsp:cNvPr id="0" name=""/>
        <dsp:cNvSpPr/>
      </dsp:nvSpPr>
      <dsp:spPr>
        <a:xfrm>
          <a:off x="5505011" y="616480"/>
          <a:ext cx="2413393" cy="21081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1" kern="1200" dirty="0"/>
            <a:t>En cas d’ex aequo</a:t>
          </a:r>
          <a:r>
            <a:rPr lang="fr-FR" sz="1600" kern="1200" dirty="0"/>
            <a:t>, l’équilibre entre les genres parmi le personnel impliqué dans le projet est </a:t>
          </a:r>
          <a:r>
            <a:rPr lang="fr-FR" sz="1600" b="1" kern="1200" dirty="0" smtClean="0"/>
            <a:t>le  </a:t>
          </a:r>
          <a:r>
            <a:rPr lang="fr-FR" sz="1600" b="1" kern="1200" dirty="0"/>
            <a:t>troisième </a:t>
          </a:r>
          <a:r>
            <a:rPr lang="fr-FR" sz="1600" b="1" kern="1200" dirty="0" smtClean="0"/>
            <a:t>critère </a:t>
          </a:r>
          <a:r>
            <a:rPr lang="fr-FR" sz="1600" kern="1200" dirty="0" smtClean="0"/>
            <a:t>pour </a:t>
          </a:r>
          <a:r>
            <a:rPr lang="fr-FR" sz="1600" kern="1200" dirty="0"/>
            <a:t>départager les propositions. </a:t>
          </a:r>
        </a:p>
      </dsp:txBody>
      <dsp:txXfrm>
        <a:off x="5505011" y="616480"/>
        <a:ext cx="2413393" cy="210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5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92D924EC-4FA4-43C6-9D45-0728BB838A5A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" y="9721111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5" y="9721111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0D42FC46-7F2F-4647-883D-9C07FC4C13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813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5" y="4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30/12/2021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4796" tIns="47398" rIns="94796" bIns="47398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9721110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5" y="9721110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7321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MAJ ?</a:t>
            </a: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3579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9057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i="0" u="none" strike="noStrike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Intégrer les pratiques de science ouverte pour améliorer la qualité et l’efficacité de la recherche et de l’innovation et l’engagement actif de la société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Depuis H2020 l’accès libre des publications &amp; données des projets</a:t>
            </a:r>
            <a:r>
              <a:rPr lang="fr-FR" sz="1200" dirty="0" smtClean="0">
                <a:latin typeface="Arial" pitchFamily="34" charset="0"/>
              </a:rPr>
              <a:t> </a:t>
            </a:r>
            <a:r>
              <a:rPr lang="fr-FR" sz="1200" b="0" dirty="0" smtClean="0">
                <a:latin typeface="Arial" pitchFamily="34" charset="0"/>
              </a:rPr>
              <a:t>est encouragé.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r>
              <a:rPr lang="fr-FR" dirty="0" smtClean="0"/>
              <a:t>Accès</a:t>
            </a:r>
            <a:r>
              <a:rPr lang="fr-FR" baseline="0" dirty="0" smtClean="0"/>
              <a:t> ouvert = a</a:t>
            </a:r>
            <a:r>
              <a:rPr lang="fr-FR" dirty="0" smtClean="0"/>
              <a:t>ccès libre et immédiat</a:t>
            </a:r>
            <a:r>
              <a:rPr lang="fr-FR" baseline="0" dirty="0" smtClean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2936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4052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05/01/2021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de la recherche et de l'innovation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571B293-EB6B-9149-9E08-668EB7F040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760" y="0"/>
            <a:ext cx="9152690" cy="515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22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0B3ED864-6123-8B40-8783-2DF8831D71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759" y="5358"/>
            <a:ext cx="9152690" cy="5152964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08/01/2021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3528" y="1851671"/>
            <a:ext cx="1468036" cy="1516966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115616" y="2346046"/>
            <a:ext cx="7668384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none" baseline="0">
                <a:solidFill>
                  <a:schemeClr val="tx2"/>
                </a:solidFill>
              </a:defRPr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78636"/>
            <a:ext cx="1195679" cy="7126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04410" y="891340"/>
            <a:ext cx="8928992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28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0B3ED864-6123-8B40-8783-2DF8831D71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921" y="0"/>
            <a:ext cx="9152690" cy="5152964"/>
          </a:xfrm>
          <a:prstGeom prst="rect">
            <a:avLst/>
          </a:prstGeom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 b="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78636"/>
            <a:ext cx="1195679" cy="7126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04410" y="891340"/>
            <a:ext cx="8928992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59998" y="2027849"/>
            <a:ext cx="8424000" cy="2574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itchFamily="34" charset="0"/>
              <a:buNone/>
              <a:tabLst/>
              <a:defRPr lang="fr-FR" sz="2550" b="1" kern="1200" baseline="0" smtClean="0">
                <a:solidFill>
                  <a:schemeClr val="tx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05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Texte de niveau 1</a:t>
            </a:r>
          </a:p>
          <a:p>
            <a:pPr lvl="0"/>
            <a:endParaRPr lang="fr-FR" dirty="0"/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6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63888" y="324000"/>
            <a:ext cx="5220112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7" name="Titre 16"/>
          <p:cNvSpPr>
            <a:spLocks noGrp="1"/>
          </p:cNvSpPr>
          <p:nvPr>
            <p:ph type="title" hasCustomPrompt="1"/>
          </p:nvPr>
        </p:nvSpPr>
        <p:spPr>
          <a:xfrm>
            <a:off x="359998" y="1107364"/>
            <a:ext cx="8424000" cy="720000"/>
          </a:xfrm>
        </p:spPr>
        <p:txBody>
          <a:bodyPr/>
          <a:lstStyle>
            <a:lvl1pPr>
              <a:defRPr lang="fr-FR" sz="2550" b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22993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311940" cy="9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/>
              <a:t>Direction générale de la recherche et de l'innovation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9532" y="180000"/>
            <a:ext cx="4788532" cy="397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03/03/2021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Direction générale de la recherche et de l'innovation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281860"/>
            <a:ext cx="2462396" cy="204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03/03/2021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Direction générale de la recherche et de l'innovation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843558"/>
            <a:ext cx="9144000" cy="4300842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03/03/2021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Direction générale de la recherche et de l'innovation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03/03/2021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Direction générale de la recherche et de l'innovation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 dirty="0"/>
              <a:t>08/01/2021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Direction générale de la recherche et de l'innovation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131" y="134966"/>
            <a:ext cx="792088" cy="6570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6" r:id="rId2"/>
    <p:sldLayoutId id="2147483817" r:id="rId3"/>
    <p:sldLayoutId id="2147483808" r:id="rId4"/>
    <p:sldLayoutId id="2147483812" r:id="rId5"/>
    <p:sldLayoutId id="2147483810" r:id="rId6"/>
    <p:sldLayoutId id="2147483811" r:id="rId7"/>
    <p:sldLayoutId id="2147483809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s://www.horizon-europe.gouv.fr/un-guide-sur-le-plan-d-egalite-des-genres-28405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orizon-europe.gouv.fr/le-modele-de-contrat-de-subvention-unitaire-horizon-europe-publie-27761" TargetMode="External"/><Relationship Id="rId3" Type="http://schemas.openxmlformats.org/officeDocument/2006/relationships/hyperlink" Target="https://ec.europa.eu/info/sites/info/files/research_and_innovation/strategy_on_research_and_innovation/documents/ec_rtd_implementation-strategy_he.pdf" TargetMode="External"/><Relationship Id="rId7" Type="http://schemas.openxmlformats.org/officeDocument/2006/relationships/hyperlink" Target="https://www.horizon-europe.gouv.fr/le-guide-du-programme-et-la-liste-des-pays-tiers-eligibles-au-financement-d-horizon-europe" TargetMode="External"/><Relationship Id="rId2" Type="http://schemas.openxmlformats.org/officeDocument/2006/relationships/hyperlink" Target="https://op.europa.eu/en/publication-detail/-/publication/e9488da5-d66f-11e8-9424-01aa75ed71a1/language-en/format-PDF/source-86606884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c.europa.eu/info/funding-tenders/opportunities/docs/2021-2027/horizon/wp-call/2021-2022/wp-13-general-annexes_horizon-2021-2022_en.pdf" TargetMode="External"/><Relationship Id="rId5" Type="http://schemas.openxmlformats.org/officeDocument/2006/relationships/hyperlink" Target="https://ec.europa.eu/info/funding-tenders/opportunities/docs/2021-2027/common/agr-contr/general-mga_horizon-euratom_en.pdf" TargetMode="External"/><Relationship Id="rId4" Type="http://schemas.openxmlformats.org/officeDocument/2006/relationships/hyperlink" Target="https://ec.europa.eu/transparency/regdoc/rep/3/2020/EN/C-2020-3759-F1-EN-ANNEX-1-PART-1.PDF" TargetMode="External"/><Relationship Id="rId9" Type="http://schemas.openxmlformats.org/officeDocument/2006/relationships/hyperlink" Target="https://www.horizon-europe.gouv.fr/horizon-europe-les-textes-officiels-2456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rizon-europe.gouv.f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horizon-europe.gouv.fr/le-point-de-contact-national-affaires-juridiques-et-financieres-24391" TargetMode="External"/><Relationship Id="rId5" Type="http://schemas.openxmlformats.org/officeDocument/2006/relationships/hyperlink" Target="https://www.horizon-europe.gouv.fr/les-points-de-contact-nationaux-24230" TargetMode="External"/><Relationship Id="rId4" Type="http://schemas.openxmlformats.org/officeDocument/2006/relationships/hyperlink" Target="https://www.horizon-europe.gouv.fr/ressources-juridiques-et-financieres-2438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rizon-europe.gouv.fr/le-guide-du-programme-et-la-liste-des-pays-tiers-eligibles-au-financement-d-horizon-europe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rizon-europe.gouv.fr/le-guide-du-programme-et-la-liste-des-pays-tiers-eligibles-au-financement-d-horizon-europe" TargetMode="External"/><Relationship Id="rId2" Type="http://schemas.openxmlformats.org/officeDocument/2006/relationships/hyperlink" Target="https://ec.europa.eu/info/funding-tenders/opportunities/docs/2021-2027/common/guidance/list-3rd-country-participation_horizon-euratom_en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4374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59998" y="1107364"/>
            <a:ext cx="8424000" cy="456274"/>
          </a:xfrm>
        </p:spPr>
        <p:txBody>
          <a:bodyPr/>
          <a:lstStyle/>
          <a:p>
            <a:r>
              <a:rPr lang="fr-FR" dirty="0"/>
              <a:t>L’évaluation des projets Horizon Europe 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359998" y="1836000"/>
            <a:ext cx="8406338" cy="3307500"/>
          </a:xfrm>
        </p:spPr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3 critères principaux : </a:t>
            </a:r>
            <a:r>
              <a:rPr lang="fr-FR" sz="1600" b="1" dirty="0">
                <a:solidFill>
                  <a:schemeClr val="accent3">
                    <a:lumMod val="75000"/>
                  </a:schemeClr>
                </a:solidFill>
              </a:rPr>
              <a:t>excellence, impact, qualité et efficience de la mise en œuvre</a:t>
            </a:r>
          </a:p>
          <a:p>
            <a:pPr marL="717750" lvl="2" indent="-285750">
              <a:spcBef>
                <a:spcPts val="0"/>
              </a:spcBef>
              <a:spcAft>
                <a:spcPts val="1000"/>
              </a:spcAft>
              <a:buClr>
                <a:srgbClr val="F3DB2B"/>
              </a:buClr>
              <a:buFont typeface="Wingdings" panose="05000000000000000000" pitchFamily="2" charset="2"/>
              <a:buChar char="Ø"/>
            </a:pPr>
            <a:r>
              <a:rPr lang="fr-FR" sz="1600" i="1" dirty="0">
                <a:solidFill>
                  <a:srgbClr val="00008D"/>
                </a:solidFill>
              </a:rPr>
              <a:t>Attention aux sous critères &amp; pondération différente selon le programme de travail </a:t>
            </a:r>
          </a:p>
          <a:p>
            <a:pPr marL="285750" lvl="1" indent="-285750">
              <a:spcBef>
                <a:spcPts val="0"/>
              </a:spcBef>
              <a:spcAft>
                <a:spcPts val="1000"/>
              </a:spcAft>
            </a:pPr>
            <a:r>
              <a:rPr lang="fr-FR" sz="1600" dirty="0">
                <a:solidFill>
                  <a:schemeClr val="tx2"/>
                </a:solidFill>
              </a:rPr>
              <a:t>processus d’évaluation en </a:t>
            </a:r>
            <a:r>
              <a:rPr lang="fr-FR" sz="1600" b="1" dirty="0">
                <a:solidFill>
                  <a:schemeClr val="tx2"/>
                </a:solidFill>
              </a:rPr>
              <a:t>1 ou 2 étapes</a:t>
            </a:r>
          </a:p>
          <a:p>
            <a:pPr marL="285750" lvl="1" indent="-285750">
              <a:spcBef>
                <a:spcPts val="0"/>
              </a:spcBef>
              <a:spcAft>
                <a:spcPts val="1000"/>
              </a:spcAft>
            </a:pPr>
            <a:r>
              <a:rPr lang="fr-FR" sz="1600" b="1" dirty="0">
                <a:solidFill>
                  <a:schemeClr val="tx2"/>
                </a:solidFill>
              </a:rPr>
              <a:t>évaluation par les pairs</a:t>
            </a:r>
            <a:r>
              <a:rPr lang="fr-FR" sz="1600" dirty="0">
                <a:solidFill>
                  <a:schemeClr val="tx2"/>
                </a:solidFill>
              </a:rPr>
              <a:t>: comités d’experts indépendants, les « </a:t>
            </a:r>
            <a:r>
              <a:rPr lang="fr-FR" sz="1600" b="1" dirty="0">
                <a:solidFill>
                  <a:schemeClr val="tx2"/>
                </a:solidFill>
              </a:rPr>
              <a:t>experts-évaluateurs</a:t>
            </a:r>
            <a:r>
              <a:rPr lang="fr-FR" sz="1600" dirty="0">
                <a:solidFill>
                  <a:schemeClr val="tx2"/>
                </a:solidFill>
              </a:rPr>
              <a:t> »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600" dirty="0"/>
              <a:t>temps dévolu à l’évaluation: </a:t>
            </a:r>
            <a:r>
              <a:rPr lang="fr-FR" sz="1600" b="1" dirty="0"/>
              <a:t>5 mois maximum </a:t>
            </a:r>
            <a:r>
              <a:rPr lang="fr-FR" sz="1600" dirty="0"/>
              <a:t>(</a:t>
            </a:r>
            <a:r>
              <a:rPr lang="fr-FR" sz="1600" b="1" dirty="0"/>
              <a:t>+3 </a:t>
            </a:r>
            <a:r>
              <a:rPr lang="fr-FR" sz="1600" b="0" dirty="0"/>
              <a:t>contractualisation) </a:t>
            </a:r>
          </a:p>
          <a:p>
            <a:pPr>
              <a:spcAft>
                <a:spcPts val="1000"/>
              </a:spcAft>
            </a:pPr>
            <a:r>
              <a:rPr lang="fr-FR" sz="1600" dirty="0"/>
              <a:t>     </a:t>
            </a:r>
            <a:r>
              <a:rPr lang="fr-FR" sz="1600" b="0" dirty="0"/>
              <a:t>= </a:t>
            </a:r>
            <a:r>
              <a:rPr lang="fr-FR" sz="1600" dirty="0"/>
              <a:t>8 mois </a:t>
            </a:r>
            <a:r>
              <a:rPr lang="fr-FR" sz="1600" b="0" dirty="0" smtClean="0"/>
              <a:t>du </a:t>
            </a:r>
            <a:r>
              <a:rPr lang="fr-FR" sz="1600" b="0" dirty="0"/>
              <a:t>dépôt au début du projet «</a:t>
            </a:r>
            <a:r>
              <a:rPr lang="fr-FR" sz="1600" b="0" i="1" dirty="0"/>
              <a:t>time to </a:t>
            </a:r>
            <a:r>
              <a:rPr lang="fr-FR" sz="1600" b="0" i="1" dirty="0" err="1"/>
              <a:t>grant</a:t>
            </a:r>
            <a:r>
              <a:rPr lang="fr-FR" sz="1600" b="0" dirty="0"/>
              <a:t>»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500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taille des propositions réduite: </a:t>
            </a:r>
            <a:r>
              <a:rPr lang="fr-FR" sz="1500" b="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 B </a:t>
            </a:r>
            <a:r>
              <a:rPr lang="fr-FR" sz="1500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 45 pages max (CSA: 30) =&gt; moins d’infos demandées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500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notion de portefeuilles de projets: appels du Conseil européen de l’innovation (EIC) et missions</a:t>
            </a:r>
          </a:p>
          <a:p>
            <a:pPr>
              <a:spcAft>
                <a:spcPts val="1000"/>
              </a:spcAft>
            </a:pP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1000"/>
              </a:spcAft>
            </a:pPr>
            <a:r>
              <a:rPr lang="fr-FR" sz="1500" dirty="0"/>
              <a:t> 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930164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59998" y="1107364"/>
            <a:ext cx="8676498" cy="312258"/>
          </a:xfrm>
        </p:spPr>
        <p:txBody>
          <a:bodyPr/>
          <a:lstStyle/>
          <a:p>
            <a:r>
              <a:rPr lang="fr-FR" dirty="0"/>
              <a:t>Les coûts éligibles</a:t>
            </a:r>
            <a:endParaRPr lang="fr-FR" sz="20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359998" y="1707654"/>
            <a:ext cx="8424000" cy="3075846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fr-FR" sz="1600" b="1" dirty="0"/>
              <a:t>Il y a </a:t>
            </a:r>
            <a:r>
              <a:rPr lang="fr-FR" sz="1600" b="1" dirty="0">
                <a:solidFill>
                  <a:srgbClr val="4285F4"/>
                </a:solidFill>
              </a:rPr>
              <a:t>les coûts directs </a:t>
            </a:r>
            <a:r>
              <a:rPr lang="fr-FR" sz="1600" b="1" dirty="0"/>
              <a:t>(en lien direct avec le projet):</a:t>
            </a:r>
          </a:p>
          <a:p>
            <a:pPr marL="537750" lvl="1" indent="-285750">
              <a:spcBef>
                <a:spcPts val="300"/>
              </a:spcBef>
              <a:spcAft>
                <a:spcPts val="200"/>
              </a:spcAft>
            </a:pPr>
            <a:r>
              <a:rPr lang="fr-FR" sz="1400" dirty="0">
                <a:solidFill>
                  <a:schemeClr val="tx2"/>
                </a:solidFill>
              </a:rPr>
              <a:t>coûts de personnel </a:t>
            </a:r>
            <a:r>
              <a:rPr lang="fr-FR" sz="1600" b="1" dirty="0">
                <a:solidFill>
                  <a:srgbClr val="4285F4"/>
                </a:solidFill>
              </a:rPr>
              <a:t>A</a:t>
            </a:r>
            <a:r>
              <a:rPr lang="fr-FR" sz="1400" dirty="0">
                <a:solidFill>
                  <a:srgbClr val="4285F4"/>
                </a:solidFill>
              </a:rPr>
              <a:t> </a:t>
            </a:r>
          </a:p>
          <a:p>
            <a:pPr marL="537750" lvl="1" indent="-285750">
              <a:spcBef>
                <a:spcPts val="300"/>
              </a:spcBef>
              <a:spcAft>
                <a:spcPts val="200"/>
              </a:spcAft>
            </a:pPr>
            <a:r>
              <a:rPr lang="fr-FR" sz="1400" i="1" dirty="0">
                <a:solidFill>
                  <a:schemeClr val="tx2"/>
                </a:solidFill>
              </a:rPr>
              <a:t>subcontracting </a:t>
            </a:r>
            <a:r>
              <a:rPr lang="fr-FR" sz="1200" i="1" dirty="0">
                <a:solidFill>
                  <a:schemeClr val="tx2"/>
                </a:solidFill>
              </a:rPr>
              <a:t>(sous-traitance)</a:t>
            </a:r>
            <a:r>
              <a:rPr lang="fr-FR" sz="1200" dirty="0">
                <a:solidFill>
                  <a:schemeClr val="tx2"/>
                </a:solidFill>
              </a:rPr>
              <a:t> </a:t>
            </a:r>
            <a:r>
              <a:rPr lang="fr-FR" sz="1600" b="1" dirty="0">
                <a:solidFill>
                  <a:srgbClr val="4285F4"/>
                </a:solidFill>
              </a:rPr>
              <a:t>B</a:t>
            </a:r>
          </a:p>
          <a:p>
            <a:pPr marL="537750" lvl="1" indent="-285750">
              <a:spcBef>
                <a:spcPts val="300"/>
              </a:spcBef>
              <a:spcAft>
                <a:spcPts val="200"/>
              </a:spcAft>
            </a:pPr>
            <a:r>
              <a:rPr lang="fr-FR" sz="1400" dirty="0">
                <a:solidFill>
                  <a:schemeClr val="tx2"/>
                </a:solidFill>
              </a:rPr>
              <a:t>coûts d’achat </a:t>
            </a:r>
            <a:r>
              <a:rPr lang="fr-FR" sz="1600" b="1" dirty="0">
                <a:solidFill>
                  <a:srgbClr val="4285F4"/>
                </a:solidFill>
              </a:rPr>
              <a:t>C</a:t>
            </a:r>
            <a:r>
              <a:rPr lang="fr-FR" sz="1300" dirty="0"/>
              <a:t>	</a:t>
            </a:r>
            <a:r>
              <a:rPr lang="fr-FR" sz="1400" dirty="0">
                <a:solidFill>
                  <a:schemeClr val="tx2"/>
                </a:solidFill>
              </a:rPr>
              <a:t>- déplacements &amp; frais de subsistance</a:t>
            </a:r>
          </a:p>
          <a:p>
            <a:pPr>
              <a:spcAft>
                <a:spcPts val="200"/>
              </a:spcAft>
            </a:pPr>
            <a:r>
              <a:rPr lang="fr-FR" sz="1400" b="0" dirty="0"/>
              <a:t>		- équipements: amortissement</a:t>
            </a:r>
          </a:p>
          <a:p>
            <a:pPr>
              <a:spcAft>
                <a:spcPts val="200"/>
              </a:spcAft>
            </a:pPr>
            <a:r>
              <a:rPr lang="fr-FR" sz="1400" b="0" dirty="0"/>
              <a:t>		- autres biens, travaux et services: consommables, …</a:t>
            </a:r>
          </a:p>
          <a:p>
            <a:pPr marL="537750" lvl="1" indent="-285750">
              <a:spcBef>
                <a:spcPts val="300"/>
              </a:spcBef>
              <a:spcAft>
                <a:spcPts val="200"/>
              </a:spcAft>
            </a:pPr>
            <a:r>
              <a:rPr lang="fr-FR" sz="1400" dirty="0">
                <a:solidFill>
                  <a:schemeClr val="tx2"/>
                </a:solidFill>
              </a:rPr>
              <a:t>autres catégories de coûts </a:t>
            </a:r>
            <a:r>
              <a:rPr lang="fr-FR" sz="1600" b="1" dirty="0">
                <a:solidFill>
                  <a:srgbClr val="4285F4"/>
                </a:solidFill>
              </a:rPr>
              <a:t>D</a:t>
            </a:r>
            <a:r>
              <a:rPr lang="fr-FR" sz="1400" b="1" dirty="0">
                <a:solidFill>
                  <a:srgbClr val="4285F4"/>
                </a:solidFill>
              </a:rPr>
              <a:t> </a:t>
            </a:r>
            <a:r>
              <a:rPr lang="fr-FR" sz="1400" dirty="0" smtClean="0">
                <a:solidFill>
                  <a:schemeClr val="tx2"/>
                </a:solidFill>
              </a:rPr>
              <a:t>dont </a:t>
            </a:r>
            <a:r>
              <a:rPr lang="fr-FR" sz="1400" dirty="0">
                <a:solidFill>
                  <a:schemeClr val="tx2"/>
                </a:solidFill>
              </a:rPr>
              <a:t>la facturation </a:t>
            </a:r>
            <a:r>
              <a:rPr lang="fr-FR" sz="1400" dirty="0" smtClean="0">
                <a:solidFill>
                  <a:schemeClr val="tx2"/>
                </a:solidFill>
              </a:rPr>
              <a:t>interne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actives </a:t>
            </a:r>
            <a:r>
              <a:rPr lang="fr-FR" sz="1400" b="1" dirty="0">
                <a:solidFill>
                  <a:schemeClr val="accent3">
                    <a:lumMod val="75000"/>
                  </a:schemeClr>
                </a:solidFill>
              </a:rPr>
              <a:t>selon l’appel </a:t>
            </a:r>
            <a:endParaRPr lang="fr-FR" sz="1400" dirty="0">
              <a:solidFill>
                <a:schemeClr val="accent3">
                  <a:lumMod val="75000"/>
                </a:schemeClr>
              </a:solidFill>
            </a:endParaRPr>
          </a:p>
          <a:p>
            <a:pPr marL="2066925" indent="-2066925">
              <a:spcBef>
                <a:spcPts val="800"/>
              </a:spcBef>
            </a:pPr>
            <a:r>
              <a:rPr lang="fr-FR" sz="1600" dirty="0">
                <a:solidFill>
                  <a:srgbClr val="4285F4"/>
                </a:solidFill>
              </a:rPr>
              <a:t>+ les coûts indirects </a:t>
            </a:r>
            <a:r>
              <a:rPr lang="fr-FR" sz="1600" dirty="0"/>
              <a:t>: </a:t>
            </a:r>
            <a:r>
              <a:rPr lang="fr-FR" sz="1600" b="1" dirty="0"/>
              <a:t>taux forfaitaire de 25% des coûts directs </a:t>
            </a:r>
            <a:r>
              <a:rPr lang="fr-FR" sz="1600" dirty="0">
                <a:solidFill>
                  <a:srgbClr val="4285F4"/>
                </a:solidFill>
              </a:rPr>
              <a:t>E</a:t>
            </a:r>
            <a:r>
              <a:rPr lang="fr-FR" sz="1400" dirty="0">
                <a:solidFill>
                  <a:srgbClr val="4285F4"/>
                </a:solidFill>
              </a:rPr>
              <a:t> </a:t>
            </a:r>
            <a:r>
              <a:rPr lang="fr-FR" sz="1400" b="0" dirty="0"/>
              <a:t>(sauf </a:t>
            </a:r>
            <a:r>
              <a:rPr lang="fr-FR" sz="1400" b="0" i="1" dirty="0"/>
              <a:t>subcontracting, facturation interne</a:t>
            </a:r>
            <a:r>
              <a:rPr lang="fr-FR" sz="1400" b="0" dirty="0"/>
              <a:t>)</a:t>
            </a:r>
            <a:endParaRPr lang="fr-FR" sz="400" b="0" dirty="0"/>
          </a:p>
          <a:p>
            <a:pPr>
              <a:spcBef>
                <a:spcPts val="1200"/>
              </a:spcBef>
            </a:pPr>
            <a:r>
              <a:rPr lang="fr-FR" sz="1200" b="1" i="1" dirty="0"/>
              <a:t> </a:t>
            </a:r>
            <a:r>
              <a:rPr lang="fr-FR" sz="1200" i="1" dirty="0"/>
              <a:t>A noter: c</a:t>
            </a:r>
            <a:r>
              <a:rPr lang="fr-FR" sz="1200" b="1" i="1" dirty="0"/>
              <a:t>es catégories de coûts s’appliquent dans le cadre du MGA général.</a:t>
            </a:r>
          </a:p>
        </p:txBody>
      </p:sp>
    </p:spTree>
    <p:extLst>
      <p:ext uri="{BB962C8B-B14F-4D97-AF65-F5344CB8AC3E}">
        <p14:creationId xmlns:p14="http://schemas.microsoft.com/office/powerpoint/2010/main" val="1679399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090653" y="267345"/>
            <a:ext cx="3090683" cy="720080"/>
          </a:xfrm>
        </p:spPr>
        <p:txBody>
          <a:bodyPr/>
          <a:lstStyle/>
          <a:p>
            <a:r>
              <a:rPr lang="fr-FR" dirty="0"/>
              <a:t>Les coûts éligibles: </a:t>
            </a:r>
            <a:br>
              <a:rPr lang="fr-FR" dirty="0"/>
            </a:br>
            <a:r>
              <a:rPr lang="fr-FR" dirty="0"/>
              <a:t>l’annexe budgétaire</a:t>
            </a:r>
            <a:endParaRPr lang="fr-FR" sz="2000" dirty="0"/>
          </a:p>
        </p:txBody>
      </p:sp>
      <p:pic>
        <p:nvPicPr>
          <p:cNvPr id="9" name="Google Shape;811;gcacee340bc_0_131"/>
          <p:cNvPicPr preferRelativeResize="0">
            <a:picLocks noGrp="1"/>
          </p:cNvPicPr>
          <p:nvPr>
            <p:ph sz="quarter" idx="14"/>
          </p:nvPr>
        </p:nvPicPr>
        <p:blipFill rotWithShape="1">
          <a:blip r:embed="rId2">
            <a:alphaModFix/>
          </a:blip>
          <a:srcRect b="1149"/>
          <a:stretch/>
        </p:blipFill>
        <p:spPr>
          <a:xfrm>
            <a:off x="455316" y="965980"/>
            <a:ext cx="7929195" cy="419981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709737" y="185167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accent3"/>
                </a:solidFill>
              </a:rPr>
              <a:t>A</a:t>
            </a:r>
            <a:endParaRPr lang="fr-FR" sz="2000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6" y="185167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accent3"/>
                </a:solidFill>
              </a:rPr>
              <a:t>B</a:t>
            </a:r>
            <a:endParaRPr lang="fr-FR" sz="2000" dirty="0">
              <a:solidFill>
                <a:schemeClr val="accent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22803" y="1853109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accent3"/>
                </a:solidFill>
              </a:rPr>
              <a:t>C</a:t>
            </a:r>
            <a:endParaRPr lang="fr-FR" sz="2000" dirty="0">
              <a:solidFill>
                <a:schemeClr val="accent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51920" y="185167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accent3"/>
                </a:solidFill>
              </a:rPr>
              <a:t>D</a:t>
            </a:r>
            <a:endParaRPr lang="fr-FR" sz="2000" dirty="0">
              <a:solidFill>
                <a:schemeClr val="accent3"/>
              </a:solidFill>
            </a:endParaRPr>
          </a:p>
        </p:txBody>
      </p:sp>
      <p:sp>
        <p:nvSpPr>
          <p:cNvPr id="8" name="Flèche droite 7"/>
          <p:cNvSpPr/>
          <p:nvPr/>
        </p:nvSpPr>
        <p:spPr>
          <a:xfrm rot="3979988">
            <a:off x="1439733" y="1570066"/>
            <a:ext cx="579977" cy="144165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 rot="3979988">
            <a:off x="1899010" y="1563581"/>
            <a:ext cx="579977" cy="144165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droite 10"/>
          <p:cNvSpPr/>
          <p:nvPr/>
        </p:nvSpPr>
        <p:spPr>
          <a:xfrm rot="3979988">
            <a:off x="2432814" y="1570066"/>
            <a:ext cx="579977" cy="144165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 rot="3979988">
            <a:off x="3575408" y="1570067"/>
            <a:ext cx="579977" cy="144165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462201" y="1851670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accent3"/>
                </a:solidFill>
              </a:rPr>
              <a:t>E</a:t>
            </a:r>
          </a:p>
        </p:txBody>
      </p:sp>
      <p:sp>
        <p:nvSpPr>
          <p:cNvPr id="15" name="Flèche droite 14"/>
          <p:cNvSpPr/>
          <p:nvPr/>
        </p:nvSpPr>
        <p:spPr>
          <a:xfrm rot="3979988">
            <a:off x="4159063" y="1570067"/>
            <a:ext cx="579977" cy="144165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56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59998" y="1107364"/>
            <a:ext cx="8424000" cy="398141"/>
          </a:xfrm>
        </p:spPr>
        <p:txBody>
          <a:bodyPr/>
          <a:lstStyle/>
          <a:p>
            <a:r>
              <a:rPr lang="fr-FR" dirty="0"/>
              <a:t>Les tierces parties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359998" y="1563638"/>
            <a:ext cx="8424000" cy="3240360"/>
          </a:xfrm>
          <a:ln>
            <a:noFill/>
          </a:ln>
        </p:spPr>
        <p:txBody>
          <a:bodyPr/>
          <a:lstStyle/>
          <a:p>
            <a:pPr lvl="0">
              <a:lnSpc>
                <a:spcPct val="90000"/>
              </a:lnSpc>
              <a:spcAft>
                <a:spcPts val="1200"/>
              </a:spcAft>
              <a:buClr>
                <a:schemeClr val="accent3"/>
              </a:buClr>
            </a:pPr>
            <a:r>
              <a:rPr lang="fr-FR" sz="1800" b="1" dirty="0">
                <a:solidFill>
                  <a:schemeClr val="accent3"/>
                </a:solidFill>
              </a:rPr>
              <a:t>=&gt; </a:t>
            </a:r>
            <a:r>
              <a:rPr lang="fr-FR" sz="1800" b="1" dirty="0" smtClean="0"/>
              <a:t>Lorsqu’un bénéficiaire </a:t>
            </a:r>
            <a:r>
              <a:rPr lang="fr-FR" sz="1800" b="1" dirty="0"/>
              <a:t>ne peut </a:t>
            </a:r>
            <a:r>
              <a:rPr lang="fr-FR" sz="1800" b="1" dirty="0" smtClean="0"/>
              <a:t>réaliser lui-même </a:t>
            </a:r>
            <a:r>
              <a:rPr lang="fr-FR" sz="1800" dirty="0"/>
              <a:t>une tâche ou </a:t>
            </a:r>
            <a:r>
              <a:rPr lang="fr-FR" sz="1800" b="1" dirty="0"/>
              <a:t>n’a pas la ressource </a:t>
            </a:r>
            <a:r>
              <a:rPr lang="fr-FR" sz="1800" b="1" dirty="0" smtClean="0"/>
              <a:t>adéquate, </a:t>
            </a:r>
            <a:r>
              <a:rPr lang="fr-FR" sz="1800" b="1" dirty="0"/>
              <a:t>il peut fait appel à des </a:t>
            </a:r>
            <a:r>
              <a:rPr lang="fr-FR" sz="1800" b="1" dirty="0" smtClean="0"/>
              <a:t>tiers, non signataires du contrat:</a:t>
            </a:r>
            <a:endParaRPr lang="fr-FR" sz="1800" b="1" dirty="0"/>
          </a:p>
          <a:p>
            <a:pPr marL="285750" lvl="0" indent="-285750">
              <a:lnSpc>
                <a:spcPct val="90000"/>
              </a:lnSpc>
              <a:spcAft>
                <a:spcPts val="1000"/>
              </a:spcAft>
              <a:buClr>
                <a:schemeClr val="accent3"/>
              </a:buClr>
              <a:buFont typeface="Wingdings" panose="05000000000000000000" pitchFamily="2" charset="2"/>
              <a:buChar char="v"/>
            </a:pPr>
            <a:r>
              <a:rPr lang="fr-FR" sz="1800" dirty="0"/>
              <a:t>a</a:t>
            </a:r>
            <a:r>
              <a:rPr lang="fr-FR" sz="1800" b="1" dirty="0"/>
              <a:t>vec </a:t>
            </a:r>
            <a:r>
              <a:rPr lang="fr-FR" sz="1800" b="1" dirty="0" smtClean="0"/>
              <a:t>financement</a:t>
            </a:r>
            <a:endParaRPr lang="fr-FR" sz="1800" b="1" dirty="0"/>
          </a:p>
          <a:p>
            <a:pPr marL="482600" lvl="0" indent="-34290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SzPts val="1400"/>
              <a:buFont typeface="Wingdings" panose="05000000000000000000" pitchFamily="2" charset="2"/>
              <a:buChar char="v"/>
            </a:pPr>
            <a:r>
              <a:rPr lang="fr-FR" sz="1600" b="0" dirty="0"/>
              <a:t>entité affiliée (article </a:t>
            </a:r>
            <a:r>
              <a:rPr lang="fr-FR" sz="1600" b="0" dirty="0" smtClean="0"/>
              <a:t>8 MGA) </a:t>
            </a:r>
            <a:r>
              <a:rPr lang="fr-FR" sz="1600" b="0" i="1" dirty="0" smtClean="0"/>
              <a:t>- </a:t>
            </a:r>
            <a:r>
              <a:rPr lang="fr-FR" sz="1600" b="0" i="1" dirty="0"/>
              <a:t>rapport financier </a:t>
            </a:r>
            <a:r>
              <a:rPr lang="fr-FR" sz="1600" b="0" i="1" dirty="0" smtClean="0"/>
              <a:t>distinct </a:t>
            </a:r>
            <a:r>
              <a:rPr lang="fr-FR" sz="1600" b="0" dirty="0" smtClean="0"/>
              <a:t>(tierce </a:t>
            </a:r>
            <a:r>
              <a:rPr lang="fr-FR" sz="1600" b="0" dirty="0"/>
              <a:t>partie liée dans </a:t>
            </a:r>
            <a:r>
              <a:rPr lang="fr-FR" sz="1600" b="0" dirty="0" smtClean="0"/>
              <a:t>H2020)</a:t>
            </a:r>
            <a:endParaRPr lang="fr-FR" sz="1600" b="0" dirty="0"/>
          </a:p>
          <a:p>
            <a:pPr marL="482600" lvl="0" indent="-342900">
              <a:spcAft>
                <a:spcPts val="600"/>
              </a:spcAft>
              <a:buClr>
                <a:schemeClr val="accent3"/>
              </a:buClr>
              <a:buSzPts val="1400"/>
              <a:buFont typeface="Wingdings" panose="05000000000000000000" pitchFamily="2" charset="2"/>
              <a:buChar char="v"/>
            </a:pPr>
            <a:r>
              <a:rPr lang="fr-FR" sz="1600" b="0" dirty="0"/>
              <a:t>tiers mettant à disposition des ressources contre remboursement (coûts déclarés dans les catégories usuelles du bénéficiaire auquel il est rattaché + fournir un contrat </a:t>
            </a:r>
            <a:r>
              <a:rPr lang="fr-FR" sz="1600" b="0" i="1" dirty="0"/>
              <a:t>ad hoc</a:t>
            </a:r>
            <a:r>
              <a:rPr lang="fr-FR" sz="1600" b="0" dirty="0"/>
              <a:t>)</a:t>
            </a:r>
          </a:p>
          <a:p>
            <a:pPr marL="482600" indent="-342900">
              <a:spcAft>
                <a:spcPts val="600"/>
              </a:spcAft>
              <a:buClr>
                <a:schemeClr val="accent3"/>
              </a:buClr>
              <a:buSzPts val="1400"/>
              <a:buFont typeface="Wingdings" panose="05000000000000000000" pitchFamily="2" charset="2"/>
              <a:buChar char="v"/>
            </a:pPr>
            <a:r>
              <a:rPr lang="fr-FR" sz="1600" b="0" i="1" dirty="0" smtClean="0"/>
              <a:t>subcontracting</a:t>
            </a:r>
            <a:r>
              <a:rPr lang="fr-FR" sz="1600" b="0" dirty="0" smtClean="0"/>
              <a:t> </a:t>
            </a:r>
            <a:r>
              <a:rPr lang="fr-FR" sz="1600" b="0" dirty="0"/>
              <a:t>– </a:t>
            </a:r>
            <a:r>
              <a:rPr lang="fr-FR" sz="1600" b="0" i="1" dirty="0"/>
              <a:t>pas de coûts </a:t>
            </a:r>
            <a:r>
              <a:rPr lang="fr-FR" sz="1600" b="0" i="1" dirty="0" smtClean="0"/>
              <a:t>indirects</a:t>
            </a:r>
          </a:p>
          <a:p>
            <a:pPr marL="482600" indent="-342900">
              <a:spcAft>
                <a:spcPts val="600"/>
              </a:spcAft>
              <a:buClr>
                <a:schemeClr val="accent3"/>
              </a:buClr>
              <a:buSzPts val="1400"/>
              <a:buFont typeface="Wingdings" panose="05000000000000000000" pitchFamily="2" charset="2"/>
              <a:buChar char="v"/>
            </a:pPr>
            <a:r>
              <a:rPr lang="fr-FR" sz="1600" b="0" dirty="0" smtClean="0"/>
              <a:t>tiers </a:t>
            </a:r>
            <a:r>
              <a:rPr lang="fr-FR" sz="1600" b="0" dirty="0"/>
              <a:t>mettant à disposition des ressources « gratuitement » (article 9.2 MGA</a:t>
            </a:r>
            <a:r>
              <a:rPr lang="fr-FR" sz="1600" b="0" dirty="0" smtClean="0"/>
              <a:t>)</a:t>
            </a:r>
            <a:endParaRPr lang="fr-FR" sz="1600" b="0" i="1" dirty="0"/>
          </a:p>
          <a:p>
            <a:pPr marL="285750" lvl="0" indent="-285750">
              <a:spcBef>
                <a:spcPts val="600"/>
              </a:spcBef>
              <a:spcAft>
                <a:spcPts val="10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fr-FR" sz="1800" dirty="0"/>
              <a:t>s</a:t>
            </a:r>
            <a:r>
              <a:rPr lang="fr-FR" sz="1800" b="1" dirty="0"/>
              <a:t>ans financement</a:t>
            </a:r>
          </a:p>
          <a:p>
            <a:pPr marL="482600" lvl="0" indent="-342900">
              <a:lnSpc>
                <a:spcPct val="90000"/>
              </a:lnSpc>
              <a:spcAft>
                <a:spcPts val="600"/>
              </a:spcAft>
              <a:buClr>
                <a:schemeClr val="accent3">
                  <a:lumMod val="75000"/>
                </a:schemeClr>
              </a:buClr>
              <a:buSzPts val="1400"/>
              <a:buFont typeface="Wingdings" panose="05000000000000000000" pitchFamily="2" charset="2"/>
              <a:buChar char="v"/>
            </a:pPr>
            <a:r>
              <a:rPr lang="fr-FR" sz="1600" b="0" dirty="0"/>
              <a:t>partenaire associé (article </a:t>
            </a:r>
            <a:r>
              <a:rPr lang="fr-FR" sz="1600" b="0" dirty="0" smtClean="0"/>
              <a:t>9.1 MGA) </a:t>
            </a:r>
            <a:r>
              <a:rPr lang="fr-FR" sz="1600" b="0" i="1" dirty="0"/>
              <a:t>i</a:t>
            </a:r>
            <a:r>
              <a:rPr lang="fr-FR" sz="1600" b="0" i="1" dirty="0" smtClean="0"/>
              <a:t>ndiqué pour les pays tiers non </a:t>
            </a:r>
            <a:r>
              <a:rPr lang="fr-FR" sz="1600" b="0" i="1" dirty="0" smtClean="0"/>
              <a:t>financés</a:t>
            </a:r>
            <a:endParaRPr lang="fr-FR" sz="1600" b="0" i="1" dirty="0"/>
          </a:p>
        </p:txBody>
      </p:sp>
    </p:spTree>
    <p:extLst>
      <p:ext uri="{BB962C8B-B14F-4D97-AF65-F5344CB8AC3E}">
        <p14:creationId xmlns:p14="http://schemas.microsoft.com/office/powerpoint/2010/main" val="1366250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59998" y="1107364"/>
            <a:ext cx="8424000" cy="398141"/>
          </a:xfrm>
        </p:spPr>
        <p:txBody>
          <a:bodyPr/>
          <a:lstStyle/>
          <a:p>
            <a:r>
              <a:rPr lang="fr-FR" dirty="0"/>
              <a:t>Les tierces </a:t>
            </a:r>
            <a:r>
              <a:rPr lang="fr-FR" dirty="0" smtClean="0"/>
              <a:t>parties: mise à disposition de ressources</a:t>
            </a:r>
            <a:endParaRPr lang="fr-FR" dirty="0"/>
          </a:p>
        </p:txBody>
      </p:sp>
      <p:sp>
        <p:nvSpPr>
          <p:cNvPr id="7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359998" y="1563638"/>
            <a:ext cx="8424000" cy="3456384"/>
          </a:xfrm>
          <a:ln>
            <a:noFill/>
          </a:ln>
        </p:spPr>
        <p:txBody>
          <a:bodyPr/>
          <a:lstStyle/>
          <a:p>
            <a:pPr lvl="0">
              <a:lnSpc>
                <a:spcPct val="90000"/>
              </a:lnSpc>
              <a:spcAft>
                <a:spcPts val="1200"/>
              </a:spcAft>
              <a:buClr>
                <a:schemeClr val="accent3"/>
              </a:buClr>
            </a:pPr>
            <a:r>
              <a:rPr lang="fr-FR" sz="1800" b="1" dirty="0">
                <a:solidFill>
                  <a:schemeClr val="accent3"/>
                </a:solidFill>
              </a:rPr>
              <a:t>=&gt; </a:t>
            </a:r>
            <a:r>
              <a:rPr lang="fr-FR" sz="1600" b="1" dirty="0" smtClean="0"/>
              <a:t>Un tiers peut mettre à disposition d’un b</a:t>
            </a:r>
            <a:r>
              <a:rPr lang="fr-FR" sz="1600" dirty="0" smtClean="0"/>
              <a:t>énéficiaire du projet une ressource:</a:t>
            </a:r>
            <a:endParaRPr lang="fr-FR" sz="1600" b="1" dirty="0"/>
          </a:p>
          <a:p>
            <a:pPr marL="285750" lvl="0" indent="-285750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v"/>
            </a:pPr>
            <a:r>
              <a:rPr lang="fr-FR" sz="1800" dirty="0"/>
              <a:t>contre </a:t>
            </a:r>
            <a:r>
              <a:rPr lang="fr-FR" sz="1800" dirty="0" smtClean="0"/>
              <a:t>remboursement</a:t>
            </a:r>
            <a:endParaRPr lang="fr-FR" sz="1800" b="1" dirty="0" smtClean="0"/>
          </a:p>
          <a:p>
            <a:pPr marL="482600" lvl="0" indent="-34290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SzPts val="1400"/>
              <a:buFont typeface="Wingdings" panose="05000000000000000000" pitchFamily="2" charset="2"/>
              <a:buChar char="v"/>
            </a:pPr>
            <a:r>
              <a:rPr lang="fr-FR" sz="1600" b="0" dirty="0" smtClean="0"/>
              <a:t>Contractualisation: contrat </a:t>
            </a:r>
            <a:r>
              <a:rPr lang="fr-FR" sz="1600" b="0" i="1" dirty="0" smtClean="0"/>
              <a:t>ad hoc </a:t>
            </a:r>
            <a:r>
              <a:rPr lang="fr-FR" sz="1600" b="0" dirty="0" smtClean="0"/>
              <a:t>à établir entre le bénéficiaire et le tiers spécifiant: projet, conditions de mise à disposition, modalités remboursement du coût</a:t>
            </a:r>
          </a:p>
          <a:p>
            <a:pPr marL="482600" lvl="0" indent="-34290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SzPts val="1400"/>
              <a:buFont typeface="Wingdings" panose="05000000000000000000" pitchFamily="2" charset="2"/>
              <a:buChar char="v"/>
            </a:pPr>
            <a:r>
              <a:rPr lang="fr-FR" sz="1600" b="0" dirty="0" smtClean="0"/>
              <a:t>Suivi projet: le coût </a:t>
            </a:r>
            <a:r>
              <a:rPr lang="fr-FR" sz="1600" u="sng" dirty="0" smtClean="0"/>
              <a:t>sans marge </a:t>
            </a:r>
            <a:r>
              <a:rPr lang="fr-FR" sz="1600" b="0" dirty="0" smtClean="0"/>
              <a:t>à reporter par le bénéficiaire dans ses rapports financiers, </a:t>
            </a:r>
            <a:r>
              <a:rPr lang="fr-FR" sz="1600" dirty="0" smtClean="0"/>
              <a:t>au sein des catégories de coûts usuelles</a:t>
            </a:r>
          </a:p>
          <a:p>
            <a:pPr marL="482600" lvl="0" indent="-342900">
              <a:lnSpc>
                <a:spcPct val="90000"/>
              </a:lnSpc>
              <a:spcAft>
                <a:spcPts val="600"/>
              </a:spcAft>
              <a:buClr>
                <a:schemeClr val="accent3"/>
              </a:buClr>
              <a:buSzPts val="1400"/>
              <a:buFont typeface="Wingdings" panose="05000000000000000000" pitchFamily="2" charset="2"/>
              <a:buChar char="v"/>
            </a:pPr>
            <a:r>
              <a:rPr lang="fr-FR" sz="1600" b="0" dirty="0"/>
              <a:t>M</a:t>
            </a:r>
            <a:r>
              <a:rPr lang="fr-FR" sz="1600" b="0" dirty="0" smtClean="0"/>
              <a:t>ontage: à indiquer dans le budget du bénéficiaire (Annexe 2)</a:t>
            </a:r>
          </a:p>
          <a:p>
            <a:pPr marL="285750" indent="-285750">
              <a:spcBef>
                <a:spcPts val="1200"/>
              </a:spcBef>
              <a:spcAft>
                <a:spcPts val="800"/>
              </a:spcAft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fr-FR" sz="1800" dirty="0" smtClean="0"/>
              <a:t>ou </a:t>
            </a:r>
            <a:r>
              <a:rPr lang="fr-FR" sz="1800" dirty="0" smtClean="0"/>
              <a:t>gratuitement</a:t>
            </a:r>
            <a:endParaRPr lang="fr-FR" sz="1800" b="1" dirty="0"/>
          </a:p>
          <a:p>
            <a:pPr marL="482600" lvl="0" indent="-342900">
              <a:lnSpc>
                <a:spcPct val="90000"/>
              </a:lnSpc>
              <a:spcAft>
                <a:spcPts val="600"/>
              </a:spcAft>
              <a:buClr>
                <a:schemeClr val="accent3">
                  <a:lumMod val="75000"/>
                </a:schemeClr>
              </a:buClr>
              <a:buSzPts val="1400"/>
              <a:buFont typeface="Wingdings" panose="05000000000000000000" pitchFamily="2" charset="2"/>
              <a:buChar char="v"/>
            </a:pPr>
            <a:r>
              <a:rPr lang="fr-FR" sz="1600" b="0" dirty="0" smtClean="0"/>
              <a:t>Montage: </a:t>
            </a:r>
            <a:r>
              <a:rPr lang="fr-FR" sz="1600" dirty="0" smtClean="0"/>
              <a:t>compléter le tableau 3.1j </a:t>
            </a:r>
            <a:r>
              <a:rPr lang="fr-FR" sz="1600" b="0" dirty="0" smtClean="0"/>
              <a:t>de la proposition </a:t>
            </a:r>
            <a:r>
              <a:rPr lang="fr-FR" sz="1600" b="0" dirty="0" smtClean="0"/>
              <a:t>+ </a:t>
            </a:r>
            <a:r>
              <a:rPr lang="fr-FR" sz="1600" dirty="0" smtClean="0"/>
              <a:t>coût à </a:t>
            </a:r>
            <a:r>
              <a:rPr lang="fr-FR" sz="1600" dirty="0" smtClean="0"/>
              <a:t>ajouter au budget</a:t>
            </a:r>
          </a:p>
          <a:p>
            <a:pPr marL="482600" indent="-342900">
              <a:lnSpc>
                <a:spcPct val="90000"/>
              </a:lnSpc>
              <a:spcAft>
                <a:spcPts val="600"/>
              </a:spcAft>
              <a:buClr>
                <a:schemeClr val="accent3">
                  <a:lumMod val="75000"/>
                </a:schemeClr>
              </a:buClr>
              <a:buSzPts val="1400"/>
              <a:buFont typeface="Wingdings" panose="05000000000000000000" pitchFamily="2" charset="2"/>
              <a:buChar char="v"/>
            </a:pPr>
            <a:r>
              <a:rPr lang="fr-FR" sz="1600" b="0" dirty="0"/>
              <a:t>Contractualisation: demander ajout de l’article 9.2 MGA </a:t>
            </a:r>
          </a:p>
          <a:p>
            <a:pPr marL="482600" lvl="0" indent="-342900">
              <a:lnSpc>
                <a:spcPct val="90000"/>
              </a:lnSpc>
              <a:spcAft>
                <a:spcPts val="600"/>
              </a:spcAft>
              <a:buClr>
                <a:schemeClr val="accent3">
                  <a:lumMod val="75000"/>
                </a:schemeClr>
              </a:buClr>
              <a:buSzPts val="1400"/>
              <a:buFont typeface="Wingdings" panose="05000000000000000000" pitchFamily="2" charset="2"/>
              <a:buChar char="v"/>
            </a:pPr>
            <a:endParaRPr lang="fr-FR" sz="1600" u="sng" dirty="0"/>
          </a:p>
        </p:txBody>
      </p:sp>
    </p:spTree>
    <p:extLst>
      <p:ext uri="{BB962C8B-B14F-4D97-AF65-F5344CB8AC3E}">
        <p14:creationId xmlns:p14="http://schemas.microsoft.com/office/powerpoint/2010/main" val="1350331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7E13963-6034-4C5F-B83F-71C577010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32DBA9E3-71F2-4138-9C72-56FBBBBE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dimension du genre dans Horizon Europe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53748287-4FD0-4574-A764-C97D014162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3089576"/>
              </p:ext>
            </p:extLst>
          </p:nvPr>
        </p:nvGraphicFramePr>
        <p:xfrm>
          <a:off x="683568" y="1563638"/>
          <a:ext cx="792088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79512" y="4443958"/>
            <a:ext cx="9289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i="1" dirty="0" smtClean="0">
                <a:solidFill>
                  <a:schemeClr val="tx2"/>
                </a:solidFill>
                <a:hlinkClick r:id="rId7"/>
              </a:rPr>
              <a:t>Pour en savoir plus, lisez notre article</a:t>
            </a:r>
            <a:r>
              <a:rPr lang="fr-FR" sz="1600" i="1" dirty="0" smtClean="0">
                <a:solidFill>
                  <a:schemeClr val="tx2"/>
                </a:solidFill>
              </a:rPr>
              <a:t> sur le guide publié par la CE et les conditions du GEP</a:t>
            </a:r>
            <a:endParaRPr lang="fr-FR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89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251520" y="3392007"/>
            <a:ext cx="8676962" cy="835927"/>
          </a:xfrm>
          <a:prstGeom prst="roundRect">
            <a:avLst/>
          </a:prstGeom>
          <a:gradFill flip="none" rotWithShape="1">
            <a:gsLst>
              <a:gs pos="0">
                <a:schemeClr val="accent3">
                  <a:alpha val="5000"/>
                  <a:lumMod val="20000"/>
                  <a:lumOff val="80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science ouverte dans Horizon Europe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251520" y="1635646"/>
            <a:ext cx="8712968" cy="1560875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359998" y="1740669"/>
            <a:ext cx="8532482" cy="320734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1600" b="0" dirty="0">
                <a:latin typeface="Arial" pitchFamily="34" charset="0"/>
              </a:rPr>
              <a:t>Le bénéficiaire qui </a:t>
            </a:r>
            <a:r>
              <a:rPr lang="fr-FR" sz="1600" dirty="0">
                <a:latin typeface="Arial" pitchFamily="34" charset="0"/>
              </a:rPr>
              <a:t>publie</a:t>
            </a:r>
            <a:r>
              <a:rPr lang="fr-FR" sz="1600" b="0" dirty="0">
                <a:latin typeface="Arial" pitchFamily="34" charset="0"/>
              </a:rPr>
              <a:t> un article revu par les pairs doit déposer une version électronique </a:t>
            </a:r>
            <a:r>
              <a:rPr lang="fr-FR" sz="1600" b="0" i="1" dirty="0">
                <a:latin typeface="Arial" pitchFamily="34" charset="0"/>
              </a:rPr>
              <a:t>ou</a:t>
            </a:r>
            <a:r>
              <a:rPr lang="fr-FR" sz="1600" b="0" dirty="0">
                <a:latin typeface="Arial" pitchFamily="34" charset="0"/>
              </a:rPr>
              <a:t> un manuscrit final, dans un « répertoire fiable » =&gt; </a:t>
            </a:r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il doit conserver suffisamment de droits de propriété intellectuelle pour se conformer aux exigences de l’accès ouvert</a:t>
            </a:r>
          </a:p>
          <a:p>
            <a:pPr marL="285750" indent="-285750">
              <a:spcBef>
                <a:spcPts val="40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accès ouvert </a:t>
            </a:r>
            <a:r>
              <a:rPr lang="fr-FR" sz="16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immédiat</a:t>
            </a:r>
            <a:r>
              <a:rPr lang="fr-FR" sz="1600" b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 </a:t>
            </a:r>
            <a:r>
              <a:rPr lang="fr-FR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obligatoire </a:t>
            </a:r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au jour de la publication </a:t>
            </a:r>
            <a:r>
              <a:rPr lang="fr-FR" sz="1600" b="0" dirty="0">
                <a:latin typeface="Arial" pitchFamily="34" charset="0"/>
              </a:rPr>
              <a:t>(H2020 tolérait un embargo jusqu’à 6 mois, 12 mois pour les SHS.)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fr-FR" sz="1600" b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Accès aux</a:t>
            </a:r>
            <a:r>
              <a:rPr lang="fr-FR" sz="1600" b="0" dirty="0">
                <a:latin typeface="Arial" pitchFamily="34" charset="0"/>
              </a:rPr>
              <a:t> </a:t>
            </a:r>
            <a:r>
              <a:rPr lang="fr-FR" sz="1600" dirty="0">
                <a:latin typeface="Arial" pitchFamily="34" charset="0"/>
              </a:rPr>
              <a:t>données</a:t>
            </a:r>
            <a:r>
              <a:rPr lang="fr-FR" sz="1600" b="0" dirty="0">
                <a:latin typeface="Arial" pitchFamily="34" charset="0"/>
              </a:rPr>
              <a:t> </a:t>
            </a:r>
            <a:r>
              <a:rPr lang="fr-FR" sz="1600" b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« aussi ouvert que possible, aussi fermé que nécessaire »: plan de gestion des données par projet </a:t>
            </a:r>
            <a:r>
              <a:rPr lang="fr-FR" sz="1600" b="0" dirty="0">
                <a:latin typeface="Arial" pitchFamily="34" charset="0"/>
              </a:rPr>
              <a:t>(</a:t>
            </a:r>
            <a:r>
              <a:rPr lang="fr-FR" sz="1600" b="0" i="1" dirty="0">
                <a:latin typeface="Arial" pitchFamily="34" charset="0"/>
              </a:rPr>
              <a:t>data management plan</a:t>
            </a:r>
            <a:r>
              <a:rPr lang="fr-FR" sz="1600" b="0" dirty="0">
                <a:latin typeface="Arial" pitchFamily="34" charset="0"/>
              </a:rPr>
              <a:t>) </a:t>
            </a:r>
            <a:r>
              <a:rPr lang="fr-F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devenu obligatoire </a:t>
            </a:r>
            <a:r>
              <a:rPr lang="fr-FR" sz="1600" b="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aligné avec les principes FAIR </a:t>
            </a:r>
            <a:r>
              <a:rPr lang="fr-FR" sz="1600" b="0" dirty="0">
                <a:latin typeface="Arial" pitchFamily="34" charset="0"/>
              </a:rPr>
              <a:t>(</a:t>
            </a:r>
            <a:r>
              <a:rPr lang="fr-FR" sz="1600" b="0" i="1" dirty="0" err="1">
                <a:latin typeface="Arial" pitchFamily="34" charset="0"/>
              </a:rPr>
              <a:t>Findable</a:t>
            </a:r>
            <a:r>
              <a:rPr lang="fr-FR" sz="1600" b="0" i="1" dirty="0">
                <a:latin typeface="Arial" pitchFamily="34" charset="0"/>
              </a:rPr>
              <a:t> , Accessible, </a:t>
            </a:r>
            <a:r>
              <a:rPr lang="fr-FR" sz="1600" b="0" i="1" dirty="0" err="1">
                <a:latin typeface="Arial" pitchFamily="34" charset="0"/>
              </a:rPr>
              <a:t>Interoperable</a:t>
            </a:r>
            <a:r>
              <a:rPr lang="fr-FR" sz="1600" b="0" i="1" dirty="0">
                <a:latin typeface="Arial" pitchFamily="34" charset="0"/>
              </a:rPr>
              <a:t> , </a:t>
            </a:r>
            <a:r>
              <a:rPr lang="fr-FR" sz="1600" b="0" i="1" dirty="0" err="1">
                <a:latin typeface="Arial" pitchFamily="34" charset="0"/>
              </a:rPr>
              <a:t>Reusable</a:t>
            </a:r>
            <a:r>
              <a:rPr lang="fr-FR" sz="1600" b="0" dirty="0">
                <a:latin typeface="Arial" pitchFamily="34" charset="0"/>
              </a:rPr>
              <a:t>)</a:t>
            </a:r>
          </a:p>
          <a:p>
            <a:pPr marL="285750" indent="-285750" algn="ctr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1600" i="1" dirty="0" smtClean="0">
                <a:latin typeface="Arial" pitchFamily="34" charset="0"/>
              </a:rPr>
              <a:t>A </a:t>
            </a:r>
            <a:r>
              <a:rPr lang="fr-FR" sz="1600" i="1" dirty="0" smtClean="0">
                <a:latin typeface="Arial" pitchFamily="34" charset="0"/>
              </a:rPr>
              <a:t>savoir: </a:t>
            </a:r>
            <a:r>
              <a:rPr lang="fr-FR" sz="1600" i="1" dirty="0">
                <a:latin typeface="Arial" pitchFamily="34" charset="0"/>
              </a:rPr>
              <a:t>l</a:t>
            </a:r>
            <a:r>
              <a:rPr lang="fr-FR" sz="1600" i="1" dirty="0" smtClean="0">
                <a:latin typeface="Arial" pitchFamily="34" charset="0"/>
              </a:rPr>
              <a:t>es </a:t>
            </a:r>
            <a:r>
              <a:rPr lang="fr-FR" sz="1600" i="1" dirty="0">
                <a:latin typeface="Arial" pitchFamily="34" charset="0"/>
              </a:rPr>
              <a:t>pratiques de science ouverte sont </a:t>
            </a:r>
            <a:r>
              <a:rPr lang="fr-FR" sz="1600" i="1" dirty="0" smtClean="0">
                <a:latin typeface="Arial" pitchFamily="34" charset="0"/>
              </a:rPr>
              <a:t>notées durant </a:t>
            </a:r>
            <a:r>
              <a:rPr lang="fr-FR" sz="1600" i="1" dirty="0" smtClean="0">
                <a:latin typeface="Arial" pitchFamily="34" charset="0"/>
              </a:rPr>
              <a:t>l’évaluation</a:t>
            </a:r>
          </a:p>
          <a:p>
            <a:pPr algn="ctr">
              <a:spcAft>
                <a:spcPts val="0"/>
              </a:spcAft>
            </a:pPr>
            <a:r>
              <a:rPr lang="fr-FR" sz="1600" i="1" dirty="0" smtClean="0">
                <a:latin typeface="Arial" pitchFamily="34" charset="0"/>
              </a:rPr>
              <a:t>au </a:t>
            </a:r>
            <a:r>
              <a:rPr lang="fr-FR" sz="1600" i="1" dirty="0">
                <a:latin typeface="Arial" pitchFamily="34" charset="0"/>
              </a:rPr>
              <a:t>sein du critère </a:t>
            </a:r>
            <a:r>
              <a:rPr lang="fr-FR" sz="1600" i="1" dirty="0" smtClean="0">
                <a:latin typeface="Arial" pitchFamily="34" charset="0"/>
              </a:rPr>
              <a:t>excellence !</a:t>
            </a:r>
            <a:endParaRPr lang="fr-FR" sz="1600" b="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944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359998" y="1563638"/>
            <a:ext cx="8424000" cy="3579862"/>
          </a:xfrm>
        </p:spPr>
        <p:txBody>
          <a:bodyPr>
            <a:noAutofit/>
          </a:bodyPr>
          <a:lstStyle/>
          <a:p>
            <a:pPr marL="171450" indent="-1714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hlinkClick r:id="rId2"/>
              </a:rPr>
              <a:t>Règlement Financier (RFUE)</a:t>
            </a:r>
            <a:r>
              <a:rPr lang="fr-FR" sz="1400" dirty="0"/>
              <a:t> 	</a:t>
            </a:r>
            <a:endParaRPr lang="fr-FR" sz="1400" b="0" i="1" dirty="0"/>
          </a:p>
          <a:p>
            <a:pPr marL="171450" indent="-1714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hlinkClick r:id="rId3"/>
              </a:rPr>
              <a:t>Stratégie de mise en œuvre</a:t>
            </a:r>
            <a:r>
              <a:rPr lang="fr-FR" sz="1400" dirty="0"/>
              <a:t> (avril 2020) </a:t>
            </a:r>
          </a:p>
          <a:p>
            <a:pPr marL="171450" indent="-1714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hlinkClick r:id="rId4"/>
              </a:rPr>
              <a:t>MGA </a:t>
            </a:r>
            <a:r>
              <a:rPr lang="fr-FR" sz="1400" i="1" dirty="0" err="1">
                <a:hlinkClick r:id="rId4"/>
              </a:rPr>
              <a:t>Corporate</a:t>
            </a:r>
            <a:r>
              <a:rPr lang="fr-FR" sz="1400" dirty="0"/>
              <a:t> (mai 2020) </a:t>
            </a:r>
          </a:p>
          <a:p>
            <a:pPr marL="171450" indent="-17145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hlinkClick r:id="rId5"/>
              </a:rPr>
              <a:t>MGA </a:t>
            </a:r>
            <a:r>
              <a:rPr lang="fr-FR" sz="1400" dirty="0" smtClean="0">
                <a:hlinkClick r:id="rId5"/>
              </a:rPr>
              <a:t>HE</a:t>
            </a:r>
            <a:r>
              <a:rPr lang="fr-FR" sz="1400" b="0" dirty="0" smtClean="0"/>
              <a:t>  </a:t>
            </a:r>
            <a:r>
              <a:rPr lang="fr-FR" sz="1400" dirty="0"/>
              <a:t>(25 février 2021) </a:t>
            </a:r>
          </a:p>
          <a:p>
            <a:pPr marL="171450" indent="-17145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dirty="0">
                <a:hlinkClick r:id="rId6"/>
              </a:rPr>
              <a:t>Annexes générales aux programmes de </a:t>
            </a:r>
            <a:r>
              <a:rPr lang="fr-FR" sz="1400" dirty="0" smtClean="0">
                <a:hlinkClick r:id="rId6"/>
              </a:rPr>
              <a:t>travail</a:t>
            </a:r>
            <a:endParaRPr lang="fr-FR" sz="1400" dirty="0" smtClean="0"/>
          </a:p>
          <a:p>
            <a:pPr marL="171450" indent="-17145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dirty="0" smtClean="0"/>
              <a:t>Guide du programme </a:t>
            </a:r>
            <a:r>
              <a:rPr lang="fr-FR" sz="1400" dirty="0" smtClean="0">
                <a:hlinkClick r:id="rId7"/>
              </a:rPr>
              <a:t>«</a:t>
            </a:r>
            <a:r>
              <a:rPr lang="fr-FR" sz="1400" i="1" dirty="0" smtClean="0">
                <a:hlinkClick r:id="rId7"/>
              </a:rPr>
              <a:t> programme guide</a:t>
            </a:r>
            <a:r>
              <a:rPr lang="fr-FR" sz="1400" dirty="0" smtClean="0">
                <a:hlinkClick r:id="rId7"/>
              </a:rPr>
              <a:t> » &amp; liste des pays éligibles au financement de l’UE</a:t>
            </a:r>
            <a:endParaRPr lang="fr-FR" sz="1400" dirty="0"/>
          </a:p>
          <a:p>
            <a:pPr marL="171450" indent="-17145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Prépublication du </a:t>
            </a:r>
            <a:r>
              <a:rPr lang="fr-FR" sz="1400" dirty="0">
                <a:hlinkClick r:id="rId8"/>
              </a:rPr>
              <a:t>MGA « </a:t>
            </a:r>
            <a:r>
              <a:rPr lang="fr-FR" sz="1400" i="1" dirty="0" err="1">
                <a:hlinkClick r:id="rId8"/>
              </a:rPr>
              <a:t>Corporate</a:t>
            </a:r>
            <a:r>
              <a:rPr lang="fr-FR" sz="1400" dirty="0">
                <a:hlinkClick r:id="rId8"/>
              </a:rPr>
              <a:t> » </a:t>
            </a:r>
            <a:r>
              <a:rPr lang="fr-FR" sz="1400" dirty="0" smtClean="0">
                <a:hlinkClick r:id="rId8"/>
              </a:rPr>
              <a:t>annoté</a:t>
            </a:r>
            <a:r>
              <a:rPr lang="fr-FR" sz="1400" dirty="0" smtClean="0"/>
              <a:t> (version du 30 </a:t>
            </a:r>
            <a:r>
              <a:rPr lang="fr-FR" sz="1400" dirty="0" smtClean="0"/>
              <a:t>novembre 2021</a:t>
            </a:r>
            <a:r>
              <a:rPr lang="fr-FR" sz="1400" dirty="0" smtClean="0"/>
              <a:t>)</a:t>
            </a:r>
            <a:endParaRPr lang="fr-FR" sz="1400" dirty="0"/>
          </a:p>
          <a:p>
            <a:pPr marL="171450" indent="-171450">
              <a:lnSpc>
                <a:spcPct val="11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fr-FR" sz="1400" b="0" dirty="0"/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fr-FR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A venir: </a:t>
            </a:r>
            <a:r>
              <a:rPr lang="fr-FR" sz="1400" b="0" i="1" dirty="0"/>
              <a:t>publication complète du MGA annotée </a:t>
            </a:r>
            <a:r>
              <a:rPr lang="fr-FR" sz="1400" b="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(prévue pour le 1</a:t>
            </a:r>
            <a:r>
              <a:rPr lang="fr-FR" sz="1400" b="0" i="1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er</a:t>
            </a:r>
            <a:r>
              <a:rPr lang="fr-FR" sz="1400" b="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semestre 2022)</a:t>
            </a:r>
            <a:endParaRPr lang="fr-FR" sz="1400" b="0" i="1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59998" y="1107364"/>
            <a:ext cx="8532482" cy="326133"/>
          </a:xfrm>
        </p:spPr>
        <p:txBody>
          <a:bodyPr/>
          <a:lstStyle/>
          <a:p>
            <a:r>
              <a:rPr lang="fr-FR" dirty="0"/>
              <a:t>Documents de référence sur les règles de participation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4689759" y="2067694"/>
            <a:ext cx="4194228" cy="854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lnSpc>
                <a:spcPct val="11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1500" b="1" i="1" dirty="0">
                <a:solidFill>
                  <a:schemeClr val="tx2"/>
                </a:solidFill>
              </a:rPr>
              <a:t>Retrouvez l’ensemble des textes officiels </a:t>
            </a:r>
            <a:r>
              <a:rPr lang="fr-FR" sz="1500" b="1" i="1" dirty="0" smtClean="0">
                <a:solidFill>
                  <a:schemeClr val="tx2"/>
                </a:solidFill>
              </a:rPr>
              <a:t>d’HEU </a:t>
            </a:r>
            <a:r>
              <a:rPr lang="fr-FR" sz="1500" b="1" i="1" dirty="0">
                <a:hlinkClick r:id="rId9"/>
              </a:rPr>
              <a:t>sur cette </a:t>
            </a:r>
            <a:r>
              <a:rPr lang="fr-FR" sz="1500" b="1" i="1" dirty="0" smtClean="0">
                <a:hlinkClick r:id="rId9"/>
              </a:rPr>
              <a:t>page </a:t>
            </a:r>
            <a:r>
              <a:rPr lang="fr-FR" sz="1500" b="1" i="1" dirty="0">
                <a:hlinkClick r:id="rId9"/>
              </a:rPr>
              <a:t>du mini-site </a:t>
            </a:r>
            <a:r>
              <a:rPr lang="fr-FR" sz="1500" b="1" i="1" dirty="0" smtClean="0"/>
              <a:t>Ressources juridiques et financières</a:t>
            </a:r>
            <a:endParaRPr lang="fr-FR" sz="1500" b="1" dirty="0"/>
          </a:p>
        </p:txBody>
      </p:sp>
    </p:spTree>
    <p:extLst>
      <p:ext uri="{BB962C8B-B14F-4D97-AF65-F5344CB8AC3E}">
        <p14:creationId xmlns:p14="http://schemas.microsoft.com/office/powerpoint/2010/main" val="40735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4294967295"/>
          </p:nvPr>
        </p:nvSpPr>
        <p:spPr>
          <a:xfrm>
            <a:off x="6426336" y="4876006"/>
            <a:ext cx="1170000" cy="267494"/>
          </a:xfrm>
        </p:spPr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ressources utiles</a:t>
            </a:r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359998" y="1836000"/>
            <a:ext cx="8424000" cy="2823982"/>
          </a:xfrm>
        </p:spPr>
        <p:txBody>
          <a:bodyPr/>
          <a:lstStyle/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fr-FR" sz="1600" b="0" dirty="0"/>
              <a:t>Le nouveau portail français Horizon Europe : </a:t>
            </a:r>
            <a:r>
              <a:rPr lang="fr-FR" sz="1600" dirty="0">
                <a:hlinkClick r:id="rId3"/>
              </a:rPr>
              <a:t>www.horizon-europe.gouv.fr</a:t>
            </a:r>
            <a:r>
              <a:rPr lang="fr-FR" sz="1600" b="0" dirty="0"/>
              <a:t> 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fr-FR" sz="1600" b="0" dirty="0"/>
              <a:t>Le mini site du PCN </a:t>
            </a:r>
            <a:r>
              <a:rPr lang="fr-FR" sz="1600" dirty="0"/>
              <a:t>« </a:t>
            </a:r>
            <a:r>
              <a:rPr lang="fr-FR" sz="1600" dirty="0">
                <a:hlinkClick r:id="rId4"/>
              </a:rPr>
              <a:t>Ressources juridiques et financières</a:t>
            </a:r>
            <a:r>
              <a:rPr lang="fr-FR" sz="1600" dirty="0"/>
              <a:t> »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fr-FR" sz="1600" b="0" dirty="0">
                <a:hlinkClick r:id="rId5"/>
              </a:rPr>
              <a:t>Contacts du réseau des Points de contact national HE</a:t>
            </a:r>
            <a:r>
              <a:rPr lang="fr-FR" sz="1600" b="0" dirty="0"/>
              <a:t> </a:t>
            </a:r>
            <a:r>
              <a:rPr lang="fr-FR" sz="1600" b="0" dirty="0" smtClean="0"/>
              <a:t>– </a:t>
            </a:r>
            <a:r>
              <a:rPr lang="fr-FR" sz="1600" b="0" i="1" dirty="0" smtClean="0">
                <a:solidFill>
                  <a:schemeClr val="tx2"/>
                </a:solidFill>
              </a:rPr>
              <a:t>en cours de constitution,</a:t>
            </a:r>
            <a:endParaRPr lang="fr-FR" sz="1600" b="0" dirty="0" smtClean="0"/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fr-FR" sz="1600" b="0" dirty="0" smtClean="0">
                <a:hlinkClick r:id="rId6"/>
              </a:rPr>
              <a:t>dont l’équipe du PCN juridique et financier</a:t>
            </a:r>
            <a:r>
              <a:rPr lang="fr-FR" sz="1600" b="0" dirty="0" smtClean="0"/>
              <a:t>: informations et formation sur les règles de participation du programme-cadre, réponse par courriel/ téléphone aux saisines. 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fr-FR" sz="1800" dirty="0"/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</p:txBody>
      </p:sp>
      <p:sp>
        <p:nvSpPr>
          <p:cNvPr id="4" name="Rectangle 3"/>
          <p:cNvSpPr/>
          <p:nvPr/>
        </p:nvSpPr>
        <p:spPr>
          <a:xfrm>
            <a:off x="6804248" y="4876006"/>
            <a:ext cx="1152128" cy="267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5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conditions de participation du programme-cadre 2021-2027</a:t>
            </a:r>
          </a:p>
        </p:txBody>
      </p:sp>
    </p:spTree>
    <p:extLst>
      <p:ext uri="{BB962C8B-B14F-4D97-AF65-F5344CB8AC3E}">
        <p14:creationId xmlns:p14="http://schemas.microsoft.com/office/powerpoint/2010/main" val="311350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cycle de vie d’un projet Horizon Europe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3491880" y="264375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16" name="Espace réservé du contenu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889064972"/>
              </p:ext>
            </p:extLst>
          </p:nvPr>
        </p:nvGraphicFramePr>
        <p:xfrm>
          <a:off x="371475" y="1635125"/>
          <a:ext cx="8424863" cy="3024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6806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Horizon Europe: une évolution, pas une révolution </a:t>
            </a:r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371598" y="1635646"/>
            <a:ext cx="8424000" cy="1224136"/>
          </a:xfrm>
        </p:spPr>
        <p:txBody>
          <a:bodyPr/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Continuité</a:t>
            </a:r>
            <a:r>
              <a:rPr lang="fr-FR" sz="1400" b="0" dirty="0"/>
              <a:t> dans les règles de participation, le montage, la gestion des projets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Simplification </a:t>
            </a:r>
            <a:r>
              <a:rPr lang="fr-FR" sz="1400" b="0" dirty="0"/>
              <a:t>pour se concentrer sur la science et maximiser l’impact du programme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400" dirty="0"/>
              <a:t>Transparence et clarté: </a:t>
            </a:r>
            <a:r>
              <a:rPr lang="fr-FR" sz="1400" b="0" dirty="0"/>
              <a:t>un modèle de convention </a:t>
            </a:r>
            <a:r>
              <a:rPr lang="fr-FR" sz="1400" dirty="0"/>
              <a:t>MGA dit  « </a:t>
            </a:r>
            <a:r>
              <a:rPr lang="fr-FR" sz="1400" i="1" dirty="0" err="1"/>
              <a:t>Corporate</a:t>
            </a:r>
            <a:r>
              <a:rPr lang="fr-FR" sz="1400" dirty="0"/>
              <a:t> » </a:t>
            </a:r>
            <a:r>
              <a:rPr lang="fr-FR" sz="1400" b="0" dirty="0"/>
              <a:t>commun à tous les services de la CE gérant en direct des programmes de financement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716065" y="3228672"/>
            <a:ext cx="1278497" cy="48736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i="1" dirty="0"/>
              <a:t>Data </a:t>
            </a:r>
            <a:r>
              <a:rPr lang="fr-FR" sz="1400" b="1" i="1" dirty="0" err="1"/>
              <a:t>sheet</a:t>
            </a:r>
            <a:endParaRPr lang="fr-FR" sz="1400" b="1" i="1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3236978" y="3227970"/>
            <a:ext cx="1248801" cy="488067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Corpus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5571810" y="3224954"/>
            <a:ext cx="1245435" cy="49108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Annexes</a:t>
            </a:r>
          </a:p>
        </p:txBody>
      </p:sp>
      <p:sp>
        <p:nvSpPr>
          <p:cNvPr id="22" name="Flèche droite 21"/>
          <p:cNvSpPr/>
          <p:nvPr/>
        </p:nvSpPr>
        <p:spPr>
          <a:xfrm>
            <a:off x="2183100" y="3307203"/>
            <a:ext cx="908429" cy="265703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4584457" y="3297963"/>
            <a:ext cx="809353" cy="284184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359999" y="2752735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tx2"/>
                </a:solidFill>
              </a:rPr>
              <a:t>Structure du MGA </a:t>
            </a:r>
            <a:r>
              <a:rPr lang="fr-FR" sz="1600" b="1" dirty="0" err="1">
                <a:solidFill>
                  <a:schemeClr val="tx2"/>
                </a:solidFill>
              </a:rPr>
              <a:t>corporate</a:t>
            </a:r>
            <a:r>
              <a:rPr lang="fr-FR" sz="1600" b="1" dirty="0">
                <a:solidFill>
                  <a:schemeClr val="tx2"/>
                </a:solidFill>
              </a:rPr>
              <a:t>: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3328130" y="3699064"/>
            <a:ext cx="1872617" cy="92738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1100" dirty="0"/>
              <a:t>options selon programme, AAP, projet et/ou forme de subvention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5571810" y="3713092"/>
            <a:ext cx="2275981" cy="91335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/>
              <a:t>règles spécifiques par programme </a:t>
            </a:r>
          </a:p>
          <a:p>
            <a:pPr marL="177800" indent="-1778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/>
              <a:t>HEU : PI, éthique libre accès, conditions de travail, TNA…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843618" y="3716037"/>
            <a:ext cx="2027614" cy="92738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100" dirty="0"/>
              <a:t>fiche qui synthétise des éléments essentiels du contrat de subvention</a:t>
            </a:r>
          </a:p>
          <a:p>
            <a:pPr>
              <a:spcBef>
                <a:spcPts val="400"/>
              </a:spcBef>
            </a:pPr>
            <a:endParaRPr lang="fr-FR" sz="1100" dirty="0"/>
          </a:p>
        </p:txBody>
      </p:sp>
      <p:sp>
        <p:nvSpPr>
          <p:cNvPr id="29" name="ZoneTexte 28"/>
          <p:cNvSpPr txBox="1"/>
          <p:nvPr/>
        </p:nvSpPr>
        <p:spPr>
          <a:xfrm>
            <a:off x="3491880" y="264375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 rot="930822">
            <a:off x="7424768" y="3571933"/>
            <a:ext cx="1206958" cy="5190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/>
              <a:t>Annexe 5</a:t>
            </a:r>
          </a:p>
        </p:txBody>
      </p:sp>
    </p:spTree>
    <p:extLst>
      <p:ext uri="{BB962C8B-B14F-4D97-AF65-F5344CB8AC3E}">
        <p14:creationId xmlns:p14="http://schemas.microsoft.com/office/powerpoint/2010/main" val="192397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instruments de </a:t>
            </a:r>
            <a:r>
              <a:rPr lang="fr-FR" dirty="0" smtClean="0"/>
              <a:t>financements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16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359998" y="1635646"/>
            <a:ext cx="8424000" cy="3312368"/>
          </a:xfrm>
        </p:spPr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b="1" i="1" dirty="0"/>
              <a:t>Projets collaboratifs: </a:t>
            </a:r>
          </a:p>
          <a:p>
            <a:pPr>
              <a:spcAft>
                <a:spcPts val="600"/>
              </a:spcAft>
            </a:pPr>
            <a:r>
              <a:rPr lang="fr-FR" sz="1800" b="1" dirty="0">
                <a:solidFill>
                  <a:srgbClr val="005841"/>
                </a:solidFill>
              </a:rPr>
              <a:t>Action de Recherche (RIA)</a:t>
            </a:r>
          </a:p>
          <a:p>
            <a:pPr>
              <a:spcAft>
                <a:spcPts val="600"/>
              </a:spcAft>
            </a:pPr>
            <a:r>
              <a:rPr lang="fr-FR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Action d’Innovation (IA) </a:t>
            </a:r>
            <a:r>
              <a:rPr lang="fr-FR" sz="1800" b="1" dirty="0">
                <a:solidFill>
                  <a:srgbClr val="005841"/>
                </a:solidFill>
              </a:rPr>
              <a:t>		</a:t>
            </a:r>
            <a:endParaRPr lang="fr-FR" sz="1600" b="1" i="1" dirty="0">
              <a:solidFill>
                <a:schemeClr val="accent1"/>
              </a:solidFill>
            </a:endParaRPr>
          </a:p>
          <a:p>
            <a:pPr>
              <a:spcAft>
                <a:spcPts val="0"/>
              </a:spcAft>
            </a:pPr>
            <a:r>
              <a:rPr lang="fr-FR" sz="1800" b="1" dirty="0">
                <a:solidFill>
                  <a:srgbClr val="005841"/>
                </a:solidFill>
              </a:rPr>
              <a:t>Action de coordination et de support (CSA)</a:t>
            </a:r>
          </a:p>
          <a:p>
            <a:r>
              <a:rPr lang="fr-FR" sz="1200" b="1" dirty="0">
                <a:solidFill>
                  <a:schemeClr val="tx2"/>
                </a:solidFill>
              </a:rPr>
              <a:t>______________________________________________________________</a:t>
            </a:r>
          </a:p>
          <a:p>
            <a:pPr marL="285750" indent="-285750">
              <a:spcBef>
                <a:spcPts val="6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fr-FR" sz="1800" i="1" dirty="0"/>
              <a:t>Projets mono ou multi bénéficiaires: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Marie Skłodowska-Curie: </a:t>
            </a:r>
            <a:r>
              <a:rPr lang="fr-FR" sz="1600" b="0" dirty="0">
                <a:solidFill>
                  <a:schemeClr val="tx2">
                    <a:lumMod val="50000"/>
                  </a:schemeClr>
                </a:solidFill>
              </a:rPr>
              <a:t>post-doctoral, staff exchange …</a:t>
            </a:r>
            <a:endParaRPr lang="fr-FR" sz="1600" b="1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Conseil européen de la Recherche: </a:t>
            </a:r>
            <a:r>
              <a:rPr lang="fr-FR" sz="1600" b="0" dirty="0">
                <a:solidFill>
                  <a:schemeClr val="tx2">
                    <a:lumMod val="50000"/>
                  </a:schemeClr>
                </a:solidFill>
              </a:rPr>
              <a:t>projets ERC </a:t>
            </a:r>
          </a:p>
          <a:p>
            <a:pPr>
              <a:spcAft>
                <a:spcPts val="1200"/>
              </a:spcAft>
            </a:pPr>
            <a:r>
              <a:rPr lang="fr-FR" sz="1600" b="1" dirty="0">
                <a:solidFill>
                  <a:schemeClr val="tx2">
                    <a:lumMod val="50000"/>
                  </a:schemeClr>
                </a:solidFill>
              </a:rPr>
              <a:t>Conseil européen de l’Innovation (EIC): </a:t>
            </a:r>
            <a:r>
              <a:rPr lang="fr-FR" sz="1600" b="0" dirty="0">
                <a:solidFill>
                  <a:schemeClr val="tx2">
                    <a:lumMod val="50000"/>
                  </a:schemeClr>
                </a:solidFill>
              </a:rPr>
              <a:t>Eclaireur, Transition, Accélérateur</a:t>
            </a:r>
          </a:p>
          <a:p>
            <a:pPr>
              <a:spcAft>
                <a:spcPts val="1200"/>
              </a:spcAft>
            </a:pPr>
            <a:r>
              <a:rPr lang="fr-FR" sz="1600" b="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57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359998" y="1635646"/>
            <a:ext cx="8424000" cy="3096344"/>
          </a:xfrm>
        </p:spPr>
        <p:txBody>
          <a:bodyPr/>
          <a:lstStyle/>
          <a:p>
            <a:pPr lvl="0" algn="ctr">
              <a:spcAft>
                <a:spcPts val="0"/>
              </a:spcAft>
              <a:buClr>
                <a:srgbClr val="2EA83C"/>
              </a:buClr>
              <a:buSzPts val="2400"/>
            </a:pPr>
            <a:r>
              <a:rPr lang="fr-FR" sz="2000" dirty="0">
                <a:solidFill>
                  <a:schemeClr val="accent3">
                    <a:lumMod val="75000"/>
                  </a:schemeClr>
                </a:solidFill>
              </a:rPr>
              <a:t>Coûts directs</a:t>
            </a:r>
          </a:p>
          <a:p>
            <a:pPr lvl="0">
              <a:spcBef>
                <a:spcPts val="1000"/>
              </a:spcBef>
              <a:spcAft>
                <a:spcPts val="0"/>
              </a:spcAft>
              <a:buClr>
                <a:srgbClr val="2EA83C"/>
              </a:buClr>
              <a:buSzPts val="2400"/>
            </a:pPr>
            <a:endParaRPr lang="fr-FR" sz="1600" dirty="0">
              <a:solidFill>
                <a:schemeClr val="accent1"/>
              </a:solidFill>
            </a:endParaRPr>
          </a:p>
          <a:p>
            <a:pPr lvl="0">
              <a:spcBef>
                <a:spcPts val="1000"/>
              </a:spcBef>
              <a:spcAft>
                <a:spcPts val="0"/>
              </a:spcAft>
              <a:buClr>
                <a:srgbClr val="2EA83C"/>
              </a:buClr>
              <a:buSzPts val="2400"/>
            </a:pPr>
            <a:endParaRPr lang="fr-FR" sz="1600" dirty="0">
              <a:solidFill>
                <a:schemeClr val="accent1"/>
              </a:solidFill>
            </a:endParaRPr>
          </a:p>
          <a:p>
            <a:pPr marL="228600" lvl="0" indent="-76200">
              <a:spcBef>
                <a:spcPts val="1000"/>
              </a:spcBef>
              <a:spcAft>
                <a:spcPts val="0"/>
              </a:spcAft>
              <a:buClr>
                <a:srgbClr val="2EA83C"/>
              </a:buClr>
              <a:buSzPts val="2400"/>
            </a:pPr>
            <a:endParaRPr lang="fr-FR" sz="1600" dirty="0">
              <a:solidFill>
                <a:schemeClr val="accent1"/>
              </a:solidFill>
            </a:endParaRPr>
          </a:p>
          <a:p>
            <a:pPr lvl="0">
              <a:spcBef>
                <a:spcPts val="1000"/>
              </a:spcBef>
              <a:spcAft>
                <a:spcPts val="0"/>
              </a:spcAft>
              <a:buClr>
                <a:srgbClr val="2EA83C"/>
              </a:buClr>
              <a:buSzPts val="1600"/>
            </a:pPr>
            <a:r>
              <a:rPr lang="fr-FR" sz="1100" i="1" dirty="0">
                <a:solidFill>
                  <a:schemeClr val="accent1"/>
                </a:solidFill>
              </a:rPr>
              <a:t>	</a:t>
            </a:r>
            <a:endParaRPr lang="fr-FR" sz="1600" dirty="0"/>
          </a:p>
          <a:p>
            <a:pPr lvl="0" algn="ctr">
              <a:spcAft>
                <a:spcPts val="0"/>
              </a:spcAft>
              <a:buClr>
                <a:srgbClr val="2EA83C"/>
              </a:buClr>
              <a:buSzPts val="2400"/>
            </a:pPr>
            <a:endParaRPr lang="fr-FR" sz="1600" dirty="0">
              <a:solidFill>
                <a:schemeClr val="accent1"/>
              </a:solidFill>
            </a:endParaRPr>
          </a:p>
          <a:p>
            <a:pPr lvl="0" algn="ctr">
              <a:spcAft>
                <a:spcPts val="0"/>
              </a:spcAft>
              <a:buClr>
                <a:srgbClr val="2EA83C"/>
              </a:buClr>
              <a:buSzPts val="2400"/>
            </a:pPr>
            <a:endParaRPr lang="fr-FR" sz="1600" dirty="0">
              <a:solidFill>
                <a:schemeClr val="accent1"/>
              </a:solidFill>
            </a:endParaRPr>
          </a:p>
          <a:p>
            <a:pPr lvl="0" algn="ctr">
              <a:spcAft>
                <a:spcPts val="0"/>
              </a:spcAft>
              <a:buClr>
                <a:srgbClr val="2EA83C"/>
              </a:buClr>
              <a:buSzPts val="2400"/>
            </a:pPr>
            <a:r>
              <a:rPr lang="fr-FR" sz="2000" dirty="0">
                <a:solidFill>
                  <a:schemeClr val="accent3">
                    <a:lumMod val="75000"/>
                  </a:schemeClr>
                </a:solidFill>
              </a:rPr>
              <a:t>+ Coûts indirects</a:t>
            </a:r>
          </a:p>
          <a:p>
            <a:pPr lvl="0" algn="ctr">
              <a:spcAft>
                <a:spcPts val="0"/>
              </a:spcAft>
              <a:buClr>
                <a:srgbClr val="2EA83C"/>
              </a:buClr>
              <a:buSzPts val="2400"/>
            </a:pPr>
            <a:r>
              <a:rPr lang="fr-FR" sz="2000" dirty="0"/>
              <a:t>f</a:t>
            </a:r>
            <a:r>
              <a:rPr lang="fr-FR" sz="2000" dirty="0" smtClean="0"/>
              <a:t>orfait </a:t>
            </a:r>
            <a:r>
              <a:rPr lang="fr-FR" sz="2000" dirty="0"/>
              <a:t>de 25% des coûts directs</a:t>
            </a:r>
            <a:endParaRPr lang="fr-FR" sz="2000" b="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324940"/>
              </p:ext>
            </p:extLst>
          </p:nvPr>
        </p:nvGraphicFramePr>
        <p:xfrm>
          <a:off x="1413703" y="2028193"/>
          <a:ext cx="6316590" cy="15855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9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92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Actions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Non-profit</a:t>
                      </a:r>
                      <a:r>
                        <a:rPr lang="fr-FR" sz="1200" baseline="0" dirty="0"/>
                        <a:t> organisations</a:t>
                      </a:r>
                      <a:endParaRPr lang="fr-FR" sz="1200" b="1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accent3"/>
                          </a:solidFill>
                        </a:rPr>
                        <a:t>Entreprises</a:t>
                      </a:r>
                      <a:endParaRPr lang="fr-FR" sz="1200" b="1" dirty="0">
                        <a:solidFill>
                          <a:schemeClr val="accent3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54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/>
                        <a:t>Research</a:t>
                      </a:r>
                      <a:r>
                        <a:rPr lang="fr-FR" sz="1200" baseline="0" dirty="0"/>
                        <a:t> and Innovation Actions, Coordination and Support Actions, ERC</a:t>
                      </a:r>
                      <a:endParaRPr lang="fr-FR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110">
                <a:tc>
                  <a:txBody>
                    <a:bodyPr/>
                    <a:lstStyle/>
                    <a:p>
                      <a:pPr algn="ctr"/>
                      <a:endParaRPr lang="fr-FR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145845"/>
                  </a:ext>
                </a:extLst>
              </a:tr>
              <a:tr h="28616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Innovation Actions</a:t>
                      </a:r>
                      <a:endParaRPr lang="fr-FR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70%</a:t>
                      </a:r>
                      <a:endParaRPr lang="fr-FR" sz="1400" b="1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59998" y="1107364"/>
            <a:ext cx="8424000" cy="528282"/>
          </a:xfrm>
        </p:spPr>
        <p:txBody>
          <a:bodyPr/>
          <a:lstStyle/>
          <a:p>
            <a:r>
              <a:rPr lang="fr-FR" dirty="0"/>
              <a:t>Le taux de financement</a:t>
            </a:r>
          </a:p>
        </p:txBody>
      </p:sp>
      <p:sp>
        <p:nvSpPr>
          <p:cNvPr id="17" name="Triangle isocèle 16"/>
          <p:cNvSpPr/>
          <p:nvPr/>
        </p:nvSpPr>
        <p:spPr>
          <a:xfrm>
            <a:off x="7616642" y="3075806"/>
            <a:ext cx="643216" cy="597853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603464" y="3075806"/>
            <a:ext cx="690708" cy="707886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000" b="1" dirty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!</a:t>
            </a:r>
            <a:endParaRPr lang="fr-FR" sz="4000" b="1" cap="none" spc="0" dirty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56062" y="4398662"/>
            <a:ext cx="40318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0"/>
              </a:spcAft>
              <a:buClr>
                <a:srgbClr val="2EA83C"/>
              </a:buClr>
              <a:buSzPts val="2400"/>
            </a:pPr>
            <a:r>
              <a:rPr lang="fr-FR" sz="1600" dirty="0">
                <a:solidFill>
                  <a:schemeClr val="tx2"/>
                </a:solidFill>
              </a:rPr>
              <a:t>(sauf </a:t>
            </a:r>
            <a:r>
              <a:rPr lang="fr-FR" sz="1600" i="1" dirty="0">
                <a:solidFill>
                  <a:schemeClr val="tx2"/>
                </a:solidFill>
              </a:rPr>
              <a:t>subcontracting et facturation interne</a:t>
            </a:r>
            <a:r>
              <a:rPr lang="fr-FR" sz="1600" dirty="0">
                <a:solidFill>
                  <a:schemeClr val="tx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348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359998" y="1707654"/>
            <a:ext cx="4009172" cy="289419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2900" dirty="0"/>
              <a:t>Au minimum </a:t>
            </a:r>
            <a:r>
              <a:rPr lang="fr-FR" sz="29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entités légales </a:t>
            </a:r>
            <a:r>
              <a:rPr lang="fr-FR" sz="29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indépendantes</a:t>
            </a:r>
            <a:r>
              <a:rPr lang="fr-FR" sz="29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9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 de</a:t>
            </a:r>
            <a:r>
              <a:rPr lang="fr-FR" sz="290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9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Etats membres </a:t>
            </a:r>
            <a:r>
              <a:rPr lang="fr-FR" sz="2900" i="1" dirty="0"/>
              <a:t>ou associés </a:t>
            </a:r>
            <a:r>
              <a:rPr lang="fr-FR" sz="2900" dirty="0"/>
              <a:t>à Horizon Europe</a:t>
            </a:r>
            <a:r>
              <a:rPr lang="fr-FR" sz="2900" i="1" dirty="0"/>
              <a:t>* </a:t>
            </a:r>
            <a:endParaRPr lang="fr-FR" sz="2900" dirty="0"/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29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</a:t>
            </a:r>
            <a:r>
              <a:rPr lang="fr-FR" sz="2900" i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-nouveau-</a:t>
            </a:r>
            <a:r>
              <a:rPr lang="fr-FR" sz="29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dont au moins une établie dans un </a:t>
            </a:r>
            <a:r>
              <a:rPr lang="fr-FR" sz="29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Etats membre</a:t>
            </a:r>
            <a:r>
              <a:rPr lang="fr-FR" sz="2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endParaRPr lang="fr-FR" sz="2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fr-FR" i="1" dirty="0"/>
          </a:p>
          <a:p>
            <a:pPr>
              <a:spcAft>
                <a:spcPts val="600"/>
              </a:spcAft>
            </a:pPr>
            <a:r>
              <a:rPr lang="fr-FR" sz="2500" dirty="0"/>
              <a:t>A savoir: dans chaque programme de travail, appel, des conditions spécifiques peuvent apparaitre (plus de partenaires, autre pays obligatoire et financé</a:t>
            </a:r>
            <a:r>
              <a:rPr lang="fr-FR" sz="2500" dirty="0" smtClean="0"/>
              <a:t>…)</a:t>
            </a:r>
            <a:endParaRPr lang="fr-FR" sz="4400" i="1" dirty="0"/>
          </a:p>
          <a:p>
            <a:endParaRPr lang="fr-FR" sz="2000" i="1" dirty="0" smtClean="0"/>
          </a:p>
          <a:p>
            <a:endParaRPr lang="fr-FR" sz="2000" i="1" dirty="0"/>
          </a:p>
          <a:p>
            <a:r>
              <a:rPr lang="fr-FR" sz="2000" i="1" dirty="0" smtClean="0"/>
              <a:t>* La </a:t>
            </a:r>
            <a:r>
              <a:rPr lang="fr-FR" sz="2000" i="1" dirty="0"/>
              <a:t>liste des Etats associés sera disponible à l’issue des </a:t>
            </a:r>
            <a:r>
              <a:rPr lang="fr-FR" sz="2000" i="1" dirty="0" smtClean="0"/>
              <a:t>négociations.</a:t>
            </a:r>
            <a:endParaRPr lang="fr-FR" sz="2000" i="1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59998" y="1107364"/>
            <a:ext cx="8424000" cy="456274"/>
          </a:xfrm>
        </p:spPr>
        <p:txBody>
          <a:bodyPr/>
          <a:lstStyle/>
          <a:p>
            <a:r>
              <a:rPr lang="fr-FR" dirty="0"/>
              <a:t>Critères d’éligibilité - projets collaboratifs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5" b="6195"/>
          <a:stretch/>
        </p:blipFill>
        <p:spPr>
          <a:xfrm>
            <a:off x="4396750" y="1707654"/>
            <a:ext cx="4639881" cy="307203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430398" y="2211710"/>
            <a:ext cx="718811" cy="239064"/>
          </a:xfrm>
          <a:prstGeom prst="rect">
            <a:avLst/>
          </a:prstGeom>
          <a:solidFill>
            <a:srgbClr val="D4ED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389798" y="1704446"/>
            <a:ext cx="4626205" cy="3072038"/>
          </a:xfrm>
          <a:prstGeom prst="rect">
            <a:avLst/>
          </a:prstGeom>
          <a:solidFill>
            <a:schemeClr val="bg1">
              <a:lumMod val="95000"/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359908" y="3651870"/>
            <a:ext cx="182761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Symbol" panose="05050102010706020507" pitchFamily="18" charset="2"/>
              <a:buChar char="Þ"/>
            </a:pPr>
            <a:r>
              <a:rPr lang="fr-FR" sz="1300" b="1" dirty="0" smtClean="0">
                <a:solidFill>
                  <a:schemeClr val="accent3">
                    <a:lumMod val="75000"/>
                  </a:schemeClr>
                </a:solidFill>
              </a:rPr>
              <a:t> lire les conditions </a:t>
            </a:r>
            <a:r>
              <a:rPr lang="fr-FR" sz="1300" b="1" dirty="0">
                <a:solidFill>
                  <a:schemeClr val="accent3">
                    <a:lumMod val="75000"/>
                  </a:schemeClr>
                </a:solidFill>
              </a:rPr>
              <a:t>de l’appel à </a:t>
            </a:r>
            <a:r>
              <a:rPr lang="fr-FR" sz="1300" b="1" dirty="0" smtClean="0">
                <a:solidFill>
                  <a:schemeClr val="accent3">
                    <a:lumMod val="75000"/>
                  </a:schemeClr>
                </a:solidFill>
              </a:rPr>
              <a:t>projet </a:t>
            </a:r>
            <a:endParaRPr lang="fr-FR" sz="1300" b="1" dirty="0"/>
          </a:p>
        </p:txBody>
      </p:sp>
    </p:spTree>
    <p:extLst>
      <p:ext uri="{BB962C8B-B14F-4D97-AF65-F5344CB8AC3E}">
        <p14:creationId xmlns:p14="http://schemas.microsoft.com/office/powerpoint/2010/main" val="549509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365556" y="1707654"/>
            <a:ext cx="8316458" cy="3096344"/>
          </a:xfrm>
        </p:spPr>
        <p:txBody>
          <a:bodyPr>
            <a:noAutofit/>
          </a:bodyPr>
          <a:lstStyle/>
          <a:p>
            <a:pPr marL="285750" lvl="0" indent="-285750">
              <a:spcAft>
                <a:spcPts val="800"/>
              </a:spcAft>
              <a:buClr>
                <a:schemeClr val="accent3"/>
              </a:buClr>
              <a:buSzPts val="2400"/>
              <a:buFont typeface="Wingdings" panose="05000000000000000000" pitchFamily="2" charset="2"/>
              <a:buChar char="q"/>
            </a:pPr>
            <a:r>
              <a:rPr lang="fr-FR" sz="1800" dirty="0"/>
              <a:t> </a:t>
            </a:r>
            <a:r>
              <a:rPr lang="fr-FR" sz="1800" dirty="0" smtClean="0"/>
              <a:t>pays </a:t>
            </a:r>
            <a:r>
              <a:rPr lang="fr-FR" sz="1800" dirty="0"/>
              <a:t>membres de </a:t>
            </a:r>
            <a:r>
              <a:rPr lang="fr-FR" sz="1800" dirty="0" smtClean="0"/>
              <a:t>l’Union européenne </a:t>
            </a:r>
            <a:r>
              <a:rPr lang="fr-FR" sz="1800" dirty="0"/>
              <a:t>(27)</a:t>
            </a:r>
          </a:p>
          <a:p>
            <a:pPr marL="285750" lvl="0" indent="-285750">
              <a:spcBef>
                <a:spcPts val="600"/>
              </a:spcBef>
              <a:spcAft>
                <a:spcPts val="800"/>
              </a:spcAft>
              <a:buClr>
                <a:schemeClr val="accent3"/>
              </a:buClr>
              <a:buSzPts val="2400"/>
              <a:buFont typeface="Wingdings" panose="05000000000000000000" pitchFamily="2" charset="2"/>
              <a:buChar char="q"/>
            </a:pPr>
            <a:r>
              <a:rPr lang="fr-FR" sz="1800" dirty="0"/>
              <a:t> pays tiers </a:t>
            </a:r>
            <a:r>
              <a:rPr lang="fr-FR" sz="1800" dirty="0" smtClean="0"/>
              <a:t>« associés</a:t>
            </a:r>
            <a:r>
              <a:rPr lang="fr-FR" sz="1800" dirty="0"/>
              <a:t> » à Horizon Europe </a:t>
            </a:r>
            <a:r>
              <a:rPr lang="fr-FR" sz="1800" b="0" dirty="0"/>
              <a:t>(</a:t>
            </a:r>
            <a:r>
              <a:rPr lang="fr-FR" sz="1800" b="0" dirty="0" smtClean="0"/>
              <a:t>art.16 du Règlement)</a:t>
            </a:r>
            <a:endParaRPr lang="fr-FR" sz="1800" b="0" dirty="0"/>
          </a:p>
          <a:p>
            <a:pPr marL="820737" lvl="1" indent="-285750">
              <a:spcBef>
                <a:spcPts val="0"/>
              </a:spcBef>
              <a:buClr>
                <a:schemeClr val="accent3">
                  <a:lumMod val="75000"/>
                </a:schemeClr>
              </a:buClr>
              <a:buSzPts val="2200"/>
              <a:buFont typeface="Wingdings" panose="05000000000000000000" pitchFamily="2" charset="2"/>
              <a:buChar char="§"/>
            </a:pPr>
            <a:r>
              <a:rPr lang="fr-FR" sz="1600" dirty="0" smtClean="0">
                <a:solidFill>
                  <a:schemeClr val="tx2"/>
                </a:solidFill>
              </a:rPr>
              <a:t>répartis </a:t>
            </a:r>
            <a:r>
              <a:rPr lang="fr-FR" sz="1600" dirty="0">
                <a:solidFill>
                  <a:schemeClr val="tx2"/>
                </a:solidFill>
              </a:rPr>
              <a:t>en 4 </a:t>
            </a:r>
            <a:r>
              <a:rPr lang="fr-FR" sz="1600" dirty="0" smtClean="0">
                <a:solidFill>
                  <a:schemeClr val="tx2"/>
                </a:solidFill>
              </a:rPr>
              <a:t>catégories (A à D), </a:t>
            </a:r>
            <a:r>
              <a:rPr lang="fr-FR" sz="1600" dirty="0">
                <a:solidFill>
                  <a:schemeClr val="tx2"/>
                </a:solidFill>
              </a:rPr>
              <a:t>dont certains font </a:t>
            </a:r>
            <a:r>
              <a:rPr lang="fr-FR" sz="1600" dirty="0" smtClean="0">
                <a:solidFill>
                  <a:schemeClr val="tx2"/>
                </a:solidFill>
              </a:rPr>
              <a:t>encore l’objet </a:t>
            </a:r>
            <a:r>
              <a:rPr lang="fr-FR" sz="1600" dirty="0">
                <a:solidFill>
                  <a:schemeClr val="tx2"/>
                </a:solidFill>
              </a:rPr>
              <a:t>de </a:t>
            </a:r>
            <a:r>
              <a:rPr lang="fr-FR" sz="1600" dirty="0" smtClean="0">
                <a:solidFill>
                  <a:schemeClr val="tx2"/>
                </a:solidFill>
              </a:rPr>
              <a:t>discussions…</a:t>
            </a:r>
          </a:p>
          <a:p>
            <a:pPr marL="820737" lvl="1" indent="-285750">
              <a:spcBef>
                <a:spcPts val="0"/>
              </a:spcBef>
              <a:buClr>
                <a:schemeClr val="accent3">
                  <a:lumMod val="75000"/>
                </a:schemeClr>
              </a:buClr>
              <a:buSzPts val="2200"/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chemeClr val="tx2"/>
                </a:solidFill>
              </a:rPr>
              <a:t>e</a:t>
            </a:r>
            <a:r>
              <a:rPr lang="fr-FR" sz="1600" dirty="0" smtClean="0">
                <a:solidFill>
                  <a:schemeClr val="tx2"/>
                </a:solidFill>
              </a:rPr>
              <a:t>n </a:t>
            </a:r>
            <a:r>
              <a:rPr lang="fr-FR" sz="1600" dirty="0">
                <a:solidFill>
                  <a:schemeClr val="tx2"/>
                </a:solidFill>
              </a:rPr>
              <a:t>attendant, accord transitoire </a:t>
            </a:r>
            <a:r>
              <a:rPr lang="fr-FR" sz="1600" dirty="0" smtClean="0">
                <a:solidFill>
                  <a:schemeClr val="tx2"/>
                </a:solidFill>
              </a:rPr>
              <a:t>établi pour le démarrage du programme</a:t>
            </a:r>
          </a:p>
          <a:p>
            <a:pPr marL="820737" lvl="1" indent="-285750">
              <a:spcBef>
                <a:spcPts val="0"/>
              </a:spcBef>
              <a:buClr>
                <a:schemeClr val="accent3">
                  <a:lumMod val="75000"/>
                </a:schemeClr>
              </a:buClr>
              <a:buSzPts val="2200"/>
              <a:buFont typeface="Wingdings" panose="05000000000000000000" pitchFamily="2" charset="2"/>
              <a:buChar char="§"/>
            </a:pPr>
            <a:r>
              <a:rPr lang="fr-FR" sz="1600" dirty="0" smtClean="0">
                <a:solidFill>
                  <a:schemeClr val="tx2"/>
                </a:solidFill>
              </a:rPr>
              <a:t>…notamment: Royaume </a:t>
            </a:r>
            <a:r>
              <a:rPr lang="fr-FR" sz="1600" dirty="0">
                <a:solidFill>
                  <a:schemeClr val="tx2"/>
                </a:solidFill>
              </a:rPr>
              <a:t>Uni </a:t>
            </a:r>
            <a:r>
              <a:rPr lang="fr-FR" sz="1600" dirty="0" smtClean="0">
                <a:solidFill>
                  <a:schemeClr val="tx2"/>
                </a:solidFill>
              </a:rPr>
              <a:t>sera </a:t>
            </a:r>
            <a:r>
              <a:rPr lang="fr-FR" sz="1600" i="1" dirty="0" smtClean="0">
                <a:solidFill>
                  <a:schemeClr val="tx2"/>
                </a:solidFill>
              </a:rPr>
              <a:t>à terme </a:t>
            </a:r>
            <a:r>
              <a:rPr lang="fr-FR" sz="1600" dirty="0" smtClean="0">
                <a:solidFill>
                  <a:schemeClr val="tx2"/>
                </a:solidFill>
              </a:rPr>
              <a:t>associé ; Suisse: négociations stoppées</a:t>
            </a:r>
            <a:endParaRPr lang="fr-FR" sz="1600" dirty="0">
              <a:solidFill>
                <a:schemeClr val="tx2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800"/>
              </a:spcAft>
              <a:buClr>
                <a:schemeClr val="accent3"/>
              </a:buClr>
              <a:buSzPts val="2400"/>
              <a:buFont typeface="Wingdings" panose="05000000000000000000" pitchFamily="2" charset="2"/>
              <a:buChar char="q"/>
            </a:pPr>
            <a:r>
              <a:rPr lang="fr-FR" sz="1800" dirty="0"/>
              <a:t> </a:t>
            </a:r>
            <a:r>
              <a:rPr lang="fr-FR" sz="1800" dirty="0" smtClean="0"/>
              <a:t>pays </a:t>
            </a:r>
            <a:r>
              <a:rPr lang="fr-FR" sz="1800" dirty="0"/>
              <a:t>tiers </a:t>
            </a:r>
            <a:r>
              <a:rPr lang="fr-FR" sz="1800" dirty="0" smtClean="0"/>
              <a:t>automatiquement </a:t>
            </a:r>
            <a:r>
              <a:rPr lang="fr-FR" sz="1800" dirty="0"/>
              <a:t>éligibles au financement </a:t>
            </a:r>
            <a:r>
              <a:rPr lang="fr-FR" sz="1800" b="0" dirty="0"/>
              <a:t>« </a:t>
            </a:r>
            <a:r>
              <a:rPr lang="fr-FR" sz="1800" b="0" i="1" dirty="0" err="1"/>
              <a:t>low</a:t>
            </a:r>
            <a:r>
              <a:rPr lang="fr-FR" sz="1800" b="0" i="1" dirty="0"/>
              <a:t> and middle </a:t>
            </a:r>
            <a:r>
              <a:rPr lang="fr-FR" sz="1800" b="0" i="1" dirty="0" err="1"/>
              <a:t>income</a:t>
            </a:r>
            <a:r>
              <a:rPr lang="fr-FR" sz="1800" b="0" i="1" dirty="0"/>
              <a:t> countries </a:t>
            </a:r>
            <a:r>
              <a:rPr lang="fr-FR" sz="1800" b="0" dirty="0"/>
              <a:t>»</a:t>
            </a:r>
          </a:p>
          <a:p>
            <a:pPr marL="285750" indent="-285750" algn="ctr">
              <a:spcBef>
                <a:spcPts val="600"/>
              </a:spcBef>
              <a:spcAft>
                <a:spcPts val="800"/>
              </a:spcAft>
              <a:buClr>
                <a:schemeClr val="accent3"/>
              </a:buClr>
              <a:buSzPts val="2400"/>
              <a:buFont typeface="Wingdings" panose="05000000000000000000" pitchFamily="2" charset="2"/>
              <a:buChar char="Ø"/>
            </a:pPr>
            <a:r>
              <a:rPr lang="fr-FR" sz="1600" b="0" i="1" dirty="0"/>
              <a:t>liste disponible </a:t>
            </a:r>
            <a:r>
              <a:rPr lang="fr-FR" sz="1600" b="0" i="1" dirty="0" smtClean="0">
                <a:hlinkClick r:id="rId2"/>
              </a:rPr>
              <a:t>via notre site</a:t>
            </a:r>
            <a:r>
              <a:rPr lang="fr-FR" sz="1600" b="0" i="1" dirty="0"/>
              <a:t> </a:t>
            </a:r>
            <a:r>
              <a:rPr lang="fr-FR" sz="1600" b="0" i="1" dirty="0" smtClean="0"/>
              <a:t>; ou sur le portail EU: menus Support </a:t>
            </a:r>
            <a:r>
              <a:rPr lang="fr-FR" sz="1600" b="0" i="1" dirty="0"/>
              <a:t>/ </a:t>
            </a:r>
            <a:r>
              <a:rPr lang="fr-FR" sz="1600" b="0" i="1" dirty="0" smtClean="0"/>
              <a:t>Guidances </a:t>
            </a:r>
            <a:r>
              <a:rPr lang="fr-FR" sz="1600" b="0" i="1" dirty="0"/>
              <a:t>&amp; Manuel </a:t>
            </a:r>
            <a:r>
              <a:rPr lang="fr-FR" sz="1600" b="0" i="1" dirty="0" smtClean="0"/>
              <a:t>/Reference documents</a:t>
            </a:r>
            <a:endParaRPr lang="fr-FR" sz="1600" i="1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59998" y="1107364"/>
            <a:ext cx="8424000" cy="456274"/>
          </a:xfrm>
        </p:spPr>
        <p:txBody>
          <a:bodyPr/>
          <a:lstStyle/>
          <a:p>
            <a:r>
              <a:rPr lang="fr-FR" dirty="0"/>
              <a:t>Pays éligibles au financement</a:t>
            </a:r>
          </a:p>
        </p:txBody>
      </p:sp>
      <p:sp>
        <p:nvSpPr>
          <p:cNvPr id="6" name="Rectangle 5"/>
          <p:cNvSpPr/>
          <p:nvPr/>
        </p:nvSpPr>
        <p:spPr>
          <a:xfrm rot="889904">
            <a:off x="6852917" y="1012335"/>
            <a:ext cx="2044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fr-FR" b="1" i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Calibri"/>
              </a:rPr>
              <a:t>- Négociations encore en cours - </a:t>
            </a:r>
          </a:p>
        </p:txBody>
      </p:sp>
    </p:spTree>
    <p:extLst>
      <p:ext uri="{BB962C8B-B14F-4D97-AF65-F5344CB8AC3E}">
        <p14:creationId xmlns:p14="http://schemas.microsoft.com/office/powerpoint/2010/main" val="897236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8" name="Espace réservé du texte 12"/>
          <p:cNvSpPr txBox="1">
            <a:spLocks noGrp="1"/>
          </p:cNvSpPr>
          <p:nvPr>
            <p:ph sz="quarter" idx="14"/>
          </p:nvPr>
        </p:nvSpPr>
        <p:spPr>
          <a:xfrm>
            <a:off x="5076056" y="2196000"/>
            <a:ext cx="3851962" cy="2736599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900" b="1" dirty="0"/>
              <a:t>Pays non automatiquement éligibles au financement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lvl="0" indent="-266700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700" dirty="0">
                <a:latin typeface="Calibri"/>
              </a:rPr>
              <a:t>p</a:t>
            </a: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rPr>
              <a:t>ays </a:t>
            </a:r>
            <a:r>
              <a:rPr kumimoji="0" lang="fr-FR" sz="17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  <a:t>industrialisés </a:t>
            </a:r>
            <a:r>
              <a:rPr lang="fr-FR" sz="1700" i="1" dirty="0" smtClean="0">
                <a:latin typeface="Calibri"/>
              </a:rPr>
              <a:t>ou</a:t>
            </a:r>
            <a:r>
              <a:rPr lang="fr-FR" sz="1700" dirty="0" smtClean="0">
                <a:latin typeface="Calibri"/>
              </a:rPr>
              <a:t> </a:t>
            </a:r>
            <a:r>
              <a:rPr kumimoji="0" lang="fr-FR" sz="17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  <a:t>économies </a:t>
            </a: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rPr>
              <a:t>émergentes </a:t>
            </a:r>
            <a:r>
              <a:rPr kumimoji="0" lang="fr-FR" sz="1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rPr>
              <a:t>(</a:t>
            </a:r>
            <a:r>
              <a:rPr kumimoji="0" lang="fr-FR" sz="17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rPr>
              <a:t>Etats-Unis, </a:t>
            </a:r>
            <a:r>
              <a:rPr lang="fr-FR" sz="1700" dirty="0">
                <a:latin typeface="Calibri"/>
              </a:rPr>
              <a:t>Brésil, Chine…</a:t>
            </a:r>
            <a:r>
              <a:rPr kumimoji="0" lang="fr-FR" sz="17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Financés si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sym typeface="Wingdings" pitchFamily="2" charset="2"/>
              </a:rPr>
              <a:t>- </a:t>
            </a:r>
            <a:r>
              <a:rPr lang="fr-FR" sz="1600" b="0" noProof="0" dirty="0">
                <a:latin typeface="Calibri"/>
                <a:sym typeface="Wingdings" pitchFamily="2" charset="2"/>
              </a:rPr>
              <a:t>p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sym typeface="Wingdings" pitchFamily="2" charset="2"/>
              </a:rPr>
              <a:t>révu </a:t>
            </a:r>
            <a:r>
              <a:rPr lang="fr-FR" sz="1600" b="0" dirty="0">
                <a:latin typeface="Calibri"/>
                <a:sym typeface="Wingdings" pitchFamily="2" charset="2"/>
              </a:rPr>
              <a:t>par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sym typeface="Wingdings" pitchFamily="2" charset="2"/>
              </a:rPr>
              <a:t>un accord de coopération préexistant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sym typeface="Wingdings" pitchFamily="2" charset="2"/>
              </a:rPr>
              <a:t>- </a:t>
            </a:r>
            <a:r>
              <a:rPr lang="fr-FR" sz="1600" b="0" dirty="0">
                <a:latin typeface="Calibri"/>
                <a:sym typeface="Wingdings" pitchFamily="2" charset="2"/>
              </a:rPr>
              <a:t>p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sym typeface="Wingdings" pitchFamily="2" charset="2"/>
              </a:rPr>
              <a:t>révu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sym typeface="Wingdings" pitchFamily="2" charset="2"/>
              </a:rPr>
              <a:t> dans le programme de travail</a:t>
            </a:r>
          </a:p>
          <a:p>
            <a:pPr>
              <a:spcAft>
                <a:spcPts val="300"/>
              </a:spcAft>
              <a:defRPr/>
            </a:pPr>
            <a:r>
              <a:rPr lang="fr-FR" sz="1600" b="0" dirty="0">
                <a:latin typeface="Calibri"/>
                <a:sym typeface="Wingdings" pitchFamily="2" charset="2"/>
              </a:rPr>
              <a:t>- leur collaboration est </a:t>
            </a:r>
            <a:r>
              <a:rPr lang="fr-FR" sz="1600" b="0" i="1" dirty="0">
                <a:latin typeface="Calibri"/>
                <a:sym typeface="Wingdings" pitchFamily="2" charset="2"/>
              </a:rPr>
              <a:t>jugée indispensable </a:t>
            </a:r>
            <a:r>
              <a:rPr lang="fr-FR" sz="1600" b="0" dirty="0">
                <a:latin typeface="Calibri"/>
                <a:sym typeface="Wingdings" pitchFamily="2" charset="2"/>
              </a:rPr>
              <a:t>à la mise en œuvre du projet</a:t>
            </a:r>
          </a:p>
        </p:txBody>
      </p:sp>
      <p:sp>
        <p:nvSpPr>
          <p:cNvPr id="9" name="Espace réservé du texte 8"/>
          <p:cNvSpPr txBox="1">
            <a:spLocks/>
          </p:cNvSpPr>
          <p:nvPr/>
        </p:nvSpPr>
        <p:spPr>
          <a:xfrm>
            <a:off x="277068" y="2196000"/>
            <a:ext cx="3995976" cy="29475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1800" b="1" dirty="0">
                <a:solidFill>
                  <a:schemeClr val="accent3">
                    <a:lumMod val="75000"/>
                  </a:schemeClr>
                </a:solidFill>
              </a:rPr>
              <a:t>Pays automatiquement éligibles au financement</a:t>
            </a:r>
          </a:p>
          <a:p>
            <a:pPr>
              <a:spcAft>
                <a:spcPts val="0"/>
              </a:spcAft>
              <a:defRPr/>
            </a:pPr>
            <a:endParaRPr lang="fr-FR" sz="1500" b="1" dirty="0">
              <a:solidFill>
                <a:srgbClr val="715E61"/>
              </a:solidFill>
              <a:latin typeface="Calibri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500" b="1" dirty="0">
                <a:latin typeface="Calibri"/>
              </a:rPr>
              <a:t>Pays qualifiés par la CE de « </a:t>
            </a:r>
            <a:r>
              <a:rPr lang="fr-FR" sz="1500" b="1" i="1" dirty="0" err="1">
                <a:latin typeface="Calibri"/>
              </a:rPr>
              <a:t>low</a:t>
            </a:r>
            <a:r>
              <a:rPr lang="fr-FR" sz="1500" b="1" i="1" dirty="0">
                <a:latin typeface="Calibri"/>
              </a:rPr>
              <a:t> and middle </a:t>
            </a:r>
            <a:r>
              <a:rPr lang="fr-FR" sz="1500" b="1" i="1" dirty="0" err="1">
                <a:latin typeface="Calibri"/>
              </a:rPr>
              <a:t>income</a:t>
            </a:r>
            <a:r>
              <a:rPr lang="fr-FR" sz="1500" b="1" i="1" dirty="0">
                <a:latin typeface="Calibri"/>
              </a:rPr>
              <a:t> countries </a:t>
            </a:r>
            <a:r>
              <a:rPr lang="fr-FR" sz="1500" b="1" dirty="0">
                <a:latin typeface="Calibri"/>
              </a:rPr>
              <a:t>»</a:t>
            </a:r>
          </a:p>
          <a:p>
            <a:pPr>
              <a:spcAft>
                <a:spcPts val="0"/>
              </a:spcAft>
              <a:defRPr/>
            </a:pPr>
            <a:endParaRPr lang="fr-FR" sz="1500" b="1" dirty="0">
              <a:latin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fr-FR" sz="1400" dirty="0"/>
              <a:t>N.B.: la liste accessible sur le portail de la CE, section Support / Guidances &amp; Manuel / Reference documents: </a:t>
            </a:r>
            <a:r>
              <a:rPr lang="fr-FR" sz="1400" i="1" dirty="0">
                <a:hlinkClick r:id="rId2"/>
              </a:rPr>
              <a:t>List of </a:t>
            </a:r>
            <a:r>
              <a:rPr lang="fr-FR" sz="1400" i="1" dirty="0" err="1">
                <a:hlinkClick r:id="rId2"/>
              </a:rPr>
              <a:t>eligible</a:t>
            </a:r>
            <a:r>
              <a:rPr lang="fr-FR" sz="1400" i="1" dirty="0">
                <a:hlinkClick r:id="rId2"/>
              </a:rPr>
              <a:t> countries</a:t>
            </a:r>
            <a:endParaRPr lang="fr-FR" sz="1400" i="1" dirty="0"/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fr-FR" sz="1400" i="1" dirty="0"/>
              <a:t>Plus d’informations </a:t>
            </a:r>
            <a:r>
              <a:rPr lang="fr-FR" sz="1400" i="1" dirty="0">
                <a:hlinkClick r:id="rId3"/>
              </a:rPr>
              <a:t>via l’article du PCN </a:t>
            </a:r>
            <a:r>
              <a:rPr lang="fr-FR" sz="1400" i="1" dirty="0" err="1">
                <a:hlinkClick r:id="rId3"/>
              </a:rPr>
              <a:t>jurfin</a:t>
            </a:r>
            <a:endParaRPr lang="fr-FR" sz="1400" i="1" dirty="0">
              <a:latin typeface="Calibri"/>
            </a:endParaRPr>
          </a:p>
          <a:p>
            <a:pPr>
              <a:spcAft>
                <a:spcPts val="0"/>
              </a:spcAft>
              <a:defRPr/>
            </a:pPr>
            <a:endParaRPr lang="fr-FR" sz="1500" i="1" dirty="0">
              <a:solidFill>
                <a:srgbClr val="715E61"/>
              </a:solidFill>
              <a:latin typeface="Calibri"/>
            </a:endParaRPr>
          </a:p>
          <a:p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359999" y="1115999"/>
            <a:ext cx="8424000" cy="8690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La collaboration avec les pays tiers</a:t>
            </a:r>
            <a:br>
              <a:rPr lang="fr-FR" dirty="0"/>
            </a:br>
            <a:r>
              <a:rPr lang="fr-FR" sz="1350" b="0" dirty="0"/>
              <a:t>Il s’agit des pays hors EU, non associés. Ils peuvent être partenaires, à l’exception des pays </a:t>
            </a:r>
            <a:r>
              <a:rPr lang="fr-FR" sz="1350" b="0" dirty="0" smtClean="0"/>
              <a:t>sanctionnés </a:t>
            </a:r>
            <a:r>
              <a:rPr lang="fr-FR" sz="1350" b="0" dirty="0"/>
              <a:t>par l’U.E., mais seulement certains sont financés. </a:t>
            </a:r>
            <a:endParaRPr lang="fr-FR" sz="1350" dirty="0"/>
          </a:p>
        </p:txBody>
      </p:sp>
    </p:spTree>
    <p:extLst>
      <p:ext uri="{BB962C8B-B14F-4D97-AF65-F5344CB8AC3E}">
        <p14:creationId xmlns:p14="http://schemas.microsoft.com/office/powerpoint/2010/main" val="2385095108"/>
      </p:ext>
    </p:extLst>
  </p:cSld>
  <p:clrMapOvr>
    <a:masterClrMapping/>
  </p:clrMapOvr>
</p:sld>
</file>

<file path=ppt/theme/theme1.xml><?xml version="1.0" encoding="utf-8"?>
<a:theme xmlns:a="http://schemas.openxmlformats.org/drawingml/2006/main" name="ppt_DGESIP_aria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DGESIP_arial.potx" id="{4D4750DE-14EB-43D4-AB69-454A80501455}" vid="{F773B70D-07D5-42A9-BA57-5A3321EAAA6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ppt_DGESIP_arial</Template>
  <TotalTime>7787</TotalTime>
  <Words>1646</Words>
  <Application>Microsoft Office PowerPoint</Application>
  <PresentationFormat>Affichage à l'écran (16:9)</PresentationFormat>
  <Paragraphs>211</Paragraphs>
  <Slides>18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Symbol</vt:lpstr>
      <vt:lpstr>Wingdings</vt:lpstr>
      <vt:lpstr>ppt_DGESIP_arial</vt:lpstr>
      <vt:lpstr>Présentation PowerPoint</vt:lpstr>
      <vt:lpstr>Présentation PowerPoint</vt:lpstr>
      <vt:lpstr>Le cycle de vie d’un projet Horizon Europe</vt:lpstr>
      <vt:lpstr>Horizon Europe: une évolution, pas une révolution </vt:lpstr>
      <vt:lpstr>Les instruments de financements   </vt:lpstr>
      <vt:lpstr>Le taux de financement</vt:lpstr>
      <vt:lpstr>Critères d’éligibilité - projets collaboratifs</vt:lpstr>
      <vt:lpstr>Pays éligibles au financement</vt:lpstr>
      <vt:lpstr>La collaboration avec les pays tiers Il s’agit des pays hors EU, non associés. Ils peuvent être partenaires, à l’exception des pays sanctionnés par l’U.E., mais seulement certains sont financés. </vt:lpstr>
      <vt:lpstr>L’évaluation des projets Horizon Europe </vt:lpstr>
      <vt:lpstr>Les coûts éligibles</vt:lpstr>
      <vt:lpstr>Les coûts éligibles:  l’annexe budgétaire</vt:lpstr>
      <vt:lpstr>Les tierces parties</vt:lpstr>
      <vt:lpstr>Les tierces parties: mise à disposition de ressources</vt:lpstr>
      <vt:lpstr>La dimension du genre dans Horizon Europe</vt:lpstr>
      <vt:lpstr>La science ouverte dans Horizon Europe</vt:lpstr>
      <vt:lpstr>Documents de référence sur les règles de participation</vt:lpstr>
      <vt:lpstr>Les ressources utiles</vt:lpstr>
    </vt:vector>
  </TitlesOfParts>
  <Manager>Client</Manager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Olivier</dc:creator>
  <cp:lastModifiedBy>FANNY SCHULTZ</cp:lastModifiedBy>
  <cp:revision>527</cp:revision>
  <cp:lastPrinted>2021-03-18T14:51:32Z</cp:lastPrinted>
  <dcterms:created xsi:type="dcterms:W3CDTF">2020-04-24T10:38:11Z</dcterms:created>
  <dcterms:modified xsi:type="dcterms:W3CDTF">2021-12-30T12:11:34Z</dcterms:modified>
</cp:coreProperties>
</file>